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Default Extension="jpg" ContentType="image/jpg"/>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 Id="rId229" Type="http://schemas.openxmlformats.org/officeDocument/2006/relationships/slide" Target="slides/slide224.xml"/><Relationship Id="rId230" Type="http://schemas.openxmlformats.org/officeDocument/2006/relationships/slide" Target="slides/slide225.xml"/><Relationship Id="rId231" Type="http://schemas.openxmlformats.org/officeDocument/2006/relationships/slide" Target="slides/slide226.xml"/><Relationship Id="rId232" Type="http://schemas.openxmlformats.org/officeDocument/2006/relationships/slide" Target="slides/slide227.xml"/><Relationship Id="rId233" Type="http://schemas.openxmlformats.org/officeDocument/2006/relationships/slide" Target="slides/slide228.xml"/><Relationship Id="rId234" Type="http://schemas.openxmlformats.org/officeDocument/2006/relationships/slide" Target="slides/slide229.xml"/><Relationship Id="rId235" Type="http://schemas.openxmlformats.org/officeDocument/2006/relationships/slide" Target="slides/slide230.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 Id="rId250" Type="http://schemas.openxmlformats.org/officeDocument/2006/relationships/slide" Target="slides/slide245.xml"/><Relationship Id="rId251" Type="http://schemas.openxmlformats.org/officeDocument/2006/relationships/slide" Target="slides/slide246.xml"/><Relationship Id="rId252" Type="http://schemas.openxmlformats.org/officeDocument/2006/relationships/slide" Target="slides/slide247.xml"/><Relationship Id="rId253" Type="http://schemas.openxmlformats.org/officeDocument/2006/relationships/slide" Target="slides/slide248.xml"/><Relationship Id="rId254" Type="http://schemas.openxmlformats.org/officeDocument/2006/relationships/slide" Target="slides/slide249.xml"/><Relationship Id="rId255" Type="http://schemas.openxmlformats.org/officeDocument/2006/relationships/slide" Target="slides/slide250.xml"/><Relationship Id="rId256" Type="http://schemas.openxmlformats.org/officeDocument/2006/relationships/slide" Target="slides/slide251.xml"/><Relationship Id="rId257" Type="http://schemas.openxmlformats.org/officeDocument/2006/relationships/slide" Target="slides/slide252.xml"/><Relationship Id="rId258" Type="http://schemas.openxmlformats.org/officeDocument/2006/relationships/slide" Target="slides/slide253.xml"/><Relationship Id="rId259" Type="http://schemas.openxmlformats.org/officeDocument/2006/relationships/slide" Target="slides/slide254.xml"/><Relationship Id="rId260" Type="http://schemas.openxmlformats.org/officeDocument/2006/relationships/slide" Target="slides/slide255.xml"/><Relationship Id="rId261" Type="http://schemas.openxmlformats.org/officeDocument/2006/relationships/slide" Target="slides/slide256.xml"/><Relationship Id="rId262" Type="http://schemas.openxmlformats.org/officeDocument/2006/relationships/slide" Target="slides/slide257.xml"/><Relationship Id="rId263" Type="http://schemas.openxmlformats.org/officeDocument/2006/relationships/slide" Target="slides/slide258.xml"/><Relationship Id="rId264" Type="http://schemas.openxmlformats.org/officeDocument/2006/relationships/slide" Target="slides/slide259.xml"/><Relationship Id="rId265" Type="http://schemas.openxmlformats.org/officeDocument/2006/relationships/slide" Target="slides/slide260.xml"/><Relationship Id="rId266" Type="http://schemas.openxmlformats.org/officeDocument/2006/relationships/slide" Target="slides/slide261.xml"/><Relationship Id="rId267" Type="http://schemas.openxmlformats.org/officeDocument/2006/relationships/slide" Target="slides/slide262.xml"/><Relationship Id="rId268" Type="http://schemas.openxmlformats.org/officeDocument/2006/relationships/slide" Target="slides/slide263.xml"/><Relationship Id="rId269" Type="http://schemas.openxmlformats.org/officeDocument/2006/relationships/slide" Target="slides/slide264.xml"/><Relationship Id="rId270" Type="http://schemas.openxmlformats.org/officeDocument/2006/relationships/slide" Target="slides/slide265.xml"/><Relationship Id="rId271" Type="http://schemas.openxmlformats.org/officeDocument/2006/relationships/slide" Target="slides/slide266.xml"/><Relationship Id="rId272" Type="http://schemas.openxmlformats.org/officeDocument/2006/relationships/slide" Target="slides/slide267.xml"/><Relationship Id="rId273" Type="http://schemas.openxmlformats.org/officeDocument/2006/relationships/slide" Target="slides/slide268.xml"/><Relationship Id="rId274" Type="http://schemas.openxmlformats.org/officeDocument/2006/relationships/slide" Target="slides/slide269.xml"/><Relationship Id="rId275" Type="http://schemas.openxmlformats.org/officeDocument/2006/relationships/slide" Target="slides/slide270.xml"/><Relationship Id="rId276" Type="http://schemas.openxmlformats.org/officeDocument/2006/relationships/slide" Target="slides/slide271.xml"/><Relationship Id="rId277" Type="http://schemas.openxmlformats.org/officeDocument/2006/relationships/slide" Target="slides/slide272.xml"/><Relationship Id="rId278" Type="http://schemas.openxmlformats.org/officeDocument/2006/relationships/slide" Target="slides/slide273.xml"/><Relationship Id="rId279" Type="http://schemas.openxmlformats.org/officeDocument/2006/relationships/slide" Target="slides/slide274.xml"/><Relationship Id="rId280" Type="http://schemas.openxmlformats.org/officeDocument/2006/relationships/slide" Target="slides/slide275.xml"/><Relationship Id="rId281" Type="http://schemas.openxmlformats.org/officeDocument/2006/relationships/slide" Target="slides/slide276.xml"/><Relationship Id="rId282" Type="http://schemas.openxmlformats.org/officeDocument/2006/relationships/slide" Target="slides/slide277.xml"/><Relationship Id="rId283" Type="http://schemas.openxmlformats.org/officeDocument/2006/relationships/slide" Target="slides/slide278.xml"/><Relationship Id="rId284" Type="http://schemas.openxmlformats.org/officeDocument/2006/relationships/slide" Target="slides/slide279.xml"/><Relationship Id="rId285" Type="http://schemas.openxmlformats.org/officeDocument/2006/relationships/slide" Target="slides/slide280.xml"/><Relationship Id="rId286" Type="http://schemas.openxmlformats.org/officeDocument/2006/relationships/slide" Target="slides/slide281.xml"/><Relationship Id="rId287" Type="http://schemas.openxmlformats.org/officeDocument/2006/relationships/slide" Target="slides/slide282.xml"/><Relationship Id="rId288" Type="http://schemas.openxmlformats.org/officeDocument/2006/relationships/slide" Target="slides/slide283.xml"/><Relationship Id="rId289" Type="http://schemas.openxmlformats.org/officeDocument/2006/relationships/slide" Target="slides/slide284.xml"/><Relationship Id="rId290" Type="http://schemas.openxmlformats.org/officeDocument/2006/relationships/slide" Target="slides/slide285.xml"/><Relationship Id="rId291" Type="http://schemas.openxmlformats.org/officeDocument/2006/relationships/slide" Target="slides/slide286.xml"/><Relationship Id="rId292" Type="http://schemas.openxmlformats.org/officeDocument/2006/relationships/slide" Target="slides/slide287.xml"/><Relationship Id="rId293" Type="http://schemas.openxmlformats.org/officeDocument/2006/relationships/slide" Target="slides/slide288.xml"/><Relationship Id="rId294" Type="http://schemas.openxmlformats.org/officeDocument/2006/relationships/slide" Target="slides/slide289.xml"/><Relationship Id="rId295" Type="http://schemas.openxmlformats.org/officeDocument/2006/relationships/slide" Target="slides/slide290.xml"/><Relationship Id="rId296" Type="http://schemas.openxmlformats.org/officeDocument/2006/relationships/slide" Target="slides/slide291.xml"/><Relationship Id="rId297" Type="http://schemas.openxmlformats.org/officeDocument/2006/relationships/slide" Target="slides/slide292.xml"/><Relationship Id="rId298" Type="http://schemas.openxmlformats.org/officeDocument/2006/relationships/slide" Target="slides/slide293.xml"/><Relationship Id="rId299" Type="http://schemas.openxmlformats.org/officeDocument/2006/relationships/slide" Target="slides/slide294.xml"/><Relationship Id="rId300" Type="http://schemas.openxmlformats.org/officeDocument/2006/relationships/slide" Target="slides/slide295.xml"/><Relationship Id="rId301" Type="http://schemas.openxmlformats.org/officeDocument/2006/relationships/slide" Target="slides/slide296.xml"/><Relationship Id="rId302" Type="http://schemas.openxmlformats.org/officeDocument/2006/relationships/slide" Target="slides/slide297.xml"/><Relationship Id="rId303" Type="http://schemas.openxmlformats.org/officeDocument/2006/relationships/slide" Target="slides/slide298.xml"/><Relationship Id="rId304" Type="http://schemas.openxmlformats.org/officeDocument/2006/relationships/slide" Target="slides/slide299.xml"/><Relationship Id="rId305" Type="http://schemas.openxmlformats.org/officeDocument/2006/relationships/slide" Target="slides/slide300.xml"/><Relationship Id="rId306" Type="http://schemas.openxmlformats.org/officeDocument/2006/relationships/slide" Target="slides/slide301.xml"/><Relationship Id="rId307" Type="http://schemas.openxmlformats.org/officeDocument/2006/relationships/slide" Target="slides/slide302.xml"/><Relationship Id="rId308" Type="http://schemas.openxmlformats.org/officeDocument/2006/relationships/slide" Target="slides/slide303.xml"/><Relationship Id="rId309" Type="http://schemas.openxmlformats.org/officeDocument/2006/relationships/slide" Target="slides/slide304.xml"/><Relationship Id="rId310" Type="http://schemas.openxmlformats.org/officeDocument/2006/relationships/slide" Target="slides/slide305.xml"/><Relationship Id="rId311" Type="http://schemas.openxmlformats.org/officeDocument/2006/relationships/slide" Target="slides/slide306.xml"/><Relationship Id="rId312" Type="http://schemas.openxmlformats.org/officeDocument/2006/relationships/slide" Target="slides/slide307.xml"/><Relationship Id="rId313" Type="http://schemas.openxmlformats.org/officeDocument/2006/relationships/slide" Target="slides/slide308.xml"/><Relationship Id="rId314" Type="http://schemas.openxmlformats.org/officeDocument/2006/relationships/slide" Target="slides/slide309.xml"/><Relationship Id="rId315" Type="http://schemas.openxmlformats.org/officeDocument/2006/relationships/slide" Target="slides/slide310.xml"/><Relationship Id="rId316" Type="http://schemas.openxmlformats.org/officeDocument/2006/relationships/slide" Target="slides/slide311.xml"/><Relationship Id="rId317" Type="http://schemas.openxmlformats.org/officeDocument/2006/relationships/slide" Target="slides/slide312.xml"/><Relationship Id="rId318" Type="http://schemas.openxmlformats.org/officeDocument/2006/relationships/slide" Target="slides/slide313.xml"/><Relationship Id="rId319" Type="http://schemas.openxmlformats.org/officeDocument/2006/relationships/slide" Target="slides/slide314.xml"/><Relationship Id="rId320" Type="http://schemas.openxmlformats.org/officeDocument/2006/relationships/slide" Target="slides/slide315.xml"/><Relationship Id="rId321" Type="http://schemas.openxmlformats.org/officeDocument/2006/relationships/slide" Target="slides/slide316.xml"/><Relationship Id="rId322" Type="http://schemas.openxmlformats.org/officeDocument/2006/relationships/slide" Target="slides/slide317.xml"/><Relationship Id="rId323" Type="http://schemas.openxmlformats.org/officeDocument/2006/relationships/slide" Target="slides/slide318.xml"/><Relationship Id="rId324" Type="http://schemas.openxmlformats.org/officeDocument/2006/relationships/slide" Target="slides/slide319.xml"/><Relationship Id="rId325" Type="http://schemas.openxmlformats.org/officeDocument/2006/relationships/slide" Target="slides/slide320.xml"/><Relationship Id="rId326" Type="http://schemas.openxmlformats.org/officeDocument/2006/relationships/slide" Target="slides/slide321.xml"/><Relationship Id="rId327" Type="http://schemas.openxmlformats.org/officeDocument/2006/relationships/slide" Target="slides/slide3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fld id="{81D60167-4931-47E6-BA6A-407CBD079E47}" type="slidenum">
              <a:rPr dirty="0" baseline="-18518" sz="1800" spc="-240" b="1">
                <a:latin typeface="Arial"/>
                <a:cs typeface="Arial"/>
              </a:rPr>
              <a:t>#</a:t>
            </a:fld>
            <a:endParaRPr baseline="-18518" sz="1800">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fld id="{81D60167-4931-47E6-BA6A-407CBD079E47}" type="slidenum">
              <a:rPr dirty="0" baseline="-18518" sz="1800" spc="-240" b="1">
                <a:latin typeface="Arial"/>
                <a:cs typeface="Arial"/>
              </a:rPr>
              <a:t>#</a:t>
            </a:fld>
            <a:endParaRPr baseline="-18518" sz="1800">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fld id="{81D60167-4931-47E6-BA6A-407CBD079E47}" type="slidenum">
              <a:rPr dirty="0" baseline="-18518" sz="1800" spc="-240" b="1">
                <a:latin typeface="Arial"/>
                <a:cs typeface="Arial"/>
              </a:rPr>
              <a:t>#</a:t>
            </a:fld>
            <a:endParaRPr baseline="-18518" sz="1800">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fld id="{81D60167-4931-47E6-BA6A-407CBD079E47}" type="slidenum">
              <a:rPr dirty="0" baseline="-18518" sz="1800" spc="-240" b="1">
                <a:latin typeface="Arial"/>
                <a:cs typeface="Arial"/>
              </a:rPr>
              <a:t>#</a:t>
            </a:fld>
            <a:endParaRPr baseline="-18518" sz="1800">
              <a:latin typeface="Arial"/>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fld id="{81D60167-4931-47E6-BA6A-407CBD079E47}" type="slidenum">
              <a:rPr dirty="0" baseline="-18518" sz="1800" spc="-240" b="1">
                <a:latin typeface="Arial"/>
                <a:cs typeface="Arial"/>
              </a:rPr>
              <a:t>#</a:t>
            </a:fld>
            <a:endParaRPr baseline="-18518" sz="1800">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49300" y="9619605"/>
            <a:ext cx="5459095" cy="220979"/>
          </a:xfrm>
          <a:prstGeom prst="rect">
            <a:avLst/>
          </a:prstGeom>
        </p:spPr>
        <p:txBody>
          <a:bodyPr wrap="square" lIns="0" tIns="0" rIns="0" bIns="0">
            <a:spAutoFit/>
          </a:bodyPr>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fld id="{81D60167-4931-47E6-BA6A-407CBD079E47}" type="slidenum">
              <a:rPr dirty="0" baseline="-18518" sz="1800" spc="-240" b="1">
                <a:latin typeface="Arial"/>
                <a:cs typeface="Arial"/>
              </a:rPr>
              <a:t>#</a:t>
            </a:fld>
            <a:endParaRPr baseline="-18518" sz="1800">
              <a:latin typeface="Arial"/>
              <a:cs typeface="Arial"/>
            </a:endParaRP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hyperlink" Target="mailto:OracleWDP_ww@orac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png"/><Relationship Id="rId3" Type="http://schemas.openxmlformats.org/officeDocument/2006/relationships/hyperlink" Target="mailto:OracleWDP_ww@oracle.com"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 Id="rId3" Type="http://schemas.openxmlformats.org/officeDocument/2006/relationships/hyperlink" Target="mailto:OracleWDP_ww@oracle.com"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 Id="rId3" Type="http://schemas.openxmlformats.org/officeDocument/2006/relationships/hyperlink" Target="mailto:OracleWDP_ww@oracle.com"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png"/><Relationship Id="rId3" Type="http://schemas.openxmlformats.org/officeDocument/2006/relationships/hyperlink" Target="mailto:OracleWDP_ww@oracle.com"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png"/><Relationship Id="rId3" Type="http://schemas.openxmlformats.org/officeDocument/2006/relationships/hyperlink" Target="mailto:OracleWDP_ww@oracle.com"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9.png"/><Relationship Id="rId3" Type="http://schemas.openxmlformats.org/officeDocument/2006/relationships/hyperlink" Target="mailto:OracleWDP_ww@orac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0.png"/><Relationship Id="rId3" Type="http://schemas.openxmlformats.org/officeDocument/2006/relationships/hyperlink" Target="mailto:OracleWDP_ww@oracle.com"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hyperlink" Target="mailto:OracleWDP_ww@oracle.com"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3.png"/><Relationship Id="rId3" Type="http://schemas.openxmlformats.org/officeDocument/2006/relationships/hyperlink" Target="mailto:OracleWDP_ww@oracle.com"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hyperlink" Target="mailto:OracleWDP_ww@orac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5.png"/><Relationship Id="rId3" Type="http://schemas.openxmlformats.org/officeDocument/2006/relationships/hyperlink" Target="mailto:OracleWDP_ww@oracle.com"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hyperlink" Target="mailto:OracleWDP_ww@oracle.com"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6.png"/><Relationship Id="rId3" Type="http://schemas.openxmlformats.org/officeDocument/2006/relationships/image" Target="../media/image48.png"/><Relationship Id="rId4" Type="http://schemas.openxmlformats.org/officeDocument/2006/relationships/hyperlink" Target="mailto:OracleWDP_ww@oracle.com"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hyperlink" Target="mailto:OracleWDP_ww@oracle.com"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1.png"/><Relationship Id="rId3" Type="http://schemas.openxmlformats.org/officeDocument/2006/relationships/hyperlink" Target="mailto:OracleWDP_ww@oracle.com"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2.png"/><Relationship Id="rId3" Type="http://schemas.openxmlformats.org/officeDocument/2006/relationships/hyperlink" Target="mailto:OracleWDP_ww@oracle.com"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3.png"/><Relationship Id="rId3" Type="http://schemas.openxmlformats.org/officeDocument/2006/relationships/hyperlink" Target="mailto:OracleWDP_ww@oracle.com" TargetMode="Externa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oracle.com/" TargetMode="External"/><Relationship Id="rId3" Type="http://schemas.openxmlformats.org/officeDocument/2006/relationships/hyperlink" Target="mailto:user_id@us.oracle.com" TargetMode="External"/><Relationship Id="rId4" Type="http://schemas.openxmlformats.org/officeDocument/2006/relationships/hyperlink" Target="mailto:OracleWDP_ww@oracle.com"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4.png"/><Relationship Id="rId3" Type="http://schemas.openxmlformats.org/officeDocument/2006/relationships/hyperlink" Target="mailto:OracleWDP_ww@oracle.com"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4.png"/><Relationship Id="rId3" Type="http://schemas.openxmlformats.org/officeDocument/2006/relationships/hyperlink" Target="mailto:OracleWDP_ww@oracle.com"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5.png"/><Relationship Id="rId3" Type="http://schemas.openxmlformats.org/officeDocument/2006/relationships/hyperlink" Target="mailto:OracleWDP_ww@oracle.com"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6.png"/><Relationship Id="rId3" Type="http://schemas.openxmlformats.org/officeDocument/2006/relationships/hyperlink" Target="mailto:OracleWDP_ww@oracle.com"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7.png"/><Relationship Id="rId3" Type="http://schemas.openxmlformats.org/officeDocument/2006/relationships/hyperlink" Target="mailto:OracleWDP_ww@oracle.com" TargetMode="Externa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8.png"/><Relationship Id="rId3" Type="http://schemas.openxmlformats.org/officeDocument/2006/relationships/hyperlink" Target="mailto:OracleWDP_ww@oracle.com"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9.png"/><Relationship Id="rId3" Type="http://schemas.openxmlformats.org/officeDocument/2006/relationships/hyperlink" Target="mailto:OracleWDP_ww@oracle.com"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hyperlink" Target="mailto:OracleWDP_ww@oracle.com"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hyperlink" Target="mailto:OracleWDP_ww@oracle.com"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hyperlink" Target="mailto:OracleWDP_ww@oracle.com"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hyperlink" Target="mailto:OracleWDP_ww@oracle.com"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hyperlink" Target="mailto:OracleWDP_ww@oracle.com"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3.png"/><Relationship Id="rId3" Type="http://schemas.openxmlformats.org/officeDocument/2006/relationships/hyperlink" Target="mailto:OracleWDP_ww@oracle.com"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4.png"/><Relationship Id="rId3" Type="http://schemas.openxmlformats.org/officeDocument/2006/relationships/hyperlink" Target="mailto:OracleWDP_ww@oracle.com" TargetMode="Externa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hyperlink" Target="mailto:OracleWDP_ww@orac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hyperlink" Target="mailto:OracleWDP_ww@oracle.com" TargetMode="Externa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hyperlink" Target="mailto:OracleWDP_ww@oracle.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1.png"/><Relationship Id="rId6" Type="http://schemas.openxmlformats.org/officeDocument/2006/relationships/image" Target="../media/image82.png"/><Relationship Id="rId7" Type="http://schemas.openxmlformats.org/officeDocument/2006/relationships/image" Target="../media/image83.png"/><Relationship Id="rId8" Type="http://schemas.openxmlformats.org/officeDocument/2006/relationships/image" Target="../media/image84.png"/><Relationship Id="rId9" Type="http://schemas.openxmlformats.org/officeDocument/2006/relationships/image" Target="../media/image85.png"/><Relationship Id="rId10" Type="http://schemas.openxmlformats.org/officeDocument/2006/relationships/image" Target="../media/image86.png"/><Relationship Id="rId11" Type="http://schemas.openxmlformats.org/officeDocument/2006/relationships/image" Target="../media/image87.png"/><Relationship Id="rId12" Type="http://schemas.openxmlformats.org/officeDocument/2006/relationships/image" Target="../media/image88.png"/><Relationship Id="rId13" Type="http://schemas.openxmlformats.org/officeDocument/2006/relationships/image" Target="../media/image89.png"/><Relationship Id="rId14" Type="http://schemas.openxmlformats.org/officeDocument/2006/relationships/hyperlink" Target="mailto:OracleWDP_ww@orac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hyperlink" Target="mailto:OracleWDP_ww@oracle.com" TargetMode="Externa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hyperlink" Target="mailto:OracleWDP_ww@oracle.com" TargetMode="Externa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2.png"/><Relationship Id="rId4" Type="http://schemas.openxmlformats.org/officeDocument/2006/relationships/hyperlink" Target="mailto:OracleWDP_ww@orac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3.png"/><Relationship Id="rId4" Type="http://schemas.openxmlformats.org/officeDocument/2006/relationships/hyperlink" Target="mailto:OracleWDP_ww@oracle.com" TargetMode="Externa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4.png"/><Relationship Id="rId4" Type="http://schemas.openxmlformats.org/officeDocument/2006/relationships/hyperlink" Target="mailto:OracleWDP_ww@oracle.com" TargetMode="Externa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5.png"/><Relationship Id="rId4" Type="http://schemas.openxmlformats.org/officeDocument/2006/relationships/hyperlink" Target="mailto:OracleWDP_ww@oracle.com" TargetMode="Externa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6.png"/><Relationship Id="rId4" Type="http://schemas.openxmlformats.org/officeDocument/2006/relationships/image" Target="../media/image97.png"/><Relationship Id="rId5" Type="http://schemas.openxmlformats.org/officeDocument/2006/relationships/image" Target="../media/image98.png"/><Relationship Id="rId6" Type="http://schemas.openxmlformats.org/officeDocument/2006/relationships/hyperlink" Target="mailto:OracleWDP_ww@oracle.com" TargetMode="Externa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hyperlink" Target="mailto:OracleWDP_ww@oracle.com" TargetMode="Externa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1.png"/><Relationship Id="rId4" Type="http://schemas.openxmlformats.org/officeDocument/2006/relationships/hyperlink" Target="mailto:OracleWDP_ww@oracle.com" TargetMode="Externa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2.png"/><Relationship Id="rId4" Type="http://schemas.openxmlformats.org/officeDocument/2006/relationships/image" Target="../media/image103.png"/><Relationship Id="rId5" Type="http://schemas.openxmlformats.org/officeDocument/2006/relationships/hyperlink" Target="mailto:OracleWDP_ww@oracle.com" TargetMode="Externa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4.png"/><Relationship Id="rId4" Type="http://schemas.openxmlformats.org/officeDocument/2006/relationships/hyperlink" Target="mailto:OracleWDP_ww@oracle.com" TargetMode="Externa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5.png"/><Relationship Id="rId4" Type="http://schemas.openxmlformats.org/officeDocument/2006/relationships/hyperlink" Target="mailto:OracleWDP_ww@oracle.com" TargetMode="Externa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hyperlink" Target="mailto:OracleWDP_ww@orac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mailto:OracleWDP_ww@oracle.com" TargetMode="Externa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6.png"/><Relationship Id="rId4" Type="http://schemas.openxmlformats.org/officeDocument/2006/relationships/hyperlink" Target="mailto:OracleWDP_ww@oracle.com" TargetMode="Externa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7.png"/><Relationship Id="rId4" Type="http://schemas.openxmlformats.org/officeDocument/2006/relationships/hyperlink" Target="mailto:OracleWDP_ww@oracle.com" TargetMode="Externa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8.png"/><Relationship Id="rId4" Type="http://schemas.openxmlformats.org/officeDocument/2006/relationships/hyperlink" Target="mailto:OracleWDP_ww@oracle.com" TargetMode="Externa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09.png"/><Relationship Id="rId4" Type="http://schemas.openxmlformats.org/officeDocument/2006/relationships/hyperlink" Target="mailto:OracleWDP_ww@oracle.com" TargetMode="Externa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10.png"/><Relationship Id="rId4" Type="http://schemas.openxmlformats.org/officeDocument/2006/relationships/hyperlink" Target="mailto:OracleWDP_ww@oracle.com" TargetMode="Externa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11.png"/><Relationship Id="rId4" Type="http://schemas.openxmlformats.org/officeDocument/2006/relationships/hyperlink" Target="mailto:OracleWDP_ww@oracle.com" TargetMode="Externa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12.png"/><Relationship Id="rId4" Type="http://schemas.openxmlformats.org/officeDocument/2006/relationships/hyperlink" Target="mailto:OracleWDP_ww@oracle.com" TargetMode="Externa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13.png"/><Relationship Id="rId4" Type="http://schemas.openxmlformats.org/officeDocument/2006/relationships/hyperlink" Target="mailto:OracleWDP_ww@oracle.com" TargetMode="Externa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hyperlink" Target="mailto:OracleWDP_ww@orac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hyperlink" Target="mailto:OracleWDP_ww@oracle.com" TargetMode="Externa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hyperlink" Target="mailto:OracleWDP_ww@oracle.com" TargetMode="Externa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14.png"/><Relationship Id="rId4" Type="http://schemas.openxmlformats.org/officeDocument/2006/relationships/image" Target="../media/image115.png"/><Relationship Id="rId5" Type="http://schemas.openxmlformats.org/officeDocument/2006/relationships/image" Target="../media/image116.png"/><Relationship Id="rId6" Type="http://schemas.openxmlformats.org/officeDocument/2006/relationships/hyperlink" Target="mailto:OracleWDP_ww@oracle.com" TargetMode="Externa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hyperlink" Target="mailto:OracleWDP_ww@oracle.com" TargetMode="Externa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hyperlink" Target="http://www.oracle.com/technology/software/products/sql/index.html" TargetMode="External"/><Relationship Id="rId6" Type="http://schemas.openxmlformats.org/officeDocument/2006/relationships/hyperlink" Target="mailto:OracleWDP_ww@oracle.com" TargetMode="Externa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19.png"/><Relationship Id="rId4" Type="http://schemas.openxmlformats.org/officeDocument/2006/relationships/hyperlink" Target="mailto:OracleWDP_ww@oracle.com" TargetMode="Externa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hyperlink" Target="mailto:OracleWDP_ww@oracle.com" TargetMode="Externa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0.png"/><Relationship Id="rId4" Type="http://schemas.openxmlformats.org/officeDocument/2006/relationships/hyperlink" Target="mailto:OracleWDP_ww@oracle.com" TargetMode="Externa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1.png"/><Relationship Id="rId4" Type="http://schemas.openxmlformats.org/officeDocument/2006/relationships/hyperlink" Target="mailto:OracleWDP_ww@oracle.com" TargetMode="Externa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2.png"/><Relationship Id="rId4" Type="http://schemas.openxmlformats.org/officeDocument/2006/relationships/hyperlink" Target="mailto:OracleWDP_ww@oracle.com" TargetMode="Externa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3.png"/><Relationship Id="rId4" Type="http://schemas.openxmlformats.org/officeDocument/2006/relationships/hyperlink" Target="mailto:OracleWDP_ww@orac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4.png"/><Relationship Id="rId4" Type="http://schemas.openxmlformats.org/officeDocument/2006/relationships/hyperlink" Target="mailto:OracleWDP_ww@oracle.com" TargetMode="Externa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5.png"/><Relationship Id="rId4" Type="http://schemas.openxmlformats.org/officeDocument/2006/relationships/hyperlink" Target="mailto:OracleWDP_ww@oracle.com" TargetMode="Externa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6.png"/><Relationship Id="rId4" Type="http://schemas.openxmlformats.org/officeDocument/2006/relationships/hyperlink" Target="mailto:OracleWDP_ww@oracle.com" TargetMode="Externa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7.png"/><Relationship Id="rId4" Type="http://schemas.openxmlformats.org/officeDocument/2006/relationships/hyperlink" Target="mailto:OracleWDP_ww@oracle.com" TargetMode="Externa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hyperlink" Target="mailto:OracleWDP_ww@oracle.com" TargetMode="Externa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30.png"/><Relationship Id="rId4" Type="http://schemas.openxmlformats.org/officeDocument/2006/relationships/hyperlink" Target="mailto:OracleWDP_ww@oracle.com" TargetMode="Externa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31.png"/><Relationship Id="rId4" Type="http://schemas.openxmlformats.org/officeDocument/2006/relationships/image" Target="../media/image132.png"/><Relationship Id="rId5" Type="http://schemas.openxmlformats.org/officeDocument/2006/relationships/hyperlink" Target="mailto:OracleWDP_ww@oracle.com" TargetMode="Externa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33.png"/><Relationship Id="rId4" Type="http://schemas.openxmlformats.org/officeDocument/2006/relationships/hyperlink" Target="mailto:OracleWDP_ww@oracle.com" TargetMode="Externa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34.png"/><Relationship Id="rId4" Type="http://schemas.openxmlformats.org/officeDocument/2006/relationships/hyperlink" Target="mailto:OracleWDP_ww@oracle.com" TargetMode="Externa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35.png"/><Relationship Id="rId4" Type="http://schemas.openxmlformats.org/officeDocument/2006/relationships/hyperlink" Target="mailto:OracleWDP_ww@orac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mailto:OracleWDP_ww@oracle.com" TargetMode="Externa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36.png"/><Relationship Id="rId4" Type="http://schemas.openxmlformats.org/officeDocument/2006/relationships/image" Target="../media/image137.png"/><Relationship Id="rId5" Type="http://schemas.openxmlformats.org/officeDocument/2006/relationships/hyperlink" Target="mailto:OracleWDP_ww@oracle.com" TargetMode="Externa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38.png"/><Relationship Id="rId4" Type="http://schemas.openxmlformats.org/officeDocument/2006/relationships/image" Target="../media/image139.png"/><Relationship Id="rId5" Type="http://schemas.openxmlformats.org/officeDocument/2006/relationships/hyperlink" Target="mailto:OracleWDP_ww@oracle.com" TargetMode="Externa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40.png"/><Relationship Id="rId4" Type="http://schemas.openxmlformats.org/officeDocument/2006/relationships/image" Target="../media/image141.png"/><Relationship Id="rId5" Type="http://schemas.openxmlformats.org/officeDocument/2006/relationships/hyperlink" Target="mailto:OracleWDP_ww@oracle.com" TargetMode="Externa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42.png"/><Relationship Id="rId4" Type="http://schemas.openxmlformats.org/officeDocument/2006/relationships/hyperlink" Target="mailto:OracleWDP_ww@oracle.com" TargetMode="Externa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43.png"/><Relationship Id="rId4" Type="http://schemas.openxmlformats.org/officeDocument/2006/relationships/hyperlink" Target="mailto:OracleWDP_ww@oracle.com" TargetMode="Externa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144.png"/><Relationship Id="rId4" Type="http://schemas.openxmlformats.org/officeDocument/2006/relationships/image" Target="../media/image145.png"/><Relationship Id="rId5" Type="http://schemas.openxmlformats.org/officeDocument/2006/relationships/hyperlink" Target="mailto:OracleWDP_ww@oracle.com" TargetMode="Externa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hyperlink" Target="mailto:OracleWDP_ww@oracle.com" TargetMode="Externa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hyperlink" Target="mailto:OracleWDP_ww@oracle.com" TargetMode="Externa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hyperlink" Target="mailto:OracleWDP_ww@orac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hyperlink" Target="mailto:OracleWDP_ww@orac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g"/><Relationship Id="rId6" Type="http://schemas.openxmlformats.org/officeDocument/2006/relationships/image" Target="../media/image16.png"/><Relationship Id="rId7" Type="http://schemas.openxmlformats.org/officeDocument/2006/relationships/image" Target="../media/image17.jpg"/><Relationship Id="rId8" Type="http://schemas.openxmlformats.org/officeDocument/2006/relationships/hyperlink" Target="mailto:OracleWDP_ww@orac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20.png"/><Relationship Id="rId7" Type="http://schemas.openxmlformats.org/officeDocument/2006/relationships/hyperlink" Target="mailto:OracleWDP_ww@orac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3.png"/><Relationship Id="rId8" Type="http://schemas.openxmlformats.org/officeDocument/2006/relationships/hyperlink" Target="mailto:OracleWDP_ww@oracle.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hyperlink" Target="mailto:OracleWDP_ww@oracle.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hyperlink" Target="mailto:OracleWDP_ww@oracle.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hyperlink" Target="mailto:OracleWDP_ww@oracle.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http://otn.oracle.com/" TargetMode="External"/><Relationship Id="rId4" Type="http://schemas.openxmlformats.org/officeDocument/2006/relationships/hyperlink" Target="mailto:OracleWDP_ww@oracle.com"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jpg"/><Relationship Id="rId3" Type="http://schemas.openxmlformats.org/officeDocument/2006/relationships/hyperlink" Target="mailto:OracleWDP_ww@oracle.com"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jpg"/><Relationship Id="rId3" Type="http://schemas.openxmlformats.org/officeDocument/2006/relationships/hyperlink" Target="mailto:OracleWDP_ww@oracle.com"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70629" y="3990848"/>
            <a:ext cx="2940050" cy="514350"/>
          </a:xfrm>
          <a:prstGeom prst="rect">
            <a:avLst/>
          </a:prstGeom>
        </p:spPr>
        <p:txBody>
          <a:bodyPr wrap="square" lIns="0" tIns="12700" rIns="0" bIns="0" rtlCol="0" vert="horz">
            <a:spAutoFit/>
          </a:bodyPr>
          <a:lstStyle/>
          <a:p>
            <a:pPr marL="12700" marR="5080">
              <a:lnSpc>
                <a:spcPct val="100000"/>
              </a:lnSpc>
              <a:spcBef>
                <a:spcPts val="100"/>
              </a:spcBef>
            </a:pPr>
            <a:r>
              <a:rPr dirty="0" sz="1600" spc="-5" b="1">
                <a:latin typeface="Arial"/>
                <a:cs typeface="Arial"/>
              </a:rPr>
              <a:t>Oracle Database 10</a:t>
            </a:r>
            <a:r>
              <a:rPr dirty="0" sz="1600" spc="-5" b="1" i="1">
                <a:latin typeface="Arial"/>
                <a:cs typeface="Arial"/>
              </a:rPr>
              <a:t>g</a:t>
            </a:r>
            <a:r>
              <a:rPr dirty="0" sz="1600" spc="-5" b="1">
                <a:latin typeface="Arial"/>
                <a:cs typeface="Arial"/>
              </a:rPr>
              <a:t>: Develop  PL/SQL Program</a:t>
            </a:r>
            <a:r>
              <a:rPr dirty="0" sz="1600" spc="-15" b="1">
                <a:latin typeface="Arial"/>
                <a:cs typeface="Arial"/>
              </a:rPr>
              <a:t> </a:t>
            </a:r>
            <a:r>
              <a:rPr dirty="0" sz="1600" spc="-5" b="1">
                <a:latin typeface="Arial"/>
                <a:cs typeface="Arial"/>
              </a:rPr>
              <a:t>Units</a:t>
            </a:r>
            <a:endParaRPr sz="1600">
              <a:latin typeface="Arial"/>
              <a:cs typeface="Arial"/>
            </a:endParaRPr>
          </a:p>
        </p:txBody>
      </p:sp>
      <p:sp>
        <p:nvSpPr>
          <p:cNvPr id="3" name="object 3"/>
          <p:cNvSpPr txBox="1"/>
          <p:nvPr/>
        </p:nvSpPr>
        <p:spPr>
          <a:xfrm>
            <a:off x="3770629" y="4725416"/>
            <a:ext cx="163893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Volume </a:t>
            </a:r>
            <a:r>
              <a:rPr dirty="0" sz="1000" b="1">
                <a:latin typeface="Arial"/>
                <a:cs typeface="Arial"/>
              </a:rPr>
              <a:t>2 • </a:t>
            </a:r>
            <a:r>
              <a:rPr dirty="0" sz="1000" spc="-5" b="1">
                <a:latin typeface="Arial"/>
                <a:cs typeface="Arial"/>
              </a:rPr>
              <a:t>Student</a:t>
            </a:r>
            <a:r>
              <a:rPr dirty="0" sz="1000" spc="-114" b="1">
                <a:latin typeface="Arial"/>
                <a:cs typeface="Arial"/>
              </a:rPr>
              <a:t> </a:t>
            </a:r>
            <a:r>
              <a:rPr dirty="0" sz="1000" spc="-5" b="1">
                <a:latin typeface="Arial"/>
                <a:cs typeface="Arial"/>
              </a:rPr>
              <a:t>Guide</a:t>
            </a:r>
            <a:endParaRPr sz="1000">
              <a:latin typeface="Arial"/>
              <a:cs typeface="Arial"/>
            </a:endParaRPr>
          </a:p>
        </p:txBody>
      </p:sp>
      <p:sp>
        <p:nvSpPr>
          <p:cNvPr id="4" name="object 4"/>
          <p:cNvSpPr txBox="1"/>
          <p:nvPr/>
        </p:nvSpPr>
        <p:spPr>
          <a:xfrm>
            <a:off x="917722" y="6901205"/>
            <a:ext cx="923925" cy="912494"/>
          </a:xfrm>
          <a:prstGeom prst="rect">
            <a:avLst/>
          </a:prstGeom>
        </p:spPr>
        <p:txBody>
          <a:bodyPr wrap="square" lIns="0" tIns="74930" rIns="0" bIns="0" rtlCol="0" vert="horz">
            <a:spAutoFit/>
          </a:bodyPr>
          <a:lstStyle/>
          <a:p>
            <a:pPr marL="12700">
              <a:lnSpc>
                <a:spcPct val="100000"/>
              </a:lnSpc>
              <a:spcBef>
                <a:spcPts val="590"/>
              </a:spcBef>
            </a:pPr>
            <a:r>
              <a:rPr dirty="0" sz="1000" spc="-10">
                <a:latin typeface="Arial"/>
                <a:cs typeface="Arial"/>
              </a:rPr>
              <a:t>D17169GC21</a:t>
            </a:r>
            <a:endParaRPr sz="1000">
              <a:latin typeface="Arial"/>
              <a:cs typeface="Arial"/>
            </a:endParaRPr>
          </a:p>
          <a:p>
            <a:pPr marL="12700">
              <a:lnSpc>
                <a:spcPct val="100000"/>
              </a:lnSpc>
              <a:spcBef>
                <a:spcPts val="495"/>
              </a:spcBef>
            </a:pPr>
            <a:r>
              <a:rPr dirty="0" sz="1000" spc="-5">
                <a:latin typeface="Arial"/>
                <a:cs typeface="Arial"/>
              </a:rPr>
              <a:t>Edition</a:t>
            </a:r>
            <a:r>
              <a:rPr dirty="0" sz="1000" spc="-25">
                <a:latin typeface="Arial"/>
                <a:cs typeface="Arial"/>
              </a:rPr>
              <a:t> </a:t>
            </a:r>
            <a:r>
              <a:rPr dirty="0" sz="1000" spc="-5">
                <a:latin typeface="Arial"/>
                <a:cs typeface="Arial"/>
              </a:rPr>
              <a:t>2.1</a:t>
            </a:r>
            <a:endParaRPr sz="1000">
              <a:latin typeface="Arial"/>
              <a:cs typeface="Arial"/>
            </a:endParaRPr>
          </a:p>
          <a:p>
            <a:pPr marL="12700" marR="5080">
              <a:lnSpc>
                <a:spcPct val="150000"/>
              </a:lnSpc>
            </a:pPr>
            <a:r>
              <a:rPr dirty="0" sz="1000" spc="-5">
                <a:latin typeface="Arial"/>
                <a:cs typeface="Arial"/>
              </a:rPr>
              <a:t>December</a:t>
            </a:r>
            <a:r>
              <a:rPr dirty="0" sz="1000" spc="-85">
                <a:latin typeface="Arial"/>
                <a:cs typeface="Arial"/>
              </a:rPr>
              <a:t> </a:t>
            </a:r>
            <a:r>
              <a:rPr dirty="0" sz="1000" spc="-10">
                <a:latin typeface="Arial"/>
                <a:cs typeface="Arial"/>
              </a:rPr>
              <a:t>2006  D48231</a:t>
            </a:r>
            <a:endParaRPr sz="1000">
              <a:latin typeface="Arial"/>
              <a:cs typeface="Arial"/>
            </a:endParaRPr>
          </a:p>
        </p:txBody>
      </p:sp>
      <p:sp>
        <p:nvSpPr>
          <p:cNvPr id="5" name="object 5"/>
          <p:cNvSpPr/>
          <p:nvPr/>
        </p:nvSpPr>
        <p:spPr>
          <a:xfrm>
            <a:off x="935355" y="8179225"/>
            <a:ext cx="1320165" cy="175795"/>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09085" y="9404857"/>
            <a:ext cx="9652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x</a:t>
            </a:r>
            <a:endParaRPr sz="1000">
              <a:latin typeface="Arial"/>
              <a:cs typeface="Arial"/>
            </a:endParaRPr>
          </a:p>
        </p:txBody>
      </p:sp>
      <p:sp>
        <p:nvSpPr>
          <p:cNvPr id="3" name="object 3"/>
          <p:cNvSpPr txBox="1"/>
          <p:nvPr/>
        </p:nvSpPr>
        <p:spPr>
          <a:xfrm>
            <a:off x="1130300" y="857909"/>
            <a:ext cx="4149090" cy="2698115"/>
          </a:xfrm>
          <a:prstGeom prst="rect">
            <a:avLst/>
          </a:prstGeom>
        </p:spPr>
        <p:txBody>
          <a:bodyPr wrap="square" lIns="0" tIns="10795" rIns="0" bIns="0" rtlCol="0" vert="horz">
            <a:spAutoFit/>
          </a:bodyPr>
          <a:lstStyle/>
          <a:p>
            <a:pPr marL="12700" marR="1518920">
              <a:lnSpc>
                <a:spcPct val="121200"/>
              </a:lnSpc>
              <a:spcBef>
                <a:spcPts val="85"/>
              </a:spcBef>
            </a:pPr>
            <a:r>
              <a:rPr dirty="0" sz="1100" spc="-5">
                <a:latin typeface="Arial"/>
                <a:cs typeface="Arial"/>
              </a:rPr>
              <a:t>Trigger </a:t>
            </a:r>
            <a:r>
              <a:rPr dirty="0" sz="1100">
                <a:latin typeface="Arial"/>
                <a:cs typeface="Arial"/>
              </a:rPr>
              <a:t>Event </a:t>
            </a:r>
            <a:r>
              <a:rPr dirty="0" sz="1100" spc="-5">
                <a:latin typeface="Arial"/>
                <a:cs typeface="Arial"/>
              </a:rPr>
              <a:t>Types and Body 10-10  Creating a DML Statement Trigger 10-11  Testing </a:t>
            </a:r>
            <a:r>
              <a:rPr dirty="0" sz="1100" spc="-5">
                <a:latin typeface="Courier New"/>
                <a:cs typeface="Courier New"/>
              </a:rPr>
              <a:t>SECURE_EMP</a:t>
            </a:r>
            <a:r>
              <a:rPr dirty="0" sz="1100" spc="260">
                <a:latin typeface="Courier New"/>
                <a:cs typeface="Courier New"/>
              </a:rPr>
              <a:t> </a:t>
            </a:r>
            <a:r>
              <a:rPr dirty="0" sz="1100" spc="-5">
                <a:latin typeface="Arial"/>
                <a:cs typeface="Arial"/>
              </a:rPr>
              <a:t>10-12</a:t>
            </a:r>
            <a:endParaRPr sz="1100">
              <a:latin typeface="Arial"/>
              <a:cs typeface="Arial"/>
            </a:endParaRPr>
          </a:p>
          <a:p>
            <a:pPr algn="just" marL="12700" marR="1814195">
              <a:lnSpc>
                <a:spcPct val="121100"/>
              </a:lnSpc>
              <a:spcBef>
                <a:spcPts val="45"/>
              </a:spcBef>
            </a:pPr>
            <a:r>
              <a:rPr dirty="0" sz="1100" spc="-5">
                <a:latin typeface="Arial"/>
                <a:cs typeface="Arial"/>
              </a:rPr>
              <a:t>Using Conditional Predicates 10-13  Creating a DML </a:t>
            </a:r>
            <a:r>
              <a:rPr dirty="0" sz="1100">
                <a:latin typeface="Arial"/>
                <a:cs typeface="Arial"/>
              </a:rPr>
              <a:t>Row </a:t>
            </a:r>
            <a:r>
              <a:rPr dirty="0" sz="1100" spc="-5">
                <a:latin typeface="Arial"/>
                <a:cs typeface="Arial"/>
              </a:rPr>
              <a:t>Trigger 10-14  Using</a:t>
            </a:r>
            <a:r>
              <a:rPr dirty="0" sz="1100">
                <a:latin typeface="Arial"/>
                <a:cs typeface="Arial"/>
              </a:rPr>
              <a:t> </a:t>
            </a:r>
            <a:r>
              <a:rPr dirty="0" sz="1100" spc="-5">
                <a:latin typeface="Courier New"/>
                <a:cs typeface="Courier New"/>
              </a:rPr>
              <a:t>OLD</a:t>
            </a:r>
            <a:r>
              <a:rPr dirty="0" sz="1100" spc="-355">
                <a:latin typeface="Courier New"/>
                <a:cs typeface="Courier New"/>
              </a:rPr>
              <a:t> </a:t>
            </a:r>
            <a:r>
              <a:rPr dirty="0" sz="1100" spc="-5">
                <a:latin typeface="Arial"/>
                <a:cs typeface="Arial"/>
              </a:rPr>
              <a:t>and</a:t>
            </a:r>
            <a:r>
              <a:rPr dirty="0" sz="1100" spc="5">
                <a:latin typeface="Arial"/>
                <a:cs typeface="Arial"/>
              </a:rPr>
              <a:t> </a:t>
            </a:r>
            <a:r>
              <a:rPr dirty="0" sz="1100" spc="-5">
                <a:latin typeface="Courier New"/>
                <a:cs typeface="Courier New"/>
              </a:rPr>
              <a:t>NEW</a:t>
            </a:r>
            <a:r>
              <a:rPr dirty="0" sz="1100" spc="-355">
                <a:latin typeface="Courier New"/>
                <a:cs typeface="Courier New"/>
              </a:rPr>
              <a:t> </a:t>
            </a:r>
            <a:r>
              <a:rPr dirty="0" sz="1100" spc="-5">
                <a:latin typeface="Arial"/>
                <a:cs typeface="Arial"/>
              </a:rPr>
              <a:t>Qualifiers</a:t>
            </a:r>
            <a:r>
              <a:rPr dirty="0" sz="1100" spc="15">
                <a:latin typeface="Arial"/>
                <a:cs typeface="Arial"/>
              </a:rPr>
              <a:t> </a:t>
            </a:r>
            <a:r>
              <a:rPr dirty="0" sz="1100" spc="-5">
                <a:latin typeface="Arial"/>
                <a:cs typeface="Arial"/>
              </a:rPr>
              <a:t>10-15</a:t>
            </a:r>
            <a:endParaRPr sz="1100">
              <a:latin typeface="Arial"/>
              <a:cs typeface="Arial"/>
            </a:endParaRPr>
          </a:p>
          <a:p>
            <a:pPr marL="12700" marR="5080">
              <a:lnSpc>
                <a:spcPct val="124100"/>
              </a:lnSpc>
              <a:spcBef>
                <a:spcPts val="40"/>
              </a:spcBef>
            </a:pPr>
            <a:r>
              <a:rPr dirty="0" sz="1100" spc="-5">
                <a:latin typeface="Arial"/>
                <a:cs typeface="Arial"/>
              </a:rPr>
              <a:t>Using </a:t>
            </a:r>
            <a:r>
              <a:rPr dirty="0" sz="1100" spc="-5">
                <a:latin typeface="Courier New"/>
                <a:cs typeface="Courier New"/>
              </a:rPr>
              <a:t>OLD </a:t>
            </a:r>
            <a:r>
              <a:rPr dirty="0" sz="1100" spc="-5">
                <a:latin typeface="Arial"/>
                <a:cs typeface="Arial"/>
              </a:rPr>
              <a:t>and </a:t>
            </a:r>
            <a:r>
              <a:rPr dirty="0" sz="1100" spc="-5">
                <a:latin typeface="Courier New"/>
                <a:cs typeface="Courier New"/>
              </a:rPr>
              <a:t>NEW </a:t>
            </a:r>
            <a:r>
              <a:rPr dirty="0" sz="1100" spc="-5">
                <a:latin typeface="Arial"/>
                <a:cs typeface="Arial"/>
              </a:rPr>
              <a:t>Qualifiers: Example Using </a:t>
            </a:r>
            <a:r>
              <a:rPr dirty="0" sz="1100" spc="-5">
                <a:latin typeface="Courier New"/>
                <a:cs typeface="Courier New"/>
              </a:rPr>
              <a:t>AUDIT_EMP</a:t>
            </a:r>
            <a:r>
              <a:rPr dirty="0" sz="1100" spc="-335">
                <a:latin typeface="Courier New"/>
                <a:cs typeface="Courier New"/>
              </a:rPr>
              <a:t> </a:t>
            </a:r>
            <a:r>
              <a:rPr dirty="0" sz="1100" spc="-5">
                <a:latin typeface="Arial"/>
                <a:cs typeface="Arial"/>
              </a:rPr>
              <a:t>10-16  Restricting a Row Trigger: Example</a:t>
            </a:r>
            <a:r>
              <a:rPr dirty="0" sz="1100" spc="30">
                <a:latin typeface="Arial"/>
                <a:cs typeface="Arial"/>
              </a:rPr>
              <a:t> </a:t>
            </a:r>
            <a:r>
              <a:rPr dirty="0" sz="1100" spc="-5">
                <a:latin typeface="Arial"/>
                <a:cs typeface="Arial"/>
              </a:rPr>
              <a:t>10-17</a:t>
            </a:r>
            <a:endParaRPr sz="1100">
              <a:latin typeface="Arial"/>
              <a:cs typeface="Arial"/>
            </a:endParaRPr>
          </a:p>
          <a:p>
            <a:pPr marL="12700" marR="525780">
              <a:lnSpc>
                <a:spcPct val="119500"/>
              </a:lnSpc>
              <a:spcBef>
                <a:spcPts val="5"/>
              </a:spcBef>
            </a:pPr>
            <a:r>
              <a:rPr dirty="0" sz="1100" spc="-5">
                <a:latin typeface="Arial"/>
                <a:cs typeface="Arial"/>
              </a:rPr>
              <a:t>Summary of the Trigger Execution Model 10-18  Implementing an Integrity Constraint with a Trigger</a:t>
            </a:r>
            <a:r>
              <a:rPr dirty="0" sz="1100" spc="135">
                <a:latin typeface="Arial"/>
                <a:cs typeface="Arial"/>
              </a:rPr>
              <a:t> </a:t>
            </a:r>
            <a:r>
              <a:rPr dirty="0" sz="1100" spc="-5">
                <a:latin typeface="Arial"/>
                <a:cs typeface="Arial"/>
              </a:rPr>
              <a:t>10-19</a:t>
            </a:r>
            <a:endParaRPr sz="1100">
              <a:latin typeface="Arial"/>
              <a:cs typeface="Arial"/>
            </a:endParaRPr>
          </a:p>
          <a:p>
            <a:pPr algn="just" marL="12700">
              <a:lnSpc>
                <a:spcPct val="100000"/>
              </a:lnSpc>
              <a:spcBef>
                <a:spcPts val="300"/>
              </a:spcBef>
            </a:pPr>
            <a:r>
              <a:rPr dirty="0" sz="1100" spc="-5">
                <a:latin typeface="Courier New"/>
                <a:cs typeface="Courier New"/>
              </a:rPr>
              <a:t>INSTEAD OF </a:t>
            </a:r>
            <a:r>
              <a:rPr dirty="0" sz="1100" spc="-5">
                <a:latin typeface="Arial"/>
                <a:cs typeface="Arial"/>
              </a:rPr>
              <a:t>Triggers</a:t>
            </a:r>
            <a:r>
              <a:rPr dirty="0" sz="1100" spc="254">
                <a:latin typeface="Arial"/>
                <a:cs typeface="Arial"/>
              </a:rPr>
              <a:t> </a:t>
            </a:r>
            <a:r>
              <a:rPr dirty="0" sz="1100" spc="-5">
                <a:latin typeface="Arial"/>
                <a:cs typeface="Arial"/>
              </a:rPr>
              <a:t>10-20</a:t>
            </a:r>
            <a:endParaRPr sz="1100">
              <a:latin typeface="Arial"/>
              <a:cs typeface="Arial"/>
            </a:endParaRPr>
          </a:p>
          <a:p>
            <a:pPr marL="12700">
              <a:lnSpc>
                <a:spcPct val="100000"/>
              </a:lnSpc>
              <a:spcBef>
                <a:spcPts val="360"/>
              </a:spcBef>
            </a:pPr>
            <a:r>
              <a:rPr dirty="0" sz="1100" spc="-5">
                <a:latin typeface="Arial"/>
                <a:cs typeface="Arial"/>
              </a:rPr>
              <a:t>Creating an </a:t>
            </a:r>
            <a:r>
              <a:rPr dirty="0" sz="1100" spc="-5">
                <a:latin typeface="Courier New"/>
                <a:cs typeface="Courier New"/>
              </a:rPr>
              <a:t>INSTEAD OF </a:t>
            </a:r>
            <a:r>
              <a:rPr dirty="0" sz="1100" spc="-5">
                <a:latin typeface="Arial"/>
                <a:cs typeface="Arial"/>
              </a:rPr>
              <a:t>Trigger</a:t>
            </a:r>
            <a:r>
              <a:rPr dirty="0" sz="1100" spc="280">
                <a:latin typeface="Arial"/>
                <a:cs typeface="Arial"/>
              </a:rPr>
              <a:t> </a:t>
            </a:r>
            <a:r>
              <a:rPr dirty="0" sz="1100" spc="-5">
                <a:latin typeface="Arial"/>
                <a:cs typeface="Arial"/>
              </a:rPr>
              <a:t>10-21</a:t>
            </a:r>
            <a:endParaRPr sz="1100">
              <a:latin typeface="Arial"/>
              <a:cs typeface="Arial"/>
            </a:endParaRPr>
          </a:p>
          <a:p>
            <a:pPr marL="12700">
              <a:lnSpc>
                <a:spcPct val="100000"/>
              </a:lnSpc>
              <a:spcBef>
                <a:spcPts val="320"/>
              </a:spcBef>
            </a:pPr>
            <a:r>
              <a:rPr dirty="0" sz="1100" spc="-5">
                <a:latin typeface="Arial"/>
                <a:cs typeface="Arial"/>
              </a:rPr>
              <a:t>Comparison of Database Triggers and Stored Procedures</a:t>
            </a:r>
            <a:r>
              <a:rPr dirty="0" sz="1100" spc="110">
                <a:latin typeface="Arial"/>
                <a:cs typeface="Arial"/>
              </a:rPr>
              <a:t> </a:t>
            </a:r>
            <a:r>
              <a:rPr dirty="0" sz="1100" spc="-5">
                <a:latin typeface="Arial"/>
                <a:cs typeface="Arial"/>
              </a:rPr>
              <a:t>10-24</a:t>
            </a:r>
            <a:endParaRPr sz="1100">
              <a:latin typeface="Arial"/>
              <a:cs typeface="Arial"/>
            </a:endParaRPr>
          </a:p>
        </p:txBody>
      </p:sp>
      <p:sp>
        <p:nvSpPr>
          <p:cNvPr id="4" name="object 4"/>
          <p:cNvSpPr txBox="1"/>
          <p:nvPr/>
        </p:nvSpPr>
        <p:spPr>
          <a:xfrm>
            <a:off x="1130300" y="3531088"/>
            <a:ext cx="3830320" cy="1229995"/>
          </a:xfrm>
          <a:prstGeom prst="rect">
            <a:avLst/>
          </a:prstGeom>
        </p:spPr>
        <p:txBody>
          <a:bodyPr wrap="square" lIns="0" tIns="12700" rIns="0" bIns="0" rtlCol="0" vert="horz">
            <a:spAutoFit/>
          </a:bodyPr>
          <a:lstStyle/>
          <a:p>
            <a:pPr marL="12700" marR="5080">
              <a:lnSpc>
                <a:spcPct val="119500"/>
              </a:lnSpc>
              <a:spcBef>
                <a:spcPts val="100"/>
              </a:spcBef>
            </a:pPr>
            <a:r>
              <a:rPr dirty="0" sz="1100" spc="-5">
                <a:latin typeface="Arial"/>
                <a:cs typeface="Arial"/>
              </a:rPr>
              <a:t>Comparison of Database Triggers and Oracle Forms Triggers  Managing Triggers</a:t>
            </a:r>
            <a:r>
              <a:rPr dirty="0" sz="1100" spc="10">
                <a:latin typeface="Arial"/>
                <a:cs typeface="Arial"/>
              </a:rPr>
              <a:t> </a:t>
            </a:r>
            <a:r>
              <a:rPr dirty="0" sz="1100" spc="-5">
                <a:latin typeface="Arial"/>
                <a:cs typeface="Arial"/>
              </a:rPr>
              <a:t>10-26</a:t>
            </a:r>
            <a:endParaRPr sz="1100">
              <a:latin typeface="Arial"/>
              <a:cs typeface="Arial"/>
            </a:endParaRPr>
          </a:p>
          <a:p>
            <a:pPr marL="12700">
              <a:lnSpc>
                <a:spcPct val="100000"/>
              </a:lnSpc>
              <a:spcBef>
                <a:spcPts val="265"/>
              </a:spcBef>
            </a:pPr>
            <a:r>
              <a:rPr dirty="0" sz="1100" spc="-5">
                <a:latin typeface="Arial"/>
                <a:cs typeface="Arial"/>
              </a:rPr>
              <a:t>Removing Triggers </a:t>
            </a:r>
            <a:r>
              <a:rPr dirty="0" sz="1100" spc="290">
                <a:latin typeface="Arial"/>
                <a:cs typeface="Arial"/>
              </a:rPr>
              <a:t> </a:t>
            </a:r>
            <a:r>
              <a:rPr dirty="0" sz="1100" spc="-5">
                <a:latin typeface="Arial"/>
                <a:cs typeface="Arial"/>
              </a:rPr>
              <a:t>10-27</a:t>
            </a:r>
            <a:endParaRPr sz="1100">
              <a:latin typeface="Arial"/>
              <a:cs typeface="Arial"/>
            </a:endParaRPr>
          </a:p>
          <a:p>
            <a:pPr marL="12700">
              <a:lnSpc>
                <a:spcPct val="100000"/>
              </a:lnSpc>
              <a:spcBef>
                <a:spcPts val="254"/>
              </a:spcBef>
            </a:pPr>
            <a:r>
              <a:rPr dirty="0" sz="1100" spc="-5">
                <a:latin typeface="Arial"/>
                <a:cs typeface="Arial"/>
              </a:rPr>
              <a:t>Testing Triggers</a:t>
            </a:r>
            <a:r>
              <a:rPr dirty="0" sz="1100" spc="10">
                <a:latin typeface="Arial"/>
                <a:cs typeface="Arial"/>
              </a:rPr>
              <a:t> </a:t>
            </a:r>
            <a:r>
              <a:rPr dirty="0" sz="1100" spc="-5">
                <a:latin typeface="Arial"/>
                <a:cs typeface="Arial"/>
              </a:rPr>
              <a:t>10-28</a:t>
            </a:r>
            <a:endParaRPr sz="1100">
              <a:latin typeface="Arial"/>
              <a:cs typeface="Arial"/>
            </a:endParaRPr>
          </a:p>
          <a:p>
            <a:pPr marL="12700">
              <a:lnSpc>
                <a:spcPct val="100000"/>
              </a:lnSpc>
              <a:spcBef>
                <a:spcPts val="265"/>
              </a:spcBef>
            </a:pPr>
            <a:r>
              <a:rPr dirty="0" sz="1100" spc="-5">
                <a:latin typeface="Arial"/>
                <a:cs typeface="Arial"/>
              </a:rPr>
              <a:t>Summary</a:t>
            </a:r>
            <a:r>
              <a:rPr dirty="0" sz="1100" spc="10">
                <a:latin typeface="Arial"/>
                <a:cs typeface="Arial"/>
              </a:rPr>
              <a:t> </a:t>
            </a:r>
            <a:r>
              <a:rPr dirty="0" sz="1100" spc="-5">
                <a:latin typeface="Arial"/>
                <a:cs typeface="Arial"/>
              </a:rPr>
              <a:t>10-29</a:t>
            </a:r>
            <a:endParaRPr sz="1100">
              <a:latin typeface="Arial"/>
              <a:cs typeface="Arial"/>
            </a:endParaRPr>
          </a:p>
          <a:p>
            <a:pPr marL="12700">
              <a:lnSpc>
                <a:spcPct val="100000"/>
              </a:lnSpc>
              <a:spcBef>
                <a:spcPts val="260"/>
              </a:spcBef>
            </a:pPr>
            <a:r>
              <a:rPr dirty="0" sz="1100" spc="-5">
                <a:latin typeface="Arial"/>
                <a:cs typeface="Arial"/>
              </a:rPr>
              <a:t>Practice 10: Overview</a:t>
            </a:r>
            <a:r>
              <a:rPr dirty="0" sz="1100" spc="5">
                <a:latin typeface="Arial"/>
                <a:cs typeface="Arial"/>
              </a:rPr>
              <a:t> </a:t>
            </a:r>
            <a:r>
              <a:rPr dirty="0" sz="1100">
                <a:latin typeface="Arial"/>
                <a:cs typeface="Arial"/>
              </a:rPr>
              <a:t>10-30</a:t>
            </a:r>
            <a:endParaRPr sz="1100">
              <a:latin typeface="Arial"/>
              <a:cs typeface="Arial"/>
            </a:endParaRPr>
          </a:p>
        </p:txBody>
      </p:sp>
      <p:sp>
        <p:nvSpPr>
          <p:cNvPr id="5" name="object 5"/>
          <p:cNvSpPr txBox="1"/>
          <p:nvPr/>
        </p:nvSpPr>
        <p:spPr>
          <a:xfrm>
            <a:off x="5051789" y="3564137"/>
            <a:ext cx="38290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10-25</a:t>
            </a:r>
            <a:endParaRPr sz="1100">
              <a:latin typeface="Arial"/>
              <a:cs typeface="Arial"/>
            </a:endParaRPr>
          </a:p>
        </p:txBody>
      </p:sp>
      <p:sp>
        <p:nvSpPr>
          <p:cNvPr id="6" name="object 6"/>
          <p:cNvSpPr txBox="1"/>
          <p:nvPr/>
        </p:nvSpPr>
        <p:spPr>
          <a:xfrm>
            <a:off x="901747" y="4935448"/>
            <a:ext cx="3834129" cy="3474085"/>
          </a:xfrm>
          <a:prstGeom prst="rect">
            <a:avLst/>
          </a:prstGeom>
        </p:spPr>
        <p:txBody>
          <a:bodyPr wrap="square" lIns="0" tIns="44450" rIns="0" bIns="0" rtlCol="0" vert="horz">
            <a:spAutoFit/>
          </a:bodyPr>
          <a:lstStyle/>
          <a:p>
            <a:pPr marL="12700">
              <a:lnSpc>
                <a:spcPct val="100000"/>
              </a:lnSpc>
              <a:spcBef>
                <a:spcPts val="350"/>
              </a:spcBef>
            </a:pPr>
            <a:r>
              <a:rPr dirty="0" sz="1100" spc="-5" b="1">
                <a:latin typeface="Arial"/>
                <a:cs typeface="Arial"/>
              </a:rPr>
              <a:t>11 Applications for</a:t>
            </a:r>
            <a:r>
              <a:rPr dirty="0" sz="1100" spc="-20" b="1">
                <a:latin typeface="Arial"/>
                <a:cs typeface="Arial"/>
              </a:rPr>
              <a:t> </a:t>
            </a:r>
            <a:r>
              <a:rPr dirty="0" sz="1100" spc="-5" b="1">
                <a:latin typeface="Arial"/>
                <a:cs typeface="Arial"/>
              </a:rPr>
              <a:t>Triggers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11-2</a:t>
            </a:r>
            <a:endParaRPr sz="1100">
              <a:latin typeface="Arial"/>
              <a:cs typeface="Arial"/>
            </a:endParaRPr>
          </a:p>
          <a:p>
            <a:pPr marL="240665">
              <a:lnSpc>
                <a:spcPct val="100000"/>
              </a:lnSpc>
              <a:spcBef>
                <a:spcPts val="265"/>
              </a:spcBef>
            </a:pPr>
            <a:r>
              <a:rPr dirty="0" sz="1100" spc="-5">
                <a:latin typeface="Arial"/>
                <a:cs typeface="Arial"/>
              </a:rPr>
              <a:t>Creating Database Triggers</a:t>
            </a:r>
            <a:r>
              <a:rPr dirty="0" sz="1100" spc="20">
                <a:latin typeface="Arial"/>
                <a:cs typeface="Arial"/>
              </a:rPr>
              <a:t> </a:t>
            </a:r>
            <a:r>
              <a:rPr dirty="0" sz="1100" spc="-5">
                <a:latin typeface="Arial"/>
                <a:cs typeface="Arial"/>
              </a:rPr>
              <a:t>11-3</a:t>
            </a:r>
            <a:endParaRPr sz="1100">
              <a:latin typeface="Arial"/>
              <a:cs typeface="Arial"/>
            </a:endParaRPr>
          </a:p>
          <a:p>
            <a:pPr marL="240665" marR="850265">
              <a:lnSpc>
                <a:spcPts val="1580"/>
              </a:lnSpc>
              <a:spcBef>
                <a:spcPts val="90"/>
              </a:spcBef>
            </a:pPr>
            <a:r>
              <a:rPr dirty="0" sz="1100" spc="-5">
                <a:latin typeface="Arial"/>
                <a:cs typeface="Arial"/>
              </a:rPr>
              <a:t>Creating Triggers on DDL Statements 11-4  Creating Triggers on System Events</a:t>
            </a:r>
            <a:r>
              <a:rPr dirty="0" sz="1100" spc="65">
                <a:latin typeface="Arial"/>
                <a:cs typeface="Arial"/>
              </a:rPr>
              <a:t> </a:t>
            </a:r>
            <a:r>
              <a:rPr dirty="0" sz="1100" spc="-5">
                <a:latin typeface="Arial"/>
                <a:cs typeface="Arial"/>
              </a:rPr>
              <a:t>11-5</a:t>
            </a:r>
            <a:endParaRPr sz="1100">
              <a:latin typeface="Arial"/>
              <a:cs typeface="Arial"/>
            </a:endParaRPr>
          </a:p>
          <a:p>
            <a:pPr marL="240665">
              <a:lnSpc>
                <a:spcPct val="100000"/>
              </a:lnSpc>
              <a:spcBef>
                <a:spcPts val="204"/>
              </a:spcBef>
            </a:pPr>
            <a:r>
              <a:rPr dirty="0" sz="1100" spc="-5">
                <a:latin typeface="Courier New"/>
                <a:cs typeface="Courier New"/>
              </a:rPr>
              <a:t>LOGON</a:t>
            </a:r>
            <a:r>
              <a:rPr dirty="0" sz="1100" spc="-355">
                <a:latin typeface="Courier New"/>
                <a:cs typeface="Courier New"/>
              </a:rPr>
              <a:t> </a:t>
            </a:r>
            <a:r>
              <a:rPr dirty="0" sz="1100" spc="-5">
                <a:latin typeface="Arial"/>
                <a:cs typeface="Arial"/>
              </a:rPr>
              <a:t>and</a:t>
            </a:r>
            <a:r>
              <a:rPr dirty="0" sz="1100">
                <a:latin typeface="Arial"/>
                <a:cs typeface="Arial"/>
              </a:rPr>
              <a:t> </a:t>
            </a:r>
            <a:r>
              <a:rPr dirty="0" sz="1100" spc="-5">
                <a:latin typeface="Courier New"/>
                <a:cs typeface="Courier New"/>
              </a:rPr>
              <a:t>LOGOFF</a:t>
            </a:r>
            <a:r>
              <a:rPr dirty="0" sz="1100" spc="-355">
                <a:latin typeface="Courier New"/>
                <a:cs typeface="Courier New"/>
              </a:rPr>
              <a:t> </a:t>
            </a:r>
            <a:r>
              <a:rPr dirty="0" sz="1100" spc="-5">
                <a:latin typeface="Arial"/>
                <a:cs typeface="Arial"/>
              </a:rPr>
              <a:t>Triggers:</a:t>
            </a:r>
            <a:r>
              <a:rPr dirty="0" sz="1100">
                <a:latin typeface="Arial"/>
                <a:cs typeface="Arial"/>
              </a:rPr>
              <a:t> </a:t>
            </a:r>
            <a:r>
              <a:rPr dirty="0" sz="1100" spc="-5">
                <a:latin typeface="Arial"/>
                <a:cs typeface="Arial"/>
              </a:rPr>
              <a:t>Example</a:t>
            </a:r>
            <a:r>
              <a:rPr dirty="0" sz="1100" spc="15">
                <a:latin typeface="Arial"/>
                <a:cs typeface="Arial"/>
              </a:rPr>
              <a:t> </a:t>
            </a:r>
            <a:r>
              <a:rPr dirty="0" sz="1100" spc="-5">
                <a:latin typeface="Arial"/>
                <a:cs typeface="Arial"/>
              </a:rPr>
              <a:t>11-6</a:t>
            </a:r>
            <a:endParaRPr sz="1100">
              <a:latin typeface="Arial"/>
              <a:cs typeface="Arial"/>
            </a:endParaRPr>
          </a:p>
          <a:p>
            <a:pPr marL="240665">
              <a:lnSpc>
                <a:spcPct val="100000"/>
              </a:lnSpc>
              <a:spcBef>
                <a:spcPts val="360"/>
              </a:spcBef>
            </a:pPr>
            <a:r>
              <a:rPr dirty="0" sz="1100" spc="-5">
                <a:latin typeface="Courier New"/>
                <a:cs typeface="Courier New"/>
              </a:rPr>
              <a:t>CALL </a:t>
            </a:r>
            <a:r>
              <a:rPr dirty="0" sz="1100" spc="-5">
                <a:latin typeface="Arial"/>
                <a:cs typeface="Arial"/>
              </a:rPr>
              <a:t>Statements</a:t>
            </a:r>
            <a:r>
              <a:rPr dirty="0" sz="1100" spc="254">
                <a:latin typeface="Arial"/>
                <a:cs typeface="Arial"/>
              </a:rPr>
              <a:t> </a:t>
            </a:r>
            <a:r>
              <a:rPr dirty="0" sz="1100" spc="-5">
                <a:latin typeface="Arial"/>
                <a:cs typeface="Arial"/>
              </a:rPr>
              <a:t>11-7</a:t>
            </a:r>
            <a:endParaRPr sz="1100">
              <a:latin typeface="Arial"/>
              <a:cs typeface="Arial"/>
            </a:endParaRPr>
          </a:p>
          <a:p>
            <a:pPr marL="240665" marR="936625">
              <a:lnSpc>
                <a:spcPct val="119500"/>
              </a:lnSpc>
              <a:spcBef>
                <a:spcPts val="65"/>
              </a:spcBef>
            </a:pPr>
            <a:r>
              <a:rPr dirty="0" sz="1100" spc="-5">
                <a:latin typeface="Arial"/>
                <a:cs typeface="Arial"/>
              </a:rPr>
              <a:t>Reading Data from a Mutating Table 11-8  Mutating Table: Example</a:t>
            </a:r>
            <a:r>
              <a:rPr dirty="0" sz="1100" spc="20">
                <a:latin typeface="Arial"/>
                <a:cs typeface="Arial"/>
              </a:rPr>
              <a:t> </a:t>
            </a:r>
            <a:r>
              <a:rPr dirty="0" sz="1100" spc="-5">
                <a:latin typeface="Arial"/>
                <a:cs typeface="Arial"/>
              </a:rPr>
              <a:t>11-9</a:t>
            </a:r>
            <a:endParaRPr sz="1100">
              <a:latin typeface="Arial"/>
              <a:cs typeface="Arial"/>
            </a:endParaRPr>
          </a:p>
          <a:p>
            <a:pPr marL="240665" marR="1262380">
              <a:lnSpc>
                <a:spcPct val="119500"/>
              </a:lnSpc>
              <a:spcBef>
                <a:spcPts val="10"/>
              </a:spcBef>
            </a:pPr>
            <a:r>
              <a:rPr dirty="0" sz="1100" spc="-5">
                <a:latin typeface="Arial"/>
                <a:cs typeface="Arial"/>
              </a:rPr>
              <a:t>Benefits of Database Triggers 11-11  Managing Triggers</a:t>
            </a:r>
            <a:r>
              <a:rPr dirty="0" sz="1100" spc="10">
                <a:latin typeface="Arial"/>
                <a:cs typeface="Arial"/>
              </a:rPr>
              <a:t> </a:t>
            </a:r>
            <a:r>
              <a:rPr dirty="0" sz="1100" spc="-5">
                <a:latin typeface="Arial"/>
                <a:cs typeface="Arial"/>
              </a:rPr>
              <a:t>11-12</a:t>
            </a:r>
            <a:endParaRPr sz="1100">
              <a:latin typeface="Arial"/>
              <a:cs typeface="Arial"/>
            </a:endParaRPr>
          </a:p>
          <a:p>
            <a:pPr marL="240665" marR="5080">
              <a:lnSpc>
                <a:spcPct val="119500"/>
              </a:lnSpc>
              <a:spcBef>
                <a:spcPts val="5"/>
              </a:spcBef>
            </a:pPr>
            <a:r>
              <a:rPr dirty="0" sz="1100" spc="-5">
                <a:latin typeface="Arial"/>
                <a:cs typeface="Arial"/>
              </a:rPr>
              <a:t>Business Application Scenarios for Implementing Triggers  Viewing Trigger Information</a:t>
            </a:r>
            <a:r>
              <a:rPr dirty="0" sz="1100" spc="20">
                <a:latin typeface="Arial"/>
                <a:cs typeface="Arial"/>
              </a:rPr>
              <a:t> </a:t>
            </a:r>
            <a:r>
              <a:rPr dirty="0" sz="1100" spc="-5">
                <a:latin typeface="Arial"/>
                <a:cs typeface="Arial"/>
              </a:rPr>
              <a:t>11-14</a:t>
            </a:r>
            <a:endParaRPr sz="1100">
              <a:latin typeface="Arial"/>
              <a:cs typeface="Arial"/>
            </a:endParaRPr>
          </a:p>
          <a:p>
            <a:pPr marL="240665">
              <a:lnSpc>
                <a:spcPct val="100000"/>
              </a:lnSpc>
              <a:spcBef>
                <a:spcPts val="300"/>
              </a:spcBef>
            </a:pPr>
            <a:r>
              <a:rPr dirty="0" sz="1100" spc="-5">
                <a:latin typeface="Arial"/>
                <a:cs typeface="Arial"/>
              </a:rPr>
              <a:t>Using </a:t>
            </a:r>
            <a:r>
              <a:rPr dirty="0" sz="1100" spc="-5">
                <a:latin typeface="Courier New"/>
                <a:cs typeface="Courier New"/>
              </a:rPr>
              <a:t>USER_TRIGGERS</a:t>
            </a:r>
            <a:r>
              <a:rPr dirty="0" sz="1100" spc="260">
                <a:latin typeface="Courier New"/>
                <a:cs typeface="Courier New"/>
              </a:rPr>
              <a:t> </a:t>
            </a:r>
            <a:r>
              <a:rPr dirty="0" sz="1100" spc="-5">
                <a:latin typeface="Arial"/>
                <a:cs typeface="Arial"/>
              </a:rPr>
              <a:t>11-15</a:t>
            </a:r>
            <a:endParaRPr sz="1100">
              <a:latin typeface="Arial"/>
              <a:cs typeface="Arial"/>
            </a:endParaRPr>
          </a:p>
          <a:p>
            <a:pPr marL="240665" marR="1395095">
              <a:lnSpc>
                <a:spcPct val="120000"/>
              </a:lnSpc>
              <a:spcBef>
                <a:spcPts val="55"/>
              </a:spcBef>
            </a:pPr>
            <a:r>
              <a:rPr dirty="0" sz="1100" spc="-5">
                <a:latin typeface="Arial"/>
                <a:cs typeface="Arial"/>
              </a:rPr>
              <a:t>Listing the Code of Triggers 11-16  Summary</a:t>
            </a:r>
            <a:r>
              <a:rPr dirty="0" sz="1100" spc="5">
                <a:latin typeface="Arial"/>
                <a:cs typeface="Arial"/>
              </a:rPr>
              <a:t> </a:t>
            </a:r>
            <a:r>
              <a:rPr dirty="0" sz="1100" spc="-5">
                <a:latin typeface="Arial"/>
                <a:cs typeface="Arial"/>
              </a:rPr>
              <a:t>11-17</a:t>
            </a:r>
            <a:endParaRPr sz="1100">
              <a:latin typeface="Arial"/>
              <a:cs typeface="Arial"/>
            </a:endParaRPr>
          </a:p>
          <a:p>
            <a:pPr marL="240665">
              <a:lnSpc>
                <a:spcPct val="100000"/>
              </a:lnSpc>
              <a:spcBef>
                <a:spcPts val="254"/>
              </a:spcBef>
            </a:pPr>
            <a:r>
              <a:rPr dirty="0" sz="1100" spc="-5">
                <a:latin typeface="Arial"/>
                <a:cs typeface="Arial"/>
              </a:rPr>
              <a:t>Practice 11: Overview</a:t>
            </a:r>
            <a:r>
              <a:rPr dirty="0" sz="1100" spc="5">
                <a:latin typeface="Arial"/>
                <a:cs typeface="Arial"/>
              </a:rPr>
              <a:t> </a:t>
            </a:r>
            <a:r>
              <a:rPr dirty="0" sz="1100">
                <a:latin typeface="Arial"/>
                <a:cs typeface="Arial"/>
              </a:rPr>
              <a:t>11-18</a:t>
            </a:r>
            <a:endParaRPr sz="1100">
              <a:latin typeface="Arial"/>
              <a:cs typeface="Arial"/>
            </a:endParaRPr>
          </a:p>
        </p:txBody>
      </p:sp>
      <p:sp>
        <p:nvSpPr>
          <p:cNvPr id="7" name="object 7"/>
          <p:cNvSpPr txBox="1"/>
          <p:nvPr/>
        </p:nvSpPr>
        <p:spPr>
          <a:xfrm>
            <a:off x="4825718" y="7200610"/>
            <a:ext cx="38290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11-13</a:t>
            </a:r>
            <a:endParaRPr sz="1100">
              <a:latin typeface="Arial"/>
              <a:cs typeface="Arial"/>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1: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2096770"/>
          </a:xfrm>
          <a:prstGeom prst="rect">
            <a:avLst/>
          </a:prstGeom>
          <a:ln w="12192">
            <a:solidFill>
              <a:srgbClr val="000000"/>
            </a:solidFill>
          </a:ln>
        </p:spPr>
        <p:txBody>
          <a:bodyPr wrap="square" lIns="0" tIns="13335" rIns="0" bIns="0" rtlCol="0" vert="horz">
            <a:spAutoFit/>
          </a:bodyPr>
          <a:lstStyle/>
          <a:p>
            <a:pPr marL="410209" marR="2719070" indent="-335280">
              <a:lnSpc>
                <a:spcPts val="1240"/>
              </a:lnSpc>
              <a:spcBef>
                <a:spcPts val="105"/>
              </a:spcBef>
              <a:tabLst>
                <a:tab pos="1332230" algn="l"/>
              </a:tabLst>
            </a:pPr>
            <a:r>
              <a:rPr dirty="0" sz="1100" spc="-5">
                <a:latin typeface="Courier New"/>
                <a:cs typeface="Courier New"/>
              </a:rPr>
              <a:t>CREATE OR REPLACE PROCEDURE get_employee  (empid</a:t>
            </a:r>
            <a:r>
              <a:rPr dirty="0" sz="1100" spc="15">
                <a:latin typeface="Courier New"/>
                <a:cs typeface="Courier New"/>
              </a:rPr>
              <a:t> </a:t>
            </a:r>
            <a:r>
              <a:rPr dirty="0" sz="1100" spc="-5">
                <a:latin typeface="Courier New"/>
                <a:cs typeface="Courier New"/>
              </a:rPr>
              <a:t>IN	employees.employee_id%TYPE,</a:t>
            </a:r>
            <a:endParaRPr sz="1100">
              <a:latin typeface="Courier New"/>
              <a:cs typeface="Courier New"/>
            </a:endParaRPr>
          </a:p>
          <a:p>
            <a:pPr marL="494030" marR="2886710">
              <a:lnSpc>
                <a:spcPts val="1240"/>
              </a:lnSpc>
              <a:spcBef>
                <a:spcPts val="10"/>
              </a:spcBef>
              <a:tabLst>
                <a:tab pos="996950" algn="l"/>
              </a:tabLst>
            </a:pPr>
            <a:r>
              <a:rPr dirty="0" sz="1100" spc="-5">
                <a:latin typeface="Courier New"/>
                <a:cs typeface="Courier New"/>
              </a:rPr>
              <a:t>sal	OUT employees.salary%TYPE,  job	OUT employees.job_id%TYPE)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74930">
              <a:lnSpc>
                <a:spcPts val="1185"/>
              </a:lnSpc>
            </a:pPr>
            <a:r>
              <a:rPr dirty="0" sz="1100" spc="-5">
                <a:latin typeface="Courier New"/>
                <a:cs typeface="Courier New"/>
              </a:rPr>
              <a:t>BEGIN</a:t>
            </a:r>
            <a:endParaRPr sz="1100">
              <a:latin typeface="Courier New"/>
              <a:cs typeface="Courier New"/>
            </a:endParaRPr>
          </a:p>
          <a:p>
            <a:pPr marL="242570" marR="4227830">
              <a:lnSpc>
                <a:spcPts val="1240"/>
              </a:lnSpc>
              <a:spcBef>
                <a:spcPts val="70"/>
              </a:spcBef>
              <a:tabLst>
                <a:tab pos="913130" algn="l"/>
              </a:tabLst>
            </a:pPr>
            <a:r>
              <a:rPr dirty="0" sz="1100" spc="-5">
                <a:latin typeface="Courier New"/>
                <a:cs typeface="Courier New"/>
              </a:rPr>
              <a:t>SELECT	salary,</a:t>
            </a:r>
            <a:r>
              <a:rPr dirty="0" sz="1100" spc="-50">
                <a:latin typeface="Courier New"/>
                <a:cs typeface="Courier New"/>
              </a:rPr>
              <a:t> </a:t>
            </a:r>
            <a:r>
              <a:rPr dirty="0" sz="1100" spc="-5">
                <a:latin typeface="Courier New"/>
                <a:cs typeface="Courier New"/>
              </a:rPr>
              <a:t>job_id  INTO	sal,</a:t>
            </a:r>
            <a:r>
              <a:rPr dirty="0" sz="1100" spc="-15">
                <a:latin typeface="Courier New"/>
                <a:cs typeface="Courier New"/>
              </a:rPr>
              <a:t> </a:t>
            </a:r>
            <a:r>
              <a:rPr dirty="0" sz="1100" spc="-5">
                <a:latin typeface="Courier New"/>
                <a:cs typeface="Courier New"/>
              </a:rPr>
              <a:t>job</a:t>
            </a:r>
            <a:endParaRPr sz="1100">
              <a:latin typeface="Courier New"/>
              <a:cs typeface="Courier New"/>
            </a:endParaRPr>
          </a:p>
          <a:p>
            <a:pPr marL="242570">
              <a:lnSpc>
                <a:spcPts val="1185"/>
              </a:lnSpc>
              <a:tabLst>
                <a:tab pos="913130" algn="l"/>
              </a:tabLst>
            </a:pPr>
            <a:r>
              <a:rPr dirty="0" sz="1100" spc="-5">
                <a:latin typeface="Courier New"/>
                <a:cs typeface="Courier New"/>
              </a:rPr>
              <a:t>FROM	employees</a:t>
            </a:r>
            <a:endParaRPr sz="1100">
              <a:latin typeface="Courier New"/>
              <a:cs typeface="Courier New"/>
            </a:endParaRPr>
          </a:p>
          <a:p>
            <a:pPr marL="74930" marR="3724910" indent="167640">
              <a:lnSpc>
                <a:spcPts val="1240"/>
              </a:lnSpc>
              <a:spcBef>
                <a:spcPts val="75"/>
              </a:spcBef>
              <a:tabLst>
                <a:tab pos="913130" algn="l"/>
              </a:tabLst>
            </a:pPr>
            <a:r>
              <a:rPr dirty="0" sz="1100" spc="-5">
                <a:latin typeface="Courier New"/>
                <a:cs typeface="Courier New"/>
              </a:rPr>
              <a:t>WHERE	employee_id = empid;  END get_employee;</a:t>
            </a:r>
            <a:endParaRPr sz="1100">
              <a:latin typeface="Courier New"/>
              <a:cs typeface="Courier New"/>
            </a:endParaRPr>
          </a:p>
          <a:p>
            <a:pPr marL="74930">
              <a:lnSpc>
                <a:spcPts val="1220"/>
              </a:lnSpc>
            </a:pPr>
            <a:r>
              <a:rPr dirty="0" sz="1100" spc="-5">
                <a:latin typeface="Courier New"/>
                <a:cs typeface="Courier New"/>
              </a:rPr>
              <a:t>/</a:t>
            </a:r>
            <a:endParaRPr sz="1100">
              <a:latin typeface="Courier New"/>
              <a:cs typeface="Courier New"/>
            </a:endParaRPr>
          </a:p>
          <a:p>
            <a:pPr>
              <a:lnSpc>
                <a:spcPct val="100000"/>
              </a:lnSpc>
              <a:spcBef>
                <a:spcPts val="55"/>
              </a:spcBef>
            </a:pPr>
            <a:endParaRPr sz="1000">
              <a:latin typeface="Courier New"/>
              <a:cs typeface="Courier New"/>
            </a:endParaRPr>
          </a:p>
          <a:p>
            <a:pPr marL="74930">
              <a:lnSpc>
                <a:spcPct val="100000"/>
              </a:lnSpc>
            </a:pPr>
            <a:r>
              <a:rPr dirty="0" sz="1100" spc="-5">
                <a:latin typeface="Courier New"/>
                <a:cs typeface="Courier New"/>
              </a:rPr>
              <a:t>Procedure created.</a:t>
            </a:r>
            <a:endParaRPr sz="1100">
              <a:latin typeface="Courier New"/>
              <a:cs typeface="Courier New"/>
            </a:endParaRPr>
          </a:p>
        </p:txBody>
      </p:sp>
      <p:sp>
        <p:nvSpPr>
          <p:cNvPr id="4" name="object 4"/>
          <p:cNvSpPr txBox="1"/>
          <p:nvPr/>
        </p:nvSpPr>
        <p:spPr>
          <a:xfrm>
            <a:off x="1130300" y="3292856"/>
            <a:ext cx="5729605" cy="390525"/>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b. Execute the procedure </a:t>
            </a:r>
            <a:r>
              <a:rPr dirty="0" sz="1200" spc="-5">
                <a:latin typeface="Times New Roman"/>
                <a:cs typeface="Times New Roman"/>
              </a:rPr>
              <a:t>using </a:t>
            </a:r>
            <a:r>
              <a:rPr dirty="0" sz="1200">
                <a:latin typeface="Times New Roman"/>
                <a:cs typeface="Times New Roman"/>
              </a:rPr>
              <a:t>host variables for the two </a:t>
            </a:r>
            <a:r>
              <a:rPr dirty="0" sz="1200" spc="-5">
                <a:latin typeface="Courier New"/>
                <a:cs typeface="Courier New"/>
              </a:rPr>
              <a:t>OUT</a:t>
            </a:r>
            <a:r>
              <a:rPr dirty="0" sz="1200" spc="-445">
                <a:latin typeface="Courier New"/>
                <a:cs typeface="Courier New"/>
              </a:rPr>
              <a:t> </a:t>
            </a:r>
            <a:r>
              <a:rPr dirty="0" sz="1200" spc="-5">
                <a:latin typeface="Times New Roman"/>
                <a:cs typeface="Times New Roman"/>
              </a:rPr>
              <a:t>parameters, one </a:t>
            </a:r>
            <a:r>
              <a:rPr dirty="0" sz="1200">
                <a:latin typeface="Times New Roman"/>
                <a:cs typeface="Times New Roman"/>
              </a:rPr>
              <a:t>for the </a:t>
            </a:r>
            <a:r>
              <a:rPr dirty="0" sz="1200" spc="-5">
                <a:latin typeface="Times New Roman"/>
                <a:cs typeface="Times New Roman"/>
              </a:rPr>
              <a:t>salary  </a:t>
            </a:r>
            <a:r>
              <a:rPr dirty="0" sz="1200">
                <a:latin typeface="Times New Roman"/>
                <a:cs typeface="Times New Roman"/>
              </a:rPr>
              <a:t>and the other for the job ID. Display </a:t>
            </a:r>
            <a:r>
              <a:rPr dirty="0" sz="1200" spc="-5">
                <a:latin typeface="Times New Roman"/>
                <a:cs typeface="Times New Roman"/>
              </a:rPr>
              <a:t>the </a:t>
            </a:r>
            <a:r>
              <a:rPr dirty="0" sz="1200">
                <a:latin typeface="Times New Roman"/>
                <a:cs typeface="Times New Roman"/>
              </a:rPr>
              <a:t>salary and job ID for </a:t>
            </a:r>
            <a:r>
              <a:rPr dirty="0" sz="1200" spc="-5">
                <a:latin typeface="Times New Roman"/>
                <a:cs typeface="Times New Roman"/>
              </a:rPr>
              <a:t>employee </a:t>
            </a:r>
            <a:r>
              <a:rPr dirty="0" sz="1200">
                <a:latin typeface="Times New Roman"/>
                <a:cs typeface="Times New Roman"/>
              </a:rPr>
              <a:t>ID</a:t>
            </a:r>
            <a:r>
              <a:rPr dirty="0" sz="1200" spc="-65">
                <a:latin typeface="Times New Roman"/>
                <a:cs typeface="Times New Roman"/>
              </a:rPr>
              <a:t> </a:t>
            </a:r>
            <a:r>
              <a:rPr dirty="0" sz="1200">
                <a:latin typeface="Times New Roman"/>
                <a:cs typeface="Times New Roman"/>
              </a:rPr>
              <a:t>120.</a:t>
            </a:r>
            <a:endParaRPr sz="1200">
              <a:latin typeface="Times New Roman"/>
              <a:cs typeface="Times New Roman"/>
            </a:endParaRPr>
          </a:p>
        </p:txBody>
      </p:sp>
      <p:sp>
        <p:nvSpPr>
          <p:cNvPr id="5" name="object 5"/>
          <p:cNvSpPr txBox="1"/>
          <p:nvPr/>
        </p:nvSpPr>
        <p:spPr>
          <a:xfrm>
            <a:off x="838961" y="3757421"/>
            <a:ext cx="6323330" cy="2026920"/>
          </a:xfrm>
          <a:prstGeom prst="rect">
            <a:avLst/>
          </a:prstGeom>
          <a:ln w="12192">
            <a:solidFill>
              <a:srgbClr val="000000"/>
            </a:solidFill>
          </a:ln>
        </p:spPr>
        <p:txBody>
          <a:bodyPr wrap="square" lIns="0" tIns="13335" rIns="0" bIns="0" rtlCol="0" vert="horz">
            <a:spAutoFit/>
          </a:bodyPr>
          <a:lstStyle/>
          <a:p>
            <a:pPr marL="74930" marR="3892550">
              <a:lnSpc>
                <a:spcPts val="1240"/>
              </a:lnSpc>
              <a:spcBef>
                <a:spcPts val="105"/>
              </a:spcBef>
              <a:tabLst>
                <a:tab pos="1416050" algn="l"/>
              </a:tabLst>
            </a:pPr>
            <a:r>
              <a:rPr dirty="0" sz="1100" spc="-5">
                <a:latin typeface="Courier New"/>
                <a:cs typeface="Courier New"/>
              </a:rPr>
              <a:t>VARIABLE salary NUMBER  </a:t>
            </a:r>
            <a:r>
              <a:rPr dirty="0" sz="1100" spc="-5">
                <a:latin typeface="Courier New"/>
                <a:cs typeface="Courier New"/>
              </a:rPr>
              <a:t>VARIABLE</a:t>
            </a:r>
            <a:r>
              <a:rPr dirty="0" sz="1100">
                <a:latin typeface="Courier New"/>
                <a:cs typeface="Courier New"/>
              </a:rPr>
              <a:t> </a:t>
            </a:r>
            <a:r>
              <a:rPr dirty="0" sz="1100" spc="-5">
                <a:latin typeface="Courier New"/>
                <a:cs typeface="Courier New"/>
              </a:rPr>
              <a:t>job</a:t>
            </a:r>
            <a:r>
              <a:rPr dirty="0" sz="1100">
                <a:latin typeface="Courier New"/>
                <a:cs typeface="Courier New"/>
              </a:rPr>
              <a:t>	</a:t>
            </a:r>
            <a:r>
              <a:rPr dirty="0" sz="1100" spc="-5">
                <a:latin typeface="Courier New"/>
                <a:cs typeface="Courier New"/>
              </a:rPr>
              <a:t>VARCHAR2(15)</a:t>
            </a:r>
            <a:endParaRPr sz="1100">
              <a:latin typeface="Courier New"/>
              <a:cs typeface="Courier New"/>
            </a:endParaRPr>
          </a:p>
          <a:p>
            <a:pPr marL="74930" marR="2886710">
              <a:lnSpc>
                <a:spcPts val="1250"/>
              </a:lnSpc>
            </a:pPr>
            <a:r>
              <a:rPr dirty="0" sz="1100" spc="-5">
                <a:latin typeface="Courier New"/>
                <a:cs typeface="Courier New"/>
              </a:rPr>
              <a:t>EXECUTE get_employee(120, :salary, :job)  PRINT salary</a:t>
            </a:r>
            <a:r>
              <a:rPr dirty="0" sz="1100">
                <a:latin typeface="Courier New"/>
                <a:cs typeface="Courier New"/>
              </a:rPr>
              <a:t> </a:t>
            </a:r>
            <a:r>
              <a:rPr dirty="0" sz="1100" spc="-5">
                <a:latin typeface="Courier New"/>
                <a:cs typeface="Courier New"/>
              </a:rPr>
              <a:t>job</a:t>
            </a:r>
            <a:endParaRPr sz="1100">
              <a:latin typeface="Courier New"/>
              <a:cs typeface="Courier New"/>
            </a:endParaRPr>
          </a:p>
          <a:p>
            <a:pPr>
              <a:lnSpc>
                <a:spcPct val="100000"/>
              </a:lnSpc>
              <a:spcBef>
                <a:spcPts val="5"/>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p:nvPr/>
        </p:nvSpPr>
        <p:spPr>
          <a:xfrm>
            <a:off x="933450" y="4745742"/>
            <a:ext cx="4381500" cy="1000492"/>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130300" y="5923279"/>
            <a:ext cx="567880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 Invoke the procedure again, passing an </a:t>
            </a:r>
            <a:r>
              <a:rPr dirty="0" sz="1200" spc="-5">
                <a:latin typeface="Courier New"/>
                <a:cs typeface="Courier New"/>
              </a:rPr>
              <a:t>EMPLOYEE_ID</a:t>
            </a:r>
            <a:r>
              <a:rPr dirty="0" sz="1200" spc="-425">
                <a:latin typeface="Courier New"/>
                <a:cs typeface="Courier New"/>
              </a:rPr>
              <a:t> </a:t>
            </a:r>
            <a:r>
              <a:rPr dirty="0" sz="1200">
                <a:latin typeface="Times New Roman"/>
                <a:cs typeface="Times New Roman"/>
              </a:rPr>
              <a:t>of 300. </a:t>
            </a:r>
            <a:r>
              <a:rPr dirty="0" sz="1200" spc="-5">
                <a:latin typeface="Times New Roman"/>
                <a:cs typeface="Times New Roman"/>
              </a:rPr>
              <a:t>What </a:t>
            </a:r>
            <a:r>
              <a:rPr dirty="0" sz="1200">
                <a:latin typeface="Times New Roman"/>
                <a:cs typeface="Times New Roman"/>
              </a:rPr>
              <a:t>happens and why?</a:t>
            </a:r>
            <a:endParaRPr sz="1200">
              <a:latin typeface="Times New Roman"/>
              <a:cs typeface="Times New Roman"/>
            </a:endParaRPr>
          </a:p>
        </p:txBody>
      </p:sp>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8</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838961" y="6212585"/>
            <a:ext cx="6323330" cy="162179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get_employee(300, :salary,</a:t>
            </a:r>
            <a:r>
              <a:rPr dirty="0" sz="1100" spc="10">
                <a:latin typeface="Courier New"/>
                <a:cs typeface="Courier New"/>
              </a:rPr>
              <a:t> </a:t>
            </a:r>
            <a:r>
              <a:rPr dirty="0" sz="1100" spc="-5">
                <a:latin typeface="Courier New"/>
                <a:cs typeface="Courier New"/>
              </a:rPr>
              <a:t>:job)</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BEGIN get_employee(300, :salary, :job);</a:t>
            </a:r>
            <a:r>
              <a:rPr dirty="0" sz="1100" spc="20">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45"/>
              </a:lnSpc>
            </a:pPr>
            <a:r>
              <a:rPr dirty="0" sz="1100" spc="-5">
                <a:latin typeface="Courier New"/>
                <a:cs typeface="Courier New"/>
              </a:rPr>
              <a:t>ORA-01403: no data</a:t>
            </a:r>
            <a:r>
              <a:rPr dirty="0" sz="1100" spc="5">
                <a:latin typeface="Courier New"/>
                <a:cs typeface="Courier New"/>
              </a:rPr>
              <a:t> </a:t>
            </a:r>
            <a:r>
              <a:rPr dirty="0" sz="1100" spc="-5">
                <a:latin typeface="Courier New"/>
                <a:cs typeface="Courier New"/>
              </a:rPr>
              <a:t>found</a:t>
            </a:r>
            <a:endParaRPr sz="1100">
              <a:latin typeface="Courier New"/>
              <a:cs typeface="Courier New"/>
            </a:endParaRPr>
          </a:p>
          <a:p>
            <a:pPr marL="74930">
              <a:lnSpc>
                <a:spcPts val="1255"/>
              </a:lnSpc>
            </a:pPr>
            <a:r>
              <a:rPr dirty="0" sz="1100" spc="-5">
                <a:latin typeface="Courier New"/>
                <a:cs typeface="Courier New"/>
              </a:rPr>
              <a:t>ORA-06512: at "ORA1.GET_EMPLOYEE", line</a:t>
            </a:r>
            <a:r>
              <a:rPr dirty="0" sz="1100" spc="15">
                <a:latin typeface="Courier New"/>
                <a:cs typeface="Courier New"/>
              </a:rPr>
              <a:t> </a:t>
            </a:r>
            <a:r>
              <a:rPr dirty="0" sz="1100" spc="-5">
                <a:latin typeface="Courier New"/>
                <a:cs typeface="Courier New"/>
              </a:rPr>
              <a:t>6</a:t>
            </a:r>
            <a:endParaRPr sz="1100">
              <a:latin typeface="Courier New"/>
              <a:cs typeface="Courier New"/>
            </a:endParaRPr>
          </a:p>
          <a:p>
            <a:pPr marL="74930">
              <a:lnSpc>
                <a:spcPts val="129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9" name="object 9"/>
          <p:cNvSpPr txBox="1"/>
          <p:nvPr/>
        </p:nvSpPr>
        <p:spPr>
          <a:xfrm>
            <a:off x="1358900" y="7969250"/>
            <a:ext cx="5462905" cy="584200"/>
          </a:xfrm>
          <a:prstGeom prst="rect">
            <a:avLst/>
          </a:prstGeom>
        </p:spPr>
        <p:txBody>
          <a:bodyPr wrap="square" lIns="0" tIns="7620" rIns="0" bIns="0" rtlCol="0" vert="horz">
            <a:spAutoFit/>
          </a:bodyPr>
          <a:lstStyle/>
          <a:p>
            <a:pPr marL="12700" marR="5080">
              <a:lnSpc>
                <a:spcPct val="102699"/>
              </a:lnSpc>
              <a:spcBef>
                <a:spcPts val="60"/>
              </a:spcBef>
            </a:pPr>
            <a:r>
              <a:rPr dirty="0" sz="1200" b="1">
                <a:latin typeface="Times New Roman"/>
                <a:cs typeface="Times New Roman"/>
              </a:rPr>
              <a:t>There is no employee in the </a:t>
            </a:r>
            <a:r>
              <a:rPr dirty="0" sz="1200" spc="-5" b="1">
                <a:latin typeface="Courier New"/>
                <a:cs typeface="Courier New"/>
              </a:rPr>
              <a:t>EMPLOYEES </a:t>
            </a:r>
            <a:r>
              <a:rPr dirty="0" sz="1200" b="1">
                <a:latin typeface="Times New Roman"/>
                <a:cs typeface="Times New Roman"/>
              </a:rPr>
              <a:t>table </a:t>
            </a:r>
            <a:r>
              <a:rPr dirty="0" sz="1200" spc="-5" b="1">
                <a:latin typeface="Times New Roman"/>
                <a:cs typeface="Times New Roman"/>
              </a:rPr>
              <a:t>with </a:t>
            </a:r>
            <a:r>
              <a:rPr dirty="0" sz="1200" b="1">
                <a:latin typeface="Times New Roman"/>
                <a:cs typeface="Times New Roman"/>
              </a:rPr>
              <a:t>an </a:t>
            </a:r>
            <a:r>
              <a:rPr dirty="0" sz="1200" spc="-5" b="1">
                <a:latin typeface="Courier New"/>
                <a:cs typeface="Courier New"/>
              </a:rPr>
              <a:t>EMPLOYEE_ID </a:t>
            </a:r>
            <a:r>
              <a:rPr dirty="0" sz="1200" b="1">
                <a:latin typeface="Times New Roman"/>
                <a:cs typeface="Times New Roman"/>
              </a:rPr>
              <a:t>of 300. The  </a:t>
            </a:r>
            <a:r>
              <a:rPr dirty="0" sz="1200" spc="-5" b="1">
                <a:latin typeface="Courier New"/>
                <a:cs typeface="Courier New"/>
              </a:rPr>
              <a:t>SELECT</a:t>
            </a:r>
            <a:r>
              <a:rPr dirty="0" sz="1200" spc="-490" b="1">
                <a:latin typeface="Courier New"/>
                <a:cs typeface="Courier New"/>
              </a:rPr>
              <a:t> </a:t>
            </a:r>
            <a:r>
              <a:rPr dirty="0" sz="1200" b="1">
                <a:latin typeface="Times New Roman"/>
                <a:cs typeface="Times New Roman"/>
              </a:rPr>
              <a:t>statement retrieved no data from the database, </a:t>
            </a:r>
            <a:r>
              <a:rPr dirty="0" sz="1200" spc="-5" b="1">
                <a:latin typeface="Times New Roman"/>
                <a:cs typeface="Times New Roman"/>
              </a:rPr>
              <a:t>resulting </a:t>
            </a:r>
            <a:r>
              <a:rPr dirty="0" sz="1200" b="1">
                <a:latin typeface="Times New Roman"/>
                <a:cs typeface="Times New Roman"/>
              </a:rPr>
              <a:t>in a fatal </a:t>
            </a:r>
            <a:r>
              <a:rPr dirty="0" sz="1200" spc="-5" b="1">
                <a:latin typeface="Times New Roman"/>
                <a:cs typeface="Times New Roman"/>
              </a:rPr>
              <a:t>PL/SQL  </a:t>
            </a:r>
            <a:r>
              <a:rPr dirty="0" sz="1200" b="1">
                <a:latin typeface="Times New Roman"/>
                <a:cs typeface="Times New Roman"/>
              </a:rPr>
              <a:t>error:</a:t>
            </a:r>
            <a:r>
              <a:rPr dirty="0" sz="1200" spc="-10" b="1">
                <a:latin typeface="Times New Roman"/>
                <a:cs typeface="Times New Roman"/>
              </a:rPr>
              <a:t> </a:t>
            </a:r>
            <a:r>
              <a:rPr dirty="0" sz="1200" spc="-5" b="1">
                <a:latin typeface="Courier New"/>
                <a:cs typeface="Courier New"/>
              </a:rPr>
              <a:t>NO_DATA_FOUND</a:t>
            </a:r>
            <a:r>
              <a:rPr dirty="0" sz="1200" spc="-5" b="1">
                <a:latin typeface="Times New Roman"/>
                <a:cs typeface="Times New Roman"/>
              </a:rPr>
              <a:t>.</a:t>
            </a:r>
            <a:endParaRPr sz="12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4610735" cy="880744"/>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2: </a:t>
            </a:r>
            <a:r>
              <a:rPr dirty="0" sz="1200"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241300" indent="-229235">
              <a:lnSpc>
                <a:spcPct val="100000"/>
              </a:lnSpc>
              <a:buAutoNum type="arabicPeriod"/>
              <a:tabLst>
                <a:tab pos="241935" algn="l"/>
              </a:tabLst>
            </a:pPr>
            <a:r>
              <a:rPr dirty="0" sz="1200">
                <a:latin typeface="Times New Roman"/>
                <a:cs typeface="Times New Roman"/>
              </a:rPr>
              <a:t>Create and invoke the </a:t>
            </a:r>
            <a:r>
              <a:rPr dirty="0" sz="1200" spc="-5">
                <a:latin typeface="Courier New"/>
                <a:cs typeface="Courier New"/>
              </a:rPr>
              <a:t>GET_JOB</a:t>
            </a:r>
            <a:r>
              <a:rPr dirty="0" sz="1200" spc="-509">
                <a:latin typeface="Courier New"/>
                <a:cs typeface="Courier New"/>
              </a:rPr>
              <a:t> </a:t>
            </a:r>
            <a:r>
              <a:rPr dirty="0" sz="1200">
                <a:latin typeface="Times New Roman"/>
                <a:cs typeface="Times New Roman"/>
              </a:rPr>
              <a:t>function to return a job title.</a:t>
            </a:r>
            <a:endParaRPr sz="1200">
              <a:latin typeface="Times New Roman"/>
              <a:cs typeface="Times New Roman"/>
            </a:endParaRPr>
          </a:p>
          <a:p>
            <a:pPr>
              <a:lnSpc>
                <a:spcPct val="100000"/>
              </a:lnSpc>
              <a:spcBef>
                <a:spcPts val="30"/>
              </a:spcBef>
              <a:buFont typeface="Times New Roman"/>
              <a:buAutoNum type="arabicPeriod"/>
            </a:pPr>
            <a:endParaRPr sz="1050">
              <a:latin typeface="Times New Roman"/>
              <a:cs typeface="Times New Roman"/>
            </a:endParaRPr>
          </a:p>
          <a:p>
            <a:pPr lvl="1" marL="469900" indent="-229235">
              <a:lnSpc>
                <a:spcPct val="100000"/>
              </a:lnSpc>
              <a:spcBef>
                <a:spcPts val="5"/>
              </a:spcBef>
              <a:buAutoNum type="alphaLcPeriod"/>
              <a:tabLst>
                <a:tab pos="470534" algn="l"/>
              </a:tabLst>
            </a:pPr>
            <a:r>
              <a:rPr dirty="0" sz="1200">
                <a:latin typeface="Times New Roman"/>
                <a:cs typeface="Times New Roman"/>
              </a:rPr>
              <a:t>Create and </a:t>
            </a:r>
            <a:r>
              <a:rPr dirty="0" sz="1200" spc="-5">
                <a:latin typeface="Times New Roman"/>
                <a:cs typeface="Times New Roman"/>
              </a:rPr>
              <a:t>compile </a:t>
            </a:r>
            <a:r>
              <a:rPr dirty="0" sz="1200">
                <a:latin typeface="Times New Roman"/>
                <a:cs typeface="Times New Roman"/>
              </a:rPr>
              <a:t>a function called </a:t>
            </a:r>
            <a:r>
              <a:rPr dirty="0" sz="1200" spc="-5">
                <a:latin typeface="Courier New"/>
                <a:cs typeface="Courier New"/>
              </a:rPr>
              <a:t>GET_JOB</a:t>
            </a:r>
            <a:r>
              <a:rPr dirty="0" sz="1200" spc="-495">
                <a:latin typeface="Courier New"/>
                <a:cs typeface="Courier New"/>
              </a:rPr>
              <a:t> </a:t>
            </a:r>
            <a:r>
              <a:rPr dirty="0" sz="1200">
                <a:latin typeface="Times New Roman"/>
                <a:cs typeface="Times New Roman"/>
              </a:rPr>
              <a:t>to return a </a:t>
            </a:r>
            <a:r>
              <a:rPr dirty="0" sz="1200" spc="-5">
                <a:latin typeface="Times New Roman"/>
                <a:cs typeface="Times New Roman"/>
              </a:rPr>
              <a:t>job </a:t>
            </a:r>
            <a:r>
              <a:rPr dirty="0" sz="1200">
                <a:latin typeface="Times New Roman"/>
                <a:cs typeface="Times New Roman"/>
              </a:rPr>
              <a:t>title.</a:t>
            </a:r>
            <a:endParaRPr sz="1200">
              <a:latin typeface="Times New Roman"/>
              <a:cs typeface="Times New Roman"/>
            </a:endParaRPr>
          </a:p>
        </p:txBody>
      </p:sp>
      <p:sp>
        <p:nvSpPr>
          <p:cNvPr id="3" name="object 3"/>
          <p:cNvSpPr txBox="1"/>
          <p:nvPr/>
        </p:nvSpPr>
        <p:spPr>
          <a:xfrm>
            <a:off x="838961" y="1700783"/>
            <a:ext cx="6323330" cy="20955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FUNCTION get_job (jobid IN jobs.job_id%type</a:t>
            </a:r>
            <a:r>
              <a:rPr dirty="0" sz="1100" spc="75">
                <a:latin typeface="Courier New"/>
                <a:cs typeface="Courier New"/>
              </a:rPr>
              <a:t> </a:t>
            </a:r>
            <a:r>
              <a:rPr dirty="0" sz="1100" spc="-5">
                <a:latin typeface="Courier New"/>
                <a:cs typeface="Courier New"/>
              </a:rPr>
              <a:t>)</a:t>
            </a:r>
            <a:endParaRPr sz="1100">
              <a:latin typeface="Courier New"/>
              <a:cs typeface="Courier New"/>
            </a:endParaRPr>
          </a:p>
          <a:p>
            <a:pPr marL="242570" marR="3808729" indent="-167640">
              <a:lnSpc>
                <a:spcPts val="1240"/>
              </a:lnSpc>
              <a:spcBef>
                <a:spcPts val="65"/>
              </a:spcBef>
            </a:pPr>
            <a:r>
              <a:rPr dirty="0" sz="1100" spc="-5">
                <a:latin typeface="Courier New"/>
                <a:cs typeface="Courier New"/>
              </a:rPr>
              <a:t>RETURN jobs.job_title%type IS  title jobs.job_title%type;</a:t>
            </a:r>
            <a:endParaRPr sz="1100">
              <a:latin typeface="Courier New"/>
              <a:cs typeface="Courier New"/>
            </a:endParaRPr>
          </a:p>
          <a:p>
            <a:pPr marL="74930">
              <a:lnSpc>
                <a:spcPts val="1185"/>
              </a:lnSpc>
            </a:pPr>
            <a:r>
              <a:rPr dirty="0" sz="1100" spc="-5">
                <a:latin typeface="Courier New"/>
                <a:cs typeface="Courier New"/>
              </a:rPr>
              <a:t>BEGIN</a:t>
            </a:r>
            <a:endParaRPr sz="1100">
              <a:latin typeface="Courier New"/>
              <a:cs typeface="Courier New"/>
            </a:endParaRPr>
          </a:p>
          <a:p>
            <a:pPr marL="242570" marR="4730750">
              <a:lnSpc>
                <a:spcPts val="1240"/>
              </a:lnSpc>
              <a:spcBef>
                <a:spcPts val="75"/>
              </a:spcBef>
            </a:pPr>
            <a:r>
              <a:rPr dirty="0" sz="1100" spc="-5">
                <a:latin typeface="Courier New"/>
                <a:cs typeface="Courier New"/>
              </a:rPr>
              <a:t>SELECT</a:t>
            </a:r>
            <a:r>
              <a:rPr dirty="0" sz="1100" spc="-45">
                <a:latin typeface="Courier New"/>
                <a:cs typeface="Courier New"/>
              </a:rPr>
              <a:t> </a:t>
            </a:r>
            <a:r>
              <a:rPr dirty="0" sz="1100" spc="-5">
                <a:latin typeface="Courier New"/>
                <a:cs typeface="Courier New"/>
              </a:rPr>
              <a:t>job_title  INTO</a:t>
            </a:r>
            <a:r>
              <a:rPr dirty="0" sz="1100" spc="-10">
                <a:latin typeface="Courier New"/>
                <a:cs typeface="Courier New"/>
              </a:rPr>
              <a:t> </a:t>
            </a:r>
            <a:r>
              <a:rPr dirty="0" sz="1100" spc="-5">
                <a:latin typeface="Courier New"/>
                <a:cs typeface="Courier New"/>
              </a:rPr>
              <a:t>title</a:t>
            </a:r>
            <a:endParaRPr sz="1100">
              <a:latin typeface="Courier New"/>
              <a:cs typeface="Courier New"/>
            </a:endParaRPr>
          </a:p>
          <a:p>
            <a:pPr marL="242570">
              <a:lnSpc>
                <a:spcPts val="1185"/>
              </a:lnSpc>
            </a:pPr>
            <a:r>
              <a:rPr dirty="0" sz="1100" spc="-5">
                <a:latin typeface="Courier New"/>
                <a:cs typeface="Courier New"/>
              </a:rPr>
              <a:t>FROM jobs</a:t>
            </a:r>
            <a:endParaRPr sz="1100">
              <a:latin typeface="Courier New"/>
              <a:cs typeface="Courier New"/>
            </a:endParaRPr>
          </a:p>
          <a:p>
            <a:pPr marL="242570" marR="4311650">
              <a:lnSpc>
                <a:spcPts val="1240"/>
              </a:lnSpc>
              <a:spcBef>
                <a:spcPts val="70"/>
              </a:spcBef>
            </a:pPr>
            <a:r>
              <a:rPr dirty="0" sz="1100" spc="-5">
                <a:latin typeface="Courier New"/>
                <a:cs typeface="Courier New"/>
              </a:rPr>
              <a:t>WHERE job_id = jobid;  RETURN</a:t>
            </a:r>
            <a:r>
              <a:rPr dirty="0" sz="1100" spc="-10">
                <a:latin typeface="Courier New"/>
                <a:cs typeface="Courier New"/>
              </a:rPr>
              <a:t> </a:t>
            </a:r>
            <a:r>
              <a:rPr dirty="0" sz="1100" spc="-5">
                <a:latin typeface="Courier New"/>
                <a:cs typeface="Courier New"/>
              </a:rPr>
              <a:t>title;</a:t>
            </a:r>
            <a:endParaRPr sz="1100">
              <a:latin typeface="Courier New"/>
              <a:cs typeface="Courier New"/>
            </a:endParaRPr>
          </a:p>
          <a:p>
            <a:pPr marL="74930">
              <a:lnSpc>
                <a:spcPts val="1185"/>
              </a:lnSpc>
            </a:pPr>
            <a:r>
              <a:rPr dirty="0" sz="1100" spc="-5">
                <a:latin typeface="Courier New"/>
                <a:cs typeface="Courier New"/>
              </a:rPr>
              <a:t>END get_job;</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Function created.</a:t>
            </a:r>
            <a:endParaRPr sz="1100">
              <a:latin typeface="Courier New"/>
              <a:cs typeface="Courier New"/>
            </a:endParaRPr>
          </a:p>
        </p:txBody>
      </p:sp>
      <p:sp>
        <p:nvSpPr>
          <p:cNvPr id="4" name="object 4"/>
          <p:cNvSpPr txBox="1"/>
          <p:nvPr/>
        </p:nvSpPr>
        <p:spPr>
          <a:xfrm>
            <a:off x="1130300" y="3935221"/>
            <a:ext cx="5295265" cy="579755"/>
          </a:xfrm>
          <a:prstGeom prst="rect">
            <a:avLst/>
          </a:prstGeom>
        </p:spPr>
        <p:txBody>
          <a:bodyPr wrap="square" lIns="0" tIns="9525" rIns="0" bIns="0" rtlCol="0" vert="horz">
            <a:spAutoFit/>
          </a:bodyPr>
          <a:lstStyle/>
          <a:p>
            <a:pPr marL="241300" marR="5080" indent="-228600">
              <a:lnSpc>
                <a:spcPct val="101499"/>
              </a:lnSpc>
              <a:spcBef>
                <a:spcPts val="75"/>
              </a:spcBef>
            </a:pPr>
            <a:r>
              <a:rPr dirty="0" sz="1200">
                <a:latin typeface="Times New Roman"/>
                <a:cs typeface="Times New Roman"/>
              </a:rPr>
              <a:t>b. Create a </a:t>
            </a:r>
            <a:r>
              <a:rPr dirty="0" sz="1200" spc="-5">
                <a:latin typeface="Courier New"/>
                <a:cs typeface="Courier New"/>
              </a:rPr>
              <a:t>VARCHAR2 </a:t>
            </a:r>
            <a:r>
              <a:rPr dirty="0" sz="1200">
                <a:latin typeface="Times New Roman"/>
                <a:cs typeface="Times New Roman"/>
              </a:rPr>
              <a:t>host variable called </a:t>
            </a:r>
            <a:r>
              <a:rPr dirty="0" sz="1200" spc="-5">
                <a:latin typeface="Courier New"/>
                <a:cs typeface="Courier New"/>
              </a:rPr>
              <a:t>TITLE</a:t>
            </a:r>
            <a:r>
              <a:rPr dirty="0" sz="1200" spc="-5">
                <a:latin typeface="Times New Roman"/>
                <a:cs typeface="Times New Roman"/>
              </a:rPr>
              <a:t>, </a:t>
            </a:r>
            <a:r>
              <a:rPr dirty="0" sz="1200">
                <a:latin typeface="Times New Roman"/>
                <a:cs typeface="Times New Roman"/>
              </a:rPr>
              <a:t>allowing a length of 35  characters. Invoke the function </a:t>
            </a:r>
            <a:r>
              <a:rPr dirty="0" sz="1200" spc="-5">
                <a:latin typeface="Times New Roman"/>
                <a:cs typeface="Times New Roman"/>
              </a:rPr>
              <a:t>with </a:t>
            </a:r>
            <a:r>
              <a:rPr dirty="0" sz="1200" spc="-5">
                <a:latin typeface="Courier New"/>
                <a:cs typeface="Courier New"/>
              </a:rPr>
              <a:t>SA_REP</a:t>
            </a:r>
            <a:r>
              <a:rPr dirty="0" sz="1200" spc="-500">
                <a:latin typeface="Courier New"/>
                <a:cs typeface="Courier New"/>
              </a:rPr>
              <a:t> </a:t>
            </a:r>
            <a:r>
              <a:rPr dirty="0" sz="1200">
                <a:latin typeface="Times New Roman"/>
                <a:cs typeface="Times New Roman"/>
              </a:rPr>
              <a:t>job ID to return the value in the host  </a:t>
            </a:r>
            <a:r>
              <a:rPr dirty="0" sz="1200" spc="-5">
                <a:latin typeface="Times New Roman"/>
                <a:cs typeface="Times New Roman"/>
              </a:rPr>
              <a:t>variable. Print </a:t>
            </a:r>
            <a:r>
              <a:rPr dirty="0" sz="1200">
                <a:latin typeface="Times New Roman"/>
                <a:cs typeface="Times New Roman"/>
              </a:rPr>
              <a:t>the </a:t>
            </a:r>
            <a:r>
              <a:rPr dirty="0" sz="1200" spc="-5">
                <a:latin typeface="Times New Roman"/>
                <a:cs typeface="Times New Roman"/>
              </a:rPr>
              <a:t>host variable </a:t>
            </a:r>
            <a:r>
              <a:rPr dirty="0" sz="1200">
                <a:latin typeface="Times New Roman"/>
                <a:cs typeface="Times New Roman"/>
              </a:rPr>
              <a:t>to </a:t>
            </a:r>
            <a:r>
              <a:rPr dirty="0" sz="1200" spc="-5">
                <a:latin typeface="Times New Roman"/>
                <a:cs typeface="Times New Roman"/>
              </a:rPr>
              <a:t>view </a:t>
            </a:r>
            <a:r>
              <a:rPr dirty="0" sz="1200">
                <a:latin typeface="Times New Roman"/>
                <a:cs typeface="Times New Roman"/>
              </a:rPr>
              <a:t>the</a:t>
            </a:r>
            <a:r>
              <a:rPr dirty="0" sz="1200" spc="25">
                <a:latin typeface="Times New Roman"/>
                <a:cs typeface="Times New Roman"/>
              </a:rPr>
              <a:t> </a:t>
            </a:r>
            <a:r>
              <a:rPr dirty="0" sz="1200" spc="-5">
                <a:latin typeface="Times New Roman"/>
                <a:cs typeface="Times New Roman"/>
              </a:rPr>
              <a:t>result.</a:t>
            </a:r>
            <a:endParaRPr sz="1200">
              <a:latin typeface="Times New Roman"/>
              <a:cs typeface="Times New Roman"/>
            </a:endParaRPr>
          </a:p>
        </p:txBody>
      </p:sp>
      <p:sp>
        <p:nvSpPr>
          <p:cNvPr id="5" name="object 5"/>
          <p:cNvSpPr txBox="1"/>
          <p:nvPr/>
        </p:nvSpPr>
        <p:spPr>
          <a:xfrm>
            <a:off x="838961" y="4588764"/>
            <a:ext cx="6323330" cy="127762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VARIABLE title</a:t>
            </a:r>
            <a:r>
              <a:rPr dirty="0" sz="1100">
                <a:latin typeface="Courier New"/>
                <a:cs typeface="Courier New"/>
              </a:rPr>
              <a:t> </a:t>
            </a:r>
            <a:r>
              <a:rPr dirty="0" sz="1100" spc="-5">
                <a:latin typeface="Courier New"/>
                <a:cs typeface="Courier New"/>
              </a:rPr>
              <a:t>VARCHAR2(35)</a:t>
            </a:r>
            <a:endParaRPr sz="1100">
              <a:latin typeface="Courier New"/>
              <a:cs typeface="Courier New"/>
            </a:endParaRPr>
          </a:p>
          <a:p>
            <a:pPr marL="74930" marR="3138170">
              <a:lnSpc>
                <a:spcPts val="1240"/>
              </a:lnSpc>
              <a:spcBef>
                <a:spcPts val="70"/>
              </a:spcBef>
            </a:pPr>
            <a:r>
              <a:rPr dirty="0" sz="1100" spc="-5">
                <a:latin typeface="Courier New"/>
                <a:cs typeface="Courier New"/>
              </a:rPr>
              <a:t>EXECUTE :title := get_job ('SA_REP');  PRINT title</a:t>
            </a:r>
            <a:endParaRPr sz="1100">
              <a:latin typeface="Courier New"/>
              <a:cs typeface="Courier New"/>
            </a:endParaRPr>
          </a:p>
          <a:p>
            <a:pPr>
              <a:lnSpc>
                <a:spcPct val="100000"/>
              </a:lnSpc>
              <a:spcBef>
                <a:spcPts val="15"/>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p:nvPr/>
        </p:nvSpPr>
        <p:spPr>
          <a:xfrm>
            <a:off x="933451" y="5417836"/>
            <a:ext cx="4467602" cy="409923"/>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901700" y="6004814"/>
            <a:ext cx="5935980" cy="1448435"/>
          </a:xfrm>
          <a:prstGeom prst="rect">
            <a:avLst/>
          </a:prstGeom>
        </p:spPr>
        <p:txBody>
          <a:bodyPr wrap="square" lIns="0" tIns="12700" rIns="0" bIns="0" rtlCol="0" vert="horz">
            <a:spAutoFit/>
          </a:bodyPr>
          <a:lstStyle/>
          <a:p>
            <a:pPr marL="241300" marR="40005" indent="-228600">
              <a:lnSpc>
                <a:spcPct val="100000"/>
              </a:lnSpc>
              <a:spcBef>
                <a:spcPts val="100"/>
              </a:spcBef>
              <a:buAutoNum type="arabicPeriod" startAt="2"/>
              <a:tabLst>
                <a:tab pos="241935" algn="l"/>
              </a:tabLst>
            </a:pPr>
            <a:r>
              <a:rPr dirty="0" sz="1200">
                <a:latin typeface="Times New Roman"/>
                <a:cs typeface="Times New Roman"/>
              </a:rPr>
              <a:t>Create a </a:t>
            </a:r>
            <a:r>
              <a:rPr dirty="0" sz="1200" spc="-5">
                <a:latin typeface="Times New Roman"/>
                <a:cs typeface="Times New Roman"/>
              </a:rPr>
              <a:t>function </a:t>
            </a:r>
            <a:r>
              <a:rPr dirty="0" sz="1200">
                <a:latin typeface="Times New Roman"/>
                <a:cs typeface="Times New Roman"/>
              </a:rPr>
              <a:t>called </a:t>
            </a:r>
            <a:r>
              <a:rPr dirty="0" sz="1200" spc="-5">
                <a:latin typeface="Courier New"/>
                <a:cs typeface="Courier New"/>
              </a:rPr>
              <a:t>GET_ANNUAL_COMP</a:t>
            </a:r>
            <a:r>
              <a:rPr dirty="0" sz="1200" spc="-420">
                <a:latin typeface="Courier New"/>
                <a:cs typeface="Courier New"/>
              </a:rPr>
              <a:t> </a:t>
            </a:r>
            <a:r>
              <a:rPr dirty="0" sz="1200">
                <a:latin typeface="Times New Roman"/>
                <a:cs typeface="Times New Roman"/>
              </a:rPr>
              <a:t>to return the annual salary </a:t>
            </a:r>
            <a:r>
              <a:rPr dirty="0" sz="1200" spc="-5">
                <a:latin typeface="Times New Roman"/>
                <a:cs typeface="Times New Roman"/>
              </a:rPr>
              <a:t>computed </a:t>
            </a:r>
            <a:r>
              <a:rPr dirty="0" sz="1200">
                <a:latin typeface="Times New Roman"/>
                <a:cs typeface="Times New Roman"/>
              </a:rPr>
              <a:t>from an  </a:t>
            </a:r>
            <a:r>
              <a:rPr dirty="0" sz="1200" spc="-5">
                <a:latin typeface="Times New Roman"/>
                <a:cs typeface="Times New Roman"/>
              </a:rPr>
              <a:t>employee’s </a:t>
            </a:r>
            <a:r>
              <a:rPr dirty="0" sz="1200">
                <a:latin typeface="Times New Roman"/>
                <a:cs typeface="Times New Roman"/>
              </a:rPr>
              <a:t>monthly salary and </a:t>
            </a:r>
            <a:r>
              <a:rPr dirty="0" sz="1200" spc="-5">
                <a:latin typeface="Times New Roman"/>
                <a:cs typeface="Times New Roman"/>
              </a:rPr>
              <a:t>commission </a:t>
            </a:r>
            <a:r>
              <a:rPr dirty="0" sz="1200">
                <a:latin typeface="Times New Roman"/>
                <a:cs typeface="Times New Roman"/>
              </a:rPr>
              <a:t>passed as</a:t>
            </a:r>
            <a:r>
              <a:rPr dirty="0" sz="1200" spc="5">
                <a:latin typeface="Times New Roman"/>
                <a:cs typeface="Times New Roman"/>
              </a:rPr>
              <a:t> </a:t>
            </a:r>
            <a:r>
              <a:rPr dirty="0" sz="1200">
                <a:latin typeface="Times New Roman"/>
                <a:cs typeface="Times New Roman"/>
              </a:rPr>
              <a:t>parameters.</a:t>
            </a:r>
            <a:endParaRPr sz="1200">
              <a:latin typeface="Times New Roman"/>
              <a:cs typeface="Times New Roman"/>
            </a:endParaRPr>
          </a:p>
          <a:p>
            <a:pPr lvl="1" marL="469900" marR="5080" indent="-228600">
              <a:lnSpc>
                <a:spcPct val="101800"/>
              </a:lnSpc>
              <a:spcBef>
                <a:spcPts val="1155"/>
              </a:spcBef>
              <a:buAutoNum type="alphaLcPeriod"/>
              <a:tabLst>
                <a:tab pos="469900" algn="l"/>
              </a:tabLst>
            </a:pPr>
            <a:r>
              <a:rPr dirty="0" sz="1200">
                <a:latin typeface="Times New Roman"/>
                <a:cs typeface="Times New Roman"/>
              </a:rPr>
              <a:t>Develop and store the function </a:t>
            </a:r>
            <a:r>
              <a:rPr dirty="0" sz="1200" spc="-5">
                <a:latin typeface="Courier New"/>
                <a:cs typeface="Courier New"/>
              </a:rPr>
              <a:t>GET_ANNUAL_COMP</a:t>
            </a:r>
            <a:r>
              <a:rPr dirty="0" sz="1200" spc="-5">
                <a:latin typeface="Times New Roman"/>
                <a:cs typeface="Times New Roman"/>
              </a:rPr>
              <a:t>, </a:t>
            </a:r>
            <a:r>
              <a:rPr dirty="0" sz="1200">
                <a:latin typeface="Times New Roman"/>
                <a:cs typeface="Times New Roman"/>
              </a:rPr>
              <a:t>accepting parameter </a:t>
            </a:r>
            <a:r>
              <a:rPr dirty="0" sz="1200" spc="-5">
                <a:latin typeface="Times New Roman"/>
                <a:cs typeface="Times New Roman"/>
              </a:rPr>
              <a:t>values </a:t>
            </a:r>
            <a:r>
              <a:rPr dirty="0" sz="1200" spc="-10">
                <a:latin typeface="Times New Roman"/>
                <a:cs typeface="Times New Roman"/>
              </a:rPr>
              <a:t>for  </a:t>
            </a:r>
            <a:r>
              <a:rPr dirty="0" sz="1200">
                <a:latin typeface="Times New Roman"/>
                <a:cs typeface="Times New Roman"/>
              </a:rPr>
              <a:t>monthly salary and </a:t>
            </a:r>
            <a:r>
              <a:rPr dirty="0" sz="1200" spc="-5">
                <a:latin typeface="Times New Roman"/>
                <a:cs typeface="Times New Roman"/>
              </a:rPr>
              <a:t>commission. </a:t>
            </a:r>
            <a:r>
              <a:rPr dirty="0" sz="1200">
                <a:latin typeface="Times New Roman"/>
                <a:cs typeface="Times New Roman"/>
              </a:rPr>
              <a:t>Either or both values passed can be </a:t>
            </a:r>
            <a:r>
              <a:rPr dirty="0" sz="1200" spc="-5">
                <a:latin typeface="Courier New"/>
                <a:cs typeface="Courier New"/>
              </a:rPr>
              <a:t>NULL</a:t>
            </a:r>
            <a:r>
              <a:rPr dirty="0" sz="1200" spc="-5">
                <a:latin typeface="Times New Roman"/>
                <a:cs typeface="Times New Roman"/>
              </a:rPr>
              <a:t>, </a:t>
            </a:r>
            <a:r>
              <a:rPr dirty="0" sz="1200">
                <a:latin typeface="Times New Roman"/>
                <a:cs typeface="Times New Roman"/>
              </a:rPr>
              <a:t>but the  function should still return a </a:t>
            </a:r>
            <a:r>
              <a:rPr dirty="0" sz="1200" spc="-5">
                <a:latin typeface="Times New Roman"/>
                <a:cs typeface="Times New Roman"/>
              </a:rPr>
              <a:t>non-</a:t>
            </a:r>
            <a:r>
              <a:rPr dirty="0" sz="1200" spc="-5">
                <a:latin typeface="Courier New"/>
                <a:cs typeface="Courier New"/>
              </a:rPr>
              <a:t>NULL</a:t>
            </a:r>
            <a:r>
              <a:rPr dirty="0" sz="1200" spc="-530">
                <a:latin typeface="Courier New"/>
                <a:cs typeface="Courier New"/>
              </a:rPr>
              <a:t> </a:t>
            </a:r>
            <a:r>
              <a:rPr dirty="0" sz="1200">
                <a:latin typeface="Times New Roman"/>
                <a:cs typeface="Times New Roman"/>
              </a:rPr>
              <a:t>annual salary. Use the following basic </a:t>
            </a:r>
            <a:r>
              <a:rPr dirty="0" sz="1200" spc="-5">
                <a:latin typeface="Times New Roman"/>
                <a:cs typeface="Times New Roman"/>
              </a:rPr>
              <a:t>formula </a:t>
            </a:r>
            <a:r>
              <a:rPr dirty="0" sz="1200">
                <a:latin typeface="Times New Roman"/>
                <a:cs typeface="Times New Roman"/>
              </a:rPr>
              <a:t>to  calculate the annual</a:t>
            </a:r>
            <a:r>
              <a:rPr dirty="0" sz="1200" spc="-20">
                <a:latin typeface="Times New Roman"/>
                <a:cs typeface="Times New Roman"/>
              </a:rPr>
              <a:t> </a:t>
            </a:r>
            <a:r>
              <a:rPr dirty="0" sz="1200" spc="-5">
                <a:latin typeface="Times New Roman"/>
                <a:cs typeface="Times New Roman"/>
              </a:rPr>
              <a:t>salary:</a:t>
            </a:r>
            <a:endParaRPr sz="1200">
              <a:latin typeface="Times New Roman"/>
              <a:cs typeface="Times New Roman"/>
            </a:endParaRPr>
          </a:p>
          <a:p>
            <a:pPr marL="1384300">
              <a:lnSpc>
                <a:spcPts val="1300"/>
              </a:lnSpc>
            </a:pPr>
            <a:r>
              <a:rPr dirty="0" sz="1200" spc="-5">
                <a:latin typeface="Courier New"/>
                <a:cs typeface="Courier New"/>
              </a:rPr>
              <a:t>(salary*12) +</a:t>
            </a:r>
            <a:r>
              <a:rPr dirty="0" sz="1200" spc="5">
                <a:latin typeface="Courier New"/>
                <a:cs typeface="Courier New"/>
              </a:rPr>
              <a:t> </a:t>
            </a:r>
            <a:r>
              <a:rPr dirty="0" sz="1200" spc="-5">
                <a:latin typeface="Courier New"/>
                <a:cs typeface="Courier New"/>
              </a:rPr>
              <a:t>(commission_pct*salary*12)</a:t>
            </a:r>
            <a:endParaRPr sz="1200">
              <a:latin typeface="Courier New"/>
              <a:cs typeface="Courier New"/>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9</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838961" y="7534656"/>
            <a:ext cx="6323330" cy="1621155"/>
          </a:xfrm>
          <a:prstGeom prst="rect">
            <a:avLst/>
          </a:prstGeom>
          <a:ln w="12192">
            <a:solidFill>
              <a:srgbClr val="000000"/>
            </a:solidFill>
          </a:ln>
        </p:spPr>
        <p:txBody>
          <a:bodyPr wrap="square" lIns="0" tIns="13335" rIns="0" bIns="0" rtlCol="0" vert="horz">
            <a:spAutoFit/>
          </a:bodyPr>
          <a:lstStyle/>
          <a:p>
            <a:pPr marL="242570" marR="2635250" indent="-167640">
              <a:lnSpc>
                <a:spcPts val="1240"/>
              </a:lnSpc>
              <a:spcBef>
                <a:spcPts val="105"/>
              </a:spcBef>
              <a:tabLst>
                <a:tab pos="661670" algn="l"/>
              </a:tabLst>
            </a:pPr>
            <a:r>
              <a:rPr dirty="0" sz="1100" spc="-5">
                <a:latin typeface="Courier New"/>
                <a:cs typeface="Courier New"/>
              </a:rPr>
              <a:t>CREATE OR REPLACE FUNCTION get_annual_comp(  sal	IN employees.salary%TYPE,</a:t>
            </a:r>
            <a:endParaRPr sz="1100">
              <a:latin typeface="Courier New"/>
              <a:cs typeface="Courier New"/>
            </a:endParaRPr>
          </a:p>
          <a:p>
            <a:pPr marL="158750" marR="2886710" indent="83820">
              <a:lnSpc>
                <a:spcPts val="1240"/>
              </a:lnSpc>
              <a:spcBef>
                <a:spcPts val="10"/>
              </a:spcBef>
            </a:pPr>
            <a:r>
              <a:rPr dirty="0" sz="1100" spc="-5">
                <a:latin typeface="Courier New"/>
                <a:cs typeface="Courier New"/>
              </a:rPr>
              <a:t>comm IN employees.commission_pct%TYPE)  RETURN NUMBER</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74930">
              <a:lnSpc>
                <a:spcPts val="1185"/>
              </a:lnSpc>
            </a:pPr>
            <a:r>
              <a:rPr dirty="0" sz="1100" spc="-5">
                <a:latin typeface="Courier New"/>
                <a:cs typeface="Courier New"/>
              </a:rPr>
              <a:t>BEGIN</a:t>
            </a:r>
            <a:endParaRPr sz="1100">
              <a:latin typeface="Courier New"/>
              <a:cs typeface="Courier New"/>
            </a:endParaRPr>
          </a:p>
          <a:p>
            <a:pPr marL="74930" marR="1126490" indent="167640">
              <a:lnSpc>
                <a:spcPts val="1240"/>
              </a:lnSpc>
              <a:spcBef>
                <a:spcPts val="70"/>
              </a:spcBef>
            </a:pPr>
            <a:r>
              <a:rPr dirty="0" sz="1100" spc="-5">
                <a:latin typeface="Courier New"/>
                <a:cs typeface="Courier New"/>
              </a:rPr>
              <a:t>RETURN (NVL(sal,0) * 12 + (NVL(comm,0) * nvl(sal,0) * 12));  END get_annual_comp;</a:t>
            </a:r>
            <a:endParaRPr sz="1100">
              <a:latin typeface="Courier New"/>
              <a:cs typeface="Courier New"/>
            </a:endParaRPr>
          </a:p>
          <a:p>
            <a:pPr marL="74930">
              <a:lnSpc>
                <a:spcPts val="1220"/>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Function created.</a:t>
            </a:r>
            <a:endParaRPr sz="1100">
              <a:latin typeface="Courier New"/>
              <a:cs typeface="Courier New"/>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13755" cy="722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2: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469900" marR="5080" indent="-228600">
              <a:lnSpc>
                <a:spcPct val="100000"/>
              </a:lnSpc>
            </a:pPr>
            <a:r>
              <a:rPr dirty="0" sz="1200">
                <a:latin typeface="Times New Roman"/>
                <a:cs typeface="Times New Roman"/>
              </a:rPr>
              <a:t>b.</a:t>
            </a:r>
            <a:r>
              <a:rPr dirty="0" sz="1200" spc="295">
                <a:latin typeface="Times New Roman"/>
                <a:cs typeface="Times New Roman"/>
              </a:rPr>
              <a:t> </a:t>
            </a:r>
            <a:r>
              <a:rPr dirty="0" sz="1200">
                <a:latin typeface="Times New Roman"/>
                <a:cs typeface="Times New Roman"/>
              </a:rPr>
              <a:t>Use</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a:latin typeface="Times New Roman"/>
                <a:cs typeface="Times New Roman"/>
              </a:rPr>
              <a:t>function</a:t>
            </a:r>
            <a:r>
              <a:rPr dirty="0" sz="1200" spc="-5">
                <a:latin typeface="Times New Roman"/>
                <a:cs typeface="Times New Roman"/>
              </a:rPr>
              <a:t> </a:t>
            </a:r>
            <a:r>
              <a:rPr dirty="0" sz="1200">
                <a:latin typeface="Times New Roman"/>
                <a:cs typeface="Times New Roman"/>
              </a:rPr>
              <a:t>in</a:t>
            </a:r>
            <a:r>
              <a:rPr dirty="0" sz="1200" spc="-5">
                <a:latin typeface="Times New Roman"/>
                <a:cs typeface="Times New Roman"/>
              </a:rPr>
              <a:t> </a:t>
            </a:r>
            <a:r>
              <a:rPr dirty="0" sz="1200">
                <a:latin typeface="Times New Roman"/>
                <a:cs typeface="Times New Roman"/>
              </a:rPr>
              <a:t>a </a:t>
            </a:r>
            <a:r>
              <a:rPr dirty="0" sz="1200" spc="-5">
                <a:latin typeface="Courier New"/>
                <a:cs typeface="Courier New"/>
              </a:rPr>
              <a:t>SELECT</a:t>
            </a:r>
            <a:r>
              <a:rPr dirty="0" sz="1200" spc="-425">
                <a:latin typeface="Courier New"/>
                <a:cs typeface="Courier New"/>
              </a:rPr>
              <a:t> </a:t>
            </a:r>
            <a:r>
              <a:rPr dirty="0" sz="1200" spc="-5">
                <a:latin typeface="Times New Roman"/>
                <a:cs typeface="Times New Roman"/>
              </a:rPr>
              <a:t>statement </a:t>
            </a:r>
            <a:r>
              <a:rPr dirty="0" sz="1200">
                <a:latin typeface="Times New Roman"/>
                <a:cs typeface="Times New Roman"/>
              </a:rPr>
              <a:t>against the </a:t>
            </a:r>
            <a:r>
              <a:rPr dirty="0" sz="1200" spc="-5">
                <a:latin typeface="Courier New"/>
                <a:cs typeface="Courier New"/>
              </a:rPr>
              <a:t>EMPLOYEES</a:t>
            </a:r>
            <a:r>
              <a:rPr dirty="0" sz="1200" spc="-425">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for</a:t>
            </a:r>
            <a:r>
              <a:rPr dirty="0" sz="1200" spc="-10">
                <a:latin typeface="Times New Roman"/>
                <a:cs typeface="Times New Roman"/>
              </a:rPr>
              <a:t> </a:t>
            </a:r>
            <a:r>
              <a:rPr dirty="0" sz="1200" spc="-5">
                <a:latin typeface="Times New Roman"/>
                <a:cs typeface="Times New Roman"/>
              </a:rPr>
              <a:t>employees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30.</a:t>
            </a:r>
            <a:endParaRPr sz="1200">
              <a:latin typeface="Times New Roman"/>
              <a:cs typeface="Times New Roman"/>
            </a:endParaRPr>
          </a:p>
        </p:txBody>
      </p:sp>
      <p:sp>
        <p:nvSpPr>
          <p:cNvPr id="3" name="object 3"/>
          <p:cNvSpPr txBox="1"/>
          <p:nvPr/>
        </p:nvSpPr>
        <p:spPr>
          <a:xfrm>
            <a:off x="838961" y="1611630"/>
            <a:ext cx="6323330" cy="2740660"/>
          </a:xfrm>
          <a:prstGeom prst="rect">
            <a:avLst/>
          </a:prstGeom>
          <a:ln w="12192">
            <a:solidFill>
              <a:srgbClr val="000000"/>
            </a:solidFill>
          </a:ln>
        </p:spPr>
        <p:txBody>
          <a:bodyPr wrap="square" lIns="0" tIns="13335" rIns="0" bIns="0" rtlCol="0" vert="horz">
            <a:spAutoFit/>
          </a:bodyPr>
          <a:lstStyle/>
          <a:p>
            <a:pPr marL="661670" marR="623570" indent="-587375">
              <a:lnSpc>
                <a:spcPts val="1240"/>
              </a:lnSpc>
              <a:spcBef>
                <a:spcPts val="105"/>
              </a:spcBef>
            </a:pPr>
            <a:r>
              <a:rPr dirty="0" sz="1100" spc="-5">
                <a:latin typeface="Courier New"/>
                <a:cs typeface="Courier New"/>
              </a:rPr>
              <a:t>SELECT employee_id, last_name,  get_annual_comp(salary,commission_pct) "Annual</a:t>
            </a:r>
            <a:r>
              <a:rPr dirty="0" sz="1100" spc="110">
                <a:latin typeface="Courier New"/>
                <a:cs typeface="Courier New"/>
              </a:rPr>
              <a:t> </a:t>
            </a:r>
            <a:r>
              <a:rPr dirty="0" sz="1100" spc="-5">
                <a:latin typeface="Courier New"/>
                <a:cs typeface="Courier New"/>
              </a:rPr>
              <a:t>Compensation"</a:t>
            </a:r>
            <a:endParaRPr sz="1100">
              <a:latin typeface="Courier New"/>
              <a:cs typeface="Courier New"/>
            </a:endParaRPr>
          </a:p>
          <a:p>
            <a:pPr marL="74930">
              <a:lnSpc>
                <a:spcPts val="1180"/>
              </a:lnSpc>
              <a:tabLst>
                <a:tab pos="661670" algn="l"/>
              </a:tabLst>
            </a:pPr>
            <a:r>
              <a:rPr dirty="0" sz="1100" spc="-5">
                <a:latin typeface="Courier New"/>
                <a:cs typeface="Courier New"/>
              </a:rPr>
              <a:t>FROM	employees</a:t>
            </a:r>
            <a:endParaRPr sz="1100">
              <a:latin typeface="Courier New"/>
              <a:cs typeface="Courier New"/>
            </a:endParaRPr>
          </a:p>
          <a:p>
            <a:pPr marL="74930">
              <a:lnSpc>
                <a:spcPts val="1250"/>
              </a:lnSpc>
            </a:pPr>
            <a:r>
              <a:rPr dirty="0" sz="1100" spc="-5">
                <a:latin typeface="Courier New"/>
                <a:cs typeface="Courier New"/>
              </a:rPr>
              <a:t>WHERE department_id=30</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p:txBody>
      </p:sp>
      <p:sp>
        <p:nvSpPr>
          <p:cNvPr id="4" name="object 4"/>
          <p:cNvSpPr/>
          <p:nvPr/>
        </p:nvSpPr>
        <p:spPr>
          <a:xfrm>
            <a:off x="933450" y="2599944"/>
            <a:ext cx="4438650" cy="1714500"/>
          </a:xfrm>
          <a:prstGeom prst="rect">
            <a:avLst/>
          </a:prstGeom>
          <a:blipFill>
            <a:blip r:embed="rId2" cstate="print"/>
            <a:stretch>
              <a:fillRect/>
            </a:stretch>
          </a:blipFill>
        </p:spPr>
        <p:txBody>
          <a:bodyPr wrap="square" lIns="0" tIns="0" rIns="0" bIns="0" rtlCol="0"/>
          <a:lstStyle/>
          <a:p/>
        </p:txBody>
      </p:sp>
      <p:grpSp>
        <p:nvGrpSpPr>
          <p:cNvPr id="5" name="object 5"/>
          <p:cNvGrpSpPr/>
          <p:nvPr/>
        </p:nvGrpSpPr>
        <p:grpSpPr>
          <a:xfrm>
            <a:off x="832866" y="5672835"/>
            <a:ext cx="6336030" cy="2571115"/>
            <a:chOff x="832866" y="5672835"/>
            <a:chExt cx="6336030" cy="2571115"/>
          </a:xfrm>
        </p:grpSpPr>
        <p:sp>
          <p:nvSpPr>
            <p:cNvPr id="6" name="object 6"/>
            <p:cNvSpPr/>
            <p:nvPr/>
          </p:nvSpPr>
          <p:spPr>
            <a:xfrm>
              <a:off x="832866" y="5679185"/>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7" name="object 7"/>
            <p:cNvSpPr/>
            <p:nvPr/>
          </p:nvSpPr>
          <p:spPr>
            <a:xfrm>
              <a:off x="7162037" y="5679185"/>
              <a:ext cx="0" cy="2558415"/>
            </a:xfrm>
            <a:custGeom>
              <a:avLst/>
              <a:gdLst/>
              <a:ahLst/>
              <a:cxnLst/>
              <a:rect l="l" t="t" r="r" b="b"/>
              <a:pathLst>
                <a:path w="0" h="2558415">
                  <a:moveTo>
                    <a:pt x="0" y="0"/>
                  </a:moveTo>
                  <a:lnTo>
                    <a:pt x="0" y="2558034"/>
                  </a:lnTo>
                </a:path>
              </a:pathLst>
            </a:custGeom>
            <a:ln w="12192">
              <a:solidFill>
                <a:srgbClr val="000000"/>
              </a:solidFill>
            </a:ln>
          </p:spPr>
          <p:txBody>
            <a:bodyPr wrap="square" lIns="0" tIns="0" rIns="0" bIns="0" rtlCol="0"/>
            <a:lstStyle/>
            <a:p/>
          </p:txBody>
        </p:sp>
      </p:grpSp>
      <p:sp>
        <p:nvSpPr>
          <p:cNvPr id="8" name="object 8"/>
          <p:cNvSpPr txBox="1"/>
          <p:nvPr/>
        </p:nvSpPr>
        <p:spPr>
          <a:xfrm>
            <a:off x="901700" y="4490720"/>
            <a:ext cx="5912485" cy="1691005"/>
          </a:xfrm>
          <a:prstGeom prst="rect">
            <a:avLst/>
          </a:prstGeom>
        </p:spPr>
        <p:txBody>
          <a:bodyPr wrap="square" lIns="0" tIns="6985" rIns="0" bIns="0" rtlCol="0" vert="horz">
            <a:spAutoFit/>
          </a:bodyPr>
          <a:lstStyle/>
          <a:p>
            <a:pPr marL="241300" marR="5080" indent="-228600">
              <a:lnSpc>
                <a:spcPct val="102899"/>
              </a:lnSpc>
              <a:spcBef>
                <a:spcPts val="55"/>
              </a:spcBef>
              <a:buAutoNum type="arabicPeriod" startAt="3"/>
              <a:tabLst>
                <a:tab pos="241935" algn="l"/>
              </a:tabLst>
            </a:pPr>
            <a:r>
              <a:rPr dirty="0" sz="1200">
                <a:latin typeface="Times New Roman"/>
                <a:cs typeface="Times New Roman"/>
              </a:rPr>
              <a:t>Create a </a:t>
            </a:r>
            <a:r>
              <a:rPr dirty="0" sz="1200" spc="-5">
                <a:latin typeface="Times New Roman"/>
                <a:cs typeface="Times New Roman"/>
              </a:rPr>
              <a:t>procedure, </a:t>
            </a:r>
            <a:r>
              <a:rPr dirty="0" sz="1200" spc="-5">
                <a:latin typeface="Courier New"/>
                <a:cs typeface="Courier New"/>
              </a:rPr>
              <a:t>ADD_EMPLOYEE</a:t>
            </a:r>
            <a:r>
              <a:rPr dirty="0" sz="1200" spc="-5">
                <a:latin typeface="Times New Roman"/>
                <a:cs typeface="Times New Roman"/>
              </a:rPr>
              <a:t>, </a:t>
            </a:r>
            <a:r>
              <a:rPr dirty="0" sz="1200">
                <a:latin typeface="Times New Roman"/>
                <a:cs typeface="Times New Roman"/>
              </a:rPr>
              <a:t>to insert a new </a:t>
            </a:r>
            <a:r>
              <a:rPr dirty="0" sz="1200" spc="-5">
                <a:latin typeface="Times New Roman"/>
                <a:cs typeface="Times New Roman"/>
              </a:rPr>
              <a:t>employee </a:t>
            </a:r>
            <a:r>
              <a:rPr dirty="0" sz="1200">
                <a:latin typeface="Times New Roman"/>
                <a:cs typeface="Times New Roman"/>
              </a:rPr>
              <a:t>into the </a:t>
            </a:r>
            <a:r>
              <a:rPr dirty="0" sz="1200" spc="-5">
                <a:latin typeface="Courier New"/>
                <a:cs typeface="Courier New"/>
              </a:rPr>
              <a:t>EMPLOYEES</a:t>
            </a:r>
            <a:r>
              <a:rPr dirty="0" sz="1200" spc="-445">
                <a:latin typeface="Courier New"/>
                <a:cs typeface="Courier New"/>
              </a:rPr>
              <a:t> </a:t>
            </a:r>
            <a:r>
              <a:rPr dirty="0" sz="1200">
                <a:latin typeface="Times New Roman"/>
                <a:cs typeface="Times New Roman"/>
              </a:rPr>
              <a:t>table.  The procedure should call a </a:t>
            </a:r>
            <a:r>
              <a:rPr dirty="0" sz="1200" spc="-5">
                <a:latin typeface="Courier New"/>
                <a:cs typeface="Courier New"/>
              </a:rPr>
              <a:t>VALID_DEPTID </a:t>
            </a:r>
            <a:r>
              <a:rPr dirty="0" sz="1200">
                <a:latin typeface="Times New Roman"/>
                <a:cs typeface="Times New Roman"/>
              </a:rPr>
              <a:t>function to check whether the department ID  specified for the new employee </a:t>
            </a:r>
            <a:r>
              <a:rPr dirty="0" sz="1200" spc="-5">
                <a:latin typeface="Times New Roman"/>
                <a:cs typeface="Times New Roman"/>
              </a:rPr>
              <a:t>exists </a:t>
            </a:r>
            <a:r>
              <a:rPr dirty="0" sz="1200">
                <a:latin typeface="Times New Roman"/>
                <a:cs typeface="Times New Roman"/>
              </a:rPr>
              <a:t>in the </a:t>
            </a:r>
            <a:r>
              <a:rPr dirty="0" sz="1200" spc="-5">
                <a:latin typeface="Courier New"/>
                <a:cs typeface="Courier New"/>
              </a:rPr>
              <a:t>DEPARTMENTS</a:t>
            </a:r>
            <a:r>
              <a:rPr dirty="0" sz="1200" spc="-440">
                <a:latin typeface="Courier New"/>
                <a:cs typeface="Courier New"/>
              </a:rPr>
              <a:t> </a:t>
            </a:r>
            <a:r>
              <a:rPr dirty="0" sz="1200">
                <a:latin typeface="Times New Roman"/>
                <a:cs typeface="Times New Roman"/>
              </a:rPr>
              <a:t>table.</a:t>
            </a:r>
            <a:endParaRPr sz="1200">
              <a:latin typeface="Times New Roman"/>
              <a:cs typeface="Times New Roman"/>
            </a:endParaRPr>
          </a:p>
          <a:p>
            <a:pPr>
              <a:lnSpc>
                <a:spcPct val="100000"/>
              </a:lnSpc>
              <a:spcBef>
                <a:spcPts val="35"/>
              </a:spcBef>
              <a:buFont typeface="Times New Roman"/>
              <a:buAutoNum type="arabicPeriod" startAt="3"/>
            </a:pPr>
            <a:endParaRPr sz="1050">
              <a:latin typeface="Times New Roman"/>
              <a:cs typeface="Times New Roman"/>
            </a:endParaRPr>
          </a:p>
          <a:p>
            <a:pPr lvl="1" marL="469900" indent="-229870">
              <a:lnSpc>
                <a:spcPct val="100000"/>
              </a:lnSpc>
              <a:buAutoNum type="alphaLcPeriod"/>
              <a:tabLst>
                <a:tab pos="470534" algn="l"/>
              </a:tabLst>
            </a:pPr>
            <a:r>
              <a:rPr dirty="0" sz="1200">
                <a:latin typeface="Times New Roman"/>
                <a:cs typeface="Times New Roman"/>
              </a:rPr>
              <a:t>Create a </a:t>
            </a:r>
            <a:r>
              <a:rPr dirty="0" sz="1200" spc="-5">
                <a:latin typeface="Times New Roman"/>
                <a:cs typeface="Times New Roman"/>
              </a:rPr>
              <a:t>function </a:t>
            </a:r>
            <a:r>
              <a:rPr dirty="0" sz="1200" spc="-5">
                <a:latin typeface="Courier New"/>
                <a:cs typeface="Courier New"/>
              </a:rPr>
              <a:t>VALID_DEPTID</a:t>
            </a:r>
            <a:r>
              <a:rPr dirty="0" sz="1200" spc="-470">
                <a:latin typeface="Courier New"/>
                <a:cs typeface="Courier New"/>
              </a:rPr>
              <a:t> </a:t>
            </a:r>
            <a:r>
              <a:rPr dirty="0" sz="1200">
                <a:latin typeface="Times New Roman"/>
                <a:cs typeface="Times New Roman"/>
              </a:rPr>
              <a:t>to validate a </a:t>
            </a:r>
            <a:r>
              <a:rPr dirty="0" sz="1200" spc="-5">
                <a:latin typeface="Times New Roman"/>
                <a:cs typeface="Times New Roman"/>
              </a:rPr>
              <a:t>specified department </a:t>
            </a:r>
            <a:r>
              <a:rPr dirty="0" sz="1200">
                <a:latin typeface="Times New Roman"/>
                <a:cs typeface="Times New Roman"/>
              </a:rPr>
              <a:t>ID and return a</a:t>
            </a:r>
            <a:endParaRPr sz="1200">
              <a:latin typeface="Times New Roman"/>
              <a:cs typeface="Times New Roman"/>
            </a:endParaRPr>
          </a:p>
          <a:p>
            <a:pPr marL="469900">
              <a:lnSpc>
                <a:spcPct val="100000"/>
              </a:lnSpc>
              <a:spcBef>
                <a:spcPts val="45"/>
              </a:spcBef>
            </a:pPr>
            <a:r>
              <a:rPr dirty="0" sz="1200" spc="-5">
                <a:latin typeface="Courier New"/>
                <a:cs typeface="Courier New"/>
              </a:rPr>
              <a:t>BOOLEAN</a:t>
            </a:r>
            <a:r>
              <a:rPr dirty="0" sz="1200" spc="-430">
                <a:latin typeface="Courier New"/>
                <a:cs typeface="Courier New"/>
              </a:rPr>
              <a:t> </a:t>
            </a:r>
            <a:r>
              <a:rPr dirty="0" sz="1200">
                <a:latin typeface="Times New Roman"/>
                <a:cs typeface="Times New Roman"/>
              </a:rPr>
              <a:t>value of</a:t>
            </a:r>
            <a:r>
              <a:rPr dirty="0" sz="1200" spc="-5">
                <a:latin typeface="Times New Roman"/>
                <a:cs typeface="Times New Roman"/>
              </a:rPr>
              <a:t> </a:t>
            </a:r>
            <a:r>
              <a:rPr dirty="0" sz="1200" spc="-5">
                <a:latin typeface="Courier New"/>
                <a:cs typeface="Courier New"/>
              </a:rPr>
              <a:t>TRUE</a:t>
            </a:r>
            <a:r>
              <a:rPr dirty="0" sz="1200" spc="-425">
                <a:latin typeface="Courier New"/>
                <a:cs typeface="Courier New"/>
              </a:rPr>
              <a:t> </a:t>
            </a:r>
            <a:r>
              <a:rPr dirty="0" sz="1200">
                <a:latin typeface="Times New Roman"/>
                <a:cs typeface="Times New Roman"/>
              </a:rPr>
              <a:t>if the </a:t>
            </a:r>
            <a:r>
              <a:rPr dirty="0" sz="1200" spc="-5">
                <a:latin typeface="Times New Roman"/>
                <a:cs typeface="Times New Roman"/>
              </a:rPr>
              <a:t>department</a:t>
            </a:r>
            <a:r>
              <a:rPr dirty="0" sz="1200">
                <a:latin typeface="Times New Roman"/>
                <a:cs typeface="Times New Roman"/>
              </a:rPr>
              <a:t> exists.</a:t>
            </a:r>
            <a:endParaRPr sz="1200">
              <a:latin typeface="Times New Roman"/>
              <a:cs typeface="Times New Roman"/>
            </a:endParaRPr>
          </a:p>
          <a:p>
            <a:pPr marL="180340" marR="2287270" indent="-167640">
              <a:lnSpc>
                <a:spcPct val="94300"/>
              </a:lnSpc>
              <a:spcBef>
                <a:spcPts val="810"/>
              </a:spcBef>
            </a:pPr>
            <a:r>
              <a:rPr dirty="0" sz="1100" spc="-5">
                <a:latin typeface="Courier New"/>
                <a:cs typeface="Courier New"/>
              </a:rPr>
              <a:t>CREATE OR REPLACE FUNCTION valid_deptid(  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p:txBody>
      </p:sp>
      <p:sp>
        <p:nvSpPr>
          <p:cNvPr id="9" name="object 9"/>
          <p:cNvSpPr txBox="1"/>
          <p:nvPr/>
        </p:nvSpPr>
        <p:spPr>
          <a:xfrm>
            <a:off x="1668789" y="6147307"/>
            <a:ext cx="1019175" cy="193040"/>
          </a:xfrm>
          <a:prstGeom prst="rect">
            <a:avLst/>
          </a:prstGeom>
        </p:spPr>
        <p:txBody>
          <a:bodyPr wrap="square" lIns="0" tIns="12065" rIns="0" bIns="0" rtlCol="0" vert="horz">
            <a:spAutoFit/>
          </a:bodyPr>
          <a:lstStyle/>
          <a:p>
            <a:pPr>
              <a:lnSpc>
                <a:spcPct val="100000"/>
              </a:lnSpc>
              <a:spcBef>
                <a:spcPts val="95"/>
              </a:spcBef>
            </a:pPr>
            <a:r>
              <a:rPr dirty="0" sz="1100" spc="-5">
                <a:latin typeface="Courier New"/>
                <a:cs typeface="Courier New"/>
              </a:rPr>
              <a:t>PLS_INTEGER;</a:t>
            </a:r>
            <a:endParaRPr sz="1100">
              <a:latin typeface="Courier New"/>
              <a:cs typeface="Courier New"/>
            </a:endParaRPr>
          </a:p>
        </p:txBody>
      </p:sp>
      <p:sp>
        <p:nvSpPr>
          <p:cNvPr id="10" name="object 10"/>
          <p:cNvSpPr txBox="1"/>
          <p:nvPr/>
        </p:nvSpPr>
        <p:spPr>
          <a:xfrm>
            <a:off x="1752609" y="6463538"/>
            <a:ext cx="1941195" cy="826135"/>
          </a:xfrm>
          <a:prstGeom prst="rect">
            <a:avLst/>
          </a:prstGeom>
        </p:spPr>
        <p:txBody>
          <a:bodyPr wrap="square" lIns="0" tIns="12065" rIns="0" bIns="0" rtlCol="0" vert="horz">
            <a:spAutoFit/>
          </a:bodyPr>
          <a:lstStyle/>
          <a:p>
            <a:pPr>
              <a:lnSpc>
                <a:spcPts val="1285"/>
              </a:lnSpc>
              <a:spcBef>
                <a:spcPts val="95"/>
              </a:spcBef>
            </a:pPr>
            <a:r>
              <a:rPr dirty="0" sz="1100" spc="-5">
                <a:latin typeface="Courier New"/>
                <a:cs typeface="Courier New"/>
              </a:rPr>
              <a:t>1</a:t>
            </a:r>
            <a:endParaRPr sz="1100">
              <a:latin typeface="Courier New"/>
              <a:cs typeface="Courier New"/>
            </a:endParaRPr>
          </a:p>
          <a:p>
            <a:pPr marR="1010919">
              <a:lnSpc>
                <a:spcPts val="1240"/>
              </a:lnSpc>
              <a:spcBef>
                <a:spcPts val="75"/>
              </a:spcBef>
            </a:pPr>
            <a:r>
              <a:rPr dirty="0" sz="1100" spc="-5">
                <a:latin typeface="Courier New"/>
                <a:cs typeface="Courier New"/>
              </a:rPr>
              <a:t>dummy  </a:t>
            </a:r>
            <a:r>
              <a:rPr dirty="0" sz="1100" spc="-5">
                <a:latin typeface="Courier New"/>
                <a:cs typeface="Courier New"/>
              </a:rPr>
              <a:t>departments</a:t>
            </a:r>
            <a:endParaRPr sz="1100">
              <a:latin typeface="Courier New"/>
              <a:cs typeface="Courier New"/>
            </a:endParaRPr>
          </a:p>
          <a:p>
            <a:pPr marR="5080">
              <a:lnSpc>
                <a:spcPts val="1250"/>
              </a:lnSpc>
            </a:pPr>
            <a:r>
              <a:rPr dirty="0" sz="1100" spc="-5">
                <a:latin typeface="Courier New"/>
                <a:cs typeface="Courier New"/>
              </a:rPr>
              <a:t>department_id = deptid;  TRUE;</a:t>
            </a:r>
            <a:endParaRPr sz="1100">
              <a:latin typeface="Courier New"/>
              <a:cs typeface="Courier New"/>
            </a:endParaRPr>
          </a:p>
        </p:txBody>
      </p:sp>
      <p:sp>
        <p:nvSpPr>
          <p:cNvPr id="11" name="object 11"/>
          <p:cNvSpPr txBox="1"/>
          <p:nvPr/>
        </p:nvSpPr>
        <p:spPr>
          <a:xfrm>
            <a:off x="914400" y="6147307"/>
            <a:ext cx="767715" cy="1301115"/>
          </a:xfrm>
          <a:prstGeom prst="rect">
            <a:avLst/>
          </a:prstGeom>
        </p:spPr>
        <p:txBody>
          <a:bodyPr wrap="square" lIns="0" tIns="26034" rIns="0" bIns="0" rtlCol="0" vert="horz">
            <a:spAutoFit/>
          </a:bodyPr>
          <a:lstStyle/>
          <a:p>
            <a:pPr marR="172720" indent="167640">
              <a:lnSpc>
                <a:spcPts val="1240"/>
              </a:lnSpc>
              <a:spcBef>
                <a:spcPts val="204"/>
              </a:spcBef>
            </a:pPr>
            <a:r>
              <a:rPr dirty="0" sz="1100" spc="-5">
                <a:latin typeface="Courier New"/>
                <a:cs typeface="Courier New"/>
              </a:rPr>
              <a:t>dummy  </a:t>
            </a:r>
            <a:r>
              <a:rPr dirty="0" sz="1100" spc="-5">
                <a:latin typeface="Courier New"/>
                <a:cs typeface="Courier New"/>
              </a:rPr>
              <a:t>BEGIN</a:t>
            </a:r>
            <a:endParaRPr sz="1100">
              <a:latin typeface="Courier New"/>
              <a:cs typeface="Courier New"/>
            </a:endParaRPr>
          </a:p>
          <a:p>
            <a:pPr marL="167640">
              <a:lnSpc>
                <a:spcPts val="1185"/>
              </a:lnSpc>
            </a:pPr>
            <a:r>
              <a:rPr dirty="0" sz="1100" spc="-5">
                <a:latin typeface="Courier New"/>
                <a:cs typeface="Courier New"/>
              </a:rPr>
              <a:t>SELECT</a:t>
            </a:r>
            <a:endParaRPr sz="1100">
              <a:latin typeface="Courier New"/>
              <a:cs typeface="Courier New"/>
            </a:endParaRPr>
          </a:p>
          <a:p>
            <a:pPr marL="167640" marR="88900">
              <a:lnSpc>
                <a:spcPct val="94400"/>
              </a:lnSpc>
              <a:spcBef>
                <a:spcPts val="35"/>
              </a:spcBef>
            </a:pPr>
            <a:r>
              <a:rPr dirty="0" sz="1100" spc="-5">
                <a:latin typeface="Courier New"/>
                <a:cs typeface="Courier New"/>
              </a:rPr>
              <a:t>INTO  FROM  WHERE  </a:t>
            </a:r>
            <a:r>
              <a:rPr dirty="0" sz="1100" spc="-5">
                <a:latin typeface="Courier New"/>
                <a:cs typeface="Courier New"/>
              </a:rPr>
              <a:t>RETURN</a:t>
            </a:r>
            <a:endParaRPr sz="1100">
              <a:latin typeface="Courier New"/>
              <a:cs typeface="Courier New"/>
            </a:endParaRPr>
          </a:p>
          <a:p>
            <a:pPr>
              <a:lnSpc>
                <a:spcPts val="1250"/>
              </a:lnSpc>
            </a:pPr>
            <a:r>
              <a:rPr dirty="0" sz="1100" spc="-5">
                <a:latin typeface="Courier New"/>
                <a:cs typeface="Courier New"/>
              </a:rPr>
              <a:t>EXCEPTION</a:t>
            </a:r>
            <a:endParaRPr sz="1100">
              <a:latin typeface="Courier New"/>
              <a:cs typeface="Courier New"/>
            </a:endParaRPr>
          </a:p>
        </p:txBody>
      </p:sp>
      <p:sp>
        <p:nvSpPr>
          <p:cNvPr id="12" name="object 12"/>
          <p:cNvSpPr txBox="1"/>
          <p:nvPr/>
        </p:nvSpPr>
        <p:spPr>
          <a:xfrm>
            <a:off x="914400" y="7412990"/>
            <a:ext cx="2108835" cy="986155"/>
          </a:xfrm>
          <a:prstGeom prst="rect">
            <a:avLst/>
          </a:prstGeom>
        </p:spPr>
        <p:txBody>
          <a:bodyPr wrap="square" lIns="0" tIns="24765" rIns="0" bIns="0" rtlCol="0" vert="horz">
            <a:spAutoFit/>
          </a:bodyPr>
          <a:lstStyle/>
          <a:p>
            <a:pPr marL="335280" marR="5080" indent="-167640">
              <a:lnSpc>
                <a:spcPts val="1250"/>
              </a:lnSpc>
              <a:spcBef>
                <a:spcPts val="195"/>
              </a:spcBef>
            </a:pPr>
            <a:r>
              <a:rPr dirty="0" sz="1100" spc="-5">
                <a:latin typeface="Courier New"/>
                <a:cs typeface="Courier New"/>
              </a:rPr>
              <a:t>WHEN NO_DATA_FOUND THEN  RETURN</a:t>
            </a:r>
            <a:r>
              <a:rPr dirty="0" sz="1100" spc="-10">
                <a:latin typeface="Courier New"/>
                <a:cs typeface="Courier New"/>
              </a:rPr>
              <a:t> </a:t>
            </a:r>
            <a:r>
              <a:rPr dirty="0" sz="1100" spc="-5">
                <a:latin typeface="Courier New"/>
                <a:cs typeface="Courier New"/>
              </a:rPr>
              <a:t>FALSE;</a:t>
            </a:r>
            <a:endParaRPr sz="1100">
              <a:latin typeface="Courier New"/>
              <a:cs typeface="Courier New"/>
            </a:endParaRPr>
          </a:p>
          <a:p>
            <a:pPr>
              <a:lnSpc>
                <a:spcPts val="1175"/>
              </a:lnSpc>
            </a:pPr>
            <a:r>
              <a:rPr dirty="0" sz="1100" spc="-5">
                <a:latin typeface="Courier New"/>
                <a:cs typeface="Courier New"/>
              </a:rPr>
              <a:t>END</a:t>
            </a:r>
            <a:r>
              <a:rPr dirty="0" sz="1100" spc="-45">
                <a:latin typeface="Courier New"/>
                <a:cs typeface="Courier New"/>
              </a:rPr>
              <a:t> </a:t>
            </a:r>
            <a:r>
              <a:rPr dirty="0" sz="1100" spc="-5">
                <a:latin typeface="Courier New"/>
                <a:cs typeface="Courier New"/>
              </a:rPr>
              <a:t>valid_deptid;</a:t>
            </a:r>
            <a:endParaRPr sz="1100">
              <a:latin typeface="Courier New"/>
              <a:cs typeface="Courier New"/>
            </a:endParaRPr>
          </a:p>
          <a:p>
            <a:pPr>
              <a:lnSpc>
                <a:spcPts val="1280"/>
              </a:lnSpc>
            </a:pPr>
            <a:r>
              <a:rPr dirty="0" sz="1100" spc="-5">
                <a:latin typeface="Courier New"/>
                <a:cs typeface="Courier New"/>
              </a:rPr>
              <a:t>/</a:t>
            </a:r>
            <a:endParaRPr sz="1100">
              <a:latin typeface="Courier New"/>
              <a:cs typeface="Courier New"/>
            </a:endParaRPr>
          </a:p>
          <a:p>
            <a:pPr>
              <a:lnSpc>
                <a:spcPct val="100000"/>
              </a:lnSpc>
            </a:pPr>
            <a:endParaRPr sz="1050">
              <a:latin typeface="Courier New"/>
              <a:cs typeface="Courier New"/>
            </a:endParaRPr>
          </a:p>
          <a:p>
            <a:pPr>
              <a:lnSpc>
                <a:spcPct val="100000"/>
              </a:lnSpc>
            </a:pPr>
            <a:r>
              <a:rPr dirty="0" sz="1100" spc="-5">
                <a:latin typeface="Courier New"/>
                <a:cs typeface="Courier New"/>
              </a:rPr>
              <a:t>Function</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p:txBody>
      </p:sp>
      <p:sp>
        <p:nvSpPr>
          <p:cNvPr id="13" name="object 13"/>
          <p:cNvSpPr/>
          <p:nvPr/>
        </p:nvSpPr>
        <p:spPr>
          <a:xfrm>
            <a:off x="832866" y="5679185"/>
            <a:ext cx="6335395" cy="2741930"/>
          </a:xfrm>
          <a:custGeom>
            <a:avLst/>
            <a:gdLst/>
            <a:ahLst/>
            <a:cxnLst/>
            <a:rect l="l" t="t" r="r" b="b"/>
            <a:pathLst>
              <a:path w="6335395" h="2741929">
                <a:moveTo>
                  <a:pt x="6335268" y="2558034"/>
                </a:moveTo>
                <a:lnTo>
                  <a:pt x="6323076" y="2558034"/>
                </a:lnTo>
                <a:lnTo>
                  <a:pt x="6323076" y="2729484"/>
                </a:lnTo>
                <a:lnTo>
                  <a:pt x="12179" y="2729484"/>
                </a:lnTo>
                <a:lnTo>
                  <a:pt x="12179" y="0"/>
                </a:lnTo>
                <a:lnTo>
                  <a:pt x="0" y="0"/>
                </a:lnTo>
                <a:lnTo>
                  <a:pt x="0" y="2729484"/>
                </a:lnTo>
                <a:lnTo>
                  <a:pt x="0" y="2741676"/>
                </a:lnTo>
                <a:lnTo>
                  <a:pt x="12179" y="2741676"/>
                </a:lnTo>
                <a:lnTo>
                  <a:pt x="6323076" y="2741676"/>
                </a:lnTo>
                <a:lnTo>
                  <a:pt x="6335268" y="2741676"/>
                </a:lnTo>
                <a:lnTo>
                  <a:pt x="6335268" y="2729484"/>
                </a:lnTo>
                <a:lnTo>
                  <a:pt x="6335268" y="2558034"/>
                </a:lnTo>
                <a:close/>
              </a:path>
            </a:pathLst>
          </a:custGeom>
          <a:solidFill>
            <a:srgbClr val="000000"/>
          </a:solidFill>
        </p:spPr>
        <p:txBody>
          <a:bodyPr wrap="square" lIns="0" tIns="0" rIns="0" bIns="0" rtlCol="0"/>
          <a:lstStyle/>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5" name="object 1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-1</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2551683"/>
            <a:ext cx="6336030" cy="3520440"/>
            <a:chOff x="832866" y="2551683"/>
            <a:chExt cx="6336030" cy="3520440"/>
          </a:xfrm>
        </p:grpSpPr>
        <p:sp>
          <p:nvSpPr>
            <p:cNvPr id="3" name="object 3"/>
            <p:cNvSpPr/>
            <p:nvPr/>
          </p:nvSpPr>
          <p:spPr>
            <a:xfrm>
              <a:off x="832866" y="2558033"/>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2558033"/>
              <a:ext cx="0" cy="3507740"/>
            </a:xfrm>
            <a:custGeom>
              <a:avLst/>
              <a:gdLst/>
              <a:ahLst/>
              <a:cxnLst/>
              <a:rect l="l" t="t" r="r" b="b"/>
              <a:pathLst>
                <a:path w="0" h="3507740">
                  <a:moveTo>
                    <a:pt x="0" y="0"/>
                  </a:moveTo>
                  <a:lnTo>
                    <a:pt x="0" y="3507486"/>
                  </a:lnTo>
                </a:path>
              </a:pathLst>
            </a:custGeom>
            <a:ln w="12192">
              <a:solidFill>
                <a:srgbClr val="000000"/>
              </a:solidFill>
            </a:ln>
          </p:spPr>
          <p:txBody>
            <a:bodyPr wrap="square" lIns="0" tIns="0" rIns="0" bIns="0" rtlCol="0"/>
            <a:lstStyle/>
            <a:p/>
          </p:txBody>
        </p:sp>
      </p:grpSp>
      <p:sp>
        <p:nvSpPr>
          <p:cNvPr id="5" name="object 5"/>
          <p:cNvSpPr txBox="1"/>
          <p:nvPr/>
        </p:nvSpPr>
        <p:spPr>
          <a:xfrm>
            <a:off x="901700" y="814831"/>
            <a:ext cx="5932805" cy="20872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2: </a:t>
            </a:r>
            <a:r>
              <a:rPr dirty="0" sz="1200" b="1">
                <a:latin typeface="Arial"/>
                <a:cs typeface="Arial"/>
              </a:rPr>
              <a:t>Solutions (continued)</a:t>
            </a:r>
            <a:endParaRPr sz="1200">
              <a:latin typeface="Arial"/>
              <a:cs typeface="Arial"/>
            </a:endParaRPr>
          </a:p>
          <a:p>
            <a:pPr marL="469900" marR="5080" indent="-228600">
              <a:lnSpc>
                <a:spcPct val="102800"/>
              </a:lnSpc>
              <a:spcBef>
                <a:spcPts val="1130"/>
              </a:spcBef>
            </a:pPr>
            <a:r>
              <a:rPr dirty="0" sz="1200">
                <a:latin typeface="Times New Roman"/>
                <a:cs typeface="Times New Roman"/>
              </a:rPr>
              <a:t>b. Create the </a:t>
            </a:r>
            <a:r>
              <a:rPr dirty="0" sz="1200" spc="-5">
                <a:latin typeface="Courier New"/>
                <a:cs typeface="Courier New"/>
              </a:rPr>
              <a:t>ADD_EMPLOYEE </a:t>
            </a:r>
            <a:r>
              <a:rPr dirty="0" sz="1200">
                <a:latin typeface="Times New Roman"/>
                <a:cs typeface="Times New Roman"/>
              </a:rPr>
              <a:t>procedure to add an </a:t>
            </a:r>
            <a:r>
              <a:rPr dirty="0" sz="1200" spc="-5">
                <a:latin typeface="Times New Roman"/>
                <a:cs typeface="Times New Roman"/>
              </a:rPr>
              <a:t>employee </a:t>
            </a:r>
            <a:r>
              <a:rPr dirty="0" sz="1200">
                <a:latin typeface="Times New Roman"/>
                <a:cs typeface="Times New Roman"/>
              </a:rPr>
              <a:t>to the </a:t>
            </a:r>
            <a:r>
              <a:rPr dirty="0" sz="1200" spc="-5">
                <a:latin typeface="Courier New"/>
                <a:cs typeface="Courier New"/>
              </a:rPr>
              <a:t>EMPLOYEES </a:t>
            </a:r>
            <a:r>
              <a:rPr dirty="0" sz="1200">
                <a:latin typeface="Times New Roman"/>
                <a:cs typeface="Times New Roman"/>
              </a:rPr>
              <a:t>table.  The row </a:t>
            </a:r>
            <a:r>
              <a:rPr dirty="0" sz="1200" spc="-5">
                <a:latin typeface="Times New Roman"/>
                <a:cs typeface="Times New Roman"/>
              </a:rPr>
              <a:t>should </a:t>
            </a:r>
            <a:r>
              <a:rPr dirty="0" sz="1200">
                <a:latin typeface="Times New Roman"/>
                <a:cs typeface="Times New Roman"/>
              </a:rPr>
              <a:t>be added to the </a:t>
            </a:r>
            <a:r>
              <a:rPr dirty="0" sz="1200" spc="-5">
                <a:latin typeface="Courier New"/>
                <a:cs typeface="Courier New"/>
              </a:rPr>
              <a:t>EMPLOYEES </a:t>
            </a:r>
            <a:r>
              <a:rPr dirty="0" sz="1200" spc="-5">
                <a:latin typeface="Times New Roman"/>
                <a:cs typeface="Times New Roman"/>
              </a:rPr>
              <a:t>table </a:t>
            </a:r>
            <a:r>
              <a:rPr dirty="0" sz="1200">
                <a:latin typeface="Times New Roman"/>
                <a:cs typeface="Times New Roman"/>
              </a:rPr>
              <a:t>if the </a:t>
            </a:r>
            <a:r>
              <a:rPr dirty="0" sz="1200" spc="-5">
                <a:latin typeface="Courier New"/>
                <a:cs typeface="Courier New"/>
              </a:rPr>
              <a:t>VALID_DEPTID </a:t>
            </a:r>
            <a:r>
              <a:rPr dirty="0" sz="1200">
                <a:latin typeface="Times New Roman"/>
                <a:cs typeface="Times New Roman"/>
              </a:rPr>
              <a:t>function  </a:t>
            </a:r>
            <a:r>
              <a:rPr dirty="0" sz="1200" spc="-5">
                <a:latin typeface="Times New Roman"/>
                <a:cs typeface="Times New Roman"/>
              </a:rPr>
              <a:t>returns </a:t>
            </a:r>
            <a:r>
              <a:rPr dirty="0" sz="1200" spc="-5">
                <a:latin typeface="Courier New"/>
                <a:cs typeface="Courier New"/>
              </a:rPr>
              <a:t>TRUE</a:t>
            </a:r>
            <a:r>
              <a:rPr dirty="0" sz="1200" spc="-5">
                <a:latin typeface="Times New Roman"/>
                <a:cs typeface="Times New Roman"/>
              </a:rPr>
              <a:t>; otherwise, alert </a:t>
            </a:r>
            <a:r>
              <a:rPr dirty="0" sz="1200">
                <a:latin typeface="Times New Roman"/>
                <a:cs typeface="Times New Roman"/>
              </a:rPr>
              <a:t>the </a:t>
            </a:r>
            <a:r>
              <a:rPr dirty="0" sz="1200" spc="-5">
                <a:latin typeface="Times New Roman"/>
                <a:cs typeface="Times New Roman"/>
              </a:rPr>
              <a:t>user </a:t>
            </a:r>
            <a:r>
              <a:rPr dirty="0" sz="1200">
                <a:latin typeface="Times New Roman"/>
                <a:cs typeface="Times New Roman"/>
              </a:rPr>
              <a:t>with an appropriate </a:t>
            </a:r>
            <a:r>
              <a:rPr dirty="0" sz="1200" spc="-5">
                <a:latin typeface="Times New Roman"/>
                <a:cs typeface="Times New Roman"/>
              </a:rPr>
              <a:t>message. Provide </a:t>
            </a:r>
            <a:r>
              <a:rPr dirty="0" sz="1200">
                <a:latin typeface="Times New Roman"/>
                <a:cs typeface="Times New Roman"/>
              </a:rPr>
              <a:t>the  following </a:t>
            </a:r>
            <a:r>
              <a:rPr dirty="0" sz="1200" spc="-5">
                <a:latin typeface="Times New Roman"/>
                <a:cs typeface="Times New Roman"/>
              </a:rPr>
              <a:t>parameters </a:t>
            </a:r>
            <a:r>
              <a:rPr dirty="0" sz="1200">
                <a:latin typeface="Times New Roman"/>
                <a:cs typeface="Times New Roman"/>
              </a:rPr>
              <a:t>(with </a:t>
            </a:r>
            <a:r>
              <a:rPr dirty="0" sz="1200" spc="-5">
                <a:latin typeface="Times New Roman"/>
                <a:cs typeface="Times New Roman"/>
              </a:rPr>
              <a:t>defaults specified </a:t>
            </a:r>
            <a:r>
              <a:rPr dirty="0" sz="1200">
                <a:latin typeface="Times New Roman"/>
                <a:cs typeface="Times New Roman"/>
              </a:rPr>
              <a:t>in </a:t>
            </a:r>
            <a:r>
              <a:rPr dirty="0" sz="1200" spc="-5">
                <a:latin typeface="Times New Roman"/>
                <a:cs typeface="Times New Roman"/>
              </a:rPr>
              <a:t>parentheses): </a:t>
            </a:r>
            <a:r>
              <a:rPr dirty="0" sz="1200" spc="-5">
                <a:latin typeface="Courier New"/>
                <a:cs typeface="Courier New"/>
              </a:rPr>
              <a:t>first_name</a:t>
            </a:r>
            <a:r>
              <a:rPr dirty="0" sz="1200" spc="-5">
                <a:latin typeface="Times New Roman"/>
                <a:cs typeface="Times New Roman"/>
              </a:rPr>
              <a:t>,  </a:t>
            </a:r>
            <a:r>
              <a:rPr dirty="0" sz="1200" spc="-5">
                <a:latin typeface="Courier New"/>
                <a:cs typeface="Courier New"/>
              </a:rPr>
              <a:t>last_name</a:t>
            </a:r>
            <a:r>
              <a:rPr dirty="0" sz="1200" spc="-5">
                <a:latin typeface="Times New Roman"/>
                <a:cs typeface="Times New Roman"/>
              </a:rPr>
              <a:t>,</a:t>
            </a:r>
            <a:r>
              <a:rPr dirty="0" sz="1200" spc="10">
                <a:latin typeface="Times New Roman"/>
                <a:cs typeface="Times New Roman"/>
              </a:rPr>
              <a:t> </a:t>
            </a:r>
            <a:r>
              <a:rPr dirty="0" sz="1200" spc="-5">
                <a:latin typeface="Courier New"/>
                <a:cs typeface="Courier New"/>
              </a:rPr>
              <a:t>email</a:t>
            </a:r>
            <a:r>
              <a:rPr dirty="0" sz="1200" spc="-5">
                <a:latin typeface="Times New Roman"/>
                <a:cs typeface="Times New Roman"/>
              </a:rPr>
              <a:t>,</a:t>
            </a:r>
            <a:r>
              <a:rPr dirty="0" sz="1200" spc="10">
                <a:latin typeface="Times New Roman"/>
                <a:cs typeface="Times New Roman"/>
              </a:rPr>
              <a:t> </a:t>
            </a:r>
            <a:r>
              <a:rPr dirty="0" sz="1200" spc="-5">
                <a:latin typeface="Courier New"/>
                <a:cs typeface="Courier New"/>
              </a:rPr>
              <a:t>job</a:t>
            </a:r>
            <a:r>
              <a:rPr dirty="0" sz="1200" spc="-415">
                <a:latin typeface="Courier New"/>
                <a:cs typeface="Courier New"/>
              </a:rPr>
              <a:t> </a:t>
            </a:r>
            <a:r>
              <a:rPr dirty="0" sz="1200" spc="-5">
                <a:latin typeface="Times New Roman"/>
                <a:cs typeface="Times New Roman"/>
              </a:rPr>
              <a:t>(</a:t>
            </a:r>
            <a:r>
              <a:rPr dirty="0" sz="1200" spc="-5">
                <a:latin typeface="Courier New"/>
                <a:cs typeface="Courier New"/>
              </a:rPr>
              <a:t>SA_REP</a:t>
            </a:r>
            <a:r>
              <a:rPr dirty="0" sz="1200" spc="-5">
                <a:latin typeface="Times New Roman"/>
                <a:cs typeface="Times New Roman"/>
              </a:rPr>
              <a:t>),</a:t>
            </a:r>
            <a:r>
              <a:rPr dirty="0" sz="1200" spc="10">
                <a:latin typeface="Times New Roman"/>
                <a:cs typeface="Times New Roman"/>
              </a:rPr>
              <a:t> </a:t>
            </a:r>
            <a:r>
              <a:rPr dirty="0" sz="1200" spc="-5">
                <a:latin typeface="Courier New"/>
                <a:cs typeface="Courier New"/>
              </a:rPr>
              <a:t>mgr</a:t>
            </a:r>
            <a:r>
              <a:rPr dirty="0" sz="1200" spc="-409">
                <a:latin typeface="Courier New"/>
                <a:cs typeface="Courier New"/>
              </a:rPr>
              <a:t> </a:t>
            </a:r>
            <a:r>
              <a:rPr dirty="0" sz="1200" spc="-5">
                <a:latin typeface="Times New Roman"/>
                <a:cs typeface="Times New Roman"/>
              </a:rPr>
              <a:t>(145),</a:t>
            </a:r>
            <a:r>
              <a:rPr dirty="0" sz="1200" spc="5">
                <a:latin typeface="Times New Roman"/>
                <a:cs typeface="Times New Roman"/>
              </a:rPr>
              <a:t> </a:t>
            </a:r>
            <a:r>
              <a:rPr dirty="0" sz="1200" spc="-5">
                <a:latin typeface="Courier New"/>
                <a:cs typeface="Courier New"/>
              </a:rPr>
              <a:t>sal</a:t>
            </a:r>
            <a:r>
              <a:rPr dirty="0" sz="1200" spc="-415">
                <a:latin typeface="Courier New"/>
                <a:cs typeface="Courier New"/>
              </a:rPr>
              <a:t> </a:t>
            </a:r>
            <a:r>
              <a:rPr dirty="0" sz="1200" spc="-5">
                <a:latin typeface="Times New Roman"/>
                <a:cs typeface="Times New Roman"/>
              </a:rPr>
              <a:t>(1000),</a:t>
            </a:r>
            <a:r>
              <a:rPr dirty="0" sz="1200" spc="5">
                <a:latin typeface="Times New Roman"/>
                <a:cs typeface="Times New Roman"/>
              </a:rPr>
              <a:t> </a:t>
            </a:r>
            <a:r>
              <a:rPr dirty="0" sz="1200" spc="-5">
                <a:latin typeface="Courier New"/>
                <a:cs typeface="Courier New"/>
              </a:rPr>
              <a:t>comm</a:t>
            </a:r>
            <a:r>
              <a:rPr dirty="0" sz="1200" spc="-415">
                <a:latin typeface="Courier New"/>
                <a:cs typeface="Courier New"/>
              </a:rPr>
              <a:t> </a:t>
            </a:r>
            <a:r>
              <a:rPr dirty="0" sz="1200">
                <a:latin typeface="Times New Roman"/>
                <a:cs typeface="Times New Roman"/>
              </a:rPr>
              <a:t>(0),</a:t>
            </a:r>
            <a:r>
              <a:rPr dirty="0" sz="1200" spc="10">
                <a:latin typeface="Times New Roman"/>
                <a:cs typeface="Times New Roman"/>
              </a:rPr>
              <a:t> </a:t>
            </a:r>
            <a:r>
              <a:rPr dirty="0" sz="1200">
                <a:latin typeface="Times New Roman"/>
                <a:cs typeface="Times New Roman"/>
              </a:rPr>
              <a:t>and</a:t>
            </a:r>
            <a:r>
              <a:rPr dirty="0" sz="1200" spc="15">
                <a:latin typeface="Times New Roman"/>
                <a:cs typeface="Times New Roman"/>
              </a:rPr>
              <a:t> </a:t>
            </a:r>
            <a:r>
              <a:rPr dirty="0" sz="1200" spc="-10">
                <a:latin typeface="Courier New"/>
                <a:cs typeface="Courier New"/>
              </a:rPr>
              <a:t>deptid  </a:t>
            </a:r>
            <a:r>
              <a:rPr dirty="0" sz="1200">
                <a:latin typeface="Times New Roman"/>
                <a:cs typeface="Times New Roman"/>
              </a:rPr>
              <a:t>(30). Use the </a:t>
            </a:r>
            <a:r>
              <a:rPr dirty="0" sz="1200" spc="-5">
                <a:latin typeface="Courier New"/>
                <a:cs typeface="Courier New"/>
              </a:rPr>
              <a:t>EMPLOYEES_SEQ </a:t>
            </a:r>
            <a:r>
              <a:rPr dirty="0" sz="1200">
                <a:latin typeface="Times New Roman"/>
                <a:cs typeface="Times New Roman"/>
              </a:rPr>
              <a:t>sequence to set the </a:t>
            </a:r>
            <a:r>
              <a:rPr dirty="0" sz="1200" spc="-5">
                <a:latin typeface="Courier New"/>
                <a:cs typeface="Courier New"/>
              </a:rPr>
              <a:t>employee_id </a:t>
            </a:r>
            <a:r>
              <a:rPr dirty="0" sz="1200" spc="-5">
                <a:latin typeface="Times New Roman"/>
                <a:cs typeface="Times New Roman"/>
              </a:rPr>
              <a:t>column, </a:t>
            </a:r>
            <a:r>
              <a:rPr dirty="0" sz="1200">
                <a:latin typeface="Times New Roman"/>
                <a:cs typeface="Times New Roman"/>
              </a:rPr>
              <a:t>and </a:t>
            </a:r>
            <a:r>
              <a:rPr dirty="0" sz="1200" spc="-5">
                <a:latin typeface="Times New Roman"/>
                <a:cs typeface="Times New Roman"/>
              </a:rPr>
              <a:t>set  </a:t>
            </a:r>
            <a:r>
              <a:rPr dirty="0" sz="1200" spc="-5">
                <a:latin typeface="Courier New"/>
                <a:cs typeface="Courier New"/>
              </a:rPr>
              <a:t>hire_date</a:t>
            </a:r>
            <a:r>
              <a:rPr dirty="0" sz="1200" spc="-425">
                <a:latin typeface="Courier New"/>
                <a:cs typeface="Courier New"/>
              </a:rPr>
              <a:t> </a:t>
            </a:r>
            <a:r>
              <a:rPr dirty="0" sz="1200">
                <a:latin typeface="Times New Roman"/>
                <a:cs typeface="Times New Roman"/>
              </a:rPr>
              <a:t>to </a:t>
            </a:r>
            <a:r>
              <a:rPr dirty="0" sz="1200" spc="-5">
                <a:latin typeface="Courier New"/>
                <a:cs typeface="Courier New"/>
              </a:rPr>
              <a:t>TRUNC(SYSDATE)</a:t>
            </a:r>
            <a:r>
              <a:rPr dirty="0" sz="1200" spc="-5">
                <a:latin typeface="Times New Roman"/>
                <a:cs typeface="Times New Roman"/>
              </a:rPr>
              <a:t>.</a:t>
            </a:r>
            <a:endParaRPr sz="1200">
              <a:latin typeface="Times New Roman"/>
              <a:cs typeface="Times New Roman"/>
            </a:endParaRPr>
          </a:p>
          <a:p>
            <a:pPr marL="264160" marR="2475230" indent="-251460">
              <a:lnSpc>
                <a:spcPts val="1240"/>
              </a:lnSpc>
              <a:spcBef>
                <a:spcPts val="840"/>
              </a:spcBef>
            </a:pPr>
            <a:r>
              <a:rPr dirty="0" sz="1100" spc="-5">
                <a:latin typeface="Courier New"/>
                <a:cs typeface="Courier New"/>
              </a:rPr>
              <a:t>CREATE OR REPLACE PROCEDURE add_employee(  first_name</a:t>
            </a:r>
            <a:r>
              <a:rPr dirty="0" sz="1100" spc="15">
                <a:latin typeface="Courier New"/>
                <a:cs typeface="Courier New"/>
              </a:rPr>
              <a:t> </a:t>
            </a:r>
            <a:r>
              <a:rPr dirty="0" sz="1100" spc="-5">
                <a:latin typeface="Courier New"/>
                <a:cs typeface="Courier New"/>
              </a:rPr>
              <a:t>employees.first_name%TYPE,</a:t>
            </a:r>
            <a:endParaRPr sz="1100">
              <a:latin typeface="Courier New"/>
              <a:cs typeface="Courier New"/>
            </a:endParaRPr>
          </a:p>
        </p:txBody>
      </p:sp>
      <p:sp>
        <p:nvSpPr>
          <p:cNvPr id="6" name="object 6"/>
          <p:cNvSpPr txBox="1"/>
          <p:nvPr/>
        </p:nvSpPr>
        <p:spPr>
          <a:xfrm>
            <a:off x="2087893" y="2867660"/>
            <a:ext cx="2108835" cy="826135"/>
          </a:xfrm>
          <a:prstGeom prst="rect">
            <a:avLst/>
          </a:prstGeom>
        </p:spPr>
        <p:txBody>
          <a:bodyPr wrap="square" lIns="0" tIns="21590" rIns="0" bIns="0" rtlCol="0" vert="horz">
            <a:spAutoFit/>
          </a:bodyPr>
          <a:lstStyle/>
          <a:p>
            <a:pPr marR="5080">
              <a:lnSpc>
                <a:spcPct val="94400"/>
              </a:lnSpc>
              <a:spcBef>
                <a:spcPts val="170"/>
              </a:spcBef>
            </a:pPr>
            <a:r>
              <a:rPr dirty="0" sz="1100" spc="-5">
                <a:latin typeface="Courier New"/>
                <a:cs typeface="Courier New"/>
              </a:rPr>
              <a:t>employees.last_name%TYPE,  employees.email%TYPE,  employees.job_id%TYPE  employees.manager_id%TYPE  employees.salary%TYPE</a:t>
            </a:r>
            <a:endParaRPr sz="1100">
              <a:latin typeface="Courier New"/>
              <a:cs typeface="Courier New"/>
            </a:endParaRPr>
          </a:p>
        </p:txBody>
      </p:sp>
      <p:sp>
        <p:nvSpPr>
          <p:cNvPr id="7" name="object 7"/>
          <p:cNvSpPr txBox="1"/>
          <p:nvPr/>
        </p:nvSpPr>
        <p:spPr>
          <a:xfrm>
            <a:off x="4602523" y="3183889"/>
            <a:ext cx="1438275" cy="509905"/>
          </a:xfrm>
          <a:prstGeom prst="rect">
            <a:avLst/>
          </a:prstGeom>
        </p:spPr>
        <p:txBody>
          <a:bodyPr wrap="square" lIns="0" tIns="24765" rIns="0" bIns="0" rtlCol="0" vert="horz">
            <a:spAutoFit/>
          </a:bodyPr>
          <a:lstStyle/>
          <a:p>
            <a:pPr marR="5080">
              <a:lnSpc>
                <a:spcPts val="1250"/>
              </a:lnSpc>
              <a:spcBef>
                <a:spcPts val="195"/>
              </a:spcBef>
            </a:pPr>
            <a:r>
              <a:rPr dirty="0" sz="1100" spc="-5">
                <a:latin typeface="Courier New"/>
                <a:cs typeface="Courier New"/>
              </a:rPr>
              <a:t>DEFAULT</a:t>
            </a:r>
            <a:r>
              <a:rPr dirty="0" sz="1100" spc="-40">
                <a:latin typeface="Courier New"/>
                <a:cs typeface="Courier New"/>
              </a:rPr>
              <a:t> </a:t>
            </a:r>
            <a:r>
              <a:rPr dirty="0" sz="1100" spc="-5">
                <a:latin typeface="Courier New"/>
                <a:cs typeface="Courier New"/>
              </a:rPr>
              <a:t>'SA_REP',  DEFAULT</a:t>
            </a:r>
            <a:r>
              <a:rPr dirty="0" sz="1100" spc="-10">
                <a:latin typeface="Courier New"/>
                <a:cs typeface="Courier New"/>
              </a:rPr>
              <a:t> </a:t>
            </a:r>
            <a:r>
              <a:rPr dirty="0" sz="1100" spc="-5">
                <a:latin typeface="Courier New"/>
                <a:cs typeface="Courier New"/>
              </a:rPr>
              <a:t>145,</a:t>
            </a:r>
            <a:endParaRPr sz="1100">
              <a:latin typeface="Courier New"/>
              <a:cs typeface="Courier New"/>
            </a:endParaRPr>
          </a:p>
          <a:p>
            <a:pPr>
              <a:lnSpc>
                <a:spcPts val="1215"/>
              </a:lnSpc>
            </a:pPr>
            <a:r>
              <a:rPr dirty="0" sz="1100" spc="-5">
                <a:latin typeface="Courier New"/>
                <a:cs typeface="Courier New"/>
              </a:rPr>
              <a:t>DEFAULT</a:t>
            </a:r>
            <a:r>
              <a:rPr dirty="0" sz="1100" spc="-15">
                <a:latin typeface="Courier New"/>
                <a:cs typeface="Courier New"/>
              </a:rPr>
              <a:t> </a:t>
            </a:r>
            <a:r>
              <a:rPr dirty="0" sz="1100" spc="-5">
                <a:latin typeface="Courier New"/>
                <a:cs typeface="Courier New"/>
              </a:rPr>
              <a:t>1000,</a:t>
            </a:r>
            <a:endParaRPr sz="1100">
              <a:latin typeface="Courier New"/>
              <a:cs typeface="Courier New"/>
            </a:endParaRPr>
          </a:p>
        </p:txBody>
      </p:sp>
      <p:sp>
        <p:nvSpPr>
          <p:cNvPr id="8" name="object 8"/>
          <p:cNvSpPr txBox="1"/>
          <p:nvPr/>
        </p:nvSpPr>
        <p:spPr>
          <a:xfrm>
            <a:off x="2087893" y="3659377"/>
            <a:ext cx="3366135" cy="193040"/>
          </a:xfrm>
          <a:prstGeom prst="rect">
            <a:avLst/>
          </a:prstGeom>
        </p:spPr>
        <p:txBody>
          <a:bodyPr wrap="square" lIns="0" tIns="12065" rIns="0" bIns="0" rtlCol="0" vert="horz">
            <a:spAutoFit/>
          </a:bodyPr>
          <a:lstStyle/>
          <a:p>
            <a:pPr>
              <a:lnSpc>
                <a:spcPct val="100000"/>
              </a:lnSpc>
              <a:spcBef>
                <a:spcPts val="95"/>
              </a:spcBef>
            </a:pPr>
            <a:r>
              <a:rPr dirty="0" sz="1100" spc="-5">
                <a:latin typeface="Courier New"/>
                <a:cs typeface="Courier New"/>
              </a:rPr>
              <a:t>employees.commission_pct%TYPE DEFAULT</a:t>
            </a:r>
            <a:r>
              <a:rPr dirty="0" sz="1100" spc="40">
                <a:latin typeface="Courier New"/>
                <a:cs typeface="Courier New"/>
              </a:rPr>
              <a:t> </a:t>
            </a:r>
            <a:r>
              <a:rPr dirty="0" sz="1100" spc="-5">
                <a:latin typeface="Courier New"/>
                <a:cs typeface="Courier New"/>
              </a:rPr>
              <a:t>0,</a:t>
            </a:r>
            <a:endParaRPr sz="1100">
              <a:latin typeface="Courier New"/>
              <a:cs typeface="Courier New"/>
            </a:endParaRPr>
          </a:p>
        </p:txBody>
      </p:sp>
      <p:sp>
        <p:nvSpPr>
          <p:cNvPr id="9" name="object 9"/>
          <p:cNvSpPr txBox="1"/>
          <p:nvPr/>
        </p:nvSpPr>
        <p:spPr>
          <a:xfrm>
            <a:off x="2087893" y="3817111"/>
            <a:ext cx="3701415" cy="193040"/>
          </a:xfrm>
          <a:prstGeom prst="rect">
            <a:avLst/>
          </a:prstGeom>
        </p:spPr>
        <p:txBody>
          <a:bodyPr wrap="square" lIns="0" tIns="12065" rIns="0" bIns="0" rtlCol="0" vert="horz">
            <a:spAutoFit/>
          </a:bodyPr>
          <a:lstStyle/>
          <a:p>
            <a:pPr>
              <a:lnSpc>
                <a:spcPct val="100000"/>
              </a:lnSpc>
              <a:spcBef>
                <a:spcPts val="95"/>
              </a:spcBef>
              <a:tabLst>
                <a:tab pos="2513965" algn="l"/>
              </a:tabLst>
            </a:pPr>
            <a:r>
              <a:rPr dirty="0" sz="1100" spc="-5">
                <a:latin typeface="Courier New"/>
                <a:cs typeface="Courier New"/>
              </a:rPr>
              <a:t>employees.department_id%TYPE	DEFAULT 30)</a:t>
            </a:r>
            <a:r>
              <a:rPr dirty="0" sz="1100" spc="-50">
                <a:latin typeface="Courier New"/>
                <a:cs typeface="Courier New"/>
              </a:rPr>
              <a:t> </a:t>
            </a:r>
            <a:r>
              <a:rPr dirty="0" sz="1100" spc="-5">
                <a:latin typeface="Courier New"/>
                <a:cs typeface="Courier New"/>
              </a:rPr>
              <a:t>IS</a:t>
            </a:r>
            <a:endParaRPr sz="1100">
              <a:latin typeface="Courier New"/>
              <a:cs typeface="Courier New"/>
            </a:endParaRPr>
          </a:p>
        </p:txBody>
      </p:sp>
      <p:sp>
        <p:nvSpPr>
          <p:cNvPr id="10" name="object 10"/>
          <p:cNvSpPr txBox="1"/>
          <p:nvPr/>
        </p:nvSpPr>
        <p:spPr>
          <a:xfrm>
            <a:off x="914400" y="2867660"/>
            <a:ext cx="1019175" cy="1301115"/>
          </a:xfrm>
          <a:prstGeom prst="rect">
            <a:avLst/>
          </a:prstGeom>
        </p:spPr>
        <p:txBody>
          <a:bodyPr wrap="square" lIns="0" tIns="24765" rIns="0" bIns="0" rtlCol="0" vert="horz">
            <a:spAutoFit/>
          </a:bodyPr>
          <a:lstStyle/>
          <a:p>
            <a:pPr marL="251460" marR="5080">
              <a:lnSpc>
                <a:spcPts val="1250"/>
              </a:lnSpc>
              <a:spcBef>
                <a:spcPts val="195"/>
              </a:spcBef>
            </a:pPr>
            <a:r>
              <a:rPr dirty="0" sz="1100" spc="-5">
                <a:latin typeface="Courier New"/>
                <a:cs typeface="Courier New"/>
              </a:rPr>
              <a:t>last_name  </a:t>
            </a:r>
            <a:r>
              <a:rPr dirty="0" sz="1100" spc="-5">
                <a:latin typeface="Courier New"/>
                <a:cs typeface="Courier New"/>
              </a:rPr>
              <a:t>email</a:t>
            </a:r>
            <a:endParaRPr sz="1100">
              <a:latin typeface="Courier New"/>
              <a:cs typeface="Courier New"/>
            </a:endParaRPr>
          </a:p>
          <a:p>
            <a:pPr marL="251460">
              <a:lnSpc>
                <a:spcPts val="1175"/>
              </a:lnSpc>
            </a:pPr>
            <a:r>
              <a:rPr dirty="0" sz="1100" spc="-5">
                <a:latin typeface="Courier New"/>
                <a:cs typeface="Courier New"/>
              </a:rPr>
              <a:t>job</a:t>
            </a:r>
            <a:endParaRPr sz="1100">
              <a:latin typeface="Courier New"/>
              <a:cs typeface="Courier New"/>
            </a:endParaRPr>
          </a:p>
          <a:p>
            <a:pPr marL="251460" marR="256540">
              <a:lnSpc>
                <a:spcPct val="94400"/>
              </a:lnSpc>
              <a:spcBef>
                <a:spcPts val="40"/>
              </a:spcBef>
            </a:pPr>
            <a:r>
              <a:rPr dirty="0" sz="1100" spc="-5">
                <a:latin typeface="Courier New"/>
                <a:cs typeface="Courier New"/>
              </a:rPr>
              <a:t>mgr  sal  comm  </a:t>
            </a:r>
            <a:r>
              <a:rPr dirty="0" sz="1100" spc="-5">
                <a:latin typeface="Courier New"/>
                <a:cs typeface="Courier New"/>
              </a:rPr>
              <a:t>deptid</a:t>
            </a:r>
            <a:endParaRPr sz="1100">
              <a:latin typeface="Courier New"/>
              <a:cs typeface="Courier New"/>
            </a:endParaRPr>
          </a:p>
          <a:p>
            <a:pPr>
              <a:lnSpc>
                <a:spcPts val="1250"/>
              </a:lnSpc>
            </a:pPr>
            <a:r>
              <a:rPr dirty="0" sz="1100" spc="-5">
                <a:latin typeface="Courier New"/>
                <a:cs typeface="Courier New"/>
              </a:rPr>
              <a:t>BEGIN</a:t>
            </a:r>
            <a:endParaRPr sz="1100">
              <a:latin typeface="Courier New"/>
              <a:cs typeface="Courier New"/>
            </a:endParaRPr>
          </a:p>
        </p:txBody>
      </p:sp>
      <p:sp>
        <p:nvSpPr>
          <p:cNvPr id="11" name="object 11"/>
          <p:cNvSpPr/>
          <p:nvPr/>
        </p:nvSpPr>
        <p:spPr>
          <a:xfrm>
            <a:off x="832866" y="2558033"/>
            <a:ext cx="6335395" cy="3691254"/>
          </a:xfrm>
          <a:custGeom>
            <a:avLst/>
            <a:gdLst/>
            <a:ahLst/>
            <a:cxnLst/>
            <a:rect l="l" t="t" r="r" b="b"/>
            <a:pathLst>
              <a:path w="6335395" h="3691254">
                <a:moveTo>
                  <a:pt x="6335268" y="3507486"/>
                </a:moveTo>
                <a:lnTo>
                  <a:pt x="6323076" y="3507486"/>
                </a:lnTo>
                <a:lnTo>
                  <a:pt x="6323076" y="3678936"/>
                </a:lnTo>
                <a:lnTo>
                  <a:pt x="12179" y="3678936"/>
                </a:lnTo>
                <a:lnTo>
                  <a:pt x="12179" y="0"/>
                </a:lnTo>
                <a:lnTo>
                  <a:pt x="0" y="0"/>
                </a:lnTo>
                <a:lnTo>
                  <a:pt x="0" y="3678936"/>
                </a:lnTo>
                <a:lnTo>
                  <a:pt x="0" y="3691128"/>
                </a:lnTo>
                <a:lnTo>
                  <a:pt x="12179" y="3691140"/>
                </a:lnTo>
                <a:lnTo>
                  <a:pt x="6323076" y="3691128"/>
                </a:lnTo>
                <a:lnTo>
                  <a:pt x="6335268" y="3691140"/>
                </a:lnTo>
                <a:lnTo>
                  <a:pt x="6335268" y="3678936"/>
                </a:lnTo>
                <a:lnTo>
                  <a:pt x="6335268" y="3507486"/>
                </a:lnTo>
                <a:close/>
              </a:path>
            </a:pathLst>
          </a:custGeom>
          <a:solidFill>
            <a:srgbClr val="000000"/>
          </a:solidFill>
        </p:spPr>
        <p:txBody>
          <a:bodyPr wrap="square" lIns="0" tIns="0" rIns="0" bIns="0" rtlCol="0"/>
          <a:lstStyle/>
          <a:p/>
        </p:txBody>
      </p:sp>
      <p:sp>
        <p:nvSpPr>
          <p:cNvPr id="12" name="object 12"/>
          <p:cNvSpPr txBox="1"/>
          <p:nvPr/>
        </p:nvSpPr>
        <p:spPr>
          <a:xfrm>
            <a:off x="914400" y="4134103"/>
            <a:ext cx="6132195" cy="3342640"/>
          </a:xfrm>
          <a:prstGeom prst="rect">
            <a:avLst/>
          </a:prstGeom>
        </p:spPr>
        <p:txBody>
          <a:bodyPr wrap="square" lIns="0" tIns="12065" rIns="0" bIns="0" rtlCol="0" vert="horz">
            <a:spAutoFit/>
          </a:bodyPr>
          <a:lstStyle/>
          <a:p>
            <a:pPr marL="83820">
              <a:lnSpc>
                <a:spcPts val="1280"/>
              </a:lnSpc>
              <a:spcBef>
                <a:spcPts val="95"/>
              </a:spcBef>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419100" marR="508000" indent="-167640">
              <a:lnSpc>
                <a:spcPts val="1250"/>
              </a:lnSpc>
              <a:spcBef>
                <a:spcPts val="65"/>
              </a:spcBef>
            </a:pPr>
            <a:r>
              <a:rPr dirty="0" sz="1100" spc="-5">
                <a:latin typeface="Courier New"/>
                <a:cs typeface="Courier New"/>
              </a:rPr>
              <a:t>INSERT INTO employees(employee_id, first_name, last_name, email,  job_id, manager_id, hire_date, salary,</a:t>
            </a:r>
            <a:r>
              <a:rPr dirty="0" sz="1100" spc="40">
                <a:latin typeface="Courier New"/>
                <a:cs typeface="Courier New"/>
              </a:rPr>
              <a:t> </a:t>
            </a:r>
            <a:r>
              <a:rPr dirty="0" sz="1100" spc="-5">
                <a:latin typeface="Courier New"/>
                <a:cs typeface="Courier New"/>
              </a:rPr>
              <a:t>commission_pct,</a:t>
            </a:r>
            <a:endParaRPr sz="1100">
              <a:latin typeface="Courier New"/>
              <a:cs typeface="Courier New"/>
            </a:endParaRPr>
          </a:p>
          <a:p>
            <a:pPr>
              <a:lnSpc>
                <a:spcPts val="1175"/>
              </a:lnSpc>
            </a:pPr>
            <a:r>
              <a:rPr dirty="0" sz="1100" spc="-5">
                <a:latin typeface="Courier New"/>
                <a:cs typeface="Courier New"/>
              </a:rPr>
              <a:t>department_id)</a:t>
            </a:r>
            <a:endParaRPr sz="1100">
              <a:latin typeface="Courier New"/>
              <a:cs typeface="Courier New"/>
            </a:endParaRPr>
          </a:p>
          <a:p>
            <a:pPr marL="419100" marR="843280" indent="-167640">
              <a:lnSpc>
                <a:spcPts val="1250"/>
              </a:lnSpc>
              <a:spcBef>
                <a:spcPts val="60"/>
              </a:spcBef>
            </a:pPr>
            <a:r>
              <a:rPr dirty="0" sz="1100" spc="-5">
                <a:latin typeface="Courier New"/>
                <a:cs typeface="Courier New"/>
              </a:rPr>
              <a:t>VALUES (employees_seq.NEXTVAL, first_name, last_name, email,  job, mgr, TRUNC(SYSDATE), sal, comm,</a:t>
            </a:r>
            <a:r>
              <a:rPr dirty="0" sz="1100" spc="30">
                <a:latin typeface="Courier New"/>
                <a:cs typeface="Courier New"/>
              </a:rPr>
              <a:t> </a:t>
            </a:r>
            <a:r>
              <a:rPr dirty="0" sz="1100" spc="-5">
                <a:latin typeface="Courier New"/>
                <a:cs typeface="Courier New"/>
              </a:rPr>
              <a:t>deptid);</a:t>
            </a:r>
            <a:endParaRPr sz="1100">
              <a:latin typeface="Courier New"/>
              <a:cs typeface="Courier New"/>
            </a:endParaRPr>
          </a:p>
          <a:p>
            <a:pPr marL="83820">
              <a:lnSpc>
                <a:spcPts val="1175"/>
              </a:lnSpc>
            </a:pPr>
            <a:r>
              <a:rPr dirty="0" sz="1100" spc="-5">
                <a:latin typeface="Courier New"/>
                <a:cs typeface="Courier New"/>
              </a:rPr>
              <a:t>ELSE</a:t>
            </a:r>
            <a:endParaRPr sz="1100">
              <a:latin typeface="Courier New"/>
              <a:cs typeface="Courier New"/>
            </a:endParaRPr>
          </a:p>
          <a:p>
            <a:pPr marL="83820" marR="5080" indent="167640">
              <a:lnSpc>
                <a:spcPts val="1250"/>
              </a:lnSpc>
              <a:spcBef>
                <a:spcPts val="60"/>
              </a:spcBef>
            </a:pPr>
            <a:r>
              <a:rPr dirty="0" sz="1100" spc="-5">
                <a:latin typeface="Courier New"/>
                <a:cs typeface="Courier New"/>
              </a:rPr>
              <a:t>RAISE_APPLICATION_ERROR (-20204, 'Invalid department ID. Try again.');  END IF;</a:t>
            </a:r>
            <a:endParaRPr sz="1100">
              <a:latin typeface="Courier New"/>
              <a:cs typeface="Courier New"/>
            </a:endParaRPr>
          </a:p>
          <a:p>
            <a:pPr>
              <a:lnSpc>
                <a:spcPts val="1175"/>
              </a:lnSpc>
            </a:pPr>
            <a:r>
              <a:rPr dirty="0" sz="1100" spc="-5">
                <a:latin typeface="Courier New"/>
                <a:cs typeface="Courier New"/>
              </a:rPr>
              <a:t>END add_employee;</a:t>
            </a:r>
            <a:endParaRPr sz="1100">
              <a:latin typeface="Courier New"/>
              <a:cs typeface="Courier New"/>
            </a:endParaRPr>
          </a:p>
          <a:p>
            <a:pPr>
              <a:lnSpc>
                <a:spcPts val="1280"/>
              </a:lnSpc>
            </a:pPr>
            <a:r>
              <a:rPr dirty="0" sz="1100" spc="-5">
                <a:latin typeface="Courier New"/>
                <a:cs typeface="Courier New"/>
              </a:rPr>
              <a:t>/</a:t>
            </a:r>
            <a:endParaRPr sz="1100">
              <a:latin typeface="Courier New"/>
              <a:cs typeface="Courier New"/>
            </a:endParaRPr>
          </a:p>
          <a:p>
            <a:pPr>
              <a:lnSpc>
                <a:spcPct val="100000"/>
              </a:lnSpc>
              <a:spcBef>
                <a:spcPts val="55"/>
              </a:spcBef>
            </a:pPr>
            <a:endParaRPr sz="1000">
              <a:latin typeface="Courier New"/>
              <a:cs typeface="Courier New"/>
            </a:endParaRPr>
          </a:p>
          <a:p>
            <a:pPr>
              <a:lnSpc>
                <a:spcPct val="100000"/>
              </a:lnSpc>
            </a:pPr>
            <a:r>
              <a:rPr dirty="0" sz="1100" spc="-5">
                <a:latin typeface="Courier New"/>
                <a:cs typeface="Courier New"/>
              </a:rPr>
              <a:t>Procedure created.</a:t>
            </a:r>
            <a:endParaRPr sz="1100">
              <a:latin typeface="Courier New"/>
              <a:cs typeface="Courier New"/>
            </a:endParaRPr>
          </a:p>
          <a:p>
            <a:pPr>
              <a:lnSpc>
                <a:spcPct val="100000"/>
              </a:lnSpc>
            </a:pPr>
            <a:endParaRPr sz="1250">
              <a:latin typeface="Courier New"/>
              <a:cs typeface="Courier New"/>
            </a:endParaRPr>
          </a:p>
          <a:p>
            <a:pPr marL="456565" marR="478155" indent="-228600">
              <a:lnSpc>
                <a:spcPct val="100000"/>
              </a:lnSpc>
            </a:pPr>
            <a:r>
              <a:rPr dirty="0" sz="1200">
                <a:latin typeface="Times New Roman"/>
                <a:cs typeface="Times New Roman"/>
              </a:rPr>
              <a:t>c.</a:t>
            </a:r>
            <a:r>
              <a:rPr dirty="0" sz="1200" spc="65">
                <a:latin typeface="Times New Roman"/>
                <a:cs typeface="Times New Roman"/>
              </a:rPr>
              <a:t> </a:t>
            </a:r>
            <a:r>
              <a:rPr dirty="0" sz="1200">
                <a:latin typeface="Times New Roman"/>
                <a:cs typeface="Times New Roman"/>
              </a:rPr>
              <a:t>Call</a:t>
            </a:r>
            <a:r>
              <a:rPr dirty="0" sz="1200" spc="-5">
                <a:latin typeface="Times New Roman"/>
                <a:cs typeface="Times New Roman"/>
              </a:rPr>
              <a:t> </a:t>
            </a:r>
            <a:r>
              <a:rPr dirty="0" sz="1200" spc="-5">
                <a:latin typeface="Courier New"/>
                <a:cs typeface="Courier New"/>
              </a:rPr>
              <a:t>ADD_EMPLOYEE</a:t>
            </a:r>
            <a:r>
              <a:rPr dirty="0" sz="1200" spc="-425">
                <a:latin typeface="Courier New"/>
                <a:cs typeface="Courier New"/>
              </a:rPr>
              <a:t> </a:t>
            </a:r>
            <a:r>
              <a:rPr dirty="0" sz="1200">
                <a:latin typeface="Times New Roman"/>
                <a:cs typeface="Times New Roman"/>
              </a:rPr>
              <a:t>for the </a:t>
            </a:r>
            <a:r>
              <a:rPr dirty="0" sz="1200" spc="-5">
                <a:latin typeface="Times New Roman"/>
                <a:cs typeface="Times New Roman"/>
              </a:rPr>
              <a:t>name </a:t>
            </a:r>
            <a:r>
              <a:rPr dirty="0" sz="1200" spc="-5">
                <a:latin typeface="Courier New"/>
                <a:cs typeface="Courier New"/>
              </a:rPr>
              <a:t>Jane Harris</a:t>
            </a:r>
            <a:r>
              <a:rPr dirty="0" sz="1200" spc="-425">
                <a:latin typeface="Courier New"/>
                <a:cs typeface="Courier New"/>
              </a:rPr>
              <a:t> </a:t>
            </a:r>
            <a:r>
              <a:rPr dirty="0" sz="1200">
                <a:latin typeface="Times New Roman"/>
                <a:cs typeface="Times New Roman"/>
              </a:rPr>
              <a:t>in</a:t>
            </a:r>
            <a:r>
              <a:rPr dirty="0" sz="1200" spc="-5">
                <a:latin typeface="Times New Roman"/>
                <a:cs typeface="Times New Roman"/>
              </a:rPr>
              <a:t> department </a:t>
            </a:r>
            <a:r>
              <a:rPr dirty="0" sz="1200">
                <a:latin typeface="Times New Roman"/>
                <a:cs typeface="Times New Roman"/>
              </a:rPr>
              <a:t>15,</a:t>
            </a:r>
            <a:r>
              <a:rPr dirty="0" sz="1200" spc="-5">
                <a:latin typeface="Times New Roman"/>
                <a:cs typeface="Times New Roman"/>
              </a:rPr>
              <a:t> </a:t>
            </a:r>
            <a:r>
              <a:rPr dirty="0" sz="1200">
                <a:latin typeface="Times New Roman"/>
                <a:cs typeface="Times New Roman"/>
              </a:rPr>
              <a:t>leaving</a:t>
            </a:r>
            <a:r>
              <a:rPr dirty="0" sz="1200" spc="-5">
                <a:latin typeface="Times New Roman"/>
                <a:cs typeface="Times New Roman"/>
              </a:rPr>
              <a:t> </a:t>
            </a:r>
            <a:r>
              <a:rPr dirty="0" sz="1200">
                <a:latin typeface="Times New Roman"/>
                <a:cs typeface="Times New Roman"/>
              </a:rPr>
              <a:t>other  </a:t>
            </a:r>
            <a:r>
              <a:rPr dirty="0" sz="1200" spc="-5">
                <a:latin typeface="Times New Roman"/>
                <a:cs typeface="Times New Roman"/>
              </a:rPr>
              <a:t>parameters </a:t>
            </a:r>
            <a:r>
              <a:rPr dirty="0" sz="1200">
                <a:latin typeface="Times New Roman"/>
                <a:cs typeface="Times New Roman"/>
              </a:rPr>
              <a:t>with </a:t>
            </a:r>
            <a:r>
              <a:rPr dirty="0" sz="1200" spc="-5">
                <a:latin typeface="Times New Roman"/>
                <a:cs typeface="Times New Roman"/>
              </a:rPr>
              <a:t>their default values. What </a:t>
            </a:r>
            <a:r>
              <a:rPr dirty="0" sz="1200">
                <a:latin typeface="Times New Roman"/>
                <a:cs typeface="Times New Roman"/>
              </a:rPr>
              <a:t>is the</a:t>
            </a:r>
            <a:r>
              <a:rPr dirty="0" sz="1200" spc="15">
                <a:latin typeface="Times New Roman"/>
                <a:cs typeface="Times New Roman"/>
              </a:rPr>
              <a:t> </a:t>
            </a:r>
            <a:r>
              <a:rPr dirty="0" sz="1200">
                <a:latin typeface="Times New Roman"/>
                <a:cs typeface="Times New Roman"/>
              </a:rPr>
              <a:t>result?</a:t>
            </a:r>
            <a:endParaRPr sz="1200">
              <a:latin typeface="Times New Roman"/>
              <a:cs typeface="Times New Roman"/>
            </a:endParaRPr>
          </a:p>
          <a:p>
            <a:pPr marL="228600" marR="220979">
              <a:lnSpc>
                <a:spcPct val="101299"/>
              </a:lnSpc>
              <a:spcBef>
                <a:spcPts val="1165"/>
              </a:spcBef>
            </a:pPr>
            <a:r>
              <a:rPr dirty="0" sz="1200" b="1">
                <a:latin typeface="Times New Roman"/>
                <a:cs typeface="Times New Roman"/>
              </a:rPr>
              <a:t>Note: </a:t>
            </a:r>
            <a:r>
              <a:rPr dirty="0" sz="1200">
                <a:latin typeface="Times New Roman"/>
                <a:cs typeface="Times New Roman"/>
              </a:rPr>
              <a:t>If the database server </a:t>
            </a:r>
            <a:r>
              <a:rPr dirty="0" sz="1200" spc="-5">
                <a:latin typeface="Times New Roman"/>
                <a:cs typeface="Times New Roman"/>
              </a:rPr>
              <a:t>time </a:t>
            </a:r>
            <a:r>
              <a:rPr dirty="0" sz="1200">
                <a:latin typeface="Times New Roman"/>
                <a:cs typeface="Times New Roman"/>
              </a:rPr>
              <a:t>is not between 8:00 and 18:00, the </a:t>
            </a:r>
            <a:r>
              <a:rPr dirty="0" sz="1200" spc="-10">
                <a:latin typeface="Courier New"/>
                <a:cs typeface="Courier New"/>
              </a:rPr>
              <a:t>Secure_employees  </a:t>
            </a:r>
            <a:r>
              <a:rPr dirty="0" sz="1200">
                <a:latin typeface="Times New Roman"/>
                <a:cs typeface="Times New Roman"/>
              </a:rPr>
              <a:t>trigger </a:t>
            </a:r>
            <a:r>
              <a:rPr dirty="0" sz="1200" spc="-5">
                <a:latin typeface="Times New Roman"/>
                <a:cs typeface="Times New Roman"/>
              </a:rPr>
              <a:t>will </a:t>
            </a:r>
            <a:r>
              <a:rPr dirty="0" sz="1200">
                <a:latin typeface="Times New Roman"/>
                <a:cs typeface="Times New Roman"/>
              </a:rPr>
              <a:t>be fired on </a:t>
            </a:r>
            <a:r>
              <a:rPr dirty="0" sz="1200" spc="-5">
                <a:latin typeface="Times New Roman"/>
                <a:cs typeface="Times New Roman"/>
              </a:rPr>
              <a:t>performing </a:t>
            </a:r>
            <a:r>
              <a:rPr dirty="0" sz="1200">
                <a:latin typeface="Times New Roman"/>
                <a:cs typeface="Times New Roman"/>
              </a:rPr>
              <a:t>any </a:t>
            </a:r>
            <a:r>
              <a:rPr dirty="0" sz="1200" spc="-5">
                <a:latin typeface="Times New Roman"/>
                <a:cs typeface="Times New Roman"/>
              </a:rPr>
              <a:t>DML </a:t>
            </a:r>
            <a:r>
              <a:rPr dirty="0" sz="1200">
                <a:latin typeface="Times New Roman"/>
                <a:cs typeface="Times New Roman"/>
              </a:rPr>
              <a:t>operation on the </a:t>
            </a:r>
            <a:r>
              <a:rPr dirty="0" sz="1200" spc="-5">
                <a:latin typeface="Courier New"/>
                <a:cs typeface="Courier New"/>
              </a:rPr>
              <a:t>EMPLOYEES </a:t>
            </a:r>
            <a:r>
              <a:rPr dirty="0" sz="1200">
                <a:latin typeface="Times New Roman"/>
                <a:cs typeface="Times New Roman"/>
              </a:rPr>
              <a:t>table. Disable  the aforesaid trigger to </a:t>
            </a:r>
            <a:r>
              <a:rPr dirty="0" sz="1200" spc="-5">
                <a:latin typeface="Times New Roman"/>
                <a:cs typeface="Times New Roman"/>
              </a:rPr>
              <a:t>overcome </a:t>
            </a:r>
            <a:r>
              <a:rPr dirty="0" sz="1200">
                <a:latin typeface="Times New Roman"/>
                <a:cs typeface="Times New Roman"/>
              </a:rPr>
              <a:t>this</a:t>
            </a:r>
            <a:r>
              <a:rPr dirty="0" sz="1200" spc="-30">
                <a:latin typeface="Times New Roman"/>
                <a:cs typeface="Times New Roman"/>
              </a:rPr>
              <a:t> </a:t>
            </a:r>
            <a:r>
              <a:rPr dirty="0" sz="1200" spc="-5">
                <a:latin typeface="Times New Roman"/>
                <a:cs typeface="Times New Roman"/>
              </a:rPr>
              <a:t>problem.</a:t>
            </a:r>
            <a:endParaRPr sz="1200">
              <a:latin typeface="Times New Roman"/>
              <a:cs typeface="Times New Roman"/>
            </a:endParaRPr>
          </a:p>
        </p:txBody>
      </p:sp>
      <p:sp>
        <p:nvSpPr>
          <p:cNvPr id="15" name="object 1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838961" y="7550657"/>
            <a:ext cx="6323330" cy="162179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add_employee('Jane', 'Harris', 'JAHARRIS', deptid=&gt;</a:t>
            </a:r>
            <a:r>
              <a:rPr dirty="0" sz="1100" spc="50">
                <a:latin typeface="Courier New"/>
                <a:cs typeface="Courier New"/>
              </a:rPr>
              <a:t> </a:t>
            </a:r>
            <a:r>
              <a:rPr dirty="0" sz="1100" spc="-5">
                <a:latin typeface="Courier New"/>
                <a:cs typeface="Courier New"/>
              </a:rPr>
              <a:t>15)</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BEGIN add_employee('Jane', 'Harris', 'JAHARRIS', deptid=&gt; 15);</a:t>
            </a:r>
            <a:r>
              <a:rPr dirty="0" sz="1100" spc="80">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551430">
              <a:lnSpc>
                <a:spcPts val="1250"/>
              </a:lnSpc>
              <a:spcBef>
                <a:spcPts val="60"/>
              </a:spcBef>
            </a:pPr>
            <a:r>
              <a:rPr dirty="0" sz="1100" spc="-5">
                <a:latin typeface="Courier New"/>
                <a:cs typeface="Courier New"/>
              </a:rPr>
              <a:t>ORA-20204: Invalid department ID. Try again.  ORA-06512: at "ORA1.ADD_EMPLOYEE", line</a:t>
            </a:r>
            <a:r>
              <a:rPr dirty="0" sz="1100" spc="40">
                <a:latin typeface="Courier New"/>
                <a:cs typeface="Courier New"/>
              </a:rPr>
              <a:t> </a:t>
            </a:r>
            <a:r>
              <a:rPr dirty="0" sz="1100" spc="-5">
                <a:latin typeface="Courier New"/>
                <a:cs typeface="Courier New"/>
              </a:rPr>
              <a:t>17</a:t>
            </a:r>
            <a:endParaRPr sz="1100">
              <a:latin typeface="Courier New"/>
              <a:cs typeface="Courier New"/>
            </a:endParaRPr>
          </a:p>
          <a:p>
            <a:pPr marL="74930">
              <a:lnSpc>
                <a:spcPts val="123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690870" cy="722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2: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469900" marR="5080" indent="-228600">
              <a:lnSpc>
                <a:spcPct val="100000"/>
              </a:lnSpc>
            </a:pPr>
            <a:r>
              <a:rPr dirty="0" sz="1200">
                <a:latin typeface="Times New Roman"/>
                <a:cs typeface="Times New Roman"/>
              </a:rPr>
              <a:t>d.</a:t>
            </a:r>
            <a:r>
              <a:rPr dirty="0" sz="1200" spc="10">
                <a:latin typeface="Times New Roman"/>
                <a:cs typeface="Times New Roman"/>
              </a:rPr>
              <a:t> </a:t>
            </a:r>
            <a:r>
              <a:rPr dirty="0" sz="1200" spc="-5">
                <a:latin typeface="Times New Roman"/>
                <a:cs typeface="Times New Roman"/>
              </a:rPr>
              <a:t>Add</a:t>
            </a:r>
            <a:r>
              <a:rPr dirty="0" sz="1200">
                <a:latin typeface="Times New Roman"/>
                <a:cs typeface="Times New Roman"/>
              </a:rPr>
              <a:t> another</a:t>
            </a:r>
            <a:r>
              <a:rPr dirty="0" sz="1200" spc="5">
                <a:latin typeface="Times New Roman"/>
                <a:cs typeface="Times New Roman"/>
              </a:rPr>
              <a:t> </a:t>
            </a:r>
            <a:r>
              <a:rPr dirty="0" sz="1200" spc="-5">
                <a:latin typeface="Times New Roman"/>
                <a:cs typeface="Times New Roman"/>
              </a:rPr>
              <a:t>employee</a:t>
            </a:r>
            <a:r>
              <a:rPr dirty="0" sz="1200" spc="5">
                <a:latin typeface="Times New Roman"/>
                <a:cs typeface="Times New Roman"/>
              </a:rPr>
              <a:t> </a:t>
            </a:r>
            <a:r>
              <a:rPr dirty="0" sz="1200" spc="-5">
                <a:latin typeface="Times New Roman"/>
                <a:cs typeface="Times New Roman"/>
              </a:rPr>
              <a:t>named</a:t>
            </a:r>
            <a:r>
              <a:rPr dirty="0" sz="1200" spc="5">
                <a:latin typeface="Times New Roman"/>
                <a:cs typeface="Times New Roman"/>
              </a:rPr>
              <a:t> </a:t>
            </a:r>
            <a:r>
              <a:rPr dirty="0" sz="1200" spc="-5">
                <a:latin typeface="Courier New"/>
                <a:cs typeface="Courier New"/>
              </a:rPr>
              <a:t>Joe</a:t>
            </a:r>
            <a:r>
              <a:rPr dirty="0" sz="1200" spc="-420">
                <a:latin typeface="Courier New"/>
                <a:cs typeface="Courier New"/>
              </a:rPr>
              <a:t> </a:t>
            </a:r>
            <a:r>
              <a:rPr dirty="0" sz="1200" spc="-5">
                <a:latin typeface="Courier New"/>
                <a:cs typeface="Courier New"/>
              </a:rPr>
              <a:t>Harris</a:t>
            </a:r>
            <a:r>
              <a:rPr dirty="0" sz="1200" spc="-420">
                <a:latin typeface="Courier New"/>
                <a:cs typeface="Courier New"/>
              </a:rPr>
              <a:t> </a:t>
            </a:r>
            <a:r>
              <a:rPr dirty="0" sz="1200">
                <a:latin typeface="Times New Roman"/>
                <a:cs typeface="Times New Roman"/>
              </a:rPr>
              <a:t>in</a:t>
            </a:r>
            <a:r>
              <a:rPr dirty="0" sz="1200" spc="5">
                <a:latin typeface="Times New Roman"/>
                <a:cs typeface="Times New Roman"/>
              </a:rPr>
              <a:t> </a:t>
            </a:r>
            <a:r>
              <a:rPr dirty="0" sz="1200" spc="-5">
                <a:latin typeface="Times New Roman"/>
                <a:cs typeface="Times New Roman"/>
              </a:rPr>
              <a:t>department</a:t>
            </a:r>
            <a:r>
              <a:rPr dirty="0" sz="1200" spc="5">
                <a:latin typeface="Times New Roman"/>
                <a:cs typeface="Times New Roman"/>
              </a:rPr>
              <a:t> </a:t>
            </a:r>
            <a:r>
              <a:rPr dirty="0" sz="1200">
                <a:latin typeface="Times New Roman"/>
                <a:cs typeface="Times New Roman"/>
              </a:rPr>
              <a:t>80, leaving</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Times New Roman"/>
                <a:cs typeface="Times New Roman"/>
              </a:rPr>
              <a:t>remaining  parameters </a:t>
            </a:r>
            <a:r>
              <a:rPr dirty="0" sz="1200">
                <a:latin typeface="Times New Roman"/>
                <a:cs typeface="Times New Roman"/>
              </a:rPr>
              <a:t>with </a:t>
            </a:r>
            <a:r>
              <a:rPr dirty="0" sz="1200" spc="-5">
                <a:latin typeface="Times New Roman"/>
                <a:cs typeface="Times New Roman"/>
              </a:rPr>
              <a:t>their default values. What </a:t>
            </a:r>
            <a:r>
              <a:rPr dirty="0" sz="1200">
                <a:latin typeface="Times New Roman"/>
                <a:cs typeface="Times New Roman"/>
              </a:rPr>
              <a:t>is the</a:t>
            </a:r>
            <a:r>
              <a:rPr dirty="0" sz="1200" spc="15">
                <a:latin typeface="Times New Roman"/>
                <a:cs typeface="Times New Roman"/>
              </a:rPr>
              <a:t> </a:t>
            </a:r>
            <a:r>
              <a:rPr dirty="0" sz="1200">
                <a:latin typeface="Times New Roman"/>
                <a:cs typeface="Times New Roman"/>
              </a:rPr>
              <a:t>result?</a:t>
            </a:r>
            <a:endParaRPr sz="1200">
              <a:latin typeface="Times New Roman"/>
              <a:cs typeface="Times New Roman"/>
            </a:endParaRPr>
          </a:p>
        </p:txBody>
      </p:sp>
      <p:sp>
        <p:nvSpPr>
          <p:cNvPr id="3" name="object 3"/>
          <p:cNvSpPr txBox="1"/>
          <p:nvPr/>
        </p:nvSpPr>
        <p:spPr>
          <a:xfrm>
            <a:off x="838961" y="1611630"/>
            <a:ext cx="6323330" cy="501015"/>
          </a:xfrm>
          <a:prstGeom prst="rect">
            <a:avLst/>
          </a:prstGeom>
          <a:ln w="12192">
            <a:solidFill>
              <a:srgbClr val="000000"/>
            </a:solidFill>
          </a:ln>
        </p:spPr>
        <p:txBody>
          <a:bodyPr wrap="square" lIns="0" tIns="0" rIns="0" bIns="0" rtlCol="0" vert="horz">
            <a:spAutoFit/>
          </a:bodyPr>
          <a:lstStyle/>
          <a:p>
            <a:pPr marL="74930">
              <a:lnSpc>
                <a:spcPts val="1215"/>
              </a:lnSpc>
            </a:pPr>
            <a:r>
              <a:rPr dirty="0" sz="1100" spc="-5">
                <a:latin typeface="Courier New"/>
                <a:cs typeface="Courier New"/>
              </a:rPr>
              <a:t>EXECUTE add_employee('Joe', 'Harris', 'JAHARRIS', deptid=&gt;</a:t>
            </a:r>
            <a:r>
              <a:rPr dirty="0" sz="1100" spc="50">
                <a:latin typeface="Courier New"/>
                <a:cs typeface="Courier New"/>
              </a:rPr>
              <a:t> </a:t>
            </a:r>
            <a:r>
              <a:rPr dirty="0" sz="1100" spc="-5">
                <a:latin typeface="Courier New"/>
                <a:cs typeface="Courier New"/>
              </a:rPr>
              <a:t>80)</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58510" cy="206375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241300" indent="-229235">
              <a:lnSpc>
                <a:spcPct val="100000"/>
              </a:lnSpc>
              <a:buAutoNum type="arabicPeriod"/>
              <a:tabLst>
                <a:tab pos="241935" algn="l"/>
              </a:tabLst>
            </a:pPr>
            <a:r>
              <a:rPr dirty="0" sz="1200">
                <a:latin typeface="Times New Roman"/>
                <a:cs typeface="Times New Roman"/>
              </a:rPr>
              <a:t>Create a package </a:t>
            </a:r>
            <a:r>
              <a:rPr dirty="0" sz="1200" spc="-5">
                <a:latin typeface="Times New Roman"/>
                <a:cs typeface="Times New Roman"/>
              </a:rPr>
              <a:t>specification </a:t>
            </a:r>
            <a:r>
              <a:rPr dirty="0" sz="1200">
                <a:latin typeface="Times New Roman"/>
                <a:cs typeface="Times New Roman"/>
              </a:rPr>
              <a:t>and body called </a:t>
            </a:r>
            <a:r>
              <a:rPr dirty="0" sz="1200" spc="-5">
                <a:latin typeface="Courier New"/>
                <a:cs typeface="Courier New"/>
              </a:rPr>
              <a:t>JOB_PKG</a:t>
            </a:r>
            <a:r>
              <a:rPr dirty="0" sz="1200" spc="-5">
                <a:latin typeface="Times New Roman"/>
                <a:cs typeface="Times New Roman"/>
              </a:rPr>
              <a:t>, </a:t>
            </a:r>
            <a:r>
              <a:rPr dirty="0" sz="1200">
                <a:latin typeface="Times New Roman"/>
                <a:cs typeface="Times New Roman"/>
              </a:rPr>
              <a:t>containing a copy of</a:t>
            </a:r>
            <a:r>
              <a:rPr dirty="0" sz="1200" spc="-75">
                <a:latin typeface="Times New Roman"/>
                <a:cs typeface="Times New Roman"/>
              </a:rPr>
              <a:t> </a:t>
            </a:r>
            <a:r>
              <a:rPr dirty="0" sz="1200">
                <a:latin typeface="Times New Roman"/>
                <a:cs typeface="Times New Roman"/>
              </a:rPr>
              <a:t>your</a:t>
            </a:r>
            <a:endParaRPr sz="1200">
              <a:latin typeface="Times New Roman"/>
              <a:cs typeface="Times New Roman"/>
            </a:endParaRPr>
          </a:p>
          <a:p>
            <a:pPr marL="241300">
              <a:lnSpc>
                <a:spcPct val="100000"/>
              </a:lnSpc>
              <a:spcBef>
                <a:spcPts val="40"/>
              </a:spcBef>
            </a:pPr>
            <a:r>
              <a:rPr dirty="0" sz="1200" spc="-5">
                <a:latin typeface="Courier New"/>
                <a:cs typeface="Courier New"/>
              </a:rPr>
              <a:t>ADD_JOB</a:t>
            </a:r>
            <a:r>
              <a:rPr dirty="0" sz="1200" spc="-5">
                <a:latin typeface="Times New Roman"/>
                <a:cs typeface="Times New Roman"/>
              </a:rPr>
              <a:t>,</a:t>
            </a:r>
            <a:r>
              <a:rPr dirty="0" sz="1200">
                <a:latin typeface="Times New Roman"/>
                <a:cs typeface="Times New Roman"/>
              </a:rPr>
              <a:t> </a:t>
            </a:r>
            <a:r>
              <a:rPr dirty="0" sz="1200" spc="-5">
                <a:latin typeface="Courier New"/>
                <a:cs typeface="Courier New"/>
              </a:rPr>
              <a:t>UPD_JOB</a:t>
            </a:r>
            <a:r>
              <a:rPr dirty="0" sz="1200" spc="-5">
                <a:latin typeface="Times New Roman"/>
                <a:cs typeface="Times New Roman"/>
              </a:rPr>
              <a:t>,</a:t>
            </a:r>
            <a:r>
              <a:rPr dirty="0" sz="1200">
                <a:latin typeface="Times New Roman"/>
                <a:cs typeface="Times New Roman"/>
              </a:rPr>
              <a:t> and </a:t>
            </a:r>
            <a:r>
              <a:rPr dirty="0" sz="1200" spc="-5">
                <a:latin typeface="Courier New"/>
                <a:cs typeface="Courier New"/>
              </a:rPr>
              <a:t>DEL_JOB</a:t>
            </a:r>
            <a:r>
              <a:rPr dirty="0" sz="1200" spc="-425">
                <a:latin typeface="Courier New"/>
                <a:cs typeface="Courier New"/>
              </a:rPr>
              <a:t> </a:t>
            </a:r>
            <a:r>
              <a:rPr dirty="0" sz="1200">
                <a:latin typeface="Times New Roman"/>
                <a:cs typeface="Times New Roman"/>
              </a:rPr>
              <a:t>procedures,</a:t>
            </a:r>
            <a:r>
              <a:rPr dirty="0" sz="1200" spc="-5">
                <a:latin typeface="Times New Roman"/>
                <a:cs typeface="Times New Roman"/>
              </a:rPr>
              <a:t> </a:t>
            </a:r>
            <a:r>
              <a:rPr dirty="0" sz="1200">
                <a:latin typeface="Times New Roman"/>
                <a:cs typeface="Times New Roman"/>
              </a:rPr>
              <a:t>as well</a:t>
            </a:r>
            <a:r>
              <a:rPr dirty="0" sz="1200" spc="-5">
                <a:latin typeface="Times New Roman"/>
                <a:cs typeface="Times New Roman"/>
              </a:rPr>
              <a:t> </a:t>
            </a:r>
            <a:r>
              <a:rPr dirty="0" sz="1200">
                <a:latin typeface="Times New Roman"/>
                <a:cs typeface="Times New Roman"/>
              </a:rPr>
              <a:t>as</a:t>
            </a:r>
            <a:r>
              <a:rPr dirty="0" sz="1200" spc="-5">
                <a:latin typeface="Times New Roman"/>
                <a:cs typeface="Times New Roman"/>
              </a:rPr>
              <a:t> </a:t>
            </a:r>
            <a:r>
              <a:rPr dirty="0" sz="1200">
                <a:latin typeface="Times New Roman"/>
                <a:cs typeface="Times New Roman"/>
              </a:rPr>
              <a:t>your</a:t>
            </a:r>
            <a:r>
              <a:rPr dirty="0" sz="1200" spc="-5">
                <a:latin typeface="Times New Roman"/>
                <a:cs typeface="Times New Roman"/>
              </a:rPr>
              <a:t> </a:t>
            </a:r>
            <a:r>
              <a:rPr dirty="0" sz="1200" spc="-5">
                <a:latin typeface="Courier New"/>
                <a:cs typeface="Courier New"/>
              </a:rPr>
              <a:t>GET_JOB</a:t>
            </a:r>
            <a:r>
              <a:rPr dirty="0" sz="1200" spc="-425">
                <a:latin typeface="Courier New"/>
                <a:cs typeface="Courier New"/>
              </a:rPr>
              <a:t> </a:t>
            </a:r>
            <a:r>
              <a:rPr dirty="0" sz="1200">
                <a:latin typeface="Times New Roman"/>
                <a:cs typeface="Times New Roman"/>
              </a:rPr>
              <a:t>function.</a:t>
            </a:r>
            <a:endParaRPr sz="1200">
              <a:latin typeface="Times New Roman"/>
              <a:cs typeface="Times New Roman"/>
            </a:endParaRPr>
          </a:p>
          <a:p>
            <a:pPr marL="241300">
              <a:lnSpc>
                <a:spcPts val="1430"/>
              </a:lnSpc>
            </a:pPr>
            <a:r>
              <a:rPr dirty="0" sz="1200" spc="-5" b="1">
                <a:latin typeface="Times New Roman"/>
                <a:cs typeface="Times New Roman"/>
              </a:rPr>
              <a:t>Tip: </a:t>
            </a:r>
            <a:r>
              <a:rPr dirty="0" sz="1200">
                <a:latin typeface="Times New Roman"/>
                <a:cs typeface="Times New Roman"/>
              </a:rPr>
              <a:t>Consider saving the package specification and body in two </a:t>
            </a:r>
            <a:r>
              <a:rPr dirty="0" sz="1200" spc="-5">
                <a:latin typeface="Times New Roman"/>
                <a:cs typeface="Times New Roman"/>
              </a:rPr>
              <a:t>separate </a:t>
            </a:r>
            <a:r>
              <a:rPr dirty="0" sz="1200">
                <a:latin typeface="Times New Roman"/>
                <a:cs typeface="Times New Roman"/>
              </a:rPr>
              <a:t>files (for</a:t>
            </a:r>
            <a:r>
              <a:rPr dirty="0" sz="1200" spc="-110">
                <a:latin typeface="Times New Roman"/>
                <a:cs typeface="Times New Roman"/>
              </a:rPr>
              <a:t> </a:t>
            </a:r>
            <a:r>
              <a:rPr dirty="0" sz="1200">
                <a:latin typeface="Times New Roman"/>
                <a:cs typeface="Times New Roman"/>
              </a:rPr>
              <a:t>example,</a:t>
            </a:r>
            <a:endParaRPr sz="1200">
              <a:latin typeface="Times New Roman"/>
              <a:cs typeface="Times New Roman"/>
            </a:endParaRPr>
          </a:p>
          <a:p>
            <a:pPr marL="241300">
              <a:lnSpc>
                <a:spcPts val="1430"/>
              </a:lnSpc>
            </a:pPr>
            <a:r>
              <a:rPr dirty="0" sz="1200" spc="-5">
                <a:latin typeface="Courier New"/>
                <a:cs typeface="Courier New"/>
              </a:rPr>
              <a:t>p3q1_s.sql</a:t>
            </a:r>
            <a:r>
              <a:rPr dirty="0" sz="1200" spc="-425">
                <a:latin typeface="Courier New"/>
                <a:cs typeface="Courier New"/>
              </a:rPr>
              <a:t> </a:t>
            </a:r>
            <a:r>
              <a:rPr dirty="0" sz="1200">
                <a:latin typeface="Times New Roman"/>
                <a:cs typeface="Times New Roman"/>
              </a:rPr>
              <a:t>and </a:t>
            </a:r>
            <a:r>
              <a:rPr dirty="0" sz="1200" spc="-5">
                <a:latin typeface="Courier New"/>
                <a:cs typeface="Courier New"/>
              </a:rPr>
              <a:t>p3q1_b.sql</a:t>
            </a:r>
            <a:r>
              <a:rPr dirty="0" sz="1200" spc="-425">
                <a:latin typeface="Courier New"/>
                <a:cs typeface="Courier New"/>
              </a:rPr>
              <a:t> </a:t>
            </a:r>
            <a:r>
              <a:rPr dirty="0" sz="1200">
                <a:latin typeface="Times New Roman"/>
                <a:cs typeface="Times New Roman"/>
              </a:rPr>
              <a:t>for the package </a:t>
            </a:r>
            <a:r>
              <a:rPr dirty="0" sz="1200" spc="-5">
                <a:latin typeface="Times New Roman"/>
                <a:cs typeface="Times New Roman"/>
              </a:rPr>
              <a:t>specification </a:t>
            </a:r>
            <a:r>
              <a:rPr dirty="0" sz="1200">
                <a:latin typeface="Times New Roman"/>
                <a:cs typeface="Times New Roman"/>
              </a:rPr>
              <a:t>and body, respectively).</a:t>
            </a:r>
            <a:endParaRPr sz="1200">
              <a:latin typeface="Times New Roman"/>
              <a:cs typeface="Times New Roman"/>
            </a:endParaRPr>
          </a:p>
          <a:p>
            <a:pPr marL="241300" marR="251460">
              <a:lnSpc>
                <a:spcPct val="100000"/>
              </a:lnSpc>
              <a:spcBef>
                <a:spcPts val="35"/>
              </a:spcBef>
            </a:pPr>
            <a:r>
              <a:rPr dirty="0" sz="1200">
                <a:latin typeface="Times New Roman"/>
                <a:cs typeface="Times New Roman"/>
              </a:rPr>
              <a:t>Include</a:t>
            </a:r>
            <a:r>
              <a:rPr dirty="0" sz="1200" spc="-5">
                <a:latin typeface="Times New Roman"/>
                <a:cs typeface="Times New Roman"/>
              </a:rPr>
              <a:t> </a:t>
            </a:r>
            <a:r>
              <a:rPr dirty="0" sz="1200">
                <a:latin typeface="Times New Roman"/>
                <a:cs typeface="Times New Roman"/>
              </a:rPr>
              <a:t>a</a:t>
            </a:r>
            <a:r>
              <a:rPr dirty="0" sz="1200" spc="5">
                <a:latin typeface="Times New Roman"/>
                <a:cs typeface="Times New Roman"/>
              </a:rPr>
              <a:t> </a:t>
            </a:r>
            <a:r>
              <a:rPr dirty="0" sz="1200" spc="-5">
                <a:latin typeface="Courier New"/>
                <a:cs typeface="Courier New"/>
              </a:rPr>
              <a:t>SHOW</a:t>
            </a:r>
            <a:r>
              <a:rPr dirty="0" sz="1200" spc="-420">
                <a:latin typeface="Courier New"/>
                <a:cs typeface="Courier New"/>
              </a:rPr>
              <a:t> </a:t>
            </a:r>
            <a:r>
              <a:rPr dirty="0" sz="1200" spc="-5">
                <a:latin typeface="Courier New"/>
                <a:cs typeface="Courier New"/>
              </a:rPr>
              <a:t>ERRORS</a:t>
            </a:r>
            <a:r>
              <a:rPr dirty="0" sz="1200" spc="-425">
                <a:latin typeface="Courier New"/>
                <a:cs typeface="Courier New"/>
              </a:rPr>
              <a:t> </a:t>
            </a:r>
            <a:r>
              <a:rPr dirty="0" sz="1200" spc="-5">
                <a:latin typeface="Times New Roman"/>
                <a:cs typeface="Times New Roman"/>
              </a:rPr>
              <a:t>statement</a:t>
            </a:r>
            <a:r>
              <a:rPr dirty="0" sz="1200">
                <a:latin typeface="Times New Roman"/>
                <a:cs typeface="Times New Roman"/>
              </a:rPr>
              <a:t> after the</a:t>
            </a:r>
            <a:r>
              <a:rPr dirty="0" sz="1200" spc="-5">
                <a:latin typeface="Times New Roman"/>
                <a:cs typeface="Times New Roman"/>
              </a:rPr>
              <a:t> </a:t>
            </a:r>
            <a:r>
              <a:rPr dirty="0" sz="1200" spc="-5">
                <a:latin typeface="Courier New"/>
                <a:cs typeface="Courier New"/>
              </a:rPr>
              <a:t>CREATE</a:t>
            </a:r>
            <a:r>
              <a:rPr dirty="0" sz="1200" spc="-420">
                <a:latin typeface="Courier New"/>
                <a:cs typeface="Courier New"/>
              </a:rPr>
              <a:t> </a:t>
            </a:r>
            <a:r>
              <a:rPr dirty="0" sz="1200" spc="-5">
                <a:latin typeface="Courier New"/>
                <a:cs typeface="Courier New"/>
              </a:rPr>
              <a:t>PACKAGE</a:t>
            </a:r>
            <a:r>
              <a:rPr dirty="0" sz="1200" spc="-420">
                <a:latin typeface="Courier New"/>
                <a:cs typeface="Courier New"/>
              </a:rPr>
              <a:t> </a:t>
            </a:r>
            <a:r>
              <a:rPr dirty="0" sz="1200" spc="-5">
                <a:latin typeface="Times New Roman"/>
                <a:cs typeface="Times New Roman"/>
              </a:rPr>
              <a:t>statement</a:t>
            </a:r>
            <a:r>
              <a:rPr dirty="0" sz="1200">
                <a:latin typeface="Times New Roman"/>
                <a:cs typeface="Times New Roman"/>
              </a:rPr>
              <a:t> in</a:t>
            </a:r>
            <a:r>
              <a:rPr dirty="0" sz="1200" spc="5">
                <a:latin typeface="Times New Roman"/>
                <a:cs typeface="Times New Roman"/>
              </a:rPr>
              <a:t> </a:t>
            </a:r>
            <a:r>
              <a:rPr dirty="0" sz="1200">
                <a:latin typeface="Times New Roman"/>
                <a:cs typeface="Times New Roman"/>
              </a:rPr>
              <a:t>each</a:t>
            </a:r>
            <a:r>
              <a:rPr dirty="0" sz="1200" spc="5">
                <a:latin typeface="Times New Roman"/>
                <a:cs typeface="Times New Roman"/>
              </a:rPr>
              <a:t> </a:t>
            </a:r>
            <a:r>
              <a:rPr dirty="0" sz="1200">
                <a:latin typeface="Times New Roman"/>
                <a:cs typeface="Times New Roman"/>
              </a:rPr>
              <a:t>file.  Alternatively, place all code in </a:t>
            </a:r>
            <a:r>
              <a:rPr dirty="0" sz="1200" spc="-5">
                <a:latin typeface="Times New Roman"/>
                <a:cs typeface="Times New Roman"/>
              </a:rPr>
              <a:t>one</a:t>
            </a:r>
            <a:r>
              <a:rPr dirty="0" sz="1200" spc="-15">
                <a:latin typeface="Times New Roman"/>
                <a:cs typeface="Times New Roman"/>
              </a:rPr>
              <a:t> </a:t>
            </a:r>
            <a:r>
              <a:rPr dirty="0" sz="1200" spc="-5">
                <a:latin typeface="Times New Roman"/>
                <a:cs typeface="Times New Roman"/>
              </a:rPr>
              <a:t>file.</a:t>
            </a:r>
            <a:endParaRPr sz="1200">
              <a:latin typeface="Times New Roman"/>
              <a:cs typeface="Times New Roman"/>
            </a:endParaRPr>
          </a:p>
          <a:p>
            <a:pPr marL="241300">
              <a:lnSpc>
                <a:spcPts val="1380"/>
              </a:lnSpc>
            </a:pPr>
            <a:r>
              <a:rPr dirty="0" sz="1200" b="1">
                <a:latin typeface="Times New Roman"/>
                <a:cs typeface="Times New Roman"/>
              </a:rPr>
              <a:t>Note: </a:t>
            </a:r>
            <a:r>
              <a:rPr dirty="0" sz="1200" spc="-5">
                <a:latin typeface="Times New Roman"/>
                <a:cs typeface="Times New Roman"/>
              </a:rPr>
              <a:t>Use </a:t>
            </a:r>
            <a:r>
              <a:rPr dirty="0" sz="1200">
                <a:latin typeface="Times New Roman"/>
                <a:cs typeface="Times New Roman"/>
              </a:rPr>
              <a:t>the code in your previously </a:t>
            </a:r>
            <a:r>
              <a:rPr dirty="0" sz="1200" spc="-5">
                <a:latin typeface="Times New Roman"/>
                <a:cs typeface="Times New Roman"/>
              </a:rPr>
              <a:t>saved </a:t>
            </a:r>
            <a:r>
              <a:rPr dirty="0" sz="1200">
                <a:latin typeface="Times New Roman"/>
                <a:cs typeface="Times New Roman"/>
              </a:rPr>
              <a:t>script files when creating </a:t>
            </a:r>
            <a:r>
              <a:rPr dirty="0" sz="1200" spc="-5">
                <a:latin typeface="Times New Roman"/>
                <a:cs typeface="Times New Roman"/>
              </a:rPr>
              <a:t>the</a:t>
            </a:r>
            <a:r>
              <a:rPr dirty="0" sz="1200" spc="-45">
                <a:latin typeface="Times New Roman"/>
                <a:cs typeface="Times New Roman"/>
              </a:rPr>
              <a:t> </a:t>
            </a:r>
            <a:r>
              <a:rPr dirty="0" sz="1200">
                <a:latin typeface="Times New Roman"/>
                <a:cs typeface="Times New Roman"/>
              </a:rPr>
              <a:t>package.</a:t>
            </a:r>
            <a:endParaRPr sz="1200">
              <a:latin typeface="Times New Roman"/>
              <a:cs typeface="Times New Roman"/>
            </a:endParaRPr>
          </a:p>
          <a:p>
            <a:pPr lvl="1" marL="469900" marR="310515" indent="-228600">
              <a:lnSpc>
                <a:spcPts val="1380"/>
              </a:lnSpc>
              <a:spcBef>
                <a:spcPts val="640"/>
              </a:spcBef>
              <a:buAutoNum type="alphaLcPeriod"/>
              <a:tabLst>
                <a:tab pos="469900" algn="l"/>
              </a:tabLst>
            </a:pPr>
            <a:r>
              <a:rPr dirty="0" sz="1200">
                <a:latin typeface="Times New Roman"/>
                <a:cs typeface="Times New Roman"/>
              </a:rPr>
              <a:t>Create the </a:t>
            </a:r>
            <a:r>
              <a:rPr dirty="0" sz="1200" spc="-5">
                <a:latin typeface="Times New Roman"/>
                <a:cs typeface="Times New Roman"/>
              </a:rPr>
              <a:t>package </a:t>
            </a:r>
            <a:r>
              <a:rPr dirty="0" sz="1200">
                <a:latin typeface="Times New Roman"/>
                <a:cs typeface="Times New Roman"/>
              </a:rPr>
              <a:t>specification including the procedures and function headings</a:t>
            </a:r>
            <a:r>
              <a:rPr dirty="0" sz="1200" spc="-120">
                <a:latin typeface="Times New Roman"/>
                <a:cs typeface="Times New Roman"/>
              </a:rPr>
              <a:t> </a:t>
            </a:r>
            <a:r>
              <a:rPr dirty="0" sz="1200">
                <a:latin typeface="Times New Roman"/>
                <a:cs typeface="Times New Roman"/>
              </a:rPr>
              <a:t>as  public</a:t>
            </a:r>
            <a:r>
              <a:rPr dirty="0" sz="1200" spc="-5">
                <a:latin typeface="Times New Roman"/>
                <a:cs typeface="Times New Roman"/>
              </a:rPr>
              <a:t> </a:t>
            </a:r>
            <a:r>
              <a:rPr dirty="0" sz="1200">
                <a:latin typeface="Times New Roman"/>
                <a:cs typeface="Times New Roman"/>
              </a:rPr>
              <a:t>constructs.</a:t>
            </a:r>
            <a:endParaRPr sz="1200">
              <a:latin typeface="Times New Roman"/>
              <a:cs typeface="Times New Roman"/>
            </a:endParaRPr>
          </a:p>
        </p:txBody>
      </p:sp>
      <p:sp>
        <p:nvSpPr>
          <p:cNvPr id="3" name="object 3"/>
          <p:cNvSpPr txBox="1"/>
          <p:nvPr/>
        </p:nvSpPr>
        <p:spPr>
          <a:xfrm>
            <a:off x="838961" y="2952750"/>
            <a:ext cx="6323330" cy="24130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job_pkg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74930" marR="1797050" indent="167640">
              <a:lnSpc>
                <a:spcPts val="1250"/>
              </a:lnSpc>
              <a:spcBef>
                <a:spcPts val="60"/>
              </a:spcBef>
            </a:pPr>
            <a:r>
              <a:rPr dirty="0" sz="1100" spc="-5">
                <a:latin typeface="Courier New"/>
                <a:cs typeface="Courier New"/>
              </a:rPr>
              <a:t>PROCEDURE add_job (jobid jobs.job_id%TYPE, jobtitle  jobs.job_title%TYPE);</a:t>
            </a:r>
            <a:endParaRPr sz="1100">
              <a:latin typeface="Courier New"/>
              <a:cs typeface="Courier New"/>
            </a:endParaRPr>
          </a:p>
          <a:p>
            <a:pPr marL="242570">
              <a:lnSpc>
                <a:spcPts val="1175"/>
              </a:lnSpc>
            </a:pPr>
            <a:r>
              <a:rPr dirty="0" sz="1100" spc="-5">
                <a:latin typeface="Courier New"/>
                <a:cs typeface="Courier New"/>
              </a:rPr>
              <a:t>PROCEDURE del_job (jobid</a:t>
            </a:r>
            <a:r>
              <a:rPr dirty="0" sz="1100" spc="10">
                <a:latin typeface="Courier New"/>
                <a:cs typeface="Courier New"/>
              </a:rPr>
              <a:t> </a:t>
            </a:r>
            <a:r>
              <a:rPr dirty="0" sz="1100" spc="-5">
                <a:latin typeface="Courier New"/>
                <a:cs typeface="Courier New"/>
              </a:rPr>
              <a:t>jobs.job_id%TYPE);</a:t>
            </a:r>
            <a:endParaRPr sz="1100">
              <a:latin typeface="Courier New"/>
              <a:cs typeface="Courier New"/>
            </a:endParaRPr>
          </a:p>
          <a:p>
            <a:pPr marL="74930" marR="1797050" indent="167640">
              <a:lnSpc>
                <a:spcPts val="1250"/>
              </a:lnSpc>
              <a:spcBef>
                <a:spcPts val="65"/>
              </a:spcBef>
            </a:pPr>
            <a:r>
              <a:rPr dirty="0" sz="1100" spc="-5">
                <a:latin typeface="Courier New"/>
                <a:cs typeface="Courier New"/>
              </a:rPr>
              <a:t>FUNCTION get_job (jobid IN jobs.job_id%type) RETURN  jobs.job_title%type;</a:t>
            </a:r>
            <a:endParaRPr sz="1100">
              <a:latin typeface="Courier New"/>
              <a:cs typeface="Courier New"/>
            </a:endParaRPr>
          </a:p>
          <a:p>
            <a:pPr marL="242570">
              <a:lnSpc>
                <a:spcPts val="1175"/>
              </a:lnSpc>
            </a:pPr>
            <a:r>
              <a:rPr dirty="0" sz="1100" spc="-5">
                <a:latin typeface="Courier New"/>
                <a:cs typeface="Courier New"/>
              </a:rPr>
              <a:t>PROCEDURE upd_job(jobid IN jobs.job_id%TYPE, jobtitle</a:t>
            </a:r>
            <a:r>
              <a:rPr dirty="0" sz="1100" spc="40">
                <a:latin typeface="Courier New"/>
                <a:cs typeface="Courier New"/>
              </a:rPr>
              <a:t> </a:t>
            </a:r>
            <a:r>
              <a:rPr dirty="0" sz="1100" spc="-5">
                <a:latin typeface="Courier New"/>
                <a:cs typeface="Courier New"/>
              </a:rPr>
              <a:t>IN</a:t>
            </a:r>
            <a:endParaRPr sz="1100">
              <a:latin typeface="Courier New"/>
              <a:cs typeface="Courier New"/>
            </a:endParaRPr>
          </a:p>
          <a:p>
            <a:pPr marL="74930" marR="4479290">
              <a:lnSpc>
                <a:spcPts val="1250"/>
              </a:lnSpc>
              <a:spcBef>
                <a:spcPts val="65"/>
              </a:spcBef>
            </a:pPr>
            <a:r>
              <a:rPr dirty="0" sz="1100" spc="-5">
                <a:latin typeface="Courier New"/>
                <a:cs typeface="Courier New"/>
              </a:rPr>
              <a:t>jobs.job_title%TYPE);  END</a:t>
            </a:r>
            <a:r>
              <a:rPr dirty="0" sz="1100" spc="-10">
                <a:latin typeface="Courier New"/>
                <a:cs typeface="Courier New"/>
              </a:rPr>
              <a:t> </a:t>
            </a:r>
            <a:r>
              <a:rPr dirty="0" sz="1100" spc="-5">
                <a:latin typeface="Courier New"/>
                <a:cs typeface="Courier New"/>
              </a:rPr>
              <a:t>job_pkg;</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75"/>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5498846"/>
            <a:ext cx="5646420" cy="711200"/>
          </a:xfrm>
          <a:prstGeom prst="rect">
            <a:avLst/>
          </a:prstGeom>
        </p:spPr>
        <p:txBody>
          <a:bodyPr wrap="square" lIns="0" tIns="24765" rIns="0" bIns="0" rtlCol="0" vert="horz">
            <a:spAutoFit/>
          </a:bodyPr>
          <a:lstStyle/>
          <a:p>
            <a:pPr marL="241300" marR="5080">
              <a:lnSpc>
                <a:spcPts val="1380"/>
              </a:lnSpc>
              <a:spcBef>
                <a:spcPts val="195"/>
              </a:spcBef>
            </a:pPr>
            <a:r>
              <a:rPr dirty="0" sz="1200" b="1">
                <a:latin typeface="Times New Roman"/>
                <a:cs typeface="Times New Roman"/>
              </a:rPr>
              <a:t>Note: </a:t>
            </a:r>
            <a:r>
              <a:rPr dirty="0" sz="1200">
                <a:latin typeface="Times New Roman"/>
                <a:cs typeface="Times New Roman"/>
              </a:rPr>
              <a:t>Consider </a:t>
            </a:r>
            <a:r>
              <a:rPr dirty="0" sz="1200" spc="-5">
                <a:latin typeface="Times New Roman"/>
                <a:cs typeface="Times New Roman"/>
              </a:rPr>
              <a:t>whether </a:t>
            </a:r>
            <a:r>
              <a:rPr dirty="0" sz="1200">
                <a:latin typeface="Times New Roman"/>
                <a:cs typeface="Times New Roman"/>
              </a:rPr>
              <a:t>you </a:t>
            </a:r>
            <a:r>
              <a:rPr dirty="0" sz="1200" spc="-5">
                <a:latin typeface="Times New Roman"/>
                <a:cs typeface="Times New Roman"/>
              </a:rPr>
              <a:t>still </a:t>
            </a:r>
            <a:r>
              <a:rPr dirty="0" sz="1200">
                <a:latin typeface="Times New Roman"/>
                <a:cs typeface="Times New Roman"/>
              </a:rPr>
              <a:t>need the </a:t>
            </a:r>
            <a:r>
              <a:rPr dirty="0" sz="1200" spc="-5">
                <a:latin typeface="Times New Roman"/>
                <a:cs typeface="Times New Roman"/>
              </a:rPr>
              <a:t>stand-alone </a:t>
            </a:r>
            <a:r>
              <a:rPr dirty="0" sz="1200">
                <a:latin typeface="Times New Roman"/>
                <a:cs typeface="Times New Roman"/>
              </a:rPr>
              <a:t>procedures </a:t>
            </a:r>
            <a:r>
              <a:rPr dirty="0" sz="1200" spc="-5">
                <a:latin typeface="Times New Roman"/>
                <a:cs typeface="Times New Roman"/>
              </a:rPr>
              <a:t>and </a:t>
            </a:r>
            <a:r>
              <a:rPr dirty="0" sz="1200">
                <a:latin typeface="Times New Roman"/>
                <a:cs typeface="Times New Roman"/>
              </a:rPr>
              <a:t>functions you just  packaged.</a:t>
            </a:r>
            <a:endParaRPr sz="1200">
              <a:latin typeface="Times New Roman"/>
              <a:cs typeface="Times New Roman"/>
            </a:endParaRPr>
          </a:p>
          <a:p>
            <a:pPr marL="12700">
              <a:lnSpc>
                <a:spcPct val="100000"/>
              </a:lnSpc>
              <a:spcBef>
                <a:spcPts val="1105"/>
              </a:spcBef>
            </a:pPr>
            <a:r>
              <a:rPr dirty="0" sz="1200">
                <a:latin typeface="Times New Roman"/>
                <a:cs typeface="Times New Roman"/>
              </a:rPr>
              <a:t>b. Create the </a:t>
            </a:r>
            <a:r>
              <a:rPr dirty="0" sz="1200" spc="-5">
                <a:latin typeface="Times New Roman"/>
                <a:cs typeface="Times New Roman"/>
              </a:rPr>
              <a:t>package </a:t>
            </a:r>
            <a:r>
              <a:rPr dirty="0" sz="1200">
                <a:latin typeface="Times New Roman"/>
                <a:cs typeface="Times New Roman"/>
              </a:rPr>
              <a:t>body with the </a:t>
            </a:r>
            <a:r>
              <a:rPr dirty="0" sz="1200" spc="-5">
                <a:latin typeface="Times New Roman"/>
                <a:cs typeface="Times New Roman"/>
              </a:rPr>
              <a:t>implementations </a:t>
            </a:r>
            <a:r>
              <a:rPr dirty="0" sz="1200">
                <a:latin typeface="Times New Roman"/>
                <a:cs typeface="Times New Roman"/>
              </a:rPr>
              <a:t>for each of the</a:t>
            </a:r>
            <a:r>
              <a:rPr dirty="0" sz="1200" spc="-30">
                <a:latin typeface="Times New Roman"/>
                <a:cs typeface="Times New Roman"/>
              </a:rPr>
              <a:t> </a:t>
            </a:r>
            <a:r>
              <a:rPr dirty="0" sz="1200" spc="-5">
                <a:latin typeface="Times New Roman"/>
                <a:cs typeface="Times New Roman"/>
              </a:rPr>
              <a:t>subprograms.</a:t>
            </a:r>
            <a:endParaRPr sz="1200">
              <a:latin typeface="Times New Roman"/>
              <a:cs typeface="Times New Roman"/>
            </a:endParaRPr>
          </a:p>
        </p:txBody>
      </p:sp>
      <p:sp>
        <p:nvSpPr>
          <p:cNvPr id="5" name="object 5"/>
          <p:cNvSpPr txBox="1"/>
          <p:nvPr/>
        </p:nvSpPr>
        <p:spPr>
          <a:xfrm>
            <a:off x="838961" y="6284214"/>
            <a:ext cx="6323330" cy="304546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job_pkg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245"/>
              </a:lnSpc>
            </a:pPr>
            <a:r>
              <a:rPr dirty="0" sz="1100" spc="-5">
                <a:latin typeface="Courier New"/>
                <a:cs typeface="Courier New"/>
              </a:rPr>
              <a:t>PROCEDURE add_job</a:t>
            </a:r>
            <a:r>
              <a:rPr dirty="0" sz="1100">
                <a:latin typeface="Courier New"/>
                <a:cs typeface="Courier New"/>
              </a:rPr>
              <a:t> </a:t>
            </a:r>
            <a:r>
              <a:rPr dirty="0" sz="1100" spc="-5">
                <a:latin typeface="Courier New"/>
                <a:cs typeface="Courier New"/>
              </a:rPr>
              <a:t>(</a:t>
            </a:r>
            <a:endParaRPr sz="1100">
              <a:latin typeface="Courier New"/>
              <a:cs typeface="Courier New"/>
            </a:endParaRPr>
          </a:p>
          <a:p>
            <a:pPr marL="326390" marR="3305810" indent="83820">
              <a:lnSpc>
                <a:spcPts val="1240"/>
              </a:lnSpc>
              <a:spcBef>
                <a:spcPts val="70"/>
              </a:spcBef>
            </a:pPr>
            <a:r>
              <a:rPr dirty="0" sz="1100" spc="-5">
                <a:latin typeface="Courier New"/>
                <a:cs typeface="Courier New"/>
              </a:rPr>
              <a:t>jobid jobs.job_id%TYPE,  jobtitle jobs.job_title%TYPE)</a:t>
            </a:r>
            <a:r>
              <a:rPr dirty="0" sz="1100" spc="15">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185"/>
              </a:lnSpc>
            </a:pPr>
            <a:r>
              <a:rPr dirty="0" sz="1100" spc="-5">
                <a:latin typeface="Courier New"/>
                <a:cs typeface="Courier New"/>
              </a:rPr>
              <a:t>BEGIN</a:t>
            </a:r>
            <a:endParaRPr sz="1100">
              <a:latin typeface="Courier New"/>
              <a:cs typeface="Courier New"/>
            </a:endParaRPr>
          </a:p>
          <a:p>
            <a:pPr marL="410209" marR="2886710">
              <a:lnSpc>
                <a:spcPts val="1240"/>
              </a:lnSpc>
              <a:spcBef>
                <a:spcPts val="75"/>
              </a:spcBef>
            </a:pPr>
            <a:r>
              <a:rPr dirty="0" sz="1100" spc="-5">
                <a:latin typeface="Courier New"/>
                <a:cs typeface="Courier New"/>
              </a:rPr>
              <a:t>INSERT INTO jobs (job_id, job_title)  VALUES (jobid,</a:t>
            </a:r>
            <a:r>
              <a:rPr dirty="0" sz="1100">
                <a:latin typeface="Courier New"/>
                <a:cs typeface="Courier New"/>
              </a:rPr>
              <a:t> </a:t>
            </a:r>
            <a:r>
              <a:rPr dirty="0" sz="1100" spc="-5">
                <a:latin typeface="Courier New"/>
                <a:cs typeface="Courier New"/>
              </a:rPr>
              <a:t>jobtitle);</a:t>
            </a:r>
            <a:endParaRPr sz="1100">
              <a:latin typeface="Courier New"/>
              <a:cs typeface="Courier New"/>
            </a:endParaRPr>
          </a:p>
          <a:p>
            <a:pPr marL="410209">
              <a:lnSpc>
                <a:spcPts val="1185"/>
              </a:lnSpc>
            </a:pPr>
            <a:r>
              <a:rPr dirty="0" sz="1100" spc="-5">
                <a:latin typeface="Courier New"/>
                <a:cs typeface="Courier New"/>
              </a:rPr>
              <a:t>COMMIT;</a:t>
            </a:r>
            <a:endParaRPr sz="1100">
              <a:latin typeface="Courier New"/>
              <a:cs typeface="Courier New"/>
            </a:endParaRPr>
          </a:p>
          <a:p>
            <a:pPr marL="242570">
              <a:lnSpc>
                <a:spcPts val="1285"/>
              </a:lnSpc>
            </a:pPr>
            <a:r>
              <a:rPr dirty="0" sz="1100" spc="-5">
                <a:latin typeface="Courier New"/>
                <a:cs typeface="Courier New"/>
              </a:rPr>
              <a:t>END add_job;</a:t>
            </a:r>
            <a:endParaRPr sz="1100">
              <a:latin typeface="Courier New"/>
              <a:cs typeface="Courier New"/>
            </a:endParaRPr>
          </a:p>
          <a:p>
            <a:pPr>
              <a:lnSpc>
                <a:spcPct val="100000"/>
              </a:lnSpc>
              <a:spcBef>
                <a:spcPts val="20"/>
              </a:spcBef>
            </a:pPr>
            <a:endParaRPr sz="1100">
              <a:latin typeface="Courier New"/>
              <a:cs typeface="Courier New"/>
            </a:endParaRPr>
          </a:p>
          <a:p>
            <a:pPr marL="242570" marR="2299970">
              <a:lnSpc>
                <a:spcPts val="1250"/>
              </a:lnSpc>
            </a:pPr>
            <a:r>
              <a:rPr dirty="0" sz="1100" spc="-5">
                <a:latin typeface="Courier New"/>
                <a:cs typeface="Courier New"/>
              </a:rPr>
              <a:t>PROCEDURE del_job (jobid jobs.job_id%TYPE) IS  BEGIN</a:t>
            </a:r>
            <a:endParaRPr sz="1100">
              <a:latin typeface="Courier New"/>
              <a:cs typeface="Courier New"/>
            </a:endParaRPr>
          </a:p>
          <a:p>
            <a:pPr marL="410209">
              <a:lnSpc>
                <a:spcPts val="1175"/>
              </a:lnSpc>
            </a:pPr>
            <a:r>
              <a:rPr dirty="0" sz="1100" spc="-5">
                <a:latin typeface="Courier New"/>
                <a:cs typeface="Courier New"/>
              </a:rPr>
              <a:t>DELETE FROM</a:t>
            </a:r>
            <a:r>
              <a:rPr dirty="0" sz="1100">
                <a:latin typeface="Courier New"/>
                <a:cs typeface="Courier New"/>
              </a:rPr>
              <a:t> </a:t>
            </a:r>
            <a:r>
              <a:rPr dirty="0" sz="1100" spc="-5">
                <a:latin typeface="Courier New"/>
                <a:cs typeface="Courier New"/>
              </a:rPr>
              <a:t>jobs</a:t>
            </a:r>
            <a:endParaRPr sz="1100">
              <a:latin typeface="Courier New"/>
              <a:cs typeface="Courier New"/>
            </a:endParaRPr>
          </a:p>
          <a:p>
            <a:pPr marL="410209" marR="4144010">
              <a:lnSpc>
                <a:spcPts val="1250"/>
              </a:lnSpc>
              <a:spcBef>
                <a:spcPts val="65"/>
              </a:spcBef>
            </a:pPr>
            <a:r>
              <a:rPr dirty="0" sz="1100" spc="-5">
                <a:latin typeface="Courier New"/>
                <a:cs typeface="Courier New"/>
              </a:rPr>
              <a:t>WHERE job_id = jobid;  IF SQL%NOTFOUND</a:t>
            </a:r>
            <a:r>
              <a:rPr dirty="0" sz="1100" spc="-20">
                <a:latin typeface="Courier New"/>
                <a:cs typeface="Courier New"/>
              </a:rPr>
              <a:t> </a:t>
            </a:r>
            <a:r>
              <a:rPr dirty="0" sz="1100" spc="-5">
                <a:latin typeface="Courier New"/>
                <a:cs typeface="Courier New"/>
              </a:rPr>
              <a:t>THEN</a:t>
            </a:r>
            <a:endParaRPr sz="1100">
              <a:latin typeface="Courier New"/>
              <a:cs typeface="Courier New"/>
            </a:endParaRPr>
          </a:p>
          <a:p>
            <a:pPr marL="577850">
              <a:lnSpc>
                <a:spcPts val="1175"/>
              </a:lnSpc>
            </a:pPr>
            <a:r>
              <a:rPr dirty="0" sz="1100" spc="-5">
                <a:latin typeface="Courier New"/>
                <a:cs typeface="Courier New"/>
              </a:rPr>
              <a:t>RAISE_APPLICATION_ERROR(-20203, 'No jobs</a:t>
            </a:r>
            <a:r>
              <a:rPr dirty="0" sz="1100" spc="20">
                <a:latin typeface="Courier New"/>
                <a:cs typeface="Courier New"/>
              </a:rPr>
              <a:t> </a:t>
            </a:r>
            <a:r>
              <a:rPr dirty="0" sz="1100" spc="-5">
                <a:latin typeface="Courier New"/>
                <a:cs typeface="Courier New"/>
              </a:rPr>
              <a:t>deleted.');</a:t>
            </a:r>
            <a:endParaRPr sz="1100">
              <a:latin typeface="Courier New"/>
              <a:cs typeface="Courier New"/>
            </a:endParaRPr>
          </a:p>
          <a:p>
            <a:pPr marL="242570" marR="5066030" indent="167640">
              <a:lnSpc>
                <a:spcPts val="1250"/>
              </a:lnSpc>
              <a:spcBef>
                <a:spcPts val="65"/>
              </a:spcBef>
            </a:pPr>
            <a:r>
              <a:rPr dirty="0" sz="1100" spc="-5">
                <a:latin typeface="Courier New"/>
                <a:cs typeface="Courier New"/>
              </a:rPr>
              <a:t>END</a:t>
            </a:r>
            <a:r>
              <a:rPr dirty="0" sz="1100" spc="-20">
                <a:latin typeface="Courier New"/>
                <a:cs typeface="Courier New"/>
              </a:rPr>
              <a:t> </a:t>
            </a:r>
            <a:r>
              <a:rPr dirty="0" sz="1100" spc="-5">
                <a:latin typeface="Courier New"/>
                <a:cs typeface="Courier New"/>
              </a:rPr>
              <a:t>IF;</a:t>
            </a:r>
            <a:endParaRPr sz="1100">
              <a:latin typeface="Courier New"/>
              <a:cs typeface="Courier New"/>
            </a:endParaRPr>
          </a:p>
          <a:p>
            <a:pPr marL="242570" marR="5066030">
              <a:lnSpc>
                <a:spcPts val="1250"/>
              </a:lnSpc>
            </a:pPr>
            <a:r>
              <a:rPr dirty="0" sz="1100" spc="-5">
                <a:latin typeface="Courier New"/>
                <a:cs typeface="Courier New"/>
              </a:rPr>
              <a:t>END</a:t>
            </a:r>
            <a:r>
              <a:rPr dirty="0" sz="1100" spc="-60">
                <a:latin typeface="Courier New"/>
                <a:cs typeface="Courier New"/>
              </a:rPr>
              <a:t> </a:t>
            </a:r>
            <a:r>
              <a:rPr dirty="0" sz="1100" spc="-5">
                <a:latin typeface="Courier New"/>
                <a:cs typeface="Courier New"/>
              </a:rPr>
              <a:t>DEL_JOB;</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232916"/>
            <a:ext cx="6323330" cy="4786630"/>
          </a:xfrm>
          <a:prstGeom prst="rect">
            <a:avLst/>
          </a:prstGeom>
          <a:ln w="12192">
            <a:solidFill>
              <a:srgbClr val="000000"/>
            </a:solidFill>
          </a:ln>
        </p:spPr>
        <p:txBody>
          <a:bodyPr wrap="square" lIns="0" tIns="0" rIns="0" bIns="0" rtlCol="0" vert="horz">
            <a:spAutoFit/>
          </a:bodyPr>
          <a:lstStyle/>
          <a:p>
            <a:pPr marL="242570">
              <a:lnSpc>
                <a:spcPts val="1280"/>
              </a:lnSpc>
            </a:pPr>
            <a:r>
              <a:rPr dirty="0" sz="1100" spc="-5">
                <a:latin typeface="Courier New"/>
                <a:cs typeface="Courier New"/>
              </a:rPr>
              <a:t>FUNCTION get_job (jobid IN</a:t>
            </a:r>
            <a:r>
              <a:rPr dirty="0" sz="1100" spc="20">
                <a:latin typeface="Courier New"/>
                <a:cs typeface="Courier New"/>
              </a:rPr>
              <a:t> </a:t>
            </a:r>
            <a:r>
              <a:rPr dirty="0" sz="1100" spc="-5">
                <a:latin typeface="Courier New"/>
                <a:cs typeface="Courier New"/>
              </a:rPr>
              <a:t>jobs.job_id%type)</a:t>
            </a:r>
            <a:endParaRPr sz="1100">
              <a:latin typeface="Courier New"/>
              <a:cs typeface="Courier New"/>
            </a:endParaRPr>
          </a:p>
          <a:p>
            <a:pPr marL="410209" marR="3473450">
              <a:lnSpc>
                <a:spcPts val="1250"/>
              </a:lnSpc>
              <a:spcBef>
                <a:spcPts val="60"/>
              </a:spcBef>
            </a:pPr>
            <a:r>
              <a:rPr dirty="0" sz="1100" spc="-5">
                <a:latin typeface="Courier New"/>
                <a:cs typeface="Courier New"/>
              </a:rPr>
              <a:t>RETURN jobs.job_title%type IS  title jobs.job_title%type;</a:t>
            </a:r>
            <a:endParaRPr sz="1100">
              <a:latin typeface="Courier New"/>
              <a:cs typeface="Courier New"/>
            </a:endParaRPr>
          </a:p>
          <a:p>
            <a:pPr marL="242570">
              <a:lnSpc>
                <a:spcPts val="1175"/>
              </a:lnSpc>
            </a:pPr>
            <a:r>
              <a:rPr dirty="0" sz="1100" spc="-5">
                <a:latin typeface="Courier New"/>
                <a:cs typeface="Courier New"/>
              </a:rPr>
              <a:t>BEGIN</a:t>
            </a:r>
            <a:endParaRPr sz="1100">
              <a:latin typeface="Courier New"/>
              <a:cs typeface="Courier New"/>
            </a:endParaRPr>
          </a:p>
          <a:p>
            <a:pPr marL="410209" marR="4563110">
              <a:lnSpc>
                <a:spcPts val="1250"/>
              </a:lnSpc>
              <a:spcBef>
                <a:spcPts val="65"/>
              </a:spcBef>
            </a:pPr>
            <a:r>
              <a:rPr dirty="0" sz="1100" spc="-5">
                <a:latin typeface="Courier New"/>
                <a:cs typeface="Courier New"/>
              </a:rPr>
              <a:t>SELECT</a:t>
            </a:r>
            <a:r>
              <a:rPr dirty="0" sz="1100" spc="-45">
                <a:latin typeface="Courier New"/>
                <a:cs typeface="Courier New"/>
              </a:rPr>
              <a:t> </a:t>
            </a:r>
            <a:r>
              <a:rPr dirty="0" sz="1100" spc="-5">
                <a:latin typeface="Courier New"/>
                <a:cs typeface="Courier New"/>
              </a:rPr>
              <a:t>job_title  INTO</a:t>
            </a:r>
            <a:r>
              <a:rPr dirty="0" sz="1100" spc="-10">
                <a:latin typeface="Courier New"/>
                <a:cs typeface="Courier New"/>
              </a:rPr>
              <a:t> </a:t>
            </a:r>
            <a:r>
              <a:rPr dirty="0" sz="1100" spc="-5">
                <a:latin typeface="Courier New"/>
                <a:cs typeface="Courier New"/>
              </a:rPr>
              <a:t>title</a:t>
            </a:r>
            <a:endParaRPr sz="1100">
              <a:latin typeface="Courier New"/>
              <a:cs typeface="Courier New"/>
            </a:endParaRPr>
          </a:p>
          <a:p>
            <a:pPr marL="410209">
              <a:lnSpc>
                <a:spcPts val="1175"/>
              </a:lnSpc>
            </a:pPr>
            <a:r>
              <a:rPr dirty="0" sz="1100" spc="-5">
                <a:latin typeface="Courier New"/>
                <a:cs typeface="Courier New"/>
              </a:rPr>
              <a:t>FROM jobs</a:t>
            </a:r>
            <a:endParaRPr sz="1100">
              <a:latin typeface="Courier New"/>
              <a:cs typeface="Courier New"/>
            </a:endParaRPr>
          </a:p>
          <a:p>
            <a:pPr marL="410209" marR="4144010">
              <a:lnSpc>
                <a:spcPts val="1250"/>
              </a:lnSpc>
              <a:spcBef>
                <a:spcPts val="60"/>
              </a:spcBef>
            </a:pPr>
            <a:r>
              <a:rPr dirty="0" sz="1100" spc="-5">
                <a:latin typeface="Courier New"/>
                <a:cs typeface="Courier New"/>
              </a:rPr>
              <a:t>WHERE job_id = jobid;  RETURN</a:t>
            </a:r>
            <a:r>
              <a:rPr dirty="0" sz="1100" spc="-10">
                <a:latin typeface="Courier New"/>
                <a:cs typeface="Courier New"/>
              </a:rPr>
              <a:t> </a:t>
            </a:r>
            <a:r>
              <a:rPr dirty="0" sz="1100" spc="-5">
                <a:latin typeface="Courier New"/>
                <a:cs typeface="Courier New"/>
              </a:rPr>
              <a:t>title;</a:t>
            </a:r>
            <a:endParaRPr sz="1100">
              <a:latin typeface="Courier New"/>
              <a:cs typeface="Courier New"/>
            </a:endParaRPr>
          </a:p>
          <a:p>
            <a:pPr marL="242570">
              <a:lnSpc>
                <a:spcPts val="1210"/>
              </a:lnSpc>
            </a:pPr>
            <a:r>
              <a:rPr dirty="0" sz="1100" spc="-5">
                <a:latin typeface="Courier New"/>
                <a:cs typeface="Courier New"/>
              </a:rPr>
              <a:t>END get_job;</a:t>
            </a:r>
            <a:endParaRPr sz="1100">
              <a:latin typeface="Courier New"/>
              <a:cs typeface="Courier New"/>
            </a:endParaRPr>
          </a:p>
          <a:p>
            <a:pPr>
              <a:lnSpc>
                <a:spcPct val="100000"/>
              </a:lnSpc>
              <a:spcBef>
                <a:spcPts val="45"/>
              </a:spcBef>
            </a:pPr>
            <a:endParaRPr sz="1000">
              <a:latin typeface="Courier New"/>
              <a:cs typeface="Courier New"/>
            </a:endParaRPr>
          </a:p>
          <a:p>
            <a:pPr marL="242570">
              <a:lnSpc>
                <a:spcPts val="1280"/>
              </a:lnSpc>
            </a:pPr>
            <a:r>
              <a:rPr dirty="0" sz="1100" spc="-5">
                <a:latin typeface="Courier New"/>
                <a:cs typeface="Courier New"/>
              </a:rPr>
              <a:t>PROCEDURE upd_job(</a:t>
            </a:r>
            <a:endParaRPr sz="1100">
              <a:latin typeface="Courier New"/>
              <a:cs typeface="Courier New"/>
            </a:endParaRPr>
          </a:p>
          <a:p>
            <a:pPr marL="410209">
              <a:lnSpc>
                <a:spcPts val="1245"/>
              </a:lnSpc>
            </a:pPr>
            <a:r>
              <a:rPr dirty="0" sz="1100" spc="-5">
                <a:latin typeface="Courier New"/>
                <a:cs typeface="Courier New"/>
              </a:rPr>
              <a:t>jobid IN</a:t>
            </a:r>
            <a:r>
              <a:rPr dirty="0" sz="1100">
                <a:latin typeface="Courier New"/>
                <a:cs typeface="Courier New"/>
              </a:rPr>
              <a:t> </a:t>
            </a:r>
            <a:r>
              <a:rPr dirty="0" sz="1100" spc="-5">
                <a:latin typeface="Courier New"/>
                <a:cs typeface="Courier New"/>
              </a:rPr>
              <a:t>jobs.job_id%TYPE,</a:t>
            </a:r>
            <a:endParaRPr sz="1100">
              <a:latin typeface="Courier New"/>
              <a:cs typeface="Courier New"/>
            </a:endParaRPr>
          </a:p>
          <a:p>
            <a:pPr marL="242570" marR="2970530" indent="167640">
              <a:lnSpc>
                <a:spcPts val="1250"/>
              </a:lnSpc>
              <a:spcBef>
                <a:spcPts val="65"/>
              </a:spcBef>
            </a:pPr>
            <a:r>
              <a:rPr dirty="0" sz="1100" spc="-5">
                <a:latin typeface="Courier New"/>
                <a:cs typeface="Courier New"/>
              </a:rPr>
              <a:t>jobtitle IN jobs.job_title%TYPE) IS  BEGIN</a:t>
            </a:r>
            <a:endParaRPr sz="1100">
              <a:latin typeface="Courier New"/>
              <a:cs typeface="Courier New"/>
            </a:endParaRPr>
          </a:p>
          <a:p>
            <a:pPr marL="410209">
              <a:lnSpc>
                <a:spcPts val="1175"/>
              </a:lnSpc>
            </a:pPr>
            <a:r>
              <a:rPr dirty="0" sz="1100" spc="-5">
                <a:latin typeface="Courier New"/>
                <a:cs typeface="Courier New"/>
              </a:rPr>
              <a:t>UPDATE jobs</a:t>
            </a:r>
            <a:endParaRPr sz="1100">
              <a:latin typeface="Courier New"/>
              <a:cs typeface="Courier New"/>
            </a:endParaRPr>
          </a:p>
          <a:p>
            <a:pPr marL="410209" marR="3892550">
              <a:lnSpc>
                <a:spcPts val="1250"/>
              </a:lnSpc>
              <a:spcBef>
                <a:spcPts val="60"/>
              </a:spcBef>
            </a:pPr>
            <a:r>
              <a:rPr dirty="0" sz="1100" spc="-5">
                <a:latin typeface="Courier New"/>
                <a:cs typeface="Courier New"/>
              </a:rPr>
              <a:t>SET job_title = jobtitle  WHERE job_id =</a:t>
            </a:r>
            <a:r>
              <a:rPr dirty="0" sz="1100" spc="-10">
                <a:latin typeface="Courier New"/>
                <a:cs typeface="Courier New"/>
              </a:rPr>
              <a:t> </a:t>
            </a:r>
            <a:r>
              <a:rPr dirty="0" sz="1100" spc="-5">
                <a:latin typeface="Courier New"/>
                <a:cs typeface="Courier New"/>
              </a:rPr>
              <a:t>jobid;</a:t>
            </a:r>
            <a:endParaRPr sz="1100">
              <a:latin typeface="Courier New"/>
              <a:cs typeface="Courier New"/>
            </a:endParaRPr>
          </a:p>
          <a:p>
            <a:pPr marL="410209">
              <a:lnSpc>
                <a:spcPts val="1175"/>
              </a:lnSpc>
            </a:pPr>
            <a:r>
              <a:rPr dirty="0" sz="1100" spc="-5">
                <a:latin typeface="Courier New"/>
                <a:cs typeface="Courier New"/>
              </a:rPr>
              <a:t>IF SQL%NOTFOUND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410209" marR="1461770" indent="167640">
              <a:lnSpc>
                <a:spcPts val="1250"/>
              </a:lnSpc>
              <a:spcBef>
                <a:spcPts val="60"/>
              </a:spcBef>
            </a:pPr>
            <a:r>
              <a:rPr dirty="0" sz="1100" spc="-5">
                <a:latin typeface="Courier New"/>
                <a:cs typeface="Courier New"/>
              </a:rPr>
              <a:t>RAISE_APPLICATION_ERROR(-20202, 'No job updated.');  END IF;</a:t>
            </a:r>
            <a:endParaRPr sz="1100">
              <a:latin typeface="Courier New"/>
              <a:cs typeface="Courier New"/>
            </a:endParaRPr>
          </a:p>
          <a:p>
            <a:pPr marL="242570">
              <a:lnSpc>
                <a:spcPts val="1215"/>
              </a:lnSpc>
            </a:pPr>
            <a:r>
              <a:rPr dirty="0" sz="1100" spc="-5">
                <a:latin typeface="Courier New"/>
                <a:cs typeface="Courier New"/>
              </a:rPr>
              <a:t>END upd_job;</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5"/>
              </a:lnSpc>
            </a:pPr>
            <a:r>
              <a:rPr dirty="0" sz="1100" spc="-5">
                <a:latin typeface="Courier New"/>
                <a:cs typeface="Courier New"/>
              </a:rPr>
              <a:t>END job_pkg;</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479290">
              <a:lnSpc>
                <a:spcPts val="2500"/>
              </a:lnSpc>
              <a:spcBef>
                <a:spcPts val="275"/>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6157976"/>
            <a:ext cx="5223510" cy="39687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a:t>
            </a:r>
            <a:r>
              <a:rPr dirty="0" sz="1200" spc="55">
                <a:latin typeface="Times New Roman"/>
                <a:cs typeface="Times New Roman"/>
              </a:rPr>
              <a:t> </a:t>
            </a:r>
            <a:r>
              <a:rPr dirty="0" sz="1200">
                <a:latin typeface="Times New Roman"/>
                <a:cs typeface="Times New Roman"/>
              </a:rPr>
              <a:t>Invoke your</a:t>
            </a:r>
            <a:r>
              <a:rPr dirty="0" sz="1200" spc="-15">
                <a:latin typeface="Times New Roman"/>
                <a:cs typeface="Times New Roman"/>
              </a:rPr>
              <a:t> </a:t>
            </a:r>
            <a:r>
              <a:rPr dirty="0" sz="1200" spc="-5">
                <a:latin typeface="Courier New"/>
                <a:cs typeface="Courier New"/>
              </a:rPr>
              <a:t>ADD_JOB</a:t>
            </a:r>
            <a:r>
              <a:rPr dirty="0" sz="1200" spc="-425">
                <a:latin typeface="Courier New"/>
                <a:cs typeface="Courier New"/>
              </a:rPr>
              <a:t> </a:t>
            </a:r>
            <a:r>
              <a:rPr dirty="0" sz="1200">
                <a:latin typeface="Times New Roman"/>
                <a:cs typeface="Times New Roman"/>
              </a:rPr>
              <a:t>package procedure</a:t>
            </a:r>
            <a:r>
              <a:rPr dirty="0" sz="1200" spc="-5">
                <a:latin typeface="Times New Roman"/>
                <a:cs typeface="Times New Roman"/>
              </a:rPr>
              <a:t> </a:t>
            </a:r>
            <a:r>
              <a:rPr dirty="0" sz="1200">
                <a:latin typeface="Times New Roman"/>
                <a:cs typeface="Times New Roman"/>
              </a:rPr>
              <a:t>by passing the</a:t>
            </a:r>
            <a:r>
              <a:rPr dirty="0" sz="1200" spc="-5">
                <a:latin typeface="Times New Roman"/>
                <a:cs typeface="Times New Roman"/>
              </a:rPr>
              <a:t> </a:t>
            </a:r>
            <a:r>
              <a:rPr dirty="0" sz="1200">
                <a:latin typeface="Times New Roman"/>
                <a:cs typeface="Times New Roman"/>
              </a:rPr>
              <a:t>values</a:t>
            </a:r>
            <a:r>
              <a:rPr dirty="0" sz="1200" spc="-5">
                <a:latin typeface="Times New Roman"/>
                <a:cs typeface="Times New Roman"/>
              </a:rPr>
              <a:t> </a:t>
            </a:r>
            <a:r>
              <a:rPr dirty="0" sz="1200" spc="-5">
                <a:latin typeface="Courier New"/>
                <a:cs typeface="Courier New"/>
              </a:rPr>
              <a:t>IT_SYSAN</a:t>
            </a:r>
            <a:r>
              <a:rPr dirty="0" sz="1200" spc="-430">
                <a:latin typeface="Courier New"/>
                <a:cs typeface="Courier New"/>
              </a:rPr>
              <a:t> </a:t>
            </a:r>
            <a:r>
              <a:rPr dirty="0" sz="1200">
                <a:latin typeface="Times New Roman"/>
                <a:cs typeface="Times New Roman"/>
              </a:rPr>
              <a:t>and</a:t>
            </a:r>
            <a:endParaRPr sz="1200">
              <a:latin typeface="Times New Roman"/>
              <a:cs typeface="Times New Roman"/>
            </a:endParaRPr>
          </a:p>
          <a:p>
            <a:pPr marL="241300">
              <a:lnSpc>
                <a:spcPct val="100000"/>
              </a:lnSpc>
              <a:spcBef>
                <a:spcPts val="40"/>
              </a:spcBef>
            </a:pPr>
            <a:r>
              <a:rPr dirty="0" sz="1200" spc="-5">
                <a:latin typeface="Courier New"/>
                <a:cs typeface="Courier New"/>
              </a:rPr>
              <a:t>Systems Analyst</a:t>
            </a:r>
            <a:r>
              <a:rPr dirty="0" sz="1200" spc="-425">
                <a:latin typeface="Courier New"/>
                <a:cs typeface="Courier New"/>
              </a:rPr>
              <a:t> </a:t>
            </a:r>
            <a:r>
              <a:rPr dirty="0" sz="1200">
                <a:latin typeface="Times New Roman"/>
                <a:cs typeface="Times New Roman"/>
              </a:rPr>
              <a:t>as </a:t>
            </a:r>
            <a:r>
              <a:rPr dirty="0" sz="1200" spc="-5">
                <a:latin typeface="Times New Roman"/>
                <a:cs typeface="Times New Roman"/>
              </a:rPr>
              <a:t>parameters.</a:t>
            </a:r>
            <a:endParaRPr sz="1200">
              <a:latin typeface="Times New Roman"/>
              <a:cs typeface="Times New Roman"/>
            </a:endParaRPr>
          </a:p>
        </p:txBody>
      </p:sp>
      <p:sp>
        <p:nvSpPr>
          <p:cNvPr id="5" name="object 5"/>
          <p:cNvSpPr txBox="1"/>
          <p:nvPr/>
        </p:nvSpPr>
        <p:spPr>
          <a:xfrm>
            <a:off x="838961" y="6636257"/>
            <a:ext cx="6323330" cy="5010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job_pkg.add_job('IT_SYSAN', 'Systems</a:t>
            </a:r>
            <a:r>
              <a:rPr dirty="0" sz="1100" spc="20">
                <a:latin typeface="Courier New"/>
                <a:cs typeface="Courier New"/>
              </a:rPr>
              <a:t> </a:t>
            </a:r>
            <a:r>
              <a:rPr dirty="0" sz="1100" spc="-5">
                <a:latin typeface="Courier New"/>
                <a:cs typeface="Courier New"/>
              </a:rPr>
              <a:t>Analyst')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1130300" y="7275830"/>
            <a:ext cx="262636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d. Query the </a:t>
            </a:r>
            <a:r>
              <a:rPr dirty="0" sz="1200" spc="-5">
                <a:latin typeface="Courier New"/>
                <a:cs typeface="Courier New"/>
              </a:rPr>
              <a:t>JOBS </a:t>
            </a:r>
            <a:r>
              <a:rPr dirty="0" sz="1200">
                <a:latin typeface="Times New Roman"/>
                <a:cs typeface="Times New Roman"/>
              </a:rPr>
              <a:t>table to see the</a:t>
            </a:r>
            <a:r>
              <a:rPr dirty="0" sz="1200" spc="-215">
                <a:latin typeface="Times New Roman"/>
                <a:cs typeface="Times New Roman"/>
              </a:rPr>
              <a:t> </a:t>
            </a:r>
            <a:r>
              <a:rPr dirty="0" sz="1200" spc="-5">
                <a:latin typeface="Times New Roman"/>
                <a:cs typeface="Times New Roman"/>
              </a:rPr>
              <a:t>result.</a:t>
            </a:r>
            <a:endParaRPr sz="1200">
              <a:latin typeface="Times New Roman"/>
              <a:cs typeface="Times New Roman"/>
            </a:endParaRPr>
          </a:p>
        </p:txBody>
      </p:sp>
      <p:sp>
        <p:nvSpPr>
          <p:cNvPr id="7" name="object 7"/>
          <p:cNvSpPr txBox="1"/>
          <p:nvPr/>
        </p:nvSpPr>
        <p:spPr>
          <a:xfrm>
            <a:off x="838961" y="7565135"/>
            <a:ext cx="6323330" cy="111950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a:t>
            </a:r>
            <a:endParaRPr sz="1100">
              <a:latin typeface="Courier New"/>
              <a:cs typeface="Courier New"/>
            </a:endParaRPr>
          </a:p>
          <a:p>
            <a:pPr marL="74930">
              <a:lnSpc>
                <a:spcPts val="1245"/>
              </a:lnSpc>
            </a:pPr>
            <a:r>
              <a:rPr dirty="0" sz="1100" spc="-5">
                <a:latin typeface="Courier New"/>
                <a:cs typeface="Courier New"/>
              </a:rPr>
              <a:t>FROM jobs</a:t>
            </a:r>
            <a:endParaRPr sz="1100">
              <a:latin typeface="Courier New"/>
              <a:cs typeface="Courier New"/>
            </a:endParaRPr>
          </a:p>
          <a:p>
            <a:pPr marL="74930">
              <a:lnSpc>
                <a:spcPts val="1285"/>
              </a:lnSpc>
            </a:pPr>
            <a:r>
              <a:rPr dirty="0" sz="1100" spc="-5">
                <a:latin typeface="Courier New"/>
                <a:cs typeface="Courier New"/>
              </a:rPr>
              <a:t>WHERE job_id =</a:t>
            </a:r>
            <a:r>
              <a:rPr dirty="0" sz="1100" spc="5">
                <a:latin typeface="Courier New"/>
                <a:cs typeface="Courier New"/>
              </a:rPr>
              <a:t> </a:t>
            </a:r>
            <a:r>
              <a:rPr dirty="0" sz="1100" spc="-5">
                <a:latin typeface="Courier New"/>
                <a:cs typeface="Courier New"/>
              </a:rPr>
              <a:t>'IT_SYSAN';</a:t>
            </a:r>
            <a:endParaRPr sz="1100">
              <a:latin typeface="Courier New"/>
              <a:cs typeface="Courier New"/>
            </a:endParaRPr>
          </a:p>
        </p:txBody>
      </p:sp>
      <p:sp>
        <p:nvSpPr>
          <p:cNvPr id="8" name="object 8"/>
          <p:cNvSpPr/>
          <p:nvPr/>
        </p:nvSpPr>
        <p:spPr>
          <a:xfrm>
            <a:off x="933450" y="8237235"/>
            <a:ext cx="4552950" cy="409923"/>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03570" cy="157861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 (continued)</a:t>
            </a:r>
            <a:endParaRPr sz="1200">
              <a:latin typeface="Arial"/>
              <a:cs typeface="Arial"/>
            </a:endParaRPr>
          </a:p>
          <a:p>
            <a:pPr marL="241300" indent="-229235">
              <a:lnSpc>
                <a:spcPct val="100000"/>
              </a:lnSpc>
              <a:spcBef>
                <a:spcPts val="1125"/>
              </a:spcBef>
              <a:buAutoNum type="arabicPeriod" startAt="2"/>
              <a:tabLst>
                <a:tab pos="241935" algn="l"/>
              </a:tabLst>
            </a:pPr>
            <a:r>
              <a:rPr dirty="0" sz="1200">
                <a:latin typeface="Times New Roman"/>
                <a:cs typeface="Times New Roman"/>
              </a:rPr>
              <a:t>Create and invoke a package that </a:t>
            </a:r>
            <a:r>
              <a:rPr dirty="0" sz="1200" spc="-5">
                <a:latin typeface="Times New Roman"/>
                <a:cs typeface="Times New Roman"/>
              </a:rPr>
              <a:t>contains </a:t>
            </a:r>
            <a:r>
              <a:rPr dirty="0" sz="1200">
                <a:latin typeface="Times New Roman"/>
                <a:cs typeface="Times New Roman"/>
              </a:rPr>
              <a:t>private and public</a:t>
            </a:r>
            <a:r>
              <a:rPr dirty="0" sz="1200" spc="-45">
                <a:latin typeface="Times New Roman"/>
                <a:cs typeface="Times New Roman"/>
              </a:rPr>
              <a:t> </a:t>
            </a:r>
            <a:r>
              <a:rPr dirty="0" sz="1200">
                <a:latin typeface="Times New Roman"/>
                <a:cs typeface="Times New Roman"/>
              </a:rPr>
              <a:t>constructs.</a:t>
            </a:r>
            <a:endParaRPr sz="1200">
              <a:latin typeface="Times New Roman"/>
              <a:cs typeface="Times New Roman"/>
            </a:endParaRPr>
          </a:p>
          <a:p>
            <a:pPr algn="just" lvl="1" marL="469900" marR="5080" indent="-228600">
              <a:lnSpc>
                <a:spcPct val="102899"/>
              </a:lnSpc>
              <a:spcBef>
                <a:spcPts val="1140"/>
              </a:spcBef>
              <a:buAutoNum type="alphaLcPeriod"/>
              <a:tabLst>
                <a:tab pos="469900" algn="l"/>
              </a:tabLst>
            </a:pPr>
            <a:r>
              <a:rPr dirty="0" sz="1200">
                <a:latin typeface="Times New Roman"/>
                <a:cs typeface="Times New Roman"/>
              </a:rPr>
              <a:t>Create a package </a:t>
            </a:r>
            <a:r>
              <a:rPr dirty="0" sz="1200" spc="-5">
                <a:latin typeface="Times New Roman"/>
                <a:cs typeface="Times New Roman"/>
              </a:rPr>
              <a:t>specification </a:t>
            </a:r>
            <a:r>
              <a:rPr dirty="0" sz="1200">
                <a:latin typeface="Times New Roman"/>
                <a:cs typeface="Times New Roman"/>
              </a:rPr>
              <a:t>and package body called </a:t>
            </a:r>
            <a:r>
              <a:rPr dirty="0" sz="1200" spc="-5">
                <a:latin typeface="Courier New"/>
                <a:cs typeface="Courier New"/>
              </a:rPr>
              <a:t>EMP_PKG</a:t>
            </a:r>
            <a:r>
              <a:rPr dirty="0" sz="1200" spc="-484">
                <a:latin typeface="Courier New"/>
                <a:cs typeface="Courier New"/>
              </a:rPr>
              <a:t> </a:t>
            </a:r>
            <a:r>
              <a:rPr dirty="0" sz="1200">
                <a:latin typeface="Times New Roman"/>
                <a:cs typeface="Times New Roman"/>
              </a:rPr>
              <a:t>that contains </a:t>
            </a:r>
            <a:r>
              <a:rPr dirty="0" sz="1200" spc="-5">
                <a:latin typeface="Times New Roman"/>
                <a:cs typeface="Times New Roman"/>
              </a:rPr>
              <a:t>your  </a:t>
            </a:r>
            <a:r>
              <a:rPr dirty="0" sz="1200" spc="-5">
                <a:latin typeface="Courier New"/>
                <a:cs typeface="Courier New"/>
              </a:rPr>
              <a:t>ADD_EMPLOYEE</a:t>
            </a:r>
            <a:r>
              <a:rPr dirty="0" sz="1200" spc="-425">
                <a:latin typeface="Courier New"/>
                <a:cs typeface="Courier New"/>
              </a:rPr>
              <a:t> </a:t>
            </a:r>
            <a:r>
              <a:rPr dirty="0" sz="1200">
                <a:latin typeface="Times New Roman"/>
                <a:cs typeface="Times New Roman"/>
              </a:rPr>
              <a:t>and</a:t>
            </a:r>
            <a:r>
              <a:rPr dirty="0" sz="1200" spc="5">
                <a:latin typeface="Times New Roman"/>
                <a:cs typeface="Times New Roman"/>
              </a:rPr>
              <a:t> </a:t>
            </a:r>
            <a:r>
              <a:rPr dirty="0" sz="1200" spc="-5">
                <a:latin typeface="Courier New"/>
                <a:cs typeface="Courier New"/>
              </a:rPr>
              <a:t>GET_EMPLOYEE</a:t>
            </a:r>
            <a:r>
              <a:rPr dirty="0" sz="1200" spc="-425">
                <a:latin typeface="Courier New"/>
                <a:cs typeface="Courier New"/>
              </a:rPr>
              <a:t> </a:t>
            </a:r>
            <a:r>
              <a:rPr dirty="0" sz="1200" spc="-5">
                <a:latin typeface="Times New Roman"/>
                <a:cs typeface="Times New Roman"/>
              </a:rPr>
              <a:t>procedures</a:t>
            </a:r>
            <a:r>
              <a:rPr dirty="0" sz="1200">
                <a:latin typeface="Times New Roman"/>
                <a:cs typeface="Times New Roman"/>
              </a:rPr>
              <a:t> as</a:t>
            </a:r>
            <a:r>
              <a:rPr dirty="0" sz="1200" spc="5">
                <a:latin typeface="Times New Roman"/>
                <a:cs typeface="Times New Roman"/>
              </a:rPr>
              <a:t> </a:t>
            </a:r>
            <a:r>
              <a:rPr dirty="0" sz="1200" spc="-5">
                <a:latin typeface="Times New Roman"/>
                <a:cs typeface="Times New Roman"/>
              </a:rPr>
              <a:t>public </a:t>
            </a:r>
            <a:r>
              <a:rPr dirty="0" sz="1200">
                <a:latin typeface="Times New Roman"/>
                <a:cs typeface="Times New Roman"/>
              </a:rPr>
              <a:t>constructs,</a:t>
            </a:r>
            <a:r>
              <a:rPr dirty="0" sz="1200" spc="5">
                <a:latin typeface="Times New Roman"/>
                <a:cs typeface="Times New Roman"/>
              </a:rPr>
              <a:t> </a:t>
            </a:r>
            <a:r>
              <a:rPr dirty="0" sz="1200">
                <a:latin typeface="Times New Roman"/>
                <a:cs typeface="Times New Roman"/>
              </a:rPr>
              <a:t>and</a:t>
            </a:r>
            <a:r>
              <a:rPr dirty="0" sz="1200" spc="5">
                <a:latin typeface="Times New Roman"/>
                <a:cs typeface="Times New Roman"/>
              </a:rPr>
              <a:t> </a:t>
            </a:r>
            <a:r>
              <a:rPr dirty="0" sz="1200">
                <a:latin typeface="Times New Roman"/>
                <a:cs typeface="Times New Roman"/>
              </a:rPr>
              <a:t>include  your </a:t>
            </a:r>
            <a:r>
              <a:rPr dirty="0" sz="1200" spc="-5">
                <a:latin typeface="Courier New"/>
                <a:cs typeface="Courier New"/>
              </a:rPr>
              <a:t>VALID_DEPTID</a:t>
            </a:r>
            <a:r>
              <a:rPr dirty="0" sz="1200" spc="-450">
                <a:latin typeface="Courier New"/>
                <a:cs typeface="Courier New"/>
              </a:rPr>
              <a:t> </a:t>
            </a:r>
            <a:r>
              <a:rPr dirty="0" sz="1200">
                <a:latin typeface="Times New Roman"/>
                <a:cs typeface="Times New Roman"/>
              </a:rPr>
              <a:t>function as a private construct.</a:t>
            </a:r>
            <a:endParaRPr sz="1200">
              <a:latin typeface="Times New Roman"/>
              <a:cs typeface="Times New Roman"/>
            </a:endParaRPr>
          </a:p>
          <a:p>
            <a:pPr>
              <a:lnSpc>
                <a:spcPct val="100000"/>
              </a:lnSpc>
              <a:spcBef>
                <a:spcPts val="45"/>
              </a:spcBef>
            </a:pPr>
            <a:endParaRPr sz="1000">
              <a:latin typeface="Times New Roman"/>
              <a:cs typeface="Times New Roman"/>
            </a:endParaRPr>
          </a:p>
          <a:p>
            <a:pPr marL="241300">
              <a:lnSpc>
                <a:spcPct val="100000"/>
              </a:lnSpc>
            </a:pPr>
            <a:r>
              <a:rPr dirty="0" sz="1200">
                <a:latin typeface="Times New Roman"/>
                <a:cs typeface="Times New Roman"/>
              </a:rPr>
              <a:t>Package</a:t>
            </a:r>
            <a:r>
              <a:rPr dirty="0" sz="1200" spc="-10">
                <a:latin typeface="Times New Roman"/>
                <a:cs typeface="Times New Roman"/>
              </a:rPr>
              <a:t> </a:t>
            </a:r>
            <a:r>
              <a:rPr dirty="0" sz="1200">
                <a:latin typeface="Times New Roman"/>
                <a:cs typeface="Times New Roman"/>
              </a:rPr>
              <a:t>specification:</a:t>
            </a:r>
            <a:endParaRPr sz="1200">
              <a:latin typeface="Times New Roman"/>
              <a:cs typeface="Times New Roman"/>
            </a:endParaRPr>
          </a:p>
        </p:txBody>
      </p:sp>
      <p:sp>
        <p:nvSpPr>
          <p:cNvPr id="3" name="object 3"/>
          <p:cNvSpPr txBox="1"/>
          <p:nvPr/>
        </p:nvSpPr>
        <p:spPr>
          <a:xfrm>
            <a:off x="838961" y="2467355"/>
            <a:ext cx="6323330" cy="336232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245"/>
              </a:lnSpc>
            </a:pPr>
            <a:r>
              <a:rPr dirty="0" sz="1100" spc="-5">
                <a:latin typeface="Courier New"/>
                <a:cs typeface="Courier New"/>
              </a:rPr>
              <a:t>PROCEDURE add_employee(</a:t>
            </a:r>
            <a:endParaRPr sz="1100">
              <a:latin typeface="Courier New"/>
              <a:cs typeface="Courier New"/>
            </a:endParaRPr>
          </a:p>
          <a:p>
            <a:pPr marL="410209" marR="2802890">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410209" marR="2299970">
              <a:lnSpc>
                <a:spcPct val="94300"/>
              </a:lnSpc>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410209" marR="1880870">
              <a:lnSpc>
                <a:spcPts val="1250"/>
              </a:lnSpc>
              <a:spcBef>
                <a:spcPts val="30"/>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74930">
              <a:lnSpc>
                <a:spcPts val="1175"/>
              </a:lnSpc>
            </a:pPr>
            <a:r>
              <a:rPr dirty="0" sz="1100" spc="-5">
                <a:latin typeface="Courier New"/>
                <a:cs typeface="Courier New"/>
              </a:rPr>
              <a:t>PROCEDURE get_employee(</a:t>
            </a:r>
            <a:endParaRPr sz="1100">
              <a:latin typeface="Courier New"/>
              <a:cs typeface="Courier New"/>
            </a:endParaRPr>
          </a:p>
          <a:p>
            <a:pPr marL="410209" marR="2886710">
              <a:lnSpc>
                <a:spcPts val="1250"/>
              </a:lnSpc>
              <a:spcBef>
                <a:spcPts val="6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410209">
              <a:lnSpc>
                <a:spcPts val="117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74930">
              <a:lnSpc>
                <a:spcPts val="1250"/>
              </a:lnSpc>
            </a:pPr>
            <a:r>
              <a:rPr dirty="0" sz="1100" spc="-5">
                <a:latin typeface="Courier New"/>
                <a:cs typeface="Courier New"/>
              </a:rPr>
              <a:t>END emp_pkg;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7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5962903"/>
            <a:ext cx="91821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Package</a:t>
            </a:r>
            <a:r>
              <a:rPr dirty="0" sz="1200" spc="-65">
                <a:latin typeface="Times New Roman"/>
                <a:cs typeface="Times New Roman"/>
              </a:rPr>
              <a:t> </a:t>
            </a:r>
            <a:r>
              <a:rPr dirty="0" sz="1200" spc="-5">
                <a:latin typeface="Times New Roman"/>
                <a:cs typeface="Times New Roman"/>
              </a:rPr>
              <a:t>body:</a:t>
            </a:r>
            <a:endParaRPr sz="1200">
              <a:latin typeface="Times New Roman"/>
              <a:cs typeface="Times New Roman"/>
            </a:endParaRPr>
          </a:p>
        </p:txBody>
      </p:sp>
      <p:sp>
        <p:nvSpPr>
          <p:cNvPr id="5" name="object 5"/>
          <p:cNvSpPr txBox="1"/>
          <p:nvPr/>
        </p:nvSpPr>
        <p:spPr>
          <a:xfrm>
            <a:off x="838961" y="6245352"/>
            <a:ext cx="6323330" cy="2571115"/>
          </a:xfrm>
          <a:prstGeom prst="rect">
            <a:avLst/>
          </a:prstGeom>
          <a:ln w="12192">
            <a:solidFill>
              <a:srgbClr val="000000"/>
            </a:solidFill>
          </a:ln>
        </p:spPr>
        <p:txBody>
          <a:bodyPr wrap="square" lIns="0" tIns="3810" rIns="0" bIns="0" rtlCol="0" vert="horz">
            <a:spAutoFit/>
          </a:bodyPr>
          <a:lstStyle/>
          <a:p>
            <a:pPr>
              <a:lnSpc>
                <a:spcPct val="100000"/>
              </a:lnSpc>
              <a:spcBef>
                <a:spcPts val="30"/>
              </a:spcBef>
            </a:pPr>
            <a:endParaRPr sz="1050">
              <a:latin typeface="Times New Roman"/>
              <a:cs typeface="Times New Roman"/>
            </a:endParaRPr>
          </a:p>
          <a:p>
            <a:pPr marL="74930">
              <a:lnSpc>
                <a:spcPts val="1285"/>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410209" marR="791210" indent="-167640">
              <a:lnSpc>
                <a:spcPts val="1250"/>
              </a:lnSpc>
              <a:spcBef>
                <a:spcPts val="65"/>
              </a:spcBef>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410209">
              <a:lnSpc>
                <a:spcPts val="1175"/>
              </a:lnSpc>
            </a:pPr>
            <a:r>
              <a:rPr dirty="0" sz="1100" spc="-5">
                <a:latin typeface="Courier New"/>
                <a:cs typeface="Courier New"/>
              </a:rPr>
              <a:t>dummy PLS_INTEGER;</a:t>
            </a:r>
            <a:endParaRPr sz="1100">
              <a:latin typeface="Courier New"/>
              <a:cs typeface="Courier New"/>
            </a:endParaRPr>
          </a:p>
          <a:p>
            <a:pPr marL="242570">
              <a:lnSpc>
                <a:spcPts val="1250"/>
              </a:lnSpc>
            </a:pPr>
            <a:r>
              <a:rPr dirty="0" sz="1100" spc="-5">
                <a:latin typeface="Courier New"/>
                <a:cs typeface="Courier New"/>
              </a:rPr>
              <a:t>BEGIN</a:t>
            </a:r>
            <a:endParaRPr sz="1100">
              <a:latin typeface="Courier New"/>
              <a:cs typeface="Courier New"/>
            </a:endParaRPr>
          </a:p>
          <a:p>
            <a:pPr marL="410209">
              <a:lnSpc>
                <a:spcPts val="1245"/>
              </a:lnSpc>
            </a:pPr>
            <a:r>
              <a:rPr dirty="0" sz="1100" spc="-5">
                <a:latin typeface="Courier New"/>
                <a:cs typeface="Courier New"/>
              </a:rPr>
              <a:t>SELECT 1</a:t>
            </a:r>
            <a:endParaRPr sz="1100">
              <a:latin typeface="Courier New"/>
              <a:cs typeface="Courier New"/>
            </a:endParaRPr>
          </a:p>
          <a:p>
            <a:pPr marL="410209">
              <a:lnSpc>
                <a:spcPts val="1245"/>
              </a:lnSpc>
            </a:pPr>
            <a:r>
              <a:rPr dirty="0" sz="1100" spc="-5">
                <a:latin typeface="Courier New"/>
                <a:cs typeface="Courier New"/>
              </a:rPr>
              <a:t>INTO dummy</a:t>
            </a:r>
            <a:endParaRPr sz="1100">
              <a:latin typeface="Courier New"/>
              <a:cs typeface="Courier New"/>
            </a:endParaRPr>
          </a:p>
          <a:p>
            <a:pPr marL="410209">
              <a:lnSpc>
                <a:spcPts val="1250"/>
              </a:lnSpc>
            </a:pPr>
            <a:r>
              <a:rPr dirty="0" sz="1100" spc="-5">
                <a:latin typeface="Courier New"/>
                <a:cs typeface="Courier New"/>
              </a:rPr>
              <a:t>FROM departments</a:t>
            </a:r>
            <a:endParaRPr sz="1100">
              <a:latin typeface="Courier New"/>
              <a:cs typeface="Courier New"/>
            </a:endParaRPr>
          </a:p>
          <a:p>
            <a:pPr marL="410209" marR="3473450">
              <a:lnSpc>
                <a:spcPts val="1240"/>
              </a:lnSpc>
              <a:spcBef>
                <a:spcPts val="70"/>
              </a:spcBef>
            </a:pPr>
            <a:r>
              <a:rPr dirty="0" sz="1100" spc="-5">
                <a:latin typeface="Courier New"/>
                <a:cs typeface="Courier New"/>
              </a:rPr>
              <a:t>WHERE department_id = deptid;  RETURN TRUE;</a:t>
            </a:r>
            <a:endParaRPr sz="1100">
              <a:latin typeface="Courier New"/>
              <a:cs typeface="Courier New"/>
            </a:endParaRPr>
          </a:p>
          <a:p>
            <a:pPr marL="242570">
              <a:lnSpc>
                <a:spcPts val="1185"/>
              </a:lnSpc>
            </a:pPr>
            <a:r>
              <a:rPr dirty="0" sz="1100" spc="-5">
                <a:latin typeface="Courier New"/>
                <a:cs typeface="Courier New"/>
              </a:rPr>
              <a:t>EXCEPTION</a:t>
            </a:r>
            <a:endParaRPr sz="1100">
              <a:latin typeface="Courier New"/>
              <a:cs typeface="Courier New"/>
            </a:endParaRPr>
          </a:p>
          <a:p>
            <a:pPr marL="410209" marR="3976370">
              <a:lnSpc>
                <a:spcPts val="1240"/>
              </a:lnSpc>
              <a:spcBef>
                <a:spcPts val="75"/>
              </a:spcBef>
            </a:pPr>
            <a:r>
              <a:rPr dirty="0" sz="1100" spc="-5">
                <a:latin typeface="Courier New"/>
                <a:cs typeface="Courier New"/>
              </a:rPr>
              <a:t>WHEN NO_DATA_FOUND THEN  RETURN FALSE;</a:t>
            </a:r>
            <a:endParaRPr sz="1100">
              <a:latin typeface="Courier New"/>
              <a:cs typeface="Courier New"/>
            </a:endParaRPr>
          </a:p>
          <a:p>
            <a:pPr marL="242570">
              <a:lnSpc>
                <a:spcPts val="1190"/>
              </a:lnSpc>
            </a:pPr>
            <a:r>
              <a:rPr dirty="0" sz="1100" spc="-5">
                <a:latin typeface="Courier New"/>
                <a:cs typeface="Courier New"/>
              </a:rPr>
              <a:t>END valid_deptid;</a:t>
            </a:r>
            <a:endParaRPr sz="1100">
              <a:latin typeface="Courier New"/>
              <a:cs typeface="Courier New"/>
            </a:endParaRPr>
          </a:p>
          <a:p>
            <a:pPr marL="242570">
              <a:lnSpc>
                <a:spcPts val="1290"/>
              </a:lnSpc>
            </a:pPr>
            <a:r>
              <a:rPr dirty="0" sz="1100" spc="-5">
                <a:latin typeface="Courier New"/>
                <a:cs typeface="Courier New"/>
              </a:rPr>
              <a:t>-- ...</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53467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a:p>
            <a:pPr marL="241300">
              <a:lnSpc>
                <a:spcPct val="100000"/>
              </a:lnSpc>
              <a:spcBef>
                <a:spcPts val="1125"/>
              </a:spcBef>
            </a:pPr>
            <a:r>
              <a:rPr dirty="0" sz="1200" spc="-5">
                <a:latin typeface="Times New Roman"/>
                <a:cs typeface="Times New Roman"/>
              </a:rPr>
              <a:t>Package </a:t>
            </a:r>
            <a:r>
              <a:rPr dirty="0" sz="1200">
                <a:latin typeface="Times New Roman"/>
                <a:cs typeface="Times New Roman"/>
              </a:rPr>
              <a:t>body</a:t>
            </a:r>
            <a:r>
              <a:rPr dirty="0" sz="1200" spc="-15">
                <a:latin typeface="Times New Roman"/>
                <a:cs typeface="Times New Roman"/>
              </a:rPr>
              <a:t> </a:t>
            </a:r>
            <a:r>
              <a:rPr dirty="0" sz="1200">
                <a:latin typeface="Times New Roman"/>
                <a:cs typeface="Times New Roman"/>
              </a:rPr>
              <a:t>(continued):</a:t>
            </a:r>
            <a:endParaRPr sz="1200">
              <a:latin typeface="Times New Roman"/>
              <a:cs typeface="Times New Roman"/>
            </a:endParaRPr>
          </a:p>
        </p:txBody>
      </p:sp>
      <p:sp>
        <p:nvSpPr>
          <p:cNvPr id="3" name="object 3"/>
          <p:cNvSpPr txBox="1"/>
          <p:nvPr/>
        </p:nvSpPr>
        <p:spPr>
          <a:xfrm>
            <a:off x="838961" y="1423416"/>
            <a:ext cx="6323330" cy="6052820"/>
          </a:xfrm>
          <a:prstGeom prst="rect">
            <a:avLst/>
          </a:prstGeom>
          <a:ln w="12192">
            <a:solidFill>
              <a:srgbClr val="000000"/>
            </a:solidFill>
          </a:ln>
        </p:spPr>
        <p:txBody>
          <a:bodyPr wrap="square" lIns="0" tIns="0" rIns="0" bIns="0" rtlCol="0" vert="horz">
            <a:spAutoFit/>
          </a:bodyPr>
          <a:lstStyle/>
          <a:p>
            <a:pPr marL="242570">
              <a:lnSpc>
                <a:spcPts val="1280"/>
              </a:lnSpc>
            </a:pPr>
            <a:r>
              <a:rPr dirty="0" sz="1100" spc="-5">
                <a:latin typeface="Courier New"/>
                <a:cs typeface="Courier New"/>
              </a:rPr>
              <a:t>PROCEDURE add_employee(</a:t>
            </a:r>
            <a:endParaRPr sz="1100">
              <a:latin typeface="Courier New"/>
              <a:cs typeface="Courier New"/>
            </a:endParaRPr>
          </a:p>
          <a:p>
            <a:pPr marL="410209" marR="2802890">
              <a:lnSpc>
                <a:spcPct val="94300"/>
              </a:lnSpc>
              <a:spcBef>
                <a:spcPts val="35"/>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410209" marR="2299970">
              <a:lnSpc>
                <a:spcPct val="9430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410209" marR="1713230">
              <a:lnSpc>
                <a:spcPts val="1250"/>
              </a:lnSpc>
              <a:spcBef>
                <a:spcPts val="25"/>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175"/>
              </a:lnSpc>
            </a:pPr>
            <a:r>
              <a:rPr dirty="0" sz="1100" spc="-5">
                <a:latin typeface="Courier New"/>
                <a:cs typeface="Courier New"/>
              </a:rPr>
              <a:t>BEGIN</a:t>
            </a:r>
            <a:endParaRPr sz="1100">
              <a:latin typeface="Courier New"/>
              <a:cs typeface="Courier New"/>
            </a:endParaRPr>
          </a:p>
          <a:p>
            <a:pPr marL="410209">
              <a:lnSpc>
                <a:spcPts val="1250"/>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661670" marR="288290" indent="-83820">
              <a:lnSpc>
                <a:spcPts val="1240"/>
              </a:lnSpc>
              <a:spcBef>
                <a:spcPts val="75"/>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745490" marR="707390" indent="-167640">
              <a:lnSpc>
                <a:spcPts val="1250"/>
              </a:lnSpc>
            </a:pPr>
            <a:r>
              <a:rPr dirty="0" sz="1100" spc="-5">
                <a:latin typeface="Courier New"/>
                <a:cs typeface="Courier New"/>
              </a:rPr>
              <a:t>VALUES (employees_seq.NEXTVAL, first_name, last_name, email,  job, mgr, TRUNC(SYSDATE), sal, comm,</a:t>
            </a:r>
            <a:r>
              <a:rPr dirty="0" sz="1100" spc="30">
                <a:latin typeface="Courier New"/>
                <a:cs typeface="Courier New"/>
              </a:rPr>
              <a:t> </a:t>
            </a:r>
            <a:r>
              <a:rPr dirty="0" sz="1100" spc="-5">
                <a:latin typeface="Courier New"/>
                <a:cs typeface="Courier New"/>
              </a:rPr>
              <a:t>deptid);</a:t>
            </a:r>
            <a:endParaRPr sz="1100">
              <a:latin typeface="Courier New"/>
              <a:cs typeface="Courier New"/>
            </a:endParaRPr>
          </a:p>
          <a:p>
            <a:pPr marL="410209">
              <a:lnSpc>
                <a:spcPts val="1175"/>
              </a:lnSpc>
            </a:pPr>
            <a:r>
              <a:rPr dirty="0" sz="1100" spc="-5">
                <a:latin typeface="Courier New"/>
                <a:cs typeface="Courier New"/>
              </a:rPr>
              <a:t>ELSE</a:t>
            </a:r>
            <a:endParaRPr sz="1100">
              <a:latin typeface="Courier New"/>
              <a:cs typeface="Courier New"/>
            </a:endParaRPr>
          </a:p>
          <a:p>
            <a:pPr marL="57785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673350">
              <a:lnSpc>
                <a:spcPts val="1250"/>
              </a:lnSpc>
            </a:pPr>
            <a:r>
              <a:rPr dirty="0" sz="1100" spc="-5">
                <a:latin typeface="Courier New"/>
                <a:cs typeface="Courier New"/>
              </a:rPr>
              <a:t>'Invalid department ID. Try</a:t>
            </a:r>
            <a:r>
              <a:rPr dirty="0" sz="1100" spc="20">
                <a:latin typeface="Courier New"/>
                <a:cs typeface="Courier New"/>
              </a:rPr>
              <a:t> </a:t>
            </a:r>
            <a:r>
              <a:rPr dirty="0" sz="1100" spc="-5">
                <a:latin typeface="Courier New"/>
                <a:cs typeface="Courier New"/>
              </a:rPr>
              <a:t>again.');</a:t>
            </a:r>
            <a:endParaRPr sz="1100">
              <a:latin typeface="Courier New"/>
              <a:cs typeface="Courier New"/>
            </a:endParaRPr>
          </a:p>
          <a:p>
            <a:pPr marL="410209">
              <a:lnSpc>
                <a:spcPts val="1245"/>
              </a:lnSpc>
            </a:pPr>
            <a:r>
              <a:rPr dirty="0" sz="1100" spc="-5">
                <a:latin typeface="Courier New"/>
                <a:cs typeface="Courier New"/>
              </a:rPr>
              <a:t>END IF;</a:t>
            </a:r>
            <a:endParaRPr sz="1100">
              <a:latin typeface="Courier New"/>
              <a:cs typeface="Courier New"/>
            </a:endParaRPr>
          </a:p>
          <a:p>
            <a:pPr marL="242570">
              <a:lnSpc>
                <a:spcPts val="1280"/>
              </a:lnSpc>
            </a:pPr>
            <a:r>
              <a:rPr dirty="0" sz="1100" spc="-5">
                <a:latin typeface="Courier New"/>
                <a:cs typeface="Courier New"/>
              </a:rPr>
              <a:t>END add_employee;</a:t>
            </a:r>
            <a:endParaRPr sz="1100">
              <a:latin typeface="Courier New"/>
              <a:cs typeface="Courier New"/>
            </a:endParaRPr>
          </a:p>
          <a:p>
            <a:pPr>
              <a:lnSpc>
                <a:spcPct val="100000"/>
              </a:lnSpc>
              <a:spcBef>
                <a:spcPts val="40"/>
              </a:spcBef>
            </a:pPr>
            <a:endParaRPr sz="1000">
              <a:latin typeface="Courier New"/>
              <a:cs typeface="Courier New"/>
            </a:endParaRPr>
          </a:p>
          <a:p>
            <a:pPr marL="242570">
              <a:lnSpc>
                <a:spcPts val="1280"/>
              </a:lnSpc>
              <a:spcBef>
                <a:spcPts val="5"/>
              </a:spcBef>
            </a:pPr>
            <a:r>
              <a:rPr dirty="0" sz="1100" spc="-5">
                <a:latin typeface="Courier New"/>
                <a:cs typeface="Courier New"/>
              </a:rPr>
              <a:t>PROCEDURE get_employee(</a:t>
            </a:r>
            <a:endParaRPr sz="1100">
              <a:latin typeface="Courier New"/>
              <a:cs typeface="Courier New"/>
            </a:endParaRPr>
          </a:p>
          <a:p>
            <a:pPr marL="410209" marR="2886710">
              <a:lnSpc>
                <a:spcPts val="1250"/>
              </a:lnSpc>
              <a:spcBef>
                <a:spcPts val="6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242570" marR="3138170" indent="167640">
              <a:lnSpc>
                <a:spcPts val="1240"/>
              </a:lnSpc>
              <a:spcBef>
                <a:spcPts val="5"/>
              </a:spcBef>
            </a:pPr>
            <a:r>
              <a:rPr dirty="0" sz="1100" spc="-5">
                <a:latin typeface="Courier New"/>
                <a:cs typeface="Courier New"/>
              </a:rPr>
              <a:t>job OUT employees.job_id%TYPE) IS  BEGIN</a:t>
            </a:r>
            <a:endParaRPr sz="1100">
              <a:latin typeface="Courier New"/>
              <a:cs typeface="Courier New"/>
            </a:endParaRPr>
          </a:p>
          <a:p>
            <a:pPr marL="410209" marR="4144010">
              <a:lnSpc>
                <a:spcPts val="1250"/>
              </a:lnSpc>
            </a:pPr>
            <a:r>
              <a:rPr dirty="0" sz="1100" spc="-5">
                <a:latin typeface="Courier New"/>
                <a:cs typeface="Courier New"/>
              </a:rPr>
              <a:t>SELECT salary, job_id  INTO sal,</a:t>
            </a:r>
            <a:r>
              <a:rPr dirty="0" sz="1100" spc="-10">
                <a:latin typeface="Courier New"/>
                <a:cs typeface="Courier New"/>
              </a:rPr>
              <a:t> </a:t>
            </a:r>
            <a:r>
              <a:rPr dirty="0" sz="1100" spc="-5">
                <a:latin typeface="Courier New"/>
                <a:cs typeface="Courier New"/>
              </a:rPr>
              <a:t>job</a:t>
            </a:r>
            <a:endParaRPr sz="1100">
              <a:latin typeface="Courier New"/>
              <a:cs typeface="Courier New"/>
            </a:endParaRPr>
          </a:p>
          <a:p>
            <a:pPr marL="410209">
              <a:lnSpc>
                <a:spcPts val="1175"/>
              </a:lnSpc>
            </a:pPr>
            <a:r>
              <a:rPr dirty="0" sz="1100" spc="-5">
                <a:latin typeface="Courier New"/>
                <a:cs typeface="Courier New"/>
              </a:rPr>
              <a:t>FROM employees</a:t>
            </a:r>
            <a:endParaRPr sz="1100">
              <a:latin typeface="Courier New"/>
              <a:cs typeface="Courier New"/>
            </a:endParaRPr>
          </a:p>
          <a:p>
            <a:pPr marL="242570" marR="3724910" indent="167640">
              <a:lnSpc>
                <a:spcPts val="1250"/>
              </a:lnSpc>
              <a:spcBef>
                <a:spcPts val="65"/>
              </a:spcBef>
            </a:pPr>
            <a:r>
              <a:rPr dirty="0" sz="1100" spc="-5">
                <a:latin typeface="Courier New"/>
                <a:cs typeface="Courier New"/>
              </a:rPr>
              <a:t>WHERE employee_id = empid;  END get_employee;</a:t>
            </a:r>
            <a:endParaRPr sz="1100">
              <a:latin typeface="Courier New"/>
              <a:cs typeface="Courier New"/>
            </a:endParaRPr>
          </a:p>
          <a:p>
            <a:pPr marL="74930">
              <a:lnSpc>
                <a:spcPts val="1175"/>
              </a:lnSpc>
            </a:pPr>
            <a:r>
              <a:rPr dirty="0" sz="1100" spc="-5">
                <a:latin typeface="Courier New"/>
                <a:cs typeface="Courier New"/>
              </a:rPr>
              <a:t>END emp_pkg;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10"/>
              </a:lnSpc>
              <a:spcBef>
                <a:spcPts val="26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73115" cy="108648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 (continued)</a:t>
            </a:r>
            <a:endParaRPr sz="1200">
              <a:latin typeface="Arial"/>
              <a:cs typeface="Arial"/>
            </a:endParaRPr>
          </a:p>
          <a:p>
            <a:pPr>
              <a:lnSpc>
                <a:spcPct val="100000"/>
              </a:lnSpc>
              <a:spcBef>
                <a:spcPts val="25"/>
              </a:spcBef>
            </a:pPr>
            <a:endParaRPr sz="1000">
              <a:latin typeface="Arial"/>
              <a:cs typeface="Arial"/>
            </a:endParaRPr>
          </a:p>
          <a:p>
            <a:pPr marL="469900" marR="5080" indent="-228600">
              <a:lnSpc>
                <a:spcPct val="99600"/>
              </a:lnSpc>
            </a:pPr>
            <a:r>
              <a:rPr dirty="0" sz="1200">
                <a:latin typeface="Times New Roman"/>
                <a:cs typeface="Times New Roman"/>
              </a:rPr>
              <a:t>b. Invoke the </a:t>
            </a:r>
            <a:r>
              <a:rPr dirty="0" sz="1200" spc="-5">
                <a:latin typeface="Courier New"/>
                <a:cs typeface="Courier New"/>
              </a:rPr>
              <a:t>EMP_PKG.GET_EMPLOYEE </a:t>
            </a:r>
            <a:r>
              <a:rPr dirty="0" sz="1200">
                <a:latin typeface="Times New Roman"/>
                <a:cs typeface="Times New Roman"/>
              </a:rPr>
              <a:t>procedure, using </a:t>
            </a:r>
            <a:r>
              <a:rPr dirty="0" sz="1200" spc="-5">
                <a:latin typeface="Times New Roman"/>
                <a:cs typeface="Times New Roman"/>
              </a:rPr>
              <a:t>department </a:t>
            </a:r>
            <a:r>
              <a:rPr dirty="0" sz="1200">
                <a:latin typeface="Times New Roman"/>
                <a:cs typeface="Times New Roman"/>
              </a:rPr>
              <a:t>ID 15 for  </a:t>
            </a:r>
            <a:r>
              <a:rPr dirty="0" sz="1200" spc="-5">
                <a:latin typeface="Times New Roman"/>
                <a:cs typeface="Times New Roman"/>
              </a:rPr>
              <a:t>employee </a:t>
            </a:r>
            <a:r>
              <a:rPr dirty="0" sz="1200" spc="-5">
                <a:latin typeface="Courier New"/>
                <a:cs typeface="Courier New"/>
              </a:rPr>
              <a:t>Jane Harris</a:t>
            </a:r>
            <a:r>
              <a:rPr dirty="0" sz="1200" spc="-390">
                <a:latin typeface="Courier New"/>
                <a:cs typeface="Courier New"/>
              </a:rPr>
              <a:t> </a:t>
            </a:r>
            <a:r>
              <a:rPr dirty="0" sz="1200">
                <a:latin typeface="Times New Roman"/>
                <a:cs typeface="Times New Roman"/>
              </a:rPr>
              <a:t>with e-mail </a:t>
            </a:r>
            <a:r>
              <a:rPr dirty="0" sz="1200" spc="-5">
                <a:latin typeface="Courier New"/>
                <a:cs typeface="Courier New"/>
              </a:rPr>
              <a:t>JAHARRIS</a:t>
            </a:r>
            <a:r>
              <a:rPr dirty="0" sz="1200" spc="-5">
                <a:latin typeface="Times New Roman"/>
                <a:cs typeface="Times New Roman"/>
              </a:rPr>
              <a:t>. </a:t>
            </a:r>
            <a:r>
              <a:rPr dirty="0" sz="1200">
                <a:latin typeface="Times New Roman"/>
                <a:cs typeface="Times New Roman"/>
              </a:rPr>
              <a:t>Because </a:t>
            </a:r>
            <a:r>
              <a:rPr dirty="0" sz="1200" spc="-5">
                <a:latin typeface="Times New Roman"/>
                <a:cs typeface="Times New Roman"/>
              </a:rPr>
              <a:t>department </a:t>
            </a:r>
            <a:r>
              <a:rPr dirty="0" sz="1200">
                <a:latin typeface="Times New Roman"/>
                <a:cs typeface="Times New Roman"/>
              </a:rPr>
              <a:t>ID 15 does not  exist, you should get an error </a:t>
            </a:r>
            <a:r>
              <a:rPr dirty="0" sz="1200" spc="-5">
                <a:latin typeface="Times New Roman"/>
                <a:cs typeface="Times New Roman"/>
              </a:rPr>
              <a:t>message </a:t>
            </a:r>
            <a:r>
              <a:rPr dirty="0" sz="1200">
                <a:latin typeface="Times New Roman"/>
                <a:cs typeface="Times New Roman"/>
              </a:rPr>
              <a:t>as specified in the exception handler of your  procedure.</a:t>
            </a:r>
            <a:endParaRPr sz="1200">
              <a:latin typeface="Times New Roman"/>
              <a:cs typeface="Times New Roman"/>
            </a:endParaRPr>
          </a:p>
        </p:txBody>
      </p:sp>
      <p:sp>
        <p:nvSpPr>
          <p:cNvPr id="3" name="object 3"/>
          <p:cNvSpPr txBox="1"/>
          <p:nvPr/>
        </p:nvSpPr>
        <p:spPr>
          <a:xfrm>
            <a:off x="838961" y="1974342"/>
            <a:ext cx="6323330" cy="1780539"/>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emp_pkg.add_employee('Jane', 'Harris','JAHARRIS', deptid =&gt;</a:t>
            </a:r>
            <a:r>
              <a:rPr dirty="0" sz="1100" spc="100">
                <a:latin typeface="Courier New"/>
                <a:cs typeface="Courier New"/>
              </a:rPr>
              <a:t> </a:t>
            </a:r>
            <a:r>
              <a:rPr dirty="0" sz="1100" spc="-5">
                <a:latin typeface="Courier New"/>
                <a:cs typeface="Courier New"/>
              </a:rPr>
              <a:t>15)</a:t>
            </a:r>
            <a:endParaRPr sz="1100">
              <a:latin typeface="Courier New"/>
              <a:cs typeface="Courier New"/>
            </a:endParaRPr>
          </a:p>
          <a:p>
            <a:pPr>
              <a:lnSpc>
                <a:spcPct val="100000"/>
              </a:lnSpc>
              <a:spcBef>
                <a:spcPts val="20"/>
              </a:spcBef>
            </a:pPr>
            <a:endParaRPr sz="1100">
              <a:latin typeface="Courier New"/>
              <a:cs typeface="Courier New"/>
            </a:endParaRPr>
          </a:p>
          <a:p>
            <a:pPr marL="74930" marR="372110">
              <a:lnSpc>
                <a:spcPts val="1250"/>
              </a:lnSpc>
            </a:pPr>
            <a:r>
              <a:rPr dirty="0" sz="1100" spc="-5">
                <a:latin typeface="Courier New"/>
                <a:cs typeface="Courier New"/>
              </a:rPr>
              <a:t>BEGIN emp_pkg.add_employee('Jane', 'Harris','JAHARRIS', deptid =&gt; 15);  END;</a:t>
            </a:r>
            <a:endParaRPr sz="1100">
              <a:latin typeface="Courier New"/>
              <a:cs typeface="Courier New"/>
            </a:endParaRPr>
          </a:p>
          <a:p>
            <a:pPr>
              <a:lnSpc>
                <a:spcPct val="100000"/>
              </a:lnSpc>
              <a:spcBef>
                <a:spcPts val="5"/>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551430">
              <a:lnSpc>
                <a:spcPts val="1250"/>
              </a:lnSpc>
              <a:spcBef>
                <a:spcPts val="60"/>
              </a:spcBef>
            </a:pPr>
            <a:r>
              <a:rPr dirty="0" sz="1100" spc="-5">
                <a:latin typeface="Courier New"/>
                <a:cs typeface="Courier New"/>
              </a:rPr>
              <a:t>ORA-20204: Invalid department ID. Try again.  ORA-06512: at "ORA1.EMP_PKG", line</a:t>
            </a:r>
            <a:r>
              <a:rPr dirty="0" sz="1100" spc="20">
                <a:latin typeface="Courier New"/>
                <a:cs typeface="Courier New"/>
              </a:rPr>
              <a:t> </a:t>
            </a:r>
            <a:r>
              <a:rPr dirty="0" sz="1100" spc="-5">
                <a:latin typeface="Courier New"/>
                <a:cs typeface="Courier New"/>
              </a:rPr>
              <a:t>31</a:t>
            </a:r>
            <a:endParaRPr sz="1100">
              <a:latin typeface="Courier New"/>
              <a:cs typeface="Courier New"/>
            </a:endParaRPr>
          </a:p>
          <a:p>
            <a:pPr marL="74930">
              <a:lnSpc>
                <a:spcPts val="123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4" name="object 4"/>
          <p:cNvSpPr txBox="1"/>
          <p:nvPr/>
        </p:nvSpPr>
        <p:spPr>
          <a:xfrm>
            <a:off x="1130300" y="3893311"/>
            <a:ext cx="5109845" cy="396240"/>
          </a:xfrm>
          <a:prstGeom prst="rect">
            <a:avLst/>
          </a:prstGeom>
        </p:spPr>
        <p:txBody>
          <a:bodyPr wrap="square" lIns="0" tIns="7620" rIns="0" bIns="0" rtlCol="0" vert="horz">
            <a:spAutoFit/>
          </a:bodyPr>
          <a:lstStyle/>
          <a:p>
            <a:pPr marL="241300" marR="5080" indent="-228600">
              <a:lnSpc>
                <a:spcPct val="102499"/>
              </a:lnSpc>
              <a:spcBef>
                <a:spcPts val="60"/>
              </a:spcBef>
            </a:pPr>
            <a:r>
              <a:rPr dirty="0" sz="1200">
                <a:latin typeface="Times New Roman"/>
                <a:cs typeface="Times New Roman"/>
              </a:rPr>
              <a:t>c. Invoke the </a:t>
            </a:r>
            <a:r>
              <a:rPr dirty="0" sz="1200" spc="-5">
                <a:latin typeface="Courier New"/>
                <a:cs typeface="Courier New"/>
              </a:rPr>
              <a:t>GET_EMPLOYEE</a:t>
            </a:r>
            <a:r>
              <a:rPr dirty="0" sz="1200" spc="-450">
                <a:latin typeface="Courier New"/>
                <a:cs typeface="Courier New"/>
              </a:rPr>
              <a:t> </a:t>
            </a:r>
            <a:r>
              <a:rPr dirty="0" sz="1200">
                <a:latin typeface="Times New Roman"/>
                <a:cs typeface="Times New Roman"/>
              </a:rPr>
              <a:t>package procedure by using </a:t>
            </a:r>
            <a:r>
              <a:rPr dirty="0" sz="1200" spc="-5">
                <a:latin typeface="Times New Roman"/>
                <a:cs typeface="Times New Roman"/>
              </a:rPr>
              <a:t>department </a:t>
            </a:r>
            <a:r>
              <a:rPr dirty="0" sz="1200">
                <a:latin typeface="Times New Roman"/>
                <a:cs typeface="Times New Roman"/>
              </a:rPr>
              <a:t>ID 80 for  </a:t>
            </a:r>
            <a:r>
              <a:rPr dirty="0" sz="1200" spc="-5">
                <a:latin typeface="Times New Roman"/>
                <a:cs typeface="Times New Roman"/>
              </a:rPr>
              <a:t>employee</a:t>
            </a:r>
            <a:r>
              <a:rPr dirty="0" sz="1200">
                <a:latin typeface="Times New Roman"/>
                <a:cs typeface="Times New Roman"/>
              </a:rPr>
              <a:t> </a:t>
            </a:r>
            <a:r>
              <a:rPr dirty="0" sz="1200" spc="-5">
                <a:latin typeface="Courier New"/>
                <a:cs typeface="Courier New"/>
              </a:rPr>
              <a:t>David</a:t>
            </a:r>
            <a:r>
              <a:rPr dirty="0" sz="1200" spc="-425">
                <a:latin typeface="Courier New"/>
                <a:cs typeface="Courier New"/>
              </a:rPr>
              <a:t> </a:t>
            </a:r>
            <a:r>
              <a:rPr dirty="0" sz="1200" spc="-5">
                <a:latin typeface="Courier New"/>
                <a:cs typeface="Courier New"/>
              </a:rPr>
              <a:t>Smith</a:t>
            </a:r>
            <a:r>
              <a:rPr dirty="0" sz="1200" spc="-425">
                <a:latin typeface="Courier New"/>
                <a:cs typeface="Courier New"/>
              </a:rPr>
              <a:t> </a:t>
            </a:r>
            <a:r>
              <a:rPr dirty="0" sz="1200">
                <a:latin typeface="Times New Roman"/>
                <a:cs typeface="Times New Roman"/>
              </a:rPr>
              <a:t>with </a:t>
            </a:r>
            <a:r>
              <a:rPr dirty="0" sz="1200" spc="-5">
                <a:latin typeface="Times New Roman"/>
                <a:cs typeface="Times New Roman"/>
              </a:rPr>
              <a:t>e-mail</a:t>
            </a:r>
            <a:r>
              <a:rPr dirty="0" sz="1200">
                <a:latin typeface="Times New Roman"/>
                <a:cs typeface="Times New Roman"/>
              </a:rPr>
              <a:t> </a:t>
            </a:r>
            <a:r>
              <a:rPr dirty="0" sz="1200" spc="-5">
                <a:latin typeface="Courier New"/>
                <a:cs typeface="Courier New"/>
              </a:rPr>
              <a:t>DASMITH</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1" y="4370832"/>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emp_pkg.add_employee('David', 'Smith','DASMITH', deptid =&gt;</a:t>
            </a:r>
            <a:r>
              <a:rPr dirty="0" sz="1100" spc="90">
                <a:latin typeface="Courier New"/>
                <a:cs typeface="Courier New"/>
              </a:rPr>
              <a:t> </a:t>
            </a:r>
            <a:r>
              <a:rPr dirty="0" sz="1100" spc="-5">
                <a:latin typeface="Courier New"/>
                <a:cs typeface="Courier New"/>
              </a:rPr>
              <a:t>80)</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901700" y="5345684"/>
            <a:ext cx="5857240" cy="564515"/>
          </a:xfrm>
          <a:prstGeom prst="rect">
            <a:avLst/>
          </a:prstGeom>
        </p:spPr>
        <p:txBody>
          <a:bodyPr wrap="square" lIns="0" tIns="17145" rIns="0" bIns="0" rtlCol="0" vert="horz">
            <a:spAutoFit/>
          </a:bodyPr>
          <a:lstStyle/>
          <a:p>
            <a:pPr marL="241300" marR="5080" indent="-228600">
              <a:lnSpc>
                <a:spcPct val="97300"/>
              </a:lnSpc>
              <a:spcBef>
                <a:spcPts val="135"/>
              </a:spcBef>
            </a:pPr>
            <a:r>
              <a:rPr dirty="0" sz="1200" b="1">
                <a:latin typeface="Times New Roman"/>
                <a:cs typeface="Times New Roman"/>
              </a:rPr>
              <a:t>Note</a:t>
            </a:r>
            <a:r>
              <a:rPr dirty="0" sz="1200">
                <a:latin typeface="Times New Roman"/>
                <a:cs typeface="Times New Roman"/>
              </a:rPr>
              <a:t>: If you are using </a:t>
            </a:r>
            <a:r>
              <a:rPr dirty="0" sz="1200" spc="-5">
                <a:latin typeface="Times New Roman"/>
                <a:cs typeface="Times New Roman"/>
              </a:rPr>
              <a:t>SQL </a:t>
            </a:r>
            <a:r>
              <a:rPr dirty="0" sz="1200">
                <a:latin typeface="Times New Roman"/>
                <a:cs typeface="Times New Roman"/>
              </a:rPr>
              <a:t>Developer, your </a:t>
            </a:r>
            <a:r>
              <a:rPr dirty="0" sz="1200" spc="-5">
                <a:latin typeface="Times New Roman"/>
                <a:cs typeface="Times New Roman"/>
              </a:rPr>
              <a:t>compile time </a:t>
            </a:r>
            <a:r>
              <a:rPr dirty="0" sz="1200">
                <a:latin typeface="Times New Roman"/>
                <a:cs typeface="Times New Roman"/>
              </a:rPr>
              <a:t>errors are displayed in the Message  Log. If you are using </a:t>
            </a:r>
            <a:r>
              <a:rPr dirty="0" sz="1200" spc="-5">
                <a:latin typeface="Times New Roman"/>
                <a:cs typeface="Times New Roman"/>
              </a:rPr>
              <a:t>SQL*Plus </a:t>
            </a:r>
            <a:r>
              <a:rPr dirty="0" sz="1200">
                <a:latin typeface="Times New Roman"/>
                <a:cs typeface="Times New Roman"/>
              </a:rPr>
              <a:t>or iSQL*Plus to create your stored code, use the </a:t>
            </a:r>
            <a:r>
              <a:rPr dirty="0" sz="1200" spc="-5">
                <a:latin typeface="Times New Roman"/>
                <a:cs typeface="Times New Roman"/>
              </a:rPr>
              <a:t>SQL*Plus  </a:t>
            </a:r>
            <a:r>
              <a:rPr dirty="0" sz="1200" spc="-5">
                <a:latin typeface="Courier New"/>
                <a:cs typeface="Courier New"/>
              </a:rPr>
              <a:t>SHOW ERRORS</a:t>
            </a:r>
            <a:r>
              <a:rPr dirty="0" sz="1200" spc="-434">
                <a:latin typeface="Courier New"/>
                <a:cs typeface="Courier New"/>
              </a:rPr>
              <a:t> </a:t>
            </a:r>
            <a:r>
              <a:rPr dirty="0" sz="1200">
                <a:latin typeface="Times New Roman"/>
                <a:cs typeface="Times New Roman"/>
              </a:rPr>
              <a:t>to view </a:t>
            </a:r>
            <a:r>
              <a:rPr dirty="0" sz="1200" spc="-5">
                <a:latin typeface="Times New Roman"/>
                <a:cs typeface="Times New Roman"/>
              </a:rPr>
              <a:t>compile </a:t>
            </a:r>
            <a:r>
              <a:rPr dirty="0" sz="1200">
                <a:latin typeface="Times New Roman"/>
                <a:cs typeface="Times New Roman"/>
              </a:rPr>
              <a:t>errors.</a:t>
            </a:r>
            <a:endParaRPr sz="12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208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xi</a:t>
            </a:r>
            <a:endParaRPr sz="1000">
              <a:latin typeface="Arial"/>
              <a:cs typeface="Arial"/>
            </a:endParaRPr>
          </a:p>
        </p:txBody>
      </p:sp>
      <p:sp>
        <p:nvSpPr>
          <p:cNvPr id="3" name="object 3"/>
          <p:cNvSpPr txBox="1"/>
          <p:nvPr/>
        </p:nvSpPr>
        <p:spPr>
          <a:xfrm>
            <a:off x="1358900" y="859507"/>
            <a:ext cx="3792854" cy="1229995"/>
          </a:xfrm>
          <a:prstGeom prst="rect">
            <a:avLst/>
          </a:prstGeom>
        </p:spPr>
        <p:txBody>
          <a:bodyPr wrap="square" lIns="0" tIns="45085" rIns="0" bIns="0" rtlCol="0" vert="horz">
            <a:spAutoFit/>
          </a:bodyPr>
          <a:lstStyle/>
          <a:p>
            <a:pPr marL="12700">
              <a:lnSpc>
                <a:spcPct val="100000"/>
              </a:lnSpc>
              <a:spcBef>
                <a:spcPts val="355"/>
              </a:spcBef>
            </a:pPr>
            <a:r>
              <a:rPr dirty="0" sz="1100" spc="-5" b="1">
                <a:latin typeface="Arial"/>
                <a:cs typeface="Arial"/>
              </a:rPr>
              <a:t>12 Understanding and Influencing the PL/SQL</a:t>
            </a:r>
            <a:r>
              <a:rPr dirty="0" sz="1100" spc="125" b="1">
                <a:latin typeface="Arial"/>
                <a:cs typeface="Arial"/>
              </a:rPr>
              <a:t> </a:t>
            </a:r>
            <a:r>
              <a:rPr dirty="0" sz="1100" spc="-5" b="1">
                <a:latin typeface="Arial"/>
                <a:cs typeface="Arial"/>
              </a:rPr>
              <a:t>Compiler</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12-2</a:t>
            </a:r>
            <a:endParaRPr sz="1100">
              <a:latin typeface="Arial"/>
              <a:cs typeface="Arial"/>
            </a:endParaRPr>
          </a:p>
          <a:p>
            <a:pPr marL="240665" marR="413384">
              <a:lnSpc>
                <a:spcPts val="1580"/>
              </a:lnSpc>
              <a:spcBef>
                <a:spcPts val="95"/>
              </a:spcBef>
            </a:pPr>
            <a:r>
              <a:rPr dirty="0" sz="1100" spc="-5">
                <a:latin typeface="Arial"/>
                <a:cs typeface="Arial"/>
              </a:rPr>
              <a:t>Native and Interpreted Compilation 12-3  Features and Benefits of Native Compilation</a:t>
            </a:r>
            <a:r>
              <a:rPr dirty="0" sz="1100" spc="85">
                <a:latin typeface="Arial"/>
                <a:cs typeface="Arial"/>
              </a:rPr>
              <a:t> </a:t>
            </a:r>
            <a:r>
              <a:rPr dirty="0" sz="1100" spc="-5">
                <a:latin typeface="Arial"/>
                <a:cs typeface="Arial"/>
              </a:rPr>
              <a:t>12-4</a:t>
            </a:r>
            <a:endParaRPr sz="1100">
              <a:latin typeface="Arial"/>
              <a:cs typeface="Arial"/>
            </a:endParaRPr>
          </a:p>
          <a:p>
            <a:pPr marL="240665" marR="205740">
              <a:lnSpc>
                <a:spcPts val="1580"/>
              </a:lnSpc>
            </a:pPr>
            <a:r>
              <a:rPr dirty="0" sz="1100" spc="-5">
                <a:latin typeface="Arial"/>
                <a:cs typeface="Arial"/>
              </a:rPr>
              <a:t>Considerations When Using Native Compilation 12-5  Parameters Influencing Compilation</a:t>
            </a:r>
            <a:r>
              <a:rPr dirty="0" sz="1100" spc="20">
                <a:latin typeface="Arial"/>
                <a:cs typeface="Arial"/>
              </a:rPr>
              <a:t> </a:t>
            </a:r>
            <a:r>
              <a:rPr dirty="0" sz="1100" spc="-5">
                <a:latin typeface="Arial"/>
                <a:cs typeface="Arial"/>
              </a:rPr>
              <a:t>12-6</a:t>
            </a:r>
            <a:endParaRPr sz="1100">
              <a:latin typeface="Arial"/>
              <a:cs typeface="Arial"/>
            </a:endParaRPr>
          </a:p>
        </p:txBody>
      </p:sp>
      <p:sp>
        <p:nvSpPr>
          <p:cNvPr id="4" name="object 4"/>
          <p:cNvSpPr txBox="1"/>
          <p:nvPr/>
        </p:nvSpPr>
        <p:spPr>
          <a:xfrm>
            <a:off x="5079715" y="2062647"/>
            <a:ext cx="307340" cy="427990"/>
          </a:xfrm>
          <a:prstGeom prst="rect">
            <a:avLst/>
          </a:prstGeom>
        </p:spPr>
        <p:txBody>
          <a:bodyPr wrap="square" lIns="0" tIns="46355" rIns="0" bIns="0" rtlCol="0" vert="horz">
            <a:spAutoFit/>
          </a:bodyPr>
          <a:lstStyle/>
          <a:p>
            <a:pPr marL="15240">
              <a:lnSpc>
                <a:spcPct val="100000"/>
              </a:lnSpc>
              <a:spcBef>
                <a:spcPts val="365"/>
              </a:spcBef>
            </a:pPr>
            <a:r>
              <a:rPr dirty="0" sz="1100" spc="-5">
                <a:latin typeface="Arial"/>
                <a:cs typeface="Arial"/>
              </a:rPr>
              <a:t>12</a:t>
            </a:r>
            <a:r>
              <a:rPr dirty="0" sz="1100" spc="-15">
                <a:latin typeface="Arial"/>
                <a:cs typeface="Arial"/>
              </a:rPr>
              <a:t>-</a:t>
            </a:r>
            <a:r>
              <a:rPr dirty="0" sz="1100" spc="-5">
                <a:latin typeface="Arial"/>
                <a:cs typeface="Arial"/>
              </a:rPr>
              <a:t>7</a:t>
            </a:r>
            <a:endParaRPr sz="1100">
              <a:latin typeface="Arial"/>
              <a:cs typeface="Arial"/>
            </a:endParaRPr>
          </a:p>
          <a:p>
            <a:pPr marL="12700">
              <a:lnSpc>
                <a:spcPct val="100000"/>
              </a:lnSpc>
              <a:spcBef>
                <a:spcPts val="265"/>
              </a:spcBef>
            </a:pPr>
            <a:r>
              <a:rPr dirty="0" sz="1100" spc="-5">
                <a:latin typeface="Arial"/>
                <a:cs typeface="Arial"/>
              </a:rPr>
              <a:t>12-8</a:t>
            </a:r>
            <a:endParaRPr sz="1100">
              <a:latin typeface="Arial"/>
              <a:cs typeface="Arial"/>
            </a:endParaRPr>
          </a:p>
        </p:txBody>
      </p:sp>
      <p:sp>
        <p:nvSpPr>
          <p:cNvPr id="5" name="object 5"/>
          <p:cNvSpPr txBox="1"/>
          <p:nvPr/>
        </p:nvSpPr>
        <p:spPr>
          <a:xfrm>
            <a:off x="1587312" y="2062647"/>
            <a:ext cx="3404235" cy="2498090"/>
          </a:xfrm>
          <a:prstGeom prst="rect">
            <a:avLst/>
          </a:prstGeom>
        </p:spPr>
        <p:txBody>
          <a:bodyPr wrap="square" lIns="0" tIns="12700" rIns="0" bIns="0" rtlCol="0" vert="horz">
            <a:spAutoFit/>
          </a:bodyPr>
          <a:lstStyle/>
          <a:p>
            <a:pPr algn="just" marL="12700" marR="5080">
              <a:lnSpc>
                <a:spcPct val="119800"/>
              </a:lnSpc>
              <a:spcBef>
                <a:spcPts val="100"/>
              </a:spcBef>
            </a:pPr>
            <a:r>
              <a:rPr dirty="0" sz="1100" spc="-5">
                <a:latin typeface="Arial"/>
                <a:cs typeface="Arial"/>
              </a:rPr>
              <a:t>Switching Between Native and Interpreted Compilation  Viewing Compilation Information in the Data Dictionary  Using Native Compilation</a:t>
            </a:r>
            <a:r>
              <a:rPr dirty="0" sz="1100" spc="20">
                <a:latin typeface="Arial"/>
                <a:cs typeface="Arial"/>
              </a:rPr>
              <a:t> </a:t>
            </a:r>
            <a:r>
              <a:rPr dirty="0" sz="1100" spc="-5">
                <a:latin typeface="Arial"/>
                <a:cs typeface="Arial"/>
              </a:rPr>
              <a:t>12-9</a:t>
            </a:r>
            <a:endParaRPr sz="1100">
              <a:latin typeface="Arial"/>
              <a:cs typeface="Arial"/>
            </a:endParaRPr>
          </a:p>
          <a:p>
            <a:pPr algn="just" marL="12700" marR="875665">
              <a:lnSpc>
                <a:spcPct val="119500"/>
              </a:lnSpc>
              <a:spcBef>
                <a:spcPts val="10"/>
              </a:spcBef>
            </a:pPr>
            <a:r>
              <a:rPr dirty="0" sz="1100" spc="-5">
                <a:latin typeface="Arial"/>
                <a:cs typeface="Arial"/>
              </a:rPr>
              <a:t>Compiler Warning Infrastructure 12-10  Setting Compiler Warning Levels</a:t>
            </a:r>
            <a:r>
              <a:rPr dirty="0" sz="1100" spc="50">
                <a:latin typeface="Arial"/>
                <a:cs typeface="Arial"/>
              </a:rPr>
              <a:t> </a:t>
            </a:r>
            <a:r>
              <a:rPr dirty="0" sz="1100" spc="-5">
                <a:latin typeface="Arial"/>
                <a:cs typeface="Arial"/>
              </a:rPr>
              <a:t>12-11</a:t>
            </a:r>
            <a:endParaRPr sz="1100">
              <a:latin typeface="Arial"/>
              <a:cs typeface="Arial"/>
            </a:endParaRPr>
          </a:p>
          <a:p>
            <a:pPr marL="12700">
              <a:lnSpc>
                <a:spcPct val="100000"/>
              </a:lnSpc>
              <a:spcBef>
                <a:spcPts val="300"/>
              </a:spcBef>
            </a:pPr>
            <a:r>
              <a:rPr dirty="0" sz="1100" spc="-5">
                <a:latin typeface="Arial"/>
                <a:cs typeface="Arial"/>
              </a:rPr>
              <a:t>Guidelines for Using </a:t>
            </a:r>
            <a:r>
              <a:rPr dirty="0" sz="1100" spc="-5">
                <a:latin typeface="Courier New"/>
                <a:cs typeface="Courier New"/>
              </a:rPr>
              <a:t>PLSQL_WARNINGS</a:t>
            </a:r>
            <a:r>
              <a:rPr dirty="0" sz="1100" spc="285">
                <a:latin typeface="Courier New"/>
                <a:cs typeface="Courier New"/>
              </a:rPr>
              <a:t> </a:t>
            </a:r>
            <a:r>
              <a:rPr dirty="0" sz="1100" spc="-5">
                <a:latin typeface="Arial"/>
                <a:cs typeface="Arial"/>
              </a:rPr>
              <a:t>12-12</a:t>
            </a:r>
            <a:endParaRPr sz="1100">
              <a:latin typeface="Arial"/>
              <a:cs typeface="Arial"/>
            </a:endParaRPr>
          </a:p>
          <a:p>
            <a:pPr marL="12700">
              <a:lnSpc>
                <a:spcPct val="100000"/>
              </a:lnSpc>
              <a:spcBef>
                <a:spcPts val="355"/>
              </a:spcBef>
            </a:pPr>
            <a:r>
              <a:rPr dirty="0" sz="1100" spc="-5">
                <a:latin typeface="Courier New"/>
                <a:cs typeface="Courier New"/>
              </a:rPr>
              <a:t>DBMS_WARNING </a:t>
            </a:r>
            <a:r>
              <a:rPr dirty="0" sz="1100" spc="-5">
                <a:latin typeface="Arial"/>
                <a:cs typeface="Arial"/>
              </a:rPr>
              <a:t>Package</a:t>
            </a:r>
            <a:r>
              <a:rPr dirty="0" sz="1100" spc="254">
                <a:latin typeface="Arial"/>
                <a:cs typeface="Arial"/>
              </a:rPr>
              <a:t> </a:t>
            </a:r>
            <a:r>
              <a:rPr dirty="0" sz="1100" spc="-5">
                <a:latin typeface="Arial"/>
                <a:cs typeface="Arial"/>
              </a:rPr>
              <a:t>12-13</a:t>
            </a:r>
            <a:endParaRPr sz="1100">
              <a:latin typeface="Arial"/>
              <a:cs typeface="Arial"/>
            </a:endParaRPr>
          </a:p>
          <a:p>
            <a:pPr marL="12700" marR="755015">
              <a:lnSpc>
                <a:spcPct val="126200"/>
              </a:lnSpc>
              <a:spcBef>
                <a:spcPts val="10"/>
              </a:spcBef>
            </a:pPr>
            <a:r>
              <a:rPr dirty="0" sz="1100" spc="-5">
                <a:latin typeface="Arial"/>
                <a:cs typeface="Arial"/>
              </a:rPr>
              <a:t>Using </a:t>
            </a:r>
            <a:r>
              <a:rPr dirty="0" sz="1100" spc="-5">
                <a:latin typeface="Courier New"/>
                <a:cs typeface="Courier New"/>
              </a:rPr>
              <a:t>DBMS_WARNING </a:t>
            </a:r>
            <a:r>
              <a:rPr dirty="0" sz="1100" spc="-5">
                <a:latin typeface="Arial"/>
                <a:cs typeface="Arial"/>
              </a:rPr>
              <a:t>Procedures</a:t>
            </a:r>
            <a:r>
              <a:rPr dirty="0" sz="1100" spc="280">
                <a:latin typeface="Arial"/>
                <a:cs typeface="Arial"/>
              </a:rPr>
              <a:t> </a:t>
            </a:r>
            <a:r>
              <a:rPr dirty="0" sz="1100" spc="-5">
                <a:latin typeface="Arial"/>
                <a:cs typeface="Arial"/>
              </a:rPr>
              <a:t>12-14  Using </a:t>
            </a:r>
            <a:r>
              <a:rPr dirty="0" sz="1100" spc="-5">
                <a:latin typeface="Courier New"/>
                <a:cs typeface="Courier New"/>
              </a:rPr>
              <a:t>DBMS_WARNING </a:t>
            </a:r>
            <a:r>
              <a:rPr dirty="0" sz="1100" spc="-5">
                <a:latin typeface="Arial"/>
                <a:cs typeface="Arial"/>
              </a:rPr>
              <a:t>Functions 12-15  Using </a:t>
            </a:r>
            <a:r>
              <a:rPr dirty="0" sz="1100" spc="-5">
                <a:latin typeface="Courier New"/>
                <a:cs typeface="Courier New"/>
              </a:rPr>
              <a:t>DBMS_WARNING</a:t>
            </a:r>
            <a:r>
              <a:rPr dirty="0" sz="1100" spc="-5">
                <a:latin typeface="Arial"/>
                <a:cs typeface="Arial"/>
              </a:rPr>
              <a:t>: Example 12-16  Summary</a:t>
            </a:r>
            <a:r>
              <a:rPr dirty="0" sz="1100" spc="10">
                <a:latin typeface="Arial"/>
                <a:cs typeface="Arial"/>
              </a:rPr>
              <a:t> </a:t>
            </a:r>
            <a:r>
              <a:rPr dirty="0" sz="1100" spc="-5">
                <a:latin typeface="Arial"/>
                <a:cs typeface="Arial"/>
              </a:rPr>
              <a:t>12-18</a:t>
            </a:r>
            <a:endParaRPr sz="1100">
              <a:latin typeface="Arial"/>
              <a:cs typeface="Arial"/>
            </a:endParaRPr>
          </a:p>
          <a:p>
            <a:pPr marL="12700">
              <a:lnSpc>
                <a:spcPct val="100000"/>
              </a:lnSpc>
              <a:spcBef>
                <a:spcPts val="265"/>
              </a:spcBef>
            </a:pPr>
            <a:r>
              <a:rPr dirty="0" sz="1100" spc="-5">
                <a:latin typeface="Arial"/>
                <a:cs typeface="Arial"/>
              </a:rPr>
              <a:t>Practice 12: Overview</a:t>
            </a:r>
            <a:r>
              <a:rPr dirty="0" sz="1100" spc="5">
                <a:latin typeface="Arial"/>
                <a:cs typeface="Arial"/>
              </a:rPr>
              <a:t> </a:t>
            </a:r>
            <a:r>
              <a:rPr dirty="0" sz="1100">
                <a:latin typeface="Arial"/>
                <a:cs typeface="Arial"/>
              </a:rPr>
              <a:t>12-19</a:t>
            </a:r>
            <a:endParaRPr sz="1100">
              <a:latin typeface="Arial"/>
              <a:cs typeface="Arial"/>
            </a:endParaRPr>
          </a:p>
        </p:txBody>
      </p:sp>
      <p:sp>
        <p:nvSpPr>
          <p:cNvPr id="6" name="object 6"/>
          <p:cNvSpPr txBox="1"/>
          <p:nvPr/>
        </p:nvSpPr>
        <p:spPr>
          <a:xfrm>
            <a:off x="1358760" y="4698594"/>
            <a:ext cx="3331210" cy="2653030"/>
          </a:xfrm>
          <a:prstGeom prst="rect">
            <a:avLst/>
          </a:prstGeom>
        </p:spPr>
        <p:txBody>
          <a:bodyPr wrap="square" lIns="0" tIns="12700" rIns="0" bIns="0" rtlCol="0" vert="horz">
            <a:spAutoFit/>
          </a:bodyPr>
          <a:lstStyle/>
          <a:p>
            <a:pPr marL="12700" marR="571500">
              <a:lnSpc>
                <a:spcPct val="142200"/>
              </a:lnSpc>
              <a:spcBef>
                <a:spcPts val="100"/>
              </a:spcBef>
            </a:pPr>
            <a:r>
              <a:rPr dirty="0" sz="1100" spc="-5" b="1">
                <a:latin typeface="Arial"/>
                <a:cs typeface="Arial"/>
              </a:rPr>
              <a:t>Appendix A: Practice Solutions  Appendix B: Table Descriptions and</a:t>
            </a:r>
            <a:r>
              <a:rPr dirty="0" sz="1100" spc="50" b="1">
                <a:latin typeface="Arial"/>
                <a:cs typeface="Arial"/>
              </a:rPr>
              <a:t> </a:t>
            </a:r>
            <a:r>
              <a:rPr dirty="0" sz="1100" spc="-5" b="1">
                <a:latin typeface="Arial"/>
                <a:cs typeface="Arial"/>
              </a:rPr>
              <a:t>Data</a:t>
            </a:r>
            <a:endParaRPr sz="1100">
              <a:latin typeface="Arial"/>
              <a:cs typeface="Arial"/>
            </a:endParaRPr>
          </a:p>
          <a:p>
            <a:pPr marL="12700" marR="174625">
              <a:lnSpc>
                <a:spcPct val="142200"/>
              </a:lnSpc>
              <a:spcBef>
                <a:spcPts val="5"/>
              </a:spcBef>
            </a:pPr>
            <a:r>
              <a:rPr dirty="0" sz="1100" spc="-5" b="1">
                <a:latin typeface="Arial"/>
                <a:cs typeface="Arial"/>
              </a:rPr>
              <a:t>Appendix C: Studies for Implementing Triggers  Appendix D: Review of</a:t>
            </a:r>
            <a:r>
              <a:rPr dirty="0" sz="1100" spc="10" b="1">
                <a:latin typeface="Arial"/>
                <a:cs typeface="Arial"/>
              </a:rPr>
              <a:t> </a:t>
            </a:r>
            <a:r>
              <a:rPr dirty="0" sz="1100" spc="-5" b="1">
                <a:latin typeface="Arial"/>
                <a:cs typeface="Arial"/>
              </a:rPr>
              <a:t>PL/SQL</a:t>
            </a:r>
            <a:endParaRPr sz="1100">
              <a:latin typeface="Arial"/>
              <a:cs typeface="Arial"/>
            </a:endParaRPr>
          </a:p>
          <a:p>
            <a:pPr marL="12700" marR="1036319">
              <a:lnSpc>
                <a:spcPct val="142500"/>
              </a:lnSpc>
              <a:spcBef>
                <a:spcPts val="5"/>
              </a:spcBef>
            </a:pPr>
            <a:r>
              <a:rPr dirty="0" sz="1100" spc="-5" b="1">
                <a:latin typeface="Arial"/>
                <a:cs typeface="Arial"/>
              </a:rPr>
              <a:t>Appendix E: JDeveloper  Appendix F: Using SQL Developer  Index</a:t>
            </a:r>
            <a:endParaRPr sz="1100">
              <a:latin typeface="Arial"/>
              <a:cs typeface="Arial"/>
            </a:endParaRPr>
          </a:p>
          <a:p>
            <a:pPr>
              <a:lnSpc>
                <a:spcPct val="100000"/>
              </a:lnSpc>
              <a:spcBef>
                <a:spcPts val="35"/>
              </a:spcBef>
            </a:pPr>
            <a:endParaRPr sz="1600">
              <a:latin typeface="Arial"/>
              <a:cs typeface="Arial"/>
            </a:endParaRPr>
          </a:p>
          <a:p>
            <a:pPr marL="12700" marR="1323340">
              <a:lnSpc>
                <a:spcPct val="142700"/>
              </a:lnSpc>
              <a:spcBef>
                <a:spcPts val="5"/>
              </a:spcBef>
            </a:pPr>
            <a:r>
              <a:rPr dirty="0" sz="1100" spc="-5" b="1">
                <a:latin typeface="Arial"/>
                <a:cs typeface="Arial"/>
              </a:rPr>
              <a:t>Additional Practices  Additional Practice:</a:t>
            </a:r>
            <a:r>
              <a:rPr dirty="0" sz="1100" spc="15" b="1">
                <a:latin typeface="Arial"/>
                <a:cs typeface="Arial"/>
              </a:rPr>
              <a:t> </a:t>
            </a:r>
            <a:r>
              <a:rPr dirty="0" sz="1100" spc="-5" b="1">
                <a:latin typeface="Arial"/>
                <a:cs typeface="Arial"/>
              </a:rPr>
              <a:t>Solutions</a:t>
            </a:r>
            <a:endParaRPr sz="1100">
              <a:latin typeface="Arial"/>
              <a:cs typeface="Arial"/>
            </a:endParaRPr>
          </a:p>
          <a:p>
            <a:pPr marL="12700">
              <a:lnSpc>
                <a:spcPct val="100000"/>
              </a:lnSpc>
              <a:spcBef>
                <a:spcPts val="555"/>
              </a:spcBef>
            </a:pPr>
            <a:r>
              <a:rPr dirty="0" sz="1100" spc="-5" b="1">
                <a:latin typeface="Arial"/>
                <a:cs typeface="Arial"/>
              </a:rPr>
              <a:t>Additional Practices: Table Descriptions and</a:t>
            </a:r>
            <a:r>
              <a:rPr dirty="0" sz="1100" spc="85" b="1">
                <a:latin typeface="Arial"/>
                <a:cs typeface="Arial"/>
              </a:rPr>
              <a:t> </a:t>
            </a:r>
            <a:r>
              <a:rPr dirty="0" sz="1100" spc="-5" b="1">
                <a:latin typeface="Arial"/>
                <a:cs typeface="Arial"/>
              </a:rPr>
              <a:t>Data</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2308859"/>
            <a:ext cx="6335395" cy="4007485"/>
          </a:xfrm>
          <a:custGeom>
            <a:avLst/>
            <a:gdLst/>
            <a:ahLst/>
            <a:cxnLst/>
            <a:rect l="l" t="t" r="r" b="b"/>
            <a:pathLst>
              <a:path w="6335395" h="4007485">
                <a:moveTo>
                  <a:pt x="6335268" y="0"/>
                </a:moveTo>
                <a:lnTo>
                  <a:pt x="6323076" y="0"/>
                </a:lnTo>
                <a:lnTo>
                  <a:pt x="6323076" y="12192"/>
                </a:lnTo>
                <a:lnTo>
                  <a:pt x="6323076" y="3995166"/>
                </a:lnTo>
                <a:lnTo>
                  <a:pt x="12179" y="3995166"/>
                </a:lnTo>
                <a:lnTo>
                  <a:pt x="12179" y="12192"/>
                </a:lnTo>
                <a:lnTo>
                  <a:pt x="6323076" y="12192"/>
                </a:lnTo>
                <a:lnTo>
                  <a:pt x="6323076" y="0"/>
                </a:lnTo>
                <a:lnTo>
                  <a:pt x="12179" y="0"/>
                </a:lnTo>
                <a:lnTo>
                  <a:pt x="0" y="0"/>
                </a:lnTo>
                <a:lnTo>
                  <a:pt x="0" y="12192"/>
                </a:lnTo>
                <a:lnTo>
                  <a:pt x="0" y="3995166"/>
                </a:lnTo>
                <a:lnTo>
                  <a:pt x="0" y="4007358"/>
                </a:lnTo>
                <a:lnTo>
                  <a:pt x="12179" y="4007370"/>
                </a:lnTo>
                <a:lnTo>
                  <a:pt x="6323076" y="4007358"/>
                </a:lnTo>
                <a:lnTo>
                  <a:pt x="6335268" y="4007370"/>
                </a:lnTo>
                <a:lnTo>
                  <a:pt x="6335268" y="3995166"/>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814831"/>
            <a:ext cx="5859780" cy="6564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a:t>
            </a:r>
            <a:endParaRPr sz="1200">
              <a:latin typeface="Arial"/>
              <a:cs typeface="Arial"/>
            </a:endParaRPr>
          </a:p>
          <a:p>
            <a:pPr marL="241300" marR="487680" indent="-228600">
              <a:lnSpc>
                <a:spcPct val="102899"/>
              </a:lnSpc>
              <a:spcBef>
                <a:spcPts val="1125"/>
              </a:spcBef>
              <a:buAutoNum type="arabicPeriod"/>
              <a:tabLst>
                <a:tab pos="241300" algn="l"/>
              </a:tabLst>
            </a:pPr>
            <a:r>
              <a:rPr dirty="0" sz="1200">
                <a:latin typeface="Times New Roman"/>
                <a:cs typeface="Times New Roman"/>
              </a:rPr>
              <a:t>Copy and modify the code for the </a:t>
            </a:r>
            <a:r>
              <a:rPr dirty="0" sz="1200" spc="-5">
                <a:latin typeface="Courier New"/>
                <a:cs typeface="Courier New"/>
              </a:rPr>
              <a:t>EMP_PKG</a:t>
            </a:r>
            <a:r>
              <a:rPr dirty="0" sz="1200" spc="-525">
                <a:latin typeface="Courier New"/>
                <a:cs typeface="Courier New"/>
              </a:rPr>
              <a:t> </a:t>
            </a:r>
            <a:r>
              <a:rPr dirty="0" sz="1200">
                <a:latin typeface="Times New Roman"/>
                <a:cs typeface="Times New Roman"/>
              </a:rPr>
              <a:t>package that </a:t>
            </a:r>
            <a:r>
              <a:rPr dirty="0" sz="1200" spc="-5">
                <a:latin typeface="Times New Roman"/>
                <a:cs typeface="Times New Roman"/>
              </a:rPr>
              <a:t>you </a:t>
            </a:r>
            <a:r>
              <a:rPr dirty="0" sz="1200">
                <a:latin typeface="Times New Roman"/>
                <a:cs typeface="Times New Roman"/>
              </a:rPr>
              <a:t>created in Practice 3,  Exercise 2, and overload the </a:t>
            </a:r>
            <a:r>
              <a:rPr dirty="0" sz="1200" spc="-5">
                <a:latin typeface="Courier New"/>
                <a:cs typeface="Courier New"/>
              </a:rPr>
              <a:t>ADD_EMPLOYEE</a:t>
            </a:r>
            <a:r>
              <a:rPr dirty="0" sz="1200" spc="-470">
                <a:latin typeface="Courier New"/>
                <a:cs typeface="Courier New"/>
              </a:rPr>
              <a:t> </a:t>
            </a:r>
            <a:r>
              <a:rPr dirty="0" sz="1200">
                <a:latin typeface="Times New Roman"/>
                <a:cs typeface="Times New Roman"/>
              </a:rPr>
              <a:t>procedure.</a:t>
            </a:r>
            <a:endParaRPr sz="1200">
              <a:latin typeface="Times New Roman"/>
              <a:cs typeface="Times New Roman"/>
            </a:endParaRPr>
          </a:p>
          <a:p>
            <a:pPr>
              <a:lnSpc>
                <a:spcPct val="100000"/>
              </a:lnSpc>
              <a:spcBef>
                <a:spcPts val="10"/>
              </a:spcBef>
              <a:buFont typeface="Times New Roman"/>
              <a:buAutoNum type="arabicPeriod"/>
            </a:pPr>
            <a:endParaRPr sz="1100">
              <a:latin typeface="Times New Roman"/>
              <a:cs typeface="Times New Roman"/>
            </a:endParaRPr>
          </a:p>
          <a:p>
            <a:pPr lvl="1" marL="469900" marR="262890" indent="-228600">
              <a:lnSpc>
                <a:spcPct val="97700"/>
              </a:lnSpc>
              <a:buAutoNum type="alphaLcPeriod"/>
              <a:tabLst>
                <a:tab pos="469900" algn="l"/>
              </a:tabLst>
            </a:pPr>
            <a:r>
              <a:rPr dirty="0" sz="1200">
                <a:latin typeface="Times New Roman"/>
                <a:cs typeface="Times New Roman"/>
              </a:rPr>
              <a:t>In the package </a:t>
            </a:r>
            <a:r>
              <a:rPr dirty="0" sz="1200" spc="-5">
                <a:latin typeface="Times New Roman"/>
                <a:cs typeface="Times New Roman"/>
              </a:rPr>
              <a:t>specification, </a:t>
            </a:r>
            <a:r>
              <a:rPr dirty="0" sz="1200">
                <a:latin typeface="Times New Roman"/>
                <a:cs typeface="Times New Roman"/>
              </a:rPr>
              <a:t>add a new procedure called </a:t>
            </a:r>
            <a:r>
              <a:rPr dirty="0" sz="1200" spc="-5">
                <a:latin typeface="Courier New"/>
                <a:cs typeface="Courier New"/>
              </a:rPr>
              <a:t>ADD_EMPLOYEE</a:t>
            </a:r>
            <a:r>
              <a:rPr dirty="0" sz="1200" spc="-5">
                <a:latin typeface="Times New Roman"/>
                <a:cs typeface="Times New Roman"/>
              </a:rPr>
              <a:t>, which  </a:t>
            </a:r>
            <a:r>
              <a:rPr dirty="0" sz="1200">
                <a:latin typeface="Times New Roman"/>
                <a:cs typeface="Times New Roman"/>
              </a:rPr>
              <a:t>accepts three </a:t>
            </a:r>
            <a:r>
              <a:rPr dirty="0" sz="1200" spc="-5">
                <a:latin typeface="Times New Roman"/>
                <a:cs typeface="Times New Roman"/>
              </a:rPr>
              <a:t>parameters: </a:t>
            </a:r>
            <a:r>
              <a:rPr dirty="0" sz="1200">
                <a:latin typeface="Times New Roman"/>
                <a:cs typeface="Times New Roman"/>
              </a:rPr>
              <a:t>the first </a:t>
            </a:r>
            <a:r>
              <a:rPr dirty="0" sz="1200" spc="-5">
                <a:latin typeface="Times New Roman"/>
                <a:cs typeface="Times New Roman"/>
              </a:rPr>
              <a:t>name, </a:t>
            </a:r>
            <a:r>
              <a:rPr dirty="0" sz="1200">
                <a:latin typeface="Times New Roman"/>
                <a:cs typeface="Times New Roman"/>
              </a:rPr>
              <a:t>last name, and </a:t>
            </a:r>
            <a:r>
              <a:rPr dirty="0" sz="1200" spc="-5">
                <a:latin typeface="Times New Roman"/>
                <a:cs typeface="Times New Roman"/>
              </a:rPr>
              <a:t>department </a:t>
            </a:r>
            <a:r>
              <a:rPr dirty="0" sz="1200">
                <a:latin typeface="Times New Roman"/>
                <a:cs typeface="Times New Roman"/>
              </a:rPr>
              <a:t>ID. </a:t>
            </a:r>
            <a:r>
              <a:rPr dirty="0" sz="1200" spc="-5">
                <a:latin typeface="Times New Roman"/>
                <a:cs typeface="Times New Roman"/>
              </a:rPr>
              <a:t>Compile </a:t>
            </a:r>
            <a:r>
              <a:rPr dirty="0" sz="1200">
                <a:latin typeface="Times New Roman"/>
                <a:cs typeface="Times New Roman"/>
              </a:rPr>
              <a:t>the  changes.</a:t>
            </a:r>
            <a:endParaRPr sz="1200">
              <a:latin typeface="Times New Roman"/>
              <a:cs typeface="Times New Roman"/>
            </a:endParaRPr>
          </a:p>
          <a:p>
            <a:pPr marL="12700">
              <a:lnSpc>
                <a:spcPts val="1280"/>
              </a:lnSpc>
              <a:spcBef>
                <a:spcPts val="685"/>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45"/>
              </a:lnSpc>
            </a:pPr>
            <a:r>
              <a:rPr dirty="0" sz="1100" spc="-5">
                <a:latin typeface="Courier New"/>
                <a:cs typeface="Courier New"/>
              </a:rPr>
              <a:t>PROCEDURE add_employee(</a:t>
            </a:r>
            <a:endParaRPr sz="1100">
              <a:latin typeface="Courier New"/>
              <a:cs typeface="Courier New"/>
            </a:endParaRPr>
          </a:p>
          <a:p>
            <a:pPr marL="347980" marR="2402205">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1899285">
              <a:lnSpc>
                <a:spcPct val="94300"/>
              </a:lnSpc>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480185">
              <a:lnSpc>
                <a:spcPts val="1250"/>
              </a:lnSpc>
              <a:spcBef>
                <a:spcPts val="30"/>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180340">
              <a:lnSpc>
                <a:spcPts val="1145"/>
              </a:lnSpc>
            </a:pPr>
            <a:r>
              <a:rPr dirty="0" sz="1100" spc="-5" b="1">
                <a:latin typeface="Courier New"/>
                <a:cs typeface="Courier New"/>
              </a:rPr>
              <a:t>PROCEDURE add_employee(</a:t>
            </a:r>
            <a:endParaRPr sz="1100">
              <a:latin typeface="Courier New"/>
              <a:cs typeface="Courier New"/>
            </a:endParaRPr>
          </a:p>
          <a:p>
            <a:pPr marL="347980" marR="2402205">
              <a:lnSpc>
                <a:spcPct val="94300"/>
              </a:lnSpc>
              <a:spcBef>
                <a:spcPts val="40"/>
              </a:spcBef>
            </a:pPr>
            <a:r>
              <a:rPr dirty="0" sz="1100" spc="-5" b="1">
                <a:latin typeface="Courier New"/>
                <a:cs typeface="Courier New"/>
              </a:rPr>
              <a:t>first_name employees.first_name%TYPE,  last_name employees.last_name%TYPE,  deptid</a:t>
            </a:r>
            <a:r>
              <a:rPr dirty="0" sz="1100" spc="30" b="1">
                <a:latin typeface="Courier New"/>
                <a:cs typeface="Courier New"/>
              </a:rPr>
              <a:t> </a:t>
            </a:r>
            <a:r>
              <a:rPr dirty="0" sz="1100" spc="-5" b="1">
                <a:latin typeface="Courier New"/>
                <a:cs typeface="Courier New"/>
              </a:rPr>
              <a:t>employees.department_id%TYPE);</a:t>
            </a:r>
            <a:endParaRPr sz="1100">
              <a:latin typeface="Courier New"/>
              <a:cs typeface="Courier New"/>
            </a:endParaRPr>
          </a:p>
          <a:p>
            <a:pPr marL="180340">
              <a:lnSpc>
                <a:spcPts val="1240"/>
              </a:lnSpc>
            </a:pPr>
            <a:r>
              <a:rPr dirty="0" sz="1100" spc="-5">
                <a:latin typeface="Courier New"/>
                <a:cs typeface="Courier New"/>
              </a:rPr>
              <a:t>PROCEDURE get_employee(</a:t>
            </a:r>
            <a:endParaRPr sz="1100">
              <a:latin typeface="Courier New"/>
              <a:cs typeface="Courier New"/>
            </a:endParaRPr>
          </a:p>
          <a:p>
            <a:pPr marL="347980" marR="2486025">
              <a:lnSpc>
                <a:spcPts val="1250"/>
              </a:lnSpc>
              <a:spcBef>
                <a:spcPts val="6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12700">
              <a:lnSpc>
                <a:spcPts val="1250"/>
              </a:lnSpc>
            </a:pPr>
            <a:r>
              <a:rPr dirty="0" sz="1100" spc="-5">
                <a:latin typeface="Courier New"/>
                <a:cs typeface="Courier New"/>
              </a:rPr>
              <a:t>END emp_pkg;</a:t>
            </a:r>
            <a:endParaRPr sz="1100">
              <a:latin typeface="Courier New"/>
              <a:cs typeface="Courier New"/>
            </a:endParaRPr>
          </a:p>
          <a:p>
            <a:pPr marL="12700">
              <a:lnSpc>
                <a:spcPts val="1245"/>
              </a:lnSpc>
            </a:pPr>
            <a:r>
              <a:rPr dirty="0" sz="1100" spc="-5">
                <a:latin typeface="Courier New"/>
                <a:cs typeface="Courier New"/>
              </a:rPr>
              <a:t>/</a:t>
            </a:r>
            <a:endParaRPr sz="1100">
              <a:latin typeface="Courier New"/>
              <a:cs typeface="Courier New"/>
            </a:endParaRPr>
          </a:p>
          <a:p>
            <a:pPr marL="12700">
              <a:lnSpc>
                <a:spcPts val="1280"/>
              </a:lnSpc>
            </a:pPr>
            <a:r>
              <a:rPr dirty="0" sz="1100" spc="-5">
                <a:latin typeface="Courier New"/>
                <a:cs typeface="Courier New"/>
              </a:rPr>
              <a:t>SHOW ERRORS</a:t>
            </a:r>
            <a:endParaRPr sz="1100">
              <a:latin typeface="Courier New"/>
              <a:cs typeface="Courier New"/>
            </a:endParaRPr>
          </a:p>
          <a:p>
            <a:pPr marL="12700" marR="4497705">
              <a:lnSpc>
                <a:spcPts val="2500"/>
              </a:lnSpc>
              <a:spcBef>
                <a:spcPts val="275"/>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a:p>
            <a:pPr>
              <a:lnSpc>
                <a:spcPct val="100000"/>
              </a:lnSpc>
              <a:spcBef>
                <a:spcPts val="5"/>
              </a:spcBef>
            </a:pPr>
            <a:endParaRPr sz="1000">
              <a:latin typeface="Courier New"/>
              <a:cs typeface="Courier New"/>
            </a:endParaRPr>
          </a:p>
          <a:p>
            <a:pPr lvl="1" marL="469900" indent="-229235">
              <a:lnSpc>
                <a:spcPct val="100000"/>
              </a:lnSpc>
              <a:buAutoNum type="alphaLcPeriod" startAt="2"/>
              <a:tabLst>
                <a:tab pos="470534" algn="l"/>
              </a:tabLst>
            </a:pPr>
            <a:r>
              <a:rPr dirty="0" sz="1200" spc="-5">
                <a:latin typeface="Times New Roman"/>
                <a:cs typeface="Times New Roman"/>
              </a:rPr>
              <a:t>Implement </a:t>
            </a:r>
            <a:r>
              <a:rPr dirty="0" sz="1200">
                <a:latin typeface="Times New Roman"/>
                <a:cs typeface="Times New Roman"/>
              </a:rPr>
              <a:t>the new </a:t>
            </a:r>
            <a:r>
              <a:rPr dirty="0" sz="1200" spc="-5">
                <a:latin typeface="Courier New"/>
                <a:cs typeface="Courier New"/>
              </a:rPr>
              <a:t>ADD_EMPLOYEE</a:t>
            </a:r>
            <a:r>
              <a:rPr dirty="0" sz="1200" spc="-455">
                <a:latin typeface="Courier New"/>
                <a:cs typeface="Courier New"/>
              </a:rPr>
              <a:t> </a:t>
            </a:r>
            <a:r>
              <a:rPr dirty="0" sz="1200">
                <a:latin typeface="Times New Roman"/>
                <a:cs typeface="Times New Roman"/>
              </a:rPr>
              <a:t>procedure in the package body </a:t>
            </a:r>
            <a:r>
              <a:rPr dirty="0" sz="1200" spc="-5">
                <a:latin typeface="Times New Roman"/>
                <a:cs typeface="Times New Roman"/>
              </a:rPr>
              <a:t>so </a:t>
            </a:r>
            <a:r>
              <a:rPr dirty="0" sz="1200">
                <a:latin typeface="Times New Roman"/>
                <a:cs typeface="Times New Roman"/>
              </a:rPr>
              <a:t>that it</a:t>
            </a:r>
            <a:endParaRPr sz="1200">
              <a:latin typeface="Times New Roman"/>
              <a:cs typeface="Times New Roman"/>
            </a:endParaRPr>
          </a:p>
          <a:p>
            <a:pPr marL="469265" marR="5080">
              <a:lnSpc>
                <a:spcPct val="98200"/>
              </a:lnSpc>
              <a:spcBef>
                <a:spcPts val="25"/>
              </a:spcBef>
            </a:pPr>
            <a:r>
              <a:rPr dirty="0" sz="1200" spc="-5">
                <a:latin typeface="Times New Roman"/>
                <a:cs typeface="Times New Roman"/>
              </a:rPr>
              <a:t>formats </a:t>
            </a:r>
            <a:r>
              <a:rPr dirty="0" sz="1200">
                <a:latin typeface="Times New Roman"/>
                <a:cs typeface="Times New Roman"/>
              </a:rPr>
              <a:t>the </a:t>
            </a:r>
            <a:r>
              <a:rPr dirty="0" sz="1200" spc="-5">
                <a:latin typeface="Times New Roman"/>
                <a:cs typeface="Times New Roman"/>
              </a:rPr>
              <a:t>e-mail </a:t>
            </a:r>
            <a:r>
              <a:rPr dirty="0" sz="1200">
                <a:latin typeface="Times New Roman"/>
                <a:cs typeface="Times New Roman"/>
              </a:rPr>
              <a:t>address in uppercase characters, using the first letter </a:t>
            </a:r>
            <a:r>
              <a:rPr dirty="0" sz="1200" spc="-5">
                <a:latin typeface="Times New Roman"/>
                <a:cs typeface="Times New Roman"/>
              </a:rPr>
              <a:t>of </a:t>
            </a:r>
            <a:r>
              <a:rPr dirty="0" sz="1200">
                <a:latin typeface="Times New Roman"/>
                <a:cs typeface="Times New Roman"/>
              </a:rPr>
              <a:t>the </a:t>
            </a:r>
            <a:r>
              <a:rPr dirty="0" sz="1200" spc="-5">
                <a:latin typeface="Times New Roman"/>
                <a:cs typeface="Times New Roman"/>
              </a:rPr>
              <a:t>first name  </a:t>
            </a:r>
            <a:r>
              <a:rPr dirty="0" sz="1200">
                <a:latin typeface="Times New Roman"/>
                <a:cs typeface="Times New Roman"/>
              </a:rPr>
              <a:t>concatenated with the first </a:t>
            </a:r>
            <a:r>
              <a:rPr dirty="0" sz="1200" spc="-5">
                <a:latin typeface="Times New Roman"/>
                <a:cs typeface="Times New Roman"/>
              </a:rPr>
              <a:t>seven </a:t>
            </a:r>
            <a:r>
              <a:rPr dirty="0" sz="1200">
                <a:latin typeface="Times New Roman"/>
                <a:cs typeface="Times New Roman"/>
              </a:rPr>
              <a:t>letters </a:t>
            </a:r>
            <a:r>
              <a:rPr dirty="0" sz="1200" spc="-5">
                <a:latin typeface="Times New Roman"/>
                <a:cs typeface="Times New Roman"/>
              </a:rPr>
              <a:t>of </a:t>
            </a:r>
            <a:r>
              <a:rPr dirty="0" sz="1200">
                <a:latin typeface="Times New Roman"/>
                <a:cs typeface="Times New Roman"/>
              </a:rPr>
              <a:t>the last </a:t>
            </a:r>
            <a:r>
              <a:rPr dirty="0" sz="1200" spc="-5">
                <a:latin typeface="Times New Roman"/>
                <a:cs typeface="Times New Roman"/>
              </a:rPr>
              <a:t>name. </a:t>
            </a:r>
            <a:r>
              <a:rPr dirty="0" sz="1200">
                <a:latin typeface="Times New Roman"/>
                <a:cs typeface="Times New Roman"/>
              </a:rPr>
              <a:t>The procedure </a:t>
            </a:r>
            <a:r>
              <a:rPr dirty="0" sz="1200" spc="-5">
                <a:latin typeface="Times New Roman"/>
                <a:cs typeface="Times New Roman"/>
              </a:rPr>
              <a:t>should </a:t>
            </a:r>
            <a:r>
              <a:rPr dirty="0" sz="1200">
                <a:latin typeface="Times New Roman"/>
                <a:cs typeface="Times New Roman"/>
              </a:rPr>
              <a:t>call the  existing</a:t>
            </a:r>
            <a:r>
              <a:rPr dirty="0" sz="1200" spc="-15">
                <a:latin typeface="Times New Roman"/>
                <a:cs typeface="Times New Roman"/>
              </a:rPr>
              <a:t> </a:t>
            </a:r>
            <a:r>
              <a:rPr dirty="0" sz="1200" spc="-5">
                <a:latin typeface="Courier New"/>
                <a:cs typeface="Courier New"/>
              </a:rPr>
              <a:t>ADD_EMPLOYEE</a:t>
            </a:r>
            <a:r>
              <a:rPr dirty="0" sz="1200" spc="-434">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to</a:t>
            </a:r>
            <a:r>
              <a:rPr dirty="0" sz="1200" spc="-10">
                <a:latin typeface="Times New Roman"/>
                <a:cs typeface="Times New Roman"/>
              </a:rPr>
              <a:t> </a:t>
            </a:r>
            <a:r>
              <a:rPr dirty="0" sz="1200">
                <a:latin typeface="Times New Roman"/>
                <a:cs typeface="Times New Roman"/>
              </a:rPr>
              <a:t>perform</a:t>
            </a:r>
            <a:r>
              <a:rPr dirty="0" sz="1200" spc="-1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a:latin typeface="Times New Roman"/>
                <a:cs typeface="Times New Roman"/>
              </a:rPr>
              <a:t>actual</a:t>
            </a:r>
            <a:r>
              <a:rPr dirty="0" sz="1200" spc="-10">
                <a:latin typeface="Times New Roman"/>
                <a:cs typeface="Times New Roman"/>
              </a:rPr>
              <a:t> </a:t>
            </a:r>
            <a:r>
              <a:rPr dirty="0" sz="1200" spc="-5">
                <a:latin typeface="Courier New"/>
                <a:cs typeface="Courier New"/>
              </a:rPr>
              <a:t>INSERT</a:t>
            </a:r>
            <a:r>
              <a:rPr dirty="0" sz="1200" spc="-434">
                <a:latin typeface="Courier New"/>
                <a:cs typeface="Courier New"/>
              </a:rPr>
              <a:t> </a:t>
            </a:r>
            <a:r>
              <a:rPr dirty="0" sz="1200">
                <a:latin typeface="Times New Roman"/>
                <a:cs typeface="Times New Roman"/>
              </a:rPr>
              <a:t>operation</a:t>
            </a:r>
            <a:r>
              <a:rPr dirty="0" sz="1200" spc="-10">
                <a:latin typeface="Times New Roman"/>
                <a:cs typeface="Times New Roman"/>
              </a:rPr>
              <a:t> </a:t>
            </a:r>
            <a:r>
              <a:rPr dirty="0" sz="1200">
                <a:latin typeface="Times New Roman"/>
                <a:cs typeface="Times New Roman"/>
              </a:rPr>
              <a:t>using</a:t>
            </a:r>
            <a:r>
              <a:rPr dirty="0" sz="1200" spc="-5">
                <a:latin typeface="Times New Roman"/>
                <a:cs typeface="Times New Roman"/>
              </a:rPr>
              <a:t> </a:t>
            </a:r>
            <a:r>
              <a:rPr dirty="0" sz="1200">
                <a:latin typeface="Times New Roman"/>
                <a:cs typeface="Times New Roman"/>
              </a:rPr>
              <a:t>its  </a:t>
            </a:r>
            <a:r>
              <a:rPr dirty="0" sz="1200" spc="-5">
                <a:latin typeface="Times New Roman"/>
                <a:cs typeface="Times New Roman"/>
              </a:rPr>
              <a:t>parameters </a:t>
            </a:r>
            <a:r>
              <a:rPr dirty="0" sz="1200">
                <a:latin typeface="Times New Roman"/>
                <a:cs typeface="Times New Roman"/>
              </a:rPr>
              <a:t>and </a:t>
            </a:r>
            <a:r>
              <a:rPr dirty="0" sz="1200" spc="-5">
                <a:latin typeface="Times New Roman"/>
                <a:cs typeface="Times New Roman"/>
              </a:rPr>
              <a:t>formatted e-mail </a:t>
            </a:r>
            <a:r>
              <a:rPr dirty="0" sz="1200">
                <a:latin typeface="Times New Roman"/>
                <a:cs typeface="Times New Roman"/>
              </a:rPr>
              <a:t>to </a:t>
            </a:r>
            <a:r>
              <a:rPr dirty="0" sz="1200" spc="-5">
                <a:latin typeface="Times New Roman"/>
                <a:cs typeface="Times New Roman"/>
              </a:rPr>
              <a:t>supply </a:t>
            </a:r>
            <a:r>
              <a:rPr dirty="0" sz="1200">
                <a:latin typeface="Times New Roman"/>
                <a:cs typeface="Times New Roman"/>
              </a:rPr>
              <a:t>the values. </a:t>
            </a:r>
            <a:r>
              <a:rPr dirty="0" sz="1200" spc="-5">
                <a:latin typeface="Times New Roman"/>
                <a:cs typeface="Times New Roman"/>
              </a:rPr>
              <a:t>Compile </a:t>
            </a:r>
            <a:r>
              <a:rPr dirty="0" sz="1200">
                <a:latin typeface="Times New Roman"/>
                <a:cs typeface="Times New Roman"/>
              </a:rPr>
              <a:t>the</a:t>
            </a:r>
            <a:r>
              <a:rPr dirty="0" sz="1200" spc="40">
                <a:latin typeface="Times New Roman"/>
                <a:cs typeface="Times New Roman"/>
              </a:rPr>
              <a:t> </a:t>
            </a:r>
            <a:r>
              <a:rPr dirty="0" sz="1200">
                <a:latin typeface="Times New Roman"/>
                <a:cs typeface="Times New Roman"/>
              </a:rPr>
              <a:t>changes.</a:t>
            </a:r>
            <a:endParaRPr sz="1200">
              <a:latin typeface="Times New Roman"/>
              <a:cs typeface="Times New Roman"/>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838961" y="7452359"/>
            <a:ext cx="6323330" cy="162179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410209" marR="791210" indent="-167640">
              <a:lnSpc>
                <a:spcPts val="1240"/>
              </a:lnSpc>
              <a:spcBef>
                <a:spcPts val="70"/>
              </a:spcBef>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242570" marR="4395470" indent="167640">
              <a:lnSpc>
                <a:spcPts val="1250"/>
              </a:lnSpc>
              <a:spcBef>
                <a:spcPts val="5"/>
              </a:spcBef>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410209">
              <a:lnSpc>
                <a:spcPts val="1175"/>
              </a:lnSpc>
            </a:pPr>
            <a:r>
              <a:rPr dirty="0" sz="1100" spc="-5">
                <a:latin typeface="Courier New"/>
                <a:cs typeface="Courier New"/>
              </a:rPr>
              <a:t>SELECT 1</a:t>
            </a:r>
            <a:endParaRPr sz="1100">
              <a:latin typeface="Courier New"/>
              <a:cs typeface="Courier New"/>
            </a:endParaRPr>
          </a:p>
          <a:p>
            <a:pPr marL="410209">
              <a:lnSpc>
                <a:spcPts val="1250"/>
              </a:lnSpc>
            </a:pPr>
            <a:r>
              <a:rPr dirty="0" sz="1100" spc="-5">
                <a:latin typeface="Courier New"/>
                <a:cs typeface="Courier New"/>
              </a:rPr>
              <a:t>INTO dummy</a:t>
            </a:r>
            <a:endParaRPr sz="1100">
              <a:latin typeface="Courier New"/>
              <a:cs typeface="Courier New"/>
            </a:endParaRPr>
          </a:p>
          <a:p>
            <a:pPr marL="410209">
              <a:lnSpc>
                <a:spcPts val="1245"/>
              </a:lnSpc>
            </a:pPr>
            <a:r>
              <a:rPr dirty="0" sz="1100" spc="-5">
                <a:latin typeface="Courier New"/>
                <a:cs typeface="Courier New"/>
              </a:rPr>
              <a:t>FROM departments</a:t>
            </a:r>
            <a:endParaRPr sz="1100">
              <a:latin typeface="Courier New"/>
              <a:cs typeface="Courier New"/>
            </a:endParaRPr>
          </a:p>
          <a:p>
            <a:pPr marL="410209" marR="3473450">
              <a:lnSpc>
                <a:spcPts val="1260"/>
              </a:lnSpc>
              <a:spcBef>
                <a:spcPts val="50"/>
              </a:spcBef>
            </a:pPr>
            <a:r>
              <a:rPr dirty="0" sz="1100" spc="-5">
                <a:latin typeface="Courier New"/>
                <a:cs typeface="Courier New"/>
              </a:rPr>
              <a:t>WHERE department_id = deptid;  RETURN TRUE;</a:t>
            </a:r>
            <a:endParaRPr sz="1100">
              <a:latin typeface="Courier New"/>
              <a:cs typeface="Courier New"/>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083310"/>
            <a:ext cx="6336030" cy="7634605"/>
            <a:chOff x="832866" y="1083310"/>
            <a:chExt cx="6336030" cy="7634605"/>
          </a:xfrm>
        </p:grpSpPr>
        <p:sp>
          <p:nvSpPr>
            <p:cNvPr id="3" name="object 3"/>
            <p:cNvSpPr/>
            <p:nvPr/>
          </p:nvSpPr>
          <p:spPr>
            <a:xfrm>
              <a:off x="832866" y="10896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089660"/>
              <a:ext cx="0" cy="7621905"/>
            </a:xfrm>
            <a:custGeom>
              <a:avLst/>
              <a:gdLst/>
              <a:ahLst/>
              <a:cxnLst/>
              <a:rect l="l" t="t" r="r" b="b"/>
              <a:pathLst>
                <a:path w="0" h="7621905">
                  <a:moveTo>
                    <a:pt x="0" y="0"/>
                  </a:moveTo>
                  <a:lnTo>
                    <a:pt x="0" y="7621524"/>
                  </a:lnTo>
                </a:path>
              </a:pathLst>
            </a:custGeom>
            <a:ln w="12192">
              <a:solidFill>
                <a:srgbClr val="000000"/>
              </a:solidFill>
            </a:ln>
          </p:spPr>
          <p:txBody>
            <a:bodyPr wrap="square" lIns="0" tIns="0" rIns="0" bIns="0" rtlCol="0"/>
            <a:lstStyle/>
            <a:p/>
          </p:txBody>
        </p:sp>
      </p:grpSp>
      <p:sp>
        <p:nvSpPr>
          <p:cNvPr id="5" name="object 5"/>
          <p:cNvSpPr txBox="1"/>
          <p:nvPr/>
        </p:nvSpPr>
        <p:spPr>
          <a:xfrm>
            <a:off x="901700" y="721559"/>
            <a:ext cx="5977255" cy="8151495"/>
          </a:xfrm>
          <a:prstGeom prst="rect">
            <a:avLst/>
          </a:prstGeom>
        </p:spPr>
        <p:txBody>
          <a:bodyPr wrap="square" lIns="0" tIns="106045" rIns="0" bIns="0" rtlCol="0" vert="horz">
            <a:spAutoFit/>
          </a:bodyPr>
          <a:lstStyle/>
          <a:p>
            <a:pPr marL="12700">
              <a:lnSpc>
                <a:spcPct val="100000"/>
              </a:lnSpc>
              <a:spcBef>
                <a:spcPts val="835"/>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180340">
              <a:lnSpc>
                <a:spcPts val="1280"/>
              </a:lnSpc>
              <a:spcBef>
                <a:spcPts val="670"/>
              </a:spcBef>
            </a:pPr>
            <a:r>
              <a:rPr dirty="0" sz="1100" spc="-5">
                <a:latin typeface="Courier New"/>
                <a:cs typeface="Courier New"/>
              </a:rPr>
              <a:t>EXCEPTION</a:t>
            </a:r>
            <a:endParaRPr sz="1100">
              <a:latin typeface="Courier New"/>
              <a:cs typeface="Courier New"/>
            </a:endParaRPr>
          </a:p>
          <a:p>
            <a:pPr marL="347980" marR="3693160">
              <a:lnSpc>
                <a:spcPts val="1250"/>
              </a:lnSpc>
              <a:spcBef>
                <a:spcPts val="60"/>
              </a:spcBef>
            </a:pPr>
            <a:r>
              <a:rPr dirty="0" sz="1100" spc="-5">
                <a:latin typeface="Courier New"/>
                <a:cs typeface="Courier New"/>
              </a:rPr>
              <a:t>WHEN NO_DATA_FOUND THEN  RETURN FALSE;</a:t>
            </a:r>
            <a:endParaRPr sz="1100">
              <a:latin typeface="Courier New"/>
              <a:cs typeface="Courier New"/>
            </a:endParaRPr>
          </a:p>
          <a:p>
            <a:pPr marL="180340">
              <a:lnSpc>
                <a:spcPts val="1210"/>
              </a:lnSpc>
            </a:pPr>
            <a:r>
              <a:rPr dirty="0" sz="1100" spc="-5">
                <a:latin typeface="Courier New"/>
                <a:cs typeface="Courier New"/>
              </a:rPr>
              <a:t>END valid_deptid;</a:t>
            </a:r>
            <a:endParaRPr sz="1100">
              <a:latin typeface="Courier New"/>
              <a:cs typeface="Courier New"/>
            </a:endParaRPr>
          </a:p>
          <a:p>
            <a:pPr>
              <a:lnSpc>
                <a:spcPct val="100000"/>
              </a:lnSpc>
              <a:spcBef>
                <a:spcPts val="40"/>
              </a:spcBef>
            </a:pPr>
            <a:endParaRPr sz="1000">
              <a:latin typeface="Courier New"/>
              <a:cs typeface="Courier New"/>
            </a:endParaRPr>
          </a:p>
          <a:p>
            <a:pPr marL="180340">
              <a:lnSpc>
                <a:spcPts val="1280"/>
              </a:lnSpc>
            </a:pPr>
            <a:r>
              <a:rPr dirty="0" sz="1100" spc="-5">
                <a:latin typeface="Courier New"/>
                <a:cs typeface="Courier New"/>
              </a:rPr>
              <a:t>PROCEDURE add_employee(</a:t>
            </a:r>
            <a:endParaRPr sz="1100">
              <a:latin typeface="Courier New"/>
              <a:cs typeface="Courier New"/>
            </a:endParaRPr>
          </a:p>
          <a:p>
            <a:pPr marL="347980" marR="2519680">
              <a:lnSpc>
                <a:spcPts val="1250"/>
              </a:lnSpc>
              <a:spcBef>
                <a:spcPts val="65"/>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a:lnSpc>
                <a:spcPts val="1170"/>
              </a:lnSpc>
            </a:pPr>
            <a:r>
              <a:rPr dirty="0" sz="1100" spc="-5">
                <a:latin typeface="Courier New"/>
                <a:cs typeface="Courier New"/>
              </a:rPr>
              <a:t>job employees.job_id%TYPE DEFAULT</a:t>
            </a:r>
            <a:r>
              <a:rPr dirty="0" sz="1100" spc="15">
                <a:latin typeface="Courier New"/>
                <a:cs typeface="Courier New"/>
              </a:rPr>
              <a:t> </a:t>
            </a:r>
            <a:r>
              <a:rPr dirty="0" sz="1100" spc="-5">
                <a:latin typeface="Courier New"/>
                <a:cs typeface="Courier New"/>
              </a:rPr>
              <a:t>'SA_REP',</a:t>
            </a:r>
            <a:endParaRPr sz="1100">
              <a:latin typeface="Courier New"/>
              <a:cs typeface="Courier New"/>
            </a:endParaRPr>
          </a:p>
          <a:p>
            <a:pPr marL="347980" marR="2100580">
              <a:lnSpc>
                <a:spcPts val="1250"/>
              </a:lnSpc>
              <a:spcBef>
                <a:spcPts val="60"/>
              </a:spcBef>
            </a:pPr>
            <a:r>
              <a:rPr dirty="0" sz="1100" spc="-5">
                <a:latin typeface="Courier New"/>
                <a:cs typeface="Courier New"/>
              </a:rPr>
              <a:t>mgr employees.manager_id%TYPE DEFAULT 145,  sal employees.salary%TYPE DEFAULT</a:t>
            </a:r>
            <a:r>
              <a:rPr dirty="0" sz="1100" spc="25">
                <a:latin typeface="Courier New"/>
                <a:cs typeface="Courier New"/>
              </a:rPr>
              <a:t> </a:t>
            </a:r>
            <a:r>
              <a:rPr dirty="0" sz="1100" spc="-5">
                <a:latin typeface="Courier New"/>
                <a:cs typeface="Courier New"/>
              </a:rPr>
              <a:t>1000,</a:t>
            </a:r>
            <a:endParaRPr sz="1100">
              <a:latin typeface="Courier New"/>
              <a:cs typeface="Courier New"/>
            </a:endParaRPr>
          </a:p>
          <a:p>
            <a:pPr marL="347980" marR="1430020">
              <a:lnSpc>
                <a:spcPts val="1240"/>
              </a:lnSpc>
              <a:spcBef>
                <a:spcPts val="5"/>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185"/>
              </a:lnSpc>
            </a:pPr>
            <a:r>
              <a:rPr dirty="0" sz="1100" spc="-5">
                <a:latin typeface="Courier New"/>
                <a:cs typeface="Courier New"/>
              </a:rPr>
              <a:t>BEGIN</a:t>
            </a:r>
            <a:endParaRPr sz="1100">
              <a:latin typeface="Courier New"/>
              <a:cs typeface="Courier New"/>
            </a:endParaRPr>
          </a:p>
          <a:p>
            <a:pPr marL="347980">
              <a:lnSpc>
                <a:spcPts val="1245"/>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599440" marR="5080" indent="-83820">
              <a:lnSpc>
                <a:spcPts val="1250"/>
              </a:lnSpc>
              <a:spcBef>
                <a:spcPts val="60"/>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683260" marR="424180" indent="-167640">
              <a:lnSpc>
                <a:spcPts val="1240"/>
              </a:lnSpc>
              <a:spcBef>
                <a:spcPts val="5"/>
              </a:spcBef>
            </a:pPr>
            <a:r>
              <a:rPr dirty="0" sz="1100" spc="-5">
                <a:latin typeface="Courier New"/>
                <a:cs typeface="Courier New"/>
              </a:rPr>
              <a:t>VALUES (employees_seq.NEXTVAL, first_name, last_name, email,  job, mgr, TRUNC(SYSDATE), sal, comm,</a:t>
            </a:r>
            <a:r>
              <a:rPr dirty="0" sz="1100" spc="30">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185"/>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611120">
              <a:lnSpc>
                <a:spcPts val="1245"/>
              </a:lnSpc>
            </a:pPr>
            <a:r>
              <a:rPr dirty="0" sz="1100" spc="-5">
                <a:latin typeface="Courier New"/>
                <a:cs typeface="Courier New"/>
              </a:rPr>
              <a:t>'Invalid department ID. Try</a:t>
            </a:r>
            <a:r>
              <a:rPr dirty="0" sz="1100" spc="25">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50"/>
              </a:lnSpc>
            </a:pPr>
            <a:r>
              <a:rPr dirty="0" sz="1100" spc="-5">
                <a:latin typeface="Courier New"/>
                <a:cs typeface="Courier New"/>
              </a:rPr>
              <a:t>END IF;</a:t>
            </a:r>
            <a:endParaRPr sz="1100">
              <a:latin typeface="Courier New"/>
              <a:cs typeface="Courier New"/>
            </a:endParaRPr>
          </a:p>
          <a:p>
            <a:pPr marL="180340">
              <a:lnSpc>
                <a:spcPts val="1285"/>
              </a:lnSpc>
            </a:pPr>
            <a:r>
              <a:rPr dirty="0" sz="1100" spc="-5">
                <a:latin typeface="Courier New"/>
                <a:cs typeface="Courier New"/>
              </a:rPr>
              <a:t>END add_employee;</a:t>
            </a:r>
            <a:endParaRPr sz="1100">
              <a:latin typeface="Courier New"/>
              <a:cs typeface="Courier New"/>
            </a:endParaRPr>
          </a:p>
          <a:p>
            <a:pPr>
              <a:lnSpc>
                <a:spcPct val="100000"/>
              </a:lnSpc>
              <a:spcBef>
                <a:spcPts val="5"/>
              </a:spcBef>
            </a:pPr>
            <a:endParaRPr sz="1000">
              <a:latin typeface="Courier New"/>
              <a:cs typeface="Courier New"/>
            </a:endParaRPr>
          </a:p>
          <a:p>
            <a:pPr marL="180340">
              <a:lnSpc>
                <a:spcPts val="1285"/>
              </a:lnSpc>
              <a:spcBef>
                <a:spcPts val="5"/>
              </a:spcBef>
            </a:pPr>
            <a:r>
              <a:rPr dirty="0" sz="1100" spc="-5" b="1">
                <a:latin typeface="Courier New"/>
                <a:cs typeface="Courier New"/>
              </a:rPr>
              <a:t>PROCEDURE add_employee(</a:t>
            </a:r>
            <a:endParaRPr sz="1100">
              <a:latin typeface="Courier New"/>
              <a:cs typeface="Courier New"/>
            </a:endParaRPr>
          </a:p>
          <a:p>
            <a:pPr marL="347980" marR="2352040">
              <a:lnSpc>
                <a:spcPct val="94400"/>
              </a:lnSpc>
              <a:spcBef>
                <a:spcPts val="35"/>
              </a:spcBef>
            </a:pPr>
            <a:r>
              <a:rPr dirty="0" sz="1100" spc="-5" b="1">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05"/>
              </a:lnSpc>
            </a:pPr>
            <a:r>
              <a:rPr dirty="0" sz="1100" spc="-5" b="1">
                <a:latin typeface="Courier New"/>
                <a:cs typeface="Courier New"/>
              </a:rPr>
              <a:t>BEGIN</a:t>
            </a:r>
            <a:endParaRPr sz="1100">
              <a:latin typeface="Courier New"/>
              <a:cs typeface="Courier New"/>
            </a:endParaRPr>
          </a:p>
          <a:p>
            <a:pPr marL="347980" marR="88900">
              <a:lnSpc>
                <a:spcPts val="1250"/>
              </a:lnSpc>
              <a:spcBef>
                <a:spcPts val="65"/>
              </a:spcBef>
            </a:pPr>
            <a:r>
              <a:rPr dirty="0" sz="1100" spc="-5" b="1">
                <a:latin typeface="Courier New"/>
                <a:cs typeface="Courier New"/>
              </a:rPr>
              <a:t>email := UPPER(SUBSTR(first_name, 1, 1)||SUBSTR(last_name, 1, 7));  add_employee(first_name, last_name, email, deptid =&gt;</a:t>
            </a:r>
            <a:r>
              <a:rPr dirty="0" sz="1100" spc="70" b="1">
                <a:latin typeface="Courier New"/>
                <a:cs typeface="Courier New"/>
              </a:rPr>
              <a:t> </a:t>
            </a:r>
            <a:r>
              <a:rPr dirty="0" sz="1100" spc="-5" b="1">
                <a:latin typeface="Courier New"/>
                <a:cs typeface="Courier New"/>
              </a:rPr>
              <a:t>deptid);</a:t>
            </a:r>
            <a:endParaRPr sz="1100">
              <a:latin typeface="Courier New"/>
              <a:cs typeface="Courier New"/>
            </a:endParaRPr>
          </a:p>
          <a:p>
            <a:pPr marL="180340">
              <a:lnSpc>
                <a:spcPts val="1215"/>
              </a:lnSpc>
            </a:pPr>
            <a:r>
              <a:rPr dirty="0" sz="1100" spc="-5" b="1">
                <a:latin typeface="Courier New"/>
                <a:cs typeface="Courier New"/>
              </a:rPr>
              <a:t>END;</a:t>
            </a:r>
            <a:endParaRPr sz="1100">
              <a:latin typeface="Courier New"/>
              <a:cs typeface="Courier New"/>
            </a:endParaRPr>
          </a:p>
          <a:p>
            <a:pPr>
              <a:lnSpc>
                <a:spcPct val="100000"/>
              </a:lnSpc>
              <a:spcBef>
                <a:spcPts val="10"/>
              </a:spcBef>
            </a:pPr>
            <a:endParaRPr sz="1050">
              <a:latin typeface="Courier New"/>
              <a:cs typeface="Courier New"/>
            </a:endParaRPr>
          </a:p>
          <a:p>
            <a:pPr marL="180340">
              <a:lnSpc>
                <a:spcPts val="1285"/>
              </a:lnSpc>
            </a:pPr>
            <a:r>
              <a:rPr dirty="0" sz="1100" spc="-5">
                <a:latin typeface="Courier New"/>
                <a:cs typeface="Courier New"/>
              </a:rPr>
              <a:t>PROCEDURE get_employee(</a:t>
            </a:r>
            <a:endParaRPr sz="1100">
              <a:latin typeface="Courier New"/>
              <a:cs typeface="Courier New"/>
            </a:endParaRPr>
          </a:p>
          <a:p>
            <a:pPr marL="347980" marR="2603500">
              <a:lnSpc>
                <a:spcPts val="1240"/>
              </a:lnSpc>
              <a:spcBef>
                <a:spcPts val="7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180340" marR="2854960" indent="167640">
              <a:lnSpc>
                <a:spcPts val="1250"/>
              </a:lnSpc>
            </a:pPr>
            <a:r>
              <a:rPr dirty="0" sz="1100" spc="-5">
                <a:latin typeface="Courier New"/>
                <a:cs typeface="Courier New"/>
              </a:rPr>
              <a:t>job OUT employees.job_id%TYPE) IS  BEGIN</a:t>
            </a:r>
            <a:endParaRPr sz="1100">
              <a:latin typeface="Courier New"/>
              <a:cs typeface="Courier New"/>
            </a:endParaRPr>
          </a:p>
          <a:p>
            <a:pPr marL="347980">
              <a:lnSpc>
                <a:spcPts val="1175"/>
              </a:lnSpc>
            </a:pPr>
            <a:r>
              <a:rPr dirty="0" sz="1100" spc="-5">
                <a:latin typeface="Courier New"/>
                <a:cs typeface="Courier New"/>
              </a:rPr>
              <a:t>SELECT salary,</a:t>
            </a:r>
            <a:r>
              <a:rPr dirty="0" sz="1100">
                <a:latin typeface="Courier New"/>
                <a:cs typeface="Courier New"/>
              </a:rPr>
              <a:t> </a:t>
            </a:r>
            <a:r>
              <a:rPr dirty="0" sz="1100" spc="-5">
                <a:latin typeface="Courier New"/>
                <a:cs typeface="Courier New"/>
              </a:rPr>
              <a:t>job_id</a:t>
            </a:r>
            <a:endParaRPr sz="1100">
              <a:latin typeface="Courier New"/>
              <a:cs typeface="Courier New"/>
            </a:endParaRPr>
          </a:p>
          <a:p>
            <a:pPr marL="347980" marR="4447540">
              <a:lnSpc>
                <a:spcPts val="1250"/>
              </a:lnSpc>
              <a:spcBef>
                <a:spcPts val="65"/>
              </a:spcBef>
            </a:pPr>
            <a:r>
              <a:rPr dirty="0" sz="1100" spc="-5">
                <a:latin typeface="Courier New"/>
                <a:cs typeface="Courier New"/>
              </a:rPr>
              <a:t>INTO sal, job  FROM</a:t>
            </a:r>
            <a:r>
              <a:rPr dirty="0" sz="1100" spc="-50">
                <a:latin typeface="Courier New"/>
                <a:cs typeface="Courier New"/>
              </a:rPr>
              <a:t> </a:t>
            </a:r>
            <a:r>
              <a:rPr dirty="0" sz="1100" spc="-5">
                <a:latin typeface="Courier New"/>
                <a:cs typeface="Courier New"/>
              </a:rPr>
              <a:t>employees</a:t>
            </a:r>
            <a:endParaRPr sz="1100">
              <a:latin typeface="Courier New"/>
              <a:cs typeface="Courier New"/>
            </a:endParaRPr>
          </a:p>
          <a:p>
            <a:pPr marL="347980">
              <a:lnSpc>
                <a:spcPts val="1175"/>
              </a:lnSpc>
            </a:pPr>
            <a:r>
              <a:rPr dirty="0" sz="1100" spc="-5">
                <a:latin typeface="Courier New"/>
                <a:cs typeface="Courier New"/>
              </a:rPr>
              <a:t>WHERE employee_id =</a:t>
            </a:r>
            <a:r>
              <a:rPr dirty="0" sz="1100" spc="5">
                <a:latin typeface="Courier New"/>
                <a:cs typeface="Courier New"/>
              </a:rPr>
              <a:t> </a:t>
            </a:r>
            <a:r>
              <a:rPr dirty="0" sz="1100" spc="-5">
                <a:latin typeface="Courier New"/>
                <a:cs typeface="Courier New"/>
              </a:rPr>
              <a:t>empid;</a:t>
            </a:r>
            <a:endParaRPr sz="1100">
              <a:latin typeface="Courier New"/>
              <a:cs typeface="Courier New"/>
            </a:endParaRPr>
          </a:p>
          <a:p>
            <a:pPr marL="12700" marR="4363720" indent="167640">
              <a:lnSpc>
                <a:spcPts val="1250"/>
              </a:lnSpc>
              <a:spcBef>
                <a:spcPts val="65"/>
              </a:spcBef>
            </a:pPr>
            <a:r>
              <a:rPr dirty="0" sz="1100" spc="-5">
                <a:latin typeface="Courier New"/>
                <a:cs typeface="Courier New"/>
              </a:rPr>
              <a:t>END</a:t>
            </a:r>
            <a:r>
              <a:rPr dirty="0" sz="1100" spc="-40">
                <a:latin typeface="Courier New"/>
                <a:cs typeface="Courier New"/>
              </a:rPr>
              <a:t> </a:t>
            </a:r>
            <a:r>
              <a:rPr dirty="0" sz="1100" spc="-5">
                <a:latin typeface="Courier New"/>
                <a:cs typeface="Courier New"/>
              </a:rPr>
              <a:t>get_employee;  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12700">
              <a:lnSpc>
                <a:spcPts val="1180"/>
              </a:lnSpc>
            </a:pPr>
            <a:r>
              <a:rPr dirty="0" sz="1100" spc="-5">
                <a:latin typeface="Courier New"/>
                <a:cs typeface="Courier New"/>
              </a:rPr>
              <a:t>/</a:t>
            </a:r>
            <a:endParaRPr sz="1100">
              <a:latin typeface="Courier New"/>
              <a:cs typeface="Courier New"/>
            </a:endParaRPr>
          </a:p>
          <a:p>
            <a:pPr marL="12700">
              <a:lnSpc>
                <a:spcPts val="1290"/>
              </a:lnSpc>
            </a:pPr>
            <a:r>
              <a:rPr dirty="0" sz="1100" spc="-5">
                <a:latin typeface="Courier New"/>
                <a:cs typeface="Courier New"/>
              </a:rPr>
              <a:t>SHOW ERRORS</a:t>
            </a:r>
            <a:endParaRPr sz="1100">
              <a:latin typeface="Courier New"/>
              <a:cs typeface="Courier New"/>
            </a:endParaRPr>
          </a:p>
        </p:txBody>
      </p:sp>
      <p:sp>
        <p:nvSpPr>
          <p:cNvPr id="6" name="object 6"/>
          <p:cNvSpPr/>
          <p:nvPr/>
        </p:nvSpPr>
        <p:spPr>
          <a:xfrm>
            <a:off x="832866" y="1089659"/>
            <a:ext cx="6335395" cy="7805420"/>
          </a:xfrm>
          <a:custGeom>
            <a:avLst/>
            <a:gdLst/>
            <a:ahLst/>
            <a:cxnLst/>
            <a:rect l="l" t="t" r="r" b="b"/>
            <a:pathLst>
              <a:path w="6335395" h="7805420">
                <a:moveTo>
                  <a:pt x="6335268" y="7621524"/>
                </a:moveTo>
                <a:lnTo>
                  <a:pt x="6323076" y="7621524"/>
                </a:lnTo>
                <a:lnTo>
                  <a:pt x="6323076" y="7792974"/>
                </a:lnTo>
                <a:lnTo>
                  <a:pt x="12179" y="7792974"/>
                </a:lnTo>
                <a:lnTo>
                  <a:pt x="12179" y="0"/>
                </a:lnTo>
                <a:lnTo>
                  <a:pt x="0" y="0"/>
                </a:lnTo>
                <a:lnTo>
                  <a:pt x="0" y="7792974"/>
                </a:lnTo>
                <a:lnTo>
                  <a:pt x="0" y="7805166"/>
                </a:lnTo>
                <a:lnTo>
                  <a:pt x="12179" y="7805166"/>
                </a:lnTo>
                <a:lnTo>
                  <a:pt x="6323076" y="7805166"/>
                </a:lnTo>
                <a:lnTo>
                  <a:pt x="6335268" y="7805166"/>
                </a:lnTo>
                <a:lnTo>
                  <a:pt x="6335268" y="7792974"/>
                </a:lnTo>
                <a:lnTo>
                  <a:pt x="6335268" y="7621524"/>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-1</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678170" cy="722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469900" marR="5080" indent="-228600">
              <a:lnSpc>
                <a:spcPct val="100000"/>
              </a:lnSpc>
            </a:pPr>
            <a:r>
              <a:rPr dirty="0" sz="1200">
                <a:latin typeface="Times New Roman"/>
                <a:cs typeface="Times New Roman"/>
              </a:rPr>
              <a:t>c.</a:t>
            </a:r>
            <a:r>
              <a:rPr dirty="0" sz="1200" spc="70">
                <a:latin typeface="Times New Roman"/>
                <a:cs typeface="Times New Roman"/>
              </a:rPr>
              <a:t> </a:t>
            </a:r>
            <a:r>
              <a:rPr dirty="0" sz="1200">
                <a:latin typeface="Times New Roman"/>
                <a:cs typeface="Times New Roman"/>
              </a:rPr>
              <a:t>Invoke the new</a:t>
            </a:r>
            <a:r>
              <a:rPr dirty="0" sz="1200" spc="5">
                <a:latin typeface="Times New Roman"/>
                <a:cs typeface="Times New Roman"/>
              </a:rPr>
              <a:t> </a:t>
            </a:r>
            <a:r>
              <a:rPr dirty="0" sz="1200" spc="-5">
                <a:latin typeface="Courier New"/>
                <a:cs typeface="Courier New"/>
              </a:rPr>
              <a:t>ADD_EMPLOYEE</a:t>
            </a:r>
            <a:r>
              <a:rPr dirty="0" sz="1200" spc="-425">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using the </a:t>
            </a:r>
            <a:r>
              <a:rPr dirty="0" sz="1200" spc="-5">
                <a:latin typeface="Times New Roman"/>
                <a:cs typeface="Times New Roman"/>
              </a:rPr>
              <a:t>name</a:t>
            </a:r>
            <a:r>
              <a:rPr dirty="0" sz="1200">
                <a:latin typeface="Times New Roman"/>
                <a:cs typeface="Times New Roman"/>
              </a:rPr>
              <a:t> </a:t>
            </a:r>
            <a:r>
              <a:rPr dirty="0" sz="1200" spc="-5">
                <a:latin typeface="Courier New"/>
                <a:cs typeface="Courier New"/>
              </a:rPr>
              <a:t>Samuel</a:t>
            </a:r>
            <a:r>
              <a:rPr dirty="0" sz="1200" spc="-425">
                <a:latin typeface="Courier New"/>
                <a:cs typeface="Courier New"/>
              </a:rPr>
              <a:t> </a:t>
            </a:r>
            <a:r>
              <a:rPr dirty="0" sz="1200" spc="-5">
                <a:latin typeface="Courier New"/>
                <a:cs typeface="Courier New"/>
              </a:rPr>
              <a:t>Joplin</a:t>
            </a:r>
            <a:r>
              <a:rPr dirty="0" sz="1200" spc="-420">
                <a:latin typeface="Courier New"/>
                <a:cs typeface="Courier New"/>
              </a:rPr>
              <a:t> </a:t>
            </a:r>
            <a:r>
              <a:rPr dirty="0" sz="1200">
                <a:latin typeface="Times New Roman"/>
                <a:cs typeface="Times New Roman"/>
              </a:rPr>
              <a:t>to be  added to </a:t>
            </a:r>
            <a:r>
              <a:rPr dirty="0" sz="1200" spc="-5">
                <a:latin typeface="Times New Roman"/>
                <a:cs typeface="Times New Roman"/>
              </a:rPr>
              <a:t>department </a:t>
            </a:r>
            <a:r>
              <a:rPr dirty="0" sz="1200">
                <a:latin typeface="Times New Roman"/>
                <a:cs typeface="Times New Roman"/>
              </a:rPr>
              <a:t>30.</a:t>
            </a:r>
            <a:endParaRPr sz="1200">
              <a:latin typeface="Times New Roman"/>
              <a:cs typeface="Times New Roman"/>
            </a:endParaRPr>
          </a:p>
        </p:txBody>
      </p:sp>
      <p:sp>
        <p:nvSpPr>
          <p:cNvPr id="3" name="object 3"/>
          <p:cNvSpPr txBox="1"/>
          <p:nvPr/>
        </p:nvSpPr>
        <p:spPr>
          <a:xfrm>
            <a:off x="838961" y="1611630"/>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emp_pkg.add_employee('Samuel', 'Joplin',</a:t>
            </a:r>
            <a:r>
              <a:rPr dirty="0" sz="1100" spc="15">
                <a:latin typeface="Courier New"/>
                <a:cs typeface="Courier New"/>
              </a:rPr>
              <a:t> </a:t>
            </a:r>
            <a:r>
              <a:rPr dirty="0" sz="1100" spc="-5">
                <a:latin typeface="Courier New"/>
                <a:cs typeface="Courier New"/>
              </a:rPr>
              <a:t>30)</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grpSp>
        <p:nvGrpSpPr>
          <p:cNvPr id="4" name="object 4"/>
          <p:cNvGrpSpPr/>
          <p:nvPr/>
        </p:nvGrpSpPr>
        <p:grpSpPr>
          <a:xfrm>
            <a:off x="832866" y="3633723"/>
            <a:ext cx="6336030" cy="4469765"/>
            <a:chOff x="832866" y="3633723"/>
            <a:chExt cx="6336030" cy="4469765"/>
          </a:xfrm>
        </p:grpSpPr>
        <p:sp>
          <p:nvSpPr>
            <p:cNvPr id="5" name="object 5"/>
            <p:cNvSpPr/>
            <p:nvPr/>
          </p:nvSpPr>
          <p:spPr>
            <a:xfrm>
              <a:off x="832866" y="3640073"/>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6" name="object 6"/>
            <p:cNvSpPr/>
            <p:nvPr/>
          </p:nvSpPr>
          <p:spPr>
            <a:xfrm>
              <a:off x="7162037" y="3640073"/>
              <a:ext cx="0" cy="4457065"/>
            </a:xfrm>
            <a:custGeom>
              <a:avLst/>
              <a:gdLst/>
              <a:ahLst/>
              <a:cxnLst/>
              <a:rect l="l" t="t" r="r" b="b"/>
              <a:pathLst>
                <a:path w="0" h="4457065">
                  <a:moveTo>
                    <a:pt x="0" y="0"/>
                  </a:moveTo>
                  <a:lnTo>
                    <a:pt x="0" y="4456938"/>
                  </a:lnTo>
                </a:path>
              </a:pathLst>
            </a:custGeom>
            <a:ln w="12192">
              <a:solidFill>
                <a:srgbClr val="000000"/>
              </a:solidFill>
            </a:ln>
          </p:spPr>
          <p:txBody>
            <a:bodyPr wrap="square" lIns="0" tIns="0" rIns="0" bIns="0" rtlCol="0"/>
            <a:lstStyle/>
            <a:p/>
          </p:txBody>
        </p:sp>
      </p:grpSp>
      <p:sp>
        <p:nvSpPr>
          <p:cNvPr id="7" name="object 7"/>
          <p:cNvSpPr txBox="1"/>
          <p:nvPr/>
        </p:nvSpPr>
        <p:spPr>
          <a:xfrm>
            <a:off x="901700" y="2263393"/>
            <a:ext cx="5761355" cy="5995670"/>
          </a:xfrm>
          <a:prstGeom prst="rect">
            <a:avLst/>
          </a:prstGeom>
        </p:spPr>
        <p:txBody>
          <a:bodyPr wrap="square" lIns="0" tIns="12700" rIns="0" bIns="0" rtlCol="0" vert="horz">
            <a:spAutoFit/>
          </a:bodyPr>
          <a:lstStyle/>
          <a:p>
            <a:pPr marL="241300" indent="-229235">
              <a:lnSpc>
                <a:spcPct val="100000"/>
              </a:lnSpc>
              <a:spcBef>
                <a:spcPts val="100"/>
              </a:spcBef>
              <a:buAutoNum type="arabicPeriod" startAt="2"/>
              <a:tabLst>
                <a:tab pos="241935" algn="l"/>
              </a:tabLst>
            </a:pPr>
            <a:r>
              <a:rPr dirty="0" sz="1200">
                <a:latin typeface="Times New Roman"/>
                <a:cs typeface="Times New Roman"/>
              </a:rPr>
              <a:t>In the </a:t>
            </a:r>
            <a:r>
              <a:rPr dirty="0" sz="1200" spc="-5">
                <a:latin typeface="Courier New"/>
                <a:cs typeface="Courier New"/>
              </a:rPr>
              <a:t>EMP_PKG</a:t>
            </a:r>
            <a:r>
              <a:rPr dirty="0" sz="1200" spc="-475">
                <a:latin typeface="Courier New"/>
                <a:cs typeface="Courier New"/>
              </a:rPr>
              <a:t> </a:t>
            </a:r>
            <a:r>
              <a:rPr dirty="0" sz="1200" spc="-5">
                <a:latin typeface="Times New Roman"/>
                <a:cs typeface="Times New Roman"/>
              </a:rPr>
              <a:t>package, </a:t>
            </a:r>
            <a:r>
              <a:rPr dirty="0" sz="1200">
                <a:latin typeface="Times New Roman"/>
                <a:cs typeface="Times New Roman"/>
              </a:rPr>
              <a:t>create two overloaded functions called </a:t>
            </a:r>
            <a:r>
              <a:rPr dirty="0" sz="1200" spc="-5">
                <a:latin typeface="Courier New"/>
                <a:cs typeface="Courier New"/>
              </a:rPr>
              <a:t>GET_EMPLOYEE</a:t>
            </a:r>
            <a:r>
              <a:rPr dirty="0" sz="1200" spc="-5">
                <a:latin typeface="Times New Roman"/>
                <a:cs typeface="Times New Roman"/>
              </a:rPr>
              <a:t>.</a:t>
            </a:r>
            <a:endParaRPr sz="1200">
              <a:latin typeface="Times New Roman"/>
              <a:cs typeface="Times New Roman"/>
            </a:endParaRPr>
          </a:p>
          <a:p>
            <a:pPr>
              <a:lnSpc>
                <a:spcPct val="100000"/>
              </a:lnSpc>
              <a:spcBef>
                <a:spcPts val="50"/>
              </a:spcBef>
              <a:buFont typeface="Times New Roman"/>
              <a:buAutoNum type="arabicPeriod" startAt="2"/>
            </a:pPr>
            <a:endParaRPr sz="1000">
              <a:latin typeface="Times New Roman"/>
              <a:cs typeface="Times New Roman"/>
            </a:endParaRPr>
          </a:p>
          <a:p>
            <a:pPr lvl="1" marL="469900" marR="5080" indent="-228600">
              <a:lnSpc>
                <a:spcPct val="102800"/>
              </a:lnSpc>
              <a:buAutoNum type="alphaLcPeriod"/>
              <a:tabLst>
                <a:tab pos="470534" algn="l"/>
              </a:tabLst>
            </a:pPr>
            <a:r>
              <a:rPr dirty="0" sz="1200">
                <a:latin typeface="Times New Roman"/>
                <a:cs typeface="Times New Roman"/>
              </a:rPr>
              <a:t>In the </a:t>
            </a:r>
            <a:r>
              <a:rPr dirty="0" sz="1200" spc="-5">
                <a:latin typeface="Times New Roman"/>
                <a:cs typeface="Times New Roman"/>
              </a:rPr>
              <a:t>specification, </a:t>
            </a:r>
            <a:r>
              <a:rPr dirty="0" sz="1200">
                <a:latin typeface="Times New Roman"/>
                <a:cs typeface="Times New Roman"/>
              </a:rPr>
              <a:t>add a </a:t>
            </a:r>
            <a:r>
              <a:rPr dirty="0" sz="1200" spc="-5">
                <a:latin typeface="Courier New"/>
                <a:cs typeface="Courier New"/>
              </a:rPr>
              <a:t>GET_EMPLOYEE</a:t>
            </a:r>
            <a:r>
              <a:rPr dirty="0" sz="1200" spc="-400">
                <a:latin typeface="Courier New"/>
                <a:cs typeface="Courier New"/>
              </a:rPr>
              <a:t> </a:t>
            </a:r>
            <a:r>
              <a:rPr dirty="0" sz="1200">
                <a:latin typeface="Times New Roman"/>
                <a:cs typeface="Times New Roman"/>
              </a:rPr>
              <a:t>function that accepts the </a:t>
            </a:r>
            <a:r>
              <a:rPr dirty="0" sz="1200" spc="-5">
                <a:latin typeface="Times New Roman"/>
                <a:cs typeface="Times New Roman"/>
              </a:rPr>
              <a:t>parameter </a:t>
            </a:r>
            <a:r>
              <a:rPr dirty="0" sz="1200">
                <a:latin typeface="Times New Roman"/>
                <a:cs typeface="Times New Roman"/>
              </a:rPr>
              <a:t>called  </a:t>
            </a:r>
            <a:r>
              <a:rPr dirty="0" sz="1200" spc="-5">
                <a:latin typeface="Courier New"/>
                <a:cs typeface="Courier New"/>
              </a:rPr>
              <a:t>emp_id </a:t>
            </a:r>
            <a:r>
              <a:rPr dirty="0" sz="1200">
                <a:latin typeface="Times New Roman"/>
                <a:cs typeface="Times New Roman"/>
              </a:rPr>
              <a:t>based on the </a:t>
            </a:r>
            <a:r>
              <a:rPr dirty="0" sz="1200" spc="-5">
                <a:latin typeface="Courier New"/>
                <a:cs typeface="Courier New"/>
              </a:rPr>
              <a:t>employees.employee_id%TYPE </a:t>
            </a:r>
            <a:r>
              <a:rPr dirty="0" sz="1200">
                <a:latin typeface="Times New Roman"/>
                <a:cs typeface="Times New Roman"/>
              </a:rPr>
              <a:t>type, and a second  </a:t>
            </a:r>
            <a:r>
              <a:rPr dirty="0" sz="1200" spc="-5">
                <a:latin typeface="Courier New"/>
                <a:cs typeface="Courier New"/>
              </a:rPr>
              <a:t>GET_EMPLOYEE </a:t>
            </a:r>
            <a:r>
              <a:rPr dirty="0" sz="1200">
                <a:latin typeface="Times New Roman"/>
                <a:cs typeface="Times New Roman"/>
              </a:rPr>
              <a:t>function that accepts a </a:t>
            </a:r>
            <a:r>
              <a:rPr dirty="0" sz="1200" spc="-5">
                <a:latin typeface="Times New Roman"/>
                <a:cs typeface="Times New Roman"/>
              </a:rPr>
              <a:t>parameter </a:t>
            </a:r>
            <a:r>
              <a:rPr dirty="0" sz="1200">
                <a:latin typeface="Times New Roman"/>
                <a:cs typeface="Times New Roman"/>
              </a:rPr>
              <a:t>called </a:t>
            </a:r>
            <a:r>
              <a:rPr dirty="0" sz="1200" spc="-5">
                <a:latin typeface="Courier New"/>
                <a:cs typeface="Courier New"/>
              </a:rPr>
              <a:t>family_name </a:t>
            </a:r>
            <a:r>
              <a:rPr dirty="0" sz="1200">
                <a:latin typeface="Times New Roman"/>
                <a:cs typeface="Times New Roman"/>
              </a:rPr>
              <a:t>of the  </a:t>
            </a:r>
            <a:r>
              <a:rPr dirty="0" sz="1200" spc="-5">
                <a:latin typeface="Courier New"/>
                <a:cs typeface="Courier New"/>
              </a:rPr>
              <a:t>employees.last_name%TYPE </a:t>
            </a:r>
            <a:r>
              <a:rPr dirty="0" sz="1200">
                <a:latin typeface="Times New Roman"/>
                <a:cs typeface="Times New Roman"/>
              </a:rPr>
              <a:t>type. Both functions </a:t>
            </a:r>
            <a:r>
              <a:rPr dirty="0" sz="1200" spc="-5">
                <a:latin typeface="Times New Roman"/>
                <a:cs typeface="Times New Roman"/>
              </a:rPr>
              <a:t>should </a:t>
            </a:r>
            <a:r>
              <a:rPr dirty="0" sz="1200">
                <a:latin typeface="Times New Roman"/>
                <a:cs typeface="Times New Roman"/>
              </a:rPr>
              <a:t>return an  </a:t>
            </a:r>
            <a:r>
              <a:rPr dirty="0" sz="1200" spc="-5">
                <a:latin typeface="Courier New"/>
                <a:cs typeface="Courier New"/>
              </a:rPr>
              <a:t>EMPLOYEES%ROWTYPE</a:t>
            </a:r>
            <a:r>
              <a:rPr dirty="0" sz="1200" spc="-5">
                <a:latin typeface="Times New Roman"/>
                <a:cs typeface="Times New Roman"/>
              </a:rPr>
              <a:t>. Compile </a:t>
            </a:r>
            <a:r>
              <a:rPr dirty="0" sz="1200">
                <a:latin typeface="Times New Roman"/>
                <a:cs typeface="Times New Roman"/>
              </a:rPr>
              <a:t>the</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12700">
              <a:lnSpc>
                <a:spcPts val="1280"/>
              </a:lnSpc>
              <a:spcBef>
                <a:spcPts val="740"/>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45"/>
              </a:lnSpc>
            </a:pPr>
            <a:r>
              <a:rPr dirty="0" sz="1100" spc="-5">
                <a:latin typeface="Courier New"/>
                <a:cs typeface="Courier New"/>
              </a:rPr>
              <a:t>PROCEDURE add_employee(</a:t>
            </a:r>
            <a:endParaRPr sz="1100">
              <a:latin typeface="Courier New"/>
              <a:cs typeface="Courier New"/>
            </a:endParaRPr>
          </a:p>
          <a:p>
            <a:pPr marL="347980" marR="2303780">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1800860">
              <a:lnSpc>
                <a:spcPct val="9430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381760">
              <a:lnSpc>
                <a:spcPts val="1250"/>
              </a:lnSpc>
              <a:spcBef>
                <a:spcPts val="30"/>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180340">
              <a:lnSpc>
                <a:spcPts val="1175"/>
              </a:lnSpc>
            </a:pPr>
            <a:r>
              <a:rPr dirty="0" sz="1100" spc="-5">
                <a:latin typeface="Courier New"/>
                <a:cs typeface="Courier New"/>
              </a:rPr>
              <a:t>PROCEDURE add_employee(</a:t>
            </a:r>
            <a:endParaRPr sz="1100">
              <a:latin typeface="Courier New"/>
              <a:cs typeface="Courier New"/>
            </a:endParaRPr>
          </a:p>
          <a:p>
            <a:pPr marL="347980" marR="2303780">
              <a:lnSpc>
                <a:spcPct val="94300"/>
              </a:lnSpc>
              <a:spcBef>
                <a:spcPts val="35"/>
              </a:spcBef>
            </a:pPr>
            <a:r>
              <a:rPr dirty="0" sz="1100" spc="-5">
                <a:latin typeface="Courier New"/>
                <a:cs typeface="Courier New"/>
              </a:rPr>
              <a:t>first_name employees.first_name%TYPE,  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210"/>
              </a:lnSpc>
            </a:pPr>
            <a:r>
              <a:rPr dirty="0" sz="1100" spc="-5">
                <a:latin typeface="Courier New"/>
                <a:cs typeface="Courier New"/>
              </a:rPr>
              <a:t>PROCEDURE get_employee(</a:t>
            </a:r>
            <a:endParaRPr sz="1100">
              <a:latin typeface="Courier New"/>
              <a:cs typeface="Courier New"/>
            </a:endParaRPr>
          </a:p>
          <a:p>
            <a:pPr marL="347980" marR="2387600">
              <a:lnSpc>
                <a:spcPts val="1240"/>
              </a:lnSpc>
              <a:spcBef>
                <a:spcPts val="7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0"/>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347980" marR="878840" indent="-167640">
              <a:lnSpc>
                <a:spcPts val="1240"/>
              </a:lnSpc>
              <a:spcBef>
                <a:spcPts val="55"/>
              </a:spcBef>
            </a:pPr>
            <a:r>
              <a:rPr dirty="0" sz="1100" spc="-5" b="1">
                <a:latin typeface="Courier New"/>
                <a:cs typeface="Courier New"/>
              </a:rPr>
              <a:t>FUNCTION get_employee(emp_id employees.employee_id%type)  return employees%rowtype;</a:t>
            </a:r>
            <a:endParaRPr sz="1100">
              <a:latin typeface="Courier New"/>
              <a:cs typeface="Courier New"/>
            </a:endParaRPr>
          </a:p>
          <a:p>
            <a:pPr marL="347980" marR="627380" indent="-167640">
              <a:lnSpc>
                <a:spcPts val="1250"/>
              </a:lnSpc>
              <a:spcBef>
                <a:spcPts val="5"/>
              </a:spcBef>
            </a:pPr>
            <a:r>
              <a:rPr dirty="0" sz="1100" spc="-5" b="1">
                <a:latin typeface="Courier New"/>
                <a:cs typeface="Courier New"/>
              </a:rPr>
              <a:t>FUNCTION get_employee(family_name employees.last_name%type)  return employees%rowtype;</a:t>
            </a:r>
            <a:endParaRPr sz="1100">
              <a:latin typeface="Courier New"/>
              <a:cs typeface="Courier New"/>
            </a:endParaRPr>
          </a:p>
          <a:p>
            <a:pPr marL="12700">
              <a:lnSpc>
                <a:spcPts val="1205"/>
              </a:lnSpc>
            </a:pPr>
            <a:r>
              <a:rPr dirty="0" sz="1100" spc="-5">
                <a:latin typeface="Courier New"/>
                <a:cs typeface="Courier New"/>
              </a:rPr>
              <a:t>END emp_pkg;</a:t>
            </a:r>
            <a:endParaRPr sz="1100">
              <a:latin typeface="Courier New"/>
              <a:cs typeface="Courier New"/>
            </a:endParaRPr>
          </a:p>
          <a:p>
            <a:pPr marL="12700">
              <a:lnSpc>
                <a:spcPts val="1250"/>
              </a:lnSpc>
            </a:pPr>
            <a:r>
              <a:rPr dirty="0" sz="1100" spc="-5">
                <a:latin typeface="Courier New"/>
                <a:cs typeface="Courier New"/>
              </a:rPr>
              <a:t>/</a:t>
            </a:r>
            <a:endParaRPr sz="1100">
              <a:latin typeface="Courier New"/>
              <a:cs typeface="Courier New"/>
            </a:endParaRPr>
          </a:p>
          <a:p>
            <a:pPr marL="12700">
              <a:lnSpc>
                <a:spcPts val="1285"/>
              </a:lnSpc>
            </a:pPr>
            <a:r>
              <a:rPr dirty="0" sz="1100" spc="-5">
                <a:latin typeface="Courier New"/>
                <a:cs typeface="Courier New"/>
              </a:rPr>
              <a:t>SHOW ERRORS</a:t>
            </a:r>
            <a:endParaRPr sz="1100">
              <a:latin typeface="Courier New"/>
              <a:cs typeface="Courier New"/>
            </a:endParaRPr>
          </a:p>
          <a:p>
            <a:pPr marL="12700" marR="4399280">
              <a:lnSpc>
                <a:spcPts val="2510"/>
              </a:lnSpc>
              <a:spcBef>
                <a:spcPts val="26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8" name="object 8"/>
          <p:cNvSpPr/>
          <p:nvPr/>
        </p:nvSpPr>
        <p:spPr>
          <a:xfrm>
            <a:off x="832866" y="3640073"/>
            <a:ext cx="6335395" cy="4641215"/>
          </a:xfrm>
          <a:custGeom>
            <a:avLst/>
            <a:gdLst/>
            <a:ahLst/>
            <a:cxnLst/>
            <a:rect l="l" t="t" r="r" b="b"/>
            <a:pathLst>
              <a:path w="6335395" h="4641215">
                <a:moveTo>
                  <a:pt x="6335268" y="4456938"/>
                </a:moveTo>
                <a:lnTo>
                  <a:pt x="6323076" y="4456938"/>
                </a:lnTo>
                <a:lnTo>
                  <a:pt x="6323076" y="4628388"/>
                </a:lnTo>
                <a:lnTo>
                  <a:pt x="12179" y="4628388"/>
                </a:lnTo>
                <a:lnTo>
                  <a:pt x="12179" y="0"/>
                </a:lnTo>
                <a:lnTo>
                  <a:pt x="0" y="0"/>
                </a:lnTo>
                <a:lnTo>
                  <a:pt x="0" y="4628388"/>
                </a:lnTo>
                <a:lnTo>
                  <a:pt x="0" y="4640580"/>
                </a:lnTo>
                <a:lnTo>
                  <a:pt x="12179" y="4640592"/>
                </a:lnTo>
                <a:lnTo>
                  <a:pt x="6323076" y="4640580"/>
                </a:lnTo>
                <a:lnTo>
                  <a:pt x="6335268" y="4640592"/>
                </a:lnTo>
                <a:lnTo>
                  <a:pt x="6335268" y="4628388"/>
                </a:lnTo>
                <a:lnTo>
                  <a:pt x="6335268" y="4456938"/>
                </a:lnTo>
                <a:close/>
              </a:path>
            </a:pathLst>
          </a:custGeom>
          <a:solidFill>
            <a:srgbClr val="000000"/>
          </a:solidFill>
        </p:spPr>
        <p:txBody>
          <a:bodyPr wrap="square" lIns="0" tIns="0" rIns="0" bIns="0" rtlCol="0"/>
          <a:lstStyle/>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-2</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793748"/>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814831"/>
            <a:ext cx="6144895" cy="812927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a:lnSpc>
                <a:spcPct val="100000"/>
              </a:lnSpc>
              <a:spcBef>
                <a:spcPts val="25"/>
              </a:spcBef>
            </a:pPr>
            <a:endParaRPr sz="1000">
              <a:latin typeface="Arial"/>
              <a:cs typeface="Arial"/>
            </a:endParaRPr>
          </a:p>
          <a:p>
            <a:pPr marL="469900" marR="607695" indent="-228600">
              <a:lnSpc>
                <a:spcPct val="99400"/>
              </a:lnSpc>
            </a:pPr>
            <a:r>
              <a:rPr dirty="0" sz="1200">
                <a:latin typeface="Times New Roman"/>
                <a:cs typeface="Times New Roman"/>
              </a:rPr>
              <a:t>b. In the package body, </a:t>
            </a:r>
            <a:r>
              <a:rPr dirty="0" sz="1200" spc="-5">
                <a:latin typeface="Times New Roman"/>
                <a:cs typeface="Times New Roman"/>
              </a:rPr>
              <a:t>implement </a:t>
            </a:r>
            <a:r>
              <a:rPr dirty="0" sz="1200">
                <a:latin typeface="Times New Roman"/>
                <a:cs typeface="Times New Roman"/>
              </a:rPr>
              <a:t>the first </a:t>
            </a:r>
            <a:r>
              <a:rPr dirty="0" sz="1200" spc="-5">
                <a:latin typeface="Courier New"/>
                <a:cs typeface="Courier New"/>
              </a:rPr>
              <a:t>GET_EMPLOYEE </a:t>
            </a:r>
            <a:r>
              <a:rPr dirty="0" sz="1200">
                <a:latin typeface="Times New Roman"/>
                <a:cs typeface="Times New Roman"/>
              </a:rPr>
              <a:t>function to query an  </a:t>
            </a:r>
            <a:r>
              <a:rPr dirty="0" sz="1200" spc="-5">
                <a:latin typeface="Times New Roman"/>
                <a:cs typeface="Times New Roman"/>
              </a:rPr>
              <a:t>employee </a:t>
            </a:r>
            <a:r>
              <a:rPr dirty="0" sz="1200">
                <a:latin typeface="Times New Roman"/>
                <a:cs typeface="Times New Roman"/>
              </a:rPr>
              <a:t>by his or her ID, and the </a:t>
            </a:r>
            <a:r>
              <a:rPr dirty="0" sz="1200" spc="-5">
                <a:latin typeface="Times New Roman"/>
                <a:cs typeface="Times New Roman"/>
              </a:rPr>
              <a:t>second </a:t>
            </a:r>
            <a:r>
              <a:rPr dirty="0" sz="1200">
                <a:latin typeface="Times New Roman"/>
                <a:cs typeface="Times New Roman"/>
              </a:rPr>
              <a:t>to use the equality </a:t>
            </a:r>
            <a:r>
              <a:rPr dirty="0" sz="1200" spc="-5">
                <a:latin typeface="Times New Roman"/>
                <a:cs typeface="Times New Roman"/>
              </a:rPr>
              <a:t>operator </a:t>
            </a:r>
            <a:r>
              <a:rPr dirty="0" sz="1200">
                <a:latin typeface="Times New Roman"/>
                <a:cs typeface="Times New Roman"/>
              </a:rPr>
              <a:t>on the </a:t>
            </a:r>
            <a:r>
              <a:rPr dirty="0" sz="1200" spc="-5">
                <a:latin typeface="Times New Roman"/>
                <a:cs typeface="Times New Roman"/>
              </a:rPr>
              <a:t>value  </a:t>
            </a:r>
            <a:r>
              <a:rPr dirty="0" sz="1200">
                <a:latin typeface="Times New Roman"/>
                <a:cs typeface="Times New Roman"/>
              </a:rPr>
              <a:t>supplied in the </a:t>
            </a:r>
            <a:r>
              <a:rPr dirty="0" sz="1200" spc="-5">
                <a:latin typeface="Courier New"/>
                <a:cs typeface="Courier New"/>
              </a:rPr>
              <a:t>family_name</a:t>
            </a:r>
            <a:r>
              <a:rPr dirty="0" sz="1200" spc="-434">
                <a:latin typeface="Courier New"/>
                <a:cs typeface="Courier New"/>
              </a:rPr>
              <a:t> </a:t>
            </a:r>
            <a:r>
              <a:rPr dirty="0" sz="1200" spc="-5">
                <a:latin typeface="Times New Roman"/>
                <a:cs typeface="Times New Roman"/>
              </a:rPr>
              <a:t>parameter. </a:t>
            </a:r>
            <a:r>
              <a:rPr dirty="0" sz="1200">
                <a:latin typeface="Times New Roman"/>
                <a:cs typeface="Times New Roman"/>
              </a:rPr>
              <a:t>Compile the </a:t>
            </a:r>
            <a:r>
              <a:rPr dirty="0" sz="1200" spc="-5">
                <a:latin typeface="Times New Roman"/>
                <a:cs typeface="Times New Roman"/>
              </a:rPr>
              <a:t>changes.</a:t>
            </a:r>
            <a:endParaRPr sz="1200">
              <a:latin typeface="Times New Roman"/>
              <a:cs typeface="Times New Roman"/>
            </a:endParaRPr>
          </a:p>
          <a:p>
            <a:pPr marL="12700">
              <a:lnSpc>
                <a:spcPts val="1280"/>
              </a:lnSpc>
              <a:spcBef>
                <a:spcPts val="745"/>
              </a:spcBef>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347980" marR="675640" indent="-167640">
              <a:lnSpc>
                <a:spcPts val="1240"/>
              </a:lnSpc>
              <a:spcBef>
                <a:spcPts val="70"/>
              </a:spcBef>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4279900" indent="167640">
              <a:lnSpc>
                <a:spcPts val="1250"/>
              </a:lnSpc>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347980">
              <a:lnSpc>
                <a:spcPts val="1175"/>
              </a:lnSpc>
            </a:pPr>
            <a:r>
              <a:rPr dirty="0" sz="1100" spc="-5">
                <a:latin typeface="Courier New"/>
                <a:cs typeface="Courier New"/>
              </a:rPr>
              <a:t>SELECT 1</a:t>
            </a:r>
            <a:endParaRPr sz="1100">
              <a:latin typeface="Courier New"/>
              <a:cs typeface="Courier New"/>
            </a:endParaRPr>
          </a:p>
          <a:p>
            <a:pPr marL="347980">
              <a:lnSpc>
                <a:spcPts val="1250"/>
              </a:lnSpc>
            </a:pPr>
            <a:r>
              <a:rPr dirty="0" sz="1100" spc="-5">
                <a:latin typeface="Courier New"/>
                <a:cs typeface="Courier New"/>
              </a:rPr>
              <a:t>INTO dummy</a:t>
            </a:r>
            <a:endParaRPr sz="1100">
              <a:latin typeface="Courier New"/>
              <a:cs typeface="Courier New"/>
            </a:endParaRPr>
          </a:p>
          <a:p>
            <a:pPr marL="347980">
              <a:lnSpc>
                <a:spcPts val="1245"/>
              </a:lnSpc>
            </a:pPr>
            <a:r>
              <a:rPr dirty="0" sz="1100" spc="-5">
                <a:latin typeface="Courier New"/>
                <a:cs typeface="Courier New"/>
              </a:rPr>
              <a:t>FROM departments</a:t>
            </a:r>
            <a:endParaRPr sz="1100">
              <a:latin typeface="Courier New"/>
              <a:cs typeface="Courier New"/>
            </a:endParaRPr>
          </a:p>
          <a:p>
            <a:pPr marL="347980" marR="3357879">
              <a:lnSpc>
                <a:spcPts val="1250"/>
              </a:lnSpc>
              <a:spcBef>
                <a:spcPts val="60"/>
              </a:spcBef>
            </a:pPr>
            <a:r>
              <a:rPr dirty="0" sz="1100" spc="-5">
                <a:latin typeface="Courier New"/>
                <a:cs typeface="Courier New"/>
              </a:rPr>
              <a:t>WHERE department_id = deptid;  RETURN TRUE;</a:t>
            </a:r>
            <a:endParaRPr sz="1100">
              <a:latin typeface="Courier New"/>
              <a:cs typeface="Courier New"/>
            </a:endParaRPr>
          </a:p>
          <a:p>
            <a:pPr marL="180340">
              <a:lnSpc>
                <a:spcPts val="1175"/>
              </a:lnSpc>
            </a:pPr>
            <a:r>
              <a:rPr dirty="0" sz="1100" spc="-5">
                <a:latin typeface="Courier New"/>
                <a:cs typeface="Courier New"/>
              </a:rPr>
              <a:t>EXCEPTION</a:t>
            </a:r>
            <a:endParaRPr sz="1100">
              <a:latin typeface="Courier New"/>
              <a:cs typeface="Courier New"/>
            </a:endParaRPr>
          </a:p>
          <a:p>
            <a:pPr marL="347980" marR="3860800">
              <a:lnSpc>
                <a:spcPts val="1250"/>
              </a:lnSpc>
              <a:spcBef>
                <a:spcPts val="60"/>
              </a:spcBef>
            </a:pPr>
            <a:r>
              <a:rPr dirty="0" sz="1100" spc="-5">
                <a:latin typeface="Courier New"/>
                <a:cs typeface="Courier New"/>
              </a:rPr>
              <a:t>WHEN NO_DATA_FOUND THEN  RETURN FALSE;</a:t>
            </a:r>
            <a:endParaRPr sz="1100">
              <a:latin typeface="Courier New"/>
              <a:cs typeface="Courier New"/>
            </a:endParaRPr>
          </a:p>
          <a:p>
            <a:pPr marL="180340">
              <a:lnSpc>
                <a:spcPts val="1215"/>
              </a:lnSpc>
            </a:pPr>
            <a:r>
              <a:rPr dirty="0" sz="1100" spc="-5">
                <a:latin typeface="Courier New"/>
                <a:cs typeface="Courier New"/>
              </a:rPr>
              <a:t>END valid_deptid;</a:t>
            </a:r>
            <a:endParaRPr sz="1100">
              <a:latin typeface="Courier New"/>
              <a:cs typeface="Courier New"/>
            </a:endParaRPr>
          </a:p>
          <a:p>
            <a:pPr>
              <a:lnSpc>
                <a:spcPct val="100000"/>
              </a:lnSpc>
              <a:spcBef>
                <a:spcPts val="40"/>
              </a:spcBef>
            </a:pPr>
            <a:endParaRPr sz="1000">
              <a:latin typeface="Courier New"/>
              <a:cs typeface="Courier New"/>
            </a:endParaRPr>
          </a:p>
          <a:p>
            <a:pPr marL="180340">
              <a:lnSpc>
                <a:spcPts val="1285"/>
              </a:lnSpc>
            </a:pPr>
            <a:r>
              <a:rPr dirty="0" sz="1100" spc="-5">
                <a:latin typeface="Courier New"/>
                <a:cs typeface="Courier New"/>
              </a:rPr>
              <a:t>PROCEDURE add_employee(</a:t>
            </a:r>
            <a:endParaRPr sz="1100">
              <a:latin typeface="Courier New"/>
              <a:cs typeface="Courier New"/>
            </a:endParaRPr>
          </a:p>
          <a:p>
            <a:pPr marL="347980" marR="2687320">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2184400">
              <a:lnSpc>
                <a:spcPct val="94300"/>
              </a:lnSpc>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97660">
              <a:lnSpc>
                <a:spcPts val="1250"/>
              </a:lnSpc>
              <a:spcBef>
                <a:spcPts val="30"/>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175"/>
              </a:lnSpc>
            </a:pPr>
            <a:r>
              <a:rPr dirty="0" sz="1100" spc="-5">
                <a:latin typeface="Courier New"/>
                <a:cs typeface="Courier New"/>
              </a:rPr>
              <a:t>BEGIN</a:t>
            </a:r>
            <a:endParaRPr sz="1100">
              <a:latin typeface="Courier New"/>
              <a:cs typeface="Courier New"/>
            </a:endParaRPr>
          </a:p>
          <a:p>
            <a:pPr marL="347980">
              <a:lnSpc>
                <a:spcPts val="1250"/>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683260" marR="5080" indent="-167640">
              <a:lnSpc>
                <a:spcPts val="1240"/>
              </a:lnSpc>
              <a:spcBef>
                <a:spcPts val="70"/>
              </a:spcBef>
            </a:pPr>
            <a:r>
              <a:rPr dirty="0" sz="1100" spc="-5">
                <a:latin typeface="Courier New"/>
                <a:cs typeface="Courier New"/>
              </a:rPr>
              <a:t>INSERT INTO employees(employee_id, first_name, last_name, email,  job_id,</a:t>
            </a:r>
            <a:r>
              <a:rPr dirty="0" sz="1100" spc="114">
                <a:latin typeface="Courier New"/>
                <a:cs typeface="Courier New"/>
              </a:rPr>
              <a:t> </a:t>
            </a:r>
            <a:r>
              <a:rPr dirty="0" sz="1100" spc="-5">
                <a:latin typeface="Courier New"/>
                <a:cs typeface="Courier New"/>
              </a:rPr>
              <a:t>manager_id,hire_date,salary,commission_pct,department_id)</a:t>
            </a:r>
            <a:endParaRPr sz="1100">
              <a:latin typeface="Courier New"/>
              <a:cs typeface="Courier New"/>
            </a:endParaRPr>
          </a:p>
          <a:p>
            <a:pPr marL="683260" marR="591820" indent="-167640">
              <a:lnSpc>
                <a:spcPts val="1250"/>
              </a:lnSpc>
              <a:spcBef>
                <a:spcPts val="5"/>
              </a:spcBef>
            </a:pPr>
            <a:r>
              <a:rPr dirty="0" sz="1100" spc="-5">
                <a:latin typeface="Courier New"/>
                <a:cs typeface="Courier New"/>
              </a:rPr>
              <a:t>VALUES (employees_seq.NEXTVAL, first_name, last_name, email,  job, mgr, TRUNC(SYSDATE), sal, comm,</a:t>
            </a:r>
            <a:r>
              <a:rPr dirty="0" sz="1100" spc="30">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175"/>
              </a:lnSpc>
            </a:pPr>
            <a:r>
              <a:rPr dirty="0" sz="1100" spc="-5">
                <a:latin typeface="Courier New"/>
                <a:cs typeface="Courier New"/>
              </a:rPr>
              <a:t>ELSE</a:t>
            </a:r>
            <a:endParaRPr sz="1100">
              <a:latin typeface="Courier New"/>
              <a:cs typeface="Courier New"/>
            </a:endParaRPr>
          </a:p>
          <a:p>
            <a:pPr marL="515620">
              <a:lnSpc>
                <a:spcPts val="1250"/>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611120">
              <a:lnSpc>
                <a:spcPts val="1245"/>
              </a:lnSpc>
            </a:pPr>
            <a:r>
              <a:rPr dirty="0" sz="1100" spc="-5">
                <a:latin typeface="Courier New"/>
                <a:cs typeface="Courier New"/>
              </a:rPr>
              <a:t>'Invalid department ID. Try</a:t>
            </a:r>
            <a:r>
              <a:rPr dirty="0" sz="1100" spc="20">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45"/>
              </a:lnSpc>
            </a:pPr>
            <a:r>
              <a:rPr dirty="0" sz="1100" spc="-5">
                <a:latin typeface="Courier New"/>
                <a:cs typeface="Courier New"/>
              </a:rPr>
              <a:t>END IF;</a:t>
            </a:r>
            <a:endParaRPr sz="1100">
              <a:latin typeface="Courier New"/>
              <a:cs typeface="Courier New"/>
            </a:endParaRPr>
          </a:p>
          <a:p>
            <a:pPr marL="180340">
              <a:lnSpc>
                <a:spcPts val="1285"/>
              </a:lnSpc>
            </a:pPr>
            <a:r>
              <a:rPr dirty="0" sz="1100" spc="-5">
                <a:latin typeface="Courier New"/>
                <a:cs typeface="Courier New"/>
              </a:rPr>
              <a:t>END add_employee;</a:t>
            </a:r>
            <a:endParaRPr sz="1100">
              <a:latin typeface="Courier New"/>
              <a:cs typeface="Courier New"/>
            </a:endParaRPr>
          </a:p>
          <a:p>
            <a:pPr>
              <a:lnSpc>
                <a:spcPct val="100000"/>
              </a:lnSpc>
              <a:spcBef>
                <a:spcPts val="35"/>
              </a:spcBef>
            </a:pPr>
            <a:endParaRPr sz="1000">
              <a:latin typeface="Courier New"/>
              <a:cs typeface="Courier New"/>
            </a:endParaRPr>
          </a:p>
          <a:p>
            <a:pPr marL="180340">
              <a:lnSpc>
                <a:spcPts val="1285"/>
              </a:lnSpc>
            </a:pPr>
            <a:r>
              <a:rPr dirty="0" sz="1100" spc="-5">
                <a:latin typeface="Courier New"/>
                <a:cs typeface="Courier New"/>
              </a:rPr>
              <a:t>PROCEDURE add_employee(</a:t>
            </a:r>
            <a:endParaRPr sz="1100">
              <a:latin typeface="Courier New"/>
              <a:cs typeface="Courier New"/>
            </a:endParaRPr>
          </a:p>
          <a:p>
            <a:pPr marL="347980" marR="2519680">
              <a:lnSpc>
                <a:spcPct val="94400"/>
              </a:lnSpc>
              <a:spcBef>
                <a:spcPts val="40"/>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10"/>
              </a:lnSpc>
            </a:pPr>
            <a:r>
              <a:rPr dirty="0" sz="1100" spc="-5">
                <a:latin typeface="Courier New"/>
                <a:cs typeface="Courier New"/>
              </a:rPr>
              <a:t>BEGIN</a:t>
            </a:r>
            <a:endParaRPr sz="1100">
              <a:latin typeface="Courier New"/>
              <a:cs typeface="Courier New"/>
            </a:endParaRPr>
          </a:p>
          <a:p>
            <a:pPr marL="347980" marR="256540">
              <a:lnSpc>
                <a:spcPts val="1240"/>
              </a:lnSpc>
              <a:spcBef>
                <a:spcPts val="70"/>
              </a:spcBef>
            </a:pPr>
            <a:r>
              <a:rPr dirty="0" sz="1100" spc="-5">
                <a:latin typeface="Courier New"/>
                <a:cs typeface="Courier New"/>
              </a:rPr>
              <a:t>email := UPPER(SUBSTR(first_name, 1, 1)||SUBSTR(last_name, 1, 7));  add_employee(first_name, last_name, email, deptid =&gt;</a:t>
            </a:r>
            <a:r>
              <a:rPr dirty="0" sz="1100" spc="70">
                <a:latin typeface="Courier New"/>
                <a:cs typeface="Courier New"/>
              </a:rPr>
              <a:t> </a:t>
            </a:r>
            <a:r>
              <a:rPr dirty="0" sz="1100" spc="-5">
                <a:latin typeface="Courier New"/>
                <a:cs typeface="Courier New"/>
              </a:rPr>
              <a:t>deptid);</a:t>
            </a:r>
            <a:endParaRPr sz="1100">
              <a:latin typeface="Courier New"/>
              <a:cs typeface="Courier New"/>
            </a:endParaRPr>
          </a:p>
          <a:p>
            <a:pPr marL="180340">
              <a:lnSpc>
                <a:spcPts val="1235"/>
              </a:lnSpc>
            </a:pPr>
            <a:r>
              <a:rPr dirty="0" sz="1100" spc="-5">
                <a:latin typeface="Courier New"/>
                <a:cs typeface="Courier New"/>
              </a:rPr>
              <a:t>END;</a:t>
            </a:r>
            <a:endParaRPr sz="1100">
              <a:latin typeface="Courier New"/>
              <a:cs typeface="Courier New"/>
            </a:endParaRPr>
          </a:p>
        </p:txBody>
      </p:sp>
      <p:sp>
        <p:nvSpPr>
          <p:cNvPr id="4" name="object 4"/>
          <p:cNvSpPr/>
          <p:nvPr/>
        </p:nvSpPr>
        <p:spPr>
          <a:xfrm>
            <a:off x="832866" y="1793747"/>
            <a:ext cx="6335395" cy="7172325"/>
          </a:xfrm>
          <a:custGeom>
            <a:avLst/>
            <a:gdLst/>
            <a:ahLst/>
            <a:cxnLst/>
            <a:rect l="l" t="t" r="r" b="b"/>
            <a:pathLst>
              <a:path w="6335395" h="7172325">
                <a:moveTo>
                  <a:pt x="6335268" y="0"/>
                </a:moveTo>
                <a:lnTo>
                  <a:pt x="6323076" y="0"/>
                </a:lnTo>
                <a:lnTo>
                  <a:pt x="6323076" y="7159752"/>
                </a:lnTo>
                <a:lnTo>
                  <a:pt x="12179" y="7159752"/>
                </a:lnTo>
                <a:lnTo>
                  <a:pt x="12179" y="0"/>
                </a:lnTo>
                <a:lnTo>
                  <a:pt x="0" y="0"/>
                </a:lnTo>
                <a:lnTo>
                  <a:pt x="0" y="7159752"/>
                </a:lnTo>
                <a:lnTo>
                  <a:pt x="0" y="7171944"/>
                </a:lnTo>
                <a:lnTo>
                  <a:pt x="12179" y="7171944"/>
                </a:lnTo>
                <a:lnTo>
                  <a:pt x="6323076" y="7171944"/>
                </a:lnTo>
                <a:lnTo>
                  <a:pt x="6335268" y="7171944"/>
                </a:lnTo>
                <a:lnTo>
                  <a:pt x="6335268" y="7159752"/>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95755"/>
            <a:ext cx="6323330" cy="6052820"/>
          </a:xfrm>
          <a:prstGeom prst="rect">
            <a:avLst/>
          </a:prstGeom>
          <a:ln w="12192">
            <a:solidFill>
              <a:srgbClr val="000000"/>
            </a:solidFill>
          </a:ln>
        </p:spPr>
        <p:txBody>
          <a:bodyPr wrap="square" lIns="0" tIns="0" rIns="0" bIns="0" rtlCol="0" vert="horz">
            <a:spAutoFit/>
          </a:bodyPr>
          <a:lstStyle/>
          <a:p>
            <a:pPr marL="242570">
              <a:lnSpc>
                <a:spcPts val="1250"/>
              </a:lnSpc>
            </a:pPr>
            <a:r>
              <a:rPr dirty="0" sz="1100" spc="-5" b="1">
                <a:latin typeface="Courier New"/>
                <a:cs typeface="Courier New"/>
              </a:rPr>
              <a:t>PROCEDURE get_employee(</a:t>
            </a:r>
            <a:endParaRPr sz="1100">
              <a:latin typeface="Courier New"/>
              <a:cs typeface="Courier New"/>
            </a:endParaRPr>
          </a:p>
          <a:p>
            <a:pPr marL="410209" marR="2886710">
              <a:lnSpc>
                <a:spcPts val="1250"/>
              </a:lnSpc>
              <a:spcBef>
                <a:spcPts val="60"/>
              </a:spcBef>
            </a:pPr>
            <a:r>
              <a:rPr dirty="0" sz="1100" spc="-5" b="1">
                <a:latin typeface="Courier New"/>
                <a:cs typeface="Courier New"/>
              </a:rPr>
              <a:t>empid IN employees.employee_id%TYPE,  sal OUT</a:t>
            </a:r>
            <a:r>
              <a:rPr dirty="0" sz="1100" spc="5" b="1">
                <a:latin typeface="Courier New"/>
                <a:cs typeface="Courier New"/>
              </a:rPr>
              <a:t> </a:t>
            </a:r>
            <a:r>
              <a:rPr dirty="0" sz="1100" spc="-5" b="1">
                <a:latin typeface="Courier New"/>
                <a:cs typeface="Courier New"/>
              </a:rPr>
              <a:t>employees.salary%TYPE,</a:t>
            </a:r>
            <a:endParaRPr sz="1100">
              <a:latin typeface="Courier New"/>
              <a:cs typeface="Courier New"/>
            </a:endParaRPr>
          </a:p>
          <a:p>
            <a:pPr marL="410209">
              <a:lnSpc>
                <a:spcPts val="1175"/>
              </a:lnSpc>
            </a:pPr>
            <a:r>
              <a:rPr dirty="0" sz="1100" spc="-5" b="1">
                <a:latin typeface="Courier New"/>
                <a:cs typeface="Courier New"/>
              </a:rPr>
              <a:t>job OUT employees.job_id%TYPE)</a:t>
            </a:r>
            <a:r>
              <a:rPr dirty="0" sz="1100" spc="10" b="1">
                <a:latin typeface="Courier New"/>
                <a:cs typeface="Courier New"/>
              </a:rPr>
              <a:t> </a:t>
            </a:r>
            <a:r>
              <a:rPr dirty="0" sz="1100" spc="-5" b="1">
                <a:latin typeface="Courier New"/>
                <a:cs typeface="Courier New"/>
              </a:rPr>
              <a:t>IS</a:t>
            </a:r>
            <a:endParaRPr sz="1100">
              <a:latin typeface="Courier New"/>
              <a:cs typeface="Courier New"/>
            </a:endParaRPr>
          </a:p>
          <a:p>
            <a:pPr marL="242570">
              <a:lnSpc>
                <a:spcPts val="1250"/>
              </a:lnSpc>
            </a:pPr>
            <a:r>
              <a:rPr dirty="0" sz="1100" spc="-5" b="1">
                <a:latin typeface="Courier New"/>
                <a:cs typeface="Courier New"/>
              </a:rPr>
              <a:t>BEGIN</a:t>
            </a:r>
            <a:endParaRPr sz="1100">
              <a:latin typeface="Courier New"/>
              <a:cs typeface="Courier New"/>
            </a:endParaRPr>
          </a:p>
          <a:p>
            <a:pPr marL="410209" marR="4144010">
              <a:lnSpc>
                <a:spcPts val="1240"/>
              </a:lnSpc>
              <a:spcBef>
                <a:spcPts val="70"/>
              </a:spcBef>
            </a:pPr>
            <a:r>
              <a:rPr dirty="0" sz="1100" spc="-5" b="1">
                <a:latin typeface="Courier New"/>
                <a:cs typeface="Courier New"/>
              </a:rPr>
              <a:t>SELECT salary, job_id  INTO sal,</a:t>
            </a:r>
            <a:r>
              <a:rPr dirty="0" sz="1100" spc="-10" b="1">
                <a:latin typeface="Courier New"/>
                <a:cs typeface="Courier New"/>
              </a:rPr>
              <a:t> </a:t>
            </a:r>
            <a:r>
              <a:rPr dirty="0" sz="1100" spc="-5" b="1">
                <a:latin typeface="Courier New"/>
                <a:cs typeface="Courier New"/>
              </a:rPr>
              <a:t>job</a:t>
            </a:r>
            <a:endParaRPr sz="1100">
              <a:latin typeface="Courier New"/>
              <a:cs typeface="Courier New"/>
            </a:endParaRPr>
          </a:p>
          <a:p>
            <a:pPr marL="410209">
              <a:lnSpc>
                <a:spcPts val="1185"/>
              </a:lnSpc>
            </a:pPr>
            <a:r>
              <a:rPr dirty="0" sz="1100" spc="-5" b="1">
                <a:latin typeface="Courier New"/>
                <a:cs typeface="Courier New"/>
              </a:rPr>
              <a:t>FROM employees</a:t>
            </a:r>
            <a:endParaRPr sz="1100">
              <a:latin typeface="Courier New"/>
              <a:cs typeface="Courier New"/>
            </a:endParaRPr>
          </a:p>
          <a:p>
            <a:pPr marL="242570" marR="3724910" indent="167640">
              <a:lnSpc>
                <a:spcPts val="1240"/>
              </a:lnSpc>
              <a:spcBef>
                <a:spcPts val="75"/>
              </a:spcBef>
            </a:pPr>
            <a:r>
              <a:rPr dirty="0" sz="1100" spc="-5" b="1">
                <a:latin typeface="Courier New"/>
                <a:cs typeface="Courier New"/>
              </a:rPr>
              <a:t>WHERE employee_id = empid;  END get_employee;</a:t>
            </a:r>
            <a:endParaRPr sz="1100">
              <a:latin typeface="Courier New"/>
              <a:cs typeface="Courier New"/>
            </a:endParaRPr>
          </a:p>
          <a:p>
            <a:pPr>
              <a:lnSpc>
                <a:spcPct val="100000"/>
              </a:lnSpc>
            </a:pPr>
            <a:endParaRPr sz="1100">
              <a:latin typeface="Courier New"/>
              <a:cs typeface="Courier New"/>
            </a:endParaRPr>
          </a:p>
          <a:p>
            <a:pPr marL="410209" marR="1377950" indent="-167640">
              <a:lnSpc>
                <a:spcPts val="1250"/>
              </a:lnSpc>
            </a:pPr>
            <a:r>
              <a:rPr dirty="0" sz="1100" spc="-5" b="1">
                <a:latin typeface="Courier New"/>
                <a:cs typeface="Courier New"/>
              </a:rPr>
              <a:t>FUNCTION get_employee(emp_id employees.employee_id%type)  return employees%rowtype</a:t>
            </a:r>
            <a:r>
              <a:rPr dirty="0" sz="1100" b="1">
                <a:latin typeface="Courier New"/>
                <a:cs typeface="Courier New"/>
              </a:rPr>
              <a:t> </a:t>
            </a:r>
            <a:r>
              <a:rPr dirty="0" sz="1100" spc="-5" b="1">
                <a:latin typeface="Courier New"/>
                <a:cs typeface="Courier New"/>
              </a:rPr>
              <a:t>IS</a:t>
            </a:r>
            <a:endParaRPr sz="1100">
              <a:latin typeface="Courier New"/>
              <a:cs typeface="Courier New"/>
            </a:endParaRPr>
          </a:p>
          <a:p>
            <a:pPr marL="410209">
              <a:lnSpc>
                <a:spcPts val="1175"/>
              </a:lnSpc>
            </a:pPr>
            <a:r>
              <a:rPr dirty="0" sz="1100" spc="-5" b="1">
                <a:latin typeface="Courier New"/>
                <a:cs typeface="Courier New"/>
              </a:rPr>
              <a:t>emprec employees%rowtype;</a:t>
            </a:r>
            <a:endParaRPr sz="1100">
              <a:latin typeface="Courier New"/>
              <a:cs typeface="Courier New"/>
            </a:endParaRPr>
          </a:p>
          <a:p>
            <a:pPr marL="242570">
              <a:lnSpc>
                <a:spcPts val="1250"/>
              </a:lnSpc>
            </a:pPr>
            <a:r>
              <a:rPr dirty="0" sz="1100" spc="-5" b="1">
                <a:latin typeface="Courier New"/>
                <a:cs typeface="Courier New"/>
              </a:rPr>
              <a:t>BEGIN</a:t>
            </a:r>
            <a:endParaRPr sz="1100">
              <a:latin typeface="Courier New"/>
              <a:cs typeface="Courier New"/>
            </a:endParaRPr>
          </a:p>
          <a:p>
            <a:pPr marL="410209" marR="4227830">
              <a:lnSpc>
                <a:spcPts val="1240"/>
              </a:lnSpc>
              <a:spcBef>
                <a:spcPts val="75"/>
              </a:spcBef>
            </a:pPr>
            <a:r>
              <a:rPr dirty="0" sz="1100" spc="-5" b="1">
                <a:latin typeface="Courier New"/>
                <a:cs typeface="Courier New"/>
              </a:rPr>
              <a:t>SELECT * INTO emprec  FROM</a:t>
            </a:r>
            <a:r>
              <a:rPr dirty="0" sz="1100" spc="-10" b="1">
                <a:latin typeface="Courier New"/>
                <a:cs typeface="Courier New"/>
              </a:rPr>
              <a:t> </a:t>
            </a:r>
            <a:r>
              <a:rPr dirty="0" sz="1100" spc="-5" b="1">
                <a:latin typeface="Courier New"/>
                <a:cs typeface="Courier New"/>
              </a:rPr>
              <a:t>employees</a:t>
            </a:r>
            <a:endParaRPr sz="1100">
              <a:latin typeface="Courier New"/>
              <a:cs typeface="Courier New"/>
            </a:endParaRPr>
          </a:p>
          <a:p>
            <a:pPr marL="410209" marR="3641090">
              <a:lnSpc>
                <a:spcPts val="1250"/>
              </a:lnSpc>
            </a:pPr>
            <a:r>
              <a:rPr dirty="0" sz="1100" spc="-5" b="1">
                <a:latin typeface="Courier New"/>
                <a:cs typeface="Courier New"/>
              </a:rPr>
              <a:t>WHERE employee_id = emp_id;  RETURN emprec;</a:t>
            </a:r>
            <a:endParaRPr sz="1100">
              <a:latin typeface="Courier New"/>
              <a:cs typeface="Courier New"/>
            </a:endParaRPr>
          </a:p>
          <a:p>
            <a:pPr marL="242570">
              <a:lnSpc>
                <a:spcPts val="1210"/>
              </a:lnSpc>
            </a:pPr>
            <a:r>
              <a:rPr dirty="0" sz="1100" spc="-5" b="1">
                <a:latin typeface="Courier New"/>
                <a:cs typeface="Courier New"/>
              </a:rPr>
              <a:t>END;</a:t>
            </a:r>
            <a:endParaRPr sz="1100">
              <a:latin typeface="Courier New"/>
              <a:cs typeface="Courier New"/>
            </a:endParaRPr>
          </a:p>
          <a:p>
            <a:pPr>
              <a:lnSpc>
                <a:spcPct val="100000"/>
              </a:lnSpc>
              <a:spcBef>
                <a:spcPts val="10"/>
              </a:spcBef>
            </a:pPr>
            <a:endParaRPr sz="1150">
              <a:latin typeface="Courier New"/>
              <a:cs typeface="Courier New"/>
            </a:endParaRPr>
          </a:p>
          <a:p>
            <a:pPr marL="410209" marR="1126490" indent="-167640">
              <a:lnSpc>
                <a:spcPts val="1240"/>
              </a:lnSpc>
              <a:spcBef>
                <a:spcPts val="5"/>
              </a:spcBef>
            </a:pPr>
            <a:r>
              <a:rPr dirty="0" sz="1100" spc="-5">
                <a:latin typeface="Courier New"/>
                <a:cs typeface="Courier New"/>
              </a:rPr>
              <a:t>FUNCTION get_employee(family_name employees.last_name%type)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242570" marR="3808729" indent="167640">
              <a:lnSpc>
                <a:spcPts val="1250"/>
              </a:lnSpc>
            </a:pPr>
            <a:r>
              <a:rPr dirty="0" sz="1100" spc="-5">
                <a:latin typeface="Courier New"/>
                <a:cs typeface="Courier New"/>
              </a:rPr>
              <a:t>emprec employees%rowtype;  BEGIN</a:t>
            </a:r>
            <a:endParaRPr sz="1100">
              <a:latin typeface="Courier New"/>
              <a:cs typeface="Courier New"/>
            </a:endParaRPr>
          </a:p>
          <a:p>
            <a:pPr marL="410209">
              <a:lnSpc>
                <a:spcPts val="1175"/>
              </a:lnSpc>
            </a:pPr>
            <a:r>
              <a:rPr dirty="0" sz="1100" spc="-5">
                <a:latin typeface="Courier New"/>
                <a:cs typeface="Courier New"/>
              </a:rPr>
              <a:t>SELECT * INTO</a:t>
            </a:r>
            <a:r>
              <a:rPr dirty="0" sz="1100" spc="5">
                <a:latin typeface="Courier New"/>
                <a:cs typeface="Courier New"/>
              </a:rPr>
              <a:t> </a:t>
            </a:r>
            <a:r>
              <a:rPr dirty="0" sz="1100" spc="-5">
                <a:latin typeface="Courier New"/>
                <a:cs typeface="Courier New"/>
              </a:rPr>
              <a:t>emprec</a:t>
            </a:r>
            <a:endParaRPr sz="1100">
              <a:latin typeface="Courier New"/>
              <a:cs typeface="Courier New"/>
            </a:endParaRPr>
          </a:p>
          <a:p>
            <a:pPr marL="410209">
              <a:lnSpc>
                <a:spcPts val="1250"/>
              </a:lnSpc>
            </a:pPr>
            <a:r>
              <a:rPr dirty="0" sz="1100" spc="-5">
                <a:latin typeface="Courier New"/>
                <a:cs typeface="Courier New"/>
              </a:rPr>
              <a:t>FROM</a:t>
            </a:r>
            <a:r>
              <a:rPr dirty="0" sz="1100" spc="-55">
                <a:latin typeface="Courier New"/>
                <a:cs typeface="Courier New"/>
              </a:rPr>
              <a:t> </a:t>
            </a:r>
            <a:r>
              <a:rPr dirty="0" sz="1100" spc="-5">
                <a:latin typeface="Courier New"/>
                <a:cs typeface="Courier New"/>
              </a:rPr>
              <a:t>employees</a:t>
            </a:r>
            <a:endParaRPr sz="1100">
              <a:latin typeface="Courier New"/>
              <a:cs typeface="Courier New"/>
            </a:endParaRPr>
          </a:p>
          <a:p>
            <a:pPr marL="410209" marR="3389629">
              <a:lnSpc>
                <a:spcPts val="1240"/>
              </a:lnSpc>
              <a:spcBef>
                <a:spcPts val="70"/>
              </a:spcBef>
            </a:pPr>
            <a:r>
              <a:rPr dirty="0" sz="1100" spc="-5">
                <a:latin typeface="Courier New"/>
                <a:cs typeface="Courier New"/>
              </a:rPr>
              <a:t>WHERE last_name = family_name;  RETURN emprec;</a:t>
            </a:r>
            <a:endParaRPr sz="1100">
              <a:latin typeface="Courier New"/>
              <a:cs typeface="Courier New"/>
            </a:endParaRPr>
          </a:p>
          <a:p>
            <a:pPr marL="242570">
              <a:lnSpc>
                <a:spcPts val="1220"/>
              </a:lnSpc>
            </a:pPr>
            <a:r>
              <a:rPr dirty="0" sz="1100" spc="-5">
                <a:latin typeface="Courier New"/>
                <a:cs typeface="Courier New"/>
              </a:rPr>
              <a:t>END;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5"/>
              </a:lnSpc>
            </a:pPr>
            <a:r>
              <a:rPr dirty="0" sz="1100" spc="-5">
                <a:latin typeface="Courier New"/>
                <a:cs typeface="Courier New"/>
              </a:rPr>
              <a:t>END emp_pkg;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10"/>
              </a:lnSpc>
              <a:spcBef>
                <a:spcPts val="26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987804"/>
            <a:ext cx="6336030" cy="7001509"/>
            <a:chOff x="832866" y="1987804"/>
            <a:chExt cx="6336030" cy="7001509"/>
          </a:xfrm>
        </p:grpSpPr>
        <p:sp>
          <p:nvSpPr>
            <p:cNvPr id="3" name="object 3"/>
            <p:cNvSpPr/>
            <p:nvPr/>
          </p:nvSpPr>
          <p:spPr>
            <a:xfrm>
              <a:off x="832866" y="1994154"/>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994154"/>
              <a:ext cx="0" cy="6988809"/>
            </a:xfrm>
            <a:custGeom>
              <a:avLst/>
              <a:gdLst/>
              <a:ahLst/>
              <a:cxnLst/>
              <a:rect l="l" t="t" r="r" b="b"/>
              <a:pathLst>
                <a:path w="0" h="6988809">
                  <a:moveTo>
                    <a:pt x="0" y="0"/>
                  </a:moveTo>
                  <a:lnTo>
                    <a:pt x="0" y="6988302"/>
                  </a:lnTo>
                </a:path>
              </a:pathLst>
            </a:custGeom>
            <a:ln w="12192">
              <a:solidFill>
                <a:srgbClr val="000000"/>
              </a:solidFill>
            </a:ln>
          </p:spPr>
          <p:txBody>
            <a:bodyPr wrap="square" lIns="0" tIns="0" rIns="0" bIns="0" rtlCol="0"/>
            <a:lstStyle/>
            <a:p/>
          </p:txBody>
        </p:sp>
      </p:grpSp>
      <p:sp>
        <p:nvSpPr>
          <p:cNvPr id="5" name="object 5"/>
          <p:cNvSpPr txBox="1"/>
          <p:nvPr/>
        </p:nvSpPr>
        <p:spPr>
          <a:xfrm>
            <a:off x="901700" y="814831"/>
            <a:ext cx="5915660" cy="83299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469900" marR="5080" indent="-228600">
              <a:lnSpc>
                <a:spcPct val="102800"/>
              </a:lnSpc>
              <a:spcBef>
                <a:spcPts val="1130"/>
              </a:spcBef>
            </a:pPr>
            <a:r>
              <a:rPr dirty="0" sz="1200">
                <a:latin typeface="Times New Roman"/>
                <a:cs typeface="Times New Roman"/>
              </a:rPr>
              <a:t>c. </a:t>
            </a:r>
            <a:r>
              <a:rPr dirty="0" sz="1200" spc="-5">
                <a:latin typeface="Times New Roman"/>
                <a:cs typeface="Times New Roman"/>
              </a:rPr>
              <a:t>Add </a:t>
            </a:r>
            <a:r>
              <a:rPr dirty="0" sz="1200">
                <a:latin typeface="Times New Roman"/>
                <a:cs typeface="Times New Roman"/>
              </a:rPr>
              <a:t>a utility procedure </a:t>
            </a:r>
            <a:r>
              <a:rPr dirty="0" sz="1200" spc="-5">
                <a:latin typeface="Courier New"/>
                <a:cs typeface="Courier New"/>
              </a:rPr>
              <a:t>PRINT_EMPLOYEE </a:t>
            </a:r>
            <a:r>
              <a:rPr dirty="0" sz="1200">
                <a:latin typeface="Times New Roman"/>
                <a:cs typeface="Times New Roman"/>
              </a:rPr>
              <a:t>to </a:t>
            </a:r>
            <a:r>
              <a:rPr dirty="0" sz="1200" spc="-5">
                <a:latin typeface="Times New Roman"/>
                <a:cs typeface="Times New Roman"/>
              </a:rPr>
              <a:t>the </a:t>
            </a:r>
            <a:r>
              <a:rPr dirty="0" sz="1200">
                <a:latin typeface="Times New Roman"/>
                <a:cs typeface="Times New Roman"/>
              </a:rPr>
              <a:t>package </a:t>
            </a:r>
            <a:r>
              <a:rPr dirty="0" sz="1200" spc="-5">
                <a:latin typeface="Times New Roman"/>
                <a:cs typeface="Times New Roman"/>
              </a:rPr>
              <a:t>that </a:t>
            </a:r>
            <a:r>
              <a:rPr dirty="0" sz="1200">
                <a:latin typeface="Times New Roman"/>
                <a:cs typeface="Times New Roman"/>
              </a:rPr>
              <a:t>accepts an  </a:t>
            </a:r>
            <a:r>
              <a:rPr dirty="0" sz="1200" spc="-5">
                <a:latin typeface="Courier New"/>
                <a:cs typeface="Courier New"/>
              </a:rPr>
              <a:t>EMPLOYEES%ROWTYPE </a:t>
            </a:r>
            <a:r>
              <a:rPr dirty="0" sz="1200">
                <a:latin typeface="Times New Roman"/>
                <a:cs typeface="Times New Roman"/>
              </a:rPr>
              <a:t>as a </a:t>
            </a:r>
            <a:r>
              <a:rPr dirty="0" sz="1200" spc="-5">
                <a:latin typeface="Times New Roman"/>
                <a:cs typeface="Times New Roman"/>
              </a:rPr>
              <a:t>parameter </a:t>
            </a:r>
            <a:r>
              <a:rPr dirty="0" sz="1200">
                <a:latin typeface="Times New Roman"/>
                <a:cs typeface="Times New Roman"/>
              </a:rPr>
              <a:t>and displays the </a:t>
            </a:r>
            <a:r>
              <a:rPr dirty="0" sz="1200" spc="-5">
                <a:latin typeface="Courier New"/>
                <a:cs typeface="Courier New"/>
              </a:rPr>
              <a:t>department_id</a:t>
            </a:r>
            <a:r>
              <a:rPr dirty="0" sz="1200" spc="-5">
                <a:latin typeface="Times New Roman"/>
                <a:cs typeface="Times New Roman"/>
              </a:rPr>
              <a:t>,  </a:t>
            </a:r>
            <a:r>
              <a:rPr dirty="0" sz="1200" spc="-5">
                <a:latin typeface="Courier New"/>
                <a:cs typeface="Courier New"/>
              </a:rPr>
              <a:t>employee_id</a:t>
            </a:r>
            <a:r>
              <a:rPr dirty="0" sz="1200" spc="-5">
                <a:latin typeface="Times New Roman"/>
                <a:cs typeface="Times New Roman"/>
              </a:rPr>
              <a:t>, </a:t>
            </a:r>
            <a:r>
              <a:rPr dirty="0" sz="1200" spc="-5">
                <a:latin typeface="Courier New"/>
                <a:cs typeface="Courier New"/>
              </a:rPr>
              <a:t>first_name</a:t>
            </a:r>
            <a:r>
              <a:rPr dirty="0" sz="1200" spc="-5">
                <a:latin typeface="Times New Roman"/>
                <a:cs typeface="Times New Roman"/>
              </a:rPr>
              <a:t>, </a:t>
            </a:r>
            <a:r>
              <a:rPr dirty="0" sz="1200" spc="-5">
                <a:latin typeface="Courier New"/>
                <a:cs typeface="Courier New"/>
              </a:rPr>
              <a:t>last_name</a:t>
            </a:r>
            <a:r>
              <a:rPr dirty="0" sz="1200" spc="-5">
                <a:latin typeface="Times New Roman"/>
                <a:cs typeface="Times New Roman"/>
              </a:rPr>
              <a:t>, </a:t>
            </a:r>
            <a:r>
              <a:rPr dirty="0" sz="1200" spc="-5">
                <a:latin typeface="Courier New"/>
                <a:cs typeface="Courier New"/>
              </a:rPr>
              <a:t>job_id</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salary</a:t>
            </a:r>
            <a:r>
              <a:rPr dirty="0" sz="1200" spc="-254">
                <a:latin typeface="Courier New"/>
                <a:cs typeface="Courier New"/>
              </a:rPr>
              <a:t> </a:t>
            </a:r>
            <a:r>
              <a:rPr dirty="0" sz="1200">
                <a:latin typeface="Times New Roman"/>
                <a:cs typeface="Times New Roman"/>
              </a:rPr>
              <a:t>for an </a:t>
            </a:r>
            <a:r>
              <a:rPr dirty="0" sz="1200" spc="-5">
                <a:latin typeface="Times New Roman"/>
                <a:cs typeface="Times New Roman"/>
              </a:rPr>
              <a:t>employee  </a:t>
            </a:r>
            <a:r>
              <a:rPr dirty="0" sz="1200">
                <a:latin typeface="Times New Roman"/>
                <a:cs typeface="Times New Roman"/>
              </a:rPr>
              <a:t>on one line, using </a:t>
            </a:r>
            <a:r>
              <a:rPr dirty="0" sz="1200" spc="-5">
                <a:latin typeface="Courier New"/>
                <a:cs typeface="Courier New"/>
              </a:rPr>
              <a:t>DBMS_OUTPUT</a:t>
            </a:r>
            <a:r>
              <a:rPr dirty="0" sz="1200" spc="-5">
                <a:latin typeface="Times New Roman"/>
                <a:cs typeface="Times New Roman"/>
              </a:rPr>
              <a:t>. Compile </a:t>
            </a:r>
            <a:r>
              <a:rPr dirty="0" sz="1200">
                <a:latin typeface="Times New Roman"/>
                <a:cs typeface="Times New Roman"/>
              </a:rPr>
              <a:t>the</a:t>
            </a:r>
            <a:r>
              <a:rPr dirty="0" sz="1200" spc="-15">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12700">
              <a:lnSpc>
                <a:spcPts val="1280"/>
              </a:lnSpc>
              <a:spcBef>
                <a:spcPts val="740"/>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45"/>
              </a:lnSpc>
            </a:pPr>
            <a:r>
              <a:rPr dirty="0" sz="1100" spc="-5">
                <a:latin typeface="Courier New"/>
                <a:cs typeface="Courier New"/>
              </a:rPr>
              <a:t>PROCEDURE add_employee(</a:t>
            </a:r>
            <a:endParaRPr sz="1100">
              <a:latin typeface="Courier New"/>
              <a:cs typeface="Courier New"/>
            </a:endParaRPr>
          </a:p>
          <a:p>
            <a:pPr marL="347980" marR="2458085">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1955164">
              <a:lnSpc>
                <a:spcPct val="9430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36065">
              <a:lnSpc>
                <a:spcPts val="1250"/>
              </a:lnSpc>
              <a:spcBef>
                <a:spcPts val="25"/>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180340">
              <a:lnSpc>
                <a:spcPts val="1175"/>
              </a:lnSpc>
            </a:pPr>
            <a:r>
              <a:rPr dirty="0" sz="1100" spc="-5">
                <a:latin typeface="Courier New"/>
                <a:cs typeface="Courier New"/>
              </a:rPr>
              <a:t>PROCEDURE add_employee(</a:t>
            </a:r>
            <a:endParaRPr sz="1100">
              <a:latin typeface="Courier New"/>
              <a:cs typeface="Courier New"/>
            </a:endParaRPr>
          </a:p>
          <a:p>
            <a:pPr marL="347980" marR="2458085">
              <a:lnSpc>
                <a:spcPct val="94300"/>
              </a:lnSpc>
              <a:spcBef>
                <a:spcPts val="40"/>
              </a:spcBef>
            </a:pPr>
            <a:r>
              <a:rPr dirty="0" sz="1100" spc="-5">
                <a:latin typeface="Courier New"/>
                <a:cs typeface="Courier New"/>
              </a:rPr>
              <a:t>first_name employees.first_name%TYPE,  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210"/>
              </a:lnSpc>
            </a:pPr>
            <a:r>
              <a:rPr dirty="0" sz="1100" spc="-5">
                <a:latin typeface="Courier New"/>
                <a:cs typeface="Courier New"/>
              </a:rPr>
              <a:t>PROCEDURE get_employee(</a:t>
            </a:r>
            <a:endParaRPr sz="1100">
              <a:latin typeface="Courier New"/>
              <a:cs typeface="Courier New"/>
            </a:endParaRPr>
          </a:p>
          <a:p>
            <a:pPr marL="347980" marR="2541905">
              <a:lnSpc>
                <a:spcPts val="1240"/>
              </a:lnSpc>
              <a:spcBef>
                <a:spcPts val="7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8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347980" marR="1033780" indent="-167640">
              <a:lnSpc>
                <a:spcPts val="1240"/>
              </a:lnSpc>
              <a:spcBef>
                <a:spcPts val="75"/>
              </a:spcBef>
            </a:pPr>
            <a:r>
              <a:rPr dirty="0" sz="1100" spc="-5">
                <a:latin typeface="Courier New"/>
                <a:cs typeface="Courier New"/>
              </a:rPr>
              <a:t>FUNCTION get_employee(emp_id employees.employee_id%type)  return employees%rowtype;</a:t>
            </a:r>
            <a:endParaRPr sz="1100">
              <a:latin typeface="Courier New"/>
              <a:cs typeface="Courier New"/>
            </a:endParaRPr>
          </a:p>
          <a:p>
            <a:pPr marL="347980" marR="782320" indent="-167640">
              <a:lnSpc>
                <a:spcPts val="1250"/>
              </a:lnSpc>
            </a:pPr>
            <a:r>
              <a:rPr dirty="0" sz="1100" spc="-5">
                <a:latin typeface="Courier New"/>
                <a:cs typeface="Courier New"/>
              </a:rPr>
              <a:t>FUNCTION get_employee(family_name employees.last_name%type)  return employees%rowtype;</a:t>
            </a:r>
            <a:endParaRPr sz="1100">
              <a:latin typeface="Courier New"/>
              <a:cs typeface="Courier New"/>
            </a:endParaRPr>
          </a:p>
          <a:p>
            <a:pPr marL="180340">
              <a:lnSpc>
                <a:spcPts val="1160"/>
              </a:lnSpc>
            </a:pPr>
            <a:r>
              <a:rPr dirty="0" sz="1100" spc="-5" b="1">
                <a:latin typeface="Courier New"/>
                <a:cs typeface="Courier New"/>
              </a:rPr>
              <a:t>PROCEDURE print_employee(emprec</a:t>
            </a:r>
            <a:r>
              <a:rPr dirty="0" sz="1100" spc="10" b="1">
                <a:latin typeface="Courier New"/>
                <a:cs typeface="Courier New"/>
              </a:rPr>
              <a:t> </a:t>
            </a:r>
            <a:r>
              <a:rPr dirty="0" sz="1100" spc="-5" b="1">
                <a:latin typeface="Courier New"/>
                <a:cs typeface="Courier New"/>
              </a:rPr>
              <a:t>employees%rowtype);</a:t>
            </a:r>
            <a:endParaRPr sz="1100">
              <a:latin typeface="Courier New"/>
              <a:cs typeface="Courier New"/>
            </a:endParaRPr>
          </a:p>
          <a:p>
            <a:pPr marL="12700">
              <a:lnSpc>
                <a:spcPts val="1265"/>
              </a:lnSpc>
            </a:pPr>
            <a:r>
              <a:rPr dirty="0" sz="1100" spc="-5">
                <a:latin typeface="Courier New"/>
                <a:cs typeface="Courier New"/>
              </a:rPr>
              <a:t>END emp_pkg;</a:t>
            </a:r>
            <a:endParaRPr sz="1100">
              <a:latin typeface="Courier New"/>
              <a:cs typeface="Courier New"/>
            </a:endParaRPr>
          </a:p>
          <a:p>
            <a:pPr marL="12700">
              <a:lnSpc>
                <a:spcPts val="1245"/>
              </a:lnSpc>
            </a:pPr>
            <a:r>
              <a:rPr dirty="0" sz="1100" spc="-5">
                <a:latin typeface="Courier New"/>
                <a:cs typeface="Courier New"/>
              </a:rPr>
              <a:t>/</a:t>
            </a:r>
            <a:endParaRPr sz="1100">
              <a:latin typeface="Courier New"/>
              <a:cs typeface="Courier New"/>
            </a:endParaRPr>
          </a:p>
          <a:p>
            <a:pPr marL="12700">
              <a:lnSpc>
                <a:spcPts val="1280"/>
              </a:lnSpc>
            </a:pPr>
            <a:r>
              <a:rPr dirty="0" sz="1100" spc="-5">
                <a:latin typeface="Courier New"/>
                <a:cs typeface="Courier New"/>
              </a:rPr>
              <a:t>SHOW ERRORS</a:t>
            </a:r>
            <a:endParaRPr sz="1100">
              <a:latin typeface="Courier New"/>
              <a:cs typeface="Courier New"/>
            </a:endParaRPr>
          </a:p>
          <a:p>
            <a:pPr marL="12700" marR="4469765">
              <a:lnSpc>
                <a:spcPct val="188600"/>
              </a:lnSpc>
              <a:spcBef>
                <a:spcPts val="5"/>
              </a:spcBef>
            </a:pPr>
            <a:r>
              <a:rPr dirty="0" sz="1100" spc="-5">
                <a:latin typeface="Courier New"/>
                <a:cs typeface="Courier New"/>
              </a:rPr>
              <a:t>Prackage</a:t>
            </a:r>
            <a:r>
              <a:rPr dirty="0" sz="1100" spc="-40">
                <a:latin typeface="Courier New"/>
                <a:cs typeface="Courier New"/>
              </a:rPr>
              <a:t> </a:t>
            </a:r>
            <a:r>
              <a:rPr dirty="0" sz="1100" spc="-5">
                <a:latin typeface="Courier New"/>
                <a:cs typeface="Courier New"/>
              </a:rPr>
              <a:t>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a:p>
            <a:pPr>
              <a:lnSpc>
                <a:spcPct val="100000"/>
              </a:lnSpc>
              <a:spcBef>
                <a:spcPts val="45"/>
              </a:spcBef>
            </a:pPr>
            <a:endParaRPr sz="1000">
              <a:latin typeface="Courier New"/>
              <a:cs typeface="Courier New"/>
            </a:endParaRPr>
          </a:p>
          <a:p>
            <a:pPr marL="12700">
              <a:lnSpc>
                <a:spcPts val="1280"/>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96520" marR="445770" indent="83820">
              <a:lnSpc>
                <a:spcPts val="1250"/>
              </a:lnSpc>
              <a:spcBef>
                <a:spcPts val="60"/>
              </a:spcBef>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4050665" indent="167640">
              <a:lnSpc>
                <a:spcPts val="1240"/>
              </a:lnSpc>
              <a:spcBef>
                <a:spcPts val="5"/>
              </a:spcBef>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347980">
              <a:lnSpc>
                <a:spcPts val="1185"/>
              </a:lnSpc>
            </a:pPr>
            <a:r>
              <a:rPr dirty="0" sz="1100" spc="-5">
                <a:latin typeface="Courier New"/>
                <a:cs typeface="Courier New"/>
              </a:rPr>
              <a:t>SELECT 1</a:t>
            </a:r>
            <a:endParaRPr sz="1100">
              <a:latin typeface="Courier New"/>
              <a:cs typeface="Courier New"/>
            </a:endParaRPr>
          </a:p>
          <a:p>
            <a:pPr marL="347980">
              <a:lnSpc>
                <a:spcPts val="1245"/>
              </a:lnSpc>
            </a:pPr>
            <a:r>
              <a:rPr dirty="0" sz="1100" spc="-5">
                <a:latin typeface="Courier New"/>
                <a:cs typeface="Courier New"/>
              </a:rPr>
              <a:t>INTO dummy</a:t>
            </a:r>
            <a:endParaRPr sz="1100">
              <a:latin typeface="Courier New"/>
              <a:cs typeface="Courier New"/>
            </a:endParaRPr>
          </a:p>
          <a:p>
            <a:pPr marL="347980">
              <a:lnSpc>
                <a:spcPts val="1245"/>
              </a:lnSpc>
            </a:pPr>
            <a:r>
              <a:rPr dirty="0" sz="1100" spc="-5">
                <a:latin typeface="Courier New"/>
                <a:cs typeface="Courier New"/>
              </a:rPr>
              <a:t>FROM departments</a:t>
            </a:r>
            <a:endParaRPr sz="1100">
              <a:latin typeface="Courier New"/>
              <a:cs typeface="Courier New"/>
            </a:endParaRPr>
          </a:p>
          <a:p>
            <a:pPr marL="347980" marR="3128645">
              <a:lnSpc>
                <a:spcPts val="1250"/>
              </a:lnSpc>
              <a:spcBef>
                <a:spcPts val="65"/>
              </a:spcBef>
            </a:pPr>
            <a:r>
              <a:rPr dirty="0" sz="1100" spc="-5">
                <a:latin typeface="Courier New"/>
                <a:cs typeface="Courier New"/>
              </a:rPr>
              <a:t>WHERE department_id = deptid;  RETURN TRUE;</a:t>
            </a:r>
            <a:endParaRPr sz="1100">
              <a:latin typeface="Courier New"/>
              <a:cs typeface="Courier New"/>
            </a:endParaRPr>
          </a:p>
          <a:p>
            <a:pPr marL="180340">
              <a:lnSpc>
                <a:spcPts val="1175"/>
              </a:lnSpc>
            </a:pPr>
            <a:r>
              <a:rPr dirty="0" sz="1100" spc="-5">
                <a:latin typeface="Courier New"/>
                <a:cs typeface="Courier New"/>
              </a:rPr>
              <a:t>EXCEPTION</a:t>
            </a:r>
            <a:endParaRPr sz="1100">
              <a:latin typeface="Courier New"/>
              <a:cs typeface="Courier New"/>
            </a:endParaRPr>
          </a:p>
          <a:p>
            <a:pPr marL="347980" marR="3631565">
              <a:lnSpc>
                <a:spcPts val="1250"/>
              </a:lnSpc>
              <a:spcBef>
                <a:spcPts val="65"/>
              </a:spcBef>
            </a:pPr>
            <a:r>
              <a:rPr dirty="0" sz="1100" spc="-5">
                <a:latin typeface="Courier New"/>
                <a:cs typeface="Courier New"/>
              </a:rPr>
              <a:t>WHEN NO_DATA_FOUND THEN  RETURN FALSE;</a:t>
            </a:r>
            <a:endParaRPr sz="1100">
              <a:latin typeface="Courier New"/>
              <a:cs typeface="Courier New"/>
            </a:endParaRPr>
          </a:p>
          <a:p>
            <a:pPr marL="12700">
              <a:lnSpc>
                <a:spcPts val="1220"/>
              </a:lnSpc>
            </a:pPr>
            <a:r>
              <a:rPr dirty="0" sz="1100" spc="-5">
                <a:latin typeface="Courier New"/>
                <a:cs typeface="Courier New"/>
              </a:rPr>
              <a:t>END</a:t>
            </a:r>
            <a:r>
              <a:rPr dirty="0" sz="1100" spc="-45">
                <a:latin typeface="Courier New"/>
                <a:cs typeface="Courier New"/>
              </a:rPr>
              <a:t> </a:t>
            </a:r>
            <a:r>
              <a:rPr dirty="0" sz="1100" spc="-5">
                <a:latin typeface="Courier New"/>
                <a:cs typeface="Courier New"/>
              </a:rPr>
              <a:t>valid_deptid;</a:t>
            </a:r>
            <a:endParaRPr sz="1100">
              <a:latin typeface="Courier New"/>
              <a:cs typeface="Courier New"/>
            </a:endParaRPr>
          </a:p>
        </p:txBody>
      </p:sp>
      <p:sp>
        <p:nvSpPr>
          <p:cNvPr id="6" name="object 6"/>
          <p:cNvSpPr/>
          <p:nvPr/>
        </p:nvSpPr>
        <p:spPr>
          <a:xfrm>
            <a:off x="832866" y="1994153"/>
            <a:ext cx="6335395" cy="7172325"/>
          </a:xfrm>
          <a:custGeom>
            <a:avLst/>
            <a:gdLst/>
            <a:ahLst/>
            <a:cxnLst/>
            <a:rect l="l" t="t" r="r" b="b"/>
            <a:pathLst>
              <a:path w="6335395" h="7172325">
                <a:moveTo>
                  <a:pt x="6335268" y="6988302"/>
                </a:moveTo>
                <a:lnTo>
                  <a:pt x="6323076" y="6988302"/>
                </a:lnTo>
                <a:lnTo>
                  <a:pt x="6323076" y="7159752"/>
                </a:lnTo>
                <a:lnTo>
                  <a:pt x="12179" y="7159752"/>
                </a:lnTo>
                <a:lnTo>
                  <a:pt x="12179" y="0"/>
                </a:lnTo>
                <a:lnTo>
                  <a:pt x="0" y="0"/>
                </a:lnTo>
                <a:lnTo>
                  <a:pt x="0" y="7159752"/>
                </a:lnTo>
                <a:lnTo>
                  <a:pt x="0" y="7171944"/>
                </a:lnTo>
                <a:lnTo>
                  <a:pt x="12179" y="7171944"/>
                </a:lnTo>
                <a:lnTo>
                  <a:pt x="6323076" y="7171944"/>
                </a:lnTo>
                <a:lnTo>
                  <a:pt x="6335268" y="7171944"/>
                </a:lnTo>
                <a:lnTo>
                  <a:pt x="6335268" y="7159752"/>
                </a:lnTo>
                <a:lnTo>
                  <a:pt x="6335268" y="6988302"/>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896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21559"/>
            <a:ext cx="6061075" cy="8467725"/>
          </a:xfrm>
          <a:prstGeom prst="rect">
            <a:avLst/>
          </a:prstGeom>
        </p:spPr>
        <p:txBody>
          <a:bodyPr wrap="square" lIns="0" tIns="106045" rIns="0" bIns="0" rtlCol="0" vert="horz">
            <a:spAutoFit/>
          </a:bodyPr>
          <a:lstStyle/>
          <a:p>
            <a:pPr marL="12700">
              <a:lnSpc>
                <a:spcPct val="100000"/>
              </a:lnSpc>
              <a:spcBef>
                <a:spcPts val="835"/>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180340">
              <a:lnSpc>
                <a:spcPts val="1280"/>
              </a:lnSpc>
              <a:spcBef>
                <a:spcPts val="670"/>
              </a:spcBef>
            </a:pPr>
            <a:r>
              <a:rPr dirty="0" sz="1100" spc="-5">
                <a:latin typeface="Courier New"/>
                <a:cs typeface="Courier New"/>
              </a:rPr>
              <a:t>PROCEDURE add_employee(</a:t>
            </a:r>
            <a:endParaRPr sz="1100">
              <a:latin typeface="Courier New"/>
              <a:cs typeface="Courier New"/>
            </a:endParaRPr>
          </a:p>
          <a:p>
            <a:pPr marL="347980" marR="2603500">
              <a:lnSpc>
                <a:spcPct val="94300"/>
              </a:lnSpc>
              <a:spcBef>
                <a:spcPts val="35"/>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2100580">
              <a:lnSpc>
                <a:spcPct val="94300"/>
              </a:lnSpc>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13840">
              <a:lnSpc>
                <a:spcPts val="1250"/>
              </a:lnSpc>
              <a:spcBef>
                <a:spcPts val="30"/>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175"/>
              </a:lnSpc>
            </a:pPr>
            <a:r>
              <a:rPr dirty="0" sz="1100" spc="-5">
                <a:latin typeface="Courier New"/>
                <a:cs typeface="Courier New"/>
              </a:rPr>
              <a:t>BEGIN</a:t>
            </a:r>
            <a:endParaRPr sz="1100">
              <a:latin typeface="Courier New"/>
              <a:cs typeface="Courier New"/>
            </a:endParaRPr>
          </a:p>
          <a:p>
            <a:pPr marL="347980">
              <a:lnSpc>
                <a:spcPts val="1250"/>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683260" marR="5080" indent="-167640">
              <a:lnSpc>
                <a:spcPts val="1250"/>
              </a:lnSpc>
              <a:spcBef>
                <a:spcPts val="65"/>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515620">
              <a:lnSpc>
                <a:spcPts val="1175"/>
              </a:lnSpc>
            </a:pPr>
            <a:r>
              <a:rPr dirty="0" sz="1100" spc="-5">
                <a:latin typeface="Courier New"/>
                <a:cs typeface="Courier New"/>
              </a:rPr>
              <a:t>VALUES (employees_seq.NEXTVAL, first_name, last_name,</a:t>
            </a:r>
            <a:r>
              <a:rPr dirty="0" sz="1100" spc="55">
                <a:latin typeface="Courier New"/>
                <a:cs typeface="Courier New"/>
              </a:rPr>
              <a:t> </a:t>
            </a:r>
            <a:r>
              <a:rPr dirty="0" sz="1100" spc="-5">
                <a:latin typeface="Courier New"/>
                <a:cs typeface="Courier New"/>
              </a:rPr>
              <a:t>email,</a:t>
            </a:r>
            <a:endParaRPr sz="1100">
              <a:latin typeface="Courier New"/>
              <a:cs typeface="Courier New"/>
            </a:endParaRPr>
          </a:p>
          <a:p>
            <a:pPr marL="683260">
              <a:lnSpc>
                <a:spcPts val="1250"/>
              </a:lnSpc>
            </a:pPr>
            <a:r>
              <a:rPr dirty="0" sz="1100" spc="-5">
                <a:latin typeface="Courier New"/>
                <a:cs typeface="Courier New"/>
              </a:rPr>
              <a:t>job, mgr, TRUNC(SYSDATE), sal, comm,</a:t>
            </a:r>
            <a:r>
              <a:rPr dirty="0" sz="1100" spc="25">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245"/>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611120">
              <a:lnSpc>
                <a:spcPts val="1250"/>
              </a:lnSpc>
            </a:pPr>
            <a:r>
              <a:rPr dirty="0" sz="1100" spc="-5">
                <a:latin typeface="Courier New"/>
                <a:cs typeface="Courier New"/>
              </a:rPr>
              <a:t>'Invalid department ID. Try</a:t>
            </a:r>
            <a:r>
              <a:rPr dirty="0" sz="1100" spc="25">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45"/>
              </a:lnSpc>
            </a:pPr>
            <a:r>
              <a:rPr dirty="0" sz="1100" spc="-5">
                <a:latin typeface="Courier New"/>
                <a:cs typeface="Courier New"/>
              </a:rPr>
              <a:t>END IF;</a:t>
            </a:r>
            <a:endParaRPr sz="1100">
              <a:latin typeface="Courier New"/>
              <a:cs typeface="Courier New"/>
            </a:endParaRPr>
          </a:p>
          <a:p>
            <a:pPr marL="180340">
              <a:lnSpc>
                <a:spcPts val="1280"/>
              </a:lnSpc>
            </a:pPr>
            <a:r>
              <a:rPr dirty="0" sz="1100" spc="-5">
                <a:latin typeface="Courier New"/>
                <a:cs typeface="Courier New"/>
              </a:rPr>
              <a:t>END add_employee;</a:t>
            </a:r>
            <a:endParaRPr sz="1100">
              <a:latin typeface="Courier New"/>
              <a:cs typeface="Courier New"/>
            </a:endParaRPr>
          </a:p>
          <a:p>
            <a:pPr>
              <a:lnSpc>
                <a:spcPct val="100000"/>
              </a:lnSpc>
              <a:spcBef>
                <a:spcPts val="40"/>
              </a:spcBef>
            </a:pPr>
            <a:endParaRPr sz="1000">
              <a:latin typeface="Courier New"/>
              <a:cs typeface="Courier New"/>
            </a:endParaRPr>
          </a:p>
          <a:p>
            <a:pPr marL="180340">
              <a:lnSpc>
                <a:spcPts val="1280"/>
              </a:lnSpc>
              <a:spcBef>
                <a:spcPts val="5"/>
              </a:spcBef>
            </a:pPr>
            <a:r>
              <a:rPr dirty="0" sz="1100" spc="-5">
                <a:latin typeface="Courier New"/>
                <a:cs typeface="Courier New"/>
              </a:rPr>
              <a:t>PROCEDURE add_employee(</a:t>
            </a:r>
            <a:endParaRPr sz="1100">
              <a:latin typeface="Courier New"/>
              <a:cs typeface="Courier New"/>
            </a:endParaRPr>
          </a:p>
          <a:p>
            <a:pPr marL="347980" marR="2435860">
              <a:lnSpc>
                <a:spcPct val="94400"/>
              </a:lnSpc>
              <a:spcBef>
                <a:spcPts val="35"/>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10"/>
              </a:lnSpc>
            </a:pPr>
            <a:r>
              <a:rPr dirty="0" sz="1100" spc="-5">
                <a:latin typeface="Courier New"/>
                <a:cs typeface="Courier New"/>
              </a:rPr>
              <a:t>BEGIN</a:t>
            </a:r>
            <a:endParaRPr sz="1100">
              <a:latin typeface="Courier New"/>
              <a:cs typeface="Courier New"/>
            </a:endParaRPr>
          </a:p>
          <a:p>
            <a:pPr marL="347980" marR="172720">
              <a:lnSpc>
                <a:spcPts val="1240"/>
              </a:lnSpc>
              <a:spcBef>
                <a:spcPts val="70"/>
              </a:spcBef>
            </a:pPr>
            <a:r>
              <a:rPr dirty="0" sz="1100" spc="-5">
                <a:latin typeface="Courier New"/>
                <a:cs typeface="Courier New"/>
              </a:rPr>
              <a:t>email := UPPER(SUBSTR(first_name, 1, 1)||SUBSTR(last_name, 1, 7));  add_employee(first_name, last_name, email, deptid =&gt;</a:t>
            </a:r>
            <a:r>
              <a:rPr dirty="0" sz="1100" spc="70">
                <a:latin typeface="Courier New"/>
                <a:cs typeface="Courier New"/>
              </a:rPr>
              <a:t> </a:t>
            </a:r>
            <a:r>
              <a:rPr dirty="0" sz="1100" spc="-5">
                <a:latin typeface="Courier New"/>
                <a:cs typeface="Courier New"/>
              </a:rPr>
              <a:t>deptid);</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180340">
              <a:lnSpc>
                <a:spcPts val="1285"/>
              </a:lnSpc>
            </a:pPr>
            <a:r>
              <a:rPr dirty="0" sz="1100" spc="-5">
                <a:latin typeface="Courier New"/>
                <a:cs typeface="Courier New"/>
              </a:rPr>
              <a:t>PROCEDURE get_employee(</a:t>
            </a:r>
            <a:endParaRPr sz="1100">
              <a:latin typeface="Courier New"/>
              <a:cs typeface="Courier New"/>
            </a:endParaRPr>
          </a:p>
          <a:p>
            <a:pPr marL="347980" marR="2687320">
              <a:lnSpc>
                <a:spcPts val="1250"/>
              </a:lnSpc>
              <a:spcBef>
                <a:spcPts val="6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180340" marR="2938780" indent="167640">
              <a:lnSpc>
                <a:spcPts val="1240"/>
              </a:lnSpc>
              <a:spcBef>
                <a:spcPts val="5"/>
              </a:spcBef>
            </a:pPr>
            <a:r>
              <a:rPr dirty="0" sz="1100" spc="-5">
                <a:latin typeface="Courier New"/>
                <a:cs typeface="Courier New"/>
              </a:rPr>
              <a:t>job OUT employees.job_id%TYPE) IS  BEGIN</a:t>
            </a:r>
            <a:endParaRPr sz="1100">
              <a:latin typeface="Courier New"/>
              <a:cs typeface="Courier New"/>
            </a:endParaRPr>
          </a:p>
          <a:p>
            <a:pPr marL="347980" marR="3944620">
              <a:lnSpc>
                <a:spcPts val="1250"/>
              </a:lnSpc>
            </a:pPr>
            <a:r>
              <a:rPr dirty="0" sz="1100" spc="-5">
                <a:latin typeface="Courier New"/>
                <a:cs typeface="Courier New"/>
              </a:rPr>
              <a:t>SELECT salary, job_id  INTO sal,</a:t>
            </a:r>
            <a:r>
              <a:rPr dirty="0" sz="1100" spc="-10">
                <a:latin typeface="Courier New"/>
                <a:cs typeface="Courier New"/>
              </a:rPr>
              <a:t> </a:t>
            </a:r>
            <a:r>
              <a:rPr dirty="0" sz="1100" spc="-5">
                <a:latin typeface="Courier New"/>
                <a:cs typeface="Courier New"/>
              </a:rPr>
              <a:t>job</a:t>
            </a:r>
            <a:endParaRPr sz="1100">
              <a:latin typeface="Courier New"/>
              <a:cs typeface="Courier New"/>
            </a:endParaRPr>
          </a:p>
          <a:p>
            <a:pPr marL="347980">
              <a:lnSpc>
                <a:spcPts val="1175"/>
              </a:lnSpc>
            </a:pPr>
            <a:r>
              <a:rPr dirty="0" sz="1100" spc="-5">
                <a:latin typeface="Courier New"/>
                <a:cs typeface="Courier New"/>
              </a:rPr>
              <a:t>FROM employees</a:t>
            </a:r>
            <a:endParaRPr sz="1100">
              <a:latin typeface="Courier New"/>
              <a:cs typeface="Courier New"/>
            </a:endParaRPr>
          </a:p>
          <a:p>
            <a:pPr marL="180340" marR="3525520" indent="167640">
              <a:lnSpc>
                <a:spcPts val="1250"/>
              </a:lnSpc>
              <a:spcBef>
                <a:spcPts val="65"/>
              </a:spcBef>
            </a:pPr>
            <a:r>
              <a:rPr dirty="0" sz="1100" spc="-5">
                <a:latin typeface="Courier New"/>
                <a:cs typeface="Courier New"/>
              </a:rPr>
              <a:t>WHERE employee_id = empid;  END get_employee;</a:t>
            </a:r>
            <a:endParaRPr sz="1100">
              <a:latin typeface="Courier New"/>
              <a:cs typeface="Courier New"/>
            </a:endParaRPr>
          </a:p>
          <a:p>
            <a:pPr>
              <a:lnSpc>
                <a:spcPct val="100000"/>
              </a:lnSpc>
              <a:spcBef>
                <a:spcPts val="50"/>
              </a:spcBef>
            </a:pPr>
            <a:endParaRPr sz="1050">
              <a:latin typeface="Courier New"/>
              <a:cs typeface="Courier New"/>
            </a:endParaRPr>
          </a:p>
          <a:p>
            <a:pPr marL="347980" marR="1178560" indent="-167640">
              <a:lnSpc>
                <a:spcPts val="1250"/>
              </a:lnSpc>
            </a:pPr>
            <a:r>
              <a:rPr dirty="0" sz="1100" spc="-5">
                <a:latin typeface="Courier New"/>
                <a:cs typeface="Courier New"/>
              </a:rPr>
              <a:t>FUNCTION get_employee(emp_id employees.employee_id%type)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347980">
              <a:lnSpc>
                <a:spcPts val="1175"/>
              </a:lnSpc>
            </a:pPr>
            <a:r>
              <a:rPr dirty="0" sz="1100" spc="-5">
                <a:latin typeface="Courier New"/>
                <a:cs typeface="Courier New"/>
              </a:rPr>
              <a:t>emprec employees%rowtype;</a:t>
            </a:r>
            <a:endParaRPr sz="1100">
              <a:latin typeface="Courier New"/>
              <a:cs typeface="Courier New"/>
            </a:endParaRPr>
          </a:p>
          <a:p>
            <a:pPr marL="180340">
              <a:lnSpc>
                <a:spcPts val="1250"/>
              </a:lnSpc>
            </a:pPr>
            <a:r>
              <a:rPr dirty="0" sz="1100" spc="-5">
                <a:latin typeface="Courier New"/>
                <a:cs typeface="Courier New"/>
              </a:rPr>
              <a:t>BEGIN</a:t>
            </a:r>
            <a:endParaRPr sz="1100">
              <a:latin typeface="Courier New"/>
              <a:cs typeface="Courier New"/>
            </a:endParaRPr>
          </a:p>
          <a:p>
            <a:pPr marL="347980" marR="4028440">
              <a:lnSpc>
                <a:spcPts val="1240"/>
              </a:lnSpc>
              <a:spcBef>
                <a:spcPts val="70"/>
              </a:spcBef>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347980" marR="3441700">
              <a:lnSpc>
                <a:spcPts val="1250"/>
              </a:lnSpc>
              <a:spcBef>
                <a:spcPts val="5"/>
              </a:spcBef>
            </a:pPr>
            <a:r>
              <a:rPr dirty="0" sz="1100" spc="-5">
                <a:latin typeface="Courier New"/>
                <a:cs typeface="Courier New"/>
              </a:rPr>
              <a:t>WHERE employee_id = emp_id;  RETURN emprec;</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p:txBody>
      </p:sp>
      <p:sp>
        <p:nvSpPr>
          <p:cNvPr id="4" name="object 4"/>
          <p:cNvSpPr/>
          <p:nvPr/>
        </p:nvSpPr>
        <p:spPr>
          <a:xfrm>
            <a:off x="832866" y="1089659"/>
            <a:ext cx="6335395" cy="8121650"/>
          </a:xfrm>
          <a:custGeom>
            <a:avLst/>
            <a:gdLst/>
            <a:ahLst/>
            <a:cxnLst/>
            <a:rect l="l" t="t" r="r" b="b"/>
            <a:pathLst>
              <a:path w="6335395" h="8121650">
                <a:moveTo>
                  <a:pt x="12179" y="0"/>
                </a:moveTo>
                <a:lnTo>
                  <a:pt x="0" y="0"/>
                </a:lnTo>
                <a:lnTo>
                  <a:pt x="0" y="8109204"/>
                </a:lnTo>
                <a:lnTo>
                  <a:pt x="12179" y="8109204"/>
                </a:lnTo>
                <a:lnTo>
                  <a:pt x="12179" y="0"/>
                </a:lnTo>
                <a:close/>
              </a:path>
              <a:path w="6335395" h="8121650">
                <a:moveTo>
                  <a:pt x="6335268" y="8109217"/>
                </a:moveTo>
                <a:lnTo>
                  <a:pt x="6323076" y="8109217"/>
                </a:lnTo>
                <a:lnTo>
                  <a:pt x="12179" y="8109217"/>
                </a:lnTo>
                <a:lnTo>
                  <a:pt x="0" y="8109217"/>
                </a:lnTo>
                <a:lnTo>
                  <a:pt x="0" y="8121396"/>
                </a:lnTo>
                <a:lnTo>
                  <a:pt x="12179" y="8121396"/>
                </a:lnTo>
                <a:lnTo>
                  <a:pt x="6323076" y="8121396"/>
                </a:lnTo>
                <a:lnTo>
                  <a:pt x="6335268" y="8121396"/>
                </a:lnTo>
                <a:lnTo>
                  <a:pt x="6335268" y="8109217"/>
                </a:lnTo>
                <a:close/>
              </a:path>
              <a:path w="6335395" h="8121650">
                <a:moveTo>
                  <a:pt x="6335268" y="0"/>
                </a:moveTo>
                <a:lnTo>
                  <a:pt x="6323076" y="0"/>
                </a:lnTo>
                <a:lnTo>
                  <a:pt x="6323076" y="8109204"/>
                </a:lnTo>
                <a:lnTo>
                  <a:pt x="6335268" y="8109204"/>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95755"/>
            <a:ext cx="6323330" cy="4152900"/>
          </a:xfrm>
          <a:prstGeom prst="rect">
            <a:avLst/>
          </a:prstGeom>
          <a:ln w="12192">
            <a:solidFill>
              <a:srgbClr val="000000"/>
            </a:solidFill>
          </a:ln>
        </p:spPr>
        <p:txBody>
          <a:bodyPr wrap="square" lIns="0" tIns="13335" rIns="0" bIns="0" rtlCol="0" vert="horz">
            <a:spAutoFit/>
          </a:bodyPr>
          <a:lstStyle/>
          <a:p>
            <a:pPr marL="410209" marR="1126490" indent="-167640">
              <a:lnSpc>
                <a:spcPts val="1240"/>
              </a:lnSpc>
              <a:spcBef>
                <a:spcPts val="105"/>
              </a:spcBef>
            </a:pPr>
            <a:r>
              <a:rPr dirty="0" sz="1100" spc="-5">
                <a:latin typeface="Courier New"/>
                <a:cs typeface="Courier New"/>
              </a:rPr>
              <a:t>FUNCTION get_employee(family_name employees.last_name%type)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242570" marR="3808729" indent="167640">
              <a:lnSpc>
                <a:spcPts val="1240"/>
              </a:lnSpc>
              <a:spcBef>
                <a:spcPts val="10"/>
              </a:spcBef>
            </a:pPr>
            <a:r>
              <a:rPr dirty="0" sz="1100" spc="-5">
                <a:latin typeface="Courier New"/>
                <a:cs typeface="Courier New"/>
              </a:rPr>
              <a:t>emprec employees%rowtype;  BEGIN</a:t>
            </a:r>
            <a:endParaRPr sz="1100">
              <a:latin typeface="Courier New"/>
              <a:cs typeface="Courier New"/>
            </a:endParaRPr>
          </a:p>
          <a:p>
            <a:pPr marL="410209" marR="4227830">
              <a:lnSpc>
                <a:spcPts val="1250"/>
              </a:lnSpc>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410209">
              <a:lnSpc>
                <a:spcPts val="1175"/>
              </a:lnSpc>
            </a:pPr>
            <a:r>
              <a:rPr dirty="0" sz="1100" spc="-5">
                <a:latin typeface="Courier New"/>
                <a:cs typeface="Courier New"/>
              </a:rPr>
              <a:t>WHERE last_name =</a:t>
            </a:r>
            <a:r>
              <a:rPr dirty="0" sz="1100" spc="10">
                <a:latin typeface="Courier New"/>
                <a:cs typeface="Courier New"/>
              </a:rPr>
              <a:t> </a:t>
            </a:r>
            <a:r>
              <a:rPr dirty="0" sz="1100" spc="-5">
                <a:latin typeface="Courier New"/>
                <a:cs typeface="Courier New"/>
              </a:rPr>
              <a:t>family_name;</a:t>
            </a:r>
            <a:endParaRPr sz="1100">
              <a:latin typeface="Courier New"/>
              <a:cs typeface="Courier New"/>
            </a:endParaRPr>
          </a:p>
          <a:p>
            <a:pPr marL="242570" marR="4730750" indent="167640">
              <a:lnSpc>
                <a:spcPts val="1250"/>
              </a:lnSpc>
              <a:spcBef>
                <a:spcPts val="65"/>
              </a:spcBef>
            </a:pPr>
            <a:r>
              <a:rPr dirty="0" sz="1100" spc="-5">
                <a:latin typeface="Courier New"/>
                <a:cs typeface="Courier New"/>
              </a:rPr>
              <a:t>RETURN</a:t>
            </a:r>
            <a:r>
              <a:rPr dirty="0" sz="1100" spc="-50">
                <a:latin typeface="Courier New"/>
                <a:cs typeface="Courier New"/>
              </a:rPr>
              <a:t> </a:t>
            </a:r>
            <a:r>
              <a:rPr dirty="0" sz="1100" spc="-5">
                <a:latin typeface="Courier New"/>
                <a:cs typeface="Courier New"/>
              </a:rPr>
              <a:t>emprec;</a:t>
            </a:r>
            <a:endParaRPr sz="1100">
              <a:latin typeface="Courier New"/>
              <a:cs typeface="Courier New"/>
            </a:endParaRPr>
          </a:p>
          <a:p>
            <a:pPr marL="242570" marR="4730750">
              <a:lnSpc>
                <a:spcPts val="1250"/>
              </a:lnSpc>
            </a:pPr>
            <a:r>
              <a:rPr dirty="0" sz="1100" spc="-5">
                <a:latin typeface="Courier New"/>
                <a:cs typeface="Courier New"/>
              </a:rPr>
              <a:t>END;</a:t>
            </a:r>
            <a:endParaRPr sz="1100">
              <a:latin typeface="Courier New"/>
              <a:cs typeface="Courier New"/>
            </a:endParaRPr>
          </a:p>
          <a:p>
            <a:pPr>
              <a:lnSpc>
                <a:spcPct val="100000"/>
              </a:lnSpc>
              <a:spcBef>
                <a:spcPts val="20"/>
              </a:spcBef>
            </a:pPr>
            <a:endParaRPr sz="1050">
              <a:latin typeface="Courier New"/>
              <a:cs typeface="Courier New"/>
            </a:endParaRPr>
          </a:p>
          <a:p>
            <a:pPr marL="242570" marR="1629410">
              <a:lnSpc>
                <a:spcPts val="1250"/>
              </a:lnSpc>
            </a:pPr>
            <a:r>
              <a:rPr dirty="0" sz="1100" spc="-5" b="1">
                <a:latin typeface="Courier New"/>
                <a:cs typeface="Courier New"/>
              </a:rPr>
              <a:t>PROCEDURE print_employee(emprec employees%rowtype) IS  BEGIN</a:t>
            </a:r>
            <a:endParaRPr sz="1100">
              <a:latin typeface="Courier New"/>
              <a:cs typeface="Courier New"/>
            </a:endParaRPr>
          </a:p>
          <a:p>
            <a:pPr marL="410209">
              <a:lnSpc>
                <a:spcPts val="1175"/>
              </a:lnSpc>
            </a:pPr>
            <a:r>
              <a:rPr dirty="0" sz="1100" spc="-5" b="1">
                <a:latin typeface="Courier New"/>
                <a:cs typeface="Courier New"/>
              </a:rPr>
              <a:t>DBMS_OUTPUT.PUT_LINE(emprec.department_id ||'</a:t>
            </a:r>
            <a:r>
              <a:rPr dirty="0" sz="1100" spc="10" b="1">
                <a:latin typeface="Courier New"/>
                <a:cs typeface="Courier New"/>
              </a:rPr>
              <a:t> </a:t>
            </a:r>
            <a:r>
              <a:rPr dirty="0" sz="1100" spc="-5" b="1">
                <a:latin typeface="Courier New"/>
                <a:cs typeface="Courier New"/>
              </a:rPr>
              <a:t>'||</a:t>
            </a:r>
            <a:endParaRPr sz="1100">
              <a:latin typeface="Courier New"/>
              <a:cs typeface="Courier New"/>
            </a:endParaRPr>
          </a:p>
          <a:p>
            <a:pPr marL="2170430" marR="2048510">
              <a:lnSpc>
                <a:spcPct val="94400"/>
              </a:lnSpc>
              <a:spcBef>
                <a:spcPts val="35"/>
              </a:spcBef>
            </a:pPr>
            <a:r>
              <a:rPr dirty="0" sz="1100" spc="-5" b="1">
                <a:latin typeface="Courier New"/>
                <a:cs typeface="Courier New"/>
              </a:rPr>
              <a:t>emprec.employee_id||' '||  emprec.first_name||' '||  emprec.last_name||' '||  emprec.job_id||' '||  emprec.salary);</a:t>
            </a:r>
            <a:endParaRPr sz="1100">
              <a:latin typeface="Courier New"/>
              <a:cs typeface="Courier New"/>
            </a:endParaRPr>
          </a:p>
          <a:p>
            <a:pPr marL="242570">
              <a:lnSpc>
                <a:spcPts val="1225"/>
              </a:lnSpc>
            </a:pPr>
            <a:r>
              <a:rPr dirty="0" sz="1100" spc="-5" b="1">
                <a:latin typeface="Courier New"/>
                <a:cs typeface="Courier New"/>
              </a:rPr>
              <a:t>END;</a:t>
            </a:r>
            <a:endParaRPr sz="1100">
              <a:latin typeface="Courier New"/>
              <a:cs typeface="Courier New"/>
            </a:endParaRPr>
          </a:p>
          <a:p>
            <a:pPr marL="74930">
              <a:lnSpc>
                <a:spcPts val="1260"/>
              </a:lnSpc>
            </a:pPr>
            <a:r>
              <a:rPr dirty="0" sz="1100" spc="-5">
                <a:latin typeface="Courier New"/>
                <a:cs typeface="Courier New"/>
              </a:rPr>
              <a:t>END emp_pkg;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00"/>
              </a:lnSpc>
              <a:spcBef>
                <a:spcPts val="27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5387594"/>
            <a:ext cx="5528310" cy="579755"/>
          </a:xfrm>
          <a:prstGeom prst="rect">
            <a:avLst/>
          </a:prstGeom>
        </p:spPr>
        <p:txBody>
          <a:bodyPr wrap="square" lIns="0" tIns="9525" rIns="0" bIns="0" rtlCol="0" vert="horz">
            <a:spAutoFit/>
          </a:bodyPr>
          <a:lstStyle/>
          <a:p>
            <a:pPr marL="240665" marR="5080" indent="-228600">
              <a:lnSpc>
                <a:spcPct val="101499"/>
              </a:lnSpc>
              <a:spcBef>
                <a:spcPts val="75"/>
              </a:spcBef>
            </a:pPr>
            <a:r>
              <a:rPr dirty="0" sz="1200">
                <a:latin typeface="Times New Roman"/>
                <a:cs typeface="Times New Roman"/>
              </a:rPr>
              <a:t>d. Use an </a:t>
            </a:r>
            <a:r>
              <a:rPr dirty="0" sz="1200" spc="-5">
                <a:latin typeface="Times New Roman"/>
                <a:cs typeface="Times New Roman"/>
              </a:rPr>
              <a:t>anonymous </a:t>
            </a:r>
            <a:r>
              <a:rPr dirty="0" sz="1200">
                <a:latin typeface="Times New Roman"/>
                <a:cs typeface="Times New Roman"/>
              </a:rPr>
              <a:t>block to invoke the </a:t>
            </a:r>
            <a:r>
              <a:rPr dirty="0" sz="1200" spc="-5">
                <a:latin typeface="Courier New"/>
                <a:cs typeface="Courier New"/>
              </a:rPr>
              <a:t>EMP_PKG.GET_EMPLOYEE</a:t>
            </a:r>
            <a:r>
              <a:rPr dirty="0" sz="1200" spc="-420">
                <a:latin typeface="Courier New"/>
                <a:cs typeface="Courier New"/>
              </a:rPr>
              <a:t> </a:t>
            </a:r>
            <a:r>
              <a:rPr dirty="0" sz="1200">
                <a:latin typeface="Times New Roman"/>
                <a:cs typeface="Times New Roman"/>
              </a:rPr>
              <a:t>function </a:t>
            </a:r>
            <a:r>
              <a:rPr dirty="0" sz="1200" spc="-5">
                <a:latin typeface="Times New Roman"/>
                <a:cs typeface="Times New Roman"/>
              </a:rPr>
              <a:t>with </a:t>
            </a:r>
            <a:r>
              <a:rPr dirty="0" sz="1200">
                <a:latin typeface="Times New Roman"/>
                <a:cs typeface="Times New Roman"/>
              </a:rPr>
              <a:t>an  </a:t>
            </a:r>
            <a:r>
              <a:rPr dirty="0" sz="1200" spc="-5">
                <a:latin typeface="Times New Roman"/>
                <a:cs typeface="Times New Roman"/>
              </a:rPr>
              <a:t>employee </a:t>
            </a:r>
            <a:r>
              <a:rPr dirty="0" sz="1200">
                <a:latin typeface="Times New Roman"/>
                <a:cs typeface="Times New Roman"/>
              </a:rPr>
              <a:t>ID of </a:t>
            </a:r>
            <a:r>
              <a:rPr dirty="0" sz="1200" spc="-5">
                <a:latin typeface="Courier New"/>
                <a:cs typeface="Courier New"/>
              </a:rPr>
              <a:t>100</a:t>
            </a:r>
            <a:r>
              <a:rPr dirty="0" sz="1200" spc="-5">
                <a:latin typeface="Times New Roman"/>
                <a:cs typeface="Times New Roman"/>
              </a:rPr>
              <a:t>, </a:t>
            </a:r>
            <a:r>
              <a:rPr dirty="0" sz="1200">
                <a:latin typeface="Times New Roman"/>
                <a:cs typeface="Times New Roman"/>
              </a:rPr>
              <a:t>and </a:t>
            </a:r>
            <a:r>
              <a:rPr dirty="0" sz="1200" spc="-5">
                <a:latin typeface="Times New Roman"/>
                <a:cs typeface="Times New Roman"/>
              </a:rPr>
              <a:t>family name </a:t>
            </a:r>
            <a:r>
              <a:rPr dirty="0" sz="1200">
                <a:latin typeface="Times New Roman"/>
                <a:cs typeface="Times New Roman"/>
              </a:rPr>
              <a:t>of </a:t>
            </a:r>
            <a:r>
              <a:rPr dirty="0" sz="1200" spc="-5">
                <a:latin typeface="Courier New"/>
                <a:cs typeface="Courier New"/>
              </a:rPr>
              <a:t>'Joplin'</a:t>
            </a:r>
            <a:r>
              <a:rPr dirty="0" sz="1200" spc="-5">
                <a:latin typeface="Times New Roman"/>
                <a:cs typeface="Times New Roman"/>
              </a:rPr>
              <a:t>. </a:t>
            </a:r>
            <a:r>
              <a:rPr dirty="0" sz="1200">
                <a:latin typeface="Times New Roman"/>
                <a:cs typeface="Times New Roman"/>
              </a:rPr>
              <a:t>Use the </a:t>
            </a:r>
            <a:r>
              <a:rPr dirty="0" sz="1200" spc="-5">
                <a:latin typeface="Courier New"/>
                <a:cs typeface="Courier New"/>
              </a:rPr>
              <a:t>PRINT_EMPLOYEE  </a:t>
            </a:r>
            <a:r>
              <a:rPr dirty="0" sz="1200">
                <a:latin typeface="Times New Roman"/>
                <a:cs typeface="Times New Roman"/>
              </a:rPr>
              <a:t>procedure to display the </a:t>
            </a:r>
            <a:r>
              <a:rPr dirty="0" sz="1200" spc="-5">
                <a:latin typeface="Times New Roman"/>
                <a:cs typeface="Times New Roman"/>
              </a:rPr>
              <a:t>results </a:t>
            </a:r>
            <a:r>
              <a:rPr dirty="0" sz="1200">
                <a:latin typeface="Times New Roman"/>
                <a:cs typeface="Times New Roman"/>
              </a:rPr>
              <a:t>for </a:t>
            </a:r>
            <a:r>
              <a:rPr dirty="0" sz="1200" spc="-5">
                <a:latin typeface="Times New Roman"/>
                <a:cs typeface="Times New Roman"/>
              </a:rPr>
              <a:t>each </a:t>
            </a:r>
            <a:r>
              <a:rPr dirty="0" sz="1200">
                <a:latin typeface="Times New Roman"/>
                <a:cs typeface="Times New Roman"/>
              </a:rPr>
              <a:t>row</a:t>
            </a:r>
            <a:r>
              <a:rPr dirty="0" sz="1200" spc="-15">
                <a:latin typeface="Times New Roman"/>
                <a:cs typeface="Times New Roman"/>
              </a:rPr>
              <a:t> </a:t>
            </a:r>
            <a:r>
              <a:rPr dirty="0" sz="1200" spc="-5">
                <a:latin typeface="Times New Roman"/>
                <a:cs typeface="Times New Roman"/>
              </a:rPr>
              <a:t>returned.</a:t>
            </a:r>
            <a:endParaRPr sz="1200">
              <a:latin typeface="Times New Roman"/>
              <a:cs typeface="Times New Roman"/>
            </a:endParaRPr>
          </a:p>
        </p:txBody>
      </p:sp>
      <p:sp>
        <p:nvSpPr>
          <p:cNvPr id="5" name="object 5"/>
          <p:cNvSpPr txBox="1"/>
          <p:nvPr/>
        </p:nvSpPr>
        <p:spPr>
          <a:xfrm>
            <a:off x="838961" y="6041135"/>
            <a:ext cx="6323330" cy="162115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BEGIN</a:t>
            </a:r>
            <a:endParaRPr sz="1100">
              <a:latin typeface="Courier New"/>
              <a:cs typeface="Courier New"/>
            </a:endParaRPr>
          </a:p>
          <a:p>
            <a:pPr marL="242570" marR="1461770">
              <a:lnSpc>
                <a:spcPts val="1250"/>
              </a:lnSpc>
              <a:spcBef>
                <a:spcPts val="60"/>
              </a:spcBef>
            </a:pPr>
            <a:r>
              <a:rPr dirty="0" sz="1100" spc="-5">
                <a:latin typeface="Courier New"/>
                <a:cs typeface="Courier New"/>
              </a:rPr>
              <a:t>emp_pkg.print_employee(emp_pkg.get_employee(100));  emp_pkg.print_employee(emp_pkg.get_employee('Joplin'));</a:t>
            </a:r>
            <a:endParaRPr sz="1100">
              <a:latin typeface="Courier New"/>
              <a:cs typeface="Courier New"/>
            </a:endParaRPr>
          </a:p>
          <a:p>
            <a:pPr marL="74930">
              <a:lnSpc>
                <a:spcPts val="1175"/>
              </a:lnSpc>
            </a:pPr>
            <a:r>
              <a:rPr dirty="0" sz="1100" spc="-5">
                <a:latin typeface="Courier New"/>
                <a:cs typeface="Courier New"/>
              </a:rPr>
              <a:t>END;</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90 100 Steven King AD_PRES</a:t>
            </a:r>
            <a:r>
              <a:rPr dirty="0" sz="1100" spc="15">
                <a:latin typeface="Courier New"/>
                <a:cs typeface="Courier New"/>
              </a:rPr>
              <a:t> </a:t>
            </a:r>
            <a:r>
              <a:rPr dirty="0" sz="1100" spc="-5">
                <a:latin typeface="Courier New"/>
                <a:cs typeface="Courier New"/>
              </a:rPr>
              <a:t>24000</a:t>
            </a:r>
            <a:endParaRPr sz="1100">
              <a:latin typeface="Courier New"/>
              <a:cs typeface="Courier New"/>
            </a:endParaRPr>
          </a:p>
          <a:p>
            <a:pPr marL="74930">
              <a:lnSpc>
                <a:spcPts val="1285"/>
              </a:lnSpc>
            </a:pPr>
            <a:r>
              <a:rPr dirty="0" sz="1100" spc="-5">
                <a:latin typeface="Courier New"/>
                <a:cs typeface="Courier New"/>
              </a:rPr>
              <a:t>30 209 Samuel Joplin SA_REP</a:t>
            </a:r>
            <a:r>
              <a:rPr dirty="0" sz="1100" spc="15">
                <a:latin typeface="Courier New"/>
                <a:cs typeface="Courier New"/>
              </a:rPr>
              <a:t> </a:t>
            </a:r>
            <a:r>
              <a:rPr dirty="0" sz="1100" spc="-5">
                <a:latin typeface="Courier New"/>
                <a:cs typeface="Courier New"/>
              </a:rPr>
              <a:t>1000</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1358900" y="7800847"/>
            <a:ext cx="5433695" cy="566420"/>
          </a:xfrm>
          <a:prstGeom prst="rect">
            <a:avLst/>
          </a:prstGeom>
        </p:spPr>
        <p:txBody>
          <a:bodyPr wrap="square" lIns="0" tIns="12700" rIns="0" bIns="0" rtlCol="0" vert="horz">
            <a:spAutoFit/>
          </a:bodyPr>
          <a:lstStyle/>
          <a:p>
            <a:pPr marL="12700">
              <a:lnSpc>
                <a:spcPct val="100000"/>
              </a:lnSpc>
              <a:spcBef>
                <a:spcPts val="100"/>
              </a:spcBef>
            </a:pPr>
            <a:r>
              <a:rPr dirty="0" sz="1200" b="1">
                <a:latin typeface="Times New Roman"/>
                <a:cs typeface="Times New Roman"/>
              </a:rPr>
              <a:t>Note: </a:t>
            </a:r>
            <a:r>
              <a:rPr dirty="0" sz="1200">
                <a:latin typeface="Times New Roman"/>
                <a:cs typeface="Times New Roman"/>
              </a:rPr>
              <a:t>The employee ID </a:t>
            </a:r>
            <a:r>
              <a:rPr dirty="0" sz="1200" spc="-5">
                <a:latin typeface="Courier New"/>
                <a:cs typeface="Courier New"/>
              </a:rPr>
              <a:t>209</a:t>
            </a:r>
            <a:r>
              <a:rPr dirty="0" sz="1200" spc="-505">
                <a:latin typeface="Courier New"/>
                <a:cs typeface="Courier New"/>
              </a:rPr>
              <a:t> </a:t>
            </a:r>
            <a:r>
              <a:rPr dirty="0" sz="1200" spc="-5">
                <a:latin typeface="Times New Roman"/>
                <a:cs typeface="Times New Roman"/>
              </a:rPr>
              <a:t>for </a:t>
            </a:r>
            <a:r>
              <a:rPr dirty="0" sz="1200">
                <a:latin typeface="Times New Roman"/>
                <a:cs typeface="Times New Roman"/>
              </a:rPr>
              <a:t>Samuel Joplin is allocated by using an Oracle</a:t>
            </a:r>
            <a:endParaRPr sz="1200">
              <a:latin typeface="Times New Roman"/>
              <a:cs typeface="Times New Roman"/>
            </a:endParaRPr>
          </a:p>
          <a:p>
            <a:pPr marL="12700" marR="5080">
              <a:lnSpc>
                <a:spcPts val="1380"/>
              </a:lnSpc>
              <a:spcBef>
                <a:spcPts val="95"/>
              </a:spcBef>
            </a:pPr>
            <a:r>
              <a:rPr dirty="0" sz="1200">
                <a:latin typeface="Times New Roman"/>
                <a:cs typeface="Times New Roman"/>
              </a:rPr>
              <a:t>sequence object. You may receive a different value </a:t>
            </a:r>
            <a:r>
              <a:rPr dirty="0" sz="1200" spc="-5">
                <a:latin typeface="Times New Roman"/>
                <a:cs typeface="Times New Roman"/>
              </a:rPr>
              <a:t>when </a:t>
            </a:r>
            <a:r>
              <a:rPr dirty="0" sz="1200">
                <a:latin typeface="Times New Roman"/>
                <a:cs typeface="Times New Roman"/>
              </a:rPr>
              <a:t>you execute the </a:t>
            </a:r>
            <a:r>
              <a:rPr dirty="0" sz="1200" spc="-5">
                <a:latin typeface="Times New Roman"/>
                <a:cs typeface="Times New Roman"/>
              </a:rPr>
              <a:t>PL/SQL</a:t>
            </a:r>
            <a:r>
              <a:rPr dirty="0" sz="1200" spc="-145">
                <a:latin typeface="Times New Roman"/>
                <a:cs typeface="Times New Roman"/>
              </a:rPr>
              <a:t> </a:t>
            </a:r>
            <a:r>
              <a:rPr dirty="0" sz="1200">
                <a:latin typeface="Times New Roman"/>
                <a:cs typeface="Times New Roman"/>
              </a:rPr>
              <a:t>block  </a:t>
            </a:r>
            <a:r>
              <a:rPr dirty="0" sz="1200" spc="-5">
                <a:latin typeface="Times New Roman"/>
                <a:cs typeface="Times New Roman"/>
              </a:rPr>
              <a:t>shown </a:t>
            </a:r>
            <a:r>
              <a:rPr dirty="0" sz="1200">
                <a:latin typeface="Times New Roman"/>
                <a:cs typeface="Times New Roman"/>
              </a:rPr>
              <a:t>in this</a:t>
            </a:r>
            <a:r>
              <a:rPr dirty="0" sz="1200" spc="-5">
                <a:latin typeface="Times New Roman"/>
                <a:cs typeface="Times New Roman"/>
              </a:rPr>
              <a:t> solution.</a:t>
            </a:r>
            <a:endParaRPr sz="12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2484119"/>
            <a:ext cx="6335395" cy="4957445"/>
          </a:xfrm>
          <a:custGeom>
            <a:avLst/>
            <a:gdLst/>
            <a:ahLst/>
            <a:cxnLst/>
            <a:rect l="l" t="t" r="r" b="b"/>
            <a:pathLst>
              <a:path w="6335395" h="4957445">
                <a:moveTo>
                  <a:pt x="6335268" y="0"/>
                </a:moveTo>
                <a:lnTo>
                  <a:pt x="6323076" y="0"/>
                </a:lnTo>
                <a:lnTo>
                  <a:pt x="6323076" y="12192"/>
                </a:lnTo>
                <a:lnTo>
                  <a:pt x="6323076" y="4944618"/>
                </a:lnTo>
                <a:lnTo>
                  <a:pt x="12179" y="4944618"/>
                </a:lnTo>
                <a:lnTo>
                  <a:pt x="12179" y="12192"/>
                </a:lnTo>
                <a:lnTo>
                  <a:pt x="6323076" y="12192"/>
                </a:lnTo>
                <a:lnTo>
                  <a:pt x="6323076" y="0"/>
                </a:lnTo>
                <a:lnTo>
                  <a:pt x="12179" y="0"/>
                </a:lnTo>
                <a:lnTo>
                  <a:pt x="0" y="0"/>
                </a:lnTo>
                <a:lnTo>
                  <a:pt x="0" y="12192"/>
                </a:lnTo>
                <a:lnTo>
                  <a:pt x="0" y="4944618"/>
                </a:lnTo>
                <a:lnTo>
                  <a:pt x="0" y="4956810"/>
                </a:lnTo>
                <a:lnTo>
                  <a:pt x="12179" y="4956822"/>
                </a:lnTo>
                <a:lnTo>
                  <a:pt x="6323076" y="4956810"/>
                </a:lnTo>
                <a:lnTo>
                  <a:pt x="6335268" y="4956822"/>
                </a:lnTo>
                <a:lnTo>
                  <a:pt x="6335268" y="4944618"/>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814831"/>
            <a:ext cx="5913755" cy="789495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241300" marR="260350" indent="-228600">
              <a:lnSpc>
                <a:spcPct val="100600"/>
              </a:lnSpc>
              <a:spcBef>
                <a:spcPts val="1120"/>
              </a:spcBef>
              <a:buAutoNum type="arabicPeriod" startAt="3"/>
              <a:tabLst>
                <a:tab pos="241935" algn="l"/>
              </a:tabLst>
            </a:pPr>
            <a:r>
              <a:rPr dirty="0" sz="1200">
                <a:latin typeface="Times New Roman"/>
                <a:cs typeface="Times New Roman"/>
              </a:rPr>
              <a:t>Because the </a:t>
            </a:r>
            <a:r>
              <a:rPr dirty="0" sz="1200" spc="-5">
                <a:latin typeface="Times New Roman"/>
                <a:cs typeface="Times New Roman"/>
              </a:rPr>
              <a:t>company </a:t>
            </a:r>
            <a:r>
              <a:rPr dirty="0" sz="1200">
                <a:latin typeface="Times New Roman"/>
                <a:cs typeface="Times New Roman"/>
              </a:rPr>
              <a:t>does not </a:t>
            </a:r>
            <a:r>
              <a:rPr dirty="0" sz="1200" spc="-5">
                <a:latin typeface="Times New Roman"/>
                <a:cs typeface="Times New Roman"/>
              </a:rPr>
              <a:t>frequently change </a:t>
            </a:r>
            <a:r>
              <a:rPr dirty="0" sz="1200">
                <a:latin typeface="Times New Roman"/>
                <a:cs typeface="Times New Roman"/>
              </a:rPr>
              <a:t>its </a:t>
            </a:r>
            <a:r>
              <a:rPr dirty="0" sz="1200" spc="-5">
                <a:latin typeface="Times New Roman"/>
                <a:cs typeface="Times New Roman"/>
              </a:rPr>
              <a:t>departmental data, you improve  performance</a:t>
            </a:r>
            <a:r>
              <a:rPr dirty="0" sz="1200" spc="5">
                <a:latin typeface="Times New Roman"/>
                <a:cs typeface="Times New Roman"/>
              </a:rPr>
              <a:t> </a:t>
            </a:r>
            <a:r>
              <a:rPr dirty="0" sz="1200">
                <a:latin typeface="Times New Roman"/>
                <a:cs typeface="Times New Roman"/>
              </a:rPr>
              <a:t>of</a:t>
            </a:r>
            <a:r>
              <a:rPr dirty="0" sz="1200" spc="5">
                <a:latin typeface="Times New Roman"/>
                <a:cs typeface="Times New Roman"/>
              </a:rPr>
              <a:t> </a:t>
            </a:r>
            <a:r>
              <a:rPr dirty="0" sz="1200">
                <a:latin typeface="Times New Roman"/>
                <a:cs typeface="Times New Roman"/>
              </a:rPr>
              <a:t>your </a:t>
            </a:r>
            <a:r>
              <a:rPr dirty="0" sz="1200" spc="-5">
                <a:latin typeface="Courier New"/>
                <a:cs typeface="Courier New"/>
              </a:rPr>
              <a:t>EMP_PKG</a:t>
            </a:r>
            <a:r>
              <a:rPr dirty="0" sz="1200" spc="-420">
                <a:latin typeface="Courier New"/>
                <a:cs typeface="Courier New"/>
              </a:rPr>
              <a:t> </a:t>
            </a:r>
            <a:r>
              <a:rPr dirty="0" sz="1200">
                <a:latin typeface="Times New Roman"/>
                <a:cs typeface="Times New Roman"/>
              </a:rPr>
              <a:t>by</a:t>
            </a:r>
            <a:r>
              <a:rPr dirty="0" sz="1200" spc="5">
                <a:latin typeface="Times New Roman"/>
                <a:cs typeface="Times New Roman"/>
              </a:rPr>
              <a:t> </a:t>
            </a:r>
            <a:r>
              <a:rPr dirty="0" sz="1200">
                <a:latin typeface="Times New Roman"/>
                <a:cs typeface="Times New Roman"/>
              </a:rPr>
              <a:t>adding</a:t>
            </a:r>
            <a:r>
              <a:rPr dirty="0" sz="1200" spc="5">
                <a:latin typeface="Times New Roman"/>
                <a:cs typeface="Times New Roman"/>
              </a:rPr>
              <a:t> </a:t>
            </a:r>
            <a:r>
              <a:rPr dirty="0" sz="1200">
                <a:latin typeface="Times New Roman"/>
                <a:cs typeface="Times New Roman"/>
              </a:rPr>
              <a:t>a</a:t>
            </a:r>
            <a:r>
              <a:rPr dirty="0" sz="1200" spc="5">
                <a:latin typeface="Times New Roman"/>
                <a:cs typeface="Times New Roman"/>
              </a:rPr>
              <a:t> </a:t>
            </a:r>
            <a:r>
              <a:rPr dirty="0" sz="1200">
                <a:latin typeface="Times New Roman"/>
                <a:cs typeface="Times New Roman"/>
              </a:rPr>
              <a:t>public</a:t>
            </a:r>
            <a:r>
              <a:rPr dirty="0" sz="1200" spc="10">
                <a:latin typeface="Times New Roman"/>
                <a:cs typeface="Times New Roman"/>
              </a:rPr>
              <a:t> </a:t>
            </a:r>
            <a:r>
              <a:rPr dirty="0" sz="1200">
                <a:latin typeface="Times New Roman"/>
                <a:cs typeface="Times New Roman"/>
              </a:rPr>
              <a:t>procedure</a:t>
            </a:r>
            <a:r>
              <a:rPr dirty="0" sz="1200" spc="5">
                <a:latin typeface="Times New Roman"/>
                <a:cs typeface="Times New Roman"/>
              </a:rPr>
              <a:t> </a:t>
            </a:r>
            <a:r>
              <a:rPr dirty="0" sz="1200" spc="-5">
                <a:latin typeface="Courier New"/>
                <a:cs typeface="Courier New"/>
              </a:rPr>
              <a:t>INIT_DEPARTMENTS</a:t>
            </a:r>
            <a:r>
              <a:rPr dirty="0" sz="1200" spc="-420">
                <a:latin typeface="Courier New"/>
                <a:cs typeface="Courier New"/>
              </a:rPr>
              <a:t> </a:t>
            </a:r>
            <a:r>
              <a:rPr dirty="0" sz="1200">
                <a:latin typeface="Times New Roman"/>
                <a:cs typeface="Times New Roman"/>
              </a:rPr>
              <a:t>to  populate a private </a:t>
            </a:r>
            <a:r>
              <a:rPr dirty="0" sz="1200" spc="-5">
                <a:latin typeface="Times New Roman"/>
                <a:cs typeface="Times New Roman"/>
              </a:rPr>
              <a:t>PL/SQL </a:t>
            </a:r>
            <a:r>
              <a:rPr dirty="0" sz="1200">
                <a:latin typeface="Times New Roman"/>
                <a:cs typeface="Times New Roman"/>
              </a:rPr>
              <a:t>table of </a:t>
            </a:r>
            <a:r>
              <a:rPr dirty="0" sz="1200" spc="-5">
                <a:latin typeface="Times New Roman"/>
                <a:cs typeface="Times New Roman"/>
              </a:rPr>
              <a:t>valid department </a:t>
            </a:r>
            <a:r>
              <a:rPr dirty="0" sz="1200">
                <a:latin typeface="Times New Roman"/>
                <a:cs typeface="Times New Roman"/>
              </a:rPr>
              <a:t>IDs. Modify the </a:t>
            </a:r>
            <a:r>
              <a:rPr dirty="0" sz="1200" spc="-5">
                <a:latin typeface="Courier New"/>
                <a:cs typeface="Courier New"/>
              </a:rPr>
              <a:t>VALID_DEPTID  </a:t>
            </a:r>
            <a:r>
              <a:rPr dirty="0" sz="1200">
                <a:latin typeface="Times New Roman"/>
                <a:cs typeface="Times New Roman"/>
              </a:rPr>
              <a:t>function to use the private </a:t>
            </a:r>
            <a:r>
              <a:rPr dirty="0" sz="1200" spc="-5">
                <a:latin typeface="Times New Roman"/>
                <a:cs typeface="Times New Roman"/>
              </a:rPr>
              <a:t>PL/SQL </a:t>
            </a:r>
            <a:r>
              <a:rPr dirty="0" sz="1200">
                <a:latin typeface="Times New Roman"/>
                <a:cs typeface="Times New Roman"/>
              </a:rPr>
              <a:t>table </a:t>
            </a:r>
            <a:r>
              <a:rPr dirty="0" sz="1200" spc="-5">
                <a:latin typeface="Times New Roman"/>
                <a:cs typeface="Times New Roman"/>
              </a:rPr>
              <a:t>contents </a:t>
            </a:r>
            <a:r>
              <a:rPr dirty="0" sz="1200">
                <a:latin typeface="Times New Roman"/>
                <a:cs typeface="Times New Roman"/>
              </a:rPr>
              <a:t>to validate </a:t>
            </a:r>
            <a:r>
              <a:rPr dirty="0" sz="1200" spc="-5">
                <a:latin typeface="Times New Roman"/>
                <a:cs typeface="Times New Roman"/>
              </a:rPr>
              <a:t>department </a:t>
            </a:r>
            <a:r>
              <a:rPr dirty="0" sz="1200">
                <a:latin typeface="Times New Roman"/>
                <a:cs typeface="Times New Roman"/>
              </a:rPr>
              <a:t>ID</a:t>
            </a:r>
            <a:r>
              <a:rPr dirty="0" sz="1200" spc="-35">
                <a:latin typeface="Times New Roman"/>
                <a:cs typeface="Times New Roman"/>
              </a:rPr>
              <a:t> </a:t>
            </a:r>
            <a:r>
              <a:rPr dirty="0" sz="1200">
                <a:latin typeface="Times New Roman"/>
                <a:cs typeface="Times New Roman"/>
              </a:rPr>
              <a:t>values.</a:t>
            </a:r>
            <a:endParaRPr sz="1200">
              <a:latin typeface="Times New Roman"/>
              <a:cs typeface="Times New Roman"/>
            </a:endParaRPr>
          </a:p>
          <a:p>
            <a:pPr>
              <a:lnSpc>
                <a:spcPct val="100000"/>
              </a:lnSpc>
              <a:spcBef>
                <a:spcPts val="25"/>
              </a:spcBef>
              <a:buFont typeface="Times New Roman"/>
              <a:buAutoNum type="arabicPeriod" startAt="3"/>
            </a:pPr>
            <a:endParaRPr sz="1000">
              <a:latin typeface="Times New Roman"/>
              <a:cs typeface="Times New Roman"/>
            </a:endParaRPr>
          </a:p>
          <a:p>
            <a:pPr lvl="1" marL="469900" marR="135255" indent="-228600">
              <a:lnSpc>
                <a:spcPct val="100000"/>
              </a:lnSpc>
              <a:buAutoNum type="alphaLcPeriod"/>
              <a:tabLst>
                <a:tab pos="470534" algn="l"/>
              </a:tabLst>
            </a:pPr>
            <a:r>
              <a:rPr dirty="0" sz="1200">
                <a:latin typeface="Times New Roman"/>
                <a:cs typeface="Times New Roman"/>
              </a:rPr>
              <a:t>In the package specification, create a procedure called </a:t>
            </a:r>
            <a:r>
              <a:rPr dirty="0" sz="1200" spc="-5">
                <a:latin typeface="Courier New"/>
                <a:cs typeface="Courier New"/>
              </a:rPr>
              <a:t>INIT_DEPARTMENTS</a:t>
            </a:r>
            <a:r>
              <a:rPr dirty="0" sz="1200" spc="-555">
                <a:latin typeface="Courier New"/>
                <a:cs typeface="Courier New"/>
              </a:rPr>
              <a:t> </a:t>
            </a:r>
            <a:r>
              <a:rPr dirty="0" sz="1200" spc="-5">
                <a:latin typeface="Times New Roman"/>
                <a:cs typeface="Times New Roman"/>
              </a:rPr>
              <a:t>with </a:t>
            </a:r>
            <a:r>
              <a:rPr dirty="0" sz="1200">
                <a:latin typeface="Times New Roman"/>
                <a:cs typeface="Times New Roman"/>
              </a:rPr>
              <a:t>no  </a:t>
            </a:r>
            <a:r>
              <a:rPr dirty="0" sz="1200" spc="-5">
                <a:latin typeface="Times New Roman"/>
                <a:cs typeface="Times New Roman"/>
              </a:rPr>
              <a:t>parameters.</a:t>
            </a:r>
            <a:endParaRPr sz="1200">
              <a:latin typeface="Times New Roman"/>
              <a:cs typeface="Times New Roman"/>
            </a:endParaRPr>
          </a:p>
          <a:p>
            <a:pPr marL="12700">
              <a:lnSpc>
                <a:spcPts val="1280"/>
              </a:lnSpc>
              <a:spcBef>
                <a:spcPts val="680"/>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45"/>
              </a:lnSpc>
            </a:pPr>
            <a:r>
              <a:rPr dirty="0" sz="1100" spc="-5">
                <a:latin typeface="Courier New"/>
                <a:cs typeface="Courier New"/>
              </a:rPr>
              <a:t>PROCEDURE add_employee(</a:t>
            </a:r>
            <a:endParaRPr sz="1100">
              <a:latin typeface="Courier New"/>
              <a:cs typeface="Courier New"/>
            </a:endParaRPr>
          </a:p>
          <a:p>
            <a:pPr marL="347980" marR="2456180">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1953260">
              <a:lnSpc>
                <a:spcPct val="9430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34160">
              <a:lnSpc>
                <a:spcPts val="1250"/>
              </a:lnSpc>
              <a:spcBef>
                <a:spcPts val="25"/>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180340">
              <a:lnSpc>
                <a:spcPts val="1175"/>
              </a:lnSpc>
            </a:pPr>
            <a:r>
              <a:rPr dirty="0" sz="1100" spc="-5">
                <a:latin typeface="Courier New"/>
                <a:cs typeface="Courier New"/>
              </a:rPr>
              <a:t>PROCEDURE add_employee(</a:t>
            </a:r>
            <a:endParaRPr sz="1100">
              <a:latin typeface="Courier New"/>
              <a:cs typeface="Courier New"/>
            </a:endParaRPr>
          </a:p>
          <a:p>
            <a:pPr marL="347980" marR="2456180">
              <a:lnSpc>
                <a:spcPct val="94300"/>
              </a:lnSpc>
              <a:spcBef>
                <a:spcPts val="40"/>
              </a:spcBef>
            </a:pPr>
            <a:r>
              <a:rPr dirty="0" sz="1100" spc="-5">
                <a:latin typeface="Courier New"/>
                <a:cs typeface="Courier New"/>
              </a:rPr>
              <a:t>first_name employees.first_name%TYPE,  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210"/>
              </a:lnSpc>
            </a:pPr>
            <a:r>
              <a:rPr dirty="0" sz="1100" spc="-5">
                <a:latin typeface="Courier New"/>
                <a:cs typeface="Courier New"/>
              </a:rPr>
              <a:t>PROCEDURE get_employee(</a:t>
            </a:r>
            <a:endParaRPr sz="1100">
              <a:latin typeface="Courier New"/>
              <a:cs typeface="Courier New"/>
            </a:endParaRPr>
          </a:p>
          <a:p>
            <a:pPr marL="347980" marR="2540000">
              <a:lnSpc>
                <a:spcPts val="1250"/>
              </a:lnSpc>
              <a:spcBef>
                <a:spcPts val="6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347980" marR="1031240" indent="-167640">
              <a:lnSpc>
                <a:spcPts val="1250"/>
              </a:lnSpc>
              <a:spcBef>
                <a:spcPts val="65"/>
              </a:spcBef>
            </a:pPr>
            <a:r>
              <a:rPr dirty="0" sz="1100" spc="-5">
                <a:latin typeface="Courier New"/>
                <a:cs typeface="Courier New"/>
              </a:rPr>
              <a:t>FUNCTION get_employee(emp_id employees.employee_id%type)  return employees%rowtype;</a:t>
            </a:r>
            <a:endParaRPr sz="1100">
              <a:latin typeface="Courier New"/>
              <a:cs typeface="Courier New"/>
            </a:endParaRPr>
          </a:p>
          <a:p>
            <a:pPr marL="180340">
              <a:lnSpc>
                <a:spcPts val="1175"/>
              </a:lnSpc>
            </a:pPr>
            <a:r>
              <a:rPr dirty="0" sz="1100" spc="-5">
                <a:latin typeface="Courier New"/>
                <a:cs typeface="Courier New"/>
              </a:rPr>
              <a:t>FUNCTION get_employee(family_name</a:t>
            </a:r>
            <a:r>
              <a:rPr dirty="0" sz="1100" spc="20">
                <a:latin typeface="Courier New"/>
                <a:cs typeface="Courier New"/>
              </a:rPr>
              <a:t> </a:t>
            </a:r>
            <a:r>
              <a:rPr dirty="0" sz="1100" spc="-5">
                <a:latin typeface="Courier New"/>
                <a:cs typeface="Courier New"/>
              </a:rPr>
              <a:t>employees.last_name%type)</a:t>
            </a:r>
            <a:endParaRPr sz="1100">
              <a:latin typeface="Courier New"/>
              <a:cs typeface="Courier New"/>
            </a:endParaRPr>
          </a:p>
          <a:p>
            <a:pPr marL="347980">
              <a:lnSpc>
                <a:spcPts val="1235"/>
              </a:lnSpc>
            </a:pPr>
            <a:r>
              <a:rPr dirty="0" sz="1100" spc="-5">
                <a:latin typeface="Courier New"/>
                <a:cs typeface="Courier New"/>
              </a:rPr>
              <a:t>return</a:t>
            </a:r>
            <a:r>
              <a:rPr dirty="0" sz="1100" spc="-15">
                <a:latin typeface="Courier New"/>
                <a:cs typeface="Courier New"/>
              </a:rPr>
              <a:t> </a:t>
            </a:r>
            <a:r>
              <a:rPr dirty="0" sz="1100" spc="-5">
                <a:latin typeface="Courier New"/>
                <a:cs typeface="Courier New"/>
              </a:rPr>
              <a:t>employees%rowtype;</a:t>
            </a:r>
            <a:endParaRPr sz="1100">
              <a:latin typeface="Courier New"/>
              <a:cs typeface="Courier New"/>
            </a:endParaRPr>
          </a:p>
          <a:p>
            <a:pPr marL="180340">
              <a:lnSpc>
                <a:spcPts val="1245"/>
              </a:lnSpc>
            </a:pPr>
            <a:r>
              <a:rPr dirty="0" sz="1100" spc="-5" b="1">
                <a:latin typeface="Courier New"/>
                <a:cs typeface="Courier New"/>
              </a:rPr>
              <a:t>PROCEDURE init_departments;</a:t>
            </a:r>
            <a:endParaRPr sz="1100">
              <a:latin typeface="Courier New"/>
              <a:cs typeface="Courier New"/>
            </a:endParaRPr>
          </a:p>
          <a:p>
            <a:pPr marL="12700" marR="1450340" indent="167640">
              <a:lnSpc>
                <a:spcPts val="1250"/>
              </a:lnSpc>
              <a:spcBef>
                <a:spcPts val="75"/>
              </a:spcBef>
            </a:pPr>
            <a:r>
              <a:rPr dirty="0" sz="1100" spc="-5">
                <a:latin typeface="Courier New"/>
                <a:cs typeface="Courier New"/>
              </a:rPr>
              <a:t>PROCEDURE print_employee(emprec employees%rowtype);  END emp_pkg;</a:t>
            </a:r>
            <a:endParaRPr sz="1100">
              <a:latin typeface="Courier New"/>
              <a:cs typeface="Courier New"/>
            </a:endParaRPr>
          </a:p>
          <a:p>
            <a:pPr marL="12700">
              <a:lnSpc>
                <a:spcPts val="1175"/>
              </a:lnSpc>
            </a:pPr>
            <a:r>
              <a:rPr dirty="0" sz="1100" spc="-5">
                <a:latin typeface="Courier New"/>
                <a:cs typeface="Courier New"/>
              </a:rPr>
              <a:t>/</a:t>
            </a:r>
            <a:endParaRPr sz="1100">
              <a:latin typeface="Courier New"/>
              <a:cs typeface="Courier New"/>
            </a:endParaRPr>
          </a:p>
          <a:p>
            <a:pPr marL="12700">
              <a:lnSpc>
                <a:spcPts val="1280"/>
              </a:lnSpc>
            </a:pPr>
            <a:r>
              <a:rPr dirty="0" sz="1100" spc="-5">
                <a:latin typeface="Courier New"/>
                <a:cs typeface="Courier New"/>
              </a:rPr>
              <a:t>SHOW ERRORS</a:t>
            </a:r>
            <a:endParaRPr sz="1100">
              <a:latin typeface="Courier New"/>
              <a:cs typeface="Courier New"/>
            </a:endParaRPr>
          </a:p>
          <a:p>
            <a:pPr marL="12700" marR="4551680">
              <a:lnSpc>
                <a:spcPts val="2500"/>
              </a:lnSpc>
              <a:spcBef>
                <a:spcPts val="275"/>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a:p>
            <a:pPr>
              <a:lnSpc>
                <a:spcPct val="100000"/>
              </a:lnSpc>
              <a:spcBef>
                <a:spcPts val="45"/>
              </a:spcBef>
            </a:pPr>
            <a:endParaRPr sz="950">
              <a:latin typeface="Courier New"/>
              <a:cs typeface="Courier New"/>
            </a:endParaRPr>
          </a:p>
          <a:p>
            <a:pPr lvl="1" marL="469265" marR="5080" indent="-228600">
              <a:lnSpc>
                <a:spcPct val="101400"/>
              </a:lnSpc>
              <a:buAutoNum type="alphaLcPeriod" startAt="2"/>
              <a:tabLst>
                <a:tab pos="470534" algn="l"/>
              </a:tabLst>
            </a:pPr>
            <a:r>
              <a:rPr dirty="0" sz="1200">
                <a:latin typeface="Times New Roman"/>
                <a:cs typeface="Times New Roman"/>
              </a:rPr>
              <a:t>In the package body, </a:t>
            </a:r>
            <a:r>
              <a:rPr dirty="0" sz="1200" spc="-5">
                <a:latin typeface="Times New Roman"/>
                <a:cs typeface="Times New Roman"/>
              </a:rPr>
              <a:t>implement </a:t>
            </a:r>
            <a:r>
              <a:rPr dirty="0" sz="1200">
                <a:latin typeface="Times New Roman"/>
                <a:cs typeface="Times New Roman"/>
              </a:rPr>
              <a:t>the </a:t>
            </a:r>
            <a:r>
              <a:rPr dirty="0" sz="1200" spc="-5">
                <a:latin typeface="Courier New"/>
                <a:cs typeface="Courier New"/>
              </a:rPr>
              <a:t>INIT_DEPARTMENTS </a:t>
            </a:r>
            <a:r>
              <a:rPr dirty="0" sz="1200">
                <a:latin typeface="Times New Roman"/>
                <a:cs typeface="Times New Roman"/>
              </a:rPr>
              <a:t>procedure to store all  </a:t>
            </a:r>
            <a:r>
              <a:rPr dirty="0" sz="1200" spc="-5">
                <a:latin typeface="Times New Roman"/>
                <a:cs typeface="Times New Roman"/>
              </a:rPr>
              <a:t>department </a:t>
            </a:r>
            <a:r>
              <a:rPr dirty="0" sz="1200">
                <a:latin typeface="Times New Roman"/>
                <a:cs typeface="Times New Roman"/>
              </a:rPr>
              <a:t>IDs in a private </a:t>
            </a:r>
            <a:r>
              <a:rPr dirty="0" sz="1200" spc="-5">
                <a:latin typeface="Times New Roman"/>
                <a:cs typeface="Times New Roman"/>
              </a:rPr>
              <a:t>PL/SQL </a:t>
            </a:r>
            <a:r>
              <a:rPr dirty="0" sz="1200">
                <a:latin typeface="Times New Roman"/>
                <a:cs typeface="Times New Roman"/>
              </a:rPr>
              <a:t>index-by table </a:t>
            </a:r>
            <a:r>
              <a:rPr dirty="0" sz="1200" spc="-5">
                <a:latin typeface="Times New Roman"/>
                <a:cs typeface="Times New Roman"/>
              </a:rPr>
              <a:t>named </a:t>
            </a:r>
            <a:r>
              <a:rPr dirty="0" sz="1200" spc="-5">
                <a:latin typeface="Courier New"/>
                <a:cs typeface="Courier New"/>
              </a:rPr>
              <a:t>valid_departments  </a:t>
            </a:r>
            <a:r>
              <a:rPr dirty="0" sz="1200">
                <a:latin typeface="Times New Roman"/>
                <a:cs typeface="Times New Roman"/>
              </a:rPr>
              <a:t>containing </a:t>
            </a:r>
            <a:r>
              <a:rPr dirty="0" sz="1200" spc="-5">
                <a:latin typeface="Courier New"/>
                <a:cs typeface="Courier New"/>
              </a:rPr>
              <a:t>BOOLEAN </a:t>
            </a:r>
            <a:r>
              <a:rPr dirty="0" sz="1200">
                <a:latin typeface="Times New Roman"/>
                <a:cs typeface="Times New Roman"/>
              </a:rPr>
              <a:t>values. Use the </a:t>
            </a:r>
            <a:r>
              <a:rPr dirty="0" sz="1200" spc="-5">
                <a:latin typeface="Courier New"/>
                <a:cs typeface="Courier New"/>
              </a:rPr>
              <a:t>department_id </a:t>
            </a:r>
            <a:r>
              <a:rPr dirty="0" sz="1200">
                <a:latin typeface="Times New Roman"/>
                <a:cs typeface="Times New Roman"/>
              </a:rPr>
              <a:t>column value as the index to  </a:t>
            </a:r>
            <a:r>
              <a:rPr dirty="0" sz="1200" spc="-5">
                <a:latin typeface="Times New Roman"/>
                <a:cs typeface="Times New Roman"/>
              </a:rPr>
              <a:t>create </a:t>
            </a:r>
            <a:r>
              <a:rPr dirty="0" sz="1200">
                <a:latin typeface="Times New Roman"/>
                <a:cs typeface="Times New Roman"/>
              </a:rPr>
              <a:t>the </a:t>
            </a:r>
            <a:r>
              <a:rPr dirty="0" sz="1200" spc="-5">
                <a:latin typeface="Times New Roman"/>
                <a:cs typeface="Times New Roman"/>
              </a:rPr>
              <a:t>entry </a:t>
            </a:r>
            <a:r>
              <a:rPr dirty="0" sz="1200">
                <a:latin typeface="Times New Roman"/>
                <a:cs typeface="Times New Roman"/>
              </a:rPr>
              <a:t>in the </a:t>
            </a:r>
            <a:r>
              <a:rPr dirty="0" sz="1200" spc="-5">
                <a:latin typeface="Times New Roman"/>
                <a:cs typeface="Times New Roman"/>
              </a:rPr>
              <a:t>index-by table </a:t>
            </a:r>
            <a:r>
              <a:rPr dirty="0" sz="1200">
                <a:latin typeface="Times New Roman"/>
                <a:cs typeface="Times New Roman"/>
              </a:rPr>
              <a:t>to </a:t>
            </a:r>
            <a:r>
              <a:rPr dirty="0" sz="1200" spc="-5">
                <a:latin typeface="Times New Roman"/>
                <a:cs typeface="Times New Roman"/>
              </a:rPr>
              <a:t>indicate </a:t>
            </a:r>
            <a:r>
              <a:rPr dirty="0" sz="1200">
                <a:latin typeface="Times New Roman"/>
                <a:cs typeface="Times New Roman"/>
              </a:rPr>
              <a:t>its </a:t>
            </a:r>
            <a:r>
              <a:rPr dirty="0" sz="1200" spc="-5">
                <a:latin typeface="Times New Roman"/>
                <a:cs typeface="Times New Roman"/>
              </a:rPr>
              <a:t>presence, </a:t>
            </a:r>
            <a:r>
              <a:rPr dirty="0" sz="1200">
                <a:latin typeface="Times New Roman"/>
                <a:cs typeface="Times New Roman"/>
              </a:rPr>
              <a:t>and assign the entry a </a:t>
            </a:r>
            <a:r>
              <a:rPr dirty="0" sz="1200" spc="-5">
                <a:latin typeface="Times New Roman"/>
                <a:cs typeface="Times New Roman"/>
              </a:rPr>
              <a:t>value  of </a:t>
            </a:r>
            <a:r>
              <a:rPr dirty="0" sz="1200" spc="-5">
                <a:latin typeface="Courier New"/>
                <a:cs typeface="Courier New"/>
              </a:rPr>
              <a:t>TRUE</a:t>
            </a:r>
            <a:r>
              <a:rPr dirty="0" sz="1200" spc="-5">
                <a:latin typeface="Times New Roman"/>
                <a:cs typeface="Times New Roman"/>
              </a:rPr>
              <a:t>. </a:t>
            </a:r>
            <a:r>
              <a:rPr dirty="0" sz="1200">
                <a:latin typeface="Times New Roman"/>
                <a:cs typeface="Times New Roman"/>
              </a:rPr>
              <a:t>Declare the </a:t>
            </a:r>
            <a:r>
              <a:rPr dirty="0" sz="1200" spc="-5">
                <a:latin typeface="Courier New"/>
                <a:cs typeface="Courier New"/>
              </a:rPr>
              <a:t>valid_departments </a:t>
            </a:r>
            <a:r>
              <a:rPr dirty="0" sz="1200">
                <a:latin typeface="Times New Roman"/>
                <a:cs typeface="Times New Roman"/>
              </a:rPr>
              <a:t>variable and its type definition  </a:t>
            </a:r>
            <a:r>
              <a:rPr dirty="0" sz="1200" spc="-5">
                <a:latin typeface="Courier New"/>
                <a:cs typeface="Courier New"/>
              </a:rPr>
              <a:t>boolean_tabtype</a:t>
            </a:r>
            <a:r>
              <a:rPr dirty="0" sz="1200" spc="-455">
                <a:latin typeface="Courier New"/>
                <a:cs typeface="Courier New"/>
              </a:rPr>
              <a:t> </a:t>
            </a:r>
            <a:r>
              <a:rPr dirty="0" sz="1200">
                <a:latin typeface="Times New Roman"/>
                <a:cs typeface="Times New Roman"/>
              </a:rPr>
              <a:t>before all procedures in the body.</a:t>
            </a:r>
            <a:endParaRPr sz="1200">
              <a:latin typeface="Times New Roman"/>
              <a:cs typeface="Times New Roman"/>
            </a:endParaRPr>
          </a:p>
        </p:txBody>
      </p:sp>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083310"/>
            <a:ext cx="6336030" cy="7475855"/>
            <a:chOff x="832866" y="1083310"/>
            <a:chExt cx="6336030" cy="7475855"/>
          </a:xfrm>
        </p:grpSpPr>
        <p:sp>
          <p:nvSpPr>
            <p:cNvPr id="3" name="object 3"/>
            <p:cNvSpPr/>
            <p:nvPr/>
          </p:nvSpPr>
          <p:spPr>
            <a:xfrm>
              <a:off x="832866" y="10896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089660"/>
              <a:ext cx="0" cy="7463155"/>
            </a:xfrm>
            <a:custGeom>
              <a:avLst/>
              <a:gdLst/>
              <a:ahLst/>
              <a:cxnLst/>
              <a:rect l="l" t="t" r="r" b="b"/>
              <a:pathLst>
                <a:path w="0" h="7463155">
                  <a:moveTo>
                    <a:pt x="0" y="0"/>
                  </a:moveTo>
                  <a:lnTo>
                    <a:pt x="0" y="7463028"/>
                  </a:lnTo>
                </a:path>
              </a:pathLst>
            </a:custGeom>
            <a:ln w="12192">
              <a:solidFill>
                <a:srgbClr val="000000"/>
              </a:solidFill>
            </a:ln>
          </p:spPr>
          <p:txBody>
            <a:bodyPr wrap="square" lIns="0" tIns="0" rIns="0" bIns="0" rtlCol="0"/>
            <a:lstStyle/>
            <a:p/>
          </p:txBody>
        </p:sp>
      </p:grpSp>
      <p:sp>
        <p:nvSpPr>
          <p:cNvPr id="5" name="object 5"/>
          <p:cNvSpPr txBox="1"/>
          <p:nvPr/>
        </p:nvSpPr>
        <p:spPr>
          <a:xfrm>
            <a:off x="901700" y="721559"/>
            <a:ext cx="5474335" cy="7993380"/>
          </a:xfrm>
          <a:prstGeom prst="rect">
            <a:avLst/>
          </a:prstGeom>
        </p:spPr>
        <p:txBody>
          <a:bodyPr wrap="square" lIns="0" tIns="106045" rIns="0" bIns="0" rtlCol="0" vert="horz">
            <a:spAutoFit/>
          </a:bodyPr>
          <a:lstStyle/>
          <a:p>
            <a:pPr marL="12700">
              <a:lnSpc>
                <a:spcPct val="100000"/>
              </a:lnSpc>
              <a:spcBef>
                <a:spcPts val="835"/>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12700">
              <a:lnSpc>
                <a:spcPts val="1265"/>
              </a:lnSpc>
              <a:spcBef>
                <a:spcPts val="670"/>
              </a:spcBef>
            </a:pPr>
            <a:r>
              <a:rPr dirty="0" sz="1100" spc="-5">
                <a:latin typeface="Courier New"/>
                <a:cs typeface="Courier New"/>
              </a:rPr>
              <a:t>CREATE OR REPLACE PACKAGE BODY emp_pkg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marL="347980" marR="1932939" indent="-167640">
              <a:lnSpc>
                <a:spcPts val="1250"/>
              </a:lnSpc>
              <a:spcBef>
                <a:spcPts val="45"/>
              </a:spcBef>
            </a:pPr>
            <a:r>
              <a:rPr dirty="0" sz="1100" spc="-5" b="1">
                <a:latin typeface="Courier New"/>
                <a:cs typeface="Courier New"/>
              </a:rPr>
              <a:t>TYPE boolean_tabtype IS TABLE OF BOOLEAN  INDEX BY</a:t>
            </a:r>
            <a:r>
              <a:rPr dirty="0" sz="1100" b="1">
                <a:latin typeface="Courier New"/>
                <a:cs typeface="Courier New"/>
              </a:rPr>
              <a:t> </a:t>
            </a:r>
            <a:r>
              <a:rPr dirty="0" sz="1100" spc="-5" b="1">
                <a:latin typeface="Courier New"/>
                <a:cs typeface="Courier New"/>
              </a:rPr>
              <a:t>BINARY_INTEGER;</a:t>
            </a:r>
            <a:endParaRPr sz="1100">
              <a:latin typeface="Courier New"/>
              <a:cs typeface="Courier New"/>
            </a:endParaRPr>
          </a:p>
          <a:p>
            <a:pPr marL="180340">
              <a:lnSpc>
                <a:spcPts val="1210"/>
              </a:lnSpc>
            </a:pPr>
            <a:r>
              <a:rPr dirty="0" sz="1100" spc="-5" b="1">
                <a:latin typeface="Courier New"/>
                <a:cs typeface="Courier New"/>
              </a:rPr>
              <a:t>valid_departments</a:t>
            </a:r>
            <a:r>
              <a:rPr dirty="0" sz="1100" b="1">
                <a:latin typeface="Courier New"/>
                <a:cs typeface="Courier New"/>
              </a:rPr>
              <a:t> </a:t>
            </a:r>
            <a:r>
              <a:rPr dirty="0" sz="1100" spc="-5" b="1">
                <a:latin typeface="Courier New"/>
                <a:cs typeface="Courier New"/>
              </a:rPr>
              <a:t>boolean_tabtype;</a:t>
            </a:r>
            <a:endParaRPr sz="1100">
              <a:latin typeface="Courier New"/>
              <a:cs typeface="Courier New"/>
            </a:endParaRPr>
          </a:p>
          <a:p>
            <a:pPr>
              <a:lnSpc>
                <a:spcPct val="100000"/>
              </a:lnSpc>
              <a:spcBef>
                <a:spcPts val="10"/>
              </a:spcBef>
            </a:pPr>
            <a:endParaRPr sz="1150">
              <a:latin typeface="Courier New"/>
              <a:cs typeface="Courier New"/>
            </a:endParaRPr>
          </a:p>
          <a:p>
            <a:pPr marL="180340" marR="5080">
              <a:lnSpc>
                <a:spcPts val="1240"/>
              </a:lnSpc>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609340" indent="167640">
              <a:lnSpc>
                <a:spcPts val="1250"/>
              </a:lnSpc>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347980">
              <a:lnSpc>
                <a:spcPts val="1175"/>
              </a:lnSpc>
            </a:pPr>
            <a:r>
              <a:rPr dirty="0" sz="1100" spc="-5">
                <a:latin typeface="Courier New"/>
                <a:cs typeface="Courier New"/>
              </a:rPr>
              <a:t>...</a:t>
            </a:r>
            <a:endParaRPr sz="1100">
              <a:latin typeface="Courier New"/>
              <a:cs typeface="Courier New"/>
            </a:endParaRPr>
          </a:p>
          <a:p>
            <a:pPr marL="180340">
              <a:lnSpc>
                <a:spcPts val="1285"/>
              </a:lnSpc>
            </a:pPr>
            <a:r>
              <a:rPr dirty="0" sz="1100" spc="-5">
                <a:latin typeface="Courier New"/>
                <a:cs typeface="Courier New"/>
              </a:rPr>
              <a:t>END valid_deptid;</a:t>
            </a:r>
            <a:endParaRPr sz="1100">
              <a:latin typeface="Courier New"/>
              <a:cs typeface="Courier New"/>
            </a:endParaRPr>
          </a:p>
          <a:p>
            <a:pPr>
              <a:lnSpc>
                <a:spcPct val="100000"/>
              </a:lnSpc>
              <a:spcBef>
                <a:spcPts val="45"/>
              </a:spcBef>
            </a:pPr>
            <a:endParaRPr sz="1000">
              <a:latin typeface="Courier New"/>
              <a:cs typeface="Courier New"/>
            </a:endParaRPr>
          </a:p>
          <a:p>
            <a:pPr marL="180340">
              <a:lnSpc>
                <a:spcPts val="1280"/>
              </a:lnSpc>
            </a:pPr>
            <a:r>
              <a:rPr dirty="0" sz="1100" spc="-5">
                <a:latin typeface="Courier New"/>
                <a:cs typeface="Courier New"/>
              </a:rPr>
              <a:t>PROCEDURE add_employee(</a:t>
            </a:r>
            <a:endParaRPr sz="1100">
              <a:latin typeface="Courier New"/>
              <a:cs typeface="Courier New"/>
            </a:endParaRPr>
          </a:p>
          <a:p>
            <a:pPr marL="347980" marR="2016760">
              <a:lnSpc>
                <a:spcPts val="1250"/>
              </a:lnSpc>
              <a:spcBef>
                <a:spcPts val="6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a:lnSpc>
                <a:spcPts val="1170"/>
              </a:lnSpc>
            </a:pPr>
            <a:r>
              <a:rPr dirty="0" sz="1100" spc="-5">
                <a:latin typeface="Courier New"/>
                <a:cs typeface="Courier New"/>
              </a:rPr>
              <a:t>job employees.job_id%TYPE DEFAULT</a:t>
            </a:r>
            <a:r>
              <a:rPr dirty="0" sz="1100" spc="15">
                <a:latin typeface="Courier New"/>
                <a:cs typeface="Courier New"/>
              </a:rPr>
              <a:t> </a:t>
            </a:r>
            <a:r>
              <a:rPr dirty="0" sz="1100" spc="-5">
                <a:latin typeface="Courier New"/>
                <a:cs typeface="Courier New"/>
              </a:rPr>
              <a:t>'SA_REP',</a:t>
            </a:r>
            <a:endParaRPr sz="1100">
              <a:latin typeface="Courier New"/>
              <a:cs typeface="Courier New"/>
            </a:endParaRPr>
          </a:p>
          <a:p>
            <a:pPr marL="347980" marR="1597660">
              <a:lnSpc>
                <a:spcPts val="1250"/>
              </a:lnSpc>
              <a:spcBef>
                <a:spcPts val="65"/>
              </a:spcBef>
            </a:pPr>
            <a:r>
              <a:rPr dirty="0" sz="1100" spc="-5">
                <a:latin typeface="Courier New"/>
                <a:cs typeface="Courier New"/>
              </a:rPr>
              <a:t>mgr employees.manager_id%TYPE DEFAULT 145,  sal employees.salary%TYPE DEFAULT</a:t>
            </a:r>
            <a:r>
              <a:rPr dirty="0" sz="1100" spc="25">
                <a:latin typeface="Courier New"/>
                <a:cs typeface="Courier New"/>
              </a:rPr>
              <a:t> </a:t>
            </a:r>
            <a:r>
              <a:rPr dirty="0" sz="1100" spc="-5">
                <a:latin typeface="Courier New"/>
                <a:cs typeface="Courier New"/>
              </a:rPr>
              <a:t>1000,</a:t>
            </a:r>
            <a:endParaRPr sz="1100">
              <a:latin typeface="Courier New"/>
              <a:cs typeface="Courier New"/>
            </a:endParaRPr>
          </a:p>
          <a:p>
            <a:pPr marL="347980">
              <a:lnSpc>
                <a:spcPts val="1175"/>
              </a:lnSpc>
            </a:pPr>
            <a:r>
              <a:rPr dirty="0" sz="1100" spc="-5">
                <a:latin typeface="Courier New"/>
                <a:cs typeface="Courier New"/>
              </a:rPr>
              <a:t>comm employees.commission_pct%TYPE DEFAULT</a:t>
            </a:r>
            <a:r>
              <a:rPr dirty="0" sz="1100" spc="15">
                <a:latin typeface="Courier New"/>
                <a:cs typeface="Courier New"/>
              </a:rPr>
              <a:t> </a:t>
            </a:r>
            <a:r>
              <a:rPr dirty="0" sz="1100" spc="-5">
                <a:latin typeface="Courier New"/>
                <a:cs typeface="Courier New"/>
              </a:rPr>
              <a:t>0,</a:t>
            </a:r>
            <a:endParaRPr sz="1100">
              <a:latin typeface="Courier New"/>
              <a:cs typeface="Courier New"/>
            </a:endParaRPr>
          </a:p>
          <a:p>
            <a:pPr marL="180340" marR="927100" indent="167640">
              <a:lnSpc>
                <a:spcPts val="1250"/>
              </a:lnSpc>
              <a:spcBef>
                <a:spcPts val="65"/>
              </a:spcBef>
            </a:pPr>
            <a:r>
              <a:rPr dirty="0" sz="1100" spc="-5">
                <a:latin typeface="Courier New"/>
                <a:cs typeface="Courier New"/>
              </a:rPr>
              <a:t>deptid employees.department_id%TYPE DEFAULT 30) IS  BEGIN</a:t>
            </a:r>
            <a:endParaRPr sz="1100">
              <a:latin typeface="Courier New"/>
              <a:cs typeface="Courier New"/>
            </a:endParaRPr>
          </a:p>
          <a:p>
            <a:pPr marL="347980">
              <a:lnSpc>
                <a:spcPts val="1175"/>
              </a:lnSpc>
            </a:pPr>
            <a:r>
              <a:rPr dirty="0" sz="1100" spc="-5">
                <a:latin typeface="Courier New"/>
                <a:cs typeface="Courier New"/>
              </a:rPr>
              <a:t>...</a:t>
            </a:r>
            <a:endParaRPr sz="1100">
              <a:latin typeface="Courier New"/>
              <a:cs typeface="Courier New"/>
            </a:endParaRPr>
          </a:p>
          <a:p>
            <a:pPr marL="180340">
              <a:lnSpc>
                <a:spcPts val="1285"/>
              </a:lnSpc>
            </a:pPr>
            <a:r>
              <a:rPr dirty="0" sz="1100" spc="-5">
                <a:latin typeface="Courier New"/>
                <a:cs typeface="Courier New"/>
              </a:rPr>
              <a:t>END add_employee;</a:t>
            </a:r>
            <a:endParaRPr sz="1100">
              <a:latin typeface="Courier New"/>
              <a:cs typeface="Courier New"/>
            </a:endParaRPr>
          </a:p>
          <a:p>
            <a:pPr>
              <a:lnSpc>
                <a:spcPct val="100000"/>
              </a:lnSpc>
              <a:spcBef>
                <a:spcPts val="35"/>
              </a:spcBef>
            </a:pPr>
            <a:endParaRPr sz="1000">
              <a:latin typeface="Courier New"/>
              <a:cs typeface="Courier New"/>
            </a:endParaRPr>
          </a:p>
          <a:p>
            <a:pPr marL="180340">
              <a:lnSpc>
                <a:spcPts val="1285"/>
              </a:lnSpc>
            </a:pPr>
            <a:r>
              <a:rPr dirty="0" sz="1100" spc="-5">
                <a:latin typeface="Courier New"/>
                <a:cs typeface="Courier New"/>
              </a:rPr>
              <a:t>PROCEDURE add_employee(</a:t>
            </a:r>
            <a:endParaRPr sz="1100">
              <a:latin typeface="Courier New"/>
              <a:cs typeface="Courier New"/>
            </a:endParaRPr>
          </a:p>
          <a:p>
            <a:pPr marL="347980" marR="1849120">
              <a:lnSpc>
                <a:spcPct val="94400"/>
              </a:lnSpc>
              <a:spcBef>
                <a:spcPts val="40"/>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10"/>
              </a:lnSpc>
            </a:pPr>
            <a:r>
              <a:rPr dirty="0" sz="1100" spc="-5">
                <a:latin typeface="Courier New"/>
                <a:cs typeface="Courier New"/>
              </a:rPr>
              <a:t>BEGIN</a:t>
            </a:r>
            <a:endParaRPr sz="1100">
              <a:latin typeface="Courier New"/>
              <a:cs typeface="Courier New"/>
            </a:endParaRPr>
          </a:p>
          <a:p>
            <a:pPr marL="180340" marR="4866640" indent="167640">
              <a:lnSpc>
                <a:spcPts val="1250"/>
              </a:lnSpc>
              <a:spcBef>
                <a:spcPts val="60"/>
              </a:spcBef>
            </a:pPr>
            <a:r>
              <a:rPr dirty="0" sz="1100" spc="-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10"/>
              </a:spcBef>
            </a:pPr>
            <a:endParaRPr sz="1000">
              <a:latin typeface="Courier New"/>
              <a:cs typeface="Courier New"/>
            </a:endParaRPr>
          </a:p>
          <a:p>
            <a:pPr marL="180340">
              <a:lnSpc>
                <a:spcPts val="1280"/>
              </a:lnSpc>
            </a:pPr>
            <a:r>
              <a:rPr dirty="0" sz="1100" spc="-5">
                <a:latin typeface="Courier New"/>
                <a:cs typeface="Courier New"/>
              </a:rPr>
              <a:t>PROCEDURE get_employee(</a:t>
            </a:r>
            <a:endParaRPr sz="1100">
              <a:latin typeface="Courier New"/>
              <a:cs typeface="Courier New"/>
            </a:endParaRPr>
          </a:p>
          <a:p>
            <a:pPr marL="347980" marR="2100580">
              <a:lnSpc>
                <a:spcPts val="1250"/>
              </a:lnSpc>
              <a:spcBef>
                <a:spcPts val="6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180340" marR="2352040" indent="167640">
              <a:lnSpc>
                <a:spcPts val="1240"/>
              </a:lnSpc>
            </a:pPr>
            <a:r>
              <a:rPr dirty="0" sz="1100" spc="-5">
                <a:latin typeface="Courier New"/>
                <a:cs typeface="Courier New"/>
              </a:rPr>
              <a:t>job OUT employees.job_id%TYPE) IS  BEGIN</a:t>
            </a:r>
            <a:endParaRPr sz="1100">
              <a:latin typeface="Courier New"/>
              <a:cs typeface="Courier New"/>
            </a:endParaRPr>
          </a:p>
          <a:p>
            <a:pPr marL="347980">
              <a:lnSpc>
                <a:spcPts val="1185"/>
              </a:lnSpc>
            </a:pPr>
            <a:r>
              <a:rPr dirty="0" sz="1100" spc="-5">
                <a:latin typeface="Courier New"/>
                <a:cs typeface="Courier New"/>
              </a:rPr>
              <a:t>...</a:t>
            </a:r>
            <a:endParaRPr sz="1100">
              <a:latin typeface="Courier New"/>
              <a:cs typeface="Courier New"/>
            </a:endParaRPr>
          </a:p>
          <a:p>
            <a:pPr marL="180340">
              <a:lnSpc>
                <a:spcPts val="1285"/>
              </a:lnSpc>
            </a:pPr>
            <a:r>
              <a:rPr dirty="0" sz="1100" spc="-5">
                <a:latin typeface="Courier New"/>
                <a:cs typeface="Courier New"/>
              </a:rPr>
              <a:t>END get_employee;</a:t>
            </a:r>
            <a:endParaRPr sz="1100">
              <a:latin typeface="Courier New"/>
              <a:cs typeface="Courier New"/>
            </a:endParaRPr>
          </a:p>
          <a:p>
            <a:pPr>
              <a:lnSpc>
                <a:spcPct val="100000"/>
              </a:lnSpc>
              <a:spcBef>
                <a:spcPts val="25"/>
              </a:spcBef>
            </a:pPr>
            <a:endParaRPr sz="1100">
              <a:latin typeface="Courier New"/>
              <a:cs typeface="Courier New"/>
            </a:endParaRPr>
          </a:p>
          <a:p>
            <a:pPr marL="347980" marR="591820" indent="-167640">
              <a:lnSpc>
                <a:spcPts val="1250"/>
              </a:lnSpc>
            </a:pPr>
            <a:r>
              <a:rPr dirty="0" sz="1100" spc="-5">
                <a:latin typeface="Courier New"/>
                <a:cs typeface="Courier New"/>
              </a:rPr>
              <a:t>FUNCTION get_employee(emp_id employees.employee_id%type)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347980">
              <a:lnSpc>
                <a:spcPts val="1175"/>
              </a:lnSpc>
            </a:pPr>
            <a:r>
              <a:rPr dirty="0" sz="1100" spc="-5">
                <a:latin typeface="Courier New"/>
                <a:cs typeface="Courier New"/>
              </a:rPr>
              <a:t>emprec employees%rowtype;</a:t>
            </a:r>
            <a:endParaRPr sz="1100">
              <a:latin typeface="Courier New"/>
              <a:cs typeface="Courier New"/>
            </a:endParaRPr>
          </a:p>
          <a:p>
            <a:pPr marL="180340">
              <a:lnSpc>
                <a:spcPts val="1250"/>
              </a:lnSpc>
            </a:pPr>
            <a:r>
              <a:rPr dirty="0" sz="1100" spc="-5">
                <a:latin typeface="Courier New"/>
                <a:cs typeface="Courier New"/>
              </a:rPr>
              <a:t>BEGIN</a:t>
            </a:r>
            <a:endParaRPr sz="1100">
              <a:latin typeface="Courier New"/>
              <a:cs typeface="Courier New"/>
            </a:endParaRPr>
          </a:p>
          <a:p>
            <a:pPr marL="180340" marR="4866640" indent="167640">
              <a:lnSpc>
                <a:spcPts val="1250"/>
              </a:lnSpc>
              <a:spcBef>
                <a:spcPts val="65"/>
              </a:spcBef>
            </a:pPr>
            <a:r>
              <a:rPr dirty="0" sz="1100" spc="-5">
                <a:latin typeface="Courier New"/>
                <a:cs typeface="Courier New"/>
              </a:rPr>
              <a:t>...  </a:t>
            </a:r>
            <a:r>
              <a:rPr dirty="0" sz="1100" spc="-5">
                <a:latin typeface="Courier New"/>
                <a:cs typeface="Courier New"/>
              </a:rPr>
              <a:t>END;</a:t>
            </a:r>
            <a:endParaRPr sz="1100">
              <a:latin typeface="Courier New"/>
              <a:cs typeface="Courier New"/>
            </a:endParaRPr>
          </a:p>
        </p:txBody>
      </p:sp>
      <p:sp>
        <p:nvSpPr>
          <p:cNvPr id="6" name="object 6"/>
          <p:cNvSpPr/>
          <p:nvPr/>
        </p:nvSpPr>
        <p:spPr>
          <a:xfrm>
            <a:off x="832866" y="1089659"/>
            <a:ext cx="6335395" cy="7646670"/>
          </a:xfrm>
          <a:custGeom>
            <a:avLst/>
            <a:gdLst/>
            <a:ahLst/>
            <a:cxnLst/>
            <a:rect l="l" t="t" r="r" b="b"/>
            <a:pathLst>
              <a:path w="6335395" h="7646670">
                <a:moveTo>
                  <a:pt x="12179" y="0"/>
                </a:moveTo>
                <a:lnTo>
                  <a:pt x="0" y="0"/>
                </a:lnTo>
                <a:lnTo>
                  <a:pt x="0" y="7634478"/>
                </a:lnTo>
                <a:lnTo>
                  <a:pt x="12179" y="7634478"/>
                </a:lnTo>
                <a:lnTo>
                  <a:pt x="12179" y="0"/>
                </a:lnTo>
                <a:close/>
              </a:path>
              <a:path w="6335395" h="7646670">
                <a:moveTo>
                  <a:pt x="6335268" y="7634491"/>
                </a:moveTo>
                <a:lnTo>
                  <a:pt x="6323076" y="7634491"/>
                </a:lnTo>
                <a:lnTo>
                  <a:pt x="12179" y="7634491"/>
                </a:lnTo>
                <a:lnTo>
                  <a:pt x="0" y="7634491"/>
                </a:lnTo>
                <a:lnTo>
                  <a:pt x="0" y="7646670"/>
                </a:lnTo>
                <a:lnTo>
                  <a:pt x="12179" y="7646670"/>
                </a:lnTo>
                <a:lnTo>
                  <a:pt x="6323076" y="7646670"/>
                </a:lnTo>
                <a:lnTo>
                  <a:pt x="6335268" y="7646670"/>
                </a:lnTo>
                <a:lnTo>
                  <a:pt x="6335268" y="7634491"/>
                </a:lnTo>
                <a:close/>
              </a:path>
              <a:path w="6335395" h="7646670">
                <a:moveTo>
                  <a:pt x="6335268" y="7463028"/>
                </a:moveTo>
                <a:lnTo>
                  <a:pt x="6323076" y="7463028"/>
                </a:lnTo>
                <a:lnTo>
                  <a:pt x="6323076" y="7634478"/>
                </a:lnTo>
                <a:lnTo>
                  <a:pt x="6335268" y="7634478"/>
                </a:lnTo>
                <a:lnTo>
                  <a:pt x="6335268" y="7463028"/>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95755"/>
            <a:ext cx="6323330" cy="5074285"/>
          </a:xfrm>
          <a:prstGeom prst="rect">
            <a:avLst/>
          </a:prstGeom>
          <a:ln w="12192">
            <a:solidFill>
              <a:srgbClr val="000000"/>
            </a:solidFill>
          </a:ln>
        </p:spPr>
        <p:txBody>
          <a:bodyPr wrap="square" lIns="0" tIns="13335" rIns="0" bIns="0" rtlCol="0" vert="horz">
            <a:spAutoFit/>
          </a:bodyPr>
          <a:lstStyle/>
          <a:p>
            <a:pPr marL="410209" marR="1126490" indent="-167640">
              <a:lnSpc>
                <a:spcPts val="1240"/>
              </a:lnSpc>
              <a:spcBef>
                <a:spcPts val="105"/>
              </a:spcBef>
            </a:pPr>
            <a:r>
              <a:rPr dirty="0" sz="1100" spc="-5">
                <a:latin typeface="Courier New"/>
                <a:cs typeface="Courier New"/>
              </a:rPr>
              <a:t>FUNCTION get_employee(family_name employees.last_name%type)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242570" marR="3808729" indent="167640">
              <a:lnSpc>
                <a:spcPts val="1240"/>
              </a:lnSpc>
              <a:spcBef>
                <a:spcPts val="10"/>
              </a:spcBef>
            </a:pPr>
            <a:r>
              <a:rPr dirty="0" sz="1100" spc="-5">
                <a:latin typeface="Courier New"/>
                <a:cs typeface="Courier New"/>
              </a:rPr>
              <a:t>emprec employees%rowtype;  BEGIN</a:t>
            </a:r>
            <a:endParaRPr sz="1100">
              <a:latin typeface="Courier New"/>
              <a:cs typeface="Courier New"/>
            </a:endParaRPr>
          </a:p>
          <a:p>
            <a:pPr marL="410209" marR="4227830">
              <a:lnSpc>
                <a:spcPts val="1250"/>
              </a:lnSpc>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410209">
              <a:lnSpc>
                <a:spcPts val="1175"/>
              </a:lnSpc>
            </a:pPr>
            <a:r>
              <a:rPr dirty="0" sz="1100" spc="-5">
                <a:latin typeface="Courier New"/>
                <a:cs typeface="Courier New"/>
              </a:rPr>
              <a:t>WHERE last_name =</a:t>
            </a:r>
            <a:r>
              <a:rPr dirty="0" sz="1100" spc="10">
                <a:latin typeface="Courier New"/>
                <a:cs typeface="Courier New"/>
              </a:rPr>
              <a:t> </a:t>
            </a:r>
            <a:r>
              <a:rPr dirty="0" sz="1100" spc="-5">
                <a:latin typeface="Courier New"/>
                <a:cs typeface="Courier New"/>
              </a:rPr>
              <a:t>family_name;</a:t>
            </a:r>
            <a:endParaRPr sz="1100">
              <a:latin typeface="Courier New"/>
              <a:cs typeface="Courier New"/>
            </a:endParaRPr>
          </a:p>
          <a:p>
            <a:pPr marL="242570" marR="4730750" indent="167640">
              <a:lnSpc>
                <a:spcPts val="1250"/>
              </a:lnSpc>
              <a:spcBef>
                <a:spcPts val="65"/>
              </a:spcBef>
            </a:pPr>
            <a:r>
              <a:rPr dirty="0" sz="1100" spc="-5">
                <a:latin typeface="Courier New"/>
                <a:cs typeface="Courier New"/>
              </a:rPr>
              <a:t>RETURN</a:t>
            </a:r>
            <a:r>
              <a:rPr dirty="0" sz="1100" spc="-50">
                <a:latin typeface="Courier New"/>
                <a:cs typeface="Courier New"/>
              </a:rPr>
              <a:t> </a:t>
            </a:r>
            <a:r>
              <a:rPr dirty="0" sz="1100" spc="-5">
                <a:latin typeface="Courier New"/>
                <a:cs typeface="Courier New"/>
              </a:rPr>
              <a:t>emprec;</a:t>
            </a:r>
            <a:endParaRPr sz="1100">
              <a:latin typeface="Courier New"/>
              <a:cs typeface="Courier New"/>
            </a:endParaRPr>
          </a:p>
          <a:p>
            <a:pPr marL="242570" marR="4730750">
              <a:lnSpc>
                <a:spcPts val="1250"/>
              </a:lnSpc>
            </a:pPr>
            <a:r>
              <a:rPr dirty="0" sz="1100" spc="-5">
                <a:latin typeface="Courier New"/>
                <a:cs typeface="Courier New"/>
              </a:rPr>
              <a:t>END;</a:t>
            </a:r>
            <a:endParaRPr sz="1100">
              <a:latin typeface="Courier New"/>
              <a:cs typeface="Courier New"/>
            </a:endParaRPr>
          </a:p>
          <a:p>
            <a:pPr marL="242570" marR="1629410">
              <a:lnSpc>
                <a:spcPts val="1250"/>
              </a:lnSpc>
              <a:spcBef>
                <a:spcPts val="560"/>
              </a:spcBef>
            </a:pPr>
            <a:r>
              <a:rPr dirty="0" sz="1100" spc="-5">
                <a:latin typeface="Courier New"/>
                <a:cs typeface="Courier New"/>
              </a:rPr>
              <a:t>PROCEDURE print_employee(emprec employees%rowtype) IS  BEGIN</a:t>
            </a:r>
            <a:endParaRPr sz="1100">
              <a:latin typeface="Courier New"/>
              <a:cs typeface="Courier New"/>
            </a:endParaRPr>
          </a:p>
          <a:p>
            <a:pPr marL="410209">
              <a:lnSpc>
                <a:spcPts val="1175"/>
              </a:lnSpc>
            </a:pPr>
            <a:r>
              <a:rPr dirty="0" sz="1100" spc="-5">
                <a:latin typeface="Courier New"/>
                <a:cs typeface="Courier New"/>
              </a:rPr>
              <a:t>DBMS_OUTPUT.PUT_LINE(emprec.department_id ||'</a:t>
            </a:r>
            <a:r>
              <a:rPr dirty="0" sz="1100" spc="10">
                <a:latin typeface="Courier New"/>
                <a:cs typeface="Courier New"/>
              </a:rPr>
              <a:t> </a:t>
            </a:r>
            <a:r>
              <a:rPr dirty="0" sz="1100" spc="-5">
                <a:latin typeface="Courier New"/>
                <a:cs typeface="Courier New"/>
              </a:rPr>
              <a:t>'||</a:t>
            </a:r>
            <a:endParaRPr sz="1100">
              <a:latin typeface="Courier New"/>
              <a:cs typeface="Courier New"/>
            </a:endParaRPr>
          </a:p>
          <a:p>
            <a:pPr marL="2170430" marR="2048510">
              <a:lnSpc>
                <a:spcPct val="94400"/>
              </a:lnSpc>
              <a:spcBef>
                <a:spcPts val="40"/>
              </a:spcBef>
            </a:pPr>
            <a:r>
              <a:rPr dirty="0" sz="1100" spc="-5">
                <a:latin typeface="Courier New"/>
                <a:cs typeface="Courier New"/>
              </a:rPr>
              <a:t>emprec.employee_id||' '||  emprec.first_name||' '||  emprec.last_name||' '||  emprec.job_id||' '||  emprec.salary);</a:t>
            </a:r>
            <a:endParaRPr sz="1100">
              <a:latin typeface="Courier New"/>
              <a:cs typeface="Courier New"/>
            </a:endParaRPr>
          </a:p>
          <a:p>
            <a:pPr marL="242570">
              <a:lnSpc>
                <a:spcPts val="1240"/>
              </a:lnSpc>
            </a:pPr>
            <a:r>
              <a:rPr dirty="0" sz="1100" spc="-5">
                <a:latin typeface="Courier New"/>
                <a:cs typeface="Courier New"/>
              </a:rPr>
              <a:t>END;</a:t>
            </a:r>
            <a:endParaRPr sz="1100">
              <a:latin typeface="Courier New"/>
              <a:cs typeface="Courier New"/>
            </a:endParaRPr>
          </a:p>
          <a:p>
            <a:pPr marL="242570" marR="3641090">
              <a:lnSpc>
                <a:spcPts val="1250"/>
              </a:lnSpc>
              <a:spcBef>
                <a:spcPts val="560"/>
              </a:spcBef>
            </a:pPr>
            <a:r>
              <a:rPr dirty="0" sz="1100" spc="-5" b="1">
                <a:latin typeface="Courier New"/>
                <a:cs typeface="Courier New"/>
              </a:rPr>
              <a:t>PROCEDURE init_departments IS  BEGIN</a:t>
            </a:r>
            <a:endParaRPr sz="1100">
              <a:latin typeface="Courier New"/>
              <a:cs typeface="Courier New"/>
            </a:endParaRPr>
          </a:p>
          <a:p>
            <a:pPr marL="410209" marR="1713230">
              <a:lnSpc>
                <a:spcPts val="1240"/>
              </a:lnSpc>
              <a:spcBef>
                <a:spcPts val="5"/>
              </a:spcBef>
            </a:pPr>
            <a:r>
              <a:rPr dirty="0" sz="1100" spc="-5" b="1">
                <a:latin typeface="Courier New"/>
                <a:cs typeface="Courier New"/>
              </a:rPr>
              <a:t>FOR rec IN (SELECT department_id FROM departments)  LOOP</a:t>
            </a:r>
            <a:endParaRPr sz="1100">
              <a:latin typeface="Courier New"/>
              <a:cs typeface="Courier New"/>
            </a:endParaRPr>
          </a:p>
          <a:p>
            <a:pPr marL="410209" marR="1964689" indent="167640">
              <a:lnSpc>
                <a:spcPts val="1250"/>
              </a:lnSpc>
            </a:pPr>
            <a:r>
              <a:rPr dirty="0" sz="1100" spc="-5" b="1">
                <a:latin typeface="Courier New"/>
                <a:cs typeface="Courier New"/>
              </a:rPr>
              <a:t>valid_departments(rec.department_id) := TRUE;  END LOOP;</a:t>
            </a:r>
            <a:endParaRPr sz="1100">
              <a:latin typeface="Courier New"/>
              <a:cs typeface="Courier New"/>
            </a:endParaRPr>
          </a:p>
          <a:p>
            <a:pPr marL="242570">
              <a:lnSpc>
                <a:spcPts val="1190"/>
              </a:lnSpc>
            </a:pPr>
            <a:r>
              <a:rPr dirty="0" sz="1100" spc="-5" b="1">
                <a:latin typeface="Courier New"/>
                <a:cs typeface="Courier New"/>
              </a:rPr>
              <a:t>END;</a:t>
            </a:r>
            <a:endParaRPr sz="1100">
              <a:latin typeface="Courier New"/>
              <a:cs typeface="Courier New"/>
            </a:endParaRPr>
          </a:p>
          <a:p>
            <a:pPr marL="74930">
              <a:lnSpc>
                <a:spcPts val="1265"/>
              </a:lnSpc>
            </a:pPr>
            <a:r>
              <a:rPr dirty="0" sz="1100" spc="-5">
                <a:latin typeface="Courier New"/>
                <a:cs typeface="Courier New"/>
              </a:rPr>
              <a:t>END emp_pkg;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1820"/>
              </a:lnSpc>
              <a:spcBef>
                <a:spcPts val="135"/>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6232652"/>
            <a:ext cx="5711825" cy="390525"/>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c. In the body, create an </a:t>
            </a:r>
            <a:r>
              <a:rPr dirty="0" sz="1200" spc="-5">
                <a:latin typeface="Times New Roman"/>
                <a:cs typeface="Times New Roman"/>
              </a:rPr>
              <a:t>initialization </a:t>
            </a:r>
            <a:r>
              <a:rPr dirty="0" sz="1200">
                <a:latin typeface="Times New Roman"/>
                <a:cs typeface="Times New Roman"/>
              </a:rPr>
              <a:t>block that calls the </a:t>
            </a:r>
            <a:r>
              <a:rPr dirty="0" sz="1200" spc="-5">
                <a:latin typeface="Courier New"/>
                <a:cs typeface="Courier New"/>
              </a:rPr>
              <a:t>INIT_DEPARTMENTS</a:t>
            </a:r>
            <a:r>
              <a:rPr dirty="0" sz="1200" spc="-450">
                <a:latin typeface="Courier New"/>
                <a:cs typeface="Courier New"/>
              </a:rPr>
              <a:t> </a:t>
            </a:r>
            <a:r>
              <a:rPr dirty="0" sz="1200">
                <a:latin typeface="Times New Roman"/>
                <a:cs typeface="Times New Roman"/>
              </a:rPr>
              <a:t>procedure  to </a:t>
            </a:r>
            <a:r>
              <a:rPr dirty="0" sz="1200" spc="-5">
                <a:latin typeface="Times New Roman"/>
                <a:cs typeface="Times New Roman"/>
              </a:rPr>
              <a:t>initialize </a:t>
            </a:r>
            <a:r>
              <a:rPr dirty="0" sz="1200">
                <a:latin typeface="Times New Roman"/>
                <a:cs typeface="Times New Roman"/>
              </a:rPr>
              <a:t>the table. Compile the </a:t>
            </a:r>
            <a:r>
              <a:rPr dirty="0" sz="1200" spc="-5">
                <a:latin typeface="Times New Roman"/>
                <a:cs typeface="Times New Roman"/>
              </a:rPr>
              <a:t>changes.</a:t>
            </a:r>
            <a:endParaRPr sz="1200">
              <a:latin typeface="Times New Roman"/>
              <a:cs typeface="Times New Roman"/>
            </a:endParaRPr>
          </a:p>
        </p:txBody>
      </p:sp>
      <p:sp>
        <p:nvSpPr>
          <p:cNvPr id="5" name="object 5"/>
          <p:cNvSpPr txBox="1"/>
          <p:nvPr/>
        </p:nvSpPr>
        <p:spPr>
          <a:xfrm>
            <a:off x="838961" y="6659118"/>
            <a:ext cx="6323330" cy="264287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245"/>
              </a:lnSpc>
            </a:pPr>
            <a:r>
              <a:rPr dirty="0" sz="1100" spc="-5">
                <a:latin typeface="Courier New"/>
                <a:cs typeface="Courier New"/>
              </a:rPr>
              <a:t>...</a:t>
            </a:r>
            <a:endParaRPr sz="1100">
              <a:latin typeface="Courier New"/>
              <a:cs typeface="Courier New"/>
            </a:endParaRPr>
          </a:p>
          <a:p>
            <a:pPr marL="242570" marR="3641090">
              <a:lnSpc>
                <a:spcPts val="1250"/>
              </a:lnSpc>
              <a:spcBef>
                <a:spcPts val="60"/>
              </a:spcBef>
            </a:pPr>
            <a:r>
              <a:rPr dirty="0" sz="1100" spc="-5">
                <a:latin typeface="Courier New"/>
                <a:cs typeface="Courier New"/>
              </a:rPr>
              <a:t>PROCEDURE init_departments IS  BEGIN</a:t>
            </a:r>
            <a:endParaRPr sz="1100">
              <a:latin typeface="Courier New"/>
              <a:cs typeface="Courier New"/>
            </a:endParaRPr>
          </a:p>
          <a:p>
            <a:pPr marL="410209" marR="1713230">
              <a:lnSpc>
                <a:spcPts val="1240"/>
              </a:lnSpc>
              <a:spcBef>
                <a:spcPts val="5"/>
              </a:spcBef>
            </a:pPr>
            <a:r>
              <a:rPr dirty="0" sz="1100" spc="-5">
                <a:latin typeface="Courier New"/>
                <a:cs typeface="Courier New"/>
              </a:rPr>
              <a:t>FOR rec IN (SELECT department_id FROM departments)  LOOP</a:t>
            </a:r>
            <a:endParaRPr sz="1100">
              <a:latin typeface="Courier New"/>
              <a:cs typeface="Courier New"/>
            </a:endParaRPr>
          </a:p>
          <a:p>
            <a:pPr marL="410209" marR="1964689" indent="167640">
              <a:lnSpc>
                <a:spcPts val="1250"/>
              </a:lnSpc>
              <a:spcBef>
                <a:spcPts val="5"/>
              </a:spcBef>
            </a:pPr>
            <a:r>
              <a:rPr dirty="0" sz="1100" spc="-5">
                <a:latin typeface="Courier New"/>
                <a:cs typeface="Courier New"/>
              </a:rPr>
              <a:t>valid_departments(rec.department_id) := TRUE;  END LOOP;</a:t>
            </a:r>
            <a:endParaRPr sz="1100">
              <a:latin typeface="Courier New"/>
              <a:cs typeface="Courier New"/>
            </a:endParaRPr>
          </a:p>
          <a:p>
            <a:pPr marL="242570">
              <a:lnSpc>
                <a:spcPts val="1160"/>
              </a:lnSpc>
            </a:pPr>
            <a:r>
              <a:rPr dirty="0" sz="1100" spc="-5">
                <a:latin typeface="Courier New"/>
                <a:cs typeface="Courier New"/>
              </a:rPr>
              <a:t>END;</a:t>
            </a:r>
            <a:endParaRPr sz="1100">
              <a:latin typeface="Courier New"/>
              <a:cs typeface="Courier New"/>
            </a:endParaRPr>
          </a:p>
          <a:p>
            <a:pPr marL="74930">
              <a:lnSpc>
                <a:spcPts val="1235"/>
              </a:lnSpc>
            </a:pPr>
            <a:r>
              <a:rPr dirty="0" sz="1100" spc="-5" b="1">
                <a:latin typeface="Courier New"/>
                <a:cs typeface="Courier New"/>
              </a:rPr>
              <a:t>BEGIN</a:t>
            </a:r>
            <a:endParaRPr sz="1100">
              <a:latin typeface="Courier New"/>
              <a:cs typeface="Courier New"/>
            </a:endParaRPr>
          </a:p>
          <a:p>
            <a:pPr marL="242570">
              <a:lnSpc>
                <a:spcPts val="1260"/>
              </a:lnSpc>
            </a:pPr>
            <a:r>
              <a:rPr dirty="0" sz="1100" spc="-5" b="1">
                <a:latin typeface="Courier New"/>
                <a:cs typeface="Courier New"/>
              </a:rPr>
              <a:t>init_departments;</a:t>
            </a:r>
            <a:endParaRPr sz="1100">
              <a:latin typeface="Courier New"/>
              <a:cs typeface="Courier New"/>
            </a:endParaRPr>
          </a:p>
          <a:p>
            <a:pPr marL="74930">
              <a:lnSpc>
                <a:spcPts val="1260"/>
              </a:lnSpc>
            </a:pPr>
            <a:r>
              <a:rPr dirty="0" sz="1100" spc="-5">
                <a:latin typeface="Courier New"/>
                <a:cs typeface="Courier New"/>
              </a:rPr>
              <a:t>END emp_pkg;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45"/>
              </a:lnSpc>
            </a:pPr>
            <a:r>
              <a:rPr dirty="0" sz="1100" spc="-5">
                <a:latin typeface="Courier New"/>
                <a:cs typeface="Courier New"/>
              </a:rPr>
              <a:t>SHOW ERRORS</a:t>
            </a:r>
            <a:endParaRPr sz="1100">
              <a:latin typeface="Courier New"/>
              <a:cs typeface="Courier New"/>
            </a:endParaRPr>
          </a:p>
          <a:p>
            <a:pPr marL="74930">
              <a:lnSpc>
                <a:spcPts val="1280"/>
              </a:lnSpc>
            </a:pPr>
            <a:r>
              <a:rPr dirty="0" sz="1100" spc="-5">
                <a:latin typeface="Courier New"/>
                <a:cs typeface="Courier New"/>
              </a:rPr>
              <a:t>Package body</a:t>
            </a:r>
            <a:r>
              <a:rPr dirty="0" sz="1100">
                <a:latin typeface="Courier New"/>
                <a:cs typeface="Courier New"/>
              </a:rPr>
              <a:t> </a:t>
            </a:r>
            <a:r>
              <a:rPr dirty="0" sz="1100" spc="-5">
                <a:latin typeface="Courier New"/>
                <a:cs typeface="Courier New"/>
              </a:rPr>
              <a:t>created.</a:t>
            </a:r>
            <a:endParaRPr sz="1100">
              <a:latin typeface="Courier New"/>
              <a:cs typeface="Courier New"/>
            </a:endParaRPr>
          </a:p>
          <a:p>
            <a:pPr marL="74930">
              <a:lnSpc>
                <a:spcPct val="100000"/>
              </a:lnSpc>
              <a:spcBef>
                <a:spcPts val="500"/>
              </a:spcBef>
            </a:pPr>
            <a:r>
              <a:rPr dirty="0" sz="1100" spc="-5">
                <a:latin typeface="Courier New"/>
                <a:cs typeface="Courier New"/>
              </a:rPr>
              <a:t>No errors</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a:t>
            </a:r>
            <a:r>
              <a:rPr dirty="0" baseline="16203" sz="1800" spc="-120" b="1">
                <a:latin typeface="Arial"/>
                <a:cs typeface="Arial"/>
              </a:rPr>
              <a:t>2</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5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545455" cy="116268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241300" marR="5080" indent="-228600">
              <a:lnSpc>
                <a:spcPct val="100000"/>
              </a:lnSpc>
              <a:buAutoNum type="arabicPeriod" startAt="4"/>
              <a:tabLst>
                <a:tab pos="241935" algn="l"/>
              </a:tabLst>
            </a:pPr>
            <a:r>
              <a:rPr dirty="0" sz="1200">
                <a:latin typeface="Times New Roman"/>
                <a:cs typeface="Times New Roman"/>
              </a:rPr>
              <a:t>Change the </a:t>
            </a:r>
            <a:r>
              <a:rPr dirty="0" sz="1200" spc="-5">
                <a:latin typeface="Courier New"/>
                <a:cs typeface="Courier New"/>
              </a:rPr>
              <a:t>VALID_DEPTID</a:t>
            </a:r>
            <a:r>
              <a:rPr dirty="0" sz="1200" spc="-445">
                <a:latin typeface="Courier New"/>
                <a:cs typeface="Courier New"/>
              </a:rPr>
              <a:t> </a:t>
            </a:r>
            <a:r>
              <a:rPr dirty="0" sz="1200">
                <a:latin typeface="Times New Roman"/>
                <a:cs typeface="Times New Roman"/>
              </a:rPr>
              <a:t>validation processing to use </a:t>
            </a:r>
            <a:r>
              <a:rPr dirty="0" sz="1200" spc="-5">
                <a:latin typeface="Times New Roman"/>
                <a:cs typeface="Times New Roman"/>
              </a:rPr>
              <a:t>the private </a:t>
            </a:r>
            <a:r>
              <a:rPr dirty="0" sz="1200">
                <a:latin typeface="Times New Roman"/>
                <a:cs typeface="Times New Roman"/>
              </a:rPr>
              <a:t>PL/SQL table </a:t>
            </a:r>
            <a:r>
              <a:rPr dirty="0" sz="1200" spc="-5">
                <a:latin typeface="Times New Roman"/>
                <a:cs typeface="Times New Roman"/>
              </a:rPr>
              <a:t>of  department </a:t>
            </a:r>
            <a:r>
              <a:rPr dirty="0" sz="1200">
                <a:latin typeface="Times New Roman"/>
                <a:cs typeface="Times New Roman"/>
              </a:rPr>
              <a:t>IDs.</a:t>
            </a:r>
            <a:endParaRPr sz="1200">
              <a:latin typeface="Times New Roman"/>
              <a:cs typeface="Times New Roman"/>
            </a:endParaRPr>
          </a:p>
          <a:p>
            <a:pPr lvl="1" marL="469900" marR="129539" indent="-228600">
              <a:lnSpc>
                <a:spcPct val="100000"/>
              </a:lnSpc>
              <a:spcBef>
                <a:spcPts val="580"/>
              </a:spcBef>
              <a:buAutoNum type="alphaLcPeriod"/>
              <a:tabLst>
                <a:tab pos="469900" algn="l"/>
              </a:tabLst>
            </a:pPr>
            <a:r>
              <a:rPr dirty="0" sz="1200" spc="-5">
                <a:latin typeface="Times New Roman"/>
                <a:cs typeface="Times New Roman"/>
              </a:rPr>
              <a:t>Modify </a:t>
            </a:r>
            <a:r>
              <a:rPr dirty="0" sz="1200" spc="-5">
                <a:latin typeface="Courier New"/>
                <a:cs typeface="Courier New"/>
              </a:rPr>
              <a:t>VALID_DEPTID</a:t>
            </a:r>
            <a:r>
              <a:rPr dirty="0" sz="1200" spc="-455">
                <a:latin typeface="Courier New"/>
                <a:cs typeface="Courier New"/>
              </a:rPr>
              <a:t> </a:t>
            </a:r>
            <a:r>
              <a:rPr dirty="0" sz="1200">
                <a:latin typeface="Times New Roman"/>
                <a:cs typeface="Times New Roman"/>
              </a:rPr>
              <a:t>to perform its validation by using the </a:t>
            </a:r>
            <a:r>
              <a:rPr dirty="0" sz="1200" spc="-5">
                <a:latin typeface="Times New Roman"/>
                <a:cs typeface="Times New Roman"/>
              </a:rPr>
              <a:t>PL/SQL </a:t>
            </a:r>
            <a:r>
              <a:rPr dirty="0" sz="1200">
                <a:latin typeface="Times New Roman"/>
                <a:cs typeface="Times New Roman"/>
              </a:rPr>
              <a:t>table of  </a:t>
            </a:r>
            <a:r>
              <a:rPr dirty="0" sz="1200" spc="-5">
                <a:latin typeface="Times New Roman"/>
                <a:cs typeface="Times New Roman"/>
              </a:rPr>
              <a:t>department </a:t>
            </a:r>
            <a:r>
              <a:rPr dirty="0" sz="1200">
                <a:latin typeface="Times New Roman"/>
                <a:cs typeface="Times New Roman"/>
              </a:rPr>
              <a:t>ID values. </a:t>
            </a:r>
            <a:r>
              <a:rPr dirty="0" sz="1200" spc="-5">
                <a:latin typeface="Times New Roman"/>
                <a:cs typeface="Times New Roman"/>
              </a:rPr>
              <a:t>Compile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changes.</a:t>
            </a:r>
            <a:endParaRPr sz="1200">
              <a:latin typeface="Times New Roman"/>
              <a:cs typeface="Times New Roman"/>
            </a:endParaRPr>
          </a:p>
        </p:txBody>
      </p:sp>
      <p:sp>
        <p:nvSpPr>
          <p:cNvPr id="3" name="object 3"/>
          <p:cNvSpPr txBox="1"/>
          <p:nvPr/>
        </p:nvSpPr>
        <p:spPr>
          <a:xfrm>
            <a:off x="838961" y="2012442"/>
            <a:ext cx="6323330" cy="510349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410209" marR="2719070" indent="-167640">
              <a:lnSpc>
                <a:spcPts val="1240"/>
              </a:lnSpc>
              <a:spcBef>
                <a:spcPts val="70"/>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242570">
              <a:lnSpc>
                <a:spcPts val="1220"/>
              </a:lnSpc>
            </a:pPr>
            <a:r>
              <a:rPr dirty="0" sz="1100" spc="-5">
                <a:latin typeface="Courier New"/>
                <a:cs typeface="Courier New"/>
              </a:rPr>
              <a:t>valid_departments</a:t>
            </a:r>
            <a:r>
              <a:rPr dirty="0" sz="1100">
                <a:latin typeface="Courier New"/>
                <a:cs typeface="Courier New"/>
              </a:rPr>
              <a:t> </a:t>
            </a:r>
            <a:r>
              <a:rPr dirty="0" sz="1100" spc="-5">
                <a:latin typeface="Courier New"/>
                <a:cs typeface="Courier New"/>
              </a:rPr>
              <a:t>boolean_tabtype;</a:t>
            </a:r>
            <a:endParaRPr sz="1100">
              <a:latin typeface="Courier New"/>
              <a:cs typeface="Courier New"/>
            </a:endParaRPr>
          </a:p>
          <a:p>
            <a:pPr>
              <a:lnSpc>
                <a:spcPct val="100000"/>
              </a:lnSpc>
              <a:spcBef>
                <a:spcPts val="25"/>
              </a:spcBef>
            </a:pPr>
            <a:endParaRPr sz="1100">
              <a:latin typeface="Courier New"/>
              <a:cs typeface="Courier New"/>
            </a:endParaRPr>
          </a:p>
          <a:p>
            <a:pPr marL="326390" marR="791210" indent="-83820">
              <a:lnSpc>
                <a:spcPts val="1250"/>
              </a:lnSpc>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242570" marR="4395470" indent="167640">
              <a:lnSpc>
                <a:spcPts val="1240"/>
              </a:lnSpc>
              <a:spcBef>
                <a:spcPts val="5"/>
              </a:spcBef>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410209">
              <a:lnSpc>
                <a:spcPts val="1170"/>
              </a:lnSpc>
            </a:pPr>
            <a:r>
              <a:rPr dirty="0" sz="1100" spc="-5" b="1">
                <a:latin typeface="Courier New"/>
                <a:cs typeface="Courier New"/>
              </a:rPr>
              <a:t>RETURN</a:t>
            </a:r>
            <a:r>
              <a:rPr dirty="0" sz="1100" b="1">
                <a:latin typeface="Courier New"/>
                <a:cs typeface="Courier New"/>
              </a:rPr>
              <a:t> </a:t>
            </a:r>
            <a:r>
              <a:rPr dirty="0" sz="1100" spc="-5" b="1">
                <a:latin typeface="Courier New"/>
                <a:cs typeface="Courier New"/>
              </a:rPr>
              <a:t>valid_departments.exists(deptid);</a:t>
            </a:r>
            <a:endParaRPr sz="1100">
              <a:latin typeface="Courier New"/>
              <a:cs typeface="Courier New"/>
            </a:endParaRPr>
          </a:p>
          <a:p>
            <a:pPr marL="242570">
              <a:lnSpc>
                <a:spcPts val="1260"/>
              </a:lnSpc>
            </a:pPr>
            <a:r>
              <a:rPr dirty="0" sz="1100" spc="-5">
                <a:latin typeface="Courier New"/>
                <a:cs typeface="Courier New"/>
              </a:rPr>
              <a:t>EXCEPTION</a:t>
            </a:r>
            <a:endParaRPr sz="1100">
              <a:latin typeface="Courier New"/>
              <a:cs typeface="Courier New"/>
            </a:endParaRPr>
          </a:p>
          <a:p>
            <a:pPr marL="410209" marR="3976370">
              <a:lnSpc>
                <a:spcPts val="1250"/>
              </a:lnSpc>
              <a:spcBef>
                <a:spcPts val="60"/>
              </a:spcBef>
            </a:pPr>
            <a:r>
              <a:rPr dirty="0" sz="1100" spc="-5">
                <a:latin typeface="Courier New"/>
                <a:cs typeface="Courier New"/>
              </a:rPr>
              <a:t>WHEN NO_DATA_FOUND THEN  RETURN FALSE;</a:t>
            </a:r>
            <a:endParaRPr sz="1100">
              <a:latin typeface="Courier New"/>
              <a:cs typeface="Courier New"/>
            </a:endParaRPr>
          </a:p>
          <a:p>
            <a:pPr marL="242570">
              <a:lnSpc>
                <a:spcPts val="1175"/>
              </a:lnSpc>
            </a:pPr>
            <a:r>
              <a:rPr dirty="0" sz="1100" spc="-5">
                <a:latin typeface="Courier New"/>
                <a:cs typeface="Courier New"/>
              </a:rPr>
              <a:t>END valid_deptid;</a:t>
            </a:r>
            <a:endParaRPr sz="1100">
              <a:latin typeface="Courier New"/>
              <a:cs typeface="Courier New"/>
            </a:endParaRPr>
          </a:p>
          <a:p>
            <a:pPr marL="242570">
              <a:lnSpc>
                <a:spcPts val="1280"/>
              </a:lnSpc>
            </a:pPr>
            <a:r>
              <a:rPr dirty="0" sz="1100" spc="-5">
                <a:latin typeface="Courier New"/>
                <a:cs typeface="Courier New"/>
              </a:rPr>
              <a:t>...</a:t>
            </a:r>
            <a:endParaRPr sz="1100">
              <a:latin typeface="Courier New"/>
              <a:cs typeface="Courier New"/>
            </a:endParaRPr>
          </a:p>
          <a:p>
            <a:pPr>
              <a:lnSpc>
                <a:spcPct val="100000"/>
              </a:lnSpc>
              <a:spcBef>
                <a:spcPts val="35"/>
              </a:spcBef>
            </a:pPr>
            <a:endParaRPr sz="1100">
              <a:latin typeface="Courier New"/>
              <a:cs typeface="Courier New"/>
            </a:endParaRPr>
          </a:p>
          <a:p>
            <a:pPr marL="242570" marR="3641090">
              <a:lnSpc>
                <a:spcPts val="1240"/>
              </a:lnSpc>
            </a:pPr>
            <a:r>
              <a:rPr dirty="0" sz="1100" spc="-5">
                <a:latin typeface="Courier New"/>
                <a:cs typeface="Courier New"/>
              </a:rPr>
              <a:t>PROCEDURE init_departments IS  BEGIN</a:t>
            </a:r>
            <a:endParaRPr sz="1100">
              <a:latin typeface="Courier New"/>
              <a:cs typeface="Courier New"/>
            </a:endParaRPr>
          </a:p>
          <a:p>
            <a:pPr marL="410209" marR="1713230">
              <a:lnSpc>
                <a:spcPts val="1250"/>
              </a:lnSpc>
              <a:spcBef>
                <a:spcPts val="5"/>
              </a:spcBef>
            </a:pPr>
            <a:r>
              <a:rPr dirty="0" sz="1100" spc="-5">
                <a:latin typeface="Courier New"/>
                <a:cs typeface="Courier New"/>
              </a:rPr>
              <a:t>FOR rec IN (SELECT department_id FROM departments)  LOOP</a:t>
            </a:r>
            <a:endParaRPr sz="1100">
              <a:latin typeface="Courier New"/>
              <a:cs typeface="Courier New"/>
            </a:endParaRPr>
          </a:p>
          <a:p>
            <a:pPr marL="577850">
              <a:lnSpc>
                <a:spcPts val="1175"/>
              </a:lnSpc>
            </a:pPr>
            <a:r>
              <a:rPr dirty="0" sz="1100" spc="-5">
                <a:latin typeface="Courier New"/>
                <a:cs typeface="Courier New"/>
              </a:rPr>
              <a:t>valid_departments(rec.department_id) :=</a:t>
            </a:r>
            <a:r>
              <a:rPr dirty="0" sz="1100" spc="5">
                <a:latin typeface="Courier New"/>
                <a:cs typeface="Courier New"/>
              </a:rPr>
              <a:t> </a:t>
            </a:r>
            <a:r>
              <a:rPr dirty="0" sz="1100" spc="-5">
                <a:latin typeface="Courier New"/>
                <a:cs typeface="Courier New"/>
              </a:rPr>
              <a:t>TRUE;</a:t>
            </a:r>
            <a:endParaRPr sz="1100">
              <a:latin typeface="Courier New"/>
              <a:cs typeface="Courier New"/>
            </a:endParaRPr>
          </a:p>
          <a:p>
            <a:pPr marL="242570" marR="5149850" indent="167640">
              <a:lnSpc>
                <a:spcPts val="1250"/>
              </a:lnSpc>
              <a:spcBef>
                <a:spcPts val="65"/>
              </a:spcBef>
            </a:pPr>
            <a:r>
              <a:rPr dirty="0" sz="1100" spc="-5">
                <a:latin typeface="Courier New"/>
                <a:cs typeface="Courier New"/>
              </a:rPr>
              <a:t>END</a:t>
            </a:r>
            <a:r>
              <a:rPr dirty="0" sz="1100" spc="-70">
                <a:latin typeface="Courier New"/>
                <a:cs typeface="Courier New"/>
              </a:rPr>
              <a:t> </a:t>
            </a:r>
            <a:r>
              <a:rPr dirty="0" sz="1100" spc="-5">
                <a:latin typeface="Courier New"/>
                <a:cs typeface="Courier New"/>
              </a:rPr>
              <a:t>LOOP;</a:t>
            </a:r>
            <a:endParaRPr sz="1100">
              <a:latin typeface="Courier New"/>
              <a:cs typeface="Courier New"/>
            </a:endParaRPr>
          </a:p>
          <a:p>
            <a:pPr marL="242570" marR="5149850">
              <a:lnSpc>
                <a:spcPts val="1250"/>
              </a:lnSpc>
            </a:pPr>
            <a:r>
              <a:rPr dirty="0" sz="1100" spc="-5">
                <a:latin typeface="Courier New"/>
                <a:cs typeface="Courier New"/>
              </a:rPr>
              <a:t>END;</a:t>
            </a:r>
            <a:endParaRPr sz="1100">
              <a:latin typeface="Courier New"/>
              <a:cs typeface="Courier New"/>
            </a:endParaRPr>
          </a:p>
          <a:p>
            <a:pPr marL="74930">
              <a:lnSpc>
                <a:spcPts val="1175"/>
              </a:lnSpc>
            </a:pPr>
            <a:r>
              <a:rPr dirty="0" sz="1100" spc="-5">
                <a:latin typeface="Courier New"/>
                <a:cs typeface="Courier New"/>
              </a:rPr>
              <a:t>BEGIN</a:t>
            </a:r>
            <a:endParaRPr sz="1100">
              <a:latin typeface="Courier New"/>
              <a:cs typeface="Courier New"/>
            </a:endParaRPr>
          </a:p>
          <a:p>
            <a:pPr marL="74930" marR="4646930" indent="167640">
              <a:lnSpc>
                <a:spcPts val="1250"/>
              </a:lnSpc>
              <a:spcBef>
                <a:spcPts val="60"/>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479290">
              <a:lnSpc>
                <a:spcPts val="2500"/>
              </a:lnSpc>
              <a:spcBef>
                <a:spcPts val="275"/>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7254493"/>
            <a:ext cx="4954905" cy="391160"/>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b. Test your code</a:t>
            </a:r>
            <a:r>
              <a:rPr dirty="0" sz="1200" spc="5">
                <a:latin typeface="Times New Roman"/>
                <a:cs typeface="Times New Roman"/>
              </a:rPr>
              <a:t> </a:t>
            </a:r>
            <a:r>
              <a:rPr dirty="0" sz="1200">
                <a:latin typeface="Times New Roman"/>
                <a:cs typeface="Times New Roman"/>
              </a:rPr>
              <a:t>by calling</a:t>
            </a:r>
            <a:r>
              <a:rPr dirty="0" sz="1200" spc="-10">
                <a:latin typeface="Times New Roman"/>
                <a:cs typeface="Times New Roman"/>
              </a:rPr>
              <a:t> </a:t>
            </a:r>
            <a:r>
              <a:rPr dirty="0" sz="1200" spc="-5">
                <a:latin typeface="Courier New"/>
                <a:cs typeface="Courier New"/>
              </a:rPr>
              <a:t>ADD_EMPLOYEE</a:t>
            </a:r>
            <a:r>
              <a:rPr dirty="0" sz="1200" spc="-425">
                <a:latin typeface="Courier New"/>
                <a:cs typeface="Courier New"/>
              </a:rPr>
              <a:t> </a:t>
            </a:r>
            <a:r>
              <a:rPr dirty="0" sz="1200">
                <a:latin typeface="Times New Roman"/>
                <a:cs typeface="Times New Roman"/>
              </a:rPr>
              <a:t>using the </a:t>
            </a:r>
            <a:r>
              <a:rPr dirty="0" sz="1200" spc="-5">
                <a:latin typeface="Times New Roman"/>
                <a:cs typeface="Times New Roman"/>
              </a:rPr>
              <a:t>name</a:t>
            </a:r>
            <a:r>
              <a:rPr dirty="0" sz="1200">
                <a:latin typeface="Times New Roman"/>
                <a:cs typeface="Times New Roman"/>
              </a:rPr>
              <a:t> </a:t>
            </a:r>
            <a:r>
              <a:rPr dirty="0" sz="1200" spc="-5">
                <a:latin typeface="Courier New"/>
                <a:cs typeface="Courier New"/>
              </a:rPr>
              <a:t>James</a:t>
            </a:r>
            <a:r>
              <a:rPr dirty="0" sz="1200" spc="-425">
                <a:latin typeface="Courier New"/>
                <a:cs typeface="Courier New"/>
              </a:rPr>
              <a:t> </a:t>
            </a:r>
            <a:r>
              <a:rPr dirty="0" sz="1200" spc="-5">
                <a:latin typeface="Courier New"/>
                <a:cs typeface="Courier New"/>
              </a:rPr>
              <a:t>Bond</a:t>
            </a:r>
            <a:r>
              <a:rPr dirty="0" sz="1200" spc="-425">
                <a:latin typeface="Courier New"/>
                <a:cs typeface="Courier New"/>
              </a:rPr>
              <a:t>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15. </a:t>
            </a:r>
            <a:r>
              <a:rPr dirty="0" sz="1200" spc="-5">
                <a:latin typeface="Times New Roman"/>
                <a:cs typeface="Times New Roman"/>
              </a:rPr>
              <a:t>What</a:t>
            </a:r>
            <a:r>
              <a:rPr dirty="0" sz="1200">
                <a:latin typeface="Times New Roman"/>
                <a:cs typeface="Times New Roman"/>
              </a:rPr>
              <a:t> happens?</a:t>
            </a:r>
            <a:endParaRPr sz="1200">
              <a:latin typeface="Times New Roman"/>
              <a:cs typeface="Times New Roman"/>
            </a:endParaRPr>
          </a:p>
        </p:txBody>
      </p:sp>
      <p:sp>
        <p:nvSpPr>
          <p:cNvPr id="5" name="object 5"/>
          <p:cNvSpPr txBox="1"/>
          <p:nvPr/>
        </p:nvSpPr>
        <p:spPr>
          <a:xfrm>
            <a:off x="838961" y="7719821"/>
            <a:ext cx="6323330" cy="162115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emp_pkg.add_employee('James', 'Bond',</a:t>
            </a:r>
            <a:r>
              <a:rPr dirty="0" sz="1100" spc="15">
                <a:latin typeface="Courier New"/>
                <a:cs typeface="Courier New"/>
              </a:rPr>
              <a:t> </a:t>
            </a:r>
            <a:r>
              <a:rPr dirty="0" sz="1100" spc="-5">
                <a:latin typeface="Courier New"/>
                <a:cs typeface="Courier New"/>
              </a:rPr>
              <a:t>15)</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BEGIN emp_pkg.add_employee('James', 'Bond', 15);</a:t>
            </a:r>
            <a:r>
              <a:rPr dirty="0" sz="1100" spc="2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spcBef>
                <a:spcPts val="5"/>
              </a:spcBef>
            </a:pPr>
            <a:r>
              <a:rPr dirty="0" sz="1100" spc="-5">
                <a:latin typeface="Courier New"/>
                <a:cs typeface="Courier New"/>
              </a:rPr>
              <a:t>*</a:t>
            </a:r>
            <a:endParaRPr sz="1100">
              <a:latin typeface="Courier New"/>
              <a:cs typeface="Courier New"/>
            </a:endParaRPr>
          </a:p>
          <a:p>
            <a:pPr marL="74930">
              <a:lnSpc>
                <a:spcPts val="124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551430">
              <a:lnSpc>
                <a:spcPts val="1250"/>
              </a:lnSpc>
              <a:spcBef>
                <a:spcPts val="60"/>
              </a:spcBef>
            </a:pPr>
            <a:r>
              <a:rPr dirty="0" sz="1100" spc="-5">
                <a:latin typeface="Courier New"/>
                <a:cs typeface="Courier New"/>
              </a:rPr>
              <a:t>ORA-20204: Invalid department ID. Try again.  ORA-06512: at "ORA1.EMP_PKG", line</a:t>
            </a:r>
            <a:r>
              <a:rPr dirty="0" sz="1100" spc="20">
                <a:latin typeface="Courier New"/>
                <a:cs typeface="Courier New"/>
              </a:rPr>
              <a:t> </a:t>
            </a:r>
            <a:r>
              <a:rPr dirty="0" sz="1100" spc="-5">
                <a:latin typeface="Courier New"/>
                <a:cs typeface="Courier New"/>
              </a:rPr>
              <a:t>32</a:t>
            </a:r>
            <a:endParaRPr sz="1100">
              <a:latin typeface="Courier New"/>
              <a:cs typeface="Courier New"/>
            </a:endParaRPr>
          </a:p>
          <a:p>
            <a:pPr marL="74930">
              <a:lnSpc>
                <a:spcPts val="1185"/>
              </a:lnSpc>
            </a:pPr>
            <a:r>
              <a:rPr dirty="0" sz="1100" spc="-5">
                <a:latin typeface="Courier New"/>
                <a:cs typeface="Courier New"/>
              </a:rPr>
              <a:t>ORA-06512: at "ORA1.EMP_PKG", line</a:t>
            </a:r>
            <a:r>
              <a:rPr dirty="0" sz="1100" spc="35">
                <a:latin typeface="Courier New"/>
                <a:cs typeface="Courier New"/>
              </a:rPr>
              <a:t> </a:t>
            </a:r>
            <a:r>
              <a:rPr dirty="0" sz="1100" spc="-5">
                <a:latin typeface="Courier New"/>
                <a:cs typeface="Courier New"/>
              </a:rPr>
              <a:t>43</a:t>
            </a:r>
            <a:endParaRPr sz="1100">
              <a:latin typeface="Courier New"/>
              <a:cs typeface="Courier New"/>
            </a:endParaRPr>
          </a:p>
          <a:p>
            <a:pPr marL="74930">
              <a:lnSpc>
                <a:spcPts val="1285"/>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5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415280" cy="103759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4: Solutions</a:t>
            </a:r>
            <a:r>
              <a:rPr dirty="0" sz="1200" spc="-7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25"/>
              </a:spcBef>
            </a:pPr>
            <a:endParaRPr sz="1050">
              <a:latin typeface="Arial"/>
              <a:cs typeface="Arial"/>
            </a:endParaRPr>
          </a:p>
          <a:p>
            <a:pPr marL="469900" marR="195580">
              <a:lnSpc>
                <a:spcPts val="1380"/>
              </a:lnSpc>
            </a:pPr>
            <a:r>
              <a:rPr dirty="0" sz="1200" b="1">
                <a:latin typeface="Times New Roman"/>
                <a:cs typeface="Times New Roman"/>
              </a:rPr>
              <a:t>The insert </a:t>
            </a:r>
            <a:r>
              <a:rPr dirty="0" sz="1200" spc="-5" b="1">
                <a:latin typeface="Times New Roman"/>
                <a:cs typeface="Times New Roman"/>
              </a:rPr>
              <a:t>operation </a:t>
            </a:r>
            <a:r>
              <a:rPr dirty="0" sz="1200" b="1">
                <a:latin typeface="Times New Roman"/>
                <a:cs typeface="Times New Roman"/>
              </a:rPr>
              <a:t>to add the </a:t>
            </a:r>
            <a:r>
              <a:rPr dirty="0" sz="1200" spc="-5" b="1">
                <a:latin typeface="Times New Roman"/>
                <a:cs typeface="Times New Roman"/>
              </a:rPr>
              <a:t>employee fails with </a:t>
            </a:r>
            <a:r>
              <a:rPr dirty="0" sz="1200" b="1">
                <a:latin typeface="Times New Roman"/>
                <a:cs typeface="Times New Roman"/>
              </a:rPr>
              <a:t>an exception, </a:t>
            </a:r>
            <a:r>
              <a:rPr dirty="0" sz="1200" spc="-5" b="1">
                <a:latin typeface="Times New Roman"/>
                <a:cs typeface="Times New Roman"/>
              </a:rPr>
              <a:t>because  </a:t>
            </a:r>
            <a:r>
              <a:rPr dirty="0" sz="1200" b="1">
                <a:latin typeface="Times New Roman"/>
                <a:cs typeface="Times New Roman"/>
              </a:rPr>
              <a:t>department 15 does not</a:t>
            </a:r>
            <a:r>
              <a:rPr dirty="0" sz="1200" spc="-10" b="1">
                <a:latin typeface="Times New Roman"/>
                <a:cs typeface="Times New Roman"/>
              </a:rPr>
              <a:t> </a:t>
            </a:r>
            <a:r>
              <a:rPr dirty="0" sz="1200" b="1">
                <a:latin typeface="Times New Roman"/>
                <a:cs typeface="Times New Roman"/>
              </a:rPr>
              <a:t>exist.</a:t>
            </a:r>
            <a:endParaRPr sz="1200">
              <a:latin typeface="Times New Roman"/>
              <a:cs typeface="Times New Roman"/>
            </a:endParaRPr>
          </a:p>
          <a:p>
            <a:pPr marL="241300">
              <a:lnSpc>
                <a:spcPct val="100000"/>
              </a:lnSpc>
              <a:spcBef>
                <a:spcPts val="1095"/>
              </a:spcBef>
            </a:pPr>
            <a:r>
              <a:rPr dirty="0" sz="1200">
                <a:latin typeface="Times New Roman"/>
                <a:cs typeface="Times New Roman"/>
              </a:rPr>
              <a:t>c. Insert a new </a:t>
            </a:r>
            <a:r>
              <a:rPr dirty="0" sz="1200" spc="-5">
                <a:latin typeface="Times New Roman"/>
                <a:cs typeface="Times New Roman"/>
              </a:rPr>
              <a:t>department </a:t>
            </a:r>
            <a:r>
              <a:rPr dirty="0" sz="1200">
                <a:latin typeface="Times New Roman"/>
                <a:cs typeface="Times New Roman"/>
              </a:rPr>
              <a:t>with ID 15 and </a:t>
            </a:r>
            <a:r>
              <a:rPr dirty="0" sz="1200" spc="-5">
                <a:latin typeface="Times New Roman"/>
                <a:cs typeface="Times New Roman"/>
              </a:rPr>
              <a:t>name </a:t>
            </a:r>
            <a:r>
              <a:rPr dirty="0" sz="1200">
                <a:latin typeface="Times New Roman"/>
                <a:cs typeface="Times New Roman"/>
              </a:rPr>
              <a:t>Security, and commit the</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p:txBody>
      </p:sp>
      <p:sp>
        <p:nvSpPr>
          <p:cNvPr id="3" name="object 3"/>
          <p:cNvSpPr txBox="1"/>
          <p:nvPr/>
        </p:nvSpPr>
        <p:spPr>
          <a:xfrm>
            <a:off x="838961" y="1926335"/>
            <a:ext cx="6323330" cy="1146175"/>
          </a:xfrm>
          <a:prstGeom prst="rect">
            <a:avLst/>
          </a:prstGeom>
          <a:ln w="12192">
            <a:solidFill>
              <a:srgbClr val="000000"/>
            </a:solidFill>
          </a:ln>
        </p:spPr>
        <p:txBody>
          <a:bodyPr wrap="square" lIns="0" tIns="13335" rIns="0" bIns="0" rtlCol="0" vert="horz">
            <a:spAutoFit/>
          </a:bodyPr>
          <a:lstStyle/>
          <a:p>
            <a:pPr marL="74930" marR="1545590">
              <a:lnSpc>
                <a:spcPts val="1240"/>
              </a:lnSpc>
              <a:spcBef>
                <a:spcPts val="105"/>
              </a:spcBef>
            </a:pPr>
            <a:r>
              <a:rPr dirty="0" sz="1100" spc="-5">
                <a:latin typeface="Courier New"/>
                <a:cs typeface="Courier New"/>
              </a:rPr>
              <a:t>INSERT INTO departments (department_id, department_name)  VALUES (15,</a:t>
            </a:r>
            <a:r>
              <a:rPr dirty="0" sz="1100">
                <a:latin typeface="Courier New"/>
                <a:cs typeface="Courier New"/>
              </a:rPr>
              <a:t> </a:t>
            </a:r>
            <a:r>
              <a:rPr dirty="0" sz="1100" spc="-5">
                <a:latin typeface="Courier New"/>
                <a:cs typeface="Courier New"/>
              </a:rPr>
              <a:t>'Security');</a:t>
            </a:r>
            <a:endParaRPr sz="1100">
              <a:latin typeface="Courier New"/>
              <a:cs typeface="Courier New"/>
            </a:endParaRPr>
          </a:p>
          <a:p>
            <a:pPr marL="74930">
              <a:lnSpc>
                <a:spcPts val="1220"/>
              </a:lnSpc>
            </a:pPr>
            <a:r>
              <a:rPr dirty="0" sz="1100" spc="-5">
                <a:latin typeface="Courier New"/>
                <a:cs typeface="Courier New"/>
              </a:rPr>
              <a:t>COMMIT;</a:t>
            </a:r>
            <a:endParaRPr sz="1100">
              <a:latin typeface="Courier New"/>
              <a:cs typeface="Courier New"/>
            </a:endParaRPr>
          </a:p>
          <a:p>
            <a:pPr marL="74930" marR="4898390">
              <a:lnSpc>
                <a:spcPts val="2500"/>
              </a:lnSpc>
              <a:spcBef>
                <a:spcPts val="270"/>
              </a:spcBef>
            </a:pPr>
            <a:r>
              <a:rPr dirty="0" sz="1100" spc="-5">
                <a:latin typeface="Courier New"/>
                <a:cs typeface="Courier New"/>
              </a:rPr>
              <a:t>1 row</a:t>
            </a:r>
            <a:r>
              <a:rPr dirty="0" sz="1100" spc="-2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pPr>
            <a:r>
              <a:rPr dirty="0" sz="1100" spc="-5">
                <a:latin typeface="Courier New"/>
                <a:cs typeface="Courier New"/>
              </a:rPr>
              <a:t>Commit</a:t>
            </a:r>
            <a:r>
              <a:rPr dirty="0" sz="1100" spc="-45">
                <a:latin typeface="Courier New"/>
                <a:cs typeface="Courier New"/>
              </a:rPr>
              <a:t> </a:t>
            </a:r>
            <a:r>
              <a:rPr dirty="0" sz="1100" spc="-5">
                <a:latin typeface="Courier New"/>
                <a:cs typeface="Courier New"/>
              </a:rPr>
              <a:t>complete.</a:t>
            </a:r>
            <a:endParaRPr sz="1100">
              <a:latin typeface="Courier New"/>
              <a:cs typeface="Courier New"/>
            </a:endParaRPr>
          </a:p>
        </p:txBody>
      </p:sp>
      <p:sp>
        <p:nvSpPr>
          <p:cNvPr id="4" name="object 4"/>
          <p:cNvSpPr txBox="1"/>
          <p:nvPr/>
        </p:nvSpPr>
        <p:spPr>
          <a:xfrm>
            <a:off x="1130300" y="3211321"/>
            <a:ext cx="5415280" cy="391160"/>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d.</a:t>
            </a:r>
            <a:r>
              <a:rPr dirty="0" sz="1200" spc="290">
                <a:latin typeface="Times New Roman"/>
                <a:cs typeface="Times New Roman"/>
              </a:rPr>
              <a:t> </a:t>
            </a:r>
            <a:r>
              <a:rPr dirty="0" sz="1200">
                <a:latin typeface="Times New Roman"/>
                <a:cs typeface="Times New Roman"/>
              </a:rPr>
              <a:t>Test</a:t>
            </a:r>
            <a:r>
              <a:rPr dirty="0" sz="1200" spc="-10">
                <a:latin typeface="Times New Roman"/>
                <a:cs typeface="Times New Roman"/>
              </a:rPr>
              <a:t> </a:t>
            </a:r>
            <a:r>
              <a:rPr dirty="0" sz="1200">
                <a:latin typeface="Times New Roman"/>
                <a:cs typeface="Times New Roman"/>
              </a:rPr>
              <a:t>your</a:t>
            </a:r>
            <a:r>
              <a:rPr dirty="0" sz="1200" spc="-5">
                <a:latin typeface="Times New Roman"/>
                <a:cs typeface="Times New Roman"/>
              </a:rPr>
              <a:t> </a:t>
            </a:r>
            <a:r>
              <a:rPr dirty="0" sz="1200">
                <a:latin typeface="Times New Roman"/>
                <a:cs typeface="Times New Roman"/>
              </a:rPr>
              <a:t>code</a:t>
            </a:r>
            <a:r>
              <a:rPr dirty="0" sz="1200" spc="-10">
                <a:latin typeface="Times New Roman"/>
                <a:cs typeface="Times New Roman"/>
              </a:rPr>
              <a:t> </a:t>
            </a:r>
            <a:r>
              <a:rPr dirty="0" sz="1200">
                <a:latin typeface="Times New Roman"/>
                <a:cs typeface="Times New Roman"/>
              </a:rPr>
              <a:t>again,</a:t>
            </a:r>
            <a:r>
              <a:rPr dirty="0" sz="1200" spc="-5">
                <a:latin typeface="Times New Roman"/>
                <a:cs typeface="Times New Roman"/>
              </a:rPr>
              <a:t> </a:t>
            </a:r>
            <a:r>
              <a:rPr dirty="0" sz="1200">
                <a:latin typeface="Times New Roman"/>
                <a:cs typeface="Times New Roman"/>
              </a:rPr>
              <a:t>by</a:t>
            </a:r>
            <a:r>
              <a:rPr dirty="0" sz="1200" spc="-10">
                <a:latin typeface="Times New Roman"/>
                <a:cs typeface="Times New Roman"/>
              </a:rPr>
              <a:t> </a:t>
            </a:r>
            <a:r>
              <a:rPr dirty="0" sz="1200">
                <a:latin typeface="Times New Roman"/>
                <a:cs typeface="Times New Roman"/>
              </a:rPr>
              <a:t>calling</a:t>
            </a:r>
            <a:r>
              <a:rPr dirty="0" sz="1200" spc="-5">
                <a:latin typeface="Times New Roman"/>
                <a:cs typeface="Times New Roman"/>
              </a:rPr>
              <a:t> </a:t>
            </a:r>
            <a:r>
              <a:rPr dirty="0" sz="1200" spc="-5">
                <a:latin typeface="Courier New"/>
                <a:cs typeface="Courier New"/>
              </a:rPr>
              <a:t>ADD_EMPLOYEE</a:t>
            </a:r>
            <a:r>
              <a:rPr dirty="0" sz="1200" spc="-430">
                <a:latin typeface="Courier New"/>
                <a:cs typeface="Courier New"/>
              </a:rPr>
              <a:t> </a:t>
            </a:r>
            <a:r>
              <a:rPr dirty="0" sz="1200">
                <a:latin typeface="Times New Roman"/>
                <a:cs typeface="Times New Roman"/>
              </a:rPr>
              <a:t>using</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Times New Roman"/>
                <a:cs typeface="Times New Roman"/>
              </a:rPr>
              <a:t>name</a:t>
            </a:r>
            <a:r>
              <a:rPr dirty="0" sz="1200">
                <a:latin typeface="Times New Roman"/>
                <a:cs typeface="Times New Roman"/>
              </a:rPr>
              <a:t> </a:t>
            </a:r>
            <a:r>
              <a:rPr dirty="0" sz="1200" spc="-5">
                <a:latin typeface="Courier New"/>
                <a:cs typeface="Courier New"/>
              </a:rPr>
              <a:t>James Bond</a:t>
            </a:r>
            <a:r>
              <a:rPr dirty="0" sz="1200" spc="-425">
                <a:latin typeface="Courier New"/>
                <a:cs typeface="Courier New"/>
              </a:rPr>
              <a:t>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15. </a:t>
            </a:r>
            <a:r>
              <a:rPr dirty="0" sz="1200" spc="-5">
                <a:latin typeface="Times New Roman"/>
                <a:cs typeface="Times New Roman"/>
              </a:rPr>
              <a:t>What</a:t>
            </a:r>
            <a:r>
              <a:rPr dirty="0" sz="1200">
                <a:latin typeface="Times New Roman"/>
                <a:cs typeface="Times New Roman"/>
              </a:rPr>
              <a:t> happens?</a:t>
            </a:r>
            <a:endParaRPr sz="1200">
              <a:latin typeface="Times New Roman"/>
              <a:cs typeface="Times New Roman"/>
            </a:endParaRPr>
          </a:p>
        </p:txBody>
      </p:sp>
      <p:sp>
        <p:nvSpPr>
          <p:cNvPr id="5" name="object 5"/>
          <p:cNvSpPr txBox="1"/>
          <p:nvPr/>
        </p:nvSpPr>
        <p:spPr>
          <a:xfrm>
            <a:off x="838961" y="3676650"/>
            <a:ext cx="6323330" cy="162179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emp_pkg.add_employee('James', 'Bond',</a:t>
            </a:r>
            <a:r>
              <a:rPr dirty="0" sz="1100" spc="15">
                <a:latin typeface="Courier New"/>
                <a:cs typeface="Courier New"/>
              </a:rPr>
              <a:t> </a:t>
            </a:r>
            <a:r>
              <a:rPr dirty="0" sz="1100" spc="-5">
                <a:latin typeface="Courier New"/>
                <a:cs typeface="Courier New"/>
              </a:rPr>
              <a:t>15)</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BEGIN emp_pkg.add_employee('James', 'Bond', 15);</a:t>
            </a:r>
            <a:r>
              <a:rPr dirty="0" sz="1100" spc="2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spcBef>
                <a:spcPts val="5"/>
              </a:spcBef>
            </a:pPr>
            <a:r>
              <a:rPr dirty="0" sz="1100" spc="-5">
                <a:latin typeface="Courier New"/>
                <a:cs typeface="Courier New"/>
              </a:rPr>
              <a:t>*</a:t>
            </a:r>
            <a:endParaRPr sz="1100">
              <a:latin typeface="Courier New"/>
              <a:cs typeface="Courier New"/>
            </a:endParaRPr>
          </a:p>
          <a:p>
            <a:pPr marL="74930">
              <a:lnSpc>
                <a:spcPts val="125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551430">
              <a:lnSpc>
                <a:spcPts val="1240"/>
              </a:lnSpc>
              <a:spcBef>
                <a:spcPts val="70"/>
              </a:spcBef>
            </a:pPr>
            <a:r>
              <a:rPr dirty="0" sz="1100" spc="-5">
                <a:latin typeface="Courier New"/>
                <a:cs typeface="Courier New"/>
              </a:rPr>
              <a:t>ORA-20204: Invalid department ID. Try again.  ORA-06512: at "ORA1.EMP_PKG", line</a:t>
            </a:r>
            <a:r>
              <a:rPr dirty="0" sz="1100" spc="20">
                <a:latin typeface="Courier New"/>
                <a:cs typeface="Courier New"/>
              </a:rPr>
              <a:t> </a:t>
            </a:r>
            <a:r>
              <a:rPr dirty="0" sz="1100" spc="-5">
                <a:latin typeface="Courier New"/>
                <a:cs typeface="Courier New"/>
              </a:rPr>
              <a:t>32</a:t>
            </a:r>
            <a:endParaRPr sz="1100">
              <a:latin typeface="Courier New"/>
              <a:cs typeface="Courier New"/>
            </a:endParaRPr>
          </a:p>
          <a:p>
            <a:pPr marL="74930">
              <a:lnSpc>
                <a:spcPts val="1190"/>
              </a:lnSpc>
            </a:pPr>
            <a:r>
              <a:rPr dirty="0" sz="1100" spc="-5">
                <a:latin typeface="Courier New"/>
                <a:cs typeface="Courier New"/>
              </a:rPr>
              <a:t>ORA-06512: at "ORA1.EMP_PKG", line</a:t>
            </a:r>
            <a:r>
              <a:rPr dirty="0" sz="1100" spc="35">
                <a:latin typeface="Courier New"/>
                <a:cs typeface="Courier New"/>
              </a:rPr>
              <a:t> </a:t>
            </a:r>
            <a:r>
              <a:rPr dirty="0" sz="1100" spc="-5">
                <a:latin typeface="Courier New"/>
                <a:cs typeface="Courier New"/>
              </a:rPr>
              <a:t>43</a:t>
            </a:r>
            <a:endParaRPr sz="1100">
              <a:latin typeface="Courier New"/>
              <a:cs typeface="Courier New"/>
            </a:endParaRPr>
          </a:p>
          <a:p>
            <a:pPr marL="74930">
              <a:lnSpc>
                <a:spcPts val="129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6" name="object 6"/>
          <p:cNvSpPr txBox="1"/>
          <p:nvPr/>
        </p:nvSpPr>
        <p:spPr>
          <a:xfrm>
            <a:off x="1130300" y="5433314"/>
            <a:ext cx="5740400" cy="1072515"/>
          </a:xfrm>
          <a:prstGeom prst="rect">
            <a:avLst/>
          </a:prstGeom>
        </p:spPr>
        <p:txBody>
          <a:bodyPr wrap="square" lIns="0" tIns="24765" rIns="0" bIns="0" rtlCol="0" vert="horz">
            <a:spAutoFit/>
          </a:bodyPr>
          <a:lstStyle/>
          <a:p>
            <a:pPr marL="241300" marR="5080">
              <a:lnSpc>
                <a:spcPts val="1380"/>
              </a:lnSpc>
              <a:spcBef>
                <a:spcPts val="195"/>
              </a:spcBef>
            </a:pPr>
            <a:r>
              <a:rPr dirty="0" sz="1200" b="1">
                <a:latin typeface="Times New Roman"/>
                <a:cs typeface="Times New Roman"/>
              </a:rPr>
              <a:t>The insert </a:t>
            </a:r>
            <a:r>
              <a:rPr dirty="0" sz="1200" spc="-5" b="1">
                <a:latin typeface="Times New Roman"/>
                <a:cs typeface="Times New Roman"/>
              </a:rPr>
              <a:t>operation </a:t>
            </a:r>
            <a:r>
              <a:rPr dirty="0" sz="1200" b="1">
                <a:latin typeface="Times New Roman"/>
                <a:cs typeface="Times New Roman"/>
              </a:rPr>
              <a:t>to add the </a:t>
            </a:r>
            <a:r>
              <a:rPr dirty="0" sz="1200" spc="-5" b="1">
                <a:latin typeface="Times New Roman"/>
                <a:cs typeface="Times New Roman"/>
              </a:rPr>
              <a:t>employee fails with </a:t>
            </a:r>
            <a:r>
              <a:rPr dirty="0" sz="1200" b="1">
                <a:latin typeface="Times New Roman"/>
                <a:cs typeface="Times New Roman"/>
              </a:rPr>
              <a:t>an exception </a:t>
            </a:r>
            <a:r>
              <a:rPr dirty="0" sz="1200" spc="-5" b="1">
                <a:latin typeface="Times New Roman"/>
                <a:cs typeface="Times New Roman"/>
              </a:rPr>
              <a:t>because  </a:t>
            </a:r>
            <a:r>
              <a:rPr dirty="0" sz="1200" b="1">
                <a:latin typeface="Times New Roman"/>
                <a:cs typeface="Times New Roman"/>
              </a:rPr>
              <a:t>department 15 does not exist as an entry in </a:t>
            </a:r>
            <a:r>
              <a:rPr dirty="0" sz="1200" spc="-5" b="1">
                <a:latin typeface="Times New Roman"/>
                <a:cs typeface="Times New Roman"/>
              </a:rPr>
              <a:t>the </a:t>
            </a:r>
            <a:r>
              <a:rPr dirty="0" sz="1200" b="1">
                <a:latin typeface="Times New Roman"/>
                <a:cs typeface="Times New Roman"/>
              </a:rPr>
              <a:t>PL/SQL index-by </a:t>
            </a:r>
            <a:r>
              <a:rPr dirty="0" sz="1200" spc="-5" b="1">
                <a:latin typeface="Times New Roman"/>
                <a:cs typeface="Times New Roman"/>
              </a:rPr>
              <a:t>table package state  </a:t>
            </a:r>
            <a:r>
              <a:rPr dirty="0" sz="1200" b="1">
                <a:latin typeface="Times New Roman"/>
                <a:cs typeface="Times New Roman"/>
              </a:rPr>
              <a:t>variable.</a:t>
            </a:r>
            <a:endParaRPr sz="1200">
              <a:latin typeface="Times New Roman"/>
              <a:cs typeface="Times New Roman"/>
            </a:endParaRPr>
          </a:p>
          <a:p>
            <a:pPr marL="241300" marR="20955" indent="-228600">
              <a:lnSpc>
                <a:spcPct val="100000"/>
              </a:lnSpc>
              <a:spcBef>
                <a:spcPts val="1135"/>
              </a:spcBef>
            </a:pPr>
            <a:r>
              <a:rPr dirty="0" sz="1200">
                <a:latin typeface="Times New Roman"/>
                <a:cs typeface="Times New Roman"/>
              </a:rPr>
              <a:t>e. Execute </a:t>
            </a:r>
            <a:r>
              <a:rPr dirty="0" sz="1200" spc="-5">
                <a:latin typeface="Times New Roman"/>
                <a:cs typeface="Times New Roman"/>
              </a:rPr>
              <a:t>the </a:t>
            </a:r>
            <a:r>
              <a:rPr dirty="0" sz="1200" spc="-5">
                <a:latin typeface="Courier New"/>
                <a:cs typeface="Courier New"/>
              </a:rPr>
              <a:t>EMP_PKG.INIT_DEPARTMENTS</a:t>
            </a:r>
            <a:r>
              <a:rPr dirty="0" sz="1200" spc="-320">
                <a:latin typeface="Courier New"/>
                <a:cs typeface="Courier New"/>
              </a:rPr>
              <a:t> </a:t>
            </a:r>
            <a:r>
              <a:rPr dirty="0" sz="1200">
                <a:latin typeface="Times New Roman"/>
                <a:cs typeface="Times New Roman"/>
              </a:rPr>
              <a:t>procedure to update the internal </a:t>
            </a:r>
            <a:r>
              <a:rPr dirty="0" sz="1200" spc="-10">
                <a:latin typeface="Times New Roman"/>
                <a:cs typeface="Times New Roman"/>
              </a:rPr>
              <a:t>PL/SQL  </a:t>
            </a:r>
            <a:r>
              <a:rPr dirty="0" sz="1200">
                <a:latin typeface="Times New Roman"/>
                <a:cs typeface="Times New Roman"/>
              </a:rPr>
              <a:t>table with the latest </a:t>
            </a:r>
            <a:r>
              <a:rPr dirty="0" sz="1200" spc="-5">
                <a:latin typeface="Times New Roman"/>
                <a:cs typeface="Times New Roman"/>
              </a:rPr>
              <a:t>departmental </a:t>
            </a:r>
            <a:r>
              <a:rPr dirty="0" sz="1200">
                <a:latin typeface="Times New Roman"/>
                <a:cs typeface="Times New Roman"/>
              </a:rPr>
              <a:t>data.</a:t>
            </a:r>
            <a:endParaRPr sz="1200">
              <a:latin typeface="Times New Roman"/>
              <a:cs typeface="Times New Roman"/>
            </a:endParaRPr>
          </a:p>
        </p:txBody>
      </p:sp>
      <p:sp>
        <p:nvSpPr>
          <p:cNvPr id="7" name="object 7"/>
          <p:cNvSpPr txBox="1"/>
          <p:nvPr/>
        </p:nvSpPr>
        <p:spPr>
          <a:xfrm>
            <a:off x="838961" y="6579869"/>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a:t>
            </a:r>
            <a:r>
              <a:rPr dirty="0" sz="1100">
                <a:latin typeface="Courier New"/>
                <a:cs typeface="Courier New"/>
              </a:rPr>
              <a:t> </a:t>
            </a:r>
            <a:r>
              <a:rPr dirty="0" sz="1100" spc="-5">
                <a:latin typeface="Courier New"/>
                <a:cs typeface="Courier New"/>
              </a:rPr>
              <a:t>EMP_PKG.INIT_DEPARTMENTS</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8" name="object 8"/>
          <p:cNvSpPr txBox="1"/>
          <p:nvPr/>
        </p:nvSpPr>
        <p:spPr>
          <a:xfrm>
            <a:off x="1130300" y="7232395"/>
            <a:ext cx="5467350" cy="391160"/>
          </a:xfrm>
          <a:prstGeom prst="rect">
            <a:avLst/>
          </a:prstGeom>
        </p:spPr>
        <p:txBody>
          <a:bodyPr wrap="square" lIns="0" tIns="12700" rIns="0" bIns="0" rtlCol="0" vert="horz">
            <a:spAutoFit/>
          </a:bodyPr>
          <a:lstStyle/>
          <a:p>
            <a:pPr marL="241300" marR="5080" indent="-228600">
              <a:lnSpc>
                <a:spcPct val="100000"/>
              </a:lnSpc>
              <a:spcBef>
                <a:spcPts val="100"/>
              </a:spcBef>
              <a:tabLst>
                <a:tab pos="240665" algn="l"/>
              </a:tabLst>
            </a:pPr>
            <a:r>
              <a:rPr dirty="0" sz="1200">
                <a:latin typeface="Times New Roman"/>
                <a:cs typeface="Times New Roman"/>
              </a:rPr>
              <a:t>f.	Test your</a:t>
            </a:r>
            <a:r>
              <a:rPr dirty="0" sz="1200" spc="5">
                <a:latin typeface="Times New Roman"/>
                <a:cs typeface="Times New Roman"/>
              </a:rPr>
              <a:t> </a:t>
            </a:r>
            <a:r>
              <a:rPr dirty="0" sz="1200">
                <a:latin typeface="Times New Roman"/>
                <a:cs typeface="Times New Roman"/>
              </a:rPr>
              <a:t>code</a:t>
            </a:r>
            <a:r>
              <a:rPr dirty="0" sz="1200" spc="5">
                <a:latin typeface="Times New Roman"/>
                <a:cs typeface="Times New Roman"/>
              </a:rPr>
              <a:t> </a:t>
            </a:r>
            <a:r>
              <a:rPr dirty="0" sz="1200">
                <a:latin typeface="Times New Roman"/>
                <a:cs typeface="Times New Roman"/>
              </a:rPr>
              <a:t>by</a:t>
            </a:r>
            <a:r>
              <a:rPr dirty="0" sz="1200" spc="5">
                <a:latin typeface="Times New Roman"/>
                <a:cs typeface="Times New Roman"/>
              </a:rPr>
              <a:t> </a:t>
            </a:r>
            <a:r>
              <a:rPr dirty="0" sz="1200">
                <a:latin typeface="Times New Roman"/>
                <a:cs typeface="Times New Roman"/>
              </a:rPr>
              <a:t>calling</a:t>
            </a:r>
            <a:r>
              <a:rPr dirty="0" sz="1200" spc="5">
                <a:latin typeface="Times New Roman"/>
                <a:cs typeface="Times New Roman"/>
              </a:rPr>
              <a:t> </a:t>
            </a:r>
            <a:r>
              <a:rPr dirty="0" sz="1200" spc="-5">
                <a:latin typeface="Courier New"/>
                <a:cs typeface="Courier New"/>
              </a:rPr>
              <a:t>ADD_EMPLOYEE</a:t>
            </a:r>
            <a:r>
              <a:rPr dirty="0" sz="1200" spc="-420">
                <a:latin typeface="Courier New"/>
                <a:cs typeface="Courier New"/>
              </a:rPr>
              <a:t> </a:t>
            </a:r>
            <a:r>
              <a:rPr dirty="0" sz="1200">
                <a:latin typeface="Times New Roman"/>
                <a:cs typeface="Times New Roman"/>
              </a:rPr>
              <a:t>using the</a:t>
            </a:r>
            <a:r>
              <a:rPr dirty="0" sz="1200" spc="5">
                <a:latin typeface="Times New Roman"/>
                <a:cs typeface="Times New Roman"/>
              </a:rPr>
              <a:t> </a:t>
            </a:r>
            <a:r>
              <a:rPr dirty="0" sz="1200" spc="-5">
                <a:latin typeface="Times New Roman"/>
                <a:cs typeface="Times New Roman"/>
              </a:rPr>
              <a:t>employee</a:t>
            </a:r>
            <a:r>
              <a:rPr dirty="0" sz="1200" spc="5">
                <a:latin typeface="Times New Roman"/>
                <a:cs typeface="Times New Roman"/>
              </a:rPr>
              <a:t> </a:t>
            </a:r>
            <a:r>
              <a:rPr dirty="0" sz="1200" spc="-5">
                <a:latin typeface="Times New Roman"/>
                <a:cs typeface="Times New Roman"/>
              </a:rPr>
              <a:t>name </a:t>
            </a:r>
            <a:r>
              <a:rPr dirty="0" sz="1200" spc="-5">
                <a:latin typeface="Courier New"/>
                <a:cs typeface="Courier New"/>
              </a:rPr>
              <a:t>James</a:t>
            </a:r>
            <a:r>
              <a:rPr dirty="0" sz="1200" spc="-415">
                <a:latin typeface="Courier New"/>
                <a:cs typeface="Courier New"/>
              </a:rPr>
              <a:t> </a:t>
            </a:r>
            <a:r>
              <a:rPr dirty="0" sz="1200" spc="-5">
                <a:latin typeface="Courier New"/>
                <a:cs typeface="Courier New"/>
              </a:rPr>
              <a:t>Bond</a:t>
            </a:r>
            <a:r>
              <a:rPr dirty="0" sz="1200" spc="-5">
                <a:latin typeface="Times New Roman"/>
                <a:cs typeface="Times New Roman"/>
              </a:rPr>
              <a:t>,  </a:t>
            </a:r>
            <a:r>
              <a:rPr dirty="0" sz="1200">
                <a:latin typeface="Times New Roman"/>
                <a:cs typeface="Times New Roman"/>
              </a:rPr>
              <a:t>who works in </a:t>
            </a:r>
            <a:r>
              <a:rPr dirty="0" sz="1200" spc="-5">
                <a:latin typeface="Times New Roman"/>
                <a:cs typeface="Times New Roman"/>
              </a:rPr>
              <a:t>department </a:t>
            </a:r>
            <a:r>
              <a:rPr dirty="0" sz="1200">
                <a:latin typeface="Times New Roman"/>
                <a:cs typeface="Times New Roman"/>
              </a:rPr>
              <a:t>15. </a:t>
            </a:r>
            <a:r>
              <a:rPr dirty="0" sz="1200" spc="-5">
                <a:latin typeface="Times New Roman"/>
                <a:cs typeface="Times New Roman"/>
              </a:rPr>
              <a:t>What</a:t>
            </a:r>
            <a:r>
              <a:rPr dirty="0" sz="1200">
                <a:latin typeface="Times New Roman"/>
                <a:cs typeface="Times New Roman"/>
              </a:rPr>
              <a:t> happens?</a:t>
            </a:r>
            <a:endParaRPr sz="1200">
              <a:latin typeface="Times New Roman"/>
              <a:cs typeface="Times New Roman"/>
            </a:endParaRPr>
          </a:p>
        </p:txBody>
      </p:sp>
      <p:sp>
        <p:nvSpPr>
          <p:cNvPr id="9" name="object 9"/>
          <p:cNvSpPr txBox="1"/>
          <p:nvPr/>
        </p:nvSpPr>
        <p:spPr>
          <a:xfrm>
            <a:off x="838961" y="7697723"/>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emp_pkg.add_employee('James', 'Bond',</a:t>
            </a:r>
            <a:r>
              <a:rPr dirty="0" sz="1100" spc="15">
                <a:latin typeface="Courier New"/>
                <a:cs typeface="Courier New"/>
              </a:rPr>
              <a:t> </a:t>
            </a:r>
            <a:r>
              <a:rPr dirty="0" sz="1100" spc="-5">
                <a:latin typeface="Courier New"/>
                <a:cs typeface="Courier New"/>
              </a:rPr>
              <a:t>15)</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10" name="object 10"/>
          <p:cNvSpPr txBox="1"/>
          <p:nvPr/>
        </p:nvSpPr>
        <p:spPr>
          <a:xfrm>
            <a:off x="1358900" y="8345678"/>
            <a:ext cx="5390515" cy="558800"/>
          </a:xfrm>
          <a:prstGeom prst="rect">
            <a:avLst/>
          </a:prstGeom>
        </p:spPr>
        <p:txBody>
          <a:bodyPr wrap="square" lIns="0" tIns="24765" rIns="0" bIns="0" rtlCol="0" vert="horz">
            <a:spAutoFit/>
          </a:bodyPr>
          <a:lstStyle/>
          <a:p>
            <a:pPr marL="12700" marR="5080">
              <a:lnSpc>
                <a:spcPts val="1380"/>
              </a:lnSpc>
              <a:spcBef>
                <a:spcPts val="195"/>
              </a:spcBef>
            </a:pPr>
            <a:r>
              <a:rPr dirty="0" sz="1200" b="1">
                <a:latin typeface="Times New Roman"/>
                <a:cs typeface="Times New Roman"/>
              </a:rPr>
              <a:t>The row is finally inserted because the department 15 record exists in the</a:t>
            </a:r>
            <a:r>
              <a:rPr dirty="0" sz="1200" spc="-160" b="1">
                <a:latin typeface="Times New Roman"/>
                <a:cs typeface="Times New Roman"/>
              </a:rPr>
              <a:t> </a:t>
            </a:r>
            <a:r>
              <a:rPr dirty="0" sz="1200" spc="-5" b="1">
                <a:latin typeface="Times New Roman"/>
                <a:cs typeface="Times New Roman"/>
              </a:rPr>
              <a:t>database  </a:t>
            </a:r>
            <a:r>
              <a:rPr dirty="0" sz="1200" b="1">
                <a:latin typeface="Times New Roman"/>
                <a:cs typeface="Times New Roman"/>
              </a:rPr>
              <a:t>and package PL/SQL index-by table due to </a:t>
            </a:r>
            <a:r>
              <a:rPr dirty="0" sz="1200" spc="-5" b="1">
                <a:latin typeface="Times New Roman"/>
                <a:cs typeface="Times New Roman"/>
              </a:rPr>
              <a:t>invoking  </a:t>
            </a:r>
            <a:r>
              <a:rPr dirty="0" sz="1200" spc="-5" b="1">
                <a:latin typeface="Courier New"/>
                <a:cs typeface="Courier New"/>
              </a:rPr>
              <a:t>EMP_PKG.INIT_DEPARTMENTS</a:t>
            </a:r>
            <a:r>
              <a:rPr dirty="0" sz="1200" spc="-5" b="1">
                <a:latin typeface="Times New Roman"/>
                <a:cs typeface="Times New Roman"/>
              </a:rPr>
              <a:t>, which </a:t>
            </a:r>
            <a:r>
              <a:rPr dirty="0" sz="1200" b="1">
                <a:latin typeface="Times New Roman"/>
                <a:cs typeface="Times New Roman"/>
              </a:rPr>
              <a:t>refreshes the </a:t>
            </a:r>
            <a:r>
              <a:rPr dirty="0" sz="1200" spc="-5" b="1">
                <a:latin typeface="Times New Roman"/>
                <a:cs typeface="Times New Roman"/>
              </a:rPr>
              <a:t>package state data.</a:t>
            </a:r>
            <a:endParaRPr sz="12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742441"/>
            <a:ext cx="5323840" cy="899794"/>
          </a:xfrm>
          <a:prstGeom prst="rect">
            <a:avLst/>
          </a:prstGeom>
        </p:spPr>
        <p:txBody>
          <a:bodyPr wrap="square" lIns="0" tIns="85090" rIns="0" bIns="0" rtlCol="0" vert="horz">
            <a:spAutoFit/>
          </a:bodyPr>
          <a:lstStyle/>
          <a:p>
            <a:pPr marL="12700">
              <a:lnSpc>
                <a:spcPct val="100000"/>
              </a:lnSpc>
              <a:spcBef>
                <a:spcPts val="67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469900" marR="5080" indent="-228600">
              <a:lnSpc>
                <a:spcPct val="99400"/>
              </a:lnSpc>
              <a:spcBef>
                <a:spcPts val="575"/>
              </a:spcBef>
            </a:pPr>
            <a:r>
              <a:rPr dirty="0" sz="1200">
                <a:latin typeface="Times New Roman"/>
                <a:cs typeface="Times New Roman"/>
              </a:rPr>
              <a:t>g. Delete </a:t>
            </a:r>
            <a:r>
              <a:rPr dirty="0" sz="1200" spc="-5">
                <a:latin typeface="Times New Roman"/>
                <a:cs typeface="Times New Roman"/>
              </a:rPr>
              <a:t>employee</a:t>
            </a:r>
            <a:r>
              <a:rPr dirty="0" sz="1200" spc="5">
                <a:latin typeface="Times New Roman"/>
                <a:cs typeface="Times New Roman"/>
              </a:rPr>
              <a:t> </a:t>
            </a:r>
            <a:r>
              <a:rPr dirty="0" sz="1200" spc="-5">
                <a:latin typeface="Courier New"/>
                <a:cs typeface="Courier New"/>
              </a:rPr>
              <a:t>James</a:t>
            </a:r>
            <a:r>
              <a:rPr dirty="0" sz="1200" spc="-425">
                <a:latin typeface="Courier New"/>
                <a:cs typeface="Courier New"/>
              </a:rPr>
              <a:t> </a:t>
            </a:r>
            <a:r>
              <a:rPr dirty="0" sz="1200" spc="-5">
                <a:latin typeface="Courier New"/>
                <a:cs typeface="Courier New"/>
              </a:rPr>
              <a:t>Bond</a:t>
            </a:r>
            <a:r>
              <a:rPr dirty="0" sz="1200" spc="-425">
                <a:latin typeface="Courier New"/>
                <a:cs typeface="Courier New"/>
              </a:rPr>
              <a:t> </a:t>
            </a:r>
            <a:r>
              <a:rPr dirty="0" sz="1200">
                <a:latin typeface="Times New Roman"/>
                <a:cs typeface="Times New Roman"/>
              </a:rPr>
              <a:t>and </a:t>
            </a:r>
            <a:r>
              <a:rPr dirty="0" sz="1200" spc="-5">
                <a:latin typeface="Times New Roman"/>
                <a:cs typeface="Times New Roman"/>
              </a:rPr>
              <a:t>department </a:t>
            </a:r>
            <a:r>
              <a:rPr dirty="0" sz="1200">
                <a:latin typeface="Times New Roman"/>
                <a:cs typeface="Times New Roman"/>
              </a:rPr>
              <a:t>15 from</a:t>
            </a:r>
            <a:r>
              <a:rPr dirty="0" sz="1200" spc="-10">
                <a:latin typeface="Times New Roman"/>
                <a:cs typeface="Times New Roman"/>
              </a:rPr>
              <a:t> </a:t>
            </a:r>
            <a:r>
              <a:rPr dirty="0" sz="1200">
                <a:latin typeface="Times New Roman"/>
                <a:cs typeface="Times New Roman"/>
              </a:rPr>
              <a:t>their respective</a:t>
            </a:r>
            <a:r>
              <a:rPr dirty="0" sz="1200" spc="-5">
                <a:latin typeface="Times New Roman"/>
                <a:cs typeface="Times New Roman"/>
              </a:rPr>
              <a:t> </a:t>
            </a:r>
            <a:r>
              <a:rPr dirty="0" sz="1200">
                <a:latin typeface="Times New Roman"/>
                <a:cs typeface="Times New Roman"/>
              </a:rPr>
              <a:t>tables,  </a:t>
            </a:r>
            <a:r>
              <a:rPr dirty="0" sz="1200" spc="-5">
                <a:latin typeface="Times New Roman"/>
                <a:cs typeface="Times New Roman"/>
              </a:rPr>
              <a:t>commit </a:t>
            </a:r>
            <a:r>
              <a:rPr dirty="0" sz="1200">
                <a:latin typeface="Times New Roman"/>
                <a:cs typeface="Times New Roman"/>
              </a:rPr>
              <a:t>the changes, and refresh the </a:t>
            </a:r>
            <a:r>
              <a:rPr dirty="0" sz="1200" spc="-5">
                <a:latin typeface="Times New Roman"/>
                <a:cs typeface="Times New Roman"/>
              </a:rPr>
              <a:t>department </a:t>
            </a:r>
            <a:r>
              <a:rPr dirty="0" sz="1200">
                <a:latin typeface="Times New Roman"/>
                <a:cs typeface="Times New Roman"/>
              </a:rPr>
              <a:t>data by invoking the  </a:t>
            </a:r>
            <a:r>
              <a:rPr dirty="0" sz="1200" spc="-5">
                <a:latin typeface="Courier New"/>
                <a:cs typeface="Courier New"/>
              </a:rPr>
              <a:t>EMP_PKG.INIT_DEPARTMENTS</a:t>
            </a:r>
            <a:r>
              <a:rPr dirty="0" sz="1200" spc="-425">
                <a:latin typeface="Courier New"/>
                <a:cs typeface="Courier New"/>
              </a:rPr>
              <a:t> </a:t>
            </a:r>
            <a:r>
              <a:rPr dirty="0" sz="1200">
                <a:latin typeface="Times New Roman"/>
                <a:cs typeface="Times New Roman"/>
              </a:rPr>
              <a:t>procedure.</a:t>
            </a:r>
            <a:endParaRPr sz="1200">
              <a:latin typeface="Times New Roman"/>
              <a:cs typeface="Times New Roman"/>
            </a:endParaRPr>
          </a:p>
        </p:txBody>
      </p:sp>
      <p:sp>
        <p:nvSpPr>
          <p:cNvPr id="3" name="object 3"/>
          <p:cNvSpPr txBox="1"/>
          <p:nvPr/>
        </p:nvSpPr>
        <p:spPr>
          <a:xfrm>
            <a:off x="838961" y="1723644"/>
            <a:ext cx="6323330" cy="162115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DELETE FROM</a:t>
            </a:r>
            <a:r>
              <a:rPr dirty="0" sz="1100">
                <a:latin typeface="Courier New"/>
                <a:cs typeface="Courier New"/>
              </a:rPr>
              <a:t> </a:t>
            </a:r>
            <a:r>
              <a:rPr dirty="0" sz="1100" spc="-5">
                <a:latin typeface="Courier New"/>
                <a:cs typeface="Courier New"/>
              </a:rPr>
              <a:t>employees</a:t>
            </a:r>
            <a:endParaRPr sz="1100">
              <a:latin typeface="Courier New"/>
              <a:cs typeface="Courier New"/>
            </a:endParaRPr>
          </a:p>
          <a:p>
            <a:pPr marL="74930" marR="2132330">
              <a:lnSpc>
                <a:spcPct val="94300"/>
              </a:lnSpc>
              <a:spcBef>
                <a:spcPts val="35"/>
              </a:spcBef>
            </a:pPr>
            <a:r>
              <a:rPr dirty="0" sz="1100" spc="-5">
                <a:latin typeface="Courier New"/>
                <a:cs typeface="Courier New"/>
              </a:rPr>
              <a:t>WHERE first_name = James AND last_name = Bond;  DELETE FROM departments WHERE department_id = 15;  COMMIT;</a:t>
            </a:r>
            <a:endParaRPr sz="1100">
              <a:latin typeface="Courier New"/>
              <a:cs typeface="Courier New"/>
            </a:endParaRPr>
          </a:p>
          <a:p>
            <a:pPr marL="74930">
              <a:lnSpc>
                <a:spcPts val="1250"/>
              </a:lnSpc>
            </a:pPr>
            <a:r>
              <a:rPr dirty="0" sz="1100" spc="-5">
                <a:latin typeface="Courier New"/>
                <a:cs typeface="Courier New"/>
              </a:rPr>
              <a:t>EXECUTE</a:t>
            </a:r>
            <a:r>
              <a:rPr dirty="0" sz="1100">
                <a:latin typeface="Courier New"/>
                <a:cs typeface="Courier New"/>
              </a:rPr>
              <a:t> </a:t>
            </a:r>
            <a:r>
              <a:rPr dirty="0" sz="1100" spc="-5">
                <a:latin typeface="Courier New"/>
                <a:cs typeface="Courier New"/>
              </a:rPr>
              <a:t>EMP_PKG.INIT_DEPARTMENTS</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1 row</a:t>
            </a:r>
            <a:r>
              <a:rPr dirty="0" sz="1100" spc="-55">
                <a:latin typeface="Courier New"/>
                <a:cs typeface="Courier New"/>
              </a:rPr>
              <a:t> </a:t>
            </a:r>
            <a:r>
              <a:rPr dirty="0" sz="1100" spc="-5">
                <a:latin typeface="Courier New"/>
                <a:cs typeface="Courier New"/>
              </a:rPr>
              <a:t>deleted.</a:t>
            </a:r>
            <a:endParaRPr sz="1100">
              <a:latin typeface="Courier New"/>
              <a:cs typeface="Courier New"/>
            </a:endParaRPr>
          </a:p>
          <a:p>
            <a:pPr marL="74930" marR="4898390">
              <a:lnSpc>
                <a:spcPts val="1240"/>
              </a:lnSpc>
              <a:spcBef>
                <a:spcPts val="75"/>
              </a:spcBef>
            </a:pPr>
            <a:r>
              <a:rPr dirty="0" sz="1100" spc="-5">
                <a:latin typeface="Courier New"/>
                <a:cs typeface="Courier New"/>
              </a:rPr>
              <a:t>1 row</a:t>
            </a:r>
            <a:r>
              <a:rPr dirty="0" sz="1100" spc="-55">
                <a:latin typeface="Courier New"/>
                <a:cs typeface="Courier New"/>
              </a:rPr>
              <a:t> </a:t>
            </a:r>
            <a:r>
              <a:rPr dirty="0" sz="1100" spc="-5">
                <a:latin typeface="Courier New"/>
                <a:cs typeface="Courier New"/>
              </a:rPr>
              <a:t>deleted.</a:t>
            </a:r>
            <a:endParaRPr sz="1100">
              <a:latin typeface="Courier New"/>
              <a:cs typeface="Courier New"/>
            </a:endParaRPr>
          </a:p>
          <a:p>
            <a:pPr marL="74930" marR="4898390">
              <a:lnSpc>
                <a:spcPts val="1240"/>
              </a:lnSpc>
            </a:pPr>
            <a:r>
              <a:rPr dirty="0" sz="1100" spc="-5">
                <a:latin typeface="Courier New"/>
                <a:cs typeface="Courier New"/>
              </a:rPr>
              <a:t>Commit</a:t>
            </a:r>
            <a:r>
              <a:rPr dirty="0" sz="1100" spc="-45">
                <a:latin typeface="Courier New"/>
                <a:cs typeface="Courier New"/>
              </a:rPr>
              <a:t> </a:t>
            </a:r>
            <a:r>
              <a:rPr dirty="0" sz="1100" spc="-5">
                <a:latin typeface="Courier New"/>
                <a:cs typeface="Courier New"/>
              </a:rPr>
              <a:t>complete.</a:t>
            </a:r>
            <a:endParaRPr sz="1100">
              <a:latin typeface="Courier New"/>
              <a:cs typeface="Courier New"/>
            </a:endParaRPr>
          </a:p>
          <a:p>
            <a:pPr marL="74930">
              <a:lnSpc>
                <a:spcPts val="1235"/>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grpSp>
        <p:nvGrpSpPr>
          <p:cNvPr id="4" name="object 4"/>
          <p:cNvGrpSpPr/>
          <p:nvPr/>
        </p:nvGrpSpPr>
        <p:grpSpPr>
          <a:xfrm>
            <a:off x="832866" y="4242053"/>
            <a:ext cx="6335395" cy="4323715"/>
            <a:chOff x="832866" y="4242053"/>
            <a:chExt cx="6335395" cy="4323715"/>
          </a:xfrm>
        </p:grpSpPr>
        <p:sp>
          <p:nvSpPr>
            <p:cNvPr id="5" name="object 5"/>
            <p:cNvSpPr/>
            <p:nvPr/>
          </p:nvSpPr>
          <p:spPr>
            <a:xfrm>
              <a:off x="832866" y="4242053"/>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6" name="object 6"/>
            <p:cNvSpPr/>
            <p:nvPr/>
          </p:nvSpPr>
          <p:spPr>
            <a:xfrm>
              <a:off x="7162037" y="4242053"/>
              <a:ext cx="0" cy="4140200"/>
            </a:xfrm>
            <a:custGeom>
              <a:avLst/>
              <a:gdLst/>
              <a:ahLst/>
              <a:cxnLst/>
              <a:rect l="l" t="t" r="r" b="b"/>
              <a:pathLst>
                <a:path w="0" h="4140199">
                  <a:moveTo>
                    <a:pt x="0" y="0"/>
                  </a:moveTo>
                  <a:lnTo>
                    <a:pt x="0" y="4139945"/>
                  </a:lnTo>
                </a:path>
              </a:pathLst>
            </a:custGeom>
            <a:ln w="12192">
              <a:solidFill>
                <a:srgbClr val="000000"/>
              </a:solidFill>
            </a:ln>
          </p:spPr>
          <p:txBody>
            <a:bodyPr wrap="square" lIns="0" tIns="0" rIns="0" bIns="0" rtlCol="0"/>
            <a:lstStyle/>
            <a:p/>
          </p:txBody>
        </p:sp>
        <p:sp>
          <p:nvSpPr>
            <p:cNvPr id="7" name="object 7"/>
            <p:cNvSpPr/>
            <p:nvPr/>
          </p:nvSpPr>
          <p:spPr>
            <a:xfrm>
              <a:off x="832866" y="4242053"/>
              <a:ext cx="6335395" cy="4323715"/>
            </a:xfrm>
            <a:custGeom>
              <a:avLst/>
              <a:gdLst/>
              <a:ahLst/>
              <a:cxnLst/>
              <a:rect l="l" t="t" r="r" b="b"/>
              <a:pathLst>
                <a:path w="6335395" h="4323715">
                  <a:moveTo>
                    <a:pt x="6335268" y="4139946"/>
                  </a:moveTo>
                  <a:lnTo>
                    <a:pt x="6323076" y="4139946"/>
                  </a:lnTo>
                  <a:lnTo>
                    <a:pt x="6323076" y="4311396"/>
                  </a:lnTo>
                  <a:lnTo>
                    <a:pt x="12179" y="4311396"/>
                  </a:lnTo>
                  <a:lnTo>
                    <a:pt x="12179" y="0"/>
                  </a:lnTo>
                  <a:lnTo>
                    <a:pt x="0" y="0"/>
                  </a:lnTo>
                  <a:lnTo>
                    <a:pt x="0" y="4311396"/>
                  </a:lnTo>
                  <a:lnTo>
                    <a:pt x="0" y="4323588"/>
                  </a:lnTo>
                  <a:lnTo>
                    <a:pt x="12179" y="4323588"/>
                  </a:lnTo>
                  <a:lnTo>
                    <a:pt x="6323076" y="4323588"/>
                  </a:lnTo>
                  <a:lnTo>
                    <a:pt x="6335268" y="4323588"/>
                  </a:lnTo>
                  <a:lnTo>
                    <a:pt x="6335268" y="4311396"/>
                  </a:lnTo>
                  <a:lnTo>
                    <a:pt x="6335268" y="4139946"/>
                  </a:lnTo>
                  <a:close/>
                </a:path>
              </a:pathLst>
            </a:custGeom>
            <a:solidFill>
              <a:srgbClr val="000000"/>
            </a:solidFill>
          </p:spPr>
          <p:txBody>
            <a:bodyPr wrap="square" lIns="0" tIns="0" rIns="0" bIns="0" rtlCol="0"/>
            <a:lstStyle/>
            <a:p/>
          </p:txBody>
        </p:sp>
      </p:grpSp>
      <p:sp>
        <p:nvSpPr>
          <p:cNvPr id="8" name="object 8"/>
          <p:cNvSpPr txBox="1"/>
          <p:nvPr/>
        </p:nvSpPr>
        <p:spPr>
          <a:xfrm>
            <a:off x="901700" y="3363721"/>
            <a:ext cx="5920740" cy="5638800"/>
          </a:xfrm>
          <a:prstGeom prst="rect">
            <a:avLst/>
          </a:prstGeom>
        </p:spPr>
        <p:txBody>
          <a:bodyPr wrap="square" lIns="0" tIns="24765" rIns="0" bIns="0" rtlCol="0" vert="horz">
            <a:spAutoFit/>
          </a:bodyPr>
          <a:lstStyle/>
          <a:p>
            <a:pPr marL="241300" marR="728345" indent="-228600">
              <a:lnSpc>
                <a:spcPts val="1380"/>
              </a:lnSpc>
              <a:spcBef>
                <a:spcPts val="195"/>
              </a:spcBef>
              <a:buAutoNum type="arabicPeriod" startAt="5"/>
              <a:tabLst>
                <a:tab pos="241935" algn="l"/>
              </a:tabLst>
            </a:pPr>
            <a:r>
              <a:rPr dirty="0" sz="1200">
                <a:latin typeface="Times New Roman"/>
                <a:cs typeface="Times New Roman"/>
              </a:rPr>
              <a:t>Reorganize the </a:t>
            </a:r>
            <a:r>
              <a:rPr dirty="0" sz="1200" spc="-5">
                <a:latin typeface="Times New Roman"/>
                <a:cs typeface="Times New Roman"/>
              </a:rPr>
              <a:t>subprograms </a:t>
            </a:r>
            <a:r>
              <a:rPr dirty="0" sz="1200">
                <a:latin typeface="Times New Roman"/>
                <a:cs typeface="Times New Roman"/>
              </a:rPr>
              <a:t>in the package </a:t>
            </a:r>
            <a:r>
              <a:rPr dirty="0" sz="1200" spc="-5">
                <a:latin typeface="Times New Roman"/>
                <a:cs typeface="Times New Roman"/>
              </a:rPr>
              <a:t>specification </a:t>
            </a:r>
            <a:r>
              <a:rPr dirty="0" sz="1200">
                <a:latin typeface="Times New Roman"/>
                <a:cs typeface="Times New Roman"/>
              </a:rPr>
              <a:t>body </a:t>
            </a:r>
            <a:r>
              <a:rPr dirty="0" sz="1200" spc="-5">
                <a:latin typeface="Times New Roman"/>
                <a:cs typeface="Times New Roman"/>
              </a:rPr>
              <a:t>so </a:t>
            </a:r>
            <a:r>
              <a:rPr dirty="0" sz="1200">
                <a:latin typeface="Times New Roman"/>
                <a:cs typeface="Times New Roman"/>
              </a:rPr>
              <a:t>that they are in  alphabetical</a:t>
            </a:r>
            <a:r>
              <a:rPr dirty="0" sz="1200" spc="-15">
                <a:latin typeface="Times New Roman"/>
                <a:cs typeface="Times New Roman"/>
              </a:rPr>
              <a:t> </a:t>
            </a:r>
            <a:r>
              <a:rPr dirty="0" sz="1200" spc="-5">
                <a:latin typeface="Times New Roman"/>
                <a:cs typeface="Times New Roman"/>
              </a:rPr>
              <a:t>sequence.</a:t>
            </a:r>
            <a:endParaRPr sz="1200">
              <a:latin typeface="Times New Roman"/>
              <a:cs typeface="Times New Roman"/>
            </a:endParaRPr>
          </a:p>
          <a:p>
            <a:pPr lvl="1" marL="469900" marR="5080" indent="-228600">
              <a:lnSpc>
                <a:spcPts val="1380"/>
              </a:lnSpc>
              <a:spcBef>
                <a:spcPts val="600"/>
              </a:spcBef>
              <a:buAutoNum type="alphaLcPeriod"/>
              <a:tabLst>
                <a:tab pos="470534" algn="l"/>
              </a:tabLst>
            </a:pPr>
            <a:r>
              <a:rPr dirty="0" sz="1200">
                <a:latin typeface="Times New Roman"/>
                <a:cs typeface="Times New Roman"/>
              </a:rPr>
              <a:t>Edit the </a:t>
            </a:r>
            <a:r>
              <a:rPr dirty="0" sz="1200" spc="-5">
                <a:latin typeface="Times New Roman"/>
                <a:cs typeface="Times New Roman"/>
              </a:rPr>
              <a:t>package </a:t>
            </a:r>
            <a:r>
              <a:rPr dirty="0" sz="1200">
                <a:latin typeface="Times New Roman"/>
                <a:cs typeface="Times New Roman"/>
              </a:rPr>
              <a:t>specification and reorganize </a:t>
            </a:r>
            <a:r>
              <a:rPr dirty="0" sz="1200" spc="-5">
                <a:latin typeface="Times New Roman"/>
                <a:cs typeface="Times New Roman"/>
              </a:rPr>
              <a:t>subprograms </a:t>
            </a:r>
            <a:r>
              <a:rPr dirty="0" sz="1200">
                <a:latin typeface="Times New Roman"/>
                <a:cs typeface="Times New Roman"/>
              </a:rPr>
              <a:t>alphabetically. In </a:t>
            </a:r>
            <a:r>
              <a:rPr dirty="0" sz="1200" spc="-5" i="1">
                <a:latin typeface="Times New Roman"/>
                <a:cs typeface="Times New Roman"/>
              </a:rPr>
              <a:t>i</a:t>
            </a:r>
            <a:r>
              <a:rPr dirty="0" sz="1200" spc="-5">
                <a:latin typeface="Times New Roman"/>
                <a:cs typeface="Times New Roman"/>
              </a:rPr>
              <a:t>SQL*Plus,  </a:t>
            </a:r>
            <a:r>
              <a:rPr dirty="0" sz="1200">
                <a:latin typeface="Times New Roman"/>
                <a:cs typeface="Times New Roman"/>
              </a:rPr>
              <a:t>load and compile the package </a:t>
            </a:r>
            <a:r>
              <a:rPr dirty="0" sz="1200" spc="-5">
                <a:latin typeface="Times New Roman"/>
                <a:cs typeface="Times New Roman"/>
              </a:rPr>
              <a:t>specification. What</a:t>
            </a:r>
            <a:r>
              <a:rPr dirty="0" sz="1200" spc="-25">
                <a:latin typeface="Times New Roman"/>
                <a:cs typeface="Times New Roman"/>
              </a:rPr>
              <a:t> </a:t>
            </a:r>
            <a:r>
              <a:rPr dirty="0" sz="1200">
                <a:latin typeface="Times New Roman"/>
                <a:cs typeface="Times New Roman"/>
              </a:rPr>
              <a:t>happens?</a:t>
            </a:r>
            <a:endParaRPr sz="1200">
              <a:latin typeface="Times New Roman"/>
              <a:cs typeface="Times New Roman"/>
            </a:endParaRPr>
          </a:p>
          <a:p>
            <a:pPr marL="12700">
              <a:lnSpc>
                <a:spcPts val="1280"/>
              </a:lnSpc>
              <a:spcBef>
                <a:spcPts val="645"/>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45"/>
              </a:lnSpc>
            </a:pPr>
            <a:r>
              <a:rPr dirty="0" sz="1100" spc="-5">
                <a:latin typeface="Courier New"/>
                <a:cs typeface="Courier New"/>
              </a:rPr>
              <a:t>PROCEDURE add_employee(</a:t>
            </a:r>
            <a:endParaRPr sz="1100">
              <a:latin typeface="Courier New"/>
              <a:cs typeface="Courier New"/>
            </a:endParaRPr>
          </a:p>
          <a:p>
            <a:pPr marL="347980" marR="2463165">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1960245">
              <a:lnSpc>
                <a:spcPct val="9430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41145">
              <a:lnSpc>
                <a:spcPts val="1240"/>
              </a:lnSpc>
              <a:spcBef>
                <a:spcPts val="35"/>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180340">
              <a:lnSpc>
                <a:spcPts val="1185"/>
              </a:lnSpc>
            </a:pPr>
            <a:r>
              <a:rPr dirty="0" sz="1100" spc="-5">
                <a:latin typeface="Courier New"/>
                <a:cs typeface="Courier New"/>
              </a:rPr>
              <a:t>PROCEDURE add_employee(</a:t>
            </a:r>
            <a:endParaRPr sz="1100">
              <a:latin typeface="Courier New"/>
              <a:cs typeface="Courier New"/>
            </a:endParaRPr>
          </a:p>
          <a:p>
            <a:pPr marL="347980" marR="2463165">
              <a:lnSpc>
                <a:spcPct val="94300"/>
              </a:lnSpc>
              <a:spcBef>
                <a:spcPts val="40"/>
              </a:spcBef>
            </a:pPr>
            <a:r>
              <a:rPr dirty="0" sz="1100" spc="-5">
                <a:latin typeface="Courier New"/>
                <a:cs typeface="Courier New"/>
              </a:rPr>
              <a:t>first_name employees.first_name%TYPE,  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210"/>
              </a:lnSpc>
            </a:pPr>
            <a:r>
              <a:rPr dirty="0" sz="1100" spc="-5">
                <a:latin typeface="Courier New"/>
                <a:cs typeface="Courier New"/>
              </a:rPr>
              <a:t>PROCEDURE get_employee(</a:t>
            </a:r>
            <a:endParaRPr sz="1100">
              <a:latin typeface="Courier New"/>
              <a:cs typeface="Courier New"/>
            </a:endParaRPr>
          </a:p>
          <a:p>
            <a:pPr marL="347980" marR="2546985">
              <a:lnSpc>
                <a:spcPts val="1250"/>
              </a:lnSpc>
              <a:spcBef>
                <a:spcPts val="6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80"/>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347980" marR="1038225" indent="-167640">
              <a:lnSpc>
                <a:spcPts val="1240"/>
              </a:lnSpc>
              <a:spcBef>
                <a:spcPts val="70"/>
              </a:spcBef>
            </a:pPr>
            <a:r>
              <a:rPr dirty="0" sz="1100" spc="-5">
                <a:latin typeface="Courier New"/>
                <a:cs typeface="Courier New"/>
              </a:rPr>
              <a:t>FUNCTION get_employee(emp_id employees.employee_id%type)  return employees%rowtype;</a:t>
            </a:r>
            <a:endParaRPr sz="1100">
              <a:latin typeface="Courier New"/>
              <a:cs typeface="Courier New"/>
            </a:endParaRPr>
          </a:p>
          <a:p>
            <a:pPr marL="347980" marR="786765" indent="-167640">
              <a:lnSpc>
                <a:spcPts val="1250"/>
              </a:lnSpc>
              <a:spcBef>
                <a:spcPts val="5"/>
              </a:spcBef>
            </a:pPr>
            <a:r>
              <a:rPr dirty="0" sz="1100" spc="-5">
                <a:latin typeface="Courier New"/>
                <a:cs typeface="Courier New"/>
              </a:rPr>
              <a:t>FUNCTION get_employee(family_name employees.last_name%type)  return employees%rowtype;</a:t>
            </a:r>
            <a:endParaRPr sz="1100">
              <a:latin typeface="Courier New"/>
              <a:cs typeface="Courier New"/>
            </a:endParaRPr>
          </a:p>
          <a:p>
            <a:pPr marL="180340">
              <a:lnSpc>
                <a:spcPts val="1175"/>
              </a:lnSpc>
            </a:pPr>
            <a:r>
              <a:rPr dirty="0" sz="1100" spc="-5">
                <a:latin typeface="Courier New"/>
                <a:cs typeface="Courier New"/>
              </a:rPr>
              <a:t>PROCEDURE init_departments;</a:t>
            </a:r>
            <a:endParaRPr sz="1100">
              <a:latin typeface="Courier New"/>
              <a:cs typeface="Courier New"/>
            </a:endParaRPr>
          </a:p>
          <a:p>
            <a:pPr marL="12700" marR="1457325" indent="167640">
              <a:lnSpc>
                <a:spcPts val="1250"/>
              </a:lnSpc>
              <a:spcBef>
                <a:spcPts val="60"/>
              </a:spcBef>
            </a:pPr>
            <a:r>
              <a:rPr dirty="0" sz="1100" spc="-5">
                <a:latin typeface="Courier New"/>
                <a:cs typeface="Courier New"/>
              </a:rPr>
              <a:t>PROCEDURE print_employee(emprec employees%rowtype);  END emp_pkg;</a:t>
            </a:r>
            <a:endParaRPr sz="1100">
              <a:latin typeface="Courier New"/>
              <a:cs typeface="Courier New"/>
            </a:endParaRPr>
          </a:p>
          <a:p>
            <a:pPr marL="12700">
              <a:lnSpc>
                <a:spcPts val="1180"/>
              </a:lnSpc>
            </a:pPr>
            <a:r>
              <a:rPr dirty="0" sz="1100" spc="-5">
                <a:latin typeface="Courier New"/>
                <a:cs typeface="Courier New"/>
              </a:rPr>
              <a:t>/</a:t>
            </a:r>
            <a:endParaRPr sz="1100">
              <a:latin typeface="Courier New"/>
              <a:cs typeface="Courier New"/>
            </a:endParaRPr>
          </a:p>
          <a:p>
            <a:pPr marL="12700">
              <a:lnSpc>
                <a:spcPts val="1290"/>
              </a:lnSpc>
            </a:pPr>
            <a:r>
              <a:rPr dirty="0" sz="1100" spc="-5">
                <a:latin typeface="Courier New"/>
                <a:cs typeface="Courier New"/>
              </a:rPr>
              <a:t>SHOW ERRORS</a:t>
            </a:r>
            <a:endParaRPr sz="1100">
              <a:latin typeface="Courier New"/>
              <a:cs typeface="Courier New"/>
            </a:endParaRPr>
          </a:p>
          <a:p>
            <a:pPr marL="469900">
              <a:lnSpc>
                <a:spcPts val="1410"/>
              </a:lnSpc>
              <a:spcBef>
                <a:spcPts val="790"/>
              </a:spcBef>
            </a:pPr>
            <a:r>
              <a:rPr dirty="0" sz="1200" b="1">
                <a:latin typeface="Times New Roman"/>
                <a:cs typeface="Times New Roman"/>
              </a:rPr>
              <a:t>It compiles</a:t>
            </a:r>
            <a:r>
              <a:rPr dirty="0" sz="1200" spc="-15" b="1">
                <a:latin typeface="Times New Roman"/>
                <a:cs typeface="Times New Roman"/>
              </a:rPr>
              <a:t> </a:t>
            </a:r>
            <a:r>
              <a:rPr dirty="0" sz="1200" spc="-5" b="1">
                <a:latin typeface="Times New Roman"/>
                <a:cs typeface="Times New Roman"/>
              </a:rPr>
              <a:t>successfully.</a:t>
            </a:r>
            <a:endParaRPr sz="1200">
              <a:latin typeface="Times New Roman"/>
              <a:cs typeface="Times New Roman"/>
            </a:endParaRPr>
          </a:p>
          <a:p>
            <a:pPr marL="469900">
              <a:lnSpc>
                <a:spcPts val="1410"/>
              </a:lnSpc>
            </a:pPr>
            <a:r>
              <a:rPr dirty="0" sz="1200" spc="-5" b="1">
                <a:latin typeface="Times New Roman"/>
                <a:cs typeface="Times New Roman"/>
              </a:rPr>
              <a:t>Note: </a:t>
            </a:r>
            <a:r>
              <a:rPr dirty="0" sz="1200" b="1">
                <a:latin typeface="Times New Roman"/>
                <a:cs typeface="Times New Roman"/>
              </a:rPr>
              <a:t>The </a:t>
            </a:r>
            <a:r>
              <a:rPr dirty="0" sz="1200" spc="-5" b="1">
                <a:latin typeface="Times New Roman"/>
                <a:cs typeface="Times New Roman"/>
              </a:rPr>
              <a:t>package </a:t>
            </a:r>
            <a:r>
              <a:rPr dirty="0" sz="1200" b="1">
                <a:latin typeface="Times New Roman"/>
                <a:cs typeface="Times New Roman"/>
              </a:rPr>
              <a:t>may already </a:t>
            </a:r>
            <a:r>
              <a:rPr dirty="0" sz="1200" spc="-5" b="1">
                <a:latin typeface="Times New Roman"/>
                <a:cs typeface="Times New Roman"/>
              </a:rPr>
              <a:t>have </a:t>
            </a:r>
            <a:r>
              <a:rPr dirty="0" sz="1200" b="1">
                <a:latin typeface="Times New Roman"/>
                <a:cs typeface="Times New Roman"/>
              </a:rPr>
              <a:t>its </a:t>
            </a:r>
            <a:r>
              <a:rPr dirty="0" sz="1200" spc="-5" b="1">
                <a:latin typeface="Times New Roman"/>
                <a:cs typeface="Times New Roman"/>
              </a:rPr>
              <a:t>subprograms </a:t>
            </a:r>
            <a:r>
              <a:rPr dirty="0" sz="1200" b="1">
                <a:latin typeface="Times New Roman"/>
                <a:cs typeface="Times New Roman"/>
              </a:rPr>
              <a:t>in alphabetical</a:t>
            </a:r>
            <a:r>
              <a:rPr dirty="0" sz="1200" spc="-70" b="1">
                <a:latin typeface="Times New Roman"/>
                <a:cs typeface="Times New Roman"/>
              </a:rPr>
              <a:t> </a:t>
            </a:r>
            <a:r>
              <a:rPr dirty="0" sz="1200" spc="-5" b="1">
                <a:latin typeface="Times New Roman"/>
                <a:cs typeface="Times New Roman"/>
              </a:rPr>
              <a:t>sequence.</a:t>
            </a:r>
            <a:endParaRPr sz="1200">
              <a:latin typeface="Times New Roman"/>
              <a:cs typeface="Times New Roman"/>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586230"/>
            <a:ext cx="6336030" cy="7318375"/>
            <a:chOff x="832866" y="1586230"/>
            <a:chExt cx="6336030" cy="7318375"/>
          </a:xfrm>
        </p:grpSpPr>
        <p:sp>
          <p:nvSpPr>
            <p:cNvPr id="3" name="object 3"/>
            <p:cNvSpPr/>
            <p:nvPr/>
          </p:nvSpPr>
          <p:spPr>
            <a:xfrm>
              <a:off x="832866" y="159258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592580"/>
              <a:ext cx="0" cy="7305675"/>
            </a:xfrm>
            <a:custGeom>
              <a:avLst/>
              <a:gdLst/>
              <a:ahLst/>
              <a:cxnLst/>
              <a:rect l="l" t="t" r="r" b="b"/>
              <a:pathLst>
                <a:path w="0" h="7305675">
                  <a:moveTo>
                    <a:pt x="0" y="0"/>
                  </a:moveTo>
                  <a:lnTo>
                    <a:pt x="0" y="7305294"/>
                  </a:lnTo>
                </a:path>
              </a:pathLst>
            </a:custGeom>
            <a:ln w="12192">
              <a:solidFill>
                <a:srgbClr val="000000"/>
              </a:solidFill>
            </a:ln>
          </p:spPr>
          <p:txBody>
            <a:bodyPr wrap="square" lIns="0" tIns="0" rIns="0" bIns="0" rtlCol="0"/>
            <a:lstStyle/>
            <a:p/>
          </p:txBody>
        </p:sp>
      </p:grpSp>
      <p:sp>
        <p:nvSpPr>
          <p:cNvPr id="5" name="object 5"/>
          <p:cNvSpPr txBox="1"/>
          <p:nvPr/>
        </p:nvSpPr>
        <p:spPr>
          <a:xfrm>
            <a:off x="901700" y="814831"/>
            <a:ext cx="5937885" cy="824484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a:lnSpc>
                <a:spcPct val="100000"/>
              </a:lnSpc>
              <a:spcBef>
                <a:spcPts val="15"/>
              </a:spcBef>
            </a:pPr>
            <a:endParaRPr sz="1050">
              <a:latin typeface="Arial"/>
              <a:cs typeface="Arial"/>
            </a:endParaRPr>
          </a:p>
          <a:p>
            <a:pPr marL="469900" marR="5080" indent="-228600">
              <a:lnSpc>
                <a:spcPts val="1380"/>
              </a:lnSpc>
            </a:pPr>
            <a:r>
              <a:rPr dirty="0" sz="1200">
                <a:latin typeface="Times New Roman"/>
                <a:cs typeface="Times New Roman"/>
              </a:rPr>
              <a:t>b. Edit the package body and reorganize all </a:t>
            </a:r>
            <a:r>
              <a:rPr dirty="0" sz="1200" spc="-5">
                <a:latin typeface="Times New Roman"/>
                <a:cs typeface="Times New Roman"/>
              </a:rPr>
              <a:t>subprograms </a:t>
            </a:r>
            <a:r>
              <a:rPr dirty="0" sz="1200">
                <a:latin typeface="Times New Roman"/>
                <a:cs typeface="Times New Roman"/>
              </a:rPr>
              <a:t>alphabetically. In </a:t>
            </a:r>
            <a:r>
              <a:rPr dirty="0" sz="1200" spc="-5" i="1">
                <a:latin typeface="Times New Roman"/>
                <a:cs typeface="Times New Roman"/>
              </a:rPr>
              <a:t>i</a:t>
            </a:r>
            <a:r>
              <a:rPr dirty="0" sz="1200" spc="-5">
                <a:latin typeface="Times New Roman"/>
                <a:cs typeface="Times New Roman"/>
              </a:rPr>
              <a:t>SQL*Plus, </a:t>
            </a:r>
            <a:r>
              <a:rPr dirty="0" sz="1200">
                <a:latin typeface="Times New Roman"/>
                <a:cs typeface="Times New Roman"/>
              </a:rPr>
              <a:t>load  and </a:t>
            </a:r>
            <a:r>
              <a:rPr dirty="0" sz="1200" spc="-5">
                <a:latin typeface="Times New Roman"/>
                <a:cs typeface="Times New Roman"/>
              </a:rPr>
              <a:t>compile </a:t>
            </a:r>
            <a:r>
              <a:rPr dirty="0" sz="1200">
                <a:latin typeface="Times New Roman"/>
                <a:cs typeface="Times New Roman"/>
              </a:rPr>
              <a:t>the </a:t>
            </a:r>
            <a:r>
              <a:rPr dirty="0" sz="1200" spc="-5">
                <a:latin typeface="Times New Roman"/>
                <a:cs typeface="Times New Roman"/>
              </a:rPr>
              <a:t>package specification. What</a:t>
            </a:r>
            <a:r>
              <a:rPr dirty="0" sz="1200" spc="15">
                <a:latin typeface="Times New Roman"/>
                <a:cs typeface="Times New Roman"/>
              </a:rPr>
              <a:t> </a:t>
            </a:r>
            <a:r>
              <a:rPr dirty="0" sz="1200" spc="-5">
                <a:latin typeface="Times New Roman"/>
                <a:cs typeface="Times New Roman"/>
              </a:rPr>
              <a:t>happens?</a:t>
            </a:r>
            <a:endParaRPr sz="1200">
              <a:latin typeface="Times New Roman"/>
              <a:cs typeface="Times New Roman"/>
            </a:endParaRPr>
          </a:p>
          <a:p>
            <a:pPr marL="12700">
              <a:lnSpc>
                <a:spcPts val="1280"/>
              </a:lnSpc>
              <a:spcBef>
                <a:spcPts val="645"/>
              </a:spcBef>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347980" marR="2396490" indent="-167640">
              <a:lnSpc>
                <a:spcPts val="1250"/>
              </a:lnSpc>
              <a:spcBef>
                <a:spcPts val="60"/>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180340">
              <a:lnSpc>
                <a:spcPts val="1210"/>
              </a:lnSpc>
            </a:pPr>
            <a:r>
              <a:rPr dirty="0" sz="1100" spc="-5">
                <a:latin typeface="Courier New"/>
                <a:cs typeface="Courier New"/>
              </a:rPr>
              <a:t>valid_departments</a:t>
            </a:r>
            <a:r>
              <a:rPr dirty="0" sz="1100">
                <a:latin typeface="Courier New"/>
                <a:cs typeface="Courier New"/>
              </a:rPr>
              <a:t> </a:t>
            </a:r>
            <a:r>
              <a:rPr dirty="0" sz="1100" spc="-5">
                <a:latin typeface="Courier New"/>
                <a:cs typeface="Courier New"/>
              </a:rPr>
              <a:t>boolean_tabtype;</a:t>
            </a:r>
            <a:endParaRPr sz="1100">
              <a:latin typeface="Courier New"/>
              <a:cs typeface="Courier New"/>
            </a:endParaRPr>
          </a:p>
          <a:p>
            <a:pPr>
              <a:lnSpc>
                <a:spcPct val="100000"/>
              </a:lnSpc>
              <a:spcBef>
                <a:spcPts val="45"/>
              </a:spcBef>
            </a:pPr>
            <a:endParaRPr sz="1000">
              <a:latin typeface="Courier New"/>
              <a:cs typeface="Courier New"/>
            </a:endParaRPr>
          </a:p>
          <a:p>
            <a:pPr marL="180340">
              <a:lnSpc>
                <a:spcPts val="1280"/>
              </a:lnSpc>
            </a:pPr>
            <a:r>
              <a:rPr dirty="0" sz="1100" spc="-5">
                <a:latin typeface="Courier New"/>
                <a:cs typeface="Courier New"/>
              </a:rPr>
              <a:t>PROCEDURE add_employee(</a:t>
            </a:r>
            <a:endParaRPr sz="1100">
              <a:latin typeface="Courier New"/>
              <a:cs typeface="Courier New"/>
            </a:endParaRPr>
          </a:p>
          <a:p>
            <a:pPr marL="347980" marR="2480310">
              <a:lnSpc>
                <a:spcPts val="1250"/>
              </a:lnSpc>
              <a:spcBef>
                <a:spcPts val="6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a:lnSpc>
                <a:spcPts val="1170"/>
              </a:lnSpc>
            </a:pPr>
            <a:r>
              <a:rPr dirty="0" sz="1100" spc="-5">
                <a:latin typeface="Courier New"/>
                <a:cs typeface="Courier New"/>
              </a:rPr>
              <a:t>job employees.job_id%TYPE DEFAULT</a:t>
            </a:r>
            <a:r>
              <a:rPr dirty="0" sz="1100" spc="15">
                <a:latin typeface="Courier New"/>
                <a:cs typeface="Courier New"/>
              </a:rPr>
              <a:t> </a:t>
            </a:r>
            <a:r>
              <a:rPr dirty="0" sz="1100" spc="-5">
                <a:latin typeface="Courier New"/>
                <a:cs typeface="Courier New"/>
              </a:rPr>
              <a:t>'SA_REP',</a:t>
            </a:r>
            <a:endParaRPr sz="1100">
              <a:latin typeface="Courier New"/>
              <a:cs typeface="Courier New"/>
            </a:endParaRPr>
          </a:p>
          <a:p>
            <a:pPr marL="347980" marR="2061210">
              <a:lnSpc>
                <a:spcPts val="1250"/>
              </a:lnSpc>
              <a:spcBef>
                <a:spcPts val="65"/>
              </a:spcBef>
            </a:pPr>
            <a:r>
              <a:rPr dirty="0" sz="1100" spc="-5">
                <a:latin typeface="Courier New"/>
                <a:cs typeface="Courier New"/>
              </a:rPr>
              <a:t>mgr employees.manager_id%TYPE DEFAULT 145,  sal employees.salary%TYPE DEFAULT</a:t>
            </a:r>
            <a:r>
              <a:rPr dirty="0" sz="1100" spc="25">
                <a:latin typeface="Courier New"/>
                <a:cs typeface="Courier New"/>
              </a:rPr>
              <a:t> </a:t>
            </a:r>
            <a:r>
              <a:rPr dirty="0" sz="1100" spc="-5">
                <a:latin typeface="Courier New"/>
                <a:cs typeface="Courier New"/>
              </a:rPr>
              <a:t>1000,</a:t>
            </a:r>
            <a:endParaRPr sz="1100">
              <a:latin typeface="Courier New"/>
              <a:cs typeface="Courier New"/>
            </a:endParaRPr>
          </a:p>
          <a:p>
            <a:pPr marL="347980">
              <a:lnSpc>
                <a:spcPts val="1175"/>
              </a:lnSpc>
            </a:pPr>
            <a:r>
              <a:rPr dirty="0" sz="1100" spc="-5">
                <a:latin typeface="Courier New"/>
                <a:cs typeface="Courier New"/>
              </a:rPr>
              <a:t>comm employees.commission_pct%TYPE DEFAULT</a:t>
            </a:r>
            <a:r>
              <a:rPr dirty="0" sz="1100" spc="15">
                <a:latin typeface="Courier New"/>
                <a:cs typeface="Courier New"/>
              </a:rPr>
              <a:t> </a:t>
            </a:r>
            <a:r>
              <a:rPr dirty="0" sz="1100" spc="-5">
                <a:latin typeface="Courier New"/>
                <a:cs typeface="Courier New"/>
              </a:rPr>
              <a:t>0,</a:t>
            </a:r>
            <a:endParaRPr sz="1100">
              <a:latin typeface="Courier New"/>
              <a:cs typeface="Courier New"/>
            </a:endParaRPr>
          </a:p>
          <a:p>
            <a:pPr marL="180340" marR="1390650" indent="167640">
              <a:lnSpc>
                <a:spcPts val="1250"/>
              </a:lnSpc>
              <a:spcBef>
                <a:spcPts val="65"/>
              </a:spcBef>
            </a:pPr>
            <a:r>
              <a:rPr dirty="0" sz="1100" spc="-5">
                <a:latin typeface="Courier New"/>
                <a:cs typeface="Courier New"/>
              </a:rPr>
              <a:t>deptid employees.department_id%TYPE DEFAULT 30) IS  BEGIN</a:t>
            </a:r>
            <a:endParaRPr sz="1100">
              <a:latin typeface="Courier New"/>
              <a:cs typeface="Courier New"/>
            </a:endParaRPr>
          </a:p>
          <a:p>
            <a:pPr marL="347980">
              <a:lnSpc>
                <a:spcPts val="1175"/>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683260" marR="49530" indent="-167640">
              <a:lnSpc>
                <a:spcPts val="1250"/>
              </a:lnSpc>
              <a:spcBef>
                <a:spcPts val="60"/>
              </a:spcBef>
            </a:pPr>
            <a:r>
              <a:rPr dirty="0" sz="1100" spc="-5">
                <a:latin typeface="Courier New"/>
                <a:cs typeface="Courier New"/>
              </a:rPr>
              <a:t>INSERT INTO employees(employee_id, first_name, last_name, email,  job_id, manager_id, hire_date, salary,</a:t>
            </a:r>
            <a:r>
              <a:rPr dirty="0" sz="1100" spc="40">
                <a:latin typeface="Courier New"/>
                <a:cs typeface="Courier New"/>
              </a:rPr>
              <a:t> </a:t>
            </a:r>
            <a:r>
              <a:rPr dirty="0" sz="1100" spc="-5">
                <a:latin typeface="Courier New"/>
                <a:cs typeface="Courier New"/>
              </a:rPr>
              <a:t>commission_pct,</a:t>
            </a:r>
            <a:endParaRPr sz="1100">
              <a:latin typeface="Courier New"/>
              <a:cs typeface="Courier New"/>
            </a:endParaRPr>
          </a:p>
          <a:p>
            <a:pPr marL="12700">
              <a:lnSpc>
                <a:spcPts val="1175"/>
              </a:lnSpc>
            </a:pPr>
            <a:r>
              <a:rPr dirty="0" sz="1100" spc="-5">
                <a:latin typeface="Courier New"/>
                <a:cs typeface="Courier New"/>
              </a:rPr>
              <a:t>department_id)</a:t>
            </a:r>
            <a:endParaRPr sz="1100">
              <a:latin typeface="Courier New"/>
              <a:cs typeface="Courier New"/>
            </a:endParaRPr>
          </a:p>
          <a:p>
            <a:pPr marL="683260" marR="384810" indent="-167640">
              <a:lnSpc>
                <a:spcPts val="1250"/>
              </a:lnSpc>
              <a:spcBef>
                <a:spcPts val="60"/>
              </a:spcBef>
            </a:pPr>
            <a:r>
              <a:rPr dirty="0" sz="1100" spc="-5">
                <a:latin typeface="Courier New"/>
                <a:cs typeface="Courier New"/>
              </a:rPr>
              <a:t>VALUES (employees_seq.NEXTVAL, first_name, last_name, email,  job, mgr, TRUNC(SYSDATE), sal, comm,</a:t>
            </a:r>
            <a:r>
              <a:rPr dirty="0" sz="1100" spc="30">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175"/>
              </a:lnSpc>
            </a:pPr>
            <a:r>
              <a:rPr dirty="0" sz="1100" spc="-5">
                <a:latin typeface="Courier New"/>
                <a:cs typeface="Courier New"/>
              </a:rPr>
              <a:t>ELSE</a:t>
            </a:r>
            <a:endParaRPr sz="1100">
              <a:latin typeface="Courier New"/>
              <a:cs typeface="Courier New"/>
            </a:endParaRPr>
          </a:p>
          <a:p>
            <a:pPr marL="12700" marR="384810" indent="502920">
              <a:lnSpc>
                <a:spcPts val="1250"/>
              </a:lnSpc>
              <a:spcBef>
                <a:spcPts val="60"/>
              </a:spcBef>
            </a:pPr>
            <a:r>
              <a:rPr dirty="0" sz="1100" spc="-5">
                <a:latin typeface="Courier New"/>
                <a:cs typeface="Courier New"/>
              </a:rPr>
              <a:t>RAISE_APPLICATION_ERROR (-20204, 'Invalid department ID. Try  again.');</a:t>
            </a:r>
            <a:endParaRPr sz="1100">
              <a:latin typeface="Courier New"/>
              <a:cs typeface="Courier New"/>
            </a:endParaRPr>
          </a:p>
          <a:p>
            <a:pPr marL="347980">
              <a:lnSpc>
                <a:spcPts val="1175"/>
              </a:lnSpc>
            </a:pPr>
            <a:r>
              <a:rPr dirty="0" sz="1100" spc="-5">
                <a:latin typeface="Courier New"/>
                <a:cs typeface="Courier New"/>
              </a:rPr>
              <a:t>END IF;</a:t>
            </a:r>
            <a:endParaRPr sz="1100">
              <a:latin typeface="Courier New"/>
              <a:cs typeface="Courier New"/>
            </a:endParaRPr>
          </a:p>
          <a:p>
            <a:pPr marL="180340">
              <a:lnSpc>
                <a:spcPts val="1280"/>
              </a:lnSpc>
            </a:pPr>
            <a:r>
              <a:rPr dirty="0" sz="1100" spc="-5">
                <a:latin typeface="Courier New"/>
                <a:cs typeface="Courier New"/>
              </a:rPr>
              <a:t>END add_employee;</a:t>
            </a:r>
            <a:endParaRPr sz="1100">
              <a:latin typeface="Courier New"/>
              <a:cs typeface="Courier New"/>
            </a:endParaRPr>
          </a:p>
          <a:p>
            <a:pPr>
              <a:lnSpc>
                <a:spcPct val="100000"/>
              </a:lnSpc>
              <a:spcBef>
                <a:spcPts val="45"/>
              </a:spcBef>
            </a:pPr>
            <a:endParaRPr sz="1000">
              <a:latin typeface="Courier New"/>
              <a:cs typeface="Courier New"/>
            </a:endParaRPr>
          </a:p>
          <a:p>
            <a:pPr marL="180340">
              <a:lnSpc>
                <a:spcPts val="1280"/>
              </a:lnSpc>
            </a:pPr>
            <a:r>
              <a:rPr dirty="0" sz="1100" spc="-5">
                <a:latin typeface="Courier New"/>
                <a:cs typeface="Courier New"/>
              </a:rPr>
              <a:t>PROCEDURE add_employee(</a:t>
            </a:r>
            <a:endParaRPr sz="1100">
              <a:latin typeface="Courier New"/>
              <a:cs typeface="Courier New"/>
            </a:endParaRPr>
          </a:p>
          <a:p>
            <a:pPr marL="347980" marR="2312670">
              <a:lnSpc>
                <a:spcPct val="94400"/>
              </a:lnSpc>
              <a:spcBef>
                <a:spcPts val="35"/>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10"/>
              </a:lnSpc>
            </a:pPr>
            <a:r>
              <a:rPr dirty="0" sz="1100" spc="-5">
                <a:latin typeface="Courier New"/>
                <a:cs typeface="Courier New"/>
              </a:rPr>
              <a:t>BEGIN</a:t>
            </a:r>
            <a:endParaRPr sz="1100">
              <a:latin typeface="Courier New"/>
              <a:cs typeface="Courier New"/>
            </a:endParaRPr>
          </a:p>
          <a:p>
            <a:pPr marL="347980" marR="49530">
              <a:lnSpc>
                <a:spcPts val="1240"/>
              </a:lnSpc>
              <a:spcBef>
                <a:spcPts val="70"/>
              </a:spcBef>
            </a:pPr>
            <a:r>
              <a:rPr dirty="0" sz="1100" spc="-5">
                <a:latin typeface="Courier New"/>
                <a:cs typeface="Courier New"/>
              </a:rPr>
              <a:t>email := UPPER(SUBSTR(first_name, 1, 1)||SUBSTR(last_name, 1, 7));  add_employee(first_name, last_name, email, deptid =&gt;</a:t>
            </a:r>
            <a:r>
              <a:rPr dirty="0" sz="1100" spc="70">
                <a:latin typeface="Courier New"/>
                <a:cs typeface="Courier New"/>
              </a:rPr>
              <a:t> </a:t>
            </a:r>
            <a:r>
              <a:rPr dirty="0" sz="1100" spc="-5">
                <a:latin typeface="Courier New"/>
                <a:cs typeface="Courier New"/>
              </a:rPr>
              <a:t>deptid);</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45"/>
              </a:spcBef>
            </a:pPr>
            <a:endParaRPr sz="1000">
              <a:latin typeface="Courier New"/>
              <a:cs typeface="Courier New"/>
            </a:endParaRPr>
          </a:p>
          <a:p>
            <a:pPr marL="180340">
              <a:lnSpc>
                <a:spcPts val="1280"/>
              </a:lnSpc>
            </a:pPr>
            <a:r>
              <a:rPr dirty="0" sz="1100" spc="-5">
                <a:latin typeface="Courier New"/>
                <a:cs typeface="Courier New"/>
              </a:rPr>
              <a:t>PROCEDURE get_employee(</a:t>
            </a:r>
            <a:endParaRPr sz="1100">
              <a:latin typeface="Courier New"/>
              <a:cs typeface="Courier New"/>
            </a:endParaRPr>
          </a:p>
          <a:p>
            <a:pPr marL="347980" marR="2564130">
              <a:lnSpc>
                <a:spcPts val="1250"/>
              </a:lnSpc>
              <a:spcBef>
                <a:spcPts val="6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180340" marR="2815590" indent="167640">
              <a:lnSpc>
                <a:spcPts val="1240"/>
              </a:lnSpc>
              <a:spcBef>
                <a:spcPts val="5"/>
              </a:spcBef>
            </a:pPr>
            <a:r>
              <a:rPr dirty="0" sz="1100" spc="-5">
                <a:latin typeface="Courier New"/>
                <a:cs typeface="Courier New"/>
              </a:rPr>
              <a:t>job OUT employees.job_id%TYPE) IS  BEGIN</a:t>
            </a:r>
            <a:endParaRPr sz="1100">
              <a:latin typeface="Courier New"/>
              <a:cs typeface="Courier New"/>
            </a:endParaRPr>
          </a:p>
          <a:p>
            <a:pPr marL="347980" marR="3821429">
              <a:lnSpc>
                <a:spcPts val="1250"/>
              </a:lnSpc>
              <a:spcBef>
                <a:spcPts val="5"/>
              </a:spcBef>
            </a:pPr>
            <a:r>
              <a:rPr dirty="0" sz="1100" spc="-5">
                <a:latin typeface="Courier New"/>
                <a:cs typeface="Courier New"/>
              </a:rPr>
              <a:t>SELECT salary, job_id  INTO sal,</a:t>
            </a:r>
            <a:r>
              <a:rPr dirty="0" sz="1100" spc="-10">
                <a:latin typeface="Courier New"/>
                <a:cs typeface="Courier New"/>
              </a:rPr>
              <a:t> </a:t>
            </a:r>
            <a:r>
              <a:rPr dirty="0" sz="1100" spc="-5">
                <a:latin typeface="Courier New"/>
                <a:cs typeface="Courier New"/>
              </a:rPr>
              <a:t>job</a:t>
            </a:r>
            <a:endParaRPr sz="1100">
              <a:latin typeface="Courier New"/>
              <a:cs typeface="Courier New"/>
            </a:endParaRPr>
          </a:p>
          <a:p>
            <a:pPr marL="347980">
              <a:lnSpc>
                <a:spcPts val="1175"/>
              </a:lnSpc>
            </a:pPr>
            <a:r>
              <a:rPr dirty="0" sz="1100" spc="-5">
                <a:latin typeface="Courier New"/>
                <a:cs typeface="Courier New"/>
              </a:rPr>
              <a:t>FROM employees</a:t>
            </a:r>
            <a:endParaRPr sz="1100">
              <a:latin typeface="Courier New"/>
              <a:cs typeface="Courier New"/>
            </a:endParaRPr>
          </a:p>
          <a:p>
            <a:pPr marL="180340" marR="3402329" indent="167640">
              <a:lnSpc>
                <a:spcPts val="1260"/>
              </a:lnSpc>
              <a:spcBef>
                <a:spcPts val="55"/>
              </a:spcBef>
            </a:pPr>
            <a:r>
              <a:rPr dirty="0" sz="1100" spc="-5">
                <a:latin typeface="Courier New"/>
                <a:cs typeface="Courier New"/>
              </a:rPr>
              <a:t>WHERE employee_id = empid;  END get_employee;</a:t>
            </a:r>
            <a:endParaRPr sz="1100">
              <a:latin typeface="Courier New"/>
              <a:cs typeface="Courier New"/>
            </a:endParaRPr>
          </a:p>
        </p:txBody>
      </p:sp>
      <p:sp>
        <p:nvSpPr>
          <p:cNvPr id="6" name="object 6"/>
          <p:cNvSpPr/>
          <p:nvPr/>
        </p:nvSpPr>
        <p:spPr>
          <a:xfrm>
            <a:off x="832866" y="1592579"/>
            <a:ext cx="6335395" cy="7489190"/>
          </a:xfrm>
          <a:custGeom>
            <a:avLst/>
            <a:gdLst/>
            <a:ahLst/>
            <a:cxnLst/>
            <a:rect l="l" t="t" r="r" b="b"/>
            <a:pathLst>
              <a:path w="6335395" h="7489190">
                <a:moveTo>
                  <a:pt x="6335268" y="7305294"/>
                </a:moveTo>
                <a:lnTo>
                  <a:pt x="6323076" y="7305294"/>
                </a:lnTo>
                <a:lnTo>
                  <a:pt x="6323076" y="7476744"/>
                </a:lnTo>
                <a:lnTo>
                  <a:pt x="12179" y="7476744"/>
                </a:lnTo>
                <a:lnTo>
                  <a:pt x="12179" y="0"/>
                </a:lnTo>
                <a:lnTo>
                  <a:pt x="0" y="0"/>
                </a:lnTo>
                <a:lnTo>
                  <a:pt x="0" y="7476744"/>
                </a:lnTo>
                <a:lnTo>
                  <a:pt x="0" y="7488936"/>
                </a:lnTo>
                <a:lnTo>
                  <a:pt x="12179" y="7488936"/>
                </a:lnTo>
                <a:lnTo>
                  <a:pt x="6323076" y="7488936"/>
                </a:lnTo>
                <a:lnTo>
                  <a:pt x="6335268" y="7488936"/>
                </a:lnTo>
                <a:lnTo>
                  <a:pt x="6335268" y="7476744"/>
                </a:lnTo>
                <a:lnTo>
                  <a:pt x="6335268" y="7305294"/>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045210"/>
            <a:ext cx="6336030" cy="7318375"/>
            <a:chOff x="832866" y="1045210"/>
            <a:chExt cx="6336030" cy="7318375"/>
          </a:xfrm>
        </p:grpSpPr>
        <p:sp>
          <p:nvSpPr>
            <p:cNvPr id="3" name="object 3"/>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051560"/>
              <a:ext cx="0" cy="7305675"/>
            </a:xfrm>
            <a:custGeom>
              <a:avLst/>
              <a:gdLst/>
              <a:ahLst/>
              <a:cxnLst/>
              <a:rect l="l" t="t" r="r" b="b"/>
              <a:pathLst>
                <a:path w="0" h="7305675">
                  <a:moveTo>
                    <a:pt x="0" y="0"/>
                  </a:moveTo>
                  <a:lnTo>
                    <a:pt x="0" y="7305294"/>
                  </a:lnTo>
                </a:path>
              </a:pathLst>
            </a:custGeom>
            <a:ln w="12192">
              <a:solidFill>
                <a:srgbClr val="000000"/>
              </a:solidFill>
            </a:ln>
          </p:spPr>
          <p:txBody>
            <a:bodyPr wrap="square" lIns="0" tIns="0" rIns="0" bIns="0" rtlCol="0"/>
            <a:lstStyle/>
            <a:p/>
          </p:txBody>
        </p:sp>
      </p:grpSp>
      <p:sp>
        <p:nvSpPr>
          <p:cNvPr id="5" name="object 5"/>
          <p:cNvSpPr txBox="1"/>
          <p:nvPr/>
        </p:nvSpPr>
        <p:spPr>
          <a:xfrm>
            <a:off x="901700" y="763198"/>
            <a:ext cx="5474335" cy="7755890"/>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347980" marR="591820" indent="-167640">
              <a:lnSpc>
                <a:spcPts val="1240"/>
              </a:lnSpc>
              <a:spcBef>
                <a:spcPts val="480"/>
              </a:spcBef>
            </a:pPr>
            <a:r>
              <a:rPr dirty="0" sz="1100" spc="-5">
                <a:latin typeface="Courier New"/>
                <a:cs typeface="Courier New"/>
              </a:rPr>
              <a:t>FUNCTION get_employee(emp_id employees.employee_id%type)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022600" indent="167640">
              <a:lnSpc>
                <a:spcPts val="1240"/>
              </a:lnSpc>
              <a:spcBef>
                <a:spcPts val="10"/>
              </a:spcBef>
            </a:pPr>
            <a:r>
              <a:rPr dirty="0" sz="1100" spc="-5">
                <a:latin typeface="Courier New"/>
                <a:cs typeface="Courier New"/>
              </a:rPr>
              <a:t>emprec employees%rowtype;  BEGIN</a:t>
            </a:r>
            <a:endParaRPr sz="1100">
              <a:latin typeface="Courier New"/>
              <a:cs typeface="Courier New"/>
            </a:endParaRPr>
          </a:p>
          <a:p>
            <a:pPr marL="347980" marR="3441700">
              <a:lnSpc>
                <a:spcPts val="1250"/>
              </a:lnSpc>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347980">
              <a:lnSpc>
                <a:spcPts val="1175"/>
              </a:lnSpc>
            </a:pPr>
            <a:r>
              <a:rPr dirty="0" sz="1100" spc="-5">
                <a:latin typeface="Courier New"/>
                <a:cs typeface="Courier New"/>
              </a:rPr>
              <a:t>WHERE employee_id =</a:t>
            </a:r>
            <a:r>
              <a:rPr dirty="0" sz="1100" spc="5">
                <a:latin typeface="Courier New"/>
                <a:cs typeface="Courier New"/>
              </a:rPr>
              <a:t> </a:t>
            </a:r>
            <a:r>
              <a:rPr dirty="0" sz="1100" spc="-5">
                <a:latin typeface="Courier New"/>
                <a:cs typeface="Courier New"/>
              </a:rPr>
              <a:t>emp_id;</a:t>
            </a:r>
            <a:endParaRPr sz="1100">
              <a:latin typeface="Courier New"/>
              <a:cs typeface="Courier New"/>
            </a:endParaRPr>
          </a:p>
          <a:p>
            <a:pPr marL="180340" marR="3944620" indent="167640">
              <a:lnSpc>
                <a:spcPts val="1250"/>
              </a:lnSpc>
              <a:spcBef>
                <a:spcPts val="65"/>
              </a:spcBef>
            </a:pPr>
            <a:r>
              <a:rPr dirty="0" sz="1100" spc="-5">
                <a:latin typeface="Courier New"/>
                <a:cs typeface="Courier New"/>
              </a:rPr>
              <a:t>RETURN</a:t>
            </a:r>
            <a:r>
              <a:rPr dirty="0" sz="1100" spc="-50">
                <a:latin typeface="Courier New"/>
                <a:cs typeface="Courier New"/>
              </a:rPr>
              <a:t> </a:t>
            </a:r>
            <a:r>
              <a:rPr dirty="0" sz="1100" spc="-5">
                <a:latin typeface="Courier New"/>
                <a:cs typeface="Courier New"/>
              </a:rPr>
              <a:t>emprec;  END;</a:t>
            </a:r>
            <a:endParaRPr sz="1100">
              <a:latin typeface="Courier New"/>
              <a:cs typeface="Courier New"/>
            </a:endParaRPr>
          </a:p>
          <a:p>
            <a:pPr>
              <a:lnSpc>
                <a:spcPct val="100000"/>
              </a:lnSpc>
              <a:spcBef>
                <a:spcPts val="45"/>
              </a:spcBef>
            </a:pPr>
            <a:endParaRPr sz="1050">
              <a:latin typeface="Courier New"/>
              <a:cs typeface="Courier New"/>
            </a:endParaRPr>
          </a:p>
          <a:p>
            <a:pPr marL="347980" marR="340360" indent="-167640">
              <a:lnSpc>
                <a:spcPts val="1250"/>
              </a:lnSpc>
              <a:spcBef>
                <a:spcPts val="5"/>
              </a:spcBef>
            </a:pPr>
            <a:r>
              <a:rPr dirty="0" sz="1100" spc="-5">
                <a:latin typeface="Courier New"/>
                <a:cs typeface="Courier New"/>
              </a:rPr>
              <a:t>FUNCTION get_employee(family_name employees.last_name%type)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022600" indent="167640">
              <a:lnSpc>
                <a:spcPts val="1240"/>
              </a:lnSpc>
            </a:pPr>
            <a:r>
              <a:rPr dirty="0" sz="1100" spc="-5">
                <a:latin typeface="Courier New"/>
                <a:cs typeface="Courier New"/>
              </a:rPr>
              <a:t>emprec employees%rowtype;  BEGIN</a:t>
            </a:r>
            <a:endParaRPr sz="1100">
              <a:latin typeface="Courier New"/>
              <a:cs typeface="Courier New"/>
            </a:endParaRPr>
          </a:p>
          <a:p>
            <a:pPr marL="347980" marR="3441700">
              <a:lnSpc>
                <a:spcPts val="1250"/>
              </a:lnSpc>
              <a:spcBef>
                <a:spcPts val="5"/>
              </a:spcBef>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347980">
              <a:lnSpc>
                <a:spcPts val="1175"/>
              </a:lnSpc>
            </a:pPr>
            <a:r>
              <a:rPr dirty="0" sz="1100" spc="-5">
                <a:latin typeface="Courier New"/>
                <a:cs typeface="Courier New"/>
              </a:rPr>
              <a:t>WHERE last_name =</a:t>
            </a:r>
            <a:r>
              <a:rPr dirty="0" sz="1100" spc="10">
                <a:latin typeface="Courier New"/>
                <a:cs typeface="Courier New"/>
              </a:rPr>
              <a:t> </a:t>
            </a:r>
            <a:r>
              <a:rPr dirty="0" sz="1100" spc="-5">
                <a:latin typeface="Courier New"/>
                <a:cs typeface="Courier New"/>
              </a:rPr>
              <a:t>family_name;</a:t>
            </a:r>
            <a:endParaRPr sz="1100">
              <a:latin typeface="Courier New"/>
              <a:cs typeface="Courier New"/>
            </a:endParaRPr>
          </a:p>
          <a:p>
            <a:pPr marL="180340" marR="3944620" indent="167640">
              <a:lnSpc>
                <a:spcPts val="1250"/>
              </a:lnSpc>
              <a:spcBef>
                <a:spcPts val="65"/>
              </a:spcBef>
            </a:pPr>
            <a:r>
              <a:rPr dirty="0" sz="1100" spc="-5">
                <a:latin typeface="Courier New"/>
                <a:cs typeface="Courier New"/>
              </a:rPr>
              <a:t>RETURN</a:t>
            </a:r>
            <a:r>
              <a:rPr dirty="0" sz="1100" spc="-50">
                <a:latin typeface="Courier New"/>
                <a:cs typeface="Courier New"/>
              </a:rPr>
              <a:t> </a:t>
            </a:r>
            <a:r>
              <a:rPr dirty="0" sz="1100" spc="-5">
                <a:latin typeface="Courier New"/>
                <a:cs typeface="Courier New"/>
              </a:rPr>
              <a:t>emprec;  END;</a:t>
            </a:r>
            <a:endParaRPr sz="1100">
              <a:latin typeface="Courier New"/>
              <a:cs typeface="Courier New"/>
            </a:endParaRPr>
          </a:p>
          <a:p>
            <a:pPr>
              <a:lnSpc>
                <a:spcPct val="100000"/>
              </a:lnSpc>
              <a:spcBef>
                <a:spcPts val="50"/>
              </a:spcBef>
            </a:pPr>
            <a:endParaRPr sz="1000">
              <a:latin typeface="Courier New"/>
              <a:cs typeface="Courier New"/>
            </a:endParaRPr>
          </a:p>
          <a:p>
            <a:pPr marL="180340" marR="2854960">
              <a:lnSpc>
                <a:spcPts val="1280"/>
              </a:lnSpc>
            </a:pPr>
            <a:r>
              <a:rPr dirty="0" sz="1100" spc="-5">
                <a:latin typeface="Courier New"/>
                <a:cs typeface="Courier New"/>
              </a:rPr>
              <a:t>PROCEDURE </a:t>
            </a:r>
            <a:r>
              <a:rPr dirty="0" sz="1100" spc="-5" b="1">
                <a:latin typeface="Courier New"/>
                <a:cs typeface="Courier New"/>
              </a:rPr>
              <a:t>init_departments </a:t>
            </a:r>
            <a:r>
              <a:rPr dirty="0" sz="1100" spc="-5">
                <a:latin typeface="Courier New"/>
                <a:cs typeface="Courier New"/>
              </a:rPr>
              <a:t>IS  BEGIN</a:t>
            </a:r>
            <a:endParaRPr sz="1100">
              <a:latin typeface="Courier New"/>
              <a:cs typeface="Courier New"/>
            </a:endParaRPr>
          </a:p>
          <a:p>
            <a:pPr marL="347980">
              <a:lnSpc>
                <a:spcPts val="1170"/>
              </a:lnSpc>
            </a:pPr>
            <a:r>
              <a:rPr dirty="0" sz="1100" spc="-5">
                <a:latin typeface="Courier New"/>
                <a:cs typeface="Courier New"/>
              </a:rPr>
              <a:t>FOR rec IN (SELECT department_id FROM</a:t>
            </a:r>
            <a:r>
              <a:rPr dirty="0" sz="1100" spc="45">
                <a:latin typeface="Courier New"/>
                <a:cs typeface="Courier New"/>
              </a:rPr>
              <a:t> </a:t>
            </a:r>
            <a:r>
              <a:rPr dirty="0" sz="1100" spc="-5">
                <a:latin typeface="Courier New"/>
                <a:cs typeface="Courier New"/>
              </a:rPr>
              <a:t>departments)</a:t>
            </a:r>
            <a:endParaRPr sz="1100">
              <a:latin typeface="Courier New"/>
              <a:cs typeface="Courier New"/>
            </a:endParaRPr>
          </a:p>
          <a:p>
            <a:pPr marL="347980">
              <a:lnSpc>
                <a:spcPts val="1250"/>
              </a:lnSpc>
            </a:pPr>
            <a:r>
              <a:rPr dirty="0" sz="1100" spc="-5">
                <a:latin typeface="Courier New"/>
                <a:cs typeface="Courier New"/>
              </a:rPr>
              <a:t>LOOP</a:t>
            </a:r>
            <a:endParaRPr sz="1100">
              <a:latin typeface="Courier New"/>
              <a:cs typeface="Courier New"/>
            </a:endParaRPr>
          </a:p>
          <a:p>
            <a:pPr marL="347980" marR="1178560" indent="167640">
              <a:lnSpc>
                <a:spcPts val="1240"/>
              </a:lnSpc>
              <a:spcBef>
                <a:spcPts val="70"/>
              </a:spcBef>
            </a:pPr>
            <a:r>
              <a:rPr dirty="0" sz="1100" spc="-5">
                <a:latin typeface="Courier New"/>
                <a:cs typeface="Courier New"/>
              </a:rPr>
              <a:t>valid_departments(rec.department_id) := TRUE;  END LOOP;</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25"/>
              </a:spcBef>
            </a:pPr>
            <a:endParaRPr sz="1100">
              <a:latin typeface="Courier New"/>
              <a:cs typeface="Courier New"/>
            </a:endParaRPr>
          </a:p>
          <a:p>
            <a:pPr marL="180340" marR="843280">
              <a:lnSpc>
                <a:spcPts val="1250"/>
              </a:lnSpc>
            </a:pPr>
            <a:r>
              <a:rPr dirty="0" sz="1100" spc="-5">
                <a:latin typeface="Courier New"/>
                <a:cs typeface="Courier New"/>
              </a:rPr>
              <a:t>PROCEDURE print_employee(emprec employees%rowtype) IS  BEGIN</a:t>
            </a:r>
            <a:endParaRPr sz="1100">
              <a:latin typeface="Courier New"/>
              <a:cs typeface="Courier New"/>
            </a:endParaRPr>
          </a:p>
          <a:p>
            <a:pPr marL="347980">
              <a:lnSpc>
                <a:spcPts val="1175"/>
              </a:lnSpc>
            </a:pPr>
            <a:r>
              <a:rPr dirty="0" sz="1100" spc="-5">
                <a:latin typeface="Courier New"/>
                <a:cs typeface="Courier New"/>
              </a:rPr>
              <a:t>DBMS_OUTPUT.PUT_LINE(emprec.department_id ||'</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2108200" marR="1262380">
              <a:lnSpc>
                <a:spcPct val="94400"/>
              </a:lnSpc>
              <a:spcBef>
                <a:spcPts val="35"/>
              </a:spcBef>
            </a:pPr>
            <a:r>
              <a:rPr dirty="0" sz="1100" spc="-5">
                <a:latin typeface="Courier New"/>
                <a:cs typeface="Courier New"/>
              </a:rPr>
              <a:t>emprec.employee_id||' '||  emprec.first_name||' '||  emprec.last_name||' '||  emprec.job_id||' '||  emprec.salary);</a:t>
            </a:r>
            <a:endParaRPr sz="1100">
              <a:latin typeface="Courier New"/>
              <a:cs typeface="Courier New"/>
            </a:endParaRPr>
          </a:p>
          <a:p>
            <a:pPr marL="180340">
              <a:lnSpc>
                <a:spcPts val="1250"/>
              </a:lnSpc>
            </a:pPr>
            <a:r>
              <a:rPr dirty="0" sz="1100" spc="-5">
                <a:latin typeface="Courier New"/>
                <a:cs typeface="Courier New"/>
              </a:rPr>
              <a:t>END;</a:t>
            </a:r>
            <a:endParaRPr sz="1100">
              <a:latin typeface="Courier New"/>
              <a:cs typeface="Courier New"/>
            </a:endParaRPr>
          </a:p>
          <a:p>
            <a:pPr>
              <a:lnSpc>
                <a:spcPct val="100000"/>
              </a:lnSpc>
              <a:spcBef>
                <a:spcPts val="25"/>
              </a:spcBef>
            </a:pPr>
            <a:endParaRPr sz="1050">
              <a:latin typeface="Courier New"/>
              <a:cs typeface="Courier New"/>
            </a:endParaRPr>
          </a:p>
          <a:p>
            <a:pPr marL="264160" marR="5080" indent="-83820">
              <a:lnSpc>
                <a:spcPts val="1280"/>
              </a:lnSpc>
            </a:pPr>
            <a:r>
              <a:rPr dirty="0" sz="1100" spc="-5">
                <a:latin typeface="Courier New"/>
                <a:cs typeface="Courier New"/>
              </a:rPr>
              <a:t>FUNCTION </a:t>
            </a:r>
            <a:r>
              <a:rPr dirty="0" sz="1100" spc="-5" b="1">
                <a:latin typeface="Courier New"/>
                <a:cs typeface="Courier New"/>
              </a:rPr>
              <a:t>valid_deptid</a:t>
            </a:r>
            <a:r>
              <a:rPr dirty="0" sz="1100" spc="-5">
                <a:latin typeface="Courier New"/>
                <a:cs typeface="Courier New"/>
              </a:rPr>
              <a:t>(deptid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347980">
              <a:lnSpc>
                <a:spcPts val="1170"/>
              </a:lnSpc>
            </a:pPr>
            <a:r>
              <a:rPr dirty="0" sz="1100" spc="-5">
                <a:latin typeface="Courier New"/>
                <a:cs typeface="Courier New"/>
              </a:rPr>
              <a:t>dummy PLS_INTEGER;</a:t>
            </a:r>
            <a:endParaRPr sz="1100">
              <a:latin typeface="Courier New"/>
              <a:cs typeface="Courier New"/>
            </a:endParaRPr>
          </a:p>
          <a:p>
            <a:pPr marL="180340">
              <a:lnSpc>
                <a:spcPts val="1245"/>
              </a:lnSpc>
            </a:pPr>
            <a:r>
              <a:rPr dirty="0" sz="1100" spc="-5">
                <a:latin typeface="Courier New"/>
                <a:cs typeface="Courier New"/>
              </a:rPr>
              <a:t>BEGIN</a:t>
            </a:r>
            <a:endParaRPr sz="1100">
              <a:latin typeface="Courier New"/>
              <a:cs typeface="Courier New"/>
            </a:endParaRPr>
          </a:p>
          <a:p>
            <a:pPr marL="180340" marR="1765300" indent="167640">
              <a:lnSpc>
                <a:spcPts val="1250"/>
              </a:lnSpc>
              <a:spcBef>
                <a:spcPts val="65"/>
              </a:spcBef>
            </a:pPr>
            <a:r>
              <a:rPr dirty="0" sz="1100" spc="-5">
                <a:latin typeface="Courier New"/>
                <a:cs typeface="Courier New"/>
              </a:rPr>
              <a:t>RETURN valid_departments.exists(deptid);  EXCEPTION</a:t>
            </a:r>
            <a:endParaRPr sz="1100">
              <a:latin typeface="Courier New"/>
              <a:cs typeface="Courier New"/>
            </a:endParaRPr>
          </a:p>
          <a:p>
            <a:pPr marL="347980">
              <a:lnSpc>
                <a:spcPts val="1175"/>
              </a:lnSpc>
            </a:pPr>
            <a:r>
              <a:rPr dirty="0" sz="1100" spc="-5">
                <a:latin typeface="Courier New"/>
                <a:cs typeface="Courier New"/>
              </a:rPr>
              <a:t>WHEN NO_DATA_FOUND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347980">
              <a:lnSpc>
                <a:spcPts val="1255"/>
              </a:lnSpc>
            </a:pPr>
            <a:r>
              <a:rPr dirty="0" sz="1100" spc="-5">
                <a:latin typeface="Courier New"/>
                <a:cs typeface="Courier New"/>
              </a:rPr>
              <a:t>RETURN FALSE;</a:t>
            </a:r>
            <a:endParaRPr sz="1100">
              <a:latin typeface="Courier New"/>
              <a:cs typeface="Courier New"/>
            </a:endParaRPr>
          </a:p>
          <a:p>
            <a:pPr marL="180340">
              <a:lnSpc>
                <a:spcPts val="1290"/>
              </a:lnSpc>
            </a:pPr>
            <a:r>
              <a:rPr dirty="0" sz="1100" spc="-5">
                <a:latin typeface="Courier New"/>
                <a:cs typeface="Courier New"/>
              </a:rPr>
              <a:t>END valid_deptid;</a:t>
            </a:r>
            <a:endParaRPr sz="1100">
              <a:latin typeface="Courier New"/>
              <a:cs typeface="Courier New"/>
            </a:endParaRPr>
          </a:p>
        </p:txBody>
      </p:sp>
      <p:sp>
        <p:nvSpPr>
          <p:cNvPr id="6" name="object 6"/>
          <p:cNvSpPr/>
          <p:nvPr/>
        </p:nvSpPr>
        <p:spPr>
          <a:xfrm>
            <a:off x="832866" y="1051559"/>
            <a:ext cx="6335395" cy="7489190"/>
          </a:xfrm>
          <a:custGeom>
            <a:avLst/>
            <a:gdLst/>
            <a:ahLst/>
            <a:cxnLst/>
            <a:rect l="l" t="t" r="r" b="b"/>
            <a:pathLst>
              <a:path w="6335395" h="7489190">
                <a:moveTo>
                  <a:pt x="12179" y="0"/>
                </a:moveTo>
                <a:lnTo>
                  <a:pt x="0" y="0"/>
                </a:lnTo>
                <a:lnTo>
                  <a:pt x="0" y="7476744"/>
                </a:lnTo>
                <a:lnTo>
                  <a:pt x="12179" y="7476744"/>
                </a:lnTo>
                <a:lnTo>
                  <a:pt x="12179" y="0"/>
                </a:lnTo>
                <a:close/>
              </a:path>
              <a:path w="6335395" h="7489190">
                <a:moveTo>
                  <a:pt x="6335268" y="7476757"/>
                </a:moveTo>
                <a:lnTo>
                  <a:pt x="6323076" y="7476757"/>
                </a:lnTo>
                <a:lnTo>
                  <a:pt x="12179" y="7476757"/>
                </a:lnTo>
                <a:lnTo>
                  <a:pt x="0" y="7476757"/>
                </a:lnTo>
                <a:lnTo>
                  <a:pt x="0" y="7488936"/>
                </a:lnTo>
                <a:lnTo>
                  <a:pt x="12179" y="7488936"/>
                </a:lnTo>
                <a:lnTo>
                  <a:pt x="6323076" y="7488936"/>
                </a:lnTo>
                <a:lnTo>
                  <a:pt x="6335268" y="7488936"/>
                </a:lnTo>
                <a:lnTo>
                  <a:pt x="6335268" y="7476757"/>
                </a:lnTo>
                <a:close/>
              </a:path>
              <a:path w="6335395" h="7489190">
                <a:moveTo>
                  <a:pt x="6335268" y="7305294"/>
                </a:moveTo>
                <a:lnTo>
                  <a:pt x="6323076" y="7305294"/>
                </a:lnTo>
                <a:lnTo>
                  <a:pt x="6323076" y="7476744"/>
                </a:lnTo>
                <a:lnTo>
                  <a:pt x="6335268" y="7476744"/>
                </a:lnTo>
                <a:lnTo>
                  <a:pt x="6335268" y="7305294"/>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045210"/>
            <a:ext cx="6336030" cy="2095500"/>
            <a:chOff x="832866" y="1045210"/>
            <a:chExt cx="6336030" cy="2095500"/>
          </a:xfrm>
        </p:grpSpPr>
        <p:sp>
          <p:nvSpPr>
            <p:cNvPr id="3" name="object 3"/>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051560"/>
              <a:ext cx="0" cy="2082800"/>
            </a:xfrm>
            <a:custGeom>
              <a:avLst/>
              <a:gdLst/>
              <a:ahLst/>
              <a:cxnLst/>
              <a:rect l="l" t="t" r="r" b="b"/>
              <a:pathLst>
                <a:path w="0" h="2082800">
                  <a:moveTo>
                    <a:pt x="0" y="0"/>
                  </a:moveTo>
                  <a:lnTo>
                    <a:pt x="0" y="2082546"/>
                  </a:lnTo>
                </a:path>
              </a:pathLst>
            </a:custGeom>
            <a:ln w="12192">
              <a:solidFill>
                <a:srgbClr val="000000"/>
              </a:solidFill>
            </a:ln>
          </p:spPr>
          <p:txBody>
            <a:bodyPr wrap="square" lIns="0" tIns="0" rIns="0" bIns="0" rtlCol="0"/>
            <a:lstStyle/>
            <a:p/>
          </p:txBody>
        </p:sp>
      </p:grpSp>
      <p:sp>
        <p:nvSpPr>
          <p:cNvPr id="5" name="object 5"/>
          <p:cNvSpPr txBox="1"/>
          <p:nvPr/>
        </p:nvSpPr>
        <p:spPr>
          <a:xfrm>
            <a:off x="901700" y="763198"/>
            <a:ext cx="4552315" cy="2056764"/>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4: </a:t>
            </a:r>
            <a:r>
              <a:rPr dirty="0" sz="1200" b="1">
                <a:latin typeface="Arial"/>
                <a:cs typeface="Arial"/>
              </a:rPr>
              <a:t>Solutions</a:t>
            </a:r>
            <a:r>
              <a:rPr dirty="0" sz="1200" spc="-5" b="1">
                <a:latin typeface="Arial"/>
                <a:cs typeface="Arial"/>
              </a:rPr>
              <a:t> </a:t>
            </a:r>
            <a:r>
              <a:rPr dirty="0" sz="1200" b="1">
                <a:latin typeface="Arial"/>
                <a:cs typeface="Arial"/>
              </a:rPr>
              <a:t>(continued)</a:t>
            </a:r>
            <a:endParaRPr sz="1200">
              <a:latin typeface="Arial"/>
              <a:cs typeface="Arial"/>
            </a:endParaRPr>
          </a:p>
          <a:p>
            <a:pPr marL="12700">
              <a:lnSpc>
                <a:spcPts val="1280"/>
              </a:lnSpc>
              <a:spcBef>
                <a:spcPts val="370"/>
              </a:spcBef>
            </a:pPr>
            <a:r>
              <a:rPr dirty="0" sz="1100" spc="-5">
                <a:latin typeface="Courier New"/>
                <a:cs typeface="Courier New"/>
              </a:rPr>
              <a:t>BEGIN</a:t>
            </a:r>
            <a:endParaRPr sz="1100">
              <a:latin typeface="Courier New"/>
              <a:cs typeface="Courier New"/>
            </a:endParaRPr>
          </a:p>
          <a:p>
            <a:pPr marL="12700" marR="2938780" indent="167640">
              <a:lnSpc>
                <a:spcPts val="1250"/>
              </a:lnSpc>
              <a:spcBef>
                <a:spcPts val="60"/>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12700">
              <a:lnSpc>
                <a:spcPts val="1175"/>
              </a:lnSpc>
            </a:pPr>
            <a:r>
              <a:rPr dirty="0" sz="1100" spc="-5">
                <a:latin typeface="Courier New"/>
                <a:cs typeface="Courier New"/>
              </a:rPr>
              <a:t>/</a:t>
            </a:r>
            <a:endParaRPr sz="1100">
              <a:latin typeface="Courier New"/>
              <a:cs typeface="Courier New"/>
            </a:endParaRPr>
          </a:p>
          <a:p>
            <a:pPr marL="12700">
              <a:lnSpc>
                <a:spcPts val="1285"/>
              </a:lnSpc>
            </a:pPr>
            <a:r>
              <a:rPr dirty="0" sz="1100" spc="-5">
                <a:latin typeface="Courier New"/>
                <a:cs typeface="Courier New"/>
              </a:rPr>
              <a:t>SHOW ERRORS</a:t>
            </a:r>
            <a:endParaRPr sz="1100">
              <a:latin typeface="Courier New"/>
              <a:cs typeface="Courier New"/>
            </a:endParaRPr>
          </a:p>
          <a:p>
            <a:pPr marL="12700" marR="5080">
              <a:lnSpc>
                <a:spcPts val="2500"/>
              </a:lnSpc>
              <a:spcBef>
                <a:spcPts val="270"/>
              </a:spcBef>
            </a:pPr>
            <a:r>
              <a:rPr dirty="0" sz="1100" spc="-5">
                <a:latin typeface="Courier New"/>
                <a:cs typeface="Courier New"/>
              </a:rPr>
              <a:t>Warning: Package Body created with compilation errors.  Errors for PACKAGE BODY</a:t>
            </a:r>
            <a:r>
              <a:rPr dirty="0" sz="1100" spc="15">
                <a:latin typeface="Courier New"/>
                <a:cs typeface="Courier New"/>
              </a:rPr>
              <a:t> </a:t>
            </a:r>
            <a:r>
              <a:rPr dirty="0" sz="1100" spc="-5">
                <a:latin typeface="Courier New"/>
                <a:cs typeface="Courier New"/>
              </a:rPr>
              <a:t>EMP_PKG:</a:t>
            </a:r>
            <a:endParaRPr sz="1100">
              <a:latin typeface="Courier New"/>
              <a:cs typeface="Courier New"/>
            </a:endParaRPr>
          </a:p>
          <a:p>
            <a:pPr marL="12700">
              <a:lnSpc>
                <a:spcPct val="100000"/>
              </a:lnSpc>
              <a:spcBef>
                <a:spcPts val="885"/>
              </a:spcBef>
            </a:pPr>
            <a:r>
              <a:rPr dirty="0" sz="1100" spc="-5">
                <a:latin typeface="Courier New"/>
                <a:cs typeface="Courier New"/>
              </a:rPr>
              <a:t>LINE/COL ERROR</a:t>
            </a:r>
            <a:endParaRPr sz="1100">
              <a:latin typeface="Courier New"/>
              <a:cs typeface="Courier New"/>
            </a:endParaRPr>
          </a:p>
        </p:txBody>
      </p:sp>
      <p:grpSp>
        <p:nvGrpSpPr>
          <p:cNvPr id="6" name="object 6"/>
          <p:cNvGrpSpPr/>
          <p:nvPr/>
        </p:nvGrpSpPr>
        <p:grpSpPr>
          <a:xfrm>
            <a:off x="910272" y="2898730"/>
            <a:ext cx="6043930" cy="8255"/>
            <a:chOff x="910272" y="2898730"/>
            <a:chExt cx="6043930" cy="8255"/>
          </a:xfrm>
        </p:grpSpPr>
        <p:sp>
          <p:nvSpPr>
            <p:cNvPr id="7" name="object 7"/>
            <p:cNvSpPr/>
            <p:nvPr/>
          </p:nvSpPr>
          <p:spPr>
            <a:xfrm>
              <a:off x="914400" y="2902857"/>
              <a:ext cx="671195" cy="0"/>
            </a:xfrm>
            <a:custGeom>
              <a:avLst/>
              <a:gdLst/>
              <a:ahLst/>
              <a:cxnLst/>
              <a:rect l="l" t="t" r="r" b="b"/>
              <a:pathLst>
                <a:path w="671194" h="0">
                  <a:moveTo>
                    <a:pt x="0" y="0"/>
                  </a:moveTo>
                  <a:lnTo>
                    <a:pt x="670567" y="0"/>
                  </a:lnTo>
                </a:path>
              </a:pathLst>
            </a:custGeom>
            <a:ln w="7669">
              <a:solidFill>
                <a:srgbClr val="000000"/>
              </a:solidFill>
              <a:prstDash val="dash"/>
            </a:ln>
          </p:spPr>
          <p:txBody>
            <a:bodyPr wrap="square" lIns="0" tIns="0" rIns="0" bIns="0" rtlCol="0"/>
            <a:lstStyle/>
            <a:p/>
          </p:txBody>
        </p:sp>
        <p:sp>
          <p:nvSpPr>
            <p:cNvPr id="8" name="object 8"/>
            <p:cNvSpPr/>
            <p:nvPr/>
          </p:nvSpPr>
          <p:spPr>
            <a:xfrm>
              <a:off x="1668788" y="2902857"/>
              <a:ext cx="5281295" cy="0"/>
            </a:xfrm>
            <a:custGeom>
              <a:avLst/>
              <a:gdLst/>
              <a:ahLst/>
              <a:cxnLst/>
              <a:rect l="l" t="t" r="r" b="b"/>
              <a:pathLst>
                <a:path w="5281295" h="0">
                  <a:moveTo>
                    <a:pt x="0" y="0"/>
                  </a:moveTo>
                  <a:lnTo>
                    <a:pt x="5280722" y="0"/>
                  </a:lnTo>
                </a:path>
              </a:pathLst>
            </a:custGeom>
            <a:ln w="7669">
              <a:solidFill>
                <a:srgbClr val="000000"/>
              </a:solidFill>
              <a:prstDash val="dash"/>
            </a:ln>
          </p:spPr>
          <p:txBody>
            <a:bodyPr wrap="square" lIns="0" tIns="0" rIns="0" bIns="0" rtlCol="0"/>
            <a:lstStyle/>
            <a:p/>
          </p:txBody>
        </p:sp>
      </p:grpSp>
      <p:sp>
        <p:nvSpPr>
          <p:cNvPr id="9" name="object 9"/>
          <p:cNvSpPr txBox="1"/>
          <p:nvPr/>
        </p:nvSpPr>
        <p:spPr>
          <a:xfrm>
            <a:off x="914400" y="2943860"/>
            <a:ext cx="347980" cy="352425"/>
          </a:xfrm>
          <a:prstGeom prst="rect">
            <a:avLst/>
          </a:prstGeom>
        </p:spPr>
        <p:txBody>
          <a:bodyPr wrap="square" lIns="0" tIns="12065" rIns="0" bIns="0" rtlCol="0" vert="horz">
            <a:spAutoFit/>
          </a:bodyPr>
          <a:lstStyle/>
          <a:p>
            <a:pPr>
              <a:lnSpc>
                <a:spcPts val="1285"/>
              </a:lnSpc>
              <a:spcBef>
                <a:spcPts val="95"/>
              </a:spcBef>
            </a:pPr>
            <a:r>
              <a:rPr dirty="0" sz="1100" spc="-5">
                <a:latin typeface="Courier New"/>
                <a:cs typeface="Courier New"/>
              </a:rPr>
              <a:t>16/5</a:t>
            </a:r>
            <a:endParaRPr sz="1100">
              <a:latin typeface="Courier New"/>
              <a:cs typeface="Courier New"/>
            </a:endParaRPr>
          </a:p>
          <a:p>
            <a:pPr>
              <a:lnSpc>
                <a:spcPts val="1285"/>
              </a:lnSpc>
            </a:pPr>
            <a:r>
              <a:rPr dirty="0" sz="1100" spc="-5">
                <a:latin typeface="Courier New"/>
                <a:cs typeface="Courier New"/>
              </a:rPr>
              <a:t>16/8</a:t>
            </a:r>
            <a:endParaRPr sz="1100">
              <a:latin typeface="Courier New"/>
              <a:cs typeface="Courier New"/>
            </a:endParaRPr>
          </a:p>
        </p:txBody>
      </p:sp>
      <p:sp>
        <p:nvSpPr>
          <p:cNvPr id="10" name="object 10"/>
          <p:cNvSpPr txBox="1"/>
          <p:nvPr/>
        </p:nvSpPr>
        <p:spPr>
          <a:xfrm>
            <a:off x="1668789" y="2943860"/>
            <a:ext cx="4371975" cy="352425"/>
          </a:xfrm>
          <a:prstGeom prst="rect">
            <a:avLst/>
          </a:prstGeom>
        </p:spPr>
        <p:txBody>
          <a:bodyPr wrap="square" lIns="0" tIns="12065" rIns="0" bIns="0" rtlCol="0" vert="horz">
            <a:spAutoFit/>
          </a:bodyPr>
          <a:lstStyle/>
          <a:p>
            <a:pPr>
              <a:lnSpc>
                <a:spcPts val="1285"/>
              </a:lnSpc>
              <a:spcBef>
                <a:spcPts val="95"/>
              </a:spcBef>
            </a:pPr>
            <a:r>
              <a:rPr dirty="0" sz="1100" spc="-5">
                <a:latin typeface="Courier New"/>
                <a:cs typeface="Courier New"/>
              </a:rPr>
              <a:t>PL/SQL: Statement</a:t>
            </a:r>
            <a:r>
              <a:rPr dirty="0" sz="1100">
                <a:latin typeface="Courier New"/>
                <a:cs typeface="Courier New"/>
              </a:rPr>
              <a:t> </a:t>
            </a:r>
            <a:r>
              <a:rPr dirty="0" sz="1100" spc="-5">
                <a:latin typeface="Courier New"/>
                <a:cs typeface="Courier New"/>
              </a:rPr>
              <a:t>ignored</a:t>
            </a:r>
            <a:endParaRPr sz="1100">
              <a:latin typeface="Courier New"/>
              <a:cs typeface="Courier New"/>
            </a:endParaRPr>
          </a:p>
          <a:p>
            <a:pPr>
              <a:lnSpc>
                <a:spcPts val="1285"/>
              </a:lnSpc>
            </a:pPr>
            <a:r>
              <a:rPr dirty="0" sz="1100" spc="-5">
                <a:latin typeface="Courier New"/>
                <a:cs typeface="Courier New"/>
              </a:rPr>
              <a:t>PLS-00313: 'VALID_DEPTID' not declared in this</a:t>
            </a:r>
            <a:r>
              <a:rPr dirty="0" sz="1100" spc="90">
                <a:latin typeface="Courier New"/>
                <a:cs typeface="Courier New"/>
              </a:rPr>
              <a:t> </a:t>
            </a:r>
            <a:r>
              <a:rPr dirty="0" sz="1100" spc="-5">
                <a:latin typeface="Courier New"/>
                <a:cs typeface="Courier New"/>
              </a:rPr>
              <a:t>scope</a:t>
            </a:r>
            <a:endParaRPr sz="1100">
              <a:latin typeface="Courier New"/>
              <a:cs typeface="Courier New"/>
            </a:endParaRPr>
          </a:p>
        </p:txBody>
      </p:sp>
      <p:sp>
        <p:nvSpPr>
          <p:cNvPr id="11" name="object 11"/>
          <p:cNvSpPr/>
          <p:nvPr/>
        </p:nvSpPr>
        <p:spPr>
          <a:xfrm>
            <a:off x="832866" y="1051559"/>
            <a:ext cx="6335395" cy="2266315"/>
          </a:xfrm>
          <a:custGeom>
            <a:avLst/>
            <a:gdLst/>
            <a:ahLst/>
            <a:cxnLst/>
            <a:rect l="l" t="t" r="r" b="b"/>
            <a:pathLst>
              <a:path w="6335395" h="2266315">
                <a:moveTo>
                  <a:pt x="6335268" y="2082546"/>
                </a:moveTo>
                <a:lnTo>
                  <a:pt x="6323076" y="2082546"/>
                </a:lnTo>
                <a:lnTo>
                  <a:pt x="6323076" y="2253996"/>
                </a:lnTo>
                <a:lnTo>
                  <a:pt x="12179" y="2253996"/>
                </a:lnTo>
                <a:lnTo>
                  <a:pt x="12179" y="0"/>
                </a:lnTo>
                <a:lnTo>
                  <a:pt x="0" y="0"/>
                </a:lnTo>
                <a:lnTo>
                  <a:pt x="0" y="2253996"/>
                </a:lnTo>
                <a:lnTo>
                  <a:pt x="0" y="2266188"/>
                </a:lnTo>
                <a:lnTo>
                  <a:pt x="12179" y="2266188"/>
                </a:lnTo>
                <a:lnTo>
                  <a:pt x="6323076" y="2266188"/>
                </a:lnTo>
                <a:lnTo>
                  <a:pt x="6335268" y="2266188"/>
                </a:lnTo>
                <a:lnTo>
                  <a:pt x="6335268" y="2253996"/>
                </a:lnTo>
                <a:lnTo>
                  <a:pt x="6335268" y="2082546"/>
                </a:lnTo>
                <a:close/>
              </a:path>
            </a:pathLst>
          </a:custGeom>
          <a:solidFill>
            <a:srgbClr val="000000"/>
          </a:solidFill>
        </p:spPr>
        <p:txBody>
          <a:bodyPr wrap="square" lIns="0" tIns="0" rIns="0" bIns="0" rtlCol="0"/>
          <a:lstStyle/>
          <a:p/>
        </p:txBody>
      </p:sp>
      <p:sp>
        <p:nvSpPr>
          <p:cNvPr id="12" name="object 12"/>
          <p:cNvSpPr/>
          <p:nvPr/>
        </p:nvSpPr>
        <p:spPr>
          <a:xfrm>
            <a:off x="832866" y="4511802"/>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13" name="object 13"/>
          <p:cNvSpPr txBox="1"/>
          <p:nvPr/>
        </p:nvSpPr>
        <p:spPr>
          <a:xfrm>
            <a:off x="901700" y="3446779"/>
            <a:ext cx="6061075" cy="5683250"/>
          </a:xfrm>
          <a:prstGeom prst="rect">
            <a:avLst/>
          </a:prstGeom>
        </p:spPr>
        <p:txBody>
          <a:bodyPr wrap="square" lIns="0" tIns="6985" rIns="0" bIns="0" rtlCol="0" vert="horz">
            <a:spAutoFit/>
          </a:bodyPr>
          <a:lstStyle/>
          <a:p>
            <a:pPr algn="just" marL="469900" marR="177165">
              <a:lnSpc>
                <a:spcPct val="102899"/>
              </a:lnSpc>
              <a:spcBef>
                <a:spcPts val="55"/>
              </a:spcBef>
            </a:pPr>
            <a:r>
              <a:rPr dirty="0" sz="1200" b="1">
                <a:latin typeface="Times New Roman"/>
                <a:cs typeface="Times New Roman"/>
              </a:rPr>
              <a:t>It does not compile </a:t>
            </a:r>
            <a:r>
              <a:rPr dirty="0" sz="1200" spc="-5" b="1">
                <a:latin typeface="Times New Roman"/>
                <a:cs typeface="Times New Roman"/>
              </a:rPr>
              <a:t>successfully because </a:t>
            </a:r>
            <a:r>
              <a:rPr dirty="0" sz="1200" b="1">
                <a:latin typeface="Times New Roman"/>
                <a:cs typeface="Times New Roman"/>
              </a:rPr>
              <a:t>the </a:t>
            </a:r>
            <a:r>
              <a:rPr dirty="0" sz="1200" spc="-5" b="1">
                <a:latin typeface="Courier New"/>
                <a:cs typeface="Courier New"/>
              </a:rPr>
              <a:t>VALID_DEPTID</a:t>
            </a:r>
            <a:r>
              <a:rPr dirty="0" sz="1200" spc="-415" b="1">
                <a:latin typeface="Courier New"/>
                <a:cs typeface="Courier New"/>
              </a:rPr>
              <a:t> </a:t>
            </a:r>
            <a:r>
              <a:rPr dirty="0" sz="1200" spc="-5" b="1">
                <a:latin typeface="Times New Roman"/>
                <a:cs typeface="Times New Roman"/>
              </a:rPr>
              <a:t>function </a:t>
            </a:r>
            <a:r>
              <a:rPr dirty="0" sz="1200" b="1">
                <a:latin typeface="Times New Roman"/>
                <a:cs typeface="Times New Roman"/>
              </a:rPr>
              <a:t>is </a:t>
            </a:r>
            <a:r>
              <a:rPr dirty="0" sz="1200" spc="-5" b="1">
                <a:latin typeface="Times New Roman"/>
                <a:cs typeface="Times New Roman"/>
              </a:rPr>
              <a:t>referenced  </a:t>
            </a:r>
            <a:r>
              <a:rPr dirty="0" sz="1200" b="1">
                <a:latin typeface="Times New Roman"/>
                <a:cs typeface="Times New Roman"/>
              </a:rPr>
              <a:t>before it is</a:t>
            </a:r>
            <a:r>
              <a:rPr dirty="0" sz="1200" spc="-20" b="1">
                <a:latin typeface="Times New Roman"/>
                <a:cs typeface="Times New Roman"/>
              </a:rPr>
              <a:t> </a:t>
            </a:r>
            <a:r>
              <a:rPr dirty="0" sz="1200" b="1">
                <a:latin typeface="Times New Roman"/>
                <a:cs typeface="Times New Roman"/>
              </a:rPr>
              <a:t>declared.</a:t>
            </a:r>
            <a:endParaRPr sz="1200">
              <a:latin typeface="Times New Roman"/>
              <a:cs typeface="Times New Roman"/>
            </a:endParaRPr>
          </a:p>
          <a:p>
            <a:pPr algn="just" marL="469900" marR="356870" indent="-228600">
              <a:lnSpc>
                <a:spcPts val="1380"/>
              </a:lnSpc>
              <a:spcBef>
                <a:spcPts val="625"/>
              </a:spcBef>
            </a:pPr>
            <a:r>
              <a:rPr dirty="0" sz="1200">
                <a:latin typeface="Times New Roman"/>
                <a:cs typeface="Times New Roman"/>
              </a:rPr>
              <a:t>c. Fix the </a:t>
            </a:r>
            <a:r>
              <a:rPr dirty="0" sz="1200" spc="-5">
                <a:latin typeface="Times New Roman"/>
                <a:cs typeface="Times New Roman"/>
              </a:rPr>
              <a:t>compilation </a:t>
            </a:r>
            <a:r>
              <a:rPr dirty="0" sz="1200">
                <a:latin typeface="Times New Roman"/>
                <a:cs typeface="Times New Roman"/>
              </a:rPr>
              <a:t>error by using a forward </a:t>
            </a:r>
            <a:r>
              <a:rPr dirty="0" sz="1200" spc="-5">
                <a:latin typeface="Times New Roman"/>
                <a:cs typeface="Times New Roman"/>
              </a:rPr>
              <a:t>declaration </a:t>
            </a:r>
            <a:r>
              <a:rPr dirty="0" sz="1200">
                <a:latin typeface="Times New Roman"/>
                <a:cs typeface="Times New Roman"/>
              </a:rPr>
              <a:t>in the body for the offending  </a:t>
            </a:r>
            <a:r>
              <a:rPr dirty="0" sz="1200" spc="-5">
                <a:latin typeface="Times New Roman"/>
                <a:cs typeface="Times New Roman"/>
              </a:rPr>
              <a:t>subprogram </a:t>
            </a:r>
            <a:r>
              <a:rPr dirty="0" sz="1200">
                <a:latin typeface="Times New Roman"/>
                <a:cs typeface="Times New Roman"/>
              </a:rPr>
              <a:t>reference. </a:t>
            </a:r>
            <a:r>
              <a:rPr dirty="0" sz="1200" spc="-5">
                <a:latin typeface="Times New Roman"/>
                <a:cs typeface="Times New Roman"/>
              </a:rPr>
              <a:t>Load </a:t>
            </a:r>
            <a:r>
              <a:rPr dirty="0" sz="1200">
                <a:latin typeface="Times New Roman"/>
                <a:cs typeface="Times New Roman"/>
              </a:rPr>
              <a:t>and re-create the package body. What happens? </a:t>
            </a:r>
            <a:r>
              <a:rPr dirty="0" sz="1200" spc="-5">
                <a:latin typeface="Times New Roman"/>
                <a:cs typeface="Times New Roman"/>
              </a:rPr>
              <a:t>Save </a:t>
            </a:r>
            <a:r>
              <a:rPr dirty="0" sz="1200">
                <a:latin typeface="Times New Roman"/>
                <a:cs typeface="Times New Roman"/>
              </a:rPr>
              <a:t>the  package </a:t>
            </a:r>
            <a:r>
              <a:rPr dirty="0" sz="1200" spc="-5">
                <a:latin typeface="Times New Roman"/>
                <a:cs typeface="Times New Roman"/>
              </a:rPr>
              <a:t>code </a:t>
            </a:r>
            <a:r>
              <a:rPr dirty="0" sz="1200">
                <a:latin typeface="Times New Roman"/>
                <a:cs typeface="Times New Roman"/>
              </a:rPr>
              <a:t>in a </a:t>
            </a:r>
            <a:r>
              <a:rPr dirty="0" sz="1200" spc="-5">
                <a:latin typeface="Times New Roman"/>
                <a:cs typeface="Times New Roman"/>
              </a:rPr>
              <a:t>script</a:t>
            </a:r>
            <a:r>
              <a:rPr dirty="0" sz="1200" spc="-15">
                <a:latin typeface="Times New Roman"/>
                <a:cs typeface="Times New Roman"/>
              </a:rPr>
              <a:t> </a:t>
            </a:r>
            <a:r>
              <a:rPr dirty="0" sz="1200">
                <a:latin typeface="Times New Roman"/>
                <a:cs typeface="Times New Roman"/>
              </a:rPr>
              <a:t>file.</a:t>
            </a:r>
            <a:endParaRPr sz="1200">
              <a:latin typeface="Times New Roman"/>
              <a:cs typeface="Times New Roman"/>
            </a:endParaRPr>
          </a:p>
          <a:p>
            <a:pPr marL="12700">
              <a:lnSpc>
                <a:spcPts val="1280"/>
              </a:lnSpc>
              <a:spcBef>
                <a:spcPts val="645"/>
              </a:spcBef>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347980" marR="2519680" indent="-167640">
              <a:lnSpc>
                <a:spcPts val="1250"/>
              </a:lnSpc>
              <a:spcBef>
                <a:spcPts val="65"/>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180340">
              <a:lnSpc>
                <a:spcPts val="1210"/>
              </a:lnSpc>
            </a:pPr>
            <a:r>
              <a:rPr dirty="0" sz="1100" spc="-5">
                <a:latin typeface="Courier New"/>
                <a:cs typeface="Courier New"/>
              </a:rPr>
              <a:t>valid_departments</a:t>
            </a:r>
            <a:r>
              <a:rPr dirty="0" sz="1100">
                <a:latin typeface="Courier New"/>
                <a:cs typeface="Courier New"/>
              </a:rPr>
              <a:t> </a:t>
            </a:r>
            <a:r>
              <a:rPr dirty="0" sz="1100" spc="-5">
                <a:latin typeface="Courier New"/>
                <a:cs typeface="Courier New"/>
              </a:rPr>
              <a:t>boolean_tabtype;</a:t>
            </a:r>
            <a:endParaRPr sz="1100">
              <a:latin typeface="Courier New"/>
              <a:cs typeface="Courier New"/>
            </a:endParaRPr>
          </a:p>
          <a:p>
            <a:pPr>
              <a:lnSpc>
                <a:spcPct val="100000"/>
              </a:lnSpc>
              <a:spcBef>
                <a:spcPts val="5"/>
              </a:spcBef>
            </a:pPr>
            <a:endParaRPr sz="1100">
              <a:latin typeface="Courier New"/>
              <a:cs typeface="Courier New"/>
            </a:endParaRPr>
          </a:p>
          <a:p>
            <a:pPr marL="264160" marR="591820" indent="-83820">
              <a:lnSpc>
                <a:spcPts val="1240"/>
              </a:lnSpc>
            </a:pPr>
            <a:r>
              <a:rPr dirty="0" sz="1100" spc="-5" b="1">
                <a:latin typeface="Courier New"/>
                <a:cs typeface="Courier New"/>
              </a:rPr>
              <a:t>FUNCTION valid_deptid(deptid IN departments.department_id%TYPE)  RETURN BOOLEAN;</a:t>
            </a:r>
            <a:endParaRPr sz="1100">
              <a:latin typeface="Courier New"/>
              <a:cs typeface="Courier New"/>
            </a:endParaRPr>
          </a:p>
          <a:p>
            <a:pPr>
              <a:lnSpc>
                <a:spcPct val="100000"/>
              </a:lnSpc>
              <a:spcBef>
                <a:spcPts val="45"/>
              </a:spcBef>
            </a:pPr>
            <a:endParaRPr sz="1000">
              <a:latin typeface="Courier New"/>
              <a:cs typeface="Courier New"/>
            </a:endParaRPr>
          </a:p>
          <a:p>
            <a:pPr marL="180340">
              <a:lnSpc>
                <a:spcPts val="1280"/>
              </a:lnSpc>
              <a:spcBef>
                <a:spcPts val="5"/>
              </a:spcBef>
            </a:pPr>
            <a:r>
              <a:rPr dirty="0" sz="1100" spc="-5">
                <a:latin typeface="Courier New"/>
                <a:cs typeface="Courier New"/>
              </a:rPr>
              <a:t>PROCEDURE add_employee(</a:t>
            </a:r>
            <a:endParaRPr sz="1100">
              <a:latin typeface="Courier New"/>
              <a:cs typeface="Courier New"/>
            </a:endParaRPr>
          </a:p>
          <a:p>
            <a:pPr marL="347980" marR="2603500">
              <a:lnSpc>
                <a:spcPts val="1250"/>
              </a:lnSpc>
              <a:spcBef>
                <a:spcPts val="6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a:lnSpc>
                <a:spcPts val="1170"/>
              </a:lnSpc>
            </a:pPr>
            <a:r>
              <a:rPr dirty="0" sz="1100" spc="-5">
                <a:latin typeface="Courier New"/>
                <a:cs typeface="Courier New"/>
              </a:rPr>
              <a:t>job employees.job_id%TYPE DEFAULT</a:t>
            </a:r>
            <a:r>
              <a:rPr dirty="0" sz="1100" spc="15">
                <a:latin typeface="Courier New"/>
                <a:cs typeface="Courier New"/>
              </a:rPr>
              <a:t> </a:t>
            </a:r>
            <a:r>
              <a:rPr dirty="0" sz="1100" spc="-5">
                <a:latin typeface="Courier New"/>
                <a:cs typeface="Courier New"/>
              </a:rPr>
              <a:t>'SA_REP',</a:t>
            </a:r>
            <a:endParaRPr sz="1100">
              <a:latin typeface="Courier New"/>
              <a:cs typeface="Courier New"/>
            </a:endParaRPr>
          </a:p>
          <a:p>
            <a:pPr marL="347980" marR="2184400">
              <a:lnSpc>
                <a:spcPts val="1250"/>
              </a:lnSpc>
              <a:spcBef>
                <a:spcPts val="65"/>
              </a:spcBef>
            </a:pPr>
            <a:r>
              <a:rPr dirty="0" sz="1100" spc="-5">
                <a:latin typeface="Courier New"/>
                <a:cs typeface="Courier New"/>
              </a:rPr>
              <a:t>mgr employees.manager_id%TYPE DEFAULT 145,  sal employees.salary%TYPE DEFAULT</a:t>
            </a:r>
            <a:r>
              <a:rPr dirty="0" sz="1100" spc="25">
                <a:latin typeface="Courier New"/>
                <a:cs typeface="Courier New"/>
              </a:rPr>
              <a:t> </a:t>
            </a:r>
            <a:r>
              <a:rPr dirty="0" sz="1100" spc="-5">
                <a:latin typeface="Courier New"/>
                <a:cs typeface="Courier New"/>
              </a:rPr>
              <a:t>1000,</a:t>
            </a:r>
            <a:endParaRPr sz="1100">
              <a:latin typeface="Courier New"/>
              <a:cs typeface="Courier New"/>
            </a:endParaRPr>
          </a:p>
          <a:p>
            <a:pPr marL="347980">
              <a:lnSpc>
                <a:spcPts val="1175"/>
              </a:lnSpc>
            </a:pPr>
            <a:r>
              <a:rPr dirty="0" sz="1100" spc="-5">
                <a:latin typeface="Courier New"/>
                <a:cs typeface="Courier New"/>
              </a:rPr>
              <a:t>comm employees.commission_pct%TYPE DEFAULT</a:t>
            </a:r>
            <a:r>
              <a:rPr dirty="0" sz="1100" spc="15">
                <a:latin typeface="Courier New"/>
                <a:cs typeface="Courier New"/>
              </a:rPr>
              <a:t> </a:t>
            </a:r>
            <a:r>
              <a:rPr dirty="0" sz="1100" spc="-5">
                <a:latin typeface="Courier New"/>
                <a:cs typeface="Courier New"/>
              </a:rPr>
              <a:t>0,</a:t>
            </a:r>
            <a:endParaRPr sz="1100">
              <a:latin typeface="Courier New"/>
              <a:cs typeface="Courier New"/>
            </a:endParaRPr>
          </a:p>
          <a:p>
            <a:pPr marL="180340" marR="1513840" indent="167640">
              <a:lnSpc>
                <a:spcPts val="1250"/>
              </a:lnSpc>
              <a:spcBef>
                <a:spcPts val="60"/>
              </a:spcBef>
            </a:pPr>
            <a:r>
              <a:rPr dirty="0" sz="1100" spc="-5">
                <a:latin typeface="Courier New"/>
                <a:cs typeface="Courier New"/>
              </a:rPr>
              <a:t>deptid employees.department_id%TYPE DEFAULT 30) IS  BEGIN</a:t>
            </a:r>
            <a:endParaRPr sz="1100">
              <a:latin typeface="Courier New"/>
              <a:cs typeface="Courier New"/>
            </a:endParaRPr>
          </a:p>
          <a:p>
            <a:pPr marL="347980">
              <a:lnSpc>
                <a:spcPts val="1160"/>
              </a:lnSpc>
            </a:pPr>
            <a:r>
              <a:rPr dirty="0" sz="1100" spc="-5">
                <a:latin typeface="Courier New"/>
                <a:cs typeface="Courier New"/>
              </a:rPr>
              <a:t>IF </a:t>
            </a:r>
            <a:r>
              <a:rPr dirty="0" sz="1100" spc="-5" b="1">
                <a:latin typeface="Courier New"/>
                <a:cs typeface="Courier New"/>
              </a:rPr>
              <a:t>valid_deptid(deptid)</a:t>
            </a:r>
            <a:r>
              <a:rPr dirty="0" sz="1100" b="1">
                <a:latin typeface="Courier New"/>
                <a:cs typeface="Courier New"/>
              </a:rPr>
              <a:t> </a:t>
            </a:r>
            <a:r>
              <a:rPr dirty="0" sz="1100" spc="-5">
                <a:latin typeface="Courier New"/>
                <a:cs typeface="Courier New"/>
              </a:rPr>
              <a:t>THEN</a:t>
            </a:r>
            <a:endParaRPr sz="1100">
              <a:latin typeface="Courier New"/>
              <a:cs typeface="Courier New"/>
            </a:endParaRPr>
          </a:p>
          <a:p>
            <a:pPr marL="683260" marR="5080" indent="-167640">
              <a:lnSpc>
                <a:spcPts val="1250"/>
              </a:lnSpc>
              <a:spcBef>
                <a:spcPts val="80"/>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683260" marR="508000" indent="-167640">
              <a:lnSpc>
                <a:spcPts val="1240"/>
              </a:lnSpc>
            </a:pPr>
            <a:r>
              <a:rPr dirty="0" sz="1100" spc="-5">
                <a:latin typeface="Courier New"/>
                <a:cs typeface="Courier New"/>
              </a:rPr>
              <a:t>VALUES (employees_seq.NEXTVAL, first_name, last_name, email,  job, mgr, TRUNC(SYSDATE), sal, comm,</a:t>
            </a:r>
            <a:r>
              <a:rPr dirty="0" sz="1100" spc="30">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185"/>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611120">
              <a:lnSpc>
                <a:spcPts val="1245"/>
              </a:lnSpc>
            </a:pPr>
            <a:r>
              <a:rPr dirty="0" sz="1100" spc="-5">
                <a:latin typeface="Courier New"/>
                <a:cs typeface="Courier New"/>
              </a:rPr>
              <a:t>'Invalid department ID. Try</a:t>
            </a:r>
            <a:r>
              <a:rPr dirty="0" sz="1100" spc="25">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50"/>
              </a:lnSpc>
            </a:pPr>
            <a:r>
              <a:rPr dirty="0" sz="1100" spc="-5">
                <a:latin typeface="Courier New"/>
                <a:cs typeface="Courier New"/>
              </a:rPr>
              <a:t>END IF;</a:t>
            </a:r>
            <a:endParaRPr sz="1100">
              <a:latin typeface="Courier New"/>
              <a:cs typeface="Courier New"/>
            </a:endParaRPr>
          </a:p>
          <a:p>
            <a:pPr marL="180340">
              <a:lnSpc>
                <a:spcPts val="1250"/>
              </a:lnSpc>
            </a:pPr>
            <a:r>
              <a:rPr dirty="0" sz="1100" spc="-5">
                <a:latin typeface="Courier New"/>
                <a:cs typeface="Courier New"/>
              </a:rPr>
              <a:t>END add_employee;</a:t>
            </a:r>
            <a:endParaRPr sz="1100">
              <a:latin typeface="Courier New"/>
              <a:cs typeface="Courier New"/>
            </a:endParaRPr>
          </a:p>
          <a:p>
            <a:pPr marL="180340">
              <a:lnSpc>
                <a:spcPts val="1285"/>
              </a:lnSpc>
            </a:pPr>
            <a:r>
              <a:rPr dirty="0" sz="1100" spc="-5">
                <a:latin typeface="Courier New"/>
                <a:cs typeface="Courier New"/>
              </a:rPr>
              <a:t>...</a:t>
            </a:r>
            <a:endParaRPr sz="1100">
              <a:latin typeface="Courier New"/>
              <a:cs typeface="Courier New"/>
            </a:endParaRPr>
          </a:p>
        </p:txBody>
      </p:sp>
      <p:sp>
        <p:nvSpPr>
          <p:cNvPr id="14" name="object 14"/>
          <p:cNvSpPr/>
          <p:nvPr/>
        </p:nvSpPr>
        <p:spPr>
          <a:xfrm>
            <a:off x="832866" y="4511801"/>
            <a:ext cx="6335395" cy="4639945"/>
          </a:xfrm>
          <a:custGeom>
            <a:avLst/>
            <a:gdLst/>
            <a:ahLst/>
            <a:cxnLst/>
            <a:rect l="l" t="t" r="r" b="b"/>
            <a:pathLst>
              <a:path w="6335395" h="4639945">
                <a:moveTo>
                  <a:pt x="6335268" y="0"/>
                </a:moveTo>
                <a:lnTo>
                  <a:pt x="6323076" y="0"/>
                </a:lnTo>
                <a:lnTo>
                  <a:pt x="6323076" y="4627626"/>
                </a:lnTo>
                <a:lnTo>
                  <a:pt x="12179" y="4627626"/>
                </a:lnTo>
                <a:lnTo>
                  <a:pt x="12179" y="0"/>
                </a:lnTo>
                <a:lnTo>
                  <a:pt x="0" y="0"/>
                </a:lnTo>
                <a:lnTo>
                  <a:pt x="0" y="4627626"/>
                </a:lnTo>
                <a:lnTo>
                  <a:pt x="0" y="4639818"/>
                </a:lnTo>
                <a:lnTo>
                  <a:pt x="12179" y="4639818"/>
                </a:lnTo>
                <a:lnTo>
                  <a:pt x="6323076" y="4639818"/>
                </a:lnTo>
                <a:lnTo>
                  <a:pt x="6335268" y="4639818"/>
                </a:lnTo>
                <a:lnTo>
                  <a:pt x="6335268" y="4627626"/>
                </a:lnTo>
                <a:lnTo>
                  <a:pt x="6335268" y="0"/>
                </a:lnTo>
                <a:close/>
              </a:path>
            </a:pathLst>
          </a:custGeom>
          <a:solidFill>
            <a:srgbClr val="000000"/>
          </a:solidFill>
        </p:spPr>
        <p:txBody>
          <a:bodyPr wrap="square" lIns="0" tIns="0" rIns="0" bIns="0" rtlCol="0"/>
          <a:lstStyle/>
          <a:p/>
        </p:txBody>
      </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6" name="object 1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3203575"/>
          </a:xfrm>
          <a:prstGeom prst="rect">
            <a:avLst/>
          </a:prstGeom>
          <a:ln w="12192">
            <a:solidFill>
              <a:srgbClr val="000000"/>
            </a:solidFill>
          </a:ln>
        </p:spPr>
        <p:txBody>
          <a:bodyPr wrap="square" lIns="0" tIns="2540" rIns="0" bIns="0" rtlCol="0" vert="horz">
            <a:spAutoFit/>
          </a:bodyPr>
          <a:lstStyle/>
          <a:p>
            <a:pPr>
              <a:lnSpc>
                <a:spcPct val="100000"/>
              </a:lnSpc>
              <a:spcBef>
                <a:spcPts val="20"/>
              </a:spcBef>
            </a:pPr>
            <a:endParaRPr sz="1100">
              <a:latin typeface="Times New Roman"/>
              <a:cs typeface="Times New Roman"/>
            </a:endParaRPr>
          </a:p>
          <a:p>
            <a:pPr marL="326390" marR="791210" indent="-83820">
              <a:lnSpc>
                <a:spcPts val="1280"/>
              </a:lnSpc>
            </a:pPr>
            <a:r>
              <a:rPr dirty="0" sz="1100" spc="-5">
                <a:latin typeface="Courier New"/>
                <a:cs typeface="Courier New"/>
              </a:rPr>
              <a:t>FUNCTION </a:t>
            </a:r>
            <a:r>
              <a:rPr dirty="0" sz="1100" spc="-5" b="1">
                <a:latin typeface="Courier New"/>
                <a:cs typeface="Courier New"/>
              </a:rPr>
              <a:t>valid_deptid</a:t>
            </a:r>
            <a:r>
              <a:rPr dirty="0" sz="1100" spc="-5">
                <a:latin typeface="Courier New"/>
                <a:cs typeface="Courier New"/>
              </a:rPr>
              <a:t>(deptid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410209">
              <a:lnSpc>
                <a:spcPts val="1170"/>
              </a:lnSpc>
            </a:pPr>
            <a:r>
              <a:rPr dirty="0" sz="1100" spc="-5">
                <a:latin typeface="Courier New"/>
                <a:cs typeface="Courier New"/>
              </a:rPr>
              <a:t>dummy PLS_INTEGER;</a:t>
            </a:r>
            <a:endParaRPr sz="1100">
              <a:latin typeface="Courier New"/>
              <a:cs typeface="Courier New"/>
            </a:endParaRPr>
          </a:p>
          <a:p>
            <a:pPr marL="242570">
              <a:lnSpc>
                <a:spcPts val="1250"/>
              </a:lnSpc>
            </a:pPr>
            <a:r>
              <a:rPr dirty="0" sz="1100" spc="-5">
                <a:latin typeface="Courier New"/>
                <a:cs typeface="Courier New"/>
              </a:rPr>
              <a:t>BEGIN</a:t>
            </a:r>
            <a:endParaRPr sz="1100">
              <a:latin typeface="Courier New"/>
              <a:cs typeface="Courier New"/>
            </a:endParaRPr>
          </a:p>
          <a:p>
            <a:pPr marL="242570" marR="2551430" indent="167640">
              <a:lnSpc>
                <a:spcPts val="1240"/>
              </a:lnSpc>
              <a:spcBef>
                <a:spcPts val="70"/>
              </a:spcBef>
            </a:pPr>
            <a:r>
              <a:rPr dirty="0" sz="1100" spc="-5">
                <a:latin typeface="Courier New"/>
                <a:cs typeface="Courier New"/>
              </a:rPr>
              <a:t>RETURN valid_departments.exists(deptid);  EXCEPTION</a:t>
            </a:r>
            <a:endParaRPr sz="1100">
              <a:latin typeface="Courier New"/>
              <a:cs typeface="Courier New"/>
            </a:endParaRPr>
          </a:p>
          <a:p>
            <a:pPr marL="410209" marR="3976370">
              <a:lnSpc>
                <a:spcPts val="1250"/>
              </a:lnSpc>
              <a:spcBef>
                <a:spcPts val="5"/>
              </a:spcBef>
            </a:pPr>
            <a:r>
              <a:rPr dirty="0" sz="1100" spc="-5">
                <a:latin typeface="Courier New"/>
                <a:cs typeface="Courier New"/>
              </a:rPr>
              <a:t>WHEN NO_DATA_FOUND THEN  RETURN FALSE;</a:t>
            </a:r>
            <a:endParaRPr sz="1100">
              <a:latin typeface="Courier New"/>
              <a:cs typeface="Courier New"/>
            </a:endParaRPr>
          </a:p>
          <a:p>
            <a:pPr marL="242570">
              <a:lnSpc>
                <a:spcPts val="1210"/>
              </a:lnSpc>
            </a:pPr>
            <a:r>
              <a:rPr dirty="0" sz="1100" spc="-5">
                <a:latin typeface="Courier New"/>
                <a:cs typeface="Courier New"/>
              </a:rPr>
              <a:t>END valid_deptid;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5"/>
              </a:lnSpc>
            </a:pPr>
            <a:r>
              <a:rPr dirty="0" sz="1100" spc="-5">
                <a:latin typeface="Courier New"/>
                <a:cs typeface="Courier New"/>
              </a:rPr>
              <a:t>BEGIN</a:t>
            </a:r>
            <a:endParaRPr sz="1100">
              <a:latin typeface="Courier New"/>
              <a:cs typeface="Courier New"/>
            </a:endParaRPr>
          </a:p>
          <a:p>
            <a:pPr marL="74930" marR="4646930" indent="167640">
              <a:lnSpc>
                <a:spcPts val="1240"/>
              </a:lnSpc>
              <a:spcBef>
                <a:spcPts val="75"/>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74930">
              <a:lnSpc>
                <a:spcPts val="118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00"/>
              </a:lnSpc>
              <a:spcBef>
                <a:spcPts val="27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901700" y="4396232"/>
            <a:ext cx="5821045" cy="1396365"/>
          </a:xfrm>
          <a:prstGeom prst="rect">
            <a:avLst/>
          </a:prstGeom>
        </p:spPr>
        <p:txBody>
          <a:bodyPr wrap="square" lIns="0" tIns="6985" rIns="0" bIns="0" rtlCol="0" vert="horz">
            <a:spAutoFit/>
          </a:bodyPr>
          <a:lstStyle/>
          <a:p>
            <a:pPr marL="469900" marR="5080">
              <a:lnSpc>
                <a:spcPct val="102899"/>
              </a:lnSpc>
              <a:spcBef>
                <a:spcPts val="55"/>
              </a:spcBef>
            </a:pPr>
            <a:r>
              <a:rPr dirty="0" sz="1200" b="1">
                <a:latin typeface="Times New Roman"/>
                <a:cs typeface="Times New Roman"/>
              </a:rPr>
              <a:t>A </a:t>
            </a:r>
            <a:r>
              <a:rPr dirty="0" sz="1200" spc="-5" b="1">
                <a:latin typeface="Times New Roman"/>
                <a:cs typeface="Times New Roman"/>
              </a:rPr>
              <a:t>forward </a:t>
            </a:r>
            <a:r>
              <a:rPr dirty="0" sz="1200" b="1">
                <a:latin typeface="Times New Roman"/>
                <a:cs typeface="Times New Roman"/>
              </a:rPr>
              <a:t>declaration for the </a:t>
            </a:r>
            <a:r>
              <a:rPr dirty="0" sz="1200" spc="-5" b="1">
                <a:latin typeface="Courier New"/>
                <a:cs typeface="Courier New"/>
              </a:rPr>
              <a:t>VALID_DEPTID</a:t>
            </a:r>
            <a:r>
              <a:rPr dirty="0" sz="1200" spc="-450" b="1">
                <a:latin typeface="Courier New"/>
                <a:cs typeface="Courier New"/>
              </a:rPr>
              <a:t> </a:t>
            </a:r>
            <a:r>
              <a:rPr dirty="0" sz="1200" b="1">
                <a:latin typeface="Times New Roman"/>
                <a:cs typeface="Times New Roman"/>
              </a:rPr>
              <a:t>function enables the </a:t>
            </a:r>
            <a:r>
              <a:rPr dirty="0" sz="1200" spc="-5" b="1">
                <a:latin typeface="Times New Roman"/>
                <a:cs typeface="Times New Roman"/>
              </a:rPr>
              <a:t>package body  </a:t>
            </a:r>
            <a:r>
              <a:rPr dirty="0" sz="1200" b="1">
                <a:latin typeface="Times New Roman"/>
                <a:cs typeface="Times New Roman"/>
              </a:rPr>
              <a:t>to be compiled</a:t>
            </a:r>
            <a:r>
              <a:rPr dirty="0" sz="1200" spc="-5" b="1">
                <a:latin typeface="Times New Roman"/>
                <a:cs typeface="Times New Roman"/>
              </a:rPr>
              <a:t> successfully.</a:t>
            </a:r>
            <a:endParaRPr sz="1200">
              <a:latin typeface="Times New Roman"/>
              <a:cs typeface="Times New Roman"/>
            </a:endParaRPr>
          </a:p>
          <a:p>
            <a:pPr marL="12700">
              <a:lnSpc>
                <a:spcPct val="100000"/>
              </a:lnSpc>
              <a:spcBef>
                <a:spcPts val="1140"/>
              </a:spcBef>
            </a:pPr>
            <a:r>
              <a:rPr dirty="0" sz="1200" b="1">
                <a:latin typeface="Times New Roman"/>
                <a:cs typeface="Times New Roman"/>
              </a:rPr>
              <a:t>If you have time, complete the </a:t>
            </a:r>
            <a:r>
              <a:rPr dirty="0" sz="1200" spc="-5" b="1">
                <a:latin typeface="Times New Roman"/>
                <a:cs typeface="Times New Roman"/>
              </a:rPr>
              <a:t>following</a:t>
            </a:r>
            <a:r>
              <a:rPr dirty="0" sz="1200" spc="-45" b="1">
                <a:latin typeface="Times New Roman"/>
                <a:cs typeface="Times New Roman"/>
              </a:rPr>
              <a:t> </a:t>
            </a:r>
            <a:r>
              <a:rPr dirty="0" sz="1200" b="1">
                <a:latin typeface="Times New Roman"/>
                <a:cs typeface="Times New Roman"/>
              </a:rPr>
              <a:t>exercise:</a:t>
            </a:r>
            <a:endParaRPr sz="1200">
              <a:latin typeface="Times New Roman"/>
              <a:cs typeface="Times New Roman"/>
            </a:endParaRPr>
          </a:p>
          <a:p>
            <a:pPr>
              <a:lnSpc>
                <a:spcPct val="100000"/>
              </a:lnSpc>
              <a:spcBef>
                <a:spcPts val="20"/>
              </a:spcBef>
            </a:pPr>
            <a:endParaRPr sz="1000">
              <a:latin typeface="Times New Roman"/>
              <a:cs typeface="Times New Roman"/>
            </a:endParaRPr>
          </a:p>
          <a:p>
            <a:pPr marL="241300" indent="-229235">
              <a:lnSpc>
                <a:spcPct val="100000"/>
              </a:lnSpc>
              <a:buAutoNum type="arabicPeriod" startAt="6"/>
              <a:tabLst>
                <a:tab pos="241935" algn="l"/>
              </a:tabLst>
            </a:pPr>
            <a:r>
              <a:rPr dirty="0" sz="1200" spc="-5">
                <a:latin typeface="Times New Roman"/>
                <a:cs typeface="Times New Roman"/>
              </a:rPr>
              <a:t>Wrap </a:t>
            </a:r>
            <a:r>
              <a:rPr dirty="0" sz="1200">
                <a:latin typeface="Times New Roman"/>
                <a:cs typeface="Times New Roman"/>
              </a:rPr>
              <a:t>the </a:t>
            </a:r>
            <a:r>
              <a:rPr dirty="0" sz="1200" spc="-5">
                <a:latin typeface="Courier New"/>
                <a:cs typeface="Courier New"/>
              </a:rPr>
              <a:t>EMP_PKG</a:t>
            </a:r>
            <a:r>
              <a:rPr dirty="0" sz="1200" spc="-455">
                <a:latin typeface="Courier New"/>
                <a:cs typeface="Courier New"/>
              </a:rPr>
              <a:t> </a:t>
            </a:r>
            <a:r>
              <a:rPr dirty="0" sz="1200">
                <a:latin typeface="Times New Roman"/>
                <a:cs typeface="Times New Roman"/>
              </a:rPr>
              <a:t>package body and re-create it.</a:t>
            </a:r>
            <a:endParaRPr sz="1200">
              <a:latin typeface="Times New Roman"/>
              <a:cs typeface="Times New Roman"/>
            </a:endParaRPr>
          </a:p>
          <a:p>
            <a:pPr>
              <a:lnSpc>
                <a:spcPct val="100000"/>
              </a:lnSpc>
              <a:spcBef>
                <a:spcPts val="35"/>
              </a:spcBef>
              <a:buFont typeface="Times New Roman"/>
              <a:buAutoNum type="arabicPeriod" startAt="6"/>
            </a:pPr>
            <a:endParaRPr sz="1050">
              <a:latin typeface="Times New Roman"/>
              <a:cs typeface="Times New Roman"/>
            </a:endParaRPr>
          </a:p>
          <a:p>
            <a:pPr lvl="1" marL="469900" indent="-229235">
              <a:lnSpc>
                <a:spcPct val="100000"/>
              </a:lnSpc>
              <a:buAutoNum type="alphaLcPeriod"/>
              <a:tabLst>
                <a:tab pos="470534" algn="l"/>
              </a:tabLst>
            </a:pPr>
            <a:r>
              <a:rPr dirty="0" sz="1200">
                <a:latin typeface="Times New Roman"/>
                <a:cs typeface="Times New Roman"/>
              </a:rPr>
              <a:t>Query the </a:t>
            </a:r>
            <a:r>
              <a:rPr dirty="0" sz="1200" spc="-5">
                <a:latin typeface="Times New Roman"/>
                <a:cs typeface="Times New Roman"/>
              </a:rPr>
              <a:t>data dictionary </a:t>
            </a:r>
            <a:r>
              <a:rPr dirty="0" sz="1200">
                <a:latin typeface="Times New Roman"/>
                <a:cs typeface="Times New Roman"/>
              </a:rPr>
              <a:t>to view </a:t>
            </a:r>
            <a:r>
              <a:rPr dirty="0" sz="1200" spc="-5">
                <a:latin typeface="Times New Roman"/>
                <a:cs typeface="Times New Roman"/>
              </a:rPr>
              <a:t>the </a:t>
            </a:r>
            <a:r>
              <a:rPr dirty="0" sz="1200">
                <a:latin typeface="Times New Roman"/>
                <a:cs typeface="Times New Roman"/>
              </a:rPr>
              <a:t>source for the </a:t>
            </a:r>
            <a:r>
              <a:rPr dirty="0" sz="1200" spc="-5">
                <a:latin typeface="Courier New"/>
                <a:cs typeface="Courier New"/>
              </a:rPr>
              <a:t>EMP_PKG</a:t>
            </a:r>
            <a:r>
              <a:rPr dirty="0" sz="1200" spc="-440">
                <a:latin typeface="Courier New"/>
                <a:cs typeface="Courier New"/>
              </a:rPr>
              <a:t> </a:t>
            </a:r>
            <a:r>
              <a:rPr dirty="0" sz="1200">
                <a:latin typeface="Times New Roman"/>
                <a:cs typeface="Times New Roman"/>
              </a:rPr>
              <a:t>body.</a:t>
            </a:r>
            <a:endParaRPr sz="1200">
              <a:latin typeface="Times New Roman"/>
              <a:cs typeface="Times New Roman"/>
            </a:endParaRPr>
          </a:p>
        </p:txBody>
      </p:sp>
      <p:sp>
        <p:nvSpPr>
          <p:cNvPr id="5" name="object 5"/>
          <p:cNvSpPr txBox="1"/>
          <p:nvPr/>
        </p:nvSpPr>
        <p:spPr>
          <a:xfrm>
            <a:off x="838961" y="5874258"/>
            <a:ext cx="6323330" cy="316357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text</a:t>
            </a:r>
            <a:endParaRPr sz="1100">
              <a:latin typeface="Courier New"/>
              <a:cs typeface="Courier New"/>
            </a:endParaRPr>
          </a:p>
          <a:p>
            <a:pPr marL="74930">
              <a:lnSpc>
                <a:spcPts val="1240"/>
              </a:lnSpc>
            </a:pPr>
            <a:r>
              <a:rPr dirty="0" sz="1100" spc="-5">
                <a:latin typeface="Courier New"/>
                <a:cs typeface="Courier New"/>
              </a:rPr>
              <a:t>FROM user_source</a:t>
            </a:r>
            <a:endParaRPr sz="1100">
              <a:latin typeface="Courier New"/>
              <a:cs typeface="Courier New"/>
            </a:endParaRPr>
          </a:p>
          <a:p>
            <a:pPr marL="74930" marR="4144010">
              <a:lnSpc>
                <a:spcPts val="1250"/>
              </a:lnSpc>
              <a:spcBef>
                <a:spcPts val="60"/>
              </a:spcBef>
            </a:pPr>
            <a:r>
              <a:rPr dirty="0" sz="1100" spc="-5">
                <a:latin typeface="Courier New"/>
                <a:cs typeface="Courier New"/>
              </a:rPr>
              <a:t>WHERE name = 'EMP_PKG'  AND type = 'PACKAGE</a:t>
            </a:r>
            <a:r>
              <a:rPr dirty="0" sz="1100" spc="-10">
                <a:latin typeface="Courier New"/>
                <a:cs typeface="Courier New"/>
              </a:rPr>
              <a:t> </a:t>
            </a:r>
            <a:r>
              <a:rPr dirty="0" sz="1100" spc="-5">
                <a:latin typeface="Courier New"/>
                <a:cs typeface="Courier New"/>
              </a:rPr>
              <a:t>BODY'</a:t>
            </a:r>
            <a:endParaRPr sz="1100">
              <a:latin typeface="Courier New"/>
              <a:cs typeface="Courier New"/>
            </a:endParaRPr>
          </a:p>
          <a:p>
            <a:pPr marL="74930">
              <a:lnSpc>
                <a:spcPts val="1215"/>
              </a:lnSpc>
            </a:pPr>
            <a:r>
              <a:rPr dirty="0" sz="1100" spc="-5">
                <a:latin typeface="Courier New"/>
                <a:cs typeface="Courier New"/>
              </a:rPr>
              <a:t>ORDER BY</a:t>
            </a:r>
            <a:r>
              <a:rPr dirty="0" sz="1100">
                <a:latin typeface="Courier New"/>
                <a:cs typeface="Courier New"/>
              </a:rPr>
              <a:t> </a:t>
            </a:r>
            <a:r>
              <a:rPr dirty="0" sz="1100" spc="-5">
                <a:latin typeface="Courier New"/>
                <a:cs typeface="Courier New"/>
              </a:rPr>
              <a:t>line;</a:t>
            </a:r>
            <a:endParaRPr sz="1100">
              <a:latin typeface="Courier New"/>
              <a:cs typeface="Courier New"/>
            </a:endParaRPr>
          </a:p>
        </p:txBody>
      </p:sp>
      <p:sp>
        <p:nvSpPr>
          <p:cNvPr id="6" name="object 6"/>
          <p:cNvSpPr/>
          <p:nvPr/>
        </p:nvSpPr>
        <p:spPr>
          <a:xfrm>
            <a:off x="924156" y="6853276"/>
            <a:ext cx="4312307" cy="2136487"/>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21680" cy="109156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469900" marR="5080" indent="-228600">
              <a:lnSpc>
                <a:spcPct val="102899"/>
              </a:lnSpc>
              <a:spcBef>
                <a:spcPts val="1125"/>
              </a:spcBef>
            </a:pPr>
            <a:r>
              <a:rPr dirty="0" sz="1200">
                <a:latin typeface="Times New Roman"/>
                <a:cs typeface="Times New Roman"/>
              </a:rPr>
              <a:t>b. Start a </a:t>
            </a:r>
            <a:r>
              <a:rPr dirty="0" sz="1200" spc="-5">
                <a:latin typeface="Times New Roman"/>
                <a:cs typeface="Times New Roman"/>
              </a:rPr>
              <a:t>command </a:t>
            </a:r>
            <a:r>
              <a:rPr dirty="0" sz="1200">
                <a:latin typeface="Times New Roman"/>
                <a:cs typeface="Times New Roman"/>
              </a:rPr>
              <a:t>window and execute the </a:t>
            </a:r>
            <a:r>
              <a:rPr dirty="0" sz="1200" spc="-5">
                <a:latin typeface="Courier New"/>
                <a:cs typeface="Courier New"/>
              </a:rPr>
              <a:t>WRAP </a:t>
            </a:r>
            <a:r>
              <a:rPr dirty="0" sz="1200">
                <a:latin typeface="Times New Roman"/>
                <a:cs typeface="Times New Roman"/>
              </a:rPr>
              <a:t>command-line utility to wrap the</a:t>
            </a:r>
            <a:r>
              <a:rPr dirty="0" sz="1200" spc="-190">
                <a:latin typeface="Times New Roman"/>
                <a:cs typeface="Times New Roman"/>
              </a:rPr>
              <a:t> </a:t>
            </a:r>
            <a:r>
              <a:rPr dirty="0" sz="1200" spc="-5">
                <a:latin typeface="Times New Roman"/>
                <a:cs typeface="Times New Roman"/>
              </a:rPr>
              <a:t>body  </a:t>
            </a:r>
            <a:r>
              <a:rPr dirty="0" sz="1200">
                <a:latin typeface="Times New Roman"/>
                <a:cs typeface="Times New Roman"/>
              </a:rPr>
              <a:t>of</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EMP_PKG</a:t>
            </a:r>
            <a:r>
              <a:rPr dirty="0" sz="1200" spc="-425">
                <a:latin typeface="Courier New"/>
                <a:cs typeface="Courier New"/>
              </a:rPr>
              <a:t> </a:t>
            </a:r>
            <a:r>
              <a:rPr dirty="0" sz="1200">
                <a:latin typeface="Times New Roman"/>
                <a:cs typeface="Times New Roman"/>
              </a:rPr>
              <a:t>package. </a:t>
            </a:r>
            <a:r>
              <a:rPr dirty="0" sz="1200" spc="-5">
                <a:latin typeface="Times New Roman"/>
                <a:cs typeface="Times New Roman"/>
              </a:rPr>
              <a:t>Give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output file </a:t>
            </a:r>
            <a:r>
              <a:rPr dirty="0" sz="1200" spc="-5">
                <a:latin typeface="Times New Roman"/>
                <a:cs typeface="Times New Roman"/>
              </a:rPr>
              <a:t>name</a:t>
            </a:r>
            <a:r>
              <a:rPr dirty="0" sz="1200">
                <a:latin typeface="Times New Roman"/>
                <a:cs typeface="Times New Roman"/>
              </a:rPr>
              <a:t> a</a:t>
            </a:r>
            <a:r>
              <a:rPr dirty="0" sz="1200" spc="-5">
                <a:latin typeface="Times New Roman"/>
                <a:cs typeface="Times New Roman"/>
              </a:rPr>
              <a:t> </a:t>
            </a:r>
            <a:r>
              <a:rPr dirty="0" sz="1200" spc="-5">
                <a:latin typeface="Courier New"/>
                <a:cs typeface="Courier New"/>
              </a:rPr>
              <a:t>.plb</a:t>
            </a:r>
            <a:r>
              <a:rPr dirty="0" sz="1200" spc="-415">
                <a:latin typeface="Courier New"/>
                <a:cs typeface="Courier New"/>
              </a:rPr>
              <a:t> </a:t>
            </a:r>
            <a:r>
              <a:rPr dirty="0" sz="1200">
                <a:latin typeface="Times New Roman"/>
                <a:cs typeface="Times New Roman"/>
              </a:rPr>
              <a:t>extension.</a:t>
            </a:r>
            <a:endParaRPr sz="1200">
              <a:latin typeface="Times New Roman"/>
              <a:cs typeface="Times New Roman"/>
            </a:endParaRPr>
          </a:p>
          <a:p>
            <a:pPr marL="469900" marR="86360">
              <a:lnSpc>
                <a:spcPts val="1420"/>
              </a:lnSpc>
              <a:spcBef>
                <a:spcPts val="65"/>
              </a:spcBef>
            </a:pPr>
            <a:r>
              <a:rPr dirty="0" sz="1200" b="1">
                <a:latin typeface="Times New Roman"/>
                <a:cs typeface="Times New Roman"/>
              </a:rPr>
              <a:t>Hint: </a:t>
            </a:r>
            <a:r>
              <a:rPr dirty="0" sz="1200">
                <a:latin typeface="Times New Roman"/>
                <a:cs typeface="Times New Roman"/>
              </a:rPr>
              <a:t>Copy the file (which you </a:t>
            </a:r>
            <a:r>
              <a:rPr dirty="0" sz="1200" spc="-5">
                <a:latin typeface="Times New Roman"/>
                <a:cs typeface="Times New Roman"/>
              </a:rPr>
              <a:t>saved </a:t>
            </a:r>
            <a:r>
              <a:rPr dirty="0" sz="1200">
                <a:latin typeface="Times New Roman"/>
                <a:cs typeface="Times New Roman"/>
              </a:rPr>
              <a:t>in </a:t>
            </a:r>
            <a:r>
              <a:rPr dirty="0" sz="1200" spc="-5">
                <a:latin typeface="Times New Roman"/>
                <a:cs typeface="Times New Roman"/>
              </a:rPr>
              <a:t>step </a:t>
            </a:r>
            <a:r>
              <a:rPr dirty="0" sz="1200">
                <a:latin typeface="Times New Roman"/>
                <a:cs typeface="Times New Roman"/>
              </a:rPr>
              <a:t>5c) containing the package body to a</a:t>
            </a:r>
            <a:r>
              <a:rPr dirty="0" sz="1200" spc="-140">
                <a:latin typeface="Times New Roman"/>
                <a:cs typeface="Times New Roman"/>
              </a:rPr>
              <a:t> </a:t>
            </a:r>
            <a:r>
              <a:rPr dirty="0" sz="1200">
                <a:latin typeface="Times New Roman"/>
                <a:cs typeface="Times New Roman"/>
              </a:rPr>
              <a:t>file  called</a:t>
            </a:r>
            <a:r>
              <a:rPr dirty="0" sz="1200" spc="-10">
                <a:latin typeface="Times New Roman"/>
                <a:cs typeface="Times New Roman"/>
              </a:rPr>
              <a:t> </a:t>
            </a:r>
            <a:r>
              <a:rPr dirty="0" sz="1200" spc="-5">
                <a:latin typeface="Courier New"/>
                <a:cs typeface="Courier New"/>
              </a:rPr>
              <a:t>emp_pkg_b.sql</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1" y="1987295"/>
            <a:ext cx="6323330" cy="130492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WRAP INAME=emp_pkg_b.sql</a:t>
            </a:r>
            <a:endParaRPr sz="1100">
              <a:latin typeface="Courier New"/>
              <a:cs typeface="Courier New"/>
            </a:endParaRPr>
          </a:p>
          <a:p>
            <a:pPr>
              <a:lnSpc>
                <a:spcPct val="100000"/>
              </a:lnSpc>
              <a:spcBef>
                <a:spcPts val="20"/>
              </a:spcBef>
            </a:pPr>
            <a:endParaRPr sz="1100">
              <a:latin typeface="Courier New"/>
              <a:cs typeface="Courier New"/>
            </a:endParaRPr>
          </a:p>
          <a:p>
            <a:pPr marL="74930" marR="455930">
              <a:lnSpc>
                <a:spcPts val="1250"/>
              </a:lnSpc>
            </a:pPr>
            <a:r>
              <a:rPr dirty="0" sz="1100" spc="-5">
                <a:latin typeface="Courier New"/>
                <a:cs typeface="Courier New"/>
              </a:rPr>
              <a:t>PL/SQL Wrapper: Release 10.2.0.1.0- Production on Tue Nov 14 03:49:53  2006</a:t>
            </a:r>
            <a:endParaRPr sz="1100">
              <a:latin typeface="Courier New"/>
              <a:cs typeface="Courier New"/>
            </a:endParaRPr>
          </a:p>
          <a:p>
            <a:pPr marL="74930" marR="1713230">
              <a:lnSpc>
                <a:spcPts val="2500"/>
              </a:lnSpc>
              <a:spcBef>
                <a:spcPts val="240"/>
              </a:spcBef>
              <a:tabLst>
                <a:tab pos="2924810" algn="l"/>
              </a:tabLst>
            </a:pPr>
            <a:r>
              <a:rPr dirty="0" sz="1100" spc="-5">
                <a:latin typeface="Courier New"/>
                <a:cs typeface="Courier New"/>
              </a:rPr>
              <a:t>Copyright (c)</a:t>
            </a:r>
            <a:r>
              <a:rPr dirty="0" sz="1100" spc="55">
                <a:latin typeface="Courier New"/>
                <a:cs typeface="Courier New"/>
              </a:rPr>
              <a:t> </a:t>
            </a:r>
            <a:r>
              <a:rPr dirty="0" sz="1100" spc="-5">
                <a:latin typeface="Courier New"/>
                <a:cs typeface="Courier New"/>
              </a:rPr>
              <a:t>1993,</a:t>
            </a:r>
            <a:r>
              <a:rPr dirty="0" sz="1100" spc="30">
                <a:latin typeface="Courier New"/>
                <a:cs typeface="Courier New"/>
              </a:rPr>
              <a:t> </a:t>
            </a:r>
            <a:r>
              <a:rPr dirty="0" sz="1100" spc="-5">
                <a:latin typeface="Courier New"/>
                <a:cs typeface="Courier New"/>
              </a:rPr>
              <a:t>2004,Oracle.	All Rights Reserved.  Processing emp_pkg_b.sql to</a:t>
            </a:r>
            <a:r>
              <a:rPr dirty="0" sz="1100" spc="15">
                <a:latin typeface="Courier New"/>
                <a:cs typeface="Courier New"/>
              </a:rPr>
              <a:t> </a:t>
            </a:r>
            <a:r>
              <a:rPr dirty="0" sz="1100" spc="-5">
                <a:latin typeface="Courier New"/>
                <a:cs typeface="Courier New"/>
              </a:rPr>
              <a:t>emp_pkg_b.plb</a:t>
            </a:r>
            <a:endParaRPr sz="1100">
              <a:latin typeface="Courier New"/>
              <a:cs typeface="Courier New"/>
            </a:endParaRPr>
          </a:p>
        </p:txBody>
      </p:sp>
      <p:sp>
        <p:nvSpPr>
          <p:cNvPr id="4" name="object 4"/>
          <p:cNvSpPr txBox="1"/>
          <p:nvPr/>
        </p:nvSpPr>
        <p:spPr>
          <a:xfrm>
            <a:off x="1130300" y="3430778"/>
            <a:ext cx="523811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 Using </a:t>
            </a:r>
            <a:r>
              <a:rPr dirty="0" sz="1200" i="1">
                <a:latin typeface="Times New Roman"/>
                <a:cs typeface="Times New Roman"/>
              </a:rPr>
              <a:t>i</a:t>
            </a:r>
            <a:r>
              <a:rPr dirty="0" sz="1200">
                <a:latin typeface="Times New Roman"/>
                <a:cs typeface="Times New Roman"/>
              </a:rPr>
              <a:t>SQL*Plus, load and execute the </a:t>
            </a:r>
            <a:r>
              <a:rPr dirty="0" sz="1200" spc="-5">
                <a:latin typeface="Courier New"/>
                <a:cs typeface="Courier New"/>
              </a:rPr>
              <a:t>.plb</a:t>
            </a:r>
            <a:r>
              <a:rPr dirty="0" sz="1200" spc="-459">
                <a:latin typeface="Courier New"/>
                <a:cs typeface="Courier New"/>
              </a:rPr>
              <a:t> </a:t>
            </a:r>
            <a:r>
              <a:rPr dirty="0" sz="1200">
                <a:latin typeface="Times New Roman"/>
                <a:cs typeface="Times New Roman"/>
              </a:rPr>
              <a:t>file containing the </a:t>
            </a:r>
            <a:r>
              <a:rPr dirty="0" sz="1200" spc="-5">
                <a:latin typeface="Times New Roman"/>
                <a:cs typeface="Times New Roman"/>
              </a:rPr>
              <a:t>wrapped source.</a:t>
            </a:r>
            <a:endParaRPr sz="1200">
              <a:latin typeface="Times New Roman"/>
              <a:cs typeface="Times New Roman"/>
            </a:endParaRPr>
          </a:p>
        </p:txBody>
      </p:sp>
      <p:sp>
        <p:nvSpPr>
          <p:cNvPr id="5" name="object 5"/>
          <p:cNvSpPr txBox="1"/>
          <p:nvPr/>
        </p:nvSpPr>
        <p:spPr>
          <a:xfrm>
            <a:off x="838961" y="3720846"/>
            <a:ext cx="6323330" cy="5444490"/>
          </a:xfrm>
          <a:prstGeom prst="rect">
            <a:avLst/>
          </a:prstGeom>
          <a:ln w="12192">
            <a:solidFill>
              <a:srgbClr val="000000"/>
            </a:solidFill>
          </a:ln>
        </p:spPr>
        <p:txBody>
          <a:bodyPr wrap="square" lIns="0" tIns="13335" rIns="0" bIns="0" rtlCol="0" vert="horz">
            <a:spAutoFit/>
          </a:bodyPr>
          <a:lstStyle/>
          <a:p>
            <a:pPr marL="74930" marR="2383790">
              <a:lnSpc>
                <a:spcPts val="1240"/>
              </a:lnSpc>
              <a:spcBef>
                <a:spcPts val="105"/>
              </a:spcBef>
            </a:pPr>
            <a:r>
              <a:rPr dirty="0" sz="1100" spc="-5">
                <a:latin typeface="Courier New"/>
                <a:cs typeface="Courier New"/>
              </a:rPr>
              <a:t>CREATE OR REPLACE PACKAGE BODY emp_pkg wrapped  </a:t>
            </a:r>
            <a:r>
              <a:rPr dirty="0" sz="1100">
                <a:latin typeface="Courier New"/>
                <a:cs typeface="Courier New"/>
              </a:rPr>
              <a:t> </a:t>
            </a:r>
            <a:r>
              <a:rPr dirty="0" sz="1100" spc="-5">
                <a:latin typeface="Courier New"/>
                <a:cs typeface="Courier New"/>
              </a:rPr>
              <a:t>0</a:t>
            </a:r>
            <a:endParaRPr sz="1100">
              <a:latin typeface="Courier New"/>
              <a:cs typeface="Courier New"/>
            </a:endParaRPr>
          </a:p>
          <a:p>
            <a:pPr marL="74930">
              <a:lnSpc>
                <a:spcPts val="1185"/>
              </a:lnSpc>
            </a:pPr>
            <a:r>
              <a:rPr dirty="0" sz="1100" spc="-5">
                <a:latin typeface="Courier New"/>
                <a:cs typeface="Courier New"/>
              </a:rPr>
              <a:t>abcd</a:t>
            </a:r>
            <a:endParaRPr sz="1100">
              <a:latin typeface="Courier New"/>
              <a:cs typeface="Courier New"/>
            </a:endParaRPr>
          </a:p>
          <a:p>
            <a:pPr algn="just" marL="74930" marR="5904230">
              <a:lnSpc>
                <a:spcPct val="94400"/>
              </a:lnSpc>
              <a:spcBef>
                <a:spcPts val="35"/>
              </a:spcBef>
            </a:pPr>
            <a:r>
              <a:rPr dirty="0" sz="1100" spc="-5">
                <a:latin typeface="Courier New"/>
                <a:cs typeface="Courier New"/>
              </a:rPr>
              <a:t>abcd  abcd  abcd  abcd  abcd  abcd  abcd  abcd  abcd  abcd  abcd  abcd  abcd  abcd</a:t>
            </a:r>
            <a:endParaRPr sz="1100">
              <a:latin typeface="Courier New"/>
              <a:cs typeface="Courier New"/>
            </a:endParaRPr>
          </a:p>
          <a:p>
            <a:pPr marL="158750">
              <a:lnSpc>
                <a:spcPts val="1210"/>
              </a:lnSpc>
            </a:pPr>
            <a:r>
              <a:rPr dirty="0" sz="1100" spc="-5">
                <a:latin typeface="Courier New"/>
                <a:cs typeface="Courier New"/>
              </a:rPr>
              <a:t>:</a:t>
            </a:r>
            <a:endParaRPr sz="1100">
              <a:latin typeface="Courier New"/>
              <a:cs typeface="Courier New"/>
            </a:endParaRPr>
          </a:p>
          <a:p>
            <a:pPr marL="158750">
              <a:lnSpc>
                <a:spcPts val="1245"/>
              </a:lnSpc>
            </a:pPr>
            <a:r>
              <a:rPr dirty="0" sz="1100" spc="-5">
                <a:latin typeface="Courier New"/>
                <a:cs typeface="Courier New"/>
              </a:rPr>
              <a:t>:</a:t>
            </a:r>
            <a:endParaRPr sz="1100">
              <a:latin typeface="Courier New"/>
              <a:cs typeface="Courier New"/>
            </a:endParaRPr>
          </a:p>
          <a:p>
            <a:pPr marL="74930">
              <a:lnSpc>
                <a:spcPts val="1245"/>
              </a:lnSpc>
            </a:pPr>
            <a:r>
              <a:rPr dirty="0" sz="1100" spc="-5">
                <a:latin typeface="Courier New"/>
                <a:cs typeface="Courier New"/>
              </a:rPr>
              <a:t>be 4</a:t>
            </a:r>
            <a:r>
              <a:rPr dirty="0" sz="1100" spc="-85">
                <a:latin typeface="Courier New"/>
                <a:cs typeface="Courier New"/>
              </a:rPr>
              <a:t> </a:t>
            </a:r>
            <a:r>
              <a:rPr dirty="0" sz="1100" spc="-5">
                <a:latin typeface="Courier New"/>
                <a:cs typeface="Courier New"/>
              </a:rPr>
              <a:t>0</a:t>
            </a:r>
            <a:endParaRPr sz="1100">
              <a:latin typeface="Courier New"/>
              <a:cs typeface="Courier New"/>
            </a:endParaRPr>
          </a:p>
          <a:p>
            <a:pPr marL="74930">
              <a:lnSpc>
                <a:spcPts val="1250"/>
              </a:lnSpc>
            </a:pPr>
            <a:r>
              <a:rPr dirty="0" sz="1100" spc="-5">
                <a:latin typeface="Courier New"/>
                <a:cs typeface="Courier New"/>
              </a:rPr>
              <a:t>67 3</a:t>
            </a:r>
            <a:r>
              <a:rPr dirty="0" sz="1100" spc="-85">
                <a:latin typeface="Courier New"/>
                <a:cs typeface="Courier New"/>
              </a:rPr>
              <a:t> </a:t>
            </a:r>
            <a:r>
              <a:rPr dirty="0" sz="1100" spc="-5">
                <a:latin typeface="Courier New"/>
                <a:cs typeface="Courier New"/>
              </a:rPr>
              <a:t>0</a:t>
            </a:r>
            <a:endParaRPr sz="1100">
              <a:latin typeface="Courier New"/>
              <a:cs typeface="Courier New"/>
            </a:endParaRPr>
          </a:p>
          <a:p>
            <a:pPr marL="74930">
              <a:lnSpc>
                <a:spcPts val="1250"/>
              </a:lnSpc>
            </a:pPr>
            <a:r>
              <a:rPr dirty="0" sz="1100" spc="-5">
                <a:latin typeface="Courier New"/>
                <a:cs typeface="Courier New"/>
              </a:rPr>
              <a:t>15 2</a:t>
            </a:r>
            <a:r>
              <a:rPr dirty="0" sz="1100" spc="-85">
                <a:latin typeface="Courier New"/>
                <a:cs typeface="Courier New"/>
              </a:rPr>
              <a:t> </a:t>
            </a:r>
            <a:r>
              <a:rPr dirty="0" sz="1100" spc="-5">
                <a:latin typeface="Courier New"/>
                <a:cs typeface="Courier New"/>
              </a:rPr>
              <a:t>0</a:t>
            </a:r>
            <a:endParaRPr sz="1100">
              <a:latin typeface="Courier New"/>
              <a:cs typeface="Courier New"/>
            </a:endParaRPr>
          </a:p>
          <a:p>
            <a:pPr marL="74930">
              <a:lnSpc>
                <a:spcPts val="1245"/>
              </a:lnSpc>
            </a:pPr>
            <a:r>
              <a:rPr dirty="0" sz="1100" spc="-5">
                <a:latin typeface="Courier New"/>
                <a:cs typeface="Courier New"/>
              </a:rPr>
              <a:t>133 6</a:t>
            </a:r>
            <a:r>
              <a:rPr dirty="0" sz="1100">
                <a:latin typeface="Courier New"/>
                <a:cs typeface="Courier New"/>
              </a:rPr>
              <a:t> </a:t>
            </a:r>
            <a:r>
              <a:rPr dirty="0" sz="1100" spc="-5">
                <a:latin typeface="Courier New"/>
                <a:cs typeface="Courier New"/>
              </a:rPr>
              <a:t>0</a:t>
            </a:r>
            <a:endParaRPr sz="1100">
              <a:latin typeface="Courier New"/>
              <a:cs typeface="Courier New"/>
            </a:endParaRPr>
          </a:p>
          <a:p>
            <a:pPr marL="74930">
              <a:lnSpc>
                <a:spcPts val="1245"/>
              </a:lnSpc>
            </a:pPr>
            <a:r>
              <a:rPr dirty="0" sz="1100" spc="-5">
                <a:latin typeface="Courier New"/>
                <a:cs typeface="Courier New"/>
              </a:rPr>
              <a:t>5 1</a:t>
            </a:r>
            <a:r>
              <a:rPr dirty="0" sz="1100">
                <a:latin typeface="Courier New"/>
                <a:cs typeface="Courier New"/>
              </a:rPr>
              <a:t> </a:t>
            </a:r>
            <a:r>
              <a:rPr dirty="0" sz="1100" spc="-5">
                <a:latin typeface="Courier New"/>
                <a:cs typeface="Courier New"/>
              </a:rPr>
              <a:t>0</a:t>
            </a:r>
            <a:endParaRPr sz="1100">
              <a:latin typeface="Courier New"/>
              <a:cs typeface="Courier New"/>
            </a:endParaRPr>
          </a:p>
          <a:p>
            <a:pPr marL="74930">
              <a:lnSpc>
                <a:spcPts val="1250"/>
              </a:lnSpc>
            </a:pPr>
            <a:r>
              <a:rPr dirty="0" sz="1100" spc="-5">
                <a:latin typeface="Courier New"/>
                <a:cs typeface="Courier New"/>
              </a:rPr>
              <a:t>5d 3</a:t>
            </a:r>
            <a:r>
              <a:rPr dirty="0" sz="1100">
                <a:latin typeface="Courier New"/>
                <a:cs typeface="Courier New"/>
              </a:rPr>
              <a:t> </a:t>
            </a:r>
            <a:r>
              <a:rPr dirty="0" sz="1100" spc="-5">
                <a:latin typeface="Courier New"/>
                <a:cs typeface="Courier New"/>
              </a:rPr>
              <a:t>0</a:t>
            </a:r>
            <a:endParaRPr sz="1100">
              <a:latin typeface="Courier New"/>
              <a:cs typeface="Courier New"/>
            </a:endParaRPr>
          </a:p>
          <a:p>
            <a:pPr marL="74930">
              <a:lnSpc>
                <a:spcPts val="1245"/>
              </a:lnSpc>
            </a:pPr>
            <a:r>
              <a:rPr dirty="0" sz="1100" spc="-5">
                <a:latin typeface="Courier New"/>
                <a:cs typeface="Courier New"/>
              </a:rPr>
              <a:t>193 1</a:t>
            </a:r>
            <a:r>
              <a:rPr dirty="0" sz="1100">
                <a:latin typeface="Courier New"/>
                <a:cs typeface="Courier New"/>
              </a:rPr>
              <a:t> </a:t>
            </a:r>
            <a:r>
              <a:rPr dirty="0" sz="1100" spc="-5">
                <a:latin typeface="Courier New"/>
                <a:cs typeface="Courier New"/>
              </a:rPr>
              <a:t>8</a:t>
            </a:r>
            <a:endParaRPr sz="1100">
              <a:latin typeface="Courier New"/>
              <a:cs typeface="Courier New"/>
            </a:endParaRPr>
          </a:p>
          <a:p>
            <a:pPr marL="74930">
              <a:lnSpc>
                <a:spcPts val="1280"/>
              </a:lnSpc>
            </a:pPr>
            <a:r>
              <a:rPr dirty="0" sz="1100" spc="-5">
                <a:latin typeface="Courier New"/>
                <a:cs typeface="Courier New"/>
              </a:rPr>
              <a:t>0</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ts val="1280"/>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479290">
              <a:lnSpc>
                <a:spcPct val="189100"/>
              </a:lnSpc>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735955" cy="722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469900" marR="5080" indent="-228600">
              <a:lnSpc>
                <a:spcPct val="100000"/>
              </a:lnSpc>
            </a:pPr>
            <a:r>
              <a:rPr dirty="0" sz="1200">
                <a:latin typeface="Times New Roman"/>
                <a:cs typeface="Times New Roman"/>
              </a:rPr>
              <a:t>d. Query the data dictionary to display the source for the </a:t>
            </a:r>
            <a:r>
              <a:rPr dirty="0" sz="1200" spc="-5">
                <a:latin typeface="Courier New"/>
                <a:cs typeface="Courier New"/>
              </a:rPr>
              <a:t>EMP_PKG</a:t>
            </a:r>
            <a:r>
              <a:rPr dirty="0" sz="1200" spc="-565">
                <a:latin typeface="Courier New"/>
                <a:cs typeface="Courier New"/>
              </a:rPr>
              <a:t> </a:t>
            </a:r>
            <a:r>
              <a:rPr dirty="0" sz="1200">
                <a:latin typeface="Times New Roman"/>
                <a:cs typeface="Times New Roman"/>
              </a:rPr>
              <a:t>package body again.  </a:t>
            </a:r>
            <a:r>
              <a:rPr dirty="0" sz="1200" spc="-5">
                <a:latin typeface="Times New Roman"/>
                <a:cs typeface="Times New Roman"/>
              </a:rPr>
              <a:t>Are </a:t>
            </a:r>
            <a:r>
              <a:rPr dirty="0" sz="1200">
                <a:latin typeface="Times New Roman"/>
                <a:cs typeface="Times New Roman"/>
              </a:rPr>
              <a:t>the original </a:t>
            </a:r>
            <a:r>
              <a:rPr dirty="0" sz="1200" spc="-5">
                <a:latin typeface="Times New Roman"/>
                <a:cs typeface="Times New Roman"/>
              </a:rPr>
              <a:t>source </a:t>
            </a:r>
            <a:r>
              <a:rPr dirty="0" sz="1200">
                <a:latin typeface="Times New Roman"/>
                <a:cs typeface="Times New Roman"/>
              </a:rPr>
              <a:t>code lines</a:t>
            </a:r>
            <a:r>
              <a:rPr dirty="0" sz="1200" spc="-10">
                <a:latin typeface="Times New Roman"/>
                <a:cs typeface="Times New Roman"/>
              </a:rPr>
              <a:t> </a:t>
            </a:r>
            <a:r>
              <a:rPr dirty="0" sz="1200">
                <a:latin typeface="Times New Roman"/>
                <a:cs typeface="Times New Roman"/>
              </a:rPr>
              <a:t>readable?</a:t>
            </a:r>
            <a:endParaRPr sz="1200">
              <a:latin typeface="Times New Roman"/>
              <a:cs typeface="Times New Roman"/>
            </a:endParaRPr>
          </a:p>
        </p:txBody>
      </p:sp>
      <p:sp>
        <p:nvSpPr>
          <p:cNvPr id="3" name="object 3"/>
          <p:cNvSpPr txBox="1"/>
          <p:nvPr/>
        </p:nvSpPr>
        <p:spPr>
          <a:xfrm>
            <a:off x="838961" y="1611630"/>
            <a:ext cx="6323330" cy="288163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text</a:t>
            </a:r>
            <a:endParaRPr sz="1100">
              <a:latin typeface="Courier New"/>
              <a:cs typeface="Courier New"/>
            </a:endParaRPr>
          </a:p>
          <a:p>
            <a:pPr marL="74930">
              <a:lnSpc>
                <a:spcPts val="1240"/>
              </a:lnSpc>
            </a:pPr>
            <a:r>
              <a:rPr dirty="0" sz="1100" spc="-5">
                <a:latin typeface="Courier New"/>
                <a:cs typeface="Courier New"/>
              </a:rPr>
              <a:t>FROM user_source</a:t>
            </a:r>
            <a:endParaRPr sz="1100">
              <a:latin typeface="Courier New"/>
              <a:cs typeface="Courier New"/>
            </a:endParaRPr>
          </a:p>
          <a:p>
            <a:pPr marL="74930" marR="4144010">
              <a:lnSpc>
                <a:spcPts val="1250"/>
              </a:lnSpc>
              <a:spcBef>
                <a:spcPts val="60"/>
              </a:spcBef>
            </a:pPr>
            <a:r>
              <a:rPr dirty="0" sz="1100" spc="-5">
                <a:latin typeface="Courier New"/>
                <a:cs typeface="Courier New"/>
              </a:rPr>
              <a:t>WHERE name = 'EMP_PKG'  AND type = 'PACKAGE</a:t>
            </a:r>
            <a:r>
              <a:rPr dirty="0" sz="1100" spc="-10">
                <a:latin typeface="Courier New"/>
                <a:cs typeface="Courier New"/>
              </a:rPr>
              <a:t> </a:t>
            </a:r>
            <a:r>
              <a:rPr dirty="0" sz="1100" spc="-5">
                <a:latin typeface="Courier New"/>
                <a:cs typeface="Courier New"/>
              </a:rPr>
              <a:t>BODY'</a:t>
            </a:r>
            <a:endParaRPr sz="1100">
              <a:latin typeface="Courier New"/>
              <a:cs typeface="Courier New"/>
            </a:endParaRPr>
          </a:p>
          <a:p>
            <a:pPr marL="74930">
              <a:lnSpc>
                <a:spcPts val="1215"/>
              </a:lnSpc>
            </a:pPr>
            <a:r>
              <a:rPr dirty="0" sz="1100" spc="-5">
                <a:latin typeface="Courier New"/>
                <a:cs typeface="Courier New"/>
              </a:rPr>
              <a:t>ORDER BY</a:t>
            </a:r>
            <a:r>
              <a:rPr dirty="0" sz="1100">
                <a:latin typeface="Courier New"/>
                <a:cs typeface="Courier New"/>
              </a:rPr>
              <a:t> </a:t>
            </a:r>
            <a:r>
              <a:rPr dirty="0" sz="1100" spc="-5">
                <a:latin typeface="Courier New"/>
                <a:cs typeface="Courier New"/>
              </a:rPr>
              <a:t>line;</a:t>
            </a:r>
            <a:endParaRPr sz="1100">
              <a:latin typeface="Courier New"/>
              <a:cs typeface="Courier New"/>
            </a:endParaRPr>
          </a:p>
        </p:txBody>
      </p:sp>
      <p:sp>
        <p:nvSpPr>
          <p:cNvPr id="4" name="object 4"/>
          <p:cNvSpPr/>
          <p:nvPr/>
        </p:nvSpPr>
        <p:spPr>
          <a:xfrm>
            <a:off x="933912" y="2600407"/>
            <a:ext cx="4741612" cy="1834267"/>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1358900" y="4627879"/>
            <a:ext cx="5231130" cy="734060"/>
          </a:xfrm>
          <a:prstGeom prst="rect">
            <a:avLst/>
          </a:prstGeom>
        </p:spPr>
        <p:txBody>
          <a:bodyPr wrap="square" lIns="0" tIns="24765" rIns="0" bIns="0" rtlCol="0" vert="horz">
            <a:spAutoFit/>
          </a:bodyPr>
          <a:lstStyle/>
          <a:p>
            <a:pPr marL="12700" marR="5080">
              <a:lnSpc>
                <a:spcPts val="1380"/>
              </a:lnSpc>
              <a:spcBef>
                <a:spcPts val="195"/>
              </a:spcBef>
            </a:pPr>
            <a:r>
              <a:rPr dirty="0" sz="1200" b="1">
                <a:latin typeface="Times New Roman"/>
                <a:cs typeface="Times New Roman"/>
              </a:rPr>
              <a:t>The </a:t>
            </a:r>
            <a:r>
              <a:rPr dirty="0" sz="1200" spc="-5" b="1">
                <a:latin typeface="Times New Roman"/>
                <a:cs typeface="Times New Roman"/>
              </a:rPr>
              <a:t>source </a:t>
            </a:r>
            <a:r>
              <a:rPr dirty="0" sz="1200" b="1">
                <a:latin typeface="Times New Roman"/>
                <a:cs typeface="Times New Roman"/>
              </a:rPr>
              <a:t>code for the </a:t>
            </a:r>
            <a:r>
              <a:rPr dirty="0" sz="1200" spc="-5" b="1">
                <a:latin typeface="Times New Roman"/>
                <a:cs typeface="Times New Roman"/>
              </a:rPr>
              <a:t>body </a:t>
            </a:r>
            <a:r>
              <a:rPr dirty="0" sz="1200" b="1">
                <a:latin typeface="Times New Roman"/>
                <a:cs typeface="Times New Roman"/>
              </a:rPr>
              <a:t>is </a:t>
            </a:r>
            <a:r>
              <a:rPr dirty="0" sz="1200" spc="-5" b="1">
                <a:latin typeface="Times New Roman"/>
                <a:cs typeface="Times New Roman"/>
              </a:rPr>
              <a:t>no </a:t>
            </a:r>
            <a:r>
              <a:rPr dirty="0" sz="1200" b="1">
                <a:latin typeface="Times New Roman"/>
                <a:cs typeface="Times New Roman"/>
              </a:rPr>
              <a:t>longer readable. </a:t>
            </a:r>
            <a:r>
              <a:rPr dirty="0" sz="1200" spc="-5" b="1">
                <a:latin typeface="Times New Roman"/>
                <a:cs typeface="Times New Roman"/>
              </a:rPr>
              <a:t>You </a:t>
            </a:r>
            <a:r>
              <a:rPr dirty="0" sz="1200" b="1">
                <a:latin typeface="Times New Roman"/>
                <a:cs typeface="Times New Roman"/>
              </a:rPr>
              <a:t>can view the </a:t>
            </a:r>
            <a:r>
              <a:rPr dirty="0" sz="1200" spc="-5" b="1">
                <a:latin typeface="Times New Roman"/>
                <a:cs typeface="Times New Roman"/>
              </a:rPr>
              <a:t>wrapped  </a:t>
            </a:r>
            <a:r>
              <a:rPr dirty="0" sz="1200" b="1">
                <a:latin typeface="Times New Roman"/>
                <a:cs typeface="Times New Roman"/>
              </a:rPr>
              <a:t>source, but the orginal source code is not </a:t>
            </a:r>
            <a:r>
              <a:rPr dirty="0" sz="1200" spc="-5" b="1">
                <a:latin typeface="Times New Roman"/>
                <a:cs typeface="Times New Roman"/>
              </a:rPr>
              <a:t>shown. </a:t>
            </a:r>
            <a:r>
              <a:rPr dirty="0" sz="1200" b="1">
                <a:latin typeface="Times New Roman"/>
                <a:cs typeface="Times New Roman"/>
              </a:rPr>
              <a:t>For this reason, make </a:t>
            </a:r>
            <a:r>
              <a:rPr dirty="0" sz="1200" spc="-5" b="1">
                <a:latin typeface="Times New Roman"/>
                <a:cs typeface="Times New Roman"/>
              </a:rPr>
              <a:t>sure </a:t>
            </a:r>
            <a:r>
              <a:rPr dirty="0" sz="1200" b="1">
                <a:latin typeface="Times New Roman"/>
                <a:cs typeface="Times New Roman"/>
              </a:rPr>
              <a:t>you  </a:t>
            </a:r>
            <a:r>
              <a:rPr dirty="0" sz="1200" spc="-5" b="1">
                <a:latin typeface="Times New Roman"/>
                <a:cs typeface="Times New Roman"/>
              </a:rPr>
              <a:t>always </a:t>
            </a:r>
            <a:r>
              <a:rPr dirty="0" sz="1200" b="1">
                <a:latin typeface="Times New Roman"/>
                <a:cs typeface="Times New Roman"/>
              </a:rPr>
              <a:t>have a secure copy of your source </a:t>
            </a:r>
            <a:r>
              <a:rPr dirty="0" sz="1200" spc="-5" b="1">
                <a:latin typeface="Times New Roman"/>
                <a:cs typeface="Times New Roman"/>
              </a:rPr>
              <a:t>code </a:t>
            </a:r>
            <a:r>
              <a:rPr dirty="0" sz="1200" b="1">
                <a:latin typeface="Times New Roman"/>
                <a:cs typeface="Times New Roman"/>
              </a:rPr>
              <a:t>in files </a:t>
            </a:r>
            <a:r>
              <a:rPr dirty="0" sz="1200" spc="-5" b="1">
                <a:latin typeface="Times New Roman"/>
                <a:cs typeface="Times New Roman"/>
              </a:rPr>
              <a:t>outside </a:t>
            </a:r>
            <a:r>
              <a:rPr dirty="0" sz="1200" b="1">
                <a:latin typeface="Times New Roman"/>
                <a:cs typeface="Times New Roman"/>
              </a:rPr>
              <a:t>the </a:t>
            </a:r>
            <a:r>
              <a:rPr dirty="0" sz="1200" spc="-5" b="1">
                <a:latin typeface="Times New Roman"/>
                <a:cs typeface="Times New Roman"/>
              </a:rPr>
              <a:t>database when  </a:t>
            </a:r>
            <a:r>
              <a:rPr dirty="0" sz="1200" b="1">
                <a:latin typeface="Times New Roman"/>
                <a:cs typeface="Times New Roman"/>
              </a:rPr>
              <a:t>using the </a:t>
            </a:r>
            <a:r>
              <a:rPr dirty="0" sz="1200" spc="-5" b="1">
                <a:latin typeface="Courier New"/>
                <a:cs typeface="Courier New"/>
              </a:rPr>
              <a:t>WRAP</a:t>
            </a:r>
            <a:r>
              <a:rPr dirty="0" sz="1200" spc="-430" b="1">
                <a:latin typeface="Courier New"/>
                <a:cs typeface="Courier New"/>
              </a:rPr>
              <a:t> </a:t>
            </a:r>
            <a:r>
              <a:rPr dirty="0" sz="1200" b="1">
                <a:latin typeface="Times New Roman"/>
                <a:cs typeface="Times New Roman"/>
              </a:rPr>
              <a:t>utility.</a:t>
            </a:r>
            <a:endParaRPr sz="1200">
              <a:latin typeface="Times New Roman"/>
              <a:cs typeface="Times New Roman"/>
            </a:endParaRPr>
          </a:p>
        </p:txBody>
      </p:sp>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8" y="1651507"/>
            <a:ext cx="986790" cy="345440"/>
          </a:xfrm>
          <a:prstGeom prst="rect">
            <a:avLst/>
          </a:prstGeom>
        </p:spPr>
        <p:txBody>
          <a:bodyPr wrap="square" lIns="0" tIns="12700" rIns="0" bIns="0" rtlCol="0" vert="horz">
            <a:spAutoFit/>
          </a:bodyPr>
          <a:lstStyle/>
          <a:p>
            <a:pPr marL="12700">
              <a:lnSpc>
                <a:spcPct val="100000"/>
              </a:lnSpc>
              <a:spcBef>
                <a:spcPts val="100"/>
              </a:spcBef>
            </a:pPr>
            <a:r>
              <a:rPr dirty="0" sz="2100" spc="-5" b="1">
                <a:latin typeface="Arial"/>
                <a:cs typeface="Arial"/>
              </a:rPr>
              <a:t>Preface</a:t>
            </a:r>
            <a:endParaRPr sz="2100">
              <a:latin typeface="Arial"/>
              <a:cs typeface="Arial"/>
            </a:endParaRPr>
          </a:p>
        </p:txBody>
      </p:sp>
      <p:sp>
        <p:nvSpPr>
          <p:cNvPr id="3" name="object 3"/>
          <p:cNvSpPr/>
          <p:nvPr/>
        </p:nvSpPr>
        <p:spPr>
          <a:xfrm>
            <a:off x="5252465" y="1287780"/>
            <a:ext cx="1040130" cy="0"/>
          </a:xfrm>
          <a:custGeom>
            <a:avLst/>
            <a:gdLst/>
            <a:ahLst/>
            <a:cxnLst/>
            <a:rect l="l" t="t" r="r" b="b"/>
            <a:pathLst>
              <a:path w="1040129" h="0">
                <a:moveTo>
                  <a:pt x="0" y="0"/>
                </a:moveTo>
                <a:lnTo>
                  <a:pt x="1040130" y="0"/>
                </a:lnTo>
              </a:path>
            </a:pathLst>
          </a:custGeom>
          <a:ln w="12954">
            <a:solidFill>
              <a:srgbClr val="000000"/>
            </a:solidFill>
          </a:ln>
        </p:spPr>
        <p:txBody>
          <a:bodyPr wrap="square" lIns="0" tIns="0" rIns="0" bIns="0" rtlCol="0"/>
          <a:lstStyle/>
          <a:p/>
        </p:txBody>
      </p:sp>
      <p:sp>
        <p:nvSpPr>
          <p:cNvPr id="4" name="object 4"/>
          <p:cNvSpPr/>
          <p:nvPr/>
        </p:nvSpPr>
        <p:spPr>
          <a:xfrm>
            <a:off x="5236464" y="2332482"/>
            <a:ext cx="1056640" cy="0"/>
          </a:xfrm>
          <a:custGeom>
            <a:avLst/>
            <a:gdLst/>
            <a:ahLst/>
            <a:cxnLst/>
            <a:rect l="l" t="t" r="r" b="b"/>
            <a:pathLst>
              <a:path w="1056639" h="0">
                <a:moveTo>
                  <a:pt x="0" y="0"/>
                </a:moveTo>
                <a:lnTo>
                  <a:pt x="1056132" y="0"/>
                </a:lnTo>
              </a:path>
            </a:pathLst>
          </a:custGeom>
          <a:ln w="12954">
            <a:solidFill>
              <a:srgbClr val="000000"/>
            </a:solidFill>
            <a:prstDash val="sysDot"/>
          </a:ln>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55665" cy="243522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5:</a:t>
            </a:r>
            <a:r>
              <a:rPr dirty="0" sz="1200" b="1">
                <a:latin typeface="Arial"/>
                <a:cs typeface="Arial"/>
              </a:rPr>
              <a:t> </a:t>
            </a:r>
            <a:r>
              <a:rPr dirty="0" sz="1200" spc="-5" b="1">
                <a:latin typeface="Arial"/>
                <a:cs typeface="Arial"/>
              </a:rPr>
              <a:t>Solutions</a:t>
            </a:r>
            <a:endParaRPr sz="1200">
              <a:latin typeface="Arial"/>
              <a:cs typeface="Arial"/>
            </a:endParaRPr>
          </a:p>
          <a:p>
            <a:pPr algn="just" marL="241300" marR="139700" indent="-228600">
              <a:lnSpc>
                <a:spcPct val="101499"/>
              </a:lnSpc>
              <a:spcBef>
                <a:spcPts val="1145"/>
              </a:spcBef>
              <a:buAutoNum type="arabicPeriod"/>
              <a:tabLst>
                <a:tab pos="241935" algn="l"/>
              </a:tabLst>
            </a:pPr>
            <a:r>
              <a:rPr dirty="0" sz="1200">
                <a:latin typeface="Times New Roman"/>
                <a:cs typeface="Times New Roman"/>
              </a:rPr>
              <a:t>Create a </a:t>
            </a:r>
            <a:r>
              <a:rPr dirty="0" sz="1200" spc="-5">
                <a:latin typeface="Times New Roman"/>
                <a:cs typeface="Times New Roman"/>
              </a:rPr>
              <a:t>procedure </a:t>
            </a:r>
            <a:r>
              <a:rPr dirty="0" sz="1200">
                <a:latin typeface="Times New Roman"/>
                <a:cs typeface="Times New Roman"/>
              </a:rPr>
              <a:t>called </a:t>
            </a:r>
            <a:r>
              <a:rPr dirty="0" sz="1200" spc="-5">
                <a:latin typeface="Courier New"/>
                <a:cs typeface="Courier New"/>
              </a:rPr>
              <a:t>EMPLOYEE_REPORT</a:t>
            </a:r>
            <a:r>
              <a:rPr dirty="0" sz="1200" spc="-400">
                <a:latin typeface="Courier New"/>
                <a:cs typeface="Courier New"/>
              </a:rPr>
              <a:t> </a:t>
            </a:r>
            <a:r>
              <a:rPr dirty="0" sz="1200">
                <a:latin typeface="Times New Roman"/>
                <a:cs typeface="Times New Roman"/>
              </a:rPr>
              <a:t>that generates an </a:t>
            </a:r>
            <a:r>
              <a:rPr dirty="0" sz="1200" spc="-5">
                <a:latin typeface="Times New Roman"/>
                <a:cs typeface="Times New Roman"/>
              </a:rPr>
              <a:t>employee </a:t>
            </a:r>
            <a:r>
              <a:rPr dirty="0" sz="1200">
                <a:latin typeface="Times New Roman"/>
                <a:cs typeface="Times New Roman"/>
              </a:rPr>
              <a:t>report in a file  in the operating </a:t>
            </a:r>
            <a:r>
              <a:rPr dirty="0" sz="1200" spc="-5">
                <a:latin typeface="Times New Roman"/>
                <a:cs typeface="Times New Roman"/>
              </a:rPr>
              <a:t>system, </a:t>
            </a:r>
            <a:r>
              <a:rPr dirty="0" sz="1200">
                <a:latin typeface="Times New Roman"/>
                <a:cs typeface="Times New Roman"/>
              </a:rPr>
              <a:t>using the </a:t>
            </a:r>
            <a:r>
              <a:rPr dirty="0" sz="1200" spc="-5">
                <a:latin typeface="Courier New"/>
                <a:cs typeface="Courier New"/>
              </a:rPr>
              <a:t>UTL_FILE</a:t>
            </a:r>
            <a:r>
              <a:rPr dirty="0" sz="1200" spc="-490">
                <a:latin typeface="Courier New"/>
                <a:cs typeface="Courier New"/>
              </a:rPr>
              <a:t> </a:t>
            </a:r>
            <a:r>
              <a:rPr dirty="0" sz="1200">
                <a:latin typeface="Times New Roman"/>
                <a:cs typeface="Times New Roman"/>
              </a:rPr>
              <a:t>package. The report </a:t>
            </a:r>
            <a:r>
              <a:rPr dirty="0" sz="1200" spc="-5">
                <a:latin typeface="Times New Roman"/>
                <a:cs typeface="Times New Roman"/>
              </a:rPr>
              <a:t>should </a:t>
            </a:r>
            <a:r>
              <a:rPr dirty="0" sz="1200">
                <a:latin typeface="Times New Roman"/>
                <a:cs typeface="Times New Roman"/>
              </a:rPr>
              <a:t>generate a list of  </a:t>
            </a:r>
            <a:r>
              <a:rPr dirty="0" sz="1200" spc="-5">
                <a:latin typeface="Times New Roman"/>
                <a:cs typeface="Times New Roman"/>
              </a:rPr>
              <a:t>employees </a:t>
            </a:r>
            <a:r>
              <a:rPr dirty="0" sz="1200">
                <a:latin typeface="Times New Roman"/>
                <a:cs typeface="Times New Roman"/>
              </a:rPr>
              <a:t>who have exceeded </a:t>
            </a:r>
            <a:r>
              <a:rPr dirty="0" sz="1200" spc="-5">
                <a:latin typeface="Times New Roman"/>
                <a:cs typeface="Times New Roman"/>
              </a:rPr>
              <a:t>the </a:t>
            </a:r>
            <a:r>
              <a:rPr dirty="0" sz="1200">
                <a:latin typeface="Times New Roman"/>
                <a:cs typeface="Times New Roman"/>
              </a:rPr>
              <a:t>average </a:t>
            </a:r>
            <a:r>
              <a:rPr dirty="0" sz="1200" spc="-5">
                <a:latin typeface="Times New Roman"/>
                <a:cs typeface="Times New Roman"/>
              </a:rPr>
              <a:t>salary </a:t>
            </a:r>
            <a:r>
              <a:rPr dirty="0" sz="1200">
                <a:latin typeface="Times New Roman"/>
                <a:cs typeface="Times New Roman"/>
              </a:rPr>
              <a:t>of their</a:t>
            </a:r>
            <a:r>
              <a:rPr dirty="0" sz="1200" spc="15">
                <a:latin typeface="Times New Roman"/>
                <a:cs typeface="Times New Roman"/>
              </a:rPr>
              <a:t> </a:t>
            </a:r>
            <a:r>
              <a:rPr dirty="0" sz="1200" spc="-5">
                <a:latin typeface="Times New Roman"/>
                <a:cs typeface="Times New Roman"/>
              </a:rPr>
              <a:t>department.</a:t>
            </a:r>
            <a:endParaRPr sz="1200">
              <a:latin typeface="Times New Roman"/>
              <a:cs typeface="Times New Roman"/>
            </a:endParaRPr>
          </a:p>
          <a:p>
            <a:pPr>
              <a:lnSpc>
                <a:spcPct val="100000"/>
              </a:lnSpc>
              <a:spcBef>
                <a:spcPts val="40"/>
              </a:spcBef>
              <a:buFont typeface="Times New Roman"/>
              <a:buAutoNum type="arabicPeriod"/>
            </a:pPr>
            <a:endParaRPr sz="1050">
              <a:latin typeface="Times New Roman"/>
              <a:cs typeface="Times New Roman"/>
            </a:endParaRPr>
          </a:p>
          <a:p>
            <a:pPr lvl="1" marL="469900" marR="728345" indent="-228600">
              <a:lnSpc>
                <a:spcPts val="1370"/>
              </a:lnSpc>
              <a:buAutoNum type="alphaLcPeriod"/>
              <a:tabLst>
                <a:tab pos="469900" algn="l"/>
              </a:tabLst>
            </a:pPr>
            <a:r>
              <a:rPr dirty="0" sz="1200" spc="-5">
                <a:latin typeface="Times New Roman"/>
                <a:cs typeface="Times New Roman"/>
              </a:rPr>
              <a:t>Your </a:t>
            </a:r>
            <a:r>
              <a:rPr dirty="0" sz="1200">
                <a:latin typeface="Times New Roman"/>
                <a:cs typeface="Times New Roman"/>
              </a:rPr>
              <a:t>program </a:t>
            </a:r>
            <a:r>
              <a:rPr dirty="0" sz="1200" spc="-5">
                <a:latin typeface="Times New Roman"/>
                <a:cs typeface="Times New Roman"/>
              </a:rPr>
              <a:t>should </a:t>
            </a:r>
            <a:r>
              <a:rPr dirty="0" sz="1200">
                <a:latin typeface="Times New Roman"/>
                <a:cs typeface="Times New Roman"/>
              </a:rPr>
              <a:t>accept two </a:t>
            </a:r>
            <a:r>
              <a:rPr dirty="0" sz="1200" spc="-5">
                <a:latin typeface="Times New Roman"/>
                <a:cs typeface="Times New Roman"/>
              </a:rPr>
              <a:t>parameters. </a:t>
            </a:r>
            <a:r>
              <a:rPr dirty="0" sz="1200">
                <a:latin typeface="Times New Roman"/>
                <a:cs typeface="Times New Roman"/>
              </a:rPr>
              <a:t>The first parameter is the output  directory. </a:t>
            </a:r>
            <a:r>
              <a:rPr dirty="0" sz="1200" spc="-5">
                <a:latin typeface="Times New Roman"/>
                <a:cs typeface="Times New Roman"/>
              </a:rPr>
              <a:t>The </a:t>
            </a:r>
            <a:r>
              <a:rPr dirty="0" sz="1200">
                <a:latin typeface="Times New Roman"/>
                <a:cs typeface="Times New Roman"/>
              </a:rPr>
              <a:t>second </a:t>
            </a:r>
            <a:r>
              <a:rPr dirty="0" sz="1200" spc="-5">
                <a:latin typeface="Times New Roman"/>
                <a:cs typeface="Times New Roman"/>
              </a:rPr>
              <a:t>parameter </a:t>
            </a:r>
            <a:r>
              <a:rPr dirty="0" sz="1200">
                <a:latin typeface="Times New Roman"/>
                <a:cs typeface="Times New Roman"/>
              </a:rPr>
              <a:t>is the </a:t>
            </a:r>
            <a:r>
              <a:rPr dirty="0" sz="1200" spc="-5">
                <a:latin typeface="Times New Roman"/>
                <a:cs typeface="Times New Roman"/>
              </a:rPr>
              <a:t>name </a:t>
            </a:r>
            <a:r>
              <a:rPr dirty="0" sz="1200">
                <a:latin typeface="Times New Roman"/>
                <a:cs typeface="Times New Roman"/>
              </a:rPr>
              <a:t>of the text file that is</a:t>
            </a:r>
            <a:r>
              <a:rPr dirty="0" sz="1200" spc="-30">
                <a:latin typeface="Times New Roman"/>
                <a:cs typeface="Times New Roman"/>
              </a:rPr>
              <a:t> </a:t>
            </a:r>
            <a:r>
              <a:rPr dirty="0" sz="1200" spc="-5">
                <a:latin typeface="Times New Roman"/>
                <a:cs typeface="Times New Roman"/>
              </a:rPr>
              <a:t>written.</a:t>
            </a:r>
            <a:endParaRPr sz="1200">
              <a:latin typeface="Times New Roman"/>
              <a:cs typeface="Times New Roman"/>
            </a:endParaRPr>
          </a:p>
          <a:p>
            <a:pPr marL="469900">
              <a:lnSpc>
                <a:spcPts val="1390"/>
              </a:lnSpc>
            </a:pPr>
            <a:r>
              <a:rPr dirty="0" sz="1200" b="1">
                <a:latin typeface="Times New Roman"/>
                <a:cs typeface="Times New Roman"/>
              </a:rPr>
              <a:t>Note: </a:t>
            </a:r>
            <a:r>
              <a:rPr dirty="0" sz="1200">
                <a:latin typeface="Times New Roman"/>
                <a:cs typeface="Times New Roman"/>
              </a:rPr>
              <a:t>Use the directory location value </a:t>
            </a:r>
            <a:r>
              <a:rPr dirty="0" sz="1200" spc="-5">
                <a:latin typeface="Courier New"/>
                <a:cs typeface="Courier New"/>
              </a:rPr>
              <a:t>UTL_FILE</a:t>
            </a:r>
            <a:r>
              <a:rPr dirty="0" sz="1200" spc="-5">
                <a:latin typeface="Times New Roman"/>
                <a:cs typeface="Times New Roman"/>
              </a:rPr>
              <a:t>. Add </a:t>
            </a:r>
            <a:r>
              <a:rPr dirty="0" sz="1200">
                <a:latin typeface="Times New Roman"/>
                <a:cs typeface="Times New Roman"/>
              </a:rPr>
              <a:t>an exception-handling </a:t>
            </a:r>
            <a:r>
              <a:rPr dirty="0" sz="1200" spc="-5">
                <a:latin typeface="Times New Roman"/>
                <a:cs typeface="Times New Roman"/>
              </a:rPr>
              <a:t>section</a:t>
            </a:r>
            <a:r>
              <a:rPr dirty="0" sz="1200" spc="-70">
                <a:latin typeface="Times New Roman"/>
                <a:cs typeface="Times New Roman"/>
              </a:rPr>
              <a:t> </a:t>
            </a:r>
            <a:r>
              <a:rPr dirty="0" sz="1200">
                <a:latin typeface="Times New Roman"/>
                <a:cs typeface="Times New Roman"/>
              </a:rPr>
              <a:t>to</a:t>
            </a:r>
            <a:endParaRPr sz="1200">
              <a:latin typeface="Times New Roman"/>
              <a:cs typeface="Times New Roman"/>
            </a:endParaRPr>
          </a:p>
          <a:p>
            <a:pPr marL="469900">
              <a:lnSpc>
                <a:spcPct val="100000"/>
              </a:lnSpc>
              <a:spcBef>
                <a:spcPts val="40"/>
              </a:spcBef>
            </a:pPr>
            <a:r>
              <a:rPr dirty="0" sz="1200">
                <a:latin typeface="Times New Roman"/>
                <a:cs typeface="Times New Roman"/>
              </a:rPr>
              <a:t>handle errors that </a:t>
            </a:r>
            <a:r>
              <a:rPr dirty="0" sz="1200" spc="-5">
                <a:latin typeface="Times New Roman"/>
                <a:cs typeface="Times New Roman"/>
              </a:rPr>
              <a:t>may </a:t>
            </a:r>
            <a:r>
              <a:rPr dirty="0" sz="1200">
                <a:latin typeface="Times New Roman"/>
                <a:cs typeface="Times New Roman"/>
              </a:rPr>
              <a:t>be encountered when using the </a:t>
            </a:r>
            <a:r>
              <a:rPr dirty="0" sz="1200" spc="-5">
                <a:latin typeface="Courier New"/>
                <a:cs typeface="Courier New"/>
              </a:rPr>
              <a:t>UTL_FILE</a:t>
            </a:r>
            <a:r>
              <a:rPr dirty="0" sz="1200" spc="-459">
                <a:latin typeface="Courier New"/>
                <a:cs typeface="Courier New"/>
              </a:rPr>
              <a:t> </a:t>
            </a:r>
            <a:r>
              <a:rPr dirty="0" sz="1200">
                <a:latin typeface="Times New Roman"/>
                <a:cs typeface="Times New Roman"/>
              </a:rPr>
              <a:t>package.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469900">
              <a:lnSpc>
                <a:spcPct val="100000"/>
              </a:lnSpc>
            </a:pPr>
            <a:r>
              <a:rPr dirty="0" sz="1200">
                <a:latin typeface="Times New Roman"/>
                <a:cs typeface="Times New Roman"/>
              </a:rPr>
              <a:t>The following is a </a:t>
            </a:r>
            <a:r>
              <a:rPr dirty="0" sz="1200" spc="-5">
                <a:latin typeface="Times New Roman"/>
                <a:cs typeface="Times New Roman"/>
              </a:rPr>
              <a:t>sample </a:t>
            </a:r>
            <a:r>
              <a:rPr dirty="0" sz="1200">
                <a:latin typeface="Times New Roman"/>
                <a:cs typeface="Times New Roman"/>
              </a:rPr>
              <a:t>output from the report</a:t>
            </a:r>
            <a:r>
              <a:rPr dirty="0" sz="1200" spc="-10">
                <a:latin typeface="Times New Roman"/>
                <a:cs typeface="Times New Roman"/>
              </a:rPr>
              <a:t> </a:t>
            </a:r>
            <a:r>
              <a:rPr dirty="0" sz="1200">
                <a:latin typeface="Times New Roman"/>
                <a:cs typeface="Times New Roman"/>
              </a:rPr>
              <a:t>file:</a:t>
            </a:r>
            <a:endParaRPr sz="1200">
              <a:latin typeface="Times New Roman"/>
              <a:cs typeface="Times New Roman"/>
            </a:endParaRPr>
          </a:p>
          <a:p>
            <a:pPr marL="469900">
              <a:lnSpc>
                <a:spcPct val="100000"/>
              </a:lnSpc>
              <a:spcBef>
                <a:spcPts val="1065"/>
              </a:spcBef>
            </a:pPr>
            <a:r>
              <a:rPr dirty="0" sz="1200" spc="-5">
                <a:latin typeface="Courier New"/>
                <a:cs typeface="Courier New"/>
              </a:rPr>
              <a:t>Employees who earn more than average</a:t>
            </a:r>
            <a:r>
              <a:rPr dirty="0" sz="1200" spc="15">
                <a:latin typeface="Courier New"/>
                <a:cs typeface="Courier New"/>
              </a:rPr>
              <a:t> </a:t>
            </a:r>
            <a:r>
              <a:rPr dirty="0" sz="1200" spc="-5">
                <a:latin typeface="Courier New"/>
                <a:cs typeface="Courier New"/>
              </a:rPr>
              <a:t>salary:</a:t>
            </a:r>
            <a:endParaRPr sz="1200">
              <a:latin typeface="Courier New"/>
              <a:cs typeface="Courier New"/>
            </a:endParaRPr>
          </a:p>
        </p:txBody>
      </p:sp>
      <p:sp>
        <p:nvSpPr>
          <p:cNvPr id="3" name="object 3"/>
          <p:cNvSpPr txBox="1"/>
          <p:nvPr/>
        </p:nvSpPr>
        <p:spPr>
          <a:xfrm>
            <a:off x="2913380" y="3214369"/>
            <a:ext cx="112268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Courier New"/>
                <a:cs typeface="Courier New"/>
              </a:rPr>
              <a:t>ON</a:t>
            </a:r>
            <a:r>
              <a:rPr dirty="0" sz="1200" spc="-50">
                <a:latin typeface="Courier New"/>
                <a:cs typeface="Courier New"/>
              </a:rPr>
              <a:t> </a:t>
            </a:r>
            <a:r>
              <a:rPr dirty="0" sz="1200" spc="-5">
                <a:latin typeface="Courier New"/>
                <a:cs typeface="Courier New"/>
              </a:rPr>
              <a:t>26-FEB-04</a:t>
            </a:r>
            <a:endParaRPr sz="1200">
              <a:latin typeface="Courier New"/>
              <a:cs typeface="Courier New"/>
            </a:endParaRPr>
          </a:p>
        </p:txBody>
      </p:sp>
      <p:sp>
        <p:nvSpPr>
          <p:cNvPr id="4" name="object 4"/>
          <p:cNvSpPr txBox="1"/>
          <p:nvPr/>
        </p:nvSpPr>
        <p:spPr>
          <a:xfrm>
            <a:off x="1358900" y="3214369"/>
            <a:ext cx="1488440" cy="899160"/>
          </a:xfrm>
          <a:prstGeom prst="rect">
            <a:avLst/>
          </a:prstGeom>
        </p:spPr>
        <p:txBody>
          <a:bodyPr wrap="square" lIns="0" tIns="12700" rIns="0" bIns="0" rtlCol="0" vert="horz">
            <a:spAutoFit/>
          </a:bodyPr>
          <a:lstStyle/>
          <a:p>
            <a:pPr marL="12700">
              <a:lnSpc>
                <a:spcPts val="1400"/>
              </a:lnSpc>
              <a:spcBef>
                <a:spcPts val="100"/>
              </a:spcBef>
            </a:pPr>
            <a:r>
              <a:rPr dirty="0" sz="1200" spc="-5">
                <a:latin typeface="Courier New"/>
                <a:cs typeface="Courier New"/>
              </a:rPr>
              <a:t>REPORT</a:t>
            </a:r>
            <a:r>
              <a:rPr dirty="0" sz="1200" spc="-30">
                <a:latin typeface="Courier New"/>
                <a:cs typeface="Courier New"/>
              </a:rPr>
              <a:t> </a:t>
            </a:r>
            <a:r>
              <a:rPr dirty="0" sz="1200" spc="-5">
                <a:latin typeface="Courier New"/>
                <a:cs typeface="Courier New"/>
              </a:rPr>
              <a:t>GENERATED</a:t>
            </a:r>
            <a:endParaRPr sz="1200">
              <a:latin typeface="Courier New"/>
              <a:cs typeface="Courier New"/>
            </a:endParaRPr>
          </a:p>
          <a:p>
            <a:pPr marL="12700" marR="645160">
              <a:lnSpc>
                <a:spcPct val="94400"/>
              </a:lnSpc>
              <a:spcBef>
                <a:spcPts val="35"/>
              </a:spcBef>
            </a:pPr>
            <a:r>
              <a:rPr dirty="0" sz="1200" spc="-5">
                <a:latin typeface="Courier New"/>
                <a:cs typeface="Courier New"/>
              </a:rPr>
              <a:t>Hartstein  </a:t>
            </a:r>
            <a:r>
              <a:rPr dirty="0" sz="1200" spc="-5">
                <a:latin typeface="Courier New"/>
                <a:cs typeface="Courier New"/>
              </a:rPr>
              <a:t>Raphaely  Marvis</a:t>
            </a:r>
            <a:endParaRPr sz="1200">
              <a:latin typeface="Courier New"/>
              <a:cs typeface="Courier New"/>
            </a:endParaRPr>
          </a:p>
          <a:p>
            <a:pPr marL="12700">
              <a:lnSpc>
                <a:spcPts val="1360"/>
              </a:lnSpc>
            </a:pPr>
            <a:r>
              <a:rPr dirty="0" sz="1200" spc="-5">
                <a:latin typeface="Courier New"/>
                <a:cs typeface="Courier New"/>
              </a:rPr>
              <a:t>...</a:t>
            </a:r>
            <a:endParaRPr sz="1200">
              <a:latin typeface="Courier New"/>
              <a:cs typeface="Courier New"/>
            </a:endParaRPr>
          </a:p>
        </p:txBody>
      </p:sp>
      <p:sp>
        <p:nvSpPr>
          <p:cNvPr id="5" name="object 5"/>
          <p:cNvSpPr txBox="1"/>
          <p:nvPr/>
        </p:nvSpPr>
        <p:spPr>
          <a:xfrm>
            <a:off x="4102100" y="3386581"/>
            <a:ext cx="208279" cy="553720"/>
          </a:xfrm>
          <a:prstGeom prst="rect">
            <a:avLst/>
          </a:prstGeom>
        </p:spPr>
        <p:txBody>
          <a:bodyPr wrap="square" lIns="0" tIns="12700" rIns="0" bIns="0" rtlCol="0" vert="horz">
            <a:spAutoFit/>
          </a:bodyPr>
          <a:lstStyle/>
          <a:p>
            <a:pPr marL="12700">
              <a:lnSpc>
                <a:spcPts val="1400"/>
              </a:lnSpc>
              <a:spcBef>
                <a:spcPts val="100"/>
              </a:spcBef>
            </a:pPr>
            <a:r>
              <a:rPr dirty="0" sz="1200" spc="-5">
                <a:latin typeface="Courier New"/>
                <a:cs typeface="Courier New"/>
              </a:rPr>
              <a:t>20</a:t>
            </a:r>
            <a:endParaRPr sz="1200">
              <a:latin typeface="Courier New"/>
              <a:cs typeface="Courier New"/>
            </a:endParaRPr>
          </a:p>
          <a:p>
            <a:pPr marL="12700">
              <a:lnSpc>
                <a:spcPts val="1360"/>
              </a:lnSpc>
            </a:pPr>
            <a:r>
              <a:rPr dirty="0" sz="1200" spc="-5">
                <a:latin typeface="Courier New"/>
                <a:cs typeface="Courier New"/>
              </a:rPr>
              <a:t>30</a:t>
            </a:r>
            <a:endParaRPr sz="1200">
              <a:latin typeface="Courier New"/>
              <a:cs typeface="Courier New"/>
            </a:endParaRPr>
          </a:p>
          <a:p>
            <a:pPr marL="12700">
              <a:lnSpc>
                <a:spcPts val="1400"/>
              </a:lnSpc>
            </a:pPr>
            <a:r>
              <a:rPr dirty="0" sz="1200" spc="-5">
                <a:latin typeface="Courier New"/>
                <a:cs typeface="Courier New"/>
              </a:rPr>
              <a:t>40</a:t>
            </a:r>
            <a:endParaRPr sz="1200">
              <a:latin typeface="Courier New"/>
              <a:cs typeface="Courier New"/>
            </a:endParaRPr>
          </a:p>
        </p:txBody>
      </p:sp>
      <p:sp>
        <p:nvSpPr>
          <p:cNvPr id="6" name="object 6"/>
          <p:cNvSpPr txBox="1"/>
          <p:nvPr/>
        </p:nvSpPr>
        <p:spPr>
          <a:xfrm>
            <a:off x="4833620" y="3386581"/>
            <a:ext cx="939800" cy="553720"/>
          </a:xfrm>
          <a:prstGeom prst="rect">
            <a:avLst/>
          </a:prstGeom>
        </p:spPr>
        <p:txBody>
          <a:bodyPr wrap="square" lIns="0" tIns="12700" rIns="0" bIns="0" rtlCol="0" vert="horz">
            <a:spAutoFit/>
          </a:bodyPr>
          <a:lstStyle/>
          <a:p>
            <a:pPr marL="12700">
              <a:lnSpc>
                <a:spcPts val="1400"/>
              </a:lnSpc>
              <a:spcBef>
                <a:spcPts val="100"/>
              </a:spcBef>
            </a:pPr>
            <a:r>
              <a:rPr dirty="0" sz="1200" spc="-5">
                <a:latin typeface="Courier New"/>
                <a:cs typeface="Courier New"/>
              </a:rPr>
              <a:t>$13,000.00</a:t>
            </a:r>
            <a:endParaRPr sz="1200">
              <a:latin typeface="Courier New"/>
              <a:cs typeface="Courier New"/>
            </a:endParaRPr>
          </a:p>
          <a:p>
            <a:pPr marL="12700">
              <a:lnSpc>
                <a:spcPts val="1360"/>
              </a:lnSpc>
            </a:pPr>
            <a:r>
              <a:rPr dirty="0" sz="1200" spc="-5">
                <a:latin typeface="Courier New"/>
                <a:cs typeface="Courier New"/>
              </a:rPr>
              <a:t>$11,000.00</a:t>
            </a:r>
            <a:endParaRPr sz="1200">
              <a:latin typeface="Courier New"/>
              <a:cs typeface="Courier New"/>
            </a:endParaRPr>
          </a:p>
          <a:p>
            <a:pPr marL="12700">
              <a:lnSpc>
                <a:spcPts val="1400"/>
              </a:lnSpc>
            </a:pPr>
            <a:r>
              <a:rPr dirty="0" sz="1200" spc="-5">
                <a:latin typeface="Courier New"/>
                <a:cs typeface="Courier New"/>
              </a:rPr>
              <a:t>$6,500.00</a:t>
            </a:r>
            <a:endParaRPr sz="1200">
              <a:latin typeface="Courier New"/>
              <a:cs typeface="Courier New"/>
            </a:endParaRPr>
          </a:p>
        </p:txBody>
      </p:sp>
      <p:grpSp>
        <p:nvGrpSpPr>
          <p:cNvPr id="7" name="object 7"/>
          <p:cNvGrpSpPr/>
          <p:nvPr/>
        </p:nvGrpSpPr>
        <p:grpSpPr>
          <a:xfrm>
            <a:off x="832866" y="4354576"/>
            <a:ext cx="6336030" cy="4469130"/>
            <a:chOff x="832866" y="4354576"/>
            <a:chExt cx="6336030" cy="4469130"/>
          </a:xfrm>
        </p:grpSpPr>
        <p:sp>
          <p:nvSpPr>
            <p:cNvPr id="8" name="object 8"/>
            <p:cNvSpPr/>
            <p:nvPr/>
          </p:nvSpPr>
          <p:spPr>
            <a:xfrm>
              <a:off x="832866" y="4360926"/>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9" name="object 9"/>
            <p:cNvSpPr/>
            <p:nvPr/>
          </p:nvSpPr>
          <p:spPr>
            <a:xfrm>
              <a:off x="7162037" y="4360926"/>
              <a:ext cx="0" cy="4456430"/>
            </a:xfrm>
            <a:custGeom>
              <a:avLst/>
              <a:gdLst/>
              <a:ahLst/>
              <a:cxnLst/>
              <a:rect l="l" t="t" r="r" b="b"/>
              <a:pathLst>
                <a:path w="0" h="4456430">
                  <a:moveTo>
                    <a:pt x="0" y="0"/>
                  </a:moveTo>
                  <a:lnTo>
                    <a:pt x="0" y="4456176"/>
                  </a:lnTo>
                </a:path>
              </a:pathLst>
            </a:custGeom>
            <a:ln w="12192">
              <a:solidFill>
                <a:srgbClr val="000000"/>
              </a:solidFill>
            </a:ln>
          </p:spPr>
          <p:txBody>
            <a:bodyPr wrap="square" lIns="0" tIns="0" rIns="0" bIns="0" rtlCol="0"/>
            <a:lstStyle/>
            <a:p/>
          </p:txBody>
        </p:sp>
      </p:grpSp>
      <p:sp>
        <p:nvSpPr>
          <p:cNvPr id="10" name="object 10"/>
          <p:cNvSpPr txBox="1"/>
          <p:nvPr/>
        </p:nvSpPr>
        <p:spPr>
          <a:xfrm>
            <a:off x="901700" y="3973688"/>
            <a:ext cx="3714115" cy="1522095"/>
          </a:xfrm>
          <a:prstGeom prst="rect">
            <a:avLst/>
          </a:prstGeom>
        </p:spPr>
        <p:txBody>
          <a:bodyPr wrap="square" lIns="0" tIns="115570" rIns="0" bIns="0" rtlCol="0" vert="horz">
            <a:spAutoFit/>
          </a:bodyPr>
          <a:lstStyle/>
          <a:p>
            <a:pPr marL="469900">
              <a:lnSpc>
                <a:spcPct val="100000"/>
              </a:lnSpc>
              <a:spcBef>
                <a:spcPts val="910"/>
              </a:spcBef>
            </a:pPr>
            <a:r>
              <a:rPr dirty="0" sz="1200" spc="-5">
                <a:latin typeface="Courier New"/>
                <a:cs typeface="Courier New"/>
              </a:rPr>
              <a:t>*** END OF REPORT</a:t>
            </a:r>
            <a:r>
              <a:rPr dirty="0" sz="1200" spc="-10">
                <a:latin typeface="Courier New"/>
                <a:cs typeface="Courier New"/>
              </a:rPr>
              <a:t> </a:t>
            </a:r>
            <a:r>
              <a:rPr dirty="0" sz="1200" spc="-5">
                <a:latin typeface="Courier New"/>
                <a:cs typeface="Courier New"/>
              </a:rPr>
              <a:t>***</a:t>
            </a:r>
            <a:endParaRPr sz="1200">
              <a:latin typeface="Courier New"/>
              <a:cs typeface="Courier New"/>
            </a:endParaRPr>
          </a:p>
          <a:p>
            <a:pPr marL="180340" marR="5080" indent="-167640">
              <a:lnSpc>
                <a:spcPct val="94300"/>
              </a:lnSpc>
              <a:spcBef>
                <a:spcPts val="819"/>
              </a:spcBef>
            </a:pPr>
            <a:r>
              <a:rPr dirty="0" sz="1100" spc="-5">
                <a:latin typeface="Courier New"/>
                <a:cs typeface="Courier New"/>
              </a:rPr>
              <a:t>CREATE OR REPLACE PROCEDURE employee_report(  dir IN VARCHAR2, filename IN VARCHAR2) IS  f UTL_FILE.FILE_TYPE;</a:t>
            </a:r>
            <a:endParaRPr sz="1100">
              <a:latin typeface="Courier New"/>
              <a:cs typeface="Courier New"/>
            </a:endParaRPr>
          </a:p>
          <a:p>
            <a:pPr marL="180340">
              <a:lnSpc>
                <a:spcPts val="1205"/>
              </a:lnSpc>
            </a:pPr>
            <a:r>
              <a:rPr dirty="0" sz="1100" spc="-5">
                <a:latin typeface="Courier New"/>
                <a:cs typeface="Courier New"/>
              </a:rPr>
              <a:t>CURSOR avg_csr</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347980" marR="88900">
              <a:lnSpc>
                <a:spcPts val="1250"/>
              </a:lnSpc>
              <a:spcBef>
                <a:spcPts val="65"/>
              </a:spcBef>
            </a:pPr>
            <a:r>
              <a:rPr dirty="0" sz="1100" spc="-5">
                <a:latin typeface="Courier New"/>
                <a:cs typeface="Courier New"/>
              </a:rPr>
              <a:t>SELECT last_name, department_id, salary  FROM employees</a:t>
            </a:r>
            <a:r>
              <a:rPr dirty="0" sz="1100">
                <a:latin typeface="Courier New"/>
                <a:cs typeface="Courier New"/>
              </a:rPr>
              <a:t> </a:t>
            </a:r>
            <a:r>
              <a:rPr dirty="0" sz="1100" spc="-5">
                <a:latin typeface="Courier New"/>
                <a:cs typeface="Courier New"/>
              </a:rPr>
              <a:t>outer</a:t>
            </a:r>
            <a:endParaRPr sz="1100">
              <a:latin typeface="Courier New"/>
              <a:cs typeface="Courier New"/>
            </a:endParaRPr>
          </a:p>
          <a:p>
            <a:pPr marL="347980">
              <a:lnSpc>
                <a:spcPts val="1210"/>
              </a:lnSpc>
            </a:pPr>
            <a:r>
              <a:rPr dirty="0" sz="1100" spc="-5">
                <a:latin typeface="Courier New"/>
                <a:cs typeface="Courier New"/>
              </a:rPr>
              <a:t>WHERE salary &gt; (SELECT</a:t>
            </a:r>
            <a:r>
              <a:rPr dirty="0" sz="1100" spc="15">
                <a:latin typeface="Courier New"/>
                <a:cs typeface="Courier New"/>
              </a:rPr>
              <a:t> </a:t>
            </a:r>
            <a:r>
              <a:rPr dirty="0" sz="1100" spc="-5">
                <a:latin typeface="Courier New"/>
                <a:cs typeface="Courier New"/>
              </a:rPr>
              <a:t>AVG(salary)</a:t>
            </a:r>
            <a:endParaRPr sz="1100">
              <a:latin typeface="Courier New"/>
              <a:cs typeface="Courier New"/>
            </a:endParaRPr>
          </a:p>
        </p:txBody>
      </p:sp>
      <p:sp>
        <p:nvSpPr>
          <p:cNvPr id="11" name="object 11"/>
          <p:cNvSpPr txBox="1"/>
          <p:nvPr/>
        </p:nvSpPr>
        <p:spPr>
          <a:xfrm>
            <a:off x="901700" y="5461507"/>
            <a:ext cx="6061075" cy="3517900"/>
          </a:xfrm>
          <a:prstGeom prst="rect">
            <a:avLst/>
          </a:prstGeom>
        </p:spPr>
        <p:txBody>
          <a:bodyPr wrap="square" lIns="0" tIns="12065" rIns="0" bIns="0" rtlCol="0" vert="horz">
            <a:spAutoFit/>
          </a:bodyPr>
          <a:lstStyle/>
          <a:p>
            <a:pPr marL="1689100">
              <a:lnSpc>
                <a:spcPts val="1285"/>
              </a:lnSpc>
              <a:spcBef>
                <a:spcPts val="95"/>
              </a:spcBef>
              <a:tabLst>
                <a:tab pos="2191385" algn="l"/>
              </a:tabLst>
            </a:pPr>
            <a:r>
              <a:rPr dirty="0" sz="1100" spc="-5">
                <a:latin typeface="Courier New"/>
                <a:cs typeface="Courier New"/>
              </a:rPr>
              <a:t>FROM	employees inner</a:t>
            </a:r>
            <a:endParaRPr sz="1100">
              <a:latin typeface="Courier New"/>
              <a:cs typeface="Courier New"/>
            </a:endParaRPr>
          </a:p>
          <a:p>
            <a:pPr marL="347980" marR="1932939" indent="1341120">
              <a:lnSpc>
                <a:spcPts val="1240"/>
              </a:lnSpc>
              <a:spcBef>
                <a:spcPts val="75"/>
              </a:spcBef>
            </a:pPr>
            <a:r>
              <a:rPr dirty="0" sz="1100" spc="-5">
                <a:latin typeface="Courier New"/>
                <a:cs typeface="Courier New"/>
              </a:rPr>
              <a:t>GROUP BY outer.department_id)  ORDER BY</a:t>
            </a:r>
            <a:r>
              <a:rPr dirty="0" sz="1100">
                <a:latin typeface="Courier New"/>
                <a:cs typeface="Courier New"/>
              </a:rPr>
              <a:t> </a:t>
            </a:r>
            <a:r>
              <a:rPr dirty="0" sz="1100" spc="-5">
                <a:latin typeface="Courier New"/>
                <a:cs typeface="Courier New"/>
              </a:rPr>
              <a:t>department_id;</a:t>
            </a:r>
            <a:endParaRPr sz="1100">
              <a:latin typeface="Courier New"/>
              <a:cs typeface="Courier New"/>
            </a:endParaRPr>
          </a:p>
          <a:p>
            <a:pPr marL="12700">
              <a:lnSpc>
                <a:spcPts val="1185"/>
              </a:lnSpc>
            </a:pPr>
            <a:r>
              <a:rPr dirty="0" sz="1100" spc="-5">
                <a:latin typeface="Courier New"/>
                <a:cs typeface="Courier New"/>
              </a:rPr>
              <a:t>BEGIN</a:t>
            </a:r>
            <a:endParaRPr sz="1100">
              <a:latin typeface="Courier New"/>
              <a:cs typeface="Courier New"/>
            </a:endParaRPr>
          </a:p>
          <a:p>
            <a:pPr marL="180340">
              <a:lnSpc>
                <a:spcPts val="1245"/>
              </a:lnSpc>
            </a:pPr>
            <a:r>
              <a:rPr dirty="0" sz="1100" spc="-5">
                <a:latin typeface="Courier New"/>
                <a:cs typeface="Courier New"/>
              </a:rPr>
              <a:t>f := UTL_FILE.FOPEN(dir,</a:t>
            </a:r>
            <a:r>
              <a:rPr dirty="0" sz="1100" spc="10">
                <a:latin typeface="Courier New"/>
                <a:cs typeface="Courier New"/>
              </a:rPr>
              <a:t> </a:t>
            </a:r>
            <a:r>
              <a:rPr dirty="0" sz="1100" spc="-5">
                <a:latin typeface="Courier New"/>
                <a:cs typeface="Courier New"/>
              </a:rPr>
              <a:t>filename,'w');</a:t>
            </a:r>
            <a:endParaRPr sz="1100">
              <a:latin typeface="Courier New"/>
              <a:cs typeface="Courier New"/>
            </a:endParaRPr>
          </a:p>
          <a:p>
            <a:pPr marL="180340" marR="5080">
              <a:lnSpc>
                <a:spcPts val="1250"/>
              </a:lnSpc>
              <a:spcBef>
                <a:spcPts val="60"/>
              </a:spcBef>
            </a:pPr>
            <a:r>
              <a:rPr dirty="0" sz="1100" spc="-5">
                <a:latin typeface="Courier New"/>
                <a:cs typeface="Courier New"/>
              </a:rPr>
              <a:t>UTL_FILE.PUT_LINE(f, 'Employees who earn more than average salary: ');  UTL_FILE.PUT_LINE(f, 'REPORT GENERATED ON ' ||SYSDATE);  UTL_FILE.NEW_LINE(f);</a:t>
            </a:r>
            <a:endParaRPr sz="1100">
              <a:latin typeface="Courier New"/>
              <a:cs typeface="Courier New"/>
            </a:endParaRPr>
          </a:p>
          <a:p>
            <a:pPr marL="180340" marR="4363720">
              <a:lnSpc>
                <a:spcPts val="1240"/>
              </a:lnSpc>
            </a:pPr>
            <a:r>
              <a:rPr dirty="0" sz="1100" spc="-5">
                <a:latin typeface="Courier New"/>
                <a:cs typeface="Courier New"/>
              </a:rPr>
              <a:t>FOR emp IN</a:t>
            </a:r>
            <a:r>
              <a:rPr dirty="0" sz="1100" spc="-35">
                <a:latin typeface="Courier New"/>
                <a:cs typeface="Courier New"/>
              </a:rPr>
              <a:t> </a:t>
            </a:r>
            <a:r>
              <a:rPr dirty="0" sz="1100" spc="-5">
                <a:latin typeface="Courier New"/>
                <a:cs typeface="Courier New"/>
              </a:rPr>
              <a:t>avg_csr  LOOP</a:t>
            </a:r>
            <a:endParaRPr sz="1100">
              <a:latin typeface="Courier New"/>
              <a:cs typeface="Courier New"/>
            </a:endParaRPr>
          </a:p>
          <a:p>
            <a:pPr marL="347980">
              <a:lnSpc>
                <a:spcPts val="1185"/>
              </a:lnSpc>
            </a:pPr>
            <a:r>
              <a:rPr dirty="0" sz="1100" spc="-5">
                <a:latin typeface="Courier New"/>
                <a:cs typeface="Courier New"/>
              </a:rPr>
              <a:t>UTL_FILE.PUT_LINE(f,</a:t>
            </a:r>
            <a:endParaRPr sz="1100">
              <a:latin typeface="Courier New"/>
              <a:cs typeface="Courier New"/>
            </a:endParaRPr>
          </a:p>
          <a:p>
            <a:pPr marL="347980" marR="591820">
              <a:lnSpc>
                <a:spcPts val="1240"/>
              </a:lnSpc>
              <a:spcBef>
                <a:spcPts val="75"/>
              </a:spcBef>
            </a:pPr>
            <a:r>
              <a:rPr dirty="0" sz="1100" spc="-5">
                <a:latin typeface="Courier New"/>
                <a:cs typeface="Courier New"/>
              </a:rPr>
              <a:t>RPAD(emp.last_name, 30) || ' ' ||  LPAD(NVL(TO_CHAR(emp.department_id,'9999'),'-'), 5) || ' '</a:t>
            </a:r>
            <a:r>
              <a:rPr dirty="0" sz="1100" spc="120">
                <a:latin typeface="Courier New"/>
                <a:cs typeface="Courier New"/>
              </a:rPr>
              <a:t> </a:t>
            </a:r>
            <a:r>
              <a:rPr dirty="0" sz="1100" spc="-5">
                <a:latin typeface="Courier New"/>
                <a:cs typeface="Courier New"/>
              </a:rPr>
              <a:t>||</a:t>
            </a:r>
            <a:endParaRPr sz="1100">
              <a:latin typeface="Courier New"/>
              <a:cs typeface="Courier New"/>
            </a:endParaRPr>
          </a:p>
          <a:p>
            <a:pPr marL="180340" marR="1932939" indent="167640">
              <a:lnSpc>
                <a:spcPts val="1250"/>
              </a:lnSpc>
            </a:pPr>
            <a:r>
              <a:rPr dirty="0" sz="1100" spc="-5">
                <a:latin typeface="Courier New"/>
                <a:cs typeface="Courier New"/>
              </a:rPr>
              <a:t>LPAD(TO_CHAR(emp.salary, '$99,999.00'), 12));  END LOOP;</a:t>
            </a:r>
            <a:endParaRPr sz="1100">
              <a:latin typeface="Courier New"/>
              <a:cs typeface="Courier New"/>
            </a:endParaRPr>
          </a:p>
          <a:p>
            <a:pPr marL="180340">
              <a:lnSpc>
                <a:spcPts val="1175"/>
              </a:lnSpc>
            </a:pPr>
            <a:r>
              <a:rPr dirty="0" sz="1100" spc="-5">
                <a:latin typeface="Courier New"/>
                <a:cs typeface="Courier New"/>
              </a:rPr>
              <a:t>UTL_FILE.NEW_LINE(f);</a:t>
            </a:r>
            <a:endParaRPr sz="1100">
              <a:latin typeface="Courier New"/>
              <a:cs typeface="Courier New"/>
            </a:endParaRPr>
          </a:p>
          <a:p>
            <a:pPr marL="180340" marR="2016760">
              <a:lnSpc>
                <a:spcPts val="1250"/>
              </a:lnSpc>
              <a:spcBef>
                <a:spcPts val="65"/>
              </a:spcBef>
            </a:pPr>
            <a:r>
              <a:rPr dirty="0" sz="1100" spc="-5">
                <a:latin typeface="Courier New"/>
                <a:cs typeface="Courier New"/>
              </a:rPr>
              <a:t>UTL_FILE.PUT_LINE(f, '*** END OF REPORT ***');  UTL_FILE.FCLOSE(f);</a:t>
            </a:r>
            <a:endParaRPr sz="1100">
              <a:latin typeface="Courier New"/>
              <a:cs typeface="Courier New"/>
            </a:endParaRPr>
          </a:p>
          <a:p>
            <a:pPr marL="12700">
              <a:lnSpc>
                <a:spcPts val="1175"/>
              </a:lnSpc>
            </a:pPr>
            <a:r>
              <a:rPr dirty="0" sz="1100" spc="-5">
                <a:latin typeface="Courier New"/>
                <a:cs typeface="Courier New"/>
              </a:rPr>
              <a:t>END employee_report;</a:t>
            </a:r>
            <a:endParaRPr sz="1100">
              <a:latin typeface="Courier New"/>
              <a:cs typeface="Courier New"/>
            </a:endParaRPr>
          </a:p>
          <a:p>
            <a:pPr marL="12700">
              <a:lnSpc>
                <a:spcPts val="1285"/>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12700">
              <a:lnSpc>
                <a:spcPct val="100000"/>
              </a:lnSpc>
            </a:pPr>
            <a:r>
              <a:rPr dirty="0" sz="1100" spc="-5">
                <a:latin typeface="Courier New"/>
                <a:cs typeface="Courier New"/>
              </a:rPr>
              <a:t>Procedure created.</a:t>
            </a:r>
            <a:endParaRPr sz="1100">
              <a:latin typeface="Courier New"/>
              <a:cs typeface="Courier New"/>
            </a:endParaRPr>
          </a:p>
        </p:txBody>
      </p:sp>
      <p:sp>
        <p:nvSpPr>
          <p:cNvPr id="12" name="object 12"/>
          <p:cNvSpPr/>
          <p:nvPr/>
        </p:nvSpPr>
        <p:spPr>
          <a:xfrm>
            <a:off x="832866" y="4360925"/>
            <a:ext cx="6335395" cy="4639945"/>
          </a:xfrm>
          <a:custGeom>
            <a:avLst/>
            <a:gdLst/>
            <a:ahLst/>
            <a:cxnLst/>
            <a:rect l="l" t="t" r="r" b="b"/>
            <a:pathLst>
              <a:path w="6335395" h="4639945">
                <a:moveTo>
                  <a:pt x="6335268" y="4456176"/>
                </a:moveTo>
                <a:lnTo>
                  <a:pt x="6323076" y="4456176"/>
                </a:lnTo>
                <a:lnTo>
                  <a:pt x="6323076" y="4627626"/>
                </a:lnTo>
                <a:lnTo>
                  <a:pt x="12179" y="4627626"/>
                </a:lnTo>
                <a:lnTo>
                  <a:pt x="12179" y="0"/>
                </a:lnTo>
                <a:lnTo>
                  <a:pt x="0" y="0"/>
                </a:lnTo>
                <a:lnTo>
                  <a:pt x="0" y="4627626"/>
                </a:lnTo>
                <a:lnTo>
                  <a:pt x="0" y="4639818"/>
                </a:lnTo>
                <a:lnTo>
                  <a:pt x="12179" y="4639818"/>
                </a:lnTo>
                <a:lnTo>
                  <a:pt x="6323076" y="4639818"/>
                </a:lnTo>
                <a:lnTo>
                  <a:pt x="6335268" y="4639818"/>
                </a:lnTo>
                <a:lnTo>
                  <a:pt x="6335268" y="4627626"/>
                </a:lnTo>
                <a:lnTo>
                  <a:pt x="6335268" y="4456176"/>
                </a:lnTo>
                <a:close/>
              </a:path>
            </a:pathLst>
          </a:custGeom>
          <a:solidFill>
            <a:srgbClr val="000000"/>
          </a:solidFill>
        </p:spPr>
        <p:txBody>
          <a:bodyPr wrap="square" lIns="0" tIns="0" rIns="0" bIns="0" rtlCol="0"/>
          <a:lstStyle/>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4" name="object 14"/>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53760" cy="7283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5: </a:t>
            </a:r>
            <a:r>
              <a:rPr dirty="0" sz="1200" b="1">
                <a:latin typeface="Arial"/>
                <a:cs typeface="Arial"/>
              </a:rPr>
              <a:t>Solutions (continued)</a:t>
            </a:r>
            <a:endParaRPr sz="1200">
              <a:latin typeface="Arial"/>
              <a:cs typeface="Arial"/>
            </a:endParaRPr>
          </a:p>
          <a:p>
            <a:pPr marL="469900" marR="5080" indent="-228600">
              <a:lnSpc>
                <a:spcPct val="102899"/>
              </a:lnSpc>
              <a:spcBef>
                <a:spcPts val="1125"/>
              </a:spcBef>
            </a:pPr>
            <a:r>
              <a:rPr dirty="0" sz="1200">
                <a:latin typeface="Times New Roman"/>
                <a:cs typeface="Times New Roman"/>
              </a:rPr>
              <a:t>b. Invoke the </a:t>
            </a:r>
            <a:r>
              <a:rPr dirty="0" sz="1200" spc="-5">
                <a:latin typeface="Times New Roman"/>
                <a:cs typeface="Times New Roman"/>
              </a:rPr>
              <a:t>program, </a:t>
            </a:r>
            <a:r>
              <a:rPr dirty="0" sz="1200">
                <a:latin typeface="Times New Roman"/>
                <a:cs typeface="Times New Roman"/>
              </a:rPr>
              <a:t>using the second </a:t>
            </a:r>
            <a:r>
              <a:rPr dirty="0" sz="1200" spc="-5">
                <a:latin typeface="Times New Roman"/>
                <a:cs typeface="Times New Roman"/>
              </a:rPr>
              <a:t>parameter </a:t>
            </a:r>
            <a:r>
              <a:rPr dirty="0" sz="1200">
                <a:latin typeface="Times New Roman"/>
                <a:cs typeface="Times New Roman"/>
              </a:rPr>
              <a:t>with a </a:t>
            </a:r>
            <a:r>
              <a:rPr dirty="0" sz="1200" spc="-5">
                <a:latin typeface="Times New Roman"/>
                <a:cs typeface="Times New Roman"/>
              </a:rPr>
              <a:t>name </a:t>
            </a:r>
            <a:r>
              <a:rPr dirty="0" sz="1200">
                <a:latin typeface="Times New Roman"/>
                <a:cs typeface="Times New Roman"/>
              </a:rPr>
              <a:t>such as </a:t>
            </a:r>
            <a:r>
              <a:rPr dirty="0" sz="1200" spc="-5">
                <a:latin typeface="Courier New"/>
                <a:cs typeface="Courier New"/>
              </a:rPr>
              <a:t>sal_rptxx.txt</a:t>
            </a:r>
            <a:r>
              <a:rPr dirty="0" sz="1200" spc="-5">
                <a:latin typeface="Times New Roman"/>
                <a:cs typeface="Times New Roman"/>
              </a:rPr>
              <a:t>,  </a:t>
            </a:r>
            <a:r>
              <a:rPr dirty="0" sz="1200">
                <a:latin typeface="Times New Roman"/>
                <a:cs typeface="Times New Roman"/>
              </a:rPr>
              <a:t>where </a:t>
            </a:r>
            <a:r>
              <a:rPr dirty="0" sz="1200" spc="-5">
                <a:latin typeface="Courier New"/>
                <a:cs typeface="Courier New"/>
              </a:rPr>
              <a:t>xx</a:t>
            </a:r>
            <a:r>
              <a:rPr dirty="0" sz="1200" spc="-475">
                <a:latin typeface="Courier New"/>
                <a:cs typeface="Courier New"/>
              </a:rPr>
              <a:t> </a:t>
            </a:r>
            <a:r>
              <a:rPr dirty="0" sz="1200">
                <a:latin typeface="Times New Roman"/>
                <a:cs typeface="Times New Roman"/>
              </a:rPr>
              <a:t>represents your user </a:t>
            </a:r>
            <a:r>
              <a:rPr dirty="0" sz="1200" spc="-5">
                <a:latin typeface="Times New Roman"/>
                <a:cs typeface="Times New Roman"/>
              </a:rPr>
              <a:t>number </a:t>
            </a:r>
            <a:r>
              <a:rPr dirty="0" sz="1200">
                <a:latin typeface="Times New Roman"/>
                <a:cs typeface="Times New Roman"/>
              </a:rPr>
              <a:t>(for </a:t>
            </a:r>
            <a:r>
              <a:rPr dirty="0" sz="1200" spc="-5">
                <a:latin typeface="Times New Roman"/>
                <a:cs typeface="Times New Roman"/>
              </a:rPr>
              <a:t>example, </a:t>
            </a:r>
            <a:r>
              <a:rPr dirty="0" sz="1200">
                <a:latin typeface="Times New Roman"/>
                <a:cs typeface="Times New Roman"/>
              </a:rPr>
              <a:t>01, 15, and so on).</a:t>
            </a:r>
            <a:endParaRPr sz="1200">
              <a:latin typeface="Times New Roman"/>
              <a:cs typeface="Times New Roman"/>
            </a:endParaRPr>
          </a:p>
        </p:txBody>
      </p:sp>
      <p:sp>
        <p:nvSpPr>
          <p:cNvPr id="3" name="object 3"/>
          <p:cNvSpPr txBox="1"/>
          <p:nvPr/>
        </p:nvSpPr>
        <p:spPr>
          <a:xfrm>
            <a:off x="838961" y="1624583"/>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a:t>
            </a:r>
            <a:r>
              <a:rPr dirty="0" sz="1100">
                <a:latin typeface="Courier New"/>
                <a:cs typeface="Courier New"/>
              </a:rPr>
              <a:t> </a:t>
            </a:r>
            <a:r>
              <a:rPr dirty="0" sz="1100" spc="-5">
                <a:latin typeface="Courier New"/>
                <a:cs typeface="Courier New"/>
              </a:rPr>
              <a:t>employee_report('UTL_FILE','sal_rpt01.txt')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p:nvPr/>
        </p:nvSpPr>
        <p:spPr>
          <a:xfrm>
            <a:off x="832866" y="3426714"/>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914400" y="2271014"/>
            <a:ext cx="5680710" cy="1499870"/>
          </a:xfrm>
          <a:prstGeom prst="rect">
            <a:avLst/>
          </a:prstGeom>
        </p:spPr>
        <p:txBody>
          <a:bodyPr wrap="square" lIns="0" tIns="12700" rIns="0" bIns="0" rtlCol="0" vert="horz">
            <a:spAutoFit/>
          </a:bodyPr>
          <a:lstStyle/>
          <a:p>
            <a:pPr marL="457200">
              <a:lnSpc>
                <a:spcPts val="1410"/>
              </a:lnSpc>
              <a:spcBef>
                <a:spcPts val="100"/>
              </a:spcBef>
            </a:pPr>
            <a:r>
              <a:rPr dirty="0" sz="1200" b="1">
                <a:latin typeface="Times New Roman"/>
                <a:cs typeface="Times New Roman"/>
              </a:rPr>
              <a:t>Note: </a:t>
            </a:r>
            <a:r>
              <a:rPr dirty="0" sz="1200">
                <a:latin typeface="Times New Roman"/>
                <a:cs typeface="Times New Roman"/>
              </a:rPr>
              <a:t>The data displays the </a:t>
            </a:r>
            <a:r>
              <a:rPr dirty="0" sz="1200" spc="-5">
                <a:latin typeface="Times New Roman"/>
                <a:cs typeface="Times New Roman"/>
              </a:rPr>
              <a:t>employee’s last name, department </a:t>
            </a:r>
            <a:r>
              <a:rPr dirty="0" sz="1200">
                <a:latin typeface="Times New Roman"/>
                <a:cs typeface="Times New Roman"/>
              </a:rPr>
              <a:t>ID, and</a:t>
            </a:r>
            <a:r>
              <a:rPr dirty="0" sz="1200" spc="5">
                <a:latin typeface="Times New Roman"/>
                <a:cs typeface="Times New Roman"/>
              </a:rPr>
              <a:t> </a:t>
            </a:r>
            <a:r>
              <a:rPr dirty="0" sz="1200">
                <a:latin typeface="Times New Roman"/>
                <a:cs typeface="Times New Roman"/>
              </a:rPr>
              <a:t>salary.</a:t>
            </a:r>
            <a:endParaRPr sz="1200">
              <a:latin typeface="Times New Roman"/>
              <a:cs typeface="Times New Roman"/>
            </a:endParaRPr>
          </a:p>
          <a:p>
            <a:pPr marL="457200" marR="127000">
              <a:lnSpc>
                <a:spcPts val="1420"/>
              </a:lnSpc>
              <a:spcBef>
                <a:spcPts val="30"/>
              </a:spcBef>
            </a:pPr>
            <a:r>
              <a:rPr dirty="0" sz="1200" spc="-5">
                <a:latin typeface="Times New Roman"/>
                <a:cs typeface="Times New Roman"/>
              </a:rPr>
              <a:t>Ask </a:t>
            </a:r>
            <a:r>
              <a:rPr dirty="0" sz="1200">
                <a:latin typeface="Times New Roman"/>
                <a:cs typeface="Times New Roman"/>
              </a:rPr>
              <a:t>your instructor to provide instructions on how to obtain the report file from</a:t>
            </a:r>
            <a:r>
              <a:rPr dirty="0" sz="1200" spc="-140">
                <a:latin typeface="Times New Roman"/>
                <a:cs typeface="Times New Roman"/>
              </a:rPr>
              <a:t> </a:t>
            </a:r>
            <a:r>
              <a:rPr dirty="0" sz="1200">
                <a:latin typeface="Times New Roman"/>
                <a:cs typeface="Times New Roman"/>
              </a:rPr>
              <a:t>the  server</a:t>
            </a:r>
            <a:r>
              <a:rPr dirty="0" sz="1200" spc="-10">
                <a:latin typeface="Times New Roman"/>
                <a:cs typeface="Times New Roman"/>
              </a:rPr>
              <a:t> </a:t>
            </a:r>
            <a:r>
              <a:rPr dirty="0" sz="1200">
                <a:latin typeface="Times New Roman"/>
                <a:cs typeface="Times New Roman"/>
              </a:rPr>
              <a:t>using</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Putty</a:t>
            </a:r>
            <a:r>
              <a:rPr dirty="0" sz="1200" spc="-430">
                <a:latin typeface="Courier New"/>
                <a:cs typeface="Courier New"/>
              </a:rPr>
              <a:t> </a:t>
            </a:r>
            <a:r>
              <a:rPr dirty="0" sz="1200" spc="-5">
                <a:latin typeface="Courier New"/>
                <a:cs typeface="Courier New"/>
              </a:rPr>
              <a:t>PSFTP</a:t>
            </a:r>
            <a:r>
              <a:rPr dirty="0" sz="1200" spc="-425">
                <a:latin typeface="Courier New"/>
                <a:cs typeface="Courier New"/>
              </a:rPr>
              <a:t> </a:t>
            </a:r>
            <a:r>
              <a:rPr dirty="0" sz="1200">
                <a:latin typeface="Times New Roman"/>
                <a:cs typeface="Times New Roman"/>
              </a:rPr>
              <a:t>utility.</a:t>
            </a:r>
            <a:endParaRPr sz="1200">
              <a:latin typeface="Times New Roman"/>
              <a:cs typeface="Times New Roman"/>
            </a:endParaRPr>
          </a:p>
          <a:p>
            <a:pPr marL="456565" marR="5080">
              <a:lnSpc>
                <a:spcPct val="102899"/>
              </a:lnSpc>
              <a:spcBef>
                <a:spcPts val="1130"/>
              </a:spcBef>
            </a:pPr>
            <a:r>
              <a:rPr dirty="0" sz="1200" b="1">
                <a:latin typeface="Times New Roman"/>
                <a:cs typeface="Times New Roman"/>
              </a:rPr>
              <a:t>After you use </a:t>
            </a:r>
            <a:r>
              <a:rPr dirty="0" sz="1200" spc="-5" b="1">
                <a:latin typeface="Courier New"/>
                <a:cs typeface="Courier New"/>
              </a:rPr>
              <a:t>PSTFP</a:t>
            </a:r>
            <a:r>
              <a:rPr dirty="0" sz="1200" spc="-530" b="1">
                <a:latin typeface="Courier New"/>
                <a:cs typeface="Courier New"/>
              </a:rPr>
              <a:t> </a:t>
            </a:r>
            <a:r>
              <a:rPr dirty="0" sz="1200" b="1">
                <a:latin typeface="Times New Roman"/>
                <a:cs typeface="Times New Roman"/>
              </a:rPr>
              <a:t>to retrieve your generated file, it </a:t>
            </a:r>
            <a:r>
              <a:rPr dirty="0" sz="1200" spc="-5" b="1">
                <a:latin typeface="Times New Roman"/>
                <a:cs typeface="Times New Roman"/>
              </a:rPr>
              <a:t>should </a:t>
            </a:r>
            <a:r>
              <a:rPr dirty="0" sz="1200" b="1">
                <a:latin typeface="Times New Roman"/>
                <a:cs typeface="Times New Roman"/>
              </a:rPr>
              <a:t>contain </a:t>
            </a:r>
            <a:r>
              <a:rPr dirty="0" sz="1200" spc="-5" b="1">
                <a:latin typeface="Times New Roman"/>
                <a:cs typeface="Times New Roman"/>
              </a:rPr>
              <a:t>something  </a:t>
            </a:r>
            <a:r>
              <a:rPr dirty="0" sz="1200" b="1">
                <a:latin typeface="Times New Roman"/>
                <a:cs typeface="Times New Roman"/>
              </a:rPr>
              <a:t>similar to the </a:t>
            </a:r>
            <a:r>
              <a:rPr dirty="0" sz="1200" spc="-5" b="1">
                <a:latin typeface="Times New Roman"/>
                <a:cs typeface="Times New Roman"/>
              </a:rPr>
              <a:t>following</a:t>
            </a:r>
            <a:r>
              <a:rPr dirty="0" sz="1200" spc="-25" b="1">
                <a:latin typeface="Times New Roman"/>
                <a:cs typeface="Times New Roman"/>
              </a:rPr>
              <a:t> </a:t>
            </a:r>
            <a:r>
              <a:rPr dirty="0" sz="1200" b="1">
                <a:latin typeface="Times New Roman"/>
                <a:cs typeface="Times New Roman"/>
              </a:rPr>
              <a:t>example:</a:t>
            </a:r>
            <a:endParaRPr sz="1200">
              <a:latin typeface="Times New Roman"/>
              <a:cs typeface="Times New Roman"/>
            </a:endParaRPr>
          </a:p>
          <a:p>
            <a:pPr marR="1984375">
              <a:lnSpc>
                <a:spcPts val="1240"/>
              </a:lnSpc>
              <a:spcBef>
                <a:spcPts val="780"/>
              </a:spcBef>
              <a:tabLst>
                <a:tab pos="1759585" algn="l"/>
              </a:tabLst>
            </a:pPr>
            <a:r>
              <a:rPr dirty="0" sz="1100" spc="-5">
                <a:latin typeface="Courier New"/>
                <a:cs typeface="Courier New"/>
              </a:rPr>
              <a:t>Employees who earn more than average salary:  REPORT</a:t>
            </a:r>
            <a:r>
              <a:rPr dirty="0" sz="1100" spc="20">
                <a:latin typeface="Courier New"/>
                <a:cs typeface="Courier New"/>
              </a:rPr>
              <a:t> </a:t>
            </a:r>
            <a:r>
              <a:rPr dirty="0" sz="1100" spc="-5">
                <a:latin typeface="Courier New"/>
                <a:cs typeface="Courier New"/>
              </a:rPr>
              <a:t>GENERATED</a:t>
            </a:r>
            <a:r>
              <a:rPr dirty="0" sz="1100" spc="20">
                <a:latin typeface="Courier New"/>
                <a:cs typeface="Courier New"/>
              </a:rPr>
              <a:t> </a:t>
            </a:r>
            <a:r>
              <a:rPr dirty="0" sz="1100" spc="-5">
                <a:latin typeface="Courier New"/>
                <a:cs typeface="Courier New"/>
              </a:rPr>
              <a:t>ON	16-FEB-04</a:t>
            </a:r>
            <a:endParaRPr sz="1100">
              <a:latin typeface="Courier New"/>
              <a:cs typeface="Courier New"/>
            </a:endParaRPr>
          </a:p>
        </p:txBody>
      </p:sp>
      <p:sp>
        <p:nvSpPr>
          <p:cNvPr id="6" name="object 6"/>
          <p:cNvSpPr txBox="1"/>
          <p:nvPr/>
        </p:nvSpPr>
        <p:spPr>
          <a:xfrm>
            <a:off x="3764313" y="3894073"/>
            <a:ext cx="1270635" cy="1934210"/>
          </a:xfrm>
          <a:prstGeom prst="rect">
            <a:avLst/>
          </a:prstGeom>
        </p:spPr>
        <p:txBody>
          <a:bodyPr wrap="square" lIns="0" tIns="12065" rIns="0" bIns="0" rtlCol="0" vert="horz">
            <a:spAutoFit/>
          </a:bodyPr>
          <a:lstStyle/>
          <a:p>
            <a:pPr>
              <a:lnSpc>
                <a:spcPts val="1285"/>
              </a:lnSpc>
              <a:spcBef>
                <a:spcPts val="95"/>
              </a:spcBef>
              <a:tabLst>
                <a:tab pos="418465" algn="l"/>
              </a:tabLst>
            </a:pPr>
            <a:r>
              <a:rPr dirty="0" sz="1100" spc="-5">
                <a:latin typeface="Courier New"/>
                <a:cs typeface="Courier New"/>
              </a:rPr>
              <a:t>20	$13,000.00</a:t>
            </a:r>
            <a:endParaRPr sz="1100">
              <a:latin typeface="Courier New"/>
              <a:cs typeface="Courier New"/>
            </a:endParaRPr>
          </a:p>
          <a:p>
            <a:pPr>
              <a:lnSpc>
                <a:spcPts val="1245"/>
              </a:lnSpc>
              <a:tabLst>
                <a:tab pos="418465" algn="l"/>
              </a:tabLst>
            </a:pPr>
            <a:r>
              <a:rPr dirty="0" sz="1100" spc="-5">
                <a:latin typeface="Courier New"/>
                <a:cs typeface="Courier New"/>
              </a:rPr>
              <a:t>30	$11,000.00</a:t>
            </a:r>
            <a:endParaRPr sz="1100">
              <a:latin typeface="Courier New"/>
              <a:cs typeface="Courier New"/>
            </a:endParaRPr>
          </a:p>
          <a:p>
            <a:pPr>
              <a:lnSpc>
                <a:spcPts val="1245"/>
              </a:lnSpc>
              <a:tabLst>
                <a:tab pos="502284" algn="l"/>
              </a:tabLst>
            </a:pPr>
            <a:r>
              <a:rPr dirty="0" sz="1100" spc="-5">
                <a:latin typeface="Courier New"/>
                <a:cs typeface="Courier New"/>
              </a:rPr>
              <a:t>40	$6,500.00</a:t>
            </a:r>
            <a:endParaRPr sz="1100">
              <a:latin typeface="Courier New"/>
              <a:cs typeface="Courier New"/>
            </a:endParaRPr>
          </a:p>
          <a:p>
            <a:pPr>
              <a:lnSpc>
                <a:spcPts val="1250"/>
              </a:lnSpc>
              <a:tabLst>
                <a:tab pos="502284" algn="l"/>
              </a:tabLst>
            </a:pPr>
            <a:r>
              <a:rPr dirty="0" sz="1100" spc="-5">
                <a:latin typeface="Courier New"/>
                <a:cs typeface="Courier New"/>
              </a:rPr>
              <a:t>50	$8,000.00</a:t>
            </a:r>
            <a:endParaRPr sz="1100">
              <a:latin typeface="Courier New"/>
              <a:cs typeface="Courier New"/>
            </a:endParaRPr>
          </a:p>
          <a:p>
            <a:pPr>
              <a:lnSpc>
                <a:spcPts val="1250"/>
              </a:lnSpc>
              <a:tabLst>
                <a:tab pos="502284" algn="l"/>
              </a:tabLst>
            </a:pPr>
            <a:r>
              <a:rPr dirty="0" sz="1100" spc="-5">
                <a:latin typeface="Courier New"/>
                <a:cs typeface="Courier New"/>
              </a:rPr>
              <a:t>50	$7,900.00</a:t>
            </a:r>
            <a:endParaRPr sz="1100">
              <a:latin typeface="Courier New"/>
              <a:cs typeface="Courier New"/>
            </a:endParaRPr>
          </a:p>
          <a:p>
            <a:pPr>
              <a:lnSpc>
                <a:spcPts val="1245"/>
              </a:lnSpc>
              <a:tabLst>
                <a:tab pos="502284" algn="l"/>
              </a:tabLst>
            </a:pPr>
            <a:r>
              <a:rPr dirty="0" sz="1100" spc="-5">
                <a:latin typeface="Courier New"/>
                <a:cs typeface="Courier New"/>
              </a:rPr>
              <a:t>50	$8,200.00</a:t>
            </a:r>
            <a:endParaRPr sz="1100">
              <a:latin typeface="Courier New"/>
              <a:cs typeface="Courier New"/>
            </a:endParaRPr>
          </a:p>
          <a:p>
            <a:pPr>
              <a:lnSpc>
                <a:spcPts val="1245"/>
              </a:lnSpc>
              <a:tabLst>
                <a:tab pos="502284" algn="l"/>
              </a:tabLst>
            </a:pPr>
            <a:r>
              <a:rPr dirty="0" sz="1100" spc="-5">
                <a:latin typeface="Courier New"/>
                <a:cs typeface="Courier New"/>
              </a:rPr>
              <a:t>50	$6,500.00</a:t>
            </a:r>
            <a:endParaRPr sz="1100">
              <a:latin typeface="Courier New"/>
              <a:cs typeface="Courier New"/>
            </a:endParaRPr>
          </a:p>
          <a:p>
            <a:pPr>
              <a:lnSpc>
                <a:spcPts val="1250"/>
              </a:lnSpc>
              <a:tabLst>
                <a:tab pos="502284" algn="l"/>
              </a:tabLst>
            </a:pPr>
            <a:r>
              <a:rPr dirty="0" sz="1100" spc="-5">
                <a:latin typeface="Courier New"/>
                <a:cs typeface="Courier New"/>
              </a:rPr>
              <a:t>60	$9,000.00</a:t>
            </a:r>
            <a:endParaRPr sz="1100">
              <a:latin typeface="Courier New"/>
              <a:cs typeface="Courier New"/>
            </a:endParaRPr>
          </a:p>
          <a:p>
            <a:pPr>
              <a:lnSpc>
                <a:spcPts val="1245"/>
              </a:lnSpc>
              <a:tabLst>
                <a:tab pos="418465" algn="l"/>
              </a:tabLst>
            </a:pPr>
            <a:r>
              <a:rPr dirty="0" sz="1100" spc="-5">
                <a:latin typeface="Courier New"/>
                <a:cs typeface="Courier New"/>
              </a:rPr>
              <a:t>70	$10,000.00</a:t>
            </a:r>
            <a:endParaRPr sz="1100">
              <a:latin typeface="Courier New"/>
              <a:cs typeface="Courier New"/>
            </a:endParaRPr>
          </a:p>
          <a:p>
            <a:pPr>
              <a:lnSpc>
                <a:spcPts val="1245"/>
              </a:lnSpc>
              <a:tabLst>
                <a:tab pos="418465" algn="l"/>
              </a:tabLst>
            </a:pPr>
            <a:r>
              <a:rPr dirty="0" sz="1100" spc="-5">
                <a:latin typeface="Courier New"/>
                <a:cs typeface="Courier New"/>
              </a:rPr>
              <a:t>80	$14,000.00</a:t>
            </a:r>
            <a:endParaRPr sz="1100">
              <a:latin typeface="Courier New"/>
              <a:cs typeface="Courier New"/>
            </a:endParaRPr>
          </a:p>
          <a:p>
            <a:pPr>
              <a:lnSpc>
                <a:spcPts val="1250"/>
              </a:lnSpc>
              <a:tabLst>
                <a:tab pos="502284" algn="l"/>
              </a:tabLst>
            </a:pPr>
            <a:r>
              <a:rPr dirty="0" sz="1100" spc="-5">
                <a:latin typeface="Courier New"/>
                <a:cs typeface="Courier New"/>
              </a:rPr>
              <a:t>80	$9,500.00</a:t>
            </a:r>
            <a:endParaRPr sz="1100">
              <a:latin typeface="Courier New"/>
              <a:cs typeface="Courier New"/>
            </a:endParaRPr>
          </a:p>
          <a:p>
            <a:pPr>
              <a:lnSpc>
                <a:spcPts val="1285"/>
              </a:lnSpc>
              <a:tabLst>
                <a:tab pos="502284" algn="l"/>
              </a:tabLst>
            </a:pPr>
            <a:r>
              <a:rPr dirty="0" sz="1100" spc="-5">
                <a:latin typeface="Courier New"/>
                <a:cs typeface="Courier New"/>
              </a:rPr>
              <a:t>80	$8,000.00</a:t>
            </a:r>
            <a:endParaRPr sz="1100">
              <a:latin typeface="Courier New"/>
              <a:cs typeface="Courier New"/>
            </a:endParaRPr>
          </a:p>
        </p:txBody>
      </p:sp>
      <p:sp>
        <p:nvSpPr>
          <p:cNvPr id="7" name="object 7"/>
          <p:cNvSpPr txBox="1"/>
          <p:nvPr/>
        </p:nvSpPr>
        <p:spPr>
          <a:xfrm>
            <a:off x="914400" y="3894073"/>
            <a:ext cx="767715" cy="4624070"/>
          </a:xfrm>
          <a:prstGeom prst="rect">
            <a:avLst/>
          </a:prstGeom>
        </p:spPr>
        <p:txBody>
          <a:bodyPr wrap="square" lIns="0" tIns="21590" rIns="0" bIns="0" rtlCol="0" vert="horz">
            <a:spAutoFit/>
          </a:bodyPr>
          <a:lstStyle/>
          <a:p>
            <a:pPr marR="5080">
              <a:lnSpc>
                <a:spcPct val="94400"/>
              </a:lnSpc>
              <a:spcBef>
                <a:spcPts val="170"/>
              </a:spcBef>
            </a:pPr>
            <a:r>
              <a:rPr dirty="0" sz="1100" spc="-5">
                <a:latin typeface="Courier New"/>
                <a:cs typeface="Courier New"/>
              </a:rPr>
              <a:t>Hartstein  </a:t>
            </a:r>
            <a:r>
              <a:rPr dirty="0" sz="1100" spc="-5">
                <a:latin typeface="Courier New"/>
                <a:cs typeface="Courier New"/>
              </a:rPr>
              <a:t>Raphaely  Mavris  Weiss  Kaufling  Fripp  Vollman  Hunold  Baer  Russell  </a:t>
            </a:r>
            <a:r>
              <a:rPr dirty="0" sz="1100" spc="-5">
                <a:latin typeface="Courier New"/>
                <a:cs typeface="Courier New"/>
              </a:rPr>
              <a:t>Bernstein  </a:t>
            </a:r>
            <a:r>
              <a:rPr dirty="0" sz="1100" spc="-5">
                <a:latin typeface="Courier New"/>
                <a:cs typeface="Courier New"/>
              </a:rPr>
              <a:t>Olsen</a:t>
            </a:r>
            <a:endParaRPr sz="1100">
              <a:latin typeface="Courier New"/>
              <a:cs typeface="Courier New"/>
            </a:endParaRPr>
          </a:p>
          <a:p>
            <a:pPr marL="167640">
              <a:lnSpc>
                <a:spcPts val="1205"/>
              </a:lnSpc>
            </a:pPr>
            <a:r>
              <a:rPr dirty="0" sz="1100" spc="-5">
                <a:latin typeface="Courier New"/>
                <a:cs typeface="Courier New"/>
              </a:rPr>
              <a:t>:</a:t>
            </a:r>
            <a:endParaRPr sz="1100">
              <a:latin typeface="Courier New"/>
              <a:cs typeface="Courier New"/>
            </a:endParaRPr>
          </a:p>
          <a:p>
            <a:pPr marL="167640">
              <a:lnSpc>
                <a:spcPts val="1250"/>
              </a:lnSpc>
            </a:pPr>
            <a:r>
              <a:rPr dirty="0" sz="1100" spc="-5">
                <a:latin typeface="Courier New"/>
                <a:cs typeface="Courier New"/>
              </a:rPr>
              <a:t>:</a:t>
            </a:r>
            <a:endParaRPr sz="1100">
              <a:latin typeface="Courier New"/>
              <a:cs typeface="Courier New"/>
            </a:endParaRPr>
          </a:p>
          <a:p>
            <a:pPr marR="5080">
              <a:lnSpc>
                <a:spcPct val="94400"/>
              </a:lnSpc>
              <a:spcBef>
                <a:spcPts val="40"/>
              </a:spcBef>
            </a:pPr>
            <a:r>
              <a:rPr dirty="0" sz="1100" spc="-5">
                <a:latin typeface="Courier New"/>
                <a:cs typeface="Courier New"/>
              </a:rPr>
              <a:t>Errazuriz  </a:t>
            </a:r>
            <a:r>
              <a:rPr dirty="0" sz="1100" spc="-5">
                <a:latin typeface="Courier New"/>
                <a:cs typeface="Courier New"/>
              </a:rPr>
              <a:t>Zlotkey  </a:t>
            </a:r>
            <a:r>
              <a:rPr dirty="0" sz="1100" spc="-5">
                <a:latin typeface="Courier New"/>
                <a:cs typeface="Courier New"/>
              </a:rPr>
              <a:t>Cambrault  </a:t>
            </a:r>
            <a:r>
              <a:rPr dirty="0" sz="1100" spc="-5">
                <a:latin typeface="Courier New"/>
                <a:cs typeface="Courier New"/>
              </a:rPr>
              <a:t>King  Kochhar  De Haan  </a:t>
            </a:r>
            <a:r>
              <a:rPr dirty="0" sz="1100" spc="-5">
                <a:latin typeface="Courier New"/>
                <a:cs typeface="Courier New"/>
              </a:rPr>
              <a:t>Greenberg  </a:t>
            </a:r>
            <a:r>
              <a:rPr dirty="0" sz="1100" spc="-5">
                <a:latin typeface="Courier New"/>
                <a:cs typeface="Courier New"/>
              </a:rPr>
              <a:t>Faviet  Chen  Sciarra  Urman  Popp  Higgins  Gietz  Grant</a:t>
            </a:r>
            <a:endParaRPr sz="1100">
              <a:latin typeface="Courier New"/>
              <a:cs typeface="Courier New"/>
            </a:endParaRPr>
          </a:p>
        </p:txBody>
      </p:sp>
      <p:sp>
        <p:nvSpPr>
          <p:cNvPr id="8" name="object 8"/>
          <p:cNvSpPr txBox="1"/>
          <p:nvPr/>
        </p:nvSpPr>
        <p:spPr>
          <a:xfrm>
            <a:off x="3848134" y="8325104"/>
            <a:ext cx="83820" cy="193040"/>
          </a:xfrm>
          <a:prstGeom prst="rect">
            <a:avLst/>
          </a:prstGeom>
        </p:spPr>
        <p:txBody>
          <a:bodyPr wrap="square" lIns="0" tIns="12065" rIns="0" bIns="0" rtlCol="0" vert="horz">
            <a:spAutoFit/>
          </a:bodyPr>
          <a:lstStyle/>
          <a:p>
            <a:pPr>
              <a:lnSpc>
                <a:spcPct val="100000"/>
              </a:lnSpc>
              <a:spcBef>
                <a:spcPts val="95"/>
              </a:spcBef>
            </a:pPr>
            <a:r>
              <a:rPr dirty="0" sz="1100" spc="-5">
                <a:latin typeface="Courier New"/>
                <a:cs typeface="Courier New"/>
              </a:rPr>
              <a:t>-</a:t>
            </a:r>
            <a:endParaRPr sz="1100">
              <a:latin typeface="Courier New"/>
              <a:cs typeface="Courier New"/>
            </a:endParaRPr>
          </a:p>
        </p:txBody>
      </p:sp>
      <p:sp>
        <p:nvSpPr>
          <p:cNvPr id="9" name="object 9"/>
          <p:cNvSpPr txBox="1"/>
          <p:nvPr/>
        </p:nvSpPr>
        <p:spPr>
          <a:xfrm>
            <a:off x="3680492" y="6109969"/>
            <a:ext cx="1354455" cy="2407920"/>
          </a:xfrm>
          <a:prstGeom prst="rect">
            <a:avLst/>
          </a:prstGeom>
        </p:spPr>
        <p:txBody>
          <a:bodyPr wrap="square" lIns="0" tIns="12065" rIns="0" bIns="0" rtlCol="0" vert="horz">
            <a:spAutoFit/>
          </a:bodyPr>
          <a:lstStyle/>
          <a:p>
            <a:pPr algn="r" marR="5080">
              <a:lnSpc>
                <a:spcPts val="1280"/>
              </a:lnSpc>
              <a:spcBef>
                <a:spcPts val="95"/>
              </a:spcBef>
              <a:tabLst>
                <a:tab pos="418465" algn="l"/>
              </a:tabLst>
            </a:pPr>
            <a:r>
              <a:rPr dirty="0" sz="1100" spc="-5">
                <a:latin typeface="Courier New"/>
                <a:cs typeface="Courier New"/>
              </a:rPr>
              <a:t>80</a:t>
            </a:r>
            <a:r>
              <a:rPr dirty="0" sz="1100" spc="-5">
                <a:latin typeface="Courier New"/>
                <a:cs typeface="Courier New"/>
              </a:rPr>
              <a:t>	</a:t>
            </a:r>
            <a:r>
              <a:rPr dirty="0" sz="1100" spc="-5">
                <a:latin typeface="Courier New"/>
                <a:cs typeface="Courier New"/>
              </a:rPr>
              <a:t>$12,000.00</a:t>
            </a:r>
            <a:endParaRPr sz="1100">
              <a:latin typeface="Courier New"/>
              <a:cs typeface="Courier New"/>
            </a:endParaRPr>
          </a:p>
          <a:p>
            <a:pPr algn="r" marR="5080">
              <a:lnSpc>
                <a:spcPts val="1245"/>
              </a:lnSpc>
              <a:tabLst>
                <a:tab pos="418465" algn="l"/>
              </a:tabLst>
            </a:pPr>
            <a:r>
              <a:rPr dirty="0" sz="1100" spc="-5">
                <a:latin typeface="Courier New"/>
                <a:cs typeface="Courier New"/>
              </a:rPr>
              <a:t>80</a:t>
            </a:r>
            <a:r>
              <a:rPr dirty="0" sz="1100" spc="-5">
                <a:latin typeface="Courier New"/>
                <a:cs typeface="Courier New"/>
              </a:rPr>
              <a:t>	</a:t>
            </a:r>
            <a:r>
              <a:rPr dirty="0" sz="1100" spc="-5">
                <a:latin typeface="Courier New"/>
                <a:cs typeface="Courier New"/>
              </a:rPr>
              <a:t>$10,500.00</a:t>
            </a:r>
            <a:endParaRPr sz="1100">
              <a:latin typeface="Courier New"/>
              <a:cs typeface="Courier New"/>
            </a:endParaRPr>
          </a:p>
          <a:p>
            <a:pPr algn="r" marR="5080">
              <a:lnSpc>
                <a:spcPts val="1250"/>
              </a:lnSpc>
              <a:tabLst>
                <a:tab pos="418465" algn="l"/>
              </a:tabLst>
            </a:pPr>
            <a:r>
              <a:rPr dirty="0" sz="1100" spc="-5">
                <a:latin typeface="Courier New"/>
                <a:cs typeface="Courier New"/>
              </a:rPr>
              <a:t>80</a:t>
            </a:r>
            <a:r>
              <a:rPr dirty="0" sz="1100" spc="-5">
                <a:latin typeface="Courier New"/>
                <a:cs typeface="Courier New"/>
              </a:rPr>
              <a:t>	</a:t>
            </a:r>
            <a:r>
              <a:rPr dirty="0" sz="1100" spc="-5">
                <a:latin typeface="Courier New"/>
                <a:cs typeface="Courier New"/>
              </a:rPr>
              <a:t>$11,000.00</a:t>
            </a:r>
            <a:endParaRPr sz="1100">
              <a:latin typeface="Courier New"/>
              <a:cs typeface="Courier New"/>
            </a:endParaRPr>
          </a:p>
          <a:p>
            <a:pPr algn="r" marR="5080">
              <a:lnSpc>
                <a:spcPts val="1245"/>
              </a:lnSpc>
              <a:tabLst>
                <a:tab pos="418465" algn="l"/>
              </a:tabLst>
            </a:pPr>
            <a:r>
              <a:rPr dirty="0" sz="1100" spc="-5">
                <a:latin typeface="Courier New"/>
                <a:cs typeface="Courier New"/>
              </a:rPr>
              <a:t>90</a:t>
            </a:r>
            <a:r>
              <a:rPr dirty="0" sz="1100" spc="-5">
                <a:latin typeface="Courier New"/>
                <a:cs typeface="Courier New"/>
              </a:rPr>
              <a:t>	</a:t>
            </a:r>
            <a:r>
              <a:rPr dirty="0" sz="1100" spc="-5">
                <a:latin typeface="Courier New"/>
                <a:cs typeface="Courier New"/>
              </a:rPr>
              <a:t>$24,000.00</a:t>
            </a:r>
            <a:endParaRPr sz="1100">
              <a:latin typeface="Courier New"/>
              <a:cs typeface="Courier New"/>
            </a:endParaRPr>
          </a:p>
          <a:p>
            <a:pPr algn="r" marR="5080">
              <a:lnSpc>
                <a:spcPts val="1245"/>
              </a:lnSpc>
              <a:tabLst>
                <a:tab pos="418465" algn="l"/>
              </a:tabLst>
            </a:pPr>
            <a:r>
              <a:rPr dirty="0" sz="1100" spc="-5">
                <a:latin typeface="Courier New"/>
                <a:cs typeface="Courier New"/>
              </a:rPr>
              <a:t>90</a:t>
            </a:r>
            <a:r>
              <a:rPr dirty="0" sz="1100" spc="-5">
                <a:latin typeface="Courier New"/>
                <a:cs typeface="Courier New"/>
              </a:rPr>
              <a:t>	</a:t>
            </a:r>
            <a:r>
              <a:rPr dirty="0" sz="1100" spc="-5">
                <a:latin typeface="Courier New"/>
                <a:cs typeface="Courier New"/>
              </a:rPr>
              <a:t>$17,000.00</a:t>
            </a:r>
            <a:endParaRPr sz="1100">
              <a:latin typeface="Courier New"/>
              <a:cs typeface="Courier New"/>
            </a:endParaRPr>
          </a:p>
          <a:p>
            <a:pPr algn="r" marR="5080">
              <a:lnSpc>
                <a:spcPts val="1250"/>
              </a:lnSpc>
              <a:tabLst>
                <a:tab pos="418465" algn="l"/>
              </a:tabLst>
            </a:pPr>
            <a:r>
              <a:rPr dirty="0" sz="1100" spc="-5">
                <a:latin typeface="Courier New"/>
                <a:cs typeface="Courier New"/>
              </a:rPr>
              <a:t>90</a:t>
            </a:r>
            <a:r>
              <a:rPr dirty="0" sz="1100" spc="-5">
                <a:latin typeface="Courier New"/>
                <a:cs typeface="Courier New"/>
              </a:rPr>
              <a:t>	</a:t>
            </a:r>
            <a:r>
              <a:rPr dirty="0" sz="1100" spc="-5">
                <a:latin typeface="Courier New"/>
                <a:cs typeface="Courier New"/>
              </a:rPr>
              <a:t>$17,000.00</a:t>
            </a:r>
            <a:endParaRPr sz="1100">
              <a:latin typeface="Courier New"/>
              <a:cs typeface="Courier New"/>
            </a:endParaRPr>
          </a:p>
          <a:p>
            <a:pPr algn="r" marR="5080">
              <a:lnSpc>
                <a:spcPts val="1245"/>
              </a:lnSpc>
              <a:tabLst>
                <a:tab pos="502284" algn="l"/>
              </a:tabLst>
            </a:pPr>
            <a:r>
              <a:rPr dirty="0" sz="1100" spc="-5">
                <a:latin typeface="Courier New"/>
                <a:cs typeface="Courier New"/>
              </a:rPr>
              <a:t>100</a:t>
            </a:r>
            <a:r>
              <a:rPr dirty="0" sz="1100" spc="-5">
                <a:latin typeface="Courier New"/>
                <a:cs typeface="Courier New"/>
              </a:rPr>
              <a:t>	</a:t>
            </a:r>
            <a:r>
              <a:rPr dirty="0" sz="1100" spc="-5">
                <a:latin typeface="Courier New"/>
                <a:cs typeface="Courier New"/>
              </a:rPr>
              <a:t>$12,000.00</a:t>
            </a:r>
            <a:endParaRPr sz="1100">
              <a:latin typeface="Courier New"/>
              <a:cs typeface="Courier New"/>
            </a:endParaRPr>
          </a:p>
          <a:p>
            <a:pPr algn="r" marR="5080">
              <a:lnSpc>
                <a:spcPts val="1245"/>
              </a:lnSpc>
              <a:tabLst>
                <a:tab pos="586105" algn="l"/>
              </a:tabLst>
            </a:pPr>
            <a:r>
              <a:rPr dirty="0" sz="1100" spc="-5">
                <a:latin typeface="Courier New"/>
                <a:cs typeface="Courier New"/>
              </a:rPr>
              <a:t>100</a:t>
            </a:r>
            <a:r>
              <a:rPr dirty="0" sz="1100" spc="-5">
                <a:latin typeface="Courier New"/>
                <a:cs typeface="Courier New"/>
              </a:rPr>
              <a:t>	</a:t>
            </a:r>
            <a:r>
              <a:rPr dirty="0" sz="1100" spc="-5">
                <a:latin typeface="Courier New"/>
                <a:cs typeface="Courier New"/>
              </a:rPr>
              <a:t>$9,000.00</a:t>
            </a:r>
            <a:endParaRPr sz="1100">
              <a:latin typeface="Courier New"/>
              <a:cs typeface="Courier New"/>
            </a:endParaRPr>
          </a:p>
          <a:p>
            <a:pPr algn="r" marR="5080">
              <a:lnSpc>
                <a:spcPts val="1250"/>
              </a:lnSpc>
              <a:tabLst>
                <a:tab pos="586105" algn="l"/>
              </a:tabLst>
            </a:pPr>
            <a:r>
              <a:rPr dirty="0" sz="1100" spc="-5">
                <a:latin typeface="Courier New"/>
                <a:cs typeface="Courier New"/>
              </a:rPr>
              <a:t>100</a:t>
            </a:r>
            <a:r>
              <a:rPr dirty="0" sz="1100" spc="-5">
                <a:latin typeface="Courier New"/>
                <a:cs typeface="Courier New"/>
              </a:rPr>
              <a:t>	</a:t>
            </a:r>
            <a:r>
              <a:rPr dirty="0" sz="1100" spc="-5">
                <a:latin typeface="Courier New"/>
                <a:cs typeface="Courier New"/>
              </a:rPr>
              <a:t>$8,200.00</a:t>
            </a:r>
            <a:endParaRPr sz="1100">
              <a:latin typeface="Courier New"/>
              <a:cs typeface="Courier New"/>
            </a:endParaRPr>
          </a:p>
          <a:p>
            <a:pPr algn="r" marR="5080">
              <a:lnSpc>
                <a:spcPts val="1250"/>
              </a:lnSpc>
              <a:tabLst>
                <a:tab pos="586105" algn="l"/>
              </a:tabLst>
            </a:pPr>
            <a:r>
              <a:rPr dirty="0" sz="1100" spc="-5">
                <a:latin typeface="Courier New"/>
                <a:cs typeface="Courier New"/>
              </a:rPr>
              <a:t>100</a:t>
            </a:r>
            <a:r>
              <a:rPr dirty="0" sz="1100" spc="-5">
                <a:latin typeface="Courier New"/>
                <a:cs typeface="Courier New"/>
              </a:rPr>
              <a:t>	</a:t>
            </a:r>
            <a:r>
              <a:rPr dirty="0" sz="1100" spc="-5">
                <a:latin typeface="Courier New"/>
                <a:cs typeface="Courier New"/>
              </a:rPr>
              <a:t>$7,700.00</a:t>
            </a:r>
            <a:endParaRPr sz="1100">
              <a:latin typeface="Courier New"/>
              <a:cs typeface="Courier New"/>
            </a:endParaRPr>
          </a:p>
          <a:p>
            <a:pPr algn="r" marR="5080">
              <a:lnSpc>
                <a:spcPts val="1245"/>
              </a:lnSpc>
              <a:tabLst>
                <a:tab pos="586105" algn="l"/>
              </a:tabLst>
            </a:pPr>
            <a:r>
              <a:rPr dirty="0" sz="1100" spc="-5">
                <a:latin typeface="Courier New"/>
                <a:cs typeface="Courier New"/>
              </a:rPr>
              <a:t>100</a:t>
            </a:r>
            <a:r>
              <a:rPr dirty="0" sz="1100" spc="-5">
                <a:latin typeface="Courier New"/>
                <a:cs typeface="Courier New"/>
              </a:rPr>
              <a:t>	</a:t>
            </a:r>
            <a:r>
              <a:rPr dirty="0" sz="1100" spc="-5">
                <a:latin typeface="Courier New"/>
                <a:cs typeface="Courier New"/>
              </a:rPr>
              <a:t>$7,800.00</a:t>
            </a:r>
            <a:endParaRPr sz="1100">
              <a:latin typeface="Courier New"/>
              <a:cs typeface="Courier New"/>
            </a:endParaRPr>
          </a:p>
          <a:p>
            <a:pPr algn="r" marR="5080">
              <a:lnSpc>
                <a:spcPts val="1245"/>
              </a:lnSpc>
              <a:tabLst>
                <a:tab pos="586105" algn="l"/>
              </a:tabLst>
            </a:pPr>
            <a:r>
              <a:rPr dirty="0" sz="1100" spc="-5">
                <a:latin typeface="Courier New"/>
                <a:cs typeface="Courier New"/>
              </a:rPr>
              <a:t>100</a:t>
            </a:r>
            <a:r>
              <a:rPr dirty="0" sz="1100" spc="-5">
                <a:latin typeface="Courier New"/>
                <a:cs typeface="Courier New"/>
              </a:rPr>
              <a:t>	</a:t>
            </a:r>
            <a:r>
              <a:rPr dirty="0" sz="1100" spc="-5">
                <a:latin typeface="Courier New"/>
                <a:cs typeface="Courier New"/>
              </a:rPr>
              <a:t>$6,900.00</a:t>
            </a:r>
            <a:endParaRPr sz="1100">
              <a:latin typeface="Courier New"/>
              <a:cs typeface="Courier New"/>
            </a:endParaRPr>
          </a:p>
          <a:p>
            <a:pPr algn="r" marR="5080">
              <a:lnSpc>
                <a:spcPts val="1250"/>
              </a:lnSpc>
              <a:tabLst>
                <a:tab pos="502284" algn="l"/>
              </a:tabLst>
            </a:pPr>
            <a:r>
              <a:rPr dirty="0" sz="1100" spc="-5">
                <a:latin typeface="Courier New"/>
                <a:cs typeface="Courier New"/>
              </a:rPr>
              <a:t>110</a:t>
            </a:r>
            <a:r>
              <a:rPr dirty="0" sz="1100" spc="-5">
                <a:latin typeface="Courier New"/>
                <a:cs typeface="Courier New"/>
              </a:rPr>
              <a:t>	</a:t>
            </a:r>
            <a:r>
              <a:rPr dirty="0" sz="1100" spc="-5">
                <a:latin typeface="Courier New"/>
                <a:cs typeface="Courier New"/>
              </a:rPr>
              <a:t>$12,000.00</a:t>
            </a:r>
            <a:endParaRPr sz="1100">
              <a:latin typeface="Courier New"/>
              <a:cs typeface="Courier New"/>
            </a:endParaRPr>
          </a:p>
          <a:p>
            <a:pPr algn="r" marR="5080">
              <a:lnSpc>
                <a:spcPts val="1245"/>
              </a:lnSpc>
              <a:tabLst>
                <a:tab pos="586105" algn="l"/>
              </a:tabLst>
            </a:pPr>
            <a:r>
              <a:rPr dirty="0" sz="1100" spc="-5">
                <a:latin typeface="Courier New"/>
                <a:cs typeface="Courier New"/>
              </a:rPr>
              <a:t>110</a:t>
            </a:r>
            <a:r>
              <a:rPr dirty="0" sz="1100" spc="-5">
                <a:latin typeface="Courier New"/>
                <a:cs typeface="Courier New"/>
              </a:rPr>
              <a:t>	</a:t>
            </a:r>
            <a:r>
              <a:rPr dirty="0" sz="1100" spc="-5">
                <a:latin typeface="Courier New"/>
                <a:cs typeface="Courier New"/>
              </a:rPr>
              <a:t>$8,300.00</a:t>
            </a:r>
            <a:endParaRPr sz="1100">
              <a:latin typeface="Courier New"/>
              <a:cs typeface="Courier New"/>
            </a:endParaRPr>
          </a:p>
          <a:p>
            <a:pPr algn="r" marR="5080">
              <a:lnSpc>
                <a:spcPts val="1280"/>
              </a:lnSpc>
            </a:pPr>
            <a:r>
              <a:rPr dirty="0" sz="1100" spc="-5">
                <a:latin typeface="Courier New"/>
                <a:cs typeface="Courier New"/>
              </a:rPr>
              <a:t>$7,000.00</a:t>
            </a:r>
            <a:endParaRPr sz="1100">
              <a:latin typeface="Courier New"/>
              <a:cs typeface="Courier New"/>
            </a:endParaRPr>
          </a:p>
        </p:txBody>
      </p:sp>
      <p:sp>
        <p:nvSpPr>
          <p:cNvPr id="10" name="object 10"/>
          <p:cNvSpPr txBox="1"/>
          <p:nvPr/>
        </p:nvSpPr>
        <p:spPr>
          <a:xfrm>
            <a:off x="914400" y="8643619"/>
            <a:ext cx="1773555" cy="193040"/>
          </a:xfrm>
          <a:prstGeom prst="rect">
            <a:avLst/>
          </a:prstGeom>
        </p:spPr>
        <p:txBody>
          <a:bodyPr wrap="square" lIns="0" tIns="12065" rIns="0" bIns="0" rtlCol="0" vert="horz">
            <a:spAutoFit/>
          </a:bodyPr>
          <a:lstStyle/>
          <a:p>
            <a:pPr>
              <a:lnSpc>
                <a:spcPct val="100000"/>
              </a:lnSpc>
              <a:spcBef>
                <a:spcPts val="95"/>
              </a:spcBef>
            </a:pPr>
            <a:r>
              <a:rPr dirty="0" sz="1100" spc="-5">
                <a:latin typeface="Courier New"/>
                <a:cs typeface="Courier New"/>
              </a:rPr>
              <a:t>*** END OF REPORT</a:t>
            </a:r>
            <a:r>
              <a:rPr dirty="0" sz="1100" spc="-25">
                <a:latin typeface="Courier New"/>
                <a:cs typeface="Courier New"/>
              </a:rPr>
              <a:t> </a:t>
            </a:r>
            <a:r>
              <a:rPr dirty="0" sz="1100" spc="-5">
                <a:latin typeface="Courier New"/>
                <a:cs typeface="Courier New"/>
              </a:rPr>
              <a:t>***</a:t>
            </a:r>
            <a:endParaRPr sz="1100">
              <a:latin typeface="Courier New"/>
              <a:cs typeface="Courier New"/>
            </a:endParaRPr>
          </a:p>
        </p:txBody>
      </p:sp>
      <p:sp>
        <p:nvSpPr>
          <p:cNvPr id="11" name="object 11"/>
          <p:cNvSpPr/>
          <p:nvPr/>
        </p:nvSpPr>
        <p:spPr>
          <a:xfrm>
            <a:off x="832866" y="3426713"/>
            <a:ext cx="6335395" cy="5431790"/>
          </a:xfrm>
          <a:custGeom>
            <a:avLst/>
            <a:gdLst/>
            <a:ahLst/>
            <a:cxnLst/>
            <a:rect l="l" t="t" r="r" b="b"/>
            <a:pathLst>
              <a:path w="6335395" h="5431790">
                <a:moveTo>
                  <a:pt x="6335268" y="0"/>
                </a:moveTo>
                <a:lnTo>
                  <a:pt x="6323076" y="0"/>
                </a:lnTo>
                <a:lnTo>
                  <a:pt x="6323076" y="5419344"/>
                </a:lnTo>
                <a:lnTo>
                  <a:pt x="12179" y="5419344"/>
                </a:lnTo>
                <a:lnTo>
                  <a:pt x="12179" y="0"/>
                </a:lnTo>
                <a:lnTo>
                  <a:pt x="0" y="0"/>
                </a:lnTo>
                <a:lnTo>
                  <a:pt x="0" y="5419344"/>
                </a:lnTo>
                <a:lnTo>
                  <a:pt x="0" y="5431536"/>
                </a:lnTo>
                <a:lnTo>
                  <a:pt x="12179" y="5431536"/>
                </a:lnTo>
                <a:lnTo>
                  <a:pt x="6323076" y="5431536"/>
                </a:lnTo>
                <a:lnTo>
                  <a:pt x="6335268" y="5431536"/>
                </a:lnTo>
                <a:lnTo>
                  <a:pt x="6335268" y="5419344"/>
                </a:lnTo>
                <a:lnTo>
                  <a:pt x="6335268" y="0"/>
                </a:lnTo>
                <a:close/>
              </a:path>
            </a:pathLst>
          </a:custGeom>
          <a:solidFill>
            <a:srgbClr val="000000"/>
          </a:solidFill>
        </p:spPr>
        <p:txBody>
          <a:bodyPr wrap="square" lIns="0" tIns="0" rIns="0" bIns="0" rtlCol="0"/>
          <a:lstStyle/>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3" name="object 13"/>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-3</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-4</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75020" cy="143891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5: </a:t>
            </a:r>
            <a:r>
              <a:rPr dirty="0" sz="1200" b="1">
                <a:latin typeface="Arial"/>
                <a:cs typeface="Arial"/>
              </a:rPr>
              <a:t>Solutions (continued)</a:t>
            </a:r>
            <a:endParaRPr sz="1200">
              <a:latin typeface="Arial"/>
              <a:cs typeface="Arial"/>
            </a:endParaRPr>
          </a:p>
          <a:p>
            <a:pPr marL="241300" marR="92075" indent="-228600">
              <a:lnSpc>
                <a:spcPct val="102899"/>
              </a:lnSpc>
              <a:spcBef>
                <a:spcPts val="1125"/>
              </a:spcBef>
              <a:buAutoNum type="arabicPeriod" startAt="2"/>
              <a:tabLst>
                <a:tab pos="241935" algn="l"/>
              </a:tabLst>
            </a:pPr>
            <a:r>
              <a:rPr dirty="0" sz="1200">
                <a:latin typeface="Times New Roman"/>
                <a:cs typeface="Times New Roman"/>
              </a:rPr>
              <a:t>Create a </a:t>
            </a:r>
            <a:r>
              <a:rPr dirty="0" sz="1200" spc="-5">
                <a:latin typeface="Times New Roman"/>
                <a:cs typeface="Times New Roman"/>
              </a:rPr>
              <a:t>new </a:t>
            </a:r>
            <a:r>
              <a:rPr dirty="0" sz="1200">
                <a:latin typeface="Times New Roman"/>
                <a:cs typeface="Times New Roman"/>
              </a:rPr>
              <a:t>procedure called </a:t>
            </a:r>
            <a:r>
              <a:rPr dirty="0" sz="1200" spc="-5">
                <a:latin typeface="Courier New"/>
                <a:cs typeface="Courier New"/>
              </a:rPr>
              <a:t>WEB_EMPLOYEE_REPORT</a:t>
            </a:r>
            <a:r>
              <a:rPr dirty="0" sz="1200" spc="-500">
                <a:latin typeface="Courier New"/>
                <a:cs typeface="Courier New"/>
              </a:rPr>
              <a:t> </a:t>
            </a:r>
            <a:r>
              <a:rPr dirty="0" sz="1200">
                <a:latin typeface="Times New Roman"/>
                <a:cs typeface="Times New Roman"/>
              </a:rPr>
              <a:t>that generates the </a:t>
            </a:r>
            <a:r>
              <a:rPr dirty="0" sz="1200" spc="-5">
                <a:latin typeface="Times New Roman"/>
                <a:cs typeface="Times New Roman"/>
              </a:rPr>
              <a:t>same </a:t>
            </a:r>
            <a:r>
              <a:rPr dirty="0" sz="1200">
                <a:latin typeface="Times New Roman"/>
                <a:cs typeface="Times New Roman"/>
              </a:rPr>
              <a:t>data as  the</a:t>
            </a:r>
            <a:r>
              <a:rPr dirty="0" sz="1200" spc="-5">
                <a:latin typeface="Times New Roman"/>
                <a:cs typeface="Times New Roman"/>
              </a:rPr>
              <a:t> </a:t>
            </a:r>
            <a:r>
              <a:rPr dirty="0" sz="1200" spc="-5">
                <a:latin typeface="Courier New"/>
                <a:cs typeface="Courier New"/>
              </a:rPr>
              <a:t>EMPLOYEE_REPORT</a:t>
            </a:r>
            <a:r>
              <a:rPr dirty="0" sz="1200" spc="-5">
                <a:latin typeface="Times New Roman"/>
                <a:cs typeface="Times New Roman"/>
              </a:rPr>
              <a:t>.</a:t>
            </a:r>
            <a:endParaRPr sz="1200">
              <a:latin typeface="Times New Roman"/>
              <a:cs typeface="Times New Roman"/>
            </a:endParaRPr>
          </a:p>
          <a:p>
            <a:pPr>
              <a:lnSpc>
                <a:spcPct val="100000"/>
              </a:lnSpc>
              <a:spcBef>
                <a:spcPts val="20"/>
              </a:spcBef>
              <a:buFont typeface="Times New Roman"/>
              <a:buAutoNum type="arabicPeriod" startAt="2"/>
            </a:pPr>
            <a:endParaRPr sz="1050">
              <a:latin typeface="Times New Roman"/>
              <a:cs typeface="Times New Roman"/>
            </a:endParaRPr>
          </a:p>
          <a:p>
            <a:pPr lvl="1" marL="469900" marR="5080" indent="-228600">
              <a:lnSpc>
                <a:spcPct val="101200"/>
              </a:lnSpc>
              <a:buAutoNum type="alphaLcPeriod"/>
              <a:tabLst>
                <a:tab pos="470534" algn="l"/>
              </a:tabLst>
            </a:pPr>
            <a:r>
              <a:rPr dirty="0" sz="1200">
                <a:latin typeface="Times New Roman"/>
                <a:cs typeface="Times New Roman"/>
              </a:rPr>
              <a:t>First, </a:t>
            </a:r>
            <a:r>
              <a:rPr dirty="0" sz="1200" spc="-5">
                <a:latin typeface="Times New Roman"/>
                <a:cs typeface="Times New Roman"/>
              </a:rPr>
              <a:t>execute </a:t>
            </a:r>
            <a:r>
              <a:rPr dirty="0" sz="1200" spc="-5">
                <a:latin typeface="Courier New"/>
                <a:cs typeface="Courier New"/>
              </a:rPr>
              <a:t>SET SERVEROUTPUT ON</a:t>
            </a:r>
            <a:r>
              <a:rPr dirty="0" sz="1200" spc="-5">
                <a:latin typeface="Times New Roman"/>
                <a:cs typeface="Times New Roman"/>
              </a:rPr>
              <a:t>, </a:t>
            </a:r>
            <a:r>
              <a:rPr dirty="0" sz="1200">
                <a:latin typeface="Times New Roman"/>
                <a:cs typeface="Times New Roman"/>
              </a:rPr>
              <a:t>and </a:t>
            </a:r>
            <a:r>
              <a:rPr dirty="0" sz="1200" spc="-5">
                <a:latin typeface="Times New Roman"/>
                <a:cs typeface="Times New Roman"/>
              </a:rPr>
              <a:t>then </a:t>
            </a:r>
            <a:r>
              <a:rPr dirty="0" sz="1200">
                <a:latin typeface="Times New Roman"/>
                <a:cs typeface="Times New Roman"/>
              </a:rPr>
              <a:t>execute </a:t>
            </a:r>
            <a:r>
              <a:rPr dirty="0" sz="1200" spc="-10">
                <a:latin typeface="Courier New"/>
                <a:cs typeface="Courier New"/>
              </a:rPr>
              <a:t>htp.print('hello')  </a:t>
            </a:r>
            <a:r>
              <a:rPr dirty="0" sz="1200">
                <a:latin typeface="Times New Roman"/>
                <a:cs typeface="Times New Roman"/>
              </a:rPr>
              <a:t>followed by executing </a:t>
            </a:r>
            <a:r>
              <a:rPr dirty="0" sz="1200" spc="-5">
                <a:latin typeface="Courier New"/>
                <a:cs typeface="Courier New"/>
              </a:rPr>
              <a:t>OWA_UTIL.SHOWPAGE</a:t>
            </a:r>
            <a:r>
              <a:rPr dirty="0" sz="1200" spc="-5">
                <a:latin typeface="Times New Roman"/>
                <a:cs typeface="Times New Roman"/>
              </a:rPr>
              <a:t>. </a:t>
            </a:r>
            <a:r>
              <a:rPr dirty="0" sz="1200">
                <a:latin typeface="Times New Roman"/>
                <a:cs typeface="Times New Roman"/>
              </a:rPr>
              <a:t>The exception </a:t>
            </a:r>
            <a:r>
              <a:rPr dirty="0" sz="1200" spc="-5">
                <a:latin typeface="Times New Roman"/>
                <a:cs typeface="Times New Roman"/>
              </a:rPr>
              <a:t>messages generated </a:t>
            </a:r>
            <a:r>
              <a:rPr dirty="0" sz="1200">
                <a:latin typeface="Times New Roman"/>
                <a:cs typeface="Times New Roman"/>
              </a:rPr>
              <a:t>can  be</a:t>
            </a:r>
            <a:r>
              <a:rPr dirty="0" sz="1200" spc="-10">
                <a:latin typeface="Times New Roman"/>
                <a:cs typeface="Times New Roman"/>
              </a:rPr>
              <a:t> </a:t>
            </a:r>
            <a:r>
              <a:rPr dirty="0" sz="1200">
                <a:latin typeface="Times New Roman"/>
                <a:cs typeface="Times New Roman"/>
              </a:rPr>
              <a:t>ignored.</a:t>
            </a:r>
            <a:endParaRPr sz="1200">
              <a:latin typeface="Times New Roman"/>
              <a:cs typeface="Times New Roman"/>
            </a:endParaRPr>
          </a:p>
        </p:txBody>
      </p:sp>
      <p:sp>
        <p:nvSpPr>
          <p:cNvPr id="3" name="object 3"/>
          <p:cNvSpPr txBox="1"/>
          <p:nvPr/>
        </p:nvSpPr>
        <p:spPr>
          <a:xfrm>
            <a:off x="838961" y="2327910"/>
            <a:ext cx="6323330" cy="2571115"/>
          </a:xfrm>
          <a:prstGeom prst="rect">
            <a:avLst/>
          </a:prstGeom>
          <a:ln w="12192">
            <a:solidFill>
              <a:srgbClr val="000000"/>
            </a:solidFill>
          </a:ln>
        </p:spPr>
        <p:txBody>
          <a:bodyPr wrap="square" lIns="0" tIns="8890" rIns="0" bIns="0" rtlCol="0" vert="horz">
            <a:spAutoFit/>
          </a:bodyPr>
          <a:lstStyle/>
          <a:p>
            <a:pPr marL="74930" marR="4060190">
              <a:lnSpc>
                <a:spcPct val="94300"/>
              </a:lnSpc>
              <a:spcBef>
                <a:spcPts val="70"/>
              </a:spcBef>
            </a:pPr>
            <a:r>
              <a:rPr dirty="0" sz="1100" spc="-5">
                <a:latin typeface="Courier New"/>
                <a:cs typeface="Courier New"/>
              </a:rPr>
              <a:t>SET SERVEROUTPUT ON  EXECUTE HTP.PRINT('hello')  EXECUTE</a:t>
            </a:r>
            <a:r>
              <a:rPr dirty="0" sz="1100" spc="-10">
                <a:latin typeface="Courier New"/>
                <a:cs typeface="Courier New"/>
              </a:rPr>
              <a:t> </a:t>
            </a:r>
            <a:r>
              <a:rPr dirty="0" sz="1100" spc="-5">
                <a:latin typeface="Courier New"/>
                <a:cs typeface="Courier New"/>
              </a:rPr>
              <a:t>OWA_UTIL.SHOWPAGE</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BEGIN htp.print('hello');</a:t>
            </a:r>
            <a:r>
              <a:rPr dirty="0" sz="1100" spc="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802890">
              <a:lnSpc>
                <a:spcPct val="94300"/>
              </a:lnSpc>
              <a:spcBef>
                <a:spcPts val="40"/>
              </a:spcBef>
            </a:pPr>
            <a:r>
              <a:rPr dirty="0" sz="1100" spc="-5">
                <a:latin typeface="Courier New"/>
                <a:cs typeface="Courier New"/>
              </a:rPr>
              <a:t>ORA-06502: PL/SQL: numeric or value error  ORA-06512: at "SYS.OWA_UTIL", line 325  ORA-06512: at "SYS.HTP", line</a:t>
            </a:r>
            <a:r>
              <a:rPr dirty="0" sz="1100" spc="15">
                <a:latin typeface="Courier New"/>
                <a:cs typeface="Courier New"/>
              </a:rPr>
              <a:t> </a:t>
            </a:r>
            <a:r>
              <a:rPr dirty="0" sz="1100" spc="-5">
                <a:latin typeface="Courier New"/>
                <a:cs typeface="Courier New"/>
              </a:rPr>
              <a:t>1322</a:t>
            </a:r>
            <a:endParaRPr sz="1100">
              <a:latin typeface="Courier New"/>
              <a:cs typeface="Courier New"/>
            </a:endParaRPr>
          </a:p>
          <a:p>
            <a:pPr marL="74930" marR="3389629">
              <a:lnSpc>
                <a:spcPts val="1240"/>
              </a:lnSpc>
              <a:spcBef>
                <a:spcPts val="35"/>
              </a:spcBef>
            </a:pPr>
            <a:r>
              <a:rPr dirty="0" sz="1100" spc="-5">
                <a:latin typeface="Courier New"/>
                <a:cs typeface="Courier New"/>
              </a:rPr>
              <a:t>ORA-06512: at "SYS.HTP", line 1397  ORA-06512: at "SYS.HTP", line</a:t>
            </a:r>
            <a:r>
              <a:rPr dirty="0" sz="1100" spc="25">
                <a:latin typeface="Courier New"/>
                <a:cs typeface="Courier New"/>
              </a:rPr>
              <a:t> </a:t>
            </a:r>
            <a:r>
              <a:rPr dirty="0" sz="1100" spc="-5">
                <a:latin typeface="Courier New"/>
                <a:cs typeface="Courier New"/>
              </a:rPr>
              <a:t>1684</a:t>
            </a:r>
            <a:endParaRPr sz="1100">
              <a:latin typeface="Courier New"/>
              <a:cs typeface="Courier New"/>
            </a:endParaRPr>
          </a:p>
          <a:p>
            <a:pPr marL="74930">
              <a:lnSpc>
                <a:spcPts val="119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9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1130300" y="5034026"/>
            <a:ext cx="5600065" cy="1786889"/>
          </a:xfrm>
          <a:prstGeom prst="rect">
            <a:avLst/>
          </a:prstGeom>
        </p:spPr>
        <p:txBody>
          <a:bodyPr wrap="square" lIns="0" tIns="24765" rIns="0" bIns="0" rtlCol="0" vert="horz">
            <a:spAutoFit/>
          </a:bodyPr>
          <a:lstStyle/>
          <a:p>
            <a:pPr algn="just" marL="240665" marR="207010">
              <a:lnSpc>
                <a:spcPts val="1380"/>
              </a:lnSpc>
              <a:spcBef>
                <a:spcPts val="195"/>
              </a:spcBef>
            </a:pPr>
            <a:r>
              <a:rPr dirty="0" sz="1200" b="1">
                <a:latin typeface="Times New Roman"/>
                <a:cs typeface="Times New Roman"/>
              </a:rPr>
              <a:t>These steps are performed to </a:t>
            </a:r>
            <a:r>
              <a:rPr dirty="0" sz="1200" spc="-5" b="1">
                <a:latin typeface="Times New Roman"/>
                <a:cs typeface="Times New Roman"/>
              </a:rPr>
              <a:t>ensure </a:t>
            </a:r>
            <a:r>
              <a:rPr dirty="0" sz="1200" b="1">
                <a:latin typeface="Times New Roman"/>
                <a:cs typeface="Times New Roman"/>
              </a:rPr>
              <a:t>that the messages are </a:t>
            </a:r>
            <a:r>
              <a:rPr dirty="0" sz="1200" spc="-5" b="1">
                <a:latin typeface="Times New Roman"/>
                <a:cs typeface="Times New Roman"/>
              </a:rPr>
              <a:t>not </a:t>
            </a:r>
            <a:r>
              <a:rPr dirty="0" sz="1200" b="1">
                <a:latin typeface="Times New Roman"/>
                <a:cs typeface="Times New Roman"/>
              </a:rPr>
              <a:t>generated</a:t>
            </a:r>
            <a:r>
              <a:rPr dirty="0" sz="1200" spc="-114" b="1">
                <a:latin typeface="Times New Roman"/>
                <a:cs typeface="Times New Roman"/>
              </a:rPr>
              <a:t> </a:t>
            </a:r>
            <a:r>
              <a:rPr dirty="0" sz="1200" b="1">
                <a:latin typeface="Times New Roman"/>
                <a:cs typeface="Times New Roman"/>
              </a:rPr>
              <a:t>again.  </a:t>
            </a:r>
            <a:r>
              <a:rPr dirty="0" sz="1200" spc="-5" b="1">
                <a:latin typeface="Times New Roman"/>
                <a:cs typeface="Times New Roman"/>
              </a:rPr>
              <a:t>However, </a:t>
            </a:r>
            <a:r>
              <a:rPr dirty="0" sz="1200" b="1">
                <a:latin typeface="Times New Roman"/>
                <a:cs typeface="Times New Roman"/>
              </a:rPr>
              <a:t>remember that the </a:t>
            </a:r>
            <a:r>
              <a:rPr dirty="0" sz="1200" spc="-5" b="1">
                <a:latin typeface="Times New Roman"/>
                <a:cs typeface="Times New Roman"/>
              </a:rPr>
              <a:t>HTP </a:t>
            </a:r>
            <a:r>
              <a:rPr dirty="0" sz="1200" b="1">
                <a:latin typeface="Times New Roman"/>
                <a:cs typeface="Times New Roman"/>
              </a:rPr>
              <a:t>package is intended to be used in the Oracle  HTTP Server </a:t>
            </a:r>
            <a:r>
              <a:rPr dirty="0" sz="1200" spc="-5" b="1">
                <a:latin typeface="Times New Roman"/>
                <a:cs typeface="Times New Roman"/>
              </a:rPr>
              <a:t>context, </a:t>
            </a:r>
            <a:r>
              <a:rPr dirty="0" sz="1200" b="1">
                <a:latin typeface="Times New Roman"/>
                <a:cs typeface="Times New Roman"/>
              </a:rPr>
              <a:t>not</a:t>
            </a:r>
            <a:r>
              <a:rPr dirty="0" sz="1200" spc="-20" b="1">
                <a:latin typeface="Times New Roman"/>
                <a:cs typeface="Times New Roman"/>
              </a:rPr>
              <a:t> </a:t>
            </a:r>
            <a:r>
              <a:rPr dirty="0" sz="1200" spc="-5" b="1" i="1">
                <a:latin typeface="Times New Roman"/>
                <a:cs typeface="Times New Roman"/>
              </a:rPr>
              <a:t>i</a:t>
            </a:r>
            <a:r>
              <a:rPr dirty="0" sz="1200" spc="-5" b="1">
                <a:latin typeface="Times New Roman"/>
                <a:cs typeface="Times New Roman"/>
              </a:rPr>
              <a:t>SQL*Plus.</a:t>
            </a:r>
            <a:endParaRPr sz="1200">
              <a:latin typeface="Times New Roman"/>
              <a:cs typeface="Times New Roman"/>
            </a:endParaRPr>
          </a:p>
          <a:p>
            <a:pPr marL="12700">
              <a:lnSpc>
                <a:spcPts val="1435"/>
              </a:lnSpc>
              <a:spcBef>
                <a:spcPts val="1135"/>
              </a:spcBef>
            </a:pPr>
            <a:r>
              <a:rPr dirty="0" sz="1200">
                <a:latin typeface="Times New Roman"/>
                <a:cs typeface="Times New Roman"/>
              </a:rPr>
              <a:t>b. </a:t>
            </a:r>
            <a:r>
              <a:rPr dirty="0" sz="1200" spc="-5">
                <a:latin typeface="Times New Roman"/>
                <a:cs typeface="Times New Roman"/>
              </a:rPr>
              <a:t>Write</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WEB_EMPLOYEE_REPORT</a:t>
            </a:r>
            <a:r>
              <a:rPr dirty="0" sz="1200" spc="-425">
                <a:latin typeface="Courier New"/>
                <a:cs typeface="Courier New"/>
              </a:rPr>
              <a:t> </a:t>
            </a:r>
            <a:r>
              <a:rPr dirty="0" sz="1200">
                <a:latin typeface="Times New Roman"/>
                <a:cs typeface="Times New Roman"/>
              </a:rPr>
              <a:t>procedure using</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HTP</a:t>
            </a:r>
            <a:r>
              <a:rPr dirty="0" sz="1200" spc="-425">
                <a:latin typeface="Courier New"/>
                <a:cs typeface="Courier New"/>
              </a:rPr>
              <a:t> </a:t>
            </a:r>
            <a:r>
              <a:rPr dirty="0" sz="1200" spc="-5">
                <a:latin typeface="Times New Roman"/>
                <a:cs typeface="Times New Roman"/>
              </a:rPr>
              <a:t>package</a:t>
            </a:r>
            <a:r>
              <a:rPr dirty="0" sz="1200">
                <a:latin typeface="Times New Roman"/>
                <a:cs typeface="Times New Roman"/>
              </a:rPr>
              <a:t> to</a:t>
            </a:r>
            <a:endParaRPr sz="1200">
              <a:latin typeface="Times New Roman"/>
              <a:cs typeface="Times New Roman"/>
            </a:endParaRPr>
          </a:p>
          <a:p>
            <a:pPr marL="240665" marR="5080">
              <a:lnSpc>
                <a:spcPts val="1380"/>
              </a:lnSpc>
              <a:spcBef>
                <a:spcPts val="90"/>
              </a:spcBef>
            </a:pPr>
            <a:r>
              <a:rPr dirty="0" sz="1200">
                <a:latin typeface="Times New Roman"/>
                <a:cs typeface="Times New Roman"/>
              </a:rPr>
              <a:t>generate an HTML report of </a:t>
            </a:r>
            <a:r>
              <a:rPr dirty="0" sz="1200" spc="-5">
                <a:latin typeface="Times New Roman"/>
                <a:cs typeface="Times New Roman"/>
              </a:rPr>
              <a:t>employees </a:t>
            </a:r>
            <a:r>
              <a:rPr dirty="0" sz="1200">
                <a:latin typeface="Times New Roman"/>
                <a:cs typeface="Times New Roman"/>
              </a:rPr>
              <a:t>with a </a:t>
            </a:r>
            <a:r>
              <a:rPr dirty="0" sz="1200" spc="-5">
                <a:latin typeface="Times New Roman"/>
                <a:cs typeface="Times New Roman"/>
              </a:rPr>
              <a:t>salary </a:t>
            </a:r>
            <a:r>
              <a:rPr dirty="0" sz="1200">
                <a:latin typeface="Times New Roman"/>
                <a:cs typeface="Times New Roman"/>
              </a:rPr>
              <a:t>greater than the average for their  </a:t>
            </a:r>
            <a:r>
              <a:rPr dirty="0" sz="1200" spc="-5">
                <a:latin typeface="Times New Roman"/>
                <a:cs typeface="Times New Roman"/>
              </a:rPr>
              <a:t>departments. </a:t>
            </a:r>
            <a:r>
              <a:rPr dirty="0" sz="1200">
                <a:latin typeface="Times New Roman"/>
                <a:cs typeface="Times New Roman"/>
              </a:rPr>
              <a:t>If you know </a:t>
            </a:r>
            <a:r>
              <a:rPr dirty="0" sz="1200" spc="-5">
                <a:latin typeface="Times New Roman"/>
                <a:cs typeface="Times New Roman"/>
              </a:rPr>
              <a:t>HTML, </a:t>
            </a:r>
            <a:r>
              <a:rPr dirty="0" sz="1200">
                <a:latin typeface="Times New Roman"/>
                <a:cs typeface="Times New Roman"/>
              </a:rPr>
              <a:t>create an </a:t>
            </a:r>
            <a:r>
              <a:rPr dirty="0" sz="1200" spc="-5">
                <a:latin typeface="Times New Roman"/>
                <a:cs typeface="Times New Roman"/>
              </a:rPr>
              <a:t>HTML </a:t>
            </a:r>
            <a:r>
              <a:rPr dirty="0" sz="1200">
                <a:latin typeface="Times New Roman"/>
                <a:cs typeface="Times New Roman"/>
              </a:rPr>
              <a:t>table; otherwise, create </a:t>
            </a:r>
            <a:r>
              <a:rPr dirty="0" sz="1200" spc="-5">
                <a:latin typeface="Times New Roman"/>
                <a:cs typeface="Times New Roman"/>
              </a:rPr>
              <a:t>simple </a:t>
            </a:r>
            <a:r>
              <a:rPr dirty="0" sz="1200">
                <a:latin typeface="Times New Roman"/>
                <a:cs typeface="Times New Roman"/>
              </a:rPr>
              <a:t>lines  of</a:t>
            </a:r>
            <a:r>
              <a:rPr dirty="0" sz="1200" spc="-5">
                <a:latin typeface="Times New Roman"/>
                <a:cs typeface="Times New Roman"/>
              </a:rPr>
              <a:t> </a:t>
            </a:r>
            <a:r>
              <a:rPr dirty="0" sz="1200">
                <a:latin typeface="Times New Roman"/>
                <a:cs typeface="Times New Roman"/>
              </a:rPr>
              <a:t>data.</a:t>
            </a:r>
            <a:endParaRPr sz="1200">
              <a:latin typeface="Times New Roman"/>
              <a:cs typeface="Times New Roman"/>
            </a:endParaRPr>
          </a:p>
          <a:p>
            <a:pPr marL="241300">
              <a:lnSpc>
                <a:spcPts val="1385"/>
              </a:lnSpc>
            </a:pPr>
            <a:r>
              <a:rPr dirty="0" sz="1200" b="1">
                <a:latin typeface="Times New Roman"/>
                <a:cs typeface="Times New Roman"/>
              </a:rPr>
              <a:t>Hint: </a:t>
            </a:r>
            <a:r>
              <a:rPr dirty="0" sz="1200">
                <a:latin typeface="Times New Roman"/>
                <a:cs typeface="Times New Roman"/>
              </a:rPr>
              <a:t>Copy the </a:t>
            </a:r>
            <a:r>
              <a:rPr dirty="0" sz="1200" spc="-5">
                <a:latin typeface="Times New Roman"/>
                <a:cs typeface="Times New Roman"/>
              </a:rPr>
              <a:t>cursor definition </a:t>
            </a:r>
            <a:r>
              <a:rPr dirty="0" sz="1200">
                <a:latin typeface="Times New Roman"/>
                <a:cs typeface="Times New Roman"/>
              </a:rPr>
              <a:t>and the </a:t>
            </a:r>
            <a:r>
              <a:rPr dirty="0" sz="1200" spc="-5">
                <a:latin typeface="Courier New"/>
                <a:cs typeface="Courier New"/>
              </a:rPr>
              <a:t>FOR</a:t>
            </a:r>
            <a:r>
              <a:rPr dirty="0" sz="1200" spc="-409">
                <a:latin typeface="Courier New"/>
                <a:cs typeface="Courier New"/>
              </a:rPr>
              <a:t> </a:t>
            </a:r>
            <a:r>
              <a:rPr dirty="0" sz="1200" spc="-5">
                <a:latin typeface="Times New Roman"/>
                <a:cs typeface="Times New Roman"/>
              </a:rPr>
              <a:t>loop from </a:t>
            </a:r>
            <a:r>
              <a:rPr dirty="0" sz="1200">
                <a:latin typeface="Times New Roman"/>
                <a:cs typeface="Times New Roman"/>
              </a:rPr>
              <a:t>the </a:t>
            </a:r>
            <a:r>
              <a:rPr dirty="0" sz="1200" spc="-5">
                <a:latin typeface="Courier New"/>
                <a:cs typeface="Courier New"/>
              </a:rPr>
              <a:t>EMPLOYEE_REPORT</a:t>
            </a:r>
            <a:endParaRPr sz="1200">
              <a:latin typeface="Courier New"/>
              <a:cs typeface="Courier New"/>
            </a:endParaRPr>
          </a:p>
          <a:p>
            <a:pPr marL="241300">
              <a:lnSpc>
                <a:spcPct val="100000"/>
              </a:lnSpc>
            </a:pPr>
            <a:r>
              <a:rPr dirty="0" sz="1200">
                <a:latin typeface="Times New Roman"/>
                <a:cs typeface="Times New Roman"/>
              </a:rPr>
              <a:t>procedure for the basic structure for your </a:t>
            </a:r>
            <a:r>
              <a:rPr dirty="0" sz="1200" spc="-5">
                <a:latin typeface="Times New Roman"/>
                <a:cs typeface="Times New Roman"/>
              </a:rPr>
              <a:t>Web</a:t>
            </a:r>
            <a:r>
              <a:rPr dirty="0" sz="1200" spc="-15">
                <a:latin typeface="Times New Roman"/>
                <a:cs typeface="Times New Roman"/>
              </a:rPr>
              <a:t> </a:t>
            </a:r>
            <a:r>
              <a:rPr dirty="0" sz="1200">
                <a:latin typeface="Times New Roman"/>
                <a:cs typeface="Times New Roman"/>
              </a:rPr>
              <a:t>report.</a:t>
            </a:r>
            <a:endParaRPr sz="1200">
              <a:latin typeface="Times New Roman"/>
              <a:cs typeface="Times New Roman"/>
            </a:endParaRPr>
          </a:p>
        </p:txBody>
      </p:sp>
      <p:sp>
        <p:nvSpPr>
          <p:cNvPr id="5" name="object 5"/>
          <p:cNvSpPr txBox="1"/>
          <p:nvPr/>
        </p:nvSpPr>
        <p:spPr>
          <a:xfrm>
            <a:off x="838961" y="6894576"/>
            <a:ext cx="6323330" cy="1304925"/>
          </a:xfrm>
          <a:prstGeom prst="rect">
            <a:avLst/>
          </a:prstGeom>
          <a:ln w="12192">
            <a:solidFill>
              <a:srgbClr val="000000"/>
            </a:solidFill>
          </a:ln>
        </p:spPr>
        <p:txBody>
          <a:bodyPr wrap="square" lIns="0" tIns="13335" rIns="0" bIns="0" rtlCol="0" vert="horz">
            <a:spAutoFit/>
          </a:bodyPr>
          <a:lstStyle/>
          <a:p>
            <a:pPr marL="242570" marR="2048510" indent="-167640">
              <a:lnSpc>
                <a:spcPts val="1240"/>
              </a:lnSpc>
              <a:spcBef>
                <a:spcPts val="105"/>
              </a:spcBef>
            </a:pPr>
            <a:r>
              <a:rPr dirty="0" sz="1100" spc="-5">
                <a:latin typeface="Courier New"/>
                <a:cs typeface="Courier New"/>
              </a:rPr>
              <a:t>CREATE OR REPLACE PROCEDURE web_employee_report IS  CURSOR avg_csr</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410209" marR="2635250">
              <a:lnSpc>
                <a:spcPts val="1240"/>
              </a:lnSpc>
              <a:spcBef>
                <a:spcPts val="10"/>
              </a:spcBef>
            </a:pPr>
            <a:r>
              <a:rPr dirty="0" sz="1100" spc="-5">
                <a:latin typeface="Courier New"/>
                <a:cs typeface="Courier New"/>
              </a:rPr>
              <a:t>SELECT last_name, department_id, salary  FROM employees</a:t>
            </a:r>
            <a:r>
              <a:rPr dirty="0" sz="1100">
                <a:latin typeface="Courier New"/>
                <a:cs typeface="Courier New"/>
              </a:rPr>
              <a:t> </a:t>
            </a:r>
            <a:r>
              <a:rPr dirty="0" sz="1100" spc="-5">
                <a:latin typeface="Courier New"/>
                <a:cs typeface="Courier New"/>
              </a:rPr>
              <a:t>outer</a:t>
            </a:r>
            <a:endParaRPr sz="1100">
              <a:latin typeface="Courier New"/>
              <a:cs typeface="Courier New"/>
            </a:endParaRPr>
          </a:p>
          <a:p>
            <a:pPr marL="410209">
              <a:lnSpc>
                <a:spcPts val="1185"/>
              </a:lnSpc>
            </a:pPr>
            <a:r>
              <a:rPr dirty="0" sz="1100" spc="-5">
                <a:latin typeface="Courier New"/>
                <a:cs typeface="Courier New"/>
              </a:rPr>
              <a:t>WHERE salary &gt; (SELECT</a:t>
            </a:r>
            <a:r>
              <a:rPr dirty="0" sz="1100" spc="15">
                <a:latin typeface="Courier New"/>
                <a:cs typeface="Courier New"/>
              </a:rPr>
              <a:t> </a:t>
            </a:r>
            <a:r>
              <a:rPr dirty="0" sz="1100" spc="-5">
                <a:latin typeface="Courier New"/>
                <a:cs typeface="Courier New"/>
              </a:rPr>
              <a:t>AVG(salary)</a:t>
            </a:r>
            <a:endParaRPr sz="1100">
              <a:latin typeface="Courier New"/>
              <a:cs typeface="Courier New"/>
            </a:endParaRPr>
          </a:p>
          <a:p>
            <a:pPr marL="1751330">
              <a:lnSpc>
                <a:spcPts val="1245"/>
              </a:lnSpc>
              <a:tabLst>
                <a:tab pos="2254250" algn="l"/>
              </a:tabLst>
            </a:pPr>
            <a:r>
              <a:rPr dirty="0" sz="1100" spc="-5">
                <a:latin typeface="Courier New"/>
                <a:cs typeface="Courier New"/>
              </a:rPr>
              <a:t>FROM	employees inner</a:t>
            </a:r>
            <a:endParaRPr sz="1100">
              <a:latin typeface="Courier New"/>
              <a:cs typeface="Courier New"/>
            </a:endParaRPr>
          </a:p>
          <a:p>
            <a:pPr marL="410209" marR="2132330" indent="1341120">
              <a:lnSpc>
                <a:spcPts val="1260"/>
              </a:lnSpc>
              <a:spcBef>
                <a:spcPts val="50"/>
              </a:spcBef>
            </a:pPr>
            <a:r>
              <a:rPr dirty="0" sz="1100" spc="-5">
                <a:latin typeface="Courier New"/>
                <a:cs typeface="Courier New"/>
              </a:rPr>
              <a:t>GROUP BY outer.department_id)  ORDER BY</a:t>
            </a:r>
            <a:r>
              <a:rPr dirty="0" sz="1100">
                <a:latin typeface="Courier New"/>
                <a:cs typeface="Courier New"/>
              </a:rPr>
              <a:t> </a:t>
            </a:r>
            <a:r>
              <a:rPr dirty="0" sz="1100" spc="-5">
                <a:latin typeface="Courier New"/>
                <a:cs typeface="Courier New"/>
              </a:rPr>
              <a:t>department_id;</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5: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62103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BEGIN</a:t>
            </a:r>
            <a:endParaRPr sz="1100">
              <a:latin typeface="Courier New"/>
              <a:cs typeface="Courier New"/>
            </a:endParaRPr>
          </a:p>
          <a:p>
            <a:pPr marL="242570" marR="4982210">
              <a:lnSpc>
                <a:spcPts val="1250"/>
              </a:lnSpc>
              <a:spcBef>
                <a:spcPts val="60"/>
              </a:spcBef>
            </a:pPr>
            <a:r>
              <a:rPr dirty="0" sz="1100" spc="-5">
                <a:latin typeface="Courier New"/>
                <a:cs typeface="Courier New"/>
              </a:rPr>
              <a:t>htp.htmlopen;  htp.headopen;</a:t>
            </a:r>
            <a:endParaRPr sz="1100">
              <a:latin typeface="Courier New"/>
              <a:cs typeface="Courier New"/>
            </a:endParaRPr>
          </a:p>
          <a:p>
            <a:pPr marL="242570">
              <a:lnSpc>
                <a:spcPts val="1175"/>
              </a:lnSpc>
            </a:pPr>
            <a:r>
              <a:rPr dirty="0" sz="1100" spc="-5">
                <a:latin typeface="Courier New"/>
                <a:cs typeface="Courier New"/>
              </a:rPr>
              <a:t>htp.title('Employee Salary</a:t>
            </a:r>
            <a:r>
              <a:rPr dirty="0" sz="1100" spc="5">
                <a:latin typeface="Courier New"/>
                <a:cs typeface="Courier New"/>
              </a:rPr>
              <a:t> </a:t>
            </a:r>
            <a:r>
              <a:rPr dirty="0" sz="1100" spc="-5">
                <a:latin typeface="Courier New"/>
                <a:cs typeface="Courier New"/>
              </a:rPr>
              <a:t>Report');</a:t>
            </a:r>
            <a:endParaRPr sz="1100">
              <a:latin typeface="Courier New"/>
              <a:cs typeface="Courier New"/>
            </a:endParaRPr>
          </a:p>
          <a:p>
            <a:pPr marL="242570" marR="4898390">
              <a:lnSpc>
                <a:spcPts val="1250"/>
              </a:lnSpc>
              <a:spcBef>
                <a:spcPts val="65"/>
              </a:spcBef>
            </a:pPr>
            <a:r>
              <a:rPr dirty="0" sz="1100" spc="-5">
                <a:latin typeface="Courier New"/>
                <a:cs typeface="Courier New"/>
              </a:rPr>
              <a:t>htp.headclose;  </a:t>
            </a:r>
            <a:r>
              <a:rPr dirty="0" sz="1100" spc="-5">
                <a:latin typeface="Courier New"/>
                <a:cs typeface="Courier New"/>
              </a:rPr>
              <a:t>htp.bodyopen;</a:t>
            </a:r>
            <a:endParaRPr sz="1100">
              <a:latin typeface="Courier New"/>
              <a:cs typeface="Courier New"/>
            </a:endParaRPr>
          </a:p>
          <a:p>
            <a:pPr marL="242570">
              <a:lnSpc>
                <a:spcPts val="1175"/>
              </a:lnSpc>
            </a:pPr>
            <a:r>
              <a:rPr dirty="0" sz="1100" spc="-5">
                <a:latin typeface="Courier New"/>
                <a:cs typeface="Courier New"/>
              </a:rPr>
              <a:t>htp.header(1, 'Employees who earn more than average</a:t>
            </a:r>
            <a:r>
              <a:rPr dirty="0" sz="1100" spc="65">
                <a:latin typeface="Courier New"/>
                <a:cs typeface="Courier New"/>
              </a:rPr>
              <a:t> </a:t>
            </a:r>
            <a:r>
              <a:rPr dirty="0" sz="1100" spc="-5">
                <a:latin typeface="Courier New"/>
                <a:cs typeface="Courier New"/>
              </a:rPr>
              <a:t>salary');</a:t>
            </a:r>
            <a:endParaRPr sz="1100">
              <a:latin typeface="Courier New"/>
              <a:cs typeface="Courier New"/>
            </a:endParaRPr>
          </a:p>
          <a:p>
            <a:pPr marL="242570">
              <a:lnSpc>
                <a:spcPts val="1250"/>
              </a:lnSpc>
            </a:pPr>
            <a:r>
              <a:rPr dirty="0" sz="1100" spc="-5">
                <a:latin typeface="Courier New"/>
                <a:cs typeface="Courier New"/>
              </a:rPr>
              <a:t>htp.print('REPORT GENERATED ON' || to_char(SYSDATE,</a:t>
            </a:r>
            <a:r>
              <a:rPr dirty="0" sz="1100" spc="70">
                <a:latin typeface="Courier New"/>
                <a:cs typeface="Courier New"/>
              </a:rPr>
              <a:t> </a:t>
            </a:r>
            <a:r>
              <a:rPr dirty="0" sz="1100" spc="-5">
                <a:latin typeface="Courier New"/>
                <a:cs typeface="Courier New"/>
              </a:rPr>
              <a:t>'DD-MON-YY'));</a:t>
            </a:r>
            <a:endParaRPr sz="1100">
              <a:latin typeface="Courier New"/>
              <a:cs typeface="Courier New"/>
            </a:endParaRPr>
          </a:p>
          <a:p>
            <a:pPr marL="242570" marR="4898390">
              <a:lnSpc>
                <a:spcPct val="94300"/>
              </a:lnSpc>
              <a:spcBef>
                <a:spcPts val="40"/>
              </a:spcBef>
            </a:pPr>
            <a:r>
              <a:rPr dirty="0" sz="1100" spc="-5">
                <a:latin typeface="Courier New"/>
                <a:cs typeface="Courier New"/>
              </a:rPr>
              <a:t>htp.br;  htp.hr;  </a:t>
            </a:r>
            <a:r>
              <a:rPr dirty="0" sz="1100" spc="-5">
                <a:latin typeface="Courier New"/>
                <a:cs typeface="Courier New"/>
              </a:rPr>
              <a:t>htp.tableOpen;</a:t>
            </a:r>
            <a:endParaRPr sz="1100">
              <a:latin typeface="Courier New"/>
              <a:cs typeface="Courier New"/>
            </a:endParaRPr>
          </a:p>
          <a:p>
            <a:pPr marL="242570" marR="3557270">
              <a:lnSpc>
                <a:spcPct val="94400"/>
              </a:lnSpc>
            </a:pPr>
            <a:r>
              <a:rPr dirty="0" sz="1100" spc="-5">
                <a:latin typeface="Courier New"/>
                <a:cs typeface="Courier New"/>
              </a:rPr>
              <a:t>htp.tablerowOpen;  htp.tableHeader('Last Name');  htp.tableHeader('Department');  htp.tableHeader('Salary');  htp.tablerowclose;</a:t>
            </a:r>
            <a:endParaRPr sz="1100">
              <a:latin typeface="Courier New"/>
              <a:cs typeface="Courier New"/>
            </a:endParaRPr>
          </a:p>
          <a:p>
            <a:pPr>
              <a:lnSpc>
                <a:spcPct val="100000"/>
              </a:lnSpc>
              <a:spcBef>
                <a:spcPts val="25"/>
              </a:spcBef>
            </a:pPr>
            <a:endParaRPr sz="1100">
              <a:latin typeface="Courier New"/>
              <a:cs typeface="Courier New"/>
            </a:endParaRPr>
          </a:p>
          <a:p>
            <a:pPr marL="242570" marR="4563110">
              <a:lnSpc>
                <a:spcPts val="1250"/>
              </a:lnSpc>
            </a:pPr>
            <a:r>
              <a:rPr dirty="0" sz="1100" spc="-5">
                <a:latin typeface="Courier New"/>
                <a:cs typeface="Courier New"/>
              </a:rPr>
              <a:t>FOR emp IN</a:t>
            </a:r>
            <a:r>
              <a:rPr dirty="0" sz="1100" spc="-35">
                <a:latin typeface="Courier New"/>
                <a:cs typeface="Courier New"/>
              </a:rPr>
              <a:t> </a:t>
            </a:r>
            <a:r>
              <a:rPr dirty="0" sz="1100" spc="-5">
                <a:latin typeface="Courier New"/>
                <a:cs typeface="Courier New"/>
              </a:rPr>
              <a:t>avg_csr  LOOP</a:t>
            </a:r>
            <a:endParaRPr sz="1100">
              <a:latin typeface="Courier New"/>
              <a:cs typeface="Courier New"/>
            </a:endParaRPr>
          </a:p>
          <a:p>
            <a:pPr marL="410209">
              <a:lnSpc>
                <a:spcPts val="1175"/>
              </a:lnSpc>
            </a:pPr>
            <a:r>
              <a:rPr dirty="0" sz="1100" spc="-5">
                <a:latin typeface="Courier New"/>
                <a:cs typeface="Courier New"/>
              </a:rPr>
              <a:t>htp.tablerowOpen;</a:t>
            </a:r>
            <a:endParaRPr sz="1100">
              <a:latin typeface="Courier New"/>
              <a:cs typeface="Courier New"/>
            </a:endParaRPr>
          </a:p>
          <a:p>
            <a:pPr marL="410209" marR="1042669">
              <a:lnSpc>
                <a:spcPct val="94400"/>
              </a:lnSpc>
              <a:spcBef>
                <a:spcPts val="35"/>
              </a:spcBef>
            </a:pPr>
            <a:r>
              <a:rPr dirty="0" sz="1100" spc="-5">
                <a:latin typeface="Courier New"/>
                <a:cs typeface="Courier New"/>
              </a:rPr>
              <a:t>htp.tabledata(emp.last_name);  htp.tabledata(NVL(TO_CHAR(emp.department_id,'9999'),'-'));  htp.tabledata(TO_CHAR(emp.salary, '$99,999.00'));  htp.tablerowclose;</a:t>
            </a:r>
            <a:endParaRPr sz="1100">
              <a:latin typeface="Courier New"/>
              <a:cs typeface="Courier New"/>
            </a:endParaRPr>
          </a:p>
          <a:p>
            <a:pPr marL="242570">
              <a:lnSpc>
                <a:spcPts val="1250"/>
              </a:lnSpc>
            </a:pPr>
            <a:r>
              <a:rPr dirty="0" sz="1100" spc="-5">
                <a:latin typeface="Courier New"/>
                <a:cs typeface="Courier New"/>
              </a:rPr>
              <a:t>END LOOP;</a:t>
            </a:r>
            <a:endParaRPr sz="1100">
              <a:latin typeface="Courier New"/>
              <a:cs typeface="Courier New"/>
            </a:endParaRPr>
          </a:p>
          <a:p>
            <a:pPr>
              <a:lnSpc>
                <a:spcPct val="100000"/>
              </a:lnSpc>
              <a:spcBef>
                <a:spcPts val="25"/>
              </a:spcBef>
            </a:pPr>
            <a:endParaRPr sz="1100">
              <a:latin typeface="Courier New"/>
              <a:cs typeface="Courier New"/>
            </a:endParaRPr>
          </a:p>
          <a:p>
            <a:pPr marL="242570" marR="4814570">
              <a:lnSpc>
                <a:spcPts val="1250"/>
              </a:lnSpc>
            </a:pPr>
            <a:r>
              <a:rPr dirty="0" sz="1100" spc="-5">
                <a:latin typeface="Courier New"/>
                <a:cs typeface="Courier New"/>
              </a:rPr>
              <a:t>htp.tableclose;  </a:t>
            </a:r>
            <a:r>
              <a:rPr dirty="0" sz="1100" spc="-5">
                <a:latin typeface="Courier New"/>
                <a:cs typeface="Courier New"/>
              </a:rPr>
              <a:t>htp.hr;</a:t>
            </a:r>
            <a:endParaRPr sz="1100">
              <a:latin typeface="Courier New"/>
              <a:cs typeface="Courier New"/>
            </a:endParaRPr>
          </a:p>
          <a:p>
            <a:pPr marL="242570">
              <a:lnSpc>
                <a:spcPts val="1175"/>
              </a:lnSpc>
            </a:pPr>
            <a:r>
              <a:rPr dirty="0" sz="1100" spc="-5">
                <a:latin typeface="Courier New"/>
                <a:cs typeface="Courier New"/>
              </a:rPr>
              <a:t>htp.print('*** END OF REPORT</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242570" marR="4898390">
              <a:lnSpc>
                <a:spcPts val="1250"/>
              </a:lnSpc>
              <a:spcBef>
                <a:spcPts val="65"/>
              </a:spcBef>
            </a:pPr>
            <a:r>
              <a:rPr dirty="0" sz="1100" spc="-5">
                <a:latin typeface="Courier New"/>
                <a:cs typeface="Courier New"/>
              </a:rPr>
              <a:t>htp.bodyclose;  htp.htmlclose;</a:t>
            </a:r>
            <a:endParaRPr sz="1100">
              <a:latin typeface="Courier New"/>
              <a:cs typeface="Courier New"/>
            </a:endParaRPr>
          </a:p>
          <a:p>
            <a:pPr marL="74930">
              <a:lnSpc>
                <a:spcPts val="1175"/>
              </a:lnSpc>
            </a:pPr>
            <a:r>
              <a:rPr dirty="0" sz="1100" spc="-5">
                <a:latin typeface="Courier New"/>
                <a:cs typeface="Courier New"/>
              </a:rPr>
              <a:t>END web_employee_report;</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a:lnSpc>
                <a:spcPct val="100000"/>
              </a:lnSpc>
            </a:pPr>
            <a:endParaRPr sz="1100">
              <a:latin typeface="Courier New"/>
              <a:cs typeface="Courier New"/>
            </a:endParaRPr>
          </a:p>
          <a:p>
            <a:pPr>
              <a:lnSpc>
                <a:spcPct val="100000"/>
              </a:lnSpc>
              <a:spcBef>
                <a:spcPts val="40"/>
              </a:spcBef>
            </a:pPr>
            <a:endParaRPr sz="1000">
              <a:latin typeface="Courier New"/>
              <a:cs typeface="Courier New"/>
            </a:endParaRPr>
          </a:p>
          <a:p>
            <a:pPr marL="74930" marR="4730750">
              <a:lnSpc>
                <a:spcPct val="100000"/>
              </a:lnSpc>
            </a:pPr>
            <a:r>
              <a:rPr dirty="0" sz="1100" spc="-5">
                <a:latin typeface="Courier New"/>
                <a:cs typeface="Courier New"/>
              </a:rPr>
              <a:t>Procedure</a:t>
            </a:r>
            <a:r>
              <a:rPr dirty="0" sz="1100" spc="-40">
                <a:latin typeface="Courier New"/>
                <a:cs typeface="Courier New"/>
              </a:rPr>
              <a:t> </a:t>
            </a:r>
            <a:r>
              <a:rPr dirty="0" sz="1100" spc="-5">
                <a:latin typeface="Courier New"/>
                <a:cs typeface="Courier New"/>
              </a:rPr>
              <a:t>created.</a:t>
            </a:r>
            <a:endParaRPr sz="1100">
              <a:latin typeface="Courier New"/>
              <a:cs typeface="Courier New"/>
            </a:endParaRPr>
          </a:p>
          <a:p>
            <a:pPr>
              <a:lnSpc>
                <a:spcPct val="100000"/>
              </a:lnSpc>
              <a:spcBef>
                <a:spcPts val="45"/>
              </a:spcBef>
            </a:pPr>
            <a:endParaRPr sz="1000">
              <a:latin typeface="Courier New"/>
              <a:cs typeface="Courier New"/>
            </a:endParaRPr>
          </a:p>
          <a:p>
            <a:pPr marL="74930" marR="4730750">
              <a:lnSpc>
                <a:spcPct val="100000"/>
              </a:lnSpc>
              <a:spcBef>
                <a:spcPts val="5"/>
              </a:spcBef>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7401559"/>
            <a:ext cx="5627370" cy="577215"/>
          </a:xfrm>
          <a:prstGeom prst="rect">
            <a:avLst/>
          </a:prstGeom>
        </p:spPr>
        <p:txBody>
          <a:bodyPr wrap="square" lIns="0" tIns="10795" rIns="0" bIns="0" rtlCol="0" vert="horz">
            <a:spAutoFit/>
          </a:bodyPr>
          <a:lstStyle/>
          <a:p>
            <a:pPr marL="240665" marR="5080" indent="-228600">
              <a:lnSpc>
                <a:spcPct val="100800"/>
              </a:lnSpc>
              <a:spcBef>
                <a:spcPts val="85"/>
              </a:spcBef>
            </a:pPr>
            <a:r>
              <a:rPr dirty="0" sz="1200">
                <a:latin typeface="Times New Roman"/>
                <a:cs typeface="Times New Roman"/>
              </a:rPr>
              <a:t>c. Execute </a:t>
            </a:r>
            <a:r>
              <a:rPr dirty="0" sz="1200" spc="-5">
                <a:latin typeface="Times New Roman"/>
                <a:cs typeface="Times New Roman"/>
              </a:rPr>
              <a:t>the </a:t>
            </a:r>
            <a:r>
              <a:rPr dirty="0" sz="1200">
                <a:latin typeface="Times New Roman"/>
                <a:cs typeface="Times New Roman"/>
              </a:rPr>
              <a:t>procedure </a:t>
            </a:r>
            <a:r>
              <a:rPr dirty="0" sz="1200" spc="-5">
                <a:latin typeface="Times New Roman"/>
                <a:cs typeface="Times New Roman"/>
              </a:rPr>
              <a:t>using </a:t>
            </a:r>
            <a:r>
              <a:rPr dirty="0" sz="1200" spc="-5" i="1">
                <a:latin typeface="Times New Roman"/>
                <a:cs typeface="Times New Roman"/>
              </a:rPr>
              <a:t>i</a:t>
            </a:r>
            <a:r>
              <a:rPr dirty="0" sz="1200" spc="-5">
                <a:latin typeface="Times New Roman"/>
                <a:cs typeface="Times New Roman"/>
              </a:rPr>
              <a:t>SQL*Plus </a:t>
            </a:r>
            <a:r>
              <a:rPr dirty="0" sz="1200">
                <a:latin typeface="Times New Roman"/>
                <a:cs typeface="Times New Roman"/>
              </a:rPr>
              <a:t>to </a:t>
            </a:r>
            <a:r>
              <a:rPr dirty="0" sz="1200" spc="-5">
                <a:latin typeface="Times New Roman"/>
                <a:cs typeface="Times New Roman"/>
              </a:rPr>
              <a:t>generate </a:t>
            </a:r>
            <a:r>
              <a:rPr dirty="0" sz="1200">
                <a:latin typeface="Times New Roman"/>
                <a:cs typeface="Times New Roman"/>
              </a:rPr>
              <a:t>the </a:t>
            </a:r>
            <a:r>
              <a:rPr dirty="0" sz="1200" spc="-5">
                <a:latin typeface="Times New Roman"/>
                <a:cs typeface="Times New Roman"/>
              </a:rPr>
              <a:t>HTML data </a:t>
            </a:r>
            <a:r>
              <a:rPr dirty="0" sz="1200">
                <a:latin typeface="Times New Roman"/>
                <a:cs typeface="Times New Roman"/>
              </a:rPr>
              <a:t>into a </a:t>
            </a:r>
            <a:r>
              <a:rPr dirty="0" sz="1200" spc="-5">
                <a:latin typeface="Times New Roman"/>
                <a:cs typeface="Times New Roman"/>
              </a:rPr>
              <a:t>server buffer,  </a:t>
            </a:r>
            <a:r>
              <a:rPr dirty="0" sz="1200">
                <a:latin typeface="Times New Roman"/>
                <a:cs typeface="Times New Roman"/>
              </a:rPr>
              <a:t>and execute the </a:t>
            </a:r>
            <a:r>
              <a:rPr dirty="0" sz="1200" spc="-5">
                <a:latin typeface="Courier New"/>
                <a:cs typeface="Courier New"/>
              </a:rPr>
              <a:t>OWA_UTIL.SHOWPAGE </a:t>
            </a:r>
            <a:r>
              <a:rPr dirty="0" sz="1200">
                <a:latin typeface="Times New Roman"/>
                <a:cs typeface="Times New Roman"/>
              </a:rPr>
              <a:t>procedure to display contents of the buffer.  </a:t>
            </a:r>
            <a:r>
              <a:rPr dirty="0" sz="1200" spc="-5">
                <a:latin typeface="Times New Roman"/>
                <a:cs typeface="Times New Roman"/>
              </a:rPr>
              <a:t>Remember </a:t>
            </a:r>
            <a:r>
              <a:rPr dirty="0" sz="1200">
                <a:latin typeface="Times New Roman"/>
                <a:cs typeface="Times New Roman"/>
              </a:rPr>
              <a:t>that</a:t>
            </a:r>
            <a:r>
              <a:rPr dirty="0" sz="1200" spc="-5">
                <a:latin typeface="Times New Roman"/>
                <a:cs typeface="Times New Roman"/>
              </a:rPr>
              <a:t> </a:t>
            </a:r>
            <a:r>
              <a:rPr dirty="0" sz="1200" spc="-5">
                <a:latin typeface="Courier New"/>
                <a:cs typeface="Courier New"/>
              </a:rPr>
              <a:t>SERVEROUTPUT</a:t>
            </a:r>
            <a:r>
              <a:rPr dirty="0" sz="1200" spc="-430">
                <a:latin typeface="Courier New"/>
                <a:cs typeface="Courier New"/>
              </a:rPr>
              <a:t> </a:t>
            </a:r>
            <a:r>
              <a:rPr dirty="0" sz="1200">
                <a:latin typeface="Times New Roman"/>
                <a:cs typeface="Times New Roman"/>
              </a:rPr>
              <a:t>should be </a:t>
            </a:r>
            <a:r>
              <a:rPr dirty="0" sz="1200" spc="-5">
                <a:latin typeface="Courier New"/>
                <a:cs typeface="Courier New"/>
              </a:rPr>
              <a:t>ON</a:t>
            </a:r>
            <a:r>
              <a:rPr dirty="0" sz="1200" spc="-430">
                <a:latin typeface="Courier New"/>
                <a:cs typeface="Courier New"/>
              </a:rPr>
              <a:t> </a:t>
            </a:r>
            <a:r>
              <a:rPr dirty="0" sz="1200" spc="-5">
                <a:latin typeface="Times New Roman"/>
                <a:cs typeface="Times New Roman"/>
              </a:rPr>
              <a:t>before you </a:t>
            </a:r>
            <a:r>
              <a:rPr dirty="0" sz="1200">
                <a:latin typeface="Times New Roman"/>
                <a:cs typeface="Times New Roman"/>
              </a:rPr>
              <a:t>execute</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code.</a:t>
            </a:r>
            <a:endParaRPr sz="1200">
              <a:latin typeface="Times New Roman"/>
              <a:cs typeface="Times New Roman"/>
            </a:endParaRPr>
          </a:p>
        </p:txBody>
      </p:sp>
      <p:sp>
        <p:nvSpPr>
          <p:cNvPr id="5" name="object 5"/>
          <p:cNvSpPr txBox="1"/>
          <p:nvPr/>
        </p:nvSpPr>
        <p:spPr>
          <a:xfrm>
            <a:off x="838961" y="8060435"/>
            <a:ext cx="6323330" cy="988694"/>
          </a:xfrm>
          <a:prstGeom prst="rect">
            <a:avLst/>
          </a:prstGeom>
          <a:ln w="12192">
            <a:solidFill>
              <a:srgbClr val="000000"/>
            </a:solidFill>
          </a:ln>
        </p:spPr>
        <p:txBody>
          <a:bodyPr wrap="square" lIns="0" tIns="13335" rIns="0" bIns="0" rtlCol="0" vert="horz">
            <a:spAutoFit/>
          </a:bodyPr>
          <a:lstStyle/>
          <a:p>
            <a:pPr marL="74930" marR="3976370">
              <a:lnSpc>
                <a:spcPts val="1240"/>
              </a:lnSpc>
              <a:spcBef>
                <a:spcPts val="105"/>
              </a:spcBef>
            </a:pPr>
            <a:r>
              <a:rPr dirty="0" sz="1100" spc="-5">
                <a:latin typeface="Courier New"/>
                <a:cs typeface="Courier New"/>
              </a:rPr>
              <a:t>EXECUTE web_employee_report  EXECUTE owa_util.showpage</a:t>
            </a:r>
            <a:endParaRPr sz="1100">
              <a:latin typeface="Courier New"/>
              <a:cs typeface="Courier New"/>
            </a:endParaRPr>
          </a:p>
          <a:p>
            <a:pPr>
              <a:lnSpc>
                <a:spcPct val="100000"/>
              </a:lnSpc>
              <a:spcBef>
                <a:spcPts val="1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pPr>
            <a:endParaRPr sz="1050">
              <a:latin typeface="Courier New"/>
              <a:cs typeface="Courier New"/>
            </a:endParaRPr>
          </a:p>
          <a:p>
            <a:pPr marL="74930">
              <a:lnSpc>
                <a:spcPct val="100000"/>
              </a:lnSpc>
            </a:pPr>
            <a:r>
              <a:rPr dirty="0" sz="1100" spc="-5">
                <a:latin typeface="Courier New"/>
                <a:cs typeface="Courier New"/>
              </a:rPr>
              <a:t>:</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4384675" cy="8230234"/>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5: </a:t>
            </a:r>
            <a:r>
              <a:rPr dirty="0" sz="1200" b="1">
                <a:latin typeface="Arial"/>
                <a:cs typeface="Arial"/>
              </a:rPr>
              <a:t>Solutions</a:t>
            </a:r>
            <a:r>
              <a:rPr dirty="0" sz="1200" spc="-5" b="1">
                <a:latin typeface="Arial"/>
                <a:cs typeface="Arial"/>
              </a:rPr>
              <a:t> </a:t>
            </a:r>
            <a:r>
              <a:rPr dirty="0" sz="1200" b="1">
                <a:latin typeface="Arial"/>
                <a:cs typeface="Arial"/>
              </a:rPr>
              <a:t>(continued)</a:t>
            </a:r>
            <a:endParaRPr sz="1200">
              <a:latin typeface="Arial"/>
              <a:cs typeface="Arial"/>
            </a:endParaRPr>
          </a:p>
          <a:p>
            <a:pPr marL="12700">
              <a:lnSpc>
                <a:spcPts val="1280"/>
              </a:lnSpc>
              <a:spcBef>
                <a:spcPts val="370"/>
              </a:spcBef>
            </a:pPr>
            <a:r>
              <a:rPr dirty="0" sz="1100" spc="-5">
                <a:latin typeface="Courier New"/>
                <a:cs typeface="Courier New"/>
              </a:rPr>
              <a:t>&lt;HTML&gt;</a:t>
            </a:r>
            <a:endParaRPr sz="1100">
              <a:latin typeface="Courier New"/>
              <a:cs typeface="Courier New"/>
            </a:endParaRPr>
          </a:p>
          <a:p>
            <a:pPr marL="12700">
              <a:lnSpc>
                <a:spcPts val="1245"/>
              </a:lnSpc>
            </a:pPr>
            <a:r>
              <a:rPr dirty="0" sz="1100" spc="-5">
                <a:latin typeface="Courier New"/>
                <a:cs typeface="Courier New"/>
              </a:rPr>
              <a:t>&lt;HEAD&gt;</a:t>
            </a:r>
            <a:endParaRPr sz="1100">
              <a:latin typeface="Courier New"/>
              <a:cs typeface="Courier New"/>
            </a:endParaRPr>
          </a:p>
          <a:p>
            <a:pPr marL="12700">
              <a:lnSpc>
                <a:spcPts val="1245"/>
              </a:lnSpc>
            </a:pPr>
            <a:r>
              <a:rPr dirty="0" sz="1100" spc="-5">
                <a:latin typeface="Courier New"/>
                <a:cs typeface="Courier New"/>
              </a:rPr>
              <a:t>&lt;TITLE&gt;Employee Salary</a:t>
            </a:r>
            <a:r>
              <a:rPr dirty="0" sz="1100" spc="5">
                <a:latin typeface="Courier New"/>
                <a:cs typeface="Courier New"/>
              </a:rPr>
              <a:t> </a:t>
            </a:r>
            <a:r>
              <a:rPr dirty="0" sz="1100" spc="-5">
                <a:latin typeface="Courier New"/>
                <a:cs typeface="Courier New"/>
              </a:rPr>
              <a:t>Report&lt;/TITLE&gt;</a:t>
            </a:r>
            <a:endParaRPr sz="1100">
              <a:latin typeface="Courier New"/>
              <a:cs typeface="Courier New"/>
            </a:endParaRPr>
          </a:p>
          <a:p>
            <a:pPr marL="12700">
              <a:lnSpc>
                <a:spcPts val="1245"/>
              </a:lnSpc>
            </a:pPr>
            <a:r>
              <a:rPr dirty="0" sz="1100" spc="-5">
                <a:latin typeface="Courier New"/>
                <a:cs typeface="Courier New"/>
              </a:rPr>
              <a:t>&lt;/HEAD&gt;</a:t>
            </a:r>
            <a:endParaRPr sz="1100">
              <a:latin typeface="Courier New"/>
              <a:cs typeface="Courier New"/>
            </a:endParaRPr>
          </a:p>
          <a:p>
            <a:pPr marL="12700">
              <a:lnSpc>
                <a:spcPts val="1250"/>
              </a:lnSpc>
            </a:pPr>
            <a:r>
              <a:rPr dirty="0" sz="1100" spc="-5">
                <a:latin typeface="Courier New"/>
                <a:cs typeface="Courier New"/>
              </a:rPr>
              <a:t>&lt;BODY&gt;</a:t>
            </a:r>
            <a:endParaRPr sz="1100">
              <a:latin typeface="Courier New"/>
              <a:cs typeface="Courier New"/>
            </a:endParaRPr>
          </a:p>
          <a:p>
            <a:pPr marL="12700" marR="5080">
              <a:lnSpc>
                <a:spcPts val="1240"/>
              </a:lnSpc>
              <a:spcBef>
                <a:spcPts val="70"/>
              </a:spcBef>
            </a:pPr>
            <a:r>
              <a:rPr dirty="0" sz="1100" spc="-5">
                <a:latin typeface="Courier New"/>
                <a:cs typeface="Courier New"/>
              </a:rPr>
              <a:t>&lt;H1&gt;Employees who earn more than average salary&lt;/H1&gt;  REPORT GENERATED</a:t>
            </a:r>
            <a:r>
              <a:rPr dirty="0" sz="1100">
                <a:latin typeface="Courier New"/>
                <a:cs typeface="Courier New"/>
              </a:rPr>
              <a:t> </a:t>
            </a:r>
            <a:r>
              <a:rPr dirty="0" sz="1100" spc="-5">
                <a:latin typeface="Courier New"/>
                <a:cs typeface="Courier New"/>
              </a:rPr>
              <a:t>ON16-FEB-04</a:t>
            </a:r>
            <a:endParaRPr sz="1100">
              <a:latin typeface="Courier New"/>
              <a:cs typeface="Courier New"/>
            </a:endParaRPr>
          </a:p>
          <a:p>
            <a:pPr marL="12700">
              <a:lnSpc>
                <a:spcPts val="1185"/>
              </a:lnSpc>
            </a:pPr>
            <a:r>
              <a:rPr dirty="0" sz="1100" spc="-5">
                <a:latin typeface="Courier New"/>
                <a:cs typeface="Courier New"/>
              </a:rPr>
              <a:t>&lt;BR&gt;</a:t>
            </a:r>
            <a:endParaRPr sz="1100">
              <a:latin typeface="Courier New"/>
              <a:cs typeface="Courier New"/>
            </a:endParaRPr>
          </a:p>
          <a:p>
            <a:pPr marL="12700">
              <a:lnSpc>
                <a:spcPts val="1245"/>
              </a:lnSpc>
            </a:pPr>
            <a:r>
              <a:rPr dirty="0" sz="1100" spc="-5">
                <a:latin typeface="Courier New"/>
                <a:cs typeface="Courier New"/>
              </a:rPr>
              <a:t>&lt;HR&gt;</a:t>
            </a:r>
            <a:endParaRPr sz="1100">
              <a:latin typeface="Courier New"/>
              <a:cs typeface="Courier New"/>
            </a:endParaRPr>
          </a:p>
          <a:p>
            <a:pPr marL="12700">
              <a:lnSpc>
                <a:spcPts val="1245"/>
              </a:lnSpc>
            </a:pPr>
            <a:r>
              <a:rPr dirty="0" sz="1100" spc="-5">
                <a:latin typeface="Courier New"/>
                <a:cs typeface="Courier New"/>
              </a:rPr>
              <a:t>&lt;TABLE &gt;</a:t>
            </a:r>
            <a:endParaRPr sz="1100">
              <a:latin typeface="Courier New"/>
              <a:cs typeface="Courier New"/>
            </a:endParaRPr>
          </a:p>
          <a:p>
            <a:pPr marL="12700">
              <a:lnSpc>
                <a:spcPts val="1250"/>
              </a:lnSpc>
            </a:pP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&lt;TH&gt;Last Name&lt;/TH&gt;</a:t>
            </a:r>
            <a:endParaRPr sz="1100">
              <a:latin typeface="Courier New"/>
              <a:cs typeface="Courier New"/>
            </a:endParaRPr>
          </a:p>
          <a:p>
            <a:pPr marL="12700">
              <a:lnSpc>
                <a:spcPts val="1245"/>
              </a:lnSpc>
            </a:pPr>
            <a:r>
              <a:rPr dirty="0" sz="1100" spc="-5">
                <a:latin typeface="Courier New"/>
                <a:cs typeface="Courier New"/>
              </a:rPr>
              <a:t>&lt;TH&gt;Department&lt;/TH&gt;</a:t>
            </a:r>
            <a:endParaRPr sz="1100">
              <a:latin typeface="Courier New"/>
              <a:cs typeface="Courier New"/>
            </a:endParaRPr>
          </a:p>
          <a:p>
            <a:pPr marL="12700">
              <a:lnSpc>
                <a:spcPts val="1245"/>
              </a:lnSpc>
            </a:pPr>
            <a:r>
              <a:rPr dirty="0" sz="1100" spc="-5">
                <a:latin typeface="Courier New"/>
                <a:cs typeface="Courier New"/>
              </a:rPr>
              <a:t>&lt;TH&gt;Salary&lt;/TH&gt;</a:t>
            </a:r>
            <a:endParaRPr sz="1100">
              <a:latin typeface="Courier New"/>
              <a:cs typeface="Courier New"/>
            </a:endParaRPr>
          </a:p>
          <a:p>
            <a:pPr marL="12700">
              <a:lnSpc>
                <a:spcPts val="1250"/>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&lt;TD&gt;Hartstein&lt;/TD&gt;</a:t>
            </a:r>
            <a:endParaRPr sz="1100">
              <a:latin typeface="Courier New"/>
              <a:cs typeface="Courier New"/>
            </a:endParaRPr>
          </a:p>
          <a:p>
            <a:pPr marL="12700">
              <a:lnSpc>
                <a:spcPts val="1250"/>
              </a:lnSpc>
            </a:pPr>
            <a:r>
              <a:rPr dirty="0" sz="1100" spc="-5">
                <a:latin typeface="Courier New"/>
                <a:cs typeface="Courier New"/>
              </a:rPr>
              <a:t>&lt;TD&gt; 20&lt;/TD&gt;</a:t>
            </a:r>
            <a:endParaRPr sz="1100">
              <a:latin typeface="Courier New"/>
              <a:cs typeface="Courier New"/>
            </a:endParaRPr>
          </a:p>
          <a:p>
            <a:pPr marL="12700">
              <a:lnSpc>
                <a:spcPts val="1245"/>
              </a:lnSpc>
            </a:pPr>
            <a:r>
              <a:rPr dirty="0" sz="1100" spc="-5">
                <a:latin typeface="Courier New"/>
                <a:cs typeface="Courier New"/>
              </a:rPr>
              <a:t>&lt;TD&gt; $13,000.00&lt;/TD&gt;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&lt;TD&gt;Raphaely&lt;/TD&gt;</a:t>
            </a:r>
            <a:endParaRPr sz="1100">
              <a:latin typeface="Courier New"/>
              <a:cs typeface="Courier New"/>
            </a:endParaRPr>
          </a:p>
          <a:p>
            <a:pPr marL="12700">
              <a:lnSpc>
                <a:spcPts val="1245"/>
              </a:lnSpc>
            </a:pPr>
            <a:r>
              <a:rPr dirty="0" sz="1100" spc="-5">
                <a:latin typeface="Courier New"/>
                <a:cs typeface="Courier New"/>
              </a:rPr>
              <a:t>&lt;TD&gt; 30&lt;/TD&gt;</a:t>
            </a:r>
            <a:endParaRPr sz="1100">
              <a:latin typeface="Courier New"/>
              <a:cs typeface="Courier New"/>
            </a:endParaRPr>
          </a:p>
          <a:p>
            <a:pPr marL="12700">
              <a:lnSpc>
                <a:spcPts val="1250"/>
              </a:lnSpc>
            </a:pPr>
            <a:r>
              <a:rPr dirty="0" sz="1100" spc="-5">
                <a:latin typeface="Courier New"/>
                <a:cs typeface="Courier New"/>
              </a:rPr>
              <a:t>&lt;TD&gt; $11,000.00&lt;/TD&gt;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&lt;TD&gt;Mavris&lt;/TD&gt;</a:t>
            </a:r>
            <a:endParaRPr sz="1100">
              <a:latin typeface="Courier New"/>
              <a:cs typeface="Courier New"/>
            </a:endParaRPr>
          </a:p>
          <a:p>
            <a:pPr marL="12700">
              <a:lnSpc>
                <a:spcPts val="1245"/>
              </a:lnSpc>
            </a:pPr>
            <a:r>
              <a:rPr dirty="0" sz="1100" spc="-5">
                <a:latin typeface="Courier New"/>
                <a:cs typeface="Courier New"/>
              </a:rPr>
              <a:t>&lt;TD&gt; 40&lt;/TD&gt;</a:t>
            </a:r>
            <a:endParaRPr sz="1100">
              <a:latin typeface="Courier New"/>
              <a:cs typeface="Courier New"/>
            </a:endParaRPr>
          </a:p>
          <a:p>
            <a:pPr marL="12700">
              <a:lnSpc>
                <a:spcPts val="1245"/>
              </a:lnSpc>
            </a:pPr>
            <a:r>
              <a:rPr dirty="0" sz="1100" spc="-5">
                <a:latin typeface="Courier New"/>
                <a:cs typeface="Courier New"/>
              </a:rPr>
              <a:t>&lt;TD&gt; $6,500.00&lt;/TD&gt;</a:t>
            </a:r>
            <a:endParaRPr sz="1100">
              <a:latin typeface="Courier New"/>
              <a:cs typeface="Courier New"/>
            </a:endParaRPr>
          </a:p>
          <a:p>
            <a:pPr marL="12700">
              <a:lnSpc>
                <a:spcPts val="1250"/>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&lt;TD&gt;Weiss&lt;/TD&gt;</a:t>
            </a:r>
            <a:endParaRPr sz="1100">
              <a:latin typeface="Courier New"/>
              <a:cs typeface="Courier New"/>
            </a:endParaRPr>
          </a:p>
          <a:p>
            <a:pPr marL="12700">
              <a:lnSpc>
                <a:spcPts val="1250"/>
              </a:lnSpc>
            </a:pPr>
            <a:r>
              <a:rPr dirty="0" sz="1100" spc="-5">
                <a:latin typeface="Courier New"/>
                <a:cs typeface="Courier New"/>
              </a:rPr>
              <a:t>&lt;TD&gt; 50&lt;/TD&gt;</a:t>
            </a:r>
            <a:endParaRPr sz="1100">
              <a:latin typeface="Courier New"/>
              <a:cs typeface="Courier New"/>
            </a:endParaRPr>
          </a:p>
          <a:p>
            <a:pPr marL="12700">
              <a:lnSpc>
                <a:spcPts val="1250"/>
              </a:lnSpc>
            </a:pPr>
            <a:r>
              <a:rPr dirty="0" sz="1100" spc="-5">
                <a:latin typeface="Courier New"/>
                <a:cs typeface="Courier New"/>
              </a:rPr>
              <a:t>&lt;TD&gt; $8,000.00&lt;/TD&gt;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&lt;TD&gt;Kaufling&lt;/TD&gt;</a:t>
            </a:r>
            <a:endParaRPr sz="1100">
              <a:latin typeface="Courier New"/>
              <a:cs typeface="Courier New"/>
            </a:endParaRPr>
          </a:p>
          <a:p>
            <a:pPr marL="12700">
              <a:lnSpc>
                <a:spcPts val="1245"/>
              </a:lnSpc>
            </a:pPr>
            <a:r>
              <a:rPr dirty="0" sz="1100" spc="-5">
                <a:latin typeface="Courier New"/>
                <a:cs typeface="Courier New"/>
              </a:rPr>
              <a:t>&lt;TD&gt; 50&lt;/TD&gt;</a:t>
            </a:r>
            <a:endParaRPr sz="1100">
              <a:latin typeface="Courier New"/>
              <a:cs typeface="Courier New"/>
            </a:endParaRPr>
          </a:p>
          <a:p>
            <a:pPr marL="12700">
              <a:lnSpc>
                <a:spcPts val="1245"/>
              </a:lnSpc>
            </a:pPr>
            <a:r>
              <a:rPr dirty="0" sz="1100" spc="-5">
                <a:latin typeface="Courier New"/>
                <a:cs typeface="Courier New"/>
              </a:rPr>
              <a:t>&lt;TD&gt; $7,900.00&lt;/TD&gt;</a:t>
            </a:r>
            <a:endParaRPr sz="1100">
              <a:latin typeface="Courier New"/>
              <a:cs typeface="Courier New"/>
            </a:endParaRPr>
          </a:p>
          <a:p>
            <a:pPr marL="12700">
              <a:lnSpc>
                <a:spcPts val="1250"/>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&lt;TD&gt;Fripp&lt;/TD&gt;</a:t>
            </a:r>
            <a:endParaRPr sz="1100">
              <a:latin typeface="Courier New"/>
              <a:cs typeface="Courier New"/>
            </a:endParaRPr>
          </a:p>
          <a:p>
            <a:pPr marL="12700">
              <a:lnSpc>
                <a:spcPts val="1250"/>
              </a:lnSpc>
            </a:pPr>
            <a:r>
              <a:rPr dirty="0" sz="1100" spc="-5">
                <a:latin typeface="Courier New"/>
                <a:cs typeface="Courier New"/>
              </a:rPr>
              <a:t>&lt;TD&gt; 50&lt;/TD&gt;</a:t>
            </a:r>
            <a:endParaRPr sz="1100">
              <a:latin typeface="Courier New"/>
              <a:cs typeface="Courier New"/>
            </a:endParaRPr>
          </a:p>
          <a:p>
            <a:pPr marL="12700">
              <a:lnSpc>
                <a:spcPts val="1245"/>
              </a:lnSpc>
            </a:pPr>
            <a:r>
              <a:rPr dirty="0" sz="1100" spc="-5">
                <a:latin typeface="Courier New"/>
                <a:cs typeface="Courier New"/>
              </a:rPr>
              <a:t>&lt;TD&gt; $8,200.00&lt;/TD&gt;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&lt;TD&gt;Vollman&lt;/TD&gt;</a:t>
            </a:r>
            <a:endParaRPr sz="1100">
              <a:latin typeface="Courier New"/>
              <a:cs typeface="Courier New"/>
            </a:endParaRPr>
          </a:p>
          <a:p>
            <a:pPr marL="12700">
              <a:lnSpc>
                <a:spcPts val="1245"/>
              </a:lnSpc>
            </a:pPr>
            <a:r>
              <a:rPr dirty="0" sz="1100" spc="-5">
                <a:latin typeface="Courier New"/>
                <a:cs typeface="Courier New"/>
              </a:rPr>
              <a:t>&lt;TD&gt; 50&lt;/TD&gt;</a:t>
            </a:r>
            <a:endParaRPr sz="1100">
              <a:latin typeface="Courier New"/>
              <a:cs typeface="Courier New"/>
            </a:endParaRPr>
          </a:p>
          <a:p>
            <a:pPr marL="12700">
              <a:lnSpc>
                <a:spcPts val="1255"/>
              </a:lnSpc>
            </a:pPr>
            <a:r>
              <a:rPr dirty="0" sz="1100" spc="-5">
                <a:latin typeface="Courier New"/>
                <a:cs typeface="Courier New"/>
              </a:rPr>
              <a:t>&lt;TD&gt; $6,500.00&lt;/TD&gt;</a:t>
            </a:r>
            <a:endParaRPr sz="1100">
              <a:latin typeface="Courier New"/>
              <a:cs typeface="Courier New"/>
            </a:endParaRPr>
          </a:p>
          <a:p>
            <a:pPr marL="12700">
              <a:lnSpc>
                <a:spcPts val="1290"/>
              </a:lnSpc>
            </a:pPr>
            <a:r>
              <a:rPr dirty="0" sz="1100" spc="-5">
                <a:latin typeface="Courier New"/>
                <a:cs typeface="Courier New"/>
              </a:rPr>
              <a:t>&lt;/TR&gt;</a:t>
            </a:r>
            <a:endParaRPr sz="1100">
              <a:latin typeface="Courier New"/>
              <a:cs typeface="Courier New"/>
            </a:endParaRPr>
          </a:p>
        </p:txBody>
      </p:sp>
      <p:sp>
        <p:nvSpPr>
          <p:cNvPr id="4" name="object 4"/>
          <p:cNvSpPr/>
          <p:nvPr/>
        </p:nvSpPr>
        <p:spPr>
          <a:xfrm>
            <a:off x="832866" y="1051559"/>
            <a:ext cx="6335395" cy="7964170"/>
          </a:xfrm>
          <a:custGeom>
            <a:avLst/>
            <a:gdLst/>
            <a:ahLst/>
            <a:cxnLst/>
            <a:rect l="l" t="t" r="r" b="b"/>
            <a:pathLst>
              <a:path w="6335395" h="7964170">
                <a:moveTo>
                  <a:pt x="6335268" y="0"/>
                </a:moveTo>
                <a:lnTo>
                  <a:pt x="6323076" y="0"/>
                </a:lnTo>
                <a:lnTo>
                  <a:pt x="6323076" y="7951470"/>
                </a:lnTo>
                <a:lnTo>
                  <a:pt x="12179" y="7951470"/>
                </a:lnTo>
                <a:lnTo>
                  <a:pt x="12179" y="0"/>
                </a:lnTo>
                <a:lnTo>
                  <a:pt x="0" y="0"/>
                </a:lnTo>
                <a:lnTo>
                  <a:pt x="0" y="7951470"/>
                </a:lnTo>
                <a:lnTo>
                  <a:pt x="0" y="7963662"/>
                </a:lnTo>
                <a:lnTo>
                  <a:pt x="12179" y="7963662"/>
                </a:lnTo>
                <a:lnTo>
                  <a:pt x="6323076" y="7963662"/>
                </a:lnTo>
                <a:lnTo>
                  <a:pt x="6335268" y="7963662"/>
                </a:lnTo>
                <a:lnTo>
                  <a:pt x="6335268" y="7951470"/>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6144895" cy="8388350"/>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5: </a:t>
            </a:r>
            <a:r>
              <a:rPr dirty="0" sz="1200" b="1">
                <a:latin typeface="Arial"/>
                <a:cs typeface="Arial"/>
              </a:rPr>
              <a:t>Solutions (continued)</a:t>
            </a:r>
            <a:endParaRPr sz="1200">
              <a:latin typeface="Arial"/>
              <a:cs typeface="Arial"/>
            </a:endParaRPr>
          </a:p>
          <a:p>
            <a:pPr marL="12700">
              <a:lnSpc>
                <a:spcPts val="1280"/>
              </a:lnSpc>
              <a:spcBef>
                <a:spcPts val="370"/>
              </a:spcBef>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&lt;TD&gt;Hunold&lt;/TD&gt;</a:t>
            </a:r>
            <a:endParaRPr sz="1100">
              <a:latin typeface="Courier New"/>
              <a:cs typeface="Courier New"/>
            </a:endParaRPr>
          </a:p>
          <a:p>
            <a:pPr marL="12700">
              <a:lnSpc>
                <a:spcPts val="1245"/>
              </a:lnSpc>
            </a:pPr>
            <a:r>
              <a:rPr dirty="0" sz="1100" spc="-5">
                <a:latin typeface="Courier New"/>
                <a:cs typeface="Courier New"/>
              </a:rPr>
              <a:t>&lt;TD&gt; 60&lt;/TD&gt;</a:t>
            </a:r>
            <a:endParaRPr sz="1100">
              <a:latin typeface="Courier New"/>
              <a:cs typeface="Courier New"/>
            </a:endParaRPr>
          </a:p>
          <a:p>
            <a:pPr marL="12700">
              <a:lnSpc>
                <a:spcPts val="1245"/>
              </a:lnSpc>
            </a:pPr>
            <a:r>
              <a:rPr dirty="0" sz="1100" spc="-5">
                <a:latin typeface="Courier New"/>
                <a:cs typeface="Courier New"/>
              </a:rPr>
              <a:t>&lt;TD&gt; $9,000.00&lt;/TD&gt;</a:t>
            </a:r>
            <a:endParaRPr sz="1100">
              <a:latin typeface="Courier New"/>
              <a:cs typeface="Courier New"/>
            </a:endParaRPr>
          </a:p>
          <a:p>
            <a:pPr marL="12700">
              <a:lnSpc>
                <a:spcPts val="1250"/>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&lt;TD&gt;Baer&lt;/TD&gt;</a:t>
            </a:r>
            <a:endParaRPr sz="1100">
              <a:latin typeface="Courier New"/>
              <a:cs typeface="Courier New"/>
            </a:endParaRPr>
          </a:p>
          <a:p>
            <a:pPr marL="12700">
              <a:lnSpc>
                <a:spcPts val="1250"/>
              </a:lnSpc>
            </a:pPr>
            <a:r>
              <a:rPr dirty="0" sz="1100" spc="-5">
                <a:latin typeface="Courier New"/>
                <a:cs typeface="Courier New"/>
              </a:rPr>
              <a:t>&lt;TD&gt; 70&lt;/TD&gt;</a:t>
            </a:r>
            <a:endParaRPr sz="1100">
              <a:latin typeface="Courier New"/>
              <a:cs typeface="Courier New"/>
            </a:endParaRPr>
          </a:p>
          <a:p>
            <a:pPr marL="12700">
              <a:lnSpc>
                <a:spcPts val="1245"/>
              </a:lnSpc>
            </a:pPr>
            <a:r>
              <a:rPr dirty="0" sz="1100" spc="-5">
                <a:latin typeface="Courier New"/>
                <a:cs typeface="Courier New"/>
              </a:rPr>
              <a:t>&lt;TD&gt; $10,000.00&lt;/TD&gt;</a:t>
            </a:r>
            <a:endParaRPr sz="1100">
              <a:latin typeface="Courier New"/>
              <a:cs typeface="Courier New"/>
            </a:endParaRPr>
          </a:p>
          <a:p>
            <a:pPr marL="12700">
              <a:lnSpc>
                <a:spcPts val="1245"/>
              </a:lnSpc>
            </a:pP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&lt;TR&gt; &lt;TD&gt;Russell&lt;/TD&gt; &lt;TD&gt; 80&lt;/TD&gt; &lt;TD&gt; $14,000.00&lt;/TD&gt; &lt;/TR&gt;</a:t>
            </a:r>
            <a:r>
              <a:rPr dirty="0" sz="1100" spc="85">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&lt;TD&gt;Bernstein&lt;/TD&gt; &lt;TD&gt; 80&lt;/TD&gt;</a:t>
            </a:r>
            <a:r>
              <a:rPr dirty="0" sz="1100" spc="1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$9,500.00&lt;/TD&gt; &lt;/TR&gt; &lt;TR&gt; &lt;TD&gt;Olsen&lt;/TD&gt; &lt;TD&gt; 80&lt;/TD&gt; &lt;TD&gt;</a:t>
            </a:r>
            <a:r>
              <a:rPr dirty="0" sz="1100" spc="165">
                <a:latin typeface="Courier New"/>
                <a:cs typeface="Courier New"/>
              </a:rPr>
              <a:t> </a:t>
            </a:r>
            <a:r>
              <a:rPr dirty="0" sz="1100" spc="-5">
                <a:latin typeface="Courier New"/>
                <a:cs typeface="Courier New"/>
              </a:rPr>
              <a:t>$8,000.00&lt;/TD&gt;</a:t>
            </a:r>
            <a:endParaRPr sz="1100">
              <a:latin typeface="Courier New"/>
              <a:cs typeface="Courier New"/>
            </a:endParaRPr>
          </a:p>
          <a:p>
            <a:pPr marL="12700">
              <a:lnSpc>
                <a:spcPts val="1245"/>
              </a:lnSpc>
            </a:pPr>
            <a:r>
              <a:rPr dirty="0" sz="1100" spc="-5">
                <a:latin typeface="Courier New"/>
                <a:cs typeface="Courier New"/>
              </a:rPr>
              <a:t>&lt;/TR&gt; &lt;TR&gt; &lt;TD&gt;Vishney&lt;/TD&gt; &lt;TD&gt; 80&lt;/TD&gt; &lt;TD&gt;</a:t>
            </a:r>
            <a:r>
              <a:rPr dirty="0" sz="1100" spc="55">
                <a:latin typeface="Courier New"/>
                <a:cs typeface="Courier New"/>
              </a:rPr>
              <a:t> </a:t>
            </a:r>
            <a:r>
              <a:rPr dirty="0" sz="1100" spc="-5">
                <a:latin typeface="Courier New"/>
                <a:cs typeface="Courier New"/>
              </a:rPr>
              <a:t>$10,500.00&lt;/TD&gt;</a:t>
            </a:r>
            <a:endParaRPr sz="1100">
              <a:latin typeface="Courier New"/>
              <a:cs typeface="Courier New"/>
            </a:endParaRPr>
          </a:p>
          <a:p>
            <a:pPr marL="12700">
              <a:lnSpc>
                <a:spcPts val="1250"/>
              </a:lnSpc>
            </a:pPr>
            <a:r>
              <a:rPr dirty="0" sz="1100" spc="-5">
                <a:latin typeface="Courier New"/>
                <a:cs typeface="Courier New"/>
              </a:rPr>
              <a:t>&lt;/TR&gt; &lt;TR&gt; &lt;TD&gt;Sewall&lt;/TD&gt; &lt;TD&gt; 80&lt;/TD&gt; &lt;TD&gt; $7,000.00&lt;/TD&gt; &lt;/TR&gt;</a:t>
            </a:r>
            <a:r>
              <a:rPr dirty="0" sz="1100" spc="125">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&lt;TD&gt;Doran&lt;/TD&gt; &lt;TD&gt; 80&lt;/TD&gt;</a:t>
            </a:r>
            <a:r>
              <a:rPr dirty="0" sz="1100" spc="1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$7,500.00&lt;/TD&gt; &lt;/TR&gt; &lt;TR&gt; &lt;TD&gt;Smith&lt;/TD&gt; &lt;TD&gt; 80&lt;/TD&gt; &lt;TD&gt;</a:t>
            </a:r>
            <a:r>
              <a:rPr dirty="0" sz="1100" spc="165">
                <a:latin typeface="Courier New"/>
                <a:cs typeface="Courier New"/>
              </a:rPr>
              <a:t> </a:t>
            </a:r>
            <a:r>
              <a:rPr dirty="0" sz="1100" spc="-5">
                <a:latin typeface="Courier New"/>
                <a:cs typeface="Courier New"/>
              </a:rPr>
              <a:t>$8,000.00&lt;/TD&gt;</a:t>
            </a:r>
            <a:endParaRPr sz="1100">
              <a:latin typeface="Courier New"/>
              <a:cs typeface="Courier New"/>
            </a:endParaRPr>
          </a:p>
          <a:p>
            <a:pPr marL="12700">
              <a:lnSpc>
                <a:spcPts val="1250"/>
              </a:lnSpc>
            </a:pPr>
            <a:r>
              <a:rPr dirty="0" sz="1100" spc="-5">
                <a:latin typeface="Courier New"/>
                <a:cs typeface="Courier New"/>
              </a:rPr>
              <a:t>&lt;/TR&gt; &lt;TR&gt; &lt;TD&gt;McEwen&lt;/TD&gt; &lt;TD&gt; 80&lt;/TD&gt; &lt;TD&gt;</a:t>
            </a:r>
            <a:r>
              <a:rPr dirty="0" sz="1100" spc="50">
                <a:latin typeface="Courier New"/>
                <a:cs typeface="Courier New"/>
              </a:rPr>
              <a:t> </a:t>
            </a:r>
            <a:r>
              <a:rPr dirty="0" sz="1100" spc="-5">
                <a:latin typeface="Courier New"/>
                <a:cs typeface="Courier New"/>
              </a:rPr>
              <a:t>$9,000.00&lt;/TD&gt;</a:t>
            </a:r>
            <a:endParaRPr sz="1100">
              <a:latin typeface="Courier New"/>
              <a:cs typeface="Courier New"/>
            </a:endParaRPr>
          </a:p>
          <a:p>
            <a:pPr marL="12700">
              <a:lnSpc>
                <a:spcPts val="1245"/>
              </a:lnSpc>
            </a:pPr>
            <a:r>
              <a:rPr dirty="0" sz="1100" spc="-5">
                <a:latin typeface="Courier New"/>
                <a:cs typeface="Courier New"/>
              </a:rPr>
              <a:t>&lt;/TR&gt; &lt;TR&gt; &lt;TD&gt;Sully&lt;/TD&gt; &lt;TD&gt; 80&lt;/TD&gt; &lt;TD&gt; $9,500.00&lt;/TD&gt; &lt;/TR&gt;</a:t>
            </a:r>
            <a:r>
              <a:rPr dirty="0" sz="1100" spc="114">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&lt;TD&gt;King&lt;/TD&gt; &lt;TD&gt; 80&lt;/TD&gt;</a:t>
            </a:r>
            <a:r>
              <a:rPr dirty="0" sz="1100" spc="1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50"/>
              </a:lnSpc>
            </a:pPr>
            <a:r>
              <a:rPr dirty="0" sz="1100" spc="-5">
                <a:latin typeface="Courier New"/>
                <a:cs typeface="Courier New"/>
              </a:rPr>
              <a:t>$10,000.00&lt;/TD&gt; &lt;/TR&gt; &lt;TR&gt; &lt;TD&gt;Tuvault&lt;/TD&gt; &lt;TD&gt; 80&lt;/TD&gt;</a:t>
            </a:r>
            <a:r>
              <a:rPr dirty="0" sz="1100" spc="55">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$7,000.00&lt;/TD&gt; &lt;/TR&gt; &lt;TR&gt; &lt;TD&gt;Cambrault&lt;/TD&gt; &lt;TD&gt; 80&lt;/TD&gt;</a:t>
            </a:r>
            <a:r>
              <a:rPr dirty="0" sz="1100" spc="6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$7,500.00&lt;/TD&gt;</a:t>
            </a:r>
            <a:endParaRPr sz="1100">
              <a:latin typeface="Courier New"/>
              <a:cs typeface="Courier New"/>
            </a:endParaRPr>
          </a:p>
          <a:p>
            <a:pPr marL="12700">
              <a:lnSpc>
                <a:spcPts val="1250"/>
              </a:lnSpc>
            </a:pPr>
            <a:r>
              <a:rPr dirty="0" sz="1100" spc="-5">
                <a:latin typeface="Courier New"/>
                <a:cs typeface="Courier New"/>
              </a:rPr>
              <a:t>&lt;/TR&gt; &lt;TR&gt; &lt;TD&gt;Bates&lt;/TD&gt; &lt;TD&gt; 80&lt;/TD&gt; &lt;TD&gt; $7,300.00&lt;/TD&gt; &lt;/TR&gt;</a:t>
            </a:r>
            <a:r>
              <a:rPr dirty="0" sz="1100" spc="114">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&lt;TD&gt;Smith&lt;/TD&gt; &lt;TD&gt; 80&lt;/TD&gt;</a:t>
            </a:r>
            <a:r>
              <a:rPr dirty="0" sz="1100" spc="1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$7,400.00&lt;/TD&gt; &lt;/TR&gt; &lt;TR&gt; &lt;TD&gt;Fox&lt;/TD&gt; &lt;TD&gt; 80&lt;/TD&gt; &lt;TD&gt;</a:t>
            </a:r>
            <a:r>
              <a:rPr dirty="0" sz="1100" spc="130">
                <a:latin typeface="Courier New"/>
                <a:cs typeface="Courier New"/>
              </a:rPr>
              <a:t> </a:t>
            </a:r>
            <a:r>
              <a:rPr dirty="0" sz="1100" spc="-5">
                <a:latin typeface="Courier New"/>
                <a:cs typeface="Courier New"/>
              </a:rPr>
              <a:t>$9,600.00&lt;/TD&gt;</a:t>
            </a:r>
            <a:endParaRPr sz="1100">
              <a:latin typeface="Courier New"/>
              <a:cs typeface="Courier New"/>
            </a:endParaRPr>
          </a:p>
          <a:p>
            <a:pPr marL="12700">
              <a:lnSpc>
                <a:spcPts val="1250"/>
              </a:lnSpc>
            </a:pPr>
            <a:r>
              <a:rPr dirty="0" sz="1100" spc="-5">
                <a:latin typeface="Courier New"/>
                <a:cs typeface="Courier New"/>
              </a:rPr>
              <a:t>&lt;/TR&gt; &lt;TR&gt; &lt;TD&gt;Bloom&lt;/TD&gt; &lt;TD&gt; 80&lt;/TD&gt; &lt;TD&gt; $10,000.00&lt;/TD&gt;</a:t>
            </a:r>
            <a:r>
              <a:rPr dirty="0" sz="1100" spc="80">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&lt;TR&gt; &lt;TD&gt;Ozer&lt;/TD&gt; &lt;TD&gt; 80&lt;/TD&gt; &lt;TD&gt; $11,500.00&lt;/TD&gt; &lt;/TR&gt;</a:t>
            </a:r>
            <a:r>
              <a:rPr dirty="0" sz="1100" spc="70">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&lt;TD&gt;Ande&lt;/TD&gt; &lt;TD&gt; 80&lt;/TD&gt; &lt;TD&gt; $6,400.00&lt;/TD&gt; &lt;/TR&gt; &lt;TR&gt;</a:t>
            </a:r>
            <a:r>
              <a:rPr dirty="0" sz="1100" spc="120">
                <a:latin typeface="Courier New"/>
                <a:cs typeface="Courier New"/>
              </a:rPr>
              <a:t> </a:t>
            </a:r>
            <a:r>
              <a:rPr dirty="0" sz="1100" spc="-5">
                <a:latin typeface="Courier New"/>
                <a:cs typeface="Courier New"/>
              </a:rPr>
              <a:t>&lt;TD&gt;Lee&lt;/TD&gt;</a:t>
            </a:r>
            <a:endParaRPr sz="1100">
              <a:latin typeface="Courier New"/>
              <a:cs typeface="Courier New"/>
            </a:endParaRPr>
          </a:p>
          <a:p>
            <a:pPr marL="12700">
              <a:lnSpc>
                <a:spcPts val="1250"/>
              </a:lnSpc>
            </a:pP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80&lt;/TD&gt; &lt;TD&gt; $6,800.00&lt;/TD&gt; &lt;/TR&gt; &lt;TR&gt; &lt;TD&gt;Marvins&lt;/TD&gt; &lt;TD&gt; 80&lt;/TD&gt;</a:t>
            </a:r>
            <a:r>
              <a:rPr dirty="0" sz="1100" spc="17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$7,200.00&lt;/TD&gt; &lt;/TR&gt;</a:t>
            </a:r>
            <a:r>
              <a:rPr dirty="0" sz="1100">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&lt;TD&gt;Greene&lt;/TD&gt; &lt;TD&gt; 80&lt;/TD&gt; &lt;TD&gt; $9,500.00&lt;/TD&gt; &lt;/TR&gt;</a:t>
            </a:r>
            <a:r>
              <a:rPr dirty="0" sz="1100" spc="50">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&lt;TD&gt;Livingston&lt;/TD&gt; &lt;TD&gt; 80&lt;/TD&gt; &lt;TD&gt; $8,400.00&lt;/TD&gt; &lt;/TR&gt;</a:t>
            </a:r>
            <a:r>
              <a:rPr dirty="0" sz="1100" spc="65">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&lt;TD&gt;Taylor&lt;/TD&gt; &lt;TD&gt;</a:t>
            </a:r>
            <a:endParaRPr sz="1100">
              <a:latin typeface="Courier New"/>
              <a:cs typeface="Courier New"/>
            </a:endParaRPr>
          </a:p>
          <a:p>
            <a:pPr marL="12700">
              <a:lnSpc>
                <a:spcPts val="1245"/>
              </a:lnSpc>
            </a:pPr>
            <a:r>
              <a:rPr dirty="0" sz="1100" spc="-5">
                <a:latin typeface="Courier New"/>
                <a:cs typeface="Courier New"/>
              </a:rPr>
              <a:t>80&lt;/TD&gt; &lt;TD&gt; $8,600.00&lt;/TD&gt; &lt;/TR&gt; &lt;TR&gt; &lt;TD&gt;Hutton&lt;/TD&gt; &lt;TD&gt; 80&lt;/TD&gt;</a:t>
            </a:r>
            <a:r>
              <a:rPr dirty="0" sz="1100" spc="15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50"/>
              </a:lnSpc>
            </a:pPr>
            <a:r>
              <a:rPr dirty="0" sz="1100" spc="-5">
                <a:latin typeface="Courier New"/>
                <a:cs typeface="Courier New"/>
              </a:rPr>
              <a:t>$8,800.00&lt;/TD&gt; &lt;/TR&gt;</a:t>
            </a:r>
            <a:endParaRPr sz="1100">
              <a:latin typeface="Courier New"/>
              <a:cs typeface="Courier New"/>
            </a:endParaRPr>
          </a:p>
          <a:p>
            <a:pPr marL="12700">
              <a:lnSpc>
                <a:spcPts val="1245"/>
              </a:lnSpc>
            </a:pPr>
            <a:r>
              <a:rPr dirty="0" sz="1100" spc="-5">
                <a:latin typeface="Courier New"/>
                <a:cs typeface="Courier New"/>
              </a:rPr>
              <a:t>&lt;TR&gt; &lt;TD&gt;Abel&lt;/TD&gt; &lt;TD&gt; 80&lt;/TD&gt; &lt;TD&gt; $11,000.00&lt;/TD&gt; &lt;/TR&gt;</a:t>
            </a:r>
            <a:r>
              <a:rPr dirty="0" sz="1100" spc="70">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&lt;TD&gt;Hall&lt;/TD&gt; &lt;TD&gt; 80&lt;/TD&gt; &lt;TD&gt; $9,000.00&lt;/TD&gt; &lt;/TR&gt; &lt;TR&gt;</a:t>
            </a:r>
            <a:r>
              <a:rPr dirty="0" sz="1100" spc="165">
                <a:latin typeface="Courier New"/>
                <a:cs typeface="Courier New"/>
              </a:rPr>
              <a:t> </a:t>
            </a:r>
            <a:r>
              <a:rPr dirty="0" sz="1100" spc="-5">
                <a:latin typeface="Courier New"/>
                <a:cs typeface="Courier New"/>
              </a:rPr>
              <a:t>&lt;TD&gt;Tucker&lt;/TD&gt;</a:t>
            </a:r>
            <a:endParaRPr sz="1100">
              <a:latin typeface="Courier New"/>
              <a:cs typeface="Courier New"/>
            </a:endParaRPr>
          </a:p>
          <a:p>
            <a:pPr marL="12700">
              <a:lnSpc>
                <a:spcPts val="1250"/>
              </a:lnSpc>
            </a:pP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80&lt;/TD&gt; &lt;TD&gt; $10,000.00&lt;/TD&gt; &lt;/TR&gt; &lt;TR&gt; &lt;TD&gt;Partners&lt;/TD&gt; &lt;TD&gt;</a:t>
            </a:r>
            <a:r>
              <a:rPr dirty="0" sz="1100" spc="120">
                <a:latin typeface="Courier New"/>
                <a:cs typeface="Courier New"/>
              </a:rPr>
              <a:t> </a:t>
            </a:r>
            <a:r>
              <a:rPr dirty="0" sz="1100" spc="-5">
                <a:latin typeface="Courier New"/>
                <a:cs typeface="Courier New"/>
              </a:rPr>
              <a:t>80&lt;/TD&gt;</a:t>
            </a:r>
            <a:endParaRPr sz="1100">
              <a:latin typeface="Courier New"/>
              <a:cs typeface="Courier New"/>
            </a:endParaRPr>
          </a:p>
          <a:p>
            <a:pPr marL="12700">
              <a:lnSpc>
                <a:spcPts val="1245"/>
              </a:lnSpc>
            </a:pPr>
            <a:r>
              <a:rPr dirty="0" sz="1100" spc="-5">
                <a:latin typeface="Courier New"/>
                <a:cs typeface="Courier New"/>
              </a:rPr>
              <a:t>&lt;TD&gt; $13,500.00&lt;/TD&gt; &lt;/TR&gt;</a:t>
            </a:r>
            <a:r>
              <a:rPr dirty="0" sz="1100" spc="10">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50"/>
              </a:lnSpc>
            </a:pPr>
            <a:r>
              <a:rPr dirty="0" sz="1100" spc="-5">
                <a:latin typeface="Courier New"/>
                <a:cs typeface="Courier New"/>
              </a:rPr>
              <a:t>&lt;TD&gt;Errazuriz&lt;/TD&gt; &lt;TD&gt; 80&lt;/TD&gt; &lt;TD&gt; $12,000.00&lt;/TD&gt; &lt;/TR&gt;</a:t>
            </a:r>
            <a:r>
              <a:rPr dirty="0" sz="1100" spc="65">
                <a:latin typeface="Courier New"/>
                <a:cs typeface="Courier New"/>
              </a:rPr>
              <a:t> </a:t>
            </a:r>
            <a:r>
              <a:rPr dirty="0" sz="1100" spc="-5">
                <a:latin typeface="Courier New"/>
                <a:cs typeface="Courier New"/>
              </a:rPr>
              <a:t>&lt;TR&gt;</a:t>
            </a:r>
            <a:endParaRPr sz="1100">
              <a:latin typeface="Courier New"/>
              <a:cs typeface="Courier New"/>
            </a:endParaRPr>
          </a:p>
          <a:p>
            <a:pPr marL="12700">
              <a:lnSpc>
                <a:spcPts val="1245"/>
              </a:lnSpc>
            </a:pPr>
            <a:r>
              <a:rPr dirty="0" sz="1100" spc="-5">
                <a:latin typeface="Courier New"/>
                <a:cs typeface="Courier New"/>
              </a:rPr>
              <a:t>&lt;TD&gt;Zlotkey&lt;/TD&gt; &lt;TD&gt; 80&lt;/TD&gt;</a:t>
            </a:r>
            <a:r>
              <a:rPr dirty="0" sz="1100" spc="1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$10,500.00&lt;/TD&gt; &lt;/TR&gt; &lt;TR&gt; &lt;TD&gt;Cambrault&lt;/TD&gt; &lt;TD&gt; 80&lt;/TD&gt;</a:t>
            </a:r>
            <a:r>
              <a:rPr dirty="0" sz="1100" spc="65">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50"/>
              </a:lnSpc>
            </a:pPr>
            <a:r>
              <a:rPr dirty="0" sz="1100" spc="-5">
                <a:latin typeface="Courier New"/>
                <a:cs typeface="Courier New"/>
              </a:rPr>
              <a:t>$11,000.00&lt;/TD&gt; &lt;/TR&gt; &lt;TR&gt; &lt;TD&gt;King&lt;/TD&gt; &lt;TD&gt; 90&lt;/TD&gt;</a:t>
            </a:r>
            <a:r>
              <a:rPr dirty="0" sz="1100" spc="50">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45"/>
              </a:lnSpc>
            </a:pPr>
            <a:r>
              <a:rPr dirty="0" sz="1100" spc="-5">
                <a:latin typeface="Courier New"/>
                <a:cs typeface="Courier New"/>
              </a:rPr>
              <a:t>$24,000.00&lt;/TD&gt; &lt;/TR&gt;</a:t>
            </a:r>
            <a:endParaRPr sz="1100">
              <a:latin typeface="Courier New"/>
              <a:cs typeface="Courier New"/>
            </a:endParaRPr>
          </a:p>
          <a:p>
            <a:pPr marL="12700" marR="5080">
              <a:lnSpc>
                <a:spcPts val="1250"/>
              </a:lnSpc>
              <a:spcBef>
                <a:spcPts val="60"/>
              </a:spcBef>
            </a:pPr>
            <a:r>
              <a:rPr dirty="0" sz="1100" spc="-5">
                <a:latin typeface="Courier New"/>
                <a:cs typeface="Courier New"/>
              </a:rPr>
              <a:t>&lt;TR&gt; &lt;TD&gt;Kochhar&lt;/TD&gt; &lt;TD&gt; 90&lt;/TD&gt; &lt;TD&gt; $17,000.00&lt;/TD&gt; &lt;/TR&gt; &lt;TR&gt; &lt;TD&gt;De  Haan&lt;/TD&gt; &lt;TD&gt; 90&lt;/TD&gt;</a:t>
            </a:r>
            <a:r>
              <a:rPr dirty="0" sz="1100" spc="5">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185"/>
              </a:lnSpc>
            </a:pPr>
            <a:r>
              <a:rPr dirty="0" sz="1100" spc="-5">
                <a:latin typeface="Courier New"/>
                <a:cs typeface="Courier New"/>
              </a:rPr>
              <a:t>$17,000.00&lt;/TD&gt; &lt;/TR&gt; &lt;TR&gt; &lt;TD&gt;Greenberg&lt;/TD&gt; &lt;TD&gt; 100&lt;/TD&gt;</a:t>
            </a:r>
            <a:r>
              <a:rPr dirty="0" sz="1100" spc="65">
                <a:latin typeface="Courier New"/>
                <a:cs typeface="Courier New"/>
              </a:rPr>
              <a:t> </a:t>
            </a:r>
            <a:r>
              <a:rPr dirty="0" sz="1100" spc="-5">
                <a:latin typeface="Courier New"/>
                <a:cs typeface="Courier New"/>
              </a:rPr>
              <a:t>&lt;TD&gt;</a:t>
            </a:r>
            <a:endParaRPr sz="1100">
              <a:latin typeface="Courier New"/>
              <a:cs typeface="Courier New"/>
            </a:endParaRPr>
          </a:p>
          <a:p>
            <a:pPr marL="12700">
              <a:lnSpc>
                <a:spcPts val="1285"/>
              </a:lnSpc>
            </a:pPr>
            <a:r>
              <a:rPr dirty="0" sz="1100" spc="-5">
                <a:latin typeface="Courier New"/>
                <a:cs typeface="Courier New"/>
              </a:rPr>
              <a:t>$12,000.00&lt;/TD&gt; &lt;/TR&gt;</a:t>
            </a:r>
            <a:endParaRPr sz="1100">
              <a:latin typeface="Courier New"/>
              <a:cs typeface="Courier New"/>
            </a:endParaRPr>
          </a:p>
        </p:txBody>
      </p:sp>
      <p:sp>
        <p:nvSpPr>
          <p:cNvPr id="4" name="object 4"/>
          <p:cNvSpPr/>
          <p:nvPr/>
        </p:nvSpPr>
        <p:spPr>
          <a:xfrm>
            <a:off x="832866" y="1051559"/>
            <a:ext cx="6335395" cy="8121650"/>
          </a:xfrm>
          <a:custGeom>
            <a:avLst/>
            <a:gdLst/>
            <a:ahLst/>
            <a:cxnLst/>
            <a:rect l="l" t="t" r="r" b="b"/>
            <a:pathLst>
              <a:path w="6335395" h="8121650">
                <a:moveTo>
                  <a:pt x="12179" y="0"/>
                </a:moveTo>
                <a:lnTo>
                  <a:pt x="0" y="0"/>
                </a:lnTo>
                <a:lnTo>
                  <a:pt x="0" y="8109204"/>
                </a:lnTo>
                <a:lnTo>
                  <a:pt x="12179" y="8109204"/>
                </a:lnTo>
                <a:lnTo>
                  <a:pt x="12179" y="0"/>
                </a:lnTo>
                <a:close/>
              </a:path>
              <a:path w="6335395" h="8121650">
                <a:moveTo>
                  <a:pt x="6335268" y="8109217"/>
                </a:moveTo>
                <a:lnTo>
                  <a:pt x="6323076" y="8109217"/>
                </a:lnTo>
                <a:lnTo>
                  <a:pt x="12179" y="8109217"/>
                </a:lnTo>
                <a:lnTo>
                  <a:pt x="0" y="8109217"/>
                </a:lnTo>
                <a:lnTo>
                  <a:pt x="0" y="8121396"/>
                </a:lnTo>
                <a:lnTo>
                  <a:pt x="12179" y="8121396"/>
                </a:lnTo>
                <a:lnTo>
                  <a:pt x="6323076" y="8121396"/>
                </a:lnTo>
                <a:lnTo>
                  <a:pt x="6335268" y="8121396"/>
                </a:lnTo>
                <a:lnTo>
                  <a:pt x="6335268" y="8109217"/>
                </a:lnTo>
                <a:close/>
              </a:path>
              <a:path w="6335395" h="8121650">
                <a:moveTo>
                  <a:pt x="6335268" y="0"/>
                </a:moveTo>
                <a:lnTo>
                  <a:pt x="6323076" y="0"/>
                </a:lnTo>
                <a:lnTo>
                  <a:pt x="6323076" y="8109204"/>
                </a:lnTo>
                <a:lnTo>
                  <a:pt x="6335268" y="8109204"/>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5: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193802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&lt;TR&gt; &lt;TD&gt;Faviet&lt;/TD&gt; &lt;TD&gt; 100&lt;/TD&gt; &lt;TD&gt;</a:t>
            </a:r>
            <a:r>
              <a:rPr dirty="0" sz="1100" spc="35">
                <a:latin typeface="Courier New"/>
                <a:cs typeface="Courier New"/>
              </a:rPr>
              <a:t> </a:t>
            </a:r>
            <a:r>
              <a:rPr dirty="0" sz="1100" spc="-5">
                <a:latin typeface="Courier New"/>
                <a:cs typeface="Courier New"/>
              </a:rPr>
              <a:t>$9,000.00&lt;/TD&gt;</a:t>
            </a:r>
            <a:endParaRPr sz="1100">
              <a:latin typeface="Courier New"/>
              <a:cs typeface="Courier New"/>
            </a:endParaRPr>
          </a:p>
          <a:p>
            <a:pPr marL="74930">
              <a:lnSpc>
                <a:spcPts val="1245"/>
              </a:lnSpc>
            </a:pPr>
            <a:r>
              <a:rPr dirty="0" sz="1100" spc="-5">
                <a:latin typeface="Courier New"/>
                <a:cs typeface="Courier New"/>
              </a:rPr>
              <a:t>&lt;/TR&gt; &lt;TR&gt; &lt;TD&gt;Chen&lt;/TD&gt; &lt;TD&gt; 100&lt;/TD&gt; &lt;TD&gt; $8,200.00&lt;/TD&gt; &lt;/TR&gt;</a:t>
            </a:r>
            <a:r>
              <a:rPr dirty="0" sz="1100" spc="105">
                <a:latin typeface="Courier New"/>
                <a:cs typeface="Courier New"/>
              </a:rPr>
              <a:t> </a:t>
            </a:r>
            <a:r>
              <a:rPr dirty="0" sz="1100" spc="-5">
                <a:latin typeface="Courier New"/>
                <a:cs typeface="Courier New"/>
              </a:rPr>
              <a:t>&lt;TR&gt;</a:t>
            </a:r>
            <a:endParaRPr sz="1100">
              <a:latin typeface="Courier New"/>
              <a:cs typeface="Courier New"/>
            </a:endParaRPr>
          </a:p>
          <a:p>
            <a:pPr marL="74930">
              <a:lnSpc>
                <a:spcPts val="1245"/>
              </a:lnSpc>
            </a:pPr>
            <a:r>
              <a:rPr dirty="0" sz="1100" spc="-5">
                <a:latin typeface="Courier New"/>
                <a:cs typeface="Courier New"/>
              </a:rPr>
              <a:t>&lt;TD&gt;Sciarra&lt;/TD&gt; &lt;TD&gt; 100&lt;/TD&gt;</a:t>
            </a:r>
            <a:r>
              <a:rPr dirty="0" sz="1100" spc="10">
                <a:latin typeface="Courier New"/>
                <a:cs typeface="Courier New"/>
              </a:rPr>
              <a:t> </a:t>
            </a:r>
            <a:r>
              <a:rPr dirty="0" sz="1100" spc="-5">
                <a:latin typeface="Courier New"/>
                <a:cs typeface="Courier New"/>
              </a:rPr>
              <a:t>&lt;TD&gt;</a:t>
            </a:r>
            <a:endParaRPr sz="1100">
              <a:latin typeface="Courier New"/>
              <a:cs typeface="Courier New"/>
            </a:endParaRPr>
          </a:p>
          <a:p>
            <a:pPr marL="74930">
              <a:lnSpc>
                <a:spcPts val="1245"/>
              </a:lnSpc>
            </a:pPr>
            <a:r>
              <a:rPr dirty="0" sz="1100" spc="-5">
                <a:latin typeface="Courier New"/>
                <a:cs typeface="Courier New"/>
              </a:rPr>
              <a:t>$7,700.00&lt;/TD&gt; &lt;/TR&gt; &lt;TR&gt; &lt;TD&gt;Urman&lt;/TD&gt; &lt;TD&gt; 100&lt;/TD&gt;</a:t>
            </a:r>
            <a:r>
              <a:rPr dirty="0" sz="1100" spc="50">
                <a:latin typeface="Courier New"/>
                <a:cs typeface="Courier New"/>
              </a:rPr>
              <a:t> </a:t>
            </a:r>
            <a:r>
              <a:rPr dirty="0" sz="1100" spc="-5">
                <a:latin typeface="Courier New"/>
                <a:cs typeface="Courier New"/>
              </a:rPr>
              <a:t>&lt;TD&gt;</a:t>
            </a:r>
            <a:endParaRPr sz="1100">
              <a:latin typeface="Courier New"/>
              <a:cs typeface="Courier New"/>
            </a:endParaRPr>
          </a:p>
          <a:p>
            <a:pPr marL="74930">
              <a:lnSpc>
                <a:spcPts val="1250"/>
              </a:lnSpc>
            </a:pPr>
            <a:r>
              <a:rPr dirty="0" sz="1100" spc="-5">
                <a:latin typeface="Courier New"/>
                <a:cs typeface="Courier New"/>
              </a:rPr>
              <a:t>$7,800.00&lt;/TD&gt; &lt;/TR&gt; &lt;TR&gt; &lt;TD&gt;Popp&lt;/TD&gt; &lt;TD&gt; 100&lt;/TD&gt; &lt;TD&gt;</a:t>
            </a:r>
            <a:r>
              <a:rPr dirty="0" sz="1100" spc="145">
                <a:latin typeface="Courier New"/>
                <a:cs typeface="Courier New"/>
              </a:rPr>
              <a:t> </a:t>
            </a:r>
            <a:r>
              <a:rPr dirty="0" sz="1100" spc="-5">
                <a:latin typeface="Courier New"/>
                <a:cs typeface="Courier New"/>
              </a:rPr>
              <a:t>$6,900.00&lt;/TD&gt;</a:t>
            </a:r>
            <a:endParaRPr sz="1100">
              <a:latin typeface="Courier New"/>
              <a:cs typeface="Courier New"/>
            </a:endParaRPr>
          </a:p>
          <a:p>
            <a:pPr marL="74930">
              <a:lnSpc>
                <a:spcPts val="1245"/>
              </a:lnSpc>
            </a:pPr>
            <a:r>
              <a:rPr dirty="0" sz="1100" spc="-5">
                <a:latin typeface="Courier New"/>
                <a:cs typeface="Courier New"/>
              </a:rPr>
              <a:t>&lt;/TR&gt;</a:t>
            </a:r>
            <a:endParaRPr sz="1100">
              <a:latin typeface="Courier New"/>
              <a:cs typeface="Courier New"/>
            </a:endParaRPr>
          </a:p>
          <a:p>
            <a:pPr marL="74930">
              <a:lnSpc>
                <a:spcPts val="1245"/>
              </a:lnSpc>
            </a:pPr>
            <a:r>
              <a:rPr dirty="0" sz="1100" spc="-5">
                <a:latin typeface="Courier New"/>
                <a:cs typeface="Courier New"/>
              </a:rPr>
              <a:t>&lt;TR&gt; &lt;TD&gt;Higgins&lt;/TD&gt; &lt;TD&gt; 110&lt;/TD&gt; &lt;TD&gt; $12,000.00&lt;/TD&gt; &lt;/TR&gt;</a:t>
            </a:r>
            <a:r>
              <a:rPr dirty="0" sz="1100" spc="85">
                <a:latin typeface="Courier New"/>
                <a:cs typeface="Courier New"/>
              </a:rPr>
              <a:t> </a:t>
            </a:r>
            <a:r>
              <a:rPr dirty="0" sz="1100" spc="-5">
                <a:latin typeface="Courier New"/>
                <a:cs typeface="Courier New"/>
              </a:rPr>
              <a:t>&lt;TR&gt;</a:t>
            </a:r>
            <a:endParaRPr sz="1100">
              <a:latin typeface="Courier New"/>
              <a:cs typeface="Courier New"/>
            </a:endParaRPr>
          </a:p>
          <a:p>
            <a:pPr marL="74930">
              <a:lnSpc>
                <a:spcPts val="1250"/>
              </a:lnSpc>
            </a:pPr>
            <a:r>
              <a:rPr dirty="0" sz="1100" spc="-5">
                <a:latin typeface="Courier New"/>
                <a:cs typeface="Courier New"/>
              </a:rPr>
              <a:t>&lt;TD&gt;Gietz&lt;/TD&gt; &lt;TD&gt; 110&lt;/TD&gt;</a:t>
            </a:r>
            <a:r>
              <a:rPr dirty="0" sz="1100" spc="10">
                <a:latin typeface="Courier New"/>
                <a:cs typeface="Courier New"/>
              </a:rPr>
              <a:t> </a:t>
            </a:r>
            <a:r>
              <a:rPr dirty="0" sz="1100" spc="-5">
                <a:latin typeface="Courier New"/>
                <a:cs typeface="Courier New"/>
              </a:rPr>
              <a:t>&lt;TD&gt;</a:t>
            </a:r>
            <a:endParaRPr sz="1100">
              <a:latin typeface="Courier New"/>
              <a:cs typeface="Courier New"/>
            </a:endParaRPr>
          </a:p>
          <a:p>
            <a:pPr marL="74930">
              <a:lnSpc>
                <a:spcPts val="1245"/>
              </a:lnSpc>
            </a:pPr>
            <a:r>
              <a:rPr dirty="0" sz="1100" spc="-5">
                <a:latin typeface="Courier New"/>
                <a:cs typeface="Courier New"/>
              </a:rPr>
              <a:t>$8,300.00&lt;/TD&gt; &lt;/TR&gt; &lt;TR&gt; &lt;TD&gt;Grant&lt;/TD&gt; &lt;TD&gt;-&lt;/TD&gt; &lt;TD&gt;</a:t>
            </a:r>
            <a:r>
              <a:rPr dirty="0" sz="1100" spc="110">
                <a:latin typeface="Courier New"/>
                <a:cs typeface="Courier New"/>
              </a:rPr>
              <a:t> </a:t>
            </a:r>
            <a:r>
              <a:rPr dirty="0" sz="1100" spc="-5">
                <a:latin typeface="Courier New"/>
                <a:cs typeface="Courier New"/>
              </a:rPr>
              <a:t>$7,000.00&lt;/TD&gt;</a:t>
            </a:r>
            <a:endParaRPr sz="1100">
              <a:latin typeface="Courier New"/>
              <a:cs typeface="Courier New"/>
            </a:endParaRPr>
          </a:p>
          <a:p>
            <a:pPr marL="74930">
              <a:lnSpc>
                <a:spcPts val="1245"/>
              </a:lnSpc>
            </a:pPr>
            <a:r>
              <a:rPr dirty="0" sz="1100" spc="-5">
                <a:latin typeface="Courier New"/>
                <a:cs typeface="Courier New"/>
              </a:rPr>
              <a:t>&lt;/TR&gt; &lt;/TABLE&gt; &lt;HR&gt; *** END OF REPORT *** &lt;/BODY&gt;</a:t>
            </a:r>
            <a:r>
              <a:rPr dirty="0" sz="1100" spc="65">
                <a:latin typeface="Courier New"/>
                <a:cs typeface="Courier New"/>
              </a:rPr>
              <a:t> </a:t>
            </a:r>
            <a:r>
              <a:rPr dirty="0" sz="1100" spc="-5">
                <a:latin typeface="Courier New"/>
                <a:cs typeface="Courier New"/>
              </a:rPr>
              <a:t>&lt;/HTML&gt;</a:t>
            </a:r>
            <a:endParaRPr sz="1100">
              <a:latin typeface="Courier New"/>
              <a:cs typeface="Courier New"/>
            </a:endParaRPr>
          </a:p>
          <a:p>
            <a:pPr marL="74930">
              <a:lnSpc>
                <a:spcPts val="1285"/>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1130300" y="3134359"/>
            <a:ext cx="5668010" cy="767080"/>
          </a:xfrm>
          <a:prstGeom prst="rect">
            <a:avLst/>
          </a:prstGeom>
        </p:spPr>
        <p:txBody>
          <a:bodyPr wrap="square" lIns="0" tIns="6985" rIns="0" bIns="0" rtlCol="0" vert="horz">
            <a:spAutoFit/>
          </a:bodyPr>
          <a:lstStyle/>
          <a:p>
            <a:pPr marL="241300" marR="250190" indent="-228600">
              <a:lnSpc>
                <a:spcPct val="102899"/>
              </a:lnSpc>
              <a:spcBef>
                <a:spcPts val="55"/>
              </a:spcBef>
            </a:pPr>
            <a:r>
              <a:rPr dirty="0" sz="1200">
                <a:latin typeface="Times New Roman"/>
                <a:cs typeface="Times New Roman"/>
              </a:rPr>
              <a:t>d. Create an </a:t>
            </a:r>
            <a:r>
              <a:rPr dirty="0" sz="1200" spc="-5">
                <a:latin typeface="Times New Roman"/>
                <a:cs typeface="Times New Roman"/>
              </a:rPr>
              <a:t>HTML </a:t>
            </a:r>
            <a:r>
              <a:rPr dirty="0" sz="1200">
                <a:latin typeface="Times New Roman"/>
                <a:cs typeface="Times New Roman"/>
              </a:rPr>
              <a:t>file called </a:t>
            </a:r>
            <a:r>
              <a:rPr dirty="0" sz="1200" spc="-5">
                <a:latin typeface="Courier New"/>
                <a:cs typeface="Courier New"/>
              </a:rPr>
              <a:t>web_employee_report.htm </a:t>
            </a:r>
            <a:r>
              <a:rPr dirty="0" sz="1200">
                <a:latin typeface="Times New Roman"/>
                <a:cs typeface="Times New Roman"/>
              </a:rPr>
              <a:t>containing the</a:t>
            </a:r>
            <a:r>
              <a:rPr dirty="0" sz="1200" spc="-204">
                <a:latin typeface="Times New Roman"/>
                <a:cs typeface="Times New Roman"/>
              </a:rPr>
              <a:t> </a:t>
            </a:r>
            <a:r>
              <a:rPr dirty="0" sz="1200">
                <a:latin typeface="Times New Roman"/>
                <a:cs typeface="Times New Roman"/>
              </a:rPr>
              <a:t>output  result text that you select and copy from the opening </a:t>
            </a:r>
            <a:r>
              <a:rPr dirty="0" sz="1200" spc="-5">
                <a:latin typeface="Courier New"/>
                <a:cs typeface="Courier New"/>
              </a:rPr>
              <a:t>&lt;HTML&gt;</a:t>
            </a:r>
            <a:r>
              <a:rPr dirty="0" sz="1200" spc="-505">
                <a:latin typeface="Courier New"/>
                <a:cs typeface="Courier New"/>
              </a:rPr>
              <a:t> </a:t>
            </a:r>
            <a:r>
              <a:rPr dirty="0" sz="1200">
                <a:latin typeface="Times New Roman"/>
                <a:cs typeface="Times New Roman"/>
              </a:rPr>
              <a:t>tag to the closing</a:t>
            </a:r>
            <a:endParaRPr sz="1200">
              <a:latin typeface="Times New Roman"/>
              <a:cs typeface="Times New Roman"/>
            </a:endParaRPr>
          </a:p>
          <a:p>
            <a:pPr marL="241300" marR="5080">
              <a:lnSpc>
                <a:spcPct val="100000"/>
              </a:lnSpc>
              <a:spcBef>
                <a:spcPts val="40"/>
              </a:spcBef>
            </a:pPr>
            <a:r>
              <a:rPr dirty="0" sz="1200" spc="-5">
                <a:latin typeface="Courier New"/>
                <a:cs typeface="Courier New"/>
              </a:rPr>
              <a:t>&lt;/HTML&gt;</a:t>
            </a:r>
            <a:r>
              <a:rPr dirty="0" sz="1200" spc="-530">
                <a:latin typeface="Courier New"/>
                <a:cs typeface="Courier New"/>
              </a:rPr>
              <a:t> </a:t>
            </a:r>
            <a:r>
              <a:rPr dirty="0" sz="1200">
                <a:latin typeface="Times New Roman"/>
                <a:cs typeface="Times New Roman"/>
              </a:rPr>
              <a:t>tag. </a:t>
            </a:r>
            <a:r>
              <a:rPr dirty="0" sz="1200" spc="-5">
                <a:latin typeface="Times New Roman"/>
                <a:cs typeface="Times New Roman"/>
              </a:rPr>
              <a:t>Paste </a:t>
            </a:r>
            <a:r>
              <a:rPr dirty="0" sz="1200">
                <a:latin typeface="Times New Roman"/>
                <a:cs typeface="Times New Roman"/>
              </a:rPr>
              <a:t>the copied text into the file and </a:t>
            </a:r>
            <a:r>
              <a:rPr dirty="0" sz="1200" spc="-5">
                <a:latin typeface="Times New Roman"/>
                <a:cs typeface="Times New Roman"/>
              </a:rPr>
              <a:t>save </a:t>
            </a:r>
            <a:r>
              <a:rPr dirty="0" sz="1200">
                <a:latin typeface="Times New Roman"/>
                <a:cs typeface="Times New Roman"/>
              </a:rPr>
              <a:t>it to disk. </a:t>
            </a:r>
            <a:r>
              <a:rPr dirty="0" sz="1200" spc="-5">
                <a:latin typeface="Times New Roman"/>
                <a:cs typeface="Times New Roman"/>
              </a:rPr>
              <a:t>Double-click </a:t>
            </a:r>
            <a:r>
              <a:rPr dirty="0" sz="1200">
                <a:latin typeface="Times New Roman"/>
                <a:cs typeface="Times New Roman"/>
              </a:rPr>
              <a:t>the file  to display the results in your default</a:t>
            </a:r>
            <a:r>
              <a:rPr dirty="0" sz="1200" spc="-45">
                <a:latin typeface="Times New Roman"/>
                <a:cs typeface="Times New Roman"/>
              </a:rPr>
              <a:t> </a:t>
            </a:r>
            <a:r>
              <a:rPr dirty="0" sz="1200">
                <a:latin typeface="Times New Roman"/>
                <a:cs typeface="Times New Roman"/>
              </a:rPr>
              <a:t>browser.</a:t>
            </a:r>
            <a:endParaRPr sz="1200">
              <a:latin typeface="Times New Roman"/>
              <a:cs typeface="Times New Roman"/>
            </a:endParaRPr>
          </a:p>
        </p:txBody>
      </p:sp>
      <p:grpSp>
        <p:nvGrpSpPr>
          <p:cNvPr id="5" name="object 5"/>
          <p:cNvGrpSpPr/>
          <p:nvPr/>
        </p:nvGrpSpPr>
        <p:grpSpPr>
          <a:xfrm>
            <a:off x="832866" y="3969258"/>
            <a:ext cx="6335395" cy="3908425"/>
            <a:chOff x="832866" y="3969258"/>
            <a:chExt cx="6335395" cy="3908425"/>
          </a:xfrm>
        </p:grpSpPr>
        <p:sp>
          <p:nvSpPr>
            <p:cNvPr id="6" name="object 6"/>
            <p:cNvSpPr/>
            <p:nvPr/>
          </p:nvSpPr>
          <p:spPr>
            <a:xfrm>
              <a:off x="914400" y="3995166"/>
              <a:ext cx="5477256" cy="3858005"/>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832866" y="3969257"/>
              <a:ext cx="6335395" cy="3908425"/>
            </a:xfrm>
            <a:custGeom>
              <a:avLst/>
              <a:gdLst/>
              <a:ahLst/>
              <a:cxnLst/>
              <a:rect l="l" t="t" r="r" b="b"/>
              <a:pathLst>
                <a:path w="6335395" h="3908425">
                  <a:moveTo>
                    <a:pt x="6335268" y="0"/>
                  </a:moveTo>
                  <a:lnTo>
                    <a:pt x="6323076" y="0"/>
                  </a:lnTo>
                  <a:lnTo>
                    <a:pt x="6323076" y="12192"/>
                  </a:lnTo>
                  <a:lnTo>
                    <a:pt x="6323076" y="3896106"/>
                  </a:lnTo>
                  <a:lnTo>
                    <a:pt x="12179" y="3896106"/>
                  </a:lnTo>
                  <a:lnTo>
                    <a:pt x="12179" y="12192"/>
                  </a:lnTo>
                  <a:lnTo>
                    <a:pt x="6323076" y="12192"/>
                  </a:lnTo>
                  <a:lnTo>
                    <a:pt x="6323076" y="0"/>
                  </a:lnTo>
                  <a:lnTo>
                    <a:pt x="12179" y="0"/>
                  </a:lnTo>
                  <a:lnTo>
                    <a:pt x="0" y="0"/>
                  </a:lnTo>
                  <a:lnTo>
                    <a:pt x="0" y="12192"/>
                  </a:lnTo>
                  <a:lnTo>
                    <a:pt x="0" y="3896106"/>
                  </a:lnTo>
                  <a:lnTo>
                    <a:pt x="0" y="3908298"/>
                  </a:lnTo>
                  <a:lnTo>
                    <a:pt x="12179" y="3908310"/>
                  </a:lnTo>
                  <a:lnTo>
                    <a:pt x="6323076" y="3908298"/>
                  </a:lnTo>
                  <a:lnTo>
                    <a:pt x="6335268" y="3908310"/>
                  </a:lnTo>
                  <a:lnTo>
                    <a:pt x="6335268" y="3896106"/>
                  </a:lnTo>
                  <a:lnTo>
                    <a:pt x="6335268" y="12192"/>
                  </a:lnTo>
                  <a:lnTo>
                    <a:pt x="6335268" y="0"/>
                  </a:lnTo>
                  <a:close/>
                </a:path>
              </a:pathLst>
            </a:custGeom>
            <a:solidFill>
              <a:srgbClr val="000000"/>
            </a:solidFill>
          </p:spPr>
          <p:txBody>
            <a:bodyPr wrap="square" lIns="0" tIns="0" rIns="0" bIns="0" rtlCol="0"/>
            <a:lstStyle/>
            <a:p/>
          </p:txBody>
        </p:sp>
      </p:gr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785874"/>
            <a:ext cx="5966460" cy="5857875"/>
          </a:xfrm>
          <a:prstGeom prst="rect">
            <a:avLst/>
          </a:prstGeom>
        </p:spPr>
        <p:txBody>
          <a:bodyPr wrap="square" lIns="0" tIns="41275" rIns="0" bIns="0" rtlCol="0" vert="horz">
            <a:spAutoFit/>
          </a:bodyPr>
          <a:lstStyle/>
          <a:p>
            <a:pPr marL="12700">
              <a:lnSpc>
                <a:spcPct val="100000"/>
              </a:lnSpc>
              <a:spcBef>
                <a:spcPts val="325"/>
              </a:spcBef>
            </a:pPr>
            <a:r>
              <a:rPr dirty="0" sz="1200" b="1">
                <a:latin typeface="Arial"/>
                <a:cs typeface="Arial"/>
              </a:rPr>
              <a:t>Practice </a:t>
            </a:r>
            <a:r>
              <a:rPr dirty="0" sz="1200" spc="-5" b="1">
                <a:latin typeface="Arial"/>
                <a:cs typeface="Arial"/>
              </a:rPr>
              <a:t>5: </a:t>
            </a:r>
            <a:r>
              <a:rPr dirty="0" sz="1200" b="1">
                <a:latin typeface="Arial"/>
                <a:cs typeface="Arial"/>
              </a:rPr>
              <a:t>Solutions (continued)</a:t>
            </a:r>
            <a:endParaRPr sz="1200">
              <a:latin typeface="Arial"/>
              <a:cs typeface="Arial"/>
            </a:endParaRPr>
          </a:p>
          <a:p>
            <a:pPr marL="241300" marR="5080" indent="-228600">
              <a:lnSpc>
                <a:spcPct val="98200"/>
              </a:lnSpc>
              <a:spcBef>
                <a:spcPts val="254"/>
              </a:spcBef>
              <a:buAutoNum type="arabicPeriod" startAt="3"/>
              <a:tabLst>
                <a:tab pos="241935" algn="l"/>
              </a:tabLst>
            </a:pPr>
            <a:r>
              <a:rPr dirty="0" sz="1200">
                <a:latin typeface="Times New Roman"/>
                <a:cs typeface="Times New Roman"/>
              </a:rPr>
              <a:t>Your boss wants to run the </a:t>
            </a:r>
            <a:r>
              <a:rPr dirty="0" sz="1200" spc="-5">
                <a:latin typeface="Times New Roman"/>
                <a:cs typeface="Times New Roman"/>
              </a:rPr>
              <a:t>employee </a:t>
            </a:r>
            <a:r>
              <a:rPr dirty="0" sz="1200">
                <a:latin typeface="Times New Roman"/>
                <a:cs typeface="Times New Roman"/>
              </a:rPr>
              <a:t>report frequently. </a:t>
            </a:r>
            <a:r>
              <a:rPr dirty="0" sz="1200" spc="-5">
                <a:latin typeface="Times New Roman"/>
                <a:cs typeface="Times New Roman"/>
              </a:rPr>
              <a:t>You </a:t>
            </a:r>
            <a:r>
              <a:rPr dirty="0" sz="1200">
                <a:latin typeface="Times New Roman"/>
                <a:cs typeface="Times New Roman"/>
              </a:rPr>
              <a:t>create a procedure that uses the  </a:t>
            </a:r>
            <a:r>
              <a:rPr dirty="0" sz="1200" spc="-5">
                <a:latin typeface="Courier New"/>
                <a:cs typeface="Courier New"/>
              </a:rPr>
              <a:t>DBMS_SCHEDULER</a:t>
            </a:r>
            <a:r>
              <a:rPr dirty="0" sz="1200" spc="-430">
                <a:latin typeface="Courier New"/>
                <a:cs typeface="Courier New"/>
              </a:rPr>
              <a:t> </a:t>
            </a:r>
            <a:r>
              <a:rPr dirty="0" sz="1200">
                <a:latin typeface="Times New Roman"/>
                <a:cs typeface="Times New Roman"/>
              </a:rPr>
              <a:t>package to </a:t>
            </a:r>
            <a:r>
              <a:rPr dirty="0" sz="1200" spc="-5">
                <a:latin typeface="Times New Roman"/>
                <a:cs typeface="Times New Roman"/>
              </a:rPr>
              <a:t>schedule</a:t>
            </a:r>
            <a:r>
              <a:rPr dirty="0" sz="1200">
                <a:latin typeface="Times New Roman"/>
                <a:cs typeface="Times New Roman"/>
              </a:rPr>
              <a:t> </a:t>
            </a:r>
            <a:r>
              <a:rPr dirty="0" sz="1200" spc="-5">
                <a:latin typeface="Times New Roman"/>
                <a:cs typeface="Times New Roman"/>
              </a:rPr>
              <a:t>the </a:t>
            </a:r>
            <a:r>
              <a:rPr dirty="0" sz="1200" spc="-5">
                <a:latin typeface="Courier New"/>
                <a:cs typeface="Courier New"/>
              </a:rPr>
              <a:t>EMPLOYEE_REPORT</a:t>
            </a:r>
            <a:r>
              <a:rPr dirty="0" sz="1200" spc="-425">
                <a:latin typeface="Courier New"/>
                <a:cs typeface="Courier New"/>
              </a:rPr>
              <a:t> </a:t>
            </a:r>
            <a:r>
              <a:rPr dirty="0" sz="1200">
                <a:latin typeface="Times New Roman"/>
                <a:cs typeface="Times New Roman"/>
              </a:rPr>
              <a:t>procedure for execution.  You should use </a:t>
            </a:r>
            <a:r>
              <a:rPr dirty="0" sz="1200" spc="-5">
                <a:latin typeface="Times New Roman"/>
                <a:cs typeface="Times New Roman"/>
              </a:rPr>
              <a:t>parameters </a:t>
            </a:r>
            <a:r>
              <a:rPr dirty="0" sz="1200">
                <a:latin typeface="Times New Roman"/>
                <a:cs typeface="Times New Roman"/>
              </a:rPr>
              <a:t>to </a:t>
            </a:r>
            <a:r>
              <a:rPr dirty="0" sz="1200" spc="-5">
                <a:latin typeface="Times New Roman"/>
                <a:cs typeface="Times New Roman"/>
              </a:rPr>
              <a:t>specify </a:t>
            </a:r>
            <a:r>
              <a:rPr dirty="0" sz="1200">
                <a:latin typeface="Times New Roman"/>
                <a:cs typeface="Times New Roman"/>
              </a:rPr>
              <a:t>a frequency, and an optional </a:t>
            </a:r>
            <a:r>
              <a:rPr dirty="0" sz="1200" spc="-5">
                <a:latin typeface="Times New Roman"/>
                <a:cs typeface="Times New Roman"/>
              </a:rPr>
              <a:t>argument </a:t>
            </a:r>
            <a:r>
              <a:rPr dirty="0" sz="1200">
                <a:latin typeface="Times New Roman"/>
                <a:cs typeface="Times New Roman"/>
              </a:rPr>
              <a:t>to </a:t>
            </a:r>
            <a:r>
              <a:rPr dirty="0" sz="1200" spc="-5">
                <a:latin typeface="Times New Roman"/>
                <a:cs typeface="Times New Roman"/>
              </a:rPr>
              <a:t>specify </a:t>
            </a:r>
            <a:r>
              <a:rPr dirty="0" sz="1200">
                <a:latin typeface="Times New Roman"/>
                <a:cs typeface="Times New Roman"/>
              </a:rPr>
              <a:t>the  </a:t>
            </a:r>
            <a:r>
              <a:rPr dirty="0" sz="1200" spc="-5">
                <a:latin typeface="Times New Roman"/>
                <a:cs typeface="Times New Roman"/>
              </a:rPr>
              <a:t>number </a:t>
            </a:r>
            <a:r>
              <a:rPr dirty="0" sz="1200">
                <a:latin typeface="Times New Roman"/>
                <a:cs typeface="Times New Roman"/>
              </a:rPr>
              <a:t>of </a:t>
            </a:r>
            <a:r>
              <a:rPr dirty="0" sz="1200" spc="-5">
                <a:latin typeface="Times New Roman"/>
                <a:cs typeface="Times New Roman"/>
              </a:rPr>
              <a:t>minutes </a:t>
            </a:r>
            <a:r>
              <a:rPr dirty="0" sz="1200">
                <a:latin typeface="Times New Roman"/>
                <a:cs typeface="Times New Roman"/>
              </a:rPr>
              <a:t>after which the scheduled job should be</a:t>
            </a:r>
            <a:r>
              <a:rPr dirty="0" sz="1200" spc="-30">
                <a:latin typeface="Times New Roman"/>
                <a:cs typeface="Times New Roman"/>
              </a:rPr>
              <a:t> </a:t>
            </a:r>
            <a:r>
              <a:rPr dirty="0" sz="1200" spc="-5">
                <a:latin typeface="Times New Roman"/>
                <a:cs typeface="Times New Roman"/>
              </a:rPr>
              <a:t>terminated.</a:t>
            </a:r>
            <a:endParaRPr sz="1200">
              <a:latin typeface="Times New Roman"/>
              <a:cs typeface="Times New Roman"/>
            </a:endParaRPr>
          </a:p>
          <a:p>
            <a:pPr>
              <a:lnSpc>
                <a:spcPct val="100000"/>
              </a:lnSpc>
              <a:spcBef>
                <a:spcPts val="30"/>
              </a:spcBef>
              <a:buFont typeface="Times New Roman"/>
              <a:buAutoNum type="arabicPeriod" startAt="3"/>
            </a:pPr>
            <a:endParaRPr sz="1000">
              <a:latin typeface="Times New Roman"/>
              <a:cs typeface="Times New Roman"/>
            </a:endParaRPr>
          </a:p>
          <a:p>
            <a:pPr algn="just" lvl="1" marL="469265" marR="574040" indent="-228600">
              <a:lnSpc>
                <a:spcPct val="100000"/>
              </a:lnSpc>
              <a:spcBef>
                <a:spcPts val="5"/>
              </a:spcBef>
              <a:buAutoNum type="alphaLcPeriod"/>
              <a:tabLst>
                <a:tab pos="469900" algn="l"/>
              </a:tabLst>
            </a:pPr>
            <a:r>
              <a:rPr dirty="0" sz="1200">
                <a:latin typeface="Times New Roman"/>
                <a:cs typeface="Times New Roman"/>
              </a:rPr>
              <a:t>Create a </a:t>
            </a:r>
            <a:r>
              <a:rPr dirty="0" sz="1200" spc="-5">
                <a:latin typeface="Times New Roman"/>
                <a:cs typeface="Times New Roman"/>
              </a:rPr>
              <a:t>procedure </a:t>
            </a:r>
            <a:r>
              <a:rPr dirty="0" sz="1200">
                <a:latin typeface="Times New Roman"/>
                <a:cs typeface="Times New Roman"/>
              </a:rPr>
              <a:t>called </a:t>
            </a:r>
            <a:r>
              <a:rPr dirty="0" sz="1200" spc="-5">
                <a:latin typeface="Courier New"/>
                <a:cs typeface="Courier New"/>
              </a:rPr>
              <a:t>SCHEDULE_REPORT</a:t>
            </a:r>
            <a:r>
              <a:rPr dirty="0" sz="1200" spc="-434">
                <a:latin typeface="Courier New"/>
                <a:cs typeface="Courier New"/>
              </a:rPr>
              <a:t> </a:t>
            </a:r>
            <a:r>
              <a:rPr dirty="0" sz="1200">
                <a:latin typeface="Times New Roman"/>
                <a:cs typeface="Times New Roman"/>
              </a:rPr>
              <a:t>that provides the following two  </a:t>
            </a:r>
            <a:r>
              <a:rPr dirty="0" sz="1200" spc="-5">
                <a:latin typeface="Times New Roman"/>
                <a:cs typeface="Times New Roman"/>
              </a:rPr>
              <a:t>parameters:</a:t>
            </a:r>
            <a:endParaRPr sz="1200">
              <a:latin typeface="Times New Roman"/>
              <a:cs typeface="Times New Roman"/>
            </a:endParaRPr>
          </a:p>
          <a:p>
            <a:pPr algn="just" lvl="2" marL="558800" indent="-90170">
              <a:lnSpc>
                <a:spcPts val="1415"/>
              </a:lnSpc>
              <a:buFont typeface="Times New Roman"/>
              <a:buChar char="-"/>
              <a:tabLst>
                <a:tab pos="559435" algn="l"/>
              </a:tabLst>
            </a:pPr>
            <a:r>
              <a:rPr dirty="0" sz="1200" spc="-5">
                <a:latin typeface="Courier New"/>
                <a:cs typeface="Courier New"/>
              </a:rPr>
              <a:t>interval</a:t>
            </a:r>
            <a:r>
              <a:rPr dirty="0" sz="1200" spc="-480">
                <a:latin typeface="Courier New"/>
                <a:cs typeface="Courier New"/>
              </a:rPr>
              <a:t> </a:t>
            </a:r>
            <a:r>
              <a:rPr dirty="0" sz="1200">
                <a:latin typeface="Times New Roman"/>
                <a:cs typeface="Times New Roman"/>
              </a:rPr>
              <a:t>to </a:t>
            </a:r>
            <a:r>
              <a:rPr dirty="0" sz="1200" spc="-5">
                <a:latin typeface="Times New Roman"/>
                <a:cs typeface="Times New Roman"/>
              </a:rPr>
              <a:t>specify </a:t>
            </a:r>
            <a:r>
              <a:rPr dirty="0" sz="1200">
                <a:latin typeface="Times New Roman"/>
                <a:cs typeface="Times New Roman"/>
              </a:rPr>
              <a:t>a </a:t>
            </a:r>
            <a:r>
              <a:rPr dirty="0" sz="1200" spc="-5">
                <a:latin typeface="Times New Roman"/>
                <a:cs typeface="Times New Roman"/>
              </a:rPr>
              <a:t>string </a:t>
            </a:r>
            <a:r>
              <a:rPr dirty="0" sz="1200">
                <a:latin typeface="Times New Roman"/>
                <a:cs typeface="Times New Roman"/>
              </a:rPr>
              <a:t>indicating the frequency of the </a:t>
            </a:r>
            <a:r>
              <a:rPr dirty="0" sz="1200" spc="-5">
                <a:latin typeface="Times New Roman"/>
                <a:cs typeface="Times New Roman"/>
              </a:rPr>
              <a:t>scheduled </a:t>
            </a:r>
            <a:r>
              <a:rPr dirty="0" sz="1200">
                <a:latin typeface="Times New Roman"/>
                <a:cs typeface="Times New Roman"/>
              </a:rPr>
              <a:t>job</a:t>
            </a:r>
            <a:endParaRPr sz="1200">
              <a:latin typeface="Times New Roman"/>
              <a:cs typeface="Times New Roman"/>
            </a:endParaRPr>
          </a:p>
          <a:p>
            <a:pPr algn="just" lvl="2" marL="469265" marR="76835">
              <a:lnSpc>
                <a:spcPct val="97900"/>
              </a:lnSpc>
              <a:spcBef>
                <a:spcPts val="70"/>
              </a:spcBef>
              <a:buFont typeface="Times New Roman"/>
              <a:buChar char="-"/>
              <a:tabLst>
                <a:tab pos="559435" algn="l"/>
              </a:tabLst>
            </a:pPr>
            <a:r>
              <a:rPr dirty="0" sz="1200" spc="-5">
                <a:latin typeface="Courier New"/>
                <a:cs typeface="Courier New"/>
              </a:rPr>
              <a:t>minutes</a:t>
            </a:r>
            <a:r>
              <a:rPr dirty="0" sz="1200" spc="-465">
                <a:latin typeface="Courier New"/>
                <a:cs typeface="Courier New"/>
              </a:rPr>
              <a:t> </a:t>
            </a:r>
            <a:r>
              <a:rPr dirty="0" sz="1200">
                <a:latin typeface="Times New Roman"/>
                <a:cs typeface="Times New Roman"/>
              </a:rPr>
              <a:t>to specify the total life in </a:t>
            </a:r>
            <a:r>
              <a:rPr dirty="0" sz="1200" spc="-5">
                <a:latin typeface="Times New Roman"/>
                <a:cs typeface="Times New Roman"/>
              </a:rPr>
              <a:t>minutes </a:t>
            </a:r>
            <a:r>
              <a:rPr dirty="0" sz="1200">
                <a:latin typeface="Times New Roman"/>
                <a:cs typeface="Times New Roman"/>
              </a:rPr>
              <a:t>(default of 10) for the </a:t>
            </a:r>
            <a:r>
              <a:rPr dirty="0" sz="1200" spc="-5">
                <a:latin typeface="Times New Roman"/>
                <a:cs typeface="Times New Roman"/>
              </a:rPr>
              <a:t>scheduled </a:t>
            </a:r>
            <a:r>
              <a:rPr dirty="0" sz="1200">
                <a:latin typeface="Times New Roman"/>
                <a:cs typeface="Times New Roman"/>
              </a:rPr>
              <a:t>job, after  which it is </a:t>
            </a:r>
            <a:r>
              <a:rPr dirty="0" sz="1200" spc="-5">
                <a:latin typeface="Times New Roman"/>
                <a:cs typeface="Times New Roman"/>
              </a:rPr>
              <a:t>terminated. </a:t>
            </a:r>
            <a:r>
              <a:rPr dirty="0" sz="1200">
                <a:latin typeface="Times New Roman"/>
                <a:cs typeface="Times New Roman"/>
              </a:rPr>
              <a:t>The code will divide the duration by the quantity (24 </a:t>
            </a:r>
            <a:r>
              <a:rPr dirty="0" sz="1200" spc="85">
                <a:latin typeface="Verdana"/>
                <a:cs typeface="Verdana"/>
              </a:rPr>
              <a:t>×</a:t>
            </a:r>
            <a:r>
              <a:rPr dirty="0" sz="1200" spc="-245">
                <a:latin typeface="Verdana"/>
                <a:cs typeface="Verdana"/>
              </a:rPr>
              <a:t> </a:t>
            </a:r>
            <a:r>
              <a:rPr dirty="0" sz="1200">
                <a:latin typeface="Times New Roman"/>
                <a:cs typeface="Times New Roman"/>
              </a:rPr>
              <a:t>60) </a:t>
            </a:r>
            <a:r>
              <a:rPr dirty="0" sz="1200" spc="-5">
                <a:latin typeface="Times New Roman"/>
                <a:cs typeface="Times New Roman"/>
              </a:rPr>
              <a:t>when  </a:t>
            </a:r>
            <a:r>
              <a:rPr dirty="0" sz="1200">
                <a:latin typeface="Times New Roman"/>
                <a:cs typeface="Times New Roman"/>
              </a:rPr>
              <a:t>it is added to the current date and </a:t>
            </a:r>
            <a:r>
              <a:rPr dirty="0" sz="1200" spc="-5">
                <a:latin typeface="Times New Roman"/>
                <a:cs typeface="Times New Roman"/>
              </a:rPr>
              <a:t>time </a:t>
            </a:r>
            <a:r>
              <a:rPr dirty="0" sz="1200">
                <a:latin typeface="Times New Roman"/>
                <a:cs typeface="Times New Roman"/>
              </a:rPr>
              <a:t>to </a:t>
            </a:r>
            <a:r>
              <a:rPr dirty="0" sz="1200" spc="-5">
                <a:latin typeface="Times New Roman"/>
                <a:cs typeface="Times New Roman"/>
              </a:rPr>
              <a:t>specify </a:t>
            </a:r>
            <a:r>
              <a:rPr dirty="0" sz="1200">
                <a:latin typeface="Times New Roman"/>
                <a:cs typeface="Times New Roman"/>
              </a:rPr>
              <a:t>the </a:t>
            </a:r>
            <a:r>
              <a:rPr dirty="0" sz="1200" spc="-5">
                <a:latin typeface="Times New Roman"/>
                <a:cs typeface="Times New Roman"/>
              </a:rPr>
              <a:t>termination</a:t>
            </a:r>
            <a:r>
              <a:rPr dirty="0" sz="1200" spc="-40">
                <a:latin typeface="Times New Roman"/>
                <a:cs typeface="Times New Roman"/>
              </a:rPr>
              <a:t> </a:t>
            </a:r>
            <a:r>
              <a:rPr dirty="0" sz="1200" spc="-5">
                <a:latin typeface="Times New Roman"/>
                <a:cs typeface="Times New Roman"/>
              </a:rPr>
              <a:t>time.</a:t>
            </a:r>
            <a:endParaRPr sz="1200">
              <a:latin typeface="Times New Roman"/>
              <a:cs typeface="Times New Roman"/>
            </a:endParaRPr>
          </a:p>
          <a:p>
            <a:pPr>
              <a:lnSpc>
                <a:spcPct val="100000"/>
              </a:lnSpc>
              <a:spcBef>
                <a:spcPts val="40"/>
              </a:spcBef>
            </a:pPr>
            <a:endParaRPr sz="1150">
              <a:latin typeface="Times New Roman"/>
              <a:cs typeface="Times New Roman"/>
            </a:endParaRPr>
          </a:p>
          <a:p>
            <a:pPr marL="469265" marR="62865">
              <a:lnSpc>
                <a:spcPct val="100000"/>
              </a:lnSpc>
            </a:pPr>
            <a:r>
              <a:rPr dirty="0" sz="1200">
                <a:latin typeface="Times New Roman"/>
                <a:cs typeface="Times New Roman"/>
              </a:rPr>
              <a:t>When the procedure creates a job,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name </a:t>
            </a:r>
            <a:r>
              <a:rPr dirty="0" sz="1200">
                <a:latin typeface="Times New Roman"/>
                <a:cs typeface="Times New Roman"/>
              </a:rPr>
              <a:t>of </a:t>
            </a:r>
            <a:r>
              <a:rPr dirty="0" sz="1200" spc="-5">
                <a:latin typeface="Courier New"/>
                <a:cs typeface="Courier New"/>
              </a:rPr>
              <a:t>EMPSAL_REPORT </a:t>
            </a:r>
            <a:r>
              <a:rPr dirty="0" sz="1200">
                <a:latin typeface="Times New Roman"/>
                <a:cs typeface="Times New Roman"/>
              </a:rPr>
              <a:t>by calling  </a:t>
            </a:r>
            <a:r>
              <a:rPr dirty="0" sz="1200" spc="-5">
                <a:latin typeface="Courier New"/>
                <a:cs typeface="Courier New"/>
              </a:rPr>
              <a:t>DBMS_SCHEDULER.CREATE_JOB</a:t>
            </a:r>
            <a:r>
              <a:rPr dirty="0" sz="1200" spc="-5">
                <a:latin typeface="Times New Roman"/>
                <a:cs typeface="Times New Roman"/>
              </a:rPr>
              <a:t>, </a:t>
            </a:r>
            <a:r>
              <a:rPr dirty="0" sz="1200">
                <a:latin typeface="Times New Roman"/>
                <a:cs typeface="Times New Roman"/>
              </a:rPr>
              <a:t>the job </a:t>
            </a:r>
            <a:r>
              <a:rPr dirty="0" sz="1200" spc="-5">
                <a:latin typeface="Times New Roman"/>
                <a:cs typeface="Times New Roman"/>
              </a:rPr>
              <a:t>should </a:t>
            </a:r>
            <a:r>
              <a:rPr dirty="0" sz="1200">
                <a:latin typeface="Times New Roman"/>
                <a:cs typeface="Times New Roman"/>
              </a:rPr>
              <a:t>be enabled and </a:t>
            </a:r>
            <a:r>
              <a:rPr dirty="0" sz="1200" spc="-5">
                <a:latin typeface="Times New Roman"/>
                <a:cs typeface="Times New Roman"/>
              </a:rPr>
              <a:t>scheduled </a:t>
            </a:r>
            <a:r>
              <a:rPr dirty="0" sz="1200">
                <a:latin typeface="Times New Roman"/>
                <a:cs typeface="Times New Roman"/>
              </a:rPr>
              <a:t>for the  </a:t>
            </a:r>
            <a:r>
              <a:rPr dirty="0" sz="1200" spc="-5">
                <a:latin typeface="Times New Roman"/>
                <a:cs typeface="Times New Roman"/>
              </a:rPr>
              <a:t>PL/SQL </a:t>
            </a:r>
            <a:r>
              <a:rPr dirty="0" sz="1200">
                <a:latin typeface="Times New Roman"/>
                <a:cs typeface="Times New Roman"/>
              </a:rPr>
              <a:t>block to </a:t>
            </a:r>
            <a:r>
              <a:rPr dirty="0" sz="1200" spc="-5">
                <a:latin typeface="Times New Roman"/>
                <a:cs typeface="Times New Roman"/>
              </a:rPr>
              <a:t>start </a:t>
            </a:r>
            <a:r>
              <a:rPr dirty="0" sz="1200">
                <a:latin typeface="Times New Roman"/>
                <a:cs typeface="Times New Roman"/>
              </a:rPr>
              <a:t>immediately. </a:t>
            </a:r>
            <a:r>
              <a:rPr dirty="0" sz="1200" spc="-5">
                <a:latin typeface="Times New Roman"/>
                <a:cs typeface="Times New Roman"/>
              </a:rPr>
              <a:t>You must schedule </a:t>
            </a:r>
            <a:r>
              <a:rPr dirty="0" sz="1200">
                <a:latin typeface="Times New Roman"/>
                <a:cs typeface="Times New Roman"/>
              </a:rPr>
              <a:t>an </a:t>
            </a:r>
            <a:r>
              <a:rPr dirty="0" sz="1200" spc="-5">
                <a:latin typeface="Times New Roman"/>
                <a:cs typeface="Times New Roman"/>
              </a:rPr>
              <a:t>anonymous </a:t>
            </a:r>
            <a:r>
              <a:rPr dirty="0" sz="1200">
                <a:latin typeface="Times New Roman"/>
                <a:cs typeface="Times New Roman"/>
              </a:rPr>
              <a:t>block to invoke  the </a:t>
            </a:r>
            <a:r>
              <a:rPr dirty="0" sz="1200" spc="-5">
                <a:latin typeface="Courier New"/>
                <a:cs typeface="Courier New"/>
              </a:rPr>
              <a:t>EMPLOYEE_REPORT </a:t>
            </a:r>
            <a:r>
              <a:rPr dirty="0" sz="1200">
                <a:latin typeface="Times New Roman"/>
                <a:cs typeface="Times New Roman"/>
              </a:rPr>
              <a:t>procedure so that the file </a:t>
            </a:r>
            <a:r>
              <a:rPr dirty="0" sz="1200" spc="-5">
                <a:latin typeface="Times New Roman"/>
                <a:cs typeface="Times New Roman"/>
              </a:rPr>
              <a:t>name </a:t>
            </a:r>
            <a:r>
              <a:rPr dirty="0" sz="1200">
                <a:latin typeface="Times New Roman"/>
                <a:cs typeface="Times New Roman"/>
              </a:rPr>
              <a:t>can be updated with a new  </a:t>
            </a:r>
            <a:r>
              <a:rPr dirty="0" sz="1200" spc="-5">
                <a:latin typeface="Times New Roman"/>
                <a:cs typeface="Times New Roman"/>
              </a:rPr>
              <a:t>time, </a:t>
            </a:r>
            <a:r>
              <a:rPr dirty="0" sz="1200">
                <a:latin typeface="Times New Roman"/>
                <a:cs typeface="Times New Roman"/>
              </a:rPr>
              <a:t>each </a:t>
            </a:r>
            <a:r>
              <a:rPr dirty="0" sz="1200" spc="-5">
                <a:latin typeface="Times New Roman"/>
                <a:cs typeface="Times New Roman"/>
              </a:rPr>
              <a:t>time </a:t>
            </a:r>
            <a:r>
              <a:rPr dirty="0" sz="1200">
                <a:latin typeface="Times New Roman"/>
                <a:cs typeface="Times New Roman"/>
              </a:rPr>
              <a:t>the report is </a:t>
            </a:r>
            <a:r>
              <a:rPr dirty="0" sz="1200" spc="-5">
                <a:latin typeface="Times New Roman"/>
                <a:cs typeface="Times New Roman"/>
              </a:rPr>
              <a:t>executed. </a:t>
            </a:r>
            <a:r>
              <a:rPr dirty="0" sz="1200" spc="-5">
                <a:latin typeface="Courier New"/>
                <a:cs typeface="Courier New"/>
              </a:rPr>
              <a:t>EMPLOYEE_REPORT</a:t>
            </a:r>
            <a:r>
              <a:rPr dirty="0" sz="1200" spc="-405">
                <a:latin typeface="Courier New"/>
                <a:cs typeface="Courier New"/>
              </a:rPr>
              <a:t> </a:t>
            </a:r>
            <a:r>
              <a:rPr dirty="0" sz="1200">
                <a:latin typeface="Times New Roman"/>
                <a:cs typeface="Times New Roman"/>
              </a:rPr>
              <a:t>is given the directory </a:t>
            </a:r>
            <a:r>
              <a:rPr dirty="0" sz="1200" spc="-5">
                <a:latin typeface="Times New Roman"/>
                <a:cs typeface="Times New Roman"/>
              </a:rPr>
              <a:t>name  </a:t>
            </a:r>
            <a:r>
              <a:rPr dirty="0" sz="1200">
                <a:latin typeface="Times New Roman"/>
                <a:cs typeface="Times New Roman"/>
              </a:rPr>
              <a:t>supplied by your instructor for task 1, and </a:t>
            </a:r>
            <a:r>
              <a:rPr dirty="0" sz="1200" spc="-5">
                <a:latin typeface="Times New Roman"/>
                <a:cs typeface="Times New Roman"/>
              </a:rPr>
              <a:t>the </a:t>
            </a:r>
            <a:r>
              <a:rPr dirty="0" sz="1200">
                <a:latin typeface="Times New Roman"/>
                <a:cs typeface="Times New Roman"/>
              </a:rPr>
              <a:t>file </a:t>
            </a:r>
            <a:r>
              <a:rPr dirty="0" sz="1200" spc="-5">
                <a:latin typeface="Times New Roman"/>
                <a:cs typeface="Times New Roman"/>
              </a:rPr>
              <a:t>name </a:t>
            </a:r>
            <a:r>
              <a:rPr dirty="0" sz="1200">
                <a:latin typeface="Times New Roman"/>
                <a:cs typeface="Times New Roman"/>
              </a:rPr>
              <a:t>parameter is specified in the  </a:t>
            </a:r>
            <a:r>
              <a:rPr dirty="0" sz="1200" spc="-5">
                <a:latin typeface="Times New Roman"/>
                <a:cs typeface="Times New Roman"/>
              </a:rPr>
              <a:t>following format:</a:t>
            </a:r>
            <a:endParaRPr sz="1200">
              <a:latin typeface="Times New Roman"/>
              <a:cs typeface="Times New Roman"/>
            </a:endParaRPr>
          </a:p>
          <a:p>
            <a:pPr marL="469265">
              <a:lnSpc>
                <a:spcPts val="1420"/>
              </a:lnSpc>
            </a:pPr>
            <a:r>
              <a:rPr dirty="0" sz="1200" spc="-5">
                <a:latin typeface="Courier New"/>
                <a:cs typeface="Courier New"/>
              </a:rPr>
              <a:t>sal_rptxx_hh24-mi-ss.txt</a:t>
            </a:r>
            <a:r>
              <a:rPr dirty="0" sz="1200" spc="-5">
                <a:latin typeface="Times New Roman"/>
                <a:cs typeface="Times New Roman"/>
              </a:rPr>
              <a:t>, </a:t>
            </a:r>
            <a:r>
              <a:rPr dirty="0" sz="1200">
                <a:latin typeface="Times New Roman"/>
                <a:cs typeface="Times New Roman"/>
              </a:rPr>
              <a:t>where </a:t>
            </a:r>
            <a:r>
              <a:rPr dirty="0" sz="1200" spc="-5">
                <a:latin typeface="Courier New"/>
                <a:cs typeface="Courier New"/>
              </a:rPr>
              <a:t>xx</a:t>
            </a:r>
            <a:r>
              <a:rPr dirty="0" sz="1200" spc="-409">
                <a:latin typeface="Courier New"/>
                <a:cs typeface="Courier New"/>
              </a:rPr>
              <a:t> </a:t>
            </a:r>
            <a:r>
              <a:rPr dirty="0" sz="1200">
                <a:latin typeface="Times New Roman"/>
                <a:cs typeface="Times New Roman"/>
              </a:rPr>
              <a:t>is your assigned user number and</a:t>
            </a:r>
            <a:endParaRPr sz="1200">
              <a:latin typeface="Times New Roman"/>
              <a:cs typeface="Times New Roman"/>
            </a:endParaRPr>
          </a:p>
          <a:p>
            <a:pPr marL="469265">
              <a:lnSpc>
                <a:spcPct val="100000"/>
              </a:lnSpc>
              <a:spcBef>
                <a:spcPts val="40"/>
              </a:spcBef>
            </a:pPr>
            <a:r>
              <a:rPr dirty="0" sz="1200" spc="-5">
                <a:latin typeface="Courier New"/>
                <a:cs typeface="Courier New"/>
              </a:rPr>
              <a:t>hh24-mi-ss</a:t>
            </a:r>
            <a:r>
              <a:rPr dirty="0" sz="1200" spc="-450">
                <a:latin typeface="Courier New"/>
                <a:cs typeface="Courier New"/>
              </a:rPr>
              <a:t> </a:t>
            </a:r>
            <a:r>
              <a:rPr dirty="0" sz="1200">
                <a:latin typeface="Times New Roman"/>
                <a:cs typeface="Times New Roman"/>
              </a:rPr>
              <a:t>represents the hours, </a:t>
            </a:r>
            <a:r>
              <a:rPr dirty="0" sz="1200" spc="-5">
                <a:latin typeface="Times New Roman"/>
                <a:cs typeface="Times New Roman"/>
              </a:rPr>
              <a:t>minutes, </a:t>
            </a:r>
            <a:r>
              <a:rPr dirty="0" sz="1200">
                <a:latin typeface="Times New Roman"/>
                <a:cs typeface="Times New Roman"/>
              </a:rPr>
              <a:t>and seconds</a:t>
            </a:r>
            <a:endParaRPr sz="1200">
              <a:latin typeface="Times New Roman"/>
              <a:cs typeface="Times New Roman"/>
            </a:endParaRPr>
          </a:p>
          <a:p>
            <a:pPr>
              <a:lnSpc>
                <a:spcPct val="100000"/>
              </a:lnSpc>
            </a:pPr>
            <a:endParaRPr sz="1200">
              <a:latin typeface="Times New Roman"/>
              <a:cs typeface="Times New Roman"/>
            </a:endParaRPr>
          </a:p>
          <a:p>
            <a:pPr marL="469265">
              <a:lnSpc>
                <a:spcPct val="100000"/>
              </a:lnSpc>
            </a:pPr>
            <a:r>
              <a:rPr dirty="0" sz="1200">
                <a:latin typeface="Times New Roman"/>
                <a:cs typeface="Times New Roman"/>
              </a:rPr>
              <a:t>Use the </a:t>
            </a:r>
            <a:r>
              <a:rPr dirty="0" sz="1200" spc="-5">
                <a:latin typeface="Times New Roman"/>
                <a:cs typeface="Times New Roman"/>
              </a:rPr>
              <a:t>following </a:t>
            </a:r>
            <a:r>
              <a:rPr dirty="0" sz="1200">
                <a:latin typeface="Times New Roman"/>
                <a:cs typeface="Times New Roman"/>
              </a:rPr>
              <a:t>local PL/SQL </a:t>
            </a:r>
            <a:r>
              <a:rPr dirty="0" sz="1200" spc="-5">
                <a:latin typeface="Times New Roman"/>
                <a:cs typeface="Times New Roman"/>
              </a:rPr>
              <a:t>variable </a:t>
            </a:r>
            <a:r>
              <a:rPr dirty="0" sz="1200">
                <a:latin typeface="Times New Roman"/>
                <a:cs typeface="Times New Roman"/>
              </a:rPr>
              <a:t>to construct a </a:t>
            </a:r>
            <a:r>
              <a:rPr dirty="0" sz="1200" spc="-5">
                <a:latin typeface="Times New Roman"/>
                <a:cs typeface="Times New Roman"/>
              </a:rPr>
              <a:t>PL/SQL</a:t>
            </a:r>
            <a:r>
              <a:rPr dirty="0" sz="1200" spc="-45">
                <a:latin typeface="Times New Roman"/>
                <a:cs typeface="Times New Roman"/>
              </a:rPr>
              <a:t> </a:t>
            </a:r>
            <a:r>
              <a:rPr dirty="0" sz="1200">
                <a:latin typeface="Times New Roman"/>
                <a:cs typeface="Times New Roman"/>
              </a:rPr>
              <a:t>block:</a:t>
            </a:r>
            <a:endParaRPr sz="1200">
              <a:latin typeface="Times New Roman"/>
              <a:cs typeface="Times New Roman"/>
            </a:endParaRPr>
          </a:p>
          <a:p>
            <a:pPr>
              <a:lnSpc>
                <a:spcPct val="100000"/>
              </a:lnSpc>
              <a:spcBef>
                <a:spcPts val="35"/>
              </a:spcBef>
            </a:pPr>
            <a:endParaRPr sz="1000">
              <a:latin typeface="Times New Roman"/>
              <a:cs typeface="Times New Roman"/>
            </a:endParaRPr>
          </a:p>
          <a:p>
            <a:pPr marL="553085" marR="3118485" indent="-60960">
              <a:lnSpc>
                <a:spcPts val="1240"/>
              </a:lnSpc>
              <a:spcBef>
                <a:spcPts val="5"/>
              </a:spcBef>
            </a:pPr>
            <a:r>
              <a:rPr dirty="0" sz="1100" spc="-5">
                <a:latin typeface="Courier New"/>
                <a:cs typeface="Courier New"/>
              </a:rPr>
              <a:t>plsql_block VARCHAR2(200) :=  'BEGIN'||</a:t>
            </a:r>
            <a:endParaRPr sz="1100">
              <a:latin typeface="Courier New"/>
              <a:cs typeface="Courier New"/>
            </a:endParaRPr>
          </a:p>
          <a:p>
            <a:pPr marL="553085">
              <a:lnSpc>
                <a:spcPts val="1170"/>
              </a:lnSpc>
            </a:pPr>
            <a:r>
              <a:rPr dirty="0" sz="1100" spc="-5">
                <a:latin typeface="Courier New"/>
                <a:cs typeface="Courier New"/>
              </a:rPr>
              <a:t>'</a:t>
            </a:r>
            <a:r>
              <a:rPr dirty="0" sz="1100">
                <a:latin typeface="Courier New"/>
                <a:cs typeface="Courier New"/>
              </a:rPr>
              <a:t> </a:t>
            </a:r>
            <a:r>
              <a:rPr dirty="0" sz="1100" spc="-5">
                <a:latin typeface="Courier New"/>
                <a:cs typeface="Courier New"/>
              </a:rPr>
              <a:t>EMPLOYEE_REPORT(''UTL_FILE'','||</a:t>
            </a:r>
            <a:endParaRPr sz="1100">
              <a:latin typeface="Courier New"/>
              <a:cs typeface="Courier New"/>
            </a:endParaRPr>
          </a:p>
          <a:p>
            <a:pPr marL="553085" marR="123825">
              <a:lnSpc>
                <a:spcPts val="1270"/>
              </a:lnSpc>
              <a:spcBef>
                <a:spcPts val="30"/>
              </a:spcBef>
            </a:pPr>
            <a:r>
              <a:rPr dirty="0" sz="1100" spc="-5">
                <a:latin typeface="Courier New"/>
                <a:cs typeface="Courier New"/>
              </a:rPr>
              <a:t>'''sal_rpt</a:t>
            </a:r>
            <a:r>
              <a:rPr dirty="0" sz="1100" spc="-5" b="1">
                <a:latin typeface="Courier New"/>
                <a:cs typeface="Courier New"/>
              </a:rPr>
              <a:t>XX</a:t>
            </a:r>
            <a:r>
              <a:rPr dirty="0" sz="1100" spc="-5">
                <a:latin typeface="Courier New"/>
                <a:cs typeface="Courier New"/>
              </a:rPr>
              <a:t>_''||to_char(sysdate,''HH24-MI-SS'')||''.txt'');'||  'END;';</a:t>
            </a:r>
            <a:endParaRPr sz="1100">
              <a:latin typeface="Courier New"/>
              <a:cs typeface="Courier New"/>
            </a:endParaRPr>
          </a:p>
          <a:p>
            <a:pPr>
              <a:lnSpc>
                <a:spcPct val="100000"/>
              </a:lnSpc>
            </a:pPr>
            <a:endParaRPr sz="1100">
              <a:latin typeface="Courier New"/>
              <a:cs typeface="Courier New"/>
            </a:endParaRPr>
          </a:p>
          <a:p>
            <a:pPr marL="469900" marR="41275">
              <a:lnSpc>
                <a:spcPts val="1390"/>
              </a:lnSpc>
            </a:pPr>
            <a:r>
              <a:rPr dirty="0" sz="1200">
                <a:latin typeface="Times New Roman"/>
                <a:cs typeface="Times New Roman"/>
              </a:rPr>
              <a:t>This code is provided to help you because it is a nontrivial </a:t>
            </a:r>
            <a:r>
              <a:rPr dirty="0" sz="1200" spc="-5">
                <a:latin typeface="Times New Roman"/>
                <a:cs typeface="Times New Roman"/>
              </a:rPr>
              <a:t>PL/SQL string </a:t>
            </a:r>
            <a:r>
              <a:rPr dirty="0" sz="1200">
                <a:latin typeface="Times New Roman"/>
                <a:cs typeface="Times New Roman"/>
              </a:rPr>
              <a:t>to construct.</a:t>
            </a:r>
            <a:r>
              <a:rPr dirty="0" sz="1200" spc="-125">
                <a:latin typeface="Times New Roman"/>
                <a:cs typeface="Times New Roman"/>
              </a:rPr>
              <a:t> </a:t>
            </a:r>
            <a:r>
              <a:rPr dirty="0" sz="1200" spc="-5">
                <a:latin typeface="Times New Roman"/>
                <a:cs typeface="Times New Roman"/>
              </a:rPr>
              <a:t>In  </a:t>
            </a:r>
            <a:r>
              <a:rPr dirty="0" sz="1200">
                <a:latin typeface="Times New Roman"/>
                <a:cs typeface="Times New Roman"/>
              </a:rPr>
              <a:t>the </a:t>
            </a:r>
            <a:r>
              <a:rPr dirty="0" sz="1200" spc="-5">
                <a:latin typeface="Times New Roman"/>
                <a:cs typeface="Times New Roman"/>
              </a:rPr>
              <a:t>PL/SQL </a:t>
            </a:r>
            <a:r>
              <a:rPr dirty="0" sz="1200">
                <a:latin typeface="Times New Roman"/>
                <a:cs typeface="Times New Roman"/>
              </a:rPr>
              <a:t>block, </a:t>
            </a:r>
            <a:r>
              <a:rPr dirty="0" sz="1200" spc="-5" b="1">
                <a:latin typeface="Courier New"/>
                <a:cs typeface="Courier New"/>
              </a:rPr>
              <a:t>XX</a:t>
            </a:r>
            <a:r>
              <a:rPr dirty="0" sz="1200" spc="-445" b="1">
                <a:latin typeface="Courier New"/>
                <a:cs typeface="Courier New"/>
              </a:rPr>
              <a:t> </a:t>
            </a:r>
            <a:r>
              <a:rPr dirty="0" sz="1200">
                <a:latin typeface="Times New Roman"/>
                <a:cs typeface="Times New Roman"/>
              </a:rPr>
              <a:t>is your </a:t>
            </a:r>
            <a:r>
              <a:rPr dirty="0" sz="1200" spc="-5">
                <a:latin typeface="Times New Roman"/>
                <a:cs typeface="Times New Roman"/>
              </a:rPr>
              <a:t>student number.</a:t>
            </a:r>
            <a:endParaRPr sz="1200">
              <a:latin typeface="Times New Roman"/>
              <a:cs typeface="Times New Roman"/>
            </a:endParaRPr>
          </a:p>
        </p:txBody>
      </p:sp>
      <p:sp>
        <p:nvSpPr>
          <p:cNvPr id="3" name="object 3"/>
          <p:cNvSpPr txBox="1"/>
          <p:nvPr/>
        </p:nvSpPr>
        <p:spPr>
          <a:xfrm>
            <a:off x="838961" y="6729221"/>
            <a:ext cx="6323330" cy="1304925"/>
          </a:xfrm>
          <a:prstGeom prst="rect">
            <a:avLst/>
          </a:prstGeom>
          <a:ln w="12192">
            <a:solidFill>
              <a:srgbClr val="000000"/>
            </a:solidFill>
          </a:ln>
        </p:spPr>
        <p:txBody>
          <a:bodyPr wrap="square" lIns="0" tIns="13335" rIns="0" bIns="0" rtlCol="0" vert="horz">
            <a:spAutoFit/>
          </a:bodyPr>
          <a:lstStyle/>
          <a:p>
            <a:pPr marL="242570" marR="2467610" indent="-167640">
              <a:lnSpc>
                <a:spcPts val="1240"/>
              </a:lnSpc>
              <a:spcBef>
                <a:spcPts val="105"/>
              </a:spcBef>
            </a:pPr>
            <a:r>
              <a:rPr dirty="0" sz="1100" spc="-5">
                <a:latin typeface="Courier New"/>
                <a:cs typeface="Courier New"/>
              </a:rPr>
              <a:t>CREATE OR REPLACE PROCEDURE schedule_report(  interval VARCHAR2, minutes NUMBER := 10) IS  plsql_block VARCHAR2(200)</a:t>
            </a:r>
            <a:r>
              <a:rPr dirty="0" sz="1100">
                <a:latin typeface="Courier New"/>
                <a:cs typeface="Courier New"/>
              </a:rPr>
              <a:t> </a:t>
            </a:r>
            <a:r>
              <a:rPr dirty="0" sz="1100" spc="-5">
                <a:latin typeface="Courier New"/>
                <a:cs typeface="Courier New"/>
              </a:rPr>
              <a:t>:=</a:t>
            </a:r>
            <a:endParaRPr sz="1100">
              <a:latin typeface="Courier New"/>
              <a:cs typeface="Courier New"/>
            </a:endParaRPr>
          </a:p>
          <a:p>
            <a:pPr marL="410209">
              <a:lnSpc>
                <a:spcPts val="1190"/>
              </a:lnSpc>
            </a:pPr>
            <a:r>
              <a:rPr dirty="0" sz="1100" spc="-5">
                <a:latin typeface="Courier New"/>
                <a:cs typeface="Courier New"/>
              </a:rPr>
              <a:t>'BEGIN'||</a:t>
            </a:r>
            <a:endParaRPr sz="1100">
              <a:latin typeface="Courier New"/>
              <a:cs typeface="Courier New"/>
            </a:endParaRPr>
          </a:p>
          <a:p>
            <a:pPr marL="410209">
              <a:lnSpc>
                <a:spcPts val="1245"/>
              </a:lnSpc>
            </a:pPr>
            <a:r>
              <a:rPr dirty="0" sz="1100" spc="-5">
                <a:latin typeface="Courier New"/>
                <a:cs typeface="Courier New"/>
              </a:rPr>
              <a:t>'</a:t>
            </a:r>
            <a:r>
              <a:rPr dirty="0" sz="1100">
                <a:latin typeface="Courier New"/>
                <a:cs typeface="Courier New"/>
              </a:rPr>
              <a:t> </a:t>
            </a:r>
            <a:r>
              <a:rPr dirty="0" sz="1100" spc="-5">
                <a:latin typeface="Courier New"/>
                <a:cs typeface="Courier New"/>
              </a:rPr>
              <a:t>EMPLOYEE_REPORT(''UTL_FILE'','||</a:t>
            </a:r>
            <a:endParaRPr sz="1100">
              <a:latin typeface="Courier New"/>
              <a:cs typeface="Courier New"/>
            </a:endParaRPr>
          </a:p>
          <a:p>
            <a:pPr marL="410209" marR="288290" indent="251460">
              <a:lnSpc>
                <a:spcPts val="1250"/>
              </a:lnSpc>
              <a:spcBef>
                <a:spcPts val="60"/>
              </a:spcBef>
            </a:pPr>
            <a:r>
              <a:rPr dirty="0" sz="1100" spc="-5">
                <a:latin typeface="Courier New"/>
                <a:cs typeface="Courier New"/>
              </a:rPr>
              <a:t>'''sal_rpt01_''||to_char(sysdate,''HH24-MI-SS'')||''.txt''); '||  'END;';</a:t>
            </a:r>
            <a:endParaRPr sz="1100">
              <a:latin typeface="Courier New"/>
              <a:cs typeface="Courier New"/>
            </a:endParaRPr>
          </a:p>
          <a:p>
            <a:pPr marL="74930">
              <a:lnSpc>
                <a:spcPts val="1230"/>
              </a:lnSpc>
            </a:pPr>
            <a:r>
              <a:rPr dirty="0" sz="1100" spc="-5">
                <a:latin typeface="Courier New"/>
                <a:cs typeface="Courier New"/>
              </a:rPr>
              <a:t>BEGIN</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5: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2413000"/>
          </a:xfrm>
          <a:prstGeom prst="rect">
            <a:avLst/>
          </a:prstGeom>
          <a:ln w="12192">
            <a:solidFill>
              <a:srgbClr val="000000"/>
            </a:solidFill>
          </a:ln>
        </p:spPr>
        <p:txBody>
          <a:bodyPr wrap="square" lIns="0" tIns="0" rIns="0" bIns="0" rtlCol="0" vert="horz">
            <a:spAutoFit/>
          </a:bodyPr>
          <a:lstStyle/>
          <a:p>
            <a:pPr marL="242570">
              <a:lnSpc>
                <a:spcPts val="1280"/>
              </a:lnSpc>
            </a:pPr>
            <a:r>
              <a:rPr dirty="0" sz="1100" spc="-5">
                <a:latin typeface="Courier New"/>
                <a:cs typeface="Courier New"/>
              </a:rPr>
              <a:t>DBMS_SCHEDULER.CREATE_JOB(</a:t>
            </a:r>
            <a:endParaRPr sz="1100">
              <a:latin typeface="Courier New"/>
              <a:cs typeface="Courier New"/>
            </a:endParaRPr>
          </a:p>
          <a:p>
            <a:pPr marL="494030" marR="3473450">
              <a:lnSpc>
                <a:spcPct val="94400"/>
              </a:lnSpc>
              <a:spcBef>
                <a:spcPts val="35"/>
              </a:spcBef>
            </a:pPr>
            <a:r>
              <a:rPr dirty="0" sz="1100" spc="-5">
                <a:latin typeface="Courier New"/>
                <a:cs typeface="Courier New"/>
              </a:rPr>
              <a:t>job_name =&gt; 'EMPSAL_REPORT',  job_type =&gt; 'PLSQL_BLOCK',  job_action =&gt; plsql_block,  start_date =&gt; SYSDATE,  repeat_interval =&gt;</a:t>
            </a:r>
            <a:r>
              <a:rPr dirty="0" sz="1100">
                <a:latin typeface="Courier New"/>
                <a:cs typeface="Courier New"/>
              </a:rPr>
              <a:t> </a:t>
            </a:r>
            <a:r>
              <a:rPr dirty="0" sz="1100" spc="-5">
                <a:latin typeface="Courier New"/>
                <a:cs typeface="Courier New"/>
              </a:rPr>
              <a:t>interval,</a:t>
            </a:r>
            <a:endParaRPr sz="1100">
              <a:latin typeface="Courier New"/>
              <a:cs typeface="Courier New"/>
            </a:endParaRPr>
          </a:p>
          <a:p>
            <a:pPr marL="494030" marR="2635250">
              <a:lnSpc>
                <a:spcPts val="1250"/>
              </a:lnSpc>
              <a:spcBef>
                <a:spcPts val="20"/>
              </a:spcBef>
            </a:pPr>
            <a:r>
              <a:rPr dirty="0" sz="1100" spc="-5">
                <a:latin typeface="Courier New"/>
                <a:cs typeface="Courier New"/>
              </a:rPr>
              <a:t>end_date =&gt; SYSDATE + minutes/(24*60),  enabled =&gt;</a:t>
            </a:r>
            <a:r>
              <a:rPr dirty="0" sz="1100">
                <a:latin typeface="Courier New"/>
                <a:cs typeface="Courier New"/>
              </a:rPr>
              <a:t> </a:t>
            </a:r>
            <a:r>
              <a:rPr dirty="0" sz="1100" spc="-5">
                <a:latin typeface="Courier New"/>
                <a:cs typeface="Courier New"/>
              </a:rPr>
              <a:t>TRUE);</a:t>
            </a:r>
            <a:endParaRPr sz="1100">
              <a:latin typeface="Courier New"/>
              <a:cs typeface="Courier New"/>
            </a:endParaRPr>
          </a:p>
          <a:p>
            <a:pPr marL="74930">
              <a:lnSpc>
                <a:spcPts val="1175"/>
              </a:lnSpc>
            </a:pPr>
            <a:r>
              <a:rPr dirty="0" sz="1100" spc="-5">
                <a:latin typeface="Courier New"/>
                <a:cs typeface="Courier New"/>
              </a:rPr>
              <a:t>END;</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730750">
              <a:lnSpc>
                <a:spcPts val="2500"/>
              </a:lnSpc>
              <a:spcBef>
                <a:spcPts val="275"/>
              </a:spcBef>
            </a:pPr>
            <a:r>
              <a:rPr dirty="0" sz="1100" spc="-5">
                <a:latin typeface="Courier New"/>
                <a:cs typeface="Courier New"/>
              </a:rPr>
              <a:t>Procedure</a:t>
            </a:r>
            <a:r>
              <a:rPr dirty="0" sz="1100" spc="-40">
                <a:latin typeface="Courier New"/>
                <a:cs typeface="Courier New"/>
              </a:rPr>
              <a:t> </a:t>
            </a:r>
            <a:r>
              <a:rPr dirty="0" sz="1100" spc="-5">
                <a:latin typeface="Courier New"/>
                <a:cs typeface="Courier New"/>
              </a:rPr>
              <a:t>created.</a:t>
            </a:r>
            <a:endParaRPr sz="1100">
              <a:latin typeface="Courier New"/>
              <a:cs typeface="Courier New"/>
            </a:endParaRPr>
          </a:p>
          <a:p>
            <a:pPr marL="74930" marR="4730750">
              <a:lnSpc>
                <a:spcPts val="2500"/>
              </a:lnSpc>
              <a:spcBef>
                <a:spcPts val="5"/>
              </a:spcBef>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3609085"/>
            <a:ext cx="5667375" cy="754380"/>
          </a:xfrm>
          <a:prstGeom prst="rect">
            <a:avLst/>
          </a:prstGeom>
        </p:spPr>
        <p:txBody>
          <a:bodyPr wrap="square" lIns="0" tIns="12700" rIns="0" bIns="0" rtlCol="0" vert="horz">
            <a:spAutoFit/>
          </a:bodyPr>
          <a:lstStyle/>
          <a:p>
            <a:pPr marL="241300" marR="87630" indent="-228600">
              <a:lnSpc>
                <a:spcPct val="100000"/>
              </a:lnSpc>
              <a:spcBef>
                <a:spcPts val="100"/>
              </a:spcBef>
            </a:pPr>
            <a:r>
              <a:rPr dirty="0" sz="1200">
                <a:latin typeface="Times New Roman"/>
                <a:cs typeface="Times New Roman"/>
              </a:rPr>
              <a:t>b. Test the </a:t>
            </a:r>
            <a:r>
              <a:rPr dirty="0" sz="1200" spc="-5">
                <a:latin typeface="Courier New"/>
                <a:cs typeface="Courier New"/>
              </a:rPr>
              <a:t>SCHEDULE_REPORT</a:t>
            </a:r>
            <a:r>
              <a:rPr dirty="0" sz="1200" spc="-525">
                <a:latin typeface="Courier New"/>
                <a:cs typeface="Courier New"/>
              </a:rPr>
              <a:t> </a:t>
            </a:r>
            <a:r>
              <a:rPr dirty="0" sz="1200">
                <a:latin typeface="Times New Roman"/>
                <a:cs typeface="Times New Roman"/>
              </a:rPr>
              <a:t>procedure by executing it with a </a:t>
            </a:r>
            <a:r>
              <a:rPr dirty="0" sz="1200" spc="-5">
                <a:latin typeface="Times New Roman"/>
                <a:cs typeface="Times New Roman"/>
              </a:rPr>
              <a:t>parameter </a:t>
            </a:r>
            <a:r>
              <a:rPr dirty="0" sz="1200">
                <a:latin typeface="Times New Roman"/>
                <a:cs typeface="Times New Roman"/>
              </a:rPr>
              <a:t>specifying a  frequency of every 2 </a:t>
            </a:r>
            <a:r>
              <a:rPr dirty="0" sz="1200" spc="-5">
                <a:latin typeface="Times New Roman"/>
                <a:cs typeface="Times New Roman"/>
              </a:rPr>
              <a:t>minutes </a:t>
            </a:r>
            <a:r>
              <a:rPr dirty="0" sz="1200">
                <a:latin typeface="Times New Roman"/>
                <a:cs typeface="Times New Roman"/>
              </a:rPr>
              <a:t>and a </a:t>
            </a:r>
            <a:r>
              <a:rPr dirty="0" sz="1200" spc="-5">
                <a:latin typeface="Times New Roman"/>
                <a:cs typeface="Times New Roman"/>
              </a:rPr>
              <a:t>termination time </a:t>
            </a:r>
            <a:r>
              <a:rPr dirty="0" sz="1200">
                <a:latin typeface="Times New Roman"/>
                <a:cs typeface="Times New Roman"/>
              </a:rPr>
              <a:t>10 </a:t>
            </a:r>
            <a:r>
              <a:rPr dirty="0" sz="1200" spc="-5">
                <a:latin typeface="Times New Roman"/>
                <a:cs typeface="Times New Roman"/>
              </a:rPr>
              <a:t>minutes after </a:t>
            </a:r>
            <a:r>
              <a:rPr dirty="0" sz="1200">
                <a:latin typeface="Times New Roman"/>
                <a:cs typeface="Times New Roman"/>
              </a:rPr>
              <a:t>it</a:t>
            </a:r>
            <a:r>
              <a:rPr dirty="0" sz="1200" spc="20">
                <a:latin typeface="Times New Roman"/>
                <a:cs typeface="Times New Roman"/>
              </a:rPr>
              <a:t> </a:t>
            </a:r>
            <a:r>
              <a:rPr dirty="0" sz="1200" spc="-5">
                <a:latin typeface="Times New Roman"/>
                <a:cs typeface="Times New Roman"/>
              </a:rPr>
              <a:t>starts.</a:t>
            </a:r>
            <a:endParaRPr sz="1200">
              <a:latin typeface="Times New Roman"/>
              <a:cs typeface="Times New Roman"/>
            </a:endParaRPr>
          </a:p>
          <a:p>
            <a:pPr marL="241300" marR="5080">
              <a:lnSpc>
                <a:spcPts val="1430"/>
              </a:lnSpc>
              <a:spcBef>
                <a:spcPts val="35"/>
              </a:spcBef>
            </a:pPr>
            <a:r>
              <a:rPr dirty="0" sz="1200" b="1">
                <a:latin typeface="Times New Roman"/>
                <a:cs typeface="Times New Roman"/>
              </a:rPr>
              <a:t>Note: </a:t>
            </a:r>
            <a:r>
              <a:rPr dirty="0" sz="1200">
                <a:latin typeface="Times New Roman"/>
                <a:cs typeface="Times New Roman"/>
              </a:rPr>
              <a:t>You will have to connect to the database server by </a:t>
            </a:r>
            <a:r>
              <a:rPr dirty="0" sz="1200" spc="-5">
                <a:latin typeface="Times New Roman"/>
                <a:cs typeface="Times New Roman"/>
              </a:rPr>
              <a:t>using </a:t>
            </a:r>
            <a:r>
              <a:rPr dirty="0" sz="1200" spc="-5">
                <a:latin typeface="Courier New"/>
                <a:cs typeface="Courier New"/>
              </a:rPr>
              <a:t>PSFTP</a:t>
            </a:r>
            <a:r>
              <a:rPr dirty="0" sz="1200" spc="-535">
                <a:latin typeface="Courier New"/>
                <a:cs typeface="Courier New"/>
              </a:rPr>
              <a:t> </a:t>
            </a:r>
            <a:r>
              <a:rPr dirty="0" sz="1200">
                <a:latin typeface="Times New Roman"/>
                <a:cs typeface="Times New Roman"/>
              </a:rPr>
              <a:t>to check whether  your files are</a:t>
            </a:r>
            <a:r>
              <a:rPr dirty="0" sz="1200" spc="-5">
                <a:latin typeface="Times New Roman"/>
                <a:cs typeface="Times New Roman"/>
              </a:rPr>
              <a:t> </a:t>
            </a:r>
            <a:r>
              <a:rPr dirty="0" sz="1200">
                <a:latin typeface="Times New Roman"/>
                <a:cs typeface="Times New Roman"/>
              </a:rPr>
              <a:t>created.</a:t>
            </a:r>
            <a:endParaRPr sz="1200">
              <a:latin typeface="Times New Roman"/>
              <a:cs typeface="Times New Roman"/>
            </a:endParaRPr>
          </a:p>
        </p:txBody>
      </p:sp>
      <p:sp>
        <p:nvSpPr>
          <p:cNvPr id="5" name="object 5"/>
          <p:cNvSpPr txBox="1"/>
          <p:nvPr/>
        </p:nvSpPr>
        <p:spPr>
          <a:xfrm>
            <a:off x="838961" y="4437126"/>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schedule_report('FREQUENCY=MINUTELY;INTERVAL=2',</a:t>
            </a:r>
            <a:r>
              <a:rPr dirty="0" sz="1100" spc="15">
                <a:latin typeface="Courier New"/>
                <a:cs typeface="Courier New"/>
              </a:rPr>
              <a:t> </a:t>
            </a:r>
            <a:r>
              <a:rPr dirty="0" sz="1100" spc="-5">
                <a:latin typeface="Courier New"/>
                <a:cs typeface="Courier New"/>
              </a:rPr>
              <a:t>10)</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1130300" y="5089652"/>
            <a:ext cx="5574030" cy="39687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 </a:t>
            </a:r>
            <a:r>
              <a:rPr dirty="0" sz="1200" spc="-5">
                <a:latin typeface="Times New Roman"/>
                <a:cs typeface="Times New Roman"/>
              </a:rPr>
              <a:t>During </a:t>
            </a:r>
            <a:r>
              <a:rPr dirty="0" sz="1200">
                <a:latin typeface="Times New Roman"/>
                <a:cs typeface="Times New Roman"/>
              </a:rPr>
              <a:t>and after the process, you can query </a:t>
            </a:r>
            <a:r>
              <a:rPr dirty="0" sz="1200" spc="-5">
                <a:latin typeface="Courier New"/>
                <a:cs typeface="Courier New"/>
              </a:rPr>
              <a:t>job_name</a:t>
            </a:r>
            <a:r>
              <a:rPr dirty="0" sz="1200" spc="-475">
                <a:latin typeface="Courier New"/>
                <a:cs typeface="Courier New"/>
              </a:rPr>
              <a:t> </a:t>
            </a:r>
            <a:r>
              <a:rPr dirty="0" sz="1200">
                <a:latin typeface="Times New Roman"/>
                <a:cs typeface="Times New Roman"/>
              </a:rPr>
              <a:t>and enabled </a:t>
            </a:r>
            <a:r>
              <a:rPr dirty="0" sz="1200" spc="-5">
                <a:latin typeface="Times New Roman"/>
                <a:cs typeface="Times New Roman"/>
              </a:rPr>
              <a:t>columns </a:t>
            </a:r>
            <a:r>
              <a:rPr dirty="0" sz="1200">
                <a:latin typeface="Times New Roman"/>
                <a:cs typeface="Times New Roman"/>
              </a:rPr>
              <a:t>from the</a:t>
            </a:r>
            <a:endParaRPr sz="1200">
              <a:latin typeface="Times New Roman"/>
              <a:cs typeface="Times New Roman"/>
            </a:endParaRPr>
          </a:p>
          <a:p>
            <a:pPr marL="241300">
              <a:lnSpc>
                <a:spcPct val="100000"/>
              </a:lnSpc>
              <a:spcBef>
                <a:spcPts val="40"/>
              </a:spcBef>
            </a:pPr>
            <a:r>
              <a:rPr dirty="0" sz="1200" spc="-5">
                <a:latin typeface="Courier New"/>
                <a:cs typeface="Courier New"/>
              </a:rPr>
              <a:t>USER_SCHEDULER_JOBS</a:t>
            </a:r>
            <a:r>
              <a:rPr dirty="0" sz="1200" spc="-459">
                <a:latin typeface="Courier New"/>
                <a:cs typeface="Courier New"/>
              </a:rPr>
              <a:t> </a:t>
            </a:r>
            <a:r>
              <a:rPr dirty="0" sz="1200">
                <a:latin typeface="Times New Roman"/>
                <a:cs typeface="Times New Roman"/>
              </a:rPr>
              <a:t>table to check whether the job </a:t>
            </a:r>
            <a:r>
              <a:rPr dirty="0" sz="1200" spc="-5">
                <a:latin typeface="Times New Roman"/>
                <a:cs typeface="Times New Roman"/>
              </a:rPr>
              <a:t>still </a:t>
            </a:r>
            <a:r>
              <a:rPr dirty="0" sz="1200">
                <a:latin typeface="Times New Roman"/>
                <a:cs typeface="Times New Roman"/>
              </a:rPr>
              <a:t>exists.</a:t>
            </a:r>
            <a:endParaRPr sz="1200">
              <a:latin typeface="Times New Roman"/>
              <a:cs typeface="Times New Roman"/>
            </a:endParaRPr>
          </a:p>
        </p:txBody>
      </p:sp>
      <p:sp>
        <p:nvSpPr>
          <p:cNvPr id="7" name="object 7"/>
          <p:cNvSpPr txBox="1"/>
          <p:nvPr/>
        </p:nvSpPr>
        <p:spPr>
          <a:xfrm>
            <a:off x="838961" y="5567934"/>
            <a:ext cx="6323330" cy="355600"/>
          </a:xfrm>
          <a:prstGeom prst="rect">
            <a:avLst/>
          </a:prstGeom>
          <a:ln w="12192">
            <a:solidFill>
              <a:srgbClr val="000000"/>
            </a:solidFill>
          </a:ln>
        </p:spPr>
        <p:txBody>
          <a:bodyPr wrap="square" lIns="0" tIns="12065" rIns="0" bIns="0" rtlCol="0" vert="horz">
            <a:spAutoFit/>
          </a:bodyPr>
          <a:lstStyle/>
          <a:p>
            <a:pPr marL="74930" marR="4144010">
              <a:lnSpc>
                <a:spcPts val="1250"/>
              </a:lnSpc>
              <a:spcBef>
                <a:spcPts val="95"/>
              </a:spcBef>
            </a:pPr>
            <a:r>
              <a:rPr dirty="0" sz="1100" spc="-5">
                <a:latin typeface="Courier New"/>
                <a:cs typeface="Courier New"/>
              </a:rPr>
              <a:t>SELECT job_name, enabled  FROM</a:t>
            </a:r>
            <a:r>
              <a:rPr dirty="0" sz="1100" spc="-15">
                <a:latin typeface="Courier New"/>
                <a:cs typeface="Courier New"/>
              </a:rPr>
              <a:t> </a:t>
            </a:r>
            <a:r>
              <a:rPr dirty="0" sz="1100" spc="-5">
                <a:latin typeface="Courier New"/>
                <a:cs typeface="Courier New"/>
              </a:rPr>
              <a:t>user_scheduler_jobs;</a:t>
            </a:r>
            <a:endParaRPr sz="1100">
              <a:latin typeface="Courier New"/>
              <a:cs typeface="Courier New"/>
            </a:endParaRPr>
          </a:p>
        </p:txBody>
      </p:sp>
      <p:sp>
        <p:nvSpPr>
          <p:cNvPr id="8" name="object 8"/>
          <p:cNvSpPr txBox="1"/>
          <p:nvPr/>
        </p:nvSpPr>
        <p:spPr>
          <a:xfrm>
            <a:off x="1358900" y="6056629"/>
            <a:ext cx="43357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Times New Roman"/>
                <a:cs typeface="Times New Roman"/>
              </a:rPr>
              <a:t>Note: </a:t>
            </a:r>
            <a:r>
              <a:rPr dirty="0" sz="1200">
                <a:latin typeface="Times New Roman"/>
                <a:cs typeface="Times New Roman"/>
              </a:rPr>
              <a:t>This query </a:t>
            </a:r>
            <a:r>
              <a:rPr dirty="0" sz="1200" spc="-5">
                <a:latin typeface="Times New Roman"/>
                <a:cs typeface="Times New Roman"/>
              </a:rPr>
              <a:t>should </a:t>
            </a:r>
            <a:r>
              <a:rPr dirty="0" sz="1200">
                <a:latin typeface="Times New Roman"/>
                <a:cs typeface="Times New Roman"/>
              </a:rPr>
              <a:t>return no rows after 10 </a:t>
            </a:r>
            <a:r>
              <a:rPr dirty="0" sz="1200" spc="-5">
                <a:latin typeface="Times New Roman"/>
                <a:cs typeface="Times New Roman"/>
              </a:rPr>
              <a:t>minutes </a:t>
            </a:r>
            <a:r>
              <a:rPr dirty="0" sz="1200">
                <a:latin typeface="Times New Roman"/>
                <a:cs typeface="Times New Roman"/>
              </a:rPr>
              <a:t>have</a:t>
            </a:r>
            <a:r>
              <a:rPr dirty="0" sz="1200" spc="-85">
                <a:latin typeface="Times New Roman"/>
                <a:cs typeface="Times New Roman"/>
              </a:rPr>
              <a:t> </a:t>
            </a:r>
            <a:r>
              <a:rPr dirty="0" sz="1200">
                <a:latin typeface="Times New Roman"/>
                <a:cs typeface="Times New Roman"/>
              </a:rPr>
              <a:t>elapsed.</a:t>
            </a:r>
            <a:endParaRPr sz="12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638165" cy="249682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240665" marR="5080" indent="-228600">
              <a:lnSpc>
                <a:spcPct val="100000"/>
              </a:lnSpc>
              <a:buAutoNum type="arabicPeriod"/>
              <a:tabLst>
                <a:tab pos="241935" algn="l"/>
              </a:tabLst>
            </a:pPr>
            <a:r>
              <a:rPr dirty="0" sz="1200">
                <a:latin typeface="Times New Roman"/>
                <a:cs typeface="Times New Roman"/>
              </a:rPr>
              <a:t>Create a </a:t>
            </a:r>
            <a:r>
              <a:rPr dirty="0" sz="1200" spc="-5">
                <a:latin typeface="Times New Roman"/>
                <a:cs typeface="Times New Roman"/>
              </a:rPr>
              <a:t>package </a:t>
            </a:r>
            <a:r>
              <a:rPr dirty="0" sz="1200">
                <a:latin typeface="Times New Roman"/>
                <a:cs typeface="Times New Roman"/>
              </a:rPr>
              <a:t>called </a:t>
            </a:r>
            <a:r>
              <a:rPr dirty="0" sz="1200" spc="-5">
                <a:latin typeface="Courier New"/>
                <a:cs typeface="Courier New"/>
              </a:rPr>
              <a:t>TABLE_PKG</a:t>
            </a:r>
            <a:r>
              <a:rPr dirty="0" sz="1200" spc="-440">
                <a:latin typeface="Courier New"/>
                <a:cs typeface="Courier New"/>
              </a:rPr>
              <a:t> </a:t>
            </a:r>
            <a:r>
              <a:rPr dirty="0" sz="1200">
                <a:latin typeface="Times New Roman"/>
                <a:cs typeface="Times New Roman"/>
              </a:rPr>
              <a:t>that </a:t>
            </a:r>
            <a:r>
              <a:rPr dirty="0" sz="1200" spc="-5">
                <a:latin typeface="Times New Roman"/>
                <a:cs typeface="Times New Roman"/>
              </a:rPr>
              <a:t>uses </a:t>
            </a:r>
            <a:r>
              <a:rPr dirty="0" sz="1200">
                <a:latin typeface="Times New Roman"/>
                <a:cs typeface="Times New Roman"/>
              </a:rPr>
              <a:t>Native </a:t>
            </a:r>
            <a:r>
              <a:rPr dirty="0" sz="1200" spc="-5">
                <a:latin typeface="Times New Roman"/>
                <a:cs typeface="Times New Roman"/>
              </a:rPr>
              <a:t>Dynamic SQL </a:t>
            </a:r>
            <a:r>
              <a:rPr dirty="0" sz="1200">
                <a:latin typeface="Times New Roman"/>
                <a:cs typeface="Times New Roman"/>
              </a:rPr>
              <a:t>to create or drop a  table, and to populate, </a:t>
            </a:r>
            <a:r>
              <a:rPr dirty="0" sz="1200" spc="-5">
                <a:latin typeface="Times New Roman"/>
                <a:cs typeface="Times New Roman"/>
              </a:rPr>
              <a:t>modify, </a:t>
            </a:r>
            <a:r>
              <a:rPr dirty="0" sz="1200">
                <a:latin typeface="Times New Roman"/>
                <a:cs typeface="Times New Roman"/>
              </a:rPr>
              <a:t>and delete rows from the</a:t>
            </a:r>
            <a:r>
              <a:rPr dirty="0" sz="1200" spc="-45">
                <a:latin typeface="Times New Roman"/>
                <a:cs typeface="Times New Roman"/>
              </a:rPr>
              <a:t> </a:t>
            </a:r>
            <a:r>
              <a:rPr dirty="0" sz="1200">
                <a:latin typeface="Times New Roman"/>
                <a:cs typeface="Times New Roman"/>
              </a:rPr>
              <a:t>table.</a:t>
            </a:r>
            <a:endParaRPr sz="1200">
              <a:latin typeface="Times New Roman"/>
              <a:cs typeface="Times New Roman"/>
            </a:endParaRPr>
          </a:p>
          <a:p>
            <a:pPr lvl="1" marL="469265" indent="-229235">
              <a:lnSpc>
                <a:spcPts val="1380"/>
              </a:lnSpc>
              <a:spcBef>
                <a:spcPts val="1140"/>
              </a:spcBef>
              <a:buAutoNum type="alphaLcPeriod"/>
              <a:tabLst>
                <a:tab pos="469900" algn="l"/>
              </a:tabLst>
            </a:pPr>
            <a:r>
              <a:rPr dirty="0" sz="1200">
                <a:latin typeface="Times New Roman"/>
                <a:cs typeface="Times New Roman"/>
              </a:rPr>
              <a:t>Create a </a:t>
            </a:r>
            <a:r>
              <a:rPr dirty="0" sz="1200" spc="-5">
                <a:latin typeface="Times New Roman"/>
                <a:cs typeface="Times New Roman"/>
              </a:rPr>
              <a:t>package specification with </a:t>
            </a:r>
            <a:r>
              <a:rPr dirty="0" sz="1200">
                <a:latin typeface="Times New Roman"/>
                <a:cs typeface="Times New Roman"/>
              </a:rPr>
              <a:t>the following</a:t>
            </a:r>
            <a:r>
              <a:rPr dirty="0" sz="1200" spc="-20">
                <a:latin typeface="Times New Roman"/>
                <a:cs typeface="Times New Roman"/>
              </a:rPr>
              <a:t> </a:t>
            </a:r>
            <a:r>
              <a:rPr dirty="0" sz="1200">
                <a:latin typeface="Times New Roman"/>
                <a:cs typeface="Times New Roman"/>
              </a:rPr>
              <a:t>procedures:</a:t>
            </a:r>
            <a:endParaRPr sz="1200">
              <a:latin typeface="Times New Roman"/>
              <a:cs typeface="Times New Roman"/>
            </a:endParaRPr>
          </a:p>
          <a:p>
            <a:pPr marL="637540" marR="46355">
              <a:lnSpc>
                <a:spcPts val="1240"/>
              </a:lnSpc>
              <a:spcBef>
                <a:spcPts val="45"/>
              </a:spcBef>
            </a:pPr>
            <a:r>
              <a:rPr dirty="0" sz="1100" spc="-5">
                <a:latin typeface="Courier New"/>
                <a:cs typeface="Courier New"/>
              </a:rPr>
              <a:t>PROCEDURE make(table_name VARCHAR2, col_specs VARCHAR2)  PROCEDURE add_row(table_name VARCHAR2, col_values</a:t>
            </a:r>
            <a:r>
              <a:rPr dirty="0" sz="1100" spc="110">
                <a:latin typeface="Courier New"/>
                <a:cs typeface="Courier New"/>
              </a:rPr>
              <a:t> </a:t>
            </a:r>
            <a:r>
              <a:rPr dirty="0" sz="1100" spc="-5">
                <a:latin typeface="Courier New"/>
                <a:cs typeface="Courier New"/>
              </a:rPr>
              <a:t>VARCHAR2,</a:t>
            </a:r>
            <a:endParaRPr sz="1100">
              <a:latin typeface="Courier New"/>
              <a:cs typeface="Courier New"/>
            </a:endParaRPr>
          </a:p>
          <a:p>
            <a:pPr marL="805180">
              <a:lnSpc>
                <a:spcPts val="1185"/>
              </a:lnSpc>
            </a:pPr>
            <a:r>
              <a:rPr dirty="0" sz="1100" spc="-5">
                <a:latin typeface="Courier New"/>
                <a:cs typeface="Courier New"/>
              </a:rPr>
              <a:t>cols VARCHAR2 :=</a:t>
            </a:r>
            <a:r>
              <a:rPr dirty="0" sz="1100" spc="5">
                <a:latin typeface="Courier New"/>
                <a:cs typeface="Courier New"/>
              </a:rPr>
              <a:t> </a:t>
            </a:r>
            <a:r>
              <a:rPr dirty="0" sz="1100" spc="-5">
                <a:latin typeface="Courier New"/>
                <a:cs typeface="Courier New"/>
              </a:rPr>
              <a:t>NULL)</a:t>
            </a:r>
            <a:endParaRPr sz="1100">
              <a:latin typeface="Courier New"/>
              <a:cs typeface="Courier New"/>
            </a:endParaRPr>
          </a:p>
          <a:p>
            <a:pPr marL="805180" marR="46355" indent="-167640">
              <a:lnSpc>
                <a:spcPts val="1240"/>
              </a:lnSpc>
              <a:spcBef>
                <a:spcPts val="75"/>
              </a:spcBef>
            </a:pPr>
            <a:r>
              <a:rPr dirty="0" sz="1100" spc="-5">
                <a:latin typeface="Courier New"/>
                <a:cs typeface="Courier New"/>
              </a:rPr>
              <a:t>PROCEDURE upd_row(table_name VARCHAR2, set_values VARCHAR2,  conditions VARCHAR2 :=</a:t>
            </a:r>
            <a:r>
              <a:rPr dirty="0" sz="1100" spc="5">
                <a:latin typeface="Courier New"/>
                <a:cs typeface="Courier New"/>
              </a:rPr>
              <a:t> </a:t>
            </a:r>
            <a:r>
              <a:rPr dirty="0" sz="1100" spc="-5">
                <a:latin typeface="Courier New"/>
                <a:cs typeface="Courier New"/>
              </a:rPr>
              <a:t>NULL)</a:t>
            </a:r>
            <a:endParaRPr sz="1100">
              <a:latin typeface="Courier New"/>
              <a:cs typeface="Courier New"/>
            </a:endParaRPr>
          </a:p>
          <a:p>
            <a:pPr marL="805180" marR="1806575" indent="-167640">
              <a:lnSpc>
                <a:spcPts val="1250"/>
              </a:lnSpc>
            </a:pPr>
            <a:r>
              <a:rPr dirty="0" sz="1100" spc="-5">
                <a:latin typeface="Courier New"/>
                <a:cs typeface="Courier New"/>
              </a:rPr>
              <a:t>PROCEDURE del_row(table_name VARCHAR2,  conditions VARCHAR2 :=</a:t>
            </a:r>
            <a:r>
              <a:rPr dirty="0" sz="1100" spc="5">
                <a:latin typeface="Courier New"/>
                <a:cs typeface="Courier New"/>
              </a:rPr>
              <a:t> </a:t>
            </a:r>
            <a:r>
              <a:rPr dirty="0" sz="1100" spc="-5">
                <a:latin typeface="Courier New"/>
                <a:cs typeface="Courier New"/>
              </a:rPr>
              <a:t>NULL)</a:t>
            </a:r>
            <a:endParaRPr sz="1100">
              <a:latin typeface="Courier New"/>
              <a:cs typeface="Courier New"/>
            </a:endParaRPr>
          </a:p>
          <a:p>
            <a:pPr marL="637540">
              <a:lnSpc>
                <a:spcPts val="1210"/>
              </a:lnSpc>
            </a:pPr>
            <a:r>
              <a:rPr dirty="0" sz="1100" spc="-5">
                <a:latin typeface="Courier New"/>
                <a:cs typeface="Courier New"/>
              </a:rPr>
              <a:t>PROCEDURE remove(table_name</a:t>
            </a:r>
            <a:r>
              <a:rPr dirty="0" sz="1100" spc="5">
                <a:latin typeface="Courier New"/>
                <a:cs typeface="Courier New"/>
              </a:rPr>
              <a:t> </a:t>
            </a:r>
            <a:r>
              <a:rPr dirty="0" sz="1100" spc="-5">
                <a:latin typeface="Courier New"/>
                <a:cs typeface="Courier New"/>
              </a:rPr>
              <a:t>VARCHAR2)</a:t>
            </a:r>
            <a:endParaRPr sz="1100">
              <a:latin typeface="Courier New"/>
              <a:cs typeface="Courier New"/>
            </a:endParaRPr>
          </a:p>
          <a:p>
            <a:pPr marL="469900">
              <a:lnSpc>
                <a:spcPct val="100000"/>
              </a:lnSpc>
              <a:spcBef>
                <a:spcPts val="30"/>
              </a:spcBef>
            </a:pPr>
            <a:r>
              <a:rPr dirty="0" sz="1200">
                <a:latin typeface="Times New Roman"/>
                <a:cs typeface="Times New Roman"/>
              </a:rPr>
              <a:t>Ensure that </a:t>
            </a:r>
            <a:r>
              <a:rPr dirty="0" sz="1200" spc="-5">
                <a:latin typeface="Times New Roman"/>
                <a:cs typeface="Times New Roman"/>
              </a:rPr>
              <a:t>subprograms manage </a:t>
            </a:r>
            <a:r>
              <a:rPr dirty="0" sz="1200">
                <a:latin typeface="Times New Roman"/>
                <a:cs typeface="Times New Roman"/>
              </a:rPr>
              <a:t>optional default </a:t>
            </a:r>
            <a:r>
              <a:rPr dirty="0" sz="1200" spc="-5">
                <a:latin typeface="Times New Roman"/>
                <a:cs typeface="Times New Roman"/>
              </a:rPr>
              <a:t>parameters </a:t>
            </a:r>
            <a:r>
              <a:rPr dirty="0" sz="1200">
                <a:latin typeface="Times New Roman"/>
                <a:cs typeface="Times New Roman"/>
              </a:rPr>
              <a:t>with </a:t>
            </a:r>
            <a:r>
              <a:rPr dirty="0" sz="1200" spc="-5">
                <a:latin typeface="Courier New"/>
                <a:cs typeface="Courier New"/>
              </a:rPr>
              <a:t>NULL</a:t>
            </a:r>
            <a:r>
              <a:rPr dirty="0" sz="1200" spc="-425">
                <a:latin typeface="Courier New"/>
                <a:cs typeface="Courier New"/>
              </a:rPr>
              <a:t> </a:t>
            </a:r>
            <a:r>
              <a:rPr dirty="0" sz="1200">
                <a:latin typeface="Times New Roman"/>
                <a:cs typeface="Times New Roman"/>
              </a:rPr>
              <a:t>values.</a:t>
            </a:r>
            <a:endParaRPr sz="1200">
              <a:latin typeface="Times New Roman"/>
              <a:cs typeface="Times New Roman"/>
            </a:endParaRPr>
          </a:p>
        </p:txBody>
      </p:sp>
      <p:sp>
        <p:nvSpPr>
          <p:cNvPr id="3" name="object 3"/>
          <p:cNvSpPr txBox="1"/>
          <p:nvPr/>
        </p:nvSpPr>
        <p:spPr>
          <a:xfrm>
            <a:off x="838961" y="3393185"/>
            <a:ext cx="6323330" cy="24130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table_pkg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242570" marR="1126490">
              <a:lnSpc>
                <a:spcPts val="1250"/>
              </a:lnSpc>
              <a:spcBef>
                <a:spcPts val="60"/>
              </a:spcBef>
            </a:pPr>
            <a:r>
              <a:rPr dirty="0" sz="1100" spc="-5">
                <a:latin typeface="Courier New"/>
                <a:cs typeface="Courier New"/>
              </a:rPr>
              <a:t>PROCEDURE make(table_name VARCHAR2, col_specs VARCHAR2);  PROCEDURE add_row(table_name VARCHAR2, col_values</a:t>
            </a:r>
            <a:r>
              <a:rPr dirty="0" sz="1100" spc="110">
                <a:latin typeface="Courier New"/>
                <a:cs typeface="Courier New"/>
              </a:rPr>
              <a:t> </a:t>
            </a:r>
            <a:r>
              <a:rPr dirty="0" sz="1100" spc="-5">
                <a:latin typeface="Courier New"/>
                <a:cs typeface="Courier New"/>
              </a:rPr>
              <a:t>VARCHAR2,</a:t>
            </a:r>
            <a:endParaRPr sz="1100">
              <a:latin typeface="Courier New"/>
              <a:cs typeface="Courier New"/>
            </a:endParaRPr>
          </a:p>
          <a:p>
            <a:pPr marL="410209">
              <a:lnSpc>
                <a:spcPts val="1175"/>
              </a:lnSpc>
            </a:pPr>
            <a:r>
              <a:rPr dirty="0" sz="1100" spc="-5">
                <a:latin typeface="Courier New"/>
                <a:cs typeface="Courier New"/>
              </a:rPr>
              <a:t>cols VARCHAR2 :=</a:t>
            </a:r>
            <a:r>
              <a:rPr dirty="0" sz="1100" spc="5">
                <a:latin typeface="Courier New"/>
                <a:cs typeface="Courier New"/>
              </a:rPr>
              <a:t> </a:t>
            </a:r>
            <a:r>
              <a:rPr dirty="0" sz="1100" spc="-5">
                <a:latin typeface="Courier New"/>
                <a:cs typeface="Courier New"/>
              </a:rPr>
              <a:t>NULL);</a:t>
            </a:r>
            <a:endParaRPr sz="1100">
              <a:latin typeface="Courier New"/>
              <a:cs typeface="Courier New"/>
            </a:endParaRPr>
          </a:p>
          <a:p>
            <a:pPr marL="410209" marR="1126490" indent="-167640">
              <a:lnSpc>
                <a:spcPts val="1250"/>
              </a:lnSpc>
              <a:spcBef>
                <a:spcPts val="65"/>
              </a:spcBef>
            </a:pPr>
            <a:r>
              <a:rPr dirty="0" sz="1100" spc="-5">
                <a:latin typeface="Courier New"/>
                <a:cs typeface="Courier New"/>
              </a:rPr>
              <a:t>PROCEDURE upd_row(table_name VARCHAR2, set_values VARCHAR2,  conditions VARCHAR2 :=</a:t>
            </a:r>
            <a:r>
              <a:rPr dirty="0" sz="1100" spc="5">
                <a:latin typeface="Courier New"/>
                <a:cs typeface="Courier New"/>
              </a:rPr>
              <a:t> </a:t>
            </a:r>
            <a:r>
              <a:rPr dirty="0" sz="1100" spc="-5">
                <a:latin typeface="Courier New"/>
                <a:cs typeface="Courier New"/>
              </a:rPr>
              <a:t>NULL);</a:t>
            </a:r>
            <a:endParaRPr sz="1100">
              <a:latin typeface="Courier New"/>
              <a:cs typeface="Courier New"/>
            </a:endParaRPr>
          </a:p>
          <a:p>
            <a:pPr marL="242570">
              <a:lnSpc>
                <a:spcPts val="1175"/>
              </a:lnSpc>
            </a:pPr>
            <a:r>
              <a:rPr dirty="0" sz="1100" spc="-5">
                <a:latin typeface="Courier New"/>
                <a:cs typeface="Courier New"/>
              </a:rPr>
              <a:t>PROCEDURE del_row(table_name VARCHAR2, conditions VARCHAR2 :=</a:t>
            </a:r>
            <a:r>
              <a:rPr dirty="0" sz="1100" spc="95">
                <a:latin typeface="Courier New"/>
                <a:cs typeface="Courier New"/>
              </a:rPr>
              <a:t> </a:t>
            </a:r>
            <a:r>
              <a:rPr dirty="0" sz="1100" spc="-5">
                <a:latin typeface="Courier New"/>
                <a:cs typeface="Courier New"/>
              </a:rPr>
              <a:t>NULL);</a:t>
            </a:r>
            <a:endParaRPr sz="1100">
              <a:latin typeface="Courier New"/>
              <a:cs typeface="Courier New"/>
            </a:endParaRPr>
          </a:p>
          <a:p>
            <a:pPr marL="74930" marR="2886710" indent="167640">
              <a:lnSpc>
                <a:spcPts val="1250"/>
              </a:lnSpc>
              <a:spcBef>
                <a:spcPts val="65"/>
              </a:spcBef>
            </a:pPr>
            <a:r>
              <a:rPr dirty="0" sz="1100" spc="-5">
                <a:latin typeface="Courier New"/>
                <a:cs typeface="Courier New"/>
              </a:rPr>
              <a:t>PROCEDURE remove(table_name VARCHAR2);  END table_pkg;</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898390">
              <a:lnSpc>
                <a:spcPts val="2510"/>
              </a:lnSpc>
              <a:spcBef>
                <a:spcPts val="26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1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5939282"/>
            <a:ext cx="5676900" cy="564515"/>
          </a:xfrm>
          <a:prstGeom prst="rect">
            <a:avLst/>
          </a:prstGeom>
        </p:spPr>
        <p:txBody>
          <a:bodyPr wrap="square" lIns="0" tIns="17145" rIns="0" bIns="0" rtlCol="0" vert="horz">
            <a:spAutoFit/>
          </a:bodyPr>
          <a:lstStyle/>
          <a:p>
            <a:pPr marL="241300" marR="5080" indent="-228600">
              <a:lnSpc>
                <a:spcPct val="97300"/>
              </a:lnSpc>
              <a:spcBef>
                <a:spcPts val="135"/>
              </a:spcBef>
            </a:pPr>
            <a:r>
              <a:rPr dirty="0" sz="1200">
                <a:latin typeface="Times New Roman"/>
                <a:cs typeface="Times New Roman"/>
              </a:rPr>
              <a:t>b. Create the </a:t>
            </a:r>
            <a:r>
              <a:rPr dirty="0" sz="1200" spc="-5">
                <a:latin typeface="Times New Roman"/>
                <a:cs typeface="Times New Roman"/>
              </a:rPr>
              <a:t>package </a:t>
            </a:r>
            <a:r>
              <a:rPr dirty="0" sz="1200">
                <a:latin typeface="Times New Roman"/>
                <a:cs typeface="Times New Roman"/>
              </a:rPr>
              <a:t>body that accepts the </a:t>
            </a:r>
            <a:r>
              <a:rPr dirty="0" sz="1200" spc="-5">
                <a:latin typeface="Times New Roman"/>
                <a:cs typeface="Times New Roman"/>
              </a:rPr>
              <a:t>parameters </a:t>
            </a:r>
            <a:r>
              <a:rPr dirty="0" sz="1200">
                <a:latin typeface="Times New Roman"/>
                <a:cs typeface="Times New Roman"/>
              </a:rPr>
              <a:t>and </a:t>
            </a:r>
            <a:r>
              <a:rPr dirty="0" sz="1200" spc="-5">
                <a:latin typeface="Times New Roman"/>
                <a:cs typeface="Times New Roman"/>
              </a:rPr>
              <a:t>dynamically </a:t>
            </a:r>
            <a:r>
              <a:rPr dirty="0" sz="1200">
                <a:latin typeface="Times New Roman"/>
                <a:cs typeface="Times New Roman"/>
              </a:rPr>
              <a:t>constructs the  appropriate SQL statements </a:t>
            </a:r>
            <a:r>
              <a:rPr dirty="0" sz="1200" spc="-5">
                <a:latin typeface="Times New Roman"/>
                <a:cs typeface="Times New Roman"/>
              </a:rPr>
              <a:t>that </a:t>
            </a:r>
            <a:r>
              <a:rPr dirty="0" sz="1200">
                <a:latin typeface="Times New Roman"/>
                <a:cs typeface="Times New Roman"/>
              </a:rPr>
              <a:t>are </a:t>
            </a:r>
            <a:r>
              <a:rPr dirty="0" sz="1200" spc="-5">
                <a:latin typeface="Times New Roman"/>
                <a:cs typeface="Times New Roman"/>
              </a:rPr>
              <a:t>executed </a:t>
            </a:r>
            <a:r>
              <a:rPr dirty="0" sz="1200">
                <a:latin typeface="Times New Roman"/>
                <a:cs typeface="Times New Roman"/>
              </a:rPr>
              <a:t>using </a:t>
            </a:r>
            <a:r>
              <a:rPr dirty="0" sz="1200" spc="-5">
                <a:latin typeface="Times New Roman"/>
                <a:cs typeface="Times New Roman"/>
              </a:rPr>
              <a:t>Native Dynamic SQL, </a:t>
            </a:r>
            <a:r>
              <a:rPr dirty="0" sz="1200">
                <a:latin typeface="Times New Roman"/>
                <a:cs typeface="Times New Roman"/>
              </a:rPr>
              <a:t>except for the  </a:t>
            </a:r>
            <a:r>
              <a:rPr dirty="0" sz="1200" spc="-5">
                <a:latin typeface="Courier New"/>
                <a:cs typeface="Courier New"/>
              </a:rPr>
              <a:t>remove</a:t>
            </a:r>
            <a:r>
              <a:rPr dirty="0" sz="1200" spc="-430">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that</a:t>
            </a:r>
            <a:r>
              <a:rPr dirty="0" sz="1200" spc="-5">
                <a:latin typeface="Times New Roman"/>
                <a:cs typeface="Times New Roman"/>
              </a:rPr>
              <a:t> </a:t>
            </a:r>
            <a:r>
              <a:rPr dirty="0" sz="1200">
                <a:latin typeface="Times New Roman"/>
                <a:cs typeface="Times New Roman"/>
              </a:rPr>
              <a:t>should</a:t>
            </a:r>
            <a:r>
              <a:rPr dirty="0" sz="1200" spc="-5">
                <a:latin typeface="Times New Roman"/>
                <a:cs typeface="Times New Roman"/>
              </a:rPr>
              <a:t> </a:t>
            </a:r>
            <a:r>
              <a:rPr dirty="0" sz="1200">
                <a:latin typeface="Times New Roman"/>
                <a:cs typeface="Times New Roman"/>
              </a:rPr>
              <a:t>be</a:t>
            </a:r>
            <a:r>
              <a:rPr dirty="0" sz="1200" spc="-5">
                <a:latin typeface="Times New Roman"/>
                <a:cs typeface="Times New Roman"/>
              </a:rPr>
              <a:t> </a:t>
            </a:r>
            <a:r>
              <a:rPr dirty="0" sz="1200">
                <a:latin typeface="Times New Roman"/>
                <a:cs typeface="Times New Roman"/>
              </a:rPr>
              <a:t>written</a:t>
            </a:r>
            <a:r>
              <a:rPr dirty="0" sz="1200" spc="-10">
                <a:latin typeface="Times New Roman"/>
                <a:cs typeface="Times New Roman"/>
              </a:rPr>
              <a:t> </a:t>
            </a:r>
            <a:r>
              <a:rPr dirty="0" sz="1200">
                <a:latin typeface="Times New Roman"/>
                <a:cs typeface="Times New Roman"/>
              </a:rPr>
              <a:t>using</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DBMS_SQL</a:t>
            </a:r>
            <a:r>
              <a:rPr dirty="0" sz="1200" spc="-425">
                <a:latin typeface="Courier New"/>
                <a:cs typeface="Courier New"/>
              </a:rPr>
              <a:t> </a:t>
            </a:r>
            <a:r>
              <a:rPr dirty="0" sz="1200">
                <a:latin typeface="Times New Roman"/>
                <a:cs typeface="Times New Roman"/>
              </a:rPr>
              <a:t>package.</a:t>
            </a:r>
            <a:endParaRPr sz="1200">
              <a:latin typeface="Times New Roman"/>
              <a:cs typeface="Times New Roman"/>
            </a:endParaRPr>
          </a:p>
        </p:txBody>
      </p:sp>
      <p:sp>
        <p:nvSpPr>
          <p:cNvPr id="5" name="object 5"/>
          <p:cNvSpPr txBox="1"/>
          <p:nvPr/>
        </p:nvSpPr>
        <p:spPr>
          <a:xfrm>
            <a:off x="838961" y="6585204"/>
            <a:ext cx="6323330" cy="20955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table_pkg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marL="242570" marR="3138170">
              <a:lnSpc>
                <a:spcPts val="1240"/>
              </a:lnSpc>
              <a:spcBef>
                <a:spcPts val="65"/>
              </a:spcBef>
            </a:pPr>
            <a:r>
              <a:rPr dirty="0" sz="1100" spc="-5">
                <a:latin typeface="Courier New"/>
                <a:cs typeface="Courier New"/>
              </a:rPr>
              <a:t>PROCEDURE execute(stmt VARCHAR2) IS  BEGIN</a:t>
            </a:r>
            <a:endParaRPr sz="1100">
              <a:latin typeface="Courier New"/>
              <a:cs typeface="Courier New"/>
            </a:endParaRPr>
          </a:p>
          <a:p>
            <a:pPr marL="410209" marR="3641090">
              <a:lnSpc>
                <a:spcPts val="1250"/>
              </a:lnSpc>
              <a:spcBef>
                <a:spcPts val="5"/>
              </a:spcBef>
            </a:pPr>
            <a:r>
              <a:rPr dirty="0" sz="1100" spc="-5">
                <a:latin typeface="Courier New"/>
                <a:cs typeface="Courier New"/>
              </a:rPr>
              <a:t>DBMS_OUTPUT.PUT_LINE(stmt);  EXECUTE IMMEDIATE stmt;</a:t>
            </a:r>
            <a:endParaRPr sz="1100">
              <a:latin typeface="Courier New"/>
              <a:cs typeface="Courier New"/>
            </a:endParaRPr>
          </a:p>
          <a:p>
            <a:pPr marL="242570">
              <a:lnSpc>
                <a:spcPts val="1210"/>
              </a:lnSpc>
            </a:pPr>
            <a:r>
              <a:rPr dirty="0" sz="1100" spc="-5">
                <a:latin typeface="Courier New"/>
                <a:cs typeface="Courier New"/>
              </a:rPr>
              <a:t>END;</a:t>
            </a:r>
            <a:endParaRPr sz="1100">
              <a:latin typeface="Courier New"/>
              <a:cs typeface="Courier New"/>
            </a:endParaRPr>
          </a:p>
          <a:p>
            <a:pPr>
              <a:lnSpc>
                <a:spcPct val="100000"/>
              </a:lnSpc>
              <a:spcBef>
                <a:spcPts val="35"/>
              </a:spcBef>
            </a:pPr>
            <a:endParaRPr sz="1100">
              <a:latin typeface="Courier New"/>
              <a:cs typeface="Courier New"/>
            </a:endParaRPr>
          </a:p>
          <a:p>
            <a:pPr marL="410209" marR="1210310" indent="-167640">
              <a:lnSpc>
                <a:spcPts val="1240"/>
              </a:lnSpc>
            </a:pPr>
            <a:r>
              <a:rPr dirty="0" sz="1100" spc="-5">
                <a:latin typeface="Courier New"/>
                <a:cs typeface="Courier New"/>
              </a:rPr>
              <a:t>PROCEDURE make(table_name VARCHAR2, col_specs VARCHAR2) IS  stmt VARCHAR2(200) := 'CREATE TABLE '|| table_name</a:t>
            </a:r>
            <a:r>
              <a:rPr dirty="0" sz="1100" spc="75">
                <a:latin typeface="Courier New"/>
                <a:cs typeface="Courier New"/>
              </a:rPr>
              <a:t> </a:t>
            </a:r>
            <a:r>
              <a:rPr dirty="0" sz="1100" spc="-5">
                <a:latin typeface="Courier New"/>
                <a:cs typeface="Courier New"/>
              </a:rPr>
              <a:t>||</a:t>
            </a:r>
            <a:endParaRPr sz="1100">
              <a:latin typeface="Courier New"/>
              <a:cs typeface="Courier New"/>
            </a:endParaRPr>
          </a:p>
          <a:p>
            <a:pPr algn="ctr" marL="281940">
              <a:lnSpc>
                <a:spcPts val="1185"/>
              </a:lnSpc>
            </a:pPr>
            <a:r>
              <a:rPr dirty="0" sz="1100" spc="-5">
                <a:latin typeface="Courier New"/>
                <a:cs typeface="Courier New"/>
              </a:rPr>
              <a:t>' (' || col_specs ||</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242570">
              <a:lnSpc>
                <a:spcPts val="1245"/>
              </a:lnSpc>
            </a:pPr>
            <a:r>
              <a:rPr dirty="0" sz="1100" spc="-5">
                <a:latin typeface="Courier New"/>
                <a:cs typeface="Courier New"/>
              </a:rPr>
              <a:t>BEGIN</a:t>
            </a:r>
            <a:endParaRPr sz="1100">
              <a:latin typeface="Courier New"/>
              <a:cs typeface="Courier New"/>
            </a:endParaRPr>
          </a:p>
          <a:p>
            <a:pPr marL="242570" marR="4730750" indent="167640">
              <a:lnSpc>
                <a:spcPts val="1260"/>
              </a:lnSpc>
              <a:spcBef>
                <a:spcPts val="55"/>
              </a:spcBef>
            </a:pPr>
            <a:r>
              <a:rPr dirty="0" sz="1100" spc="-5">
                <a:latin typeface="Courier New"/>
                <a:cs typeface="Courier New"/>
              </a:rPr>
              <a:t>execute(stmt);</a:t>
            </a:r>
            <a:endParaRPr sz="1100">
              <a:latin typeface="Courier New"/>
              <a:cs typeface="Courier New"/>
            </a:endParaRPr>
          </a:p>
          <a:p>
            <a:pPr marL="242570" marR="4730750">
              <a:lnSpc>
                <a:spcPts val="1260"/>
              </a:lnSpc>
            </a:pPr>
            <a:r>
              <a:rPr dirty="0" sz="1100" spc="-5">
                <a:latin typeface="Courier New"/>
                <a:cs typeface="Courier New"/>
              </a:rPr>
              <a:t>END;</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045210"/>
            <a:ext cx="6336030" cy="7634605"/>
            <a:chOff x="832866" y="1045210"/>
            <a:chExt cx="6336030" cy="7634605"/>
          </a:xfrm>
        </p:grpSpPr>
        <p:sp>
          <p:nvSpPr>
            <p:cNvPr id="3" name="object 3"/>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051560"/>
              <a:ext cx="0" cy="7621905"/>
            </a:xfrm>
            <a:custGeom>
              <a:avLst/>
              <a:gdLst/>
              <a:ahLst/>
              <a:cxnLst/>
              <a:rect l="l" t="t" r="r" b="b"/>
              <a:pathLst>
                <a:path w="0" h="7621905">
                  <a:moveTo>
                    <a:pt x="0" y="0"/>
                  </a:moveTo>
                  <a:lnTo>
                    <a:pt x="0" y="7621524"/>
                  </a:lnTo>
                </a:path>
              </a:pathLst>
            </a:custGeom>
            <a:ln w="12192">
              <a:solidFill>
                <a:srgbClr val="000000"/>
              </a:solidFill>
            </a:ln>
          </p:spPr>
          <p:txBody>
            <a:bodyPr wrap="square" lIns="0" tIns="0" rIns="0" bIns="0" rtlCol="0"/>
            <a:lstStyle/>
            <a:p/>
          </p:txBody>
        </p:sp>
      </p:grpSp>
      <p:sp>
        <p:nvSpPr>
          <p:cNvPr id="5" name="object 5"/>
          <p:cNvSpPr txBox="1"/>
          <p:nvPr/>
        </p:nvSpPr>
        <p:spPr>
          <a:xfrm>
            <a:off x="901700" y="763198"/>
            <a:ext cx="6061075" cy="8072120"/>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6: </a:t>
            </a:r>
            <a:r>
              <a:rPr dirty="0" sz="1200" b="1">
                <a:latin typeface="Arial"/>
                <a:cs typeface="Arial"/>
              </a:rPr>
              <a:t>Solutions (continued)</a:t>
            </a:r>
            <a:endParaRPr sz="1200">
              <a:latin typeface="Arial"/>
              <a:cs typeface="Arial"/>
            </a:endParaRPr>
          </a:p>
          <a:p>
            <a:pPr marL="347980" marR="927100" indent="-167640">
              <a:lnSpc>
                <a:spcPts val="1240"/>
              </a:lnSpc>
              <a:spcBef>
                <a:spcPts val="480"/>
              </a:spcBef>
            </a:pPr>
            <a:r>
              <a:rPr dirty="0" sz="1100" spc="-5">
                <a:latin typeface="Courier New"/>
                <a:cs typeface="Courier New"/>
              </a:rPr>
              <a:t>PROCEDURE add_row(table_name VARCHAR2, col_values VARCHAR2,  cols VARCHAR2 := NULL)</a:t>
            </a:r>
            <a:r>
              <a:rPr dirty="0" sz="1100" spc="10">
                <a:latin typeface="Courier New"/>
                <a:cs typeface="Courier New"/>
              </a:rPr>
              <a:t> </a:t>
            </a:r>
            <a:r>
              <a:rPr dirty="0" sz="1100" spc="-5">
                <a:latin typeface="Courier New"/>
                <a:cs typeface="Courier New"/>
              </a:rPr>
              <a:t>IS</a:t>
            </a:r>
            <a:endParaRPr sz="1100">
              <a:latin typeface="Courier New"/>
              <a:cs typeface="Courier New"/>
            </a:endParaRPr>
          </a:p>
          <a:p>
            <a:pPr marL="180340" marR="1513840" indent="167640">
              <a:lnSpc>
                <a:spcPts val="1240"/>
              </a:lnSpc>
              <a:spcBef>
                <a:spcPts val="10"/>
              </a:spcBef>
            </a:pPr>
            <a:r>
              <a:rPr dirty="0" sz="1100" spc="-5">
                <a:latin typeface="Courier New"/>
                <a:cs typeface="Courier New"/>
              </a:rPr>
              <a:t>stmt VARCHAR2(200) := 'INSERT INTO '|| table_name;  BEGIN</a:t>
            </a:r>
            <a:endParaRPr sz="1100">
              <a:latin typeface="Courier New"/>
              <a:cs typeface="Courier New"/>
            </a:endParaRPr>
          </a:p>
          <a:p>
            <a:pPr marL="347980">
              <a:lnSpc>
                <a:spcPts val="1185"/>
              </a:lnSpc>
            </a:pPr>
            <a:r>
              <a:rPr dirty="0" sz="1100" spc="-5">
                <a:latin typeface="Courier New"/>
                <a:cs typeface="Courier New"/>
              </a:rPr>
              <a:t>IF cols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347980" marR="2435860" indent="251460">
              <a:lnSpc>
                <a:spcPts val="1240"/>
              </a:lnSpc>
              <a:spcBef>
                <a:spcPts val="70"/>
              </a:spcBef>
            </a:pPr>
            <a:r>
              <a:rPr dirty="0" sz="1100" spc="-5">
                <a:latin typeface="Courier New"/>
                <a:cs typeface="Courier New"/>
              </a:rPr>
              <a:t>stmt := stmt || ' (' || cols || ')';  END IF;</a:t>
            </a:r>
            <a:endParaRPr sz="1100">
              <a:latin typeface="Courier New"/>
              <a:cs typeface="Courier New"/>
            </a:endParaRPr>
          </a:p>
          <a:p>
            <a:pPr marL="347980" marR="1597660">
              <a:lnSpc>
                <a:spcPts val="1250"/>
              </a:lnSpc>
            </a:pPr>
            <a:r>
              <a:rPr dirty="0" sz="1100" spc="-5">
                <a:latin typeface="Courier New"/>
                <a:cs typeface="Courier New"/>
              </a:rPr>
              <a:t>stmt := stmt || ' VALUES (' || col_values || ')';  execute(stmt);</a:t>
            </a:r>
            <a:endParaRPr sz="1100">
              <a:latin typeface="Courier New"/>
              <a:cs typeface="Courier New"/>
            </a:endParaRPr>
          </a:p>
          <a:p>
            <a:pPr marL="180340">
              <a:lnSpc>
                <a:spcPts val="1210"/>
              </a:lnSpc>
            </a:pPr>
            <a:r>
              <a:rPr dirty="0" sz="1100" spc="-5">
                <a:latin typeface="Courier New"/>
                <a:cs typeface="Courier New"/>
              </a:rPr>
              <a:t>END;</a:t>
            </a:r>
            <a:endParaRPr sz="1100">
              <a:latin typeface="Courier New"/>
              <a:cs typeface="Courier New"/>
            </a:endParaRPr>
          </a:p>
          <a:p>
            <a:pPr>
              <a:lnSpc>
                <a:spcPct val="100000"/>
              </a:lnSpc>
              <a:spcBef>
                <a:spcPts val="30"/>
              </a:spcBef>
            </a:pPr>
            <a:endParaRPr sz="1100">
              <a:latin typeface="Courier New"/>
              <a:cs typeface="Courier New"/>
            </a:endParaRPr>
          </a:p>
          <a:p>
            <a:pPr marL="347980" marR="927100" indent="-167640">
              <a:lnSpc>
                <a:spcPts val="1250"/>
              </a:lnSpc>
            </a:pPr>
            <a:r>
              <a:rPr dirty="0" sz="1100" spc="-5">
                <a:latin typeface="Courier New"/>
                <a:cs typeface="Courier New"/>
              </a:rPr>
              <a:t>PROCEDURE upd_row(table_name VARCHAR2, set_values VARCHAR2,  conditions VARCHAR2 := NULL)</a:t>
            </a:r>
            <a:r>
              <a:rPr dirty="0" sz="1100" spc="15">
                <a:latin typeface="Courier New"/>
                <a:cs typeface="Courier New"/>
              </a:rPr>
              <a:t> </a:t>
            </a:r>
            <a:r>
              <a:rPr dirty="0" sz="1100" spc="-5">
                <a:latin typeface="Courier New"/>
                <a:cs typeface="Courier New"/>
              </a:rPr>
              <a:t>IS</a:t>
            </a:r>
            <a:endParaRPr sz="1100">
              <a:latin typeface="Courier New"/>
              <a:cs typeface="Courier New"/>
            </a:endParaRPr>
          </a:p>
          <a:p>
            <a:pPr marL="347980">
              <a:lnSpc>
                <a:spcPts val="1175"/>
              </a:lnSpc>
            </a:pPr>
            <a:r>
              <a:rPr dirty="0" sz="1100" spc="-5">
                <a:latin typeface="Courier New"/>
                <a:cs typeface="Courier New"/>
              </a:rPr>
              <a:t>stmt VARCHAR2(200) := 'UPDATE '|| table_name || ' SET '</a:t>
            </a:r>
            <a:r>
              <a:rPr dirty="0" sz="1100" spc="80">
                <a:latin typeface="Courier New"/>
                <a:cs typeface="Courier New"/>
              </a:rPr>
              <a:t> </a:t>
            </a:r>
            <a:r>
              <a:rPr dirty="0" sz="1100" spc="-5">
                <a:latin typeface="Courier New"/>
                <a:cs typeface="Courier New"/>
              </a:rPr>
              <a:t>||</a:t>
            </a:r>
            <a:endParaRPr sz="1100">
              <a:latin typeface="Courier New"/>
              <a:cs typeface="Courier New"/>
            </a:endParaRPr>
          </a:p>
          <a:p>
            <a:pPr marL="180340" marR="5118100" indent="-167640">
              <a:lnSpc>
                <a:spcPts val="1250"/>
              </a:lnSpc>
              <a:spcBef>
                <a:spcPts val="65"/>
              </a:spcBef>
            </a:pPr>
            <a:r>
              <a:rPr dirty="0" sz="1100" spc="-5">
                <a:latin typeface="Courier New"/>
                <a:cs typeface="Courier New"/>
              </a:rPr>
              <a:t>set_values;  </a:t>
            </a:r>
            <a:r>
              <a:rPr dirty="0" sz="1100" spc="-5">
                <a:latin typeface="Courier New"/>
                <a:cs typeface="Courier New"/>
              </a:rPr>
              <a:t>BEGIN</a:t>
            </a:r>
            <a:endParaRPr sz="1100">
              <a:latin typeface="Courier New"/>
              <a:cs typeface="Courier New"/>
            </a:endParaRPr>
          </a:p>
          <a:p>
            <a:pPr marL="347980">
              <a:lnSpc>
                <a:spcPts val="1175"/>
              </a:lnSpc>
            </a:pPr>
            <a:r>
              <a:rPr dirty="0" sz="1100" spc="-5">
                <a:latin typeface="Courier New"/>
                <a:cs typeface="Courier New"/>
              </a:rPr>
              <a:t>IF conditions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347980" marR="2100580" indent="251460">
              <a:lnSpc>
                <a:spcPts val="1250"/>
              </a:lnSpc>
              <a:spcBef>
                <a:spcPts val="65"/>
              </a:spcBef>
            </a:pPr>
            <a:r>
              <a:rPr dirty="0" sz="1100" spc="-5">
                <a:latin typeface="Courier New"/>
                <a:cs typeface="Courier New"/>
              </a:rPr>
              <a:t>stmt := stmt || ' WHERE ' || conditions;  END IF;</a:t>
            </a:r>
            <a:endParaRPr sz="1100">
              <a:latin typeface="Courier New"/>
              <a:cs typeface="Courier New"/>
            </a:endParaRPr>
          </a:p>
          <a:p>
            <a:pPr marL="347980">
              <a:lnSpc>
                <a:spcPts val="1175"/>
              </a:lnSpc>
            </a:pPr>
            <a:r>
              <a:rPr dirty="0" sz="1100" spc="-5">
                <a:latin typeface="Courier New"/>
                <a:cs typeface="Courier New"/>
              </a:rPr>
              <a:t>execute(stmt);</a:t>
            </a:r>
            <a:endParaRPr sz="1100">
              <a:latin typeface="Courier New"/>
              <a:cs typeface="Courier New"/>
            </a:endParaRPr>
          </a:p>
          <a:p>
            <a:pPr marL="180340">
              <a:lnSpc>
                <a:spcPts val="1285"/>
              </a:lnSpc>
            </a:pPr>
            <a:r>
              <a:rPr dirty="0" sz="1100" spc="-5">
                <a:latin typeface="Courier New"/>
                <a:cs typeface="Courier New"/>
              </a:rPr>
              <a:t>END;</a:t>
            </a:r>
            <a:endParaRPr sz="1100">
              <a:latin typeface="Courier New"/>
              <a:cs typeface="Courier New"/>
            </a:endParaRPr>
          </a:p>
          <a:p>
            <a:pPr>
              <a:lnSpc>
                <a:spcPct val="100000"/>
              </a:lnSpc>
              <a:spcBef>
                <a:spcPts val="25"/>
              </a:spcBef>
            </a:pPr>
            <a:endParaRPr sz="1100">
              <a:latin typeface="Courier New"/>
              <a:cs typeface="Courier New"/>
            </a:endParaRPr>
          </a:p>
          <a:p>
            <a:pPr marL="347980" marR="5080" indent="-167640">
              <a:lnSpc>
                <a:spcPts val="1250"/>
              </a:lnSpc>
            </a:pPr>
            <a:r>
              <a:rPr dirty="0" sz="1100" spc="-5">
                <a:latin typeface="Courier New"/>
                <a:cs typeface="Courier New"/>
              </a:rPr>
              <a:t>PROCEDURE del_row(table_name VARCHAR2, conditions VARCHAR2 := NULL) IS  stmt VARCHAR2(200) := 'DELETE FROM '||</a:t>
            </a:r>
            <a:r>
              <a:rPr dirty="0" sz="1100" spc="40">
                <a:latin typeface="Courier New"/>
                <a:cs typeface="Courier New"/>
              </a:rPr>
              <a:t> </a:t>
            </a:r>
            <a:r>
              <a:rPr dirty="0" sz="1100" spc="-5">
                <a:latin typeface="Courier New"/>
                <a:cs typeface="Courier New"/>
              </a:rPr>
              <a:t>table_name;</a:t>
            </a:r>
            <a:endParaRPr sz="1100">
              <a:latin typeface="Courier New"/>
              <a:cs typeface="Courier New"/>
            </a:endParaRPr>
          </a:p>
          <a:p>
            <a:pPr marL="180340">
              <a:lnSpc>
                <a:spcPts val="1175"/>
              </a:lnSpc>
            </a:pPr>
            <a:r>
              <a:rPr dirty="0" sz="1100" spc="-5">
                <a:latin typeface="Courier New"/>
                <a:cs typeface="Courier New"/>
              </a:rPr>
              <a:t>BEGIN</a:t>
            </a:r>
            <a:endParaRPr sz="1100">
              <a:latin typeface="Courier New"/>
              <a:cs typeface="Courier New"/>
            </a:endParaRPr>
          </a:p>
          <a:p>
            <a:pPr marL="347980">
              <a:lnSpc>
                <a:spcPts val="1245"/>
              </a:lnSpc>
            </a:pPr>
            <a:r>
              <a:rPr dirty="0" sz="1100" spc="-5">
                <a:latin typeface="Courier New"/>
                <a:cs typeface="Courier New"/>
              </a:rPr>
              <a:t>IF conditions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347980" marR="2100580" indent="251460">
              <a:lnSpc>
                <a:spcPts val="1250"/>
              </a:lnSpc>
              <a:spcBef>
                <a:spcPts val="65"/>
              </a:spcBef>
            </a:pPr>
            <a:r>
              <a:rPr dirty="0" sz="1100" spc="-5">
                <a:latin typeface="Courier New"/>
                <a:cs typeface="Courier New"/>
              </a:rPr>
              <a:t>stmt := stmt || ' WHERE ' || conditions;  END IF;</a:t>
            </a:r>
            <a:endParaRPr sz="1100">
              <a:latin typeface="Courier New"/>
              <a:cs typeface="Courier New"/>
            </a:endParaRPr>
          </a:p>
          <a:p>
            <a:pPr marL="347980">
              <a:lnSpc>
                <a:spcPts val="1175"/>
              </a:lnSpc>
            </a:pPr>
            <a:r>
              <a:rPr dirty="0" sz="1100" spc="-5">
                <a:latin typeface="Courier New"/>
                <a:cs typeface="Courier New"/>
              </a:rPr>
              <a:t>execute(stmt);</a:t>
            </a:r>
            <a:endParaRPr sz="1100">
              <a:latin typeface="Courier New"/>
              <a:cs typeface="Courier New"/>
            </a:endParaRPr>
          </a:p>
          <a:p>
            <a:pPr marL="180340">
              <a:lnSpc>
                <a:spcPts val="1285"/>
              </a:lnSpc>
            </a:pPr>
            <a:r>
              <a:rPr dirty="0" sz="1100" spc="-5">
                <a:latin typeface="Courier New"/>
                <a:cs typeface="Courier New"/>
              </a:rPr>
              <a:t>END;</a:t>
            </a:r>
            <a:endParaRPr sz="1100">
              <a:latin typeface="Courier New"/>
              <a:cs typeface="Courier New"/>
            </a:endParaRPr>
          </a:p>
          <a:p>
            <a:pPr>
              <a:lnSpc>
                <a:spcPct val="100000"/>
              </a:lnSpc>
              <a:spcBef>
                <a:spcPts val="20"/>
              </a:spcBef>
            </a:pPr>
            <a:endParaRPr sz="1100">
              <a:latin typeface="Courier New"/>
              <a:cs typeface="Courier New"/>
            </a:endParaRPr>
          </a:p>
          <a:p>
            <a:pPr marL="347980" marR="2519680" indent="-167640">
              <a:lnSpc>
                <a:spcPts val="1250"/>
              </a:lnSpc>
            </a:pPr>
            <a:r>
              <a:rPr dirty="0" sz="1100" spc="-5">
                <a:latin typeface="Courier New"/>
                <a:cs typeface="Courier New"/>
              </a:rPr>
              <a:t>PROCEDURE remove(table_name VARCHAR2) IS  csr_id INTEGER;</a:t>
            </a:r>
            <a:endParaRPr sz="1100">
              <a:latin typeface="Courier New"/>
              <a:cs typeface="Courier New"/>
            </a:endParaRPr>
          </a:p>
          <a:p>
            <a:pPr marL="347980">
              <a:lnSpc>
                <a:spcPts val="1180"/>
              </a:lnSpc>
            </a:pPr>
            <a:r>
              <a:rPr dirty="0" sz="1100" spc="-5">
                <a:latin typeface="Courier New"/>
                <a:cs typeface="Courier New"/>
              </a:rPr>
              <a:t>stmt VARCHAR2(100) := 'DROP TABLE</a:t>
            </a:r>
            <a:r>
              <a:rPr dirty="0" sz="1100" spc="30">
                <a:latin typeface="Courier New"/>
                <a:cs typeface="Courier New"/>
              </a:rPr>
              <a:t> </a:t>
            </a:r>
            <a:r>
              <a:rPr dirty="0" sz="1100" spc="-5">
                <a:latin typeface="Courier New"/>
                <a:cs typeface="Courier New"/>
              </a:rPr>
              <a:t>'||table_name;</a:t>
            </a:r>
            <a:endParaRPr sz="1100">
              <a:latin typeface="Courier New"/>
              <a:cs typeface="Courier New"/>
            </a:endParaRPr>
          </a:p>
          <a:p>
            <a:pPr marL="180340">
              <a:lnSpc>
                <a:spcPts val="1245"/>
              </a:lnSpc>
            </a:pPr>
            <a:r>
              <a:rPr dirty="0" sz="1100" spc="-5">
                <a:latin typeface="Courier New"/>
                <a:cs typeface="Courier New"/>
              </a:rPr>
              <a:t>BEGIN</a:t>
            </a:r>
            <a:endParaRPr sz="1100">
              <a:latin typeface="Courier New"/>
              <a:cs typeface="Courier New"/>
            </a:endParaRPr>
          </a:p>
          <a:p>
            <a:pPr marL="347980" marR="1849120">
              <a:lnSpc>
                <a:spcPts val="1250"/>
              </a:lnSpc>
              <a:spcBef>
                <a:spcPts val="65"/>
              </a:spcBef>
            </a:pPr>
            <a:r>
              <a:rPr dirty="0" sz="1100" spc="-5">
                <a:latin typeface="Courier New"/>
                <a:cs typeface="Courier New"/>
              </a:rPr>
              <a:t>csr_id := DBMS_SQL.OPEN_CURSOR;  DBMS_OUTPUT.PUT_LINE(stmt);  DBMS_SQL.PARSE(csr_id, stmt,</a:t>
            </a:r>
            <a:r>
              <a:rPr dirty="0" sz="1100" spc="60">
                <a:latin typeface="Courier New"/>
                <a:cs typeface="Courier New"/>
              </a:rPr>
              <a:t> </a:t>
            </a:r>
            <a:r>
              <a:rPr dirty="0" sz="1100" spc="-5">
                <a:latin typeface="Courier New"/>
                <a:cs typeface="Courier New"/>
              </a:rPr>
              <a:t>DBMS_SQL.NATIVE);</a:t>
            </a:r>
            <a:endParaRPr sz="1100">
              <a:latin typeface="Courier New"/>
              <a:cs typeface="Courier New"/>
            </a:endParaRPr>
          </a:p>
          <a:p>
            <a:pPr marL="347980">
              <a:lnSpc>
                <a:spcPts val="1170"/>
              </a:lnSpc>
            </a:pPr>
            <a:r>
              <a:rPr dirty="0" sz="1100" spc="-5">
                <a:latin typeface="Courier New"/>
                <a:cs typeface="Courier New"/>
              </a:rPr>
              <a:t>-- Parse executes DDL statements,no EXECUTE is</a:t>
            </a:r>
            <a:r>
              <a:rPr dirty="0" sz="1100" spc="55">
                <a:latin typeface="Courier New"/>
                <a:cs typeface="Courier New"/>
              </a:rPr>
              <a:t> </a:t>
            </a:r>
            <a:r>
              <a:rPr dirty="0" sz="1100" spc="-5">
                <a:latin typeface="Courier New"/>
                <a:cs typeface="Courier New"/>
              </a:rPr>
              <a:t>required.</a:t>
            </a:r>
            <a:endParaRPr sz="1100">
              <a:latin typeface="Courier New"/>
              <a:cs typeface="Courier New"/>
            </a:endParaRPr>
          </a:p>
          <a:p>
            <a:pPr marL="180340" marR="3190240" indent="167640">
              <a:lnSpc>
                <a:spcPts val="1250"/>
              </a:lnSpc>
              <a:spcBef>
                <a:spcPts val="60"/>
              </a:spcBef>
            </a:pPr>
            <a:r>
              <a:rPr dirty="0" sz="1100" spc="-5">
                <a:latin typeface="Courier New"/>
                <a:cs typeface="Courier New"/>
              </a:rPr>
              <a:t>DBMS_SQL.CLOSE_CURSOR(csr_id);  END;</a:t>
            </a:r>
            <a:endParaRPr sz="1100">
              <a:latin typeface="Courier New"/>
              <a:cs typeface="Courier New"/>
            </a:endParaRPr>
          </a:p>
          <a:p>
            <a:pPr>
              <a:lnSpc>
                <a:spcPct val="100000"/>
              </a:lnSpc>
              <a:spcBef>
                <a:spcPts val="5"/>
              </a:spcBef>
            </a:pPr>
            <a:endParaRPr sz="1000">
              <a:latin typeface="Courier New"/>
              <a:cs typeface="Courier New"/>
            </a:endParaRPr>
          </a:p>
          <a:p>
            <a:pPr marL="12700">
              <a:lnSpc>
                <a:spcPts val="1285"/>
              </a:lnSpc>
            </a:pPr>
            <a:r>
              <a:rPr dirty="0" sz="1100" spc="-5">
                <a:latin typeface="Courier New"/>
                <a:cs typeface="Courier New"/>
              </a:rPr>
              <a:t>END table_pkg;</a:t>
            </a:r>
            <a:endParaRPr sz="1100">
              <a:latin typeface="Courier New"/>
              <a:cs typeface="Courier New"/>
            </a:endParaRPr>
          </a:p>
          <a:p>
            <a:pPr marL="12700">
              <a:lnSpc>
                <a:spcPts val="1245"/>
              </a:lnSpc>
            </a:pPr>
            <a:r>
              <a:rPr dirty="0" sz="1100" spc="-5">
                <a:latin typeface="Courier New"/>
                <a:cs typeface="Courier New"/>
              </a:rPr>
              <a:t>/</a:t>
            </a:r>
            <a:endParaRPr sz="1100">
              <a:latin typeface="Courier New"/>
              <a:cs typeface="Courier New"/>
            </a:endParaRPr>
          </a:p>
          <a:p>
            <a:pPr marL="12700">
              <a:lnSpc>
                <a:spcPts val="1280"/>
              </a:lnSpc>
            </a:pPr>
            <a:r>
              <a:rPr dirty="0" sz="1100" spc="-5">
                <a:latin typeface="Courier New"/>
                <a:cs typeface="Courier New"/>
              </a:rPr>
              <a:t>SHOW ERRORS</a:t>
            </a:r>
            <a:endParaRPr sz="1100">
              <a:latin typeface="Courier New"/>
              <a:cs typeface="Courier New"/>
            </a:endParaRPr>
          </a:p>
          <a:p>
            <a:pPr marL="12700" marR="4279900">
              <a:lnSpc>
                <a:spcPts val="2500"/>
              </a:lnSpc>
              <a:spcBef>
                <a:spcPts val="28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6" name="object 6"/>
          <p:cNvSpPr/>
          <p:nvPr/>
        </p:nvSpPr>
        <p:spPr>
          <a:xfrm>
            <a:off x="832866" y="1051559"/>
            <a:ext cx="6335395" cy="7805420"/>
          </a:xfrm>
          <a:custGeom>
            <a:avLst/>
            <a:gdLst/>
            <a:ahLst/>
            <a:cxnLst/>
            <a:rect l="l" t="t" r="r" b="b"/>
            <a:pathLst>
              <a:path w="6335395" h="7805420">
                <a:moveTo>
                  <a:pt x="6335268" y="7621524"/>
                </a:moveTo>
                <a:lnTo>
                  <a:pt x="6323076" y="7621524"/>
                </a:lnTo>
                <a:lnTo>
                  <a:pt x="6323076" y="7792974"/>
                </a:lnTo>
                <a:lnTo>
                  <a:pt x="12179" y="7792974"/>
                </a:lnTo>
                <a:lnTo>
                  <a:pt x="12179" y="0"/>
                </a:lnTo>
                <a:lnTo>
                  <a:pt x="0" y="0"/>
                </a:lnTo>
                <a:lnTo>
                  <a:pt x="0" y="7792974"/>
                </a:lnTo>
                <a:lnTo>
                  <a:pt x="0" y="7805166"/>
                </a:lnTo>
                <a:lnTo>
                  <a:pt x="12179" y="7805166"/>
                </a:lnTo>
                <a:lnTo>
                  <a:pt x="6323076" y="7805166"/>
                </a:lnTo>
                <a:lnTo>
                  <a:pt x="6335268" y="7805166"/>
                </a:lnTo>
                <a:lnTo>
                  <a:pt x="6335268" y="7792974"/>
                </a:lnTo>
                <a:lnTo>
                  <a:pt x="6335268" y="7621524"/>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093335" cy="85216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241300">
              <a:lnSpc>
                <a:spcPct val="100000"/>
              </a:lnSpc>
            </a:pPr>
            <a:r>
              <a:rPr dirty="0" sz="1200">
                <a:latin typeface="Times New Roman"/>
                <a:cs typeface="Times New Roman"/>
              </a:rPr>
              <a:t>c. Execute </a:t>
            </a:r>
            <a:r>
              <a:rPr dirty="0" sz="1200" spc="-5">
                <a:latin typeface="Times New Roman"/>
                <a:cs typeface="Times New Roman"/>
              </a:rPr>
              <a:t>the </a:t>
            </a:r>
            <a:r>
              <a:rPr dirty="0" sz="1200">
                <a:latin typeface="Times New Roman"/>
                <a:cs typeface="Times New Roman"/>
              </a:rPr>
              <a:t>package </a:t>
            </a:r>
            <a:r>
              <a:rPr dirty="0" sz="1200" spc="-5">
                <a:latin typeface="Courier New"/>
                <a:cs typeface="Courier New"/>
              </a:rPr>
              <a:t>MAKE</a:t>
            </a:r>
            <a:r>
              <a:rPr dirty="0" sz="1200" spc="-434">
                <a:latin typeface="Courier New"/>
                <a:cs typeface="Courier New"/>
              </a:rPr>
              <a:t> </a:t>
            </a:r>
            <a:r>
              <a:rPr dirty="0" sz="1200">
                <a:latin typeface="Times New Roman"/>
                <a:cs typeface="Times New Roman"/>
              </a:rPr>
              <a:t>procedure to create a table as follows:</a:t>
            </a:r>
            <a:endParaRPr sz="1200">
              <a:latin typeface="Times New Roman"/>
              <a:cs typeface="Times New Roman"/>
            </a:endParaRPr>
          </a:p>
          <a:p>
            <a:pPr marL="469900">
              <a:lnSpc>
                <a:spcPct val="100000"/>
              </a:lnSpc>
              <a:spcBef>
                <a:spcPts val="1135"/>
              </a:spcBef>
            </a:pPr>
            <a:r>
              <a:rPr dirty="0" sz="1100" spc="-5">
                <a:latin typeface="Courier New"/>
                <a:cs typeface="Courier New"/>
              </a:rPr>
              <a:t>make('my_contacts', 'id number(4), name</a:t>
            </a:r>
            <a:r>
              <a:rPr dirty="0" sz="1100" spc="95">
                <a:latin typeface="Courier New"/>
                <a:cs typeface="Courier New"/>
              </a:rPr>
              <a:t> </a:t>
            </a:r>
            <a:r>
              <a:rPr dirty="0" sz="1100" spc="-5">
                <a:latin typeface="Courier New"/>
                <a:cs typeface="Courier New"/>
              </a:rPr>
              <a:t>varchar2(40)');</a:t>
            </a:r>
            <a:endParaRPr sz="1100">
              <a:latin typeface="Courier New"/>
              <a:cs typeface="Courier New"/>
            </a:endParaRPr>
          </a:p>
        </p:txBody>
      </p:sp>
      <p:sp>
        <p:nvSpPr>
          <p:cNvPr id="3" name="object 3"/>
          <p:cNvSpPr txBox="1"/>
          <p:nvPr/>
        </p:nvSpPr>
        <p:spPr>
          <a:xfrm>
            <a:off x="838961" y="1746504"/>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table_pkg.make('my_contacts', 'id number(4), name</a:t>
            </a:r>
            <a:r>
              <a:rPr dirty="0" sz="1100" spc="114">
                <a:latin typeface="Courier New"/>
                <a:cs typeface="Courier New"/>
              </a:rPr>
              <a:t> </a:t>
            </a:r>
            <a:r>
              <a:rPr dirty="0" sz="1100" spc="-5">
                <a:latin typeface="Courier New"/>
                <a:cs typeface="Courier New"/>
              </a:rPr>
              <a:t>varchar2(40)')</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1130300" y="2399030"/>
            <a:ext cx="300863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Times New Roman"/>
                <a:cs typeface="Times New Roman"/>
              </a:rPr>
              <a:t>d. Describe </a:t>
            </a:r>
            <a:r>
              <a:rPr dirty="0" sz="1200">
                <a:latin typeface="Times New Roman"/>
                <a:cs typeface="Times New Roman"/>
              </a:rPr>
              <a:t>the </a:t>
            </a:r>
            <a:r>
              <a:rPr dirty="0" sz="1200" spc="-5">
                <a:latin typeface="Courier New"/>
                <a:cs typeface="Courier New"/>
              </a:rPr>
              <a:t>MY_CONTACTS</a:t>
            </a:r>
            <a:r>
              <a:rPr dirty="0" sz="1200" spc="-415">
                <a:latin typeface="Courier New"/>
                <a:cs typeface="Courier New"/>
              </a:rPr>
              <a:t> </a:t>
            </a:r>
            <a:r>
              <a:rPr dirty="0" sz="1200">
                <a:latin typeface="Times New Roman"/>
                <a:cs typeface="Times New Roman"/>
              </a:rPr>
              <a:t>table </a:t>
            </a:r>
            <a:r>
              <a:rPr dirty="0" sz="1200" spc="-5">
                <a:latin typeface="Times New Roman"/>
                <a:cs typeface="Times New Roman"/>
              </a:rPr>
              <a:t>structure.</a:t>
            </a:r>
            <a:endParaRPr sz="1200">
              <a:latin typeface="Times New Roman"/>
              <a:cs typeface="Times New Roman"/>
            </a:endParaRPr>
          </a:p>
        </p:txBody>
      </p:sp>
      <p:sp>
        <p:nvSpPr>
          <p:cNvPr id="5" name="object 5"/>
          <p:cNvSpPr txBox="1"/>
          <p:nvPr/>
        </p:nvSpPr>
        <p:spPr>
          <a:xfrm>
            <a:off x="838961" y="2689098"/>
            <a:ext cx="6323330" cy="100330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DESCRIBE my_contacts</a:t>
            </a:r>
            <a:endParaRPr sz="1100">
              <a:latin typeface="Courier New"/>
              <a:cs typeface="Courier New"/>
            </a:endParaRPr>
          </a:p>
        </p:txBody>
      </p:sp>
      <p:sp>
        <p:nvSpPr>
          <p:cNvPr id="6" name="object 6"/>
          <p:cNvSpPr/>
          <p:nvPr/>
        </p:nvSpPr>
        <p:spPr>
          <a:xfrm>
            <a:off x="933450" y="3044951"/>
            <a:ext cx="4400550" cy="609600"/>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130300" y="3830828"/>
            <a:ext cx="5032375" cy="99568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e. Execute </a:t>
            </a:r>
            <a:r>
              <a:rPr dirty="0" sz="1200" spc="-5">
                <a:latin typeface="Times New Roman"/>
                <a:cs typeface="Times New Roman"/>
              </a:rPr>
              <a:t>the </a:t>
            </a:r>
            <a:r>
              <a:rPr dirty="0" sz="1200" spc="-5">
                <a:latin typeface="Courier New"/>
                <a:cs typeface="Courier New"/>
              </a:rPr>
              <a:t>ADD_ROW</a:t>
            </a:r>
            <a:r>
              <a:rPr dirty="0" sz="1200" spc="-370">
                <a:latin typeface="Courier New"/>
                <a:cs typeface="Courier New"/>
              </a:rPr>
              <a:t> </a:t>
            </a:r>
            <a:r>
              <a:rPr dirty="0" sz="1200">
                <a:latin typeface="Times New Roman"/>
                <a:cs typeface="Times New Roman"/>
              </a:rPr>
              <a:t>package </a:t>
            </a:r>
            <a:r>
              <a:rPr dirty="0" sz="1200" spc="-5">
                <a:latin typeface="Times New Roman"/>
                <a:cs typeface="Times New Roman"/>
              </a:rPr>
              <a:t>procedure </a:t>
            </a:r>
            <a:r>
              <a:rPr dirty="0" sz="1200">
                <a:latin typeface="Times New Roman"/>
                <a:cs typeface="Times New Roman"/>
              </a:rPr>
              <a:t>to add the </a:t>
            </a:r>
            <a:r>
              <a:rPr dirty="0" sz="1200" spc="-5">
                <a:latin typeface="Times New Roman"/>
                <a:cs typeface="Times New Roman"/>
              </a:rPr>
              <a:t>following </a:t>
            </a:r>
            <a:r>
              <a:rPr dirty="0" sz="1200">
                <a:latin typeface="Times New Roman"/>
                <a:cs typeface="Times New Roman"/>
              </a:rPr>
              <a:t>rows:</a:t>
            </a:r>
            <a:endParaRPr sz="1200">
              <a:latin typeface="Times New Roman"/>
              <a:cs typeface="Times New Roman"/>
            </a:endParaRPr>
          </a:p>
          <a:p>
            <a:pPr marL="241300">
              <a:lnSpc>
                <a:spcPts val="1280"/>
              </a:lnSpc>
              <a:spcBef>
                <a:spcPts val="1135"/>
              </a:spcBef>
            </a:pPr>
            <a:r>
              <a:rPr dirty="0" sz="1100" spc="-5">
                <a:latin typeface="Courier New"/>
                <a:cs typeface="Courier New"/>
              </a:rPr>
              <a:t>add_row('my_contacts','1,''Geoff Gallus''','id,</a:t>
            </a:r>
            <a:r>
              <a:rPr dirty="0" sz="1100" spc="50">
                <a:latin typeface="Courier New"/>
                <a:cs typeface="Courier New"/>
              </a:rPr>
              <a:t> </a:t>
            </a:r>
            <a:r>
              <a:rPr dirty="0" sz="1100" spc="-5">
                <a:latin typeface="Courier New"/>
                <a:cs typeface="Courier New"/>
              </a:rPr>
              <a:t>name');</a:t>
            </a:r>
            <a:endParaRPr sz="1100">
              <a:latin typeface="Courier New"/>
              <a:cs typeface="Courier New"/>
            </a:endParaRPr>
          </a:p>
          <a:p>
            <a:pPr marL="241300">
              <a:lnSpc>
                <a:spcPts val="1245"/>
              </a:lnSpc>
            </a:pPr>
            <a:r>
              <a:rPr dirty="0" sz="1100" spc="-5">
                <a:latin typeface="Courier New"/>
                <a:cs typeface="Courier New"/>
              </a:rPr>
              <a:t>add_row('my_contacts','2,''Nancy''','id,</a:t>
            </a:r>
            <a:r>
              <a:rPr dirty="0" sz="1100" spc="5">
                <a:latin typeface="Courier New"/>
                <a:cs typeface="Courier New"/>
              </a:rPr>
              <a:t> </a:t>
            </a:r>
            <a:r>
              <a:rPr dirty="0" sz="1100" spc="-5">
                <a:latin typeface="Courier New"/>
                <a:cs typeface="Courier New"/>
              </a:rPr>
              <a:t>name');</a:t>
            </a:r>
            <a:endParaRPr sz="1100">
              <a:latin typeface="Courier New"/>
              <a:cs typeface="Courier New"/>
            </a:endParaRPr>
          </a:p>
          <a:p>
            <a:pPr marL="241300">
              <a:lnSpc>
                <a:spcPts val="1250"/>
              </a:lnSpc>
            </a:pPr>
            <a:r>
              <a:rPr dirty="0" sz="1100" spc="-5">
                <a:latin typeface="Courier New"/>
                <a:cs typeface="Courier New"/>
              </a:rPr>
              <a:t>add_row('my_contacts','3,''Sunitha</a:t>
            </a:r>
            <a:r>
              <a:rPr dirty="0" sz="1100" spc="30">
                <a:latin typeface="Courier New"/>
                <a:cs typeface="Courier New"/>
              </a:rPr>
              <a:t> </a:t>
            </a:r>
            <a:r>
              <a:rPr dirty="0" sz="1100" spc="-5">
                <a:latin typeface="Courier New"/>
                <a:cs typeface="Courier New"/>
              </a:rPr>
              <a:t>Patel''','id,name');</a:t>
            </a:r>
            <a:endParaRPr sz="1100">
              <a:latin typeface="Courier New"/>
              <a:cs typeface="Courier New"/>
            </a:endParaRPr>
          </a:p>
          <a:p>
            <a:pPr marL="241300">
              <a:lnSpc>
                <a:spcPts val="1285"/>
              </a:lnSpc>
            </a:pPr>
            <a:r>
              <a:rPr dirty="0" sz="1100" spc="-5">
                <a:latin typeface="Courier New"/>
                <a:cs typeface="Courier New"/>
              </a:rPr>
              <a:t>add_row('my_contacts','4,''Valli</a:t>
            </a:r>
            <a:r>
              <a:rPr dirty="0" sz="1100" spc="80">
                <a:latin typeface="Courier New"/>
                <a:cs typeface="Courier New"/>
              </a:rPr>
              <a:t> </a:t>
            </a:r>
            <a:r>
              <a:rPr dirty="0" sz="1100" spc="-5">
                <a:latin typeface="Courier New"/>
                <a:cs typeface="Courier New"/>
              </a:rPr>
              <a:t>Pataballa''','id,name');</a:t>
            </a:r>
            <a:endParaRPr sz="1100">
              <a:latin typeface="Courier New"/>
              <a:cs typeface="Courier New"/>
            </a:endParaRPr>
          </a:p>
        </p:txBody>
      </p:sp>
      <p:sp>
        <p:nvSpPr>
          <p:cNvPr id="8" name="object 8"/>
          <p:cNvSpPr txBox="1"/>
          <p:nvPr/>
        </p:nvSpPr>
        <p:spPr>
          <a:xfrm>
            <a:off x="838961" y="4905755"/>
            <a:ext cx="6323330" cy="146304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BEGIN</a:t>
            </a:r>
            <a:endParaRPr sz="1100">
              <a:latin typeface="Courier New"/>
              <a:cs typeface="Courier New"/>
            </a:endParaRPr>
          </a:p>
          <a:p>
            <a:pPr marL="242570" marR="455930">
              <a:lnSpc>
                <a:spcPts val="1250"/>
              </a:lnSpc>
              <a:spcBef>
                <a:spcPts val="60"/>
              </a:spcBef>
            </a:pPr>
            <a:r>
              <a:rPr dirty="0" sz="1100" spc="-5">
                <a:latin typeface="Courier New"/>
                <a:cs typeface="Courier New"/>
              </a:rPr>
              <a:t>table_pkg.add_row('my_contacts','1,''Geoff Gallus''','id, name');  table_pkg.add_row('my_contacts','2,''Nancy''','id, name');  table_pkg.add_row('my_contacts','3,''Sunitha Patel''','id,name');  table_pkg.add_row('my_contacts','4,''Valli</a:t>
            </a:r>
            <a:r>
              <a:rPr dirty="0" sz="1100" spc="125">
                <a:latin typeface="Courier New"/>
                <a:cs typeface="Courier New"/>
              </a:rPr>
              <a:t> </a:t>
            </a:r>
            <a:r>
              <a:rPr dirty="0" sz="1100" spc="-5">
                <a:latin typeface="Courier New"/>
                <a:cs typeface="Courier New"/>
              </a:rPr>
              <a:t>Pataballa''','id,name');</a:t>
            </a:r>
            <a:endParaRPr sz="1100">
              <a:latin typeface="Courier New"/>
              <a:cs typeface="Courier New"/>
            </a:endParaRPr>
          </a:p>
          <a:p>
            <a:pPr marL="74930">
              <a:lnSpc>
                <a:spcPts val="1170"/>
              </a:lnSpc>
            </a:pPr>
            <a:r>
              <a:rPr dirty="0" sz="1100" spc="-5">
                <a:latin typeface="Courier New"/>
                <a:cs typeface="Courier New"/>
              </a:rPr>
              <a:t>END;</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9" name="object 9"/>
          <p:cNvSpPr txBox="1"/>
          <p:nvPr/>
        </p:nvSpPr>
        <p:spPr>
          <a:xfrm>
            <a:off x="1130300" y="6507734"/>
            <a:ext cx="2822575" cy="208279"/>
          </a:xfrm>
          <a:prstGeom prst="rect">
            <a:avLst/>
          </a:prstGeom>
        </p:spPr>
        <p:txBody>
          <a:bodyPr wrap="square" lIns="0" tIns="12700" rIns="0" bIns="0" rtlCol="0" vert="horz">
            <a:spAutoFit/>
          </a:bodyPr>
          <a:lstStyle/>
          <a:p>
            <a:pPr marL="12700">
              <a:lnSpc>
                <a:spcPct val="100000"/>
              </a:lnSpc>
              <a:spcBef>
                <a:spcPts val="100"/>
              </a:spcBef>
              <a:tabLst>
                <a:tab pos="240665" algn="l"/>
              </a:tabLst>
            </a:pPr>
            <a:r>
              <a:rPr dirty="0" sz="1200">
                <a:latin typeface="Times New Roman"/>
                <a:cs typeface="Times New Roman"/>
              </a:rPr>
              <a:t>f.	Query the </a:t>
            </a:r>
            <a:r>
              <a:rPr dirty="0" sz="1200" spc="-5">
                <a:latin typeface="Courier New"/>
                <a:cs typeface="Courier New"/>
              </a:rPr>
              <a:t>MY_CONTACTS</a:t>
            </a:r>
            <a:r>
              <a:rPr dirty="0" sz="1200" spc="-484">
                <a:latin typeface="Courier New"/>
                <a:cs typeface="Courier New"/>
              </a:rPr>
              <a:t> </a:t>
            </a:r>
            <a:r>
              <a:rPr dirty="0" sz="1200">
                <a:latin typeface="Times New Roman"/>
                <a:cs typeface="Times New Roman"/>
              </a:rPr>
              <a:t>table </a:t>
            </a:r>
            <a:r>
              <a:rPr dirty="0" sz="1200" spc="-5">
                <a:latin typeface="Times New Roman"/>
                <a:cs typeface="Times New Roman"/>
              </a:rPr>
              <a:t>contents.</a:t>
            </a:r>
            <a:endParaRPr sz="1200">
              <a:latin typeface="Times New Roman"/>
              <a:cs typeface="Times New Roman"/>
            </a:endParaRPr>
          </a:p>
        </p:txBody>
      </p:sp>
      <p:sp>
        <p:nvSpPr>
          <p:cNvPr id="10" name="object 10"/>
          <p:cNvSpPr txBox="1"/>
          <p:nvPr/>
        </p:nvSpPr>
        <p:spPr>
          <a:xfrm>
            <a:off x="838961" y="6797802"/>
            <a:ext cx="6323330" cy="156146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a:t>
            </a:r>
            <a:endParaRPr sz="1100">
              <a:latin typeface="Courier New"/>
              <a:cs typeface="Courier New"/>
            </a:endParaRPr>
          </a:p>
          <a:p>
            <a:pPr marL="74930">
              <a:lnSpc>
                <a:spcPts val="1280"/>
              </a:lnSpc>
            </a:pPr>
            <a:r>
              <a:rPr dirty="0" sz="1100" spc="-5">
                <a:latin typeface="Courier New"/>
                <a:cs typeface="Courier New"/>
              </a:rPr>
              <a:t>FROM my_contacts;</a:t>
            </a:r>
            <a:endParaRPr sz="1100">
              <a:latin typeface="Courier New"/>
              <a:cs typeface="Courier New"/>
            </a:endParaRPr>
          </a:p>
        </p:txBody>
      </p:sp>
      <p:sp>
        <p:nvSpPr>
          <p:cNvPr id="11" name="object 11"/>
          <p:cNvSpPr/>
          <p:nvPr/>
        </p:nvSpPr>
        <p:spPr>
          <a:xfrm>
            <a:off x="933450" y="7311390"/>
            <a:ext cx="4400550" cy="1009650"/>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30300" y="8498078"/>
            <a:ext cx="50247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g. Execute</a:t>
            </a:r>
            <a:r>
              <a:rPr dirty="0" sz="1200" spc="5">
                <a:latin typeface="Times New Roman"/>
                <a:cs typeface="Times New Roman"/>
              </a:rPr>
              <a:t> </a:t>
            </a:r>
            <a:r>
              <a:rPr dirty="0" sz="1200" spc="-5">
                <a:latin typeface="Times New Roman"/>
                <a:cs typeface="Times New Roman"/>
              </a:rPr>
              <a:t>the</a:t>
            </a:r>
            <a:r>
              <a:rPr dirty="0" sz="1200" spc="-10">
                <a:latin typeface="Times New Roman"/>
                <a:cs typeface="Times New Roman"/>
              </a:rPr>
              <a:t> </a:t>
            </a:r>
            <a:r>
              <a:rPr dirty="0" sz="1200" spc="-5">
                <a:latin typeface="Courier New"/>
                <a:cs typeface="Courier New"/>
              </a:rPr>
              <a:t>DEL_ROW</a:t>
            </a:r>
            <a:r>
              <a:rPr dirty="0" sz="1200" spc="-425">
                <a:latin typeface="Courier New"/>
                <a:cs typeface="Courier New"/>
              </a:rPr>
              <a:t> </a:t>
            </a:r>
            <a:r>
              <a:rPr dirty="0" sz="1200">
                <a:latin typeface="Times New Roman"/>
                <a:cs typeface="Times New Roman"/>
              </a:rPr>
              <a:t>package</a:t>
            </a:r>
            <a:r>
              <a:rPr dirty="0" sz="1200" spc="5">
                <a:latin typeface="Times New Roman"/>
                <a:cs typeface="Times New Roman"/>
              </a:rPr>
              <a:t> </a:t>
            </a:r>
            <a:r>
              <a:rPr dirty="0" sz="1200" spc="-5">
                <a:latin typeface="Times New Roman"/>
                <a:cs typeface="Times New Roman"/>
              </a:rPr>
              <a:t>procedure</a:t>
            </a:r>
            <a:r>
              <a:rPr dirty="0" sz="1200">
                <a:latin typeface="Times New Roman"/>
                <a:cs typeface="Times New Roman"/>
              </a:rPr>
              <a:t> to </a:t>
            </a:r>
            <a:r>
              <a:rPr dirty="0" sz="1200" spc="-5">
                <a:latin typeface="Times New Roman"/>
                <a:cs typeface="Times New Roman"/>
              </a:rPr>
              <a:t>delete</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contact</a:t>
            </a:r>
            <a:r>
              <a:rPr dirty="0" sz="1200">
                <a:latin typeface="Times New Roman"/>
                <a:cs typeface="Times New Roman"/>
              </a:rPr>
              <a:t> with</a:t>
            </a:r>
            <a:r>
              <a:rPr dirty="0" sz="1200" spc="-5">
                <a:latin typeface="Times New Roman"/>
                <a:cs typeface="Times New Roman"/>
              </a:rPr>
              <a:t> </a:t>
            </a:r>
            <a:r>
              <a:rPr dirty="0" sz="1200" spc="-5">
                <a:latin typeface="Courier New"/>
                <a:cs typeface="Courier New"/>
              </a:rPr>
              <a:t>ID</a:t>
            </a:r>
            <a:r>
              <a:rPr dirty="0" sz="1200" spc="-425">
                <a:latin typeface="Courier New"/>
                <a:cs typeface="Courier New"/>
              </a:rPr>
              <a:t> </a:t>
            </a:r>
            <a:r>
              <a:rPr dirty="0" sz="1200">
                <a:latin typeface="Times New Roman"/>
                <a:cs typeface="Times New Roman"/>
              </a:rPr>
              <a:t>value 1.</a:t>
            </a:r>
            <a:endParaRPr sz="1200">
              <a:latin typeface="Times New Roman"/>
              <a:cs typeface="Times New Roman"/>
            </a:endParaRPr>
          </a:p>
        </p:txBody>
      </p:sp>
      <p:sp>
        <p:nvSpPr>
          <p:cNvPr id="15" name="object 1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-4</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838961" y="8788145"/>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table_pkg.del_row('my_contacts',</a:t>
            </a:r>
            <a:r>
              <a:rPr dirty="0" sz="1100" spc="5">
                <a:latin typeface="Courier New"/>
                <a:cs typeface="Courier New"/>
              </a:rPr>
              <a:t> </a:t>
            </a:r>
            <a:r>
              <a:rPr dirty="0" sz="1100" spc="-5">
                <a:latin typeface="Courier New"/>
                <a:cs typeface="Courier New"/>
              </a:rPr>
              <a:t>'id=1')</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260975" cy="85216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241300">
              <a:lnSpc>
                <a:spcPct val="100000"/>
              </a:lnSpc>
            </a:pPr>
            <a:r>
              <a:rPr dirty="0" sz="1200">
                <a:latin typeface="Times New Roman"/>
                <a:cs typeface="Times New Roman"/>
              </a:rPr>
              <a:t>h. Execute </a:t>
            </a:r>
            <a:r>
              <a:rPr dirty="0" sz="1200" spc="-5">
                <a:latin typeface="Times New Roman"/>
                <a:cs typeface="Times New Roman"/>
              </a:rPr>
              <a:t>the </a:t>
            </a:r>
            <a:r>
              <a:rPr dirty="0" sz="1200" spc="-5">
                <a:latin typeface="Courier New"/>
                <a:cs typeface="Courier New"/>
              </a:rPr>
              <a:t>UPD_ROW</a:t>
            </a:r>
            <a:r>
              <a:rPr dirty="0" sz="1200" spc="-445">
                <a:latin typeface="Courier New"/>
                <a:cs typeface="Courier New"/>
              </a:rPr>
              <a:t> </a:t>
            </a:r>
            <a:r>
              <a:rPr dirty="0" sz="1200">
                <a:latin typeface="Times New Roman"/>
                <a:cs typeface="Times New Roman"/>
              </a:rPr>
              <a:t>procedure with following row data:</a:t>
            </a:r>
            <a:endParaRPr sz="1200">
              <a:latin typeface="Times New Roman"/>
              <a:cs typeface="Times New Roman"/>
            </a:endParaRPr>
          </a:p>
          <a:p>
            <a:pPr marL="469900">
              <a:lnSpc>
                <a:spcPct val="100000"/>
              </a:lnSpc>
              <a:spcBef>
                <a:spcPts val="1135"/>
              </a:spcBef>
            </a:pPr>
            <a:r>
              <a:rPr dirty="0" sz="1100" spc="-5">
                <a:latin typeface="Courier New"/>
                <a:cs typeface="Courier New"/>
              </a:rPr>
              <a:t>upd_row('my_contacts','name=''Nancy</a:t>
            </a:r>
            <a:r>
              <a:rPr dirty="0" sz="1100" spc="80">
                <a:latin typeface="Courier New"/>
                <a:cs typeface="Courier New"/>
              </a:rPr>
              <a:t> </a:t>
            </a:r>
            <a:r>
              <a:rPr dirty="0" sz="1100" spc="-5">
                <a:latin typeface="Courier New"/>
                <a:cs typeface="Courier New"/>
              </a:rPr>
              <a:t>Greenberg''','id=2');</a:t>
            </a:r>
            <a:endParaRPr sz="1100">
              <a:latin typeface="Courier New"/>
              <a:cs typeface="Courier New"/>
            </a:endParaRPr>
          </a:p>
        </p:txBody>
      </p:sp>
      <p:sp>
        <p:nvSpPr>
          <p:cNvPr id="3" name="object 3"/>
          <p:cNvSpPr txBox="1"/>
          <p:nvPr/>
        </p:nvSpPr>
        <p:spPr>
          <a:xfrm>
            <a:off x="838961" y="1746504"/>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 table_pkg.upd_row('my_contacts','name=''Nancy</a:t>
            </a:r>
            <a:r>
              <a:rPr dirty="0" sz="1100" spc="55">
                <a:latin typeface="Courier New"/>
                <a:cs typeface="Courier New"/>
              </a:rPr>
              <a:t> </a:t>
            </a:r>
            <a:r>
              <a:rPr dirty="0" sz="1100" spc="-5">
                <a:latin typeface="Courier New"/>
                <a:cs typeface="Courier New"/>
              </a:rPr>
              <a:t>Greenberg''','id=2')</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1130300" y="2399030"/>
            <a:ext cx="4730750" cy="208279"/>
          </a:xfrm>
          <a:prstGeom prst="rect">
            <a:avLst/>
          </a:prstGeom>
        </p:spPr>
        <p:txBody>
          <a:bodyPr wrap="square" lIns="0" tIns="12700" rIns="0" bIns="0" rtlCol="0" vert="horz">
            <a:spAutoFit/>
          </a:bodyPr>
          <a:lstStyle/>
          <a:p>
            <a:pPr marL="12700">
              <a:lnSpc>
                <a:spcPct val="100000"/>
              </a:lnSpc>
              <a:spcBef>
                <a:spcPts val="100"/>
              </a:spcBef>
              <a:tabLst>
                <a:tab pos="240665" algn="l"/>
              </a:tabLst>
            </a:pPr>
            <a:r>
              <a:rPr dirty="0" sz="1200">
                <a:latin typeface="Times New Roman"/>
                <a:cs typeface="Times New Roman"/>
              </a:rPr>
              <a:t>i.	Select the </a:t>
            </a:r>
            <a:r>
              <a:rPr dirty="0" sz="1200" spc="-5">
                <a:latin typeface="Times New Roman"/>
                <a:cs typeface="Times New Roman"/>
              </a:rPr>
              <a:t>data from </a:t>
            </a:r>
            <a:r>
              <a:rPr dirty="0" sz="1200">
                <a:latin typeface="Times New Roman"/>
                <a:cs typeface="Times New Roman"/>
              </a:rPr>
              <a:t>the </a:t>
            </a:r>
            <a:r>
              <a:rPr dirty="0" sz="1200" spc="-5">
                <a:latin typeface="Courier New"/>
                <a:cs typeface="Courier New"/>
              </a:rPr>
              <a:t>MY_CONTACTS</a:t>
            </a:r>
            <a:r>
              <a:rPr dirty="0" sz="1200" spc="-434">
                <a:latin typeface="Courier New"/>
                <a:cs typeface="Courier New"/>
              </a:rPr>
              <a:t> </a:t>
            </a:r>
            <a:r>
              <a:rPr dirty="0" sz="1200">
                <a:latin typeface="Times New Roman"/>
                <a:cs typeface="Times New Roman"/>
              </a:rPr>
              <a:t>table again to </a:t>
            </a:r>
            <a:r>
              <a:rPr dirty="0" sz="1200" spc="-5">
                <a:latin typeface="Times New Roman"/>
                <a:cs typeface="Times New Roman"/>
              </a:rPr>
              <a:t>view </a:t>
            </a:r>
            <a:r>
              <a:rPr dirty="0" sz="1200">
                <a:latin typeface="Times New Roman"/>
                <a:cs typeface="Times New Roman"/>
              </a:rPr>
              <a:t>the </a:t>
            </a:r>
            <a:r>
              <a:rPr dirty="0" sz="1200" spc="-5">
                <a:latin typeface="Times New Roman"/>
                <a:cs typeface="Times New Roman"/>
              </a:rPr>
              <a:t>changes.</a:t>
            </a:r>
            <a:endParaRPr sz="1200">
              <a:latin typeface="Times New Roman"/>
              <a:cs typeface="Times New Roman"/>
            </a:endParaRPr>
          </a:p>
        </p:txBody>
      </p:sp>
      <p:sp>
        <p:nvSpPr>
          <p:cNvPr id="5" name="object 5"/>
          <p:cNvSpPr txBox="1"/>
          <p:nvPr/>
        </p:nvSpPr>
        <p:spPr>
          <a:xfrm>
            <a:off x="838961" y="2689098"/>
            <a:ext cx="6323330" cy="136144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a:t>
            </a:r>
            <a:endParaRPr sz="1100">
              <a:latin typeface="Courier New"/>
              <a:cs typeface="Courier New"/>
            </a:endParaRPr>
          </a:p>
          <a:p>
            <a:pPr marL="74930">
              <a:lnSpc>
                <a:spcPts val="1280"/>
              </a:lnSpc>
            </a:pPr>
            <a:r>
              <a:rPr dirty="0" sz="1100" spc="-5">
                <a:latin typeface="Courier New"/>
                <a:cs typeface="Courier New"/>
              </a:rPr>
              <a:t>FROM my_contacts;</a:t>
            </a:r>
            <a:endParaRPr sz="1100">
              <a:latin typeface="Courier New"/>
              <a:cs typeface="Courier New"/>
            </a:endParaRPr>
          </a:p>
        </p:txBody>
      </p:sp>
      <p:sp>
        <p:nvSpPr>
          <p:cNvPr id="6" name="object 6"/>
          <p:cNvSpPr/>
          <p:nvPr/>
        </p:nvSpPr>
        <p:spPr>
          <a:xfrm>
            <a:off x="933450" y="3201932"/>
            <a:ext cx="4400550" cy="80998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130300" y="4188967"/>
            <a:ext cx="5588635" cy="208279"/>
          </a:xfrm>
          <a:prstGeom prst="rect">
            <a:avLst/>
          </a:prstGeom>
        </p:spPr>
        <p:txBody>
          <a:bodyPr wrap="square" lIns="0" tIns="12700" rIns="0" bIns="0" rtlCol="0" vert="horz">
            <a:spAutoFit/>
          </a:bodyPr>
          <a:lstStyle/>
          <a:p>
            <a:pPr marL="12700">
              <a:lnSpc>
                <a:spcPct val="100000"/>
              </a:lnSpc>
              <a:spcBef>
                <a:spcPts val="100"/>
              </a:spcBef>
              <a:tabLst>
                <a:tab pos="240665" algn="l"/>
              </a:tabLst>
            </a:pPr>
            <a:r>
              <a:rPr dirty="0" sz="1200">
                <a:latin typeface="Times New Roman"/>
                <a:cs typeface="Times New Roman"/>
              </a:rPr>
              <a:t>j.	Drop</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by</a:t>
            </a:r>
            <a:r>
              <a:rPr dirty="0" sz="1200" spc="-10">
                <a:latin typeface="Times New Roman"/>
                <a:cs typeface="Times New Roman"/>
              </a:rPr>
              <a:t> </a:t>
            </a:r>
            <a:r>
              <a:rPr dirty="0" sz="1200">
                <a:latin typeface="Times New Roman"/>
                <a:cs typeface="Times New Roman"/>
              </a:rPr>
              <a:t>using</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remove</a:t>
            </a:r>
            <a:r>
              <a:rPr dirty="0" sz="1200" spc="-425">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and describe the</a:t>
            </a:r>
            <a:r>
              <a:rPr dirty="0" sz="1200" spc="-5">
                <a:latin typeface="Times New Roman"/>
                <a:cs typeface="Times New Roman"/>
              </a:rPr>
              <a:t> </a:t>
            </a:r>
            <a:r>
              <a:rPr dirty="0" sz="1200" spc="-5">
                <a:latin typeface="Courier New"/>
                <a:cs typeface="Courier New"/>
              </a:rPr>
              <a:t>MY_CONTACTS</a:t>
            </a:r>
            <a:r>
              <a:rPr dirty="0" sz="1200" spc="-430">
                <a:latin typeface="Courier New"/>
                <a:cs typeface="Courier New"/>
              </a:rPr>
              <a:t> </a:t>
            </a:r>
            <a:r>
              <a:rPr dirty="0" sz="1200">
                <a:latin typeface="Times New Roman"/>
                <a:cs typeface="Times New Roman"/>
              </a:rPr>
              <a:t>table.</a:t>
            </a:r>
            <a:endParaRPr sz="1200">
              <a:latin typeface="Times New Roman"/>
              <a:cs typeface="Times New Roman"/>
            </a:endParaRPr>
          </a:p>
        </p:txBody>
      </p:sp>
      <p:sp>
        <p:nvSpPr>
          <p:cNvPr id="12" name="object 12"/>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-5</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838961" y="4479035"/>
            <a:ext cx="6323330" cy="1146175"/>
          </a:xfrm>
          <a:prstGeom prst="rect">
            <a:avLst/>
          </a:prstGeom>
          <a:ln w="12192">
            <a:solidFill>
              <a:srgbClr val="000000"/>
            </a:solidFill>
          </a:ln>
        </p:spPr>
        <p:txBody>
          <a:bodyPr wrap="square" lIns="0" tIns="13335" rIns="0" bIns="0" rtlCol="0" vert="horz">
            <a:spAutoFit/>
          </a:bodyPr>
          <a:lstStyle/>
          <a:p>
            <a:pPr marL="74930" marR="2970530">
              <a:lnSpc>
                <a:spcPts val="1240"/>
              </a:lnSpc>
              <a:spcBef>
                <a:spcPts val="105"/>
              </a:spcBef>
            </a:pPr>
            <a:r>
              <a:rPr dirty="0" sz="1100" spc="-5">
                <a:latin typeface="Courier New"/>
                <a:cs typeface="Courier New"/>
              </a:rPr>
              <a:t>EXECUTE table_pkg.remove('my_contacts')  DESCRIBE my_contacts</a:t>
            </a:r>
            <a:endParaRPr sz="1100">
              <a:latin typeface="Courier New"/>
              <a:cs typeface="Courier New"/>
            </a:endParaRPr>
          </a:p>
          <a:p>
            <a:pPr marL="74930" marR="2886710">
              <a:lnSpc>
                <a:spcPts val="2500"/>
              </a:lnSpc>
              <a:spcBef>
                <a:spcPts val="245"/>
              </a:spcBef>
            </a:pPr>
            <a:r>
              <a:rPr dirty="0" sz="1100" spc="-5">
                <a:latin typeface="Courier New"/>
                <a:cs typeface="Courier New"/>
              </a:rPr>
              <a:t>PL/SQL procedure successfully completed.  ERROR:</a:t>
            </a:r>
            <a:endParaRPr sz="1100">
              <a:latin typeface="Courier New"/>
              <a:cs typeface="Courier New"/>
            </a:endParaRPr>
          </a:p>
          <a:p>
            <a:pPr marL="74930">
              <a:lnSpc>
                <a:spcPts val="969"/>
              </a:lnSpc>
            </a:pPr>
            <a:r>
              <a:rPr dirty="0" sz="1100" spc="-5">
                <a:latin typeface="Courier New"/>
                <a:cs typeface="Courier New"/>
              </a:rPr>
              <a:t>ORA-04043: object my_contacts does not</a:t>
            </a:r>
            <a:r>
              <a:rPr dirty="0" sz="1100" spc="25">
                <a:latin typeface="Courier New"/>
                <a:cs typeface="Courier New"/>
              </a:rPr>
              <a:t> </a:t>
            </a:r>
            <a:r>
              <a:rPr dirty="0" sz="1100" spc="-5">
                <a:latin typeface="Courier New"/>
                <a:cs typeface="Courier New"/>
              </a:rPr>
              <a:t>exist</a:t>
            </a:r>
            <a:endParaRPr sz="1100">
              <a:latin typeface="Courier New"/>
              <a:cs typeface="Courier New"/>
            </a:endParaRPr>
          </a:p>
        </p:txBody>
      </p:sp>
      <p:sp>
        <p:nvSpPr>
          <p:cNvPr id="9" name="object 9"/>
          <p:cNvSpPr txBox="1"/>
          <p:nvPr/>
        </p:nvSpPr>
        <p:spPr>
          <a:xfrm>
            <a:off x="901700" y="5764021"/>
            <a:ext cx="5803265" cy="732155"/>
          </a:xfrm>
          <a:prstGeom prst="rect">
            <a:avLst/>
          </a:prstGeom>
        </p:spPr>
        <p:txBody>
          <a:bodyPr wrap="square" lIns="0" tIns="12700" rIns="0" bIns="0" rtlCol="0" vert="horz">
            <a:spAutoFit/>
          </a:bodyPr>
          <a:lstStyle/>
          <a:p>
            <a:pPr marL="241300" indent="-229235">
              <a:lnSpc>
                <a:spcPct val="100000"/>
              </a:lnSpc>
              <a:spcBef>
                <a:spcPts val="100"/>
              </a:spcBef>
              <a:buAutoNum type="arabicPeriod" startAt="2"/>
              <a:tabLst>
                <a:tab pos="241935" algn="l"/>
              </a:tabLst>
            </a:pPr>
            <a:r>
              <a:rPr dirty="0" sz="1200">
                <a:latin typeface="Times New Roman"/>
                <a:cs typeface="Times New Roman"/>
              </a:rPr>
              <a:t>Create a </a:t>
            </a:r>
            <a:r>
              <a:rPr dirty="0" sz="1200" spc="-5">
                <a:latin typeface="Courier New"/>
                <a:cs typeface="Courier New"/>
              </a:rPr>
              <a:t>COMPILE_PKG</a:t>
            </a:r>
            <a:r>
              <a:rPr dirty="0" sz="1200" spc="-440">
                <a:latin typeface="Courier New"/>
                <a:cs typeface="Courier New"/>
              </a:rPr>
              <a:t> </a:t>
            </a:r>
            <a:r>
              <a:rPr dirty="0" sz="1200">
                <a:latin typeface="Times New Roman"/>
                <a:cs typeface="Times New Roman"/>
              </a:rPr>
              <a:t>package that </a:t>
            </a:r>
            <a:r>
              <a:rPr dirty="0" sz="1200" spc="-5">
                <a:latin typeface="Times New Roman"/>
                <a:cs typeface="Times New Roman"/>
              </a:rPr>
              <a:t>compiles </a:t>
            </a:r>
            <a:r>
              <a:rPr dirty="0" sz="1200">
                <a:latin typeface="Times New Roman"/>
                <a:cs typeface="Times New Roman"/>
              </a:rPr>
              <a:t>the </a:t>
            </a:r>
            <a:r>
              <a:rPr dirty="0" sz="1200" spc="-5">
                <a:latin typeface="Times New Roman"/>
                <a:cs typeface="Times New Roman"/>
              </a:rPr>
              <a:t>PL/SQL </a:t>
            </a:r>
            <a:r>
              <a:rPr dirty="0" sz="1200">
                <a:latin typeface="Times New Roman"/>
                <a:cs typeface="Times New Roman"/>
              </a:rPr>
              <a:t>code in your </a:t>
            </a:r>
            <a:r>
              <a:rPr dirty="0" sz="1200" spc="-5">
                <a:latin typeface="Times New Roman"/>
                <a:cs typeface="Times New Roman"/>
              </a:rPr>
              <a:t>schema.</a:t>
            </a:r>
            <a:endParaRPr sz="1200">
              <a:latin typeface="Times New Roman"/>
              <a:cs typeface="Times New Roman"/>
            </a:endParaRPr>
          </a:p>
          <a:p>
            <a:pPr>
              <a:lnSpc>
                <a:spcPct val="100000"/>
              </a:lnSpc>
              <a:spcBef>
                <a:spcPts val="30"/>
              </a:spcBef>
              <a:buFont typeface="Times New Roman"/>
              <a:buAutoNum type="arabicPeriod" startAt="2"/>
            </a:pPr>
            <a:endParaRPr sz="1050">
              <a:latin typeface="Times New Roman"/>
              <a:cs typeface="Times New Roman"/>
            </a:endParaRPr>
          </a:p>
          <a:p>
            <a:pPr lvl="1" marL="469900" marR="5080" indent="-228600">
              <a:lnSpc>
                <a:spcPct val="100000"/>
              </a:lnSpc>
              <a:spcBef>
                <a:spcPts val="5"/>
              </a:spcBef>
              <a:buAutoNum type="alphaLcPeriod"/>
              <a:tabLst>
                <a:tab pos="469900" algn="l"/>
              </a:tabLst>
            </a:pPr>
            <a:r>
              <a:rPr dirty="0" sz="1200">
                <a:latin typeface="Times New Roman"/>
                <a:cs typeface="Times New Roman"/>
              </a:rPr>
              <a:t>In the </a:t>
            </a:r>
            <a:r>
              <a:rPr dirty="0" sz="1200" spc="-5">
                <a:latin typeface="Times New Roman"/>
                <a:cs typeface="Times New Roman"/>
              </a:rPr>
              <a:t>specification, </a:t>
            </a:r>
            <a:r>
              <a:rPr dirty="0" sz="1200">
                <a:latin typeface="Times New Roman"/>
                <a:cs typeface="Times New Roman"/>
              </a:rPr>
              <a:t>create a package procedure called </a:t>
            </a:r>
            <a:r>
              <a:rPr dirty="0" sz="1200" spc="-5">
                <a:latin typeface="Courier New"/>
                <a:cs typeface="Courier New"/>
              </a:rPr>
              <a:t>MAKE</a:t>
            </a:r>
            <a:r>
              <a:rPr dirty="0" sz="1200" spc="-459">
                <a:latin typeface="Courier New"/>
                <a:cs typeface="Courier New"/>
              </a:rPr>
              <a:t> </a:t>
            </a:r>
            <a:r>
              <a:rPr dirty="0" sz="1200">
                <a:latin typeface="Times New Roman"/>
                <a:cs typeface="Times New Roman"/>
              </a:rPr>
              <a:t>that accepts the </a:t>
            </a:r>
            <a:r>
              <a:rPr dirty="0" sz="1200" spc="-5">
                <a:latin typeface="Times New Roman"/>
                <a:cs typeface="Times New Roman"/>
              </a:rPr>
              <a:t>name </a:t>
            </a:r>
            <a:r>
              <a:rPr dirty="0" sz="1200">
                <a:latin typeface="Times New Roman"/>
                <a:cs typeface="Times New Roman"/>
              </a:rPr>
              <a:t>of a  PL/SQL program unit to be</a:t>
            </a:r>
            <a:r>
              <a:rPr dirty="0" sz="1200" spc="-15">
                <a:latin typeface="Times New Roman"/>
                <a:cs typeface="Times New Roman"/>
              </a:rPr>
              <a:t> </a:t>
            </a:r>
            <a:r>
              <a:rPr dirty="0" sz="1200" spc="-5">
                <a:latin typeface="Times New Roman"/>
                <a:cs typeface="Times New Roman"/>
              </a:rPr>
              <a:t>compiled.</a:t>
            </a:r>
            <a:endParaRPr sz="1200">
              <a:latin typeface="Times New Roman"/>
              <a:cs typeface="Times New Roman"/>
            </a:endParaRPr>
          </a:p>
        </p:txBody>
      </p:sp>
      <p:sp>
        <p:nvSpPr>
          <p:cNvPr id="10" name="object 10"/>
          <p:cNvSpPr txBox="1"/>
          <p:nvPr/>
        </p:nvSpPr>
        <p:spPr>
          <a:xfrm>
            <a:off x="838961" y="6569964"/>
            <a:ext cx="6323330" cy="1463040"/>
          </a:xfrm>
          <a:prstGeom prst="rect">
            <a:avLst/>
          </a:prstGeom>
          <a:ln w="12192">
            <a:solidFill>
              <a:srgbClr val="000000"/>
            </a:solidFill>
          </a:ln>
        </p:spPr>
        <p:txBody>
          <a:bodyPr wrap="square" lIns="0" tIns="13335" rIns="0" bIns="0" rtlCol="0" vert="horz">
            <a:spAutoFit/>
          </a:bodyPr>
          <a:lstStyle/>
          <a:p>
            <a:pPr marL="242570" marR="2886710" indent="-167640">
              <a:lnSpc>
                <a:spcPts val="1240"/>
              </a:lnSpc>
              <a:spcBef>
                <a:spcPts val="105"/>
              </a:spcBef>
            </a:pPr>
            <a:r>
              <a:rPr dirty="0" sz="1100" spc="-5">
                <a:latin typeface="Courier New"/>
                <a:cs typeface="Courier New"/>
              </a:rPr>
              <a:t>CREATE OR REPLACE PACKAGE compile_pkg IS  PROCEDURE make(name</a:t>
            </a:r>
            <a:r>
              <a:rPr dirty="0" sz="1100" spc="5">
                <a:latin typeface="Courier New"/>
                <a:cs typeface="Courier New"/>
              </a:rPr>
              <a:t> </a:t>
            </a:r>
            <a:r>
              <a:rPr dirty="0" sz="1100" spc="-5">
                <a:latin typeface="Courier New"/>
                <a:cs typeface="Courier New"/>
              </a:rPr>
              <a:t>VARCHAR2);</a:t>
            </a:r>
            <a:endParaRPr sz="1100">
              <a:latin typeface="Courier New"/>
              <a:cs typeface="Courier New"/>
            </a:endParaRPr>
          </a:p>
          <a:p>
            <a:pPr marL="74930">
              <a:lnSpc>
                <a:spcPts val="1185"/>
              </a:lnSpc>
            </a:pPr>
            <a:r>
              <a:rPr dirty="0" sz="1100" spc="-5">
                <a:latin typeface="Courier New"/>
                <a:cs typeface="Courier New"/>
              </a:rPr>
              <a:t>END compile_pkg;</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898390">
              <a:lnSpc>
                <a:spcPts val="2510"/>
              </a:lnSpc>
              <a:spcBef>
                <a:spcPts val="26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1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974850"/>
            <a:ext cx="6336030" cy="6843395"/>
            <a:chOff x="832866" y="1974850"/>
            <a:chExt cx="6336030" cy="6843395"/>
          </a:xfrm>
        </p:grpSpPr>
        <p:sp>
          <p:nvSpPr>
            <p:cNvPr id="3" name="object 3"/>
            <p:cNvSpPr/>
            <p:nvPr/>
          </p:nvSpPr>
          <p:spPr>
            <a:xfrm>
              <a:off x="832866" y="198120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981200"/>
              <a:ext cx="0" cy="6830695"/>
            </a:xfrm>
            <a:custGeom>
              <a:avLst/>
              <a:gdLst/>
              <a:ahLst/>
              <a:cxnLst/>
              <a:rect l="l" t="t" r="r" b="b"/>
              <a:pathLst>
                <a:path w="0" h="6830695">
                  <a:moveTo>
                    <a:pt x="0" y="0"/>
                  </a:moveTo>
                  <a:lnTo>
                    <a:pt x="0" y="6830568"/>
                  </a:lnTo>
                </a:path>
              </a:pathLst>
            </a:custGeom>
            <a:ln w="12192">
              <a:solidFill>
                <a:srgbClr val="000000"/>
              </a:solidFill>
            </a:ln>
          </p:spPr>
          <p:txBody>
            <a:bodyPr wrap="square" lIns="0" tIns="0" rIns="0" bIns="0" rtlCol="0"/>
            <a:lstStyle/>
            <a:p/>
          </p:txBody>
        </p:sp>
      </p:grpSp>
      <p:sp>
        <p:nvSpPr>
          <p:cNvPr id="5" name="object 5"/>
          <p:cNvSpPr txBox="1"/>
          <p:nvPr/>
        </p:nvSpPr>
        <p:spPr>
          <a:xfrm>
            <a:off x="901700" y="814831"/>
            <a:ext cx="5963285" cy="594169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 (continued)</a:t>
            </a:r>
            <a:endParaRPr sz="1200">
              <a:latin typeface="Arial"/>
              <a:cs typeface="Arial"/>
            </a:endParaRPr>
          </a:p>
          <a:p>
            <a:pPr marL="469265" marR="5080" indent="-228600">
              <a:lnSpc>
                <a:spcPct val="100600"/>
              </a:lnSpc>
              <a:spcBef>
                <a:spcPts val="1160"/>
              </a:spcBef>
            </a:pPr>
            <a:r>
              <a:rPr dirty="0" sz="1200">
                <a:latin typeface="Times New Roman"/>
                <a:cs typeface="Times New Roman"/>
              </a:rPr>
              <a:t>b. In the body, the </a:t>
            </a:r>
            <a:r>
              <a:rPr dirty="0" sz="1200" spc="-5">
                <a:latin typeface="Courier New"/>
                <a:cs typeface="Courier New"/>
              </a:rPr>
              <a:t>MAKE </a:t>
            </a:r>
            <a:r>
              <a:rPr dirty="0" sz="1200">
                <a:latin typeface="Times New Roman"/>
                <a:cs typeface="Times New Roman"/>
              </a:rPr>
              <a:t>procedure </a:t>
            </a:r>
            <a:r>
              <a:rPr dirty="0" sz="1200" spc="-5">
                <a:latin typeface="Times New Roman"/>
                <a:cs typeface="Times New Roman"/>
              </a:rPr>
              <a:t>should </a:t>
            </a:r>
            <a:r>
              <a:rPr dirty="0" sz="1200">
                <a:latin typeface="Times New Roman"/>
                <a:cs typeface="Times New Roman"/>
              </a:rPr>
              <a:t>call a private function called </a:t>
            </a:r>
            <a:r>
              <a:rPr dirty="0" sz="1200" spc="-5">
                <a:latin typeface="Courier New"/>
                <a:cs typeface="Courier New"/>
              </a:rPr>
              <a:t>GET_TYPE </a:t>
            </a:r>
            <a:r>
              <a:rPr dirty="0" sz="1200">
                <a:latin typeface="Times New Roman"/>
                <a:cs typeface="Times New Roman"/>
              </a:rPr>
              <a:t>to  </a:t>
            </a:r>
            <a:r>
              <a:rPr dirty="0" sz="1200" spc="-5">
                <a:latin typeface="Times New Roman"/>
                <a:cs typeface="Times New Roman"/>
              </a:rPr>
              <a:t>determine the </a:t>
            </a:r>
            <a:r>
              <a:rPr dirty="0" sz="1200">
                <a:latin typeface="Times New Roman"/>
                <a:cs typeface="Times New Roman"/>
              </a:rPr>
              <a:t>PL/SQL object type </a:t>
            </a:r>
            <a:r>
              <a:rPr dirty="0" sz="1200" spc="-5">
                <a:latin typeface="Times New Roman"/>
                <a:cs typeface="Times New Roman"/>
              </a:rPr>
              <a:t>from </a:t>
            </a:r>
            <a:r>
              <a:rPr dirty="0" sz="1200">
                <a:latin typeface="Times New Roman"/>
                <a:cs typeface="Times New Roman"/>
              </a:rPr>
              <a:t>the data dictionary, and return the type </a:t>
            </a:r>
            <a:r>
              <a:rPr dirty="0" sz="1200" spc="-5">
                <a:latin typeface="Times New Roman"/>
                <a:cs typeface="Times New Roman"/>
              </a:rPr>
              <a:t>name (use  </a:t>
            </a:r>
            <a:r>
              <a:rPr dirty="0" sz="1200" spc="-5">
                <a:latin typeface="Courier New"/>
                <a:cs typeface="Courier New"/>
              </a:rPr>
              <a:t>PACKAGE </a:t>
            </a:r>
            <a:r>
              <a:rPr dirty="0" sz="1200">
                <a:latin typeface="Times New Roman"/>
                <a:cs typeface="Times New Roman"/>
              </a:rPr>
              <a:t>for a package </a:t>
            </a:r>
            <a:r>
              <a:rPr dirty="0" sz="1200" spc="-5">
                <a:latin typeface="Times New Roman"/>
                <a:cs typeface="Times New Roman"/>
              </a:rPr>
              <a:t>with </a:t>
            </a:r>
            <a:r>
              <a:rPr dirty="0" sz="1200">
                <a:latin typeface="Times New Roman"/>
                <a:cs typeface="Times New Roman"/>
              </a:rPr>
              <a:t>a body) if the object exists; </a:t>
            </a:r>
            <a:r>
              <a:rPr dirty="0" sz="1200" spc="-5">
                <a:latin typeface="Times New Roman"/>
                <a:cs typeface="Times New Roman"/>
              </a:rPr>
              <a:t>otherwise, </a:t>
            </a:r>
            <a:r>
              <a:rPr dirty="0" sz="1200">
                <a:latin typeface="Times New Roman"/>
                <a:cs typeface="Times New Roman"/>
              </a:rPr>
              <a:t>it should return a  </a:t>
            </a:r>
            <a:r>
              <a:rPr dirty="0" sz="1200" spc="-5">
                <a:latin typeface="Courier New"/>
                <a:cs typeface="Courier New"/>
              </a:rPr>
              <a:t>NULL</a:t>
            </a:r>
            <a:r>
              <a:rPr dirty="0" sz="1200" spc="-5">
                <a:latin typeface="Times New Roman"/>
                <a:cs typeface="Times New Roman"/>
              </a:rPr>
              <a:t>. </a:t>
            </a:r>
            <a:r>
              <a:rPr dirty="0" sz="1200">
                <a:latin typeface="Times New Roman"/>
                <a:cs typeface="Times New Roman"/>
              </a:rPr>
              <a:t>If</a:t>
            </a:r>
            <a:r>
              <a:rPr dirty="0" sz="1200" spc="-5">
                <a:latin typeface="Times New Roman"/>
                <a:cs typeface="Times New Roman"/>
              </a:rPr>
              <a:t> </a:t>
            </a:r>
            <a:r>
              <a:rPr dirty="0" sz="1200">
                <a:latin typeface="Times New Roman"/>
                <a:cs typeface="Times New Roman"/>
              </a:rPr>
              <a:t>the object</a:t>
            </a:r>
            <a:r>
              <a:rPr dirty="0" sz="1200" spc="-5">
                <a:latin typeface="Times New Roman"/>
                <a:cs typeface="Times New Roman"/>
              </a:rPr>
              <a:t> </a:t>
            </a:r>
            <a:r>
              <a:rPr dirty="0" sz="1200">
                <a:latin typeface="Times New Roman"/>
                <a:cs typeface="Times New Roman"/>
              </a:rPr>
              <a:t>exists, </a:t>
            </a:r>
            <a:r>
              <a:rPr dirty="0" sz="1200" spc="-5">
                <a:latin typeface="Courier New"/>
                <a:cs typeface="Courier New"/>
              </a:rPr>
              <a:t>MAKE</a:t>
            </a:r>
            <a:r>
              <a:rPr dirty="0" sz="1200" spc="-420">
                <a:latin typeface="Courier New"/>
                <a:cs typeface="Courier New"/>
              </a:rPr>
              <a:t> </a:t>
            </a:r>
            <a:r>
              <a:rPr dirty="0" sz="1200" spc="-5">
                <a:latin typeface="Times New Roman"/>
                <a:cs typeface="Times New Roman"/>
              </a:rPr>
              <a:t>dynamically</a:t>
            </a:r>
            <a:r>
              <a:rPr dirty="0" sz="1200">
                <a:latin typeface="Times New Roman"/>
                <a:cs typeface="Times New Roman"/>
              </a:rPr>
              <a:t> compiles it</a:t>
            </a:r>
            <a:r>
              <a:rPr dirty="0" sz="1200" spc="5">
                <a:latin typeface="Times New Roman"/>
                <a:cs typeface="Times New Roman"/>
              </a:rPr>
              <a:t> </a:t>
            </a:r>
            <a:r>
              <a:rPr dirty="0" sz="1200">
                <a:latin typeface="Times New Roman"/>
                <a:cs typeface="Times New Roman"/>
              </a:rPr>
              <a:t>with the</a:t>
            </a:r>
            <a:r>
              <a:rPr dirty="0" sz="1200" spc="-10">
                <a:latin typeface="Times New Roman"/>
                <a:cs typeface="Times New Roman"/>
              </a:rPr>
              <a:t> </a:t>
            </a:r>
            <a:r>
              <a:rPr dirty="0" sz="1200" spc="-5">
                <a:latin typeface="Courier New"/>
                <a:cs typeface="Courier New"/>
              </a:rPr>
              <a:t>ALTER</a:t>
            </a:r>
            <a:r>
              <a:rPr dirty="0" sz="1200" spc="-415">
                <a:latin typeface="Courier New"/>
                <a:cs typeface="Courier New"/>
              </a:rPr>
              <a:t> </a:t>
            </a:r>
            <a:r>
              <a:rPr dirty="0" sz="1200" spc="-5">
                <a:latin typeface="Times New Roman"/>
                <a:cs typeface="Times New Roman"/>
              </a:rPr>
              <a:t>statement.</a:t>
            </a:r>
            <a:endParaRPr sz="1200">
              <a:latin typeface="Times New Roman"/>
              <a:cs typeface="Times New Roman"/>
            </a:endParaRPr>
          </a:p>
          <a:p>
            <a:pPr marL="12700">
              <a:lnSpc>
                <a:spcPts val="1280"/>
              </a:lnSpc>
              <a:spcBef>
                <a:spcPts val="735"/>
              </a:spcBef>
            </a:pPr>
            <a:r>
              <a:rPr dirty="0" sz="1100" spc="-5">
                <a:latin typeface="Courier New"/>
                <a:cs typeface="Courier New"/>
              </a:rPr>
              <a:t>CREATE OR REPLACE PACKAGE BODY compile_pkg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marL="180340" marR="2840990">
              <a:lnSpc>
                <a:spcPts val="1250"/>
              </a:lnSpc>
              <a:spcBef>
                <a:spcPts val="60"/>
              </a:spcBef>
            </a:pPr>
            <a:r>
              <a:rPr dirty="0" sz="1100" spc="-5">
                <a:latin typeface="Courier New"/>
                <a:cs typeface="Courier New"/>
              </a:rPr>
              <a:t>PROCEDURE execute(stmt VARCHAR2) IS  BEGIN</a:t>
            </a:r>
            <a:endParaRPr sz="1100">
              <a:latin typeface="Courier New"/>
              <a:cs typeface="Courier New"/>
            </a:endParaRPr>
          </a:p>
          <a:p>
            <a:pPr marL="347980" marR="3343910">
              <a:lnSpc>
                <a:spcPts val="1240"/>
              </a:lnSpc>
              <a:spcBef>
                <a:spcPts val="5"/>
              </a:spcBef>
            </a:pPr>
            <a:r>
              <a:rPr dirty="0" sz="1100" spc="-5">
                <a:latin typeface="Courier New"/>
                <a:cs typeface="Courier New"/>
              </a:rPr>
              <a:t>DBMS_OUTPUT.PUT_LINE(stmt);  EXECUTE IMMEDIATE stmt;</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180340">
              <a:lnSpc>
                <a:spcPts val="1285"/>
              </a:lnSpc>
              <a:spcBef>
                <a:spcPts val="5"/>
              </a:spcBef>
            </a:pPr>
            <a:r>
              <a:rPr dirty="0" sz="1100" spc="-5">
                <a:latin typeface="Courier New"/>
                <a:cs typeface="Courier New"/>
              </a:rPr>
              <a:t>FUNCTION get_type(name VARCHAR2) RETURN VARCHAR2</a:t>
            </a:r>
            <a:r>
              <a:rPr dirty="0" sz="1100" spc="35">
                <a:latin typeface="Courier New"/>
                <a:cs typeface="Courier New"/>
              </a:rPr>
              <a:t> </a:t>
            </a:r>
            <a:r>
              <a:rPr dirty="0" sz="1100" spc="-5">
                <a:latin typeface="Courier New"/>
                <a:cs typeface="Courier New"/>
              </a:rPr>
              <a:t>IS</a:t>
            </a:r>
            <a:endParaRPr sz="1100">
              <a:latin typeface="Courier New"/>
              <a:cs typeface="Courier New"/>
            </a:endParaRPr>
          </a:p>
          <a:p>
            <a:pPr marL="180340" marR="3008630" indent="167640">
              <a:lnSpc>
                <a:spcPts val="1250"/>
              </a:lnSpc>
              <a:spcBef>
                <a:spcPts val="60"/>
              </a:spcBef>
            </a:pPr>
            <a:r>
              <a:rPr dirty="0" sz="1100" spc="-5">
                <a:latin typeface="Courier New"/>
                <a:cs typeface="Courier New"/>
              </a:rPr>
              <a:t>proc_type VARCHAR2(30) := NULL;  BEGIN</a:t>
            </a:r>
            <a:endParaRPr sz="1100">
              <a:latin typeface="Courier New"/>
              <a:cs typeface="Courier New"/>
            </a:endParaRPr>
          </a:p>
          <a:p>
            <a:pPr marL="347980">
              <a:lnSpc>
                <a:spcPts val="1175"/>
              </a:lnSpc>
            </a:pPr>
            <a:r>
              <a:rPr dirty="0" sz="1100" spc="-5">
                <a:latin typeface="Courier New"/>
                <a:cs typeface="Courier New"/>
              </a:rPr>
              <a:t>/*</a:t>
            </a:r>
            <a:endParaRPr sz="1100">
              <a:latin typeface="Courier New"/>
              <a:cs typeface="Courier New"/>
            </a:endParaRPr>
          </a:p>
          <a:p>
            <a:pPr marL="599440" indent="-168275">
              <a:lnSpc>
                <a:spcPts val="1250"/>
              </a:lnSpc>
              <a:buChar char="*"/>
              <a:tabLst>
                <a:tab pos="600075" algn="l"/>
              </a:tabLst>
            </a:pPr>
            <a:r>
              <a:rPr dirty="0" sz="1100" spc="-5">
                <a:latin typeface="Courier New"/>
                <a:cs typeface="Courier New"/>
              </a:rPr>
              <a:t>The ROWNUM = 1 is added to the</a:t>
            </a:r>
            <a:r>
              <a:rPr dirty="0" sz="1100" spc="35">
                <a:latin typeface="Courier New"/>
                <a:cs typeface="Courier New"/>
              </a:rPr>
              <a:t> </a:t>
            </a:r>
            <a:r>
              <a:rPr dirty="0" sz="1100" spc="-5">
                <a:latin typeface="Courier New"/>
                <a:cs typeface="Courier New"/>
              </a:rPr>
              <a:t>condition</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to ensure only one row is returned if</a:t>
            </a:r>
            <a:r>
              <a:rPr dirty="0" sz="1100" spc="55">
                <a:latin typeface="Courier New"/>
                <a:cs typeface="Courier New"/>
              </a:rPr>
              <a:t> </a:t>
            </a:r>
            <a:r>
              <a:rPr dirty="0" sz="1100" spc="-5">
                <a:latin typeface="Courier New"/>
                <a:cs typeface="Courier New"/>
              </a:rPr>
              <a:t>the</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name represents a PACKAGE, which may</a:t>
            </a:r>
            <a:r>
              <a:rPr dirty="0" sz="1100" spc="50">
                <a:latin typeface="Courier New"/>
                <a:cs typeface="Courier New"/>
              </a:rPr>
              <a:t> </a:t>
            </a:r>
            <a:r>
              <a:rPr dirty="0" sz="1100" spc="-5">
                <a:latin typeface="Courier New"/>
                <a:cs typeface="Courier New"/>
              </a:rPr>
              <a:t>also</a:t>
            </a:r>
            <a:endParaRPr sz="1100">
              <a:latin typeface="Courier New"/>
              <a:cs typeface="Courier New"/>
            </a:endParaRPr>
          </a:p>
          <a:p>
            <a:pPr marL="599440" indent="-168275">
              <a:lnSpc>
                <a:spcPts val="1250"/>
              </a:lnSpc>
              <a:buChar char="*"/>
              <a:tabLst>
                <a:tab pos="600075" algn="l"/>
              </a:tabLst>
            </a:pPr>
            <a:r>
              <a:rPr dirty="0" sz="1100" spc="-5">
                <a:latin typeface="Courier New"/>
                <a:cs typeface="Courier New"/>
              </a:rPr>
              <a:t>have a PACKAGE BODY. In this case, we</a:t>
            </a:r>
            <a:r>
              <a:rPr dirty="0" sz="1100" spc="55">
                <a:latin typeface="Courier New"/>
                <a:cs typeface="Courier New"/>
              </a:rPr>
              <a:t> </a:t>
            </a:r>
            <a:r>
              <a:rPr dirty="0" sz="1100" spc="-5">
                <a:latin typeface="Courier New"/>
                <a:cs typeface="Courier New"/>
              </a:rPr>
              <a:t>can</a:t>
            </a:r>
            <a:endParaRPr sz="1100">
              <a:latin typeface="Courier New"/>
              <a:cs typeface="Courier New"/>
            </a:endParaRPr>
          </a:p>
          <a:p>
            <a:pPr marL="599440" indent="-168275">
              <a:lnSpc>
                <a:spcPts val="1250"/>
              </a:lnSpc>
              <a:buChar char="*"/>
              <a:tabLst>
                <a:tab pos="600075" algn="l"/>
              </a:tabLst>
            </a:pPr>
            <a:r>
              <a:rPr dirty="0" sz="1100" spc="-5">
                <a:latin typeface="Courier New"/>
                <a:cs typeface="Courier New"/>
              </a:rPr>
              <a:t>only compile the complete package, but</a:t>
            </a:r>
            <a:r>
              <a:rPr dirty="0" sz="1100" spc="30">
                <a:latin typeface="Courier New"/>
                <a:cs typeface="Courier New"/>
              </a:rPr>
              <a:t> </a:t>
            </a:r>
            <a:r>
              <a:rPr dirty="0" sz="1100" spc="-5">
                <a:latin typeface="Courier New"/>
                <a:cs typeface="Courier New"/>
              </a:rPr>
              <a:t>not</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the specification or body as</a:t>
            </a:r>
            <a:r>
              <a:rPr dirty="0" sz="1100" spc="20">
                <a:latin typeface="Courier New"/>
                <a:cs typeface="Courier New"/>
              </a:rPr>
              <a:t> </a:t>
            </a:r>
            <a:r>
              <a:rPr dirty="0" sz="1100" spc="-5">
                <a:latin typeface="Courier New"/>
                <a:cs typeface="Courier New"/>
              </a:rPr>
              <a:t>separate</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components.</a:t>
            </a:r>
            <a:endParaRPr sz="1100">
              <a:latin typeface="Courier New"/>
              <a:cs typeface="Courier New"/>
            </a:endParaRPr>
          </a:p>
          <a:p>
            <a:pPr marL="431800">
              <a:lnSpc>
                <a:spcPts val="1250"/>
              </a:lnSpc>
            </a:pPr>
            <a:r>
              <a:rPr dirty="0" sz="1100" spc="-5">
                <a:latin typeface="Courier New"/>
                <a:cs typeface="Courier New"/>
              </a:rPr>
              <a:t>*/</a:t>
            </a:r>
            <a:endParaRPr sz="1100">
              <a:latin typeface="Courier New"/>
              <a:cs typeface="Courier New"/>
            </a:endParaRPr>
          </a:p>
          <a:p>
            <a:pPr marL="347980" marR="2840990">
              <a:lnSpc>
                <a:spcPts val="1240"/>
              </a:lnSpc>
              <a:spcBef>
                <a:spcPts val="75"/>
              </a:spcBef>
            </a:pPr>
            <a:r>
              <a:rPr dirty="0" sz="1100" spc="-5">
                <a:latin typeface="Courier New"/>
                <a:cs typeface="Courier New"/>
              </a:rPr>
              <a:t>SELECT object_type INTO proc_type  FROM user_objects</a:t>
            </a:r>
            <a:endParaRPr sz="1100">
              <a:latin typeface="Courier New"/>
              <a:cs typeface="Courier New"/>
            </a:endParaRPr>
          </a:p>
          <a:p>
            <a:pPr marL="347980" marR="3008630">
              <a:lnSpc>
                <a:spcPts val="1250"/>
              </a:lnSpc>
            </a:pPr>
            <a:r>
              <a:rPr dirty="0" sz="1100" spc="-5">
                <a:latin typeface="Courier New"/>
                <a:cs typeface="Courier New"/>
              </a:rPr>
              <a:t>WHERE object_name = UPPER(name)  AND ROWNUM =</a:t>
            </a:r>
            <a:r>
              <a:rPr dirty="0" sz="1100">
                <a:latin typeface="Courier New"/>
                <a:cs typeface="Courier New"/>
              </a:rPr>
              <a:t> </a:t>
            </a:r>
            <a:r>
              <a:rPr dirty="0" sz="1100" spc="-5">
                <a:latin typeface="Courier New"/>
                <a:cs typeface="Courier New"/>
              </a:rPr>
              <a:t>1;</a:t>
            </a:r>
            <a:endParaRPr sz="1100">
              <a:latin typeface="Courier New"/>
              <a:cs typeface="Courier New"/>
            </a:endParaRPr>
          </a:p>
          <a:p>
            <a:pPr marL="347980">
              <a:lnSpc>
                <a:spcPts val="1175"/>
              </a:lnSpc>
            </a:pPr>
            <a:r>
              <a:rPr dirty="0" sz="1100" spc="-5">
                <a:latin typeface="Courier New"/>
                <a:cs typeface="Courier New"/>
              </a:rPr>
              <a:t>RETURN proc_type;</a:t>
            </a:r>
            <a:endParaRPr sz="1100">
              <a:latin typeface="Courier New"/>
              <a:cs typeface="Courier New"/>
            </a:endParaRPr>
          </a:p>
          <a:p>
            <a:pPr marL="180340">
              <a:lnSpc>
                <a:spcPts val="1250"/>
              </a:lnSpc>
            </a:pPr>
            <a:r>
              <a:rPr dirty="0" sz="1100" spc="-5">
                <a:latin typeface="Courier New"/>
                <a:cs typeface="Courier New"/>
              </a:rPr>
              <a:t>EXCEPTION</a:t>
            </a:r>
            <a:endParaRPr sz="1100">
              <a:latin typeface="Courier New"/>
              <a:cs typeface="Courier New"/>
            </a:endParaRPr>
          </a:p>
          <a:p>
            <a:pPr marL="515620" marR="3679190" indent="-167640">
              <a:lnSpc>
                <a:spcPts val="1240"/>
              </a:lnSpc>
              <a:spcBef>
                <a:spcPts val="75"/>
              </a:spcBef>
            </a:pPr>
            <a:r>
              <a:rPr dirty="0" sz="1100" spc="-5">
                <a:latin typeface="Courier New"/>
                <a:cs typeface="Courier New"/>
              </a:rPr>
              <a:t>WHEN NO_DATA_FOUND THEN  RETURN</a:t>
            </a:r>
            <a:r>
              <a:rPr dirty="0" sz="1100" spc="-10">
                <a:latin typeface="Courier New"/>
                <a:cs typeface="Courier New"/>
              </a:rPr>
              <a:t> </a:t>
            </a:r>
            <a:r>
              <a:rPr dirty="0" sz="1100" spc="-5">
                <a:latin typeface="Courier New"/>
                <a:cs typeface="Courier New"/>
              </a:rPr>
              <a:t>NULL;</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180340">
              <a:lnSpc>
                <a:spcPct val="100000"/>
              </a:lnSpc>
            </a:pPr>
            <a:r>
              <a:rPr dirty="0" sz="1100" spc="-5">
                <a:latin typeface="Courier New"/>
                <a:cs typeface="Courier New"/>
              </a:rPr>
              <a:t>PROCEDURE make(name VARCHAR2)</a:t>
            </a:r>
            <a:r>
              <a:rPr dirty="0" sz="1100" spc="10">
                <a:latin typeface="Courier New"/>
                <a:cs typeface="Courier New"/>
              </a:rPr>
              <a:t> </a:t>
            </a:r>
            <a:r>
              <a:rPr dirty="0" sz="1100" spc="-5">
                <a:latin typeface="Courier New"/>
                <a:cs typeface="Courier New"/>
              </a:rPr>
              <a:t>IS</a:t>
            </a:r>
            <a:endParaRPr sz="1100">
              <a:latin typeface="Courier New"/>
              <a:cs typeface="Courier New"/>
            </a:endParaRPr>
          </a:p>
        </p:txBody>
      </p:sp>
      <p:sp>
        <p:nvSpPr>
          <p:cNvPr id="6" name="object 6"/>
          <p:cNvSpPr txBox="1"/>
          <p:nvPr/>
        </p:nvSpPr>
        <p:spPr>
          <a:xfrm>
            <a:off x="2159014" y="6721855"/>
            <a:ext cx="2624455" cy="351790"/>
          </a:xfrm>
          <a:prstGeom prst="rect">
            <a:avLst/>
          </a:prstGeom>
        </p:spPr>
        <p:txBody>
          <a:bodyPr wrap="square" lIns="0" tIns="12065" rIns="0" bIns="0" rtlCol="0" vert="horz">
            <a:spAutoFit/>
          </a:bodyPr>
          <a:lstStyle/>
          <a:p>
            <a:pPr marL="12700">
              <a:lnSpc>
                <a:spcPts val="1285"/>
              </a:lnSpc>
              <a:spcBef>
                <a:spcPts val="95"/>
              </a:spcBef>
            </a:pPr>
            <a:r>
              <a:rPr dirty="0" sz="1100" spc="-5">
                <a:latin typeface="Courier New"/>
                <a:cs typeface="Courier New"/>
              </a:rPr>
              <a:t>VARCHAR2(100);</a:t>
            </a:r>
            <a:endParaRPr sz="1100">
              <a:latin typeface="Courier New"/>
              <a:cs typeface="Courier New"/>
            </a:endParaRPr>
          </a:p>
          <a:p>
            <a:pPr marL="12700">
              <a:lnSpc>
                <a:spcPts val="1285"/>
              </a:lnSpc>
            </a:pPr>
            <a:r>
              <a:rPr dirty="0" sz="1100" spc="-5">
                <a:latin typeface="Courier New"/>
                <a:cs typeface="Courier New"/>
              </a:rPr>
              <a:t>VARCHAR2(30) :=</a:t>
            </a:r>
            <a:r>
              <a:rPr dirty="0" sz="1100" spc="10">
                <a:latin typeface="Courier New"/>
                <a:cs typeface="Courier New"/>
              </a:rPr>
              <a:t> </a:t>
            </a:r>
            <a:r>
              <a:rPr dirty="0" sz="1100" spc="-5">
                <a:latin typeface="Courier New"/>
                <a:cs typeface="Courier New"/>
              </a:rPr>
              <a:t>get_type(name);</a:t>
            </a:r>
            <a:endParaRPr sz="1100">
              <a:latin typeface="Courier New"/>
              <a:cs typeface="Courier New"/>
            </a:endParaRPr>
          </a:p>
        </p:txBody>
      </p:sp>
      <p:sp>
        <p:nvSpPr>
          <p:cNvPr id="7" name="object 7"/>
          <p:cNvSpPr txBox="1"/>
          <p:nvPr/>
        </p:nvSpPr>
        <p:spPr>
          <a:xfrm>
            <a:off x="1069341" y="6721855"/>
            <a:ext cx="948055" cy="509270"/>
          </a:xfrm>
          <a:prstGeom prst="rect">
            <a:avLst/>
          </a:prstGeom>
        </p:spPr>
        <p:txBody>
          <a:bodyPr wrap="square" lIns="0" tIns="24765" rIns="0" bIns="0" rtlCol="0" vert="horz">
            <a:spAutoFit/>
          </a:bodyPr>
          <a:lstStyle/>
          <a:p>
            <a:pPr marL="180340" marR="5080">
              <a:lnSpc>
                <a:spcPts val="1250"/>
              </a:lnSpc>
              <a:spcBef>
                <a:spcPts val="195"/>
              </a:spcBef>
            </a:pPr>
            <a:r>
              <a:rPr dirty="0" sz="1100" spc="-5">
                <a:latin typeface="Courier New"/>
                <a:cs typeface="Courier New"/>
              </a:rPr>
              <a:t>stmt  </a:t>
            </a:r>
            <a:r>
              <a:rPr dirty="0" sz="1100" spc="-5">
                <a:latin typeface="Courier New"/>
                <a:cs typeface="Courier New"/>
              </a:rPr>
              <a:t>proc_type</a:t>
            </a:r>
            <a:endParaRPr sz="1100">
              <a:latin typeface="Courier New"/>
              <a:cs typeface="Courier New"/>
            </a:endParaRPr>
          </a:p>
          <a:p>
            <a:pPr marL="12700">
              <a:lnSpc>
                <a:spcPts val="1210"/>
              </a:lnSpc>
            </a:pPr>
            <a:r>
              <a:rPr dirty="0" sz="1100" spc="-5">
                <a:latin typeface="Courier New"/>
                <a:cs typeface="Courier New"/>
              </a:rPr>
              <a:t>BEGIN</a:t>
            </a:r>
            <a:endParaRPr sz="1100">
              <a:latin typeface="Courier New"/>
              <a:cs typeface="Courier New"/>
            </a:endParaRPr>
          </a:p>
        </p:txBody>
      </p:sp>
      <p:sp>
        <p:nvSpPr>
          <p:cNvPr id="8" name="object 8"/>
          <p:cNvSpPr txBox="1"/>
          <p:nvPr/>
        </p:nvSpPr>
        <p:spPr>
          <a:xfrm>
            <a:off x="901700" y="7196581"/>
            <a:ext cx="5139055" cy="1777364"/>
          </a:xfrm>
          <a:prstGeom prst="rect">
            <a:avLst/>
          </a:prstGeom>
        </p:spPr>
        <p:txBody>
          <a:bodyPr wrap="square" lIns="0" tIns="12065" rIns="0" bIns="0" rtlCol="0" vert="horz">
            <a:spAutoFit/>
          </a:bodyPr>
          <a:lstStyle/>
          <a:p>
            <a:pPr marL="347980">
              <a:lnSpc>
                <a:spcPts val="1285"/>
              </a:lnSpc>
              <a:spcBef>
                <a:spcPts val="95"/>
              </a:spcBef>
            </a:pPr>
            <a:r>
              <a:rPr dirty="0" sz="1100" spc="-5">
                <a:latin typeface="Courier New"/>
                <a:cs typeface="Courier New"/>
              </a:rPr>
              <a:t>IF proc_type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515620" marR="5080">
              <a:lnSpc>
                <a:spcPts val="1250"/>
              </a:lnSpc>
              <a:spcBef>
                <a:spcPts val="65"/>
              </a:spcBef>
            </a:pPr>
            <a:r>
              <a:rPr dirty="0" sz="1100" spc="-5">
                <a:latin typeface="Courier New"/>
                <a:cs typeface="Courier New"/>
              </a:rPr>
              <a:t>stmt := 'ALTER '|| proc_type ||' '|| name ||' COMPILE';  execute(stmt);</a:t>
            </a:r>
            <a:endParaRPr sz="1100">
              <a:latin typeface="Courier New"/>
              <a:cs typeface="Courier New"/>
            </a:endParaRPr>
          </a:p>
          <a:p>
            <a:pPr marL="347980">
              <a:lnSpc>
                <a:spcPts val="1175"/>
              </a:lnSpc>
            </a:pPr>
            <a:r>
              <a:rPr dirty="0" sz="1100" spc="-5">
                <a:latin typeface="Courier New"/>
                <a:cs typeface="Courier New"/>
              </a:rPr>
              <a:t>ELSE</a:t>
            </a:r>
            <a:endParaRPr sz="1100">
              <a:latin typeface="Courier New"/>
              <a:cs typeface="Courier New"/>
            </a:endParaRPr>
          </a:p>
          <a:p>
            <a:pPr marL="515620">
              <a:lnSpc>
                <a:spcPts val="1250"/>
              </a:lnSpc>
            </a:pPr>
            <a:r>
              <a:rPr dirty="0" sz="1100" spc="-5">
                <a:latin typeface="Courier New"/>
                <a:cs typeface="Courier New"/>
              </a:rPr>
              <a:t>RAISE_APPLICATION_ERROR(-20001,</a:t>
            </a:r>
            <a:endParaRPr sz="1100">
              <a:latin typeface="Courier New"/>
              <a:cs typeface="Courier New"/>
            </a:endParaRPr>
          </a:p>
          <a:p>
            <a:pPr marL="347980" marR="508000" indent="419100">
              <a:lnSpc>
                <a:spcPts val="1240"/>
              </a:lnSpc>
              <a:spcBef>
                <a:spcPts val="70"/>
              </a:spcBef>
            </a:pPr>
            <a:r>
              <a:rPr dirty="0" sz="1100" spc="-5">
                <a:latin typeface="Courier New"/>
                <a:cs typeface="Courier New"/>
              </a:rPr>
              <a:t>'Subprogram '''|| name ||''' does not exist');  END IF;</a:t>
            </a:r>
            <a:endParaRPr sz="1100">
              <a:latin typeface="Courier New"/>
              <a:cs typeface="Courier New"/>
            </a:endParaRPr>
          </a:p>
          <a:p>
            <a:pPr marL="180340">
              <a:lnSpc>
                <a:spcPts val="1185"/>
              </a:lnSpc>
            </a:pPr>
            <a:r>
              <a:rPr dirty="0" sz="1100" spc="-5">
                <a:latin typeface="Courier New"/>
                <a:cs typeface="Courier New"/>
              </a:rPr>
              <a:t>END</a:t>
            </a:r>
            <a:r>
              <a:rPr dirty="0" sz="1100" spc="-75">
                <a:latin typeface="Courier New"/>
                <a:cs typeface="Courier New"/>
              </a:rPr>
              <a:t> </a:t>
            </a:r>
            <a:r>
              <a:rPr dirty="0" sz="1100" spc="-5">
                <a:latin typeface="Courier New"/>
                <a:cs typeface="Courier New"/>
              </a:rPr>
              <a:t>make;</a:t>
            </a:r>
            <a:endParaRPr sz="1100">
              <a:latin typeface="Courier New"/>
              <a:cs typeface="Courier New"/>
            </a:endParaRPr>
          </a:p>
          <a:p>
            <a:pPr marL="12700">
              <a:lnSpc>
                <a:spcPts val="1245"/>
              </a:lnSpc>
            </a:pPr>
            <a:r>
              <a:rPr dirty="0" sz="1100" spc="-5">
                <a:latin typeface="Courier New"/>
                <a:cs typeface="Courier New"/>
              </a:rPr>
              <a:t>END compile_pkg;</a:t>
            </a:r>
            <a:endParaRPr sz="1100">
              <a:latin typeface="Courier New"/>
              <a:cs typeface="Courier New"/>
            </a:endParaRPr>
          </a:p>
          <a:p>
            <a:pPr marL="12700">
              <a:lnSpc>
                <a:spcPts val="1250"/>
              </a:lnSpc>
            </a:pPr>
            <a:r>
              <a:rPr dirty="0" sz="1100" spc="-5">
                <a:latin typeface="Courier New"/>
                <a:cs typeface="Courier New"/>
              </a:rPr>
              <a:t>/</a:t>
            </a:r>
            <a:endParaRPr sz="1100">
              <a:latin typeface="Courier New"/>
              <a:cs typeface="Courier New"/>
            </a:endParaRPr>
          </a:p>
          <a:p>
            <a:pPr marL="12700">
              <a:lnSpc>
                <a:spcPts val="1290"/>
              </a:lnSpc>
            </a:pPr>
            <a:r>
              <a:rPr dirty="0" sz="1100" spc="-5">
                <a:latin typeface="Courier New"/>
                <a:cs typeface="Courier New"/>
              </a:rPr>
              <a:t>SHOW ERRORS</a:t>
            </a:r>
            <a:endParaRPr sz="1100">
              <a:latin typeface="Courier New"/>
              <a:cs typeface="Courier New"/>
            </a:endParaRPr>
          </a:p>
        </p:txBody>
      </p:sp>
      <p:sp>
        <p:nvSpPr>
          <p:cNvPr id="9" name="object 9"/>
          <p:cNvSpPr/>
          <p:nvPr/>
        </p:nvSpPr>
        <p:spPr>
          <a:xfrm>
            <a:off x="832866" y="1981199"/>
            <a:ext cx="6335395" cy="7014209"/>
          </a:xfrm>
          <a:custGeom>
            <a:avLst/>
            <a:gdLst/>
            <a:ahLst/>
            <a:cxnLst/>
            <a:rect l="l" t="t" r="r" b="b"/>
            <a:pathLst>
              <a:path w="6335395" h="7014209">
                <a:moveTo>
                  <a:pt x="6335268" y="6830568"/>
                </a:moveTo>
                <a:lnTo>
                  <a:pt x="6323076" y="6830568"/>
                </a:lnTo>
                <a:lnTo>
                  <a:pt x="6323076" y="7002018"/>
                </a:lnTo>
                <a:lnTo>
                  <a:pt x="12179" y="7002018"/>
                </a:lnTo>
                <a:lnTo>
                  <a:pt x="12179" y="0"/>
                </a:lnTo>
                <a:lnTo>
                  <a:pt x="0" y="0"/>
                </a:lnTo>
                <a:lnTo>
                  <a:pt x="0" y="7002018"/>
                </a:lnTo>
                <a:lnTo>
                  <a:pt x="0" y="7014210"/>
                </a:lnTo>
                <a:lnTo>
                  <a:pt x="12179" y="7014210"/>
                </a:lnTo>
                <a:lnTo>
                  <a:pt x="6323076" y="7014210"/>
                </a:lnTo>
                <a:lnTo>
                  <a:pt x="6335268" y="7014210"/>
                </a:lnTo>
                <a:lnTo>
                  <a:pt x="6335268" y="7002018"/>
                </a:lnTo>
                <a:lnTo>
                  <a:pt x="6335268" y="6830568"/>
                </a:lnTo>
                <a:close/>
              </a:path>
            </a:pathLst>
          </a:custGeom>
          <a:solidFill>
            <a:srgbClr val="000000"/>
          </a:solidFill>
        </p:spPr>
        <p:txBody>
          <a:bodyPr wrap="square" lIns="0" tIns="0" rIns="0" bIns="0" rtlCol="0"/>
          <a:lstStyle/>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Package body</a:t>
            </a:r>
            <a:r>
              <a:rPr dirty="0" sz="1100">
                <a:latin typeface="Courier New"/>
                <a:cs typeface="Courier New"/>
              </a:rPr>
              <a:t> </a:t>
            </a:r>
            <a:r>
              <a:rPr dirty="0" sz="1100" spc="-5">
                <a:latin typeface="Courier New"/>
                <a:cs typeface="Courier New"/>
              </a:rPr>
              <a:t>created.</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No errors.</a:t>
            </a:r>
            <a:endParaRPr sz="1100">
              <a:latin typeface="Courier New"/>
              <a:cs typeface="Courier New"/>
            </a:endParaRPr>
          </a:p>
        </p:txBody>
      </p:sp>
      <p:sp>
        <p:nvSpPr>
          <p:cNvPr id="4" name="object 4"/>
          <p:cNvSpPr txBox="1"/>
          <p:nvPr/>
        </p:nvSpPr>
        <p:spPr>
          <a:xfrm>
            <a:off x="1130300" y="1710181"/>
            <a:ext cx="5182870" cy="39624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 Use the </a:t>
            </a:r>
            <a:r>
              <a:rPr dirty="0" sz="1200" spc="-5">
                <a:latin typeface="Courier New"/>
                <a:cs typeface="Courier New"/>
              </a:rPr>
              <a:t>COMPILE_PKG.MAKE</a:t>
            </a:r>
            <a:r>
              <a:rPr dirty="0" sz="1200" spc="-409">
                <a:latin typeface="Courier New"/>
                <a:cs typeface="Courier New"/>
              </a:rPr>
              <a:t> </a:t>
            </a:r>
            <a:r>
              <a:rPr dirty="0" sz="1200">
                <a:latin typeface="Times New Roman"/>
                <a:cs typeface="Times New Roman"/>
              </a:rPr>
              <a:t>procedure to compile the </a:t>
            </a:r>
            <a:r>
              <a:rPr dirty="0" sz="1200" spc="-10">
                <a:latin typeface="Courier New"/>
                <a:cs typeface="Courier New"/>
              </a:rPr>
              <a:t>EMPLOYEE_REPORT</a:t>
            </a:r>
            <a:endParaRPr sz="1200">
              <a:latin typeface="Courier New"/>
              <a:cs typeface="Courier New"/>
            </a:endParaRPr>
          </a:p>
          <a:p>
            <a:pPr marL="241300">
              <a:lnSpc>
                <a:spcPct val="100000"/>
              </a:lnSpc>
              <a:spcBef>
                <a:spcPts val="35"/>
              </a:spcBef>
            </a:pPr>
            <a:r>
              <a:rPr dirty="0" sz="1200">
                <a:latin typeface="Times New Roman"/>
                <a:cs typeface="Times New Roman"/>
              </a:rPr>
              <a:t>procedure, the </a:t>
            </a:r>
            <a:r>
              <a:rPr dirty="0" sz="1200" spc="-5">
                <a:latin typeface="Courier New"/>
                <a:cs typeface="Courier New"/>
              </a:rPr>
              <a:t>EMP_PKG</a:t>
            </a:r>
            <a:r>
              <a:rPr dirty="0" sz="1200" spc="-505">
                <a:latin typeface="Courier New"/>
                <a:cs typeface="Courier New"/>
              </a:rPr>
              <a:t> </a:t>
            </a:r>
            <a:r>
              <a:rPr dirty="0" sz="1200">
                <a:latin typeface="Times New Roman"/>
                <a:cs typeface="Times New Roman"/>
              </a:rPr>
              <a:t>package, and a nonexistent object called </a:t>
            </a:r>
            <a:r>
              <a:rPr dirty="0" sz="1200" spc="-5">
                <a:latin typeface="Courier New"/>
                <a:cs typeface="Courier New"/>
              </a:rPr>
              <a:t>EMP_DATA</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1" y="2187701"/>
            <a:ext cx="6323330" cy="2887345"/>
          </a:xfrm>
          <a:prstGeom prst="rect">
            <a:avLst/>
          </a:prstGeom>
          <a:ln w="12192">
            <a:solidFill>
              <a:srgbClr val="000000"/>
            </a:solidFill>
          </a:ln>
        </p:spPr>
        <p:txBody>
          <a:bodyPr wrap="square" lIns="0" tIns="13335" rIns="0" bIns="0" rtlCol="0" vert="horz">
            <a:spAutoFit/>
          </a:bodyPr>
          <a:lstStyle/>
          <a:p>
            <a:pPr marL="74930" marR="2635250">
              <a:lnSpc>
                <a:spcPts val="1240"/>
              </a:lnSpc>
              <a:spcBef>
                <a:spcPts val="105"/>
              </a:spcBef>
            </a:pPr>
            <a:r>
              <a:rPr dirty="0" sz="1100" spc="-5">
                <a:latin typeface="Courier New"/>
                <a:cs typeface="Courier New"/>
              </a:rPr>
              <a:t>EXECUTE compile_pkg.make('employee_report')  EXECUTE</a:t>
            </a:r>
            <a:r>
              <a:rPr dirty="0" sz="1100">
                <a:latin typeface="Courier New"/>
                <a:cs typeface="Courier New"/>
              </a:rPr>
              <a:t> </a:t>
            </a:r>
            <a:r>
              <a:rPr dirty="0" sz="1100" spc="-5">
                <a:latin typeface="Courier New"/>
                <a:cs typeface="Courier New"/>
              </a:rPr>
              <a:t>compile_pkg.make('emp_pkg')</a:t>
            </a:r>
            <a:endParaRPr sz="1100">
              <a:latin typeface="Courier New"/>
              <a:cs typeface="Courier New"/>
            </a:endParaRPr>
          </a:p>
          <a:p>
            <a:pPr marL="74930">
              <a:lnSpc>
                <a:spcPts val="1220"/>
              </a:lnSpc>
            </a:pPr>
            <a:r>
              <a:rPr dirty="0" sz="1100" spc="-5">
                <a:latin typeface="Courier New"/>
                <a:cs typeface="Courier New"/>
              </a:rPr>
              <a:t>EXECUTE</a:t>
            </a:r>
            <a:r>
              <a:rPr dirty="0" sz="1100">
                <a:latin typeface="Courier New"/>
                <a:cs typeface="Courier New"/>
              </a:rPr>
              <a:t> </a:t>
            </a:r>
            <a:r>
              <a:rPr dirty="0" sz="1100" spc="-5">
                <a:latin typeface="Courier New"/>
                <a:cs typeface="Courier New"/>
              </a:rPr>
              <a:t>compile_pkg.make('emp_data')</a:t>
            </a:r>
            <a:endParaRPr sz="1100">
              <a:latin typeface="Courier New"/>
              <a:cs typeface="Courier New"/>
            </a:endParaRPr>
          </a:p>
          <a:p>
            <a:pPr>
              <a:lnSpc>
                <a:spcPct val="100000"/>
              </a:lnSpc>
              <a:spcBef>
                <a:spcPts val="20"/>
              </a:spcBef>
            </a:pPr>
            <a:endParaRPr sz="1100">
              <a:latin typeface="Courier New"/>
              <a:cs typeface="Courier New"/>
            </a:endParaRPr>
          </a:p>
          <a:p>
            <a:pPr marL="74930" marR="2886710">
              <a:lnSpc>
                <a:spcPts val="1250"/>
              </a:lnSpc>
              <a:spcBef>
                <a:spcPts val="5"/>
              </a:spcBef>
            </a:pPr>
            <a:r>
              <a:rPr dirty="0" sz="1100" spc="-5">
                <a:latin typeface="Courier New"/>
                <a:cs typeface="Courier New"/>
              </a:rPr>
              <a:t>ALTER PROCEDURE employee_report COMPILE  PL/SQL procedure successfully</a:t>
            </a:r>
            <a:r>
              <a:rPr dirty="0" sz="1100" spc="45">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spcBef>
                <a:spcPts val="5"/>
              </a:spcBef>
            </a:pPr>
            <a:endParaRPr sz="1000">
              <a:latin typeface="Courier New"/>
              <a:cs typeface="Courier New"/>
            </a:endParaRPr>
          </a:p>
          <a:p>
            <a:pPr marL="74930">
              <a:lnSpc>
                <a:spcPts val="1285"/>
              </a:lnSpc>
            </a:pPr>
            <a:r>
              <a:rPr dirty="0" sz="1100" spc="-5">
                <a:latin typeface="Courier New"/>
                <a:cs typeface="Courier New"/>
              </a:rPr>
              <a:t>ALTER PACKAGE emp_pkg</a:t>
            </a:r>
            <a:r>
              <a:rPr dirty="0" sz="1100" spc="5">
                <a:latin typeface="Courier New"/>
                <a:cs typeface="Courier New"/>
              </a:rPr>
              <a:t> </a:t>
            </a:r>
            <a:r>
              <a:rPr dirty="0" sz="1100" spc="-5">
                <a:latin typeface="Courier New"/>
                <a:cs typeface="Courier New"/>
              </a:rPr>
              <a:t>COMPILE</a:t>
            </a:r>
            <a:endParaRPr sz="1100">
              <a:latin typeface="Courier New"/>
              <a:cs typeface="Courier New"/>
            </a:endParaRPr>
          </a:p>
          <a:p>
            <a:pPr marL="74930">
              <a:lnSpc>
                <a:spcPts val="1285"/>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BEGIN compile_pkg.make('emp_data');</a:t>
            </a:r>
            <a:r>
              <a:rPr dirty="0" sz="1100" spc="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299970">
              <a:lnSpc>
                <a:spcPts val="1240"/>
              </a:lnSpc>
              <a:spcBef>
                <a:spcPts val="75"/>
              </a:spcBef>
            </a:pPr>
            <a:r>
              <a:rPr dirty="0" sz="1100" spc="-5">
                <a:latin typeface="Courier New"/>
                <a:cs typeface="Courier New"/>
              </a:rPr>
              <a:t>ORA-20001: Subprogram 'emp_data' does not exist  ORA-06512: at "ORA1.COMPILE_PKG", line</a:t>
            </a:r>
            <a:r>
              <a:rPr dirty="0" sz="1100" spc="25">
                <a:latin typeface="Courier New"/>
                <a:cs typeface="Courier New"/>
              </a:rPr>
              <a:t> </a:t>
            </a:r>
            <a:r>
              <a:rPr dirty="0" sz="1100" spc="-5">
                <a:latin typeface="Courier New"/>
                <a:cs typeface="Courier New"/>
              </a:rPr>
              <a:t>39</a:t>
            </a:r>
            <a:endParaRPr sz="1100">
              <a:latin typeface="Courier New"/>
              <a:cs typeface="Courier New"/>
            </a:endParaRPr>
          </a:p>
          <a:p>
            <a:pPr marL="74930">
              <a:lnSpc>
                <a:spcPts val="1235"/>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6" name="object 6"/>
          <p:cNvSpPr txBox="1"/>
          <p:nvPr/>
        </p:nvSpPr>
        <p:spPr>
          <a:xfrm>
            <a:off x="901700" y="5213858"/>
            <a:ext cx="5866130" cy="1471295"/>
          </a:xfrm>
          <a:prstGeom prst="rect">
            <a:avLst/>
          </a:prstGeom>
        </p:spPr>
        <p:txBody>
          <a:bodyPr wrap="square" lIns="0" tIns="13335" rIns="0" bIns="0" rtlCol="0" vert="horz">
            <a:spAutoFit/>
          </a:bodyPr>
          <a:lstStyle/>
          <a:p>
            <a:pPr marL="241300" marR="5080" indent="-228600">
              <a:lnSpc>
                <a:spcPct val="99400"/>
              </a:lnSpc>
              <a:spcBef>
                <a:spcPts val="105"/>
              </a:spcBef>
              <a:buAutoNum type="arabicPeriod" startAt="3"/>
              <a:tabLst>
                <a:tab pos="241935" algn="l"/>
              </a:tabLst>
            </a:pPr>
            <a:r>
              <a:rPr dirty="0" sz="1200" spc="-5">
                <a:latin typeface="Times New Roman"/>
                <a:cs typeface="Times New Roman"/>
              </a:rPr>
              <a:t>Add </a:t>
            </a:r>
            <a:r>
              <a:rPr dirty="0" sz="1200">
                <a:latin typeface="Times New Roman"/>
                <a:cs typeface="Times New Roman"/>
              </a:rPr>
              <a:t>a procedure to the </a:t>
            </a:r>
            <a:r>
              <a:rPr dirty="0" sz="1200" spc="-5">
                <a:latin typeface="Courier New"/>
                <a:cs typeface="Courier New"/>
              </a:rPr>
              <a:t>COMPILE_PKG </a:t>
            </a:r>
            <a:r>
              <a:rPr dirty="0" sz="1200">
                <a:latin typeface="Times New Roman"/>
                <a:cs typeface="Times New Roman"/>
              </a:rPr>
              <a:t>that </a:t>
            </a:r>
            <a:r>
              <a:rPr dirty="0" sz="1200" spc="-5">
                <a:latin typeface="Times New Roman"/>
                <a:cs typeface="Times New Roman"/>
              </a:rPr>
              <a:t>uses </a:t>
            </a:r>
            <a:r>
              <a:rPr dirty="0" sz="1200">
                <a:latin typeface="Times New Roman"/>
                <a:cs typeface="Times New Roman"/>
              </a:rPr>
              <a:t>the </a:t>
            </a:r>
            <a:r>
              <a:rPr dirty="0" sz="1200" spc="-5">
                <a:latin typeface="Courier New"/>
                <a:cs typeface="Courier New"/>
              </a:rPr>
              <a:t>DBMS_METADATA </a:t>
            </a:r>
            <a:r>
              <a:rPr dirty="0" sz="1200" spc="-5">
                <a:latin typeface="Times New Roman"/>
                <a:cs typeface="Times New Roman"/>
              </a:rPr>
              <a:t>to obtain </a:t>
            </a:r>
            <a:r>
              <a:rPr dirty="0" sz="1200">
                <a:latin typeface="Times New Roman"/>
                <a:cs typeface="Times New Roman"/>
              </a:rPr>
              <a:t>a </a:t>
            </a:r>
            <a:r>
              <a:rPr dirty="0" sz="1200" spc="-5">
                <a:latin typeface="Times New Roman"/>
                <a:cs typeface="Times New Roman"/>
              </a:rPr>
              <a:t>DDL  statement </a:t>
            </a:r>
            <a:r>
              <a:rPr dirty="0" sz="1200">
                <a:latin typeface="Times New Roman"/>
                <a:cs typeface="Times New Roman"/>
              </a:rPr>
              <a:t>that can regenerate a </a:t>
            </a:r>
            <a:r>
              <a:rPr dirty="0" sz="1200" spc="-5">
                <a:latin typeface="Times New Roman"/>
                <a:cs typeface="Times New Roman"/>
              </a:rPr>
              <a:t>named </a:t>
            </a:r>
            <a:r>
              <a:rPr dirty="0" sz="1200">
                <a:latin typeface="Times New Roman"/>
                <a:cs typeface="Times New Roman"/>
              </a:rPr>
              <a:t>PL/SQL </a:t>
            </a:r>
            <a:r>
              <a:rPr dirty="0" sz="1200" spc="-5">
                <a:latin typeface="Times New Roman"/>
                <a:cs typeface="Times New Roman"/>
              </a:rPr>
              <a:t>subprogram, </a:t>
            </a:r>
            <a:r>
              <a:rPr dirty="0" sz="1200">
                <a:latin typeface="Times New Roman"/>
                <a:cs typeface="Times New Roman"/>
              </a:rPr>
              <a:t>and writes the DDL to a file by  using the </a:t>
            </a:r>
            <a:r>
              <a:rPr dirty="0" sz="1200" spc="-5">
                <a:latin typeface="Courier New"/>
                <a:cs typeface="Courier New"/>
              </a:rPr>
              <a:t>UTL_FILE</a:t>
            </a:r>
            <a:r>
              <a:rPr dirty="0" sz="1200" spc="-430">
                <a:latin typeface="Courier New"/>
                <a:cs typeface="Courier New"/>
              </a:rPr>
              <a:t> </a:t>
            </a:r>
            <a:r>
              <a:rPr dirty="0" sz="1200">
                <a:latin typeface="Times New Roman"/>
                <a:cs typeface="Times New Roman"/>
              </a:rPr>
              <a:t>package.</a:t>
            </a:r>
            <a:endParaRPr sz="1200">
              <a:latin typeface="Times New Roman"/>
              <a:cs typeface="Times New Roman"/>
            </a:endParaRPr>
          </a:p>
          <a:p>
            <a:pPr>
              <a:lnSpc>
                <a:spcPct val="100000"/>
              </a:lnSpc>
              <a:spcBef>
                <a:spcPts val="10"/>
              </a:spcBef>
              <a:buFont typeface="Times New Roman"/>
              <a:buAutoNum type="arabicPeriod" startAt="3"/>
            </a:pPr>
            <a:endParaRPr sz="1050">
              <a:latin typeface="Times New Roman"/>
              <a:cs typeface="Times New Roman"/>
            </a:endParaRPr>
          </a:p>
          <a:p>
            <a:pPr lvl="1" marL="469900" marR="63500" indent="-228600">
              <a:lnSpc>
                <a:spcPct val="101800"/>
              </a:lnSpc>
              <a:buAutoNum type="alphaLcPeriod"/>
              <a:tabLst>
                <a:tab pos="470534" algn="l"/>
              </a:tabLst>
            </a:pPr>
            <a:r>
              <a:rPr dirty="0" sz="1200">
                <a:latin typeface="Times New Roman"/>
                <a:cs typeface="Times New Roman"/>
              </a:rPr>
              <a:t>In the package specification, create a procedure called </a:t>
            </a:r>
            <a:r>
              <a:rPr dirty="0" sz="1200" spc="-5">
                <a:latin typeface="Courier New"/>
                <a:cs typeface="Courier New"/>
              </a:rPr>
              <a:t>REGENERATE </a:t>
            </a:r>
            <a:r>
              <a:rPr dirty="0" sz="1200">
                <a:latin typeface="Times New Roman"/>
                <a:cs typeface="Times New Roman"/>
              </a:rPr>
              <a:t>that </a:t>
            </a:r>
            <a:r>
              <a:rPr dirty="0" sz="1200" spc="-5">
                <a:latin typeface="Times New Roman"/>
                <a:cs typeface="Times New Roman"/>
              </a:rPr>
              <a:t>accepts the  name </a:t>
            </a:r>
            <a:r>
              <a:rPr dirty="0" sz="1200">
                <a:latin typeface="Times New Roman"/>
                <a:cs typeface="Times New Roman"/>
              </a:rPr>
              <a:t>of a PL/SQL component to be regenerated. Declare a public </a:t>
            </a:r>
            <a:r>
              <a:rPr dirty="0" sz="1200" spc="-5">
                <a:latin typeface="Courier New"/>
                <a:cs typeface="Courier New"/>
              </a:rPr>
              <a:t>VARCHAR2</a:t>
            </a:r>
            <a:r>
              <a:rPr dirty="0" sz="1200" spc="-530">
                <a:latin typeface="Courier New"/>
                <a:cs typeface="Courier New"/>
              </a:rPr>
              <a:t> </a:t>
            </a:r>
            <a:r>
              <a:rPr dirty="0" sz="1200">
                <a:latin typeface="Times New Roman"/>
                <a:cs typeface="Times New Roman"/>
              </a:rPr>
              <a:t>variable  called </a:t>
            </a:r>
            <a:r>
              <a:rPr dirty="0" sz="1200" spc="-5">
                <a:latin typeface="Courier New"/>
                <a:cs typeface="Courier New"/>
              </a:rPr>
              <a:t>dir </a:t>
            </a:r>
            <a:r>
              <a:rPr dirty="0" sz="1200">
                <a:latin typeface="Times New Roman"/>
                <a:cs typeface="Times New Roman"/>
              </a:rPr>
              <a:t>initialized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directory </a:t>
            </a:r>
            <a:r>
              <a:rPr dirty="0" sz="1200">
                <a:latin typeface="Times New Roman"/>
                <a:cs typeface="Times New Roman"/>
              </a:rPr>
              <a:t>alias value </a:t>
            </a:r>
            <a:r>
              <a:rPr dirty="0" sz="1200" spc="-5">
                <a:latin typeface="Courier New"/>
                <a:cs typeface="Courier New"/>
              </a:rPr>
              <a:t>'UTL_FILE'</a:t>
            </a:r>
            <a:r>
              <a:rPr dirty="0" sz="1200" spc="-5">
                <a:latin typeface="Times New Roman"/>
                <a:cs typeface="Times New Roman"/>
              </a:rPr>
              <a:t>. </a:t>
            </a:r>
            <a:r>
              <a:rPr dirty="0" sz="1200">
                <a:latin typeface="Times New Roman"/>
                <a:cs typeface="Times New Roman"/>
              </a:rPr>
              <a:t>Compile the  </a:t>
            </a:r>
            <a:r>
              <a:rPr dirty="0" sz="1200" spc="-5">
                <a:latin typeface="Times New Roman"/>
                <a:cs typeface="Times New Roman"/>
              </a:rPr>
              <a:t>specification.</a:t>
            </a:r>
            <a:endParaRPr sz="1200">
              <a:latin typeface="Times New Roman"/>
              <a:cs typeface="Times New Roman"/>
            </a:endParaRPr>
          </a:p>
        </p:txBody>
      </p:sp>
      <p:sp>
        <p:nvSpPr>
          <p:cNvPr id="7" name="object 7"/>
          <p:cNvSpPr txBox="1"/>
          <p:nvPr/>
        </p:nvSpPr>
        <p:spPr>
          <a:xfrm>
            <a:off x="838961" y="6758940"/>
            <a:ext cx="6323330" cy="1779270"/>
          </a:xfrm>
          <a:prstGeom prst="rect">
            <a:avLst/>
          </a:prstGeom>
          <a:ln w="12192">
            <a:solidFill>
              <a:srgbClr val="000000"/>
            </a:solidFill>
          </a:ln>
        </p:spPr>
        <p:txBody>
          <a:bodyPr wrap="square" lIns="0" tIns="8890" rIns="0" bIns="0" rtlCol="0" vert="horz">
            <a:spAutoFit/>
          </a:bodyPr>
          <a:lstStyle/>
          <a:p>
            <a:pPr marL="242570" marR="2886710" indent="-167640">
              <a:lnSpc>
                <a:spcPct val="94300"/>
              </a:lnSpc>
              <a:spcBef>
                <a:spcPts val="70"/>
              </a:spcBef>
            </a:pPr>
            <a:r>
              <a:rPr dirty="0" sz="1100" spc="-5">
                <a:latin typeface="Courier New"/>
                <a:cs typeface="Courier New"/>
              </a:rPr>
              <a:t>CREATE OR REPLACE PACKAGE compile_pkg IS  </a:t>
            </a:r>
            <a:r>
              <a:rPr dirty="0" sz="1100" spc="-5" b="1">
                <a:latin typeface="Courier New"/>
                <a:cs typeface="Courier New"/>
              </a:rPr>
              <a:t>dir VARCHAR2(100) := 'UTL_FILE';  </a:t>
            </a:r>
            <a:r>
              <a:rPr dirty="0" sz="1100" spc="-5">
                <a:latin typeface="Courier New"/>
                <a:cs typeface="Courier New"/>
              </a:rPr>
              <a:t>PROCEDURE make(name</a:t>
            </a:r>
            <a:r>
              <a:rPr dirty="0" sz="1100" spc="5">
                <a:latin typeface="Courier New"/>
                <a:cs typeface="Courier New"/>
              </a:rPr>
              <a:t> </a:t>
            </a:r>
            <a:r>
              <a:rPr dirty="0" sz="1100" spc="-5">
                <a:latin typeface="Courier New"/>
                <a:cs typeface="Courier New"/>
              </a:rPr>
              <a:t>VARCHAR2);</a:t>
            </a:r>
            <a:endParaRPr sz="1100">
              <a:latin typeface="Courier New"/>
              <a:cs typeface="Courier New"/>
            </a:endParaRPr>
          </a:p>
          <a:p>
            <a:pPr marL="242570">
              <a:lnSpc>
                <a:spcPts val="1190"/>
              </a:lnSpc>
            </a:pPr>
            <a:r>
              <a:rPr dirty="0" sz="1100" spc="-5" b="1">
                <a:latin typeface="Courier New"/>
                <a:cs typeface="Courier New"/>
              </a:rPr>
              <a:t>PROCEDURE regenerate(name</a:t>
            </a:r>
            <a:r>
              <a:rPr dirty="0" sz="1100" spc="5" b="1">
                <a:latin typeface="Courier New"/>
                <a:cs typeface="Courier New"/>
              </a:rPr>
              <a:t> </a:t>
            </a:r>
            <a:r>
              <a:rPr dirty="0" sz="1100" spc="-5" b="1">
                <a:latin typeface="Courier New"/>
                <a:cs typeface="Courier New"/>
              </a:rPr>
              <a:t>VARCHAR2);</a:t>
            </a:r>
            <a:endParaRPr sz="1100">
              <a:latin typeface="Courier New"/>
              <a:cs typeface="Courier New"/>
            </a:endParaRPr>
          </a:p>
          <a:p>
            <a:pPr marL="74930">
              <a:lnSpc>
                <a:spcPts val="1265"/>
              </a:lnSpc>
            </a:pPr>
            <a:r>
              <a:rPr dirty="0" sz="1100" spc="-5">
                <a:latin typeface="Courier New"/>
                <a:cs typeface="Courier New"/>
              </a:rPr>
              <a:t>END compile_pkg;</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8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8" name="object 8"/>
          <p:cNvSpPr txBox="1"/>
          <p:nvPr/>
        </p:nvSpPr>
        <p:spPr>
          <a:xfrm>
            <a:off x="1358900" y="8677147"/>
            <a:ext cx="4912995"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Times New Roman"/>
                <a:cs typeface="Times New Roman"/>
              </a:rPr>
              <a:t>Note: </a:t>
            </a:r>
            <a:r>
              <a:rPr dirty="0" sz="1200">
                <a:latin typeface="Times New Roman"/>
                <a:cs typeface="Times New Roman"/>
              </a:rPr>
              <a:t>Initialize </a:t>
            </a:r>
            <a:r>
              <a:rPr dirty="0" sz="1200" spc="-5">
                <a:latin typeface="Times New Roman"/>
                <a:cs typeface="Times New Roman"/>
              </a:rPr>
              <a:t>the correct </a:t>
            </a:r>
            <a:r>
              <a:rPr dirty="0" sz="1200">
                <a:latin typeface="Times New Roman"/>
                <a:cs typeface="Times New Roman"/>
              </a:rPr>
              <a:t>path </a:t>
            </a:r>
            <a:r>
              <a:rPr dirty="0" sz="1200" spc="-5">
                <a:latin typeface="Times New Roman"/>
                <a:cs typeface="Times New Roman"/>
              </a:rPr>
              <a:t>name </a:t>
            </a:r>
            <a:r>
              <a:rPr dirty="0" sz="1200">
                <a:latin typeface="Times New Roman"/>
                <a:cs typeface="Times New Roman"/>
              </a:rPr>
              <a:t>in the </a:t>
            </a:r>
            <a:r>
              <a:rPr dirty="0" sz="1200" spc="-5">
                <a:latin typeface="Courier New"/>
                <a:cs typeface="Courier New"/>
              </a:rPr>
              <a:t>dir</a:t>
            </a:r>
            <a:r>
              <a:rPr dirty="0" sz="1200" spc="-484">
                <a:latin typeface="Courier New"/>
                <a:cs typeface="Courier New"/>
              </a:rPr>
              <a:t> </a:t>
            </a:r>
            <a:r>
              <a:rPr dirty="0" sz="1200">
                <a:latin typeface="Times New Roman"/>
                <a:cs typeface="Times New Roman"/>
              </a:rPr>
              <a:t>variable value for your course.</a:t>
            </a:r>
            <a:endParaRPr sz="12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36615" cy="220662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 (continued)</a:t>
            </a:r>
            <a:endParaRPr sz="1200">
              <a:latin typeface="Arial"/>
              <a:cs typeface="Arial"/>
            </a:endParaRPr>
          </a:p>
          <a:p>
            <a:pPr marL="469265" marR="11430" indent="-228600">
              <a:lnSpc>
                <a:spcPct val="100299"/>
              </a:lnSpc>
              <a:spcBef>
                <a:spcPts val="1165"/>
              </a:spcBef>
            </a:pPr>
            <a:r>
              <a:rPr dirty="0" sz="1200">
                <a:latin typeface="Times New Roman"/>
                <a:cs typeface="Times New Roman"/>
              </a:rPr>
              <a:t>b. In the package body, </a:t>
            </a:r>
            <a:r>
              <a:rPr dirty="0" sz="1200" spc="-5">
                <a:latin typeface="Times New Roman"/>
                <a:cs typeface="Times New Roman"/>
              </a:rPr>
              <a:t>implement </a:t>
            </a:r>
            <a:r>
              <a:rPr dirty="0" sz="1200">
                <a:latin typeface="Times New Roman"/>
                <a:cs typeface="Times New Roman"/>
              </a:rPr>
              <a:t>the </a:t>
            </a:r>
            <a:r>
              <a:rPr dirty="0" sz="1200" spc="-5">
                <a:latin typeface="Courier New"/>
                <a:cs typeface="Courier New"/>
              </a:rPr>
              <a:t>REGENERATE </a:t>
            </a:r>
            <a:r>
              <a:rPr dirty="0" sz="1200">
                <a:latin typeface="Times New Roman"/>
                <a:cs typeface="Times New Roman"/>
              </a:rPr>
              <a:t>procedure so that it uses the  </a:t>
            </a:r>
            <a:r>
              <a:rPr dirty="0" sz="1200" spc="-5">
                <a:latin typeface="Courier New"/>
                <a:cs typeface="Courier New"/>
              </a:rPr>
              <a:t>GET_TYPE</a:t>
            </a:r>
            <a:r>
              <a:rPr dirty="0" sz="1200" spc="-415">
                <a:latin typeface="Courier New"/>
                <a:cs typeface="Courier New"/>
              </a:rPr>
              <a:t> </a:t>
            </a:r>
            <a:r>
              <a:rPr dirty="0" sz="1200">
                <a:latin typeface="Times New Roman"/>
                <a:cs typeface="Times New Roman"/>
              </a:rPr>
              <a:t>function to </a:t>
            </a: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PL/SQL </a:t>
            </a:r>
            <a:r>
              <a:rPr dirty="0" sz="1200">
                <a:latin typeface="Times New Roman"/>
                <a:cs typeface="Times New Roman"/>
              </a:rPr>
              <a:t>object type from the </a:t>
            </a:r>
            <a:r>
              <a:rPr dirty="0" sz="1200" spc="-5">
                <a:latin typeface="Times New Roman"/>
                <a:cs typeface="Times New Roman"/>
              </a:rPr>
              <a:t>supplied name. </a:t>
            </a:r>
            <a:r>
              <a:rPr dirty="0" sz="1200">
                <a:latin typeface="Times New Roman"/>
                <a:cs typeface="Times New Roman"/>
              </a:rPr>
              <a:t>If the  object exists, then obtain the </a:t>
            </a:r>
            <a:r>
              <a:rPr dirty="0" sz="1200" spc="-5">
                <a:latin typeface="Times New Roman"/>
                <a:cs typeface="Times New Roman"/>
              </a:rPr>
              <a:t>DDL </a:t>
            </a:r>
            <a:r>
              <a:rPr dirty="0" sz="1200">
                <a:latin typeface="Times New Roman"/>
                <a:cs typeface="Times New Roman"/>
              </a:rPr>
              <a:t>used to create the </a:t>
            </a:r>
            <a:r>
              <a:rPr dirty="0" sz="1200" spc="-5">
                <a:latin typeface="Times New Roman"/>
                <a:cs typeface="Times New Roman"/>
              </a:rPr>
              <a:t>component </a:t>
            </a:r>
            <a:r>
              <a:rPr dirty="0" sz="1200">
                <a:latin typeface="Times New Roman"/>
                <a:cs typeface="Times New Roman"/>
              </a:rPr>
              <a:t>using the procedure  </a:t>
            </a:r>
            <a:r>
              <a:rPr dirty="0" sz="1200" spc="-5">
                <a:latin typeface="Courier New"/>
                <a:cs typeface="Courier New"/>
              </a:rPr>
              <a:t>DBMS_METADATA.GET_DDL</a:t>
            </a:r>
            <a:r>
              <a:rPr dirty="0" sz="1200" spc="-5">
                <a:latin typeface="Times New Roman"/>
                <a:cs typeface="Times New Roman"/>
              </a:rPr>
              <a:t>, which must </a:t>
            </a:r>
            <a:r>
              <a:rPr dirty="0" sz="1200">
                <a:latin typeface="Times New Roman"/>
                <a:cs typeface="Times New Roman"/>
              </a:rPr>
              <a:t>be provided </a:t>
            </a:r>
            <a:r>
              <a:rPr dirty="0" sz="1200" spc="-5">
                <a:latin typeface="Times New Roman"/>
                <a:cs typeface="Times New Roman"/>
              </a:rPr>
              <a:t>with </a:t>
            </a:r>
            <a:r>
              <a:rPr dirty="0" sz="1200">
                <a:latin typeface="Times New Roman"/>
                <a:cs typeface="Times New Roman"/>
              </a:rPr>
              <a:t>the object </a:t>
            </a:r>
            <a:r>
              <a:rPr dirty="0" sz="1200" spc="-5">
                <a:latin typeface="Times New Roman"/>
                <a:cs typeface="Times New Roman"/>
              </a:rPr>
              <a:t>name </a:t>
            </a:r>
            <a:r>
              <a:rPr dirty="0" sz="1200">
                <a:latin typeface="Times New Roman"/>
                <a:cs typeface="Times New Roman"/>
              </a:rPr>
              <a:t>in  uppercase</a:t>
            </a:r>
            <a:r>
              <a:rPr dirty="0" sz="1200" spc="-5">
                <a:latin typeface="Times New Roman"/>
                <a:cs typeface="Times New Roman"/>
              </a:rPr>
              <a:t> </a:t>
            </a:r>
            <a:r>
              <a:rPr dirty="0" sz="1200">
                <a:latin typeface="Times New Roman"/>
                <a:cs typeface="Times New Roman"/>
              </a:rPr>
              <a:t>text.</a:t>
            </a:r>
            <a:endParaRPr sz="1200">
              <a:latin typeface="Times New Roman"/>
              <a:cs typeface="Times New Roman"/>
            </a:endParaRPr>
          </a:p>
          <a:p>
            <a:pPr marL="469265">
              <a:lnSpc>
                <a:spcPts val="1420"/>
              </a:lnSpc>
            </a:pPr>
            <a:r>
              <a:rPr dirty="0" sz="1200">
                <a:latin typeface="Times New Roman"/>
                <a:cs typeface="Times New Roman"/>
              </a:rPr>
              <a:t>Save the DDL </a:t>
            </a:r>
            <a:r>
              <a:rPr dirty="0" sz="1200" spc="-5">
                <a:latin typeface="Times New Roman"/>
                <a:cs typeface="Times New Roman"/>
              </a:rPr>
              <a:t>statement </a:t>
            </a:r>
            <a:r>
              <a:rPr dirty="0" sz="1200">
                <a:latin typeface="Times New Roman"/>
                <a:cs typeface="Times New Roman"/>
              </a:rPr>
              <a:t>in a file by using the </a:t>
            </a:r>
            <a:r>
              <a:rPr dirty="0" sz="1200" spc="-5">
                <a:latin typeface="Courier New"/>
                <a:cs typeface="Courier New"/>
              </a:rPr>
              <a:t>UTL_FILE.PUT</a:t>
            </a:r>
            <a:r>
              <a:rPr dirty="0" sz="1200" spc="-465">
                <a:latin typeface="Courier New"/>
                <a:cs typeface="Courier New"/>
              </a:rPr>
              <a:t> </a:t>
            </a:r>
            <a:r>
              <a:rPr dirty="0" sz="1200">
                <a:latin typeface="Times New Roman"/>
                <a:cs typeface="Times New Roman"/>
              </a:rPr>
              <a:t>procedure. </a:t>
            </a:r>
            <a:r>
              <a:rPr dirty="0" sz="1200" spc="-5">
                <a:latin typeface="Times New Roman"/>
                <a:cs typeface="Times New Roman"/>
              </a:rPr>
              <a:t>Write </a:t>
            </a:r>
            <a:r>
              <a:rPr dirty="0" sz="1200">
                <a:latin typeface="Times New Roman"/>
                <a:cs typeface="Times New Roman"/>
              </a:rPr>
              <a:t>the file</a:t>
            </a:r>
            <a:endParaRPr sz="1200">
              <a:latin typeface="Times New Roman"/>
              <a:cs typeface="Times New Roman"/>
            </a:endParaRPr>
          </a:p>
          <a:p>
            <a:pPr marL="469265" marR="121285">
              <a:lnSpc>
                <a:spcPct val="102800"/>
              </a:lnSpc>
            </a:pPr>
            <a:r>
              <a:rPr dirty="0" sz="1200">
                <a:latin typeface="Times New Roman"/>
                <a:cs typeface="Times New Roman"/>
              </a:rPr>
              <a:t>in the directory path </a:t>
            </a:r>
            <a:r>
              <a:rPr dirty="0" sz="1200" spc="-5">
                <a:latin typeface="Times New Roman"/>
                <a:cs typeface="Times New Roman"/>
              </a:rPr>
              <a:t>stored </a:t>
            </a:r>
            <a:r>
              <a:rPr dirty="0" sz="1200">
                <a:latin typeface="Times New Roman"/>
                <a:cs typeface="Times New Roman"/>
              </a:rPr>
              <a:t>in the public variable called </a:t>
            </a:r>
            <a:r>
              <a:rPr dirty="0" sz="1200" spc="-5">
                <a:latin typeface="Courier New"/>
                <a:cs typeface="Courier New"/>
              </a:rPr>
              <a:t>dir </a:t>
            </a:r>
            <a:r>
              <a:rPr dirty="0" sz="1200">
                <a:latin typeface="Times New Roman"/>
                <a:cs typeface="Times New Roman"/>
              </a:rPr>
              <a:t>(from the specification).  Construct a file </a:t>
            </a:r>
            <a:r>
              <a:rPr dirty="0" sz="1200" spc="-5">
                <a:latin typeface="Times New Roman"/>
                <a:cs typeface="Times New Roman"/>
              </a:rPr>
              <a:t>name </a:t>
            </a:r>
            <a:r>
              <a:rPr dirty="0" sz="1200">
                <a:latin typeface="Times New Roman"/>
                <a:cs typeface="Times New Roman"/>
              </a:rPr>
              <a:t>(in </a:t>
            </a:r>
            <a:r>
              <a:rPr dirty="0" sz="1200" spc="-5">
                <a:latin typeface="Times New Roman"/>
                <a:cs typeface="Times New Roman"/>
              </a:rPr>
              <a:t>lowercase characters) by concatenating </a:t>
            </a:r>
            <a:r>
              <a:rPr dirty="0" sz="1200">
                <a:latin typeface="Times New Roman"/>
                <a:cs typeface="Times New Roman"/>
              </a:rPr>
              <a:t>the </a:t>
            </a:r>
            <a:r>
              <a:rPr dirty="0" sz="1200" spc="-5">
                <a:latin typeface="Courier New"/>
                <a:cs typeface="Courier New"/>
              </a:rPr>
              <a:t>USER</a:t>
            </a:r>
            <a:r>
              <a:rPr dirty="0" sz="1200" spc="-395">
                <a:latin typeface="Courier New"/>
                <a:cs typeface="Courier New"/>
              </a:rPr>
              <a:t> </a:t>
            </a:r>
            <a:r>
              <a:rPr dirty="0" sz="1200">
                <a:latin typeface="Times New Roman"/>
                <a:cs typeface="Times New Roman"/>
              </a:rPr>
              <a:t>function, an  underscore, and the object </a:t>
            </a:r>
            <a:r>
              <a:rPr dirty="0" sz="1200" spc="-5">
                <a:latin typeface="Times New Roman"/>
                <a:cs typeface="Times New Roman"/>
              </a:rPr>
              <a:t>name </a:t>
            </a:r>
            <a:r>
              <a:rPr dirty="0" sz="1200">
                <a:latin typeface="Times New Roman"/>
                <a:cs typeface="Times New Roman"/>
              </a:rPr>
              <a:t>with a </a:t>
            </a:r>
            <a:r>
              <a:rPr dirty="0" sz="1200" spc="-5">
                <a:latin typeface="Courier New"/>
                <a:cs typeface="Courier New"/>
              </a:rPr>
              <a:t>.sql </a:t>
            </a:r>
            <a:r>
              <a:rPr dirty="0" sz="1200">
                <a:latin typeface="Times New Roman"/>
                <a:cs typeface="Times New Roman"/>
              </a:rPr>
              <a:t>extension. For </a:t>
            </a:r>
            <a:r>
              <a:rPr dirty="0" sz="1200" spc="-5">
                <a:latin typeface="Times New Roman"/>
                <a:cs typeface="Times New Roman"/>
              </a:rPr>
              <a:t>example:  </a:t>
            </a:r>
            <a:r>
              <a:rPr dirty="0" sz="1200" spc="-5">
                <a:latin typeface="Courier New"/>
                <a:cs typeface="Courier New"/>
              </a:rPr>
              <a:t>ora1_myobject.sql</a:t>
            </a:r>
            <a:r>
              <a:rPr dirty="0" sz="1200" spc="-5">
                <a:latin typeface="Times New Roman"/>
                <a:cs typeface="Times New Roman"/>
              </a:rPr>
              <a:t>. Compile </a:t>
            </a:r>
            <a:r>
              <a:rPr dirty="0" sz="1200">
                <a:latin typeface="Times New Roman"/>
                <a:cs typeface="Times New Roman"/>
              </a:rPr>
              <a:t>the</a:t>
            </a:r>
            <a:r>
              <a:rPr dirty="0" sz="1200" spc="10">
                <a:latin typeface="Times New Roman"/>
                <a:cs typeface="Times New Roman"/>
              </a:rPr>
              <a:t> </a:t>
            </a:r>
            <a:r>
              <a:rPr dirty="0" sz="1200">
                <a:latin typeface="Times New Roman"/>
                <a:cs typeface="Times New Roman"/>
              </a:rPr>
              <a:t>body.</a:t>
            </a:r>
            <a:endParaRPr sz="1200">
              <a:latin typeface="Times New Roman"/>
              <a:cs typeface="Times New Roman"/>
            </a:endParaRPr>
          </a:p>
        </p:txBody>
      </p:sp>
      <p:sp>
        <p:nvSpPr>
          <p:cNvPr id="3" name="object 3"/>
          <p:cNvSpPr txBox="1"/>
          <p:nvPr/>
        </p:nvSpPr>
        <p:spPr>
          <a:xfrm>
            <a:off x="838961" y="3102864"/>
            <a:ext cx="6323330" cy="46285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CREATE OR REPLACE PACKAGE BODY compile_pkg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a:lnSpc>
                <a:spcPct val="100000"/>
              </a:lnSpc>
              <a:spcBef>
                <a:spcPts val="20"/>
              </a:spcBef>
            </a:pPr>
            <a:endParaRPr sz="1100">
              <a:latin typeface="Courier New"/>
              <a:cs typeface="Courier New"/>
            </a:endParaRPr>
          </a:p>
          <a:p>
            <a:pPr marL="242570" marR="3138170">
              <a:lnSpc>
                <a:spcPts val="1250"/>
              </a:lnSpc>
            </a:pPr>
            <a:r>
              <a:rPr dirty="0" sz="1100" spc="-5">
                <a:latin typeface="Courier New"/>
                <a:cs typeface="Courier New"/>
              </a:rPr>
              <a:t>PROCEDURE execute(stmt VARCHAR2) IS  BEGIN</a:t>
            </a:r>
            <a:endParaRPr sz="1100">
              <a:latin typeface="Courier New"/>
              <a:cs typeface="Courier New"/>
            </a:endParaRPr>
          </a:p>
          <a:p>
            <a:pPr marL="410209">
              <a:lnSpc>
                <a:spcPts val="1175"/>
              </a:lnSpc>
            </a:pPr>
            <a:r>
              <a:rPr dirty="0" sz="1100" spc="-5">
                <a:latin typeface="Courier New"/>
                <a:cs typeface="Courier New"/>
              </a:rPr>
              <a:t>DBMS_OUTPUT.PUT_LINE(stmt);</a:t>
            </a:r>
            <a:endParaRPr sz="1100">
              <a:latin typeface="Courier New"/>
              <a:cs typeface="Courier New"/>
            </a:endParaRPr>
          </a:p>
          <a:p>
            <a:pPr marL="242570" marR="3976370" indent="167640">
              <a:lnSpc>
                <a:spcPts val="1250"/>
              </a:lnSpc>
              <a:spcBef>
                <a:spcPts val="65"/>
              </a:spcBef>
            </a:pPr>
            <a:r>
              <a:rPr dirty="0" sz="1100" spc="-5">
                <a:latin typeface="Courier New"/>
                <a:cs typeface="Courier New"/>
              </a:rPr>
              <a:t>EXECUTE IMMEDIATE stmt;  END;</a:t>
            </a:r>
            <a:endParaRPr sz="1100">
              <a:latin typeface="Courier New"/>
              <a:cs typeface="Courier New"/>
            </a:endParaRPr>
          </a:p>
          <a:p>
            <a:pPr>
              <a:lnSpc>
                <a:spcPct val="100000"/>
              </a:lnSpc>
              <a:spcBef>
                <a:spcPts val="5"/>
              </a:spcBef>
            </a:pPr>
            <a:endParaRPr sz="1000">
              <a:latin typeface="Courier New"/>
              <a:cs typeface="Courier New"/>
            </a:endParaRPr>
          </a:p>
          <a:p>
            <a:pPr marL="242570">
              <a:lnSpc>
                <a:spcPts val="1285"/>
              </a:lnSpc>
            </a:pPr>
            <a:r>
              <a:rPr dirty="0" sz="1100" spc="-5">
                <a:latin typeface="Courier New"/>
                <a:cs typeface="Courier New"/>
              </a:rPr>
              <a:t>FUNCTION get_type(name VARCHAR2) RETURN VARCHAR2</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marL="242570" marR="3305810" indent="167640">
              <a:lnSpc>
                <a:spcPts val="1240"/>
              </a:lnSpc>
              <a:spcBef>
                <a:spcPts val="75"/>
              </a:spcBef>
            </a:pPr>
            <a:r>
              <a:rPr dirty="0" sz="1100" spc="-5">
                <a:latin typeface="Courier New"/>
                <a:cs typeface="Courier New"/>
              </a:rPr>
              <a:t>proc_type VARCHAR2(30) := NULL;  BEGIN</a:t>
            </a:r>
            <a:endParaRPr sz="1100">
              <a:latin typeface="Courier New"/>
              <a:cs typeface="Courier New"/>
            </a:endParaRPr>
          </a:p>
          <a:p>
            <a:pPr marL="410209">
              <a:lnSpc>
                <a:spcPts val="1185"/>
              </a:lnSpc>
            </a:pPr>
            <a:r>
              <a:rPr dirty="0" sz="1100" spc="-5">
                <a:latin typeface="Courier New"/>
                <a:cs typeface="Courier New"/>
              </a:rPr>
              <a:t>/*</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The ROWNUM = 1 is added to the</a:t>
            </a:r>
            <a:r>
              <a:rPr dirty="0" sz="1100" spc="35">
                <a:latin typeface="Courier New"/>
                <a:cs typeface="Courier New"/>
              </a:rPr>
              <a:t> </a:t>
            </a:r>
            <a:r>
              <a:rPr dirty="0" sz="1100" spc="-5">
                <a:latin typeface="Courier New"/>
                <a:cs typeface="Courier New"/>
              </a:rPr>
              <a:t>condition</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to ensure only one row is returned if</a:t>
            </a:r>
            <a:r>
              <a:rPr dirty="0" sz="1100" spc="55">
                <a:latin typeface="Courier New"/>
                <a:cs typeface="Courier New"/>
              </a:rPr>
              <a:t> </a:t>
            </a:r>
            <a:r>
              <a:rPr dirty="0" sz="1100" spc="-5">
                <a:latin typeface="Courier New"/>
                <a:cs typeface="Courier New"/>
              </a:rPr>
              <a:t>the</a:t>
            </a:r>
            <a:endParaRPr sz="1100">
              <a:latin typeface="Courier New"/>
              <a:cs typeface="Courier New"/>
            </a:endParaRPr>
          </a:p>
          <a:p>
            <a:pPr marL="661670" indent="-168275">
              <a:lnSpc>
                <a:spcPts val="1250"/>
              </a:lnSpc>
              <a:buChar char="*"/>
              <a:tabLst>
                <a:tab pos="662305" algn="l"/>
              </a:tabLst>
            </a:pPr>
            <a:r>
              <a:rPr dirty="0" sz="1100" spc="-5">
                <a:latin typeface="Courier New"/>
                <a:cs typeface="Courier New"/>
              </a:rPr>
              <a:t>name represents a PACKAGE, which may</a:t>
            </a:r>
            <a:r>
              <a:rPr dirty="0" sz="1100" spc="50">
                <a:latin typeface="Courier New"/>
                <a:cs typeface="Courier New"/>
              </a:rPr>
              <a:t> </a:t>
            </a:r>
            <a:r>
              <a:rPr dirty="0" sz="1100" spc="-5">
                <a:latin typeface="Courier New"/>
                <a:cs typeface="Courier New"/>
              </a:rPr>
              <a:t>also</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have a PACKAGE BODY. In this case, we</a:t>
            </a:r>
            <a:r>
              <a:rPr dirty="0" sz="1100" spc="55">
                <a:latin typeface="Courier New"/>
                <a:cs typeface="Courier New"/>
              </a:rPr>
              <a:t> </a:t>
            </a:r>
            <a:r>
              <a:rPr dirty="0" sz="1100" spc="-5">
                <a:latin typeface="Courier New"/>
                <a:cs typeface="Courier New"/>
              </a:rPr>
              <a:t>can</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only compile the complete package, but</a:t>
            </a:r>
            <a:r>
              <a:rPr dirty="0" sz="1100" spc="30">
                <a:latin typeface="Courier New"/>
                <a:cs typeface="Courier New"/>
              </a:rPr>
              <a:t> </a:t>
            </a:r>
            <a:r>
              <a:rPr dirty="0" sz="1100" spc="-5">
                <a:latin typeface="Courier New"/>
                <a:cs typeface="Courier New"/>
              </a:rPr>
              <a:t>not</a:t>
            </a:r>
            <a:endParaRPr sz="1100">
              <a:latin typeface="Courier New"/>
              <a:cs typeface="Courier New"/>
            </a:endParaRPr>
          </a:p>
          <a:p>
            <a:pPr marL="661670" indent="-168275">
              <a:lnSpc>
                <a:spcPts val="1250"/>
              </a:lnSpc>
              <a:buChar char="*"/>
              <a:tabLst>
                <a:tab pos="662305" algn="l"/>
              </a:tabLst>
            </a:pPr>
            <a:r>
              <a:rPr dirty="0" sz="1100" spc="-5">
                <a:latin typeface="Courier New"/>
                <a:cs typeface="Courier New"/>
              </a:rPr>
              <a:t>the specification or body as</a:t>
            </a:r>
            <a:r>
              <a:rPr dirty="0" sz="1100" spc="20">
                <a:latin typeface="Courier New"/>
                <a:cs typeface="Courier New"/>
              </a:rPr>
              <a:t> </a:t>
            </a:r>
            <a:r>
              <a:rPr dirty="0" sz="1100" spc="-5">
                <a:latin typeface="Courier New"/>
                <a:cs typeface="Courier New"/>
              </a:rPr>
              <a:t>separate</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components.</a:t>
            </a:r>
            <a:endParaRPr sz="1100">
              <a:latin typeface="Courier New"/>
              <a:cs typeface="Courier New"/>
            </a:endParaRPr>
          </a:p>
          <a:p>
            <a:pPr marL="494030">
              <a:lnSpc>
                <a:spcPts val="1245"/>
              </a:lnSpc>
            </a:pPr>
            <a:r>
              <a:rPr dirty="0" sz="1100" spc="-5">
                <a:latin typeface="Courier New"/>
                <a:cs typeface="Courier New"/>
              </a:rPr>
              <a:t>*/</a:t>
            </a:r>
            <a:endParaRPr sz="1100">
              <a:latin typeface="Courier New"/>
              <a:cs typeface="Courier New"/>
            </a:endParaRPr>
          </a:p>
          <a:p>
            <a:pPr marL="410209" marR="3138170">
              <a:lnSpc>
                <a:spcPts val="1250"/>
              </a:lnSpc>
              <a:spcBef>
                <a:spcPts val="65"/>
              </a:spcBef>
            </a:pPr>
            <a:r>
              <a:rPr dirty="0" sz="1100" spc="-5">
                <a:latin typeface="Courier New"/>
                <a:cs typeface="Courier New"/>
              </a:rPr>
              <a:t>SELECT object_type INTO proc_type  FROM user_objects</a:t>
            </a:r>
            <a:endParaRPr sz="1100">
              <a:latin typeface="Courier New"/>
              <a:cs typeface="Courier New"/>
            </a:endParaRPr>
          </a:p>
          <a:p>
            <a:pPr marL="410209" marR="3305810">
              <a:lnSpc>
                <a:spcPts val="1240"/>
              </a:lnSpc>
            </a:pPr>
            <a:r>
              <a:rPr dirty="0" sz="1100" spc="-5">
                <a:latin typeface="Courier New"/>
                <a:cs typeface="Courier New"/>
              </a:rPr>
              <a:t>WHERE object_name = UPPER(name)  AND ROWNUM =</a:t>
            </a:r>
            <a:r>
              <a:rPr dirty="0" sz="1100">
                <a:latin typeface="Courier New"/>
                <a:cs typeface="Courier New"/>
              </a:rPr>
              <a:t> </a:t>
            </a:r>
            <a:r>
              <a:rPr dirty="0" sz="1100" spc="-5">
                <a:latin typeface="Courier New"/>
                <a:cs typeface="Courier New"/>
              </a:rPr>
              <a:t>1;</a:t>
            </a:r>
            <a:endParaRPr sz="1100">
              <a:latin typeface="Courier New"/>
              <a:cs typeface="Courier New"/>
            </a:endParaRPr>
          </a:p>
          <a:p>
            <a:pPr marL="242570" marR="4479290" indent="167640">
              <a:lnSpc>
                <a:spcPts val="1250"/>
              </a:lnSpc>
              <a:spcBef>
                <a:spcPts val="5"/>
              </a:spcBef>
            </a:pPr>
            <a:r>
              <a:rPr dirty="0" sz="1100" spc="-5">
                <a:latin typeface="Courier New"/>
                <a:cs typeface="Courier New"/>
              </a:rPr>
              <a:t>RETURN</a:t>
            </a:r>
            <a:r>
              <a:rPr dirty="0" sz="1100" spc="-40">
                <a:latin typeface="Courier New"/>
                <a:cs typeface="Courier New"/>
              </a:rPr>
              <a:t> </a:t>
            </a:r>
            <a:r>
              <a:rPr dirty="0" sz="1100" spc="-5">
                <a:latin typeface="Courier New"/>
                <a:cs typeface="Courier New"/>
              </a:rPr>
              <a:t>proc_type;  EXCEPTION</a:t>
            </a:r>
            <a:endParaRPr sz="1100">
              <a:latin typeface="Courier New"/>
              <a:cs typeface="Courier New"/>
            </a:endParaRPr>
          </a:p>
          <a:p>
            <a:pPr marL="410209">
              <a:lnSpc>
                <a:spcPts val="1175"/>
              </a:lnSpc>
            </a:pPr>
            <a:r>
              <a:rPr dirty="0" sz="1100" spc="-5">
                <a:latin typeface="Courier New"/>
                <a:cs typeface="Courier New"/>
              </a:rPr>
              <a:t>WHEN NO_DATA_FOUND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577850">
              <a:lnSpc>
                <a:spcPts val="1255"/>
              </a:lnSpc>
            </a:pPr>
            <a:r>
              <a:rPr dirty="0" sz="1100" spc="-5">
                <a:latin typeface="Courier New"/>
                <a:cs typeface="Courier New"/>
              </a:rPr>
              <a:t>RETURN NULL;</a:t>
            </a:r>
            <a:endParaRPr sz="1100">
              <a:latin typeface="Courier New"/>
              <a:cs typeface="Courier New"/>
            </a:endParaRPr>
          </a:p>
          <a:p>
            <a:pPr marL="242570">
              <a:lnSpc>
                <a:spcPts val="1290"/>
              </a:lnSpc>
            </a:pPr>
            <a:r>
              <a:rPr dirty="0" sz="1100" spc="-5">
                <a:latin typeface="Courier New"/>
                <a:cs typeface="Courier New"/>
              </a:rPr>
              <a:t>END;</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5735955"/>
          </a:xfrm>
          <a:prstGeom prst="rect">
            <a:avLst/>
          </a:prstGeom>
          <a:ln w="12192">
            <a:solidFill>
              <a:srgbClr val="000000"/>
            </a:solidFill>
          </a:ln>
        </p:spPr>
        <p:txBody>
          <a:bodyPr wrap="square" lIns="0" tIns="13335" rIns="0" bIns="0" rtlCol="0" vert="horz">
            <a:spAutoFit/>
          </a:bodyPr>
          <a:lstStyle/>
          <a:p>
            <a:pPr marL="410209" marR="3389629" indent="-167640">
              <a:lnSpc>
                <a:spcPts val="1240"/>
              </a:lnSpc>
              <a:spcBef>
                <a:spcPts val="105"/>
              </a:spcBef>
              <a:tabLst>
                <a:tab pos="1332230" algn="l"/>
              </a:tabLst>
            </a:pPr>
            <a:r>
              <a:rPr dirty="0" sz="1100" spc="-5">
                <a:latin typeface="Courier New"/>
                <a:cs typeface="Courier New"/>
              </a:rPr>
              <a:t>PROCEDURE make(name VARCHAR2) IS  stmt	VARCHAR2(100);</a:t>
            </a:r>
            <a:endParaRPr sz="1100">
              <a:latin typeface="Courier New"/>
              <a:cs typeface="Courier New"/>
            </a:endParaRPr>
          </a:p>
          <a:p>
            <a:pPr marL="242570" marR="2383790" indent="167640">
              <a:lnSpc>
                <a:spcPts val="1240"/>
              </a:lnSpc>
              <a:spcBef>
                <a:spcPts val="10"/>
              </a:spcBef>
              <a:tabLst>
                <a:tab pos="1332230" algn="l"/>
              </a:tabLst>
            </a:pPr>
            <a:r>
              <a:rPr dirty="0" sz="1100" spc="-5">
                <a:latin typeface="Courier New"/>
                <a:cs typeface="Courier New"/>
              </a:rPr>
              <a:t>proc_type	VARCHAR2(30) := get_type(name);  BEGIN</a:t>
            </a:r>
            <a:endParaRPr sz="1100">
              <a:latin typeface="Courier New"/>
              <a:cs typeface="Courier New"/>
            </a:endParaRPr>
          </a:p>
          <a:p>
            <a:pPr marL="410209">
              <a:lnSpc>
                <a:spcPts val="1185"/>
              </a:lnSpc>
            </a:pPr>
            <a:r>
              <a:rPr dirty="0" sz="1100" spc="-5">
                <a:latin typeface="Courier New"/>
                <a:cs typeface="Courier New"/>
              </a:rPr>
              <a:t>IF proc_type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577850" marR="1126490">
              <a:lnSpc>
                <a:spcPts val="1240"/>
              </a:lnSpc>
              <a:spcBef>
                <a:spcPts val="70"/>
              </a:spcBef>
            </a:pPr>
            <a:r>
              <a:rPr dirty="0" sz="1100" spc="-5">
                <a:latin typeface="Courier New"/>
                <a:cs typeface="Courier New"/>
              </a:rPr>
              <a:t>stmt := 'ALTER '|| proc_type ||' '|| name ||' COMPILE';  execute(stmt);</a:t>
            </a:r>
            <a:endParaRPr sz="1100">
              <a:latin typeface="Courier New"/>
              <a:cs typeface="Courier New"/>
            </a:endParaRPr>
          </a:p>
          <a:p>
            <a:pPr marL="410209">
              <a:lnSpc>
                <a:spcPts val="1185"/>
              </a:lnSpc>
            </a:pPr>
            <a:r>
              <a:rPr dirty="0" sz="1100" spc="-5">
                <a:latin typeface="Courier New"/>
                <a:cs typeface="Courier New"/>
              </a:rPr>
              <a:t>ELSE</a:t>
            </a:r>
            <a:endParaRPr sz="1100">
              <a:latin typeface="Courier New"/>
              <a:cs typeface="Courier New"/>
            </a:endParaRPr>
          </a:p>
          <a:p>
            <a:pPr marL="577850">
              <a:lnSpc>
                <a:spcPts val="1245"/>
              </a:lnSpc>
            </a:pPr>
            <a:r>
              <a:rPr dirty="0" sz="1100" spc="-5">
                <a:latin typeface="Courier New"/>
                <a:cs typeface="Courier New"/>
              </a:rPr>
              <a:t>RAISE_APPLICATION_ERROR(-20001,</a:t>
            </a:r>
            <a:endParaRPr sz="1100">
              <a:latin typeface="Courier New"/>
              <a:cs typeface="Courier New"/>
            </a:endParaRPr>
          </a:p>
          <a:p>
            <a:pPr marL="410209" marR="1629410" indent="419100">
              <a:lnSpc>
                <a:spcPts val="1250"/>
              </a:lnSpc>
              <a:spcBef>
                <a:spcPts val="60"/>
              </a:spcBef>
            </a:pPr>
            <a:r>
              <a:rPr dirty="0" sz="1100" spc="-5">
                <a:latin typeface="Courier New"/>
                <a:cs typeface="Courier New"/>
              </a:rPr>
              <a:t>'Subprogram '''|| name ||''' does not exist');  END IF;</a:t>
            </a:r>
            <a:endParaRPr sz="1100">
              <a:latin typeface="Courier New"/>
              <a:cs typeface="Courier New"/>
            </a:endParaRPr>
          </a:p>
          <a:p>
            <a:pPr marL="242570">
              <a:lnSpc>
                <a:spcPts val="1215"/>
              </a:lnSpc>
            </a:pPr>
            <a:r>
              <a:rPr dirty="0" sz="1100" spc="-5">
                <a:latin typeface="Courier New"/>
                <a:cs typeface="Courier New"/>
              </a:rPr>
              <a:t>END</a:t>
            </a:r>
            <a:r>
              <a:rPr dirty="0" sz="1100" spc="-75">
                <a:latin typeface="Courier New"/>
                <a:cs typeface="Courier New"/>
              </a:rPr>
              <a:t> </a:t>
            </a:r>
            <a:r>
              <a:rPr dirty="0" sz="1100" spc="-5">
                <a:latin typeface="Courier New"/>
                <a:cs typeface="Courier New"/>
              </a:rPr>
              <a:t>make;</a:t>
            </a:r>
            <a:endParaRPr sz="1100">
              <a:latin typeface="Courier New"/>
              <a:cs typeface="Courier New"/>
            </a:endParaRPr>
          </a:p>
          <a:p>
            <a:pPr>
              <a:lnSpc>
                <a:spcPct val="100000"/>
              </a:lnSpc>
              <a:spcBef>
                <a:spcPts val="50"/>
              </a:spcBef>
            </a:pPr>
            <a:endParaRPr sz="1050">
              <a:latin typeface="Courier New"/>
              <a:cs typeface="Courier New"/>
            </a:endParaRPr>
          </a:p>
          <a:p>
            <a:pPr marL="410209" marR="2802890" indent="-167640">
              <a:lnSpc>
                <a:spcPts val="1250"/>
              </a:lnSpc>
              <a:spcBef>
                <a:spcPts val="5"/>
              </a:spcBef>
            </a:pPr>
            <a:r>
              <a:rPr dirty="0" sz="1100" spc="-5" b="1">
                <a:latin typeface="Courier New"/>
                <a:cs typeface="Courier New"/>
              </a:rPr>
              <a:t>PROCEDURE regenerate (name VARCHAR2) IS  file UTL_FILE.FILE_TYPE;</a:t>
            </a:r>
            <a:endParaRPr sz="1100">
              <a:latin typeface="Courier New"/>
              <a:cs typeface="Courier New"/>
            </a:endParaRPr>
          </a:p>
          <a:p>
            <a:pPr marL="410209" marR="875030">
              <a:lnSpc>
                <a:spcPts val="1240"/>
              </a:lnSpc>
              <a:tabLst>
                <a:tab pos="1332230" algn="l"/>
              </a:tabLst>
            </a:pPr>
            <a:r>
              <a:rPr dirty="0" sz="1100" spc="-5" b="1">
                <a:latin typeface="Courier New"/>
                <a:cs typeface="Courier New"/>
              </a:rPr>
              <a:t>filename VARCHAR2(100) := LOWER(USER ||'_'|| name ||'.sql');  proc_type	VARCHAR2(30) :=</a:t>
            </a:r>
            <a:r>
              <a:rPr dirty="0" sz="1100" spc="5" b="1">
                <a:latin typeface="Courier New"/>
                <a:cs typeface="Courier New"/>
              </a:rPr>
              <a:t> </a:t>
            </a:r>
            <a:r>
              <a:rPr dirty="0" sz="1100" spc="-5" b="1">
                <a:latin typeface="Courier New"/>
                <a:cs typeface="Courier New"/>
              </a:rPr>
              <a:t>get_type(name);</a:t>
            </a:r>
            <a:endParaRPr sz="1100">
              <a:latin typeface="Courier New"/>
              <a:cs typeface="Courier New"/>
            </a:endParaRPr>
          </a:p>
          <a:p>
            <a:pPr marL="242570">
              <a:lnSpc>
                <a:spcPts val="1185"/>
              </a:lnSpc>
            </a:pPr>
            <a:r>
              <a:rPr dirty="0" sz="1100" spc="-5" b="1">
                <a:latin typeface="Courier New"/>
                <a:cs typeface="Courier New"/>
              </a:rPr>
              <a:t>BEGIN</a:t>
            </a:r>
            <a:endParaRPr sz="1100">
              <a:latin typeface="Courier New"/>
              <a:cs typeface="Courier New"/>
            </a:endParaRPr>
          </a:p>
          <a:p>
            <a:pPr marL="410209">
              <a:lnSpc>
                <a:spcPts val="1245"/>
              </a:lnSpc>
            </a:pPr>
            <a:r>
              <a:rPr dirty="0" sz="1100" spc="-5" b="1">
                <a:latin typeface="Courier New"/>
                <a:cs typeface="Courier New"/>
              </a:rPr>
              <a:t>IF proc_type IS NOT NULL</a:t>
            </a:r>
            <a:r>
              <a:rPr dirty="0" sz="1100" spc="15" b="1">
                <a:latin typeface="Courier New"/>
                <a:cs typeface="Courier New"/>
              </a:rPr>
              <a:t> </a:t>
            </a:r>
            <a:r>
              <a:rPr dirty="0" sz="1100" spc="-5" b="1">
                <a:latin typeface="Courier New"/>
                <a:cs typeface="Courier New"/>
              </a:rPr>
              <a:t>THEN</a:t>
            </a:r>
            <a:endParaRPr sz="1100">
              <a:latin typeface="Courier New"/>
              <a:cs typeface="Courier New"/>
            </a:endParaRPr>
          </a:p>
          <a:p>
            <a:pPr marL="577850" marR="2132330">
              <a:lnSpc>
                <a:spcPts val="1250"/>
              </a:lnSpc>
              <a:spcBef>
                <a:spcPts val="65"/>
              </a:spcBef>
            </a:pPr>
            <a:r>
              <a:rPr dirty="0" sz="1100" spc="-5" b="1">
                <a:latin typeface="Courier New"/>
                <a:cs typeface="Courier New"/>
              </a:rPr>
              <a:t>file := UTL_FILE.FOPEN(dir, filename, 'w');  UTL_FILE.PUT(file,</a:t>
            </a:r>
            <a:endParaRPr sz="1100">
              <a:latin typeface="Courier New"/>
              <a:cs typeface="Courier New"/>
            </a:endParaRPr>
          </a:p>
          <a:p>
            <a:pPr marL="577850" marR="1629410" indent="167640">
              <a:lnSpc>
                <a:spcPts val="1240"/>
              </a:lnSpc>
            </a:pPr>
            <a:r>
              <a:rPr dirty="0" sz="1100" spc="-5" b="1">
                <a:latin typeface="Courier New"/>
                <a:cs typeface="Courier New"/>
              </a:rPr>
              <a:t>DBMS_METADATA.GET_DDL(proc_type, UPPER(name)));  UTL_FILE.FCLOSE(file);</a:t>
            </a:r>
            <a:endParaRPr sz="1100">
              <a:latin typeface="Courier New"/>
              <a:cs typeface="Courier New"/>
            </a:endParaRPr>
          </a:p>
          <a:p>
            <a:pPr marL="410209">
              <a:lnSpc>
                <a:spcPts val="1185"/>
              </a:lnSpc>
            </a:pPr>
            <a:r>
              <a:rPr dirty="0" sz="1100" spc="-5" b="1">
                <a:latin typeface="Courier New"/>
                <a:cs typeface="Courier New"/>
              </a:rPr>
              <a:t>ELSE</a:t>
            </a:r>
            <a:endParaRPr sz="1100">
              <a:latin typeface="Courier New"/>
              <a:cs typeface="Courier New"/>
            </a:endParaRPr>
          </a:p>
          <a:p>
            <a:pPr marL="577850">
              <a:lnSpc>
                <a:spcPts val="1245"/>
              </a:lnSpc>
            </a:pPr>
            <a:r>
              <a:rPr dirty="0" sz="1100" spc="-5" b="1">
                <a:latin typeface="Courier New"/>
                <a:cs typeface="Courier New"/>
              </a:rPr>
              <a:t>RAISE_APPLICATION_ERROR(-20001,</a:t>
            </a:r>
            <a:endParaRPr sz="1100">
              <a:latin typeface="Courier New"/>
              <a:cs typeface="Courier New"/>
            </a:endParaRPr>
          </a:p>
          <a:p>
            <a:pPr marL="410209" marR="1545590" indent="419100">
              <a:lnSpc>
                <a:spcPts val="1250"/>
              </a:lnSpc>
              <a:spcBef>
                <a:spcPts val="65"/>
              </a:spcBef>
            </a:pPr>
            <a:r>
              <a:rPr dirty="0" sz="1100" spc="-5" b="1">
                <a:latin typeface="Courier New"/>
                <a:cs typeface="Courier New"/>
              </a:rPr>
              <a:t>'Object with '''|| name ||''' does not exist');  END IF;</a:t>
            </a:r>
            <a:endParaRPr sz="1100">
              <a:latin typeface="Courier New"/>
              <a:cs typeface="Courier New"/>
            </a:endParaRPr>
          </a:p>
          <a:p>
            <a:pPr marL="242570">
              <a:lnSpc>
                <a:spcPts val="1215"/>
              </a:lnSpc>
            </a:pPr>
            <a:r>
              <a:rPr dirty="0" sz="1100" spc="-5" b="1">
                <a:latin typeface="Courier New"/>
                <a:cs typeface="Courier New"/>
              </a:rPr>
              <a:t>END regenerate;</a:t>
            </a:r>
            <a:endParaRPr sz="1100">
              <a:latin typeface="Courier New"/>
              <a:cs typeface="Courier New"/>
            </a:endParaRPr>
          </a:p>
          <a:p>
            <a:pPr>
              <a:lnSpc>
                <a:spcPct val="100000"/>
              </a:lnSpc>
              <a:spcBef>
                <a:spcPts val="10"/>
              </a:spcBef>
            </a:pPr>
            <a:endParaRPr sz="1050">
              <a:latin typeface="Courier New"/>
              <a:cs typeface="Courier New"/>
            </a:endParaRPr>
          </a:p>
          <a:p>
            <a:pPr marL="74930">
              <a:lnSpc>
                <a:spcPts val="1285"/>
              </a:lnSpc>
            </a:pPr>
            <a:r>
              <a:rPr dirty="0" sz="1100" spc="-5">
                <a:latin typeface="Courier New"/>
                <a:cs typeface="Courier New"/>
              </a:rPr>
              <a:t>END compile_pkg;</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479290">
              <a:lnSpc>
                <a:spcPts val="2500"/>
              </a:lnSpc>
              <a:spcBef>
                <a:spcPts val="275"/>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6932167"/>
            <a:ext cx="5207000" cy="39687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 Execute </a:t>
            </a:r>
            <a:r>
              <a:rPr dirty="0" sz="1200" spc="-5">
                <a:latin typeface="Times New Roman"/>
                <a:cs typeface="Times New Roman"/>
              </a:rPr>
              <a:t>the </a:t>
            </a:r>
            <a:r>
              <a:rPr dirty="0" sz="1200" spc="-5">
                <a:latin typeface="Courier New"/>
                <a:cs typeface="Courier New"/>
              </a:rPr>
              <a:t>COMPILE_PKG.REGENERATE</a:t>
            </a:r>
            <a:r>
              <a:rPr dirty="0" sz="1200" spc="-360">
                <a:latin typeface="Courier New"/>
                <a:cs typeface="Courier New"/>
              </a:rPr>
              <a:t> </a:t>
            </a:r>
            <a:r>
              <a:rPr dirty="0" sz="1200">
                <a:latin typeface="Times New Roman"/>
                <a:cs typeface="Times New Roman"/>
              </a:rPr>
              <a:t>procedure by using the </a:t>
            </a:r>
            <a:r>
              <a:rPr dirty="0" sz="1200" spc="-5">
                <a:latin typeface="Times New Roman"/>
                <a:cs typeface="Times New Roman"/>
              </a:rPr>
              <a:t>name </a:t>
            </a:r>
            <a:r>
              <a:rPr dirty="0" sz="1200">
                <a:latin typeface="Times New Roman"/>
                <a:cs typeface="Times New Roman"/>
              </a:rPr>
              <a:t>of the</a:t>
            </a:r>
            <a:endParaRPr sz="1200">
              <a:latin typeface="Times New Roman"/>
              <a:cs typeface="Times New Roman"/>
            </a:endParaRPr>
          </a:p>
          <a:p>
            <a:pPr marL="241300">
              <a:lnSpc>
                <a:spcPct val="100000"/>
              </a:lnSpc>
              <a:spcBef>
                <a:spcPts val="40"/>
              </a:spcBef>
            </a:pPr>
            <a:r>
              <a:rPr dirty="0" sz="1200" spc="-5">
                <a:latin typeface="Courier New"/>
                <a:cs typeface="Courier New"/>
              </a:rPr>
              <a:t>TABLE_PKG</a:t>
            </a:r>
            <a:r>
              <a:rPr dirty="0" sz="1200" spc="-430">
                <a:latin typeface="Courier New"/>
                <a:cs typeface="Courier New"/>
              </a:rPr>
              <a:t> </a:t>
            </a:r>
            <a:r>
              <a:rPr dirty="0" sz="1200" spc="-5">
                <a:latin typeface="Times New Roman"/>
                <a:cs typeface="Times New Roman"/>
              </a:rPr>
              <a:t>created </a:t>
            </a:r>
            <a:r>
              <a:rPr dirty="0" sz="1200">
                <a:latin typeface="Times New Roman"/>
                <a:cs typeface="Times New Roman"/>
              </a:rPr>
              <a:t>in the </a:t>
            </a:r>
            <a:r>
              <a:rPr dirty="0" sz="1200" spc="-5">
                <a:latin typeface="Times New Roman"/>
                <a:cs typeface="Times New Roman"/>
              </a:rPr>
              <a:t>first </a:t>
            </a:r>
            <a:r>
              <a:rPr dirty="0" sz="1200">
                <a:latin typeface="Times New Roman"/>
                <a:cs typeface="Times New Roman"/>
              </a:rPr>
              <a:t>task of this </a:t>
            </a:r>
            <a:r>
              <a:rPr dirty="0" sz="1200" spc="-5">
                <a:latin typeface="Times New Roman"/>
                <a:cs typeface="Times New Roman"/>
              </a:rPr>
              <a:t>practice.</a:t>
            </a:r>
            <a:endParaRPr sz="1200">
              <a:latin typeface="Times New Roman"/>
              <a:cs typeface="Times New Roman"/>
            </a:endParaRPr>
          </a:p>
        </p:txBody>
      </p:sp>
      <p:sp>
        <p:nvSpPr>
          <p:cNvPr id="5" name="object 5"/>
          <p:cNvSpPr txBox="1"/>
          <p:nvPr/>
        </p:nvSpPr>
        <p:spPr>
          <a:xfrm>
            <a:off x="838961" y="7410450"/>
            <a:ext cx="6323330" cy="196850"/>
          </a:xfrm>
          <a:prstGeom prst="rect">
            <a:avLst/>
          </a:prstGeom>
          <a:ln w="12192">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EXECUTE</a:t>
            </a:r>
            <a:r>
              <a:rPr dirty="0" sz="1100">
                <a:latin typeface="Courier New"/>
                <a:cs typeface="Courier New"/>
              </a:rPr>
              <a:t> </a:t>
            </a:r>
            <a:r>
              <a:rPr dirty="0" sz="1100" spc="-5">
                <a:latin typeface="Courier New"/>
                <a:cs typeface="Courier New"/>
              </a:rPr>
              <a:t>compile_pkg.regenerate('TABLE_PKG')</a:t>
            </a:r>
            <a:endParaRPr sz="1100">
              <a:latin typeface="Courier New"/>
              <a:cs typeface="Courier New"/>
            </a:endParaRPr>
          </a:p>
        </p:txBody>
      </p:sp>
      <p:sp>
        <p:nvSpPr>
          <p:cNvPr id="6" name="object 6"/>
          <p:cNvSpPr txBox="1"/>
          <p:nvPr/>
        </p:nvSpPr>
        <p:spPr>
          <a:xfrm>
            <a:off x="1358900" y="7740650"/>
            <a:ext cx="550291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Times New Roman"/>
                <a:cs typeface="Times New Roman"/>
              </a:rPr>
              <a:t>Note: </a:t>
            </a:r>
            <a:r>
              <a:rPr dirty="0" sz="1200">
                <a:latin typeface="Times New Roman"/>
                <a:cs typeface="Times New Roman"/>
              </a:rPr>
              <a:t>If required, you can execute the following </a:t>
            </a:r>
            <a:r>
              <a:rPr dirty="0" sz="1200" spc="-5">
                <a:latin typeface="Times New Roman"/>
                <a:cs typeface="Times New Roman"/>
              </a:rPr>
              <a:t>statement </a:t>
            </a:r>
            <a:r>
              <a:rPr dirty="0" sz="1200">
                <a:latin typeface="Times New Roman"/>
                <a:cs typeface="Times New Roman"/>
              </a:rPr>
              <a:t>to set the directory for the</a:t>
            </a:r>
            <a:r>
              <a:rPr dirty="0" sz="1200" spc="-65">
                <a:latin typeface="Times New Roman"/>
                <a:cs typeface="Times New Roman"/>
              </a:rPr>
              <a:t> </a:t>
            </a:r>
            <a:r>
              <a:rPr dirty="0" sz="1200" spc="-5">
                <a:latin typeface="Times New Roman"/>
                <a:cs typeface="Times New Roman"/>
              </a:rPr>
              <a:t>file:</a:t>
            </a:r>
            <a:endParaRPr sz="1200">
              <a:latin typeface="Times New Roman"/>
              <a:cs typeface="Times New Roman"/>
            </a:endParaRPr>
          </a:p>
        </p:txBody>
      </p:sp>
      <p:sp>
        <p:nvSpPr>
          <p:cNvPr id="7" name="object 7"/>
          <p:cNvSpPr txBox="1"/>
          <p:nvPr/>
        </p:nvSpPr>
        <p:spPr>
          <a:xfrm>
            <a:off x="838961" y="8023097"/>
            <a:ext cx="6323330" cy="196850"/>
          </a:xfrm>
          <a:prstGeom prst="rect">
            <a:avLst/>
          </a:prstGeom>
          <a:ln w="12192">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EXECUTE compile_pkg.dir :=</a:t>
            </a:r>
            <a:r>
              <a:rPr dirty="0" sz="1100" spc="10">
                <a:latin typeface="Courier New"/>
                <a:cs typeface="Courier New"/>
              </a:rPr>
              <a:t> </a:t>
            </a:r>
            <a:r>
              <a:rPr dirty="0" sz="1100" spc="-5">
                <a:latin typeface="Courier New"/>
                <a:cs typeface="Courier New"/>
              </a:rPr>
              <a:t>'&lt;utl_file_dir&gt;';</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42000" cy="122555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 (continued)</a:t>
            </a:r>
            <a:endParaRPr sz="1200">
              <a:latin typeface="Arial"/>
              <a:cs typeface="Arial"/>
            </a:endParaRPr>
          </a:p>
          <a:p>
            <a:pPr marL="469900" marR="5080" indent="-228600">
              <a:lnSpc>
                <a:spcPct val="99400"/>
              </a:lnSpc>
              <a:spcBef>
                <a:spcPts val="1135"/>
              </a:spcBef>
            </a:pPr>
            <a:r>
              <a:rPr dirty="0" sz="1200">
                <a:latin typeface="Times New Roman"/>
                <a:cs typeface="Times New Roman"/>
              </a:rPr>
              <a:t>d. Use Putty FTP to get the generated file from the server to your local directory. Edit the  file to place a / </a:t>
            </a:r>
            <a:r>
              <a:rPr dirty="0" sz="1200" spc="-5">
                <a:latin typeface="Times New Roman"/>
                <a:cs typeface="Times New Roman"/>
              </a:rPr>
              <a:t>terminator </a:t>
            </a:r>
            <a:r>
              <a:rPr dirty="0" sz="1200">
                <a:latin typeface="Times New Roman"/>
                <a:cs typeface="Times New Roman"/>
              </a:rPr>
              <a:t>character at the end of a </a:t>
            </a:r>
            <a:r>
              <a:rPr dirty="0" sz="1200" spc="-5">
                <a:latin typeface="Courier New"/>
                <a:cs typeface="Courier New"/>
              </a:rPr>
              <a:t>CREATE</a:t>
            </a:r>
            <a:r>
              <a:rPr dirty="0" sz="1200" spc="-480">
                <a:latin typeface="Courier New"/>
                <a:cs typeface="Courier New"/>
              </a:rPr>
              <a:t> </a:t>
            </a:r>
            <a:r>
              <a:rPr dirty="0" sz="1200" spc="-5">
                <a:latin typeface="Times New Roman"/>
                <a:cs typeface="Times New Roman"/>
              </a:rPr>
              <a:t>statement </a:t>
            </a:r>
            <a:r>
              <a:rPr dirty="0" sz="1200">
                <a:latin typeface="Times New Roman"/>
                <a:cs typeface="Times New Roman"/>
              </a:rPr>
              <a:t>(if required). </a:t>
            </a:r>
            <a:r>
              <a:rPr dirty="0" sz="1200" spc="-5">
                <a:latin typeface="Times New Roman"/>
                <a:cs typeface="Times New Roman"/>
              </a:rPr>
              <a:t>Cut  </a:t>
            </a:r>
            <a:r>
              <a:rPr dirty="0" sz="1200">
                <a:latin typeface="Times New Roman"/>
                <a:cs typeface="Times New Roman"/>
              </a:rPr>
              <a:t>and paste </a:t>
            </a:r>
            <a:r>
              <a:rPr dirty="0" sz="1200" spc="-5">
                <a:latin typeface="Times New Roman"/>
                <a:cs typeface="Times New Roman"/>
              </a:rPr>
              <a:t>the </a:t>
            </a:r>
            <a:r>
              <a:rPr dirty="0" sz="1200">
                <a:latin typeface="Times New Roman"/>
                <a:cs typeface="Times New Roman"/>
              </a:rPr>
              <a:t>results into the </a:t>
            </a:r>
            <a:r>
              <a:rPr dirty="0" sz="1200" i="1">
                <a:latin typeface="Times New Roman"/>
                <a:cs typeface="Times New Roman"/>
              </a:rPr>
              <a:t>i</a:t>
            </a:r>
            <a:r>
              <a:rPr dirty="0" sz="1200">
                <a:latin typeface="Times New Roman"/>
                <a:cs typeface="Times New Roman"/>
              </a:rPr>
              <a:t>SQL*Plus buffer and execute </a:t>
            </a:r>
            <a:r>
              <a:rPr dirty="0" sz="1200" spc="-5">
                <a:latin typeface="Times New Roman"/>
                <a:cs typeface="Times New Roman"/>
              </a:rPr>
              <a:t>the</a:t>
            </a:r>
            <a:r>
              <a:rPr dirty="0" sz="1200" spc="-75">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marL="469900">
              <a:lnSpc>
                <a:spcPct val="100000"/>
              </a:lnSpc>
              <a:spcBef>
                <a:spcPts val="1140"/>
              </a:spcBef>
            </a:pPr>
            <a:r>
              <a:rPr dirty="0" sz="1200">
                <a:latin typeface="Times New Roman"/>
                <a:cs typeface="Times New Roman"/>
              </a:rPr>
              <a:t>Here is a </a:t>
            </a:r>
            <a:r>
              <a:rPr dirty="0" sz="1200" spc="-5">
                <a:latin typeface="Times New Roman"/>
                <a:cs typeface="Times New Roman"/>
              </a:rPr>
              <a:t>sample </a:t>
            </a:r>
            <a:r>
              <a:rPr dirty="0" sz="1200">
                <a:latin typeface="Times New Roman"/>
                <a:cs typeface="Times New Roman"/>
              </a:rPr>
              <a:t>Putty FTP</a:t>
            </a:r>
            <a:r>
              <a:rPr dirty="0" sz="1200" spc="-15">
                <a:latin typeface="Times New Roman"/>
                <a:cs typeface="Times New Roman"/>
              </a:rPr>
              <a:t> </a:t>
            </a:r>
            <a:r>
              <a:rPr dirty="0" sz="1200" spc="-5">
                <a:latin typeface="Times New Roman"/>
                <a:cs typeface="Times New Roman"/>
              </a:rPr>
              <a:t>session:</a:t>
            </a:r>
            <a:endParaRPr sz="1200">
              <a:latin typeface="Times New Roman"/>
              <a:cs typeface="Times New Roman"/>
            </a:endParaRPr>
          </a:p>
        </p:txBody>
      </p:sp>
      <p:sp>
        <p:nvSpPr>
          <p:cNvPr id="3" name="object 3"/>
          <p:cNvSpPr txBox="1"/>
          <p:nvPr/>
        </p:nvSpPr>
        <p:spPr>
          <a:xfrm>
            <a:off x="838961" y="2114550"/>
            <a:ext cx="6323330" cy="1938020"/>
          </a:xfrm>
          <a:prstGeom prst="rect">
            <a:avLst/>
          </a:prstGeom>
          <a:ln w="12192">
            <a:solidFill>
              <a:srgbClr val="000000"/>
            </a:solidFill>
          </a:ln>
        </p:spPr>
        <p:txBody>
          <a:bodyPr wrap="square" lIns="0" tIns="13335" rIns="0" bIns="0" rtlCol="0" vert="horz">
            <a:spAutoFit/>
          </a:bodyPr>
          <a:lstStyle/>
          <a:p>
            <a:pPr marL="74930" marR="4563110">
              <a:lnSpc>
                <a:spcPts val="1240"/>
              </a:lnSpc>
              <a:spcBef>
                <a:spcPts val="105"/>
              </a:spcBef>
            </a:pPr>
            <a:r>
              <a:rPr dirty="0" sz="1100" spc="-5">
                <a:latin typeface="Courier New"/>
                <a:cs typeface="Courier New"/>
              </a:rPr>
              <a:t>psftp&gt; open esslin05  login as:</a:t>
            </a:r>
            <a:r>
              <a:rPr dirty="0" sz="1100" spc="-15">
                <a:latin typeface="Courier New"/>
                <a:cs typeface="Courier New"/>
              </a:rPr>
              <a:t> </a:t>
            </a:r>
            <a:r>
              <a:rPr dirty="0" sz="1100" spc="-5">
                <a:latin typeface="Courier New"/>
                <a:cs typeface="Courier New"/>
              </a:rPr>
              <a:t>teach7</a:t>
            </a:r>
            <a:endParaRPr sz="1100">
              <a:latin typeface="Courier New"/>
              <a:cs typeface="Courier New"/>
            </a:endParaRPr>
          </a:p>
          <a:p>
            <a:pPr marL="74930">
              <a:lnSpc>
                <a:spcPts val="1180"/>
              </a:lnSpc>
            </a:pPr>
            <a:r>
              <a:rPr dirty="0" sz="1100" spc="-5">
                <a:latin typeface="Courier New"/>
                <a:cs typeface="Courier New"/>
              </a:rPr>
              <a:t>Using username</a:t>
            </a:r>
            <a:r>
              <a:rPr dirty="0" sz="1100">
                <a:latin typeface="Courier New"/>
                <a:cs typeface="Courier New"/>
              </a:rPr>
              <a:t> </a:t>
            </a:r>
            <a:r>
              <a:rPr dirty="0" sz="1100" spc="-5">
                <a:latin typeface="Courier New"/>
                <a:cs typeface="Courier New"/>
              </a:rPr>
              <a:t>"teach7".</a:t>
            </a:r>
            <a:endParaRPr sz="1100">
              <a:latin typeface="Courier New"/>
              <a:cs typeface="Courier New"/>
            </a:endParaRPr>
          </a:p>
          <a:p>
            <a:pPr marL="74930">
              <a:lnSpc>
                <a:spcPts val="1250"/>
              </a:lnSpc>
            </a:pPr>
            <a:r>
              <a:rPr dirty="0" sz="1100" spc="-5">
                <a:latin typeface="Courier New"/>
                <a:cs typeface="Courier New"/>
              </a:rPr>
              <a:t>Password: ******</a:t>
            </a:r>
            <a:endParaRPr sz="1100">
              <a:latin typeface="Courier New"/>
              <a:cs typeface="Courier New"/>
            </a:endParaRPr>
          </a:p>
          <a:p>
            <a:pPr marL="74930" marR="2802890">
              <a:lnSpc>
                <a:spcPts val="1240"/>
              </a:lnSpc>
              <a:spcBef>
                <a:spcPts val="70"/>
              </a:spcBef>
            </a:pPr>
            <a:r>
              <a:rPr dirty="0" sz="1100" spc="-5">
                <a:latin typeface="Courier New"/>
                <a:cs typeface="Courier New"/>
              </a:rPr>
              <a:t>Remote working directory is /home1/teach7  psftp&gt; cd</a:t>
            </a:r>
            <a:r>
              <a:rPr dirty="0" sz="1100">
                <a:latin typeface="Courier New"/>
                <a:cs typeface="Courier New"/>
              </a:rPr>
              <a:t> </a:t>
            </a:r>
            <a:r>
              <a:rPr dirty="0" sz="1100" spc="-5">
                <a:latin typeface="Courier New"/>
                <a:cs typeface="Courier New"/>
              </a:rPr>
              <a:t>UTL_FILE</a:t>
            </a:r>
            <a:endParaRPr sz="1100">
              <a:latin typeface="Courier New"/>
              <a:cs typeface="Courier New"/>
            </a:endParaRPr>
          </a:p>
          <a:p>
            <a:pPr marL="74930" marR="2383790">
              <a:lnSpc>
                <a:spcPts val="1250"/>
              </a:lnSpc>
              <a:spcBef>
                <a:spcPts val="5"/>
              </a:spcBef>
            </a:pPr>
            <a:r>
              <a:rPr dirty="0" sz="1100" spc="-5">
                <a:latin typeface="Courier New"/>
                <a:cs typeface="Courier New"/>
              </a:rPr>
              <a:t>Remote directory is now /home1/teach7/UTL_FILE  psftp&gt; lcd</a:t>
            </a:r>
            <a:r>
              <a:rPr dirty="0" sz="1100">
                <a:latin typeface="Courier New"/>
                <a:cs typeface="Courier New"/>
              </a:rPr>
              <a:t> </a:t>
            </a:r>
            <a:r>
              <a:rPr dirty="0" sz="1100" spc="-5">
                <a:latin typeface="Courier New"/>
                <a:cs typeface="Courier New"/>
              </a:rPr>
              <a:t>E:\labs\PLPU\labs</a:t>
            </a:r>
            <a:endParaRPr sz="1100">
              <a:latin typeface="Courier New"/>
              <a:cs typeface="Courier New"/>
            </a:endParaRPr>
          </a:p>
          <a:p>
            <a:pPr marL="74930">
              <a:lnSpc>
                <a:spcPts val="1175"/>
              </a:lnSpc>
            </a:pPr>
            <a:r>
              <a:rPr dirty="0" sz="1100" spc="-5">
                <a:latin typeface="Courier New"/>
                <a:cs typeface="Courier New"/>
              </a:rPr>
              <a:t>New local directory is</a:t>
            </a:r>
            <a:r>
              <a:rPr dirty="0" sz="1100" spc="15">
                <a:latin typeface="Courier New"/>
                <a:cs typeface="Courier New"/>
              </a:rPr>
              <a:t> </a:t>
            </a:r>
            <a:r>
              <a:rPr dirty="0" sz="1100" spc="-5">
                <a:latin typeface="Courier New"/>
                <a:cs typeface="Courier New"/>
              </a:rPr>
              <a:t>E:\labs\PLPU\labs</a:t>
            </a:r>
            <a:endParaRPr sz="1100">
              <a:latin typeface="Courier New"/>
              <a:cs typeface="Courier New"/>
            </a:endParaRPr>
          </a:p>
          <a:p>
            <a:pPr marL="74930" marR="204470">
              <a:lnSpc>
                <a:spcPct val="95000"/>
              </a:lnSpc>
              <a:spcBef>
                <a:spcPts val="30"/>
              </a:spcBef>
            </a:pPr>
            <a:r>
              <a:rPr dirty="0" sz="1100" spc="-5">
                <a:latin typeface="Courier New"/>
                <a:cs typeface="Courier New"/>
              </a:rPr>
              <a:t>psftp&gt; get ora1_emp_pkg.sql  remote:/home1/teach7/UTL_FILE/ora1_emp_pkg.sql =&gt; local:ora1_emp_pkg.sql  psftp&gt; exit</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2146554"/>
            <a:ext cx="6335395" cy="5273040"/>
            <a:chOff x="832866" y="2146554"/>
            <a:chExt cx="6335395" cy="5273040"/>
          </a:xfrm>
        </p:grpSpPr>
        <p:sp>
          <p:nvSpPr>
            <p:cNvPr id="3" name="object 3"/>
            <p:cNvSpPr/>
            <p:nvPr/>
          </p:nvSpPr>
          <p:spPr>
            <a:xfrm>
              <a:off x="832866" y="2146554"/>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2146554"/>
              <a:ext cx="0" cy="5089525"/>
            </a:xfrm>
            <a:custGeom>
              <a:avLst/>
              <a:gdLst/>
              <a:ahLst/>
              <a:cxnLst/>
              <a:rect l="l" t="t" r="r" b="b"/>
              <a:pathLst>
                <a:path w="0" h="5089525">
                  <a:moveTo>
                    <a:pt x="0" y="0"/>
                  </a:moveTo>
                  <a:lnTo>
                    <a:pt x="0" y="5089398"/>
                  </a:lnTo>
                </a:path>
              </a:pathLst>
            </a:custGeom>
            <a:ln w="12192">
              <a:solidFill>
                <a:srgbClr val="000000"/>
              </a:solidFill>
            </a:ln>
          </p:spPr>
          <p:txBody>
            <a:bodyPr wrap="square" lIns="0" tIns="0" rIns="0" bIns="0" rtlCol="0"/>
            <a:lstStyle/>
            <a:p/>
          </p:txBody>
        </p:sp>
        <p:sp>
          <p:nvSpPr>
            <p:cNvPr id="5" name="object 5"/>
            <p:cNvSpPr/>
            <p:nvPr/>
          </p:nvSpPr>
          <p:spPr>
            <a:xfrm>
              <a:off x="832866" y="2146553"/>
              <a:ext cx="6335395" cy="5273675"/>
            </a:xfrm>
            <a:custGeom>
              <a:avLst/>
              <a:gdLst/>
              <a:ahLst/>
              <a:cxnLst/>
              <a:rect l="l" t="t" r="r" b="b"/>
              <a:pathLst>
                <a:path w="6335395" h="5273675">
                  <a:moveTo>
                    <a:pt x="6335268" y="5089398"/>
                  </a:moveTo>
                  <a:lnTo>
                    <a:pt x="6323076" y="5089398"/>
                  </a:lnTo>
                  <a:lnTo>
                    <a:pt x="6323076" y="5260848"/>
                  </a:lnTo>
                  <a:lnTo>
                    <a:pt x="12179" y="5260848"/>
                  </a:lnTo>
                  <a:lnTo>
                    <a:pt x="12179" y="0"/>
                  </a:lnTo>
                  <a:lnTo>
                    <a:pt x="0" y="0"/>
                  </a:lnTo>
                  <a:lnTo>
                    <a:pt x="0" y="5260848"/>
                  </a:lnTo>
                  <a:lnTo>
                    <a:pt x="0" y="5273040"/>
                  </a:lnTo>
                  <a:lnTo>
                    <a:pt x="12179" y="5273052"/>
                  </a:lnTo>
                  <a:lnTo>
                    <a:pt x="6323076" y="5273040"/>
                  </a:lnTo>
                  <a:lnTo>
                    <a:pt x="6335268" y="5273052"/>
                  </a:lnTo>
                  <a:lnTo>
                    <a:pt x="6335268" y="5260848"/>
                  </a:lnTo>
                  <a:lnTo>
                    <a:pt x="6335268" y="5089398"/>
                  </a:lnTo>
                  <a:close/>
                </a:path>
              </a:pathLst>
            </a:custGeom>
            <a:solidFill>
              <a:srgbClr val="000000"/>
            </a:solidFill>
          </p:spPr>
          <p:txBody>
            <a:bodyPr wrap="square" lIns="0" tIns="0" rIns="0" bIns="0" rtlCol="0"/>
            <a:lstStyle/>
            <a:p/>
          </p:txBody>
        </p:sp>
      </p:grpSp>
      <p:sp>
        <p:nvSpPr>
          <p:cNvPr id="6" name="object 6"/>
          <p:cNvSpPr txBox="1"/>
          <p:nvPr/>
        </p:nvSpPr>
        <p:spPr>
          <a:xfrm>
            <a:off x="901700" y="814831"/>
            <a:ext cx="5724525" cy="7309484"/>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241300" indent="-229235">
              <a:lnSpc>
                <a:spcPct val="100000"/>
              </a:lnSpc>
              <a:buAutoNum type="arabicPeriod"/>
              <a:tabLst>
                <a:tab pos="241935" algn="l"/>
              </a:tabLst>
            </a:pPr>
            <a:r>
              <a:rPr dirty="0" sz="1200">
                <a:latin typeface="Times New Roman"/>
                <a:cs typeface="Times New Roman"/>
              </a:rPr>
              <a:t>Update </a:t>
            </a:r>
            <a:r>
              <a:rPr dirty="0" sz="1200" spc="-5">
                <a:latin typeface="Courier New"/>
                <a:cs typeface="Courier New"/>
              </a:rPr>
              <a:t>EMP_PKG</a:t>
            </a:r>
            <a:r>
              <a:rPr dirty="0" sz="1200" spc="-409">
                <a:latin typeface="Courier New"/>
                <a:cs typeface="Courier New"/>
              </a:rPr>
              <a:t> </a:t>
            </a:r>
            <a:r>
              <a:rPr dirty="0" sz="1200" spc="-5">
                <a:latin typeface="Times New Roman"/>
                <a:cs typeface="Times New Roman"/>
              </a:rPr>
              <a:t>with </a:t>
            </a:r>
            <a:r>
              <a:rPr dirty="0" sz="1200">
                <a:latin typeface="Times New Roman"/>
                <a:cs typeface="Times New Roman"/>
              </a:rPr>
              <a:t>a new procedure to query </a:t>
            </a:r>
            <a:r>
              <a:rPr dirty="0" sz="1200" spc="-5">
                <a:latin typeface="Times New Roman"/>
                <a:cs typeface="Times New Roman"/>
              </a:rPr>
              <a:t>employees </a:t>
            </a:r>
            <a:r>
              <a:rPr dirty="0" sz="1200">
                <a:latin typeface="Times New Roman"/>
                <a:cs typeface="Times New Roman"/>
              </a:rPr>
              <a:t>in a specified </a:t>
            </a:r>
            <a:r>
              <a:rPr dirty="0" sz="1200" spc="-5">
                <a:latin typeface="Times New Roman"/>
                <a:cs typeface="Times New Roman"/>
              </a:rPr>
              <a:t>department.</a:t>
            </a:r>
            <a:endParaRPr sz="1200">
              <a:latin typeface="Times New Roman"/>
              <a:cs typeface="Times New Roman"/>
            </a:endParaRPr>
          </a:p>
          <a:p>
            <a:pPr>
              <a:lnSpc>
                <a:spcPct val="100000"/>
              </a:lnSpc>
              <a:spcBef>
                <a:spcPts val="50"/>
              </a:spcBef>
              <a:buFont typeface="Times New Roman"/>
              <a:buAutoNum type="arabicPeriod"/>
            </a:pPr>
            <a:endParaRPr sz="1000">
              <a:latin typeface="Times New Roman"/>
              <a:cs typeface="Times New Roman"/>
            </a:endParaRPr>
          </a:p>
          <a:p>
            <a:pPr lvl="1" marL="469265" marR="5080" indent="-228600">
              <a:lnSpc>
                <a:spcPct val="102699"/>
              </a:lnSpc>
              <a:buAutoNum type="alphaLcPeriod"/>
              <a:tabLst>
                <a:tab pos="470534" algn="l"/>
              </a:tabLst>
            </a:pPr>
            <a:r>
              <a:rPr dirty="0" sz="1200">
                <a:latin typeface="Times New Roman"/>
                <a:cs typeface="Times New Roman"/>
              </a:rPr>
              <a:t>In the </a:t>
            </a:r>
            <a:r>
              <a:rPr dirty="0" sz="1200" spc="-5">
                <a:latin typeface="Times New Roman"/>
                <a:cs typeface="Times New Roman"/>
              </a:rPr>
              <a:t>specification, </a:t>
            </a:r>
            <a:r>
              <a:rPr dirty="0" sz="1200">
                <a:latin typeface="Times New Roman"/>
                <a:cs typeface="Times New Roman"/>
              </a:rPr>
              <a:t>declare a </a:t>
            </a:r>
            <a:r>
              <a:rPr dirty="0" sz="1200" spc="-5">
                <a:latin typeface="Courier New"/>
                <a:cs typeface="Courier New"/>
              </a:rPr>
              <a:t>get_employees</a:t>
            </a:r>
            <a:r>
              <a:rPr dirty="0" sz="1200" spc="-430">
                <a:latin typeface="Courier New"/>
                <a:cs typeface="Courier New"/>
              </a:rPr>
              <a:t> </a:t>
            </a:r>
            <a:r>
              <a:rPr dirty="0" sz="1200">
                <a:latin typeface="Times New Roman"/>
                <a:cs typeface="Times New Roman"/>
              </a:rPr>
              <a:t>procedure, </a:t>
            </a:r>
            <a:r>
              <a:rPr dirty="0" sz="1200" spc="-5">
                <a:latin typeface="Times New Roman"/>
                <a:cs typeface="Times New Roman"/>
              </a:rPr>
              <a:t>with </a:t>
            </a:r>
            <a:r>
              <a:rPr dirty="0" sz="1200">
                <a:latin typeface="Times New Roman"/>
                <a:cs typeface="Times New Roman"/>
              </a:rPr>
              <a:t>its </a:t>
            </a:r>
            <a:r>
              <a:rPr dirty="0" sz="1200" spc="-5">
                <a:latin typeface="Times New Roman"/>
                <a:cs typeface="Times New Roman"/>
              </a:rPr>
              <a:t>parameter </a:t>
            </a:r>
            <a:r>
              <a:rPr dirty="0" sz="1200">
                <a:latin typeface="Times New Roman"/>
                <a:cs typeface="Times New Roman"/>
              </a:rPr>
              <a:t>called  </a:t>
            </a:r>
            <a:r>
              <a:rPr dirty="0" sz="1200" spc="-5">
                <a:latin typeface="Courier New"/>
                <a:cs typeface="Courier New"/>
              </a:rPr>
              <a:t>dept_id </a:t>
            </a:r>
            <a:r>
              <a:rPr dirty="0" sz="1200">
                <a:latin typeface="Times New Roman"/>
                <a:cs typeface="Times New Roman"/>
              </a:rPr>
              <a:t>based on the </a:t>
            </a:r>
            <a:r>
              <a:rPr dirty="0" sz="1200" spc="-5">
                <a:latin typeface="Courier New"/>
                <a:cs typeface="Courier New"/>
              </a:rPr>
              <a:t>employees.department_id </a:t>
            </a:r>
            <a:r>
              <a:rPr dirty="0" sz="1200" spc="-5">
                <a:latin typeface="Times New Roman"/>
                <a:cs typeface="Times New Roman"/>
              </a:rPr>
              <a:t>column </a:t>
            </a:r>
            <a:r>
              <a:rPr dirty="0" sz="1200">
                <a:latin typeface="Times New Roman"/>
                <a:cs typeface="Times New Roman"/>
              </a:rPr>
              <a:t>type. Define an  index-by </a:t>
            </a:r>
            <a:r>
              <a:rPr dirty="0" sz="1200" spc="-5">
                <a:latin typeface="Times New Roman"/>
                <a:cs typeface="Times New Roman"/>
              </a:rPr>
              <a:t>PL/SQL </a:t>
            </a:r>
            <a:r>
              <a:rPr dirty="0" sz="1200">
                <a:latin typeface="Times New Roman"/>
                <a:cs typeface="Times New Roman"/>
              </a:rPr>
              <a:t>type as a </a:t>
            </a:r>
            <a:r>
              <a:rPr dirty="0" sz="1200" spc="-5">
                <a:latin typeface="Courier New"/>
                <a:cs typeface="Courier New"/>
              </a:rPr>
              <a:t>TABLE OF</a:t>
            </a:r>
            <a:r>
              <a:rPr dirty="0" sz="1200">
                <a:latin typeface="Courier New"/>
                <a:cs typeface="Courier New"/>
              </a:rPr>
              <a:t> </a:t>
            </a:r>
            <a:r>
              <a:rPr dirty="0" sz="1200" spc="-5">
                <a:latin typeface="Courier New"/>
                <a:cs typeface="Courier New"/>
              </a:rPr>
              <a:t>EMPLOYEES%ROWTYPE</a:t>
            </a:r>
            <a:r>
              <a:rPr dirty="0" sz="1200" spc="-5">
                <a:latin typeface="Times New Roman"/>
                <a:cs typeface="Times New Roman"/>
              </a:rPr>
              <a:t>.</a:t>
            </a:r>
            <a:endParaRPr sz="1200">
              <a:latin typeface="Times New Roman"/>
              <a:cs typeface="Times New Roman"/>
            </a:endParaRPr>
          </a:p>
          <a:p>
            <a:pPr marL="12700">
              <a:lnSpc>
                <a:spcPts val="1265"/>
              </a:lnSpc>
              <a:spcBef>
                <a:spcPts val="745"/>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45"/>
              </a:lnSpc>
            </a:pPr>
            <a:r>
              <a:rPr dirty="0" sz="1100" spc="-5" b="1">
                <a:latin typeface="Courier New"/>
                <a:cs typeface="Courier New"/>
              </a:rPr>
              <a:t>TYPE emp_tabtype IS TABLE OF</a:t>
            </a:r>
            <a:r>
              <a:rPr dirty="0" sz="1100" spc="30" b="1">
                <a:latin typeface="Courier New"/>
                <a:cs typeface="Courier New"/>
              </a:rPr>
              <a:t> </a:t>
            </a:r>
            <a:r>
              <a:rPr dirty="0" sz="1100" spc="-5" b="1">
                <a:latin typeface="Courier New"/>
                <a:cs typeface="Courier New"/>
              </a:rPr>
              <a:t>employees%ROWTYPE;</a:t>
            </a:r>
            <a:endParaRPr sz="1100">
              <a:latin typeface="Courier New"/>
              <a:cs typeface="Courier New"/>
            </a:endParaRPr>
          </a:p>
          <a:p>
            <a:pPr marL="180340">
              <a:lnSpc>
                <a:spcPts val="1260"/>
              </a:lnSpc>
            </a:pPr>
            <a:r>
              <a:rPr dirty="0" sz="1100" spc="-5">
                <a:latin typeface="Courier New"/>
                <a:cs typeface="Courier New"/>
              </a:rPr>
              <a:t>PROCEDURE add_employee(</a:t>
            </a:r>
            <a:endParaRPr sz="1100">
              <a:latin typeface="Courier New"/>
              <a:cs typeface="Courier New"/>
            </a:endParaRPr>
          </a:p>
          <a:p>
            <a:pPr marL="347980" marR="2266950">
              <a:lnSpc>
                <a:spcPts val="1250"/>
              </a:lnSpc>
              <a:spcBef>
                <a:spcPts val="6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1764030">
              <a:lnSpc>
                <a:spcPts val="1240"/>
              </a:lnSpc>
            </a:pPr>
            <a:r>
              <a:rPr dirty="0" sz="1100" spc="-5">
                <a:latin typeface="Courier New"/>
                <a:cs typeface="Courier New"/>
              </a:rPr>
              <a:t>job employees.job_id%TYPE DEFAULT 'SA_REP',  mgr employees.manager_id%TYPE DEFAULT</a:t>
            </a:r>
            <a:r>
              <a:rPr dirty="0" sz="1100" spc="40">
                <a:latin typeface="Courier New"/>
                <a:cs typeface="Courier New"/>
              </a:rPr>
              <a:t> </a:t>
            </a:r>
            <a:r>
              <a:rPr dirty="0" sz="1100" spc="-5">
                <a:latin typeface="Courier New"/>
                <a:cs typeface="Courier New"/>
              </a:rPr>
              <a:t>145,</a:t>
            </a:r>
            <a:endParaRPr sz="1100">
              <a:latin typeface="Courier New"/>
              <a:cs typeface="Courier New"/>
            </a:endParaRPr>
          </a:p>
          <a:p>
            <a:pPr marL="347980">
              <a:lnSpc>
                <a:spcPts val="1185"/>
              </a:lnSpc>
            </a:pPr>
            <a:r>
              <a:rPr dirty="0" sz="1100" spc="-5">
                <a:latin typeface="Courier New"/>
                <a:cs typeface="Courier New"/>
              </a:rPr>
              <a:t>sal employees.salary%TYPE DEFAULT</a:t>
            </a:r>
            <a:r>
              <a:rPr dirty="0" sz="1100" spc="10">
                <a:latin typeface="Courier New"/>
                <a:cs typeface="Courier New"/>
              </a:rPr>
              <a:t> </a:t>
            </a:r>
            <a:r>
              <a:rPr dirty="0" sz="1100" spc="-5">
                <a:latin typeface="Courier New"/>
                <a:cs typeface="Courier New"/>
              </a:rPr>
              <a:t>1000,</a:t>
            </a:r>
            <a:endParaRPr sz="1100">
              <a:latin typeface="Courier New"/>
              <a:cs typeface="Courier New"/>
            </a:endParaRPr>
          </a:p>
          <a:p>
            <a:pPr marL="347980" marR="1344930">
              <a:lnSpc>
                <a:spcPts val="1240"/>
              </a:lnSpc>
              <a:spcBef>
                <a:spcPts val="75"/>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180340">
              <a:lnSpc>
                <a:spcPts val="1185"/>
              </a:lnSpc>
            </a:pPr>
            <a:r>
              <a:rPr dirty="0" sz="1100" spc="-5">
                <a:latin typeface="Courier New"/>
                <a:cs typeface="Courier New"/>
              </a:rPr>
              <a:t>PROCEDURE add_employee(</a:t>
            </a:r>
            <a:endParaRPr sz="1100">
              <a:latin typeface="Courier New"/>
              <a:cs typeface="Courier New"/>
            </a:endParaRPr>
          </a:p>
          <a:p>
            <a:pPr marL="347980" marR="2266950">
              <a:lnSpc>
                <a:spcPct val="94300"/>
              </a:lnSpc>
              <a:spcBef>
                <a:spcPts val="40"/>
              </a:spcBef>
            </a:pPr>
            <a:r>
              <a:rPr dirty="0" sz="1100" spc="-5">
                <a:latin typeface="Courier New"/>
                <a:cs typeface="Courier New"/>
              </a:rPr>
              <a:t>first_name employees.first_name%TYPE,  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210"/>
              </a:lnSpc>
            </a:pPr>
            <a:r>
              <a:rPr dirty="0" sz="1100" spc="-5">
                <a:latin typeface="Courier New"/>
                <a:cs typeface="Courier New"/>
              </a:rPr>
              <a:t>PROCEDURE get_employee(</a:t>
            </a:r>
            <a:endParaRPr sz="1100">
              <a:latin typeface="Courier New"/>
              <a:cs typeface="Courier New"/>
            </a:endParaRPr>
          </a:p>
          <a:p>
            <a:pPr marL="347980" marR="2350770">
              <a:lnSpc>
                <a:spcPts val="1250"/>
              </a:lnSpc>
              <a:spcBef>
                <a:spcPts val="6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347980" marR="842010" indent="-167640">
              <a:lnSpc>
                <a:spcPts val="1250"/>
              </a:lnSpc>
              <a:spcBef>
                <a:spcPts val="60"/>
              </a:spcBef>
            </a:pPr>
            <a:r>
              <a:rPr dirty="0" sz="1100" spc="-5">
                <a:latin typeface="Courier New"/>
                <a:cs typeface="Courier New"/>
              </a:rPr>
              <a:t>FUNCTION get_employee(emp_id employees.employee_id%type)  return employees%rowtype;</a:t>
            </a:r>
            <a:endParaRPr sz="1100">
              <a:latin typeface="Courier New"/>
              <a:cs typeface="Courier New"/>
            </a:endParaRPr>
          </a:p>
          <a:p>
            <a:pPr marL="347980" marR="590550" indent="-167640">
              <a:lnSpc>
                <a:spcPts val="1240"/>
              </a:lnSpc>
              <a:spcBef>
                <a:spcPts val="5"/>
              </a:spcBef>
            </a:pPr>
            <a:r>
              <a:rPr dirty="0" sz="1100" spc="-5">
                <a:latin typeface="Courier New"/>
                <a:cs typeface="Courier New"/>
              </a:rPr>
              <a:t>FUNCTION get_employee(family_name employees.last_name%type)  return employees%rowtype;</a:t>
            </a:r>
            <a:endParaRPr sz="1100">
              <a:latin typeface="Courier New"/>
              <a:cs typeface="Courier New"/>
            </a:endParaRPr>
          </a:p>
          <a:p>
            <a:pPr marL="180340">
              <a:lnSpc>
                <a:spcPts val="1170"/>
              </a:lnSpc>
            </a:pPr>
            <a:r>
              <a:rPr dirty="0" sz="1100" spc="-5" b="1">
                <a:latin typeface="Courier New"/>
                <a:cs typeface="Courier New"/>
              </a:rPr>
              <a:t>PROCEDURE get_employees(dept_id</a:t>
            </a:r>
            <a:r>
              <a:rPr dirty="0" sz="1100" spc="40" b="1">
                <a:latin typeface="Courier New"/>
                <a:cs typeface="Courier New"/>
              </a:rPr>
              <a:t> </a:t>
            </a:r>
            <a:r>
              <a:rPr dirty="0" sz="1100" spc="-5" b="1">
                <a:latin typeface="Courier New"/>
                <a:cs typeface="Courier New"/>
              </a:rPr>
              <a:t>employees.department_id%type);</a:t>
            </a:r>
            <a:endParaRPr sz="1100">
              <a:latin typeface="Courier New"/>
              <a:cs typeface="Courier New"/>
            </a:endParaRPr>
          </a:p>
          <a:p>
            <a:pPr marL="180340">
              <a:lnSpc>
                <a:spcPts val="1260"/>
              </a:lnSpc>
            </a:pPr>
            <a:r>
              <a:rPr dirty="0" sz="1100" spc="-5">
                <a:latin typeface="Courier New"/>
                <a:cs typeface="Courier New"/>
              </a:rPr>
              <a:t>PROCEDURE init_departments;</a:t>
            </a:r>
            <a:endParaRPr sz="1100">
              <a:latin typeface="Courier New"/>
              <a:cs typeface="Courier New"/>
            </a:endParaRPr>
          </a:p>
          <a:p>
            <a:pPr marL="12700" marR="1261110" indent="167640">
              <a:lnSpc>
                <a:spcPts val="1250"/>
              </a:lnSpc>
              <a:spcBef>
                <a:spcPts val="60"/>
              </a:spcBef>
            </a:pPr>
            <a:r>
              <a:rPr dirty="0" sz="1100" spc="-5">
                <a:latin typeface="Courier New"/>
                <a:cs typeface="Courier New"/>
              </a:rPr>
              <a:t>PROCEDURE print_employee(emprec employees%rowtype);  END emp_pkg;</a:t>
            </a:r>
            <a:endParaRPr sz="1100">
              <a:latin typeface="Courier New"/>
              <a:cs typeface="Courier New"/>
            </a:endParaRPr>
          </a:p>
          <a:p>
            <a:pPr marL="12700">
              <a:lnSpc>
                <a:spcPts val="1180"/>
              </a:lnSpc>
            </a:pPr>
            <a:r>
              <a:rPr dirty="0" sz="1100" spc="-5">
                <a:latin typeface="Courier New"/>
                <a:cs typeface="Courier New"/>
              </a:rPr>
              <a:t>/</a:t>
            </a:r>
            <a:endParaRPr sz="1100">
              <a:latin typeface="Courier New"/>
              <a:cs typeface="Courier New"/>
            </a:endParaRPr>
          </a:p>
          <a:p>
            <a:pPr marL="12700">
              <a:lnSpc>
                <a:spcPts val="1285"/>
              </a:lnSpc>
            </a:pPr>
            <a:r>
              <a:rPr dirty="0" sz="1100" spc="-5">
                <a:latin typeface="Courier New"/>
                <a:cs typeface="Courier New"/>
              </a:rPr>
              <a:t>SHOW ERRORS</a:t>
            </a:r>
            <a:endParaRPr sz="1100">
              <a:latin typeface="Courier New"/>
              <a:cs typeface="Courier New"/>
            </a:endParaRPr>
          </a:p>
          <a:p>
            <a:pPr marL="12700" marR="4362450">
              <a:lnSpc>
                <a:spcPts val="2500"/>
              </a:lnSpc>
              <a:spcBef>
                <a:spcPts val="27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a:p>
            <a:pPr>
              <a:lnSpc>
                <a:spcPct val="100000"/>
              </a:lnSpc>
              <a:spcBef>
                <a:spcPts val="15"/>
              </a:spcBef>
            </a:pPr>
            <a:endParaRPr sz="1000">
              <a:latin typeface="Courier New"/>
              <a:cs typeface="Courier New"/>
            </a:endParaRPr>
          </a:p>
          <a:p>
            <a:pPr lvl="1" marL="469900" marR="10160" indent="-228600">
              <a:lnSpc>
                <a:spcPct val="99400"/>
              </a:lnSpc>
              <a:buAutoNum type="alphaLcPeriod" startAt="2"/>
              <a:tabLst>
                <a:tab pos="470534" algn="l"/>
              </a:tabLst>
            </a:pPr>
            <a:r>
              <a:rPr dirty="0" sz="1200">
                <a:latin typeface="Times New Roman"/>
                <a:cs typeface="Times New Roman"/>
              </a:rPr>
              <a:t>In the body of the package, define a private variable called </a:t>
            </a:r>
            <a:r>
              <a:rPr dirty="0" sz="1200" spc="-5">
                <a:latin typeface="Courier New"/>
                <a:cs typeface="Courier New"/>
              </a:rPr>
              <a:t>emp_table</a:t>
            </a:r>
            <a:r>
              <a:rPr dirty="0" sz="1200" spc="-570">
                <a:latin typeface="Courier New"/>
                <a:cs typeface="Courier New"/>
              </a:rPr>
              <a:t> </a:t>
            </a:r>
            <a:r>
              <a:rPr dirty="0" sz="1200" spc="-5">
                <a:latin typeface="Times New Roman"/>
                <a:cs typeface="Times New Roman"/>
              </a:rPr>
              <a:t>based on </a:t>
            </a:r>
            <a:r>
              <a:rPr dirty="0" sz="1200">
                <a:latin typeface="Times New Roman"/>
                <a:cs typeface="Times New Roman"/>
              </a:rPr>
              <a:t>the  type defined in the </a:t>
            </a:r>
            <a:r>
              <a:rPr dirty="0" sz="1200" spc="-5">
                <a:latin typeface="Times New Roman"/>
                <a:cs typeface="Times New Roman"/>
              </a:rPr>
              <a:t>specification </a:t>
            </a:r>
            <a:r>
              <a:rPr dirty="0" sz="1200">
                <a:latin typeface="Times New Roman"/>
                <a:cs typeface="Times New Roman"/>
              </a:rPr>
              <a:t>to </a:t>
            </a:r>
            <a:r>
              <a:rPr dirty="0" sz="1200" spc="-5">
                <a:latin typeface="Times New Roman"/>
                <a:cs typeface="Times New Roman"/>
              </a:rPr>
              <a:t>hold employee records. Implement </a:t>
            </a:r>
            <a:r>
              <a:rPr dirty="0" sz="1200">
                <a:latin typeface="Times New Roman"/>
                <a:cs typeface="Times New Roman"/>
              </a:rPr>
              <a:t>the  </a:t>
            </a:r>
            <a:r>
              <a:rPr dirty="0" sz="1200" spc="-5">
                <a:latin typeface="Courier New"/>
                <a:cs typeface="Courier New"/>
              </a:rPr>
              <a:t>get_employees</a:t>
            </a:r>
            <a:r>
              <a:rPr dirty="0" sz="1200" spc="-425">
                <a:latin typeface="Courier New"/>
                <a:cs typeface="Courier New"/>
              </a:rPr>
              <a:t> </a:t>
            </a:r>
            <a:r>
              <a:rPr dirty="0" sz="1200">
                <a:latin typeface="Times New Roman"/>
                <a:cs typeface="Times New Roman"/>
              </a:rPr>
              <a:t>procedure to bulk fetch the </a:t>
            </a:r>
            <a:r>
              <a:rPr dirty="0" sz="1200" spc="-5">
                <a:latin typeface="Times New Roman"/>
                <a:cs typeface="Times New Roman"/>
              </a:rPr>
              <a:t>data into </a:t>
            </a:r>
            <a:r>
              <a:rPr dirty="0" sz="1200">
                <a:latin typeface="Times New Roman"/>
                <a:cs typeface="Times New Roman"/>
              </a:rPr>
              <a:t>the table.</a:t>
            </a:r>
            <a:endParaRPr sz="1200">
              <a:latin typeface="Times New Roman"/>
              <a:cs typeface="Times New Roman"/>
            </a:endParaRPr>
          </a:p>
        </p:txBody>
      </p:sp>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838961" y="8205978"/>
            <a:ext cx="6323330" cy="829944"/>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410209" marR="2719705" indent="-167640">
              <a:lnSpc>
                <a:spcPts val="1250"/>
              </a:lnSpc>
              <a:spcBef>
                <a:spcPts val="60"/>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242570">
              <a:lnSpc>
                <a:spcPts val="1165"/>
              </a:lnSpc>
            </a:pPr>
            <a:r>
              <a:rPr dirty="0" sz="1100" spc="-5">
                <a:latin typeface="Courier New"/>
                <a:cs typeface="Courier New"/>
              </a:rPr>
              <a:t>valid_departments</a:t>
            </a:r>
            <a:r>
              <a:rPr dirty="0" sz="1100">
                <a:latin typeface="Courier New"/>
                <a:cs typeface="Courier New"/>
              </a:rPr>
              <a:t> </a:t>
            </a:r>
            <a:r>
              <a:rPr dirty="0" sz="1100" spc="-5">
                <a:latin typeface="Courier New"/>
                <a:cs typeface="Courier New"/>
              </a:rPr>
              <a:t>boolean_tabtype;</a:t>
            </a:r>
            <a:endParaRPr sz="1100">
              <a:latin typeface="Courier New"/>
              <a:cs typeface="Courier New"/>
            </a:endParaRPr>
          </a:p>
          <a:p>
            <a:pPr marL="242570">
              <a:lnSpc>
                <a:spcPts val="1275"/>
              </a:lnSpc>
              <a:tabLst>
                <a:tab pos="1751330" algn="l"/>
              </a:tabLst>
            </a:pPr>
            <a:r>
              <a:rPr dirty="0" sz="1100" spc="-5" b="1">
                <a:latin typeface="Courier New"/>
                <a:cs typeface="Courier New"/>
              </a:rPr>
              <a:t>emp_table	emp_tabtype;</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6061075" cy="7280909"/>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264160" marR="591820" indent="-83820">
              <a:lnSpc>
                <a:spcPts val="1240"/>
              </a:lnSpc>
              <a:spcBef>
                <a:spcPts val="480"/>
              </a:spcBef>
            </a:pPr>
            <a:r>
              <a:rPr dirty="0" sz="1100" spc="-5">
                <a:latin typeface="Courier New"/>
                <a:cs typeface="Courier New"/>
              </a:rPr>
              <a:t>FUNCTION valid_deptid(deptid IN departments.department_id%TYPE)  RETURN BOOLEAN;</a:t>
            </a:r>
            <a:endParaRPr sz="1100">
              <a:latin typeface="Courier New"/>
              <a:cs typeface="Courier New"/>
            </a:endParaRPr>
          </a:p>
          <a:p>
            <a:pPr>
              <a:lnSpc>
                <a:spcPct val="100000"/>
              </a:lnSpc>
              <a:spcBef>
                <a:spcPts val="10"/>
              </a:spcBef>
            </a:pPr>
            <a:endParaRPr sz="1000">
              <a:latin typeface="Courier New"/>
              <a:cs typeface="Courier New"/>
            </a:endParaRPr>
          </a:p>
          <a:p>
            <a:pPr marL="180340">
              <a:lnSpc>
                <a:spcPts val="1285"/>
              </a:lnSpc>
            </a:pPr>
            <a:r>
              <a:rPr dirty="0" sz="1100" spc="-5">
                <a:latin typeface="Courier New"/>
                <a:cs typeface="Courier New"/>
              </a:rPr>
              <a:t>PROCEDURE add_employee(</a:t>
            </a:r>
            <a:endParaRPr sz="1100">
              <a:latin typeface="Courier New"/>
              <a:cs typeface="Courier New"/>
            </a:endParaRPr>
          </a:p>
          <a:p>
            <a:pPr marL="347980" marR="2603500">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2100580">
              <a:lnSpc>
                <a:spcPct val="94300"/>
              </a:lnSpc>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13840">
              <a:lnSpc>
                <a:spcPts val="1250"/>
              </a:lnSpc>
              <a:spcBef>
                <a:spcPts val="30"/>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175"/>
              </a:lnSpc>
            </a:pPr>
            <a:r>
              <a:rPr dirty="0" sz="1100" spc="-5">
                <a:latin typeface="Courier New"/>
                <a:cs typeface="Courier New"/>
              </a:rPr>
              <a:t>BEGIN</a:t>
            </a:r>
            <a:endParaRPr sz="1100">
              <a:latin typeface="Courier New"/>
              <a:cs typeface="Courier New"/>
            </a:endParaRPr>
          </a:p>
          <a:p>
            <a:pPr marL="347980">
              <a:lnSpc>
                <a:spcPts val="1245"/>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683260" marR="5080" indent="-167640">
              <a:lnSpc>
                <a:spcPts val="1250"/>
              </a:lnSpc>
              <a:spcBef>
                <a:spcPts val="65"/>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515620">
              <a:lnSpc>
                <a:spcPts val="1175"/>
              </a:lnSpc>
            </a:pPr>
            <a:r>
              <a:rPr dirty="0" sz="1100" spc="-5">
                <a:latin typeface="Courier New"/>
                <a:cs typeface="Courier New"/>
              </a:rPr>
              <a:t>VALUES (employees_seq.NEXTVAL, first_name, last_name,</a:t>
            </a:r>
            <a:r>
              <a:rPr dirty="0" sz="1100" spc="55">
                <a:latin typeface="Courier New"/>
                <a:cs typeface="Courier New"/>
              </a:rPr>
              <a:t> </a:t>
            </a:r>
            <a:r>
              <a:rPr dirty="0" sz="1100" spc="-5">
                <a:latin typeface="Courier New"/>
                <a:cs typeface="Courier New"/>
              </a:rPr>
              <a:t>email,</a:t>
            </a:r>
            <a:endParaRPr sz="1100">
              <a:latin typeface="Courier New"/>
              <a:cs typeface="Courier New"/>
            </a:endParaRPr>
          </a:p>
          <a:p>
            <a:pPr marL="683260">
              <a:lnSpc>
                <a:spcPts val="1250"/>
              </a:lnSpc>
            </a:pPr>
            <a:r>
              <a:rPr dirty="0" sz="1100" spc="-5">
                <a:latin typeface="Courier New"/>
                <a:cs typeface="Courier New"/>
              </a:rPr>
              <a:t>job, mgr, TRUNC(SYSDATE), sal, comm,</a:t>
            </a:r>
            <a:r>
              <a:rPr dirty="0" sz="1100" spc="25">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245"/>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527300">
              <a:lnSpc>
                <a:spcPts val="1250"/>
              </a:lnSpc>
            </a:pPr>
            <a:r>
              <a:rPr dirty="0" sz="1100" spc="-5">
                <a:latin typeface="Courier New"/>
                <a:cs typeface="Courier New"/>
              </a:rPr>
              <a:t>'Invalid department ID. Try</a:t>
            </a:r>
            <a:r>
              <a:rPr dirty="0" sz="1100" spc="20">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45"/>
              </a:lnSpc>
            </a:pPr>
            <a:r>
              <a:rPr dirty="0" sz="1100" spc="-5">
                <a:latin typeface="Courier New"/>
                <a:cs typeface="Courier New"/>
              </a:rPr>
              <a:t>END IF;</a:t>
            </a:r>
            <a:endParaRPr sz="1100">
              <a:latin typeface="Courier New"/>
              <a:cs typeface="Courier New"/>
            </a:endParaRPr>
          </a:p>
          <a:p>
            <a:pPr marL="180340">
              <a:lnSpc>
                <a:spcPts val="1280"/>
              </a:lnSpc>
            </a:pPr>
            <a:r>
              <a:rPr dirty="0" sz="1100" spc="-5">
                <a:latin typeface="Courier New"/>
                <a:cs typeface="Courier New"/>
              </a:rPr>
              <a:t>END add_employee;</a:t>
            </a:r>
            <a:endParaRPr sz="1100">
              <a:latin typeface="Courier New"/>
              <a:cs typeface="Courier New"/>
            </a:endParaRPr>
          </a:p>
          <a:p>
            <a:pPr>
              <a:lnSpc>
                <a:spcPct val="100000"/>
              </a:lnSpc>
              <a:spcBef>
                <a:spcPts val="40"/>
              </a:spcBef>
            </a:pPr>
            <a:endParaRPr sz="1000">
              <a:latin typeface="Courier New"/>
              <a:cs typeface="Courier New"/>
            </a:endParaRPr>
          </a:p>
          <a:p>
            <a:pPr marL="180340">
              <a:lnSpc>
                <a:spcPts val="1280"/>
              </a:lnSpc>
            </a:pPr>
            <a:r>
              <a:rPr dirty="0" sz="1100" spc="-5">
                <a:latin typeface="Courier New"/>
                <a:cs typeface="Courier New"/>
              </a:rPr>
              <a:t>PROCEDURE add_employee(</a:t>
            </a:r>
            <a:endParaRPr sz="1100">
              <a:latin typeface="Courier New"/>
              <a:cs typeface="Courier New"/>
            </a:endParaRPr>
          </a:p>
          <a:p>
            <a:pPr marL="347980" marR="2435860">
              <a:lnSpc>
                <a:spcPct val="94400"/>
              </a:lnSpc>
              <a:spcBef>
                <a:spcPts val="35"/>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10"/>
              </a:lnSpc>
            </a:pPr>
            <a:r>
              <a:rPr dirty="0" sz="1100" spc="-5">
                <a:latin typeface="Courier New"/>
                <a:cs typeface="Courier New"/>
              </a:rPr>
              <a:t>BEGIN</a:t>
            </a:r>
            <a:endParaRPr sz="1100">
              <a:latin typeface="Courier New"/>
              <a:cs typeface="Courier New"/>
            </a:endParaRPr>
          </a:p>
          <a:p>
            <a:pPr marL="347980" marR="172720">
              <a:lnSpc>
                <a:spcPts val="1240"/>
              </a:lnSpc>
              <a:spcBef>
                <a:spcPts val="75"/>
              </a:spcBef>
            </a:pPr>
            <a:r>
              <a:rPr dirty="0" sz="1100" spc="-5">
                <a:latin typeface="Courier New"/>
                <a:cs typeface="Courier New"/>
              </a:rPr>
              <a:t>email := UPPER(SUBSTR(first_name, 1, 1)||SUBSTR(last_name, 1, 7));  add_employee(first_name, last_name, email, deptid =&gt;</a:t>
            </a:r>
            <a:r>
              <a:rPr dirty="0" sz="1100" spc="70">
                <a:latin typeface="Courier New"/>
                <a:cs typeface="Courier New"/>
              </a:rPr>
              <a:t> </a:t>
            </a:r>
            <a:r>
              <a:rPr dirty="0" sz="1100" spc="-5">
                <a:latin typeface="Courier New"/>
                <a:cs typeface="Courier New"/>
              </a:rPr>
              <a:t>deptid);</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40"/>
              </a:spcBef>
            </a:pPr>
            <a:endParaRPr sz="1000">
              <a:latin typeface="Courier New"/>
              <a:cs typeface="Courier New"/>
            </a:endParaRPr>
          </a:p>
          <a:p>
            <a:pPr marL="180340">
              <a:lnSpc>
                <a:spcPts val="1280"/>
              </a:lnSpc>
            </a:pPr>
            <a:r>
              <a:rPr dirty="0" sz="1100" spc="-5">
                <a:latin typeface="Courier New"/>
                <a:cs typeface="Courier New"/>
              </a:rPr>
              <a:t>PROCEDURE get_employee(</a:t>
            </a:r>
            <a:endParaRPr sz="1100">
              <a:latin typeface="Courier New"/>
              <a:cs typeface="Courier New"/>
            </a:endParaRPr>
          </a:p>
          <a:p>
            <a:pPr marL="347980" marR="2687320">
              <a:lnSpc>
                <a:spcPts val="1250"/>
              </a:lnSpc>
              <a:spcBef>
                <a:spcPts val="6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180340" marR="2938780" indent="167640">
              <a:lnSpc>
                <a:spcPts val="1240"/>
              </a:lnSpc>
            </a:pPr>
            <a:r>
              <a:rPr dirty="0" sz="1100" spc="-5">
                <a:latin typeface="Courier New"/>
                <a:cs typeface="Courier New"/>
              </a:rPr>
              <a:t>job OUT employees.job_id%TYPE) IS  BEGIN</a:t>
            </a:r>
            <a:endParaRPr sz="1100">
              <a:latin typeface="Courier New"/>
              <a:cs typeface="Courier New"/>
            </a:endParaRPr>
          </a:p>
          <a:p>
            <a:pPr marL="347980" marR="3944620">
              <a:lnSpc>
                <a:spcPts val="1250"/>
              </a:lnSpc>
              <a:spcBef>
                <a:spcPts val="5"/>
              </a:spcBef>
            </a:pPr>
            <a:r>
              <a:rPr dirty="0" sz="1100" spc="-5">
                <a:latin typeface="Courier New"/>
                <a:cs typeface="Courier New"/>
              </a:rPr>
              <a:t>SELECT salary, job_id  INTO sal,</a:t>
            </a:r>
            <a:r>
              <a:rPr dirty="0" sz="1100" spc="-10">
                <a:latin typeface="Courier New"/>
                <a:cs typeface="Courier New"/>
              </a:rPr>
              <a:t> </a:t>
            </a:r>
            <a:r>
              <a:rPr dirty="0" sz="1100" spc="-5">
                <a:latin typeface="Courier New"/>
                <a:cs typeface="Courier New"/>
              </a:rPr>
              <a:t>job</a:t>
            </a:r>
            <a:endParaRPr sz="1100">
              <a:latin typeface="Courier New"/>
              <a:cs typeface="Courier New"/>
            </a:endParaRPr>
          </a:p>
          <a:p>
            <a:pPr marL="347980">
              <a:lnSpc>
                <a:spcPts val="1175"/>
              </a:lnSpc>
            </a:pPr>
            <a:r>
              <a:rPr dirty="0" sz="1100" spc="-5">
                <a:latin typeface="Courier New"/>
                <a:cs typeface="Courier New"/>
              </a:rPr>
              <a:t>FROM employees</a:t>
            </a:r>
            <a:endParaRPr sz="1100">
              <a:latin typeface="Courier New"/>
              <a:cs typeface="Courier New"/>
            </a:endParaRPr>
          </a:p>
          <a:p>
            <a:pPr marL="180340" marR="3525520" indent="167640">
              <a:lnSpc>
                <a:spcPts val="1260"/>
              </a:lnSpc>
              <a:spcBef>
                <a:spcPts val="55"/>
              </a:spcBef>
            </a:pPr>
            <a:r>
              <a:rPr dirty="0" sz="1100" spc="-5">
                <a:latin typeface="Courier New"/>
                <a:cs typeface="Courier New"/>
              </a:rPr>
              <a:t>WHERE employee_id = empid;  END get_employee;</a:t>
            </a:r>
            <a:endParaRPr sz="1100">
              <a:latin typeface="Courier New"/>
              <a:cs typeface="Courier New"/>
            </a:endParaRPr>
          </a:p>
        </p:txBody>
      </p:sp>
      <p:sp>
        <p:nvSpPr>
          <p:cNvPr id="4" name="object 4"/>
          <p:cNvSpPr/>
          <p:nvPr/>
        </p:nvSpPr>
        <p:spPr>
          <a:xfrm>
            <a:off x="832866" y="1051559"/>
            <a:ext cx="6335395" cy="7014845"/>
          </a:xfrm>
          <a:custGeom>
            <a:avLst/>
            <a:gdLst/>
            <a:ahLst/>
            <a:cxnLst/>
            <a:rect l="l" t="t" r="r" b="b"/>
            <a:pathLst>
              <a:path w="6335395" h="7014845">
                <a:moveTo>
                  <a:pt x="6335268" y="0"/>
                </a:moveTo>
                <a:lnTo>
                  <a:pt x="6323076" y="0"/>
                </a:lnTo>
                <a:lnTo>
                  <a:pt x="6323076" y="7002018"/>
                </a:lnTo>
                <a:lnTo>
                  <a:pt x="12179" y="7002018"/>
                </a:lnTo>
                <a:lnTo>
                  <a:pt x="12179" y="0"/>
                </a:lnTo>
                <a:lnTo>
                  <a:pt x="0" y="0"/>
                </a:lnTo>
                <a:lnTo>
                  <a:pt x="0" y="7002018"/>
                </a:lnTo>
                <a:lnTo>
                  <a:pt x="0" y="7014210"/>
                </a:lnTo>
                <a:lnTo>
                  <a:pt x="12179" y="7014223"/>
                </a:lnTo>
                <a:lnTo>
                  <a:pt x="6323076" y="7014210"/>
                </a:lnTo>
                <a:lnTo>
                  <a:pt x="6335268" y="7014223"/>
                </a:lnTo>
                <a:lnTo>
                  <a:pt x="6335268" y="7002018"/>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30421" y="9273031"/>
            <a:ext cx="65405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Preface-3</a:t>
            </a:r>
            <a:endParaRPr sz="1100">
              <a:latin typeface="Arial"/>
              <a:cs typeface="Arial"/>
            </a:endParaRPr>
          </a:p>
        </p:txBody>
      </p:sp>
      <p:sp>
        <p:nvSpPr>
          <p:cNvPr id="3" name="object 3"/>
          <p:cNvSpPr txBox="1"/>
          <p:nvPr/>
        </p:nvSpPr>
        <p:spPr>
          <a:xfrm>
            <a:off x="891794" y="695959"/>
            <a:ext cx="5928360" cy="303720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Profile</a:t>
            </a:r>
            <a:endParaRPr sz="1200">
              <a:latin typeface="Arial"/>
              <a:cs typeface="Arial"/>
            </a:endParaRPr>
          </a:p>
          <a:p>
            <a:pPr>
              <a:lnSpc>
                <a:spcPct val="100000"/>
              </a:lnSpc>
            </a:pPr>
            <a:endParaRPr sz="1300">
              <a:latin typeface="Arial"/>
              <a:cs typeface="Arial"/>
            </a:endParaRPr>
          </a:p>
          <a:p>
            <a:pPr marL="127000">
              <a:lnSpc>
                <a:spcPct val="100000"/>
              </a:lnSpc>
              <a:spcBef>
                <a:spcPts val="1000"/>
              </a:spcBef>
            </a:pPr>
            <a:r>
              <a:rPr dirty="0" sz="1200" spc="-5" b="1">
                <a:latin typeface="Times New Roman"/>
                <a:cs typeface="Times New Roman"/>
              </a:rPr>
              <a:t>Before You Begin This Course</a:t>
            </a:r>
            <a:endParaRPr sz="1200">
              <a:latin typeface="Times New Roman"/>
              <a:cs typeface="Times New Roman"/>
            </a:endParaRPr>
          </a:p>
          <a:p>
            <a:pPr marL="126364" marR="5080">
              <a:lnSpc>
                <a:spcPct val="100000"/>
              </a:lnSpc>
              <a:spcBef>
                <a:spcPts val="360"/>
              </a:spcBef>
            </a:pPr>
            <a:r>
              <a:rPr dirty="0" sz="1200">
                <a:latin typeface="Times New Roman"/>
                <a:cs typeface="Times New Roman"/>
              </a:rPr>
              <a:t>Before you begin this course, you should have thorough knowledge of SQL and </a:t>
            </a:r>
            <a:r>
              <a:rPr dirty="0" sz="1200" spc="-5" i="1">
                <a:latin typeface="Times New Roman"/>
                <a:cs typeface="Times New Roman"/>
              </a:rPr>
              <a:t>i</a:t>
            </a:r>
            <a:r>
              <a:rPr dirty="0" sz="1200" spc="-5">
                <a:latin typeface="Times New Roman"/>
                <a:cs typeface="Times New Roman"/>
              </a:rPr>
              <a:t>SQL*Plus, </a:t>
            </a:r>
            <a:r>
              <a:rPr dirty="0" sz="1200">
                <a:latin typeface="Times New Roman"/>
                <a:cs typeface="Times New Roman"/>
              </a:rPr>
              <a:t>as  well as working experience in developing applications. </a:t>
            </a:r>
            <a:r>
              <a:rPr dirty="0" sz="1200" spc="-5">
                <a:latin typeface="Times New Roman"/>
                <a:cs typeface="Times New Roman"/>
              </a:rPr>
              <a:t>Prerequisites </a:t>
            </a:r>
            <a:r>
              <a:rPr dirty="0" sz="1200">
                <a:latin typeface="Times New Roman"/>
                <a:cs typeface="Times New Roman"/>
              </a:rPr>
              <a:t>are any of the following  Oracle University courses or </a:t>
            </a:r>
            <a:r>
              <a:rPr dirty="0" sz="1200" spc="-5">
                <a:latin typeface="Times New Roman"/>
                <a:cs typeface="Times New Roman"/>
              </a:rPr>
              <a:t>combinations </a:t>
            </a:r>
            <a:r>
              <a:rPr dirty="0" sz="1200">
                <a:latin typeface="Times New Roman"/>
                <a:cs typeface="Times New Roman"/>
              </a:rPr>
              <a:t>of courses:</a:t>
            </a:r>
            <a:endParaRPr sz="1200">
              <a:latin typeface="Times New Roman"/>
              <a:cs typeface="Times New Roman"/>
            </a:endParaRPr>
          </a:p>
          <a:p>
            <a:pPr marL="469900" indent="-229235">
              <a:lnSpc>
                <a:spcPts val="1430"/>
              </a:lnSpc>
              <a:buFont typeface="Times New Roman"/>
              <a:buChar char="•"/>
              <a:tabLst>
                <a:tab pos="469265" algn="l"/>
                <a:tab pos="469900" algn="l"/>
              </a:tabLst>
            </a:pPr>
            <a:r>
              <a:rPr dirty="0" sz="1200" i="1">
                <a:latin typeface="Times New Roman"/>
                <a:cs typeface="Times New Roman"/>
              </a:rPr>
              <a:t>Oracle Database 10g: Introduction to</a:t>
            </a:r>
            <a:r>
              <a:rPr dirty="0" sz="1200" spc="-10" i="1">
                <a:latin typeface="Times New Roman"/>
                <a:cs typeface="Times New Roman"/>
              </a:rPr>
              <a:t> </a:t>
            </a:r>
            <a:r>
              <a:rPr dirty="0" sz="1200" i="1">
                <a:latin typeface="Times New Roman"/>
                <a:cs typeface="Times New Roman"/>
              </a:rPr>
              <a:t>SQL</a:t>
            </a:r>
            <a:endParaRPr sz="1200">
              <a:latin typeface="Times New Roman"/>
              <a:cs typeface="Times New Roman"/>
            </a:endParaRPr>
          </a:p>
          <a:p>
            <a:pPr marL="469265" marR="811530" indent="-228600">
              <a:lnSpc>
                <a:spcPts val="1440"/>
              </a:lnSpc>
              <a:spcBef>
                <a:spcPts val="45"/>
              </a:spcBef>
              <a:buFont typeface="Times New Roman"/>
              <a:buChar char="•"/>
              <a:tabLst>
                <a:tab pos="469265" algn="l"/>
                <a:tab pos="469900" algn="l"/>
              </a:tabLst>
            </a:pPr>
            <a:r>
              <a:rPr dirty="0" sz="1200" spc="-5" i="1">
                <a:latin typeface="Times New Roman"/>
                <a:cs typeface="Times New Roman"/>
              </a:rPr>
              <a:t>Oracle Database </a:t>
            </a:r>
            <a:r>
              <a:rPr dirty="0" sz="1200" i="1">
                <a:latin typeface="Times New Roman"/>
                <a:cs typeface="Times New Roman"/>
              </a:rPr>
              <a:t>10g: SQL Fundamentals I </a:t>
            </a:r>
            <a:r>
              <a:rPr dirty="0" sz="1200">
                <a:latin typeface="Times New Roman"/>
                <a:cs typeface="Times New Roman"/>
              </a:rPr>
              <a:t>and </a:t>
            </a:r>
            <a:r>
              <a:rPr dirty="0" sz="1200" spc="-5" i="1">
                <a:latin typeface="Times New Roman"/>
                <a:cs typeface="Times New Roman"/>
              </a:rPr>
              <a:t>Oracle Database </a:t>
            </a:r>
            <a:r>
              <a:rPr dirty="0" sz="1200" i="1">
                <a:latin typeface="Times New Roman"/>
                <a:cs typeface="Times New Roman"/>
              </a:rPr>
              <a:t>10g: SQL  </a:t>
            </a:r>
            <a:r>
              <a:rPr dirty="0" sz="1200" i="1">
                <a:latin typeface="Times New Roman"/>
                <a:cs typeface="Times New Roman"/>
              </a:rPr>
              <a:t>Fundamentals</a:t>
            </a:r>
            <a:r>
              <a:rPr dirty="0" sz="1200" spc="-5" i="1">
                <a:latin typeface="Times New Roman"/>
                <a:cs typeface="Times New Roman"/>
              </a:rPr>
              <a:t> </a:t>
            </a:r>
            <a:r>
              <a:rPr dirty="0" sz="1200" i="1">
                <a:latin typeface="Times New Roman"/>
                <a:cs typeface="Times New Roman"/>
              </a:rPr>
              <a:t>II</a:t>
            </a:r>
            <a:endParaRPr sz="1200">
              <a:latin typeface="Times New Roman"/>
              <a:cs typeface="Times New Roman"/>
            </a:endParaRPr>
          </a:p>
          <a:p>
            <a:pPr marL="469900" indent="-229235">
              <a:lnSpc>
                <a:spcPts val="1390"/>
              </a:lnSpc>
              <a:buFont typeface="Times New Roman"/>
              <a:buChar char="•"/>
              <a:tabLst>
                <a:tab pos="469265" algn="l"/>
                <a:tab pos="469900" algn="l"/>
              </a:tabLst>
            </a:pPr>
            <a:r>
              <a:rPr dirty="0" sz="1200" spc="-5" i="1">
                <a:latin typeface="Times New Roman"/>
                <a:cs typeface="Times New Roman"/>
              </a:rPr>
              <a:t>Oracle Database </a:t>
            </a:r>
            <a:r>
              <a:rPr dirty="0" sz="1200" i="1">
                <a:latin typeface="Times New Roman"/>
                <a:cs typeface="Times New Roman"/>
              </a:rPr>
              <a:t>10g: SQL and PL/SQL</a:t>
            </a:r>
            <a:r>
              <a:rPr dirty="0" sz="1200" spc="-10" i="1">
                <a:latin typeface="Times New Roman"/>
                <a:cs typeface="Times New Roman"/>
              </a:rPr>
              <a:t> </a:t>
            </a:r>
            <a:r>
              <a:rPr dirty="0" sz="1200" i="1">
                <a:latin typeface="Times New Roman"/>
                <a:cs typeface="Times New Roman"/>
              </a:rPr>
              <a:t>Fundamentals</a:t>
            </a:r>
            <a:endParaRPr sz="1200">
              <a:latin typeface="Times New Roman"/>
              <a:cs typeface="Times New Roman"/>
            </a:endParaRPr>
          </a:p>
          <a:p>
            <a:pPr marL="469900" indent="-229235">
              <a:lnSpc>
                <a:spcPts val="1435"/>
              </a:lnSpc>
              <a:buFont typeface="Times New Roman"/>
              <a:buChar char="•"/>
              <a:tabLst>
                <a:tab pos="469265" algn="l"/>
                <a:tab pos="469900" algn="l"/>
              </a:tabLst>
            </a:pPr>
            <a:r>
              <a:rPr dirty="0" sz="1200" i="1">
                <a:latin typeface="Times New Roman"/>
                <a:cs typeface="Times New Roman"/>
              </a:rPr>
              <a:t>Oracle Database 10g: PL/SQL</a:t>
            </a:r>
            <a:r>
              <a:rPr dirty="0" sz="1200" spc="-10" i="1">
                <a:latin typeface="Times New Roman"/>
                <a:cs typeface="Times New Roman"/>
              </a:rPr>
              <a:t> </a:t>
            </a:r>
            <a:r>
              <a:rPr dirty="0" sz="1200" i="1">
                <a:latin typeface="Times New Roman"/>
                <a:cs typeface="Times New Roman"/>
              </a:rPr>
              <a:t>Fundamentals</a:t>
            </a:r>
            <a:endParaRPr sz="1200">
              <a:latin typeface="Times New Roman"/>
              <a:cs typeface="Times New Roman"/>
            </a:endParaRPr>
          </a:p>
          <a:p>
            <a:pPr marL="126364">
              <a:lnSpc>
                <a:spcPct val="100000"/>
              </a:lnSpc>
              <a:spcBef>
                <a:spcPts val="360"/>
              </a:spcBef>
            </a:pPr>
            <a:r>
              <a:rPr dirty="0" sz="1200" b="1">
                <a:latin typeface="Times New Roman"/>
                <a:cs typeface="Times New Roman"/>
              </a:rPr>
              <a:t>How This Course </a:t>
            </a:r>
            <a:r>
              <a:rPr dirty="0" sz="1200" spc="-5" b="1">
                <a:latin typeface="Times New Roman"/>
                <a:cs typeface="Times New Roman"/>
              </a:rPr>
              <a:t>Is</a:t>
            </a:r>
            <a:r>
              <a:rPr dirty="0" sz="1200" spc="-15" b="1">
                <a:latin typeface="Times New Roman"/>
                <a:cs typeface="Times New Roman"/>
              </a:rPr>
              <a:t> </a:t>
            </a:r>
            <a:r>
              <a:rPr dirty="0" sz="1200" spc="-5" b="1">
                <a:latin typeface="Times New Roman"/>
                <a:cs typeface="Times New Roman"/>
              </a:rPr>
              <a:t>Organized</a:t>
            </a:r>
            <a:endParaRPr sz="1200">
              <a:latin typeface="Times New Roman"/>
              <a:cs typeface="Times New Roman"/>
            </a:endParaRPr>
          </a:p>
          <a:p>
            <a:pPr marL="126364" marR="187325">
              <a:lnSpc>
                <a:spcPct val="100000"/>
              </a:lnSpc>
              <a:spcBef>
                <a:spcPts val="360"/>
              </a:spcBef>
            </a:pPr>
            <a:r>
              <a:rPr dirty="0" sz="1200" i="1">
                <a:latin typeface="Times New Roman"/>
                <a:cs typeface="Times New Roman"/>
              </a:rPr>
              <a:t>Oracle Database 10g: </a:t>
            </a:r>
            <a:r>
              <a:rPr dirty="0" sz="1200" spc="-5" i="1">
                <a:latin typeface="Times New Roman"/>
                <a:cs typeface="Times New Roman"/>
              </a:rPr>
              <a:t>Develop PL/SQL Program Units </a:t>
            </a:r>
            <a:r>
              <a:rPr dirty="0" sz="1200">
                <a:latin typeface="Times New Roman"/>
                <a:cs typeface="Times New Roman"/>
              </a:rPr>
              <a:t>is an instructor-led course featuring  lectures and hands-on exercises. Online demonstrations and practice sessions reinforce the  concepts and skills that are</a:t>
            </a:r>
            <a:r>
              <a:rPr dirty="0" sz="1200" spc="-10">
                <a:latin typeface="Times New Roman"/>
                <a:cs typeface="Times New Roman"/>
              </a:rPr>
              <a:t> </a:t>
            </a:r>
            <a:r>
              <a:rPr dirty="0" sz="1200">
                <a:latin typeface="Times New Roman"/>
                <a:cs typeface="Times New Roman"/>
              </a:rPr>
              <a:t>introduced.</a:t>
            </a:r>
            <a:endParaRPr sz="1200">
              <a:latin typeface="Times New Roman"/>
              <a:cs typeface="Times New Roman"/>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5558155" cy="7280909"/>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347980" marR="675640" indent="-167640">
              <a:lnSpc>
                <a:spcPts val="1240"/>
              </a:lnSpc>
              <a:spcBef>
                <a:spcPts val="480"/>
              </a:spcBef>
            </a:pPr>
            <a:r>
              <a:rPr dirty="0" sz="1100" spc="-5">
                <a:latin typeface="Courier New"/>
                <a:cs typeface="Courier New"/>
              </a:rPr>
              <a:t>FUNCTION get_employee(emp_id employees.employee_id%type)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106420" indent="167640">
              <a:lnSpc>
                <a:spcPts val="1240"/>
              </a:lnSpc>
              <a:spcBef>
                <a:spcPts val="10"/>
              </a:spcBef>
            </a:pPr>
            <a:r>
              <a:rPr dirty="0" sz="1100" spc="-5">
                <a:latin typeface="Courier New"/>
                <a:cs typeface="Courier New"/>
              </a:rPr>
              <a:t>emprec employees%rowtype;  BEGIN</a:t>
            </a:r>
            <a:endParaRPr sz="1100">
              <a:latin typeface="Courier New"/>
              <a:cs typeface="Courier New"/>
            </a:endParaRPr>
          </a:p>
          <a:p>
            <a:pPr marL="347980" marR="3525520">
              <a:lnSpc>
                <a:spcPts val="1250"/>
              </a:lnSpc>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347980">
              <a:lnSpc>
                <a:spcPts val="1175"/>
              </a:lnSpc>
            </a:pPr>
            <a:r>
              <a:rPr dirty="0" sz="1100" spc="-5">
                <a:latin typeface="Courier New"/>
                <a:cs typeface="Courier New"/>
              </a:rPr>
              <a:t>WHERE employee_id =</a:t>
            </a:r>
            <a:r>
              <a:rPr dirty="0" sz="1100" spc="5">
                <a:latin typeface="Courier New"/>
                <a:cs typeface="Courier New"/>
              </a:rPr>
              <a:t> </a:t>
            </a:r>
            <a:r>
              <a:rPr dirty="0" sz="1100" spc="-5">
                <a:latin typeface="Courier New"/>
                <a:cs typeface="Courier New"/>
              </a:rPr>
              <a:t>emp_id;</a:t>
            </a:r>
            <a:endParaRPr sz="1100">
              <a:latin typeface="Courier New"/>
              <a:cs typeface="Courier New"/>
            </a:endParaRPr>
          </a:p>
          <a:p>
            <a:pPr marL="180340" marR="4028440" indent="167640">
              <a:lnSpc>
                <a:spcPts val="1250"/>
              </a:lnSpc>
              <a:spcBef>
                <a:spcPts val="65"/>
              </a:spcBef>
            </a:pPr>
            <a:r>
              <a:rPr dirty="0" sz="1100" spc="-5">
                <a:latin typeface="Courier New"/>
                <a:cs typeface="Courier New"/>
              </a:rPr>
              <a:t>RETURN</a:t>
            </a:r>
            <a:r>
              <a:rPr dirty="0" sz="1100" spc="-50">
                <a:latin typeface="Courier New"/>
                <a:cs typeface="Courier New"/>
              </a:rPr>
              <a:t> </a:t>
            </a:r>
            <a:r>
              <a:rPr dirty="0" sz="1100" spc="-5">
                <a:latin typeface="Courier New"/>
                <a:cs typeface="Courier New"/>
              </a:rPr>
              <a:t>emprec;  END;</a:t>
            </a:r>
            <a:endParaRPr sz="1100">
              <a:latin typeface="Courier New"/>
              <a:cs typeface="Courier New"/>
            </a:endParaRPr>
          </a:p>
          <a:p>
            <a:pPr>
              <a:lnSpc>
                <a:spcPct val="100000"/>
              </a:lnSpc>
              <a:spcBef>
                <a:spcPts val="45"/>
              </a:spcBef>
            </a:pPr>
            <a:endParaRPr sz="1050">
              <a:latin typeface="Courier New"/>
              <a:cs typeface="Courier New"/>
            </a:endParaRPr>
          </a:p>
          <a:p>
            <a:pPr marL="347980" marR="424180" indent="-167640">
              <a:lnSpc>
                <a:spcPts val="1250"/>
              </a:lnSpc>
              <a:spcBef>
                <a:spcPts val="5"/>
              </a:spcBef>
            </a:pPr>
            <a:r>
              <a:rPr dirty="0" sz="1100" spc="-5">
                <a:latin typeface="Courier New"/>
                <a:cs typeface="Courier New"/>
              </a:rPr>
              <a:t>FUNCTION get_employee(family_name employees.last_name%type)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106420" indent="167640">
              <a:lnSpc>
                <a:spcPts val="1240"/>
              </a:lnSpc>
            </a:pPr>
            <a:r>
              <a:rPr dirty="0" sz="1100" spc="-5">
                <a:latin typeface="Courier New"/>
                <a:cs typeface="Courier New"/>
              </a:rPr>
              <a:t>emprec employees%rowtype;  BEGIN</a:t>
            </a:r>
            <a:endParaRPr sz="1100">
              <a:latin typeface="Courier New"/>
              <a:cs typeface="Courier New"/>
            </a:endParaRPr>
          </a:p>
          <a:p>
            <a:pPr marL="347980" marR="3525520">
              <a:lnSpc>
                <a:spcPts val="1250"/>
              </a:lnSpc>
              <a:spcBef>
                <a:spcPts val="5"/>
              </a:spcBef>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347980">
              <a:lnSpc>
                <a:spcPts val="1175"/>
              </a:lnSpc>
            </a:pPr>
            <a:r>
              <a:rPr dirty="0" sz="1100" spc="-5">
                <a:latin typeface="Courier New"/>
                <a:cs typeface="Courier New"/>
              </a:rPr>
              <a:t>WHERE last_name =</a:t>
            </a:r>
            <a:r>
              <a:rPr dirty="0" sz="1100" spc="10">
                <a:latin typeface="Courier New"/>
                <a:cs typeface="Courier New"/>
              </a:rPr>
              <a:t> </a:t>
            </a:r>
            <a:r>
              <a:rPr dirty="0" sz="1100" spc="-5">
                <a:latin typeface="Courier New"/>
                <a:cs typeface="Courier New"/>
              </a:rPr>
              <a:t>family_name;</a:t>
            </a:r>
            <a:endParaRPr sz="1100">
              <a:latin typeface="Courier New"/>
              <a:cs typeface="Courier New"/>
            </a:endParaRPr>
          </a:p>
          <a:p>
            <a:pPr marL="180340" marR="4028440" indent="167640">
              <a:lnSpc>
                <a:spcPts val="1250"/>
              </a:lnSpc>
              <a:spcBef>
                <a:spcPts val="65"/>
              </a:spcBef>
            </a:pPr>
            <a:r>
              <a:rPr dirty="0" sz="1100" spc="-5">
                <a:latin typeface="Courier New"/>
                <a:cs typeface="Courier New"/>
              </a:rPr>
              <a:t>RETURN</a:t>
            </a:r>
            <a:r>
              <a:rPr dirty="0" sz="1100" spc="-50">
                <a:latin typeface="Courier New"/>
                <a:cs typeface="Courier New"/>
              </a:rPr>
              <a:t> </a:t>
            </a:r>
            <a:r>
              <a:rPr dirty="0" sz="1100" spc="-5">
                <a:latin typeface="Courier New"/>
                <a:cs typeface="Courier New"/>
              </a:rPr>
              <a:t>emprec;  END;</a:t>
            </a:r>
            <a:endParaRPr sz="1100">
              <a:latin typeface="Courier New"/>
              <a:cs typeface="Courier New"/>
            </a:endParaRPr>
          </a:p>
          <a:p>
            <a:pPr>
              <a:lnSpc>
                <a:spcPct val="100000"/>
              </a:lnSpc>
              <a:spcBef>
                <a:spcPts val="15"/>
              </a:spcBef>
            </a:pPr>
            <a:endParaRPr sz="1050">
              <a:latin typeface="Courier New"/>
              <a:cs typeface="Courier New"/>
            </a:endParaRPr>
          </a:p>
          <a:p>
            <a:pPr marL="180340" marR="5080">
              <a:lnSpc>
                <a:spcPts val="1250"/>
              </a:lnSpc>
            </a:pPr>
            <a:r>
              <a:rPr dirty="0" sz="1100" spc="-5" b="1">
                <a:latin typeface="Courier New"/>
                <a:cs typeface="Courier New"/>
              </a:rPr>
              <a:t>PROCEDURE get_employees(dept_id employees.department_id%type) IS  BEGIN</a:t>
            </a:r>
            <a:endParaRPr sz="1100">
              <a:latin typeface="Courier New"/>
              <a:cs typeface="Courier New"/>
            </a:endParaRPr>
          </a:p>
          <a:p>
            <a:pPr marL="347980">
              <a:lnSpc>
                <a:spcPts val="1175"/>
              </a:lnSpc>
            </a:pPr>
            <a:r>
              <a:rPr dirty="0" sz="1100" spc="-5" b="1">
                <a:latin typeface="Courier New"/>
                <a:cs typeface="Courier New"/>
              </a:rPr>
              <a:t>SELECT * BULK COLLECT INTO</a:t>
            </a:r>
            <a:r>
              <a:rPr dirty="0" sz="1100" spc="20" b="1">
                <a:latin typeface="Courier New"/>
                <a:cs typeface="Courier New"/>
              </a:rPr>
              <a:t> </a:t>
            </a:r>
            <a:r>
              <a:rPr dirty="0" sz="1100" spc="-5" b="1">
                <a:latin typeface="Courier New"/>
                <a:cs typeface="Courier New"/>
              </a:rPr>
              <a:t>emp_table</a:t>
            </a:r>
            <a:endParaRPr sz="1100">
              <a:latin typeface="Courier New"/>
              <a:cs typeface="Courier New"/>
            </a:endParaRPr>
          </a:p>
          <a:p>
            <a:pPr marL="347980">
              <a:lnSpc>
                <a:spcPts val="1250"/>
              </a:lnSpc>
            </a:pPr>
            <a:r>
              <a:rPr dirty="0" sz="1100" spc="-5" b="1">
                <a:latin typeface="Courier New"/>
                <a:cs typeface="Courier New"/>
              </a:rPr>
              <a:t>FROM EMPLOYEES</a:t>
            </a:r>
            <a:endParaRPr sz="1100">
              <a:latin typeface="Courier New"/>
              <a:cs typeface="Courier New"/>
            </a:endParaRPr>
          </a:p>
          <a:p>
            <a:pPr marL="180340" marR="2687320" indent="167640">
              <a:lnSpc>
                <a:spcPts val="1240"/>
              </a:lnSpc>
              <a:spcBef>
                <a:spcPts val="75"/>
              </a:spcBef>
            </a:pPr>
            <a:r>
              <a:rPr dirty="0" sz="1100" spc="-5" b="1">
                <a:latin typeface="Courier New"/>
                <a:cs typeface="Courier New"/>
              </a:rPr>
              <a:t>WHERE department_id = dept_id;  END;</a:t>
            </a:r>
            <a:endParaRPr sz="1100">
              <a:latin typeface="Courier New"/>
              <a:cs typeface="Courier New"/>
            </a:endParaRPr>
          </a:p>
          <a:p>
            <a:pPr>
              <a:lnSpc>
                <a:spcPct val="100000"/>
              </a:lnSpc>
              <a:spcBef>
                <a:spcPts val="40"/>
              </a:spcBef>
            </a:pPr>
            <a:endParaRPr sz="1100">
              <a:latin typeface="Courier New"/>
              <a:cs typeface="Courier New"/>
            </a:endParaRPr>
          </a:p>
          <a:p>
            <a:pPr marL="180340" marR="2938780">
              <a:lnSpc>
                <a:spcPts val="1240"/>
              </a:lnSpc>
            </a:pPr>
            <a:r>
              <a:rPr dirty="0" sz="1100" spc="-5">
                <a:latin typeface="Courier New"/>
                <a:cs typeface="Courier New"/>
              </a:rPr>
              <a:t>PROCEDURE init_departments IS  BEGIN</a:t>
            </a:r>
            <a:endParaRPr sz="1100">
              <a:latin typeface="Courier New"/>
              <a:cs typeface="Courier New"/>
            </a:endParaRPr>
          </a:p>
          <a:p>
            <a:pPr marL="347980" marR="1010919">
              <a:lnSpc>
                <a:spcPts val="1250"/>
              </a:lnSpc>
            </a:pPr>
            <a:r>
              <a:rPr dirty="0" sz="1100" spc="-5">
                <a:latin typeface="Courier New"/>
                <a:cs typeface="Courier New"/>
              </a:rPr>
              <a:t>FOR rec IN (SELECT department_id FROM departments)  LOOP</a:t>
            </a:r>
            <a:endParaRPr sz="1100">
              <a:latin typeface="Courier New"/>
              <a:cs typeface="Courier New"/>
            </a:endParaRPr>
          </a:p>
          <a:p>
            <a:pPr marL="515620">
              <a:lnSpc>
                <a:spcPts val="1175"/>
              </a:lnSpc>
            </a:pPr>
            <a:r>
              <a:rPr dirty="0" sz="1100" spc="-5">
                <a:latin typeface="Courier New"/>
                <a:cs typeface="Courier New"/>
              </a:rPr>
              <a:t>valid_departments(rec.department_id) :=</a:t>
            </a:r>
            <a:r>
              <a:rPr dirty="0" sz="1100" spc="10">
                <a:latin typeface="Courier New"/>
                <a:cs typeface="Courier New"/>
              </a:rPr>
              <a:t> </a:t>
            </a:r>
            <a:r>
              <a:rPr dirty="0" sz="1100" spc="-5">
                <a:latin typeface="Courier New"/>
                <a:cs typeface="Courier New"/>
              </a:rPr>
              <a:t>TRUE;</a:t>
            </a:r>
            <a:endParaRPr sz="1100">
              <a:latin typeface="Courier New"/>
              <a:cs typeface="Courier New"/>
            </a:endParaRPr>
          </a:p>
          <a:p>
            <a:pPr marL="180340" marR="4447540" indent="167640">
              <a:lnSpc>
                <a:spcPts val="1250"/>
              </a:lnSpc>
              <a:spcBef>
                <a:spcPts val="65"/>
              </a:spcBef>
            </a:pPr>
            <a:r>
              <a:rPr dirty="0" sz="1100" spc="-5">
                <a:latin typeface="Courier New"/>
                <a:cs typeface="Courier New"/>
              </a:rPr>
              <a:t>END</a:t>
            </a:r>
            <a:r>
              <a:rPr dirty="0" sz="1100" spc="-70">
                <a:latin typeface="Courier New"/>
                <a:cs typeface="Courier New"/>
              </a:rPr>
              <a:t> </a:t>
            </a:r>
            <a:r>
              <a:rPr dirty="0" sz="1100" spc="-5">
                <a:latin typeface="Courier New"/>
                <a:cs typeface="Courier New"/>
              </a:rPr>
              <a:t>LOOP;  END;</a:t>
            </a:r>
            <a:endParaRPr sz="1100">
              <a:latin typeface="Courier New"/>
              <a:cs typeface="Courier New"/>
            </a:endParaRPr>
          </a:p>
          <a:p>
            <a:pPr>
              <a:lnSpc>
                <a:spcPct val="100000"/>
              </a:lnSpc>
              <a:spcBef>
                <a:spcPts val="50"/>
              </a:spcBef>
            </a:pPr>
            <a:endParaRPr sz="1050">
              <a:latin typeface="Courier New"/>
              <a:cs typeface="Courier New"/>
            </a:endParaRPr>
          </a:p>
          <a:p>
            <a:pPr marL="180340" marR="927100">
              <a:lnSpc>
                <a:spcPts val="1250"/>
              </a:lnSpc>
            </a:pPr>
            <a:r>
              <a:rPr dirty="0" sz="1100" spc="-5">
                <a:latin typeface="Courier New"/>
                <a:cs typeface="Courier New"/>
              </a:rPr>
              <a:t>PROCEDURE print_employee(emprec employees%rowtype) IS  BEGIN</a:t>
            </a:r>
            <a:endParaRPr sz="1100">
              <a:latin typeface="Courier New"/>
              <a:cs typeface="Courier New"/>
            </a:endParaRPr>
          </a:p>
          <a:p>
            <a:pPr marL="347980">
              <a:lnSpc>
                <a:spcPts val="1175"/>
              </a:lnSpc>
            </a:pPr>
            <a:r>
              <a:rPr dirty="0" sz="1100" spc="-5">
                <a:latin typeface="Courier New"/>
                <a:cs typeface="Courier New"/>
              </a:rPr>
              <a:t>DBMS_OUTPUT.PUT_LINE(emprec.department_id ||'</a:t>
            </a:r>
            <a:r>
              <a:rPr dirty="0" sz="1100" spc="10">
                <a:latin typeface="Courier New"/>
                <a:cs typeface="Courier New"/>
              </a:rPr>
              <a:t> </a:t>
            </a:r>
            <a:r>
              <a:rPr dirty="0" sz="1100" spc="-5">
                <a:latin typeface="Courier New"/>
                <a:cs typeface="Courier New"/>
              </a:rPr>
              <a:t>'||</a:t>
            </a:r>
            <a:endParaRPr sz="1100">
              <a:latin typeface="Courier New"/>
              <a:cs typeface="Courier New"/>
            </a:endParaRPr>
          </a:p>
          <a:p>
            <a:pPr marL="2108200" marR="1346200">
              <a:lnSpc>
                <a:spcPct val="94400"/>
              </a:lnSpc>
              <a:spcBef>
                <a:spcPts val="35"/>
              </a:spcBef>
            </a:pPr>
            <a:r>
              <a:rPr dirty="0" sz="1100" spc="-5">
                <a:latin typeface="Courier New"/>
                <a:cs typeface="Courier New"/>
              </a:rPr>
              <a:t>emprec.employee_id||' '||  emprec.first_name||' '||  emprec.last_name||' '||  emprec.job_id||' '||  emprec.salary);</a:t>
            </a:r>
            <a:endParaRPr sz="1100">
              <a:latin typeface="Courier New"/>
              <a:cs typeface="Courier New"/>
            </a:endParaRPr>
          </a:p>
          <a:p>
            <a:pPr marL="180340">
              <a:lnSpc>
                <a:spcPts val="1260"/>
              </a:lnSpc>
            </a:pPr>
            <a:r>
              <a:rPr dirty="0" sz="1100" spc="-5">
                <a:latin typeface="Courier New"/>
                <a:cs typeface="Courier New"/>
              </a:rPr>
              <a:t>END;</a:t>
            </a:r>
            <a:endParaRPr sz="1100">
              <a:latin typeface="Courier New"/>
              <a:cs typeface="Courier New"/>
            </a:endParaRPr>
          </a:p>
        </p:txBody>
      </p:sp>
      <p:sp>
        <p:nvSpPr>
          <p:cNvPr id="4" name="object 4"/>
          <p:cNvSpPr/>
          <p:nvPr/>
        </p:nvSpPr>
        <p:spPr>
          <a:xfrm>
            <a:off x="832866" y="1051559"/>
            <a:ext cx="6335395" cy="7014845"/>
          </a:xfrm>
          <a:custGeom>
            <a:avLst/>
            <a:gdLst/>
            <a:ahLst/>
            <a:cxnLst/>
            <a:rect l="l" t="t" r="r" b="b"/>
            <a:pathLst>
              <a:path w="6335395" h="7014845">
                <a:moveTo>
                  <a:pt x="6335268" y="0"/>
                </a:moveTo>
                <a:lnTo>
                  <a:pt x="6323076" y="0"/>
                </a:lnTo>
                <a:lnTo>
                  <a:pt x="6323076" y="7002018"/>
                </a:lnTo>
                <a:lnTo>
                  <a:pt x="12179" y="7002018"/>
                </a:lnTo>
                <a:lnTo>
                  <a:pt x="12179" y="0"/>
                </a:lnTo>
                <a:lnTo>
                  <a:pt x="0" y="0"/>
                </a:lnTo>
                <a:lnTo>
                  <a:pt x="0" y="7002018"/>
                </a:lnTo>
                <a:lnTo>
                  <a:pt x="0" y="7014210"/>
                </a:lnTo>
                <a:lnTo>
                  <a:pt x="12179" y="7014223"/>
                </a:lnTo>
                <a:lnTo>
                  <a:pt x="6323076" y="7014210"/>
                </a:lnTo>
                <a:lnTo>
                  <a:pt x="6335268" y="7014223"/>
                </a:lnTo>
                <a:lnTo>
                  <a:pt x="6335268" y="7002018"/>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3046095"/>
          </a:xfrm>
          <a:prstGeom prst="rect">
            <a:avLst/>
          </a:prstGeom>
          <a:ln w="12192">
            <a:solidFill>
              <a:srgbClr val="000000"/>
            </a:solidFill>
          </a:ln>
        </p:spPr>
        <p:txBody>
          <a:bodyPr wrap="square" lIns="0" tIns="13335" rIns="0" bIns="0" rtlCol="0" vert="horz">
            <a:spAutoFit/>
          </a:bodyPr>
          <a:lstStyle/>
          <a:p>
            <a:pPr marL="326390" marR="791210" indent="-83820">
              <a:lnSpc>
                <a:spcPts val="1240"/>
              </a:lnSpc>
              <a:spcBef>
                <a:spcPts val="105"/>
              </a:spcBef>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242570" marR="4395470" indent="167640">
              <a:lnSpc>
                <a:spcPts val="1240"/>
              </a:lnSpc>
              <a:spcBef>
                <a:spcPts val="10"/>
              </a:spcBef>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242570" marR="2551430" indent="167640">
              <a:lnSpc>
                <a:spcPts val="1250"/>
              </a:lnSpc>
            </a:pPr>
            <a:r>
              <a:rPr dirty="0" sz="1100" spc="-5">
                <a:latin typeface="Courier New"/>
                <a:cs typeface="Courier New"/>
              </a:rPr>
              <a:t>RETURN valid_departments.exists(deptid);  EXCEPTION</a:t>
            </a:r>
            <a:endParaRPr sz="1100">
              <a:latin typeface="Courier New"/>
              <a:cs typeface="Courier New"/>
            </a:endParaRPr>
          </a:p>
          <a:p>
            <a:pPr marL="410209">
              <a:lnSpc>
                <a:spcPts val="1175"/>
              </a:lnSpc>
            </a:pPr>
            <a:r>
              <a:rPr dirty="0" sz="1100" spc="-5">
                <a:latin typeface="Courier New"/>
                <a:cs typeface="Courier New"/>
              </a:rPr>
              <a:t>WHEN NO_DATA_FOUND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410209">
              <a:lnSpc>
                <a:spcPts val="1250"/>
              </a:lnSpc>
            </a:pPr>
            <a:r>
              <a:rPr dirty="0" sz="1100" spc="-5">
                <a:latin typeface="Courier New"/>
                <a:cs typeface="Courier New"/>
              </a:rPr>
              <a:t>RETURN FALSE;</a:t>
            </a:r>
            <a:endParaRPr sz="1100">
              <a:latin typeface="Courier New"/>
              <a:cs typeface="Courier New"/>
            </a:endParaRPr>
          </a:p>
          <a:p>
            <a:pPr marL="242570">
              <a:lnSpc>
                <a:spcPts val="1285"/>
              </a:lnSpc>
            </a:pPr>
            <a:r>
              <a:rPr dirty="0" sz="1100" spc="-5">
                <a:latin typeface="Courier New"/>
                <a:cs typeface="Courier New"/>
              </a:rPr>
              <a:t>END valid_deptid;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5"/>
              </a:lnSpc>
            </a:pPr>
            <a:r>
              <a:rPr dirty="0" sz="1100" spc="-5">
                <a:latin typeface="Courier New"/>
                <a:cs typeface="Courier New"/>
              </a:rPr>
              <a:t>BEGIN</a:t>
            </a:r>
            <a:endParaRPr sz="1100">
              <a:latin typeface="Courier New"/>
              <a:cs typeface="Courier New"/>
            </a:endParaRPr>
          </a:p>
          <a:p>
            <a:pPr marL="74930" marR="4646930" indent="167640">
              <a:lnSpc>
                <a:spcPts val="1250"/>
              </a:lnSpc>
              <a:spcBef>
                <a:spcPts val="65"/>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10"/>
              </a:lnSpc>
              <a:spcBef>
                <a:spcPts val="26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grpSp>
        <p:nvGrpSpPr>
          <p:cNvPr id="4" name="object 4"/>
          <p:cNvGrpSpPr/>
          <p:nvPr/>
        </p:nvGrpSpPr>
        <p:grpSpPr>
          <a:xfrm>
            <a:off x="832866" y="5057902"/>
            <a:ext cx="6336030" cy="3836670"/>
            <a:chOff x="832866" y="5057902"/>
            <a:chExt cx="6336030" cy="3836670"/>
          </a:xfrm>
        </p:grpSpPr>
        <p:sp>
          <p:nvSpPr>
            <p:cNvPr id="5" name="object 5"/>
            <p:cNvSpPr/>
            <p:nvPr/>
          </p:nvSpPr>
          <p:spPr>
            <a:xfrm>
              <a:off x="832866" y="5064252"/>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6" name="object 6"/>
            <p:cNvSpPr/>
            <p:nvPr/>
          </p:nvSpPr>
          <p:spPr>
            <a:xfrm>
              <a:off x="7162037" y="5064252"/>
              <a:ext cx="0" cy="3823970"/>
            </a:xfrm>
            <a:custGeom>
              <a:avLst/>
              <a:gdLst/>
              <a:ahLst/>
              <a:cxnLst/>
              <a:rect l="l" t="t" r="r" b="b"/>
              <a:pathLst>
                <a:path w="0" h="3823970">
                  <a:moveTo>
                    <a:pt x="0" y="0"/>
                  </a:moveTo>
                  <a:lnTo>
                    <a:pt x="0" y="3823715"/>
                  </a:lnTo>
                </a:path>
              </a:pathLst>
            </a:custGeom>
            <a:ln w="12192">
              <a:solidFill>
                <a:srgbClr val="000000"/>
              </a:solidFill>
            </a:ln>
          </p:spPr>
          <p:txBody>
            <a:bodyPr wrap="square" lIns="0" tIns="0" rIns="0" bIns="0" rtlCol="0"/>
            <a:lstStyle/>
            <a:p/>
          </p:txBody>
        </p:sp>
      </p:grpSp>
      <p:sp>
        <p:nvSpPr>
          <p:cNvPr id="7" name="object 7"/>
          <p:cNvSpPr txBox="1"/>
          <p:nvPr/>
        </p:nvSpPr>
        <p:spPr>
          <a:xfrm>
            <a:off x="901700" y="4242308"/>
            <a:ext cx="5967730" cy="4807585"/>
          </a:xfrm>
          <a:prstGeom prst="rect">
            <a:avLst/>
          </a:prstGeom>
        </p:spPr>
        <p:txBody>
          <a:bodyPr wrap="square" lIns="0" tIns="16510" rIns="0" bIns="0" rtlCol="0" vert="horz">
            <a:spAutoFit/>
          </a:bodyPr>
          <a:lstStyle/>
          <a:p>
            <a:pPr algn="just" marL="469900" marR="5080" indent="-228600">
              <a:lnSpc>
                <a:spcPct val="97700"/>
              </a:lnSpc>
              <a:spcBef>
                <a:spcPts val="130"/>
              </a:spcBef>
            </a:pPr>
            <a:r>
              <a:rPr dirty="0" sz="1200">
                <a:latin typeface="Times New Roman"/>
                <a:cs typeface="Times New Roman"/>
              </a:rPr>
              <a:t>c. </a:t>
            </a:r>
            <a:r>
              <a:rPr dirty="0" sz="1200" spc="-5">
                <a:latin typeface="Times New Roman"/>
                <a:cs typeface="Times New Roman"/>
              </a:rPr>
              <a:t>Create </a:t>
            </a:r>
            <a:r>
              <a:rPr dirty="0" sz="1200">
                <a:latin typeface="Times New Roman"/>
                <a:cs typeface="Times New Roman"/>
              </a:rPr>
              <a:t>a </a:t>
            </a:r>
            <a:r>
              <a:rPr dirty="0" sz="1200" spc="-5">
                <a:latin typeface="Times New Roman"/>
                <a:cs typeface="Times New Roman"/>
              </a:rPr>
              <a:t>new procedure </a:t>
            </a:r>
            <a:r>
              <a:rPr dirty="0" sz="1200">
                <a:latin typeface="Times New Roman"/>
                <a:cs typeface="Times New Roman"/>
              </a:rPr>
              <a:t>in the </a:t>
            </a:r>
            <a:r>
              <a:rPr dirty="0" sz="1200" spc="-5">
                <a:latin typeface="Times New Roman"/>
                <a:cs typeface="Times New Roman"/>
              </a:rPr>
              <a:t>specification </a:t>
            </a:r>
            <a:r>
              <a:rPr dirty="0" sz="1200">
                <a:latin typeface="Times New Roman"/>
                <a:cs typeface="Times New Roman"/>
              </a:rPr>
              <a:t>and body, called </a:t>
            </a:r>
            <a:r>
              <a:rPr dirty="0" sz="1200" spc="-5">
                <a:latin typeface="Courier New"/>
                <a:cs typeface="Courier New"/>
              </a:rPr>
              <a:t>show_employees</a:t>
            </a:r>
            <a:r>
              <a:rPr dirty="0" sz="1200" spc="-5">
                <a:latin typeface="Times New Roman"/>
                <a:cs typeface="Times New Roman"/>
              </a:rPr>
              <a:t>, </a:t>
            </a:r>
            <a:r>
              <a:rPr dirty="0" sz="1200">
                <a:latin typeface="Times New Roman"/>
                <a:cs typeface="Times New Roman"/>
              </a:rPr>
              <a:t>which  does not take </a:t>
            </a:r>
            <a:r>
              <a:rPr dirty="0" sz="1200" spc="-5">
                <a:latin typeface="Times New Roman"/>
                <a:cs typeface="Times New Roman"/>
              </a:rPr>
              <a:t>arguments </a:t>
            </a:r>
            <a:r>
              <a:rPr dirty="0" sz="1200">
                <a:latin typeface="Times New Roman"/>
                <a:cs typeface="Times New Roman"/>
              </a:rPr>
              <a:t>and displays the </a:t>
            </a:r>
            <a:r>
              <a:rPr dirty="0" sz="1200" spc="-5">
                <a:latin typeface="Times New Roman"/>
                <a:cs typeface="Times New Roman"/>
              </a:rPr>
              <a:t>contents </a:t>
            </a:r>
            <a:r>
              <a:rPr dirty="0" sz="1200">
                <a:latin typeface="Times New Roman"/>
                <a:cs typeface="Times New Roman"/>
              </a:rPr>
              <a:t>of the private </a:t>
            </a:r>
            <a:r>
              <a:rPr dirty="0" sz="1200" spc="-5">
                <a:latin typeface="Times New Roman"/>
                <a:cs typeface="Times New Roman"/>
              </a:rPr>
              <a:t>PL/SQL </a:t>
            </a:r>
            <a:r>
              <a:rPr dirty="0" sz="1200">
                <a:latin typeface="Times New Roman"/>
                <a:cs typeface="Times New Roman"/>
              </a:rPr>
              <a:t>table variable (if  any data</a:t>
            </a:r>
            <a:r>
              <a:rPr dirty="0" sz="1200" spc="-5">
                <a:latin typeface="Times New Roman"/>
                <a:cs typeface="Times New Roman"/>
              </a:rPr>
              <a:t> </a:t>
            </a:r>
            <a:r>
              <a:rPr dirty="0" sz="1200">
                <a:latin typeface="Times New Roman"/>
                <a:cs typeface="Times New Roman"/>
              </a:rPr>
              <a:t>exists).</a:t>
            </a:r>
            <a:endParaRPr sz="1200">
              <a:latin typeface="Times New Roman"/>
              <a:cs typeface="Times New Roman"/>
            </a:endParaRPr>
          </a:p>
          <a:p>
            <a:pPr algn="just" marL="469900">
              <a:lnSpc>
                <a:spcPts val="1420"/>
              </a:lnSpc>
            </a:pPr>
            <a:r>
              <a:rPr dirty="0" sz="1200" b="1">
                <a:latin typeface="Times New Roman"/>
                <a:cs typeface="Times New Roman"/>
              </a:rPr>
              <a:t>Hint: </a:t>
            </a:r>
            <a:r>
              <a:rPr dirty="0" sz="1200">
                <a:latin typeface="Times New Roman"/>
                <a:cs typeface="Times New Roman"/>
              </a:rPr>
              <a:t>Use </a:t>
            </a:r>
            <a:r>
              <a:rPr dirty="0" sz="1200" spc="-5">
                <a:latin typeface="Times New Roman"/>
                <a:cs typeface="Times New Roman"/>
              </a:rPr>
              <a:t>the </a:t>
            </a:r>
            <a:r>
              <a:rPr dirty="0" sz="1200" spc="-5">
                <a:latin typeface="Courier New"/>
                <a:cs typeface="Courier New"/>
              </a:rPr>
              <a:t>print_employee</a:t>
            </a:r>
            <a:r>
              <a:rPr dirty="0" sz="1200" spc="-440">
                <a:latin typeface="Courier New"/>
                <a:cs typeface="Courier New"/>
              </a:rPr>
              <a:t> </a:t>
            </a:r>
            <a:r>
              <a:rPr dirty="0" sz="1200">
                <a:latin typeface="Times New Roman"/>
                <a:cs typeface="Times New Roman"/>
              </a:rPr>
              <a:t>procedure.</a:t>
            </a:r>
            <a:endParaRPr sz="1200">
              <a:latin typeface="Times New Roman"/>
              <a:cs typeface="Times New Roman"/>
            </a:endParaRPr>
          </a:p>
          <a:p>
            <a:pPr marL="12700">
              <a:lnSpc>
                <a:spcPts val="1280"/>
              </a:lnSpc>
              <a:spcBef>
                <a:spcPts val="745"/>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marR="1839595">
              <a:lnSpc>
                <a:spcPts val="1250"/>
              </a:lnSpc>
              <a:spcBef>
                <a:spcPts val="60"/>
              </a:spcBef>
            </a:pPr>
            <a:r>
              <a:rPr dirty="0" sz="1100" spc="-5">
                <a:latin typeface="Courier New"/>
                <a:cs typeface="Courier New"/>
              </a:rPr>
              <a:t>TYPE emp_tabtype IS TABLE OF employees%ROWTYPE;  PROCEDURE add_employee(</a:t>
            </a:r>
            <a:endParaRPr sz="1100">
              <a:latin typeface="Courier New"/>
              <a:cs typeface="Courier New"/>
            </a:endParaRPr>
          </a:p>
          <a:p>
            <a:pPr marL="347980" marR="2510155">
              <a:lnSpc>
                <a:spcPts val="1240"/>
              </a:lnSpc>
              <a:spcBef>
                <a:spcPts val="5"/>
              </a:spcBef>
            </a:pPr>
            <a:r>
              <a:rPr dirty="0" sz="1100" spc="-5">
                <a:latin typeface="Courier New"/>
                <a:cs typeface="Courier New"/>
              </a:rPr>
              <a:t>first_name employees.first_name%TYPE,  last_name</a:t>
            </a:r>
            <a:r>
              <a:rPr dirty="0" sz="1100" spc="5">
                <a:latin typeface="Courier New"/>
                <a:cs typeface="Courier New"/>
              </a:rPr>
              <a:t> </a:t>
            </a:r>
            <a:r>
              <a:rPr dirty="0" sz="1100" spc="-5">
                <a:latin typeface="Courier New"/>
                <a:cs typeface="Courier New"/>
              </a:rPr>
              <a:t>employees.last_name%TYPE,</a:t>
            </a:r>
            <a:endParaRPr sz="1100">
              <a:latin typeface="Courier New"/>
              <a:cs typeface="Courier New"/>
            </a:endParaRPr>
          </a:p>
          <a:p>
            <a:pPr marL="347980">
              <a:lnSpc>
                <a:spcPts val="1185"/>
              </a:lnSpc>
            </a:pPr>
            <a:r>
              <a:rPr dirty="0" sz="1100" spc="-5">
                <a:latin typeface="Courier New"/>
                <a:cs typeface="Courier New"/>
              </a:rPr>
              <a:t>email employees.email%TYPE,</a:t>
            </a:r>
            <a:endParaRPr sz="1100">
              <a:latin typeface="Courier New"/>
              <a:cs typeface="Courier New"/>
            </a:endParaRPr>
          </a:p>
          <a:p>
            <a:pPr marL="347980" marR="2007235">
              <a:lnSpc>
                <a:spcPct val="94300"/>
              </a:lnSpc>
              <a:spcBef>
                <a:spcPts val="40"/>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88135">
              <a:lnSpc>
                <a:spcPts val="1240"/>
              </a:lnSpc>
              <a:spcBef>
                <a:spcPts val="35"/>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180340">
              <a:lnSpc>
                <a:spcPts val="1185"/>
              </a:lnSpc>
            </a:pPr>
            <a:r>
              <a:rPr dirty="0" sz="1100" spc="-5">
                <a:latin typeface="Courier New"/>
                <a:cs typeface="Courier New"/>
              </a:rPr>
              <a:t>PROCEDURE add_employee(</a:t>
            </a:r>
            <a:endParaRPr sz="1100">
              <a:latin typeface="Courier New"/>
              <a:cs typeface="Courier New"/>
            </a:endParaRPr>
          </a:p>
          <a:p>
            <a:pPr marL="347980" marR="2510155">
              <a:lnSpc>
                <a:spcPct val="94300"/>
              </a:lnSpc>
              <a:spcBef>
                <a:spcPts val="40"/>
              </a:spcBef>
            </a:pPr>
            <a:r>
              <a:rPr dirty="0" sz="1100" spc="-5">
                <a:latin typeface="Courier New"/>
                <a:cs typeface="Courier New"/>
              </a:rPr>
              <a:t>first_name employees.first_name%TYPE,  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210"/>
              </a:lnSpc>
            </a:pPr>
            <a:r>
              <a:rPr dirty="0" sz="1100" spc="-5">
                <a:latin typeface="Courier New"/>
                <a:cs typeface="Courier New"/>
              </a:rPr>
              <a:t>PROCEDURE get_employee(</a:t>
            </a:r>
            <a:endParaRPr sz="1100">
              <a:latin typeface="Courier New"/>
              <a:cs typeface="Courier New"/>
            </a:endParaRPr>
          </a:p>
          <a:p>
            <a:pPr marL="347980" marR="2593975">
              <a:lnSpc>
                <a:spcPts val="1250"/>
              </a:lnSpc>
              <a:spcBef>
                <a:spcPts val="6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347980" marR="1085215" indent="-167640">
              <a:lnSpc>
                <a:spcPts val="1250"/>
              </a:lnSpc>
              <a:spcBef>
                <a:spcPts val="60"/>
              </a:spcBef>
            </a:pPr>
            <a:r>
              <a:rPr dirty="0" sz="1100" spc="-5">
                <a:latin typeface="Courier New"/>
                <a:cs typeface="Courier New"/>
              </a:rPr>
              <a:t>FUNCTION get_employee(emp_id employees.employee_id%type)  return employees%rowtype;</a:t>
            </a:r>
            <a:endParaRPr sz="1100">
              <a:latin typeface="Courier New"/>
              <a:cs typeface="Courier New"/>
            </a:endParaRPr>
          </a:p>
          <a:p>
            <a:pPr marL="347980" marR="833755" indent="-167640">
              <a:lnSpc>
                <a:spcPts val="1240"/>
              </a:lnSpc>
              <a:spcBef>
                <a:spcPts val="5"/>
              </a:spcBef>
            </a:pPr>
            <a:r>
              <a:rPr dirty="0" sz="1100" spc="-5">
                <a:latin typeface="Courier New"/>
                <a:cs typeface="Courier New"/>
              </a:rPr>
              <a:t>FUNCTION get_employee(family_name employees.last_name%type)  return employees%rowtype;</a:t>
            </a:r>
            <a:endParaRPr sz="1100">
              <a:latin typeface="Courier New"/>
              <a:cs typeface="Courier New"/>
            </a:endParaRPr>
          </a:p>
          <a:p>
            <a:pPr marL="180340">
              <a:lnSpc>
                <a:spcPts val="1190"/>
              </a:lnSpc>
            </a:pPr>
            <a:r>
              <a:rPr dirty="0" sz="1100" spc="-5">
                <a:latin typeface="Courier New"/>
                <a:cs typeface="Courier New"/>
              </a:rPr>
              <a:t>PROCEDURE get_employees(dept_id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290"/>
              </a:lnSpc>
            </a:pPr>
            <a:r>
              <a:rPr dirty="0" sz="1100" spc="-5">
                <a:latin typeface="Courier New"/>
                <a:cs typeface="Courier New"/>
              </a:rPr>
              <a:t>PROCEDURE init_departments;</a:t>
            </a:r>
            <a:endParaRPr sz="1100">
              <a:latin typeface="Courier New"/>
              <a:cs typeface="Courier New"/>
            </a:endParaRPr>
          </a:p>
        </p:txBody>
      </p:sp>
      <p:sp>
        <p:nvSpPr>
          <p:cNvPr id="8" name="object 8"/>
          <p:cNvSpPr/>
          <p:nvPr/>
        </p:nvSpPr>
        <p:spPr>
          <a:xfrm>
            <a:off x="832866" y="5064251"/>
            <a:ext cx="6335395" cy="4007485"/>
          </a:xfrm>
          <a:custGeom>
            <a:avLst/>
            <a:gdLst/>
            <a:ahLst/>
            <a:cxnLst/>
            <a:rect l="l" t="t" r="r" b="b"/>
            <a:pathLst>
              <a:path w="6335395" h="4007484">
                <a:moveTo>
                  <a:pt x="6335268" y="3823716"/>
                </a:moveTo>
                <a:lnTo>
                  <a:pt x="6323076" y="3823716"/>
                </a:lnTo>
                <a:lnTo>
                  <a:pt x="6323076" y="3995166"/>
                </a:lnTo>
                <a:lnTo>
                  <a:pt x="12179" y="3995166"/>
                </a:lnTo>
                <a:lnTo>
                  <a:pt x="12179" y="0"/>
                </a:lnTo>
                <a:lnTo>
                  <a:pt x="0" y="0"/>
                </a:lnTo>
                <a:lnTo>
                  <a:pt x="0" y="3995166"/>
                </a:lnTo>
                <a:lnTo>
                  <a:pt x="0" y="4007358"/>
                </a:lnTo>
                <a:lnTo>
                  <a:pt x="12179" y="4007358"/>
                </a:lnTo>
                <a:lnTo>
                  <a:pt x="6323076" y="4007358"/>
                </a:lnTo>
                <a:lnTo>
                  <a:pt x="6335268" y="4007358"/>
                </a:lnTo>
                <a:lnTo>
                  <a:pt x="6335268" y="3995166"/>
                </a:lnTo>
                <a:lnTo>
                  <a:pt x="6335268" y="3823716"/>
                </a:lnTo>
                <a:close/>
              </a:path>
            </a:pathLst>
          </a:custGeom>
          <a:solidFill>
            <a:srgbClr val="000000"/>
          </a:solidFill>
        </p:spPr>
        <p:txBody>
          <a:bodyPr wrap="square" lIns="0" tIns="0" rIns="0" bIns="0" rtlCol="0"/>
          <a:lstStyle/>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-5</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6061075" cy="7439025"/>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180340">
              <a:lnSpc>
                <a:spcPts val="1265"/>
              </a:lnSpc>
              <a:spcBef>
                <a:spcPts val="370"/>
              </a:spcBef>
            </a:pPr>
            <a:r>
              <a:rPr dirty="0" sz="1100" spc="-5">
                <a:latin typeface="Courier New"/>
                <a:cs typeface="Courier New"/>
              </a:rPr>
              <a:t>PROCEDURE print_employee(emprec</a:t>
            </a:r>
            <a:r>
              <a:rPr dirty="0" sz="1100" spc="10">
                <a:latin typeface="Courier New"/>
                <a:cs typeface="Courier New"/>
              </a:rPr>
              <a:t> </a:t>
            </a:r>
            <a:r>
              <a:rPr dirty="0" sz="1100" spc="-5">
                <a:latin typeface="Courier New"/>
                <a:cs typeface="Courier New"/>
              </a:rPr>
              <a:t>employees%rowtype);</a:t>
            </a:r>
            <a:endParaRPr sz="1100">
              <a:latin typeface="Courier New"/>
              <a:cs typeface="Courier New"/>
            </a:endParaRPr>
          </a:p>
          <a:p>
            <a:pPr marL="180340">
              <a:lnSpc>
                <a:spcPts val="1245"/>
              </a:lnSpc>
            </a:pPr>
            <a:r>
              <a:rPr dirty="0" sz="1100" spc="-5" b="1">
                <a:latin typeface="Courier New"/>
                <a:cs typeface="Courier New"/>
              </a:rPr>
              <a:t>PROCEDURE show_employees;</a:t>
            </a:r>
            <a:endParaRPr sz="1100">
              <a:latin typeface="Courier New"/>
              <a:cs typeface="Courier New"/>
            </a:endParaRPr>
          </a:p>
          <a:p>
            <a:pPr marL="12700">
              <a:lnSpc>
                <a:spcPts val="1260"/>
              </a:lnSpc>
            </a:pPr>
            <a:r>
              <a:rPr dirty="0" sz="1100" spc="-5">
                <a:latin typeface="Courier New"/>
                <a:cs typeface="Courier New"/>
              </a:rPr>
              <a:t>END emp_pkg;</a:t>
            </a:r>
            <a:endParaRPr sz="1100">
              <a:latin typeface="Courier New"/>
              <a:cs typeface="Courier New"/>
            </a:endParaRPr>
          </a:p>
          <a:p>
            <a:pPr marL="12700">
              <a:lnSpc>
                <a:spcPts val="1245"/>
              </a:lnSpc>
            </a:pPr>
            <a:r>
              <a:rPr dirty="0" sz="1100" spc="-5">
                <a:latin typeface="Courier New"/>
                <a:cs typeface="Courier New"/>
              </a:rPr>
              <a:t>/</a:t>
            </a:r>
            <a:endParaRPr sz="1100">
              <a:latin typeface="Courier New"/>
              <a:cs typeface="Courier New"/>
            </a:endParaRPr>
          </a:p>
          <a:p>
            <a:pPr marL="12700">
              <a:lnSpc>
                <a:spcPts val="1285"/>
              </a:lnSpc>
            </a:pPr>
            <a:r>
              <a:rPr dirty="0" sz="1100" spc="-5">
                <a:latin typeface="Courier New"/>
                <a:cs typeface="Courier New"/>
              </a:rPr>
              <a:t>SHOW ERRORS</a:t>
            </a:r>
            <a:endParaRPr sz="1100">
              <a:latin typeface="Courier New"/>
              <a:cs typeface="Courier New"/>
            </a:endParaRPr>
          </a:p>
          <a:p>
            <a:pPr>
              <a:lnSpc>
                <a:spcPct val="100000"/>
              </a:lnSpc>
              <a:spcBef>
                <a:spcPts val="35"/>
              </a:spcBef>
            </a:pPr>
            <a:endParaRPr sz="1000">
              <a:latin typeface="Courier New"/>
              <a:cs typeface="Courier New"/>
            </a:endParaRPr>
          </a:p>
          <a:p>
            <a:pPr marL="12700">
              <a:lnSpc>
                <a:spcPts val="1285"/>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347980" marR="2519680" indent="-167640">
              <a:lnSpc>
                <a:spcPts val="1250"/>
              </a:lnSpc>
              <a:spcBef>
                <a:spcPts val="65"/>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180340">
              <a:lnSpc>
                <a:spcPts val="1175"/>
              </a:lnSpc>
            </a:pPr>
            <a:r>
              <a:rPr dirty="0" sz="1100" spc="-5">
                <a:latin typeface="Courier New"/>
                <a:cs typeface="Courier New"/>
              </a:rPr>
              <a:t>valid_departments</a:t>
            </a:r>
            <a:r>
              <a:rPr dirty="0" sz="1100">
                <a:latin typeface="Courier New"/>
                <a:cs typeface="Courier New"/>
              </a:rPr>
              <a:t> </a:t>
            </a:r>
            <a:r>
              <a:rPr dirty="0" sz="1100" spc="-5">
                <a:latin typeface="Courier New"/>
                <a:cs typeface="Courier New"/>
              </a:rPr>
              <a:t>boolean_tabtype;</a:t>
            </a:r>
            <a:endParaRPr sz="1100">
              <a:latin typeface="Courier New"/>
              <a:cs typeface="Courier New"/>
            </a:endParaRPr>
          </a:p>
          <a:p>
            <a:pPr marL="180340">
              <a:lnSpc>
                <a:spcPts val="1285"/>
              </a:lnSpc>
              <a:tabLst>
                <a:tab pos="1688464" algn="l"/>
              </a:tabLst>
            </a:pPr>
            <a:r>
              <a:rPr dirty="0" sz="1100" spc="-5">
                <a:latin typeface="Courier New"/>
                <a:cs typeface="Courier New"/>
              </a:rPr>
              <a:t>emp_table	emp_tabtype;</a:t>
            </a:r>
            <a:endParaRPr sz="1100">
              <a:latin typeface="Courier New"/>
              <a:cs typeface="Courier New"/>
            </a:endParaRPr>
          </a:p>
          <a:p>
            <a:pPr>
              <a:lnSpc>
                <a:spcPct val="100000"/>
              </a:lnSpc>
              <a:spcBef>
                <a:spcPts val="40"/>
              </a:spcBef>
            </a:pPr>
            <a:endParaRPr sz="1100">
              <a:latin typeface="Courier New"/>
              <a:cs typeface="Courier New"/>
            </a:endParaRPr>
          </a:p>
          <a:p>
            <a:pPr marL="264160" marR="591820" indent="-83820">
              <a:lnSpc>
                <a:spcPts val="1240"/>
              </a:lnSpc>
            </a:pPr>
            <a:r>
              <a:rPr dirty="0" sz="1100" spc="-5">
                <a:latin typeface="Courier New"/>
                <a:cs typeface="Courier New"/>
              </a:rPr>
              <a:t>FUNCTION valid_deptid(deptid IN departments.department_id%TYPE)  RETURN BOOLEAN;</a:t>
            </a:r>
            <a:endParaRPr sz="1100">
              <a:latin typeface="Courier New"/>
              <a:cs typeface="Courier New"/>
            </a:endParaRPr>
          </a:p>
          <a:p>
            <a:pPr>
              <a:lnSpc>
                <a:spcPct val="100000"/>
              </a:lnSpc>
              <a:spcBef>
                <a:spcPts val="15"/>
              </a:spcBef>
            </a:pPr>
            <a:endParaRPr sz="1000">
              <a:latin typeface="Courier New"/>
              <a:cs typeface="Courier New"/>
            </a:endParaRPr>
          </a:p>
          <a:p>
            <a:pPr marL="180340">
              <a:lnSpc>
                <a:spcPts val="1280"/>
              </a:lnSpc>
            </a:pPr>
            <a:r>
              <a:rPr dirty="0" sz="1100" spc="-5">
                <a:latin typeface="Courier New"/>
                <a:cs typeface="Courier New"/>
              </a:rPr>
              <a:t>PROCEDURE add_employee(</a:t>
            </a:r>
            <a:endParaRPr sz="1100">
              <a:latin typeface="Courier New"/>
              <a:cs typeface="Courier New"/>
            </a:endParaRPr>
          </a:p>
          <a:p>
            <a:pPr marL="347980" marR="2603500">
              <a:lnSpc>
                <a:spcPts val="1250"/>
              </a:lnSpc>
              <a:spcBef>
                <a:spcPts val="6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a:lnSpc>
                <a:spcPts val="1170"/>
              </a:lnSpc>
            </a:pPr>
            <a:r>
              <a:rPr dirty="0" sz="1100" spc="-5">
                <a:latin typeface="Courier New"/>
                <a:cs typeface="Courier New"/>
              </a:rPr>
              <a:t>job employees.job_id%TYPE DEFAULT</a:t>
            </a:r>
            <a:r>
              <a:rPr dirty="0" sz="1100" spc="15">
                <a:latin typeface="Courier New"/>
                <a:cs typeface="Courier New"/>
              </a:rPr>
              <a:t> </a:t>
            </a:r>
            <a:r>
              <a:rPr dirty="0" sz="1100" spc="-5">
                <a:latin typeface="Courier New"/>
                <a:cs typeface="Courier New"/>
              </a:rPr>
              <a:t>'SA_REP',</a:t>
            </a:r>
            <a:endParaRPr sz="1100">
              <a:latin typeface="Courier New"/>
              <a:cs typeface="Courier New"/>
            </a:endParaRPr>
          </a:p>
          <a:p>
            <a:pPr marL="347980" marR="2184400">
              <a:lnSpc>
                <a:spcPts val="1250"/>
              </a:lnSpc>
              <a:spcBef>
                <a:spcPts val="65"/>
              </a:spcBef>
            </a:pPr>
            <a:r>
              <a:rPr dirty="0" sz="1100" spc="-5">
                <a:latin typeface="Courier New"/>
                <a:cs typeface="Courier New"/>
              </a:rPr>
              <a:t>mgr employees.manager_id%TYPE DEFAULT 145,  sal employees.salary%TYPE DEFAULT</a:t>
            </a:r>
            <a:r>
              <a:rPr dirty="0" sz="1100" spc="25">
                <a:latin typeface="Courier New"/>
                <a:cs typeface="Courier New"/>
              </a:rPr>
              <a:t> </a:t>
            </a:r>
            <a:r>
              <a:rPr dirty="0" sz="1100" spc="-5">
                <a:latin typeface="Courier New"/>
                <a:cs typeface="Courier New"/>
              </a:rPr>
              <a:t>1000,</a:t>
            </a:r>
            <a:endParaRPr sz="1100">
              <a:latin typeface="Courier New"/>
              <a:cs typeface="Courier New"/>
            </a:endParaRPr>
          </a:p>
          <a:p>
            <a:pPr marL="347980">
              <a:lnSpc>
                <a:spcPts val="1175"/>
              </a:lnSpc>
            </a:pPr>
            <a:r>
              <a:rPr dirty="0" sz="1100" spc="-5">
                <a:latin typeface="Courier New"/>
                <a:cs typeface="Courier New"/>
              </a:rPr>
              <a:t>comm employees.commission_pct%TYPE DEFAULT</a:t>
            </a:r>
            <a:r>
              <a:rPr dirty="0" sz="1100" spc="15">
                <a:latin typeface="Courier New"/>
                <a:cs typeface="Courier New"/>
              </a:rPr>
              <a:t> </a:t>
            </a:r>
            <a:r>
              <a:rPr dirty="0" sz="1100" spc="-5">
                <a:latin typeface="Courier New"/>
                <a:cs typeface="Courier New"/>
              </a:rPr>
              <a:t>0,</a:t>
            </a:r>
            <a:endParaRPr sz="1100">
              <a:latin typeface="Courier New"/>
              <a:cs typeface="Courier New"/>
            </a:endParaRPr>
          </a:p>
          <a:p>
            <a:pPr marL="180340" marR="1513840" indent="167640">
              <a:lnSpc>
                <a:spcPts val="1250"/>
              </a:lnSpc>
              <a:spcBef>
                <a:spcPts val="65"/>
              </a:spcBef>
            </a:pPr>
            <a:r>
              <a:rPr dirty="0" sz="1100" spc="-5">
                <a:latin typeface="Courier New"/>
                <a:cs typeface="Courier New"/>
              </a:rPr>
              <a:t>deptid employees.department_id%TYPE DEFAULT 30) IS  BEGIN</a:t>
            </a:r>
            <a:endParaRPr sz="1100">
              <a:latin typeface="Courier New"/>
              <a:cs typeface="Courier New"/>
            </a:endParaRPr>
          </a:p>
          <a:p>
            <a:pPr marL="347980">
              <a:lnSpc>
                <a:spcPts val="1175"/>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683260" marR="5080" indent="-167640">
              <a:lnSpc>
                <a:spcPts val="1250"/>
              </a:lnSpc>
              <a:spcBef>
                <a:spcPts val="65"/>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515620">
              <a:lnSpc>
                <a:spcPts val="1175"/>
              </a:lnSpc>
            </a:pPr>
            <a:r>
              <a:rPr dirty="0" sz="1100" spc="-5">
                <a:latin typeface="Courier New"/>
                <a:cs typeface="Courier New"/>
              </a:rPr>
              <a:t>VALUES (employees_seq.NEXTVAL, first_name, last_name,</a:t>
            </a:r>
            <a:r>
              <a:rPr dirty="0" sz="1100" spc="55">
                <a:latin typeface="Courier New"/>
                <a:cs typeface="Courier New"/>
              </a:rPr>
              <a:t> </a:t>
            </a:r>
            <a:r>
              <a:rPr dirty="0" sz="1100" spc="-5">
                <a:latin typeface="Courier New"/>
                <a:cs typeface="Courier New"/>
              </a:rPr>
              <a:t>email,</a:t>
            </a:r>
            <a:endParaRPr sz="1100">
              <a:latin typeface="Courier New"/>
              <a:cs typeface="Courier New"/>
            </a:endParaRPr>
          </a:p>
          <a:p>
            <a:pPr marL="683260">
              <a:lnSpc>
                <a:spcPts val="1250"/>
              </a:lnSpc>
            </a:pPr>
            <a:r>
              <a:rPr dirty="0" sz="1100" spc="-5">
                <a:latin typeface="Courier New"/>
                <a:cs typeface="Courier New"/>
              </a:rPr>
              <a:t>job, mgr, TRUNC(SYSDATE), sal, comm,</a:t>
            </a:r>
            <a:r>
              <a:rPr dirty="0" sz="1100" spc="25">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245"/>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527300">
              <a:lnSpc>
                <a:spcPts val="1250"/>
              </a:lnSpc>
            </a:pPr>
            <a:r>
              <a:rPr dirty="0" sz="1100" spc="-5">
                <a:latin typeface="Courier New"/>
                <a:cs typeface="Courier New"/>
              </a:rPr>
              <a:t>'Invalid department ID. Try</a:t>
            </a:r>
            <a:r>
              <a:rPr dirty="0" sz="1100" spc="20">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50"/>
              </a:lnSpc>
            </a:pPr>
            <a:r>
              <a:rPr dirty="0" sz="1100" spc="-5">
                <a:latin typeface="Courier New"/>
                <a:cs typeface="Courier New"/>
              </a:rPr>
              <a:t>END IF;</a:t>
            </a:r>
            <a:endParaRPr sz="1100">
              <a:latin typeface="Courier New"/>
              <a:cs typeface="Courier New"/>
            </a:endParaRPr>
          </a:p>
          <a:p>
            <a:pPr marL="180340">
              <a:lnSpc>
                <a:spcPts val="1285"/>
              </a:lnSpc>
            </a:pPr>
            <a:r>
              <a:rPr dirty="0" sz="1100" spc="-5">
                <a:latin typeface="Courier New"/>
                <a:cs typeface="Courier New"/>
              </a:rPr>
              <a:t>END add_employee;</a:t>
            </a:r>
            <a:endParaRPr sz="1100">
              <a:latin typeface="Courier New"/>
              <a:cs typeface="Courier New"/>
            </a:endParaRPr>
          </a:p>
          <a:p>
            <a:pPr>
              <a:lnSpc>
                <a:spcPct val="100000"/>
              </a:lnSpc>
              <a:spcBef>
                <a:spcPts val="35"/>
              </a:spcBef>
            </a:pPr>
            <a:endParaRPr sz="1000">
              <a:latin typeface="Courier New"/>
              <a:cs typeface="Courier New"/>
            </a:endParaRPr>
          </a:p>
          <a:p>
            <a:pPr marL="180340">
              <a:lnSpc>
                <a:spcPts val="1285"/>
              </a:lnSpc>
            </a:pPr>
            <a:r>
              <a:rPr dirty="0" sz="1100" spc="-5">
                <a:latin typeface="Courier New"/>
                <a:cs typeface="Courier New"/>
              </a:rPr>
              <a:t>PROCEDURE add_employee(</a:t>
            </a:r>
            <a:endParaRPr sz="1100">
              <a:latin typeface="Courier New"/>
              <a:cs typeface="Courier New"/>
            </a:endParaRPr>
          </a:p>
          <a:p>
            <a:pPr marL="347980" marR="2435860">
              <a:lnSpc>
                <a:spcPct val="94400"/>
              </a:lnSpc>
              <a:spcBef>
                <a:spcPts val="40"/>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05"/>
              </a:lnSpc>
            </a:pPr>
            <a:r>
              <a:rPr dirty="0" sz="1100" spc="-5">
                <a:latin typeface="Courier New"/>
                <a:cs typeface="Courier New"/>
              </a:rPr>
              <a:t>BEGIN</a:t>
            </a:r>
            <a:endParaRPr sz="1100">
              <a:latin typeface="Courier New"/>
              <a:cs typeface="Courier New"/>
            </a:endParaRPr>
          </a:p>
          <a:p>
            <a:pPr marL="347980" marR="172720">
              <a:lnSpc>
                <a:spcPts val="1250"/>
              </a:lnSpc>
              <a:spcBef>
                <a:spcPts val="65"/>
              </a:spcBef>
            </a:pPr>
            <a:r>
              <a:rPr dirty="0" sz="1100" spc="-5">
                <a:latin typeface="Courier New"/>
                <a:cs typeface="Courier New"/>
              </a:rPr>
              <a:t>email := UPPER(SUBSTR(first_name, 1, 1)||SUBSTR(last_name, 1, 7));  add_employee(first_name, last_name, email, deptid =&gt;</a:t>
            </a:r>
            <a:r>
              <a:rPr dirty="0" sz="1100" spc="70">
                <a:latin typeface="Courier New"/>
                <a:cs typeface="Courier New"/>
              </a:rPr>
              <a:t> </a:t>
            </a:r>
            <a:r>
              <a:rPr dirty="0" sz="1100" spc="-5">
                <a:latin typeface="Courier New"/>
                <a:cs typeface="Courier New"/>
              </a:rPr>
              <a:t>deptid);</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p:txBody>
      </p:sp>
      <p:sp>
        <p:nvSpPr>
          <p:cNvPr id="4" name="object 4"/>
          <p:cNvSpPr/>
          <p:nvPr/>
        </p:nvSpPr>
        <p:spPr>
          <a:xfrm>
            <a:off x="832866" y="1051559"/>
            <a:ext cx="6335395" cy="7172325"/>
          </a:xfrm>
          <a:custGeom>
            <a:avLst/>
            <a:gdLst/>
            <a:ahLst/>
            <a:cxnLst/>
            <a:rect l="l" t="t" r="r" b="b"/>
            <a:pathLst>
              <a:path w="6335395" h="7172325">
                <a:moveTo>
                  <a:pt x="6335268" y="0"/>
                </a:moveTo>
                <a:lnTo>
                  <a:pt x="6323076" y="0"/>
                </a:lnTo>
                <a:lnTo>
                  <a:pt x="6323076" y="7159752"/>
                </a:lnTo>
                <a:lnTo>
                  <a:pt x="12179" y="7159752"/>
                </a:lnTo>
                <a:lnTo>
                  <a:pt x="12179" y="0"/>
                </a:lnTo>
                <a:lnTo>
                  <a:pt x="0" y="0"/>
                </a:lnTo>
                <a:lnTo>
                  <a:pt x="0" y="7159752"/>
                </a:lnTo>
                <a:lnTo>
                  <a:pt x="0" y="7171944"/>
                </a:lnTo>
                <a:lnTo>
                  <a:pt x="12179" y="7171957"/>
                </a:lnTo>
                <a:lnTo>
                  <a:pt x="6323076" y="7171944"/>
                </a:lnTo>
                <a:lnTo>
                  <a:pt x="6335268" y="7171957"/>
                </a:lnTo>
                <a:lnTo>
                  <a:pt x="6335268" y="7159752"/>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-6</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5558155" cy="7439025"/>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180340">
              <a:lnSpc>
                <a:spcPts val="1280"/>
              </a:lnSpc>
              <a:spcBef>
                <a:spcPts val="370"/>
              </a:spcBef>
            </a:pPr>
            <a:r>
              <a:rPr dirty="0" sz="1100" spc="-5">
                <a:latin typeface="Courier New"/>
                <a:cs typeface="Courier New"/>
              </a:rPr>
              <a:t>PROCEDURE get_employee(</a:t>
            </a:r>
            <a:endParaRPr sz="1100">
              <a:latin typeface="Courier New"/>
              <a:cs typeface="Courier New"/>
            </a:endParaRPr>
          </a:p>
          <a:p>
            <a:pPr marL="347980" marR="2184400">
              <a:lnSpc>
                <a:spcPts val="1250"/>
              </a:lnSpc>
              <a:spcBef>
                <a:spcPts val="6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5"/>
              </a:lnSpc>
            </a:pPr>
            <a:r>
              <a:rPr dirty="0" sz="1100" spc="-5">
                <a:latin typeface="Courier New"/>
                <a:cs typeface="Courier New"/>
              </a:rPr>
              <a:t>job OUT employees.job_id%TYPE)</a:t>
            </a:r>
            <a:r>
              <a:rPr dirty="0" sz="1100" spc="1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50"/>
              </a:lnSpc>
            </a:pPr>
            <a:r>
              <a:rPr dirty="0" sz="1100" spc="-5">
                <a:latin typeface="Courier New"/>
                <a:cs typeface="Courier New"/>
              </a:rPr>
              <a:t>BEGIN</a:t>
            </a:r>
            <a:endParaRPr sz="1100">
              <a:latin typeface="Courier New"/>
              <a:cs typeface="Courier New"/>
            </a:endParaRPr>
          </a:p>
          <a:p>
            <a:pPr marL="347980" marR="3441700">
              <a:lnSpc>
                <a:spcPts val="1240"/>
              </a:lnSpc>
              <a:spcBef>
                <a:spcPts val="75"/>
              </a:spcBef>
            </a:pPr>
            <a:r>
              <a:rPr dirty="0" sz="1100" spc="-5">
                <a:latin typeface="Courier New"/>
                <a:cs typeface="Courier New"/>
              </a:rPr>
              <a:t>SELECT salary, job_id  INTO sal,</a:t>
            </a:r>
            <a:r>
              <a:rPr dirty="0" sz="1100" spc="-10">
                <a:latin typeface="Courier New"/>
                <a:cs typeface="Courier New"/>
              </a:rPr>
              <a:t> </a:t>
            </a:r>
            <a:r>
              <a:rPr dirty="0" sz="1100" spc="-5">
                <a:latin typeface="Courier New"/>
                <a:cs typeface="Courier New"/>
              </a:rPr>
              <a:t>job</a:t>
            </a:r>
            <a:endParaRPr sz="1100">
              <a:latin typeface="Courier New"/>
              <a:cs typeface="Courier New"/>
            </a:endParaRPr>
          </a:p>
          <a:p>
            <a:pPr marL="347980">
              <a:lnSpc>
                <a:spcPts val="1185"/>
              </a:lnSpc>
            </a:pPr>
            <a:r>
              <a:rPr dirty="0" sz="1100" spc="-5">
                <a:latin typeface="Courier New"/>
                <a:cs typeface="Courier New"/>
              </a:rPr>
              <a:t>FROM employees</a:t>
            </a:r>
            <a:endParaRPr sz="1100">
              <a:latin typeface="Courier New"/>
              <a:cs typeface="Courier New"/>
            </a:endParaRPr>
          </a:p>
          <a:p>
            <a:pPr marL="180340" marR="3022600" indent="167640">
              <a:lnSpc>
                <a:spcPts val="1240"/>
              </a:lnSpc>
              <a:spcBef>
                <a:spcPts val="70"/>
              </a:spcBef>
            </a:pPr>
            <a:r>
              <a:rPr dirty="0" sz="1100" spc="-5">
                <a:latin typeface="Courier New"/>
                <a:cs typeface="Courier New"/>
              </a:rPr>
              <a:t>WHERE employee_id = empid;  END get_employee;</a:t>
            </a:r>
            <a:endParaRPr sz="1100">
              <a:latin typeface="Courier New"/>
              <a:cs typeface="Courier New"/>
            </a:endParaRPr>
          </a:p>
          <a:p>
            <a:pPr>
              <a:lnSpc>
                <a:spcPct val="100000"/>
              </a:lnSpc>
              <a:spcBef>
                <a:spcPts val="5"/>
              </a:spcBef>
            </a:pPr>
            <a:endParaRPr sz="1100">
              <a:latin typeface="Courier New"/>
              <a:cs typeface="Courier New"/>
            </a:endParaRPr>
          </a:p>
          <a:p>
            <a:pPr marL="347980" marR="675640" indent="-167640">
              <a:lnSpc>
                <a:spcPts val="1250"/>
              </a:lnSpc>
            </a:pPr>
            <a:r>
              <a:rPr dirty="0" sz="1100" spc="-5">
                <a:latin typeface="Courier New"/>
                <a:cs typeface="Courier New"/>
              </a:rPr>
              <a:t>FUNCTION get_employee(emp_id employees.employee_id%type)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347980">
              <a:lnSpc>
                <a:spcPts val="1175"/>
              </a:lnSpc>
            </a:pPr>
            <a:r>
              <a:rPr dirty="0" sz="1100" spc="-5">
                <a:latin typeface="Courier New"/>
                <a:cs typeface="Courier New"/>
              </a:rPr>
              <a:t>emprec employees%rowtype;</a:t>
            </a:r>
            <a:endParaRPr sz="1100">
              <a:latin typeface="Courier New"/>
              <a:cs typeface="Courier New"/>
            </a:endParaRPr>
          </a:p>
          <a:p>
            <a:pPr marL="180340">
              <a:lnSpc>
                <a:spcPts val="1250"/>
              </a:lnSpc>
            </a:pPr>
            <a:r>
              <a:rPr dirty="0" sz="1100" spc="-5">
                <a:latin typeface="Courier New"/>
                <a:cs typeface="Courier New"/>
              </a:rPr>
              <a:t>BEGIN</a:t>
            </a:r>
            <a:endParaRPr sz="1100">
              <a:latin typeface="Courier New"/>
              <a:cs typeface="Courier New"/>
            </a:endParaRPr>
          </a:p>
          <a:p>
            <a:pPr marL="347980" marR="3525520">
              <a:lnSpc>
                <a:spcPts val="1240"/>
              </a:lnSpc>
              <a:spcBef>
                <a:spcPts val="70"/>
              </a:spcBef>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347980" marR="2938780">
              <a:lnSpc>
                <a:spcPts val="1250"/>
              </a:lnSpc>
              <a:spcBef>
                <a:spcPts val="5"/>
              </a:spcBef>
            </a:pPr>
            <a:r>
              <a:rPr dirty="0" sz="1100" spc="-5">
                <a:latin typeface="Courier New"/>
                <a:cs typeface="Courier New"/>
              </a:rPr>
              <a:t>WHERE employee_id = emp_id;  RETURN emprec;</a:t>
            </a:r>
            <a:endParaRPr sz="1100">
              <a:latin typeface="Courier New"/>
              <a:cs typeface="Courier New"/>
            </a:endParaRPr>
          </a:p>
          <a:p>
            <a:pPr marL="180340">
              <a:lnSpc>
                <a:spcPts val="1210"/>
              </a:lnSpc>
            </a:pPr>
            <a:r>
              <a:rPr dirty="0" sz="1100" spc="-5">
                <a:latin typeface="Courier New"/>
                <a:cs typeface="Courier New"/>
              </a:rPr>
              <a:t>END;</a:t>
            </a:r>
            <a:endParaRPr sz="1100">
              <a:latin typeface="Courier New"/>
              <a:cs typeface="Courier New"/>
            </a:endParaRPr>
          </a:p>
          <a:p>
            <a:pPr>
              <a:lnSpc>
                <a:spcPct val="100000"/>
              </a:lnSpc>
              <a:spcBef>
                <a:spcPts val="35"/>
              </a:spcBef>
            </a:pPr>
            <a:endParaRPr sz="1100">
              <a:latin typeface="Courier New"/>
              <a:cs typeface="Courier New"/>
            </a:endParaRPr>
          </a:p>
          <a:p>
            <a:pPr marL="347980" marR="424180" indent="-167640">
              <a:lnSpc>
                <a:spcPts val="1240"/>
              </a:lnSpc>
            </a:pPr>
            <a:r>
              <a:rPr dirty="0" sz="1100" spc="-5">
                <a:latin typeface="Courier New"/>
                <a:cs typeface="Courier New"/>
              </a:rPr>
              <a:t>FUNCTION get_employee(family_name employees.last_name%type)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106420" indent="167640">
              <a:lnSpc>
                <a:spcPts val="1250"/>
              </a:lnSpc>
              <a:spcBef>
                <a:spcPts val="5"/>
              </a:spcBef>
            </a:pPr>
            <a:r>
              <a:rPr dirty="0" sz="1100" spc="-5">
                <a:latin typeface="Courier New"/>
                <a:cs typeface="Courier New"/>
              </a:rPr>
              <a:t>emprec employees%rowtype;  BEGIN</a:t>
            </a:r>
            <a:endParaRPr sz="1100">
              <a:latin typeface="Courier New"/>
              <a:cs typeface="Courier New"/>
            </a:endParaRPr>
          </a:p>
          <a:p>
            <a:pPr marL="347980">
              <a:lnSpc>
                <a:spcPts val="1175"/>
              </a:lnSpc>
            </a:pPr>
            <a:r>
              <a:rPr dirty="0" sz="1100" spc="-5">
                <a:latin typeface="Courier New"/>
                <a:cs typeface="Courier New"/>
              </a:rPr>
              <a:t>SELECT * INTO</a:t>
            </a:r>
            <a:r>
              <a:rPr dirty="0" sz="1100" spc="5">
                <a:latin typeface="Courier New"/>
                <a:cs typeface="Courier New"/>
              </a:rPr>
              <a:t> </a:t>
            </a:r>
            <a:r>
              <a:rPr dirty="0" sz="1100" spc="-5">
                <a:latin typeface="Courier New"/>
                <a:cs typeface="Courier New"/>
              </a:rPr>
              <a:t>emprec</a:t>
            </a:r>
            <a:endParaRPr sz="1100">
              <a:latin typeface="Courier New"/>
              <a:cs typeface="Courier New"/>
            </a:endParaRPr>
          </a:p>
          <a:p>
            <a:pPr marL="347980">
              <a:lnSpc>
                <a:spcPts val="1250"/>
              </a:lnSpc>
            </a:pPr>
            <a:r>
              <a:rPr dirty="0" sz="1100" spc="-5">
                <a:latin typeface="Courier New"/>
                <a:cs typeface="Courier New"/>
              </a:rPr>
              <a:t>FROM</a:t>
            </a:r>
            <a:r>
              <a:rPr dirty="0" sz="1100" spc="-55">
                <a:latin typeface="Courier New"/>
                <a:cs typeface="Courier New"/>
              </a:rPr>
              <a:t> </a:t>
            </a:r>
            <a:r>
              <a:rPr dirty="0" sz="1100" spc="-5">
                <a:latin typeface="Courier New"/>
                <a:cs typeface="Courier New"/>
              </a:rPr>
              <a:t>employees</a:t>
            </a:r>
            <a:endParaRPr sz="1100">
              <a:latin typeface="Courier New"/>
              <a:cs typeface="Courier New"/>
            </a:endParaRPr>
          </a:p>
          <a:p>
            <a:pPr marL="347980" marR="2687320">
              <a:lnSpc>
                <a:spcPts val="1240"/>
              </a:lnSpc>
              <a:spcBef>
                <a:spcPts val="70"/>
              </a:spcBef>
            </a:pPr>
            <a:r>
              <a:rPr dirty="0" sz="1100" spc="-5">
                <a:latin typeface="Courier New"/>
                <a:cs typeface="Courier New"/>
              </a:rPr>
              <a:t>WHERE last_name = family_name;  RETURN emprec;</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25"/>
              </a:spcBef>
            </a:pPr>
            <a:endParaRPr sz="1100">
              <a:latin typeface="Courier New"/>
              <a:cs typeface="Courier New"/>
            </a:endParaRPr>
          </a:p>
          <a:p>
            <a:pPr marL="180340" marR="5080">
              <a:lnSpc>
                <a:spcPts val="1250"/>
              </a:lnSpc>
            </a:pPr>
            <a:r>
              <a:rPr dirty="0" sz="1100" spc="-5">
                <a:latin typeface="Courier New"/>
                <a:cs typeface="Courier New"/>
              </a:rPr>
              <a:t>PROCEDURE get_employees(dept_id employees.department_id%type) IS  BEGIN</a:t>
            </a:r>
            <a:endParaRPr sz="1100">
              <a:latin typeface="Courier New"/>
              <a:cs typeface="Courier New"/>
            </a:endParaRPr>
          </a:p>
          <a:p>
            <a:pPr marL="347980">
              <a:lnSpc>
                <a:spcPts val="1180"/>
              </a:lnSpc>
            </a:pPr>
            <a:r>
              <a:rPr dirty="0" sz="1100" spc="-5">
                <a:latin typeface="Courier New"/>
                <a:cs typeface="Courier New"/>
              </a:rPr>
              <a:t>SELECT * BULK COLLECT INTO</a:t>
            </a:r>
            <a:r>
              <a:rPr dirty="0" sz="1100" spc="20">
                <a:latin typeface="Courier New"/>
                <a:cs typeface="Courier New"/>
              </a:rPr>
              <a:t> </a:t>
            </a:r>
            <a:r>
              <a:rPr dirty="0" sz="1100" spc="-5">
                <a:latin typeface="Courier New"/>
                <a:cs typeface="Courier New"/>
              </a:rPr>
              <a:t>emp_table</a:t>
            </a:r>
            <a:endParaRPr sz="1100">
              <a:latin typeface="Courier New"/>
              <a:cs typeface="Courier New"/>
            </a:endParaRPr>
          </a:p>
          <a:p>
            <a:pPr marL="347980">
              <a:lnSpc>
                <a:spcPts val="1245"/>
              </a:lnSpc>
            </a:pPr>
            <a:r>
              <a:rPr dirty="0" sz="1100" spc="-5">
                <a:latin typeface="Courier New"/>
                <a:cs typeface="Courier New"/>
              </a:rPr>
              <a:t>FROM EMPLOYEES</a:t>
            </a:r>
            <a:endParaRPr sz="1100">
              <a:latin typeface="Courier New"/>
              <a:cs typeface="Courier New"/>
            </a:endParaRPr>
          </a:p>
          <a:p>
            <a:pPr marL="180340" marR="2687320" indent="167640">
              <a:lnSpc>
                <a:spcPts val="1250"/>
              </a:lnSpc>
              <a:spcBef>
                <a:spcPts val="60"/>
              </a:spcBef>
            </a:pPr>
            <a:r>
              <a:rPr dirty="0" sz="1100" spc="-5">
                <a:latin typeface="Courier New"/>
                <a:cs typeface="Courier New"/>
              </a:rPr>
              <a:t>WHERE department_id = dept_id;  END;</a:t>
            </a:r>
            <a:endParaRPr sz="1100">
              <a:latin typeface="Courier New"/>
              <a:cs typeface="Courier New"/>
            </a:endParaRPr>
          </a:p>
          <a:p>
            <a:pPr>
              <a:lnSpc>
                <a:spcPct val="100000"/>
              </a:lnSpc>
              <a:spcBef>
                <a:spcPts val="45"/>
              </a:spcBef>
            </a:pPr>
            <a:endParaRPr sz="1050">
              <a:latin typeface="Courier New"/>
              <a:cs typeface="Courier New"/>
            </a:endParaRPr>
          </a:p>
          <a:p>
            <a:pPr marL="180340" marR="2938780">
              <a:lnSpc>
                <a:spcPts val="1250"/>
              </a:lnSpc>
              <a:spcBef>
                <a:spcPts val="5"/>
              </a:spcBef>
            </a:pPr>
            <a:r>
              <a:rPr dirty="0" sz="1100" spc="-5">
                <a:latin typeface="Courier New"/>
                <a:cs typeface="Courier New"/>
              </a:rPr>
              <a:t>PROCEDURE init_departments IS  BEGIN</a:t>
            </a:r>
            <a:endParaRPr sz="1100">
              <a:latin typeface="Courier New"/>
              <a:cs typeface="Courier New"/>
            </a:endParaRPr>
          </a:p>
          <a:p>
            <a:pPr marL="347980" marR="1010919">
              <a:lnSpc>
                <a:spcPts val="1240"/>
              </a:lnSpc>
            </a:pPr>
            <a:r>
              <a:rPr dirty="0" sz="1100" spc="-5">
                <a:latin typeface="Courier New"/>
                <a:cs typeface="Courier New"/>
              </a:rPr>
              <a:t>FOR rec IN (SELECT department_id FROM departments)  LOOP</a:t>
            </a:r>
            <a:endParaRPr sz="1100">
              <a:latin typeface="Courier New"/>
              <a:cs typeface="Courier New"/>
            </a:endParaRPr>
          </a:p>
          <a:p>
            <a:pPr marL="347980" marR="1262380" indent="167640">
              <a:lnSpc>
                <a:spcPts val="1250"/>
              </a:lnSpc>
              <a:spcBef>
                <a:spcPts val="5"/>
              </a:spcBef>
            </a:pPr>
            <a:r>
              <a:rPr dirty="0" sz="1100" spc="-5">
                <a:latin typeface="Courier New"/>
                <a:cs typeface="Courier New"/>
              </a:rPr>
              <a:t>valid_departments(rec.department_id) := TRUE;  END LOOP;</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p:txBody>
      </p:sp>
      <p:sp>
        <p:nvSpPr>
          <p:cNvPr id="4" name="object 4"/>
          <p:cNvSpPr/>
          <p:nvPr/>
        </p:nvSpPr>
        <p:spPr>
          <a:xfrm>
            <a:off x="832866" y="1051559"/>
            <a:ext cx="6335395" cy="7172325"/>
          </a:xfrm>
          <a:custGeom>
            <a:avLst/>
            <a:gdLst/>
            <a:ahLst/>
            <a:cxnLst/>
            <a:rect l="l" t="t" r="r" b="b"/>
            <a:pathLst>
              <a:path w="6335395" h="7172325">
                <a:moveTo>
                  <a:pt x="6335268" y="0"/>
                </a:moveTo>
                <a:lnTo>
                  <a:pt x="6323076" y="0"/>
                </a:lnTo>
                <a:lnTo>
                  <a:pt x="6323076" y="7159752"/>
                </a:lnTo>
                <a:lnTo>
                  <a:pt x="12179" y="7159752"/>
                </a:lnTo>
                <a:lnTo>
                  <a:pt x="12179" y="0"/>
                </a:lnTo>
                <a:lnTo>
                  <a:pt x="0" y="0"/>
                </a:lnTo>
                <a:lnTo>
                  <a:pt x="0" y="7159752"/>
                </a:lnTo>
                <a:lnTo>
                  <a:pt x="0" y="7171944"/>
                </a:lnTo>
                <a:lnTo>
                  <a:pt x="12179" y="7171957"/>
                </a:lnTo>
                <a:lnTo>
                  <a:pt x="6323076" y="7171944"/>
                </a:lnTo>
                <a:lnTo>
                  <a:pt x="6335268" y="7171957"/>
                </a:lnTo>
                <a:lnTo>
                  <a:pt x="6335268" y="7159752"/>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5474335" cy="7280909"/>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180340" marR="843280">
              <a:lnSpc>
                <a:spcPts val="1240"/>
              </a:lnSpc>
              <a:spcBef>
                <a:spcPts val="480"/>
              </a:spcBef>
            </a:pPr>
            <a:r>
              <a:rPr dirty="0" sz="1100" spc="-5">
                <a:latin typeface="Courier New"/>
                <a:cs typeface="Courier New"/>
              </a:rPr>
              <a:t>PROCEDURE print_employee(emprec employees%rowtype) IS  BEGIN</a:t>
            </a:r>
            <a:endParaRPr sz="1100">
              <a:latin typeface="Courier New"/>
              <a:cs typeface="Courier New"/>
            </a:endParaRPr>
          </a:p>
          <a:p>
            <a:pPr marL="347980">
              <a:lnSpc>
                <a:spcPts val="1185"/>
              </a:lnSpc>
            </a:pPr>
            <a:r>
              <a:rPr dirty="0" sz="1100" spc="-5">
                <a:latin typeface="Courier New"/>
                <a:cs typeface="Courier New"/>
              </a:rPr>
              <a:t>DBMS_OUTPUT.PUT_LINE(emprec.department_id ||'</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2108200" marR="1262380">
              <a:lnSpc>
                <a:spcPct val="94400"/>
              </a:lnSpc>
              <a:spcBef>
                <a:spcPts val="35"/>
              </a:spcBef>
            </a:pPr>
            <a:r>
              <a:rPr dirty="0" sz="1100" spc="-5">
                <a:latin typeface="Courier New"/>
                <a:cs typeface="Courier New"/>
              </a:rPr>
              <a:t>emprec.employee_id||' '||  emprec.first_name||' '||  emprec.last_name||' '||  emprec.job_id||' '||  emprec.salary);</a:t>
            </a:r>
            <a:endParaRPr sz="1100">
              <a:latin typeface="Courier New"/>
              <a:cs typeface="Courier New"/>
            </a:endParaRPr>
          </a:p>
          <a:p>
            <a:pPr marL="180340">
              <a:lnSpc>
                <a:spcPts val="1250"/>
              </a:lnSpc>
            </a:pPr>
            <a:r>
              <a:rPr dirty="0" sz="1100" spc="-5">
                <a:latin typeface="Courier New"/>
                <a:cs typeface="Courier New"/>
              </a:rPr>
              <a:t>END;</a:t>
            </a:r>
            <a:endParaRPr sz="1100">
              <a:latin typeface="Courier New"/>
              <a:cs typeface="Courier New"/>
            </a:endParaRPr>
          </a:p>
          <a:p>
            <a:pPr>
              <a:lnSpc>
                <a:spcPct val="100000"/>
              </a:lnSpc>
              <a:spcBef>
                <a:spcPts val="50"/>
              </a:spcBef>
            </a:pPr>
            <a:endParaRPr sz="1050">
              <a:latin typeface="Courier New"/>
              <a:cs typeface="Courier New"/>
            </a:endParaRPr>
          </a:p>
          <a:p>
            <a:pPr marL="180340" marR="3022600">
              <a:lnSpc>
                <a:spcPts val="1250"/>
              </a:lnSpc>
            </a:pPr>
            <a:r>
              <a:rPr dirty="0" sz="1100" spc="-5" b="1">
                <a:latin typeface="Courier New"/>
                <a:cs typeface="Courier New"/>
              </a:rPr>
              <a:t>PROCEDURE show_employees IS  BEGIN</a:t>
            </a:r>
            <a:endParaRPr sz="1100">
              <a:latin typeface="Courier New"/>
              <a:cs typeface="Courier New"/>
            </a:endParaRPr>
          </a:p>
          <a:p>
            <a:pPr marL="515620" marR="675640" indent="-167640">
              <a:lnSpc>
                <a:spcPts val="1240"/>
              </a:lnSpc>
              <a:spcBef>
                <a:spcPts val="5"/>
              </a:spcBef>
            </a:pPr>
            <a:r>
              <a:rPr dirty="0" sz="1100" spc="-5" b="1">
                <a:latin typeface="Courier New"/>
                <a:cs typeface="Courier New"/>
              </a:rPr>
              <a:t>IF emp_table IS NOT NULL THEN  DBMS_OUTPUT.PUT_LINE('Employees in Package</a:t>
            </a:r>
            <a:r>
              <a:rPr dirty="0" sz="1100" spc="80" b="1">
                <a:latin typeface="Courier New"/>
                <a:cs typeface="Courier New"/>
              </a:rPr>
              <a:t> </a:t>
            </a:r>
            <a:r>
              <a:rPr dirty="0" sz="1100" spc="-5" b="1">
                <a:latin typeface="Courier New"/>
                <a:cs typeface="Courier New"/>
              </a:rPr>
              <a:t>table');</a:t>
            </a:r>
            <a:endParaRPr sz="1100">
              <a:latin typeface="Courier New"/>
              <a:cs typeface="Courier New"/>
            </a:endParaRPr>
          </a:p>
          <a:p>
            <a:pPr marL="515620" marR="2519680">
              <a:lnSpc>
                <a:spcPts val="1250"/>
              </a:lnSpc>
            </a:pPr>
            <a:r>
              <a:rPr dirty="0" sz="1100" spc="-5" b="1">
                <a:latin typeface="Courier New"/>
                <a:cs typeface="Courier New"/>
              </a:rPr>
              <a:t>FOR i IN 1 .. emp_table.COUNT  LOOP</a:t>
            </a:r>
            <a:endParaRPr sz="1100">
              <a:latin typeface="Courier New"/>
              <a:cs typeface="Courier New"/>
            </a:endParaRPr>
          </a:p>
          <a:p>
            <a:pPr marL="683260">
              <a:lnSpc>
                <a:spcPts val="1175"/>
              </a:lnSpc>
            </a:pPr>
            <a:r>
              <a:rPr dirty="0" sz="1100" spc="-5" b="1">
                <a:latin typeface="Courier New"/>
                <a:cs typeface="Courier New"/>
              </a:rPr>
              <a:t>print_employee(emp_table(i));</a:t>
            </a:r>
            <a:endParaRPr sz="1100">
              <a:latin typeface="Courier New"/>
              <a:cs typeface="Courier New"/>
            </a:endParaRPr>
          </a:p>
          <a:p>
            <a:pPr marL="347980" marR="4196080" indent="167640">
              <a:lnSpc>
                <a:spcPts val="1250"/>
              </a:lnSpc>
              <a:spcBef>
                <a:spcPts val="65"/>
              </a:spcBef>
            </a:pPr>
            <a:r>
              <a:rPr dirty="0" sz="1100" spc="-5" b="1">
                <a:latin typeface="Courier New"/>
                <a:cs typeface="Courier New"/>
              </a:rPr>
              <a:t>END</a:t>
            </a:r>
            <a:r>
              <a:rPr dirty="0" sz="1100" spc="-70" b="1">
                <a:latin typeface="Courier New"/>
                <a:cs typeface="Courier New"/>
              </a:rPr>
              <a:t> </a:t>
            </a:r>
            <a:r>
              <a:rPr dirty="0" sz="1100" spc="-5" b="1">
                <a:latin typeface="Courier New"/>
                <a:cs typeface="Courier New"/>
              </a:rPr>
              <a:t>LOOP;  END</a:t>
            </a:r>
            <a:r>
              <a:rPr dirty="0" sz="1100" spc="-20" b="1">
                <a:latin typeface="Courier New"/>
                <a:cs typeface="Courier New"/>
              </a:rPr>
              <a:t> </a:t>
            </a:r>
            <a:r>
              <a:rPr dirty="0" sz="1100" spc="-5" b="1">
                <a:latin typeface="Courier New"/>
                <a:cs typeface="Courier New"/>
              </a:rPr>
              <a:t>IF;</a:t>
            </a:r>
            <a:endParaRPr sz="1100">
              <a:latin typeface="Courier New"/>
              <a:cs typeface="Courier New"/>
            </a:endParaRPr>
          </a:p>
          <a:p>
            <a:pPr marL="180340">
              <a:lnSpc>
                <a:spcPts val="1210"/>
              </a:lnSpc>
            </a:pPr>
            <a:r>
              <a:rPr dirty="0" sz="1100" spc="-5" b="1">
                <a:latin typeface="Courier New"/>
                <a:cs typeface="Courier New"/>
              </a:rPr>
              <a:t>END show_employees;</a:t>
            </a:r>
            <a:endParaRPr sz="1100">
              <a:latin typeface="Courier New"/>
              <a:cs typeface="Courier New"/>
            </a:endParaRPr>
          </a:p>
          <a:p>
            <a:pPr>
              <a:lnSpc>
                <a:spcPct val="100000"/>
              </a:lnSpc>
              <a:spcBef>
                <a:spcPts val="10"/>
              </a:spcBef>
            </a:pPr>
            <a:endParaRPr sz="1150">
              <a:latin typeface="Courier New"/>
              <a:cs typeface="Courier New"/>
            </a:endParaRPr>
          </a:p>
          <a:p>
            <a:pPr marL="264160" marR="5080" indent="-83820">
              <a:lnSpc>
                <a:spcPts val="1240"/>
              </a:lnSpc>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609340" indent="167640">
              <a:lnSpc>
                <a:spcPts val="1250"/>
              </a:lnSpc>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347980">
              <a:lnSpc>
                <a:spcPts val="1175"/>
              </a:lnSpc>
            </a:pPr>
            <a:r>
              <a:rPr dirty="0" sz="1100" spc="-5">
                <a:latin typeface="Courier New"/>
                <a:cs typeface="Courier New"/>
              </a:rPr>
              <a:t>RETURN</a:t>
            </a:r>
            <a:r>
              <a:rPr dirty="0" sz="1100">
                <a:latin typeface="Courier New"/>
                <a:cs typeface="Courier New"/>
              </a:rPr>
              <a:t> </a:t>
            </a:r>
            <a:r>
              <a:rPr dirty="0" sz="1100" spc="-5">
                <a:latin typeface="Courier New"/>
                <a:cs typeface="Courier New"/>
              </a:rPr>
              <a:t>valid_departments.exists(deptid);</a:t>
            </a:r>
            <a:endParaRPr sz="1100">
              <a:latin typeface="Courier New"/>
              <a:cs typeface="Courier New"/>
            </a:endParaRPr>
          </a:p>
          <a:p>
            <a:pPr marL="180340">
              <a:lnSpc>
                <a:spcPts val="1250"/>
              </a:lnSpc>
            </a:pPr>
            <a:r>
              <a:rPr dirty="0" sz="1100" spc="-5">
                <a:latin typeface="Courier New"/>
                <a:cs typeface="Courier New"/>
              </a:rPr>
              <a:t>EXCEPTION</a:t>
            </a:r>
            <a:endParaRPr sz="1100">
              <a:latin typeface="Courier New"/>
              <a:cs typeface="Courier New"/>
            </a:endParaRPr>
          </a:p>
          <a:p>
            <a:pPr marL="347980" marR="3190240">
              <a:lnSpc>
                <a:spcPts val="1240"/>
              </a:lnSpc>
              <a:spcBef>
                <a:spcPts val="75"/>
              </a:spcBef>
            </a:pPr>
            <a:r>
              <a:rPr dirty="0" sz="1100" spc="-5">
                <a:latin typeface="Courier New"/>
                <a:cs typeface="Courier New"/>
              </a:rPr>
              <a:t>WHEN NO_DATA_FOUND THEN  RETURN FALSE;</a:t>
            </a:r>
            <a:endParaRPr sz="1100">
              <a:latin typeface="Courier New"/>
              <a:cs typeface="Courier New"/>
            </a:endParaRPr>
          </a:p>
          <a:p>
            <a:pPr marL="180340">
              <a:lnSpc>
                <a:spcPts val="1220"/>
              </a:lnSpc>
            </a:pPr>
            <a:r>
              <a:rPr dirty="0" sz="1100" spc="-5">
                <a:latin typeface="Courier New"/>
                <a:cs typeface="Courier New"/>
              </a:rPr>
              <a:t>END valid_deptid;</a:t>
            </a:r>
            <a:endParaRPr sz="1100">
              <a:latin typeface="Courier New"/>
              <a:cs typeface="Courier New"/>
            </a:endParaRPr>
          </a:p>
          <a:p>
            <a:pPr>
              <a:lnSpc>
                <a:spcPct val="100000"/>
              </a:lnSpc>
              <a:spcBef>
                <a:spcPts val="35"/>
              </a:spcBef>
            </a:pPr>
            <a:endParaRPr sz="1000">
              <a:latin typeface="Courier New"/>
              <a:cs typeface="Courier New"/>
            </a:endParaRPr>
          </a:p>
          <a:p>
            <a:pPr marL="12700">
              <a:lnSpc>
                <a:spcPts val="1285"/>
              </a:lnSpc>
            </a:pPr>
            <a:r>
              <a:rPr dirty="0" sz="1100" spc="-5">
                <a:latin typeface="Courier New"/>
                <a:cs typeface="Courier New"/>
              </a:rPr>
              <a:t>BEGIN</a:t>
            </a:r>
            <a:endParaRPr sz="1100">
              <a:latin typeface="Courier New"/>
              <a:cs typeface="Courier New"/>
            </a:endParaRPr>
          </a:p>
          <a:p>
            <a:pPr marL="12700" marR="3860800" indent="167640">
              <a:lnSpc>
                <a:spcPts val="1250"/>
              </a:lnSpc>
              <a:spcBef>
                <a:spcPts val="65"/>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12700">
              <a:lnSpc>
                <a:spcPts val="1175"/>
              </a:lnSpc>
            </a:pPr>
            <a:r>
              <a:rPr dirty="0" sz="1100" spc="-5">
                <a:latin typeface="Courier New"/>
                <a:cs typeface="Courier New"/>
              </a:rPr>
              <a:t>/</a:t>
            </a:r>
            <a:endParaRPr sz="1100">
              <a:latin typeface="Courier New"/>
              <a:cs typeface="Courier New"/>
            </a:endParaRPr>
          </a:p>
          <a:p>
            <a:pPr marL="12700">
              <a:lnSpc>
                <a:spcPts val="1280"/>
              </a:lnSpc>
            </a:pPr>
            <a:r>
              <a:rPr dirty="0" sz="1100" spc="-5">
                <a:latin typeface="Courier New"/>
                <a:cs typeface="Courier New"/>
              </a:rPr>
              <a:t>SHOW ERRORS</a:t>
            </a:r>
            <a:endParaRPr sz="1100">
              <a:latin typeface="Courier New"/>
              <a:cs typeface="Courier New"/>
            </a:endParaRPr>
          </a:p>
          <a:p>
            <a:pPr marL="12700" marR="4112260">
              <a:lnSpc>
                <a:spcPct val="188600"/>
              </a:lnSpc>
              <a:spcBef>
                <a:spcPts val="5"/>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a:p>
            <a:pPr marL="12700" marR="3693160">
              <a:lnSpc>
                <a:spcPts val="2510"/>
              </a:lnSpc>
              <a:spcBef>
                <a:spcPts val="265"/>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p:nvPr/>
        </p:nvSpPr>
        <p:spPr>
          <a:xfrm>
            <a:off x="832866" y="1051559"/>
            <a:ext cx="6335395" cy="7014845"/>
          </a:xfrm>
          <a:custGeom>
            <a:avLst/>
            <a:gdLst/>
            <a:ahLst/>
            <a:cxnLst/>
            <a:rect l="l" t="t" r="r" b="b"/>
            <a:pathLst>
              <a:path w="6335395" h="7014845">
                <a:moveTo>
                  <a:pt x="6335268" y="0"/>
                </a:moveTo>
                <a:lnTo>
                  <a:pt x="6323076" y="0"/>
                </a:lnTo>
                <a:lnTo>
                  <a:pt x="6323076" y="7002018"/>
                </a:lnTo>
                <a:lnTo>
                  <a:pt x="12179" y="7002018"/>
                </a:lnTo>
                <a:lnTo>
                  <a:pt x="12179" y="0"/>
                </a:lnTo>
                <a:lnTo>
                  <a:pt x="0" y="0"/>
                </a:lnTo>
                <a:lnTo>
                  <a:pt x="0" y="7002018"/>
                </a:lnTo>
                <a:lnTo>
                  <a:pt x="0" y="7014210"/>
                </a:lnTo>
                <a:lnTo>
                  <a:pt x="12179" y="7014223"/>
                </a:lnTo>
                <a:lnTo>
                  <a:pt x="6323076" y="7014210"/>
                </a:lnTo>
                <a:lnTo>
                  <a:pt x="6335268" y="7014223"/>
                </a:lnTo>
                <a:lnTo>
                  <a:pt x="6335268" y="7002018"/>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612138"/>
            <a:ext cx="6336030" cy="4310380"/>
            <a:chOff x="832866" y="1612138"/>
            <a:chExt cx="6336030" cy="4310380"/>
          </a:xfrm>
        </p:grpSpPr>
        <p:sp>
          <p:nvSpPr>
            <p:cNvPr id="3" name="object 3"/>
            <p:cNvSpPr/>
            <p:nvPr/>
          </p:nvSpPr>
          <p:spPr>
            <a:xfrm>
              <a:off x="832866" y="1618488"/>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618488"/>
              <a:ext cx="0" cy="4297680"/>
            </a:xfrm>
            <a:custGeom>
              <a:avLst/>
              <a:gdLst/>
              <a:ahLst/>
              <a:cxnLst/>
              <a:rect l="l" t="t" r="r" b="b"/>
              <a:pathLst>
                <a:path w="0" h="4297680">
                  <a:moveTo>
                    <a:pt x="0" y="0"/>
                  </a:moveTo>
                  <a:lnTo>
                    <a:pt x="0" y="4297680"/>
                  </a:lnTo>
                </a:path>
              </a:pathLst>
            </a:custGeom>
            <a:ln w="12192">
              <a:solidFill>
                <a:srgbClr val="000000"/>
              </a:solidFill>
            </a:ln>
          </p:spPr>
          <p:txBody>
            <a:bodyPr wrap="square" lIns="0" tIns="0" rIns="0" bIns="0" rtlCol="0"/>
            <a:lstStyle/>
            <a:p/>
          </p:txBody>
        </p:sp>
      </p:grpSp>
      <p:sp>
        <p:nvSpPr>
          <p:cNvPr id="5" name="object 5"/>
          <p:cNvSpPr txBox="1"/>
          <p:nvPr/>
        </p:nvSpPr>
        <p:spPr>
          <a:xfrm>
            <a:off x="901700" y="814831"/>
            <a:ext cx="5916930" cy="178053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241300">
              <a:lnSpc>
                <a:spcPct val="100000"/>
              </a:lnSpc>
            </a:pPr>
            <a:r>
              <a:rPr dirty="0" sz="1200">
                <a:latin typeface="Times New Roman"/>
                <a:cs typeface="Times New Roman"/>
              </a:rPr>
              <a:t>d. Invoke the </a:t>
            </a:r>
            <a:r>
              <a:rPr dirty="0" sz="1200" spc="-5">
                <a:latin typeface="Courier New"/>
                <a:cs typeface="Courier New"/>
              </a:rPr>
              <a:t>emp_pkg.get_employees </a:t>
            </a:r>
            <a:r>
              <a:rPr dirty="0" sz="1200">
                <a:latin typeface="Times New Roman"/>
                <a:cs typeface="Times New Roman"/>
              </a:rPr>
              <a:t>procedure for </a:t>
            </a:r>
            <a:r>
              <a:rPr dirty="0" sz="1200" spc="-5">
                <a:latin typeface="Times New Roman"/>
                <a:cs typeface="Times New Roman"/>
              </a:rPr>
              <a:t>department </a:t>
            </a:r>
            <a:r>
              <a:rPr dirty="0" sz="1200">
                <a:latin typeface="Times New Roman"/>
                <a:cs typeface="Times New Roman"/>
              </a:rPr>
              <a:t>30, and then</a:t>
            </a:r>
            <a:r>
              <a:rPr dirty="0" sz="1200" spc="-175">
                <a:latin typeface="Times New Roman"/>
                <a:cs typeface="Times New Roman"/>
              </a:rPr>
              <a:t> </a:t>
            </a:r>
            <a:r>
              <a:rPr dirty="0" sz="1200">
                <a:latin typeface="Times New Roman"/>
                <a:cs typeface="Times New Roman"/>
              </a:rPr>
              <a:t>invoke</a:t>
            </a:r>
            <a:endParaRPr sz="1200">
              <a:latin typeface="Times New Roman"/>
              <a:cs typeface="Times New Roman"/>
            </a:endParaRPr>
          </a:p>
          <a:p>
            <a:pPr marL="469900">
              <a:lnSpc>
                <a:spcPct val="100000"/>
              </a:lnSpc>
              <a:spcBef>
                <a:spcPts val="40"/>
              </a:spcBef>
            </a:pPr>
            <a:r>
              <a:rPr dirty="0" sz="1200" spc="-5">
                <a:latin typeface="Courier New"/>
                <a:cs typeface="Courier New"/>
              </a:rPr>
              <a:t>emp_pkg.show_employees</a:t>
            </a:r>
            <a:r>
              <a:rPr dirty="0" sz="1200" spc="-5">
                <a:latin typeface="Times New Roman"/>
                <a:cs typeface="Times New Roman"/>
              </a:rPr>
              <a:t>. </a:t>
            </a:r>
            <a:r>
              <a:rPr dirty="0" sz="1200">
                <a:latin typeface="Times New Roman"/>
                <a:cs typeface="Times New Roman"/>
              </a:rPr>
              <a:t>Repeat this for </a:t>
            </a:r>
            <a:r>
              <a:rPr dirty="0" sz="1200" spc="-5">
                <a:latin typeface="Times New Roman"/>
                <a:cs typeface="Times New Roman"/>
              </a:rPr>
              <a:t>department</a:t>
            </a:r>
            <a:r>
              <a:rPr dirty="0" sz="1200" spc="-15">
                <a:latin typeface="Times New Roman"/>
                <a:cs typeface="Times New Roman"/>
              </a:rPr>
              <a:t> </a:t>
            </a:r>
            <a:r>
              <a:rPr dirty="0" sz="1200">
                <a:latin typeface="Times New Roman"/>
                <a:cs typeface="Times New Roman"/>
              </a:rPr>
              <a:t>60.</a:t>
            </a:r>
            <a:endParaRPr sz="1200">
              <a:latin typeface="Times New Roman"/>
              <a:cs typeface="Times New Roman"/>
            </a:endParaRPr>
          </a:p>
          <a:p>
            <a:pPr marL="12700" marR="3129915">
              <a:lnSpc>
                <a:spcPts val="1240"/>
              </a:lnSpc>
              <a:spcBef>
                <a:spcPts val="850"/>
              </a:spcBef>
            </a:pPr>
            <a:r>
              <a:rPr dirty="0" sz="1100" spc="-5">
                <a:latin typeface="Courier New"/>
                <a:cs typeface="Courier New"/>
              </a:rPr>
              <a:t>EXECUTE emp_pkg.get_employees(30)  EXECUTE</a:t>
            </a:r>
            <a:r>
              <a:rPr dirty="0" sz="1100">
                <a:latin typeface="Courier New"/>
                <a:cs typeface="Courier New"/>
              </a:rPr>
              <a:t> </a:t>
            </a:r>
            <a:r>
              <a:rPr dirty="0" sz="1100" spc="-5">
                <a:latin typeface="Courier New"/>
                <a:cs typeface="Courier New"/>
              </a:rPr>
              <a:t>emp_pkg.show_employees</a:t>
            </a:r>
            <a:endParaRPr sz="1100">
              <a:latin typeface="Courier New"/>
              <a:cs typeface="Courier New"/>
            </a:endParaRPr>
          </a:p>
          <a:p>
            <a:pPr marL="12700" marR="2543175">
              <a:lnSpc>
                <a:spcPts val="2490"/>
              </a:lnSpc>
              <a:spcBef>
                <a:spcPts val="254"/>
              </a:spcBef>
            </a:pPr>
            <a:r>
              <a:rPr dirty="0" sz="1100" spc="-5">
                <a:latin typeface="Courier New"/>
                <a:cs typeface="Courier New"/>
              </a:rPr>
              <a:t>PL/SQL procedure successfully completed.  Employees in Package</a:t>
            </a:r>
            <a:r>
              <a:rPr dirty="0" sz="1100" spc="5">
                <a:latin typeface="Courier New"/>
                <a:cs typeface="Courier New"/>
              </a:rPr>
              <a:t> </a:t>
            </a:r>
            <a:r>
              <a:rPr dirty="0" sz="1100" spc="-5">
                <a:latin typeface="Courier New"/>
                <a:cs typeface="Courier New"/>
              </a:rPr>
              <a:t>table</a:t>
            </a:r>
            <a:endParaRPr sz="1100">
              <a:latin typeface="Courier New"/>
              <a:cs typeface="Courier New"/>
            </a:endParaRPr>
          </a:p>
        </p:txBody>
      </p:sp>
      <p:graphicFrame>
        <p:nvGraphicFramePr>
          <p:cNvPr id="6" name="object 6"/>
          <p:cNvGraphicFramePr>
            <a:graphicFrameLocks noGrp="1"/>
          </p:cNvGraphicFramePr>
          <p:nvPr/>
        </p:nvGraphicFramePr>
        <p:xfrm>
          <a:off x="882650" y="2568994"/>
          <a:ext cx="3165475" cy="1160145"/>
        </p:xfrm>
        <a:graphic>
          <a:graphicData uri="http://schemas.openxmlformats.org/drawingml/2006/table">
            <a:tbl>
              <a:tblPr firstRow="1" bandRow="1">
                <a:tableStyleId>{2D5ABB26-0587-4C30-8999-92F81FD0307C}</a:tableStyleId>
              </a:tblPr>
              <a:tblGrid>
                <a:gridCol w="241300"/>
                <a:gridCol w="335280"/>
                <a:gridCol w="2588260"/>
              </a:tblGrid>
              <a:tr h="184346">
                <a:tc>
                  <a:txBody>
                    <a:bodyPr/>
                    <a:lstStyle/>
                    <a:p>
                      <a:pPr algn="ctr" marR="2540">
                        <a:lnSpc>
                          <a:spcPct val="100000"/>
                        </a:lnSpc>
                        <a:spcBef>
                          <a:spcPts val="30"/>
                        </a:spcBef>
                      </a:pPr>
                      <a:r>
                        <a:rPr dirty="0" sz="1100" spc="-5">
                          <a:latin typeface="Courier New"/>
                          <a:cs typeface="Courier New"/>
                        </a:rPr>
                        <a:t>30</a:t>
                      </a:r>
                      <a:endParaRPr sz="1100">
                        <a:latin typeface="Courier New"/>
                        <a:cs typeface="Courier New"/>
                      </a:endParaRPr>
                    </a:p>
                  </a:txBody>
                  <a:tcPr marL="0" marR="0" marB="0" marT="3810"/>
                </a:tc>
                <a:tc>
                  <a:txBody>
                    <a:bodyPr/>
                    <a:lstStyle/>
                    <a:p>
                      <a:pPr algn="ctr">
                        <a:lnSpc>
                          <a:spcPct val="100000"/>
                        </a:lnSpc>
                        <a:spcBef>
                          <a:spcPts val="30"/>
                        </a:spcBef>
                      </a:pPr>
                      <a:r>
                        <a:rPr dirty="0" sz="1100" spc="-5">
                          <a:latin typeface="Courier New"/>
                          <a:cs typeface="Courier New"/>
                        </a:rPr>
                        <a:t>114</a:t>
                      </a:r>
                      <a:endParaRPr sz="1100">
                        <a:latin typeface="Courier New"/>
                        <a:cs typeface="Courier New"/>
                      </a:endParaRPr>
                    </a:p>
                  </a:txBody>
                  <a:tcPr marL="0" marR="0" marB="0" marT="3810"/>
                </a:tc>
                <a:tc>
                  <a:txBody>
                    <a:bodyPr/>
                    <a:lstStyle/>
                    <a:p>
                      <a:pPr marL="41910">
                        <a:lnSpc>
                          <a:spcPct val="100000"/>
                        </a:lnSpc>
                        <a:spcBef>
                          <a:spcPts val="30"/>
                        </a:spcBef>
                      </a:pPr>
                      <a:r>
                        <a:rPr dirty="0" sz="1100" spc="-5">
                          <a:latin typeface="Courier New"/>
                          <a:cs typeface="Courier New"/>
                        </a:rPr>
                        <a:t>Den Raphaely PU_MAN</a:t>
                      </a:r>
                      <a:r>
                        <a:rPr dirty="0" sz="1100">
                          <a:latin typeface="Courier New"/>
                          <a:cs typeface="Courier New"/>
                        </a:rPr>
                        <a:t> </a:t>
                      </a:r>
                      <a:r>
                        <a:rPr dirty="0" sz="1100" spc="-5">
                          <a:latin typeface="Courier New"/>
                          <a:cs typeface="Courier New"/>
                        </a:rPr>
                        <a:t>11000</a:t>
                      </a:r>
                      <a:endParaRPr sz="1100">
                        <a:latin typeface="Courier New"/>
                        <a:cs typeface="Courier New"/>
                      </a:endParaRPr>
                    </a:p>
                  </a:txBody>
                  <a:tcPr marL="0" marR="0" marB="0" marT="3810"/>
                </a:tc>
              </a:tr>
              <a:tr h="158114">
                <a:tc>
                  <a:txBody>
                    <a:bodyPr/>
                    <a:lstStyle/>
                    <a:p>
                      <a:pPr algn="ctr" marR="2540">
                        <a:lnSpc>
                          <a:spcPts val="1145"/>
                        </a:lnSpc>
                      </a:pPr>
                      <a:r>
                        <a:rPr dirty="0" sz="1100" spc="-5">
                          <a:latin typeface="Courier New"/>
                          <a:cs typeface="Courier New"/>
                        </a:rPr>
                        <a:t>30</a:t>
                      </a:r>
                      <a:endParaRPr sz="1100">
                        <a:latin typeface="Courier New"/>
                        <a:cs typeface="Courier New"/>
                      </a:endParaRPr>
                    </a:p>
                  </a:txBody>
                  <a:tcPr marL="0" marR="0" marB="0" marT="0"/>
                </a:tc>
                <a:tc>
                  <a:txBody>
                    <a:bodyPr/>
                    <a:lstStyle/>
                    <a:p>
                      <a:pPr algn="ctr">
                        <a:lnSpc>
                          <a:spcPts val="1145"/>
                        </a:lnSpc>
                      </a:pPr>
                      <a:r>
                        <a:rPr dirty="0" sz="1100" spc="-5">
                          <a:latin typeface="Courier New"/>
                          <a:cs typeface="Courier New"/>
                        </a:rPr>
                        <a:t>115</a:t>
                      </a:r>
                      <a:endParaRPr sz="1100">
                        <a:latin typeface="Courier New"/>
                        <a:cs typeface="Courier New"/>
                      </a:endParaRPr>
                    </a:p>
                  </a:txBody>
                  <a:tcPr marL="0" marR="0" marB="0" marT="0"/>
                </a:tc>
                <a:tc>
                  <a:txBody>
                    <a:bodyPr/>
                    <a:lstStyle/>
                    <a:p>
                      <a:pPr marL="41910">
                        <a:lnSpc>
                          <a:spcPts val="1145"/>
                        </a:lnSpc>
                      </a:pPr>
                      <a:r>
                        <a:rPr dirty="0" sz="1100" spc="-5">
                          <a:latin typeface="Courier New"/>
                          <a:cs typeface="Courier New"/>
                        </a:rPr>
                        <a:t>Alexander Khoo PU_CLERK</a:t>
                      </a:r>
                      <a:r>
                        <a:rPr dirty="0" sz="1100" spc="5">
                          <a:latin typeface="Courier New"/>
                          <a:cs typeface="Courier New"/>
                        </a:rPr>
                        <a:t> </a:t>
                      </a:r>
                      <a:r>
                        <a:rPr dirty="0" sz="1100" spc="-5">
                          <a:latin typeface="Courier New"/>
                          <a:cs typeface="Courier New"/>
                        </a:rPr>
                        <a:t>3100</a:t>
                      </a:r>
                      <a:endParaRPr sz="1100">
                        <a:latin typeface="Courier New"/>
                        <a:cs typeface="Courier New"/>
                      </a:endParaRPr>
                    </a:p>
                  </a:txBody>
                  <a:tcPr marL="0" marR="0" marB="0" marT="0"/>
                </a:tc>
              </a:tr>
              <a:tr h="158114">
                <a:tc>
                  <a:txBody>
                    <a:bodyPr/>
                    <a:lstStyle/>
                    <a:p>
                      <a:pPr algn="ctr" marR="2540">
                        <a:lnSpc>
                          <a:spcPts val="1145"/>
                        </a:lnSpc>
                      </a:pPr>
                      <a:r>
                        <a:rPr dirty="0" sz="1100" spc="-5">
                          <a:latin typeface="Courier New"/>
                          <a:cs typeface="Courier New"/>
                        </a:rPr>
                        <a:t>30</a:t>
                      </a:r>
                      <a:endParaRPr sz="1100">
                        <a:latin typeface="Courier New"/>
                        <a:cs typeface="Courier New"/>
                      </a:endParaRPr>
                    </a:p>
                  </a:txBody>
                  <a:tcPr marL="0" marR="0" marB="0" marT="0"/>
                </a:tc>
                <a:tc>
                  <a:txBody>
                    <a:bodyPr/>
                    <a:lstStyle/>
                    <a:p>
                      <a:pPr algn="ctr">
                        <a:lnSpc>
                          <a:spcPts val="1145"/>
                        </a:lnSpc>
                      </a:pPr>
                      <a:r>
                        <a:rPr dirty="0" sz="1100" spc="-5">
                          <a:latin typeface="Courier New"/>
                          <a:cs typeface="Courier New"/>
                        </a:rPr>
                        <a:t>116</a:t>
                      </a:r>
                      <a:endParaRPr sz="1100">
                        <a:latin typeface="Courier New"/>
                        <a:cs typeface="Courier New"/>
                      </a:endParaRPr>
                    </a:p>
                  </a:txBody>
                  <a:tcPr marL="0" marR="0" marB="0" marT="0"/>
                </a:tc>
                <a:tc>
                  <a:txBody>
                    <a:bodyPr/>
                    <a:lstStyle/>
                    <a:p>
                      <a:pPr marL="41910">
                        <a:lnSpc>
                          <a:spcPts val="1145"/>
                        </a:lnSpc>
                      </a:pPr>
                      <a:r>
                        <a:rPr dirty="0" sz="1100" spc="-5">
                          <a:latin typeface="Courier New"/>
                          <a:cs typeface="Courier New"/>
                        </a:rPr>
                        <a:t>Shelli Baida PU_CLERK</a:t>
                      </a:r>
                      <a:r>
                        <a:rPr dirty="0" sz="1100">
                          <a:latin typeface="Courier New"/>
                          <a:cs typeface="Courier New"/>
                        </a:rPr>
                        <a:t> </a:t>
                      </a:r>
                      <a:r>
                        <a:rPr dirty="0" sz="1100" spc="-5">
                          <a:latin typeface="Courier New"/>
                          <a:cs typeface="Courier New"/>
                        </a:rPr>
                        <a:t>2900</a:t>
                      </a:r>
                      <a:endParaRPr sz="1100">
                        <a:latin typeface="Courier New"/>
                        <a:cs typeface="Courier New"/>
                      </a:endParaRPr>
                    </a:p>
                  </a:txBody>
                  <a:tcPr marL="0" marR="0" marB="0" marT="0"/>
                </a:tc>
              </a:tr>
              <a:tr h="158496">
                <a:tc>
                  <a:txBody>
                    <a:bodyPr/>
                    <a:lstStyle/>
                    <a:p>
                      <a:pPr algn="ctr" marR="2540">
                        <a:lnSpc>
                          <a:spcPts val="1150"/>
                        </a:lnSpc>
                      </a:pPr>
                      <a:r>
                        <a:rPr dirty="0" sz="1100" spc="-5">
                          <a:latin typeface="Courier New"/>
                          <a:cs typeface="Courier New"/>
                        </a:rPr>
                        <a:t>30</a:t>
                      </a:r>
                      <a:endParaRPr sz="1100">
                        <a:latin typeface="Courier New"/>
                        <a:cs typeface="Courier New"/>
                      </a:endParaRPr>
                    </a:p>
                  </a:txBody>
                  <a:tcPr marL="0" marR="0" marB="0" marT="0"/>
                </a:tc>
                <a:tc>
                  <a:txBody>
                    <a:bodyPr/>
                    <a:lstStyle/>
                    <a:p>
                      <a:pPr algn="ctr">
                        <a:lnSpc>
                          <a:spcPts val="1150"/>
                        </a:lnSpc>
                      </a:pPr>
                      <a:r>
                        <a:rPr dirty="0" sz="1100" spc="-5">
                          <a:latin typeface="Courier New"/>
                          <a:cs typeface="Courier New"/>
                        </a:rPr>
                        <a:t>117</a:t>
                      </a:r>
                      <a:endParaRPr sz="1100">
                        <a:latin typeface="Courier New"/>
                        <a:cs typeface="Courier New"/>
                      </a:endParaRPr>
                    </a:p>
                  </a:txBody>
                  <a:tcPr marL="0" marR="0" marB="0" marT="0"/>
                </a:tc>
                <a:tc>
                  <a:txBody>
                    <a:bodyPr/>
                    <a:lstStyle/>
                    <a:p>
                      <a:pPr marL="41910">
                        <a:lnSpc>
                          <a:spcPts val="1150"/>
                        </a:lnSpc>
                      </a:pPr>
                      <a:r>
                        <a:rPr dirty="0" sz="1100" spc="-5">
                          <a:latin typeface="Courier New"/>
                          <a:cs typeface="Courier New"/>
                        </a:rPr>
                        <a:t>Sigal Tobias PU_CLERK</a:t>
                      </a:r>
                      <a:r>
                        <a:rPr dirty="0" sz="1100">
                          <a:latin typeface="Courier New"/>
                          <a:cs typeface="Courier New"/>
                        </a:rPr>
                        <a:t> </a:t>
                      </a:r>
                      <a:r>
                        <a:rPr dirty="0" sz="1100" spc="-5">
                          <a:latin typeface="Courier New"/>
                          <a:cs typeface="Courier New"/>
                        </a:rPr>
                        <a:t>2800</a:t>
                      </a:r>
                      <a:endParaRPr sz="1100">
                        <a:latin typeface="Courier New"/>
                        <a:cs typeface="Courier New"/>
                      </a:endParaRPr>
                    </a:p>
                  </a:txBody>
                  <a:tcPr marL="0" marR="0" marB="0" marT="0"/>
                </a:tc>
              </a:tr>
              <a:tr h="158115">
                <a:tc>
                  <a:txBody>
                    <a:bodyPr/>
                    <a:lstStyle/>
                    <a:p>
                      <a:pPr algn="ctr" marR="2540">
                        <a:lnSpc>
                          <a:spcPts val="1145"/>
                        </a:lnSpc>
                      </a:pPr>
                      <a:r>
                        <a:rPr dirty="0" sz="1100" spc="-5">
                          <a:latin typeface="Courier New"/>
                          <a:cs typeface="Courier New"/>
                        </a:rPr>
                        <a:t>30</a:t>
                      </a:r>
                      <a:endParaRPr sz="1100">
                        <a:latin typeface="Courier New"/>
                        <a:cs typeface="Courier New"/>
                      </a:endParaRPr>
                    </a:p>
                  </a:txBody>
                  <a:tcPr marL="0" marR="0" marB="0" marT="0"/>
                </a:tc>
                <a:tc>
                  <a:txBody>
                    <a:bodyPr/>
                    <a:lstStyle/>
                    <a:p>
                      <a:pPr algn="ctr">
                        <a:lnSpc>
                          <a:spcPts val="1145"/>
                        </a:lnSpc>
                      </a:pPr>
                      <a:r>
                        <a:rPr dirty="0" sz="1100" spc="-5">
                          <a:latin typeface="Courier New"/>
                          <a:cs typeface="Courier New"/>
                        </a:rPr>
                        <a:t>118</a:t>
                      </a:r>
                      <a:endParaRPr sz="1100">
                        <a:latin typeface="Courier New"/>
                        <a:cs typeface="Courier New"/>
                      </a:endParaRPr>
                    </a:p>
                  </a:txBody>
                  <a:tcPr marL="0" marR="0" marB="0" marT="0"/>
                </a:tc>
                <a:tc>
                  <a:txBody>
                    <a:bodyPr/>
                    <a:lstStyle/>
                    <a:p>
                      <a:pPr marL="41910">
                        <a:lnSpc>
                          <a:spcPts val="1145"/>
                        </a:lnSpc>
                      </a:pPr>
                      <a:r>
                        <a:rPr dirty="0" sz="1100" spc="-5">
                          <a:latin typeface="Courier New"/>
                          <a:cs typeface="Courier New"/>
                        </a:rPr>
                        <a:t>Guy Himuro PU_CLERK</a:t>
                      </a:r>
                      <a:r>
                        <a:rPr dirty="0" sz="1100">
                          <a:latin typeface="Courier New"/>
                          <a:cs typeface="Courier New"/>
                        </a:rPr>
                        <a:t> </a:t>
                      </a:r>
                      <a:r>
                        <a:rPr dirty="0" sz="1100" spc="-5">
                          <a:latin typeface="Courier New"/>
                          <a:cs typeface="Courier New"/>
                        </a:rPr>
                        <a:t>2600</a:t>
                      </a:r>
                      <a:endParaRPr sz="1100">
                        <a:latin typeface="Courier New"/>
                        <a:cs typeface="Courier New"/>
                      </a:endParaRPr>
                    </a:p>
                  </a:txBody>
                  <a:tcPr marL="0" marR="0" marB="0" marT="0"/>
                </a:tc>
              </a:tr>
              <a:tr h="158115">
                <a:tc>
                  <a:txBody>
                    <a:bodyPr/>
                    <a:lstStyle/>
                    <a:p>
                      <a:pPr algn="ctr" marR="2540">
                        <a:lnSpc>
                          <a:spcPts val="1145"/>
                        </a:lnSpc>
                      </a:pPr>
                      <a:r>
                        <a:rPr dirty="0" sz="1100" spc="-5">
                          <a:latin typeface="Courier New"/>
                          <a:cs typeface="Courier New"/>
                        </a:rPr>
                        <a:t>30</a:t>
                      </a:r>
                      <a:endParaRPr sz="1100">
                        <a:latin typeface="Courier New"/>
                        <a:cs typeface="Courier New"/>
                      </a:endParaRPr>
                    </a:p>
                  </a:txBody>
                  <a:tcPr marL="0" marR="0" marB="0" marT="0"/>
                </a:tc>
                <a:tc>
                  <a:txBody>
                    <a:bodyPr/>
                    <a:lstStyle/>
                    <a:p>
                      <a:pPr algn="ctr">
                        <a:lnSpc>
                          <a:spcPts val="1145"/>
                        </a:lnSpc>
                      </a:pPr>
                      <a:r>
                        <a:rPr dirty="0" sz="1100" spc="-5">
                          <a:latin typeface="Courier New"/>
                          <a:cs typeface="Courier New"/>
                        </a:rPr>
                        <a:t>119</a:t>
                      </a:r>
                      <a:endParaRPr sz="1100">
                        <a:latin typeface="Courier New"/>
                        <a:cs typeface="Courier New"/>
                      </a:endParaRPr>
                    </a:p>
                  </a:txBody>
                  <a:tcPr marL="0" marR="0" marB="0" marT="0"/>
                </a:tc>
                <a:tc>
                  <a:txBody>
                    <a:bodyPr/>
                    <a:lstStyle/>
                    <a:p>
                      <a:pPr marL="41910">
                        <a:lnSpc>
                          <a:spcPts val="1145"/>
                        </a:lnSpc>
                      </a:pPr>
                      <a:r>
                        <a:rPr dirty="0" sz="1100" spc="-5">
                          <a:latin typeface="Courier New"/>
                          <a:cs typeface="Courier New"/>
                        </a:rPr>
                        <a:t>Karen Colmenares PU_CLERK</a:t>
                      </a:r>
                      <a:r>
                        <a:rPr dirty="0" sz="1100" spc="5">
                          <a:latin typeface="Courier New"/>
                          <a:cs typeface="Courier New"/>
                        </a:rPr>
                        <a:t> </a:t>
                      </a:r>
                      <a:r>
                        <a:rPr dirty="0" sz="1100" spc="-5">
                          <a:latin typeface="Courier New"/>
                          <a:cs typeface="Courier New"/>
                        </a:rPr>
                        <a:t>2500</a:t>
                      </a:r>
                      <a:endParaRPr sz="1100">
                        <a:latin typeface="Courier New"/>
                        <a:cs typeface="Courier New"/>
                      </a:endParaRPr>
                    </a:p>
                  </a:txBody>
                  <a:tcPr marL="0" marR="0" marB="0" marT="0"/>
                </a:tc>
              </a:tr>
              <a:tr h="184346">
                <a:tc>
                  <a:txBody>
                    <a:bodyPr/>
                    <a:lstStyle/>
                    <a:p>
                      <a:pPr algn="ctr" marR="2540">
                        <a:lnSpc>
                          <a:spcPts val="1150"/>
                        </a:lnSpc>
                      </a:pPr>
                      <a:r>
                        <a:rPr dirty="0" sz="1100" spc="-5">
                          <a:latin typeface="Courier New"/>
                          <a:cs typeface="Courier New"/>
                        </a:rPr>
                        <a:t>30</a:t>
                      </a:r>
                      <a:endParaRPr sz="1100">
                        <a:latin typeface="Courier New"/>
                        <a:cs typeface="Courier New"/>
                      </a:endParaRPr>
                    </a:p>
                  </a:txBody>
                  <a:tcPr marL="0" marR="0" marB="0" marT="0"/>
                </a:tc>
                <a:tc>
                  <a:txBody>
                    <a:bodyPr/>
                    <a:lstStyle/>
                    <a:p>
                      <a:pPr algn="ctr">
                        <a:lnSpc>
                          <a:spcPts val="1150"/>
                        </a:lnSpc>
                      </a:pPr>
                      <a:r>
                        <a:rPr dirty="0" sz="1100" spc="-5">
                          <a:latin typeface="Courier New"/>
                          <a:cs typeface="Courier New"/>
                        </a:rPr>
                        <a:t>209</a:t>
                      </a:r>
                      <a:endParaRPr sz="1100">
                        <a:latin typeface="Courier New"/>
                        <a:cs typeface="Courier New"/>
                      </a:endParaRPr>
                    </a:p>
                  </a:txBody>
                  <a:tcPr marL="0" marR="0" marB="0" marT="0"/>
                </a:tc>
                <a:tc>
                  <a:txBody>
                    <a:bodyPr/>
                    <a:lstStyle/>
                    <a:p>
                      <a:pPr marL="41910">
                        <a:lnSpc>
                          <a:spcPts val="1150"/>
                        </a:lnSpc>
                      </a:pPr>
                      <a:r>
                        <a:rPr dirty="0" sz="1100" spc="-5">
                          <a:latin typeface="Courier New"/>
                          <a:cs typeface="Courier New"/>
                        </a:rPr>
                        <a:t>Samuel Joplin SA_REP</a:t>
                      </a:r>
                      <a:r>
                        <a:rPr dirty="0" sz="1100">
                          <a:latin typeface="Courier New"/>
                          <a:cs typeface="Courier New"/>
                        </a:rPr>
                        <a:t> </a:t>
                      </a:r>
                      <a:r>
                        <a:rPr dirty="0" sz="1100" spc="-5">
                          <a:latin typeface="Courier New"/>
                          <a:cs typeface="Courier New"/>
                        </a:rPr>
                        <a:t>1000</a:t>
                      </a:r>
                      <a:endParaRPr sz="1100">
                        <a:latin typeface="Courier New"/>
                        <a:cs typeface="Courier New"/>
                      </a:endParaRPr>
                    </a:p>
                  </a:txBody>
                  <a:tcPr marL="0" marR="0" marB="0" marT="0"/>
                </a:tc>
              </a:tr>
            </a:tbl>
          </a:graphicData>
        </a:graphic>
      </p:graphicFrame>
      <p:sp>
        <p:nvSpPr>
          <p:cNvPr id="7" name="object 7"/>
          <p:cNvSpPr txBox="1"/>
          <p:nvPr/>
        </p:nvSpPr>
        <p:spPr>
          <a:xfrm>
            <a:off x="901700" y="3668521"/>
            <a:ext cx="3378835" cy="1458595"/>
          </a:xfrm>
          <a:prstGeom prst="rect">
            <a:avLst/>
          </a:prstGeom>
        </p:spPr>
        <p:txBody>
          <a:bodyPr wrap="square" lIns="0" tIns="12065" rIns="0" bIns="0" rtlCol="0" vert="horz">
            <a:spAutoFit/>
          </a:bodyPr>
          <a:lstStyle/>
          <a:p>
            <a:pPr marL="12700">
              <a:lnSpc>
                <a:spcPct val="100000"/>
              </a:lnSpc>
              <a:spcBef>
                <a:spcPts val="95"/>
              </a:spcBef>
            </a:pPr>
            <a:r>
              <a:rPr dirty="0" sz="1100" spc="-5">
                <a:latin typeface="Courier New"/>
                <a:cs typeface="Courier New"/>
              </a:rPr>
              <a:t>PL/SQL procedure successfully</a:t>
            </a:r>
            <a:r>
              <a:rPr dirty="0" sz="1100" spc="40">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pPr>
            <a:endParaRPr sz="1100">
              <a:latin typeface="Courier New"/>
              <a:cs typeface="Courier New"/>
            </a:endParaRPr>
          </a:p>
          <a:p>
            <a:pPr>
              <a:lnSpc>
                <a:spcPct val="100000"/>
              </a:lnSpc>
              <a:spcBef>
                <a:spcPts val="35"/>
              </a:spcBef>
            </a:pPr>
            <a:endParaRPr sz="1100">
              <a:latin typeface="Courier New"/>
              <a:cs typeface="Courier New"/>
            </a:endParaRPr>
          </a:p>
          <a:p>
            <a:pPr marL="12700" marR="591820">
              <a:lnSpc>
                <a:spcPts val="1240"/>
              </a:lnSpc>
            </a:pPr>
            <a:r>
              <a:rPr dirty="0" sz="1100" spc="-5">
                <a:latin typeface="Courier New"/>
                <a:cs typeface="Courier New"/>
              </a:rPr>
              <a:t>EXECUTE emp_pkg.get_employees(60)  EXECUTE</a:t>
            </a:r>
            <a:r>
              <a:rPr dirty="0" sz="1100">
                <a:latin typeface="Courier New"/>
                <a:cs typeface="Courier New"/>
              </a:rPr>
              <a:t> </a:t>
            </a:r>
            <a:r>
              <a:rPr dirty="0" sz="1100" spc="-5">
                <a:latin typeface="Courier New"/>
                <a:cs typeface="Courier New"/>
              </a:rPr>
              <a:t>emp_pkg.show_employees</a:t>
            </a:r>
            <a:endParaRPr sz="1100">
              <a:latin typeface="Courier New"/>
              <a:cs typeface="Courier New"/>
            </a:endParaRPr>
          </a:p>
          <a:p>
            <a:pPr marL="12700" marR="5080">
              <a:lnSpc>
                <a:spcPts val="2490"/>
              </a:lnSpc>
              <a:spcBef>
                <a:spcPts val="259"/>
              </a:spcBef>
            </a:pPr>
            <a:r>
              <a:rPr dirty="0" sz="1100" spc="-5">
                <a:latin typeface="Courier New"/>
                <a:cs typeface="Courier New"/>
              </a:rPr>
              <a:t>PL/SQL procedure successfully completed.  Employees in Package</a:t>
            </a:r>
            <a:r>
              <a:rPr dirty="0" sz="1100" spc="5">
                <a:latin typeface="Courier New"/>
                <a:cs typeface="Courier New"/>
              </a:rPr>
              <a:t> </a:t>
            </a:r>
            <a:r>
              <a:rPr dirty="0" sz="1100" spc="-5">
                <a:latin typeface="Courier New"/>
                <a:cs typeface="Courier New"/>
              </a:rPr>
              <a:t>table</a:t>
            </a:r>
            <a:endParaRPr sz="1100">
              <a:latin typeface="Courier New"/>
              <a:cs typeface="Courier New"/>
            </a:endParaRPr>
          </a:p>
        </p:txBody>
      </p:sp>
      <p:graphicFrame>
        <p:nvGraphicFramePr>
          <p:cNvPr id="8" name="object 8"/>
          <p:cNvGraphicFramePr>
            <a:graphicFrameLocks noGrp="1"/>
          </p:cNvGraphicFramePr>
          <p:nvPr/>
        </p:nvGraphicFramePr>
        <p:xfrm>
          <a:off x="882650" y="5101120"/>
          <a:ext cx="3081655" cy="843915"/>
        </p:xfrm>
        <a:graphic>
          <a:graphicData uri="http://schemas.openxmlformats.org/drawingml/2006/table">
            <a:tbl>
              <a:tblPr firstRow="1" bandRow="1">
                <a:tableStyleId>{2D5ABB26-0587-4C30-8999-92F81FD0307C}</a:tableStyleId>
              </a:tblPr>
              <a:tblGrid>
                <a:gridCol w="241300"/>
                <a:gridCol w="335280"/>
                <a:gridCol w="2504440"/>
              </a:tblGrid>
              <a:tr h="184346">
                <a:tc>
                  <a:txBody>
                    <a:bodyPr/>
                    <a:lstStyle/>
                    <a:p>
                      <a:pPr algn="ctr" marR="2540">
                        <a:lnSpc>
                          <a:spcPct val="100000"/>
                        </a:lnSpc>
                        <a:spcBef>
                          <a:spcPts val="30"/>
                        </a:spcBef>
                      </a:pPr>
                      <a:r>
                        <a:rPr dirty="0" sz="1100" spc="-5">
                          <a:latin typeface="Courier New"/>
                          <a:cs typeface="Courier New"/>
                        </a:rPr>
                        <a:t>60</a:t>
                      </a:r>
                      <a:endParaRPr sz="1100">
                        <a:latin typeface="Courier New"/>
                        <a:cs typeface="Courier New"/>
                      </a:endParaRPr>
                    </a:p>
                  </a:txBody>
                  <a:tcPr marL="0" marR="0" marB="0" marT="3810"/>
                </a:tc>
                <a:tc>
                  <a:txBody>
                    <a:bodyPr/>
                    <a:lstStyle/>
                    <a:p>
                      <a:pPr algn="ctr">
                        <a:lnSpc>
                          <a:spcPct val="100000"/>
                        </a:lnSpc>
                        <a:spcBef>
                          <a:spcPts val="30"/>
                        </a:spcBef>
                      </a:pPr>
                      <a:r>
                        <a:rPr dirty="0" sz="1100" spc="-5">
                          <a:latin typeface="Courier New"/>
                          <a:cs typeface="Courier New"/>
                        </a:rPr>
                        <a:t>103</a:t>
                      </a:r>
                      <a:endParaRPr sz="1100">
                        <a:latin typeface="Courier New"/>
                        <a:cs typeface="Courier New"/>
                      </a:endParaRPr>
                    </a:p>
                  </a:txBody>
                  <a:tcPr marL="0" marR="0" marB="0" marT="3810"/>
                </a:tc>
                <a:tc>
                  <a:txBody>
                    <a:bodyPr/>
                    <a:lstStyle/>
                    <a:p>
                      <a:pPr marL="41910">
                        <a:lnSpc>
                          <a:spcPct val="100000"/>
                        </a:lnSpc>
                        <a:spcBef>
                          <a:spcPts val="30"/>
                        </a:spcBef>
                      </a:pPr>
                      <a:r>
                        <a:rPr dirty="0" sz="1100" spc="-5">
                          <a:latin typeface="Courier New"/>
                          <a:cs typeface="Courier New"/>
                        </a:rPr>
                        <a:t>Alexander Hunold IT_PROG</a:t>
                      </a:r>
                      <a:r>
                        <a:rPr dirty="0" sz="1100" spc="5">
                          <a:latin typeface="Courier New"/>
                          <a:cs typeface="Courier New"/>
                        </a:rPr>
                        <a:t> </a:t>
                      </a:r>
                      <a:r>
                        <a:rPr dirty="0" sz="1100" spc="-5">
                          <a:latin typeface="Courier New"/>
                          <a:cs typeface="Courier New"/>
                        </a:rPr>
                        <a:t>9000</a:t>
                      </a:r>
                      <a:endParaRPr sz="1100">
                        <a:latin typeface="Courier New"/>
                        <a:cs typeface="Courier New"/>
                      </a:endParaRPr>
                    </a:p>
                  </a:txBody>
                  <a:tcPr marL="0" marR="0" marB="0" marT="3810"/>
                </a:tc>
              </a:tr>
              <a:tr h="158115">
                <a:tc>
                  <a:txBody>
                    <a:bodyPr/>
                    <a:lstStyle/>
                    <a:p>
                      <a:pPr algn="ctr" marR="2540">
                        <a:lnSpc>
                          <a:spcPts val="1145"/>
                        </a:lnSpc>
                      </a:pPr>
                      <a:r>
                        <a:rPr dirty="0" sz="1100" spc="-5">
                          <a:latin typeface="Courier New"/>
                          <a:cs typeface="Courier New"/>
                        </a:rPr>
                        <a:t>60</a:t>
                      </a:r>
                      <a:endParaRPr sz="1100">
                        <a:latin typeface="Courier New"/>
                        <a:cs typeface="Courier New"/>
                      </a:endParaRPr>
                    </a:p>
                  </a:txBody>
                  <a:tcPr marL="0" marR="0" marB="0" marT="0"/>
                </a:tc>
                <a:tc>
                  <a:txBody>
                    <a:bodyPr/>
                    <a:lstStyle/>
                    <a:p>
                      <a:pPr algn="ctr">
                        <a:lnSpc>
                          <a:spcPts val="1145"/>
                        </a:lnSpc>
                      </a:pPr>
                      <a:r>
                        <a:rPr dirty="0" sz="1100" spc="-5">
                          <a:latin typeface="Courier New"/>
                          <a:cs typeface="Courier New"/>
                        </a:rPr>
                        <a:t>104</a:t>
                      </a:r>
                      <a:endParaRPr sz="1100">
                        <a:latin typeface="Courier New"/>
                        <a:cs typeface="Courier New"/>
                      </a:endParaRPr>
                    </a:p>
                  </a:txBody>
                  <a:tcPr marL="0" marR="0" marB="0" marT="0"/>
                </a:tc>
                <a:tc>
                  <a:txBody>
                    <a:bodyPr/>
                    <a:lstStyle/>
                    <a:p>
                      <a:pPr marL="41910">
                        <a:lnSpc>
                          <a:spcPts val="1145"/>
                        </a:lnSpc>
                      </a:pPr>
                      <a:r>
                        <a:rPr dirty="0" sz="1100" spc="-5">
                          <a:latin typeface="Courier New"/>
                          <a:cs typeface="Courier New"/>
                        </a:rPr>
                        <a:t>Bruce Ernst IT_PROG</a:t>
                      </a:r>
                      <a:r>
                        <a:rPr dirty="0" sz="1100">
                          <a:latin typeface="Courier New"/>
                          <a:cs typeface="Courier New"/>
                        </a:rPr>
                        <a:t> </a:t>
                      </a:r>
                      <a:r>
                        <a:rPr dirty="0" sz="1100" spc="-5">
                          <a:latin typeface="Courier New"/>
                          <a:cs typeface="Courier New"/>
                        </a:rPr>
                        <a:t>6000</a:t>
                      </a:r>
                      <a:endParaRPr sz="1100">
                        <a:latin typeface="Courier New"/>
                        <a:cs typeface="Courier New"/>
                      </a:endParaRPr>
                    </a:p>
                  </a:txBody>
                  <a:tcPr marL="0" marR="0" marB="0" marT="0"/>
                </a:tc>
              </a:tr>
              <a:tr h="158114">
                <a:tc>
                  <a:txBody>
                    <a:bodyPr/>
                    <a:lstStyle/>
                    <a:p>
                      <a:pPr algn="ctr" marR="2540">
                        <a:lnSpc>
                          <a:spcPts val="1145"/>
                        </a:lnSpc>
                      </a:pPr>
                      <a:r>
                        <a:rPr dirty="0" sz="1100" spc="-5">
                          <a:latin typeface="Courier New"/>
                          <a:cs typeface="Courier New"/>
                        </a:rPr>
                        <a:t>60</a:t>
                      </a:r>
                      <a:endParaRPr sz="1100">
                        <a:latin typeface="Courier New"/>
                        <a:cs typeface="Courier New"/>
                      </a:endParaRPr>
                    </a:p>
                  </a:txBody>
                  <a:tcPr marL="0" marR="0" marB="0" marT="0"/>
                </a:tc>
                <a:tc>
                  <a:txBody>
                    <a:bodyPr/>
                    <a:lstStyle/>
                    <a:p>
                      <a:pPr algn="ctr">
                        <a:lnSpc>
                          <a:spcPts val="1145"/>
                        </a:lnSpc>
                      </a:pPr>
                      <a:r>
                        <a:rPr dirty="0" sz="1100" spc="-5">
                          <a:latin typeface="Courier New"/>
                          <a:cs typeface="Courier New"/>
                        </a:rPr>
                        <a:t>105</a:t>
                      </a:r>
                      <a:endParaRPr sz="1100">
                        <a:latin typeface="Courier New"/>
                        <a:cs typeface="Courier New"/>
                      </a:endParaRPr>
                    </a:p>
                  </a:txBody>
                  <a:tcPr marL="0" marR="0" marB="0" marT="0"/>
                </a:tc>
                <a:tc>
                  <a:txBody>
                    <a:bodyPr/>
                    <a:lstStyle/>
                    <a:p>
                      <a:pPr marL="41910">
                        <a:lnSpc>
                          <a:spcPts val="1145"/>
                        </a:lnSpc>
                      </a:pPr>
                      <a:r>
                        <a:rPr dirty="0" sz="1100" spc="-5">
                          <a:latin typeface="Courier New"/>
                          <a:cs typeface="Courier New"/>
                        </a:rPr>
                        <a:t>David Austin IT_PROG</a:t>
                      </a:r>
                      <a:r>
                        <a:rPr dirty="0" sz="1100">
                          <a:latin typeface="Courier New"/>
                          <a:cs typeface="Courier New"/>
                        </a:rPr>
                        <a:t> </a:t>
                      </a:r>
                      <a:r>
                        <a:rPr dirty="0" sz="1100" spc="-5">
                          <a:latin typeface="Courier New"/>
                          <a:cs typeface="Courier New"/>
                        </a:rPr>
                        <a:t>4800</a:t>
                      </a:r>
                      <a:endParaRPr sz="1100">
                        <a:latin typeface="Courier New"/>
                        <a:cs typeface="Courier New"/>
                      </a:endParaRPr>
                    </a:p>
                  </a:txBody>
                  <a:tcPr marL="0" marR="0" marB="0" marT="0"/>
                </a:tc>
              </a:tr>
              <a:tr h="158495">
                <a:tc>
                  <a:txBody>
                    <a:bodyPr/>
                    <a:lstStyle/>
                    <a:p>
                      <a:pPr algn="ctr" marR="2540">
                        <a:lnSpc>
                          <a:spcPts val="1150"/>
                        </a:lnSpc>
                      </a:pPr>
                      <a:r>
                        <a:rPr dirty="0" sz="1100" spc="-5">
                          <a:latin typeface="Courier New"/>
                          <a:cs typeface="Courier New"/>
                        </a:rPr>
                        <a:t>60</a:t>
                      </a:r>
                      <a:endParaRPr sz="1100">
                        <a:latin typeface="Courier New"/>
                        <a:cs typeface="Courier New"/>
                      </a:endParaRPr>
                    </a:p>
                  </a:txBody>
                  <a:tcPr marL="0" marR="0" marB="0" marT="0"/>
                </a:tc>
                <a:tc>
                  <a:txBody>
                    <a:bodyPr/>
                    <a:lstStyle/>
                    <a:p>
                      <a:pPr algn="ctr">
                        <a:lnSpc>
                          <a:spcPts val="1150"/>
                        </a:lnSpc>
                      </a:pPr>
                      <a:r>
                        <a:rPr dirty="0" sz="1100" spc="-5">
                          <a:latin typeface="Courier New"/>
                          <a:cs typeface="Courier New"/>
                        </a:rPr>
                        <a:t>106</a:t>
                      </a:r>
                      <a:endParaRPr sz="1100">
                        <a:latin typeface="Courier New"/>
                        <a:cs typeface="Courier New"/>
                      </a:endParaRPr>
                    </a:p>
                  </a:txBody>
                  <a:tcPr marL="0" marR="0" marB="0" marT="0"/>
                </a:tc>
                <a:tc>
                  <a:txBody>
                    <a:bodyPr/>
                    <a:lstStyle/>
                    <a:p>
                      <a:pPr marL="41910">
                        <a:lnSpc>
                          <a:spcPts val="1150"/>
                        </a:lnSpc>
                      </a:pPr>
                      <a:r>
                        <a:rPr dirty="0" sz="1100" spc="-5">
                          <a:latin typeface="Courier New"/>
                          <a:cs typeface="Courier New"/>
                        </a:rPr>
                        <a:t>Valli Pataballa IT_PROG</a:t>
                      </a:r>
                      <a:r>
                        <a:rPr dirty="0" sz="1100">
                          <a:latin typeface="Courier New"/>
                          <a:cs typeface="Courier New"/>
                        </a:rPr>
                        <a:t> </a:t>
                      </a:r>
                      <a:r>
                        <a:rPr dirty="0" sz="1100" spc="-5">
                          <a:latin typeface="Courier New"/>
                          <a:cs typeface="Courier New"/>
                        </a:rPr>
                        <a:t>4800</a:t>
                      </a:r>
                      <a:endParaRPr sz="1100">
                        <a:latin typeface="Courier New"/>
                        <a:cs typeface="Courier New"/>
                      </a:endParaRPr>
                    </a:p>
                  </a:txBody>
                  <a:tcPr marL="0" marR="0" marB="0" marT="0"/>
                </a:tc>
              </a:tr>
              <a:tr h="184346">
                <a:tc>
                  <a:txBody>
                    <a:bodyPr/>
                    <a:lstStyle/>
                    <a:p>
                      <a:pPr algn="ctr" marR="2540">
                        <a:lnSpc>
                          <a:spcPts val="1150"/>
                        </a:lnSpc>
                      </a:pPr>
                      <a:r>
                        <a:rPr dirty="0" sz="1100" spc="-5">
                          <a:latin typeface="Courier New"/>
                          <a:cs typeface="Courier New"/>
                        </a:rPr>
                        <a:t>60</a:t>
                      </a:r>
                      <a:endParaRPr sz="1100">
                        <a:latin typeface="Courier New"/>
                        <a:cs typeface="Courier New"/>
                      </a:endParaRPr>
                    </a:p>
                  </a:txBody>
                  <a:tcPr marL="0" marR="0" marB="0" marT="0"/>
                </a:tc>
                <a:tc>
                  <a:txBody>
                    <a:bodyPr/>
                    <a:lstStyle/>
                    <a:p>
                      <a:pPr algn="ctr">
                        <a:lnSpc>
                          <a:spcPts val="1150"/>
                        </a:lnSpc>
                      </a:pPr>
                      <a:r>
                        <a:rPr dirty="0" sz="1100" spc="-5">
                          <a:latin typeface="Courier New"/>
                          <a:cs typeface="Courier New"/>
                        </a:rPr>
                        <a:t>107</a:t>
                      </a:r>
                      <a:endParaRPr sz="1100">
                        <a:latin typeface="Courier New"/>
                        <a:cs typeface="Courier New"/>
                      </a:endParaRPr>
                    </a:p>
                  </a:txBody>
                  <a:tcPr marL="0" marR="0" marB="0" marT="0"/>
                </a:tc>
                <a:tc>
                  <a:txBody>
                    <a:bodyPr/>
                    <a:lstStyle/>
                    <a:p>
                      <a:pPr marL="41910">
                        <a:lnSpc>
                          <a:spcPts val="1150"/>
                        </a:lnSpc>
                      </a:pPr>
                      <a:r>
                        <a:rPr dirty="0" sz="1100" spc="-5">
                          <a:latin typeface="Courier New"/>
                          <a:cs typeface="Courier New"/>
                        </a:rPr>
                        <a:t>Diana Lorentz IT_PROG</a:t>
                      </a:r>
                      <a:r>
                        <a:rPr dirty="0" sz="1100">
                          <a:latin typeface="Courier New"/>
                          <a:cs typeface="Courier New"/>
                        </a:rPr>
                        <a:t> </a:t>
                      </a:r>
                      <a:r>
                        <a:rPr dirty="0" sz="1100" spc="-5">
                          <a:latin typeface="Courier New"/>
                          <a:cs typeface="Courier New"/>
                        </a:rPr>
                        <a:t>4200</a:t>
                      </a:r>
                      <a:endParaRPr sz="1100">
                        <a:latin typeface="Courier New"/>
                        <a:cs typeface="Courier New"/>
                      </a:endParaRPr>
                    </a:p>
                  </a:txBody>
                  <a:tcPr marL="0" marR="0" marB="0" marT="0"/>
                </a:tc>
              </a:tr>
            </a:tbl>
          </a:graphicData>
        </a:graphic>
      </p:graphicFrame>
      <p:sp>
        <p:nvSpPr>
          <p:cNvPr id="9" name="object 9"/>
          <p:cNvSpPr/>
          <p:nvPr/>
        </p:nvSpPr>
        <p:spPr>
          <a:xfrm>
            <a:off x="832866" y="1618487"/>
            <a:ext cx="6335395" cy="4481830"/>
          </a:xfrm>
          <a:custGeom>
            <a:avLst/>
            <a:gdLst/>
            <a:ahLst/>
            <a:cxnLst/>
            <a:rect l="l" t="t" r="r" b="b"/>
            <a:pathLst>
              <a:path w="6335395" h="4481830">
                <a:moveTo>
                  <a:pt x="6335268" y="4297680"/>
                </a:moveTo>
                <a:lnTo>
                  <a:pt x="6323076" y="4297680"/>
                </a:lnTo>
                <a:lnTo>
                  <a:pt x="6323076" y="4469142"/>
                </a:lnTo>
                <a:lnTo>
                  <a:pt x="12179" y="4469142"/>
                </a:lnTo>
                <a:lnTo>
                  <a:pt x="12179" y="0"/>
                </a:lnTo>
                <a:lnTo>
                  <a:pt x="0" y="0"/>
                </a:lnTo>
                <a:lnTo>
                  <a:pt x="0" y="4469142"/>
                </a:lnTo>
                <a:lnTo>
                  <a:pt x="0" y="4481322"/>
                </a:lnTo>
                <a:lnTo>
                  <a:pt x="12179" y="4481334"/>
                </a:lnTo>
                <a:lnTo>
                  <a:pt x="6323076" y="4481322"/>
                </a:lnTo>
                <a:lnTo>
                  <a:pt x="6335268" y="4481334"/>
                </a:lnTo>
                <a:lnTo>
                  <a:pt x="6335268" y="4469142"/>
                </a:lnTo>
                <a:lnTo>
                  <a:pt x="6335268" y="4297680"/>
                </a:lnTo>
                <a:close/>
              </a:path>
            </a:pathLst>
          </a:custGeom>
          <a:solidFill>
            <a:srgbClr val="000000"/>
          </a:solidFill>
        </p:spPr>
        <p:txBody>
          <a:bodyPr wrap="square" lIns="0" tIns="0" rIns="0" bIns="0" rtlCol="0"/>
          <a:lstStyle/>
          <a:p/>
        </p:txBody>
      </p:sp>
      <p:sp>
        <p:nvSpPr>
          <p:cNvPr id="10" name="object 10"/>
          <p:cNvSpPr txBox="1"/>
          <p:nvPr/>
        </p:nvSpPr>
        <p:spPr>
          <a:xfrm>
            <a:off x="901700" y="5885179"/>
            <a:ext cx="5900420" cy="1196975"/>
          </a:xfrm>
          <a:prstGeom prst="rect">
            <a:avLst/>
          </a:prstGeom>
        </p:spPr>
        <p:txBody>
          <a:bodyPr wrap="square" lIns="0" tIns="12065" rIns="0" bIns="0" rtlCol="0" vert="horz">
            <a:spAutoFit/>
          </a:bodyPr>
          <a:lstStyle/>
          <a:p>
            <a:pPr marL="12700">
              <a:lnSpc>
                <a:spcPct val="100000"/>
              </a:lnSpc>
              <a:spcBef>
                <a:spcPts val="9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spcBef>
                <a:spcPts val="15"/>
              </a:spcBef>
            </a:pPr>
            <a:endParaRPr sz="1200">
              <a:latin typeface="Courier New"/>
              <a:cs typeface="Courier New"/>
            </a:endParaRPr>
          </a:p>
          <a:p>
            <a:pPr marL="241300" marR="5080" indent="-228600">
              <a:lnSpc>
                <a:spcPct val="102899"/>
              </a:lnSpc>
              <a:spcBef>
                <a:spcPts val="5"/>
              </a:spcBef>
              <a:buAutoNum type="arabicPeriod" startAt="2"/>
              <a:tabLst>
                <a:tab pos="241935" algn="l"/>
              </a:tabLst>
            </a:pPr>
            <a:r>
              <a:rPr dirty="0" sz="1200">
                <a:latin typeface="Times New Roman"/>
                <a:cs typeface="Times New Roman"/>
              </a:rPr>
              <a:t>Your </a:t>
            </a:r>
            <a:r>
              <a:rPr dirty="0" sz="1200" spc="-5">
                <a:latin typeface="Times New Roman"/>
                <a:cs typeface="Times New Roman"/>
              </a:rPr>
              <a:t>manager </a:t>
            </a:r>
            <a:r>
              <a:rPr dirty="0" sz="1200">
                <a:latin typeface="Times New Roman"/>
                <a:cs typeface="Times New Roman"/>
              </a:rPr>
              <a:t>wants to keep a log </a:t>
            </a:r>
            <a:r>
              <a:rPr dirty="0" sz="1200" spc="-5">
                <a:latin typeface="Times New Roman"/>
                <a:cs typeface="Times New Roman"/>
              </a:rPr>
              <a:t>whenever </a:t>
            </a:r>
            <a:r>
              <a:rPr dirty="0" sz="1200">
                <a:latin typeface="Times New Roman"/>
                <a:cs typeface="Times New Roman"/>
              </a:rPr>
              <a:t>the </a:t>
            </a:r>
            <a:r>
              <a:rPr dirty="0" sz="1200" spc="-5">
                <a:latin typeface="Courier New"/>
                <a:cs typeface="Courier New"/>
              </a:rPr>
              <a:t>add_employee</a:t>
            </a:r>
            <a:r>
              <a:rPr dirty="0" sz="1200" spc="-450">
                <a:latin typeface="Courier New"/>
                <a:cs typeface="Courier New"/>
              </a:rPr>
              <a:t> </a:t>
            </a:r>
            <a:r>
              <a:rPr dirty="0" sz="1200">
                <a:latin typeface="Times New Roman"/>
                <a:cs typeface="Times New Roman"/>
              </a:rPr>
              <a:t>procedure in the package  is invoked to insert a new </a:t>
            </a:r>
            <a:r>
              <a:rPr dirty="0" sz="1200" spc="-5">
                <a:latin typeface="Times New Roman"/>
                <a:cs typeface="Times New Roman"/>
              </a:rPr>
              <a:t>employee </a:t>
            </a:r>
            <a:r>
              <a:rPr dirty="0" sz="1200">
                <a:latin typeface="Times New Roman"/>
                <a:cs typeface="Times New Roman"/>
              </a:rPr>
              <a:t>into the </a:t>
            </a:r>
            <a:r>
              <a:rPr dirty="0" sz="1200" spc="-5">
                <a:latin typeface="Courier New"/>
                <a:cs typeface="Courier New"/>
              </a:rPr>
              <a:t>EMPLOYEES</a:t>
            </a:r>
            <a:r>
              <a:rPr dirty="0" sz="1200" spc="-459">
                <a:latin typeface="Courier New"/>
                <a:cs typeface="Courier New"/>
              </a:rPr>
              <a:t> </a:t>
            </a:r>
            <a:r>
              <a:rPr dirty="0" sz="1200">
                <a:latin typeface="Times New Roman"/>
                <a:cs typeface="Times New Roman"/>
              </a:rPr>
              <a:t>table.</a:t>
            </a:r>
            <a:endParaRPr sz="1200">
              <a:latin typeface="Times New Roman"/>
              <a:cs typeface="Times New Roman"/>
            </a:endParaRPr>
          </a:p>
          <a:p>
            <a:pPr lvl="1" marL="469900" marR="246379" indent="-228600">
              <a:lnSpc>
                <a:spcPct val="102899"/>
              </a:lnSpc>
              <a:spcBef>
                <a:spcPts val="600"/>
              </a:spcBef>
              <a:buAutoNum type="alphaLcPeriod"/>
              <a:tabLst>
                <a:tab pos="469900" algn="l"/>
              </a:tabLst>
            </a:pPr>
            <a:r>
              <a:rPr dirty="0" sz="1200">
                <a:latin typeface="Times New Roman"/>
                <a:cs typeface="Times New Roman"/>
              </a:rPr>
              <a:t>First, load and execute the </a:t>
            </a:r>
            <a:r>
              <a:rPr dirty="0" sz="1200" spc="-5">
                <a:latin typeface="Courier New"/>
                <a:cs typeface="Courier New"/>
              </a:rPr>
              <a:t>E:\labs\PLPU\labs\lab_07_02_a.sql</a:t>
            </a:r>
            <a:r>
              <a:rPr dirty="0" sz="1200" spc="-500">
                <a:latin typeface="Courier New"/>
                <a:cs typeface="Courier New"/>
              </a:rPr>
              <a:t> </a:t>
            </a:r>
            <a:r>
              <a:rPr dirty="0" sz="1200" spc="-5">
                <a:latin typeface="Times New Roman"/>
                <a:cs typeface="Times New Roman"/>
              </a:rPr>
              <a:t>script </a:t>
            </a:r>
            <a:r>
              <a:rPr dirty="0" sz="1200">
                <a:latin typeface="Times New Roman"/>
                <a:cs typeface="Times New Roman"/>
              </a:rPr>
              <a:t>to  create a log table called </a:t>
            </a:r>
            <a:r>
              <a:rPr dirty="0" sz="1200" spc="-5">
                <a:latin typeface="Courier New"/>
                <a:cs typeface="Courier New"/>
              </a:rPr>
              <a:t>LOG_NEWEMP</a:t>
            </a:r>
            <a:r>
              <a:rPr dirty="0" sz="1200" spc="-5">
                <a:latin typeface="Times New Roman"/>
                <a:cs typeface="Times New Roman"/>
              </a:rPr>
              <a:t>, </a:t>
            </a:r>
            <a:r>
              <a:rPr dirty="0" sz="1200">
                <a:latin typeface="Times New Roman"/>
                <a:cs typeface="Times New Roman"/>
              </a:rPr>
              <a:t>and a </a:t>
            </a:r>
            <a:r>
              <a:rPr dirty="0" sz="1200" spc="-5">
                <a:latin typeface="Times New Roman"/>
                <a:cs typeface="Times New Roman"/>
              </a:rPr>
              <a:t>sequence </a:t>
            </a:r>
            <a:r>
              <a:rPr dirty="0" sz="1200">
                <a:latin typeface="Times New Roman"/>
                <a:cs typeface="Times New Roman"/>
              </a:rPr>
              <a:t>called</a:t>
            </a:r>
            <a:r>
              <a:rPr dirty="0" sz="1200" spc="-10">
                <a:latin typeface="Times New Roman"/>
                <a:cs typeface="Times New Roman"/>
              </a:rPr>
              <a:t> </a:t>
            </a:r>
            <a:r>
              <a:rPr dirty="0" sz="1200" spc="-5">
                <a:latin typeface="Courier New"/>
                <a:cs typeface="Courier New"/>
              </a:rPr>
              <a:t>log_newemp_seq</a:t>
            </a:r>
            <a:r>
              <a:rPr dirty="0" sz="1200" spc="-5">
                <a:latin typeface="Times New Roman"/>
                <a:cs typeface="Times New Roman"/>
              </a:rPr>
              <a:t>.</a:t>
            </a:r>
            <a:endParaRPr sz="1200">
              <a:latin typeface="Times New Roman"/>
              <a:cs typeface="Times New Roman"/>
            </a:endParaRPr>
          </a:p>
        </p:txBody>
      </p:sp>
      <p:sp>
        <p:nvSpPr>
          <p:cNvPr id="13" name="object 13"/>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838961" y="7086600"/>
            <a:ext cx="6323330" cy="193802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TABLE log_newemp</a:t>
            </a:r>
            <a:r>
              <a:rPr dirty="0" sz="1100" spc="-10">
                <a:latin typeface="Courier New"/>
                <a:cs typeface="Courier New"/>
              </a:rPr>
              <a:t> </a:t>
            </a:r>
            <a:r>
              <a:rPr dirty="0" sz="1100" spc="-5">
                <a:latin typeface="Courier New"/>
                <a:cs typeface="Courier New"/>
              </a:rPr>
              <a:t>(</a:t>
            </a:r>
            <a:endParaRPr sz="1100">
              <a:latin typeface="Courier New"/>
              <a:cs typeface="Courier New"/>
            </a:endParaRPr>
          </a:p>
          <a:p>
            <a:pPr marL="242570" marR="1294130">
              <a:lnSpc>
                <a:spcPts val="1250"/>
              </a:lnSpc>
              <a:spcBef>
                <a:spcPts val="60"/>
              </a:spcBef>
              <a:tabLst>
                <a:tab pos="1080770" algn="l"/>
              </a:tabLst>
            </a:pPr>
            <a:r>
              <a:rPr dirty="0" sz="1100" spc="-5">
                <a:latin typeface="Courier New"/>
                <a:cs typeface="Courier New"/>
              </a:rPr>
              <a:t>entry_id	NUMBER(6) CONSTRAINT log_newemp_pk PRIMARY KEY,  user_id	VARCHAR2(30),</a:t>
            </a:r>
            <a:endParaRPr sz="1100">
              <a:latin typeface="Courier New"/>
              <a:cs typeface="Courier New"/>
            </a:endParaRPr>
          </a:p>
          <a:p>
            <a:pPr marL="242570">
              <a:lnSpc>
                <a:spcPts val="1175"/>
              </a:lnSpc>
              <a:tabLst>
                <a:tab pos="1080770" algn="l"/>
              </a:tabLst>
            </a:pPr>
            <a:r>
              <a:rPr dirty="0" sz="1100" spc="-5">
                <a:latin typeface="Courier New"/>
                <a:cs typeface="Courier New"/>
              </a:rPr>
              <a:t>log_time	DATE,</a:t>
            </a:r>
            <a:endParaRPr sz="1100">
              <a:latin typeface="Courier New"/>
              <a:cs typeface="Courier New"/>
            </a:endParaRPr>
          </a:p>
          <a:p>
            <a:pPr marL="242570">
              <a:lnSpc>
                <a:spcPts val="1245"/>
              </a:lnSpc>
              <a:tabLst>
                <a:tab pos="1080770" algn="l"/>
              </a:tabLst>
            </a:pPr>
            <a:r>
              <a:rPr dirty="0" sz="1100" spc="-5">
                <a:latin typeface="Courier New"/>
                <a:cs typeface="Courier New"/>
              </a:rPr>
              <a:t>name	VARCHAR2(60)</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marL="74930" marR="3641090">
              <a:lnSpc>
                <a:spcPct val="188600"/>
              </a:lnSpc>
              <a:spcBef>
                <a:spcPts val="5"/>
              </a:spcBef>
            </a:pPr>
            <a:r>
              <a:rPr dirty="0" sz="1100" spc="-5">
                <a:latin typeface="Courier New"/>
                <a:cs typeface="Courier New"/>
              </a:rPr>
              <a:t>CREATE SEQUENCE log_newemp_seq;  Table created.</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Sequence created.</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2539492"/>
            <a:ext cx="6336030" cy="6210300"/>
            <a:chOff x="832866" y="2539492"/>
            <a:chExt cx="6336030" cy="6210300"/>
          </a:xfrm>
        </p:grpSpPr>
        <p:sp>
          <p:nvSpPr>
            <p:cNvPr id="3" name="object 3"/>
            <p:cNvSpPr/>
            <p:nvPr/>
          </p:nvSpPr>
          <p:spPr>
            <a:xfrm>
              <a:off x="832866" y="2545842"/>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2545842"/>
              <a:ext cx="0" cy="6197600"/>
            </a:xfrm>
            <a:custGeom>
              <a:avLst/>
              <a:gdLst/>
              <a:ahLst/>
              <a:cxnLst/>
              <a:rect l="l" t="t" r="r" b="b"/>
              <a:pathLst>
                <a:path w="0" h="6197600">
                  <a:moveTo>
                    <a:pt x="0" y="0"/>
                  </a:moveTo>
                  <a:lnTo>
                    <a:pt x="0" y="6197346"/>
                  </a:lnTo>
                </a:path>
              </a:pathLst>
            </a:custGeom>
            <a:ln w="12192">
              <a:solidFill>
                <a:srgbClr val="000000"/>
              </a:solidFill>
            </a:ln>
          </p:spPr>
          <p:txBody>
            <a:bodyPr wrap="square" lIns="0" tIns="0" rIns="0" bIns="0" rtlCol="0"/>
            <a:lstStyle/>
            <a:p/>
          </p:txBody>
        </p:sp>
      </p:grpSp>
      <p:sp>
        <p:nvSpPr>
          <p:cNvPr id="5" name="object 5"/>
          <p:cNvSpPr txBox="1"/>
          <p:nvPr/>
        </p:nvSpPr>
        <p:spPr>
          <a:xfrm>
            <a:off x="901700" y="814831"/>
            <a:ext cx="6061075" cy="8090534"/>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469265" marR="163830" indent="-228600">
              <a:lnSpc>
                <a:spcPct val="102400"/>
              </a:lnSpc>
              <a:spcBef>
                <a:spcPts val="1135"/>
              </a:spcBef>
            </a:pPr>
            <a:r>
              <a:rPr dirty="0" sz="1200">
                <a:latin typeface="Times New Roman"/>
                <a:cs typeface="Times New Roman"/>
              </a:rPr>
              <a:t>b. In the package body, </a:t>
            </a:r>
            <a:r>
              <a:rPr dirty="0" sz="1200" spc="-5">
                <a:latin typeface="Times New Roman"/>
                <a:cs typeface="Times New Roman"/>
              </a:rPr>
              <a:t>modify </a:t>
            </a:r>
            <a:r>
              <a:rPr dirty="0" sz="1200">
                <a:latin typeface="Times New Roman"/>
                <a:cs typeface="Times New Roman"/>
              </a:rPr>
              <a:t>the </a:t>
            </a:r>
            <a:r>
              <a:rPr dirty="0" sz="1200" spc="-5">
                <a:latin typeface="Courier New"/>
                <a:cs typeface="Courier New"/>
              </a:rPr>
              <a:t>add_employee</a:t>
            </a:r>
            <a:r>
              <a:rPr dirty="0" sz="1200" spc="-409">
                <a:latin typeface="Courier New"/>
                <a:cs typeface="Courier New"/>
              </a:rPr>
              <a:t> </a:t>
            </a:r>
            <a:r>
              <a:rPr dirty="0" sz="1200">
                <a:latin typeface="Times New Roman"/>
                <a:cs typeface="Times New Roman"/>
              </a:rPr>
              <a:t>procedure, </a:t>
            </a:r>
            <a:r>
              <a:rPr dirty="0" sz="1200" spc="-5">
                <a:latin typeface="Times New Roman"/>
                <a:cs typeface="Times New Roman"/>
              </a:rPr>
              <a:t>which performs </a:t>
            </a:r>
            <a:r>
              <a:rPr dirty="0" sz="1200">
                <a:latin typeface="Times New Roman"/>
                <a:cs typeface="Times New Roman"/>
              </a:rPr>
              <a:t>the actual  </a:t>
            </a:r>
            <a:r>
              <a:rPr dirty="0" sz="1200" spc="-5">
                <a:latin typeface="Courier New"/>
                <a:cs typeface="Courier New"/>
              </a:rPr>
              <a:t>INSERT </a:t>
            </a:r>
            <a:r>
              <a:rPr dirty="0" sz="1200">
                <a:latin typeface="Times New Roman"/>
                <a:cs typeface="Times New Roman"/>
              </a:rPr>
              <a:t>operation to have a local procedure called </a:t>
            </a:r>
            <a:r>
              <a:rPr dirty="0" sz="1200" spc="-5">
                <a:latin typeface="Courier New"/>
                <a:cs typeface="Courier New"/>
              </a:rPr>
              <a:t>audit_newemp</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audit_newemp </a:t>
            </a:r>
            <a:r>
              <a:rPr dirty="0" sz="1200">
                <a:latin typeface="Times New Roman"/>
                <a:cs typeface="Times New Roman"/>
              </a:rPr>
              <a:t>procedure </a:t>
            </a:r>
            <a:r>
              <a:rPr dirty="0" sz="1200" spc="-5">
                <a:latin typeface="Times New Roman"/>
                <a:cs typeface="Times New Roman"/>
              </a:rPr>
              <a:t>must </a:t>
            </a:r>
            <a:r>
              <a:rPr dirty="0" sz="1200">
                <a:latin typeface="Times New Roman"/>
                <a:cs typeface="Times New Roman"/>
              </a:rPr>
              <a:t>use an autonomous </a:t>
            </a:r>
            <a:r>
              <a:rPr dirty="0" sz="1200" spc="-5">
                <a:latin typeface="Times New Roman"/>
                <a:cs typeface="Times New Roman"/>
              </a:rPr>
              <a:t>transaction </a:t>
            </a:r>
            <a:r>
              <a:rPr dirty="0" sz="1200">
                <a:latin typeface="Times New Roman"/>
                <a:cs typeface="Times New Roman"/>
              </a:rPr>
              <a:t>to </a:t>
            </a:r>
            <a:r>
              <a:rPr dirty="0" sz="1200" spc="-5">
                <a:latin typeface="Times New Roman"/>
                <a:cs typeface="Times New Roman"/>
              </a:rPr>
              <a:t>insert </a:t>
            </a:r>
            <a:r>
              <a:rPr dirty="0" sz="1200">
                <a:latin typeface="Times New Roman"/>
                <a:cs typeface="Times New Roman"/>
              </a:rPr>
              <a:t>a log </a:t>
            </a:r>
            <a:r>
              <a:rPr dirty="0" sz="1200" spc="-5">
                <a:latin typeface="Times New Roman"/>
                <a:cs typeface="Times New Roman"/>
              </a:rPr>
              <a:t>record  </a:t>
            </a:r>
            <a:r>
              <a:rPr dirty="0" sz="1200">
                <a:latin typeface="Times New Roman"/>
                <a:cs typeface="Times New Roman"/>
              </a:rPr>
              <a:t>into </a:t>
            </a:r>
            <a:r>
              <a:rPr dirty="0" sz="1200" spc="-5">
                <a:latin typeface="Times New Roman"/>
                <a:cs typeface="Times New Roman"/>
              </a:rPr>
              <a:t>the </a:t>
            </a:r>
            <a:r>
              <a:rPr dirty="0" sz="1200" spc="-5">
                <a:latin typeface="Courier New"/>
                <a:cs typeface="Courier New"/>
              </a:rPr>
              <a:t>LOG_NEWEMP </a:t>
            </a:r>
            <a:r>
              <a:rPr dirty="0" sz="1200">
                <a:latin typeface="Times New Roman"/>
                <a:cs typeface="Times New Roman"/>
              </a:rPr>
              <a:t>table. </a:t>
            </a:r>
            <a:r>
              <a:rPr dirty="0" sz="1200" spc="-5">
                <a:latin typeface="Times New Roman"/>
                <a:cs typeface="Times New Roman"/>
              </a:rPr>
              <a:t>Store </a:t>
            </a:r>
            <a:r>
              <a:rPr dirty="0" sz="1200">
                <a:latin typeface="Times New Roman"/>
                <a:cs typeface="Times New Roman"/>
              </a:rPr>
              <a:t>the </a:t>
            </a:r>
            <a:r>
              <a:rPr dirty="0" sz="1200" spc="-5">
                <a:latin typeface="Courier New"/>
                <a:cs typeface="Courier New"/>
              </a:rPr>
              <a:t>USER</a:t>
            </a:r>
            <a:r>
              <a:rPr dirty="0" sz="1200" spc="-5">
                <a:latin typeface="Times New Roman"/>
                <a:cs typeface="Times New Roman"/>
              </a:rPr>
              <a:t>, </a:t>
            </a:r>
            <a:r>
              <a:rPr dirty="0" sz="1200">
                <a:latin typeface="Times New Roman"/>
                <a:cs typeface="Times New Roman"/>
              </a:rPr>
              <a:t>the current time, and the new </a:t>
            </a:r>
            <a:r>
              <a:rPr dirty="0" sz="1200" spc="-5">
                <a:latin typeface="Times New Roman"/>
                <a:cs typeface="Times New Roman"/>
              </a:rPr>
              <a:t>employee  name </a:t>
            </a:r>
            <a:r>
              <a:rPr dirty="0" sz="1200">
                <a:latin typeface="Times New Roman"/>
                <a:cs typeface="Times New Roman"/>
              </a:rPr>
              <a:t>in the log table row. Use </a:t>
            </a:r>
            <a:r>
              <a:rPr dirty="0" sz="1200" spc="-5">
                <a:latin typeface="Courier New"/>
                <a:cs typeface="Courier New"/>
              </a:rPr>
              <a:t>log_newemp_seq </a:t>
            </a:r>
            <a:r>
              <a:rPr dirty="0" sz="1200">
                <a:latin typeface="Times New Roman"/>
                <a:cs typeface="Times New Roman"/>
              </a:rPr>
              <a:t>to set the </a:t>
            </a:r>
            <a:r>
              <a:rPr dirty="0" sz="1200" spc="-5">
                <a:latin typeface="Courier New"/>
                <a:cs typeface="Courier New"/>
              </a:rPr>
              <a:t>entry_id </a:t>
            </a:r>
            <a:r>
              <a:rPr dirty="0" sz="1200" spc="-5">
                <a:latin typeface="Times New Roman"/>
                <a:cs typeface="Times New Roman"/>
              </a:rPr>
              <a:t>column.  </a:t>
            </a:r>
            <a:r>
              <a:rPr dirty="0" sz="1200" b="1">
                <a:latin typeface="Times New Roman"/>
                <a:cs typeface="Times New Roman"/>
              </a:rPr>
              <a:t>Note: </a:t>
            </a:r>
            <a:r>
              <a:rPr dirty="0" sz="1200" spc="-5">
                <a:latin typeface="Times New Roman"/>
                <a:cs typeface="Times New Roman"/>
              </a:rPr>
              <a:t>Remember </a:t>
            </a:r>
            <a:r>
              <a:rPr dirty="0" sz="1200">
                <a:latin typeface="Times New Roman"/>
                <a:cs typeface="Times New Roman"/>
              </a:rPr>
              <a:t>to </a:t>
            </a:r>
            <a:r>
              <a:rPr dirty="0" sz="1200" spc="-5">
                <a:latin typeface="Times New Roman"/>
                <a:cs typeface="Times New Roman"/>
              </a:rPr>
              <a:t>perform </a:t>
            </a:r>
            <a:r>
              <a:rPr dirty="0" sz="1200">
                <a:latin typeface="Times New Roman"/>
                <a:cs typeface="Times New Roman"/>
              </a:rPr>
              <a:t>a </a:t>
            </a:r>
            <a:r>
              <a:rPr dirty="0" sz="1200" spc="-5">
                <a:latin typeface="Courier New"/>
                <a:cs typeface="Courier New"/>
              </a:rPr>
              <a:t>COMMIT </a:t>
            </a:r>
            <a:r>
              <a:rPr dirty="0" sz="1200">
                <a:latin typeface="Times New Roman"/>
                <a:cs typeface="Times New Roman"/>
              </a:rPr>
              <a:t>operation in a procedure </a:t>
            </a:r>
            <a:r>
              <a:rPr dirty="0" sz="1200" spc="-5">
                <a:latin typeface="Times New Roman"/>
                <a:cs typeface="Times New Roman"/>
              </a:rPr>
              <a:t>with </a:t>
            </a:r>
            <a:r>
              <a:rPr dirty="0" sz="1200">
                <a:latin typeface="Times New Roman"/>
                <a:cs typeface="Times New Roman"/>
              </a:rPr>
              <a:t>an </a:t>
            </a:r>
            <a:r>
              <a:rPr dirty="0" sz="1200" spc="-5">
                <a:latin typeface="Times New Roman"/>
                <a:cs typeface="Times New Roman"/>
              </a:rPr>
              <a:t>autonomous  </a:t>
            </a:r>
            <a:r>
              <a:rPr dirty="0" sz="1200">
                <a:latin typeface="Times New Roman"/>
                <a:cs typeface="Times New Roman"/>
              </a:rPr>
              <a:t>transaction.</a:t>
            </a:r>
            <a:endParaRPr sz="1200">
              <a:latin typeface="Times New Roman"/>
              <a:cs typeface="Times New Roman"/>
            </a:endParaRPr>
          </a:p>
          <a:p>
            <a:pPr marL="12700">
              <a:lnSpc>
                <a:spcPts val="1280"/>
              </a:lnSpc>
              <a:spcBef>
                <a:spcPts val="680"/>
              </a:spcBef>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347980" marR="2519680" indent="-167640">
              <a:lnSpc>
                <a:spcPts val="1240"/>
              </a:lnSpc>
              <a:spcBef>
                <a:spcPts val="70"/>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180340" marR="3022600">
              <a:lnSpc>
                <a:spcPts val="1250"/>
              </a:lnSpc>
              <a:tabLst>
                <a:tab pos="1688464" algn="l"/>
              </a:tabLst>
            </a:pPr>
            <a:r>
              <a:rPr dirty="0" sz="1100" spc="-5">
                <a:latin typeface="Courier New"/>
                <a:cs typeface="Courier New"/>
              </a:rPr>
              <a:t>valid_departments boolean_tabtype;  emp_table	emp_tabtype;</a:t>
            </a:r>
            <a:endParaRPr sz="1100">
              <a:latin typeface="Courier New"/>
              <a:cs typeface="Courier New"/>
            </a:endParaRPr>
          </a:p>
          <a:p>
            <a:pPr>
              <a:lnSpc>
                <a:spcPct val="100000"/>
              </a:lnSpc>
              <a:spcBef>
                <a:spcPts val="50"/>
              </a:spcBef>
            </a:pPr>
            <a:endParaRPr sz="1050">
              <a:latin typeface="Courier New"/>
              <a:cs typeface="Courier New"/>
            </a:endParaRPr>
          </a:p>
          <a:p>
            <a:pPr marL="264160" marR="591820" indent="-83820">
              <a:lnSpc>
                <a:spcPts val="1250"/>
              </a:lnSpc>
            </a:pPr>
            <a:r>
              <a:rPr dirty="0" sz="1100" spc="-5">
                <a:latin typeface="Courier New"/>
                <a:cs typeface="Courier New"/>
              </a:rPr>
              <a:t>FUNCTION valid_deptid(deptid IN departments.department_id%TYPE)  RETURN BOOLEAN;</a:t>
            </a:r>
            <a:endParaRPr sz="1100">
              <a:latin typeface="Courier New"/>
              <a:cs typeface="Courier New"/>
            </a:endParaRPr>
          </a:p>
          <a:p>
            <a:pPr>
              <a:lnSpc>
                <a:spcPct val="100000"/>
              </a:lnSpc>
              <a:spcBef>
                <a:spcPts val="5"/>
              </a:spcBef>
            </a:pPr>
            <a:endParaRPr sz="1000">
              <a:latin typeface="Courier New"/>
              <a:cs typeface="Courier New"/>
            </a:endParaRPr>
          </a:p>
          <a:p>
            <a:pPr marL="180340">
              <a:lnSpc>
                <a:spcPts val="1285"/>
              </a:lnSpc>
            </a:pPr>
            <a:r>
              <a:rPr dirty="0" sz="1100" spc="-5">
                <a:latin typeface="Courier New"/>
                <a:cs typeface="Courier New"/>
              </a:rPr>
              <a:t>PROCEDURE add_employee(</a:t>
            </a:r>
            <a:endParaRPr sz="1100">
              <a:latin typeface="Courier New"/>
              <a:cs typeface="Courier New"/>
            </a:endParaRPr>
          </a:p>
          <a:p>
            <a:pPr marL="347980" marR="2603500">
              <a:lnSpc>
                <a:spcPct val="94300"/>
              </a:lnSpc>
              <a:spcBef>
                <a:spcPts val="4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2100580">
              <a:lnSpc>
                <a:spcPct val="9430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13840">
              <a:lnSpc>
                <a:spcPts val="1250"/>
              </a:lnSpc>
              <a:spcBef>
                <a:spcPts val="25"/>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a:lnSpc>
                <a:spcPct val="100000"/>
              </a:lnSpc>
              <a:spcBef>
                <a:spcPts val="30"/>
              </a:spcBef>
            </a:pPr>
            <a:endParaRPr sz="950">
              <a:latin typeface="Courier New"/>
              <a:cs typeface="Courier New"/>
            </a:endParaRPr>
          </a:p>
          <a:p>
            <a:pPr marL="347980">
              <a:lnSpc>
                <a:spcPts val="1285"/>
              </a:lnSpc>
              <a:spcBef>
                <a:spcPts val="5"/>
              </a:spcBef>
            </a:pPr>
            <a:r>
              <a:rPr dirty="0" sz="1100" spc="-5" b="1">
                <a:latin typeface="Courier New"/>
                <a:cs typeface="Courier New"/>
              </a:rPr>
              <a:t>PROCEDURE audit_newemp</a:t>
            </a:r>
            <a:r>
              <a:rPr dirty="0" sz="1100" b="1">
                <a:latin typeface="Courier New"/>
                <a:cs typeface="Courier New"/>
              </a:rPr>
              <a:t> </a:t>
            </a:r>
            <a:r>
              <a:rPr dirty="0" sz="1100" spc="-5" b="1">
                <a:latin typeface="Courier New"/>
                <a:cs typeface="Courier New"/>
              </a:rPr>
              <a:t>IS</a:t>
            </a:r>
            <a:endParaRPr sz="1100">
              <a:latin typeface="Courier New"/>
              <a:cs typeface="Courier New"/>
            </a:endParaRPr>
          </a:p>
          <a:p>
            <a:pPr marL="515620" marR="3022600">
              <a:lnSpc>
                <a:spcPts val="1240"/>
              </a:lnSpc>
              <a:spcBef>
                <a:spcPts val="70"/>
              </a:spcBef>
            </a:pPr>
            <a:r>
              <a:rPr dirty="0" sz="1100" spc="-5" b="1">
                <a:latin typeface="Courier New"/>
                <a:cs typeface="Courier New"/>
              </a:rPr>
              <a:t>PRAGMA AUTONOMOUS_TRANSACTION;  user_id VARCHAR2(30) :=</a:t>
            </a:r>
            <a:r>
              <a:rPr dirty="0" sz="1100" spc="5" b="1">
                <a:latin typeface="Courier New"/>
                <a:cs typeface="Courier New"/>
              </a:rPr>
              <a:t> </a:t>
            </a:r>
            <a:r>
              <a:rPr dirty="0" sz="1100" spc="-5" b="1">
                <a:latin typeface="Courier New"/>
                <a:cs typeface="Courier New"/>
              </a:rPr>
              <a:t>USER;</a:t>
            </a:r>
            <a:endParaRPr sz="1100">
              <a:latin typeface="Courier New"/>
              <a:cs typeface="Courier New"/>
            </a:endParaRPr>
          </a:p>
          <a:p>
            <a:pPr marL="347980">
              <a:lnSpc>
                <a:spcPts val="1185"/>
              </a:lnSpc>
            </a:pPr>
            <a:r>
              <a:rPr dirty="0" sz="1100" spc="-5" b="1">
                <a:latin typeface="Courier New"/>
                <a:cs typeface="Courier New"/>
              </a:rPr>
              <a:t>BEGIN</a:t>
            </a:r>
            <a:endParaRPr sz="1100">
              <a:latin typeface="Courier New"/>
              <a:cs typeface="Courier New"/>
            </a:endParaRPr>
          </a:p>
          <a:p>
            <a:pPr marL="515620" marR="675640">
              <a:lnSpc>
                <a:spcPts val="1240"/>
              </a:lnSpc>
              <a:spcBef>
                <a:spcPts val="70"/>
              </a:spcBef>
            </a:pPr>
            <a:r>
              <a:rPr dirty="0" sz="1100" spc="-5" b="1">
                <a:latin typeface="Courier New"/>
                <a:cs typeface="Courier New"/>
              </a:rPr>
              <a:t>INSERT INTO log_newemp (entry_id, user_id, log_time, name)  VALUES (log_newemp_seq.NEXTVAL, user_id,</a:t>
            </a:r>
            <a:r>
              <a:rPr dirty="0" sz="1100" spc="25" b="1">
                <a:latin typeface="Courier New"/>
                <a:cs typeface="Courier New"/>
              </a:rPr>
              <a:t> </a:t>
            </a:r>
            <a:r>
              <a:rPr dirty="0" sz="1100" spc="-5" b="1">
                <a:latin typeface="Courier New"/>
                <a:cs typeface="Courier New"/>
              </a:rPr>
              <a:t>sysdate,</a:t>
            </a:r>
            <a:endParaRPr sz="1100">
              <a:latin typeface="Courier New"/>
              <a:cs typeface="Courier New"/>
            </a:endParaRPr>
          </a:p>
          <a:p>
            <a:pPr marL="1186180">
              <a:lnSpc>
                <a:spcPts val="1185"/>
              </a:lnSpc>
            </a:pPr>
            <a:r>
              <a:rPr dirty="0" sz="1100" spc="-5" b="1">
                <a:latin typeface="Courier New"/>
                <a:cs typeface="Courier New"/>
              </a:rPr>
              <a:t>first_name||'</a:t>
            </a:r>
            <a:r>
              <a:rPr dirty="0" sz="1100" b="1">
                <a:latin typeface="Courier New"/>
                <a:cs typeface="Courier New"/>
              </a:rPr>
              <a:t> </a:t>
            </a:r>
            <a:r>
              <a:rPr dirty="0" sz="1100" spc="-5" b="1">
                <a:latin typeface="Courier New"/>
                <a:cs typeface="Courier New"/>
              </a:rPr>
              <a:t>'||last_name);</a:t>
            </a:r>
            <a:endParaRPr sz="1100">
              <a:latin typeface="Courier New"/>
              <a:cs typeface="Courier New"/>
            </a:endParaRPr>
          </a:p>
          <a:p>
            <a:pPr marL="515620">
              <a:lnSpc>
                <a:spcPts val="1245"/>
              </a:lnSpc>
            </a:pPr>
            <a:r>
              <a:rPr dirty="0" sz="1100" spc="-5" b="1">
                <a:latin typeface="Courier New"/>
                <a:cs typeface="Courier New"/>
              </a:rPr>
              <a:t>COMMIT;</a:t>
            </a:r>
            <a:endParaRPr sz="1100">
              <a:latin typeface="Courier New"/>
              <a:cs typeface="Courier New"/>
            </a:endParaRPr>
          </a:p>
          <a:p>
            <a:pPr marL="347980">
              <a:lnSpc>
                <a:spcPts val="1280"/>
              </a:lnSpc>
            </a:pPr>
            <a:r>
              <a:rPr dirty="0" sz="1100" spc="-5" b="1">
                <a:latin typeface="Courier New"/>
                <a:cs typeface="Courier New"/>
              </a:rPr>
              <a:t>END audit_newemp;</a:t>
            </a:r>
            <a:endParaRPr sz="1100">
              <a:latin typeface="Courier New"/>
              <a:cs typeface="Courier New"/>
            </a:endParaRPr>
          </a:p>
          <a:p>
            <a:pPr>
              <a:lnSpc>
                <a:spcPct val="100000"/>
              </a:lnSpc>
              <a:spcBef>
                <a:spcPts val="20"/>
              </a:spcBef>
            </a:pPr>
            <a:endParaRPr sz="1050">
              <a:latin typeface="Courier New"/>
              <a:cs typeface="Courier New"/>
            </a:endParaRPr>
          </a:p>
          <a:p>
            <a:pPr marL="180340">
              <a:lnSpc>
                <a:spcPts val="1280"/>
              </a:lnSpc>
            </a:pPr>
            <a:r>
              <a:rPr dirty="0" sz="1100" spc="-5">
                <a:latin typeface="Courier New"/>
                <a:cs typeface="Courier New"/>
              </a:rPr>
              <a:t>BEGIN</a:t>
            </a:r>
            <a:endParaRPr sz="1100">
              <a:latin typeface="Courier New"/>
              <a:cs typeface="Courier New"/>
            </a:endParaRPr>
          </a:p>
          <a:p>
            <a:pPr marL="347980">
              <a:lnSpc>
                <a:spcPts val="1245"/>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683260" marR="5080" indent="-167640">
              <a:lnSpc>
                <a:spcPts val="1250"/>
              </a:lnSpc>
              <a:spcBef>
                <a:spcPts val="65"/>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515620">
              <a:lnSpc>
                <a:spcPts val="1175"/>
              </a:lnSpc>
            </a:pPr>
            <a:r>
              <a:rPr dirty="0" sz="1100" spc="-5">
                <a:latin typeface="Courier New"/>
                <a:cs typeface="Courier New"/>
              </a:rPr>
              <a:t>VALUES (employees_seq.NEXTVAL, first_name, last_name,</a:t>
            </a:r>
            <a:r>
              <a:rPr dirty="0" sz="1100" spc="55">
                <a:latin typeface="Courier New"/>
                <a:cs typeface="Courier New"/>
              </a:rPr>
              <a:t> </a:t>
            </a:r>
            <a:r>
              <a:rPr dirty="0" sz="1100" spc="-5">
                <a:latin typeface="Courier New"/>
                <a:cs typeface="Courier New"/>
              </a:rPr>
              <a:t>email,</a:t>
            </a:r>
            <a:endParaRPr sz="1100">
              <a:latin typeface="Courier New"/>
              <a:cs typeface="Courier New"/>
            </a:endParaRPr>
          </a:p>
          <a:p>
            <a:pPr marL="683260">
              <a:lnSpc>
                <a:spcPts val="1250"/>
              </a:lnSpc>
            </a:pPr>
            <a:r>
              <a:rPr dirty="0" sz="1100" spc="-5">
                <a:latin typeface="Courier New"/>
                <a:cs typeface="Courier New"/>
              </a:rPr>
              <a:t>job, mgr, TRUNC(SYSDATE), sal, comm,</a:t>
            </a:r>
            <a:r>
              <a:rPr dirty="0" sz="1100" spc="25">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250"/>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527300">
              <a:lnSpc>
                <a:spcPts val="1245"/>
              </a:lnSpc>
            </a:pPr>
            <a:r>
              <a:rPr dirty="0" sz="1100" spc="-5">
                <a:latin typeface="Courier New"/>
                <a:cs typeface="Courier New"/>
              </a:rPr>
              <a:t>'Invalid department ID. Try</a:t>
            </a:r>
            <a:r>
              <a:rPr dirty="0" sz="1100" spc="20">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55"/>
              </a:lnSpc>
            </a:pPr>
            <a:r>
              <a:rPr dirty="0" sz="1100" spc="-5">
                <a:latin typeface="Courier New"/>
                <a:cs typeface="Courier New"/>
              </a:rPr>
              <a:t>END IF;</a:t>
            </a:r>
            <a:endParaRPr sz="1100">
              <a:latin typeface="Courier New"/>
              <a:cs typeface="Courier New"/>
            </a:endParaRPr>
          </a:p>
          <a:p>
            <a:pPr marL="180340">
              <a:lnSpc>
                <a:spcPts val="1290"/>
              </a:lnSpc>
            </a:pPr>
            <a:r>
              <a:rPr dirty="0" sz="1100" spc="-5">
                <a:latin typeface="Courier New"/>
                <a:cs typeface="Courier New"/>
              </a:rPr>
              <a:t>END add_employee;</a:t>
            </a:r>
            <a:endParaRPr sz="1100">
              <a:latin typeface="Courier New"/>
              <a:cs typeface="Courier New"/>
            </a:endParaRPr>
          </a:p>
        </p:txBody>
      </p:sp>
      <p:sp>
        <p:nvSpPr>
          <p:cNvPr id="6" name="object 6"/>
          <p:cNvSpPr/>
          <p:nvPr/>
        </p:nvSpPr>
        <p:spPr>
          <a:xfrm>
            <a:off x="832866" y="2545841"/>
            <a:ext cx="6335395" cy="6381115"/>
          </a:xfrm>
          <a:custGeom>
            <a:avLst/>
            <a:gdLst/>
            <a:ahLst/>
            <a:cxnLst/>
            <a:rect l="l" t="t" r="r" b="b"/>
            <a:pathLst>
              <a:path w="6335395" h="6381115">
                <a:moveTo>
                  <a:pt x="12179" y="0"/>
                </a:moveTo>
                <a:lnTo>
                  <a:pt x="0" y="0"/>
                </a:lnTo>
                <a:lnTo>
                  <a:pt x="0" y="6368796"/>
                </a:lnTo>
                <a:lnTo>
                  <a:pt x="12179" y="6368796"/>
                </a:lnTo>
                <a:lnTo>
                  <a:pt x="12179" y="0"/>
                </a:lnTo>
                <a:close/>
              </a:path>
              <a:path w="6335395" h="6381115">
                <a:moveTo>
                  <a:pt x="6335268" y="6368809"/>
                </a:moveTo>
                <a:lnTo>
                  <a:pt x="6323076" y="6368809"/>
                </a:lnTo>
                <a:lnTo>
                  <a:pt x="12179" y="6368809"/>
                </a:lnTo>
                <a:lnTo>
                  <a:pt x="0" y="6368809"/>
                </a:lnTo>
                <a:lnTo>
                  <a:pt x="0" y="6380988"/>
                </a:lnTo>
                <a:lnTo>
                  <a:pt x="12179" y="6380988"/>
                </a:lnTo>
                <a:lnTo>
                  <a:pt x="6323076" y="6380988"/>
                </a:lnTo>
                <a:lnTo>
                  <a:pt x="6335268" y="6380988"/>
                </a:lnTo>
                <a:lnTo>
                  <a:pt x="6335268" y="6368809"/>
                </a:lnTo>
                <a:close/>
              </a:path>
              <a:path w="6335395" h="6381115">
                <a:moveTo>
                  <a:pt x="6335268" y="6197346"/>
                </a:moveTo>
                <a:lnTo>
                  <a:pt x="6323076" y="6197346"/>
                </a:lnTo>
                <a:lnTo>
                  <a:pt x="6323076" y="6368796"/>
                </a:lnTo>
                <a:lnTo>
                  <a:pt x="6335268" y="6368796"/>
                </a:lnTo>
                <a:lnTo>
                  <a:pt x="6335268" y="6197346"/>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4944745"/>
          </a:xfrm>
          <a:prstGeom prst="rect">
            <a:avLst/>
          </a:prstGeom>
          <a:ln w="12192">
            <a:solidFill>
              <a:srgbClr val="000000"/>
            </a:solidFill>
          </a:ln>
        </p:spPr>
        <p:txBody>
          <a:bodyPr wrap="square" lIns="0" tIns="0" rIns="0" bIns="0" rtlCol="0" vert="horz">
            <a:spAutoFit/>
          </a:bodyPr>
          <a:lstStyle/>
          <a:p>
            <a:pPr marL="242570">
              <a:lnSpc>
                <a:spcPts val="1280"/>
              </a:lnSpc>
            </a:pPr>
            <a:r>
              <a:rPr dirty="0" sz="1100" spc="-5">
                <a:latin typeface="Courier New"/>
                <a:cs typeface="Courier New"/>
              </a:rPr>
              <a:t>PROCEDURE add_employee(</a:t>
            </a:r>
            <a:endParaRPr sz="1100">
              <a:latin typeface="Courier New"/>
              <a:cs typeface="Courier New"/>
            </a:endParaRPr>
          </a:p>
          <a:p>
            <a:pPr marL="410209" marR="2635250">
              <a:lnSpc>
                <a:spcPct val="94400"/>
              </a:lnSpc>
              <a:spcBef>
                <a:spcPts val="35"/>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242570">
              <a:lnSpc>
                <a:spcPts val="1210"/>
              </a:lnSpc>
            </a:pPr>
            <a:r>
              <a:rPr dirty="0" sz="1100" spc="-5">
                <a:latin typeface="Courier New"/>
                <a:cs typeface="Courier New"/>
              </a:rPr>
              <a:t>BEGIN</a:t>
            </a:r>
            <a:endParaRPr sz="1100">
              <a:latin typeface="Courier New"/>
              <a:cs typeface="Courier New"/>
            </a:endParaRPr>
          </a:p>
          <a:p>
            <a:pPr marL="410209" marR="372110">
              <a:lnSpc>
                <a:spcPts val="1250"/>
              </a:lnSpc>
              <a:spcBef>
                <a:spcPts val="60"/>
              </a:spcBef>
            </a:pPr>
            <a:r>
              <a:rPr dirty="0" sz="1100" spc="-5">
                <a:latin typeface="Courier New"/>
                <a:cs typeface="Courier New"/>
              </a:rPr>
              <a:t>email := UPPER(SUBSTR(first_name, 1, 1)||SUBSTR(last_name, 1, 7));  add_employee(first_name, last_name, email, deptid =&gt;</a:t>
            </a:r>
            <a:r>
              <a:rPr dirty="0" sz="1100" spc="70">
                <a:latin typeface="Courier New"/>
                <a:cs typeface="Courier New"/>
              </a:rPr>
              <a:t> </a:t>
            </a:r>
            <a:r>
              <a:rPr dirty="0" sz="1100" spc="-5">
                <a:latin typeface="Courier New"/>
                <a:cs typeface="Courier New"/>
              </a:rPr>
              <a:t>deptid);</a:t>
            </a:r>
            <a:endParaRPr sz="1100">
              <a:latin typeface="Courier New"/>
              <a:cs typeface="Courier New"/>
            </a:endParaRPr>
          </a:p>
          <a:p>
            <a:pPr marL="242570">
              <a:lnSpc>
                <a:spcPts val="1215"/>
              </a:lnSpc>
            </a:pP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242570">
              <a:lnSpc>
                <a:spcPct val="100000"/>
              </a:lnSpc>
            </a:pPr>
            <a:r>
              <a:rPr dirty="0" sz="1100" spc="-5">
                <a:latin typeface="Courier New"/>
                <a:cs typeface="Courier New"/>
              </a:rPr>
              <a:t>...</a:t>
            </a:r>
            <a:endParaRPr sz="1100">
              <a:latin typeface="Courier New"/>
              <a:cs typeface="Courier New"/>
            </a:endParaRPr>
          </a:p>
          <a:p>
            <a:pPr>
              <a:lnSpc>
                <a:spcPct val="100000"/>
              </a:lnSpc>
              <a:spcBef>
                <a:spcPts val="40"/>
              </a:spcBef>
            </a:pPr>
            <a:endParaRPr sz="1100">
              <a:latin typeface="Courier New"/>
              <a:cs typeface="Courier New"/>
            </a:endParaRPr>
          </a:p>
          <a:p>
            <a:pPr marL="326390" marR="791210" indent="-83820">
              <a:lnSpc>
                <a:spcPts val="1240"/>
              </a:lnSpc>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242570" marR="4395470" indent="167640">
              <a:lnSpc>
                <a:spcPts val="1250"/>
              </a:lnSpc>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410209">
              <a:lnSpc>
                <a:spcPts val="1175"/>
              </a:lnSpc>
            </a:pPr>
            <a:r>
              <a:rPr dirty="0" sz="1100" spc="-5">
                <a:latin typeface="Courier New"/>
                <a:cs typeface="Courier New"/>
              </a:rPr>
              <a:t>RETURN</a:t>
            </a:r>
            <a:r>
              <a:rPr dirty="0" sz="1100">
                <a:latin typeface="Courier New"/>
                <a:cs typeface="Courier New"/>
              </a:rPr>
              <a:t> </a:t>
            </a:r>
            <a:r>
              <a:rPr dirty="0" sz="1100" spc="-5">
                <a:latin typeface="Courier New"/>
                <a:cs typeface="Courier New"/>
              </a:rPr>
              <a:t>valid_departments.exists(deptid);</a:t>
            </a:r>
            <a:endParaRPr sz="1100">
              <a:latin typeface="Courier New"/>
              <a:cs typeface="Courier New"/>
            </a:endParaRPr>
          </a:p>
          <a:p>
            <a:pPr marL="242570">
              <a:lnSpc>
                <a:spcPts val="1250"/>
              </a:lnSpc>
            </a:pPr>
            <a:r>
              <a:rPr dirty="0" sz="1100" spc="-5">
                <a:latin typeface="Courier New"/>
                <a:cs typeface="Courier New"/>
              </a:rPr>
              <a:t>EXCEPTION</a:t>
            </a:r>
            <a:endParaRPr sz="1100">
              <a:latin typeface="Courier New"/>
              <a:cs typeface="Courier New"/>
            </a:endParaRPr>
          </a:p>
          <a:p>
            <a:pPr marL="410209" marR="3976370">
              <a:lnSpc>
                <a:spcPts val="1240"/>
              </a:lnSpc>
              <a:spcBef>
                <a:spcPts val="75"/>
              </a:spcBef>
            </a:pPr>
            <a:r>
              <a:rPr dirty="0" sz="1100" spc="-5">
                <a:latin typeface="Courier New"/>
                <a:cs typeface="Courier New"/>
              </a:rPr>
              <a:t>WHEN NO_DATA_FOUND THEN  RETURN FALSE;</a:t>
            </a:r>
            <a:endParaRPr sz="1100">
              <a:latin typeface="Courier New"/>
              <a:cs typeface="Courier New"/>
            </a:endParaRPr>
          </a:p>
          <a:p>
            <a:pPr marL="242570">
              <a:lnSpc>
                <a:spcPts val="1220"/>
              </a:lnSpc>
            </a:pPr>
            <a:r>
              <a:rPr dirty="0" sz="1100" spc="-5">
                <a:latin typeface="Courier New"/>
                <a:cs typeface="Courier New"/>
              </a:rPr>
              <a:t>END valid_deptid;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BEGIN</a:t>
            </a:r>
            <a:endParaRPr sz="1100">
              <a:latin typeface="Courier New"/>
              <a:cs typeface="Courier New"/>
            </a:endParaRPr>
          </a:p>
          <a:p>
            <a:pPr marL="74930" marR="4646930" indent="167640">
              <a:lnSpc>
                <a:spcPts val="1250"/>
              </a:lnSpc>
              <a:spcBef>
                <a:spcPts val="65"/>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10"/>
              </a:lnSpc>
              <a:spcBef>
                <a:spcPts val="26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6141211"/>
            <a:ext cx="5552440" cy="391160"/>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c.</a:t>
            </a:r>
            <a:r>
              <a:rPr dirty="0" sz="1200" spc="70">
                <a:latin typeface="Times New Roman"/>
                <a:cs typeface="Times New Roman"/>
              </a:rPr>
              <a:t> </a:t>
            </a:r>
            <a:r>
              <a:rPr dirty="0" sz="1200">
                <a:latin typeface="Times New Roman"/>
                <a:cs typeface="Times New Roman"/>
              </a:rPr>
              <a:t>Modify</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add_employee</a:t>
            </a:r>
            <a:r>
              <a:rPr dirty="0" sz="1200" spc="-420">
                <a:latin typeface="Courier New"/>
                <a:cs typeface="Courier New"/>
              </a:rPr>
              <a:t> </a:t>
            </a:r>
            <a:r>
              <a:rPr dirty="0" sz="1200">
                <a:latin typeface="Times New Roman"/>
                <a:cs typeface="Times New Roman"/>
              </a:rPr>
              <a:t>procedure to</a:t>
            </a:r>
            <a:r>
              <a:rPr dirty="0" sz="1200" spc="-5">
                <a:latin typeface="Times New Roman"/>
                <a:cs typeface="Times New Roman"/>
              </a:rPr>
              <a:t> </a:t>
            </a:r>
            <a:r>
              <a:rPr dirty="0" sz="1200">
                <a:latin typeface="Times New Roman"/>
                <a:cs typeface="Times New Roman"/>
              </a:rPr>
              <a:t>invoke</a:t>
            </a:r>
            <a:r>
              <a:rPr dirty="0" sz="1200" spc="5">
                <a:latin typeface="Times New Roman"/>
                <a:cs typeface="Times New Roman"/>
              </a:rPr>
              <a:t> </a:t>
            </a:r>
            <a:r>
              <a:rPr dirty="0" sz="1200" spc="-5">
                <a:latin typeface="Courier New"/>
                <a:cs typeface="Courier New"/>
              </a:rPr>
              <a:t>audit_emp</a:t>
            </a:r>
            <a:r>
              <a:rPr dirty="0" sz="1200" spc="-425">
                <a:latin typeface="Courier New"/>
                <a:cs typeface="Courier New"/>
              </a:rPr>
              <a:t> </a:t>
            </a:r>
            <a:r>
              <a:rPr dirty="0" sz="1200">
                <a:latin typeface="Times New Roman"/>
                <a:cs typeface="Times New Roman"/>
              </a:rPr>
              <a:t>before</a:t>
            </a:r>
            <a:r>
              <a:rPr dirty="0" sz="1200" spc="5">
                <a:latin typeface="Times New Roman"/>
                <a:cs typeface="Times New Roman"/>
              </a:rPr>
              <a:t> </a:t>
            </a:r>
            <a:r>
              <a:rPr dirty="0" sz="1200">
                <a:latin typeface="Times New Roman"/>
                <a:cs typeface="Times New Roman"/>
              </a:rPr>
              <a:t>it </a:t>
            </a:r>
            <a:r>
              <a:rPr dirty="0" sz="1200" spc="-5">
                <a:latin typeface="Times New Roman"/>
                <a:cs typeface="Times New Roman"/>
              </a:rPr>
              <a:t>performs</a:t>
            </a:r>
            <a:r>
              <a:rPr dirty="0" sz="1200" spc="5">
                <a:latin typeface="Times New Roman"/>
                <a:cs typeface="Times New Roman"/>
              </a:rPr>
              <a:t> </a:t>
            </a:r>
            <a:r>
              <a:rPr dirty="0" sz="1200">
                <a:latin typeface="Times New Roman"/>
                <a:cs typeface="Times New Roman"/>
              </a:rPr>
              <a:t>the  insert</a:t>
            </a:r>
            <a:r>
              <a:rPr dirty="0" sz="1200" spc="-5">
                <a:latin typeface="Times New Roman"/>
                <a:cs typeface="Times New Roman"/>
              </a:rPr>
              <a:t> </a:t>
            </a:r>
            <a:r>
              <a:rPr dirty="0" sz="1200">
                <a:latin typeface="Times New Roman"/>
                <a:cs typeface="Times New Roman"/>
              </a:rPr>
              <a:t>operation.</a:t>
            </a:r>
            <a:endParaRPr sz="1200">
              <a:latin typeface="Times New Roman"/>
              <a:cs typeface="Times New Roman"/>
            </a:endParaRPr>
          </a:p>
        </p:txBody>
      </p:sp>
      <p:sp>
        <p:nvSpPr>
          <p:cNvPr id="5" name="object 5"/>
          <p:cNvSpPr txBox="1"/>
          <p:nvPr/>
        </p:nvSpPr>
        <p:spPr>
          <a:xfrm>
            <a:off x="838961" y="6606540"/>
            <a:ext cx="6323330" cy="130492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410209" marR="2719070" indent="-167640">
              <a:lnSpc>
                <a:spcPts val="1240"/>
              </a:lnSpc>
              <a:spcBef>
                <a:spcPts val="70"/>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242570" marR="3221990">
              <a:lnSpc>
                <a:spcPts val="1250"/>
              </a:lnSpc>
              <a:tabLst>
                <a:tab pos="1751330" algn="l"/>
              </a:tabLst>
            </a:pPr>
            <a:r>
              <a:rPr dirty="0" sz="1100" spc="-5">
                <a:latin typeface="Courier New"/>
                <a:cs typeface="Courier New"/>
              </a:rPr>
              <a:t>valid_departments boolean_tabtype;  emp_table	emp_tabtype;</a:t>
            </a:r>
            <a:endParaRPr sz="1100">
              <a:latin typeface="Courier New"/>
              <a:cs typeface="Courier New"/>
            </a:endParaRPr>
          </a:p>
          <a:p>
            <a:pPr>
              <a:lnSpc>
                <a:spcPct val="100000"/>
              </a:lnSpc>
              <a:spcBef>
                <a:spcPts val="40"/>
              </a:spcBef>
            </a:pPr>
            <a:endParaRPr sz="1050">
              <a:latin typeface="Courier New"/>
              <a:cs typeface="Courier New"/>
            </a:endParaRPr>
          </a:p>
          <a:p>
            <a:pPr marL="326390" marR="791210" indent="-83820">
              <a:lnSpc>
                <a:spcPts val="1260"/>
              </a:lnSpc>
            </a:pPr>
            <a:r>
              <a:rPr dirty="0" sz="1100" spc="-5">
                <a:latin typeface="Courier New"/>
                <a:cs typeface="Courier New"/>
              </a:rPr>
              <a:t>FUNCTION valid_deptid(deptid IN departments.department_id%TYPE)  RETURN BOOLEAN;</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515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63198"/>
            <a:ext cx="6061075" cy="8388350"/>
          </a:xfrm>
          <a:prstGeom prst="rect">
            <a:avLst/>
          </a:prstGeom>
        </p:spPr>
        <p:txBody>
          <a:bodyPr wrap="square" lIns="0" tIns="64135" rIns="0" bIns="0" rtlCol="0" vert="horz">
            <a:spAutoFit/>
          </a:bodyPr>
          <a:lstStyle/>
          <a:p>
            <a:pPr marL="12700">
              <a:lnSpc>
                <a:spcPct val="100000"/>
              </a:lnSpc>
              <a:spcBef>
                <a:spcPts val="505"/>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180340">
              <a:lnSpc>
                <a:spcPts val="1280"/>
              </a:lnSpc>
              <a:spcBef>
                <a:spcPts val="370"/>
              </a:spcBef>
            </a:pPr>
            <a:r>
              <a:rPr dirty="0" sz="1100" spc="-5">
                <a:latin typeface="Courier New"/>
                <a:cs typeface="Courier New"/>
              </a:rPr>
              <a:t>PROCEDURE add_employee(</a:t>
            </a:r>
            <a:endParaRPr sz="1100">
              <a:latin typeface="Courier New"/>
              <a:cs typeface="Courier New"/>
            </a:endParaRPr>
          </a:p>
          <a:p>
            <a:pPr marL="347980" marR="2603500">
              <a:lnSpc>
                <a:spcPct val="94300"/>
              </a:lnSpc>
              <a:spcBef>
                <a:spcPts val="35"/>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2100580">
              <a:lnSpc>
                <a:spcPct val="9430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marR="1513840">
              <a:lnSpc>
                <a:spcPts val="1250"/>
              </a:lnSpc>
              <a:spcBef>
                <a:spcPts val="30"/>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a:lnSpc>
                <a:spcPct val="100000"/>
              </a:lnSpc>
            </a:pPr>
            <a:endParaRPr sz="1000">
              <a:latin typeface="Courier New"/>
              <a:cs typeface="Courier New"/>
            </a:endParaRPr>
          </a:p>
          <a:p>
            <a:pPr marL="347980">
              <a:lnSpc>
                <a:spcPts val="1285"/>
              </a:lnSpc>
              <a:spcBef>
                <a:spcPts val="5"/>
              </a:spcBef>
            </a:pPr>
            <a:r>
              <a:rPr dirty="0" sz="1100" spc="-5">
                <a:latin typeface="Courier New"/>
                <a:cs typeface="Courier New"/>
              </a:rPr>
              <a:t>PROCEDURE audit_newemp</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515620" marR="3022600">
              <a:lnSpc>
                <a:spcPts val="1250"/>
              </a:lnSpc>
              <a:spcBef>
                <a:spcPts val="60"/>
              </a:spcBef>
            </a:pPr>
            <a:r>
              <a:rPr dirty="0" sz="1100" spc="-5">
                <a:latin typeface="Courier New"/>
                <a:cs typeface="Courier New"/>
              </a:rPr>
              <a:t>PRAGMA AUTONOMOUS_TRANSACTION;  user_id VARCHAR2(30) :=</a:t>
            </a:r>
            <a:r>
              <a:rPr dirty="0" sz="1100" spc="5">
                <a:latin typeface="Courier New"/>
                <a:cs typeface="Courier New"/>
              </a:rPr>
              <a:t> </a:t>
            </a:r>
            <a:r>
              <a:rPr dirty="0" sz="1100" spc="-5">
                <a:latin typeface="Courier New"/>
                <a:cs typeface="Courier New"/>
              </a:rPr>
              <a:t>USER;</a:t>
            </a:r>
            <a:endParaRPr sz="1100">
              <a:latin typeface="Courier New"/>
              <a:cs typeface="Courier New"/>
            </a:endParaRPr>
          </a:p>
          <a:p>
            <a:pPr marL="347980">
              <a:lnSpc>
                <a:spcPts val="1175"/>
              </a:lnSpc>
            </a:pPr>
            <a:r>
              <a:rPr dirty="0" sz="1100" spc="-5">
                <a:latin typeface="Courier New"/>
                <a:cs typeface="Courier New"/>
              </a:rPr>
              <a:t>BEGIN</a:t>
            </a:r>
            <a:endParaRPr sz="1100">
              <a:latin typeface="Courier New"/>
              <a:cs typeface="Courier New"/>
            </a:endParaRPr>
          </a:p>
          <a:p>
            <a:pPr marL="515620" marR="675640">
              <a:lnSpc>
                <a:spcPts val="1250"/>
              </a:lnSpc>
              <a:spcBef>
                <a:spcPts val="65"/>
              </a:spcBef>
            </a:pPr>
            <a:r>
              <a:rPr dirty="0" sz="1100" spc="-5">
                <a:latin typeface="Courier New"/>
                <a:cs typeface="Courier New"/>
              </a:rPr>
              <a:t>INSERT INTO log_newemp (entry_id, user_id, log_time, name)  VALUES (log_newemp_seq.NEXTVAL, user_id,</a:t>
            </a:r>
            <a:r>
              <a:rPr dirty="0" sz="1100" spc="25">
                <a:latin typeface="Courier New"/>
                <a:cs typeface="Courier New"/>
              </a:rPr>
              <a:t> </a:t>
            </a:r>
            <a:r>
              <a:rPr dirty="0" sz="1100" spc="-5">
                <a:latin typeface="Courier New"/>
                <a:cs typeface="Courier New"/>
              </a:rPr>
              <a:t>sysdate,</a:t>
            </a:r>
            <a:endParaRPr sz="1100">
              <a:latin typeface="Courier New"/>
              <a:cs typeface="Courier New"/>
            </a:endParaRPr>
          </a:p>
          <a:p>
            <a:pPr marL="1186180">
              <a:lnSpc>
                <a:spcPts val="1175"/>
              </a:lnSpc>
            </a:pPr>
            <a:r>
              <a:rPr dirty="0" sz="1100" spc="-5">
                <a:latin typeface="Courier New"/>
                <a:cs typeface="Courier New"/>
              </a:rPr>
              <a:t>first_name||'</a:t>
            </a:r>
            <a:r>
              <a:rPr dirty="0" sz="1100">
                <a:latin typeface="Courier New"/>
                <a:cs typeface="Courier New"/>
              </a:rPr>
              <a:t> </a:t>
            </a:r>
            <a:r>
              <a:rPr dirty="0" sz="1100" spc="-5">
                <a:latin typeface="Courier New"/>
                <a:cs typeface="Courier New"/>
              </a:rPr>
              <a:t>'||last_name);</a:t>
            </a:r>
            <a:endParaRPr sz="1100">
              <a:latin typeface="Courier New"/>
              <a:cs typeface="Courier New"/>
            </a:endParaRPr>
          </a:p>
          <a:p>
            <a:pPr marL="515620">
              <a:lnSpc>
                <a:spcPts val="1250"/>
              </a:lnSpc>
            </a:pPr>
            <a:r>
              <a:rPr dirty="0" sz="1100" spc="-5">
                <a:latin typeface="Courier New"/>
                <a:cs typeface="Courier New"/>
              </a:rPr>
              <a:t>COMMIT;</a:t>
            </a:r>
            <a:endParaRPr sz="1100">
              <a:latin typeface="Courier New"/>
              <a:cs typeface="Courier New"/>
            </a:endParaRPr>
          </a:p>
          <a:p>
            <a:pPr marL="180340" marR="4279900" indent="167640">
              <a:lnSpc>
                <a:spcPts val="1240"/>
              </a:lnSpc>
              <a:spcBef>
                <a:spcPts val="75"/>
              </a:spcBef>
            </a:pPr>
            <a:r>
              <a:rPr dirty="0" sz="1100" spc="-5">
                <a:latin typeface="Courier New"/>
                <a:cs typeface="Courier New"/>
              </a:rPr>
              <a:t>END</a:t>
            </a:r>
            <a:r>
              <a:rPr dirty="0" sz="1100" spc="-40">
                <a:latin typeface="Courier New"/>
                <a:cs typeface="Courier New"/>
              </a:rPr>
              <a:t> </a:t>
            </a:r>
            <a:r>
              <a:rPr dirty="0" sz="1100" spc="-5">
                <a:latin typeface="Courier New"/>
                <a:cs typeface="Courier New"/>
              </a:rPr>
              <a:t>audit_newemp;  BEGIN</a:t>
            </a:r>
            <a:endParaRPr sz="1100">
              <a:latin typeface="Courier New"/>
              <a:cs typeface="Courier New"/>
            </a:endParaRPr>
          </a:p>
          <a:p>
            <a:pPr marL="347980">
              <a:lnSpc>
                <a:spcPts val="1170"/>
              </a:lnSpc>
            </a:pPr>
            <a:r>
              <a:rPr dirty="0" sz="1100" spc="-5">
                <a:latin typeface="Courier New"/>
                <a:cs typeface="Courier New"/>
              </a:rPr>
              <a:t>IF valid_deptid(deptid)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515620">
              <a:lnSpc>
                <a:spcPts val="1245"/>
              </a:lnSpc>
            </a:pPr>
            <a:r>
              <a:rPr dirty="0" sz="1100" spc="-5" b="1">
                <a:latin typeface="Courier New"/>
                <a:cs typeface="Courier New"/>
              </a:rPr>
              <a:t>audit_newemp;</a:t>
            </a:r>
            <a:endParaRPr sz="1100">
              <a:latin typeface="Courier New"/>
              <a:cs typeface="Courier New"/>
            </a:endParaRPr>
          </a:p>
          <a:p>
            <a:pPr marL="683260" marR="5080" indent="-167640">
              <a:lnSpc>
                <a:spcPts val="1250"/>
              </a:lnSpc>
              <a:spcBef>
                <a:spcPts val="75"/>
              </a:spcBef>
            </a:pPr>
            <a:r>
              <a:rPr dirty="0" sz="1100" spc="-5">
                <a:latin typeface="Courier New"/>
                <a:cs typeface="Courier New"/>
              </a:rPr>
              <a:t>INSERT INTO employees(employee_id, first_name, last_name, email,  job_id,manager_id,hire_date,salary,commission_pct,department_id)</a:t>
            </a:r>
            <a:endParaRPr sz="1100">
              <a:latin typeface="Courier New"/>
              <a:cs typeface="Courier New"/>
            </a:endParaRPr>
          </a:p>
          <a:p>
            <a:pPr marL="683260" marR="508000" indent="-167640">
              <a:lnSpc>
                <a:spcPts val="1240"/>
              </a:lnSpc>
              <a:spcBef>
                <a:spcPts val="5"/>
              </a:spcBef>
            </a:pPr>
            <a:r>
              <a:rPr dirty="0" sz="1100" spc="-5">
                <a:latin typeface="Courier New"/>
                <a:cs typeface="Courier New"/>
              </a:rPr>
              <a:t>VALUES (employees_seq.NEXTVAL, first_name, last_name, email,  job, mgr, TRUNC(SYSDATE), sal, comm,</a:t>
            </a:r>
            <a:r>
              <a:rPr dirty="0" sz="1100" spc="30">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185"/>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527300">
              <a:lnSpc>
                <a:spcPts val="1245"/>
              </a:lnSpc>
            </a:pPr>
            <a:r>
              <a:rPr dirty="0" sz="1100" spc="-5">
                <a:latin typeface="Courier New"/>
                <a:cs typeface="Courier New"/>
              </a:rPr>
              <a:t>'Invalid department ID. Try</a:t>
            </a:r>
            <a:r>
              <a:rPr dirty="0" sz="1100" spc="20">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50"/>
              </a:lnSpc>
            </a:pPr>
            <a:r>
              <a:rPr dirty="0" sz="1100" spc="-5">
                <a:latin typeface="Courier New"/>
                <a:cs typeface="Courier New"/>
              </a:rPr>
              <a:t>END IF;</a:t>
            </a:r>
            <a:endParaRPr sz="1100">
              <a:latin typeface="Courier New"/>
              <a:cs typeface="Courier New"/>
            </a:endParaRPr>
          </a:p>
          <a:p>
            <a:pPr marL="180340">
              <a:lnSpc>
                <a:spcPts val="1245"/>
              </a:lnSpc>
            </a:pPr>
            <a:r>
              <a:rPr dirty="0" sz="1100" spc="-5">
                <a:latin typeface="Courier New"/>
                <a:cs typeface="Courier New"/>
              </a:rPr>
              <a:t>END add_employee;</a:t>
            </a:r>
            <a:endParaRPr sz="1100">
              <a:latin typeface="Courier New"/>
              <a:cs typeface="Courier New"/>
            </a:endParaRPr>
          </a:p>
          <a:p>
            <a:pPr marL="180340">
              <a:lnSpc>
                <a:spcPts val="1245"/>
              </a:lnSpc>
            </a:pPr>
            <a:r>
              <a:rPr dirty="0" sz="1100" spc="-5">
                <a:latin typeface="Courier New"/>
                <a:cs typeface="Courier New"/>
              </a:rPr>
              <a:t>...</a:t>
            </a:r>
            <a:endParaRPr sz="1100">
              <a:latin typeface="Courier New"/>
              <a:cs typeface="Courier New"/>
            </a:endParaRPr>
          </a:p>
          <a:p>
            <a:pPr marL="264160" marR="591820" indent="-83820">
              <a:lnSpc>
                <a:spcPts val="1250"/>
              </a:lnSpc>
              <a:spcBef>
                <a:spcPts val="60"/>
              </a:spcBef>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4196080" indent="167640">
              <a:lnSpc>
                <a:spcPts val="1240"/>
              </a:lnSpc>
              <a:spcBef>
                <a:spcPts val="5"/>
              </a:spcBef>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180340" marR="2352040" indent="167640">
              <a:lnSpc>
                <a:spcPts val="1250"/>
              </a:lnSpc>
              <a:spcBef>
                <a:spcPts val="5"/>
              </a:spcBef>
            </a:pPr>
            <a:r>
              <a:rPr dirty="0" sz="1100" spc="-5">
                <a:latin typeface="Courier New"/>
                <a:cs typeface="Courier New"/>
              </a:rPr>
              <a:t>RETURN valid_departments.exists(deptid);  EXCEPTION</a:t>
            </a:r>
            <a:endParaRPr sz="1100">
              <a:latin typeface="Courier New"/>
              <a:cs typeface="Courier New"/>
            </a:endParaRPr>
          </a:p>
          <a:p>
            <a:pPr marL="347980">
              <a:lnSpc>
                <a:spcPts val="1175"/>
              </a:lnSpc>
            </a:pPr>
            <a:r>
              <a:rPr dirty="0" sz="1100" spc="-5">
                <a:latin typeface="Courier New"/>
                <a:cs typeface="Courier New"/>
              </a:rPr>
              <a:t>WHEN NO_DATA_FOUND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347980">
              <a:lnSpc>
                <a:spcPts val="1250"/>
              </a:lnSpc>
            </a:pPr>
            <a:r>
              <a:rPr dirty="0" sz="1100" spc="-5">
                <a:latin typeface="Courier New"/>
                <a:cs typeface="Courier New"/>
              </a:rPr>
              <a:t>RETURN FALSE;</a:t>
            </a:r>
            <a:endParaRPr sz="1100">
              <a:latin typeface="Courier New"/>
              <a:cs typeface="Courier New"/>
            </a:endParaRPr>
          </a:p>
          <a:p>
            <a:pPr marL="180340">
              <a:lnSpc>
                <a:spcPts val="1285"/>
              </a:lnSpc>
            </a:pPr>
            <a:r>
              <a:rPr dirty="0" sz="1100" spc="-5">
                <a:latin typeface="Courier New"/>
                <a:cs typeface="Courier New"/>
              </a:rPr>
              <a:t>END valid_deptid;</a:t>
            </a:r>
            <a:endParaRPr sz="1100">
              <a:latin typeface="Courier New"/>
              <a:cs typeface="Courier New"/>
            </a:endParaRPr>
          </a:p>
          <a:p>
            <a:pPr>
              <a:lnSpc>
                <a:spcPct val="100000"/>
              </a:lnSpc>
              <a:spcBef>
                <a:spcPts val="35"/>
              </a:spcBef>
            </a:pPr>
            <a:endParaRPr sz="1000">
              <a:latin typeface="Courier New"/>
              <a:cs typeface="Courier New"/>
            </a:endParaRPr>
          </a:p>
          <a:p>
            <a:pPr marL="12700">
              <a:lnSpc>
                <a:spcPts val="1285"/>
              </a:lnSpc>
            </a:pPr>
            <a:r>
              <a:rPr dirty="0" sz="1100" spc="-5">
                <a:latin typeface="Courier New"/>
                <a:cs typeface="Courier New"/>
              </a:rPr>
              <a:t>BEGIN</a:t>
            </a:r>
            <a:endParaRPr sz="1100">
              <a:latin typeface="Courier New"/>
              <a:cs typeface="Courier New"/>
            </a:endParaRPr>
          </a:p>
          <a:p>
            <a:pPr marL="12700" marR="4447540" indent="167640">
              <a:lnSpc>
                <a:spcPts val="1240"/>
              </a:lnSpc>
              <a:spcBef>
                <a:spcPts val="70"/>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12700">
              <a:lnSpc>
                <a:spcPts val="1185"/>
              </a:lnSpc>
            </a:pPr>
            <a:r>
              <a:rPr dirty="0" sz="1100" spc="-5">
                <a:latin typeface="Courier New"/>
                <a:cs typeface="Courier New"/>
              </a:rPr>
              <a:t>/</a:t>
            </a:r>
            <a:endParaRPr sz="1100">
              <a:latin typeface="Courier New"/>
              <a:cs typeface="Courier New"/>
            </a:endParaRPr>
          </a:p>
          <a:p>
            <a:pPr marL="12700">
              <a:lnSpc>
                <a:spcPts val="1285"/>
              </a:lnSpc>
            </a:pPr>
            <a:r>
              <a:rPr dirty="0" sz="1100" spc="-5">
                <a:latin typeface="Courier New"/>
                <a:cs typeface="Courier New"/>
              </a:rPr>
              <a:t>SHOW ERRORS</a:t>
            </a:r>
            <a:endParaRPr sz="1100">
              <a:latin typeface="Courier New"/>
              <a:cs typeface="Courier New"/>
            </a:endParaRPr>
          </a:p>
          <a:p>
            <a:pPr marL="12700" marR="4279900">
              <a:lnSpc>
                <a:spcPts val="2500"/>
              </a:lnSpc>
              <a:spcBef>
                <a:spcPts val="27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p:nvPr/>
        </p:nvSpPr>
        <p:spPr>
          <a:xfrm>
            <a:off x="832866" y="1051559"/>
            <a:ext cx="6335395" cy="8121650"/>
          </a:xfrm>
          <a:custGeom>
            <a:avLst/>
            <a:gdLst/>
            <a:ahLst/>
            <a:cxnLst/>
            <a:rect l="l" t="t" r="r" b="b"/>
            <a:pathLst>
              <a:path w="6335395" h="8121650">
                <a:moveTo>
                  <a:pt x="12179" y="0"/>
                </a:moveTo>
                <a:lnTo>
                  <a:pt x="0" y="0"/>
                </a:lnTo>
                <a:lnTo>
                  <a:pt x="0" y="8109204"/>
                </a:lnTo>
                <a:lnTo>
                  <a:pt x="12179" y="8109204"/>
                </a:lnTo>
                <a:lnTo>
                  <a:pt x="12179" y="0"/>
                </a:lnTo>
                <a:close/>
              </a:path>
              <a:path w="6335395" h="8121650">
                <a:moveTo>
                  <a:pt x="6335268" y="8109217"/>
                </a:moveTo>
                <a:lnTo>
                  <a:pt x="6323076" y="8109217"/>
                </a:lnTo>
                <a:lnTo>
                  <a:pt x="12179" y="8109217"/>
                </a:lnTo>
                <a:lnTo>
                  <a:pt x="0" y="8109217"/>
                </a:lnTo>
                <a:lnTo>
                  <a:pt x="0" y="8121396"/>
                </a:lnTo>
                <a:lnTo>
                  <a:pt x="12179" y="8121396"/>
                </a:lnTo>
                <a:lnTo>
                  <a:pt x="6323076" y="8121396"/>
                </a:lnTo>
                <a:lnTo>
                  <a:pt x="6335268" y="8121396"/>
                </a:lnTo>
                <a:lnTo>
                  <a:pt x="6335268" y="8109217"/>
                </a:lnTo>
                <a:close/>
              </a:path>
              <a:path w="6335395" h="8121650">
                <a:moveTo>
                  <a:pt x="6335268" y="0"/>
                </a:moveTo>
                <a:lnTo>
                  <a:pt x="6323076" y="0"/>
                </a:lnTo>
                <a:lnTo>
                  <a:pt x="6323076" y="8109204"/>
                </a:lnTo>
                <a:lnTo>
                  <a:pt x="6335268" y="8109204"/>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468620" cy="7283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469900" marR="5080" indent="-228600">
              <a:lnSpc>
                <a:spcPct val="102899"/>
              </a:lnSpc>
              <a:spcBef>
                <a:spcPts val="1125"/>
              </a:spcBef>
            </a:pPr>
            <a:r>
              <a:rPr dirty="0" sz="1200">
                <a:latin typeface="Times New Roman"/>
                <a:cs typeface="Times New Roman"/>
              </a:rPr>
              <a:t>d.</a:t>
            </a:r>
            <a:r>
              <a:rPr dirty="0" sz="1200" spc="290">
                <a:latin typeface="Times New Roman"/>
                <a:cs typeface="Times New Roman"/>
              </a:rPr>
              <a:t> </a:t>
            </a:r>
            <a:r>
              <a:rPr dirty="0" sz="1200">
                <a:latin typeface="Times New Roman"/>
                <a:cs typeface="Times New Roman"/>
              </a:rPr>
              <a:t>Invoke the</a:t>
            </a:r>
            <a:r>
              <a:rPr dirty="0" sz="1200" spc="-10">
                <a:latin typeface="Times New Roman"/>
                <a:cs typeface="Times New Roman"/>
              </a:rPr>
              <a:t> </a:t>
            </a:r>
            <a:r>
              <a:rPr dirty="0" sz="1200" spc="-5">
                <a:latin typeface="Courier New"/>
                <a:cs typeface="Courier New"/>
              </a:rPr>
              <a:t>add_employee</a:t>
            </a:r>
            <a:r>
              <a:rPr dirty="0" sz="1200" spc="-425">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for these</a:t>
            </a:r>
            <a:r>
              <a:rPr dirty="0" sz="1200" spc="-5">
                <a:latin typeface="Times New Roman"/>
                <a:cs typeface="Times New Roman"/>
              </a:rPr>
              <a:t> </a:t>
            </a:r>
            <a:r>
              <a:rPr dirty="0" sz="1200">
                <a:latin typeface="Times New Roman"/>
                <a:cs typeface="Times New Roman"/>
              </a:rPr>
              <a:t>new </a:t>
            </a:r>
            <a:r>
              <a:rPr dirty="0" sz="1200" spc="-5">
                <a:latin typeface="Times New Roman"/>
                <a:cs typeface="Times New Roman"/>
              </a:rPr>
              <a:t>employees:</a:t>
            </a:r>
            <a:r>
              <a:rPr dirty="0" sz="1200" spc="-10">
                <a:latin typeface="Times New Roman"/>
                <a:cs typeface="Times New Roman"/>
              </a:rPr>
              <a:t> </a:t>
            </a:r>
            <a:r>
              <a:rPr dirty="0" sz="1200" spc="-5">
                <a:latin typeface="Courier New"/>
                <a:cs typeface="Courier New"/>
              </a:rPr>
              <a:t>Max</a:t>
            </a:r>
            <a:r>
              <a:rPr dirty="0" sz="1200" spc="-425">
                <a:latin typeface="Courier New"/>
                <a:cs typeface="Courier New"/>
              </a:rPr>
              <a:t> </a:t>
            </a:r>
            <a:r>
              <a:rPr dirty="0" sz="1200" spc="-5">
                <a:latin typeface="Courier New"/>
                <a:cs typeface="Courier New"/>
              </a:rPr>
              <a:t>Smart</a:t>
            </a:r>
            <a:r>
              <a:rPr dirty="0" sz="1200" spc="-430">
                <a:latin typeface="Courier New"/>
                <a:cs typeface="Courier New"/>
              </a:rPr>
              <a:t> </a:t>
            </a:r>
            <a:r>
              <a:rPr dirty="0" sz="1200">
                <a:latin typeface="Times New Roman"/>
                <a:cs typeface="Times New Roman"/>
              </a:rPr>
              <a:t>in  </a:t>
            </a:r>
            <a:r>
              <a:rPr dirty="0" sz="1200" spc="-5">
                <a:latin typeface="Times New Roman"/>
                <a:cs typeface="Times New Roman"/>
              </a:rPr>
              <a:t>department</a:t>
            </a:r>
            <a:r>
              <a:rPr dirty="0" sz="1200">
                <a:latin typeface="Times New Roman"/>
                <a:cs typeface="Times New Roman"/>
              </a:rPr>
              <a:t> 20 and</a:t>
            </a:r>
            <a:r>
              <a:rPr dirty="0" sz="1200" spc="-5">
                <a:latin typeface="Times New Roman"/>
                <a:cs typeface="Times New Roman"/>
              </a:rPr>
              <a:t> </a:t>
            </a:r>
            <a:r>
              <a:rPr dirty="0" sz="1200" spc="-5">
                <a:latin typeface="Courier New"/>
                <a:cs typeface="Courier New"/>
              </a:rPr>
              <a:t>Clark</a:t>
            </a:r>
            <a:r>
              <a:rPr dirty="0" sz="1200" spc="-425">
                <a:latin typeface="Courier New"/>
                <a:cs typeface="Courier New"/>
              </a:rPr>
              <a:t> </a:t>
            </a:r>
            <a:r>
              <a:rPr dirty="0" sz="1200" spc="-5">
                <a:latin typeface="Courier New"/>
                <a:cs typeface="Courier New"/>
              </a:rPr>
              <a:t>Kent</a:t>
            </a:r>
            <a:r>
              <a:rPr dirty="0" sz="1200" spc="-420">
                <a:latin typeface="Courier New"/>
                <a:cs typeface="Courier New"/>
              </a:rPr>
              <a:t> </a:t>
            </a:r>
            <a:r>
              <a:rPr dirty="0" sz="1200">
                <a:latin typeface="Times New Roman"/>
                <a:cs typeface="Times New Roman"/>
              </a:rPr>
              <a:t>in</a:t>
            </a:r>
            <a:r>
              <a:rPr dirty="0" sz="1200" spc="5">
                <a:latin typeface="Times New Roman"/>
                <a:cs typeface="Times New Roman"/>
              </a:rPr>
              <a:t> </a:t>
            </a:r>
            <a:r>
              <a:rPr dirty="0" sz="1200" spc="-5">
                <a:latin typeface="Times New Roman"/>
                <a:cs typeface="Times New Roman"/>
              </a:rPr>
              <a:t>department</a:t>
            </a:r>
            <a:r>
              <a:rPr dirty="0" sz="1200">
                <a:latin typeface="Times New Roman"/>
                <a:cs typeface="Times New Roman"/>
              </a:rPr>
              <a:t> 10. </a:t>
            </a:r>
            <a:r>
              <a:rPr dirty="0" sz="1200" spc="-5">
                <a:latin typeface="Times New Roman"/>
                <a:cs typeface="Times New Roman"/>
              </a:rPr>
              <a:t>What</a:t>
            </a:r>
            <a:r>
              <a:rPr dirty="0" sz="1200">
                <a:latin typeface="Times New Roman"/>
                <a:cs typeface="Times New Roman"/>
              </a:rPr>
              <a:t> happens?</a:t>
            </a:r>
            <a:endParaRPr sz="1200">
              <a:latin typeface="Times New Roman"/>
              <a:cs typeface="Times New Roman"/>
            </a:endParaRPr>
          </a:p>
        </p:txBody>
      </p:sp>
      <p:sp>
        <p:nvSpPr>
          <p:cNvPr id="3" name="object 3"/>
          <p:cNvSpPr txBox="1"/>
          <p:nvPr/>
        </p:nvSpPr>
        <p:spPr>
          <a:xfrm>
            <a:off x="838961" y="1624583"/>
            <a:ext cx="6323330" cy="988060"/>
          </a:xfrm>
          <a:prstGeom prst="rect">
            <a:avLst/>
          </a:prstGeom>
          <a:ln w="12192">
            <a:solidFill>
              <a:srgbClr val="000000"/>
            </a:solidFill>
          </a:ln>
        </p:spPr>
        <p:txBody>
          <a:bodyPr wrap="square" lIns="0" tIns="13335" rIns="0" bIns="0" rtlCol="0" vert="horz">
            <a:spAutoFit/>
          </a:bodyPr>
          <a:lstStyle/>
          <a:p>
            <a:pPr marL="74930" marR="2132330">
              <a:lnSpc>
                <a:spcPts val="1240"/>
              </a:lnSpc>
              <a:spcBef>
                <a:spcPts val="105"/>
              </a:spcBef>
            </a:pPr>
            <a:r>
              <a:rPr dirty="0" sz="1100" spc="-5">
                <a:latin typeface="Courier New"/>
                <a:cs typeface="Courier New"/>
              </a:rPr>
              <a:t>EXECUTE emp_pkg.add_employee('Max', 'Smart', 20)  EXECUTE emp_pkg.add_employee('Clark', 'Kent',</a:t>
            </a:r>
            <a:r>
              <a:rPr dirty="0" sz="1100" spc="75">
                <a:latin typeface="Courier New"/>
                <a:cs typeface="Courier New"/>
              </a:rPr>
              <a:t> </a:t>
            </a:r>
            <a:r>
              <a:rPr dirty="0" sz="1100" spc="-5">
                <a:latin typeface="Courier New"/>
                <a:cs typeface="Courier New"/>
              </a:rPr>
              <a:t>10)</a:t>
            </a:r>
            <a:endParaRPr sz="1100">
              <a:latin typeface="Courier New"/>
              <a:cs typeface="Courier New"/>
            </a:endParaRPr>
          </a:p>
          <a:p>
            <a:pPr marL="74930" marR="2886710">
              <a:lnSpc>
                <a:spcPts val="2500"/>
              </a:lnSpc>
              <a:spcBef>
                <a:spcPts val="244"/>
              </a:spcBef>
            </a:pPr>
            <a:r>
              <a:rPr dirty="0" sz="1100" spc="-5">
                <a:latin typeface="Courier New"/>
                <a:cs typeface="Courier New"/>
              </a:rPr>
              <a:t>PL/SQL procedure successfully completed.  PL/SQL procedure successfully</a:t>
            </a:r>
            <a:r>
              <a:rPr dirty="0" sz="1100" spc="45">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1130300" y="2747264"/>
            <a:ext cx="5615305" cy="897890"/>
          </a:xfrm>
          <a:prstGeom prst="rect">
            <a:avLst/>
          </a:prstGeom>
        </p:spPr>
        <p:txBody>
          <a:bodyPr wrap="square" lIns="0" tIns="24765" rIns="0" bIns="0" rtlCol="0" vert="horz">
            <a:spAutoFit/>
          </a:bodyPr>
          <a:lstStyle/>
          <a:p>
            <a:pPr marL="241300" marR="5080">
              <a:lnSpc>
                <a:spcPts val="1380"/>
              </a:lnSpc>
              <a:spcBef>
                <a:spcPts val="195"/>
              </a:spcBef>
            </a:pPr>
            <a:r>
              <a:rPr dirty="0" sz="1200" b="1">
                <a:latin typeface="Times New Roman"/>
                <a:cs typeface="Times New Roman"/>
              </a:rPr>
              <a:t>Both insert operations complete </a:t>
            </a:r>
            <a:r>
              <a:rPr dirty="0" sz="1200" spc="-5" b="1">
                <a:latin typeface="Times New Roman"/>
                <a:cs typeface="Times New Roman"/>
              </a:rPr>
              <a:t>successfully, </a:t>
            </a:r>
            <a:r>
              <a:rPr dirty="0" sz="1200" b="1">
                <a:latin typeface="Times New Roman"/>
                <a:cs typeface="Times New Roman"/>
              </a:rPr>
              <a:t>and the log table </a:t>
            </a:r>
            <a:r>
              <a:rPr dirty="0" sz="1200" spc="-5" b="1">
                <a:latin typeface="Times New Roman"/>
                <a:cs typeface="Times New Roman"/>
              </a:rPr>
              <a:t>has </a:t>
            </a:r>
            <a:r>
              <a:rPr dirty="0" sz="1200" b="1">
                <a:latin typeface="Times New Roman"/>
                <a:cs typeface="Times New Roman"/>
              </a:rPr>
              <a:t>two log </a:t>
            </a:r>
            <a:r>
              <a:rPr dirty="0" sz="1200" spc="-5" b="1">
                <a:latin typeface="Times New Roman"/>
                <a:cs typeface="Times New Roman"/>
              </a:rPr>
              <a:t>records,  as shown </a:t>
            </a:r>
            <a:r>
              <a:rPr dirty="0" sz="1200" b="1">
                <a:latin typeface="Times New Roman"/>
                <a:cs typeface="Times New Roman"/>
              </a:rPr>
              <a:t>in </a:t>
            </a:r>
            <a:r>
              <a:rPr dirty="0" sz="1200" spc="-5" b="1">
                <a:latin typeface="Times New Roman"/>
                <a:cs typeface="Times New Roman"/>
              </a:rPr>
              <a:t>the next</a:t>
            </a:r>
            <a:r>
              <a:rPr dirty="0" sz="1200" spc="-10" b="1">
                <a:latin typeface="Times New Roman"/>
                <a:cs typeface="Times New Roman"/>
              </a:rPr>
              <a:t> </a:t>
            </a:r>
            <a:r>
              <a:rPr dirty="0" sz="1200" spc="-5" b="1">
                <a:latin typeface="Times New Roman"/>
                <a:cs typeface="Times New Roman"/>
              </a:rPr>
              <a:t>step.</a:t>
            </a:r>
            <a:endParaRPr sz="1200">
              <a:latin typeface="Times New Roman"/>
              <a:cs typeface="Times New Roman"/>
            </a:endParaRPr>
          </a:p>
          <a:p>
            <a:pPr marL="241300" marR="29845" indent="-228600">
              <a:lnSpc>
                <a:spcPct val="100000"/>
              </a:lnSpc>
              <a:spcBef>
                <a:spcPts val="1135"/>
              </a:spcBef>
            </a:pPr>
            <a:r>
              <a:rPr dirty="0" sz="1200">
                <a:latin typeface="Times New Roman"/>
                <a:cs typeface="Times New Roman"/>
              </a:rPr>
              <a:t>e.</a:t>
            </a:r>
            <a:r>
              <a:rPr dirty="0" sz="1200" spc="60">
                <a:latin typeface="Times New Roman"/>
                <a:cs typeface="Times New Roman"/>
              </a:rPr>
              <a:t> </a:t>
            </a:r>
            <a:r>
              <a:rPr dirty="0" sz="1200" spc="-5">
                <a:latin typeface="Times New Roman"/>
                <a:cs typeface="Times New Roman"/>
              </a:rPr>
              <a:t>Query </a:t>
            </a:r>
            <a:r>
              <a:rPr dirty="0" sz="1200">
                <a:latin typeface="Times New Roman"/>
                <a:cs typeface="Times New Roman"/>
              </a:rPr>
              <a:t>the two</a:t>
            </a:r>
            <a:r>
              <a:rPr dirty="0" sz="1200" spc="-5">
                <a:latin typeface="Times New Roman"/>
                <a:cs typeface="Times New Roman"/>
              </a:rPr>
              <a:t> </a:t>
            </a:r>
            <a:r>
              <a:rPr dirty="0" sz="1200" spc="-5">
                <a:latin typeface="Courier New"/>
                <a:cs typeface="Courier New"/>
              </a:rPr>
              <a:t>EMPLOYEES</a:t>
            </a:r>
            <a:r>
              <a:rPr dirty="0" sz="1200" spc="-420">
                <a:latin typeface="Courier New"/>
                <a:cs typeface="Courier New"/>
              </a:rPr>
              <a:t> </a:t>
            </a:r>
            <a:r>
              <a:rPr dirty="0" sz="1200">
                <a:latin typeface="Times New Roman"/>
                <a:cs typeface="Times New Roman"/>
              </a:rPr>
              <a:t>records</a:t>
            </a:r>
            <a:r>
              <a:rPr dirty="0" sz="1200" spc="-10">
                <a:latin typeface="Times New Roman"/>
                <a:cs typeface="Times New Roman"/>
              </a:rPr>
              <a:t> </a:t>
            </a:r>
            <a:r>
              <a:rPr dirty="0" sz="1200">
                <a:latin typeface="Times New Roman"/>
                <a:cs typeface="Times New Roman"/>
              </a:rPr>
              <a:t>added, and the </a:t>
            </a:r>
            <a:r>
              <a:rPr dirty="0" sz="1200" spc="-5">
                <a:latin typeface="Times New Roman"/>
                <a:cs typeface="Times New Roman"/>
              </a:rPr>
              <a:t>records</a:t>
            </a:r>
            <a:r>
              <a:rPr dirty="0" sz="1200">
                <a:latin typeface="Times New Roman"/>
                <a:cs typeface="Times New Roman"/>
              </a:rPr>
              <a:t> in the</a:t>
            </a:r>
            <a:r>
              <a:rPr dirty="0" sz="1200" spc="-10">
                <a:latin typeface="Times New Roman"/>
                <a:cs typeface="Times New Roman"/>
              </a:rPr>
              <a:t> </a:t>
            </a:r>
            <a:r>
              <a:rPr dirty="0" sz="1200" spc="-5">
                <a:latin typeface="Courier New"/>
                <a:cs typeface="Courier New"/>
              </a:rPr>
              <a:t>LOG_NEWEMP</a:t>
            </a:r>
            <a:r>
              <a:rPr dirty="0" sz="1200" spc="-425">
                <a:latin typeface="Courier New"/>
                <a:cs typeface="Courier New"/>
              </a:rPr>
              <a:t> </a:t>
            </a:r>
            <a:r>
              <a:rPr dirty="0" sz="1200" spc="-5">
                <a:latin typeface="Times New Roman"/>
                <a:cs typeface="Times New Roman"/>
              </a:rPr>
              <a:t>table.  </a:t>
            </a:r>
            <a:r>
              <a:rPr dirty="0" sz="1200">
                <a:latin typeface="Times New Roman"/>
                <a:cs typeface="Times New Roman"/>
              </a:rPr>
              <a:t>How </a:t>
            </a:r>
            <a:r>
              <a:rPr dirty="0" sz="1200" spc="-5">
                <a:latin typeface="Times New Roman"/>
                <a:cs typeface="Times New Roman"/>
              </a:rPr>
              <a:t>many </a:t>
            </a:r>
            <a:r>
              <a:rPr dirty="0" sz="1200">
                <a:latin typeface="Times New Roman"/>
                <a:cs typeface="Times New Roman"/>
              </a:rPr>
              <a:t>log records are </a:t>
            </a:r>
            <a:r>
              <a:rPr dirty="0" sz="1200" spc="-5">
                <a:latin typeface="Times New Roman"/>
                <a:cs typeface="Times New Roman"/>
              </a:rPr>
              <a:t>present?</a:t>
            </a:r>
            <a:endParaRPr sz="1200">
              <a:latin typeface="Times New Roman"/>
              <a:cs typeface="Times New Roman"/>
            </a:endParaRPr>
          </a:p>
        </p:txBody>
      </p:sp>
      <p:sp>
        <p:nvSpPr>
          <p:cNvPr id="5" name="object 5"/>
          <p:cNvSpPr/>
          <p:nvPr/>
        </p:nvSpPr>
        <p:spPr>
          <a:xfrm>
            <a:off x="933451" y="4390644"/>
            <a:ext cx="4391402" cy="609600"/>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838961" y="3719321"/>
            <a:ext cx="6323330" cy="2600325"/>
          </a:xfrm>
          <a:prstGeom prst="rect">
            <a:avLst/>
          </a:prstGeom>
          <a:ln w="12192">
            <a:solidFill>
              <a:srgbClr val="000000"/>
            </a:solidFill>
          </a:ln>
        </p:spPr>
        <p:txBody>
          <a:bodyPr wrap="square" lIns="0" tIns="13335" rIns="0" bIns="0" rtlCol="0" vert="horz">
            <a:spAutoFit/>
          </a:bodyPr>
          <a:lstStyle/>
          <a:p>
            <a:pPr marL="74930" marR="2635250">
              <a:lnSpc>
                <a:spcPts val="1240"/>
              </a:lnSpc>
              <a:spcBef>
                <a:spcPts val="105"/>
              </a:spcBef>
            </a:pPr>
            <a:r>
              <a:rPr dirty="0" sz="1100" spc="-5">
                <a:latin typeface="Courier New"/>
                <a:cs typeface="Courier New"/>
              </a:rPr>
              <a:t>SELECT department_id, first_name, last_name  FROM employees</a:t>
            </a:r>
            <a:endParaRPr sz="1100">
              <a:latin typeface="Courier New"/>
              <a:cs typeface="Courier New"/>
            </a:endParaRPr>
          </a:p>
          <a:p>
            <a:pPr marL="74930">
              <a:lnSpc>
                <a:spcPts val="1220"/>
              </a:lnSpc>
            </a:pPr>
            <a:r>
              <a:rPr dirty="0" sz="1100" spc="-5">
                <a:latin typeface="Courier New"/>
                <a:cs typeface="Courier New"/>
              </a:rPr>
              <a:t>WHERE last_name IN</a:t>
            </a:r>
            <a:r>
              <a:rPr dirty="0" sz="1100" spc="10">
                <a:latin typeface="Courier New"/>
                <a:cs typeface="Courier New"/>
              </a:rPr>
              <a:t> </a:t>
            </a:r>
            <a:r>
              <a:rPr dirty="0" sz="1100" spc="-5">
                <a:latin typeface="Courier New"/>
                <a:cs typeface="Courier New"/>
              </a:rPr>
              <a:t>('Smart','Kent');</a:t>
            </a: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spcBef>
                <a:spcPts val="40"/>
              </a:spcBef>
            </a:pPr>
            <a:endParaRPr sz="1100">
              <a:latin typeface="Courier New"/>
              <a:cs typeface="Courier New"/>
            </a:endParaRPr>
          </a:p>
          <a:p>
            <a:pPr marL="74930">
              <a:lnSpc>
                <a:spcPts val="1280"/>
              </a:lnSpc>
            </a:pPr>
            <a:r>
              <a:rPr dirty="0" sz="1100" spc="-5">
                <a:latin typeface="Courier New"/>
                <a:cs typeface="Courier New"/>
              </a:rPr>
              <a:t>SELECT *</a:t>
            </a:r>
            <a:endParaRPr sz="1100">
              <a:latin typeface="Courier New"/>
              <a:cs typeface="Courier New"/>
            </a:endParaRPr>
          </a:p>
          <a:p>
            <a:pPr marL="74930">
              <a:lnSpc>
                <a:spcPts val="1280"/>
              </a:lnSpc>
            </a:pPr>
            <a:r>
              <a:rPr dirty="0" sz="1100" spc="-5">
                <a:latin typeface="Courier New"/>
                <a:cs typeface="Courier New"/>
              </a:rPr>
              <a:t>FROM log_newemp;</a:t>
            </a:r>
            <a:endParaRPr sz="1100">
              <a:latin typeface="Courier New"/>
              <a:cs typeface="Courier New"/>
            </a:endParaRPr>
          </a:p>
        </p:txBody>
      </p:sp>
      <p:sp>
        <p:nvSpPr>
          <p:cNvPr id="7" name="object 7"/>
          <p:cNvSpPr/>
          <p:nvPr/>
        </p:nvSpPr>
        <p:spPr>
          <a:xfrm>
            <a:off x="933451" y="5672328"/>
            <a:ext cx="4391402" cy="609600"/>
          </a:xfrm>
          <a:prstGeom prst="rect">
            <a:avLst/>
          </a:prstGeom>
          <a:blipFill>
            <a:blip r:embed="rId3" cstate="print"/>
            <a:stretch>
              <a:fillRect/>
            </a:stretch>
          </a:blipFill>
        </p:spPr>
        <p:txBody>
          <a:bodyPr wrap="square" lIns="0" tIns="0" rIns="0" bIns="0" rtlCol="0"/>
          <a:lstStyle/>
          <a:p/>
        </p:txBody>
      </p:sp>
      <p:sp>
        <p:nvSpPr>
          <p:cNvPr id="8" name="object 8"/>
          <p:cNvSpPr txBox="1"/>
          <p:nvPr/>
        </p:nvSpPr>
        <p:spPr>
          <a:xfrm>
            <a:off x="1130300" y="6454394"/>
            <a:ext cx="5532755" cy="1103630"/>
          </a:xfrm>
          <a:prstGeom prst="rect">
            <a:avLst/>
          </a:prstGeom>
        </p:spPr>
        <p:txBody>
          <a:bodyPr wrap="square" lIns="0" tIns="12700" rIns="0" bIns="0" rtlCol="0" vert="horz">
            <a:spAutoFit/>
          </a:bodyPr>
          <a:lstStyle/>
          <a:p>
            <a:pPr marL="240665">
              <a:lnSpc>
                <a:spcPct val="100000"/>
              </a:lnSpc>
              <a:spcBef>
                <a:spcPts val="100"/>
              </a:spcBef>
            </a:pPr>
            <a:r>
              <a:rPr dirty="0" sz="1200" b="1">
                <a:latin typeface="Times New Roman"/>
                <a:cs typeface="Times New Roman"/>
              </a:rPr>
              <a:t>There are </a:t>
            </a:r>
            <a:r>
              <a:rPr dirty="0" sz="1200" spc="-5" b="1">
                <a:latin typeface="Times New Roman"/>
                <a:cs typeface="Times New Roman"/>
              </a:rPr>
              <a:t>two </a:t>
            </a:r>
            <a:r>
              <a:rPr dirty="0" sz="1200" b="1">
                <a:latin typeface="Times New Roman"/>
                <a:cs typeface="Times New Roman"/>
              </a:rPr>
              <a:t>log records, one for </a:t>
            </a:r>
            <a:r>
              <a:rPr dirty="0" sz="1200" spc="-5" b="1">
                <a:latin typeface="Courier New"/>
                <a:cs typeface="Courier New"/>
              </a:rPr>
              <a:t>Smart</a:t>
            </a:r>
            <a:r>
              <a:rPr dirty="0" sz="1200" spc="-440" b="1">
                <a:latin typeface="Courier New"/>
                <a:cs typeface="Courier New"/>
              </a:rPr>
              <a:t> </a:t>
            </a:r>
            <a:r>
              <a:rPr dirty="0" sz="1200" b="1">
                <a:latin typeface="Times New Roman"/>
                <a:cs typeface="Times New Roman"/>
              </a:rPr>
              <a:t>and the other for </a:t>
            </a:r>
            <a:r>
              <a:rPr dirty="0" sz="1200" spc="-5" b="1">
                <a:latin typeface="Courier New"/>
                <a:cs typeface="Courier New"/>
              </a:rPr>
              <a:t>Kent</a:t>
            </a:r>
            <a:r>
              <a:rPr dirty="0" sz="1200" spc="-5" b="1">
                <a:latin typeface="Times New Roman"/>
                <a:cs typeface="Times New Roman"/>
              </a:rPr>
              <a:t>.</a:t>
            </a:r>
            <a:endParaRPr sz="1200">
              <a:latin typeface="Times New Roman"/>
              <a:cs typeface="Times New Roman"/>
            </a:endParaRPr>
          </a:p>
          <a:p>
            <a:pPr>
              <a:lnSpc>
                <a:spcPct val="100000"/>
              </a:lnSpc>
            </a:pPr>
            <a:endParaRPr sz="1100">
              <a:latin typeface="Times New Roman"/>
              <a:cs typeface="Times New Roman"/>
            </a:endParaRPr>
          </a:p>
          <a:p>
            <a:pPr marL="241300" marR="5080" indent="-228600">
              <a:lnSpc>
                <a:spcPct val="100400"/>
              </a:lnSpc>
              <a:tabLst>
                <a:tab pos="240665" algn="l"/>
              </a:tabLst>
            </a:pPr>
            <a:r>
              <a:rPr dirty="0" sz="1200">
                <a:latin typeface="Times New Roman"/>
                <a:cs typeface="Times New Roman"/>
              </a:rPr>
              <a:t>f.	Execute a </a:t>
            </a:r>
            <a:r>
              <a:rPr dirty="0" sz="1200" spc="-5">
                <a:latin typeface="Courier New"/>
                <a:cs typeface="Courier New"/>
              </a:rPr>
              <a:t>ROLLBACK </a:t>
            </a:r>
            <a:r>
              <a:rPr dirty="0" sz="1200" spc="-5">
                <a:latin typeface="Times New Roman"/>
                <a:cs typeface="Times New Roman"/>
              </a:rPr>
              <a:t>statement </a:t>
            </a:r>
            <a:r>
              <a:rPr dirty="0" sz="1200">
                <a:latin typeface="Times New Roman"/>
                <a:cs typeface="Times New Roman"/>
              </a:rPr>
              <a:t>to undo the insert operations that have not been  </a:t>
            </a:r>
            <a:r>
              <a:rPr dirty="0" sz="1200" spc="-5">
                <a:latin typeface="Times New Roman"/>
                <a:cs typeface="Times New Roman"/>
              </a:rPr>
              <a:t>committed. </a:t>
            </a:r>
            <a:r>
              <a:rPr dirty="0" sz="1200">
                <a:latin typeface="Times New Roman"/>
                <a:cs typeface="Times New Roman"/>
              </a:rPr>
              <a:t>Use the same queries </a:t>
            </a:r>
            <a:r>
              <a:rPr dirty="0" sz="1200" spc="-5">
                <a:latin typeface="Times New Roman"/>
                <a:cs typeface="Times New Roman"/>
              </a:rPr>
              <a:t>from </a:t>
            </a:r>
            <a:r>
              <a:rPr dirty="0" sz="1200">
                <a:latin typeface="Times New Roman"/>
                <a:cs typeface="Times New Roman"/>
              </a:rPr>
              <a:t>Exercise 2e: the </a:t>
            </a:r>
            <a:r>
              <a:rPr dirty="0" sz="1200" spc="-5">
                <a:latin typeface="Times New Roman"/>
                <a:cs typeface="Times New Roman"/>
              </a:rPr>
              <a:t>first </a:t>
            </a:r>
            <a:r>
              <a:rPr dirty="0" sz="1200">
                <a:latin typeface="Times New Roman"/>
                <a:cs typeface="Times New Roman"/>
              </a:rPr>
              <a:t>to check </a:t>
            </a:r>
            <a:r>
              <a:rPr dirty="0" sz="1200" spc="-5">
                <a:latin typeface="Times New Roman"/>
                <a:cs typeface="Times New Roman"/>
              </a:rPr>
              <a:t>whether </a:t>
            </a:r>
            <a:r>
              <a:rPr dirty="0" sz="1200">
                <a:latin typeface="Times New Roman"/>
                <a:cs typeface="Times New Roman"/>
              </a:rPr>
              <a:t>the  </a:t>
            </a:r>
            <a:r>
              <a:rPr dirty="0" sz="1200" spc="-5">
                <a:latin typeface="Times New Roman"/>
                <a:cs typeface="Times New Roman"/>
              </a:rPr>
              <a:t>employee</a:t>
            </a:r>
            <a:r>
              <a:rPr dirty="0" sz="1200">
                <a:latin typeface="Times New Roman"/>
                <a:cs typeface="Times New Roman"/>
              </a:rPr>
              <a:t> rows for</a:t>
            </a:r>
            <a:r>
              <a:rPr dirty="0" sz="1200" spc="-5">
                <a:latin typeface="Times New Roman"/>
                <a:cs typeface="Times New Roman"/>
              </a:rPr>
              <a:t> </a:t>
            </a:r>
            <a:r>
              <a:rPr dirty="0" sz="1200" spc="-5">
                <a:latin typeface="Courier New"/>
                <a:cs typeface="Courier New"/>
              </a:rPr>
              <a:t>Smart</a:t>
            </a:r>
            <a:r>
              <a:rPr dirty="0" sz="1200" spc="-425">
                <a:latin typeface="Courier New"/>
                <a:cs typeface="Courier New"/>
              </a:rPr>
              <a:t> </a:t>
            </a:r>
            <a:r>
              <a:rPr dirty="0" sz="1200">
                <a:latin typeface="Times New Roman"/>
                <a:cs typeface="Times New Roman"/>
              </a:rPr>
              <a:t>and </a:t>
            </a:r>
            <a:r>
              <a:rPr dirty="0" sz="1200" spc="-5">
                <a:latin typeface="Courier New"/>
                <a:cs typeface="Courier New"/>
              </a:rPr>
              <a:t>Kent</a:t>
            </a:r>
            <a:r>
              <a:rPr dirty="0" sz="1200" spc="-425">
                <a:latin typeface="Courier New"/>
                <a:cs typeface="Courier New"/>
              </a:rPr>
              <a:t> </a:t>
            </a:r>
            <a:r>
              <a:rPr dirty="0" sz="1200">
                <a:latin typeface="Times New Roman"/>
                <a:cs typeface="Times New Roman"/>
              </a:rPr>
              <a:t>have</a:t>
            </a:r>
            <a:r>
              <a:rPr dirty="0" sz="1200" spc="-5">
                <a:latin typeface="Times New Roman"/>
                <a:cs typeface="Times New Roman"/>
              </a:rPr>
              <a:t> </a:t>
            </a:r>
            <a:r>
              <a:rPr dirty="0" sz="1200">
                <a:latin typeface="Times New Roman"/>
                <a:cs typeface="Times New Roman"/>
              </a:rPr>
              <a:t>been </a:t>
            </a:r>
            <a:r>
              <a:rPr dirty="0" sz="1200" spc="-5">
                <a:latin typeface="Times New Roman"/>
                <a:cs typeface="Times New Roman"/>
              </a:rPr>
              <a:t>removed, </a:t>
            </a:r>
            <a:r>
              <a:rPr dirty="0" sz="1200">
                <a:latin typeface="Times New Roman"/>
                <a:cs typeface="Times New Roman"/>
              </a:rPr>
              <a:t>and the </a:t>
            </a:r>
            <a:r>
              <a:rPr dirty="0" sz="1200" spc="-5">
                <a:latin typeface="Times New Roman"/>
                <a:cs typeface="Times New Roman"/>
              </a:rPr>
              <a:t>second </a:t>
            </a:r>
            <a:r>
              <a:rPr dirty="0" sz="1200">
                <a:latin typeface="Times New Roman"/>
                <a:cs typeface="Times New Roman"/>
              </a:rPr>
              <a:t>to check the  log </a:t>
            </a:r>
            <a:r>
              <a:rPr dirty="0" sz="1200" spc="-5">
                <a:latin typeface="Times New Roman"/>
                <a:cs typeface="Times New Roman"/>
              </a:rPr>
              <a:t>records </a:t>
            </a:r>
            <a:r>
              <a:rPr dirty="0" sz="1200">
                <a:latin typeface="Times New Roman"/>
                <a:cs typeface="Times New Roman"/>
              </a:rPr>
              <a:t>in the </a:t>
            </a:r>
            <a:r>
              <a:rPr dirty="0" sz="1200" spc="-5">
                <a:latin typeface="Courier New"/>
                <a:cs typeface="Courier New"/>
              </a:rPr>
              <a:t>LOG_NEWEMP</a:t>
            </a:r>
            <a:r>
              <a:rPr dirty="0" sz="1200" spc="-420">
                <a:latin typeface="Courier New"/>
                <a:cs typeface="Courier New"/>
              </a:rPr>
              <a:t> </a:t>
            </a:r>
            <a:r>
              <a:rPr dirty="0" sz="1200">
                <a:latin typeface="Times New Roman"/>
                <a:cs typeface="Times New Roman"/>
              </a:rPr>
              <a:t>table. </a:t>
            </a:r>
            <a:r>
              <a:rPr dirty="0" sz="1200" spc="-5">
                <a:latin typeface="Times New Roman"/>
                <a:cs typeface="Times New Roman"/>
              </a:rPr>
              <a:t>How many </a:t>
            </a:r>
            <a:r>
              <a:rPr dirty="0" sz="1200">
                <a:latin typeface="Times New Roman"/>
                <a:cs typeface="Times New Roman"/>
              </a:rPr>
              <a:t>log </a:t>
            </a:r>
            <a:r>
              <a:rPr dirty="0" sz="1200" spc="-5">
                <a:latin typeface="Times New Roman"/>
                <a:cs typeface="Times New Roman"/>
              </a:rPr>
              <a:t>records </a:t>
            </a:r>
            <a:r>
              <a:rPr dirty="0" sz="1200">
                <a:latin typeface="Times New Roman"/>
                <a:cs typeface="Times New Roman"/>
              </a:rPr>
              <a:t>are </a:t>
            </a:r>
            <a:r>
              <a:rPr dirty="0" sz="1200" spc="-5">
                <a:latin typeface="Times New Roman"/>
                <a:cs typeface="Times New Roman"/>
              </a:rPr>
              <a:t>present? </a:t>
            </a:r>
            <a:r>
              <a:rPr dirty="0" sz="1200" spc="-10">
                <a:latin typeface="Times New Roman"/>
                <a:cs typeface="Times New Roman"/>
              </a:rPr>
              <a:t>Why?</a:t>
            </a:r>
            <a:endParaRPr sz="1200">
              <a:latin typeface="Times New Roman"/>
              <a:cs typeface="Times New Roman"/>
            </a:endParaRPr>
          </a:p>
        </p:txBody>
      </p:sp>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838961" y="7639811"/>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ROLLBACK;</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Rollback complete.</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286240"/>
            <a:ext cx="6168390" cy="622300"/>
          </a:xfrm>
          <a:prstGeom prst="rect">
            <a:avLst/>
          </a:prstGeom>
        </p:spPr>
        <p:txBody>
          <a:bodyPr wrap="square" lIns="0" tIns="0" rIns="0" bIns="0" rtlCol="0" vert="horz">
            <a:spAutoFit/>
          </a:bodyPr>
          <a:lstStyle/>
          <a:p>
            <a:pPr algn="ctr" marL="247650">
              <a:lnSpc>
                <a:spcPts val="1315"/>
              </a:lnSpc>
            </a:pPr>
            <a:r>
              <a:rPr dirty="0" sz="1100" spc="-5" b="1">
                <a:latin typeface="Arial"/>
                <a:cs typeface="Arial"/>
              </a:rPr>
              <a:t>Preface-4</a:t>
            </a:r>
            <a:endParaRPr sz="1100">
              <a:latin typeface="Arial"/>
              <a:cs typeface="Arial"/>
            </a:endParaRPr>
          </a:p>
          <a:p>
            <a:pPr marL="12700" marR="5080">
              <a:lnSpc>
                <a:spcPct val="104200"/>
              </a:lnSpc>
              <a:spcBef>
                <a:spcPts val="42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91794" y="695959"/>
            <a:ext cx="152654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Related</a:t>
            </a:r>
            <a:r>
              <a:rPr dirty="0" sz="1200" spc="-55" b="1">
                <a:latin typeface="Arial"/>
                <a:cs typeface="Arial"/>
              </a:rPr>
              <a:t> </a:t>
            </a:r>
            <a:r>
              <a:rPr dirty="0" sz="1200" b="1">
                <a:latin typeface="Arial"/>
                <a:cs typeface="Arial"/>
              </a:rPr>
              <a:t>Publications</a:t>
            </a:r>
            <a:endParaRPr sz="1200">
              <a:latin typeface="Arial"/>
              <a:cs typeface="Arial"/>
            </a:endParaRPr>
          </a:p>
        </p:txBody>
      </p:sp>
      <p:sp>
        <p:nvSpPr>
          <p:cNvPr id="3" name="object 3"/>
          <p:cNvSpPr txBox="1"/>
          <p:nvPr/>
        </p:nvSpPr>
        <p:spPr>
          <a:xfrm>
            <a:off x="1009141" y="1150111"/>
            <a:ext cx="4044315" cy="1762125"/>
          </a:xfrm>
          <a:prstGeom prst="rect">
            <a:avLst/>
          </a:prstGeom>
        </p:spPr>
        <p:txBody>
          <a:bodyPr wrap="square" lIns="0" tIns="12700" rIns="0" bIns="0" rtlCol="0" vert="horz">
            <a:spAutoFit/>
          </a:bodyPr>
          <a:lstStyle/>
          <a:p>
            <a:pPr marL="12700" marR="2736215">
              <a:lnSpc>
                <a:spcPct val="125000"/>
              </a:lnSpc>
              <a:spcBef>
                <a:spcPts val="100"/>
              </a:spcBef>
            </a:pPr>
            <a:r>
              <a:rPr dirty="0" sz="1200" b="1">
                <a:latin typeface="Times New Roman"/>
                <a:cs typeface="Times New Roman"/>
              </a:rPr>
              <a:t>Oracle</a:t>
            </a:r>
            <a:r>
              <a:rPr dirty="0" sz="1200" spc="-85" b="1">
                <a:latin typeface="Times New Roman"/>
                <a:cs typeface="Times New Roman"/>
              </a:rPr>
              <a:t> </a:t>
            </a:r>
            <a:r>
              <a:rPr dirty="0" sz="1200" b="1">
                <a:latin typeface="Times New Roman"/>
                <a:cs typeface="Times New Roman"/>
              </a:rPr>
              <a:t>Publications  Title</a:t>
            </a:r>
            <a:endParaRPr sz="1200">
              <a:latin typeface="Times New Roman"/>
              <a:cs typeface="Times New Roman"/>
            </a:endParaRPr>
          </a:p>
          <a:p>
            <a:pPr marL="12700" marR="5080">
              <a:lnSpc>
                <a:spcPct val="100000"/>
              </a:lnSpc>
              <a:spcBef>
                <a:spcPts val="360"/>
              </a:spcBef>
            </a:pPr>
            <a:r>
              <a:rPr dirty="0" sz="1200" i="1">
                <a:latin typeface="Times New Roman"/>
                <a:cs typeface="Times New Roman"/>
              </a:rPr>
              <a:t>Oracle Database Application Developer’s Guide – </a:t>
            </a:r>
            <a:r>
              <a:rPr dirty="0" sz="1200" spc="-5" i="1">
                <a:latin typeface="Times New Roman"/>
                <a:cs typeface="Times New Roman"/>
              </a:rPr>
              <a:t>Fundamentals  </a:t>
            </a:r>
            <a:r>
              <a:rPr dirty="0" sz="1200" i="1">
                <a:latin typeface="Times New Roman"/>
                <a:cs typeface="Times New Roman"/>
              </a:rPr>
              <a:t>(10g Release</a:t>
            </a:r>
            <a:r>
              <a:rPr dirty="0" sz="1200" spc="-5" i="1">
                <a:latin typeface="Times New Roman"/>
                <a:cs typeface="Times New Roman"/>
              </a:rPr>
              <a:t> </a:t>
            </a:r>
            <a:r>
              <a:rPr dirty="0" sz="1200" i="1">
                <a:latin typeface="Times New Roman"/>
                <a:cs typeface="Times New Roman"/>
              </a:rPr>
              <a:t>1)</a:t>
            </a:r>
            <a:endParaRPr sz="1200">
              <a:latin typeface="Times New Roman"/>
              <a:cs typeface="Times New Roman"/>
            </a:endParaRPr>
          </a:p>
          <a:p>
            <a:pPr marL="12700" marR="10160">
              <a:lnSpc>
                <a:spcPct val="100000"/>
              </a:lnSpc>
              <a:spcBef>
                <a:spcPts val="360"/>
              </a:spcBef>
            </a:pPr>
            <a:r>
              <a:rPr dirty="0" sz="1200" i="1">
                <a:latin typeface="Times New Roman"/>
                <a:cs typeface="Times New Roman"/>
              </a:rPr>
              <a:t>Oracle Database Application Developer’s Guide – </a:t>
            </a:r>
            <a:r>
              <a:rPr dirty="0" sz="1200" spc="-5" i="1">
                <a:latin typeface="Times New Roman"/>
                <a:cs typeface="Times New Roman"/>
              </a:rPr>
              <a:t>Large Objects  </a:t>
            </a:r>
            <a:r>
              <a:rPr dirty="0" sz="1200" i="1">
                <a:latin typeface="Times New Roman"/>
                <a:cs typeface="Times New Roman"/>
              </a:rPr>
              <a:t>(10g Release</a:t>
            </a:r>
            <a:r>
              <a:rPr dirty="0" sz="1200" spc="-5" i="1">
                <a:latin typeface="Times New Roman"/>
                <a:cs typeface="Times New Roman"/>
              </a:rPr>
              <a:t> </a:t>
            </a:r>
            <a:r>
              <a:rPr dirty="0" sz="1200" i="1">
                <a:latin typeface="Times New Roman"/>
                <a:cs typeface="Times New Roman"/>
              </a:rPr>
              <a:t>1)</a:t>
            </a:r>
            <a:endParaRPr sz="1200">
              <a:latin typeface="Times New Roman"/>
              <a:cs typeface="Times New Roman"/>
            </a:endParaRPr>
          </a:p>
          <a:p>
            <a:pPr marL="12700" marR="599440">
              <a:lnSpc>
                <a:spcPts val="1800"/>
              </a:lnSpc>
              <a:spcBef>
                <a:spcPts val="115"/>
              </a:spcBef>
            </a:pPr>
            <a:r>
              <a:rPr dirty="0" sz="1200" i="1">
                <a:latin typeface="Times New Roman"/>
                <a:cs typeface="Times New Roman"/>
              </a:rPr>
              <a:t>PL/SQL Packages and Types Reference (10g Release</a:t>
            </a:r>
            <a:r>
              <a:rPr dirty="0" sz="1200" spc="-80" i="1">
                <a:latin typeface="Times New Roman"/>
                <a:cs typeface="Times New Roman"/>
              </a:rPr>
              <a:t> </a:t>
            </a:r>
            <a:r>
              <a:rPr dirty="0" sz="1200" i="1">
                <a:latin typeface="Times New Roman"/>
                <a:cs typeface="Times New Roman"/>
              </a:rPr>
              <a:t>1)  </a:t>
            </a:r>
            <a:r>
              <a:rPr dirty="0" sz="1200" i="1">
                <a:latin typeface="Times New Roman"/>
                <a:cs typeface="Times New Roman"/>
              </a:rPr>
              <a:t>PL/SQL </a:t>
            </a:r>
            <a:r>
              <a:rPr dirty="0" sz="1200" spc="-5" i="1">
                <a:latin typeface="Times New Roman"/>
                <a:cs typeface="Times New Roman"/>
              </a:rPr>
              <a:t>User’s Guide and Reference </a:t>
            </a:r>
            <a:r>
              <a:rPr dirty="0" sz="1200" i="1">
                <a:latin typeface="Times New Roman"/>
                <a:cs typeface="Times New Roman"/>
              </a:rPr>
              <a:t>(10g Release</a:t>
            </a:r>
            <a:r>
              <a:rPr dirty="0" sz="1200" spc="-5" i="1">
                <a:latin typeface="Times New Roman"/>
                <a:cs typeface="Times New Roman"/>
              </a:rPr>
              <a:t> </a:t>
            </a:r>
            <a:r>
              <a:rPr dirty="0" sz="1200" i="1">
                <a:latin typeface="Times New Roman"/>
                <a:cs typeface="Times New Roman"/>
              </a:rPr>
              <a:t>1)</a:t>
            </a:r>
            <a:endParaRPr sz="1200">
              <a:latin typeface="Times New Roman"/>
              <a:cs typeface="Times New Roman"/>
            </a:endParaRPr>
          </a:p>
        </p:txBody>
      </p:sp>
      <p:sp>
        <p:nvSpPr>
          <p:cNvPr id="4" name="object 4"/>
          <p:cNvSpPr txBox="1"/>
          <p:nvPr/>
        </p:nvSpPr>
        <p:spPr>
          <a:xfrm>
            <a:off x="5536793" y="1378711"/>
            <a:ext cx="892810" cy="482600"/>
          </a:xfrm>
          <a:prstGeom prst="rect">
            <a:avLst/>
          </a:prstGeom>
        </p:spPr>
        <p:txBody>
          <a:bodyPr wrap="square" lIns="0" tIns="58419" rIns="0" bIns="0" rtlCol="0" vert="horz">
            <a:spAutoFit/>
          </a:bodyPr>
          <a:lstStyle/>
          <a:p>
            <a:pPr marL="12700">
              <a:lnSpc>
                <a:spcPct val="100000"/>
              </a:lnSpc>
              <a:spcBef>
                <a:spcPts val="459"/>
              </a:spcBef>
            </a:pPr>
            <a:r>
              <a:rPr dirty="0" sz="1200" spc="-5" b="1">
                <a:latin typeface="Times New Roman"/>
                <a:cs typeface="Times New Roman"/>
              </a:rPr>
              <a:t>Part</a:t>
            </a:r>
            <a:r>
              <a:rPr dirty="0" sz="1200" spc="-50" b="1">
                <a:latin typeface="Times New Roman"/>
                <a:cs typeface="Times New Roman"/>
              </a:rPr>
              <a:t> </a:t>
            </a:r>
            <a:r>
              <a:rPr dirty="0" sz="1200" spc="-5" b="1">
                <a:latin typeface="Times New Roman"/>
                <a:cs typeface="Times New Roman"/>
              </a:rPr>
              <a:t>Number</a:t>
            </a:r>
            <a:endParaRPr sz="1200">
              <a:latin typeface="Times New Roman"/>
              <a:cs typeface="Times New Roman"/>
            </a:endParaRPr>
          </a:p>
          <a:p>
            <a:pPr marL="12700">
              <a:lnSpc>
                <a:spcPct val="100000"/>
              </a:lnSpc>
              <a:spcBef>
                <a:spcPts val="360"/>
              </a:spcBef>
            </a:pPr>
            <a:r>
              <a:rPr dirty="0" sz="1200" i="1">
                <a:latin typeface="Times New Roman"/>
                <a:cs typeface="Times New Roman"/>
              </a:rPr>
              <a:t>B10795-01</a:t>
            </a:r>
            <a:endParaRPr sz="1200">
              <a:latin typeface="Times New Roman"/>
              <a:cs typeface="Times New Roman"/>
            </a:endParaRPr>
          </a:p>
        </p:txBody>
      </p:sp>
      <p:sp>
        <p:nvSpPr>
          <p:cNvPr id="5" name="object 5"/>
          <p:cNvSpPr txBox="1"/>
          <p:nvPr/>
        </p:nvSpPr>
        <p:spPr>
          <a:xfrm>
            <a:off x="5536270" y="2064511"/>
            <a:ext cx="702945" cy="208279"/>
          </a:xfrm>
          <a:prstGeom prst="rect">
            <a:avLst/>
          </a:prstGeom>
        </p:spPr>
        <p:txBody>
          <a:bodyPr wrap="square" lIns="0" tIns="12700" rIns="0" bIns="0" rtlCol="0" vert="horz">
            <a:spAutoFit/>
          </a:bodyPr>
          <a:lstStyle/>
          <a:p>
            <a:pPr marL="12700">
              <a:lnSpc>
                <a:spcPct val="100000"/>
              </a:lnSpc>
              <a:spcBef>
                <a:spcPts val="100"/>
              </a:spcBef>
            </a:pPr>
            <a:r>
              <a:rPr dirty="0" sz="1200" spc="-5" i="1">
                <a:latin typeface="Times New Roman"/>
                <a:cs typeface="Times New Roman"/>
              </a:rPr>
              <a:t>B10796-01</a:t>
            </a:r>
            <a:endParaRPr sz="1200">
              <a:latin typeface="Times New Roman"/>
              <a:cs typeface="Times New Roman"/>
            </a:endParaRPr>
          </a:p>
        </p:txBody>
      </p:sp>
      <p:sp>
        <p:nvSpPr>
          <p:cNvPr id="6" name="object 6"/>
          <p:cNvSpPr txBox="1"/>
          <p:nvPr/>
        </p:nvSpPr>
        <p:spPr>
          <a:xfrm>
            <a:off x="5536793" y="2429510"/>
            <a:ext cx="704850" cy="482600"/>
          </a:xfrm>
          <a:prstGeom prst="rect">
            <a:avLst/>
          </a:prstGeom>
        </p:spPr>
        <p:txBody>
          <a:bodyPr wrap="square" lIns="0" tIns="12700" rIns="0" bIns="0" rtlCol="0" vert="horz">
            <a:spAutoFit/>
          </a:bodyPr>
          <a:lstStyle/>
          <a:p>
            <a:pPr marL="12700" marR="5080" indent="635">
              <a:lnSpc>
                <a:spcPct val="125000"/>
              </a:lnSpc>
              <a:spcBef>
                <a:spcPts val="100"/>
              </a:spcBef>
            </a:pPr>
            <a:r>
              <a:rPr dirty="0" sz="1200" i="1">
                <a:latin typeface="Times New Roman"/>
                <a:cs typeface="Times New Roman"/>
              </a:rPr>
              <a:t>B10802-01 </a:t>
            </a:r>
            <a:r>
              <a:rPr dirty="0" sz="1200" i="1">
                <a:latin typeface="Times New Roman"/>
                <a:cs typeface="Times New Roman"/>
              </a:rPr>
              <a:t> B10807-01</a:t>
            </a:r>
            <a:endParaRPr sz="1200">
              <a:latin typeface="Times New Roman"/>
              <a:cs typeface="Times New Roman"/>
            </a:endParaRPr>
          </a:p>
        </p:txBody>
      </p:sp>
      <p:sp>
        <p:nvSpPr>
          <p:cNvPr id="7" name="object 7"/>
          <p:cNvSpPr txBox="1"/>
          <p:nvPr/>
        </p:nvSpPr>
        <p:spPr>
          <a:xfrm>
            <a:off x="1009141" y="3161030"/>
            <a:ext cx="3411220" cy="112141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Times New Roman"/>
                <a:cs typeface="Times New Roman"/>
              </a:rPr>
              <a:t>Additional</a:t>
            </a:r>
            <a:r>
              <a:rPr dirty="0" sz="1200" spc="-15" b="1">
                <a:latin typeface="Times New Roman"/>
                <a:cs typeface="Times New Roman"/>
              </a:rPr>
              <a:t> </a:t>
            </a:r>
            <a:r>
              <a:rPr dirty="0" sz="1200" b="1">
                <a:latin typeface="Times New Roman"/>
                <a:cs typeface="Times New Roman"/>
              </a:rPr>
              <a:t>Publications</a:t>
            </a:r>
            <a:endParaRPr sz="1200">
              <a:latin typeface="Times New Roman"/>
              <a:cs typeface="Times New Roman"/>
            </a:endParaRPr>
          </a:p>
          <a:p>
            <a:pPr marL="356870" indent="-222250">
              <a:lnSpc>
                <a:spcPts val="1435"/>
              </a:lnSpc>
              <a:buChar char="•"/>
              <a:tabLst>
                <a:tab pos="356870" algn="l"/>
                <a:tab pos="357505" algn="l"/>
              </a:tabLst>
            </a:pPr>
            <a:r>
              <a:rPr dirty="0" sz="1200" spc="-5">
                <a:latin typeface="Times New Roman"/>
                <a:cs typeface="Times New Roman"/>
              </a:rPr>
              <a:t>System </a:t>
            </a:r>
            <a:r>
              <a:rPr dirty="0" sz="1200">
                <a:latin typeface="Times New Roman"/>
                <a:cs typeface="Times New Roman"/>
              </a:rPr>
              <a:t>release</a:t>
            </a:r>
            <a:r>
              <a:rPr dirty="0" sz="1200" spc="-10">
                <a:latin typeface="Times New Roman"/>
                <a:cs typeface="Times New Roman"/>
              </a:rPr>
              <a:t> </a:t>
            </a:r>
            <a:r>
              <a:rPr dirty="0" sz="1200">
                <a:latin typeface="Times New Roman"/>
                <a:cs typeface="Times New Roman"/>
              </a:rPr>
              <a:t>bulletins</a:t>
            </a:r>
            <a:endParaRPr sz="1200">
              <a:latin typeface="Times New Roman"/>
              <a:cs typeface="Times New Roman"/>
            </a:endParaRPr>
          </a:p>
          <a:p>
            <a:pPr marL="356870" indent="-222250">
              <a:lnSpc>
                <a:spcPts val="1435"/>
              </a:lnSpc>
              <a:buChar char="•"/>
              <a:tabLst>
                <a:tab pos="356870" algn="l"/>
                <a:tab pos="357505" algn="l"/>
              </a:tabLst>
            </a:pPr>
            <a:r>
              <a:rPr dirty="0" sz="1200">
                <a:latin typeface="Times New Roman"/>
                <a:cs typeface="Times New Roman"/>
              </a:rPr>
              <a:t>Installation and user’s</a:t>
            </a:r>
            <a:r>
              <a:rPr dirty="0" sz="1200" spc="-10">
                <a:latin typeface="Times New Roman"/>
                <a:cs typeface="Times New Roman"/>
              </a:rPr>
              <a:t> </a:t>
            </a:r>
            <a:r>
              <a:rPr dirty="0" sz="1200">
                <a:latin typeface="Times New Roman"/>
                <a:cs typeface="Times New Roman"/>
              </a:rPr>
              <a:t>guides</a:t>
            </a:r>
            <a:endParaRPr sz="1200">
              <a:latin typeface="Times New Roman"/>
              <a:cs typeface="Times New Roman"/>
            </a:endParaRPr>
          </a:p>
          <a:p>
            <a:pPr marL="356870" indent="-222250">
              <a:lnSpc>
                <a:spcPct val="100000"/>
              </a:lnSpc>
              <a:buFont typeface="Times New Roman"/>
              <a:buChar char="•"/>
              <a:tabLst>
                <a:tab pos="356870" algn="l"/>
                <a:tab pos="357505" algn="l"/>
              </a:tabLst>
            </a:pPr>
            <a:r>
              <a:rPr dirty="0" sz="1200" i="1">
                <a:latin typeface="Times New Roman"/>
                <a:cs typeface="Times New Roman"/>
              </a:rPr>
              <a:t>Read-me</a:t>
            </a:r>
            <a:r>
              <a:rPr dirty="0" sz="1200" spc="-5" i="1">
                <a:latin typeface="Times New Roman"/>
                <a:cs typeface="Times New Roman"/>
              </a:rPr>
              <a:t> </a:t>
            </a:r>
            <a:r>
              <a:rPr dirty="0" sz="1200">
                <a:latin typeface="Times New Roman"/>
                <a:cs typeface="Times New Roman"/>
              </a:rPr>
              <a:t>files</a:t>
            </a:r>
            <a:endParaRPr sz="1200">
              <a:latin typeface="Times New Roman"/>
              <a:cs typeface="Times New Roman"/>
            </a:endParaRPr>
          </a:p>
          <a:p>
            <a:pPr marL="356870" indent="-222250">
              <a:lnSpc>
                <a:spcPts val="1435"/>
              </a:lnSpc>
              <a:buChar char="•"/>
              <a:tabLst>
                <a:tab pos="356870" algn="l"/>
                <a:tab pos="357505" algn="l"/>
              </a:tabLst>
            </a:pPr>
            <a:r>
              <a:rPr dirty="0" sz="1200">
                <a:latin typeface="Times New Roman"/>
                <a:cs typeface="Times New Roman"/>
              </a:rPr>
              <a:t>International Oracle Users </a:t>
            </a:r>
            <a:r>
              <a:rPr dirty="0" sz="1200" spc="-5">
                <a:latin typeface="Times New Roman"/>
                <a:cs typeface="Times New Roman"/>
              </a:rPr>
              <a:t>Group </a:t>
            </a:r>
            <a:r>
              <a:rPr dirty="0" sz="1200">
                <a:latin typeface="Times New Roman"/>
                <a:cs typeface="Times New Roman"/>
              </a:rPr>
              <a:t>(IOUG)</a:t>
            </a:r>
            <a:r>
              <a:rPr dirty="0" sz="1200" spc="-55">
                <a:latin typeface="Times New Roman"/>
                <a:cs typeface="Times New Roman"/>
              </a:rPr>
              <a:t> </a:t>
            </a:r>
            <a:r>
              <a:rPr dirty="0" sz="1200">
                <a:latin typeface="Times New Roman"/>
                <a:cs typeface="Times New Roman"/>
              </a:rPr>
              <a:t>articles</a:t>
            </a:r>
            <a:endParaRPr sz="1200">
              <a:latin typeface="Times New Roman"/>
              <a:cs typeface="Times New Roman"/>
            </a:endParaRPr>
          </a:p>
          <a:p>
            <a:pPr marL="356870" indent="-222250">
              <a:lnSpc>
                <a:spcPts val="1435"/>
              </a:lnSpc>
              <a:buFont typeface="Times New Roman"/>
              <a:buChar char="•"/>
              <a:tabLst>
                <a:tab pos="356870" algn="l"/>
                <a:tab pos="357505" algn="l"/>
              </a:tabLst>
            </a:pPr>
            <a:r>
              <a:rPr dirty="0" sz="1200" i="1">
                <a:latin typeface="Times New Roman"/>
                <a:cs typeface="Times New Roman"/>
              </a:rPr>
              <a:t>Oracle</a:t>
            </a:r>
            <a:r>
              <a:rPr dirty="0" sz="1200" spc="-5" i="1">
                <a:latin typeface="Times New Roman"/>
                <a:cs typeface="Times New Roman"/>
              </a:rPr>
              <a:t> </a:t>
            </a:r>
            <a:r>
              <a:rPr dirty="0" sz="1200" i="1">
                <a:latin typeface="Times New Roman"/>
                <a:cs typeface="Times New Roman"/>
              </a:rPr>
              <a:t>Magazine</a:t>
            </a:r>
            <a:endParaRPr sz="12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2110740"/>
          </a:xfrm>
          <a:prstGeom prst="rect">
            <a:avLst/>
          </a:prstGeom>
          <a:ln w="12192">
            <a:solidFill>
              <a:srgbClr val="000000"/>
            </a:solidFill>
          </a:ln>
        </p:spPr>
        <p:txBody>
          <a:bodyPr wrap="square" lIns="0" tIns="13335" rIns="0" bIns="0" rtlCol="0" vert="horz">
            <a:spAutoFit/>
          </a:bodyPr>
          <a:lstStyle/>
          <a:p>
            <a:pPr marL="74930" marR="2635250">
              <a:lnSpc>
                <a:spcPts val="1240"/>
              </a:lnSpc>
              <a:spcBef>
                <a:spcPts val="105"/>
              </a:spcBef>
            </a:pPr>
            <a:r>
              <a:rPr dirty="0" sz="1100" spc="-5">
                <a:latin typeface="Courier New"/>
                <a:cs typeface="Courier New"/>
              </a:rPr>
              <a:t>SELECT department_id, first_name, last_name  FROM employees</a:t>
            </a:r>
            <a:endParaRPr sz="1100">
              <a:latin typeface="Courier New"/>
              <a:cs typeface="Courier New"/>
            </a:endParaRPr>
          </a:p>
          <a:p>
            <a:pPr marL="74930">
              <a:lnSpc>
                <a:spcPts val="1220"/>
              </a:lnSpc>
            </a:pPr>
            <a:r>
              <a:rPr dirty="0" sz="1100" spc="-5">
                <a:latin typeface="Courier New"/>
                <a:cs typeface="Courier New"/>
              </a:rPr>
              <a:t>WHERE last_name IN</a:t>
            </a:r>
            <a:r>
              <a:rPr dirty="0" sz="1100" spc="10">
                <a:latin typeface="Courier New"/>
                <a:cs typeface="Courier New"/>
              </a:rPr>
              <a:t> </a:t>
            </a:r>
            <a:r>
              <a:rPr dirty="0" sz="1100" spc="-5">
                <a:latin typeface="Courier New"/>
                <a:cs typeface="Courier New"/>
              </a:rPr>
              <a:t>('Smart','Kent');</a:t>
            </a:r>
            <a:endParaRPr sz="1100">
              <a:latin typeface="Courier New"/>
              <a:cs typeface="Courier New"/>
            </a:endParaRPr>
          </a:p>
          <a:p>
            <a:pPr marL="74930" marR="4898390">
              <a:lnSpc>
                <a:spcPct val="188600"/>
              </a:lnSpc>
            </a:pPr>
            <a:r>
              <a:rPr dirty="0" sz="1100" spc="-5">
                <a:latin typeface="Courier New"/>
                <a:cs typeface="Courier New"/>
              </a:rPr>
              <a:t>no rows</a:t>
            </a:r>
            <a:r>
              <a:rPr dirty="0" sz="1100" spc="-45">
                <a:latin typeface="Courier New"/>
                <a:cs typeface="Courier New"/>
              </a:rPr>
              <a:t> </a:t>
            </a:r>
            <a:r>
              <a:rPr dirty="0" sz="1100" spc="-5">
                <a:latin typeface="Courier New"/>
                <a:cs typeface="Courier New"/>
              </a:rPr>
              <a:t>selected  SELECT</a:t>
            </a:r>
            <a:r>
              <a:rPr dirty="0" sz="1100" spc="-10">
                <a:latin typeface="Courier New"/>
                <a:cs typeface="Courier New"/>
              </a:rPr>
              <a:t> </a:t>
            </a:r>
            <a:r>
              <a:rPr dirty="0" sz="1100" spc="-5">
                <a:latin typeface="Courier New"/>
                <a:cs typeface="Courier New"/>
              </a:rPr>
              <a:t>*</a:t>
            </a:r>
            <a:endParaRPr sz="1100">
              <a:latin typeface="Courier New"/>
              <a:cs typeface="Courier New"/>
            </a:endParaRPr>
          </a:p>
          <a:p>
            <a:pPr marL="74930">
              <a:lnSpc>
                <a:spcPts val="1250"/>
              </a:lnSpc>
            </a:pPr>
            <a:r>
              <a:rPr dirty="0" sz="1100" spc="-5">
                <a:latin typeface="Courier New"/>
                <a:cs typeface="Courier New"/>
              </a:rPr>
              <a:t>FROM log_newemp;</a:t>
            </a:r>
            <a:endParaRPr sz="1100">
              <a:latin typeface="Courier New"/>
              <a:cs typeface="Courier New"/>
            </a:endParaRPr>
          </a:p>
        </p:txBody>
      </p:sp>
      <p:sp>
        <p:nvSpPr>
          <p:cNvPr id="4" name="object 4"/>
          <p:cNvSpPr/>
          <p:nvPr/>
        </p:nvSpPr>
        <p:spPr>
          <a:xfrm>
            <a:off x="933451" y="2520695"/>
            <a:ext cx="4391402" cy="60960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01700" y="3303523"/>
            <a:ext cx="5951855" cy="1921510"/>
          </a:xfrm>
          <a:prstGeom prst="rect">
            <a:avLst/>
          </a:prstGeom>
        </p:spPr>
        <p:txBody>
          <a:bodyPr wrap="square" lIns="0" tIns="24765" rIns="0" bIns="0" rtlCol="0" vert="horz">
            <a:spAutoFit/>
          </a:bodyPr>
          <a:lstStyle/>
          <a:p>
            <a:pPr marL="469265" marR="5080">
              <a:lnSpc>
                <a:spcPts val="1380"/>
              </a:lnSpc>
              <a:spcBef>
                <a:spcPts val="195"/>
              </a:spcBef>
            </a:pPr>
            <a:r>
              <a:rPr dirty="0" sz="1200" b="1">
                <a:latin typeface="Times New Roman"/>
                <a:cs typeface="Times New Roman"/>
              </a:rPr>
              <a:t>The </a:t>
            </a:r>
            <a:r>
              <a:rPr dirty="0" sz="1200" spc="-5" b="1">
                <a:latin typeface="Times New Roman"/>
                <a:cs typeface="Times New Roman"/>
              </a:rPr>
              <a:t>two </a:t>
            </a:r>
            <a:r>
              <a:rPr dirty="0" sz="1200" b="1">
                <a:latin typeface="Times New Roman"/>
                <a:cs typeface="Times New Roman"/>
              </a:rPr>
              <a:t>employee </a:t>
            </a:r>
            <a:r>
              <a:rPr dirty="0" sz="1200" spc="-5" b="1">
                <a:latin typeface="Times New Roman"/>
                <a:cs typeface="Times New Roman"/>
              </a:rPr>
              <a:t>records </a:t>
            </a:r>
            <a:r>
              <a:rPr dirty="0" sz="1200" b="1">
                <a:latin typeface="Times New Roman"/>
                <a:cs typeface="Times New Roman"/>
              </a:rPr>
              <a:t>are removed </a:t>
            </a:r>
            <a:r>
              <a:rPr dirty="0" sz="1200" spc="-5" b="1">
                <a:latin typeface="Times New Roman"/>
                <a:cs typeface="Times New Roman"/>
              </a:rPr>
              <a:t>(rolled </a:t>
            </a:r>
            <a:r>
              <a:rPr dirty="0" sz="1200" b="1">
                <a:latin typeface="Times New Roman"/>
                <a:cs typeface="Times New Roman"/>
              </a:rPr>
              <a:t>back). The </a:t>
            </a:r>
            <a:r>
              <a:rPr dirty="0" sz="1200" spc="-5" b="1">
                <a:latin typeface="Times New Roman"/>
                <a:cs typeface="Times New Roman"/>
              </a:rPr>
              <a:t>two </a:t>
            </a:r>
            <a:r>
              <a:rPr dirty="0" sz="1200" b="1">
                <a:latin typeface="Times New Roman"/>
                <a:cs typeface="Times New Roman"/>
              </a:rPr>
              <a:t>log records remain in  the log table because they </a:t>
            </a:r>
            <a:r>
              <a:rPr dirty="0" sz="1200" spc="-5" b="1">
                <a:latin typeface="Times New Roman"/>
                <a:cs typeface="Times New Roman"/>
              </a:rPr>
              <a:t>were </a:t>
            </a:r>
            <a:r>
              <a:rPr dirty="0" sz="1200" b="1">
                <a:latin typeface="Times New Roman"/>
                <a:cs typeface="Times New Roman"/>
              </a:rPr>
              <a:t>inserted </a:t>
            </a:r>
            <a:r>
              <a:rPr dirty="0" sz="1200" spc="-5" b="1">
                <a:latin typeface="Times New Roman"/>
                <a:cs typeface="Times New Roman"/>
              </a:rPr>
              <a:t>using </a:t>
            </a:r>
            <a:r>
              <a:rPr dirty="0" sz="1200" b="1">
                <a:latin typeface="Times New Roman"/>
                <a:cs typeface="Times New Roman"/>
              </a:rPr>
              <a:t>an autonomous </a:t>
            </a:r>
            <a:r>
              <a:rPr dirty="0" sz="1200" spc="-5" b="1">
                <a:latin typeface="Times New Roman"/>
                <a:cs typeface="Times New Roman"/>
              </a:rPr>
              <a:t>transaction, which </a:t>
            </a:r>
            <a:r>
              <a:rPr dirty="0" sz="1200" b="1">
                <a:latin typeface="Times New Roman"/>
                <a:cs typeface="Times New Roman"/>
              </a:rPr>
              <a:t>is  unaffected by the </a:t>
            </a:r>
            <a:r>
              <a:rPr dirty="0" sz="1200" spc="-5" b="1">
                <a:latin typeface="Times New Roman"/>
                <a:cs typeface="Times New Roman"/>
              </a:rPr>
              <a:t>rollback performed </a:t>
            </a:r>
            <a:r>
              <a:rPr dirty="0" sz="1200" b="1">
                <a:latin typeface="Times New Roman"/>
                <a:cs typeface="Times New Roman"/>
              </a:rPr>
              <a:t>in the main</a:t>
            </a:r>
            <a:r>
              <a:rPr dirty="0" sz="1200" spc="-30" b="1">
                <a:latin typeface="Times New Roman"/>
                <a:cs typeface="Times New Roman"/>
              </a:rPr>
              <a:t> </a:t>
            </a:r>
            <a:r>
              <a:rPr dirty="0" sz="1200" spc="-5" b="1">
                <a:latin typeface="Times New Roman"/>
                <a:cs typeface="Times New Roman"/>
              </a:rPr>
              <a:t>transaction.</a:t>
            </a:r>
            <a:endParaRPr sz="1200">
              <a:latin typeface="Times New Roman"/>
              <a:cs typeface="Times New Roman"/>
            </a:endParaRPr>
          </a:p>
          <a:p>
            <a:pPr marL="12700">
              <a:lnSpc>
                <a:spcPct val="100000"/>
              </a:lnSpc>
              <a:spcBef>
                <a:spcPts val="1105"/>
              </a:spcBef>
            </a:pPr>
            <a:r>
              <a:rPr dirty="0" sz="1200" b="1">
                <a:latin typeface="Times New Roman"/>
                <a:cs typeface="Times New Roman"/>
              </a:rPr>
              <a:t>If you have time, complete the </a:t>
            </a:r>
            <a:r>
              <a:rPr dirty="0" sz="1200" spc="-5" b="1">
                <a:latin typeface="Times New Roman"/>
                <a:cs typeface="Times New Roman"/>
              </a:rPr>
              <a:t>following</a:t>
            </a:r>
            <a:r>
              <a:rPr dirty="0" sz="1200" spc="-45" b="1">
                <a:latin typeface="Times New Roman"/>
                <a:cs typeface="Times New Roman"/>
              </a:rPr>
              <a:t> </a:t>
            </a:r>
            <a:r>
              <a:rPr dirty="0" sz="1200" b="1">
                <a:latin typeface="Times New Roman"/>
                <a:cs typeface="Times New Roman"/>
              </a:rPr>
              <a:t>exercise:</a:t>
            </a:r>
            <a:endParaRPr sz="1200">
              <a:latin typeface="Times New Roman"/>
              <a:cs typeface="Times New Roman"/>
            </a:endParaRPr>
          </a:p>
          <a:p>
            <a:pPr>
              <a:lnSpc>
                <a:spcPct val="100000"/>
              </a:lnSpc>
              <a:spcBef>
                <a:spcPts val="20"/>
              </a:spcBef>
            </a:pPr>
            <a:endParaRPr sz="1000">
              <a:latin typeface="Times New Roman"/>
              <a:cs typeface="Times New Roman"/>
            </a:endParaRPr>
          </a:p>
          <a:p>
            <a:pPr marL="241300" marR="215900" indent="-228600">
              <a:lnSpc>
                <a:spcPct val="100000"/>
              </a:lnSpc>
              <a:buAutoNum type="arabicPeriod" startAt="3"/>
              <a:tabLst>
                <a:tab pos="241935" algn="l"/>
              </a:tabLst>
            </a:pPr>
            <a:r>
              <a:rPr dirty="0" sz="1200">
                <a:latin typeface="Times New Roman"/>
                <a:cs typeface="Times New Roman"/>
              </a:rPr>
              <a:t>Modify the </a:t>
            </a:r>
            <a:r>
              <a:rPr dirty="0" sz="1200" spc="-5">
                <a:latin typeface="Courier New"/>
                <a:cs typeface="Courier New"/>
              </a:rPr>
              <a:t>EMP_PKG</a:t>
            </a:r>
            <a:r>
              <a:rPr dirty="0" sz="1200" spc="-425">
                <a:latin typeface="Courier New"/>
                <a:cs typeface="Courier New"/>
              </a:rPr>
              <a:t> </a:t>
            </a:r>
            <a:r>
              <a:rPr dirty="0" sz="1200">
                <a:latin typeface="Times New Roman"/>
                <a:cs typeface="Times New Roman"/>
              </a:rPr>
              <a:t>package</a:t>
            </a:r>
            <a:r>
              <a:rPr dirty="0" sz="1200" spc="5">
                <a:latin typeface="Times New Roman"/>
                <a:cs typeface="Times New Roman"/>
              </a:rPr>
              <a:t> </a:t>
            </a:r>
            <a:r>
              <a:rPr dirty="0" sz="1200">
                <a:latin typeface="Times New Roman"/>
                <a:cs typeface="Times New Roman"/>
              </a:rPr>
              <a:t>to</a:t>
            </a:r>
            <a:r>
              <a:rPr dirty="0" sz="1200" spc="5">
                <a:latin typeface="Times New Roman"/>
                <a:cs typeface="Times New Roman"/>
              </a:rPr>
              <a:t> </a:t>
            </a:r>
            <a:r>
              <a:rPr dirty="0" sz="1200" spc="-10">
                <a:latin typeface="Times New Roman"/>
                <a:cs typeface="Times New Roman"/>
              </a:rPr>
              <a:t>use</a:t>
            </a:r>
            <a:r>
              <a:rPr dirty="0" sz="1200">
                <a:latin typeface="Times New Roman"/>
                <a:cs typeface="Times New Roman"/>
              </a:rPr>
              <a:t> </a:t>
            </a:r>
            <a:r>
              <a:rPr dirty="0" sz="1200" spc="-5">
                <a:latin typeface="Courier New"/>
                <a:cs typeface="Courier New"/>
              </a:rPr>
              <a:t>AUTHID</a:t>
            </a:r>
            <a:r>
              <a:rPr dirty="0" sz="1200" spc="-420">
                <a:latin typeface="Courier New"/>
                <a:cs typeface="Courier New"/>
              </a:rPr>
              <a:t> </a:t>
            </a:r>
            <a:r>
              <a:rPr dirty="0" sz="1200" spc="-5">
                <a:latin typeface="Times New Roman"/>
                <a:cs typeface="Times New Roman"/>
              </a:rPr>
              <a:t>of </a:t>
            </a:r>
            <a:r>
              <a:rPr dirty="0" sz="1200" spc="-5">
                <a:latin typeface="Courier New"/>
                <a:cs typeface="Courier New"/>
              </a:rPr>
              <a:t>CURRENT_USER</a:t>
            </a:r>
            <a:r>
              <a:rPr dirty="0" sz="1200" spc="-420">
                <a:latin typeface="Courier New"/>
                <a:cs typeface="Courier New"/>
              </a:rPr>
              <a:t> </a:t>
            </a:r>
            <a:r>
              <a:rPr dirty="0" sz="1200">
                <a:latin typeface="Times New Roman"/>
                <a:cs typeface="Times New Roman"/>
              </a:rPr>
              <a:t>and test</a:t>
            </a:r>
            <a:r>
              <a:rPr dirty="0" sz="1200" spc="-5">
                <a:latin typeface="Times New Roman"/>
                <a:cs typeface="Times New Roman"/>
              </a:rPr>
              <a:t> </a:t>
            </a:r>
            <a:r>
              <a:rPr dirty="0" sz="1200">
                <a:latin typeface="Times New Roman"/>
                <a:cs typeface="Times New Roman"/>
              </a:rPr>
              <a:t>the behavior  with any other</a:t>
            </a:r>
            <a:r>
              <a:rPr dirty="0" sz="1200" spc="-5">
                <a:latin typeface="Times New Roman"/>
                <a:cs typeface="Times New Roman"/>
              </a:rPr>
              <a:t> </a:t>
            </a:r>
            <a:r>
              <a:rPr dirty="0" sz="1200">
                <a:latin typeface="Times New Roman"/>
                <a:cs typeface="Times New Roman"/>
              </a:rPr>
              <a:t>student.</a:t>
            </a:r>
            <a:endParaRPr sz="1200">
              <a:latin typeface="Times New Roman"/>
              <a:cs typeface="Times New Roman"/>
            </a:endParaRPr>
          </a:p>
          <a:p>
            <a:pPr marL="241300">
              <a:lnSpc>
                <a:spcPts val="1415"/>
              </a:lnSpc>
            </a:pPr>
            <a:r>
              <a:rPr dirty="0" sz="1200" b="1">
                <a:latin typeface="Times New Roman"/>
                <a:cs typeface="Times New Roman"/>
              </a:rPr>
              <a:t>Note: </a:t>
            </a:r>
            <a:r>
              <a:rPr dirty="0" sz="1200" spc="-5">
                <a:latin typeface="Times New Roman"/>
                <a:cs typeface="Times New Roman"/>
              </a:rPr>
              <a:t>Verify </a:t>
            </a:r>
            <a:r>
              <a:rPr dirty="0" sz="1200">
                <a:latin typeface="Times New Roman"/>
                <a:cs typeface="Times New Roman"/>
              </a:rPr>
              <a:t>that the </a:t>
            </a:r>
            <a:r>
              <a:rPr dirty="0" sz="1200" spc="-5">
                <a:latin typeface="Courier New"/>
                <a:cs typeface="Courier New"/>
              </a:rPr>
              <a:t>LOG_NEWEMP</a:t>
            </a:r>
            <a:r>
              <a:rPr dirty="0" sz="1200" spc="-495">
                <a:latin typeface="Courier New"/>
                <a:cs typeface="Courier New"/>
              </a:rPr>
              <a:t> </a:t>
            </a:r>
            <a:r>
              <a:rPr dirty="0" sz="1200">
                <a:latin typeface="Times New Roman"/>
                <a:cs typeface="Times New Roman"/>
              </a:rPr>
              <a:t>table </a:t>
            </a:r>
            <a:r>
              <a:rPr dirty="0" sz="1200" spc="-5">
                <a:latin typeface="Times New Roman"/>
                <a:cs typeface="Times New Roman"/>
              </a:rPr>
              <a:t>exists </a:t>
            </a:r>
            <a:r>
              <a:rPr dirty="0" sz="1200">
                <a:latin typeface="Times New Roman"/>
                <a:cs typeface="Times New Roman"/>
              </a:rPr>
              <a:t>from Exercise 2 in this practice.</a:t>
            </a:r>
            <a:endParaRPr sz="1200">
              <a:latin typeface="Times New Roman"/>
              <a:cs typeface="Times New Roman"/>
            </a:endParaRPr>
          </a:p>
          <a:p>
            <a:pPr>
              <a:lnSpc>
                <a:spcPct val="100000"/>
              </a:lnSpc>
              <a:spcBef>
                <a:spcPts val="30"/>
              </a:spcBef>
            </a:pPr>
            <a:endParaRPr sz="1050">
              <a:latin typeface="Times New Roman"/>
              <a:cs typeface="Times New Roman"/>
            </a:endParaRPr>
          </a:p>
          <a:p>
            <a:pPr lvl="1" marL="469900" indent="-229235">
              <a:lnSpc>
                <a:spcPct val="100000"/>
              </a:lnSpc>
              <a:spcBef>
                <a:spcPts val="5"/>
              </a:spcBef>
              <a:buAutoNum type="alphaLcPeriod"/>
              <a:tabLst>
                <a:tab pos="470534" algn="l"/>
              </a:tabLst>
            </a:pPr>
            <a:r>
              <a:rPr dirty="0" sz="1200">
                <a:latin typeface="Times New Roman"/>
                <a:cs typeface="Times New Roman"/>
              </a:rPr>
              <a:t>First, </a:t>
            </a:r>
            <a:r>
              <a:rPr dirty="0" sz="1200" spc="-5">
                <a:latin typeface="Times New Roman"/>
                <a:cs typeface="Times New Roman"/>
              </a:rPr>
              <a:t>grant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EXECUTE</a:t>
            </a:r>
            <a:r>
              <a:rPr dirty="0" sz="1200" spc="-420">
                <a:latin typeface="Courier New"/>
                <a:cs typeface="Courier New"/>
              </a:rPr>
              <a:t> </a:t>
            </a:r>
            <a:r>
              <a:rPr dirty="0" sz="1200">
                <a:latin typeface="Times New Roman"/>
                <a:cs typeface="Times New Roman"/>
              </a:rPr>
              <a:t>privilege</a:t>
            </a:r>
            <a:r>
              <a:rPr dirty="0" sz="1200" spc="-5">
                <a:latin typeface="Times New Roman"/>
                <a:cs typeface="Times New Roman"/>
              </a:rPr>
              <a:t> </a:t>
            </a:r>
            <a:r>
              <a:rPr dirty="0" sz="1200">
                <a:latin typeface="Times New Roman"/>
                <a:cs typeface="Times New Roman"/>
              </a:rPr>
              <a:t>on</a:t>
            </a:r>
            <a:r>
              <a:rPr dirty="0" sz="1200" spc="-5">
                <a:latin typeface="Times New Roman"/>
                <a:cs typeface="Times New Roman"/>
              </a:rPr>
              <a:t> </a:t>
            </a:r>
            <a:r>
              <a:rPr dirty="0" sz="1200">
                <a:latin typeface="Times New Roman"/>
                <a:cs typeface="Times New Roman"/>
              </a:rPr>
              <a:t>your</a:t>
            </a:r>
            <a:r>
              <a:rPr dirty="0" sz="1200" spc="5">
                <a:latin typeface="Times New Roman"/>
                <a:cs typeface="Times New Roman"/>
              </a:rPr>
              <a:t> </a:t>
            </a:r>
            <a:r>
              <a:rPr dirty="0" sz="1200" spc="-5">
                <a:latin typeface="Courier New"/>
                <a:cs typeface="Courier New"/>
              </a:rPr>
              <a:t>EMP_PKG</a:t>
            </a:r>
            <a:r>
              <a:rPr dirty="0" sz="1200" spc="-425">
                <a:latin typeface="Courier New"/>
                <a:cs typeface="Courier New"/>
              </a:rPr>
              <a:t> </a:t>
            </a:r>
            <a:r>
              <a:rPr dirty="0" sz="1200">
                <a:latin typeface="Times New Roman"/>
                <a:cs typeface="Times New Roman"/>
              </a:rPr>
              <a:t>package to </a:t>
            </a:r>
            <a:r>
              <a:rPr dirty="0" sz="1200" spc="-5">
                <a:latin typeface="Times New Roman"/>
                <a:cs typeface="Times New Roman"/>
              </a:rPr>
              <a:t>another</a:t>
            </a:r>
            <a:r>
              <a:rPr dirty="0" sz="1200" spc="5">
                <a:latin typeface="Times New Roman"/>
                <a:cs typeface="Times New Roman"/>
              </a:rPr>
              <a:t> </a:t>
            </a:r>
            <a:r>
              <a:rPr dirty="0" sz="1200" spc="-5">
                <a:latin typeface="Times New Roman"/>
                <a:cs typeface="Times New Roman"/>
              </a:rPr>
              <a:t>student.</a:t>
            </a:r>
            <a:endParaRPr sz="1200">
              <a:latin typeface="Times New Roman"/>
              <a:cs typeface="Times New Roman"/>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838961" y="5306567"/>
            <a:ext cx="6323330" cy="671830"/>
          </a:xfrm>
          <a:prstGeom prst="rect">
            <a:avLst/>
          </a:prstGeom>
          <a:ln w="12192">
            <a:solidFill>
              <a:srgbClr val="000000"/>
            </a:solidFill>
          </a:ln>
        </p:spPr>
        <p:txBody>
          <a:bodyPr wrap="square" lIns="0" tIns="0" rIns="0" bIns="0" rtlCol="0" vert="horz">
            <a:spAutoFit/>
          </a:bodyPr>
          <a:lstStyle/>
          <a:p>
            <a:pPr marL="74930">
              <a:lnSpc>
                <a:spcPts val="1265"/>
              </a:lnSpc>
            </a:pPr>
            <a:r>
              <a:rPr dirty="0" sz="1100" spc="-5" b="1">
                <a:latin typeface="Courier New"/>
                <a:cs typeface="Courier New"/>
              </a:rPr>
              <a:t>Assume you are ORA1 and the other student is ORA2. You</a:t>
            </a:r>
            <a:r>
              <a:rPr dirty="0" sz="1100" spc="85" b="1">
                <a:latin typeface="Courier New"/>
                <a:cs typeface="Courier New"/>
              </a:rPr>
              <a:t> </a:t>
            </a:r>
            <a:r>
              <a:rPr dirty="0" sz="1100" spc="-5" b="1">
                <a:latin typeface="Courier New"/>
                <a:cs typeface="Courier New"/>
              </a:rPr>
              <a:t>enter:</a:t>
            </a:r>
            <a:endParaRPr sz="1100">
              <a:latin typeface="Courier New"/>
              <a:cs typeface="Courier New"/>
            </a:endParaRPr>
          </a:p>
          <a:p>
            <a:pPr marL="74930">
              <a:lnSpc>
                <a:spcPts val="1295"/>
              </a:lnSpc>
            </a:pPr>
            <a:r>
              <a:rPr dirty="0" sz="1100" spc="-5">
                <a:latin typeface="Courier New"/>
                <a:cs typeface="Courier New"/>
              </a:rPr>
              <a:t>GRANT EXECUTE ON EMP_PKG TO</a:t>
            </a:r>
            <a:r>
              <a:rPr dirty="0" sz="1100" spc="20">
                <a:latin typeface="Courier New"/>
                <a:cs typeface="Courier New"/>
              </a:rPr>
              <a:t> </a:t>
            </a:r>
            <a:r>
              <a:rPr dirty="0" sz="1100" spc="-5">
                <a:latin typeface="Courier New"/>
                <a:cs typeface="Courier New"/>
              </a:rPr>
              <a:t>ORA2;</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Grant succeeded.</a:t>
            </a:r>
            <a:endParaRPr sz="1100">
              <a:latin typeface="Courier New"/>
              <a:cs typeface="Courier New"/>
            </a:endParaRPr>
          </a:p>
        </p:txBody>
      </p:sp>
      <p:sp>
        <p:nvSpPr>
          <p:cNvPr id="7" name="object 7"/>
          <p:cNvSpPr txBox="1"/>
          <p:nvPr/>
        </p:nvSpPr>
        <p:spPr>
          <a:xfrm>
            <a:off x="1130300" y="6116828"/>
            <a:ext cx="5651500" cy="579755"/>
          </a:xfrm>
          <a:prstGeom prst="rect">
            <a:avLst/>
          </a:prstGeom>
        </p:spPr>
        <p:txBody>
          <a:bodyPr wrap="square" lIns="0" tIns="9525" rIns="0" bIns="0" rtlCol="0" vert="horz">
            <a:spAutoFit/>
          </a:bodyPr>
          <a:lstStyle/>
          <a:p>
            <a:pPr marL="241300" marR="5080" indent="-228600">
              <a:lnSpc>
                <a:spcPct val="101499"/>
              </a:lnSpc>
              <a:spcBef>
                <a:spcPts val="75"/>
              </a:spcBef>
            </a:pPr>
            <a:r>
              <a:rPr dirty="0" sz="1200">
                <a:latin typeface="Times New Roman"/>
                <a:cs typeface="Times New Roman"/>
              </a:rPr>
              <a:t>b. </a:t>
            </a:r>
            <a:r>
              <a:rPr dirty="0" sz="1200" spc="-5">
                <a:latin typeface="Times New Roman"/>
                <a:cs typeface="Times New Roman"/>
              </a:rPr>
              <a:t>Ask </a:t>
            </a:r>
            <a:r>
              <a:rPr dirty="0" sz="1200">
                <a:latin typeface="Times New Roman"/>
                <a:cs typeface="Times New Roman"/>
              </a:rPr>
              <a:t>the other </a:t>
            </a:r>
            <a:r>
              <a:rPr dirty="0" sz="1200" spc="-5">
                <a:latin typeface="Times New Roman"/>
                <a:cs typeface="Times New Roman"/>
              </a:rPr>
              <a:t>student </a:t>
            </a:r>
            <a:r>
              <a:rPr dirty="0" sz="1200">
                <a:latin typeface="Times New Roman"/>
                <a:cs typeface="Times New Roman"/>
              </a:rPr>
              <a:t>to invoke your </a:t>
            </a:r>
            <a:r>
              <a:rPr dirty="0" sz="1200" spc="-5">
                <a:latin typeface="Courier New"/>
                <a:cs typeface="Courier New"/>
              </a:rPr>
              <a:t>add_employee</a:t>
            </a:r>
            <a:r>
              <a:rPr dirty="0" sz="1200" spc="-475">
                <a:latin typeface="Courier New"/>
                <a:cs typeface="Courier New"/>
              </a:rPr>
              <a:t> </a:t>
            </a:r>
            <a:r>
              <a:rPr dirty="0" sz="1200">
                <a:latin typeface="Times New Roman"/>
                <a:cs typeface="Times New Roman"/>
              </a:rPr>
              <a:t>procedure to insert the </a:t>
            </a:r>
            <a:r>
              <a:rPr dirty="0" sz="1200" spc="-5">
                <a:latin typeface="Times New Roman"/>
                <a:cs typeface="Times New Roman"/>
              </a:rPr>
              <a:t>employee  </a:t>
            </a:r>
            <a:r>
              <a:rPr dirty="0" sz="1200" spc="-5">
                <a:latin typeface="Courier New"/>
                <a:cs typeface="Courier New"/>
              </a:rPr>
              <a:t>Jaco Pastorius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10. </a:t>
            </a:r>
            <a:r>
              <a:rPr dirty="0" sz="1200" spc="-5">
                <a:latin typeface="Times New Roman"/>
                <a:cs typeface="Times New Roman"/>
              </a:rPr>
              <a:t>Remember </a:t>
            </a:r>
            <a:r>
              <a:rPr dirty="0" sz="1200">
                <a:latin typeface="Times New Roman"/>
                <a:cs typeface="Times New Roman"/>
              </a:rPr>
              <a:t>to prefix the package </a:t>
            </a:r>
            <a:r>
              <a:rPr dirty="0" sz="1200" spc="-5">
                <a:latin typeface="Times New Roman"/>
                <a:cs typeface="Times New Roman"/>
              </a:rPr>
              <a:t>name with </a:t>
            </a:r>
            <a:r>
              <a:rPr dirty="0" sz="1200">
                <a:latin typeface="Times New Roman"/>
                <a:cs typeface="Times New Roman"/>
              </a:rPr>
              <a:t>the  owner of the package. </a:t>
            </a:r>
            <a:r>
              <a:rPr dirty="0" sz="1200" spc="-5">
                <a:latin typeface="Times New Roman"/>
                <a:cs typeface="Times New Roman"/>
              </a:rPr>
              <a:t>The </a:t>
            </a:r>
            <a:r>
              <a:rPr dirty="0" sz="1200">
                <a:latin typeface="Times New Roman"/>
                <a:cs typeface="Times New Roman"/>
              </a:rPr>
              <a:t>call </a:t>
            </a:r>
            <a:r>
              <a:rPr dirty="0" sz="1200" spc="-5">
                <a:latin typeface="Times New Roman"/>
                <a:cs typeface="Times New Roman"/>
              </a:rPr>
              <a:t>should </a:t>
            </a:r>
            <a:r>
              <a:rPr dirty="0" sz="1200">
                <a:latin typeface="Times New Roman"/>
                <a:cs typeface="Times New Roman"/>
              </a:rPr>
              <a:t>operate with definer’s</a:t>
            </a:r>
            <a:r>
              <a:rPr dirty="0" sz="1200" spc="-30">
                <a:latin typeface="Times New Roman"/>
                <a:cs typeface="Times New Roman"/>
              </a:rPr>
              <a:t> </a:t>
            </a:r>
            <a:r>
              <a:rPr dirty="0" sz="1200">
                <a:latin typeface="Times New Roman"/>
                <a:cs typeface="Times New Roman"/>
              </a:rPr>
              <a:t>rights.</a:t>
            </a:r>
            <a:endParaRPr sz="1200">
              <a:latin typeface="Times New Roman"/>
              <a:cs typeface="Times New Roman"/>
            </a:endParaRPr>
          </a:p>
        </p:txBody>
      </p:sp>
      <p:sp>
        <p:nvSpPr>
          <p:cNvPr id="8" name="object 8"/>
          <p:cNvSpPr txBox="1"/>
          <p:nvPr/>
        </p:nvSpPr>
        <p:spPr>
          <a:xfrm>
            <a:off x="838961" y="6770369"/>
            <a:ext cx="6323330" cy="671830"/>
          </a:xfrm>
          <a:prstGeom prst="rect">
            <a:avLst/>
          </a:prstGeom>
          <a:ln w="12192">
            <a:solidFill>
              <a:srgbClr val="000000"/>
            </a:solidFill>
          </a:ln>
        </p:spPr>
        <p:txBody>
          <a:bodyPr wrap="square" lIns="0" tIns="0" rIns="0" bIns="0" rtlCol="0" vert="horz">
            <a:spAutoFit/>
          </a:bodyPr>
          <a:lstStyle/>
          <a:p>
            <a:pPr marL="74930">
              <a:lnSpc>
                <a:spcPts val="1265"/>
              </a:lnSpc>
            </a:pPr>
            <a:r>
              <a:rPr dirty="0" sz="1100" spc="-5" b="1">
                <a:latin typeface="Courier New"/>
                <a:cs typeface="Courier New"/>
              </a:rPr>
              <a:t>User ORA2</a:t>
            </a:r>
            <a:r>
              <a:rPr dirty="0" sz="1100" b="1">
                <a:latin typeface="Courier New"/>
                <a:cs typeface="Courier New"/>
              </a:rPr>
              <a:t> </a:t>
            </a:r>
            <a:r>
              <a:rPr dirty="0" sz="1100" spc="-5" b="1">
                <a:latin typeface="Courier New"/>
                <a:cs typeface="Courier New"/>
              </a:rPr>
              <a:t>enters:</a:t>
            </a:r>
            <a:endParaRPr sz="1100">
              <a:latin typeface="Courier New"/>
              <a:cs typeface="Courier New"/>
            </a:endParaRPr>
          </a:p>
          <a:p>
            <a:pPr marL="74930">
              <a:lnSpc>
                <a:spcPts val="1295"/>
              </a:lnSpc>
            </a:pPr>
            <a:r>
              <a:rPr dirty="0" sz="1100" spc="-5">
                <a:latin typeface="Courier New"/>
                <a:cs typeface="Courier New"/>
              </a:rPr>
              <a:t>EXECUTE ora1.emp_pkg.add_employee('Jaco', 'Pastorius',</a:t>
            </a:r>
            <a:r>
              <a:rPr dirty="0" sz="1100" spc="25">
                <a:latin typeface="Courier New"/>
                <a:cs typeface="Courier New"/>
              </a:rPr>
              <a:t> </a:t>
            </a:r>
            <a:r>
              <a:rPr dirty="0" sz="1100" spc="-5">
                <a:latin typeface="Courier New"/>
                <a:cs typeface="Courier New"/>
              </a:rPr>
              <a:t>10)</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42965" cy="7099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a:t>
            </a:r>
            <a:r>
              <a:rPr dirty="0" sz="1200" spc="-90" b="1">
                <a:latin typeface="Arial"/>
                <a:cs typeface="Arial"/>
              </a:rPr>
              <a:t> </a:t>
            </a:r>
            <a:r>
              <a:rPr dirty="0" sz="1200" b="1">
                <a:latin typeface="Arial"/>
                <a:cs typeface="Arial"/>
              </a:rPr>
              <a:t>(continued)</a:t>
            </a:r>
            <a:endParaRPr sz="1200">
              <a:latin typeface="Arial"/>
              <a:cs typeface="Arial"/>
            </a:endParaRPr>
          </a:p>
          <a:p>
            <a:pPr>
              <a:lnSpc>
                <a:spcPct val="100000"/>
              </a:lnSpc>
              <a:spcBef>
                <a:spcPts val="15"/>
              </a:spcBef>
            </a:pPr>
            <a:endParaRPr sz="1050">
              <a:latin typeface="Arial"/>
              <a:cs typeface="Arial"/>
            </a:endParaRPr>
          </a:p>
          <a:p>
            <a:pPr marL="469900" marR="5080" indent="-228600">
              <a:lnSpc>
                <a:spcPts val="1380"/>
              </a:lnSpc>
            </a:pPr>
            <a:r>
              <a:rPr dirty="0" sz="1200">
                <a:latin typeface="Times New Roman"/>
                <a:cs typeface="Times New Roman"/>
              </a:rPr>
              <a:t>c. Now, execute a query of the </a:t>
            </a:r>
            <a:r>
              <a:rPr dirty="0" sz="1200" spc="-5">
                <a:latin typeface="Times New Roman"/>
                <a:cs typeface="Times New Roman"/>
              </a:rPr>
              <a:t>employees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10. In which user’s </a:t>
            </a:r>
            <a:r>
              <a:rPr dirty="0" sz="1200" spc="-5">
                <a:latin typeface="Times New Roman"/>
                <a:cs typeface="Times New Roman"/>
              </a:rPr>
              <a:t>employee </a:t>
            </a:r>
            <a:r>
              <a:rPr dirty="0" sz="1200">
                <a:latin typeface="Times New Roman"/>
                <a:cs typeface="Times New Roman"/>
              </a:rPr>
              <a:t>table  did the new record </a:t>
            </a:r>
            <a:r>
              <a:rPr dirty="0" sz="1200" spc="-5">
                <a:latin typeface="Times New Roman"/>
                <a:cs typeface="Times New Roman"/>
              </a:rPr>
              <a:t>get inserted?</a:t>
            </a:r>
            <a:endParaRPr sz="1200">
              <a:latin typeface="Times New Roman"/>
              <a:cs typeface="Times New Roman"/>
            </a:endParaRPr>
          </a:p>
        </p:txBody>
      </p:sp>
      <p:sp>
        <p:nvSpPr>
          <p:cNvPr id="3" name="object 3"/>
          <p:cNvSpPr/>
          <p:nvPr/>
        </p:nvSpPr>
        <p:spPr>
          <a:xfrm>
            <a:off x="933451" y="2428494"/>
            <a:ext cx="4391402" cy="60960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838961" y="1598675"/>
            <a:ext cx="6323330" cy="2875280"/>
          </a:xfrm>
          <a:prstGeom prst="rect">
            <a:avLst/>
          </a:prstGeom>
          <a:ln w="12192">
            <a:solidFill>
              <a:srgbClr val="000000"/>
            </a:solidFill>
          </a:ln>
        </p:spPr>
        <p:txBody>
          <a:bodyPr wrap="square" lIns="0" tIns="0" rIns="0" bIns="0" rtlCol="0" vert="horz">
            <a:spAutoFit/>
          </a:bodyPr>
          <a:lstStyle/>
          <a:p>
            <a:pPr marL="74930">
              <a:lnSpc>
                <a:spcPts val="1265"/>
              </a:lnSpc>
            </a:pPr>
            <a:r>
              <a:rPr dirty="0" sz="1100" spc="-5" b="1">
                <a:latin typeface="Courier New"/>
                <a:cs typeface="Courier New"/>
              </a:rPr>
              <a:t>User ORA1</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marR="2635885">
              <a:lnSpc>
                <a:spcPts val="1250"/>
              </a:lnSpc>
              <a:spcBef>
                <a:spcPts val="75"/>
              </a:spcBef>
            </a:pPr>
            <a:r>
              <a:rPr dirty="0" sz="1100" spc="-5">
                <a:latin typeface="Courier New"/>
                <a:cs typeface="Courier New"/>
              </a:rPr>
              <a:t>SELECT department_id, first_name, last_name  FROM employees</a:t>
            </a:r>
            <a:endParaRPr sz="1100">
              <a:latin typeface="Courier New"/>
              <a:cs typeface="Courier New"/>
            </a:endParaRPr>
          </a:p>
          <a:p>
            <a:pPr marL="74930">
              <a:lnSpc>
                <a:spcPts val="1210"/>
              </a:lnSpc>
            </a:pPr>
            <a:r>
              <a:rPr dirty="0" sz="1100" spc="-5">
                <a:latin typeface="Courier New"/>
                <a:cs typeface="Courier New"/>
              </a:rPr>
              <a:t>WHERE department_id =</a:t>
            </a:r>
            <a:r>
              <a:rPr dirty="0" sz="1100" spc="5">
                <a:latin typeface="Courier New"/>
                <a:cs typeface="Courier New"/>
              </a:rPr>
              <a:t> </a:t>
            </a:r>
            <a:r>
              <a:rPr dirty="0" sz="1100" spc="-5">
                <a:latin typeface="Courier New"/>
                <a:cs typeface="Courier New"/>
              </a:rPr>
              <a:t>10;</a:t>
            </a: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spcBef>
                <a:spcPts val="10"/>
              </a:spcBef>
            </a:pPr>
            <a:endParaRPr sz="1100">
              <a:latin typeface="Courier New"/>
              <a:cs typeface="Courier New"/>
            </a:endParaRPr>
          </a:p>
          <a:p>
            <a:pPr marL="74930">
              <a:lnSpc>
                <a:spcPts val="1300"/>
              </a:lnSpc>
            </a:pPr>
            <a:r>
              <a:rPr dirty="0" sz="1100" spc="-5" b="1">
                <a:latin typeface="Courier New"/>
                <a:cs typeface="Courier New"/>
              </a:rPr>
              <a:t>User ORA2</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marR="2635250">
              <a:lnSpc>
                <a:spcPts val="1250"/>
              </a:lnSpc>
              <a:spcBef>
                <a:spcPts val="80"/>
              </a:spcBef>
            </a:pPr>
            <a:r>
              <a:rPr dirty="0" sz="1100" spc="-5">
                <a:latin typeface="Courier New"/>
                <a:cs typeface="Courier New"/>
              </a:rPr>
              <a:t>SELECT department_id, first_name, last_name  FROM departments</a:t>
            </a:r>
            <a:endParaRPr sz="1100">
              <a:latin typeface="Courier New"/>
              <a:cs typeface="Courier New"/>
            </a:endParaRPr>
          </a:p>
          <a:p>
            <a:pPr marL="74930">
              <a:lnSpc>
                <a:spcPts val="1210"/>
              </a:lnSpc>
            </a:pPr>
            <a:r>
              <a:rPr dirty="0" sz="1100" spc="-5">
                <a:latin typeface="Courier New"/>
                <a:cs typeface="Courier New"/>
              </a:rPr>
              <a:t>WHERE department_id =</a:t>
            </a:r>
            <a:r>
              <a:rPr dirty="0" sz="1100" spc="5">
                <a:latin typeface="Courier New"/>
                <a:cs typeface="Courier New"/>
              </a:rPr>
              <a:t> </a:t>
            </a:r>
            <a:r>
              <a:rPr dirty="0" sz="1100" spc="-5">
                <a:latin typeface="Courier New"/>
                <a:cs typeface="Courier New"/>
              </a:rPr>
              <a:t>10;</a:t>
            </a:r>
            <a:endParaRPr sz="1100">
              <a:latin typeface="Courier New"/>
              <a:cs typeface="Courier New"/>
            </a:endParaRPr>
          </a:p>
        </p:txBody>
      </p:sp>
      <p:sp>
        <p:nvSpPr>
          <p:cNvPr id="5" name="object 5"/>
          <p:cNvSpPr/>
          <p:nvPr/>
        </p:nvSpPr>
        <p:spPr>
          <a:xfrm>
            <a:off x="933451" y="4025662"/>
            <a:ext cx="4391402" cy="409923"/>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130300" y="4608829"/>
            <a:ext cx="5654675" cy="928369"/>
          </a:xfrm>
          <a:prstGeom prst="rect">
            <a:avLst/>
          </a:prstGeom>
        </p:spPr>
        <p:txBody>
          <a:bodyPr wrap="square" lIns="0" tIns="7620" rIns="0" bIns="0" rtlCol="0" vert="horz">
            <a:spAutoFit/>
          </a:bodyPr>
          <a:lstStyle/>
          <a:p>
            <a:pPr marL="241300" marR="5080">
              <a:lnSpc>
                <a:spcPct val="102499"/>
              </a:lnSpc>
              <a:spcBef>
                <a:spcPts val="60"/>
              </a:spcBef>
            </a:pPr>
            <a:r>
              <a:rPr dirty="0" sz="1200" b="1">
                <a:latin typeface="Times New Roman"/>
                <a:cs typeface="Times New Roman"/>
              </a:rPr>
              <a:t>The new employee is added to the table in the </a:t>
            </a:r>
            <a:r>
              <a:rPr dirty="0" sz="1200" spc="-5" b="1">
                <a:latin typeface="Courier New"/>
                <a:cs typeface="Courier New"/>
              </a:rPr>
              <a:t>ORA1</a:t>
            </a:r>
            <a:r>
              <a:rPr dirty="0" sz="1200" spc="-540" b="1">
                <a:latin typeface="Courier New"/>
                <a:cs typeface="Courier New"/>
              </a:rPr>
              <a:t> </a:t>
            </a:r>
            <a:r>
              <a:rPr dirty="0" sz="1200" b="1">
                <a:latin typeface="Times New Roman"/>
                <a:cs typeface="Times New Roman"/>
              </a:rPr>
              <a:t>schema—that is, in the </a:t>
            </a:r>
            <a:r>
              <a:rPr dirty="0" sz="1200" spc="-5" b="1">
                <a:latin typeface="Times New Roman"/>
                <a:cs typeface="Times New Roman"/>
              </a:rPr>
              <a:t>table </a:t>
            </a:r>
            <a:r>
              <a:rPr dirty="0" sz="1200" b="1">
                <a:latin typeface="Times New Roman"/>
                <a:cs typeface="Times New Roman"/>
              </a:rPr>
              <a:t>of  the </a:t>
            </a:r>
            <a:r>
              <a:rPr dirty="0" sz="1200" spc="-5" b="1">
                <a:latin typeface="Times New Roman"/>
                <a:cs typeface="Times New Roman"/>
              </a:rPr>
              <a:t>owner </a:t>
            </a:r>
            <a:r>
              <a:rPr dirty="0" sz="1200" b="1">
                <a:latin typeface="Times New Roman"/>
                <a:cs typeface="Times New Roman"/>
              </a:rPr>
              <a:t>of the </a:t>
            </a:r>
            <a:r>
              <a:rPr dirty="0" sz="1200" spc="-5" b="1">
                <a:latin typeface="Courier New"/>
                <a:cs typeface="Courier New"/>
              </a:rPr>
              <a:t>EMP_PKG</a:t>
            </a:r>
            <a:r>
              <a:rPr dirty="0" sz="1200" spc="-425" b="1">
                <a:latin typeface="Courier New"/>
                <a:cs typeface="Courier New"/>
              </a:rPr>
              <a:t> </a:t>
            </a:r>
            <a:r>
              <a:rPr dirty="0" sz="1200" spc="-5" b="1">
                <a:latin typeface="Times New Roman"/>
                <a:cs typeface="Times New Roman"/>
              </a:rPr>
              <a:t>package.</a:t>
            </a:r>
            <a:endParaRPr sz="1200">
              <a:latin typeface="Times New Roman"/>
              <a:cs typeface="Times New Roman"/>
            </a:endParaRPr>
          </a:p>
          <a:p>
            <a:pPr>
              <a:lnSpc>
                <a:spcPct val="100000"/>
              </a:lnSpc>
              <a:spcBef>
                <a:spcPts val="25"/>
              </a:spcBef>
            </a:pPr>
            <a:endParaRPr sz="1050">
              <a:latin typeface="Times New Roman"/>
              <a:cs typeface="Times New Roman"/>
            </a:endParaRPr>
          </a:p>
          <a:p>
            <a:pPr marL="241300" marR="1075690" indent="-228600">
              <a:lnSpc>
                <a:spcPct val="102899"/>
              </a:lnSpc>
            </a:pPr>
            <a:r>
              <a:rPr dirty="0" sz="1200">
                <a:latin typeface="Times New Roman"/>
                <a:cs typeface="Times New Roman"/>
              </a:rPr>
              <a:t>d. </a:t>
            </a:r>
            <a:r>
              <a:rPr dirty="0" sz="1200" spc="-5">
                <a:latin typeface="Times New Roman"/>
                <a:cs typeface="Times New Roman"/>
              </a:rPr>
              <a:t>Now, modify </a:t>
            </a:r>
            <a:r>
              <a:rPr dirty="0" sz="1200">
                <a:latin typeface="Times New Roman"/>
                <a:cs typeface="Times New Roman"/>
              </a:rPr>
              <a:t>your package </a:t>
            </a:r>
            <a:r>
              <a:rPr dirty="0" sz="1200" spc="-5">
                <a:latin typeface="Courier New"/>
                <a:cs typeface="Courier New"/>
              </a:rPr>
              <a:t>EMP_PKG</a:t>
            </a:r>
            <a:r>
              <a:rPr dirty="0" sz="1200" spc="-430">
                <a:latin typeface="Courier New"/>
                <a:cs typeface="Courier New"/>
              </a:rPr>
              <a:t> </a:t>
            </a:r>
            <a:r>
              <a:rPr dirty="0" sz="1200" spc="-5">
                <a:latin typeface="Times New Roman"/>
                <a:cs typeface="Times New Roman"/>
              </a:rPr>
              <a:t>specification </a:t>
            </a:r>
            <a:r>
              <a:rPr dirty="0" sz="1200">
                <a:latin typeface="Times New Roman"/>
                <a:cs typeface="Times New Roman"/>
              </a:rPr>
              <a:t>to use an </a:t>
            </a:r>
            <a:r>
              <a:rPr dirty="0" sz="1200" spc="-5">
                <a:latin typeface="Courier New"/>
                <a:cs typeface="Courier New"/>
              </a:rPr>
              <a:t>AUTHID  CURRENT_USER</a:t>
            </a:r>
            <a:r>
              <a:rPr dirty="0" sz="1200" spc="-5">
                <a:latin typeface="Times New Roman"/>
                <a:cs typeface="Times New Roman"/>
              </a:rPr>
              <a:t>. Compile </a:t>
            </a:r>
            <a:r>
              <a:rPr dirty="0" sz="1200">
                <a:latin typeface="Times New Roman"/>
                <a:cs typeface="Times New Roman"/>
              </a:rPr>
              <a:t>the </a:t>
            </a:r>
            <a:r>
              <a:rPr dirty="0" sz="1200" spc="-5">
                <a:latin typeface="Times New Roman"/>
                <a:cs typeface="Times New Roman"/>
              </a:rPr>
              <a:t>body of </a:t>
            </a:r>
            <a:r>
              <a:rPr dirty="0" sz="1200" spc="-5">
                <a:latin typeface="Courier New"/>
                <a:cs typeface="Courier New"/>
              </a:rPr>
              <a:t>EMP_PKG</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-6</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838961" y="5618988"/>
            <a:ext cx="6323330" cy="3519804"/>
          </a:xfrm>
          <a:prstGeom prst="rect">
            <a:avLst/>
          </a:prstGeom>
          <a:ln w="12192">
            <a:solidFill>
              <a:srgbClr val="000000"/>
            </a:solidFill>
          </a:ln>
        </p:spPr>
        <p:txBody>
          <a:bodyPr wrap="square" lIns="0" tIns="0" rIns="0" bIns="0" rtlCol="0" vert="horz">
            <a:spAutoFit/>
          </a:bodyPr>
          <a:lstStyle/>
          <a:p>
            <a:pPr marL="74930">
              <a:lnSpc>
                <a:spcPts val="1250"/>
              </a:lnSpc>
            </a:pPr>
            <a:r>
              <a:rPr dirty="0" sz="1100" spc="-5" b="1">
                <a:latin typeface="Courier New"/>
                <a:cs typeface="Courier New"/>
              </a:rPr>
              <a:t>User ORA1</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a:lnSpc>
                <a:spcPts val="1255"/>
              </a:lnSpc>
            </a:pPr>
            <a:r>
              <a:rPr dirty="0" sz="1100" spc="-5">
                <a:latin typeface="Courier New"/>
                <a:cs typeface="Courier New"/>
              </a:rPr>
              <a:t>CREATE OR REPLACE PACKAGE emp_pkg </a:t>
            </a:r>
            <a:r>
              <a:rPr dirty="0" sz="1100" spc="-5" b="1">
                <a:latin typeface="Courier New"/>
                <a:cs typeface="Courier New"/>
              </a:rPr>
              <a:t>AUTHID CURRENT_USER</a:t>
            </a:r>
            <a:r>
              <a:rPr dirty="0" sz="1100" spc="50" b="1">
                <a:latin typeface="Courier New"/>
                <a:cs typeface="Courier New"/>
              </a:rPr>
              <a:t> </a:t>
            </a:r>
            <a:r>
              <a:rPr dirty="0" sz="1100" spc="-5">
                <a:latin typeface="Courier New"/>
                <a:cs typeface="Courier New"/>
              </a:rPr>
              <a:t>IS</a:t>
            </a:r>
            <a:endParaRPr sz="1100">
              <a:latin typeface="Courier New"/>
              <a:cs typeface="Courier New"/>
            </a:endParaRPr>
          </a:p>
          <a:p>
            <a:pPr marL="242570" marR="2132330">
              <a:lnSpc>
                <a:spcPts val="1250"/>
              </a:lnSpc>
              <a:spcBef>
                <a:spcPts val="75"/>
              </a:spcBef>
            </a:pPr>
            <a:r>
              <a:rPr dirty="0" sz="1100" spc="-5">
                <a:latin typeface="Courier New"/>
                <a:cs typeface="Courier New"/>
              </a:rPr>
              <a:t>TYPE emp_tabtype IS TABLE OF employees%ROWTYPE;  PROCEDURE add_employee(</a:t>
            </a:r>
            <a:endParaRPr sz="1100">
              <a:latin typeface="Courier New"/>
              <a:cs typeface="Courier New"/>
            </a:endParaRPr>
          </a:p>
          <a:p>
            <a:pPr marL="410209" marR="2802890">
              <a:lnSpc>
                <a:spcPts val="1240"/>
              </a:lnSpc>
              <a:spcBef>
                <a:spcPts val="5"/>
              </a:spcBef>
            </a:pPr>
            <a:r>
              <a:rPr dirty="0" sz="1100" spc="-5">
                <a:latin typeface="Courier New"/>
                <a:cs typeface="Courier New"/>
              </a:rPr>
              <a:t>first_name employees.first_name%TYPE,  last_name</a:t>
            </a:r>
            <a:r>
              <a:rPr dirty="0" sz="1100" spc="5">
                <a:latin typeface="Courier New"/>
                <a:cs typeface="Courier New"/>
              </a:rPr>
              <a:t> </a:t>
            </a:r>
            <a:r>
              <a:rPr dirty="0" sz="1100" spc="-5">
                <a:latin typeface="Courier New"/>
                <a:cs typeface="Courier New"/>
              </a:rPr>
              <a:t>employees.last_name%TYPE,</a:t>
            </a:r>
            <a:endParaRPr sz="1100">
              <a:latin typeface="Courier New"/>
              <a:cs typeface="Courier New"/>
            </a:endParaRPr>
          </a:p>
          <a:p>
            <a:pPr marL="410209">
              <a:lnSpc>
                <a:spcPts val="1185"/>
              </a:lnSpc>
            </a:pPr>
            <a:r>
              <a:rPr dirty="0" sz="1100" spc="-5">
                <a:latin typeface="Courier New"/>
                <a:cs typeface="Courier New"/>
              </a:rPr>
              <a:t>email employees.email%TYPE,</a:t>
            </a:r>
            <a:endParaRPr sz="1100">
              <a:latin typeface="Courier New"/>
              <a:cs typeface="Courier New"/>
            </a:endParaRPr>
          </a:p>
          <a:p>
            <a:pPr marL="410209" marR="2299970">
              <a:lnSpc>
                <a:spcPct val="94300"/>
              </a:lnSpc>
              <a:spcBef>
                <a:spcPts val="40"/>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410209" marR="1880870">
              <a:lnSpc>
                <a:spcPts val="1250"/>
              </a:lnSpc>
              <a:spcBef>
                <a:spcPts val="25"/>
              </a:spcBef>
            </a:pPr>
            <a:r>
              <a:rPr dirty="0" sz="1100" spc="-5">
                <a:latin typeface="Courier New"/>
                <a:cs typeface="Courier New"/>
              </a:rPr>
              <a:t>comm employees.commission_pct%TYPE DEFAULT 0,  deptid employees.department_id%TYPE DEFAULT</a:t>
            </a:r>
            <a:r>
              <a:rPr dirty="0" sz="1100" spc="70">
                <a:latin typeface="Courier New"/>
                <a:cs typeface="Courier New"/>
              </a:rPr>
              <a:t> </a:t>
            </a:r>
            <a:r>
              <a:rPr dirty="0" sz="1100" spc="-5">
                <a:latin typeface="Courier New"/>
                <a:cs typeface="Courier New"/>
              </a:rPr>
              <a:t>30);</a:t>
            </a:r>
            <a:endParaRPr sz="1100">
              <a:latin typeface="Courier New"/>
              <a:cs typeface="Courier New"/>
            </a:endParaRPr>
          </a:p>
          <a:p>
            <a:pPr marL="242570">
              <a:lnSpc>
                <a:spcPts val="1175"/>
              </a:lnSpc>
            </a:pPr>
            <a:r>
              <a:rPr dirty="0" sz="1100" spc="-5">
                <a:latin typeface="Courier New"/>
                <a:cs typeface="Courier New"/>
              </a:rPr>
              <a:t>PROCEDURE add_employee(</a:t>
            </a:r>
            <a:endParaRPr sz="1100">
              <a:latin typeface="Courier New"/>
              <a:cs typeface="Courier New"/>
            </a:endParaRPr>
          </a:p>
          <a:p>
            <a:pPr marL="410209" marR="2802890">
              <a:lnSpc>
                <a:spcPct val="94300"/>
              </a:lnSpc>
              <a:spcBef>
                <a:spcPts val="40"/>
              </a:spcBef>
            </a:pPr>
            <a:r>
              <a:rPr dirty="0" sz="1100" spc="-5">
                <a:latin typeface="Courier New"/>
                <a:cs typeface="Courier New"/>
              </a:rPr>
              <a:t>first_name employees.first_name%TYPE,  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242570">
              <a:lnSpc>
                <a:spcPts val="1210"/>
              </a:lnSpc>
            </a:pPr>
            <a:r>
              <a:rPr dirty="0" sz="1100" spc="-5">
                <a:latin typeface="Courier New"/>
                <a:cs typeface="Courier New"/>
              </a:rPr>
              <a:t>PROCEDURE get_employee(</a:t>
            </a:r>
            <a:endParaRPr sz="1100">
              <a:latin typeface="Courier New"/>
              <a:cs typeface="Courier New"/>
            </a:endParaRPr>
          </a:p>
          <a:p>
            <a:pPr marL="410209" marR="2886710">
              <a:lnSpc>
                <a:spcPts val="1240"/>
              </a:lnSpc>
              <a:spcBef>
                <a:spcPts val="7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410209">
              <a:lnSpc>
                <a:spcPts val="118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410209" marR="1377950" indent="-167640">
              <a:lnSpc>
                <a:spcPts val="1250"/>
              </a:lnSpc>
              <a:spcBef>
                <a:spcPts val="65"/>
              </a:spcBef>
            </a:pPr>
            <a:r>
              <a:rPr dirty="0" sz="1100" spc="-5">
                <a:latin typeface="Courier New"/>
                <a:cs typeface="Courier New"/>
              </a:rPr>
              <a:t>FUNCTION get_employee(emp_id employees.employee_id%type)  return employees%rowtype;</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2729230"/>
          </a:xfrm>
          <a:prstGeom prst="rect">
            <a:avLst/>
          </a:prstGeom>
          <a:ln w="12192">
            <a:solidFill>
              <a:srgbClr val="000000"/>
            </a:solidFill>
          </a:ln>
        </p:spPr>
        <p:txBody>
          <a:bodyPr wrap="square" lIns="0" tIns="13335" rIns="0" bIns="0" rtlCol="0" vert="horz">
            <a:spAutoFit/>
          </a:bodyPr>
          <a:lstStyle/>
          <a:p>
            <a:pPr marL="410209" marR="1126490" indent="-167640">
              <a:lnSpc>
                <a:spcPts val="1240"/>
              </a:lnSpc>
              <a:spcBef>
                <a:spcPts val="105"/>
              </a:spcBef>
            </a:pPr>
            <a:r>
              <a:rPr dirty="0" sz="1100" spc="-5">
                <a:latin typeface="Courier New"/>
                <a:cs typeface="Courier New"/>
              </a:rPr>
              <a:t>FUNCTION get_employee(family_name employees.last_name%type)  return employees%rowtype;</a:t>
            </a:r>
            <a:endParaRPr sz="1100">
              <a:latin typeface="Courier New"/>
              <a:cs typeface="Courier New"/>
            </a:endParaRPr>
          </a:p>
          <a:p>
            <a:pPr marL="242570" marR="875030">
              <a:lnSpc>
                <a:spcPts val="1240"/>
              </a:lnSpc>
              <a:spcBef>
                <a:spcPts val="10"/>
              </a:spcBef>
            </a:pPr>
            <a:r>
              <a:rPr dirty="0" sz="1100" spc="-5">
                <a:latin typeface="Courier New"/>
                <a:cs typeface="Courier New"/>
              </a:rPr>
              <a:t>PROCEDURE get_employees(dept_id employees.department_id%type);  PROCEDURE init_departments;</a:t>
            </a:r>
            <a:endParaRPr sz="1100">
              <a:latin typeface="Courier New"/>
              <a:cs typeface="Courier New"/>
            </a:endParaRPr>
          </a:p>
          <a:p>
            <a:pPr marL="242570" marR="1797050">
              <a:lnSpc>
                <a:spcPts val="1250"/>
              </a:lnSpc>
            </a:pPr>
            <a:r>
              <a:rPr dirty="0" sz="1100" spc="-5">
                <a:latin typeface="Courier New"/>
                <a:cs typeface="Courier New"/>
              </a:rPr>
              <a:t>PROCEDURE print_employee(emprec employees%rowtype);  PROCEDURE show_employees;</a:t>
            </a:r>
            <a:endParaRPr sz="1100">
              <a:latin typeface="Courier New"/>
              <a:cs typeface="Courier New"/>
            </a:endParaRPr>
          </a:p>
          <a:p>
            <a:pPr marL="74930">
              <a:lnSpc>
                <a:spcPts val="1175"/>
              </a:lnSpc>
            </a:pPr>
            <a:r>
              <a:rPr dirty="0" sz="1100" spc="-5">
                <a:latin typeface="Courier New"/>
                <a:cs typeface="Courier New"/>
              </a:rPr>
              <a:t>END emp_pkg;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ALTER PACKAGE emp_pkg COMPILE</a:t>
            </a:r>
            <a:r>
              <a:rPr dirty="0" sz="1100" spc="15">
                <a:latin typeface="Courier New"/>
                <a:cs typeface="Courier New"/>
              </a:rPr>
              <a:t> </a:t>
            </a:r>
            <a:r>
              <a:rPr dirty="0" sz="1100" spc="-5">
                <a:latin typeface="Courier New"/>
                <a:cs typeface="Courier New"/>
              </a:rPr>
              <a:t>BODY;</a:t>
            </a:r>
            <a:endParaRPr sz="1100">
              <a:latin typeface="Courier New"/>
              <a:cs typeface="Courier New"/>
            </a:endParaRPr>
          </a:p>
          <a:p>
            <a:pPr>
              <a:lnSpc>
                <a:spcPct val="100000"/>
              </a:lnSpc>
              <a:spcBef>
                <a:spcPts val="40"/>
              </a:spcBef>
            </a:pPr>
            <a:endParaRPr sz="1000">
              <a:latin typeface="Courier New"/>
              <a:cs typeface="Courier New"/>
            </a:endParaRPr>
          </a:p>
          <a:p>
            <a:pPr marL="74930" marR="4898390">
              <a:lnSpc>
                <a:spcPct val="100000"/>
              </a:lnSpc>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a:lnSpc>
                <a:spcPct val="100000"/>
              </a:lnSpc>
              <a:spcBef>
                <a:spcPts val="40"/>
              </a:spcBef>
            </a:pPr>
            <a:endParaRPr sz="1000">
              <a:latin typeface="Courier New"/>
              <a:cs typeface="Courier New"/>
            </a:endParaRPr>
          </a:p>
          <a:p>
            <a:pPr marL="74930" marR="4898390">
              <a:lnSpc>
                <a:spcPct val="1000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Package body</a:t>
            </a:r>
            <a:r>
              <a:rPr dirty="0" sz="1100">
                <a:latin typeface="Courier New"/>
                <a:cs typeface="Courier New"/>
              </a:rPr>
              <a:t> </a:t>
            </a:r>
            <a:r>
              <a:rPr dirty="0" sz="1100" spc="-5">
                <a:latin typeface="Courier New"/>
                <a:cs typeface="Courier New"/>
              </a:rPr>
              <a:t>altered.</a:t>
            </a:r>
            <a:endParaRPr sz="1100">
              <a:latin typeface="Courier New"/>
              <a:cs typeface="Courier New"/>
            </a:endParaRPr>
          </a:p>
        </p:txBody>
      </p:sp>
      <p:sp>
        <p:nvSpPr>
          <p:cNvPr id="4" name="object 4"/>
          <p:cNvSpPr txBox="1"/>
          <p:nvPr/>
        </p:nvSpPr>
        <p:spPr>
          <a:xfrm>
            <a:off x="1130300" y="3849115"/>
            <a:ext cx="5634990" cy="84963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e. Ask the same </a:t>
            </a:r>
            <a:r>
              <a:rPr dirty="0" sz="1200" spc="-5">
                <a:latin typeface="Times New Roman"/>
                <a:cs typeface="Times New Roman"/>
              </a:rPr>
              <a:t>student </a:t>
            </a:r>
            <a:r>
              <a:rPr dirty="0" sz="1200">
                <a:latin typeface="Times New Roman"/>
                <a:cs typeface="Times New Roman"/>
              </a:rPr>
              <a:t>to execute the </a:t>
            </a:r>
            <a:r>
              <a:rPr dirty="0" sz="1200" spc="-5">
                <a:latin typeface="Courier New"/>
                <a:cs typeface="Courier New"/>
              </a:rPr>
              <a:t>add_employee</a:t>
            </a:r>
            <a:r>
              <a:rPr dirty="0" sz="1200" spc="-380">
                <a:latin typeface="Courier New"/>
                <a:cs typeface="Courier New"/>
              </a:rPr>
              <a:t> </a:t>
            </a:r>
            <a:r>
              <a:rPr dirty="0" sz="1200">
                <a:latin typeface="Times New Roman"/>
                <a:cs typeface="Times New Roman"/>
              </a:rPr>
              <a:t>procedure again to add </a:t>
            </a:r>
            <a:r>
              <a:rPr dirty="0" sz="1200" spc="-5">
                <a:latin typeface="Times New Roman"/>
                <a:cs typeface="Times New Roman"/>
              </a:rPr>
              <a:t>employee</a:t>
            </a:r>
            <a:endParaRPr sz="1200">
              <a:latin typeface="Times New Roman"/>
              <a:cs typeface="Times New Roman"/>
            </a:endParaRPr>
          </a:p>
          <a:p>
            <a:pPr marL="241300">
              <a:lnSpc>
                <a:spcPct val="100000"/>
              </a:lnSpc>
              <a:spcBef>
                <a:spcPts val="40"/>
              </a:spcBef>
            </a:pPr>
            <a:r>
              <a:rPr dirty="0" sz="1200" spc="-5">
                <a:latin typeface="Courier New"/>
                <a:cs typeface="Courier New"/>
              </a:rPr>
              <a:t>Joe</a:t>
            </a:r>
            <a:r>
              <a:rPr dirty="0" sz="1200" spc="-430">
                <a:latin typeface="Courier New"/>
                <a:cs typeface="Courier New"/>
              </a:rPr>
              <a:t> </a:t>
            </a:r>
            <a:r>
              <a:rPr dirty="0" sz="1200" spc="-5">
                <a:latin typeface="Courier New"/>
                <a:cs typeface="Courier New"/>
              </a:rPr>
              <a:t>Zawinal</a:t>
            </a:r>
            <a:r>
              <a:rPr dirty="0" sz="1200" spc="-425">
                <a:latin typeface="Courier New"/>
                <a:cs typeface="Courier New"/>
              </a:rPr>
              <a:t> </a:t>
            </a:r>
            <a:r>
              <a:rPr dirty="0" sz="1200">
                <a:latin typeface="Times New Roman"/>
                <a:cs typeface="Times New Roman"/>
              </a:rPr>
              <a:t>in </a:t>
            </a:r>
            <a:r>
              <a:rPr dirty="0" sz="1200" spc="-5">
                <a:latin typeface="Times New Roman"/>
                <a:cs typeface="Times New Roman"/>
              </a:rPr>
              <a:t>department</a:t>
            </a:r>
            <a:r>
              <a:rPr dirty="0" sz="1200">
                <a:latin typeface="Times New Roman"/>
                <a:cs typeface="Times New Roman"/>
              </a:rPr>
              <a:t> 10.</a:t>
            </a:r>
            <a:endParaRPr sz="1200">
              <a:latin typeface="Times New Roman"/>
              <a:cs typeface="Times New Roman"/>
            </a:endParaRPr>
          </a:p>
          <a:p>
            <a:pPr marL="12700">
              <a:lnSpc>
                <a:spcPct val="100000"/>
              </a:lnSpc>
              <a:spcBef>
                <a:spcPts val="645"/>
              </a:spcBef>
            </a:pPr>
            <a:r>
              <a:rPr dirty="0" sz="1200" b="1">
                <a:latin typeface="Times New Roman"/>
                <a:cs typeface="Times New Roman"/>
              </a:rPr>
              <a:t>Note: </a:t>
            </a:r>
            <a:r>
              <a:rPr dirty="0" sz="1200" spc="-5">
                <a:latin typeface="Times New Roman"/>
                <a:cs typeface="Times New Roman"/>
              </a:rPr>
              <a:t>Make sure </a:t>
            </a:r>
            <a:r>
              <a:rPr dirty="0" sz="1200">
                <a:latin typeface="Times New Roman"/>
                <a:cs typeface="Times New Roman"/>
              </a:rPr>
              <a:t>that the </a:t>
            </a:r>
            <a:r>
              <a:rPr dirty="0" sz="1200" spc="-5">
                <a:latin typeface="Times New Roman"/>
                <a:cs typeface="Times New Roman"/>
              </a:rPr>
              <a:t>user </a:t>
            </a:r>
            <a:r>
              <a:rPr dirty="0" sz="1200" spc="-5">
                <a:latin typeface="Courier New"/>
                <a:cs typeface="Courier New"/>
              </a:rPr>
              <a:t>ORA2</a:t>
            </a:r>
            <a:r>
              <a:rPr dirty="0" sz="1200" spc="-430">
                <a:latin typeface="Courier New"/>
                <a:cs typeface="Courier New"/>
              </a:rPr>
              <a:t> </a:t>
            </a:r>
            <a:r>
              <a:rPr dirty="0" sz="1200">
                <a:latin typeface="Times New Roman"/>
                <a:cs typeface="Times New Roman"/>
              </a:rPr>
              <a:t>has </a:t>
            </a:r>
            <a:r>
              <a:rPr dirty="0" sz="1200" spc="-5">
                <a:latin typeface="Times New Roman"/>
                <a:cs typeface="Times New Roman"/>
              </a:rPr>
              <a:t>executed </a:t>
            </a:r>
            <a:r>
              <a:rPr dirty="0" sz="1200">
                <a:latin typeface="Times New Roman"/>
                <a:cs typeface="Times New Roman"/>
              </a:rPr>
              <a:t>the </a:t>
            </a:r>
            <a:r>
              <a:rPr dirty="0" sz="1200" spc="-5">
                <a:latin typeface="Times New Roman"/>
                <a:cs typeface="Times New Roman"/>
              </a:rPr>
              <a:t>Practice </a:t>
            </a:r>
            <a:r>
              <a:rPr dirty="0" sz="1200">
                <a:latin typeface="Times New Roman"/>
                <a:cs typeface="Times New Roman"/>
              </a:rPr>
              <a:t>7-2a and created the</a:t>
            </a:r>
            <a:endParaRPr sz="1200">
              <a:latin typeface="Times New Roman"/>
              <a:cs typeface="Times New Roman"/>
            </a:endParaRPr>
          </a:p>
          <a:p>
            <a:pPr marL="12700">
              <a:lnSpc>
                <a:spcPct val="100000"/>
              </a:lnSpc>
              <a:spcBef>
                <a:spcPts val="40"/>
              </a:spcBef>
            </a:pPr>
            <a:r>
              <a:rPr dirty="0" sz="1200" spc="-5">
                <a:latin typeface="Courier New"/>
                <a:cs typeface="Courier New"/>
              </a:rPr>
              <a:t>log_newemp</a:t>
            </a:r>
            <a:r>
              <a:rPr dirty="0" sz="1200" spc="-415">
                <a:latin typeface="Courier New"/>
                <a:cs typeface="Courier New"/>
              </a:rPr>
              <a:t> </a:t>
            </a:r>
            <a:r>
              <a:rPr dirty="0" sz="1200">
                <a:latin typeface="Times New Roman"/>
                <a:cs typeface="Times New Roman"/>
              </a:rPr>
              <a:t>table </a:t>
            </a:r>
            <a:r>
              <a:rPr dirty="0" sz="1200" spc="-5">
                <a:latin typeface="Times New Roman"/>
                <a:cs typeface="Times New Roman"/>
              </a:rPr>
              <a:t>before executing </a:t>
            </a:r>
            <a:r>
              <a:rPr dirty="0" sz="1200" spc="-5">
                <a:latin typeface="Courier New"/>
                <a:cs typeface="Courier New"/>
              </a:rPr>
              <a:t>emp_pkg.add_employee</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1" y="4779264"/>
            <a:ext cx="6323330" cy="829944"/>
          </a:xfrm>
          <a:prstGeom prst="rect">
            <a:avLst/>
          </a:prstGeom>
          <a:ln w="12192">
            <a:solidFill>
              <a:srgbClr val="000000"/>
            </a:solidFill>
          </a:ln>
        </p:spPr>
        <p:txBody>
          <a:bodyPr wrap="square" lIns="0" tIns="0" rIns="0" bIns="0" rtlCol="0" vert="horz">
            <a:spAutoFit/>
          </a:bodyPr>
          <a:lstStyle/>
          <a:p>
            <a:pPr marL="74930">
              <a:lnSpc>
                <a:spcPts val="1290"/>
              </a:lnSpc>
            </a:pPr>
            <a:r>
              <a:rPr dirty="0" sz="1100" spc="-5" b="1">
                <a:latin typeface="Courier New"/>
                <a:cs typeface="Courier New"/>
              </a:rPr>
              <a:t>User ORA2</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marR="1629410">
              <a:lnSpc>
                <a:spcPct val="189500"/>
              </a:lnSpc>
              <a:spcBef>
                <a:spcPts val="15"/>
              </a:spcBef>
            </a:pPr>
            <a:r>
              <a:rPr dirty="0" sz="1100" spc="-5">
                <a:latin typeface="Courier New"/>
                <a:cs typeface="Courier New"/>
              </a:rPr>
              <a:t>EXECUTE ora1.emp_pkg.add_employee('Joe', 'Zawinal', 10)  PL/SQL procedure successfully</a:t>
            </a:r>
            <a:r>
              <a:rPr dirty="0" sz="1100" spc="15">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1130300" y="5666485"/>
            <a:ext cx="5553075" cy="208279"/>
          </a:xfrm>
          <a:prstGeom prst="rect">
            <a:avLst/>
          </a:prstGeom>
        </p:spPr>
        <p:txBody>
          <a:bodyPr wrap="square" lIns="0" tIns="12700" rIns="0" bIns="0" rtlCol="0" vert="horz">
            <a:spAutoFit/>
          </a:bodyPr>
          <a:lstStyle/>
          <a:p>
            <a:pPr marL="12700">
              <a:lnSpc>
                <a:spcPct val="100000"/>
              </a:lnSpc>
              <a:spcBef>
                <a:spcPts val="100"/>
              </a:spcBef>
              <a:tabLst>
                <a:tab pos="240665" algn="l"/>
              </a:tabLst>
            </a:pPr>
            <a:r>
              <a:rPr dirty="0" sz="1200">
                <a:latin typeface="Times New Roman"/>
                <a:cs typeface="Times New Roman"/>
              </a:rPr>
              <a:t>f.	Query your </a:t>
            </a:r>
            <a:r>
              <a:rPr dirty="0" sz="1200" spc="-5">
                <a:latin typeface="Times New Roman"/>
                <a:cs typeface="Times New Roman"/>
              </a:rPr>
              <a:t>employees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10. In </a:t>
            </a:r>
            <a:r>
              <a:rPr dirty="0" sz="1200" spc="-5">
                <a:latin typeface="Times New Roman"/>
                <a:cs typeface="Times New Roman"/>
              </a:rPr>
              <a:t>which </a:t>
            </a:r>
            <a:r>
              <a:rPr dirty="0" sz="1200">
                <a:latin typeface="Times New Roman"/>
                <a:cs typeface="Times New Roman"/>
              </a:rPr>
              <a:t>table </a:t>
            </a:r>
            <a:r>
              <a:rPr dirty="0" sz="1200" spc="-5">
                <a:latin typeface="Times New Roman"/>
                <a:cs typeface="Times New Roman"/>
              </a:rPr>
              <a:t>was </a:t>
            </a:r>
            <a:r>
              <a:rPr dirty="0" sz="1200">
                <a:latin typeface="Times New Roman"/>
                <a:cs typeface="Times New Roman"/>
              </a:rPr>
              <a:t>the new </a:t>
            </a:r>
            <a:r>
              <a:rPr dirty="0" sz="1200" spc="-5">
                <a:latin typeface="Times New Roman"/>
                <a:cs typeface="Times New Roman"/>
              </a:rPr>
              <a:t>employee</a:t>
            </a:r>
            <a:r>
              <a:rPr dirty="0" sz="1200" spc="-20">
                <a:latin typeface="Times New Roman"/>
                <a:cs typeface="Times New Roman"/>
              </a:rPr>
              <a:t> </a:t>
            </a:r>
            <a:r>
              <a:rPr dirty="0" sz="1200">
                <a:latin typeface="Times New Roman"/>
                <a:cs typeface="Times New Roman"/>
              </a:rPr>
              <a:t>added?</a:t>
            </a:r>
            <a:endParaRPr sz="1200">
              <a:latin typeface="Times New Roman"/>
              <a:cs typeface="Times New Roman"/>
            </a:endParaRPr>
          </a:p>
        </p:txBody>
      </p:sp>
      <p:sp>
        <p:nvSpPr>
          <p:cNvPr id="7" name="object 7"/>
          <p:cNvSpPr/>
          <p:nvPr/>
        </p:nvSpPr>
        <p:spPr>
          <a:xfrm>
            <a:off x="933451" y="6778752"/>
            <a:ext cx="4391402" cy="609600"/>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838961" y="5948934"/>
            <a:ext cx="6323330" cy="3075940"/>
          </a:xfrm>
          <a:prstGeom prst="rect">
            <a:avLst/>
          </a:prstGeom>
          <a:ln w="12192">
            <a:solidFill>
              <a:srgbClr val="000000"/>
            </a:solidFill>
          </a:ln>
        </p:spPr>
        <p:txBody>
          <a:bodyPr wrap="square" lIns="0" tIns="0" rIns="0" bIns="0" rtlCol="0" vert="horz">
            <a:spAutoFit/>
          </a:bodyPr>
          <a:lstStyle/>
          <a:p>
            <a:pPr marL="74930">
              <a:lnSpc>
                <a:spcPts val="1265"/>
              </a:lnSpc>
            </a:pPr>
            <a:r>
              <a:rPr dirty="0" sz="1100" spc="-5" b="1">
                <a:latin typeface="Courier New"/>
                <a:cs typeface="Courier New"/>
              </a:rPr>
              <a:t>User ORA1</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marR="2635250">
              <a:lnSpc>
                <a:spcPts val="1250"/>
              </a:lnSpc>
              <a:spcBef>
                <a:spcPts val="75"/>
              </a:spcBef>
            </a:pPr>
            <a:r>
              <a:rPr dirty="0" sz="1100" spc="-5">
                <a:latin typeface="Courier New"/>
                <a:cs typeface="Courier New"/>
              </a:rPr>
              <a:t>SELECT department_id, first_name, last_name  FROM employees</a:t>
            </a:r>
            <a:endParaRPr sz="1100">
              <a:latin typeface="Courier New"/>
              <a:cs typeface="Courier New"/>
            </a:endParaRPr>
          </a:p>
          <a:p>
            <a:pPr marL="74930">
              <a:lnSpc>
                <a:spcPts val="1215"/>
              </a:lnSpc>
            </a:pPr>
            <a:r>
              <a:rPr dirty="0" sz="1100" spc="-5">
                <a:latin typeface="Courier New"/>
                <a:cs typeface="Courier New"/>
              </a:rPr>
              <a:t>WHERE department_id =</a:t>
            </a:r>
            <a:r>
              <a:rPr dirty="0" sz="1100" spc="5">
                <a:latin typeface="Courier New"/>
                <a:cs typeface="Courier New"/>
              </a:rPr>
              <a:t> </a:t>
            </a:r>
            <a:r>
              <a:rPr dirty="0" sz="1100" spc="-5">
                <a:latin typeface="Courier New"/>
                <a:cs typeface="Courier New"/>
              </a:rPr>
              <a:t>10;</a:t>
            </a: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spcBef>
                <a:spcPts val="10"/>
              </a:spcBef>
            </a:pPr>
            <a:endParaRPr sz="1100">
              <a:latin typeface="Courier New"/>
              <a:cs typeface="Courier New"/>
            </a:endParaRPr>
          </a:p>
          <a:p>
            <a:pPr marL="74930">
              <a:lnSpc>
                <a:spcPts val="1300"/>
              </a:lnSpc>
            </a:pPr>
            <a:r>
              <a:rPr dirty="0" sz="1100" spc="-5" b="1">
                <a:latin typeface="Courier New"/>
                <a:cs typeface="Courier New"/>
              </a:rPr>
              <a:t>User ORA2</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marR="2635250">
              <a:lnSpc>
                <a:spcPts val="1240"/>
              </a:lnSpc>
              <a:spcBef>
                <a:spcPts val="90"/>
              </a:spcBef>
            </a:pPr>
            <a:r>
              <a:rPr dirty="0" sz="1100" spc="-5">
                <a:latin typeface="Courier New"/>
                <a:cs typeface="Courier New"/>
              </a:rPr>
              <a:t>SELECT department_id, first_name, last_name  FROM employees</a:t>
            </a:r>
            <a:endParaRPr sz="1100">
              <a:latin typeface="Courier New"/>
              <a:cs typeface="Courier New"/>
            </a:endParaRPr>
          </a:p>
          <a:p>
            <a:pPr marL="74930">
              <a:lnSpc>
                <a:spcPts val="1220"/>
              </a:lnSpc>
            </a:pPr>
            <a:r>
              <a:rPr dirty="0" sz="1100" spc="-5">
                <a:latin typeface="Courier New"/>
                <a:cs typeface="Courier New"/>
              </a:rPr>
              <a:t>WHERE department_id =</a:t>
            </a:r>
            <a:r>
              <a:rPr dirty="0" sz="1100" spc="5">
                <a:latin typeface="Courier New"/>
                <a:cs typeface="Courier New"/>
              </a:rPr>
              <a:t> </a:t>
            </a:r>
            <a:r>
              <a:rPr dirty="0" sz="1100" spc="-5">
                <a:latin typeface="Courier New"/>
                <a:cs typeface="Courier New"/>
              </a:rPr>
              <a:t>10;</a:t>
            </a:r>
            <a:endParaRPr sz="1100">
              <a:latin typeface="Courier New"/>
              <a:cs typeface="Courier New"/>
            </a:endParaRPr>
          </a:p>
        </p:txBody>
      </p:sp>
      <p:sp>
        <p:nvSpPr>
          <p:cNvPr id="9" name="object 9"/>
          <p:cNvSpPr/>
          <p:nvPr/>
        </p:nvSpPr>
        <p:spPr>
          <a:xfrm>
            <a:off x="933451" y="8376666"/>
            <a:ext cx="4391402" cy="609600"/>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-7</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738631"/>
            <a:ext cx="5753100" cy="899794"/>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7: Solutions</a:t>
            </a:r>
            <a:r>
              <a:rPr dirty="0" sz="1200" spc="5" b="1">
                <a:latin typeface="Arial"/>
                <a:cs typeface="Arial"/>
              </a:rPr>
              <a:t> </a:t>
            </a:r>
            <a:r>
              <a:rPr dirty="0" sz="1200" spc="-5" b="1">
                <a:latin typeface="Arial"/>
                <a:cs typeface="Arial"/>
              </a:rPr>
              <a:t>(continued)</a:t>
            </a:r>
            <a:endParaRPr sz="1200">
              <a:latin typeface="Arial"/>
              <a:cs typeface="Arial"/>
            </a:endParaRPr>
          </a:p>
          <a:p>
            <a:pPr marL="469900" marR="5080">
              <a:lnSpc>
                <a:spcPct val="99400"/>
              </a:lnSpc>
              <a:spcBef>
                <a:spcPts val="1145"/>
              </a:spcBef>
            </a:pPr>
            <a:r>
              <a:rPr dirty="0" sz="1200" b="1">
                <a:latin typeface="Times New Roman"/>
                <a:cs typeface="Times New Roman"/>
              </a:rPr>
              <a:t>The new </a:t>
            </a:r>
            <a:r>
              <a:rPr dirty="0" sz="1200" spc="-5" b="1">
                <a:latin typeface="Times New Roman"/>
                <a:cs typeface="Times New Roman"/>
              </a:rPr>
              <a:t>employee </a:t>
            </a:r>
            <a:r>
              <a:rPr dirty="0" sz="1200" b="1">
                <a:latin typeface="Times New Roman"/>
                <a:cs typeface="Times New Roman"/>
              </a:rPr>
              <a:t>is added to the </a:t>
            </a:r>
            <a:r>
              <a:rPr dirty="0" sz="1200" spc="-5" b="1">
                <a:latin typeface="Times New Roman"/>
                <a:cs typeface="Times New Roman"/>
              </a:rPr>
              <a:t>user </a:t>
            </a:r>
            <a:r>
              <a:rPr dirty="0" sz="1200" spc="-5" b="1">
                <a:latin typeface="Courier New"/>
                <a:cs typeface="Courier New"/>
              </a:rPr>
              <a:t>ORA2 </a:t>
            </a:r>
            <a:r>
              <a:rPr dirty="0" sz="1200" b="1">
                <a:latin typeface="Times New Roman"/>
                <a:cs typeface="Times New Roman"/>
              </a:rPr>
              <a:t>employee table. That is, the new  employee is added to the table that is </a:t>
            </a:r>
            <a:r>
              <a:rPr dirty="0" sz="1200" spc="-5" b="1">
                <a:latin typeface="Times New Roman"/>
                <a:cs typeface="Times New Roman"/>
              </a:rPr>
              <a:t>owned by </a:t>
            </a:r>
            <a:r>
              <a:rPr dirty="0" sz="1200" b="1">
                <a:latin typeface="Times New Roman"/>
                <a:cs typeface="Times New Roman"/>
              </a:rPr>
              <a:t>the caller </a:t>
            </a:r>
            <a:r>
              <a:rPr dirty="0" sz="1200" spc="-5" b="1">
                <a:latin typeface="Times New Roman"/>
                <a:cs typeface="Times New Roman"/>
              </a:rPr>
              <a:t>(invoker’s </a:t>
            </a:r>
            <a:r>
              <a:rPr dirty="0" sz="1200" b="1">
                <a:latin typeface="Times New Roman"/>
                <a:cs typeface="Times New Roman"/>
              </a:rPr>
              <a:t>rights) of the  </a:t>
            </a:r>
            <a:r>
              <a:rPr dirty="0" sz="1200" spc="-5" b="1">
                <a:latin typeface="Times New Roman"/>
                <a:cs typeface="Times New Roman"/>
              </a:rPr>
              <a:t>package</a:t>
            </a:r>
            <a:r>
              <a:rPr dirty="0" sz="1200" spc="-10" b="1">
                <a:latin typeface="Times New Roman"/>
                <a:cs typeface="Times New Roman"/>
              </a:rPr>
              <a:t> </a:t>
            </a:r>
            <a:r>
              <a:rPr dirty="0" sz="1200" spc="-5" b="1">
                <a:latin typeface="Times New Roman"/>
                <a:cs typeface="Times New Roman"/>
              </a:rPr>
              <a:t>procedure.</a:t>
            </a:r>
            <a:endParaRPr sz="12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694045" cy="722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469900" marR="5080" indent="-228600">
              <a:lnSpc>
                <a:spcPct val="100000"/>
              </a:lnSpc>
            </a:pPr>
            <a:r>
              <a:rPr dirty="0" sz="1200">
                <a:latin typeface="Times New Roman"/>
                <a:cs typeface="Times New Roman"/>
              </a:rPr>
              <a:t>g. </a:t>
            </a:r>
            <a:r>
              <a:rPr dirty="0" sz="1200" spc="-5">
                <a:latin typeface="Times New Roman"/>
                <a:cs typeface="Times New Roman"/>
              </a:rPr>
              <a:t>Write </a:t>
            </a:r>
            <a:r>
              <a:rPr dirty="0" sz="1200">
                <a:latin typeface="Times New Roman"/>
                <a:cs typeface="Times New Roman"/>
              </a:rPr>
              <a:t>a query to display the records added in the </a:t>
            </a:r>
            <a:r>
              <a:rPr dirty="0" sz="1200" spc="-5">
                <a:latin typeface="Courier New"/>
                <a:cs typeface="Courier New"/>
              </a:rPr>
              <a:t>LOG_NEWEMP </a:t>
            </a:r>
            <a:r>
              <a:rPr dirty="0" sz="1200">
                <a:latin typeface="Times New Roman"/>
                <a:cs typeface="Times New Roman"/>
              </a:rPr>
              <a:t>tables. </a:t>
            </a:r>
            <a:r>
              <a:rPr dirty="0" sz="1200" spc="-5">
                <a:latin typeface="Times New Roman"/>
                <a:cs typeface="Times New Roman"/>
              </a:rPr>
              <a:t>Ask </a:t>
            </a:r>
            <a:r>
              <a:rPr dirty="0" sz="1200">
                <a:latin typeface="Times New Roman"/>
                <a:cs typeface="Times New Roman"/>
              </a:rPr>
              <a:t>the</a:t>
            </a:r>
            <a:r>
              <a:rPr dirty="0" sz="1200" spc="-185">
                <a:latin typeface="Times New Roman"/>
                <a:cs typeface="Times New Roman"/>
              </a:rPr>
              <a:t> </a:t>
            </a:r>
            <a:r>
              <a:rPr dirty="0" sz="1200">
                <a:latin typeface="Times New Roman"/>
                <a:cs typeface="Times New Roman"/>
              </a:rPr>
              <a:t>other  </a:t>
            </a:r>
            <a:r>
              <a:rPr dirty="0" sz="1200" spc="-5">
                <a:latin typeface="Times New Roman"/>
                <a:cs typeface="Times New Roman"/>
              </a:rPr>
              <a:t>student </a:t>
            </a:r>
            <a:r>
              <a:rPr dirty="0" sz="1200">
                <a:latin typeface="Times New Roman"/>
                <a:cs typeface="Times New Roman"/>
              </a:rPr>
              <a:t>to </a:t>
            </a:r>
            <a:r>
              <a:rPr dirty="0" sz="1200" spc="-5">
                <a:latin typeface="Times New Roman"/>
                <a:cs typeface="Times New Roman"/>
              </a:rPr>
              <a:t>query his or </a:t>
            </a:r>
            <a:r>
              <a:rPr dirty="0" sz="1200">
                <a:latin typeface="Times New Roman"/>
                <a:cs typeface="Times New Roman"/>
              </a:rPr>
              <a:t>her own copy of the</a:t>
            </a:r>
            <a:r>
              <a:rPr dirty="0" sz="1200" spc="-20">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3" name="object 3"/>
          <p:cNvSpPr/>
          <p:nvPr/>
        </p:nvSpPr>
        <p:spPr>
          <a:xfrm>
            <a:off x="933451" y="2282960"/>
            <a:ext cx="4391402" cy="80998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838961" y="1611630"/>
            <a:ext cx="6323330" cy="3158490"/>
          </a:xfrm>
          <a:prstGeom prst="rect">
            <a:avLst/>
          </a:prstGeom>
          <a:ln w="12192">
            <a:solidFill>
              <a:srgbClr val="000000"/>
            </a:solidFill>
          </a:ln>
        </p:spPr>
        <p:txBody>
          <a:bodyPr wrap="square" lIns="0" tIns="0" rIns="0" bIns="0" rtlCol="0" vert="horz">
            <a:spAutoFit/>
          </a:bodyPr>
          <a:lstStyle/>
          <a:p>
            <a:pPr marL="74930">
              <a:lnSpc>
                <a:spcPts val="1265"/>
              </a:lnSpc>
            </a:pPr>
            <a:r>
              <a:rPr dirty="0" sz="1100" spc="-5" b="1">
                <a:latin typeface="Courier New"/>
                <a:cs typeface="Courier New"/>
              </a:rPr>
              <a:t>User ORA1</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a:lnSpc>
                <a:spcPts val="1255"/>
              </a:lnSpc>
            </a:pPr>
            <a:r>
              <a:rPr dirty="0" sz="1100" spc="-5">
                <a:latin typeface="Courier New"/>
                <a:cs typeface="Courier New"/>
              </a:rPr>
              <a:t>SELECT *</a:t>
            </a:r>
            <a:endParaRPr sz="1100">
              <a:latin typeface="Courier New"/>
              <a:cs typeface="Courier New"/>
            </a:endParaRPr>
          </a:p>
          <a:p>
            <a:pPr marL="74930">
              <a:lnSpc>
                <a:spcPts val="1280"/>
              </a:lnSpc>
            </a:pPr>
            <a:r>
              <a:rPr dirty="0" sz="1100" spc="-5">
                <a:latin typeface="Courier New"/>
                <a:cs typeface="Courier New"/>
              </a:rPr>
              <a:t>FROM log_newemp;</a:t>
            </a: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400">
              <a:latin typeface="Courier New"/>
              <a:cs typeface="Courier New"/>
            </a:endParaRPr>
          </a:p>
          <a:p>
            <a:pPr marL="74930">
              <a:lnSpc>
                <a:spcPts val="1300"/>
              </a:lnSpc>
            </a:pPr>
            <a:r>
              <a:rPr dirty="0" sz="1100" spc="-5" b="1">
                <a:latin typeface="Courier New"/>
                <a:cs typeface="Courier New"/>
              </a:rPr>
              <a:t>User ORA2</a:t>
            </a:r>
            <a:r>
              <a:rPr dirty="0" sz="1100" b="1">
                <a:latin typeface="Courier New"/>
                <a:cs typeface="Courier New"/>
              </a:rPr>
              <a:t> </a:t>
            </a:r>
            <a:r>
              <a:rPr dirty="0" sz="1100" spc="-5" b="1">
                <a:latin typeface="Courier New"/>
                <a:cs typeface="Courier New"/>
              </a:rPr>
              <a:t>executes:</a:t>
            </a:r>
            <a:endParaRPr sz="1100">
              <a:latin typeface="Courier New"/>
              <a:cs typeface="Courier New"/>
            </a:endParaRPr>
          </a:p>
          <a:p>
            <a:pPr marL="74930">
              <a:lnSpc>
                <a:spcPts val="1260"/>
              </a:lnSpc>
            </a:pPr>
            <a:r>
              <a:rPr dirty="0" sz="1100" spc="-5">
                <a:latin typeface="Courier New"/>
                <a:cs typeface="Courier New"/>
              </a:rPr>
              <a:t>SELECT *</a:t>
            </a:r>
            <a:endParaRPr sz="1100">
              <a:latin typeface="Courier New"/>
              <a:cs typeface="Courier New"/>
            </a:endParaRPr>
          </a:p>
          <a:p>
            <a:pPr marL="74930">
              <a:lnSpc>
                <a:spcPts val="1280"/>
              </a:lnSpc>
            </a:pPr>
            <a:r>
              <a:rPr dirty="0" sz="1100" spc="-5">
                <a:latin typeface="Courier New"/>
                <a:cs typeface="Courier New"/>
              </a:rPr>
              <a:t>FROM log_newemp;</a:t>
            </a:r>
            <a:endParaRPr sz="1100">
              <a:latin typeface="Courier New"/>
              <a:cs typeface="Courier New"/>
            </a:endParaRPr>
          </a:p>
        </p:txBody>
      </p:sp>
      <p:sp>
        <p:nvSpPr>
          <p:cNvPr id="5" name="object 5"/>
          <p:cNvSpPr/>
          <p:nvPr/>
        </p:nvSpPr>
        <p:spPr>
          <a:xfrm>
            <a:off x="933451" y="3922022"/>
            <a:ext cx="4391402" cy="809988"/>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358900" y="4905247"/>
            <a:ext cx="5372100" cy="922019"/>
          </a:xfrm>
          <a:prstGeom prst="rect">
            <a:avLst/>
          </a:prstGeom>
        </p:spPr>
        <p:txBody>
          <a:bodyPr wrap="square" lIns="0" tIns="17145" rIns="0" bIns="0" rtlCol="0" vert="horz">
            <a:spAutoFit/>
          </a:bodyPr>
          <a:lstStyle/>
          <a:p>
            <a:pPr marL="12700" marR="5080">
              <a:lnSpc>
                <a:spcPct val="97500"/>
              </a:lnSpc>
              <a:spcBef>
                <a:spcPts val="135"/>
              </a:spcBef>
            </a:pPr>
            <a:r>
              <a:rPr dirty="0" sz="1200" spc="-5" b="1">
                <a:latin typeface="Times New Roman"/>
                <a:cs typeface="Times New Roman"/>
              </a:rPr>
              <a:t>The </a:t>
            </a:r>
            <a:r>
              <a:rPr dirty="0" sz="1200" b="1">
                <a:latin typeface="Times New Roman"/>
                <a:cs typeface="Times New Roman"/>
              </a:rPr>
              <a:t>log records created </a:t>
            </a:r>
            <a:r>
              <a:rPr dirty="0" sz="1200" spc="-5" b="1">
                <a:latin typeface="Times New Roman"/>
                <a:cs typeface="Times New Roman"/>
              </a:rPr>
              <a:t>by the </a:t>
            </a:r>
            <a:r>
              <a:rPr dirty="0" sz="1200" spc="-5" b="1">
                <a:latin typeface="Courier New"/>
                <a:cs typeface="Courier New"/>
              </a:rPr>
              <a:t>audit_emp </a:t>
            </a:r>
            <a:r>
              <a:rPr dirty="0" sz="1200" b="1">
                <a:latin typeface="Times New Roman"/>
                <a:cs typeface="Times New Roman"/>
              </a:rPr>
              <a:t>procedure (which executes the  autonomous transaction) are </a:t>
            </a:r>
            <a:r>
              <a:rPr dirty="0" sz="1200" spc="-5" b="1">
                <a:latin typeface="Times New Roman"/>
                <a:cs typeface="Times New Roman"/>
              </a:rPr>
              <a:t>stored </a:t>
            </a:r>
            <a:r>
              <a:rPr dirty="0" sz="1200" b="1">
                <a:latin typeface="Times New Roman"/>
                <a:cs typeface="Times New Roman"/>
              </a:rPr>
              <a:t>in </a:t>
            </a:r>
            <a:r>
              <a:rPr dirty="0" sz="1200" spc="-5" b="1">
                <a:latin typeface="Times New Roman"/>
                <a:cs typeface="Times New Roman"/>
              </a:rPr>
              <a:t>the </a:t>
            </a:r>
            <a:r>
              <a:rPr dirty="0" sz="1200" b="1">
                <a:latin typeface="Times New Roman"/>
                <a:cs typeface="Times New Roman"/>
              </a:rPr>
              <a:t>log table of the owner of the package  when the package </a:t>
            </a:r>
            <a:r>
              <a:rPr dirty="0" sz="1200" spc="-5" b="1">
                <a:latin typeface="Times New Roman"/>
                <a:cs typeface="Times New Roman"/>
              </a:rPr>
              <a:t>procedure </a:t>
            </a:r>
            <a:r>
              <a:rPr dirty="0" sz="1200" b="1">
                <a:latin typeface="Times New Roman"/>
                <a:cs typeface="Times New Roman"/>
              </a:rPr>
              <a:t>is </a:t>
            </a:r>
            <a:r>
              <a:rPr dirty="0" sz="1200" spc="-5" b="1">
                <a:latin typeface="Times New Roman"/>
                <a:cs typeface="Times New Roman"/>
              </a:rPr>
              <a:t>executed with </a:t>
            </a:r>
            <a:r>
              <a:rPr dirty="0" sz="1200" b="1">
                <a:latin typeface="Times New Roman"/>
                <a:cs typeface="Times New Roman"/>
              </a:rPr>
              <a:t>the definer’s </a:t>
            </a:r>
            <a:r>
              <a:rPr dirty="0" sz="1200" spc="-5" b="1">
                <a:latin typeface="Times New Roman"/>
                <a:cs typeface="Times New Roman"/>
              </a:rPr>
              <a:t>(owner) </a:t>
            </a:r>
            <a:r>
              <a:rPr dirty="0" sz="1200" b="1">
                <a:latin typeface="Times New Roman"/>
                <a:cs typeface="Times New Roman"/>
              </a:rPr>
              <a:t>rights. The log  records are stored in </a:t>
            </a:r>
            <a:r>
              <a:rPr dirty="0" sz="1200" spc="-5" b="1">
                <a:latin typeface="Times New Roman"/>
                <a:cs typeface="Times New Roman"/>
              </a:rPr>
              <a:t>the </a:t>
            </a:r>
            <a:r>
              <a:rPr dirty="0" sz="1200" b="1">
                <a:latin typeface="Times New Roman"/>
                <a:cs typeface="Times New Roman"/>
              </a:rPr>
              <a:t>caller’s </a:t>
            </a:r>
            <a:r>
              <a:rPr dirty="0" sz="1200" spc="-5" b="1">
                <a:latin typeface="Times New Roman"/>
                <a:cs typeface="Times New Roman"/>
              </a:rPr>
              <a:t>log table when </a:t>
            </a:r>
            <a:r>
              <a:rPr dirty="0" sz="1200" b="1">
                <a:latin typeface="Times New Roman"/>
                <a:cs typeface="Times New Roman"/>
              </a:rPr>
              <a:t>the </a:t>
            </a:r>
            <a:r>
              <a:rPr dirty="0" sz="1200" spc="-5" b="1">
                <a:latin typeface="Times New Roman"/>
                <a:cs typeface="Times New Roman"/>
              </a:rPr>
              <a:t>package </a:t>
            </a:r>
            <a:r>
              <a:rPr dirty="0" sz="1200" b="1">
                <a:latin typeface="Times New Roman"/>
                <a:cs typeface="Times New Roman"/>
              </a:rPr>
              <a:t>procedure is </a:t>
            </a:r>
            <a:r>
              <a:rPr dirty="0" sz="1200" spc="-5" b="1">
                <a:latin typeface="Times New Roman"/>
                <a:cs typeface="Times New Roman"/>
              </a:rPr>
              <a:t>executed  with </a:t>
            </a:r>
            <a:r>
              <a:rPr dirty="0" sz="1200" b="1">
                <a:latin typeface="Times New Roman"/>
                <a:cs typeface="Times New Roman"/>
              </a:rPr>
              <a:t>invoker’s </a:t>
            </a:r>
            <a:r>
              <a:rPr dirty="0" sz="1200" spc="-5" b="1">
                <a:latin typeface="Times New Roman"/>
                <a:cs typeface="Times New Roman"/>
              </a:rPr>
              <a:t>(caller)</a:t>
            </a:r>
            <a:r>
              <a:rPr dirty="0" sz="1200" spc="-15" b="1">
                <a:latin typeface="Times New Roman"/>
                <a:cs typeface="Times New Roman"/>
              </a:rPr>
              <a:t> </a:t>
            </a:r>
            <a:r>
              <a:rPr dirty="0" sz="1200" b="1">
                <a:latin typeface="Times New Roman"/>
                <a:cs typeface="Times New Roman"/>
              </a:rPr>
              <a:t>rights.</a:t>
            </a:r>
            <a:endParaRPr sz="1200">
              <a:latin typeface="Times New Roman"/>
              <a:cs typeface="Times New Roman"/>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47410" cy="587756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a:t>
            </a:r>
            <a:endParaRPr sz="1200">
              <a:latin typeface="Arial"/>
              <a:cs typeface="Arial"/>
            </a:endParaRPr>
          </a:p>
          <a:p>
            <a:pPr marL="241300" indent="-229235">
              <a:lnSpc>
                <a:spcPct val="100000"/>
              </a:lnSpc>
              <a:spcBef>
                <a:spcPts val="1125"/>
              </a:spcBef>
              <a:buAutoNum type="arabicPeriod"/>
              <a:tabLst>
                <a:tab pos="241935" algn="l"/>
              </a:tabLst>
            </a:pPr>
            <a:r>
              <a:rPr dirty="0" sz="1200">
                <a:latin typeface="Times New Roman"/>
                <a:cs typeface="Times New Roman"/>
              </a:rPr>
              <a:t>Answer the following</a:t>
            </a:r>
            <a:r>
              <a:rPr dirty="0" sz="1200" spc="-20">
                <a:latin typeface="Times New Roman"/>
                <a:cs typeface="Times New Roman"/>
              </a:rPr>
              <a:t> </a:t>
            </a:r>
            <a:r>
              <a:rPr dirty="0" sz="1200">
                <a:latin typeface="Times New Roman"/>
                <a:cs typeface="Times New Roman"/>
              </a:rPr>
              <a:t>questions.</a:t>
            </a:r>
            <a:endParaRPr sz="1200">
              <a:latin typeface="Times New Roman"/>
              <a:cs typeface="Times New Roman"/>
            </a:endParaRPr>
          </a:p>
          <a:p>
            <a:pPr lvl="1" marL="469900" indent="-229235">
              <a:lnSpc>
                <a:spcPct val="100000"/>
              </a:lnSpc>
              <a:spcBef>
                <a:spcPts val="1140"/>
              </a:spcBef>
              <a:buAutoNum type="alphaLcPeriod"/>
              <a:tabLst>
                <a:tab pos="470534" algn="l"/>
              </a:tabLst>
            </a:pPr>
            <a:r>
              <a:rPr dirty="0" sz="1200">
                <a:latin typeface="Times New Roman"/>
                <a:cs typeface="Times New Roman"/>
              </a:rPr>
              <a:t>Can a table or a </a:t>
            </a:r>
            <a:r>
              <a:rPr dirty="0" sz="1200" spc="-5">
                <a:latin typeface="Times New Roman"/>
                <a:cs typeface="Times New Roman"/>
              </a:rPr>
              <a:t>synonym be</a:t>
            </a:r>
            <a:r>
              <a:rPr dirty="0" sz="1200" spc="-40">
                <a:latin typeface="Times New Roman"/>
                <a:cs typeface="Times New Roman"/>
              </a:rPr>
              <a:t> </a:t>
            </a:r>
            <a:r>
              <a:rPr dirty="0" sz="1200" spc="-5">
                <a:latin typeface="Times New Roman"/>
                <a:cs typeface="Times New Roman"/>
              </a:rPr>
              <a:t>invalidated?</a:t>
            </a:r>
            <a:endParaRPr sz="1200">
              <a:latin typeface="Times New Roman"/>
              <a:cs typeface="Times New Roman"/>
            </a:endParaRPr>
          </a:p>
          <a:p>
            <a:pPr lvl="1">
              <a:lnSpc>
                <a:spcPct val="100000"/>
              </a:lnSpc>
              <a:spcBef>
                <a:spcPts val="40"/>
              </a:spcBef>
              <a:buFont typeface="Times New Roman"/>
              <a:buAutoNum type="alphaLcPeriod"/>
            </a:pPr>
            <a:endParaRPr sz="1050">
              <a:latin typeface="Times New Roman"/>
              <a:cs typeface="Times New Roman"/>
            </a:endParaRPr>
          </a:p>
          <a:p>
            <a:pPr marL="469900" marR="109855">
              <a:lnSpc>
                <a:spcPts val="1380"/>
              </a:lnSpc>
            </a:pPr>
            <a:r>
              <a:rPr dirty="0" sz="1200" b="1">
                <a:latin typeface="Times New Roman"/>
                <a:cs typeface="Times New Roman"/>
              </a:rPr>
              <a:t>A table or a </a:t>
            </a:r>
            <a:r>
              <a:rPr dirty="0" sz="1200" spc="-5" b="1">
                <a:latin typeface="Times New Roman"/>
                <a:cs typeface="Times New Roman"/>
              </a:rPr>
              <a:t>synonym </a:t>
            </a:r>
            <a:r>
              <a:rPr dirty="0" sz="1200" b="1">
                <a:latin typeface="Times New Roman"/>
                <a:cs typeface="Times New Roman"/>
              </a:rPr>
              <a:t>can </a:t>
            </a:r>
            <a:r>
              <a:rPr dirty="0" sz="1200" spc="-5" b="1">
                <a:latin typeface="Times New Roman"/>
                <a:cs typeface="Times New Roman"/>
              </a:rPr>
              <a:t>never be </a:t>
            </a:r>
            <a:r>
              <a:rPr dirty="0" sz="1200" b="1">
                <a:latin typeface="Times New Roman"/>
                <a:cs typeface="Times New Roman"/>
              </a:rPr>
              <a:t>invalidated; </a:t>
            </a:r>
            <a:r>
              <a:rPr dirty="0" sz="1200" spc="-5" b="1">
                <a:latin typeface="Times New Roman"/>
                <a:cs typeface="Times New Roman"/>
              </a:rPr>
              <a:t>however, dependent </a:t>
            </a:r>
            <a:r>
              <a:rPr dirty="0" sz="1200" b="1">
                <a:latin typeface="Times New Roman"/>
                <a:cs typeface="Times New Roman"/>
              </a:rPr>
              <a:t>objects can </a:t>
            </a:r>
            <a:r>
              <a:rPr dirty="0" sz="1200" spc="-5" b="1">
                <a:latin typeface="Times New Roman"/>
                <a:cs typeface="Times New Roman"/>
              </a:rPr>
              <a:t>be  </a:t>
            </a:r>
            <a:r>
              <a:rPr dirty="0" sz="1200" b="1">
                <a:latin typeface="Times New Roman"/>
                <a:cs typeface="Times New Roman"/>
              </a:rPr>
              <a:t>invalidated.</a:t>
            </a:r>
            <a:endParaRPr sz="1200">
              <a:latin typeface="Times New Roman"/>
              <a:cs typeface="Times New Roman"/>
            </a:endParaRPr>
          </a:p>
          <a:p>
            <a:pPr lvl="1" marL="469900" indent="-229235">
              <a:lnSpc>
                <a:spcPct val="100000"/>
              </a:lnSpc>
              <a:spcBef>
                <a:spcPts val="1095"/>
              </a:spcBef>
              <a:buAutoNum type="alphaLcPeriod" startAt="2"/>
              <a:tabLst>
                <a:tab pos="470534" algn="l"/>
              </a:tabLst>
            </a:pPr>
            <a:r>
              <a:rPr dirty="0" sz="1200">
                <a:latin typeface="Times New Roman"/>
                <a:cs typeface="Times New Roman"/>
              </a:rPr>
              <a:t>Consider the following dependency</a:t>
            </a:r>
            <a:r>
              <a:rPr dirty="0" sz="1200" spc="-5">
                <a:latin typeface="Times New Roman"/>
                <a:cs typeface="Times New Roman"/>
              </a:rPr>
              <a:t> example:</a:t>
            </a:r>
            <a:endParaRPr sz="1200">
              <a:latin typeface="Times New Roman"/>
              <a:cs typeface="Times New Roman"/>
            </a:endParaRPr>
          </a:p>
          <a:p>
            <a:pPr marL="469900" marR="356235">
              <a:lnSpc>
                <a:spcPct val="94500"/>
              </a:lnSpc>
              <a:spcBef>
                <a:spcPts val="1150"/>
              </a:spcBef>
            </a:pPr>
            <a:r>
              <a:rPr dirty="0" sz="1100" spc="-5">
                <a:latin typeface="Courier New"/>
                <a:cs typeface="Courier New"/>
              </a:rPr>
              <a:t>The stand-alone procedure MY_PROC depends on the MY_PROC_PACK  package procedure. The MY_PROC_PACK procedure’s definition is  changed by recompiling the package body. The MY_PROC_PACK  procedure’s declaration is not altered in the package  specification.</a:t>
            </a:r>
            <a:endParaRPr sz="1100">
              <a:latin typeface="Courier New"/>
              <a:cs typeface="Courier New"/>
            </a:endParaRPr>
          </a:p>
          <a:p>
            <a:pPr>
              <a:lnSpc>
                <a:spcPct val="100000"/>
              </a:lnSpc>
              <a:spcBef>
                <a:spcPts val="35"/>
              </a:spcBef>
            </a:pPr>
            <a:endParaRPr sz="1050">
              <a:latin typeface="Courier New"/>
              <a:cs typeface="Courier New"/>
            </a:endParaRPr>
          </a:p>
          <a:p>
            <a:pPr marL="469900">
              <a:lnSpc>
                <a:spcPct val="100000"/>
              </a:lnSpc>
            </a:pPr>
            <a:r>
              <a:rPr dirty="0" sz="1200">
                <a:latin typeface="Times New Roman"/>
                <a:cs typeface="Times New Roman"/>
              </a:rPr>
              <a:t>In this </a:t>
            </a:r>
            <a:r>
              <a:rPr dirty="0" sz="1200" spc="-5">
                <a:latin typeface="Times New Roman"/>
                <a:cs typeface="Times New Roman"/>
              </a:rPr>
              <a:t>scenario, </a:t>
            </a:r>
            <a:r>
              <a:rPr dirty="0" sz="1200">
                <a:latin typeface="Times New Roman"/>
                <a:cs typeface="Times New Roman"/>
              </a:rPr>
              <a:t>is the </a:t>
            </a:r>
            <a:r>
              <a:rPr dirty="0" sz="1200" spc="-5">
                <a:latin typeface="Times New Roman"/>
                <a:cs typeface="Times New Roman"/>
              </a:rPr>
              <a:t>stand-alone </a:t>
            </a:r>
            <a:r>
              <a:rPr dirty="0" sz="1200">
                <a:latin typeface="Times New Roman"/>
                <a:cs typeface="Times New Roman"/>
              </a:rPr>
              <a:t>procedure </a:t>
            </a:r>
            <a:r>
              <a:rPr dirty="0" sz="1200" spc="-5">
                <a:latin typeface="Courier New"/>
                <a:cs typeface="Courier New"/>
              </a:rPr>
              <a:t>MY_PROC</a:t>
            </a:r>
            <a:r>
              <a:rPr dirty="0" sz="1200" spc="-465">
                <a:latin typeface="Courier New"/>
                <a:cs typeface="Courier New"/>
              </a:rPr>
              <a:t> </a:t>
            </a:r>
            <a:r>
              <a:rPr dirty="0" sz="1200">
                <a:latin typeface="Times New Roman"/>
                <a:cs typeface="Times New Roman"/>
              </a:rPr>
              <a:t>invalidated?</a:t>
            </a:r>
            <a:endParaRPr sz="1200">
              <a:latin typeface="Times New Roman"/>
              <a:cs typeface="Times New Roman"/>
            </a:endParaRPr>
          </a:p>
          <a:p>
            <a:pPr>
              <a:lnSpc>
                <a:spcPct val="100000"/>
              </a:lnSpc>
              <a:spcBef>
                <a:spcPts val="55"/>
              </a:spcBef>
            </a:pPr>
            <a:endParaRPr sz="1000">
              <a:latin typeface="Times New Roman"/>
              <a:cs typeface="Times New Roman"/>
            </a:endParaRPr>
          </a:p>
          <a:p>
            <a:pPr marL="469900" marR="114935">
              <a:lnSpc>
                <a:spcPct val="100600"/>
              </a:lnSpc>
            </a:pPr>
            <a:r>
              <a:rPr dirty="0" sz="1200" b="1">
                <a:latin typeface="Times New Roman"/>
                <a:cs typeface="Times New Roman"/>
              </a:rPr>
              <a:t>No, it is not invalidated because </a:t>
            </a:r>
            <a:r>
              <a:rPr dirty="0" sz="1200" spc="-5" b="1">
                <a:latin typeface="Times New Roman"/>
                <a:cs typeface="Times New Roman"/>
              </a:rPr>
              <a:t>the stand-alone </a:t>
            </a:r>
            <a:r>
              <a:rPr dirty="0" sz="1200" b="1">
                <a:latin typeface="Times New Roman"/>
                <a:cs typeface="Times New Roman"/>
              </a:rPr>
              <a:t>procedure </a:t>
            </a:r>
            <a:r>
              <a:rPr dirty="0" sz="1200" spc="-5" b="1">
                <a:latin typeface="Courier New"/>
                <a:cs typeface="Courier New"/>
              </a:rPr>
              <a:t>MY_PROC </a:t>
            </a:r>
            <a:r>
              <a:rPr dirty="0" sz="1200" spc="-5" b="1">
                <a:latin typeface="Times New Roman"/>
                <a:cs typeface="Times New Roman"/>
              </a:rPr>
              <a:t>depends on  </a:t>
            </a:r>
            <a:r>
              <a:rPr dirty="0" sz="1200" b="1">
                <a:latin typeface="Times New Roman"/>
                <a:cs typeface="Times New Roman"/>
              </a:rPr>
              <a:t>the </a:t>
            </a:r>
            <a:r>
              <a:rPr dirty="0" sz="1200" spc="-5" b="1">
                <a:latin typeface="Courier New"/>
                <a:cs typeface="Courier New"/>
              </a:rPr>
              <a:t>MY_PROC_PACK</a:t>
            </a:r>
            <a:r>
              <a:rPr dirty="0" sz="1200" spc="-425" b="1">
                <a:latin typeface="Courier New"/>
                <a:cs typeface="Courier New"/>
              </a:rPr>
              <a:t> </a:t>
            </a:r>
            <a:r>
              <a:rPr dirty="0" sz="1200" spc="-5" b="1">
                <a:latin typeface="Times New Roman"/>
                <a:cs typeface="Times New Roman"/>
              </a:rPr>
              <a:t>package procedure, which has not been </a:t>
            </a:r>
            <a:r>
              <a:rPr dirty="0" sz="1200" b="1">
                <a:latin typeface="Times New Roman"/>
                <a:cs typeface="Times New Roman"/>
              </a:rPr>
              <a:t>altered. </a:t>
            </a:r>
            <a:r>
              <a:rPr dirty="0" sz="1200" spc="-5" b="1">
                <a:latin typeface="Times New Roman"/>
                <a:cs typeface="Times New Roman"/>
              </a:rPr>
              <a:t>Although </a:t>
            </a:r>
            <a:r>
              <a:rPr dirty="0" sz="1200" b="1">
                <a:latin typeface="Times New Roman"/>
                <a:cs typeface="Times New Roman"/>
              </a:rPr>
              <a:t>the  package </a:t>
            </a:r>
            <a:r>
              <a:rPr dirty="0" sz="1200" spc="-5" b="1">
                <a:latin typeface="Times New Roman"/>
                <a:cs typeface="Times New Roman"/>
              </a:rPr>
              <a:t>body </a:t>
            </a:r>
            <a:r>
              <a:rPr dirty="0" sz="1200" b="1">
                <a:latin typeface="Times New Roman"/>
                <a:cs typeface="Times New Roman"/>
              </a:rPr>
              <a:t>is recompiled, the </a:t>
            </a:r>
            <a:r>
              <a:rPr dirty="0" sz="1200" spc="-5" b="1">
                <a:latin typeface="Times New Roman"/>
                <a:cs typeface="Times New Roman"/>
              </a:rPr>
              <a:t>package specification </a:t>
            </a:r>
            <a:r>
              <a:rPr dirty="0" sz="1200" b="1">
                <a:latin typeface="Times New Roman"/>
                <a:cs typeface="Times New Roman"/>
              </a:rPr>
              <a:t>is not </a:t>
            </a:r>
            <a:r>
              <a:rPr dirty="0" sz="1200" spc="-5" b="1">
                <a:latin typeface="Times New Roman"/>
                <a:cs typeface="Times New Roman"/>
              </a:rPr>
              <a:t>invalidated </a:t>
            </a:r>
            <a:r>
              <a:rPr dirty="0" sz="1200" b="1">
                <a:latin typeface="Times New Roman"/>
                <a:cs typeface="Times New Roman"/>
              </a:rPr>
              <a:t>and does  </a:t>
            </a:r>
            <a:r>
              <a:rPr dirty="0" sz="1200" spc="-5" b="1">
                <a:latin typeface="Times New Roman"/>
                <a:cs typeface="Times New Roman"/>
              </a:rPr>
              <a:t>not need </a:t>
            </a:r>
            <a:r>
              <a:rPr dirty="0" sz="1200" b="1">
                <a:latin typeface="Times New Roman"/>
                <a:cs typeface="Times New Roman"/>
              </a:rPr>
              <a:t>to </a:t>
            </a:r>
            <a:r>
              <a:rPr dirty="0" sz="1200" spc="-5" b="1">
                <a:latin typeface="Times New Roman"/>
                <a:cs typeface="Times New Roman"/>
              </a:rPr>
              <a:t>be</a:t>
            </a:r>
            <a:r>
              <a:rPr dirty="0" sz="1200" spc="-15" b="1">
                <a:latin typeface="Times New Roman"/>
                <a:cs typeface="Times New Roman"/>
              </a:rPr>
              <a:t> </a:t>
            </a:r>
            <a:r>
              <a:rPr dirty="0" sz="1200" b="1">
                <a:latin typeface="Times New Roman"/>
                <a:cs typeface="Times New Roman"/>
              </a:rPr>
              <a:t>recompliled.</a:t>
            </a:r>
            <a:endParaRPr sz="1200">
              <a:latin typeface="Times New Roman"/>
              <a:cs typeface="Times New Roman"/>
            </a:endParaRPr>
          </a:p>
          <a:p>
            <a:pPr algn="just" marL="241300" marR="28575" indent="-228600">
              <a:lnSpc>
                <a:spcPct val="102499"/>
              </a:lnSpc>
              <a:spcBef>
                <a:spcPts val="1135"/>
              </a:spcBef>
              <a:buAutoNum type="arabicPeriod" startAt="2"/>
              <a:tabLst>
                <a:tab pos="241935" algn="l"/>
              </a:tabLst>
            </a:pPr>
            <a:r>
              <a:rPr dirty="0" sz="1200">
                <a:latin typeface="Times New Roman"/>
                <a:cs typeface="Times New Roman"/>
              </a:rPr>
              <a:t>Create a tree </a:t>
            </a:r>
            <a:r>
              <a:rPr dirty="0" sz="1200" spc="-5">
                <a:latin typeface="Times New Roman"/>
                <a:cs typeface="Times New Roman"/>
              </a:rPr>
              <a:t>structure showing </a:t>
            </a:r>
            <a:r>
              <a:rPr dirty="0" sz="1200">
                <a:latin typeface="Times New Roman"/>
                <a:cs typeface="Times New Roman"/>
              </a:rPr>
              <a:t>all dependencies involving your </a:t>
            </a:r>
            <a:r>
              <a:rPr dirty="0" sz="1200" spc="-5">
                <a:latin typeface="Courier New"/>
                <a:cs typeface="Courier New"/>
              </a:rPr>
              <a:t>add_employee</a:t>
            </a:r>
            <a:r>
              <a:rPr dirty="0" sz="1200" spc="-475">
                <a:latin typeface="Courier New"/>
                <a:cs typeface="Courier New"/>
              </a:rPr>
              <a:t> </a:t>
            </a:r>
            <a:r>
              <a:rPr dirty="0" sz="1200">
                <a:latin typeface="Times New Roman"/>
                <a:cs typeface="Times New Roman"/>
              </a:rPr>
              <a:t>procedure  and your </a:t>
            </a:r>
            <a:r>
              <a:rPr dirty="0" sz="1200" spc="-5">
                <a:latin typeface="Courier New"/>
                <a:cs typeface="Courier New"/>
              </a:rPr>
              <a:t>valid_deptid</a:t>
            </a:r>
            <a:r>
              <a:rPr dirty="0" sz="1200" spc="-430">
                <a:latin typeface="Courier New"/>
                <a:cs typeface="Courier New"/>
              </a:rPr>
              <a:t> </a:t>
            </a:r>
            <a:r>
              <a:rPr dirty="0" sz="1200">
                <a:latin typeface="Times New Roman"/>
                <a:cs typeface="Times New Roman"/>
              </a:rPr>
              <a:t>function.</a:t>
            </a:r>
            <a:endParaRPr sz="1200">
              <a:latin typeface="Times New Roman"/>
              <a:cs typeface="Times New Roman"/>
            </a:endParaRPr>
          </a:p>
          <a:p>
            <a:pPr algn="just" marL="241300" marR="208279">
              <a:lnSpc>
                <a:spcPct val="97900"/>
              </a:lnSpc>
              <a:spcBef>
                <a:spcPts val="70"/>
              </a:spcBef>
            </a:pPr>
            <a:r>
              <a:rPr dirty="0" sz="1200" b="1">
                <a:latin typeface="Times New Roman"/>
                <a:cs typeface="Times New Roman"/>
              </a:rPr>
              <a:t>Note: </a:t>
            </a:r>
            <a:r>
              <a:rPr dirty="0" sz="1200" spc="-5">
                <a:latin typeface="Courier New"/>
                <a:cs typeface="Courier New"/>
              </a:rPr>
              <a:t>add_employee</a:t>
            </a:r>
            <a:r>
              <a:rPr dirty="0" sz="1200" spc="-420">
                <a:latin typeface="Courier New"/>
                <a:cs typeface="Courier New"/>
              </a:rPr>
              <a:t> </a:t>
            </a:r>
            <a:r>
              <a:rPr dirty="0" sz="1200">
                <a:latin typeface="Times New Roman"/>
                <a:cs typeface="Times New Roman"/>
              </a:rPr>
              <a:t>and</a:t>
            </a:r>
            <a:r>
              <a:rPr dirty="0" sz="1200" spc="5">
                <a:latin typeface="Times New Roman"/>
                <a:cs typeface="Times New Roman"/>
              </a:rPr>
              <a:t> </a:t>
            </a:r>
            <a:r>
              <a:rPr dirty="0" sz="1200" spc="-5">
                <a:latin typeface="Courier New"/>
                <a:cs typeface="Courier New"/>
              </a:rPr>
              <a:t>valid_deptid</a:t>
            </a:r>
            <a:r>
              <a:rPr dirty="0" sz="1200" spc="-420">
                <a:latin typeface="Courier New"/>
                <a:cs typeface="Courier New"/>
              </a:rPr>
              <a:t> </a:t>
            </a:r>
            <a:r>
              <a:rPr dirty="0" sz="1200">
                <a:latin typeface="Times New Roman"/>
                <a:cs typeface="Times New Roman"/>
              </a:rPr>
              <a:t>were </a:t>
            </a:r>
            <a:r>
              <a:rPr dirty="0" sz="1200" spc="-5">
                <a:latin typeface="Times New Roman"/>
                <a:cs typeface="Times New Roman"/>
              </a:rPr>
              <a:t>created </a:t>
            </a:r>
            <a:r>
              <a:rPr dirty="0" sz="1200">
                <a:latin typeface="Times New Roman"/>
                <a:cs typeface="Times New Roman"/>
              </a:rPr>
              <a:t>in</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Times New Roman"/>
                <a:cs typeface="Times New Roman"/>
              </a:rPr>
              <a:t>lesson</a:t>
            </a:r>
            <a:r>
              <a:rPr dirty="0" sz="1200" spc="5">
                <a:latin typeface="Times New Roman"/>
                <a:cs typeface="Times New Roman"/>
              </a:rPr>
              <a:t> </a:t>
            </a:r>
            <a:r>
              <a:rPr dirty="0" sz="1200">
                <a:latin typeface="Times New Roman"/>
                <a:cs typeface="Times New Roman"/>
              </a:rPr>
              <a:t>titled</a:t>
            </a:r>
            <a:r>
              <a:rPr dirty="0" sz="1200" spc="5">
                <a:latin typeface="Times New Roman"/>
                <a:cs typeface="Times New Roman"/>
              </a:rPr>
              <a:t> </a:t>
            </a:r>
            <a:r>
              <a:rPr dirty="0" sz="1200" spc="-5">
                <a:latin typeface="Times New Roman"/>
                <a:cs typeface="Times New Roman"/>
              </a:rPr>
              <a:t>“Creating  Stored Functions.” You </a:t>
            </a:r>
            <a:r>
              <a:rPr dirty="0" sz="1200">
                <a:latin typeface="Times New Roman"/>
                <a:cs typeface="Times New Roman"/>
              </a:rPr>
              <a:t>can run the </a:t>
            </a:r>
            <a:r>
              <a:rPr dirty="0" sz="1200" spc="-5">
                <a:latin typeface="Times New Roman"/>
                <a:cs typeface="Times New Roman"/>
              </a:rPr>
              <a:t>solution scripts </a:t>
            </a:r>
            <a:r>
              <a:rPr dirty="0" sz="1200">
                <a:latin typeface="Times New Roman"/>
                <a:cs typeface="Times New Roman"/>
              </a:rPr>
              <a:t>for </a:t>
            </a:r>
            <a:r>
              <a:rPr dirty="0" sz="1200" spc="-5">
                <a:latin typeface="Times New Roman"/>
                <a:cs typeface="Times New Roman"/>
              </a:rPr>
              <a:t>Practice </a:t>
            </a:r>
            <a:r>
              <a:rPr dirty="0" sz="1200">
                <a:latin typeface="Times New Roman"/>
                <a:cs typeface="Times New Roman"/>
              </a:rPr>
              <a:t>2 if you need to create the  </a:t>
            </a:r>
            <a:r>
              <a:rPr dirty="0" sz="1200" spc="-5">
                <a:latin typeface="Times New Roman"/>
                <a:cs typeface="Times New Roman"/>
              </a:rPr>
              <a:t>procedure </a:t>
            </a:r>
            <a:r>
              <a:rPr dirty="0" sz="1200">
                <a:latin typeface="Times New Roman"/>
                <a:cs typeface="Times New Roman"/>
              </a:rPr>
              <a:t>and</a:t>
            </a:r>
            <a:r>
              <a:rPr dirty="0" sz="1200" spc="-5">
                <a:latin typeface="Times New Roman"/>
                <a:cs typeface="Times New Roman"/>
              </a:rPr>
              <a:t> function.</a:t>
            </a:r>
            <a:endParaRPr sz="1200">
              <a:latin typeface="Times New Roman"/>
              <a:cs typeface="Times New Roman"/>
            </a:endParaRPr>
          </a:p>
          <a:p>
            <a:pPr algn="just" lvl="1" marL="469900" indent="-229235">
              <a:lnSpc>
                <a:spcPct val="100000"/>
              </a:lnSpc>
              <a:spcBef>
                <a:spcPts val="580"/>
              </a:spcBef>
              <a:buAutoNum type="alphaLcPeriod"/>
              <a:tabLst>
                <a:tab pos="470534" algn="l"/>
              </a:tabLst>
            </a:pPr>
            <a:r>
              <a:rPr dirty="0" sz="1200">
                <a:latin typeface="Times New Roman"/>
                <a:cs typeface="Times New Roman"/>
              </a:rPr>
              <a:t>Load and </a:t>
            </a:r>
            <a:r>
              <a:rPr dirty="0" sz="1200" spc="-5">
                <a:latin typeface="Times New Roman"/>
                <a:cs typeface="Times New Roman"/>
              </a:rPr>
              <a:t>execute </a:t>
            </a:r>
            <a:r>
              <a:rPr dirty="0" sz="1200">
                <a:latin typeface="Times New Roman"/>
                <a:cs typeface="Times New Roman"/>
              </a:rPr>
              <a:t>the </a:t>
            </a:r>
            <a:r>
              <a:rPr dirty="0" sz="1200" spc="-5">
                <a:latin typeface="Courier New"/>
                <a:cs typeface="Courier New"/>
              </a:rPr>
              <a:t>utldtree.sql</a:t>
            </a:r>
            <a:r>
              <a:rPr dirty="0" sz="1200" spc="-445">
                <a:latin typeface="Courier New"/>
                <a:cs typeface="Courier New"/>
              </a:rPr>
              <a:t> </a:t>
            </a:r>
            <a:r>
              <a:rPr dirty="0" sz="1200" spc="-5">
                <a:latin typeface="Times New Roman"/>
                <a:cs typeface="Times New Roman"/>
              </a:rPr>
              <a:t>script, </a:t>
            </a:r>
            <a:r>
              <a:rPr dirty="0" sz="1200">
                <a:latin typeface="Times New Roman"/>
                <a:cs typeface="Times New Roman"/>
              </a:rPr>
              <a:t>which is </a:t>
            </a:r>
            <a:r>
              <a:rPr dirty="0" sz="1200" spc="-5">
                <a:latin typeface="Times New Roman"/>
                <a:cs typeface="Times New Roman"/>
              </a:rPr>
              <a:t>located </a:t>
            </a:r>
            <a:r>
              <a:rPr dirty="0" sz="1200">
                <a:latin typeface="Times New Roman"/>
                <a:cs typeface="Times New Roman"/>
              </a:rPr>
              <a:t>in the</a:t>
            </a:r>
            <a:endParaRPr sz="1200">
              <a:latin typeface="Times New Roman"/>
              <a:cs typeface="Times New Roman"/>
            </a:endParaRPr>
          </a:p>
          <a:p>
            <a:pPr marL="469900">
              <a:lnSpc>
                <a:spcPct val="100000"/>
              </a:lnSpc>
              <a:spcBef>
                <a:spcPts val="45"/>
              </a:spcBef>
            </a:pPr>
            <a:r>
              <a:rPr dirty="0" sz="1200" spc="-5">
                <a:latin typeface="Courier New"/>
                <a:cs typeface="Courier New"/>
              </a:rPr>
              <a:t>E:\lab\PLPU\Labs</a:t>
            </a:r>
            <a:r>
              <a:rPr dirty="0" sz="1200" spc="-430">
                <a:latin typeface="Courier New"/>
                <a:cs typeface="Courier New"/>
              </a:rPr>
              <a:t> </a:t>
            </a:r>
            <a:r>
              <a:rPr dirty="0" sz="1200">
                <a:latin typeface="Times New Roman"/>
                <a:cs typeface="Times New Roman"/>
              </a:rPr>
              <a:t>folder.</a:t>
            </a:r>
            <a:endParaRPr sz="1200">
              <a:latin typeface="Times New Roman"/>
              <a:cs typeface="Times New Roman"/>
            </a:endParaRPr>
          </a:p>
          <a:p>
            <a:pPr>
              <a:lnSpc>
                <a:spcPct val="100000"/>
              </a:lnSpc>
              <a:spcBef>
                <a:spcPts val="25"/>
              </a:spcBef>
            </a:pPr>
            <a:endParaRPr sz="1100">
              <a:latin typeface="Times New Roman"/>
              <a:cs typeface="Times New Roman"/>
            </a:endParaRPr>
          </a:p>
          <a:p>
            <a:pPr marL="469265" marR="5080">
              <a:lnSpc>
                <a:spcPts val="1380"/>
              </a:lnSpc>
            </a:pPr>
            <a:r>
              <a:rPr dirty="0" sz="1200">
                <a:latin typeface="Times New Roman"/>
                <a:cs typeface="Times New Roman"/>
              </a:rPr>
              <a:t>When you execute the </a:t>
            </a:r>
            <a:r>
              <a:rPr dirty="0" sz="1200" spc="-5">
                <a:latin typeface="Times New Roman"/>
                <a:cs typeface="Times New Roman"/>
              </a:rPr>
              <a:t>script, </a:t>
            </a:r>
            <a:r>
              <a:rPr dirty="0" sz="1200">
                <a:latin typeface="Times New Roman"/>
                <a:cs typeface="Times New Roman"/>
              </a:rPr>
              <a:t>the following </a:t>
            </a:r>
            <a:r>
              <a:rPr dirty="0" sz="1200" spc="-5">
                <a:latin typeface="Times New Roman"/>
                <a:cs typeface="Times New Roman"/>
              </a:rPr>
              <a:t>results </a:t>
            </a:r>
            <a:r>
              <a:rPr dirty="0" sz="1200">
                <a:latin typeface="Times New Roman"/>
                <a:cs typeface="Times New Roman"/>
              </a:rPr>
              <a:t>are </a:t>
            </a:r>
            <a:r>
              <a:rPr dirty="0" sz="1200" spc="-5">
                <a:latin typeface="Times New Roman"/>
                <a:cs typeface="Times New Roman"/>
              </a:rPr>
              <a:t>displayed (you </a:t>
            </a:r>
            <a:r>
              <a:rPr dirty="0" sz="1200">
                <a:latin typeface="Times New Roman"/>
                <a:cs typeface="Times New Roman"/>
              </a:rPr>
              <a:t>can ignore the error  </a:t>
            </a:r>
            <a:r>
              <a:rPr dirty="0" sz="1200" spc="-5">
                <a:latin typeface="Times New Roman"/>
                <a:cs typeface="Times New Roman"/>
              </a:rPr>
              <a:t>messages):</a:t>
            </a:r>
            <a:endParaRPr sz="1200">
              <a:latin typeface="Times New Roman"/>
              <a:cs typeface="Times New Roman"/>
            </a:endParaRPr>
          </a:p>
        </p:txBody>
      </p:sp>
      <p:sp>
        <p:nvSpPr>
          <p:cNvPr id="3" name="object 3"/>
          <p:cNvSpPr txBox="1"/>
          <p:nvPr/>
        </p:nvSpPr>
        <p:spPr>
          <a:xfrm>
            <a:off x="838961" y="6766559"/>
            <a:ext cx="6323330" cy="2584450"/>
          </a:xfrm>
          <a:prstGeom prst="rect">
            <a:avLst/>
          </a:prstGeom>
          <a:ln w="12192">
            <a:solidFill>
              <a:srgbClr val="000000"/>
            </a:solidFill>
          </a:ln>
        </p:spPr>
        <p:txBody>
          <a:bodyPr wrap="square" lIns="0" tIns="12065" rIns="0" bIns="0" rtlCol="0" vert="horz">
            <a:spAutoFit/>
          </a:bodyPr>
          <a:lstStyle/>
          <a:p>
            <a:pPr marL="74930">
              <a:lnSpc>
                <a:spcPts val="1285"/>
              </a:lnSpc>
              <a:spcBef>
                <a:spcPts val="95"/>
              </a:spcBef>
            </a:pPr>
            <a:r>
              <a:rPr dirty="0" sz="1100" spc="-5">
                <a:latin typeface="Courier New"/>
                <a:cs typeface="Courier New"/>
              </a:rPr>
              <a:t>drop sequence</a:t>
            </a:r>
            <a:r>
              <a:rPr dirty="0" sz="1100">
                <a:latin typeface="Courier New"/>
                <a:cs typeface="Courier New"/>
              </a:rPr>
              <a:t> </a:t>
            </a:r>
            <a:r>
              <a:rPr dirty="0" sz="1100" spc="-5">
                <a:latin typeface="Courier New"/>
                <a:cs typeface="Courier New"/>
              </a:rPr>
              <a:t>deptree_seq</a:t>
            </a:r>
            <a:endParaRPr sz="1100">
              <a:latin typeface="Courier New"/>
              <a:cs typeface="Courier New"/>
            </a:endParaRPr>
          </a:p>
          <a:p>
            <a:pPr marL="1248410">
              <a:lnSpc>
                <a:spcPts val="1285"/>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3389629">
              <a:lnSpc>
                <a:spcPts val="1250"/>
              </a:lnSpc>
              <a:spcBef>
                <a:spcPts val="65"/>
              </a:spcBef>
            </a:pPr>
            <a:r>
              <a:rPr dirty="0" sz="1100" spc="-5">
                <a:latin typeface="Courier New"/>
                <a:cs typeface="Courier New"/>
              </a:rPr>
              <a:t>ORA-02289: sequence does not exist  Sequence created.</a:t>
            </a:r>
            <a:endParaRPr sz="1100">
              <a:latin typeface="Courier New"/>
              <a:cs typeface="Courier New"/>
            </a:endParaRPr>
          </a:p>
          <a:p>
            <a:pPr>
              <a:lnSpc>
                <a:spcPct val="100000"/>
              </a:lnSpc>
            </a:pPr>
            <a:endParaRPr sz="1100">
              <a:latin typeface="Courier New"/>
              <a:cs typeface="Courier New"/>
            </a:endParaRPr>
          </a:p>
          <a:p>
            <a:pPr>
              <a:lnSpc>
                <a:spcPct val="100000"/>
              </a:lnSpc>
              <a:spcBef>
                <a:spcPts val="5"/>
              </a:spcBef>
            </a:pPr>
            <a:endParaRPr sz="1000">
              <a:latin typeface="Courier New"/>
              <a:cs typeface="Courier New"/>
            </a:endParaRPr>
          </a:p>
          <a:p>
            <a:pPr marL="74930">
              <a:lnSpc>
                <a:spcPts val="1285"/>
              </a:lnSpc>
            </a:pPr>
            <a:r>
              <a:rPr dirty="0" sz="1100" spc="-5">
                <a:latin typeface="Courier New"/>
                <a:cs typeface="Courier New"/>
              </a:rPr>
              <a:t>drop table</a:t>
            </a:r>
            <a:r>
              <a:rPr dirty="0" sz="1100">
                <a:latin typeface="Courier New"/>
                <a:cs typeface="Courier New"/>
              </a:rPr>
              <a:t> </a:t>
            </a:r>
            <a:r>
              <a:rPr dirty="0" sz="1100" spc="-5">
                <a:latin typeface="Courier New"/>
                <a:cs typeface="Courier New"/>
              </a:rPr>
              <a:t>deptree_temptab</a:t>
            </a:r>
            <a:endParaRPr sz="1100">
              <a:latin typeface="Courier New"/>
              <a:cs typeface="Courier New"/>
            </a:endParaRPr>
          </a:p>
          <a:p>
            <a:pPr marL="996950">
              <a:lnSpc>
                <a:spcPts val="1285"/>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spcBef>
                <a:spcPts val="5"/>
              </a:spcBef>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970530">
              <a:lnSpc>
                <a:spcPts val="1240"/>
              </a:lnSpc>
              <a:spcBef>
                <a:spcPts val="70"/>
              </a:spcBef>
            </a:pPr>
            <a:r>
              <a:rPr dirty="0" sz="1100" spc="-5">
                <a:latin typeface="Courier New"/>
                <a:cs typeface="Courier New"/>
              </a:rPr>
              <a:t>ORA-00942: table or view does not exist  Table created.</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Procedure created.</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57655"/>
            <a:ext cx="6323330" cy="5748655"/>
          </a:xfrm>
          <a:prstGeom prst="rect">
            <a:avLst/>
          </a:prstGeom>
          <a:ln w="12192">
            <a:solidFill>
              <a:srgbClr val="000000"/>
            </a:solidFill>
          </a:ln>
        </p:spPr>
        <p:txBody>
          <a:bodyPr wrap="square" lIns="0" tIns="1905" rIns="0" bIns="0" rtlCol="0" vert="horz">
            <a:spAutoFit/>
          </a:bodyPr>
          <a:lstStyle/>
          <a:p>
            <a:pPr>
              <a:lnSpc>
                <a:spcPct val="100000"/>
              </a:lnSpc>
              <a:spcBef>
                <a:spcPts val="15"/>
              </a:spcBef>
            </a:pPr>
            <a:endParaRPr sz="1150">
              <a:latin typeface="Times New Roman"/>
              <a:cs typeface="Times New Roman"/>
            </a:endParaRPr>
          </a:p>
          <a:p>
            <a:pPr marL="74930">
              <a:lnSpc>
                <a:spcPts val="1280"/>
              </a:lnSpc>
              <a:spcBef>
                <a:spcPts val="5"/>
              </a:spcBef>
            </a:pPr>
            <a:r>
              <a:rPr dirty="0" sz="1100" spc="-5">
                <a:latin typeface="Courier New"/>
                <a:cs typeface="Courier New"/>
              </a:rPr>
              <a:t>drop view</a:t>
            </a:r>
            <a:r>
              <a:rPr dirty="0" sz="1100">
                <a:latin typeface="Courier New"/>
                <a:cs typeface="Courier New"/>
              </a:rPr>
              <a:t> </a:t>
            </a:r>
            <a:r>
              <a:rPr dirty="0" sz="1100" spc="-5">
                <a:latin typeface="Courier New"/>
                <a:cs typeface="Courier New"/>
              </a:rPr>
              <a:t>deptree</a:t>
            </a:r>
            <a:endParaRPr sz="1100">
              <a:latin typeface="Courier New"/>
              <a:cs typeface="Courier New"/>
            </a:endParaRPr>
          </a:p>
          <a:p>
            <a:pPr marL="74930">
              <a:lnSpc>
                <a:spcPts val="1280"/>
              </a:lnSpc>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80"/>
              </a:lnSpc>
            </a:pPr>
            <a:r>
              <a:rPr dirty="0" sz="1100" spc="-5">
                <a:latin typeface="Courier New"/>
                <a:cs typeface="Courier New"/>
              </a:rPr>
              <a:t>ORA-00942: table or view does not</a:t>
            </a:r>
            <a:r>
              <a:rPr dirty="0" sz="1100" spc="25">
                <a:latin typeface="Courier New"/>
                <a:cs typeface="Courier New"/>
              </a:rPr>
              <a:t> </a:t>
            </a:r>
            <a:r>
              <a:rPr dirty="0" sz="1100" spc="-5">
                <a:latin typeface="Courier New"/>
                <a:cs typeface="Courier New"/>
              </a:rPr>
              <a:t>exist</a:t>
            </a:r>
            <a:endParaRPr sz="1100">
              <a:latin typeface="Courier New"/>
              <a:cs typeface="Courier New"/>
            </a:endParaRPr>
          </a:p>
          <a:p>
            <a:pPr>
              <a:lnSpc>
                <a:spcPct val="100000"/>
              </a:lnSpc>
              <a:spcBef>
                <a:spcPts val="5"/>
              </a:spcBef>
            </a:pPr>
            <a:endParaRPr sz="1100">
              <a:latin typeface="Courier New"/>
              <a:cs typeface="Courier New"/>
            </a:endParaRPr>
          </a:p>
          <a:p>
            <a:pPr marL="74930" marR="623570">
              <a:lnSpc>
                <a:spcPct val="94400"/>
              </a:lnSpc>
            </a:pPr>
            <a:r>
              <a:rPr dirty="0" sz="1100" spc="-5">
                <a:latin typeface="Courier New"/>
                <a:cs typeface="Courier New"/>
              </a:rPr>
              <a:t>REM This view will succeed if current user is sys. This view shows  REM which shared cursors depend on the given object. If the current  REM user is not sys, then this view get an error either about lack  REM of privileges or about the non-existence of table</a:t>
            </a:r>
            <a:r>
              <a:rPr dirty="0" sz="1100" spc="100">
                <a:latin typeface="Courier New"/>
                <a:cs typeface="Courier New"/>
              </a:rPr>
              <a:t> </a:t>
            </a:r>
            <a:r>
              <a:rPr dirty="0" sz="1100" spc="-5">
                <a:latin typeface="Courier New"/>
                <a:cs typeface="Courier New"/>
              </a:rPr>
              <a:t>x$kglxs.</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set echo</a:t>
            </a:r>
            <a:r>
              <a:rPr dirty="0" sz="1100">
                <a:latin typeface="Courier New"/>
                <a:cs typeface="Courier New"/>
              </a:rPr>
              <a:t> </a:t>
            </a:r>
            <a:r>
              <a:rPr dirty="0" sz="1100" spc="-5">
                <a:latin typeface="Courier New"/>
                <a:cs typeface="Courier New"/>
              </a:rPr>
              <a:t>off</a:t>
            </a:r>
            <a:endParaRPr sz="1100">
              <a:latin typeface="Courier New"/>
              <a:cs typeface="Courier New"/>
            </a:endParaRPr>
          </a:p>
          <a:p>
            <a:pPr>
              <a:lnSpc>
                <a:spcPct val="100000"/>
              </a:lnSpc>
              <a:spcBef>
                <a:spcPts val="45"/>
              </a:spcBef>
            </a:pPr>
            <a:endParaRPr sz="1000">
              <a:latin typeface="Courier New"/>
              <a:cs typeface="Courier New"/>
            </a:endParaRPr>
          </a:p>
          <a:p>
            <a:pPr marL="242570">
              <a:lnSpc>
                <a:spcPts val="1280"/>
              </a:lnSpc>
            </a:pPr>
            <a:r>
              <a:rPr dirty="0" sz="1100" spc="-5">
                <a:latin typeface="Courier New"/>
                <a:cs typeface="Courier New"/>
              </a:rPr>
              <a:t>from deptree_temptab d, dba_objects</a:t>
            </a:r>
            <a:r>
              <a:rPr dirty="0" sz="1100" spc="15">
                <a:latin typeface="Courier New"/>
                <a:cs typeface="Courier New"/>
              </a:rPr>
              <a:t> </a:t>
            </a:r>
            <a:r>
              <a:rPr dirty="0" sz="1100" spc="-5">
                <a:latin typeface="Courier New"/>
                <a:cs typeface="Courier New"/>
              </a:rPr>
              <a:t>o</a:t>
            </a:r>
            <a:endParaRPr sz="1100">
              <a:latin typeface="Courier New"/>
              <a:cs typeface="Courier New"/>
            </a:endParaRPr>
          </a:p>
          <a:p>
            <a:pPr marL="661670">
              <a:lnSpc>
                <a:spcPts val="1280"/>
              </a:lnSpc>
            </a:pPr>
            <a:r>
              <a:rPr dirty="0" sz="1100" spc="-5">
                <a:latin typeface="Courier New"/>
                <a:cs typeface="Courier New"/>
              </a:rPr>
              <a:t>*</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ts val="128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5:</a:t>
            </a:r>
            <a:endParaRPr sz="1100">
              <a:latin typeface="Courier New"/>
              <a:cs typeface="Courier New"/>
            </a:endParaRPr>
          </a:p>
          <a:p>
            <a:pPr marL="74930">
              <a:lnSpc>
                <a:spcPts val="1280"/>
              </a:lnSpc>
            </a:pPr>
            <a:r>
              <a:rPr dirty="0" sz="1100" spc="-5">
                <a:latin typeface="Courier New"/>
                <a:cs typeface="Courier New"/>
              </a:rPr>
              <a:t>ORA-00942: table or view does not</a:t>
            </a:r>
            <a:r>
              <a:rPr dirty="0" sz="1100" spc="25">
                <a:latin typeface="Courier New"/>
                <a:cs typeface="Courier New"/>
              </a:rPr>
              <a:t> </a:t>
            </a:r>
            <a:r>
              <a:rPr dirty="0" sz="1100" spc="-5">
                <a:latin typeface="Courier New"/>
                <a:cs typeface="Courier New"/>
              </a:rPr>
              <a:t>exist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REM This view will succeed if current user is not sys. This</a:t>
            </a:r>
            <a:r>
              <a:rPr dirty="0" sz="1100" spc="100">
                <a:latin typeface="Courier New"/>
                <a:cs typeface="Courier New"/>
              </a:rPr>
              <a:t> </a:t>
            </a:r>
            <a:r>
              <a:rPr dirty="0" sz="1100" spc="-5">
                <a:latin typeface="Courier New"/>
                <a:cs typeface="Courier New"/>
              </a:rPr>
              <a:t>view</a:t>
            </a:r>
            <a:endParaRPr sz="1100">
              <a:latin typeface="Courier New"/>
              <a:cs typeface="Courier New"/>
            </a:endParaRPr>
          </a:p>
          <a:p>
            <a:pPr marL="74930" marR="539750">
              <a:lnSpc>
                <a:spcPts val="1250"/>
              </a:lnSpc>
              <a:spcBef>
                <a:spcPts val="65"/>
              </a:spcBef>
            </a:pPr>
            <a:r>
              <a:rPr dirty="0" sz="1100" spc="-5">
                <a:latin typeface="Courier New"/>
                <a:cs typeface="Courier New"/>
              </a:rPr>
              <a:t>REM does *not* show which shared cursors depend on the given object.  REM If the current user is sys then this view will get an</a:t>
            </a:r>
            <a:r>
              <a:rPr dirty="0" sz="1100" spc="120">
                <a:latin typeface="Courier New"/>
                <a:cs typeface="Courier New"/>
              </a:rPr>
              <a:t> </a:t>
            </a:r>
            <a:r>
              <a:rPr dirty="0" sz="1100" spc="-5">
                <a:latin typeface="Courier New"/>
                <a:cs typeface="Courier New"/>
              </a:rPr>
              <a:t>error</a:t>
            </a:r>
            <a:endParaRPr sz="1100">
              <a:latin typeface="Courier New"/>
              <a:cs typeface="Courier New"/>
            </a:endParaRPr>
          </a:p>
          <a:p>
            <a:pPr marL="74930" marR="539750">
              <a:lnSpc>
                <a:spcPts val="1240"/>
              </a:lnSpc>
            </a:pPr>
            <a:r>
              <a:rPr dirty="0" sz="1100" spc="-5">
                <a:latin typeface="Courier New"/>
                <a:cs typeface="Courier New"/>
              </a:rPr>
              <a:t>REM indicating that the view already exists (since prior view create  REM will have</a:t>
            </a:r>
            <a:r>
              <a:rPr dirty="0" sz="1100" spc="5">
                <a:latin typeface="Courier New"/>
                <a:cs typeface="Courier New"/>
              </a:rPr>
              <a:t> </a:t>
            </a:r>
            <a:r>
              <a:rPr dirty="0" sz="1100" spc="-5">
                <a:latin typeface="Courier New"/>
                <a:cs typeface="Courier New"/>
              </a:rPr>
              <a:t>succeeded).</a:t>
            </a:r>
            <a:endParaRPr sz="1100">
              <a:latin typeface="Courier New"/>
              <a:cs typeface="Courier New"/>
            </a:endParaRPr>
          </a:p>
          <a:p>
            <a:pPr>
              <a:lnSpc>
                <a:spcPct val="100000"/>
              </a:lnSpc>
              <a:spcBef>
                <a:spcPts val="15"/>
              </a:spcBef>
            </a:pPr>
            <a:endParaRPr sz="1100">
              <a:latin typeface="Courier New"/>
              <a:cs typeface="Courier New"/>
            </a:endParaRPr>
          </a:p>
          <a:p>
            <a:pPr marL="74930" marR="5149850">
              <a:lnSpc>
                <a:spcPts val="1240"/>
              </a:lnSpc>
            </a:pPr>
            <a:r>
              <a:rPr dirty="0" sz="1100" spc="-5">
                <a:latin typeface="Courier New"/>
                <a:cs typeface="Courier New"/>
              </a:rPr>
              <a:t>set echo off  View</a:t>
            </a:r>
            <a:r>
              <a:rPr dirty="0" sz="1100" spc="-55">
                <a:latin typeface="Courier New"/>
                <a:cs typeface="Courier New"/>
              </a:rPr>
              <a:t> </a:t>
            </a:r>
            <a:r>
              <a:rPr dirty="0" sz="1100" spc="-5">
                <a:latin typeface="Courier New"/>
                <a:cs typeface="Courier New"/>
              </a:rPr>
              <a:t>created.</a:t>
            </a:r>
            <a:endParaRPr sz="1100">
              <a:latin typeface="Courier New"/>
              <a:cs typeface="Courier New"/>
            </a:endParaRPr>
          </a:p>
          <a:p>
            <a:pPr>
              <a:lnSpc>
                <a:spcPct val="100000"/>
              </a:lnSpc>
            </a:pPr>
            <a:endParaRPr sz="1100">
              <a:latin typeface="Courier New"/>
              <a:cs typeface="Courier New"/>
            </a:endParaRPr>
          </a:p>
          <a:p>
            <a:pPr>
              <a:lnSpc>
                <a:spcPct val="100000"/>
              </a:lnSpc>
              <a:spcBef>
                <a:spcPts val="10"/>
              </a:spcBef>
            </a:pPr>
            <a:endParaRPr sz="1000">
              <a:latin typeface="Courier New"/>
              <a:cs typeface="Courier New"/>
            </a:endParaRPr>
          </a:p>
          <a:p>
            <a:pPr marL="74930">
              <a:lnSpc>
                <a:spcPts val="1285"/>
              </a:lnSpc>
            </a:pPr>
            <a:r>
              <a:rPr dirty="0" sz="1100" spc="-5">
                <a:latin typeface="Courier New"/>
                <a:cs typeface="Courier New"/>
              </a:rPr>
              <a:t>drop view</a:t>
            </a:r>
            <a:r>
              <a:rPr dirty="0" sz="1100">
                <a:latin typeface="Courier New"/>
                <a:cs typeface="Courier New"/>
              </a:rPr>
              <a:t> </a:t>
            </a:r>
            <a:r>
              <a:rPr dirty="0" sz="1100" spc="-5">
                <a:latin typeface="Courier New"/>
                <a:cs typeface="Courier New"/>
              </a:rPr>
              <a:t>ideptree</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970530">
              <a:lnSpc>
                <a:spcPts val="1260"/>
              </a:lnSpc>
              <a:spcBef>
                <a:spcPts val="55"/>
              </a:spcBef>
            </a:pPr>
            <a:r>
              <a:rPr dirty="0" sz="1100" spc="-5">
                <a:latin typeface="Courier New"/>
                <a:cs typeface="Courier New"/>
              </a:rPr>
              <a:t>ORA-00942: table or view does not exist  View created.</a:t>
            </a:r>
            <a:endParaRPr sz="1100">
              <a:latin typeface="Courier New"/>
              <a:cs typeface="Courier New"/>
            </a:endParaRPr>
          </a:p>
        </p:txBody>
      </p:sp>
      <p:sp>
        <p:nvSpPr>
          <p:cNvPr id="4" name="object 4"/>
          <p:cNvSpPr txBox="1"/>
          <p:nvPr/>
        </p:nvSpPr>
        <p:spPr>
          <a:xfrm>
            <a:off x="1130300" y="6945121"/>
            <a:ext cx="50126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b.</a:t>
            </a:r>
            <a:r>
              <a:rPr dirty="0" sz="1200" spc="5">
                <a:latin typeface="Times New Roman"/>
                <a:cs typeface="Times New Roman"/>
              </a:rPr>
              <a:t> </a:t>
            </a:r>
            <a:r>
              <a:rPr dirty="0" sz="1200">
                <a:latin typeface="Times New Roman"/>
                <a:cs typeface="Times New Roman"/>
              </a:rPr>
              <a:t>Execute </a:t>
            </a:r>
            <a:r>
              <a:rPr dirty="0" sz="1200" spc="-5">
                <a:latin typeface="Times New Roman"/>
                <a:cs typeface="Times New Roman"/>
              </a:rPr>
              <a:t>the </a:t>
            </a:r>
            <a:r>
              <a:rPr dirty="0" sz="1200" spc="-5">
                <a:latin typeface="Courier New"/>
                <a:cs typeface="Courier New"/>
              </a:rPr>
              <a:t>deptree_fill</a:t>
            </a:r>
            <a:r>
              <a:rPr dirty="0" sz="1200" spc="-425">
                <a:latin typeface="Courier New"/>
                <a:cs typeface="Courier New"/>
              </a:rPr>
              <a:t> </a:t>
            </a:r>
            <a:r>
              <a:rPr dirty="0" sz="1200">
                <a:latin typeface="Times New Roman"/>
                <a:cs typeface="Times New Roman"/>
              </a:rPr>
              <a:t>procedure for</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add_employee</a:t>
            </a:r>
            <a:r>
              <a:rPr dirty="0" sz="1200" spc="-420">
                <a:latin typeface="Courier New"/>
                <a:cs typeface="Courier New"/>
              </a:rPr>
              <a:t> </a:t>
            </a:r>
            <a:r>
              <a:rPr dirty="0" sz="1200">
                <a:latin typeface="Times New Roman"/>
                <a:cs typeface="Times New Roman"/>
              </a:rPr>
              <a:t>procedure.</a:t>
            </a:r>
            <a:endParaRPr sz="1200">
              <a:latin typeface="Times New Roman"/>
              <a:cs typeface="Times New Roman"/>
            </a:endParaRPr>
          </a:p>
        </p:txBody>
      </p:sp>
      <p:sp>
        <p:nvSpPr>
          <p:cNvPr id="5" name="object 5"/>
          <p:cNvSpPr txBox="1"/>
          <p:nvPr/>
        </p:nvSpPr>
        <p:spPr>
          <a:xfrm>
            <a:off x="838961" y="7235190"/>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deptree_fill('PROCEDURE', USER,</a:t>
            </a:r>
            <a:r>
              <a:rPr dirty="0" sz="1100" spc="20">
                <a:latin typeface="Courier New"/>
                <a:cs typeface="Courier New"/>
              </a:rPr>
              <a:t> </a:t>
            </a:r>
            <a:r>
              <a:rPr dirty="0" sz="1100" spc="-5">
                <a:latin typeface="Courier New"/>
                <a:cs typeface="Courier New"/>
              </a:rPr>
              <a:t>'add_employee')</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1130300" y="7886954"/>
            <a:ext cx="31451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 Query the </a:t>
            </a:r>
            <a:r>
              <a:rPr dirty="0" sz="1200" spc="-5">
                <a:latin typeface="Courier New"/>
                <a:cs typeface="Courier New"/>
              </a:rPr>
              <a:t>IDEPTREE</a:t>
            </a:r>
            <a:r>
              <a:rPr dirty="0" sz="1200" spc="-455">
                <a:latin typeface="Courier New"/>
                <a:cs typeface="Courier New"/>
              </a:rPr>
              <a:t> </a:t>
            </a:r>
            <a:r>
              <a:rPr dirty="0" sz="1200">
                <a:latin typeface="Times New Roman"/>
                <a:cs typeface="Times New Roman"/>
              </a:rPr>
              <a:t>view to see your results.</a:t>
            </a:r>
            <a:endParaRPr sz="1200">
              <a:latin typeface="Times New Roman"/>
              <a:cs typeface="Times New Roman"/>
            </a:endParaRPr>
          </a:p>
        </p:txBody>
      </p:sp>
      <p:sp>
        <p:nvSpPr>
          <p:cNvPr id="7" name="object 7"/>
          <p:cNvSpPr txBox="1"/>
          <p:nvPr/>
        </p:nvSpPr>
        <p:spPr>
          <a:xfrm>
            <a:off x="838961" y="8177021"/>
            <a:ext cx="6323330" cy="80327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SELECT * FROM</a:t>
            </a:r>
            <a:r>
              <a:rPr dirty="0" sz="1100" spc="5">
                <a:latin typeface="Courier New"/>
                <a:cs typeface="Courier New"/>
              </a:rPr>
              <a:t> </a:t>
            </a:r>
            <a:r>
              <a:rPr dirty="0" sz="1100" spc="-5">
                <a:latin typeface="Courier New"/>
                <a:cs typeface="Courier New"/>
              </a:rPr>
              <a:t>IDEPTREE;</a:t>
            </a:r>
            <a:endParaRPr sz="1100">
              <a:latin typeface="Courier New"/>
              <a:cs typeface="Courier New"/>
            </a:endParaRPr>
          </a:p>
        </p:txBody>
      </p:sp>
      <p:sp>
        <p:nvSpPr>
          <p:cNvPr id="8" name="object 8"/>
          <p:cNvSpPr/>
          <p:nvPr/>
        </p:nvSpPr>
        <p:spPr>
          <a:xfrm>
            <a:off x="933451" y="8532128"/>
            <a:ext cx="4353302" cy="409923"/>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140325" cy="53975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241300">
              <a:lnSpc>
                <a:spcPct val="100000"/>
              </a:lnSpc>
            </a:pPr>
            <a:r>
              <a:rPr dirty="0" sz="1200">
                <a:latin typeface="Times New Roman"/>
                <a:cs typeface="Times New Roman"/>
              </a:rPr>
              <a:t>d.</a:t>
            </a:r>
            <a:r>
              <a:rPr dirty="0" sz="1200" spc="5">
                <a:latin typeface="Times New Roman"/>
                <a:cs typeface="Times New Roman"/>
              </a:rPr>
              <a:t> </a:t>
            </a:r>
            <a:r>
              <a:rPr dirty="0" sz="1200">
                <a:latin typeface="Times New Roman"/>
                <a:cs typeface="Times New Roman"/>
              </a:rPr>
              <a:t>Execute </a:t>
            </a:r>
            <a:r>
              <a:rPr dirty="0" sz="1200" spc="-5">
                <a:latin typeface="Times New Roman"/>
                <a:cs typeface="Times New Roman"/>
              </a:rPr>
              <a:t>the </a:t>
            </a:r>
            <a:r>
              <a:rPr dirty="0" sz="1200" spc="-5">
                <a:latin typeface="Courier New"/>
                <a:cs typeface="Courier New"/>
              </a:rPr>
              <a:t>deptree_fill</a:t>
            </a:r>
            <a:r>
              <a:rPr dirty="0" sz="1200" spc="-425">
                <a:latin typeface="Courier New"/>
                <a:cs typeface="Courier New"/>
              </a:rPr>
              <a:t> </a:t>
            </a:r>
            <a:r>
              <a:rPr dirty="0" sz="1200">
                <a:latin typeface="Times New Roman"/>
                <a:cs typeface="Times New Roman"/>
              </a:rPr>
              <a:t>procedure for</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valid_deptid</a:t>
            </a:r>
            <a:r>
              <a:rPr dirty="0" sz="1200" spc="-420">
                <a:latin typeface="Courier New"/>
                <a:cs typeface="Courier New"/>
              </a:rPr>
              <a:t> </a:t>
            </a:r>
            <a:r>
              <a:rPr dirty="0" sz="1200">
                <a:latin typeface="Times New Roman"/>
                <a:cs typeface="Times New Roman"/>
              </a:rPr>
              <a:t>function.</a:t>
            </a:r>
            <a:endParaRPr sz="1200">
              <a:latin typeface="Times New Roman"/>
              <a:cs typeface="Times New Roman"/>
            </a:endParaRPr>
          </a:p>
        </p:txBody>
      </p:sp>
      <p:sp>
        <p:nvSpPr>
          <p:cNvPr id="3" name="object 3"/>
          <p:cNvSpPr txBox="1"/>
          <p:nvPr/>
        </p:nvSpPr>
        <p:spPr>
          <a:xfrm>
            <a:off x="838961" y="1436369"/>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deptree_fill('FUNCTION', USER,</a:t>
            </a:r>
            <a:r>
              <a:rPr dirty="0" sz="1100" spc="20">
                <a:latin typeface="Courier New"/>
                <a:cs typeface="Courier New"/>
              </a:rPr>
              <a:t> </a:t>
            </a:r>
            <a:r>
              <a:rPr dirty="0" sz="1100" spc="-5">
                <a:latin typeface="Courier New"/>
                <a:cs typeface="Courier New"/>
              </a:rPr>
              <a:t>'valid_deptid')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1130300" y="2088133"/>
            <a:ext cx="31451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e. Query the </a:t>
            </a:r>
            <a:r>
              <a:rPr dirty="0" sz="1200" spc="-5">
                <a:latin typeface="Courier New"/>
                <a:cs typeface="Courier New"/>
              </a:rPr>
              <a:t>IDEPTREE</a:t>
            </a:r>
            <a:r>
              <a:rPr dirty="0" sz="1200" spc="-455">
                <a:latin typeface="Courier New"/>
                <a:cs typeface="Courier New"/>
              </a:rPr>
              <a:t> </a:t>
            </a:r>
            <a:r>
              <a:rPr dirty="0" sz="1200">
                <a:latin typeface="Times New Roman"/>
                <a:cs typeface="Times New Roman"/>
              </a:rPr>
              <a:t>view to see your results.</a:t>
            </a:r>
            <a:endParaRPr sz="1200">
              <a:latin typeface="Times New Roman"/>
              <a:cs typeface="Times New Roman"/>
            </a:endParaRPr>
          </a:p>
        </p:txBody>
      </p:sp>
      <p:sp>
        <p:nvSpPr>
          <p:cNvPr id="5" name="object 5"/>
          <p:cNvSpPr txBox="1"/>
          <p:nvPr/>
        </p:nvSpPr>
        <p:spPr>
          <a:xfrm>
            <a:off x="838961" y="2378201"/>
            <a:ext cx="6323330" cy="101282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SELECT * FROM</a:t>
            </a:r>
            <a:r>
              <a:rPr dirty="0" sz="1100" spc="5">
                <a:latin typeface="Courier New"/>
                <a:cs typeface="Courier New"/>
              </a:rPr>
              <a:t> </a:t>
            </a:r>
            <a:r>
              <a:rPr dirty="0" sz="1100" spc="-5">
                <a:latin typeface="Courier New"/>
                <a:cs typeface="Courier New"/>
              </a:rPr>
              <a:t>IDEPTREE;</a:t>
            </a:r>
            <a:endParaRPr sz="1100">
              <a:latin typeface="Courier New"/>
              <a:cs typeface="Courier New"/>
            </a:endParaRPr>
          </a:p>
        </p:txBody>
      </p:sp>
      <p:sp>
        <p:nvSpPr>
          <p:cNvPr id="6" name="object 6"/>
          <p:cNvSpPr/>
          <p:nvPr/>
        </p:nvSpPr>
        <p:spPr>
          <a:xfrm>
            <a:off x="933451" y="2733305"/>
            <a:ext cx="4353302" cy="609953"/>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901700" y="3526028"/>
            <a:ext cx="3830320" cy="867410"/>
          </a:xfrm>
          <a:prstGeom prst="rect">
            <a:avLst/>
          </a:prstGeom>
        </p:spPr>
        <p:txBody>
          <a:bodyPr wrap="square" lIns="0" tIns="12700" rIns="0" bIns="0" rtlCol="0" vert="horz">
            <a:spAutoFit/>
          </a:bodyPr>
          <a:lstStyle/>
          <a:p>
            <a:pPr marL="12700">
              <a:lnSpc>
                <a:spcPct val="100000"/>
              </a:lnSpc>
              <a:spcBef>
                <a:spcPts val="100"/>
              </a:spcBef>
            </a:pPr>
            <a:r>
              <a:rPr dirty="0" sz="1200" b="1">
                <a:latin typeface="Times New Roman"/>
                <a:cs typeface="Times New Roman"/>
              </a:rPr>
              <a:t>If you have time, complete the </a:t>
            </a:r>
            <a:r>
              <a:rPr dirty="0" sz="1200" spc="-5" b="1">
                <a:latin typeface="Times New Roman"/>
                <a:cs typeface="Times New Roman"/>
              </a:rPr>
              <a:t>following</a:t>
            </a:r>
            <a:r>
              <a:rPr dirty="0" sz="1200" spc="-60" b="1">
                <a:latin typeface="Times New Roman"/>
                <a:cs typeface="Times New Roman"/>
              </a:rPr>
              <a:t> </a:t>
            </a:r>
            <a:r>
              <a:rPr dirty="0" sz="1200" b="1">
                <a:latin typeface="Times New Roman"/>
                <a:cs typeface="Times New Roman"/>
              </a:rPr>
              <a:t>exercise:</a:t>
            </a:r>
            <a:endParaRPr sz="1200">
              <a:latin typeface="Times New Roman"/>
              <a:cs typeface="Times New Roman"/>
            </a:endParaRPr>
          </a:p>
          <a:p>
            <a:pPr marL="241300" indent="-228600">
              <a:lnSpc>
                <a:spcPct val="100000"/>
              </a:lnSpc>
              <a:spcBef>
                <a:spcPts val="1125"/>
              </a:spcBef>
              <a:buAutoNum type="arabicPeriod" startAt="3"/>
              <a:tabLst>
                <a:tab pos="241300" algn="l"/>
              </a:tabLst>
            </a:pPr>
            <a:r>
              <a:rPr dirty="0" sz="1200" spc="-5">
                <a:latin typeface="Times New Roman"/>
                <a:cs typeface="Times New Roman"/>
              </a:rPr>
              <a:t>Dynamically </a:t>
            </a:r>
            <a:r>
              <a:rPr dirty="0" sz="1200">
                <a:latin typeface="Times New Roman"/>
                <a:cs typeface="Times New Roman"/>
              </a:rPr>
              <a:t>validate invalid</a:t>
            </a:r>
            <a:r>
              <a:rPr dirty="0" sz="1200" spc="-5">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spcBef>
                <a:spcPts val="35"/>
              </a:spcBef>
              <a:buFont typeface="Times New Roman"/>
              <a:buAutoNum type="arabicPeriod" startAt="3"/>
            </a:pPr>
            <a:endParaRPr sz="1000">
              <a:latin typeface="Times New Roman"/>
              <a:cs typeface="Times New Roman"/>
            </a:endParaRPr>
          </a:p>
          <a:p>
            <a:pPr lvl="1" marL="469265" indent="-228600">
              <a:lnSpc>
                <a:spcPct val="100000"/>
              </a:lnSpc>
              <a:buAutoNum type="alphaLcPeriod"/>
              <a:tabLst>
                <a:tab pos="469900" algn="l"/>
              </a:tabLst>
            </a:pPr>
            <a:r>
              <a:rPr dirty="0" sz="1200" spc="-5">
                <a:latin typeface="Times New Roman"/>
                <a:cs typeface="Times New Roman"/>
              </a:rPr>
              <a:t>Make </a:t>
            </a:r>
            <a:r>
              <a:rPr dirty="0" sz="1200">
                <a:latin typeface="Times New Roman"/>
                <a:cs typeface="Times New Roman"/>
              </a:rPr>
              <a:t>a copy of your </a:t>
            </a:r>
            <a:r>
              <a:rPr dirty="0" sz="1200" spc="-5">
                <a:latin typeface="Courier New"/>
                <a:cs typeface="Courier New"/>
              </a:rPr>
              <a:t>EMPLOYEES</a:t>
            </a:r>
            <a:r>
              <a:rPr dirty="0" sz="1200" spc="-465">
                <a:latin typeface="Courier New"/>
                <a:cs typeface="Courier New"/>
              </a:rPr>
              <a:t> </a:t>
            </a:r>
            <a:r>
              <a:rPr dirty="0" sz="1200">
                <a:latin typeface="Times New Roman"/>
                <a:cs typeface="Times New Roman"/>
              </a:rPr>
              <a:t>table, called </a:t>
            </a:r>
            <a:r>
              <a:rPr dirty="0" sz="1200" spc="-5">
                <a:latin typeface="Courier New"/>
                <a:cs typeface="Courier New"/>
              </a:rPr>
              <a:t>EMPS</a:t>
            </a:r>
            <a:r>
              <a:rPr dirty="0" sz="1200" spc="-5">
                <a:latin typeface="Times New Roman"/>
                <a:cs typeface="Times New Roman"/>
              </a:rPr>
              <a:t>.</a:t>
            </a:r>
            <a:endParaRPr sz="1200">
              <a:latin typeface="Times New Roman"/>
              <a:cs typeface="Times New Roman"/>
            </a:endParaRPr>
          </a:p>
        </p:txBody>
      </p:sp>
      <p:sp>
        <p:nvSpPr>
          <p:cNvPr id="14" name="object 14"/>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838961" y="4475226"/>
            <a:ext cx="6323330" cy="67183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TABLE emps</a:t>
            </a:r>
            <a:r>
              <a:rPr dirty="0" sz="1100" spc="5">
                <a:latin typeface="Courier New"/>
                <a:cs typeface="Courier New"/>
              </a:rPr>
              <a:t> </a:t>
            </a:r>
            <a:r>
              <a:rPr dirty="0" sz="1100" spc="-5">
                <a:latin typeface="Courier New"/>
                <a:cs typeface="Courier New"/>
              </a:rPr>
              <a:t>AS</a:t>
            </a:r>
            <a:endParaRPr sz="1100">
              <a:latin typeface="Courier New"/>
              <a:cs typeface="Courier New"/>
            </a:endParaRPr>
          </a:p>
          <a:p>
            <a:pPr marL="242570">
              <a:lnSpc>
                <a:spcPts val="1280"/>
              </a:lnSpc>
            </a:pPr>
            <a:r>
              <a:rPr dirty="0" sz="1100" spc="-5">
                <a:latin typeface="Courier New"/>
                <a:cs typeface="Courier New"/>
              </a:rPr>
              <a:t>SELECT * FROM</a:t>
            </a:r>
            <a:r>
              <a:rPr dirty="0" sz="1100" spc="5">
                <a:latin typeface="Courier New"/>
                <a:cs typeface="Courier New"/>
              </a:rPr>
              <a:t> </a:t>
            </a:r>
            <a:r>
              <a:rPr dirty="0" sz="1100" spc="-5">
                <a:latin typeface="Courier New"/>
                <a:cs typeface="Courier New"/>
              </a:rPr>
              <a:t>employees;</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Table created.</a:t>
            </a:r>
            <a:endParaRPr sz="1100">
              <a:latin typeface="Courier New"/>
              <a:cs typeface="Courier New"/>
            </a:endParaRPr>
          </a:p>
        </p:txBody>
      </p:sp>
      <p:sp>
        <p:nvSpPr>
          <p:cNvPr id="9" name="object 9"/>
          <p:cNvSpPr txBox="1"/>
          <p:nvPr/>
        </p:nvSpPr>
        <p:spPr>
          <a:xfrm>
            <a:off x="1130300" y="5285485"/>
            <a:ext cx="4438015" cy="39687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b. Alter your </a:t>
            </a:r>
            <a:r>
              <a:rPr dirty="0" sz="1200" spc="-5">
                <a:latin typeface="Courier New"/>
                <a:cs typeface="Courier New"/>
              </a:rPr>
              <a:t>EMPLOYEES </a:t>
            </a:r>
            <a:r>
              <a:rPr dirty="0" sz="1200">
                <a:latin typeface="Times New Roman"/>
                <a:cs typeface="Times New Roman"/>
              </a:rPr>
              <a:t>table and add the </a:t>
            </a:r>
            <a:r>
              <a:rPr dirty="0" sz="1200" spc="-5">
                <a:latin typeface="Courier New"/>
                <a:cs typeface="Courier New"/>
              </a:rPr>
              <a:t>TOTSAL</a:t>
            </a:r>
            <a:r>
              <a:rPr dirty="0" sz="1200" spc="-625">
                <a:latin typeface="Courier New"/>
                <a:cs typeface="Courier New"/>
              </a:rPr>
              <a:t> </a:t>
            </a:r>
            <a:r>
              <a:rPr dirty="0" sz="1200" spc="-5">
                <a:latin typeface="Times New Roman"/>
                <a:cs typeface="Times New Roman"/>
              </a:rPr>
              <a:t>column </a:t>
            </a:r>
            <a:r>
              <a:rPr dirty="0" sz="1200">
                <a:latin typeface="Times New Roman"/>
                <a:cs typeface="Times New Roman"/>
              </a:rPr>
              <a:t>with the</a:t>
            </a:r>
            <a:endParaRPr sz="1200">
              <a:latin typeface="Times New Roman"/>
              <a:cs typeface="Times New Roman"/>
            </a:endParaRPr>
          </a:p>
          <a:p>
            <a:pPr marL="241300">
              <a:lnSpc>
                <a:spcPct val="100000"/>
              </a:lnSpc>
              <a:spcBef>
                <a:spcPts val="40"/>
              </a:spcBef>
            </a:pPr>
            <a:r>
              <a:rPr dirty="0" sz="1200" spc="-5">
                <a:latin typeface="Courier New"/>
                <a:cs typeface="Courier New"/>
              </a:rPr>
              <a:t>NUMBER(9,2)</a:t>
            </a:r>
            <a:r>
              <a:rPr dirty="0" sz="1200" spc="-5">
                <a:latin typeface="Times New Roman"/>
                <a:cs typeface="Times New Roman"/>
              </a:rPr>
              <a:t>data </a:t>
            </a:r>
            <a:r>
              <a:rPr dirty="0" sz="1200">
                <a:latin typeface="Times New Roman"/>
                <a:cs typeface="Times New Roman"/>
              </a:rPr>
              <a:t>type.</a:t>
            </a:r>
            <a:endParaRPr sz="1200">
              <a:latin typeface="Times New Roman"/>
              <a:cs typeface="Times New Roman"/>
            </a:endParaRPr>
          </a:p>
        </p:txBody>
      </p:sp>
      <p:sp>
        <p:nvSpPr>
          <p:cNvPr id="10" name="object 10"/>
          <p:cNvSpPr txBox="1"/>
          <p:nvPr/>
        </p:nvSpPr>
        <p:spPr>
          <a:xfrm>
            <a:off x="838961" y="5763005"/>
            <a:ext cx="6323330" cy="659130"/>
          </a:xfrm>
          <a:prstGeom prst="rect">
            <a:avLst/>
          </a:prstGeom>
          <a:ln w="12192">
            <a:solidFill>
              <a:srgbClr val="000000"/>
            </a:solidFill>
          </a:ln>
        </p:spPr>
        <p:txBody>
          <a:bodyPr wrap="square" lIns="0" tIns="0" rIns="0" bIns="0" rtlCol="0" vert="horz">
            <a:spAutoFit/>
          </a:bodyPr>
          <a:lstStyle/>
          <a:p>
            <a:pPr marL="74930">
              <a:lnSpc>
                <a:spcPts val="1180"/>
              </a:lnSpc>
            </a:pPr>
            <a:r>
              <a:rPr dirty="0" sz="1100" spc="-5">
                <a:latin typeface="Courier New"/>
                <a:cs typeface="Courier New"/>
              </a:rPr>
              <a:t>ALTER TABLE</a:t>
            </a:r>
            <a:r>
              <a:rPr dirty="0" sz="1100">
                <a:latin typeface="Courier New"/>
                <a:cs typeface="Courier New"/>
              </a:rPr>
              <a:t> </a:t>
            </a:r>
            <a:r>
              <a:rPr dirty="0" sz="1100" spc="-5">
                <a:latin typeface="Courier New"/>
                <a:cs typeface="Courier New"/>
              </a:rPr>
              <a:t>employees</a:t>
            </a:r>
            <a:endParaRPr sz="1100">
              <a:latin typeface="Courier New"/>
              <a:cs typeface="Courier New"/>
            </a:endParaRPr>
          </a:p>
          <a:p>
            <a:pPr marL="242570">
              <a:lnSpc>
                <a:spcPts val="1285"/>
              </a:lnSpc>
            </a:pPr>
            <a:r>
              <a:rPr dirty="0" sz="1100" spc="-5">
                <a:latin typeface="Courier New"/>
                <a:cs typeface="Courier New"/>
              </a:rPr>
              <a:t>ADD (totsal</a:t>
            </a:r>
            <a:r>
              <a:rPr dirty="0" sz="1100">
                <a:latin typeface="Courier New"/>
                <a:cs typeface="Courier New"/>
              </a:rPr>
              <a:t> </a:t>
            </a:r>
            <a:r>
              <a:rPr dirty="0" sz="1100" spc="-5">
                <a:latin typeface="Courier New"/>
                <a:cs typeface="Courier New"/>
              </a:rPr>
              <a:t>NUMBER(9,2));</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Table altered.</a:t>
            </a:r>
            <a:endParaRPr sz="1100">
              <a:latin typeface="Courier New"/>
              <a:cs typeface="Courier New"/>
            </a:endParaRPr>
          </a:p>
        </p:txBody>
      </p:sp>
      <p:sp>
        <p:nvSpPr>
          <p:cNvPr id="11" name="object 11"/>
          <p:cNvSpPr txBox="1"/>
          <p:nvPr/>
        </p:nvSpPr>
        <p:spPr>
          <a:xfrm>
            <a:off x="1130300" y="6561073"/>
            <a:ext cx="5725160" cy="391160"/>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c. Create and </a:t>
            </a:r>
            <a:r>
              <a:rPr dirty="0" sz="1200" spc="-5">
                <a:latin typeface="Times New Roman"/>
                <a:cs typeface="Times New Roman"/>
              </a:rPr>
              <a:t>save </a:t>
            </a:r>
            <a:r>
              <a:rPr dirty="0" sz="1200">
                <a:latin typeface="Times New Roman"/>
                <a:cs typeface="Times New Roman"/>
              </a:rPr>
              <a:t>a query </a:t>
            </a:r>
            <a:r>
              <a:rPr dirty="0" sz="1200" spc="-5">
                <a:latin typeface="Times New Roman"/>
                <a:cs typeface="Times New Roman"/>
              </a:rPr>
              <a:t>(</a:t>
            </a:r>
            <a:r>
              <a:rPr dirty="0" sz="1200" spc="-5">
                <a:latin typeface="Courier New"/>
                <a:cs typeface="Courier New"/>
              </a:rPr>
              <a:t>lab8_soln_3c.sql</a:t>
            </a:r>
            <a:r>
              <a:rPr dirty="0" sz="1200" spc="-5">
                <a:latin typeface="Times New Roman"/>
                <a:cs typeface="Times New Roman"/>
              </a:rPr>
              <a:t>) </a:t>
            </a:r>
            <a:r>
              <a:rPr dirty="0" sz="1200">
                <a:latin typeface="Times New Roman"/>
                <a:cs typeface="Times New Roman"/>
              </a:rPr>
              <a:t>to display the </a:t>
            </a:r>
            <a:r>
              <a:rPr dirty="0" sz="1200" spc="-5">
                <a:latin typeface="Times New Roman"/>
                <a:cs typeface="Times New Roman"/>
              </a:rPr>
              <a:t>name, </a:t>
            </a:r>
            <a:r>
              <a:rPr dirty="0" sz="1200">
                <a:latin typeface="Times New Roman"/>
                <a:cs typeface="Times New Roman"/>
              </a:rPr>
              <a:t>type, and </a:t>
            </a:r>
            <a:r>
              <a:rPr dirty="0" sz="1200" spc="-5">
                <a:latin typeface="Times New Roman"/>
                <a:cs typeface="Times New Roman"/>
              </a:rPr>
              <a:t>status </a:t>
            </a:r>
            <a:r>
              <a:rPr dirty="0" sz="1200">
                <a:latin typeface="Times New Roman"/>
                <a:cs typeface="Times New Roman"/>
              </a:rPr>
              <a:t>of  all invalid</a:t>
            </a:r>
            <a:r>
              <a:rPr dirty="0" sz="1200" spc="-15">
                <a:latin typeface="Times New Roman"/>
                <a:cs typeface="Times New Roman"/>
              </a:rPr>
              <a:t> </a:t>
            </a:r>
            <a:r>
              <a:rPr dirty="0" sz="1200">
                <a:latin typeface="Times New Roman"/>
                <a:cs typeface="Times New Roman"/>
              </a:rPr>
              <a:t>objects.</a:t>
            </a:r>
            <a:endParaRPr sz="1200">
              <a:latin typeface="Times New Roman"/>
              <a:cs typeface="Times New Roman"/>
            </a:endParaRPr>
          </a:p>
        </p:txBody>
      </p:sp>
      <p:sp>
        <p:nvSpPr>
          <p:cNvPr id="12" name="object 12"/>
          <p:cNvSpPr txBox="1"/>
          <p:nvPr/>
        </p:nvSpPr>
        <p:spPr>
          <a:xfrm>
            <a:off x="838961" y="7026402"/>
            <a:ext cx="6323330" cy="671830"/>
          </a:xfrm>
          <a:prstGeom prst="rect">
            <a:avLst/>
          </a:prstGeom>
          <a:ln w="12192">
            <a:solidFill>
              <a:srgbClr val="000000"/>
            </a:solidFill>
          </a:ln>
        </p:spPr>
        <p:txBody>
          <a:bodyPr wrap="square" lIns="0" tIns="13335" rIns="0" bIns="0" rtlCol="0" vert="horz">
            <a:spAutoFit/>
          </a:bodyPr>
          <a:lstStyle/>
          <a:p>
            <a:pPr marL="74930" marR="2970530">
              <a:lnSpc>
                <a:spcPts val="1240"/>
              </a:lnSpc>
              <a:spcBef>
                <a:spcPts val="105"/>
              </a:spcBef>
            </a:pPr>
            <a:r>
              <a:rPr dirty="0" sz="1100" spc="-5">
                <a:latin typeface="Courier New"/>
                <a:cs typeface="Courier New"/>
              </a:rPr>
              <a:t>SELECT object_name, object_type, status  FROM USER_OBJECTS</a:t>
            </a:r>
            <a:endParaRPr sz="1100">
              <a:latin typeface="Courier New"/>
              <a:cs typeface="Courier New"/>
            </a:endParaRPr>
          </a:p>
          <a:p>
            <a:pPr marL="74930">
              <a:lnSpc>
                <a:spcPts val="1220"/>
              </a:lnSpc>
            </a:pPr>
            <a:r>
              <a:rPr dirty="0" sz="1100" spc="-5">
                <a:latin typeface="Courier New"/>
                <a:cs typeface="Courier New"/>
              </a:rPr>
              <a:t>WHERE status =</a:t>
            </a:r>
            <a:r>
              <a:rPr dirty="0" sz="1100" spc="5">
                <a:latin typeface="Courier New"/>
                <a:cs typeface="Courier New"/>
              </a:rPr>
              <a:t> </a:t>
            </a:r>
            <a:r>
              <a:rPr dirty="0" sz="1100" spc="-5">
                <a:latin typeface="Courier New"/>
                <a:cs typeface="Courier New"/>
              </a:rPr>
              <a:t>'INVALID';</a:t>
            </a:r>
            <a:endParaRPr sz="1100">
              <a:latin typeface="Courier New"/>
              <a:cs typeface="Courier New"/>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grpSp>
        <p:nvGrpSpPr>
          <p:cNvPr id="3" name="object 3"/>
          <p:cNvGrpSpPr/>
          <p:nvPr/>
        </p:nvGrpSpPr>
        <p:grpSpPr>
          <a:xfrm>
            <a:off x="832866" y="1051560"/>
            <a:ext cx="6335395" cy="2803525"/>
            <a:chOff x="832866" y="1051560"/>
            <a:chExt cx="6335395" cy="2803525"/>
          </a:xfrm>
        </p:grpSpPr>
        <p:sp>
          <p:nvSpPr>
            <p:cNvPr id="4" name="object 4"/>
            <p:cNvSpPr/>
            <p:nvPr/>
          </p:nvSpPr>
          <p:spPr>
            <a:xfrm>
              <a:off x="933451" y="1096520"/>
              <a:ext cx="4353302" cy="27150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832866" y="1051559"/>
              <a:ext cx="6335395" cy="2803525"/>
            </a:xfrm>
            <a:custGeom>
              <a:avLst/>
              <a:gdLst/>
              <a:ahLst/>
              <a:cxnLst/>
              <a:rect l="l" t="t" r="r" b="b"/>
              <a:pathLst>
                <a:path w="6335395" h="2803525">
                  <a:moveTo>
                    <a:pt x="6335268" y="0"/>
                  </a:moveTo>
                  <a:lnTo>
                    <a:pt x="6323076" y="0"/>
                  </a:lnTo>
                  <a:lnTo>
                    <a:pt x="6323076" y="12192"/>
                  </a:lnTo>
                  <a:lnTo>
                    <a:pt x="6323076" y="2791218"/>
                  </a:lnTo>
                  <a:lnTo>
                    <a:pt x="12179" y="2791218"/>
                  </a:lnTo>
                  <a:lnTo>
                    <a:pt x="12179" y="12192"/>
                  </a:lnTo>
                  <a:lnTo>
                    <a:pt x="6323076" y="12192"/>
                  </a:lnTo>
                  <a:lnTo>
                    <a:pt x="6323076" y="0"/>
                  </a:lnTo>
                  <a:lnTo>
                    <a:pt x="12179" y="0"/>
                  </a:lnTo>
                  <a:lnTo>
                    <a:pt x="0" y="0"/>
                  </a:lnTo>
                  <a:lnTo>
                    <a:pt x="0" y="12192"/>
                  </a:lnTo>
                  <a:lnTo>
                    <a:pt x="0" y="2791218"/>
                  </a:lnTo>
                  <a:lnTo>
                    <a:pt x="0" y="2803398"/>
                  </a:lnTo>
                  <a:lnTo>
                    <a:pt x="12179" y="2803410"/>
                  </a:lnTo>
                  <a:lnTo>
                    <a:pt x="6323076" y="2803398"/>
                  </a:lnTo>
                  <a:lnTo>
                    <a:pt x="6335268" y="2803410"/>
                  </a:lnTo>
                  <a:lnTo>
                    <a:pt x="6335268" y="2791218"/>
                  </a:lnTo>
                  <a:lnTo>
                    <a:pt x="6335268" y="12192"/>
                  </a:lnTo>
                  <a:lnTo>
                    <a:pt x="6335268" y="0"/>
                  </a:lnTo>
                  <a:close/>
                </a:path>
              </a:pathLst>
            </a:custGeom>
            <a:solidFill>
              <a:srgbClr val="000000"/>
            </a:solidFill>
          </p:spPr>
          <p:txBody>
            <a:bodyPr wrap="square" lIns="0" tIns="0" rIns="0" bIns="0" rtlCol="0"/>
            <a:lstStyle/>
            <a:p/>
          </p:txBody>
        </p:sp>
      </p:grpSp>
      <p:sp>
        <p:nvSpPr>
          <p:cNvPr id="6" name="object 6"/>
          <p:cNvSpPr txBox="1"/>
          <p:nvPr/>
        </p:nvSpPr>
        <p:spPr>
          <a:xfrm>
            <a:off x="1130300" y="3987800"/>
            <a:ext cx="5702935" cy="772160"/>
          </a:xfrm>
          <a:prstGeom prst="rect">
            <a:avLst/>
          </a:prstGeom>
        </p:spPr>
        <p:txBody>
          <a:bodyPr wrap="square" lIns="0" tIns="7620" rIns="0" bIns="0" rtlCol="0" vert="horz">
            <a:spAutoFit/>
          </a:bodyPr>
          <a:lstStyle/>
          <a:p>
            <a:pPr marL="241300" marR="5080" indent="-228600">
              <a:lnSpc>
                <a:spcPct val="102800"/>
              </a:lnSpc>
              <a:spcBef>
                <a:spcPts val="60"/>
              </a:spcBef>
            </a:pPr>
            <a:r>
              <a:rPr dirty="0" sz="1200">
                <a:latin typeface="Times New Roman"/>
                <a:cs typeface="Times New Roman"/>
              </a:rPr>
              <a:t>d. In </a:t>
            </a:r>
            <a:r>
              <a:rPr dirty="0" sz="1200" spc="-5">
                <a:latin typeface="Courier New"/>
                <a:cs typeface="Courier New"/>
              </a:rPr>
              <a:t>compile_pkg </a:t>
            </a:r>
            <a:r>
              <a:rPr dirty="0" sz="1200">
                <a:latin typeface="Times New Roman"/>
                <a:cs typeface="Times New Roman"/>
              </a:rPr>
              <a:t>(created in </a:t>
            </a:r>
            <a:r>
              <a:rPr dirty="0" sz="1200" spc="-5">
                <a:latin typeface="Times New Roman"/>
                <a:cs typeface="Times New Roman"/>
              </a:rPr>
              <a:t>Practice </a:t>
            </a:r>
            <a:r>
              <a:rPr dirty="0" sz="1200">
                <a:latin typeface="Times New Roman"/>
                <a:cs typeface="Times New Roman"/>
              </a:rPr>
              <a:t>6 in </a:t>
            </a:r>
            <a:r>
              <a:rPr dirty="0" sz="1200" spc="-5">
                <a:latin typeface="Times New Roman"/>
                <a:cs typeface="Times New Roman"/>
              </a:rPr>
              <a:t>the </a:t>
            </a:r>
            <a:r>
              <a:rPr dirty="0" sz="1200">
                <a:latin typeface="Times New Roman"/>
                <a:cs typeface="Times New Roman"/>
              </a:rPr>
              <a:t>lesson titled </a:t>
            </a:r>
            <a:r>
              <a:rPr dirty="0" sz="1200" spc="-5">
                <a:latin typeface="Times New Roman"/>
                <a:cs typeface="Times New Roman"/>
              </a:rPr>
              <a:t>“Dynamic SQL </a:t>
            </a:r>
            <a:r>
              <a:rPr dirty="0" sz="1200">
                <a:latin typeface="Times New Roman"/>
                <a:cs typeface="Times New Roman"/>
              </a:rPr>
              <a:t>and  Metadata”), add a procedure called </a:t>
            </a:r>
            <a:r>
              <a:rPr dirty="0" sz="1200" spc="-5">
                <a:latin typeface="Courier New"/>
                <a:cs typeface="Courier New"/>
              </a:rPr>
              <a:t>recompile </a:t>
            </a:r>
            <a:r>
              <a:rPr dirty="0" sz="1200">
                <a:latin typeface="Times New Roman"/>
                <a:cs typeface="Times New Roman"/>
              </a:rPr>
              <a:t>that </a:t>
            </a:r>
            <a:r>
              <a:rPr dirty="0" sz="1200" spc="-5">
                <a:latin typeface="Times New Roman"/>
                <a:cs typeface="Times New Roman"/>
              </a:rPr>
              <a:t>recompiles all invalid procedures,  </a:t>
            </a:r>
            <a:r>
              <a:rPr dirty="0" sz="1200">
                <a:latin typeface="Times New Roman"/>
                <a:cs typeface="Times New Roman"/>
              </a:rPr>
              <a:t>functions, and packages in your </a:t>
            </a:r>
            <a:r>
              <a:rPr dirty="0" sz="1200" spc="-5">
                <a:latin typeface="Times New Roman"/>
                <a:cs typeface="Times New Roman"/>
              </a:rPr>
              <a:t>schema. Use Native Dynamic SQL </a:t>
            </a:r>
            <a:r>
              <a:rPr dirty="0" sz="1200">
                <a:latin typeface="Times New Roman"/>
                <a:cs typeface="Times New Roman"/>
              </a:rPr>
              <a:t>to </a:t>
            </a:r>
            <a:r>
              <a:rPr dirty="0" sz="1200" spc="-5">
                <a:latin typeface="Courier New"/>
                <a:cs typeface="Courier New"/>
              </a:rPr>
              <a:t>ALTER</a:t>
            </a:r>
            <a:r>
              <a:rPr dirty="0" sz="1200" spc="-420">
                <a:latin typeface="Courier New"/>
                <a:cs typeface="Courier New"/>
              </a:rPr>
              <a:t> </a:t>
            </a:r>
            <a:r>
              <a:rPr dirty="0" sz="1200">
                <a:latin typeface="Times New Roman"/>
                <a:cs typeface="Times New Roman"/>
              </a:rPr>
              <a:t>the invalid  object type and </a:t>
            </a:r>
            <a:r>
              <a:rPr dirty="0" sz="1200" spc="-5">
                <a:latin typeface="Courier New"/>
                <a:cs typeface="Courier New"/>
              </a:rPr>
              <a:t>COMPILE</a:t>
            </a:r>
            <a:r>
              <a:rPr dirty="0" sz="1200" spc="-440">
                <a:latin typeface="Courier New"/>
                <a:cs typeface="Courier New"/>
              </a:rPr>
              <a:t> </a:t>
            </a:r>
            <a:r>
              <a:rPr dirty="0" sz="1200">
                <a:latin typeface="Times New Roman"/>
                <a:cs typeface="Times New Roman"/>
              </a:rPr>
              <a:t>it.</a:t>
            </a:r>
            <a:endParaRPr sz="1200">
              <a:latin typeface="Times New Roman"/>
              <a:cs typeface="Times New Roman"/>
            </a:endParaRPr>
          </a:p>
        </p:txBody>
      </p:sp>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838961" y="4841747"/>
            <a:ext cx="6323330" cy="2254250"/>
          </a:xfrm>
          <a:prstGeom prst="rect">
            <a:avLst/>
          </a:prstGeom>
          <a:ln w="12192">
            <a:solidFill>
              <a:srgbClr val="000000"/>
            </a:solidFill>
          </a:ln>
        </p:spPr>
        <p:txBody>
          <a:bodyPr wrap="square" lIns="0" tIns="13335" rIns="0" bIns="0" rtlCol="0" vert="horz">
            <a:spAutoFit/>
          </a:bodyPr>
          <a:lstStyle/>
          <a:p>
            <a:pPr marL="242570" marR="2886710" indent="-167640">
              <a:lnSpc>
                <a:spcPts val="1240"/>
              </a:lnSpc>
              <a:spcBef>
                <a:spcPts val="105"/>
              </a:spcBef>
            </a:pPr>
            <a:r>
              <a:rPr dirty="0" sz="1100" spc="-5">
                <a:latin typeface="Courier New"/>
                <a:cs typeface="Courier New"/>
              </a:rPr>
              <a:t>CREATE OR REPLACE PACKAGE compile_pkg IS  PROCEDURE make(name</a:t>
            </a:r>
            <a:r>
              <a:rPr dirty="0" sz="1100" spc="5">
                <a:latin typeface="Courier New"/>
                <a:cs typeface="Courier New"/>
              </a:rPr>
              <a:t> </a:t>
            </a:r>
            <a:r>
              <a:rPr dirty="0" sz="1100" spc="-5">
                <a:latin typeface="Courier New"/>
                <a:cs typeface="Courier New"/>
              </a:rPr>
              <a:t>VARCHAR2);</a:t>
            </a:r>
            <a:endParaRPr sz="1100">
              <a:latin typeface="Courier New"/>
              <a:cs typeface="Courier New"/>
            </a:endParaRPr>
          </a:p>
          <a:p>
            <a:pPr marL="242570">
              <a:lnSpc>
                <a:spcPts val="1170"/>
              </a:lnSpc>
            </a:pPr>
            <a:r>
              <a:rPr dirty="0" sz="1100" spc="-5" b="1">
                <a:latin typeface="Courier New"/>
                <a:cs typeface="Courier New"/>
              </a:rPr>
              <a:t>PROCEDURE recompile;</a:t>
            </a:r>
            <a:endParaRPr sz="1100">
              <a:latin typeface="Courier New"/>
              <a:cs typeface="Courier New"/>
            </a:endParaRPr>
          </a:p>
          <a:p>
            <a:pPr marL="74930">
              <a:lnSpc>
                <a:spcPts val="1260"/>
              </a:lnSpc>
            </a:pPr>
            <a:r>
              <a:rPr dirty="0" sz="1100" spc="-5">
                <a:latin typeface="Courier New"/>
                <a:cs typeface="Courier New"/>
              </a:rPr>
              <a:t>END compile_pkg;</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CREATE OR REPLACE PACKAGE BODY compile_pkg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a:lnSpc>
                <a:spcPct val="100000"/>
              </a:lnSpc>
              <a:spcBef>
                <a:spcPts val="40"/>
              </a:spcBef>
            </a:pPr>
            <a:endParaRPr sz="1100">
              <a:latin typeface="Courier New"/>
              <a:cs typeface="Courier New"/>
            </a:endParaRPr>
          </a:p>
          <a:p>
            <a:pPr marL="242570" marR="3138170">
              <a:lnSpc>
                <a:spcPts val="1240"/>
              </a:lnSpc>
            </a:pPr>
            <a:r>
              <a:rPr dirty="0" sz="1100" spc="-5">
                <a:latin typeface="Courier New"/>
                <a:cs typeface="Courier New"/>
              </a:rPr>
              <a:t>PROCEDURE execute(stmt VARCHAR2) IS  BEGIN</a:t>
            </a:r>
            <a:endParaRPr sz="1100">
              <a:latin typeface="Courier New"/>
              <a:cs typeface="Courier New"/>
            </a:endParaRPr>
          </a:p>
          <a:p>
            <a:pPr marL="410209" marR="3641090">
              <a:lnSpc>
                <a:spcPts val="1250"/>
              </a:lnSpc>
            </a:pPr>
            <a:r>
              <a:rPr dirty="0" sz="1100" spc="-5">
                <a:latin typeface="Courier New"/>
                <a:cs typeface="Courier New"/>
              </a:rPr>
              <a:t>DBMS_OUTPUT.PUT_LINE(stmt);  EXECUTE IMMEDIATE stmt;</a:t>
            </a:r>
            <a:endParaRPr sz="1100">
              <a:latin typeface="Courier New"/>
              <a:cs typeface="Courier New"/>
            </a:endParaRPr>
          </a:p>
          <a:p>
            <a:pPr marL="242570">
              <a:lnSpc>
                <a:spcPts val="1220"/>
              </a:lnSpc>
            </a:pPr>
            <a:r>
              <a:rPr dirty="0" sz="1100" spc="-5">
                <a:latin typeface="Courier New"/>
                <a:cs typeface="Courier New"/>
              </a:rPr>
              <a:t>END;</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083310"/>
            <a:ext cx="6336030" cy="8108950"/>
            <a:chOff x="832866" y="1083310"/>
            <a:chExt cx="6336030" cy="8108950"/>
          </a:xfrm>
        </p:grpSpPr>
        <p:sp>
          <p:nvSpPr>
            <p:cNvPr id="3" name="object 3"/>
            <p:cNvSpPr/>
            <p:nvPr/>
          </p:nvSpPr>
          <p:spPr>
            <a:xfrm>
              <a:off x="832866" y="10896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089660"/>
              <a:ext cx="0" cy="8096250"/>
            </a:xfrm>
            <a:custGeom>
              <a:avLst/>
              <a:gdLst/>
              <a:ahLst/>
              <a:cxnLst/>
              <a:rect l="l" t="t" r="r" b="b"/>
              <a:pathLst>
                <a:path w="0" h="8096250">
                  <a:moveTo>
                    <a:pt x="0" y="0"/>
                  </a:moveTo>
                  <a:lnTo>
                    <a:pt x="0" y="8096250"/>
                  </a:lnTo>
                </a:path>
              </a:pathLst>
            </a:custGeom>
            <a:ln w="12192">
              <a:solidFill>
                <a:srgbClr val="000000"/>
              </a:solidFill>
            </a:ln>
          </p:spPr>
          <p:txBody>
            <a:bodyPr wrap="square" lIns="0" tIns="0" rIns="0" bIns="0" rtlCol="0"/>
            <a:lstStyle/>
            <a:p/>
          </p:txBody>
        </p:sp>
      </p:grpSp>
      <p:sp>
        <p:nvSpPr>
          <p:cNvPr id="5" name="object 5"/>
          <p:cNvSpPr txBox="1"/>
          <p:nvPr/>
        </p:nvSpPr>
        <p:spPr>
          <a:xfrm>
            <a:off x="901700" y="721559"/>
            <a:ext cx="4468495" cy="4035425"/>
          </a:xfrm>
          <a:prstGeom prst="rect">
            <a:avLst/>
          </a:prstGeom>
        </p:spPr>
        <p:txBody>
          <a:bodyPr wrap="square" lIns="0" tIns="106045" rIns="0" bIns="0" rtlCol="0" vert="horz">
            <a:spAutoFit/>
          </a:bodyPr>
          <a:lstStyle/>
          <a:p>
            <a:pPr marL="12700">
              <a:lnSpc>
                <a:spcPct val="100000"/>
              </a:lnSpc>
              <a:spcBef>
                <a:spcPts val="835"/>
              </a:spcBef>
            </a:pPr>
            <a:r>
              <a:rPr dirty="0" sz="1200" b="1">
                <a:latin typeface="Arial"/>
                <a:cs typeface="Arial"/>
              </a:rPr>
              <a:t>Practice </a:t>
            </a:r>
            <a:r>
              <a:rPr dirty="0" sz="1200" spc="-5" b="1">
                <a:latin typeface="Arial"/>
                <a:cs typeface="Arial"/>
              </a:rPr>
              <a:t>8: </a:t>
            </a:r>
            <a:r>
              <a:rPr dirty="0" sz="1200" b="1">
                <a:latin typeface="Arial"/>
                <a:cs typeface="Arial"/>
              </a:rPr>
              <a:t>Solutions</a:t>
            </a:r>
            <a:r>
              <a:rPr dirty="0" sz="1200" spc="-5" b="1">
                <a:latin typeface="Arial"/>
                <a:cs typeface="Arial"/>
              </a:rPr>
              <a:t> </a:t>
            </a:r>
            <a:r>
              <a:rPr dirty="0" sz="1200" b="1">
                <a:latin typeface="Arial"/>
                <a:cs typeface="Arial"/>
              </a:rPr>
              <a:t>(continued)</a:t>
            </a:r>
            <a:endParaRPr sz="1200">
              <a:latin typeface="Arial"/>
              <a:cs typeface="Arial"/>
            </a:endParaRPr>
          </a:p>
          <a:p>
            <a:pPr marL="180340">
              <a:lnSpc>
                <a:spcPts val="1280"/>
              </a:lnSpc>
              <a:spcBef>
                <a:spcPts val="670"/>
              </a:spcBef>
            </a:pPr>
            <a:r>
              <a:rPr dirty="0" sz="1100" spc="-5">
                <a:latin typeface="Courier New"/>
                <a:cs typeface="Courier New"/>
              </a:rPr>
              <a:t>FUNCTION get_type(name VARCHAR2) RETURN VARCHAR2</a:t>
            </a:r>
            <a:r>
              <a:rPr dirty="0" sz="1100" spc="85">
                <a:latin typeface="Courier New"/>
                <a:cs typeface="Courier New"/>
              </a:rPr>
              <a:t> </a:t>
            </a:r>
            <a:r>
              <a:rPr dirty="0" sz="1100" spc="-5">
                <a:latin typeface="Courier New"/>
                <a:cs typeface="Courier New"/>
              </a:rPr>
              <a:t>IS</a:t>
            </a:r>
            <a:endParaRPr sz="1100">
              <a:latin typeface="Courier New"/>
              <a:cs typeface="Courier New"/>
            </a:endParaRPr>
          </a:p>
          <a:p>
            <a:pPr marL="180340" marR="1513840" indent="167640">
              <a:lnSpc>
                <a:spcPts val="1250"/>
              </a:lnSpc>
              <a:spcBef>
                <a:spcPts val="60"/>
              </a:spcBef>
            </a:pPr>
            <a:r>
              <a:rPr dirty="0" sz="1100" spc="-5">
                <a:latin typeface="Courier New"/>
                <a:cs typeface="Courier New"/>
              </a:rPr>
              <a:t>proc_type VARCHAR2(30) := NULL;  BEGIN</a:t>
            </a:r>
            <a:endParaRPr sz="1100">
              <a:latin typeface="Courier New"/>
              <a:cs typeface="Courier New"/>
            </a:endParaRPr>
          </a:p>
          <a:p>
            <a:pPr marL="347980">
              <a:lnSpc>
                <a:spcPts val="1175"/>
              </a:lnSpc>
            </a:pPr>
            <a:r>
              <a:rPr dirty="0" sz="1100" spc="-5">
                <a:latin typeface="Courier New"/>
                <a:cs typeface="Courier New"/>
              </a:rPr>
              <a:t>/*</a:t>
            </a:r>
            <a:endParaRPr sz="1100">
              <a:latin typeface="Courier New"/>
              <a:cs typeface="Courier New"/>
            </a:endParaRPr>
          </a:p>
          <a:p>
            <a:pPr marL="599440" indent="-168275">
              <a:lnSpc>
                <a:spcPts val="1250"/>
              </a:lnSpc>
              <a:buChar char="*"/>
              <a:tabLst>
                <a:tab pos="600075" algn="l"/>
              </a:tabLst>
            </a:pPr>
            <a:r>
              <a:rPr dirty="0" sz="1100" spc="-5">
                <a:latin typeface="Courier New"/>
                <a:cs typeface="Courier New"/>
              </a:rPr>
              <a:t>The ROWNUM = 1 is added to the</a:t>
            </a:r>
            <a:r>
              <a:rPr dirty="0" sz="1100" spc="45">
                <a:latin typeface="Courier New"/>
                <a:cs typeface="Courier New"/>
              </a:rPr>
              <a:t> </a:t>
            </a:r>
            <a:r>
              <a:rPr dirty="0" sz="1100" spc="-5">
                <a:latin typeface="Courier New"/>
                <a:cs typeface="Courier New"/>
              </a:rPr>
              <a:t>condition</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to ensure only one row is returned if</a:t>
            </a:r>
            <a:r>
              <a:rPr dirty="0" sz="1100" spc="45">
                <a:latin typeface="Courier New"/>
                <a:cs typeface="Courier New"/>
              </a:rPr>
              <a:t> </a:t>
            </a:r>
            <a:r>
              <a:rPr dirty="0" sz="1100" spc="-5">
                <a:latin typeface="Courier New"/>
                <a:cs typeface="Courier New"/>
              </a:rPr>
              <a:t>the</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name represents a PACKAGE, which may</a:t>
            </a:r>
            <a:r>
              <a:rPr dirty="0" sz="1100" spc="40">
                <a:latin typeface="Courier New"/>
                <a:cs typeface="Courier New"/>
              </a:rPr>
              <a:t> </a:t>
            </a:r>
            <a:r>
              <a:rPr dirty="0" sz="1100" spc="-5">
                <a:latin typeface="Courier New"/>
                <a:cs typeface="Courier New"/>
              </a:rPr>
              <a:t>also</a:t>
            </a:r>
            <a:endParaRPr sz="1100">
              <a:latin typeface="Courier New"/>
              <a:cs typeface="Courier New"/>
            </a:endParaRPr>
          </a:p>
          <a:p>
            <a:pPr marL="599440" indent="-168275">
              <a:lnSpc>
                <a:spcPts val="1250"/>
              </a:lnSpc>
              <a:buChar char="*"/>
              <a:tabLst>
                <a:tab pos="600075" algn="l"/>
              </a:tabLst>
            </a:pPr>
            <a:r>
              <a:rPr dirty="0" sz="1100" spc="-5">
                <a:latin typeface="Courier New"/>
                <a:cs typeface="Courier New"/>
              </a:rPr>
              <a:t>have a PACKAGE BODY. In this case, we</a:t>
            </a:r>
            <a:r>
              <a:rPr dirty="0" sz="1100" spc="55">
                <a:latin typeface="Courier New"/>
                <a:cs typeface="Courier New"/>
              </a:rPr>
              <a:t> </a:t>
            </a:r>
            <a:r>
              <a:rPr dirty="0" sz="1100" spc="-5">
                <a:latin typeface="Courier New"/>
                <a:cs typeface="Courier New"/>
              </a:rPr>
              <a:t>can</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only compile the complete package, but</a:t>
            </a:r>
            <a:r>
              <a:rPr dirty="0" sz="1100" spc="55">
                <a:latin typeface="Courier New"/>
                <a:cs typeface="Courier New"/>
              </a:rPr>
              <a:t> </a:t>
            </a:r>
            <a:r>
              <a:rPr dirty="0" sz="1100" spc="-5">
                <a:latin typeface="Courier New"/>
                <a:cs typeface="Courier New"/>
              </a:rPr>
              <a:t>not</a:t>
            </a:r>
            <a:endParaRPr sz="1100">
              <a:latin typeface="Courier New"/>
              <a:cs typeface="Courier New"/>
            </a:endParaRPr>
          </a:p>
          <a:p>
            <a:pPr marL="599440" indent="-168275">
              <a:lnSpc>
                <a:spcPts val="1245"/>
              </a:lnSpc>
              <a:buChar char="*"/>
              <a:tabLst>
                <a:tab pos="600075" algn="l"/>
              </a:tabLst>
            </a:pPr>
            <a:r>
              <a:rPr dirty="0" sz="1100" spc="-5">
                <a:latin typeface="Courier New"/>
                <a:cs typeface="Courier New"/>
              </a:rPr>
              <a:t>the specification or body as</a:t>
            </a:r>
            <a:r>
              <a:rPr dirty="0" sz="1100" spc="25">
                <a:latin typeface="Courier New"/>
                <a:cs typeface="Courier New"/>
              </a:rPr>
              <a:t> </a:t>
            </a:r>
            <a:r>
              <a:rPr dirty="0" sz="1100" spc="-5">
                <a:latin typeface="Courier New"/>
                <a:cs typeface="Courier New"/>
              </a:rPr>
              <a:t>separate</a:t>
            </a:r>
            <a:endParaRPr sz="1100">
              <a:latin typeface="Courier New"/>
              <a:cs typeface="Courier New"/>
            </a:endParaRPr>
          </a:p>
          <a:p>
            <a:pPr marL="599440" indent="-168275">
              <a:lnSpc>
                <a:spcPts val="1250"/>
              </a:lnSpc>
              <a:buChar char="*"/>
              <a:tabLst>
                <a:tab pos="600075" algn="l"/>
              </a:tabLst>
            </a:pPr>
            <a:r>
              <a:rPr dirty="0" sz="1100" spc="-5">
                <a:latin typeface="Courier New"/>
                <a:cs typeface="Courier New"/>
              </a:rPr>
              <a:t>components.</a:t>
            </a:r>
            <a:endParaRPr sz="1100">
              <a:latin typeface="Courier New"/>
              <a:cs typeface="Courier New"/>
            </a:endParaRPr>
          </a:p>
          <a:p>
            <a:pPr marL="431800">
              <a:lnSpc>
                <a:spcPts val="1250"/>
              </a:lnSpc>
            </a:pPr>
            <a:r>
              <a:rPr dirty="0" sz="1100" spc="-5">
                <a:latin typeface="Courier New"/>
                <a:cs typeface="Courier New"/>
              </a:rPr>
              <a:t>*/</a:t>
            </a:r>
            <a:endParaRPr sz="1100">
              <a:latin typeface="Courier New"/>
              <a:cs typeface="Courier New"/>
            </a:endParaRPr>
          </a:p>
          <a:p>
            <a:pPr marL="347980" marR="1346200">
              <a:lnSpc>
                <a:spcPts val="1240"/>
              </a:lnSpc>
              <a:spcBef>
                <a:spcPts val="70"/>
              </a:spcBef>
            </a:pPr>
            <a:r>
              <a:rPr dirty="0" sz="1100" spc="-5">
                <a:latin typeface="Courier New"/>
                <a:cs typeface="Courier New"/>
              </a:rPr>
              <a:t>SELECT object_type INTO proc_type  FROM user_objects</a:t>
            </a:r>
            <a:endParaRPr sz="1100">
              <a:latin typeface="Courier New"/>
              <a:cs typeface="Courier New"/>
            </a:endParaRPr>
          </a:p>
          <a:p>
            <a:pPr marL="347980" marR="1513840">
              <a:lnSpc>
                <a:spcPts val="1250"/>
              </a:lnSpc>
              <a:spcBef>
                <a:spcPts val="5"/>
              </a:spcBef>
            </a:pPr>
            <a:r>
              <a:rPr dirty="0" sz="1100" spc="-5">
                <a:latin typeface="Courier New"/>
                <a:cs typeface="Courier New"/>
              </a:rPr>
              <a:t>WHERE object_name = UPPER(name)  AND ROWNUM =</a:t>
            </a:r>
            <a:r>
              <a:rPr dirty="0" sz="1100">
                <a:latin typeface="Courier New"/>
                <a:cs typeface="Courier New"/>
              </a:rPr>
              <a:t> </a:t>
            </a:r>
            <a:r>
              <a:rPr dirty="0" sz="1100" spc="-5">
                <a:latin typeface="Courier New"/>
                <a:cs typeface="Courier New"/>
              </a:rPr>
              <a:t>1;</a:t>
            </a:r>
            <a:endParaRPr sz="1100">
              <a:latin typeface="Courier New"/>
              <a:cs typeface="Courier New"/>
            </a:endParaRPr>
          </a:p>
          <a:p>
            <a:pPr marL="347980">
              <a:lnSpc>
                <a:spcPts val="1175"/>
              </a:lnSpc>
            </a:pPr>
            <a:r>
              <a:rPr dirty="0" sz="1100" spc="-5">
                <a:latin typeface="Courier New"/>
                <a:cs typeface="Courier New"/>
              </a:rPr>
              <a:t>RETURN proc_type;</a:t>
            </a:r>
            <a:endParaRPr sz="1100">
              <a:latin typeface="Courier New"/>
              <a:cs typeface="Courier New"/>
            </a:endParaRPr>
          </a:p>
          <a:p>
            <a:pPr marL="180340">
              <a:lnSpc>
                <a:spcPts val="1250"/>
              </a:lnSpc>
            </a:pPr>
            <a:r>
              <a:rPr dirty="0" sz="1100" spc="-5">
                <a:latin typeface="Courier New"/>
                <a:cs typeface="Courier New"/>
              </a:rPr>
              <a:t>EXCEPTION</a:t>
            </a:r>
            <a:endParaRPr sz="1100">
              <a:latin typeface="Courier New"/>
              <a:cs typeface="Courier New"/>
            </a:endParaRPr>
          </a:p>
          <a:p>
            <a:pPr marL="515620" marR="2184400" indent="-167640">
              <a:lnSpc>
                <a:spcPts val="1240"/>
              </a:lnSpc>
              <a:spcBef>
                <a:spcPts val="70"/>
              </a:spcBef>
            </a:pPr>
            <a:r>
              <a:rPr dirty="0" sz="1100" spc="-5">
                <a:latin typeface="Courier New"/>
                <a:cs typeface="Courier New"/>
              </a:rPr>
              <a:t>WHEN NO_DATA_FOUND THEN  RETURN</a:t>
            </a:r>
            <a:r>
              <a:rPr dirty="0" sz="1100" spc="-10">
                <a:latin typeface="Courier New"/>
                <a:cs typeface="Courier New"/>
              </a:rPr>
              <a:t> </a:t>
            </a:r>
            <a:r>
              <a:rPr dirty="0" sz="1100" spc="-5">
                <a:latin typeface="Courier New"/>
                <a:cs typeface="Courier New"/>
              </a:rPr>
              <a:t>NULL;</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180340">
              <a:lnSpc>
                <a:spcPct val="100000"/>
              </a:lnSpc>
            </a:pPr>
            <a:r>
              <a:rPr dirty="0" sz="1100" spc="-5">
                <a:latin typeface="Courier New"/>
                <a:cs typeface="Courier New"/>
              </a:rPr>
              <a:t>PROCEDURE make(name VARCHAR2)</a:t>
            </a:r>
            <a:r>
              <a:rPr dirty="0" sz="1100" spc="10">
                <a:latin typeface="Courier New"/>
                <a:cs typeface="Courier New"/>
              </a:rPr>
              <a:t> </a:t>
            </a:r>
            <a:r>
              <a:rPr dirty="0" sz="1100" spc="-5">
                <a:latin typeface="Courier New"/>
                <a:cs typeface="Courier New"/>
              </a:rPr>
              <a:t>IS</a:t>
            </a:r>
            <a:endParaRPr sz="1100">
              <a:latin typeface="Courier New"/>
              <a:cs typeface="Courier New"/>
            </a:endParaRPr>
          </a:p>
        </p:txBody>
      </p:sp>
      <p:sp>
        <p:nvSpPr>
          <p:cNvPr id="6" name="object 6"/>
          <p:cNvSpPr txBox="1"/>
          <p:nvPr/>
        </p:nvSpPr>
        <p:spPr>
          <a:xfrm>
            <a:off x="2159014" y="4722367"/>
            <a:ext cx="2624455" cy="351790"/>
          </a:xfrm>
          <a:prstGeom prst="rect">
            <a:avLst/>
          </a:prstGeom>
        </p:spPr>
        <p:txBody>
          <a:bodyPr wrap="square" lIns="0" tIns="12065" rIns="0" bIns="0" rtlCol="0" vert="horz">
            <a:spAutoFit/>
          </a:bodyPr>
          <a:lstStyle/>
          <a:p>
            <a:pPr marL="12700">
              <a:lnSpc>
                <a:spcPts val="1285"/>
              </a:lnSpc>
              <a:spcBef>
                <a:spcPts val="95"/>
              </a:spcBef>
            </a:pPr>
            <a:r>
              <a:rPr dirty="0" sz="1100" spc="-5">
                <a:latin typeface="Courier New"/>
                <a:cs typeface="Courier New"/>
              </a:rPr>
              <a:t>VARCHAR2(100);</a:t>
            </a:r>
            <a:endParaRPr sz="1100">
              <a:latin typeface="Courier New"/>
              <a:cs typeface="Courier New"/>
            </a:endParaRPr>
          </a:p>
          <a:p>
            <a:pPr marL="12700">
              <a:lnSpc>
                <a:spcPts val="1285"/>
              </a:lnSpc>
            </a:pPr>
            <a:r>
              <a:rPr dirty="0" sz="1100" spc="-5">
                <a:latin typeface="Courier New"/>
                <a:cs typeface="Courier New"/>
              </a:rPr>
              <a:t>VARCHAR2(30) :=</a:t>
            </a:r>
            <a:r>
              <a:rPr dirty="0" sz="1100" spc="10">
                <a:latin typeface="Courier New"/>
                <a:cs typeface="Courier New"/>
              </a:rPr>
              <a:t> </a:t>
            </a:r>
            <a:r>
              <a:rPr dirty="0" sz="1100" spc="-5">
                <a:latin typeface="Courier New"/>
                <a:cs typeface="Courier New"/>
              </a:rPr>
              <a:t>get_type(name);</a:t>
            </a:r>
            <a:endParaRPr sz="1100">
              <a:latin typeface="Courier New"/>
              <a:cs typeface="Courier New"/>
            </a:endParaRPr>
          </a:p>
        </p:txBody>
      </p:sp>
      <p:sp>
        <p:nvSpPr>
          <p:cNvPr id="7" name="object 7"/>
          <p:cNvSpPr txBox="1"/>
          <p:nvPr/>
        </p:nvSpPr>
        <p:spPr>
          <a:xfrm>
            <a:off x="1069341" y="4722367"/>
            <a:ext cx="948055" cy="509270"/>
          </a:xfrm>
          <a:prstGeom prst="rect">
            <a:avLst/>
          </a:prstGeom>
        </p:spPr>
        <p:txBody>
          <a:bodyPr wrap="square" lIns="0" tIns="24765" rIns="0" bIns="0" rtlCol="0" vert="horz">
            <a:spAutoFit/>
          </a:bodyPr>
          <a:lstStyle/>
          <a:p>
            <a:pPr marL="180340" marR="5080">
              <a:lnSpc>
                <a:spcPts val="1250"/>
              </a:lnSpc>
              <a:spcBef>
                <a:spcPts val="195"/>
              </a:spcBef>
            </a:pPr>
            <a:r>
              <a:rPr dirty="0" sz="1100" spc="-5">
                <a:latin typeface="Courier New"/>
                <a:cs typeface="Courier New"/>
              </a:rPr>
              <a:t>stmt  </a:t>
            </a:r>
            <a:r>
              <a:rPr dirty="0" sz="1100" spc="-5">
                <a:latin typeface="Courier New"/>
                <a:cs typeface="Courier New"/>
              </a:rPr>
              <a:t>proc_type</a:t>
            </a:r>
            <a:endParaRPr sz="1100">
              <a:latin typeface="Courier New"/>
              <a:cs typeface="Courier New"/>
            </a:endParaRPr>
          </a:p>
          <a:p>
            <a:pPr marL="12700">
              <a:lnSpc>
                <a:spcPts val="1210"/>
              </a:lnSpc>
            </a:pPr>
            <a:r>
              <a:rPr dirty="0" sz="1100" spc="-5">
                <a:latin typeface="Courier New"/>
                <a:cs typeface="Courier New"/>
              </a:rPr>
              <a:t>BEGIN</a:t>
            </a:r>
            <a:endParaRPr sz="1100">
              <a:latin typeface="Courier New"/>
              <a:cs typeface="Courier New"/>
            </a:endParaRPr>
          </a:p>
        </p:txBody>
      </p:sp>
      <p:sp>
        <p:nvSpPr>
          <p:cNvPr id="8" name="object 8"/>
          <p:cNvSpPr txBox="1"/>
          <p:nvPr/>
        </p:nvSpPr>
        <p:spPr>
          <a:xfrm>
            <a:off x="901700" y="5197094"/>
            <a:ext cx="5139055" cy="4150995"/>
          </a:xfrm>
          <a:prstGeom prst="rect">
            <a:avLst/>
          </a:prstGeom>
        </p:spPr>
        <p:txBody>
          <a:bodyPr wrap="square" lIns="0" tIns="12065" rIns="0" bIns="0" rtlCol="0" vert="horz">
            <a:spAutoFit/>
          </a:bodyPr>
          <a:lstStyle/>
          <a:p>
            <a:pPr marL="347980">
              <a:lnSpc>
                <a:spcPts val="1285"/>
              </a:lnSpc>
              <a:spcBef>
                <a:spcPts val="95"/>
              </a:spcBef>
            </a:pPr>
            <a:r>
              <a:rPr dirty="0" sz="1100" spc="-5">
                <a:latin typeface="Courier New"/>
                <a:cs typeface="Courier New"/>
              </a:rPr>
              <a:t>IF proc_type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515620" marR="5080">
              <a:lnSpc>
                <a:spcPts val="1240"/>
              </a:lnSpc>
              <a:spcBef>
                <a:spcPts val="75"/>
              </a:spcBef>
            </a:pPr>
            <a:r>
              <a:rPr dirty="0" sz="1100" spc="-5">
                <a:latin typeface="Courier New"/>
                <a:cs typeface="Courier New"/>
              </a:rPr>
              <a:t>stmt := 'ALTER '|| proc_type ||' '|| name ||' COMPILE';  execute(stmt);</a:t>
            </a:r>
            <a:endParaRPr sz="1100">
              <a:latin typeface="Courier New"/>
              <a:cs typeface="Courier New"/>
            </a:endParaRPr>
          </a:p>
          <a:p>
            <a:pPr marL="347980">
              <a:lnSpc>
                <a:spcPts val="1185"/>
              </a:lnSpc>
            </a:pPr>
            <a:r>
              <a:rPr dirty="0" sz="1100" spc="-5">
                <a:latin typeface="Courier New"/>
                <a:cs typeface="Courier New"/>
              </a:rPr>
              <a:t>ELSE</a:t>
            </a:r>
            <a:endParaRPr sz="1100">
              <a:latin typeface="Courier New"/>
              <a:cs typeface="Courier New"/>
            </a:endParaRPr>
          </a:p>
          <a:p>
            <a:pPr marL="515620">
              <a:lnSpc>
                <a:spcPts val="1245"/>
              </a:lnSpc>
            </a:pPr>
            <a:r>
              <a:rPr dirty="0" sz="1100" spc="-5">
                <a:latin typeface="Courier New"/>
                <a:cs typeface="Courier New"/>
              </a:rPr>
              <a:t>RAISE_APPLICATION_ERROR(-20001,</a:t>
            </a:r>
            <a:endParaRPr sz="1100">
              <a:latin typeface="Courier New"/>
              <a:cs typeface="Courier New"/>
            </a:endParaRPr>
          </a:p>
          <a:p>
            <a:pPr marL="347980" marR="508000" indent="419100">
              <a:lnSpc>
                <a:spcPts val="1250"/>
              </a:lnSpc>
              <a:spcBef>
                <a:spcPts val="60"/>
              </a:spcBef>
            </a:pPr>
            <a:r>
              <a:rPr dirty="0" sz="1100" spc="-5">
                <a:latin typeface="Courier New"/>
                <a:cs typeface="Courier New"/>
              </a:rPr>
              <a:t>'Subprogram '''|| name ||''' does not exist');  END IF;</a:t>
            </a:r>
            <a:endParaRPr sz="1100">
              <a:latin typeface="Courier New"/>
              <a:cs typeface="Courier New"/>
            </a:endParaRPr>
          </a:p>
          <a:p>
            <a:pPr marL="180340">
              <a:lnSpc>
                <a:spcPts val="1215"/>
              </a:lnSpc>
            </a:pPr>
            <a:r>
              <a:rPr dirty="0" sz="1100" spc="-5">
                <a:latin typeface="Courier New"/>
                <a:cs typeface="Courier New"/>
              </a:rPr>
              <a:t>END</a:t>
            </a:r>
            <a:r>
              <a:rPr dirty="0" sz="1100" spc="-75">
                <a:latin typeface="Courier New"/>
                <a:cs typeface="Courier New"/>
              </a:rPr>
              <a:t> </a:t>
            </a:r>
            <a:r>
              <a:rPr dirty="0" sz="1100" spc="-5">
                <a:latin typeface="Courier New"/>
                <a:cs typeface="Courier New"/>
              </a:rPr>
              <a:t>make;</a:t>
            </a:r>
            <a:endParaRPr sz="1100">
              <a:latin typeface="Courier New"/>
              <a:cs typeface="Courier New"/>
            </a:endParaRPr>
          </a:p>
          <a:p>
            <a:pPr>
              <a:lnSpc>
                <a:spcPct val="100000"/>
              </a:lnSpc>
              <a:spcBef>
                <a:spcPts val="50"/>
              </a:spcBef>
            </a:pPr>
            <a:endParaRPr sz="1050">
              <a:latin typeface="Courier New"/>
              <a:cs typeface="Courier New"/>
            </a:endParaRPr>
          </a:p>
          <a:p>
            <a:pPr marL="347980" marR="3106420" indent="-167640">
              <a:lnSpc>
                <a:spcPts val="1250"/>
              </a:lnSpc>
            </a:pPr>
            <a:r>
              <a:rPr dirty="0" sz="1100" spc="-5" b="1">
                <a:latin typeface="Courier New"/>
                <a:cs typeface="Courier New"/>
              </a:rPr>
              <a:t>PROCEDURE recompile IS  stmt</a:t>
            </a:r>
            <a:r>
              <a:rPr dirty="0" sz="1100" spc="-20" b="1">
                <a:latin typeface="Courier New"/>
                <a:cs typeface="Courier New"/>
              </a:rPr>
              <a:t> </a:t>
            </a:r>
            <a:r>
              <a:rPr dirty="0" sz="1100" spc="-5" b="1">
                <a:latin typeface="Courier New"/>
                <a:cs typeface="Courier New"/>
              </a:rPr>
              <a:t>VARCHAR2(200);</a:t>
            </a:r>
            <a:endParaRPr sz="1100">
              <a:latin typeface="Courier New"/>
              <a:cs typeface="Courier New"/>
            </a:endParaRPr>
          </a:p>
          <a:p>
            <a:pPr marL="347980" marR="1513840">
              <a:lnSpc>
                <a:spcPts val="1240"/>
              </a:lnSpc>
              <a:spcBef>
                <a:spcPts val="5"/>
              </a:spcBef>
            </a:pPr>
            <a:r>
              <a:rPr dirty="0" sz="1100" spc="-5" b="1">
                <a:latin typeface="Courier New"/>
                <a:cs typeface="Courier New"/>
              </a:rPr>
              <a:t>obj_name user_objects.object_name%type;  obj_type</a:t>
            </a:r>
            <a:r>
              <a:rPr dirty="0" sz="1100" spc="35" b="1">
                <a:latin typeface="Courier New"/>
                <a:cs typeface="Courier New"/>
              </a:rPr>
              <a:t> </a:t>
            </a:r>
            <a:r>
              <a:rPr dirty="0" sz="1100" spc="-5" b="1">
                <a:latin typeface="Courier New"/>
                <a:cs typeface="Courier New"/>
              </a:rPr>
              <a:t>user_objects.object_type%type;</a:t>
            </a:r>
            <a:endParaRPr sz="1100">
              <a:latin typeface="Courier New"/>
              <a:cs typeface="Courier New"/>
            </a:endParaRPr>
          </a:p>
          <a:p>
            <a:pPr marL="180340">
              <a:lnSpc>
                <a:spcPts val="1185"/>
              </a:lnSpc>
            </a:pPr>
            <a:r>
              <a:rPr dirty="0" sz="1100" spc="-5" b="1">
                <a:latin typeface="Courier New"/>
                <a:cs typeface="Courier New"/>
              </a:rPr>
              <a:t>BEGIN</a:t>
            </a:r>
            <a:endParaRPr sz="1100">
              <a:latin typeface="Courier New"/>
              <a:cs typeface="Courier New"/>
            </a:endParaRPr>
          </a:p>
          <a:p>
            <a:pPr marL="1605280" marR="927100" indent="-1257935">
              <a:lnSpc>
                <a:spcPts val="1240"/>
              </a:lnSpc>
              <a:spcBef>
                <a:spcPts val="70"/>
              </a:spcBef>
            </a:pPr>
            <a:r>
              <a:rPr dirty="0" sz="1100" spc="-5" b="1">
                <a:latin typeface="Courier New"/>
                <a:cs typeface="Courier New"/>
              </a:rPr>
              <a:t>FOR objrec IN (SELECT object_name, object_type  FROM user_objects</a:t>
            </a:r>
            <a:endParaRPr sz="1100">
              <a:latin typeface="Courier New"/>
              <a:cs typeface="Courier New"/>
            </a:endParaRPr>
          </a:p>
          <a:p>
            <a:pPr marL="1605280">
              <a:lnSpc>
                <a:spcPts val="1185"/>
              </a:lnSpc>
            </a:pPr>
            <a:r>
              <a:rPr dirty="0" sz="1100" spc="-5" b="1">
                <a:latin typeface="Courier New"/>
                <a:cs typeface="Courier New"/>
              </a:rPr>
              <a:t>WHERE status =</a:t>
            </a:r>
            <a:r>
              <a:rPr dirty="0" sz="1100" spc="5" b="1">
                <a:latin typeface="Courier New"/>
                <a:cs typeface="Courier New"/>
              </a:rPr>
              <a:t> </a:t>
            </a:r>
            <a:r>
              <a:rPr dirty="0" sz="1100" spc="-5" b="1">
                <a:latin typeface="Courier New"/>
                <a:cs typeface="Courier New"/>
              </a:rPr>
              <a:t>'INVALID'</a:t>
            </a:r>
            <a:endParaRPr sz="1100">
              <a:latin typeface="Courier New"/>
              <a:cs typeface="Courier New"/>
            </a:endParaRPr>
          </a:p>
          <a:p>
            <a:pPr marL="1605280">
              <a:lnSpc>
                <a:spcPts val="1245"/>
              </a:lnSpc>
            </a:pPr>
            <a:r>
              <a:rPr dirty="0" sz="1100" spc="-5" b="1">
                <a:latin typeface="Courier New"/>
                <a:cs typeface="Courier New"/>
              </a:rPr>
              <a:t>AND object_type &lt;&gt; 'PACKAGE</a:t>
            </a:r>
            <a:r>
              <a:rPr dirty="0" sz="1100" spc="15" b="1">
                <a:latin typeface="Courier New"/>
                <a:cs typeface="Courier New"/>
              </a:rPr>
              <a:t> </a:t>
            </a:r>
            <a:r>
              <a:rPr dirty="0" sz="1100" spc="-5" b="1">
                <a:latin typeface="Courier New"/>
                <a:cs typeface="Courier New"/>
              </a:rPr>
              <a:t>BODY')</a:t>
            </a:r>
            <a:endParaRPr sz="1100">
              <a:latin typeface="Courier New"/>
              <a:cs typeface="Courier New"/>
            </a:endParaRPr>
          </a:p>
          <a:p>
            <a:pPr marL="347980">
              <a:lnSpc>
                <a:spcPts val="1245"/>
              </a:lnSpc>
            </a:pPr>
            <a:r>
              <a:rPr dirty="0" sz="1100" spc="-5" b="1">
                <a:latin typeface="Courier New"/>
                <a:cs typeface="Courier New"/>
              </a:rPr>
              <a:t>LOOP</a:t>
            </a:r>
            <a:endParaRPr sz="1100">
              <a:latin typeface="Courier New"/>
              <a:cs typeface="Courier New"/>
            </a:endParaRPr>
          </a:p>
          <a:p>
            <a:pPr marL="1605280" marR="843280" indent="-1090295">
              <a:lnSpc>
                <a:spcPts val="1250"/>
              </a:lnSpc>
              <a:spcBef>
                <a:spcPts val="65"/>
              </a:spcBef>
            </a:pPr>
            <a:r>
              <a:rPr dirty="0" sz="1100" spc="-5" b="1">
                <a:latin typeface="Courier New"/>
                <a:cs typeface="Courier New"/>
              </a:rPr>
              <a:t>stmt := 'ALTER '|| objrec.object_type ||' '||  objrec.object_name ||'</a:t>
            </a:r>
            <a:r>
              <a:rPr dirty="0" sz="1100" spc="15" b="1">
                <a:latin typeface="Courier New"/>
                <a:cs typeface="Courier New"/>
              </a:rPr>
              <a:t> </a:t>
            </a:r>
            <a:r>
              <a:rPr dirty="0" sz="1100" spc="-5" b="1">
                <a:latin typeface="Courier New"/>
                <a:cs typeface="Courier New"/>
              </a:rPr>
              <a:t>COMPILE';</a:t>
            </a:r>
            <a:endParaRPr sz="1100">
              <a:latin typeface="Courier New"/>
              <a:cs typeface="Courier New"/>
            </a:endParaRPr>
          </a:p>
          <a:p>
            <a:pPr marL="515620">
              <a:lnSpc>
                <a:spcPts val="1175"/>
              </a:lnSpc>
            </a:pPr>
            <a:r>
              <a:rPr dirty="0" sz="1100" spc="-5" b="1">
                <a:latin typeface="Courier New"/>
                <a:cs typeface="Courier New"/>
              </a:rPr>
              <a:t>execute(stmt);</a:t>
            </a:r>
            <a:endParaRPr sz="1100">
              <a:latin typeface="Courier New"/>
              <a:cs typeface="Courier New"/>
            </a:endParaRPr>
          </a:p>
          <a:p>
            <a:pPr marL="347980">
              <a:lnSpc>
                <a:spcPts val="1250"/>
              </a:lnSpc>
            </a:pPr>
            <a:r>
              <a:rPr dirty="0" sz="1100" spc="-5" b="1">
                <a:latin typeface="Courier New"/>
                <a:cs typeface="Courier New"/>
              </a:rPr>
              <a:t>END LOOP;</a:t>
            </a:r>
            <a:endParaRPr sz="1100">
              <a:latin typeface="Courier New"/>
              <a:cs typeface="Courier New"/>
            </a:endParaRPr>
          </a:p>
          <a:p>
            <a:pPr algn="r" marR="3776979">
              <a:lnSpc>
                <a:spcPts val="1260"/>
              </a:lnSpc>
            </a:pPr>
            <a:r>
              <a:rPr dirty="0" sz="1100" spc="-5" b="1">
                <a:latin typeface="Courier New"/>
                <a:cs typeface="Courier New"/>
              </a:rPr>
              <a:t>END</a:t>
            </a:r>
            <a:r>
              <a:rPr dirty="0" sz="1100" spc="-55" b="1">
                <a:latin typeface="Courier New"/>
                <a:cs typeface="Courier New"/>
              </a:rPr>
              <a:t> </a:t>
            </a:r>
            <a:r>
              <a:rPr dirty="0" sz="1100" spc="-5" b="1">
                <a:latin typeface="Courier New"/>
                <a:cs typeface="Courier New"/>
              </a:rPr>
              <a:t>recompile;</a:t>
            </a:r>
            <a:endParaRPr sz="1100">
              <a:latin typeface="Courier New"/>
              <a:cs typeface="Courier New"/>
            </a:endParaRPr>
          </a:p>
          <a:p>
            <a:pPr algn="r" marR="3776979">
              <a:lnSpc>
                <a:spcPts val="1265"/>
              </a:lnSpc>
            </a:pPr>
            <a:r>
              <a:rPr dirty="0" sz="1100" spc="-5">
                <a:latin typeface="Courier New"/>
                <a:cs typeface="Courier New"/>
              </a:rPr>
              <a:t>END</a:t>
            </a:r>
            <a:r>
              <a:rPr dirty="0" sz="1100" spc="-45">
                <a:latin typeface="Courier New"/>
                <a:cs typeface="Courier New"/>
              </a:rPr>
              <a:t> </a:t>
            </a:r>
            <a:r>
              <a:rPr dirty="0" sz="1100" spc="-5">
                <a:latin typeface="Courier New"/>
                <a:cs typeface="Courier New"/>
              </a:rPr>
              <a:t>compile_pkg;</a:t>
            </a:r>
            <a:endParaRPr sz="1100">
              <a:latin typeface="Courier New"/>
              <a:cs typeface="Courier New"/>
            </a:endParaRPr>
          </a:p>
          <a:p>
            <a:pPr marL="12700">
              <a:lnSpc>
                <a:spcPts val="1290"/>
              </a:lnSpc>
            </a:pPr>
            <a:r>
              <a:rPr dirty="0" sz="1100" spc="-5">
                <a:latin typeface="Courier New"/>
                <a:cs typeface="Courier New"/>
              </a:rPr>
              <a:t>/</a:t>
            </a:r>
            <a:endParaRPr sz="1100">
              <a:latin typeface="Courier New"/>
              <a:cs typeface="Courier New"/>
            </a:endParaRPr>
          </a:p>
        </p:txBody>
      </p:sp>
      <p:sp>
        <p:nvSpPr>
          <p:cNvPr id="9" name="object 9"/>
          <p:cNvSpPr/>
          <p:nvPr/>
        </p:nvSpPr>
        <p:spPr>
          <a:xfrm>
            <a:off x="832866" y="1089659"/>
            <a:ext cx="6335395" cy="8280400"/>
          </a:xfrm>
          <a:custGeom>
            <a:avLst/>
            <a:gdLst/>
            <a:ahLst/>
            <a:cxnLst/>
            <a:rect l="l" t="t" r="r" b="b"/>
            <a:pathLst>
              <a:path w="6335395" h="8280400">
                <a:moveTo>
                  <a:pt x="6335268" y="8096250"/>
                </a:moveTo>
                <a:lnTo>
                  <a:pt x="6323076" y="8096250"/>
                </a:lnTo>
                <a:lnTo>
                  <a:pt x="6323076" y="8267700"/>
                </a:lnTo>
                <a:lnTo>
                  <a:pt x="12179" y="8267700"/>
                </a:lnTo>
                <a:lnTo>
                  <a:pt x="12179" y="0"/>
                </a:lnTo>
                <a:lnTo>
                  <a:pt x="0" y="0"/>
                </a:lnTo>
                <a:lnTo>
                  <a:pt x="0" y="8267700"/>
                </a:lnTo>
                <a:lnTo>
                  <a:pt x="0" y="8279892"/>
                </a:lnTo>
                <a:lnTo>
                  <a:pt x="12179" y="8279905"/>
                </a:lnTo>
                <a:lnTo>
                  <a:pt x="6323076" y="8279892"/>
                </a:lnTo>
                <a:lnTo>
                  <a:pt x="6335268" y="8279905"/>
                </a:lnTo>
                <a:lnTo>
                  <a:pt x="6335268" y="8267700"/>
                </a:lnTo>
                <a:lnTo>
                  <a:pt x="6335268" y="8096250"/>
                </a:lnTo>
                <a:close/>
              </a:path>
            </a:pathLst>
          </a:custGeom>
          <a:solidFill>
            <a:srgbClr val="000000"/>
          </a:solidFill>
        </p:spPr>
        <p:txBody>
          <a:bodyPr wrap="square" lIns="0" tIns="0" rIns="0" bIns="0" rtlCol="0"/>
          <a:lstStyle/>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286240"/>
            <a:ext cx="6168390" cy="622300"/>
          </a:xfrm>
          <a:prstGeom prst="rect">
            <a:avLst/>
          </a:prstGeom>
        </p:spPr>
        <p:txBody>
          <a:bodyPr wrap="square" lIns="0" tIns="0" rIns="0" bIns="0" rtlCol="0" vert="horz">
            <a:spAutoFit/>
          </a:bodyPr>
          <a:lstStyle/>
          <a:p>
            <a:pPr algn="ctr" marL="247650">
              <a:lnSpc>
                <a:spcPts val="1315"/>
              </a:lnSpc>
            </a:pPr>
            <a:r>
              <a:rPr dirty="0" sz="1100" spc="-5" b="1">
                <a:latin typeface="Arial"/>
                <a:cs typeface="Arial"/>
              </a:rPr>
              <a:t>Preface-5</a:t>
            </a:r>
            <a:endParaRPr sz="1100">
              <a:latin typeface="Arial"/>
              <a:cs typeface="Arial"/>
            </a:endParaRPr>
          </a:p>
          <a:p>
            <a:pPr marL="12700" marR="5080">
              <a:lnSpc>
                <a:spcPct val="104200"/>
              </a:lnSpc>
              <a:spcBef>
                <a:spcPts val="42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91794" y="695959"/>
            <a:ext cx="2330450" cy="66294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Typographic Conventions</a:t>
            </a:r>
            <a:endParaRPr sz="1200">
              <a:latin typeface="Arial"/>
              <a:cs typeface="Arial"/>
            </a:endParaRPr>
          </a:p>
          <a:p>
            <a:pPr>
              <a:lnSpc>
                <a:spcPct val="100000"/>
              </a:lnSpc>
              <a:spcBef>
                <a:spcPts val="5"/>
              </a:spcBef>
            </a:pPr>
            <a:endParaRPr sz="1850">
              <a:latin typeface="Arial"/>
              <a:cs typeface="Arial"/>
            </a:endParaRPr>
          </a:p>
          <a:p>
            <a:pPr marL="129539">
              <a:lnSpc>
                <a:spcPct val="100000"/>
              </a:lnSpc>
            </a:pPr>
            <a:r>
              <a:rPr dirty="0" sz="1200" spc="-5" b="1">
                <a:latin typeface="Times New Roman"/>
                <a:cs typeface="Times New Roman"/>
              </a:rPr>
              <a:t>Typographic Conventions </a:t>
            </a:r>
            <a:r>
              <a:rPr dirty="0" sz="1200" b="1">
                <a:latin typeface="Times New Roman"/>
                <a:cs typeface="Times New Roman"/>
              </a:rPr>
              <a:t>in</a:t>
            </a:r>
            <a:r>
              <a:rPr dirty="0" sz="1200" spc="-75" b="1">
                <a:latin typeface="Times New Roman"/>
                <a:cs typeface="Times New Roman"/>
              </a:rPr>
              <a:t> </a:t>
            </a:r>
            <a:r>
              <a:rPr dirty="0" sz="1200" spc="-5" b="1">
                <a:latin typeface="Times New Roman"/>
                <a:cs typeface="Times New Roman"/>
              </a:rPr>
              <a:t>Text</a:t>
            </a:r>
            <a:endParaRPr sz="1200">
              <a:latin typeface="Times New Roman"/>
              <a:cs typeface="Times New Roman"/>
            </a:endParaRPr>
          </a:p>
        </p:txBody>
      </p:sp>
      <p:graphicFrame>
        <p:nvGraphicFramePr>
          <p:cNvPr id="3" name="object 3"/>
          <p:cNvGraphicFramePr>
            <a:graphicFrameLocks noGrp="1"/>
          </p:cNvGraphicFramePr>
          <p:nvPr/>
        </p:nvGraphicFramePr>
        <p:xfrm>
          <a:off x="1100708" y="1454277"/>
          <a:ext cx="5135245" cy="4109085"/>
        </p:xfrm>
        <a:graphic>
          <a:graphicData uri="http://schemas.openxmlformats.org/drawingml/2006/table">
            <a:tbl>
              <a:tblPr firstRow="1" bandRow="1">
                <a:tableStyleId>{2D5ABB26-0587-4C30-8999-92F81FD0307C}</a:tableStyleId>
              </a:tblPr>
              <a:tblGrid>
                <a:gridCol w="835025"/>
                <a:gridCol w="1828800"/>
                <a:gridCol w="2456815"/>
              </a:tblGrid>
              <a:tr h="237744">
                <a:tc>
                  <a:txBody>
                    <a:bodyPr/>
                    <a:lstStyle/>
                    <a:p>
                      <a:pPr marL="68580">
                        <a:lnSpc>
                          <a:spcPts val="1315"/>
                        </a:lnSpc>
                      </a:pPr>
                      <a:r>
                        <a:rPr dirty="0" sz="1100" b="1">
                          <a:latin typeface="Times New Roman"/>
                          <a:cs typeface="Times New Roman"/>
                        </a:rPr>
                        <a:t>Convention</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9215">
                        <a:lnSpc>
                          <a:spcPts val="1315"/>
                        </a:lnSpc>
                      </a:pPr>
                      <a:r>
                        <a:rPr dirty="0" sz="1100" b="1">
                          <a:latin typeface="Times New Roman"/>
                          <a:cs typeface="Times New Roman"/>
                        </a:rPr>
                        <a:t>Element</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315"/>
                        </a:lnSpc>
                      </a:pPr>
                      <a:r>
                        <a:rPr dirty="0" sz="1100" spc="-5" b="1">
                          <a:latin typeface="Times New Roman"/>
                          <a:cs typeface="Times New Roman"/>
                        </a:rPr>
                        <a:t>Example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8724">
                <a:tc>
                  <a:txBody>
                    <a:bodyPr/>
                    <a:lstStyle/>
                    <a:p>
                      <a:pPr marL="68580">
                        <a:lnSpc>
                          <a:spcPts val="1290"/>
                        </a:lnSpc>
                      </a:pPr>
                      <a:r>
                        <a:rPr dirty="0" sz="1100">
                          <a:latin typeface="Times New Roman"/>
                          <a:cs typeface="Times New Roman"/>
                        </a:rPr>
                        <a:t>Bold</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300"/>
                        </a:lnSpc>
                        <a:spcBef>
                          <a:spcPts val="30"/>
                        </a:spcBef>
                      </a:pPr>
                      <a:r>
                        <a:rPr dirty="0" sz="1100" spc="-5">
                          <a:latin typeface="Times New Roman"/>
                          <a:cs typeface="Times New Roman"/>
                        </a:rPr>
                        <a:t>Emphasized </a:t>
                      </a:r>
                      <a:r>
                        <a:rPr dirty="0" sz="1100">
                          <a:latin typeface="Times New Roman"/>
                          <a:cs typeface="Times New Roman"/>
                        </a:rPr>
                        <a:t>words and</a:t>
                      </a:r>
                      <a:r>
                        <a:rPr dirty="0" sz="1100" spc="-35">
                          <a:latin typeface="Times New Roman"/>
                          <a:cs typeface="Times New Roman"/>
                        </a:rPr>
                        <a:t> </a:t>
                      </a:r>
                      <a:r>
                        <a:rPr dirty="0" sz="1100">
                          <a:latin typeface="Times New Roman"/>
                          <a:cs typeface="Times New Roman"/>
                        </a:rPr>
                        <a:t>phrases  in Web content</a:t>
                      </a:r>
                      <a:r>
                        <a:rPr dirty="0" sz="1100" spc="-15">
                          <a:latin typeface="Times New Roman"/>
                          <a:cs typeface="Times New Roman"/>
                        </a:rPr>
                        <a:t> </a:t>
                      </a:r>
                      <a:r>
                        <a:rPr dirty="0" sz="1100">
                          <a:latin typeface="Times New Roman"/>
                          <a:cs typeface="Times New Roman"/>
                        </a:rPr>
                        <a:t>only</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90"/>
                        </a:lnSpc>
                      </a:pPr>
                      <a:r>
                        <a:rPr dirty="0" sz="1100">
                          <a:latin typeface="Times New Roman"/>
                          <a:cs typeface="Times New Roman"/>
                        </a:rPr>
                        <a:t>To </a:t>
                      </a:r>
                      <a:r>
                        <a:rPr dirty="0" sz="1100" spc="-5">
                          <a:latin typeface="Times New Roman"/>
                          <a:cs typeface="Times New Roman"/>
                        </a:rPr>
                        <a:t>navigate </a:t>
                      </a:r>
                      <a:r>
                        <a:rPr dirty="0" sz="1100">
                          <a:latin typeface="Times New Roman"/>
                          <a:cs typeface="Times New Roman"/>
                        </a:rPr>
                        <a:t>within this application,</a:t>
                      </a:r>
                      <a:r>
                        <a:rPr dirty="0" sz="1100" spc="-10">
                          <a:latin typeface="Times New Roman"/>
                          <a:cs typeface="Times New Roman"/>
                        </a:rPr>
                        <a:t> </a:t>
                      </a:r>
                      <a:r>
                        <a:rPr dirty="0" sz="1100">
                          <a:latin typeface="Times New Roman"/>
                          <a:cs typeface="Times New Roman"/>
                        </a:rPr>
                        <a:t>do</a:t>
                      </a:r>
                      <a:endParaRPr sz="1100">
                        <a:latin typeface="Times New Roman"/>
                        <a:cs typeface="Times New Roman"/>
                      </a:endParaRPr>
                    </a:p>
                    <a:p>
                      <a:pPr marL="68580">
                        <a:lnSpc>
                          <a:spcPct val="100000"/>
                        </a:lnSpc>
                      </a:pPr>
                      <a:r>
                        <a:rPr dirty="0" sz="1100" spc="-5" b="1">
                          <a:latin typeface="Times New Roman"/>
                          <a:cs typeface="Times New Roman"/>
                        </a:rPr>
                        <a:t>not </a:t>
                      </a:r>
                      <a:r>
                        <a:rPr dirty="0" sz="1100">
                          <a:latin typeface="Times New Roman"/>
                          <a:cs typeface="Times New Roman"/>
                        </a:rPr>
                        <a:t>click the Back and Forward</a:t>
                      </a:r>
                      <a:r>
                        <a:rPr dirty="0" sz="1100" spc="-45">
                          <a:latin typeface="Times New Roman"/>
                          <a:cs typeface="Times New Roman"/>
                        </a:rPr>
                        <a:t> </a:t>
                      </a:r>
                      <a:r>
                        <a:rPr dirty="0" sz="1100">
                          <a:latin typeface="Times New Roman"/>
                          <a:cs typeface="Times New Roman"/>
                        </a:rPr>
                        <a:t>buttons.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02920">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Bold</a:t>
                      </a:r>
                      <a:r>
                        <a:rPr dirty="0" sz="1100" spc="-10">
                          <a:latin typeface="Times New Roman"/>
                          <a:cs typeface="Times New Roman"/>
                        </a:rPr>
                        <a:t> </a:t>
                      </a:r>
                      <a:r>
                        <a:rPr dirty="0" sz="1100">
                          <a:latin typeface="Times New Roman"/>
                          <a:cs typeface="Times New Roman"/>
                        </a:rPr>
                        <a:t>italic</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50">
                        <a:latin typeface="Times New Roman"/>
                        <a:cs typeface="Times New Roman"/>
                      </a:endParaRPr>
                    </a:p>
                    <a:p>
                      <a:pPr marL="68580" marR="195580">
                        <a:lnSpc>
                          <a:spcPts val="1300"/>
                        </a:lnSpc>
                      </a:pPr>
                      <a:r>
                        <a:rPr dirty="0" sz="1100">
                          <a:latin typeface="Times New Roman"/>
                          <a:cs typeface="Times New Roman"/>
                        </a:rPr>
                        <a:t>Glossary </a:t>
                      </a:r>
                      <a:r>
                        <a:rPr dirty="0" sz="1100" spc="-5">
                          <a:latin typeface="Times New Roman"/>
                          <a:cs typeface="Times New Roman"/>
                        </a:rPr>
                        <a:t>terms </a:t>
                      </a:r>
                      <a:r>
                        <a:rPr dirty="0" sz="1100">
                          <a:latin typeface="Times New Roman"/>
                          <a:cs typeface="Times New Roman"/>
                        </a:rPr>
                        <a:t>(if there is a  </a:t>
                      </a:r>
                      <a:r>
                        <a:rPr dirty="0" sz="1100" spc="-5">
                          <a:latin typeface="Times New Roman"/>
                          <a:cs typeface="Times New Roman"/>
                        </a:rPr>
                        <a:t>glossary)</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5"/>
                        </a:spcBef>
                      </a:pPr>
                      <a:endParaRPr sz="1100">
                        <a:latin typeface="Times New Roman"/>
                        <a:cs typeface="Times New Roman"/>
                      </a:endParaRPr>
                    </a:p>
                    <a:p>
                      <a:pPr marL="68580">
                        <a:lnSpc>
                          <a:spcPct val="100000"/>
                        </a:lnSpc>
                      </a:pPr>
                      <a:r>
                        <a:rPr dirty="0" sz="1000" spc="-5">
                          <a:latin typeface="Times New Roman"/>
                          <a:cs typeface="Times New Roman"/>
                        </a:rPr>
                        <a:t>The </a:t>
                      </a:r>
                      <a:r>
                        <a:rPr dirty="0" sz="1000" spc="-5" b="1" i="1">
                          <a:latin typeface="Times New Roman"/>
                          <a:cs typeface="Times New Roman"/>
                        </a:rPr>
                        <a:t>algorithm </a:t>
                      </a:r>
                      <a:r>
                        <a:rPr dirty="0" sz="1000" spc="-5">
                          <a:latin typeface="Times New Roman"/>
                          <a:cs typeface="Times New Roman"/>
                        </a:rPr>
                        <a:t>inserts the new </a:t>
                      </a:r>
                      <a:r>
                        <a:rPr dirty="0" sz="1000" spc="-10">
                          <a:latin typeface="Times New Roman"/>
                          <a:cs typeface="Times New Roman"/>
                        </a:rPr>
                        <a:t>key.</a:t>
                      </a:r>
                      <a:endParaRPr sz="1000">
                        <a:latin typeface="Times New Roman"/>
                        <a:cs typeface="Times New Roman"/>
                      </a:endParaRPr>
                    </a:p>
                  </a:txBody>
                  <a:tcPr marL="0" marR="0" marB="0" marT="190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7200">
                <a:tc>
                  <a:txBody>
                    <a:bodyPr/>
                    <a:lstStyle/>
                    <a:p>
                      <a:pPr>
                        <a:lnSpc>
                          <a:spcPct val="100000"/>
                        </a:lnSpc>
                      </a:pPr>
                      <a:endParaRPr sz="1100">
                        <a:latin typeface="Times New Roman"/>
                        <a:cs typeface="Times New Roman"/>
                      </a:endParaRPr>
                    </a:p>
                    <a:p>
                      <a:pPr marL="68580">
                        <a:lnSpc>
                          <a:spcPct val="100000"/>
                        </a:lnSpc>
                      </a:pPr>
                      <a:r>
                        <a:rPr dirty="0" sz="1100" spc="-5">
                          <a:latin typeface="Times New Roman"/>
                          <a:cs typeface="Times New Roman"/>
                        </a:rPr>
                        <a:t>Brackets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Key</a:t>
                      </a:r>
                      <a:r>
                        <a:rPr dirty="0" sz="1100" spc="-20">
                          <a:latin typeface="Times New Roman"/>
                          <a:cs typeface="Times New Roman"/>
                        </a:rPr>
                        <a:t> </a:t>
                      </a:r>
                      <a:r>
                        <a:rPr dirty="0" sz="1100" spc="-5">
                          <a:latin typeface="Times New Roman"/>
                          <a:cs typeface="Times New Roman"/>
                        </a:rPr>
                        <a:t>names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Press</a:t>
                      </a:r>
                      <a:r>
                        <a:rPr dirty="0" sz="1100" spc="-5">
                          <a:latin typeface="Times New Roman"/>
                          <a:cs typeface="Times New Roman"/>
                        </a:rPr>
                        <a:t> </a:t>
                      </a:r>
                      <a:r>
                        <a:rPr dirty="0" sz="1100">
                          <a:latin typeface="Times New Roman"/>
                          <a:cs typeface="Times New Roman"/>
                        </a:rPr>
                        <a:t>[Enter].</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89075">
                <a:tc>
                  <a:txBody>
                    <a:bodyPr/>
                    <a:lstStyle/>
                    <a:p>
                      <a:pPr>
                        <a:lnSpc>
                          <a:spcPct val="100000"/>
                        </a:lnSpc>
                      </a:pPr>
                      <a:endParaRPr sz="1150">
                        <a:latin typeface="Times New Roman"/>
                        <a:cs typeface="Times New Roman"/>
                      </a:endParaRPr>
                    </a:p>
                    <a:p>
                      <a:pPr marL="68580" marR="196215">
                        <a:lnSpc>
                          <a:spcPts val="1300"/>
                        </a:lnSpc>
                      </a:pPr>
                      <a:r>
                        <a:rPr dirty="0" sz="1100">
                          <a:latin typeface="Times New Roman"/>
                          <a:cs typeface="Times New Roman"/>
                        </a:rPr>
                        <a:t>Caps and  </a:t>
                      </a:r>
                      <a:r>
                        <a:rPr dirty="0" sz="1100">
                          <a:latin typeface="Times New Roman"/>
                          <a:cs typeface="Times New Roman"/>
                        </a:rPr>
                        <a:t>lo</a:t>
                      </a:r>
                      <a:r>
                        <a:rPr dirty="0" sz="1100" spc="-5">
                          <a:latin typeface="Times New Roman"/>
                          <a:cs typeface="Times New Roman"/>
                        </a:rPr>
                        <a:t>w</a:t>
                      </a:r>
                      <a:r>
                        <a:rPr dirty="0" sz="1100">
                          <a:latin typeface="Times New Roman"/>
                          <a:cs typeface="Times New Roman"/>
                        </a:rPr>
                        <a:t>ercase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1150">
                        <a:latin typeface="Times New Roman"/>
                        <a:cs typeface="Times New Roman"/>
                      </a:endParaRPr>
                    </a:p>
                    <a:p>
                      <a:pPr marL="68580" marR="1028065">
                        <a:lnSpc>
                          <a:spcPts val="1300"/>
                        </a:lnSpc>
                      </a:pPr>
                      <a:r>
                        <a:rPr dirty="0" sz="1100">
                          <a:latin typeface="Times New Roman"/>
                          <a:cs typeface="Times New Roman"/>
                        </a:rPr>
                        <a:t>Buttons,  check</a:t>
                      </a:r>
                      <a:r>
                        <a:rPr dirty="0" sz="1100" spc="-90">
                          <a:latin typeface="Times New Roman"/>
                          <a:cs typeface="Times New Roman"/>
                        </a:rPr>
                        <a:t> </a:t>
                      </a:r>
                      <a:r>
                        <a:rPr dirty="0" sz="1100">
                          <a:latin typeface="Times New Roman"/>
                          <a:cs typeface="Times New Roman"/>
                        </a:rPr>
                        <a:t>boxes,  </a:t>
                      </a:r>
                      <a:r>
                        <a:rPr dirty="0" sz="1100" spc="-5">
                          <a:latin typeface="Times New Roman"/>
                          <a:cs typeface="Times New Roman"/>
                        </a:rPr>
                        <a:t>triggers,  windows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Click the Executable</a:t>
                      </a:r>
                      <a:r>
                        <a:rPr dirty="0" sz="1100" spc="-25">
                          <a:latin typeface="Times New Roman"/>
                          <a:cs typeface="Times New Roman"/>
                        </a:rPr>
                        <a:t> </a:t>
                      </a:r>
                      <a:r>
                        <a:rPr dirty="0" sz="1100">
                          <a:latin typeface="Times New Roman"/>
                          <a:cs typeface="Times New Roman"/>
                        </a:rPr>
                        <a:t>button.</a:t>
                      </a:r>
                      <a:endParaRPr sz="1100">
                        <a:latin typeface="Times New Roman"/>
                        <a:cs typeface="Times New Roman"/>
                      </a:endParaRPr>
                    </a:p>
                    <a:p>
                      <a:pPr marL="68580" marR="193675">
                        <a:lnSpc>
                          <a:spcPts val="1300"/>
                        </a:lnSpc>
                        <a:spcBef>
                          <a:spcPts val="540"/>
                        </a:spcBef>
                      </a:pPr>
                      <a:r>
                        <a:rPr dirty="0" sz="1100">
                          <a:latin typeface="Times New Roman"/>
                          <a:cs typeface="Times New Roman"/>
                        </a:rPr>
                        <a:t>Select the Registration Required check  box.</a:t>
                      </a:r>
                      <a:endParaRPr sz="1100">
                        <a:latin typeface="Times New Roman"/>
                        <a:cs typeface="Times New Roman"/>
                      </a:endParaRPr>
                    </a:p>
                    <a:p>
                      <a:pPr marL="68580">
                        <a:lnSpc>
                          <a:spcPct val="100000"/>
                        </a:lnSpc>
                        <a:spcBef>
                          <a:spcPts val="434"/>
                        </a:spcBef>
                      </a:pPr>
                      <a:r>
                        <a:rPr dirty="0" sz="1100" spc="-5">
                          <a:latin typeface="Times New Roman"/>
                          <a:cs typeface="Times New Roman"/>
                        </a:rPr>
                        <a:t>Assign </a:t>
                      </a:r>
                      <a:r>
                        <a:rPr dirty="0" sz="1100">
                          <a:latin typeface="Times New Roman"/>
                          <a:cs typeface="Times New Roman"/>
                        </a:rPr>
                        <a:t>a </a:t>
                      </a:r>
                      <a:r>
                        <a:rPr dirty="0" sz="1100" spc="-5">
                          <a:latin typeface="Times New Roman"/>
                          <a:cs typeface="Times New Roman"/>
                        </a:rPr>
                        <a:t>When-Validate-Item</a:t>
                      </a:r>
                      <a:r>
                        <a:rPr dirty="0" sz="1100" spc="-15">
                          <a:latin typeface="Times New Roman"/>
                          <a:cs typeface="Times New Roman"/>
                        </a:rPr>
                        <a:t> </a:t>
                      </a:r>
                      <a:r>
                        <a:rPr dirty="0" sz="1100" spc="-5">
                          <a:latin typeface="Times New Roman"/>
                          <a:cs typeface="Times New Roman"/>
                        </a:rPr>
                        <a:t>trigger.</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r>
              <a:tr h="263652">
                <a:tc>
                  <a:txBody>
                    <a:bodyPr/>
                    <a:lstStyle/>
                    <a:p>
                      <a:pPr>
                        <a:lnSpc>
                          <a:spcPct val="100000"/>
                        </a:lnSpc>
                      </a:pPr>
                      <a:endParaRPr sz="9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marL="68580">
                        <a:lnSpc>
                          <a:spcPct val="100000"/>
                        </a:lnSpc>
                        <a:spcBef>
                          <a:spcPts val="170"/>
                        </a:spcBef>
                      </a:pPr>
                      <a:r>
                        <a:rPr dirty="0" sz="1100">
                          <a:latin typeface="Times New Roman"/>
                          <a:cs typeface="Times New Roman"/>
                        </a:rPr>
                        <a:t>Open the Master Schedule</a:t>
                      </a:r>
                      <a:r>
                        <a:rPr dirty="0" sz="1100" spc="-15">
                          <a:latin typeface="Times New Roman"/>
                          <a:cs typeface="Times New Roman"/>
                        </a:rPr>
                        <a:t> </a:t>
                      </a:r>
                      <a:r>
                        <a:rPr dirty="0" sz="1100">
                          <a:latin typeface="Times New Roman"/>
                          <a:cs typeface="Times New Roman"/>
                        </a:rPr>
                        <a:t>window.</a:t>
                      </a:r>
                      <a:endParaRPr sz="1100">
                        <a:latin typeface="Times New Roman"/>
                        <a:cs typeface="Times New Roman"/>
                      </a:endParaRPr>
                    </a:p>
                  </a:txBody>
                  <a:tcPr marL="0" marR="0" marB="0" marT="21590">
                    <a:lnL w="9525">
                      <a:solidFill>
                        <a:srgbClr val="000000"/>
                      </a:solidFill>
                      <a:prstDash val="solid"/>
                    </a:lnL>
                    <a:lnR w="9525">
                      <a:solidFill>
                        <a:srgbClr val="000000"/>
                      </a:solidFill>
                      <a:prstDash val="solid"/>
                    </a:lnR>
                    <a:lnB w="9525">
                      <a:solidFill>
                        <a:srgbClr val="000000"/>
                      </a:solidFill>
                      <a:prstDash val="solid"/>
                    </a:lnB>
                  </a:tcPr>
                </a:tc>
              </a:tr>
              <a:tr h="458724">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Carets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Menu</a:t>
                      </a:r>
                      <a:r>
                        <a:rPr dirty="0" sz="1100" spc="-5">
                          <a:latin typeface="Times New Roman"/>
                          <a:cs typeface="Times New Roman"/>
                        </a:rPr>
                        <a:t> </a:t>
                      </a:r>
                      <a:r>
                        <a:rPr dirty="0" sz="1100">
                          <a:latin typeface="Times New Roman"/>
                          <a:cs typeface="Times New Roman"/>
                        </a:rPr>
                        <a:t>paths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Select File &gt; </a:t>
                      </a:r>
                      <a:r>
                        <a:rPr dirty="0" sz="1100" spc="-5">
                          <a:latin typeface="Times New Roman"/>
                          <a:cs typeface="Times New Roman"/>
                        </a:rPr>
                        <a:t>Save.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731519">
                <a:tc>
                  <a:txBody>
                    <a:bodyPr/>
                    <a:lstStyle/>
                    <a:p>
                      <a:pPr>
                        <a:lnSpc>
                          <a:spcPct val="100000"/>
                        </a:lnSpc>
                      </a:pPr>
                      <a:endParaRPr sz="1100">
                        <a:latin typeface="Times New Roman"/>
                        <a:cs typeface="Times New Roman"/>
                      </a:endParaRPr>
                    </a:p>
                    <a:p>
                      <a:pPr marL="68580">
                        <a:lnSpc>
                          <a:spcPct val="100000"/>
                        </a:lnSpc>
                      </a:pPr>
                      <a:r>
                        <a:rPr dirty="0" sz="1100" spc="-10">
                          <a:latin typeface="Times New Roman"/>
                          <a:cs typeface="Times New Roman"/>
                        </a:rPr>
                        <a:t>Commas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Key</a:t>
                      </a:r>
                      <a:r>
                        <a:rPr dirty="0" sz="1100" spc="-20">
                          <a:latin typeface="Times New Roman"/>
                          <a:cs typeface="Times New Roman"/>
                        </a:rPr>
                        <a:t> </a:t>
                      </a:r>
                      <a:r>
                        <a:rPr dirty="0" sz="1100">
                          <a:latin typeface="Times New Roman"/>
                          <a:cs typeface="Times New Roman"/>
                        </a:rPr>
                        <a:t>sequences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50">
                        <a:latin typeface="Times New Roman"/>
                        <a:cs typeface="Times New Roman"/>
                      </a:endParaRPr>
                    </a:p>
                    <a:p>
                      <a:pPr marL="68580" marR="332740">
                        <a:lnSpc>
                          <a:spcPts val="1300"/>
                        </a:lnSpc>
                      </a:pPr>
                      <a:r>
                        <a:rPr dirty="0" sz="1100">
                          <a:latin typeface="Times New Roman"/>
                          <a:cs typeface="Times New Roman"/>
                        </a:rPr>
                        <a:t>Press and release these </a:t>
                      </a:r>
                      <a:r>
                        <a:rPr dirty="0" sz="1100" spc="-10">
                          <a:latin typeface="Times New Roman"/>
                          <a:cs typeface="Times New Roman"/>
                        </a:rPr>
                        <a:t>keys </a:t>
                      </a:r>
                      <a:r>
                        <a:rPr dirty="0" sz="1100">
                          <a:latin typeface="Times New Roman"/>
                          <a:cs typeface="Times New Roman"/>
                        </a:rPr>
                        <a:t>one at a  </a:t>
                      </a:r>
                      <a:r>
                        <a:rPr dirty="0" sz="1100" spc="-5">
                          <a:latin typeface="Times New Roman"/>
                          <a:cs typeface="Times New Roman"/>
                        </a:rPr>
                        <a:t>time:</a:t>
                      </a:r>
                      <a:endParaRPr sz="1100">
                        <a:latin typeface="Times New Roman"/>
                        <a:cs typeface="Times New Roman"/>
                      </a:endParaRPr>
                    </a:p>
                    <a:p>
                      <a:pPr marL="68580">
                        <a:lnSpc>
                          <a:spcPts val="1250"/>
                        </a:lnSpc>
                      </a:pPr>
                      <a:r>
                        <a:rPr dirty="0" sz="1100" spc="-5">
                          <a:latin typeface="Times New Roman"/>
                          <a:cs typeface="Times New Roman"/>
                        </a:rPr>
                        <a:t>[Alt], </a:t>
                      </a:r>
                      <a:r>
                        <a:rPr dirty="0" sz="1100">
                          <a:latin typeface="Times New Roman"/>
                          <a:cs typeface="Times New Roman"/>
                        </a:rPr>
                        <a:t>[F], </a:t>
                      </a:r>
                      <a:r>
                        <a:rPr dirty="0" sz="1100" spc="-5">
                          <a:latin typeface="Times New Roman"/>
                          <a:cs typeface="Times New Roman"/>
                        </a:rPr>
                        <a:t>[D]</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p:txBody>
      </p:sp>
      <p:sp>
        <p:nvSpPr>
          <p:cNvPr id="3" name="object 3"/>
          <p:cNvSpPr txBox="1"/>
          <p:nvPr/>
        </p:nvSpPr>
        <p:spPr>
          <a:xfrm>
            <a:off x="838961" y="1095755"/>
            <a:ext cx="6323330" cy="146304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SHOW ERRORS</a:t>
            </a:r>
            <a:endParaRPr sz="1100">
              <a:latin typeface="Courier New"/>
              <a:cs typeface="Courier New"/>
            </a:endParaRPr>
          </a:p>
          <a:p>
            <a:pPr>
              <a:lnSpc>
                <a:spcPct val="100000"/>
              </a:lnSpc>
              <a:spcBef>
                <a:spcPts val="35"/>
              </a:spcBef>
            </a:pPr>
            <a:endParaRPr sz="1000">
              <a:latin typeface="Courier New"/>
              <a:cs typeface="Courier New"/>
            </a:endParaRPr>
          </a:p>
          <a:p>
            <a:pPr marL="74930" marR="4898390">
              <a:lnSpc>
                <a:spcPct val="100000"/>
              </a:lnSpc>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a:lnSpc>
                <a:spcPct val="100000"/>
              </a:lnSpc>
              <a:spcBef>
                <a:spcPts val="35"/>
              </a:spcBef>
            </a:pPr>
            <a:endParaRPr sz="1000">
              <a:latin typeface="Courier New"/>
              <a:cs typeface="Courier New"/>
            </a:endParaRPr>
          </a:p>
          <a:p>
            <a:pPr marL="74930" marR="4898390">
              <a:lnSpc>
                <a:spcPct val="100000"/>
              </a:lnSpc>
              <a:spcBef>
                <a:spcPts val="5"/>
              </a:spcBef>
            </a:pPr>
            <a:r>
              <a:rPr dirty="0" sz="1100" spc="-5">
                <a:latin typeface="Courier New"/>
                <a:cs typeface="Courier New"/>
              </a:rPr>
              <a:t>No</a:t>
            </a:r>
            <a:r>
              <a:rPr dirty="0" sz="1100" spc="-70">
                <a:latin typeface="Courier New"/>
                <a:cs typeface="Courier New"/>
              </a:rPr>
              <a:t> </a:t>
            </a:r>
            <a:r>
              <a:rPr dirty="0" sz="1100" spc="-5">
                <a:latin typeface="Courier New"/>
                <a:cs typeface="Courier New"/>
              </a:rPr>
              <a:t>errors.</a:t>
            </a:r>
            <a:endParaRPr sz="1100">
              <a:latin typeface="Courier New"/>
              <a:cs typeface="Courier New"/>
            </a:endParaRPr>
          </a:p>
          <a:p>
            <a:pPr marL="74930" marR="4479290">
              <a:lnSpc>
                <a:spcPts val="2510"/>
              </a:lnSpc>
              <a:spcBef>
                <a:spcPts val="26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2697733"/>
            <a:ext cx="361315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e. Execute </a:t>
            </a:r>
            <a:r>
              <a:rPr dirty="0" sz="1200" spc="-5">
                <a:latin typeface="Times New Roman"/>
                <a:cs typeface="Times New Roman"/>
              </a:rPr>
              <a:t>the </a:t>
            </a:r>
            <a:r>
              <a:rPr dirty="0" sz="1200" spc="-5">
                <a:latin typeface="Courier New"/>
                <a:cs typeface="Courier New"/>
              </a:rPr>
              <a:t>compile_pkg.recompile</a:t>
            </a:r>
            <a:r>
              <a:rPr dirty="0" sz="1200" spc="-360">
                <a:latin typeface="Courier New"/>
                <a:cs typeface="Courier New"/>
              </a:rPr>
              <a:t> </a:t>
            </a:r>
            <a:r>
              <a:rPr dirty="0" sz="1200">
                <a:latin typeface="Times New Roman"/>
                <a:cs typeface="Times New Roman"/>
              </a:rPr>
              <a:t>procedure.</a:t>
            </a:r>
            <a:endParaRPr sz="1200">
              <a:latin typeface="Times New Roman"/>
              <a:cs typeface="Times New Roman"/>
            </a:endParaRPr>
          </a:p>
        </p:txBody>
      </p:sp>
      <p:sp>
        <p:nvSpPr>
          <p:cNvPr id="5" name="object 5"/>
          <p:cNvSpPr txBox="1"/>
          <p:nvPr/>
        </p:nvSpPr>
        <p:spPr>
          <a:xfrm>
            <a:off x="838961" y="2987801"/>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a:t>
            </a:r>
            <a:r>
              <a:rPr dirty="0" sz="1100">
                <a:latin typeface="Courier New"/>
                <a:cs typeface="Courier New"/>
              </a:rPr>
              <a:t> </a:t>
            </a:r>
            <a:r>
              <a:rPr dirty="0" sz="1100" spc="-5">
                <a:latin typeface="Courier New"/>
                <a:cs typeface="Courier New"/>
              </a:rPr>
              <a:t>compile_pkg.recompile</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1130300" y="3639565"/>
            <a:ext cx="5362575" cy="396875"/>
          </a:xfrm>
          <a:prstGeom prst="rect">
            <a:avLst/>
          </a:prstGeom>
        </p:spPr>
        <p:txBody>
          <a:bodyPr wrap="square" lIns="0" tIns="6985" rIns="0" bIns="0" rtlCol="0" vert="horz">
            <a:spAutoFit/>
          </a:bodyPr>
          <a:lstStyle/>
          <a:p>
            <a:pPr marL="241300" marR="5080" indent="-228600">
              <a:lnSpc>
                <a:spcPct val="102899"/>
              </a:lnSpc>
              <a:spcBef>
                <a:spcPts val="55"/>
              </a:spcBef>
              <a:tabLst>
                <a:tab pos="240665" algn="l"/>
              </a:tabLst>
            </a:pPr>
            <a:r>
              <a:rPr dirty="0" sz="1200">
                <a:latin typeface="Times New Roman"/>
                <a:cs typeface="Times New Roman"/>
              </a:rPr>
              <a:t>f.	Run the </a:t>
            </a:r>
            <a:r>
              <a:rPr dirty="0" sz="1200" spc="-5">
                <a:latin typeface="Times New Roman"/>
                <a:cs typeface="Times New Roman"/>
              </a:rPr>
              <a:t>script </a:t>
            </a:r>
            <a:r>
              <a:rPr dirty="0" sz="1200">
                <a:latin typeface="Times New Roman"/>
                <a:cs typeface="Times New Roman"/>
              </a:rPr>
              <a:t>file that you created in </a:t>
            </a:r>
            <a:r>
              <a:rPr dirty="0" sz="1200" spc="-5">
                <a:latin typeface="Times New Roman"/>
                <a:cs typeface="Times New Roman"/>
              </a:rPr>
              <a:t>step </a:t>
            </a:r>
            <a:r>
              <a:rPr dirty="0" sz="1200">
                <a:latin typeface="Times New Roman"/>
                <a:cs typeface="Times New Roman"/>
              </a:rPr>
              <a:t>3c </a:t>
            </a:r>
            <a:r>
              <a:rPr dirty="0" sz="1200" spc="-5">
                <a:latin typeface="Times New Roman"/>
                <a:cs typeface="Times New Roman"/>
              </a:rPr>
              <a:t>(</a:t>
            </a:r>
            <a:r>
              <a:rPr dirty="0" sz="1200" spc="-5">
                <a:latin typeface="Courier New"/>
                <a:cs typeface="Courier New"/>
              </a:rPr>
              <a:t>lab8_soln_3c.sql</a:t>
            </a:r>
            <a:r>
              <a:rPr dirty="0" sz="1200" spc="-5">
                <a:latin typeface="Times New Roman"/>
                <a:cs typeface="Times New Roman"/>
              </a:rPr>
              <a:t>) </a:t>
            </a:r>
            <a:r>
              <a:rPr dirty="0" sz="1200">
                <a:latin typeface="Times New Roman"/>
                <a:cs typeface="Times New Roman"/>
              </a:rPr>
              <a:t>to check the  status </a:t>
            </a:r>
            <a:r>
              <a:rPr dirty="0" sz="1200" spc="-5">
                <a:latin typeface="Times New Roman"/>
                <a:cs typeface="Times New Roman"/>
              </a:rPr>
              <a:t>column </a:t>
            </a:r>
            <a:r>
              <a:rPr dirty="0" sz="1200">
                <a:latin typeface="Times New Roman"/>
                <a:cs typeface="Times New Roman"/>
              </a:rPr>
              <a:t>value. Do you still have objects with an </a:t>
            </a:r>
            <a:r>
              <a:rPr dirty="0" sz="1200" spc="-5">
                <a:latin typeface="Courier New"/>
                <a:cs typeface="Courier New"/>
              </a:rPr>
              <a:t>INVALID</a:t>
            </a:r>
            <a:r>
              <a:rPr dirty="0" sz="1200" spc="-470">
                <a:latin typeface="Courier New"/>
                <a:cs typeface="Courier New"/>
              </a:rPr>
              <a:t> </a:t>
            </a:r>
            <a:r>
              <a:rPr dirty="0" sz="1200" spc="-5">
                <a:latin typeface="Times New Roman"/>
                <a:cs typeface="Times New Roman"/>
              </a:rPr>
              <a:t>status?</a:t>
            </a:r>
            <a:endParaRPr sz="1200">
              <a:latin typeface="Times New Roman"/>
              <a:cs typeface="Times New Roman"/>
            </a:endParaRPr>
          </a:p>
        </p:txBody>
      </p:sp>
      <p:sp>
        <p:nvSpPr>
          <p:cNvPr id="7" name="object 7"/>
          <p:cNvSpPr txBox="1"/>
          <p:nvPr/>
        </p:nvSpPr>
        <p:spPr>
          <a:xfrm>
            <a:off x="838961" y="4117847"/>
            <a:ext cx="6323330" cy="829944"/>
          </a:xfrm>
          <a:prstGeom prst="rect">
            <a:avLst/>
          </a:prstGeom>
          <a:ln w="12192">
            <a:solidFill>
              <a:srgbClr val="000000"/>
            </a:solidFill>
          </a:ln>
        </p:spPr>
        <p:txBody>
          <a:bodyPr wrap="square" lIns="0" tIns="13335" rIns="0" bIns="0" rtlCol="0" vert="horz">
            <a:spAutoFit/>
          </a:bodyPr>
          <a:lstStyle/>
          <a:p>
            <a:pPr marL="74930" marR="2971165">
              <a:lnSpc>
                <a:spcPts val="1240"/>
              </a:lnSpc>
              <a:spcBef>
                <a:spcPts val="105"/>
              </a:spcBef>
            </a:pPr>
            <a:r>
              <a:rPr dirty="0" sz="1100" spc="-5">
                <a:latin typeface="Courier New"/>
                <a:cs typeface="Courier New"/>
              </a:rPr>
              <a:t>SELECT object_name, object_type, status  FROM USER_OBJECTS</a:t>
            </a:r>
            <a:endParaRPr sz="1100">
              <a:latin typeface="Courier New"/>
              <a:cs typeface="Courier New"/>
            </a:endParaRPr>
          </a:p>
          <a:p>
            <a:pPr marL="74930">
              <a:lnSpc>
                <a:spcPts val="1220"/>
              </a:lnSpc>
            </a:pPr>
            <a:r>
              <a:rPr dirty="0" sz="1100" spc="-5">
                <a:latin typeface="Courier New"/>
                <a:cs typeface="Courier New"/>
              </a:rPr>
              <a:t>WHERE status =</a:t>
            </a:r>
            <a:r>
              <a:rPr dirty="0" sz="1100" spc="5">
                <a:latin typeface="Courier New"/>
                <a:cs typeface="Courier New"/>
              </a:rPr>
              <a:t> </a:t>
            </a:r>
            <a:r>
              <a:rPr dirty="0" sz="1100" spc="-5">
                <a:latin typeface="Courier New"/>
                <a:cs typeface="Courier New"/>
              </a:rPr>
              <a:t>'INVALID';</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no rows</a:t>
            </a:r>
            <a:r>
              <a:rPr dirty="0" sz="1100">
                <a:latin typeface="Courier New"/>
                <a:cs typeface="Courier New"/>
              </a:rPr>
              <a:t> </a:t>
            </a:r>
            <a:r>
              <a:rPr dirty="0" sz="1100" spc="-5">
                <a:latin typeface="Courier New"/>
                <a:cs typeface="Courier New"/>
              </a:rPr>
              <a:t>selected</a:t>
            </a:r>
            <a:endParaRPr sz="1100">
              <a:latin typeface="Courier New"/>
              <a:cs typeface="Courier New"/>
            </a:endParaRPr>
          </a:p>
        </p:txBody>
      </p:sp>
      <p:sp>
        <p:nvSpPr>
          <p:cNvPr id="8" name="object 8"/>
          <p:cNvSpPr txBox="1"/>
          <p:nvPr/>
        </p:nvSpPr>
        <p:spPr>
          <a:xfrm>
            <a:off x="1358884" y="5086603"/>
            <a:ext cx="42246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No rows are </a:t>
            </a:r>
            <a:r>
              <a:rPr dirty="0" sz="1200" spc="-5">
                <a:latin typeface="Times New Roman"/>
                <a:cs typeface="Times New Roman"/>
              </a:rPr>
              <a:t>returned. There </a:t>
            </a:r>
            <a:r>
              <a:rPr dirty="0" sz="1200">
                <a:latin typeface="Times New Roman"/>
                <a:cs typeface="Times New Roman"/>
              </a:rPr>
              <a:t>are no objects with an </a:t>
            </a:r>
            <a:r>
              <a:rPr dirty="0" sz="1200" spc="-5">
                <a:latin typeface="Courier New"/>
                <a:cs typeface="Courier New"/>
              </a:rPr>
              <a:t>INVALID</a:t>
            </a:r>
            <a:r>
              <a:rPr dirty="0" sz="1200" spc="-480">
                <a:latin typeface="Courier New"/>
                <a:cs typeface="Courier New"/>
              </a:rPr>
              <a:t> </a:t>
            </a:r>
            <a:r>
              <a:rPr dirty="0" sz="1200">
                <a:latin typeface="Times New Roman"/>
                <a:cs typeface="Times New Roman"/>
              </a:rPr>
              <a:t>status.</a:t>
            </a:r>
            <a:endParaRPr sz="12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426710" cy="7283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9: </a:t>
            </a:r>
            <a:r>
              <a:rPr dirty="0" sz="1200" b="1">
                <a:latin typeface="Arial"/>
                <a:cs typeface="Arial"/>
              </a:rPr>
              <a:t>Solutions</a:t>
            </a:r>
            <a:endParaRPr sz="1200">
              <a:latin typeface="Arial"/>
              <a:cs typeface="Arial"/>
            </a:endParaRPr>
          </a:p>
          <a:p>
            <a:pPr marL="241300" marR="5080" indent="-228600">
              <a:lnSpc>
                <a:spcPct val="102899"/>
              </a:lnSpc>
              <a:spcBef>
                <a:spcPts val="1125"/>
              </a:spcBef>
            </a:pPr>
            <a:r>
              <a:rPr dirty="0" sz="1200">
                <a:latin typeface="Times New Roman"/>
                <a:cs typeface="Times New Roman"/>
              </a:rPr>
              <a:t>1. Create a table called </a:t>
            </a:r>
            <a:r>
              <a:rPr dirty="0" sz="1200" spc="-5">
                <a:latin typeface="Courier New"/>
                <a:cs typeface="Courier New"/>
              </a:rPr>
              <a:t>PERSONNEL </a:t>
            </a:r>
            <a:r>
              <a:rPr dirty="0" sz="1200">
                <a:latin typeface="Times New Roman"/>
                <a:cs typeface="Times New Roman"/>
              </a:rPr>
              <a:t>by executing the </a:t>
            </a:r>
            <a:r>
              <a:rPr dirty="0" sz="1200" spc="-10">
                <a:latin typeface="Courier New"/>
                <a:cs typeface="Courier New"/>
              </a:rPr>
              <a:t>E:\labs\PLPU\labs\  </a:t>
            </a:r>
            <a:r>
              <a:rPr dirty="0" sz="1200" spc="-5">
                <a:latin typeface="Courier New"/>
                <a:cs typeface="Courier New"/>
              </a:rPr>
              <a:t>lab_09_01.sql</a:t>
            </a:r>
            <a:r>
              <a:rPr dirty="0" sz="1200" spc="-370">
                <a:latin typeface="Courier New"/>
                <a:cs typeface="Courier New"/>
              </a:rPr>
              <a:t> </a:t>
            </a:r>
            <a:r>
              <a:rPr dirty="0" sz="1200" spc="-5">
                <a:latin typeface="Times New Roman"/>
                <a:cs typeface="Times New Roman"/>
              </a:rPr>
              <a:t>script. </a:t>
            </a:r>
            <a:r>
              <a:rPr dirty="0" sz="1200">
                <a:latin typeface="Times New Roman"/>
                <a:cs typeface="Times New Roman"/>
              </a:rPr>
              <a:t>The table contains the </a:t>
            </a:r>
            <a:r>
              <a:rPr dirty="0" sz="1200" spc="-5">
                <a:latin typeface="Times New Roman"/>
                <a:cs typeface="Times New Roman"/>
              </a:rPr>
              <a:t>following attributes </a:t>
            </a:r>
            <a:r>
              <a:rPr dirty="0" sz="1200">
                <a:latin typeface="Times New Roman"/>
                <a:cs typeface="Times New Roman"/>
              </a:rPr>
              <a:t>and data </a:t>
            </a:r>
            <a:r>
              <a:rPr dirty="0" sz="1200" spc="-5">
                <a:latin typeface="Times New Roman"/>
                <a:cs typeface="Times New Roman"/>
              </a:rPr>
              <a:t>types:</a:t>
            </a:r>
            <a:endParaRPr sz="1200">
              <a:latin typeface="Times New Roman"/>
              <a:cs typeface="Times New Roman"/>
            </a:endParaRPr>
          </a:p>
        </p:txBody>
      </p:sp>
      <p:graphicFrame>
        <p:nvGraphicFramePr>
          <p:cNvPr id="3" name="object 3"/>
          <p:cNvGraphicFramePr>
            <a:graphicFrameLocks noGrp="1"/>
          </p:cNvGraphicFramePr>
          <p:nvPr/>
        </p:nvGraphicFramePr>
        <p:xfrm>
          <a:off x="932688" y="1618488"/>
          <a:ext cx="5420360" cy="1218565"/>
        </p:xfrm>
        <a:graphic>
          <a:graphicData uri="http://schemas.openxmlformats.org/drawingml/2006/table">
            <a:tbl>
              <a:tblPr firstRow="1" bandRow="1">
                <a:tableStyleId>{2D5ABB26-0587-4C30-8999-92F81FD0307C}</a:tableStyleId>
              </a:tblPr>
              <a:tblGrid>
                <a:gridCol w="1577340"/>
                <a:gridCol w="1909445"/>
                <a:gridCol w="1919605"/>
              </a:tblGrid>
              <a:tr h="237744">
                <a:tc>
                  <a:txBody>
                    <a:bodyPr/>
                    <a:lstStyle/>
                    <a:p>
                      <a:pPr marL="68580">
                        <a:lnSpc>
                          <a:spcPts val="1280"/>
                        </a:lnSpc>
                      </a:pPr>
                      <a:r>
                        <a:rPr dirty="0" sz="1100" spc="-5" b="1">
                          <a:latin typeface="Times New Roman"/>
                          <a:cs typeface="Times New Roman"/>
                        </a:rPr>
                        <a:t>Column </a:t>
                      </a:r>
                      <a:r>
                        <a:rPr dirty="0" sz="1100" b="1">
                          <a:latin typeface="Times New Roman"/>
                          <a:cs typeface="Times New Roman"/>
                        </a:rPr>
                        <a:t>Name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80"/>
                        </a:lnSpc>
                      </a:pPr>
                      <a:r>
                        <a:rPr dirty="0" sz="1100" spc="-5" b="1">
                          <a:latin typeface="Times New Roman"/>
                          <a:cs typeface="Times New Roman"/>
                        </a:rPr>
                        <a:t>Data Type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80"/>
                        </a:lnSpc>
                      </a:pPr>
                      <a:r>
                        <a:rPr dirty="0" sz="1100" spc="-5" b="1">
                          <a:latin typeface="Times New Roman"/>
                          <a:cs typeface="Times New Roman"/>
                        </a:rPr>
                        <a:t>Length</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2222">
                <a:tc>
                  <a:txBody>
                    <a:bodyPr/>
                    <a:lstStyle/>
                    <a:p>
                      <a:pPr marL="68580">
                        <a:lnSpc>
                          <a:spcPts val="1205"/>
                        </a:lnSpc>
                      </a:pPr>
                      <a:r>
                        <a:rPr dirty="0" sz="1100" spc="-5">
                          <a:latin typeface="Courier New"/>
                          <a:cs typeface="Courier New"/>
                        </a:rPr>
                        <a:t>ID</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05"/>
                        </a:lnSpc>
                      </a:pPr>
                      <a:r>
                        <a:rPr dirty="0" sz="1100" spc="-5">
                          <a:latin typeface="Courier New"/>
                          <a:cs typeface="Courier New"/>
                        </a:rPr>
                        <a:t>NUMBER</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275"/>
                        </a:lnSpc>
                      </a:pPr>
                      <a:r>
                        <a:rPr dirty="0" sz="1100">
                          <a:latin typeface="Times New Roman"/>
                          <a:cs typeface="Times New Roman"/>
                        </a:rPr>
                        <a:t>6</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37744">
                <a:tc>
                  <a:txBody>
                    <a:bodyPr/>
                    <a:lstStyle/>
                    <a:p>
                      <a:pPr marL="68580">
                        <a:lnSpc>
                          <a:spcPts val="1205"/>
                        </a:lnSpc>
                      </a:pPr>
                      <a:r>
                        <a:rPr dirty="0" sz="1100" spc="-5">
                          <a:latin typeface="Courier New"/>
                          <a:cs typeface="Courier New"/>
                        </a:rPr>
                        <a:t>last_name</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05"/>
                        </a:lnSpc>
                      </a:pPr>
                      <a:r>
                        <a:rPr dirty="0" sz="1100" spc="-5">
                          <a:latin typeface="Courier New"/>
                          <a:cs typeface="Courier New"/>
                        </a:rPr>
                        <a:t>VARCHAR2</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275"/>
                        </a:lnSpc>
                      </a:pPr>
                      <a:r>
                        <a:rPr dirty="0" sz="1100" spc="-5">
                          <a:latin typeface="Times New Roman"/>
                          <a:cs typeface="Times New Roman"/>
                        </a:rPr>
                        <a:t>35</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38505">
                <a:tc>
                  <a:txBody>
                    <a:bodyPr/>
                    <a:lstStyle/>
                    <a:p>
                      <a:pPr marL="68580">
                        <a:lnSpc>
                          <a:spcPts val="1205"/>
                        </a:lnSpc>
                      </a:pPr>
                      <a:r>
                        <a:rPr dirty="0" sz="1100" spc="-5">
                          <a:latin typeface="Courier New"/>
                          <a:cs typeface="Courier New"/>
                        </a:rPr>
                        <a:t>review</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05"/>
                        </a:lnSpc>
                      </a:pPr>
                      <a:r>
                        <a:rPr dirty="0" sz="1100" spc="-5">
                          <a:latin typeface="Courier New"/>
                          <a:cs typeface="Courier New"/>
                        </a:rPr>
                        <a:t>CLOB</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275"/>
                        </a:lnSpc>
                      </a:pPr>
                      <a:r>
                        <a:rPr dirty="0" sz="1100" spc="-10">
                          <a:latin typeface="Times New Roman"/>
                          <a:cs typeface="Times New Roman"/>
                        </a:rPr>
                        <a:t>N/A</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43077">
                <a:tc>
                  <a:txBody>
                    <a:bodyPr/>
                    <a:lstStyle/>
                    <a:p>
                      <a:pPr marL="68580">
                        <a:lnSpc>
                          <a:spcPts val="1205"/>
                        </a:lnSpc>
                      </a:pPr>
                      <a:r>
                        <a:rPr dirty="0" sz="1100" spc="-5">
                          <a:latin typeface="Courier New"/>
                          <a:cs typeface="Courier New"/>
                        </a:rPr>
                        <a:t>picture</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05"/>
                        </a:lnSpc>
                      </a:pPr>
                      <a:r>
                        <a:rPr dirty="0" sz="1100" spc="-5">
                          <a:latin typeface="Courier New"/>
                          <a:cs typeface="Courier New"/>
                        </a:rPr>
                        <a:t>BLOB</a:t>
                      </a:r>
                      <a:endParaRPr sz="1100">
                        <a:latin typeface="Courier New"/>
                        <a:cs typeface="Courier New"/>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275"/>
                        </a:lnSpc>
                      </a:pPr>
                      <a:r>
                        <a:rPr dirty="0" sz="1100" spc="-10">
                          <a:latin typeface="Times New Roman"/>
                          <a:cs typeface="Times New Roman"/>
                        </a:rPr>
                        <a:t>N/A</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4" name="object 4"/>
          <p:cNvSpPr/>
          <p:nvPr/>
        </p:nvSpPr>
        <p:spPr>
          <a:xfrm>
            <a:off x="832866" y="3241547"/>
            <a:ext cx="6335395" cy="1159510"/>
          </a:xfrm>
          <a:custGeom>
            <a:avLst/>
            <a:gdLst/>
            <a:ahLst/>
            <a:cxnLst/>
            <a:rect l="l" t="t" r="r" b="b"/>
            <a:pathLst>
              <a:path w="6335395" h="1159510">
                <a:moveTo>
                  <a:pt x="6335268" y="0"/>
                </a:moveTo>
                <a:lnTo>
                  <a:pt x="6323076" y="0"/>
                </a:lnTo>
                <a:lnTo>
                  <a:pt x="6323076" y="12192"/>
                </a:lnTo>
                <a:lnTo>
                  <a:pt x="6323076" y="1146810"/>
                </a:lnTo>
                <a:lnTo>
                  <a:pt x="12179" y="1146810"/>
                </a:lnTo>
                <a:lnTo>
                  <a:pt x="12179" y="12192"/>
                </a:lnTo>
                <a:lnTo>
                  <a:pt x="6323076" y="12192"/>
                </a:lnTo>
                <a:lnTo>
                  <a:pt x="6323076" y="0"/>
                </a:lnTo>
                <a:lnTo>
                  <a:pt x="12179" y="0"/>
                </a:lnTo>
                <a:lnTo>
                  <a:pt x="0" y="0"/>
                </a:lnTo>
                <a:lnTo>
                  <a:pt x="0" y="12192"/>
                </a:lnTo>
                <a:lnTo>
                  <a:pt x="0" y="1146810"/>
                </a:lnTo>
                <a:lnTo>
                  <a:pt x="0" y="1159002"/>
                </a:lnTo>
                <a:lnTo>
                  <a:pt x="12179" y="1159002"/>
                </a:lnTo>
                <a:lnTo>
                  <a:pt x="6323076" y="1159002"/>
                </a:lnTo>
                <a:lnTo>
                  <a:pt x="6335268" y="1159002"/>
                </a:lnTo>
                <a:lnTo>
                  <a:pt x="6335268" y="1146810"/>
                </a:lnTo>
                <a:lnTo>
                  <a:pt x="6335268" y="12192"/>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901700" y="3234944"/>
            <a:ext cx="5856605" cy="1882775"/>
          </a:xfrm>
          <a:prstGeom prst="rect">
            <a:avLst/>
          </a:prstGeom>
        </p:spPr>
        <p:txBody>
          <a:bodyPr wrap="square" lIns="0" tIns="12065" rIns="0" bIns="0" rtlCol="0" vert="horz">
            <a:spAutoFit/>
          </a:bodyPr>
          <a:lstStyle/>
          <a:p>
            <a:pPr marL="12700">
              <a:lnSpc>
                <a:spcPts val="1280"/>
              </a:lnSpc>
              <a:spcBef>
                <a:spcPts val="95"/>
              </a:spcBef>
            </a:pPr>
            <a:r>
              <a:rPr dirty="0" sz="1100" spc="-5">
                <a:latin typeface="Courier New"/>
                <a:cs typeface="Courier New"/>
              </a:rPr>
              <a:t>CREATE TABLE personnel</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96520" marR="806450">
              <a:lnSpc>
                <a:spcPts val="1250"/>
              </a:lnSpc>
              <a:spcBef>
                <a:spcPts val="60"/>
              </a:spcBef>
              <a:tabLst>
                <a:tab pos="934085" algn="l"/>
              </a:tabLst>
            </a:pPr>
            <a:r>
              <a:rPr dirty="0" sz="1100" spc="-5">
                <a:latin typeface="Courier New"/>
                <a:cs typeface="Courier New"/>
              </a:rPr>
              <a:t>id	NUMBER(6) constraint personnel_id_pk PRIMARY KEY,  last_name VARCHAR2(35),</a:t>
            </a:r>
            <a:endParaRPr sz="1100">
              <a:latin typeface="Courier New"/>
              <a:cs typeface="Courier New"/>
            </a:endParaRPr>
          </a:p>
          <a:p>
            <a:pPr marL="96520" marR="4494530">
              <a:lnSpc>
                <a:spcPts val="1240"/>
              </a:lnSpc>
              <a:spcBef>
                <a:spcPts val="5"/>
              </a:spcBef>
              <a:tabLst>
                <a:tab pos="850265" algn="l"/>
              </a:tabLst>
            </a:pPr>
            <a:r>
              <a:rPr dirty="0" sz="1100" spc="-5">
                <a:latin typeface="Courier New"/>
                <a:cs typeface="Courier New"/>
              </a:rPr>
              <a:t>review	CLOB,  </a:t>
            </a:r>
            <a:r>
              <a:rPr dirty="0" sz="1100" spc="-5">
                <a:latin typeface="Courier New"/>
                <a:cs typeface="Courier New"/>
              </a:rPr>
              <a:t>picture</a:t>
            </a:r>
            <a:r>
              <a:rPr dirty="0" sz="1100">
                <a:latin typeface="Courier New"/>
                <a:cs typeface="Courier New"/>
              </a:rPr>
              <a:t>	</a:t>
            </a:r>
            <a:r>
              <a:rPr dirty="0" sz="1100" spc="-5">
                <a:latin typeface="Courier New"/>
                <a:cs typeface="Courier New"/>
              </a:rPr>
              <a:t>BLOB);</a:t>
            </a:r>
            <a:endParaRPr sz="1100">
              <a:latin typeface="Courier New"/>
              <a:cs typeface="Courier New"/>
            </a:endParaRPr>
          </a:p>
          <a:p>
            <a:pPr>
              <a:lnSpc>
                <a:spcPct val="100000"/>
              </a:lnSpc>
              <a:spcBef>
                <a:spcPts val="30"/>
              </a:spcBef>
            </a:pPr>
            <a:endParaRPr sz="1000">
              <a:latin typeface="Courier New"/>
              <a:cs typeface="Courier New"/>
            </a:endParaRPr>
          </a:p>
          <a:p>
            <a:pPr marL="12700">
              <a:lnSpc>
                <a:spcPct val="100000"/>
              </a:lnSpc>
            </a:pPr>
            <a:r>
              <a:rPr dirty="0" sz="1100" spc="-5">
                <a:latin typeface="Courier New"/>
                <a:cs typeface="Courier New"/>
              </a:rPr>
              <a:t>Table created.</a:t>
            </a:r>
            <a:endParaRPr sz="1100">
              <a:latin typeface="Courier New"/>
              <a:cs typeface="Courier New"/>
            </a:endParaRPr>
          </a:p>
          <a:p>
            <a:pPr>
              <a:lnSpc>
                <a:spcPct val="100000"/>
              </a:lnSpc>
              <a:spcBef>
                <a:spcPts val="20"/>
              </a:spcBef>
            </a:pPr>
            <a:endParaRPr sz="1200">
              <a:latin typeface="Courier New"/>
              <a:cs typeface="Courier New"/>
            </a:endParaRPr>
          </a:p>
          <a:p>
            <a:pPr algn="just" marL="241300" marR="5080" indent="-228600">
              <a:lnSpc>
                <a:spcPct val="102699"/>
              </a:lnSpc>
            </a:pPr>
            <a:r>
              <a:rPr dirty="0" sz="1200">
                <a:latin typeface="Times New Roman"/>
                <a:cs typeface="Times New Roman"/>
              </a:rPr>
              <a:t>2.</a:t>
            </a:r>
            <a:r>
              <a:rPr dirty="0" sz="1200" spc="290">
                <a:latin typeface="Times New Roman"/>
                <a:cs typeface="Times New Roman"/>
              </a:rPr>
              <a:t> </a:t>
            </a:r>
            <a:r>
              <a:rPr dirty="0" sz="1200">
                <a:latin typeface="Times New Roman"/>
                <a:cs typeface="Times New Roman"/>
              </a:rPr>
              <a:t>Insert two</a:t>
            </a:r>
            <a:r>
              <a:rPr dirty="0" sz="1200" spc="-5">
                <a:latin typeface="Times New Roman"/>
                <a:cs typeface="Times New Roman"/>
              </a:rPr>
              <a:t> </a:t>
            </a:r>
            <a:r>
              <a:rPr dirty="0" sz="1200">
                <a:latin typeface="Times New Roman"/>
                <a:cs typeface="Times New Roman"/>
              </a:rPr>
              <a:t>rows into the</a:t>
            </a:r>
            <a:r>
              <a:rPr dirty="0" sz="1200" spc="-15">
                <a:latin typeface="Times New Roman"/>
                <a:cs typeface="Times New Roman"/>
              </a:rPr>
              <a:t> </a:t>
            </a:r>
            <a:r>
              <a:rPr dirty="0" sz="1200" spc="-5">
                <a:latin typeface="Courier New"/>
                <a:cs typeface="Courier New"/>
              </a:rPr>
              <a:t>PERSONNEL</a:t>
            </a:r>
            <a:r>
              <a:rPr dirty="0" sz="1200" spc="-425">
                <a:latin typeface="Courier New"/>
                <a:cs typeface="Courier New"/>
              </a:rPr>
              <a:t> </a:t>
            </a:r>
            <a:r>
              <a:rPr dirty="0" sz="1200">
                <a:latin typeface="Times New Roman"/>
                <a:cs typeface="Times New Roman"/>
              </a:rPr>
              <a:t>table,</a:t>
            </a:r>
            <a:r>
              <a:rPr dirty="0" sz="1200" spc="-10">
                <a:latin typeface="Times New Roman"/>
                <a:cs typeface="Times New Roman"/>
              </a:rPr>
              <a:t> </a:t>
            </a:r>
            <a:r>
              <a:rPr dirty="0" sz="1200" spc="-5">
                <a:latin typeface="Times New Roman"/>
                <a:cs typeface="Times New Roman"/>
              </a:rPr>
              <a:t>one </a:t>
            </a:r>
            <a:r>
              <a:rPr dirty="0" sz="1200">
                <a:latin typeface="Times New Roman"/>
                <a:cs typeface="Times New Roman"/>
              </a:rPr>
              <a:t>each</a:t>
            </a:r>
            <a:r>
              <a:rPr dirty="0" sz="1200" spc="-10">
                <a:latin typeface="Times New Roman"/>
                <a:cs typeface="Times New Roman"/>
              </a:rPr>
              <a:t> </a:t>
            </a:r>
            <a:r>
              <a:rPr dirty="0" sz="1200">
                <a:latin typeface="Times New Roman"/>
                <a:cs typeface="Times New Roman"/>
              </a:rPr>
              <a:t>for</a:t>
            </a:r>
            <a:r>
              <a:rPr dirty="0" sz="1200" spc="-5">
                <a:latin typeface="Times New Roman"/>
                <a:cs typeface="Times New Roman"/>
              </a:rPr>
              <a:t> </a:t>
            </a:r>
            <a:r>
              <a:rPr dirty="0" sz="1200">
                <a:latin typeface="Times New Roman"/>
                <a:cs typeface="Times New Roman"/>
              </a:rPr>
              <a:t>employee</a:t>
            </a:r>
            <a:r>
              <a:rPr dirty="0" sz="1200" spc="-10">
                <a:latin typeface="Times New Roman"/>
                <a:cs typeface="Times New Roman"/>
              </a:rPr>
              <a:t> </a:t>
            </a:r>
            <a:r>
              <a:rPr dirty="0" sz="1200" spc="-5">
                <a:latin typeface="Courier New"/>
                <a:cs typeface="Courier New"/>
              </a:rPr>
              <a:t>2034</a:t>
            </a:r>
            <a:r>
              <a:rPr dirty="0" sz="1200" spc="-425">
                <a:latin typeface="Courier New"/>
                <a:cs typeface="Courier New"/>
              </a:rPr>
              <a:t> </a:t>
            </a:r>
            <a:r>
              <a:rPr dirty="0" sz="1200">
                <a:latin typeface="Times New Roman"/>
                <a:cs typeface="Times New Roman"/>
              </a:rPr>
              <a:t>(whose last</a:t>
            </a:r>
            <a:r>
              <a:rPr dirty="0" sz="1200" spc="-5">
                <a:latin typeface="Times New Roman"/>
                <a:cs typeface="Times New Roman"/>
              </a:rPr>
              <a:t> name  </a:t>
            </a:r>
            <a:r>
              <a:rPr dirty="0" sz="1200">
                <a:latin typeface="Times New Roman"/>
                <a:cs typeface="Times New Roman"/>
              </a:rPr>
              <a:t>is </a:t>
            </a:r>
            <a:r>
              <a:rPr dirty="0" sz="1200" spc="-5">
                <a:latin typeface="Courier New"/>
                <a:cs typeface="Courier New"/>
              </a:rPr>
              <a:t>Allen</a:t>
            </a:r>
            <a:r>
              <a:rPr dirty="0" sz="1200" spc="-5">
                <a:latin typeface="Times New Roman"/>
                <a:cs typeface="Times New Roman"/>
              </a:rPr>
              <a:t>) </a:t>
            </a:r>
            <a:r>
              <a:rPr dirty="0" sz="1200">
                <a:latin typeface="Times New Roman"/>
                <a:cs typeface="Times New Roman"/>
              </a:rPr>
              <a:t>and for </a:t>
            </a:r>
            <a:r>
              <a:rPr dirty="0" sz="1200" spc="-5">
                <a:latin typeface="Times New Roman"/>
                <a:cs typeface="Times New Roman"/>
              </a:rPr>
              <a:t>employee </a:t>
            </a:r>
            <a:r>
              <a:rPr dirty="0" sz="1200" spc="-5">
                <a:latin typeface="Courier New"/>
                <a:cs typeface="Courier New"/>
              </a:rPr>
              <a:t>2035</a:t>
            </a:r>
            <a:r>
              <a:rPr dirty="0" sz="1200" spc="-380">
                <a:latin typeface="Courier New"/>
                <a:cs typeface="Courier New"/>
              </a:rPr>
              <a:t> </a:t>
            </a:r>
            <a:r>
              <a:rPr dirty="0" sz="1200">
                <a:latin typeface="Times New Roman"/>
                <a:cs typeface="Times New Roman"/>
              </a:rPr>
              <a:t>(whose last </a:t>
            </a:r>
            <a:r>
              <a:rPr dirty="0" sz="1200" spc="-5">
                <a:latin typeface="Times New Roman"/>
                <a:cs typeface="Times New Roman"/>
              </a:rPr>
              <a:t>name </a:t>
            </a:r>
            <a:r>
              <a:rPr dirty="0" sz="1200">
                <a:latin typeface="Times New Roman"/>
                <a:cs typeface="Times New Roman"/>
              </a:rPr>
              <a:t>is </a:t>
            </a:r>
            <a:r>
              <a:rPr dirty="0" sz="1200" spc="-5">
                <a:latin typeface="Courier New"/>
                <a:cs typeface="Courier New"/>
              </a:rPr>
              <a:t>Bond</a:t>
            </a:r>
            <a:r>
              <a:rPr dirty="0" sz="1200" spc="-5">
                <a:latin typeface="Times New Roman"/>
                <a:cs typeface="Times New Roman"/>
              </a:rPr>
              <a:t>). Use </a:t>
            </a:r>
            <a:r>
              <a:rPr dirty="0" sz="1200">
                <a:latin typeface="Times New Roman"/>
                <a:cs typeface="Times New Roman"/>
              </a:rPr>
              <a:t>the </a:t>
            </a:r>
            <a:r>
              <a:rPr dirty="0" sz="1200" spc="-5">
                <a:latin typeface="Times New Roman"/>
                <a:cs typeface="Times New Roman"/>
              </a:rPr>
              <a:t>empty </a:t>
            </a:r>
            <a:r>
              <a:rPr dirty="0" sz="1200">
                <a:latin typeface="Times New Roman"/>
                <a:cs typeface="Times New Roman"/>
              </a:rPr>
              <a:t>function for  the </a:t>
            </a:r>
            <a:r>
              <a:rPr dirty="0" sz="1200" spc="-5">
                <a:latin typeface="Courier New"/>
                <a:cs typeface="Courier New"/>
              </a:rPr>
              <a:t>CLOB</a:t>
            </a:r>
            <a:r>
              <a:rPr dirty="0" sz="1200" spc="-5">
                <a:latin typeface="Times New Roman"/>
                <a:cs typeface="Times New Roman"/>
              </a:rPr>
              <a:t>, </a:t>
            </a:r>
            <a:r>
              <a:rPr dirty="0" sz="1200">
                <a:latin typeface="Times New Roman"/>
                <a:cs typeface="Times New Roman"/>
              </a:rPr>
              <a:t>and provide </a:t>
            </a:r>
            <a:r>
              <a:rPr dirty="0" sz="1200" spc="-5">
                <a:latin typeface="Courier New"/>
                <a:cs typeface="Courier New"/>
              </a:rPr>
              <a:t>NULL</a:t>
            </a:r>
            <a:r>
              <a:rPr dirty="0" sz="1200" spc="-434">
                <a:latin typeface="Courier New"/>
                <a:cs typeface="Courier New"/>
              </a:rPr>
              <a:t> </a:t>
            </a:r>
            <a:r>
              <a:rPr dirty="0" sz="1200">
                <a:latin typeface="Times New Roman"/>
                <a:cs typeface="Times New Roman"/>
              </a:rPr>
              <a:t>as the value </a:t>
            </a:r>
            <a:r>
              <a:rPr dirty="0" sz="1200" spc="-5">
                <a:latin typeface="Times New Roman"/>
                <a:cs typeface="Times New Roman"/>
              </a:rPr>
              <a:t>for the </a:t>
            </a:r>
            <a:r>
              <a:rPr dirty="0" sz="1200" spc="-5">
                <a:latin typeface="Courier New"/>
                <a:cs typeface="Courier New"/>
              </a:rPr>
              <a:t>BLOB</a:t>
            </a:r>
            <a:r>
              <a:rPr dirty="0" sz="1200" spc="-5">
                <a:latin typeface="Times New Roman"/>
                <a:cs typeface="Times New Roman"/>
              </a:rPr>
              <a:t>.</a:t>
            </a:r>
            <a:endParaRPr sz="1200">
              <a:latin typeface="Times New Roman"/>
              <a:cs typeface="Times New Roman"/>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-7</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838961" y="5199126"/>
            <a:ext cx="6323330" cy="1463040"/>
          </a:xfrm>
          <a:prstGeom prst="rect">
            <a:avLst/>
          </a:prstGeom>
          <a:ln w="12192">
            <a:solidFill>
              <a:srgbClr val="000000"/>
            </a:solidFill>
          </a:ln>
        </p:spPr>
        <p:txBody>
          <a:bodyPr wrap="square" lIns="0" tIns="0" rIns="0" bIns="0" rtlCol="0" vert="horz">
            <a:spAutoFit/>
          </a:bodyPr>
          <a:lstStyle/>
          <a:p>
            <a:pPr marL="74930">
              <a:lnSpc>
                <a:spcPts val="1280"/>
              </a:lnSpc>
              <a:tabLst>
                <a:tab pos="1164590" algn="l"/>
              </a:tabLst>
            </a:pPr>
            <a:r>
              <a:rPr dirty="0" sz="1100" spc="-5">
                <a:latin typeface="Courier New"/>
                <a:cs typeface="Courier New"/>
              </a:rPr>
              <a:t>INSERT</a:t>
            </a:r>
            <a:r>
              <a:rPr dirty="0" sz="1100" spc="15">
                <a:latin typeface="Courier New"/>
                <a:cs typeface="Courier New"/>
              </a:rPr>
              <a:t> </a:t>
            </a:r>
            <a:r>
              <a:rPr dirty="0" sz="1100" spc="-5">
                <a:latin typeface="Courier New"/>
                <a:cs typeface="Courier New"/>
              </a:rPr>
              <a:t>INTO	personnel</a:t>
            </a:r>
            <a:endParaRPr sz="1100">
              <a:latin typeface="Courier New"/>
              <a:cs typeface="Courier New"/>
            </a:endParaRPr>
          </a:p>
          <a:p>
            <a:pPr marL="74930">
              <a:lnSpc>
                <a:spcPts val="1280"/>
              </a:lnSpc>
            </a:pPr>
            <a:r>
              <a:rPr dirty="0" sz="1100" spc="-5">
                <a:latin typeface="Courier New"/>
                <a:cs typeface="Courier New"/>
              </a:rPr>
              <a:t>VALUES (2034, 'Allen', empty_clob(),</a:t>
            </a:r>
            <a:r>
              <a:rPr dirty="0" sz="1100" spc="15">
                <a:latin typeface="Courier New"/>
                <a:cs typeface="Courier New"/>
              </a:rPr>
              <a:t> </a:t>
            </a:r>
            <a:r>
              <a:rPr dirty="0" sz="1100" spc="-5">
                <a:latin typeface="Courier New"/>
                <a:cs typeface="Courier New"/>
              </a:rPr>
              <a:t>NULL);</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tabLst>
                <a:tab pos="1164590" algn="l"/>
              </a:tabLst>
            </a:pPr>
            <a:r>
              <a:rPr dirty="0" sz="1100" spc="-5">
                <a:latin typeface="Courier New"/>
                <a:cs typeface="Courier New"/>
              </a:rPr>
              <a:t>INSERT</a:t>
            </a:r>
            <a:r>
              <a:rPr dirty="0" sz="1100" spc="15">
                <a:latin typeface="Courier New"/>
                <a:cs typeface="Courier New"/>
              </a:rPr>
              <a:t> </a:t>
            </a:r>
            <a:r>
              <a:rPr dirty="0" sz="1100" spc="-5">
                <a:latin typeface="Courier New"/>
                <a:cs typeface="Courier New"/>
              </a:rPr>
              <a:t>INTO	personnel</a:t>
            </a:r>
            <a:endParaRPr sz="1100">
              <a:latin typeface="Courier New"/>
              <a:cs typeface="Courier New"/>
            </a:endParaRPr>
          </a:p>
          <a:p>
            <a:pPr marL="74930">
              <a:lnSpc>
                <a:spcPts val="1280"/>
              </a:lnSpc>
            </a:pPr>
            <a:r>
              <a:rPr dirty="0" sz="1100" spc="-5">
                <a:latin typeface="Courier New"/>
                <a:cs typeface="Courier New"/>
              </a:rPr>
              <a:t>VALUES (2035, 'Bond', empty_clob(),</a:t>
            </a:r>
            <a:r>
              <a:rPr dirty="0" sz="1100" spc="15">
                <a:latin typeface="Courier New"/>
                <a:cs typeface="Courier New"/>
              </a:rPr>
              <a:t> </a:t>
            </a:r>
            <a:r>
              <a:rPr dirty="0" sz="1100" spc="-5">
                <a:latin typeface="Courier New"/>
                <a:cs typeface="Courier New"/>
              </a:rPr>
              <a:t>NULL);</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pPr>
            <a:r>
              <a:rPr dirty="0" sz="1100" spc="-5">
                <a:latin typeface="Courier New"/>
                <a:cs typeface="Courier New"/>
              </a:rPr>
              <a:t>1 row</a:t>
            </a:r>
            <a:r>
              <a:rPr dirty="0" sz="1100" spc="-55">
                <a:latin typeface="Courier New"/>
                <a:cs typeface="Courier New"/>
              </a:rPr>
              <a:t> </a:t>
            </a:r>
            <a:r>
              <a:rPr dirty="0" sz="1100" spc="-5">
                <a:latin typeface="Courier New"/>
                <a:cs typeface="Courier New"/>
              </a:rPr>
              <a:t>created.</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1 row</a:t>
            </a:r>
            <a:r>
              <a:rPr dirty="0" sz="1100" spc="-55">
                <a:latin typeface="Courier New"/>
                <a:cs typeface="Courier New"/>
              </a:rPr>
              <a:t> </a:t>
            </a:r>
            <a:r>
              <a:rPr dirty="0" sz="1100" spc="-5">
                <a:latin typeface="Courier New"/>
                <a:cs typeface="Courier New"/>
              </a:rPr>
              <a:t>created.</a:t>
            </a:r>
            <a:endParaRPr sz="1100">
              <a:latin typeface="Courier New"/>
              <a:cs typeface="Courier New"/>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-8</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96915" cy="108648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9: </a:t>
            </a:r>
            <a:r>
              <a:rPr dirty="0" sz="1200" b="1">
                <a:latin typeface="Arial"/>
                <a:cs typeface="Arial"/>
              </a:rPr>
              <a:t>Solutions (continued)</a:t>
            </a:r>
            <a:endParaRPr sz="1200">
              <a:latin typeface="Arial"/>
              <a:cs typeface="Arial"/>
            </a:endParaRPr>
          </a:p>
          <a:p>
            <a:pPr>
              <a:lnSpc>
                <a:spcPct val="100000"/>
              </a:lnSpc>
              <a:spcBef>
                <a:spcPts val="25"/>
              </a:spcBef>
            </a:pPr>
            <a:endParaRPr sz="1000">
              <a:latin typeface="Arial"/>
              <a:cs typeface="Arial"/>
            </a:endParaRPr>
          </a:p>
          <a:p>
            <a:pPr marL="240665" marR="5080" indent="-228600">
              <a:lnSpc>
                <a:spcPct val="99600"/>
              </a:lnSpc>
            </a:pPr>
            <a:r>
              <a:rPr dirty="0" sz="1200">
                <a:latin typeface="Times New Roman"/>
                <a:cs typeface="Times New Roman"/>
              </a:rPr>
              <a:t>3. </a:t>
            </a:r>
            <a:r>
              <a:rPr dirty="0" sz="1200" spc="-5">
                <a:latin typeface="Times New Roman"/>
                <a:cs typeface="Times New Roman"/>
              </a:rPr>
              <a:t>Examine </a:t>
            </a:r>
            <a:r>
              <a:rPr dirty="0" sz="1200">
                <a:latin typeface="Times New Roman"/>
                <a:cs typeface="Times New Roman"/>
              </a:rPr>
              <a:t>and execute </a:t>
            </a:r>
            <a:r>
              <a:rPr dirty="0" sz="1200" spc="-5">
                <a:latin typeface="Times New Roman"/>
                <a:cs typeface="Times New Roman"/>
              </a:rPr>
              <a:t>the </a:t>
            </a:r>
            <a:r>
              <a:rPr dirty="0" sz="1200" spc="-5">
                <a:latin typeface="Courier New"/>
                <a:cs typeface="Courier New"/>
              </a:rPr>
              <a:t>E:\labs\PLPU\labs\lab_09_03.sql </a:t>
            </a:r>
            <a:r>
              <a:rPr dirty="0" sz="1200" spc="-5">
                <a:latin typeface="Times New Roman"/>
                <a:cs typeface="Times New Roman"/>
              </a:rPr>
              <a:t>script. </a:t>
            </a:r>
            <a:r>
              <a:rPr dirty="0" sz="1200">
                <a:latin typeface="Times New Roman"/>
                <a:cs typeface="Times New Roman"/>
              </a:rPr>
              <a:t>The </a:t>
            </a:r>
            <a:r>
              <a:rPr dirty="0" sz="1200" spc="-5">
                <a:latin typeface="Times New Roman"/>
                <a:cs typeface="Times New Roman"/>
              </a:rPr>
              <a:t>script  </a:t>
            </a:r>
            <a:r>
              <a:rPr dirty="0" sz="1200">
                <a:latin typeface="Times New Roman"/>
                <a:cs typeface="Times New Roman"/>
              </a:rPr>
              <a:t>creates a </a:t>
            </a:r>
            <a:r>
              <a:rPr dirty="0" sz="1200" spc="-5">
                <a:latin typeface="Times New Roman"/>
                <a:cs typeface="Times New Roman"/>
              </a:rPr>
              <a:t>table named </a:t>
            </a:r>
            <a:r>
              <a:rPr dirty="0" sz="1200" spc="-5">
                <a:latin typeface="Courier New"/>
                <a:cs typeface="Courier New"/>
              </a:rPr>
              <a:t>REVIEW_TABLE</a:t>
            </a:r>
            <a:r>
              <a:rPr dirty="0" sz="1200" spc="-5">
                <a:latin typeface="Times New Roman"/>
                <a:cs typeface="Times New Roman"/>
              </a:rPr>
              <a:t>. </a:t>
            </a:r>
            <a:r>
              <a:rPr dirty="0" sz="1200">
                <a:latin typeface="Times New Roman"/>
                <a:cs typeface="Times New Roman"/>
              </a:rPr>
              <a:t>This table contains annual review </a:t>
            </a:r>
            <a:r>
              <a:rPr dirty="0" sz="1200" spc="-5">
                <a:latin typeface="Times New Roman"/>
                <a:cs typeface="Times New Roman"/>
              </a:rPr>
              <a:t>information </a:t>
            </a:r>
            <a:r>
              <a:rPr dirty="0" sz="1200">
                <a:latin typeface="Times New Roman"/>
                <a:cs typeface="Times New Roman"/>
              </a:rPr>
              <a:t>for  each </a:t>
            </a:r>
            <a:r>
              <a:rPr dirty="0" sz="1200" spc="-5">
                <a:latin typeface="Times New Roman"/>
                <a:cs typeface="Times New Roman"/>
              </a:rPr>
              <a:t>employee. </a:t>
            </a:r>
            <a:r>
              <a:rPr dirty="0" sz="1200">
                <a:latin typeface="Times New Roman"/>
                <a:cs typeface="Times New Roman"/>
              </a:rPr>
              <a:t>The script also contains two </a:t>
            </a:r>
            <a:r>
              <a:rPr dirty="0" sz="1200" spc="-5">
                <a:latin typeface="Times New Roman"/>
                <a:cs typeface="Times New Roman"/>
              </a:rPr>
              <a:t>statements </a:t>
            </a:r>
            <a:r>
              <a:rPr dirty="0" sz="1200">
                <a:latin typeface="Times New Roman"/>
                <a:cs typeface="Times New Roman"/>
              </a:rPr>
              <a:t>to insert review </a:t>
            </a:r>
            <a:r>
              <a:rPr dirty="0" sz="1200" spc="-5">
                <a:latin typeface="Times New Roman"/>
                <a:cs typeface="Times New Roman"/>
              </a:rPr>
              <a:t>details </a:t>
            </a:r>
            <a:r>
              <a:rPr dirty="0" sz="1200">
                <a:latin typeface="Times New Roman"/>
                <a:cs typeface="Times New Roman"/>
              </a:rPr>
              <a:t>for </a:t>
            </a:r>
            <a:r>
              <a:rPr dirty="0" sz="1200" spc="-5">
                <a:latin typeface="Times New Roman"/>
                <a:cs typeface="Times New Roman"/>
              </a:rPr>
              <a:t>two  employees.</a:t>
            </a:r>
            <a:endParaRPr sz="1200">
              <a:latin typeface="Times New Roman"/>
              <a:cs typeface="Times New Roman"/>
            </a:endParaRPr>
          </a:p>
        </p:txBody>
      </p:sp>
      <p:sp>
        <p:nvSpPr>
          <p:cNvPr id="3" name="object 3"/>
          <p:cNvSpPr txBox="1"/>
          <p:nvPr/>
        </p:nvSpPr>
        <p:spPr>
          <a:xfrm>
            <a:off x="838961" y="1974342"/>
            <a:ext cx="6323330" cy="3520440"/>
          </a:xfrm>
          <a:prstGeom prst="rect">
            <a:avLst/>
          </a:prstGeom>
          <a:ln w="12192">
            <a:solidFill>
              <a:srgbClr val="000000"/>
            </a:solidFill>
          </a:ln>
        </p:spPr>
        <p:txBody>
          <a:bodyPr wrap="square" lIns="0" tIns="8890" rIns="0" bIns="0" rtlCol="0" vert="horz">
            <a:spAutoFit/>
          </a:bodyPr>
          <a:lstStyle/>
          <a:p>
            <a:pPr marL="158750" marR="3808729" indent="-83820">
              <a:lnSpc>
                <a:spcPct val="94300"/>
              </a:lnSpc>
              <a:spcBef>
                <a:spcPts val="70"/>
              </a:spcBef>
              <a:tabLst>
                <a:tab pos="1164590" algn="l"/>
              </a:tabLst>
            </a:pPr>
            <a:r>
              <a:rPr dirty="0" sz="1100" spc="-5">
                <a:latin typeface="Courier New"/>
                <a:cs typeface="Courier New"/>
              </a:rPr>
              <a:t>CREATE TABLE review_table (  employee_id number,  </a:t>
            </a:r>
            <a:r>
              <a:rPr dirty="0" sz="1100" spc="-5">
                <a:latin typeface="Courier New"/>
                <a:cs typeface="Courier New"/>
              </a:rPr>
              <a:t>ann_review</a:t>
            </a:r>
            <a:r>
              <a:rPr dirty="0" sz="1100">
                <a:latin typeface="Courier New"/>
                <a:cs typeface="Courier New"/>
              </a:rPr>
              <a:t>	</a:t>
            </a:r>
            <a:r>
              <a:rPr dirty="0" sz="1100" spc="-5">
                <a:latin typeface="Courier New"/>
                <a:cs typeface="Courier New"/>
              </a:rPr>
              <a:t>VARCHAR2(2000));</a:t>
            </a:r>
            <a:endParaRPr sz="1100">
              <a:latin typeface="Courier New"/>
              <a:cs typeface="Courier New"/>
            </a:endParaRPr>
          </a:p>
          <a:p>
            <a:pPr>
              <a:lnSpc>
                <a:spcPct val="100000"/>
              </a:lnSpc>
              <a:spcBef>
                <a:spcPts val="40"/>
              </a:spcBef>
            </a:pPr>
            <a:endParaRPr sz="1100">
              <a:latin typeface="Courier New"/>
              <a:cs typeface="Courier New"/>
            </a:endParaRPr>
          </a:p>
          <a:p>
            <a:pPr marL="74930" marR="4227830">
              <a:lnSpc>
                <a:spcPts val="1240"/>
              </a:lnSpc>
            </a:pPr>
            <a:r>
              <a:rPr dirty="0" sz="1100" spc="-5">
                <a:latin typeface="Courier New"/>
                <a:cs typeface="Courier New"/>
              </a:rPr>
              <a:t>INSERT INTO review_table  VALUES (2034,</a:t>
            </a:r>
            <a:endParaRPr sz="1100">
              <a:latin typeface="Courier New"/>
              <a:cs typeface="Courier New"/>
            </a:endParaRPr>
          </a:p>
          <a:p>
            <a:pPr marL="661670" marR="2132330">
              <a:lnSpc>
                <a:spcPts val="1250"/>
              </a:lnSpc>
            </a:pPr>
            <a:r>
              <a:rPr dirty="0" sz="1100" spc="-5">
                <a:latin typeface="Courier New"/>
                <a:cs typeface="Courier New"/>
              </a:rPr>
              <a:t>'Very good performance this year. '||  'Recommended to increase salary by</a:t>
            </a:r>
            <a:r>
              <a:rPr dirty="0" sz="1100" spc="55">
                <a:latin typeface="Courier New"/>
                <a:cs typeface="Courier New"/>
              </a:rPr>
              <a:t> </a:t>
            </a:r>
            <a:r>
              <a:rPr dirty="0" sz="1100" spc="-5">
                <a:latin typeface="Courier New"/>
                <a:cs typeface="Courier New"/>
              </a:rPr>
              <a:t>$500');</a:t>
            </a:r>
            <a:endParaRPr sz="1100">
              <a:latin typeface="Courier New"/>
              <a:cs typeface="Courier New"/>
            </a:endParaRPr>
          </a:p>
          <a:p>
            <a:pPr marL="74930">
              <a:lnSpc>
                <a:spcPts val="1175"/>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review_table</a:t>
            </a:r>
            <a:endParaRPr sz="1100">
              <a:latin typeface="Courier New"/>
              <a:cs typeface="Courier New"/>
            </a:endParaRPr>
          </a:p>
          <a:p>
            <a:pPr marL="74930">
              <a:lnSpc>
                <a:spcPts val="1250"/>
              </a:lnSpc>
            </a:pPr>
            <a:r>
              <a:rPr dirty="0" sz="1100" spc="-5">
                <a:latin typeface="Courier New"/>
                <a:cs typeface="Courier New"/>
              </a:rPr>
              <a:t>VALUES (2035,</a:t>
            </a:r>
            <a:endParaRPr sz="1100">
              <a:latin typeface="Courier New"/>
              <a:cs typeface="Courier New"/>
            </a:endParaRPr>
          </a:p>
          <a:p>
            <a:pPr marL="661670" marR="2048510">
              <a:lnSpc>
                <a:spcPts val="1240"/>
              </a:lnSpc>
              <a:spcBef>
                <a:spcPts val="75"/>
              </a:spcBef>
            </a:pPr>
            <a:r>
              <a:rPr dirty="0" sz="1100" spc="-5">
                <a:latin typeface="Courier New"/>
                <a:cs typeface="Courier New"/>
              </a:rPr>
              <a:t>'Excellent performance this year. '||  'Recommended to increase salary by</a:t>
            </a:r>
            <a:r>
              <a:rPr dirty="0" sz="1100" spc="55">
                <a:latin typeface="Courier New"/>
                <a:cs typeface="Courier New"/>
              </a:rPr>
              <a:t> </a:t>
            </a:r>
            <a:r>
              <a:rPr dirty="0" sz="1100" spc="-5">
                <a:latin typeface="Courier New"/>
                <a:cs typeface="Courier New"/>
              </a:rPr>
              <a:t>$1000');</a:t>
            </a:r>
            <a:endParaRPr sz="1100">
              <a:latin typeface="Courier New"/>
              <a:cs typeface="Courier New"/>
            </a:endParaRPr>
          </a:p>
          <a:p>
            <a:pPr>
              <a:lnSpc>
                <a:spcPct val="100000"/>
              </a:lnSpc>
              <a:spcBef>
                <a:spcPts val="15"/>
              </a:spcBef>
            </a:pPr>
            <a:endParaRPr sz="1000">
              <a:latin typeface="Courier New"/>
              <a:cs typeface="Courier New"/>
            </a:endParaRPr>
          </a:p>
          <a:p>
            <a:pPr marL="74930">
              <a:lnSpc>
                <a:spcPct val="100000"/>
              </a:lnSpc>
            </a:pPr>
            <a:r>
              <a:rPr dirty="0" sz="1100" spc="-5">
                <a:latin typeface="Courier New"/>
                <a:cs typeface="Courier New"/>
              </a:rPr>
              <a:t>COMMIT;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spcBef>
                <a:spcPts val="5"/>
              </a:spcBef>
            </a:pPr>
            <a:r>
              <a:rPr dirty="0" sz="1100" spc="-5">
                <a:latin typeface="Courier New"/>
                <a:cs typeface="Courier New"/>
              </a:rPr>
              <a:t>Table</a:t>
            </a:r>
            <a:r>
              <a:rPr dirty="0" sz="1100" spc="-55">
                <a:latin typeface="Courier New"/>
                <a:cs typeface="Courier New"/>
              </a:rPr>
              <a:t> </a:t>
            </a:r>
            <a:r>
              <a:rPr dirty="0" sz="1100" spc="-5">
                <a:latin typeface="Courier New"/>
                <a:cs typeface="Courier New"/>
              </a:rPr>
              <a:t>created.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1 row</a:t>
            </a:r>
            <a:r>
              <a:rPr dirty="0" sz="1100" spc="-5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spcBef>
                <a:spcPts val="275"/>
              </a:spcBef>
            </a:pPr>
            <a:r>
              <a:rPr dirty="0" sz="1100" spc="-5">
                <a:latin typeface="Courier New"/>
                <a:cs typeface="Courier New"/>
              </a:rPr>
              <a:t>1 row</a:t>
            </a:r>
            <a:r>
              <a:rPr dirty="0" sz="1100" spc="-5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spcBef>
                <a:spcPts val="5"/>
              </a:spcBef>
            </a:pPr>
            <a:r>
              <a:rPr dirty="0" sz="1100" spc="-5">
                <a:latin typeface="Courier New"/>
                <a:cs typeface="Courier New"/>
              </a:rPr>
              <a:t>Commit</a:t>
            </a:r>
            <a:r>
              <a:rPr dirty="0" sz="1100" spc="-45">
                <a:latin typeface="Courier New"/>
                <a:cs typeface="Courier New"/>
              </a:rPr>
              <a:t> </a:t>
            </a:r>
            <a:r>
              <a:rPr dirty="0" sz="1100" spc="-5">
                <a:latin typeface="Courier New"/>
                <a:cs typeface="Courier New"/>
              </a:rPr>
              <a:t>complete.</a:t>
            </a:r>
            <a:endParaRPr sz="1100">
              <a:latin typeface="Courier New"/>
              <a:cs typeface="Courier New"/>
            </a:endParaRPr>
          </a:p>
        </p:txBody>
      </p:sp>
      <p:sp>
        <p:nvSpPr>
          <p:cNvPr id="4" name="object 4"/>
          <p:cNvSpPr txBox="1"/>
          <p:nvPr/>
        </p:nvSpPr>
        <p:spPr>
          <a:xfrm>
            <a:off x="901700" y="5633720"/>
            <a:ext cx="5579110" cy="1395095"/>
          </a:xfrm>
          <a:prstGeom prst="rect">
            <a:avLst/>
          </a:prstGeom>
        </p:spPr>
        <p:txBody>
          <a:bodyPr wrap="square" lIns="0" tIns="12700" rIns="0" bIns="0" rtlCol="0" vert="horz">
            <a:spAutoFit/>
          </a:bodyPr>
          <a:lstStyle/>
          <a:p>
            <a:pPr marL="241300" indent="-229235">
              <a:lnSpc>
                <a:spcPct val="100000"/>
              </a:lnSpc>
              <a:spcBef>
                <a:spcPts val="100"/>
              </a:spcBef>
              <a:buAutoNum type="arabicPeriod" startAt="4"/>
              <a:tabLst>
                <a:tab pos="241935" algn="l"/>
              </a:tabLst>
            </a:pPr>
            <a:r>
              <a:rPr dirty="0" sz="1200">
                <a:latin typeface="Times New Roman"/>
                <a:cs typeface="Times New Roman"/>
              </a:rPr>
              <a:t>Update the </a:t>
            </a:r>
            <a:r>
              <a:rPr dirty="0" sz="1200" spc="-5">
                <a:latin typeface="Courier New"/>
                <a:cs typeface="Courier New"/>
              </a:rPr>
              <a:t>PERSONNEL</a:t>
            </a:r>
            <a:r>
              <a:rPr dirty="0" sz="1200" spc="-434">
                <a:latin typeface="Courier New"/>
                <a:cs typeface="Courier New"/>
              </a:rPr>
              <a:t> </a:t>
            </a:r>
            <a:r>
              <a:rPr dirty="0" sz="1200">
                <a:latin typeface="Times New Roman"/>
                <a:cs typeface="Times New Roman"/>
              </a:rPr>
              <a:t>table.</a:t>
            </a:r>
            <a:endParaRPr sz="1200">
              <a:latin typeface="Times New Roman"/>
              <a:cs typeface="Times New Roman"/>
            </a:endParaRPr>
          </a:p>
          <a:p>
            <a:pPr>
              <a:lnSpc>
                <a:spcPct val="100000"/>
              </a:lnSpc>
              <a:spcBef>
                <a:spcPts val="30"/>
              </a:spcBef>
              <a:buFont typeface="Times New Roman"/>
              <a:buAutoNum type="arabicPeriod" startAt="4"/>
            </a:pPr>
            <a:endParaRPr sz="1050">
              <a:latin typeface="Times New Roman"/>
              <a:cs typeface="Times New Roman"/>
            </a:endParaRPr>
          </a:p>
          <a:p>
            <a:pPr lvl="1" marL="469265" indent="-229235">
              <a:lnSpc>
                <a:spcPct val="100000"/>
              </a:lnSpc>
              <a:spcBef>
                <a:spcPts val="5"/>
              </a:spcBef>
              <a:buAutoNum type="alphaLcPeriod"/>
              <a:tabLst>
                <a:tab pos="469900" algn="l"/>
              </a:tabLst>
            </a:pPr>
            <a:r>
              <a:rPr dirty="0" sz="1200" spc="-5">
                <a:latin typeface="Times New Roman"/>
                <a:cs typeface="Times New Roman"/>
              </a:rPr>
              <a:t>Populate </a:t>
            </a:r>
            <a:r>
              <a:rPr dirty="0" sz="1200">
                <a:latin typeface="Times New Roman"/>
                <a:cs typeface="Times New Roman"/>
              </a:rPr>
              <a:t>the </a:t>
            </a:r>
            <a:r>
              <a:rPr dirty="0" sz="1200" spc="-5">
                <a:latin typeface="Courier New"/>
                <a:cs typeface="Courier New"/>
              </a:rPr>
              <a:t>CLOB</a:t>
            </a:r>
            <a:r>
              <a:rPr dirty="0" sz="1200" spc="-445">
                <a:latin typeface="Courier New"/>
                <a:cs typeface="Courier New"/>
              </a:rPr>
              <a:t> </a:t>
            </a:r>
            <a:r>
              <a:rPr dirty="0" sz="1200">
                <a:latin typeface="Times New Roman"/>
                <a:cs typeface="Times New Roman"/>
              </a:rPr>
              <a:t>for the first row by using the </a:t>
            </a:r>
            <a:r>
              <a:rPr dirty="0" sz="1200" spc="-5">
                <a:latin typeface="Times New Roman"/>
                <a:cs typeface="Times New Roman"/>
              </a:rPr>
              <a:t>following </a:t>
            </a:r>
            <a:r>
              <a:rPr dirty="0" sz="1200">
                <a:latin typeface="Times New Roman"/>
                <a:cs typeface="Times New Roman"/>
              </a:rPr>
              <a:t>subquery in an </a:t>
            </a:r>
            <a:r>
              <a:rPr dirty="0" sz="1200" spc="-5">
                <a:latin typeface="Courier New"/>
                <a:cs typeface="Courier New"/>
              </a:rPr>
              <a:t>UPDATE</a:t>
            </a:r>
            <a:endParaRPr sz="1200">
              <a:latin typeface="Courier New"/>
              <a:cs typeface="Courier New"/>
            </a:endParaRPr>
          </a:p>
          <a:p>
            <a:pPr marL="469900">
              <a:lnSpc>
                <a:spcPct val="100000"/>
              </a:lnSpc>
            </a:pPr>
            <a:r>
              <a:rPr dirty="0" sz="1200" spc="-5">
                <a:latin typeface="Times New Roman"/>
                <a:cs typeface="Times New Roman"/>
              </a:rPr>
              <a:t>statement:</a:t>
            </a:r>
            <a:endParaRPr sz="1200">
              <a:latin typeface="Times New Roman"/>
              <a:cs typeface="Times New Roman"/>
            </a:endParaRPr>
          </a:p>
          <a:p>
            <a:pPr>
              <a:lnSpc>
                <a:spcPct val="100000"/>
              </a:lnSpc>
              <a:spcBef>
                <a:spcPts val="20"/>
              </a:spcBef>
            </a:pPr>
            <a:endParaRPr sz="1000">
              <a:latin typeface="Times New Roman"/>
              <a:cs typeface="Times New Roman"/>
            </a:endParaRPr>
          </a:p>
          <a:p>
            <a:pPr marL="469900" marR="3546475">
              <a:lnSpc>
                <a:spcPts val="1360"/>
              </a:lnSpc>
            </a:pPr>
            <a:r>
              <a:rPr dirty="0" sz="1200" spc="-5">
                <a:latin typeface="Courier New"/>
                <a:cs typeface="Courier New"/>
              </a:rPr>
              <a:t>SELECT</a:t>
            </a:r>
            <a:r>
              <a:rPr dirty="0" sz="1200" spc="-30">
                <a:latin typeface="Courier New"/>
                <a:cs typeface="Courier New"/>
              </a:rPr>
              <a:t> </a:t>
            </a:r>
            <a:r>
              <a:rPr dirty="0" sz="1200" spc="-5">
                <a:latin typeface="Courier New"/>
                <a:cs typeface="Courier New"/>
              </a:rPr>
              <a:t>ann_review  FROM</a:t>
            </a:r>
            <a:r>
              <a:rPr dirty="0" sz="1200" spc="-30">
                <a:latin typeface="Courier New"/>
                <a:cs typeface="Courier New"/>
              </a:rPr>
              <a:t> </a:t>
            </a:r>
            <a:r>
              <a:rPr dirty="0" sz="1200" spc="-5">
                <a:latin typeface="Courier New"/>
                <a:cs typeface="Courier New"/>
              </a:rPr>
              <a:t>review_table</a:t>
            </a:r>
            <a:endParaRPr sz="1200">
              <a:latin typeface="Courier New"/>
              <a:cs typeface="Courier New"/>
            </a:endParaRPr>
          </a:p>
          <a:p>
            <a:pPr marL="469900">
              <a:lnSpc>
                <a:spcPts val="1325"/>
              </a:lnSpc>
              <a:tabLst>
                <a:tab pos="1109345" algn="l"/>
              </a:tabLst>
            </a:pPr>
            <a:r>
              <a:rPr dirty="0" sz="1200" spc="-5">
                <a:latin typeface="Courier New"/>
                <a:cs typeface="Courier New"/>
              </a:rPr>
              <a:t>WHERE	employee_id =</a:t>
            </a:r>
            <a:r>
              <a:rPr dirty="0" sz="1200" spc="-10">
                <a:latin typeface="Courier New"/>
                <a:cs typeface="Courier New"/>
              </a:rPr>
              <a:t> </a:t>
            </a:r>
            <a:r>
              <a:rPr dirty="0" sz="1200" spc="-5">
                <a:latin typeface="Courier New"/>
                <a:cs typeface="Courier New"/>
              </a:rPr>
              <a:t>2034;</a:t>
            </a:r>
            <a:endParaRPr sz="1200">
              <a:latin typeface="Courier New"/>
              <a:cs typeface="Courier New"/>
            </a:endParaRPr>
          </a:p>
        </p:txBody>
      </p:sp>
      <p:sp>
        <p:nvSpPr>
          <p:cNvPr id="5" name="object 5"/>
          <p:cNvSpPr txBox="1"/>
          <p:nvPr/>
        </p:nvSpPr>
        <p:spPr>
          <a:xfrm>
            <a:off x="838961" y="7109459"/>
            <a:ext cx="6323330" cy="1134110"/>
          </a:xfrm>
          <a:prstGeom prst="rect">
            <a:avLst/>
          </a:prstGeom>
          <a:ln w="12192">
            <a:solidFill>
              <a:srgbClr val="000000"/>
            </a:solidFill>
          </a:ln>
        </p:spPr>
        <p:txBody>
          <a:bodyPr wrap="square" lIns="0" tIns="0" rIns="0" bIns="0" rtlCol="0" vert="horz">
            <a:spAutoFit/>
          </a:bodyPr>
          <a:lstStyle/>
          <a:p>
            <a:pPr marL="74930">
              <a:lnSpc>
                <a:spcPts val="1180"/>
              </a:lnSpc>
            </a:pPr>
            <a:r>
              <a:rPr dirty="0" sz="1100" spc="-5">
                <a:latin typeface="Courier New"/>
                <a:cs typeface="Courier New"/>
              </a:rPr>
              <a:t>UPDATE personnel</a:t>
            </a:r>
            <a:endParaRPr sz="1100">
              <a:latin typeface="Courier New"/>
              <a:cs typeface="Courier New"/>
            </a:endParaRPr>
          </a:p>
          <a:p>
            <a:pPr marL="158750">
              <a:lnSpc>
                <a:spcPts val="1245"/>
              </a:lnSpc>
            </a:pPr>
            <a:r>
              <a:rPr dirty="0" sz="1100" spc="-5">
                <a:latin typeface="Courier New"/>
                <a:cs typeface="Courier New"/>
              </a:rPr>
              <a:t>SET review = (SELECT</a:t>
            </a:r>
            <a:r>
              <a:rPr dirty="0" sz="1100" spc="15">
                <a:latin typeface="Courier New"/>
                <a:cs typeface="Courier New"/>
              </a:rPr>
              <a:t> </a:t>
            </a:r>
            <a:r>
              <a:rPr dirty="0" sz="1100" spc="-5">
                <a:latin typeface="Courier New"/>
                <a:cs typeface="Courier New"/>
              </a:rPr>
              <a:t>ann_review</a:t>
            </a:r>
            <a:endParaRPr sz="1100">
              <a:latin typeface="Courier New"/>
              <a:cs typeface="Courier New"/>
            </a:endParaRPr>
          </a:p>
          <a:p>
            <a:pPr marL="1332230">
              <a:lnSpc>
                <a:spcPts val="1245"/>
              </a:lnSpc>
              <a:tabLst>
                <a:tab pos="1918970" algn="l"/>
              </a:tabLst>
            </a:pPr>
            <a:r>
              <a:rPr dirty="0" sz="1100" spc="-5">
                <a:latin typeface="Courier New"/>
                <a:cs typeface="Courier New"/>
              </a:rPr>
              <a:t>FROM	review_table</a:t>
            </a:r>
            <a:endParaRPr sz="1100">
              <a:latin typeface="Courier New"/>
              <a:cs typeface="Courier New"/>
            </a:endParaRPr>
          </a:p>
          <a:p>
            <a:pPr marL="158750" marR="2802890" indent="1173480">
              <a:lnSpc>
                <a:spcPts val="1250"/>
              </a:lnSpc>
              <a:spcBef>
                <a:spcPts val="60"/>
              </a:spcBef>
              <a:tabLst>
                <a:tab pos="1918970" algn="l"/>
              </a:tabLst>
            </a:pPr>
            <a:r>
              <a:rPr dirty="0" sz="1100" spc="-5">
                <a:latin typeface="Courier New"/>
                <a:cs typeface="Courier New"/>
              </a:rPr>
              <a:t>WHERE	employee_id = 2034)  WHERE last_name =</a:t>
            </a:r>
            <a:r>
              <a:rPr dirty="0" sz="1100" spc="5">
                <a:latin typeface="Courier New"/>
                <a:cs typeface="Courier New"/>
              </a:rPr>
              <a:t> </a:t>
            </a:r>
            <a:r>
              <a:rPr dirty="0" sz="1100" spc="-5">
                <a:latin typeface="Courier New"/>
                <a:cs typeface="Courier New"/>
              </a:rPr>
              <a:t>'Allen';</a:t>
            </a:r>
            <a:endParaRPr sz="1100">
              <a:latin typeface="Courier New"/>
              <a:cs typeface="Courier New"/>
            </a:endParaRPr>
          </a:p>
          <a:p>
            <a:pPr>
              <a:lnSpc>
                <a:spcPct val="100000"/>
              </a:lnSpc>
              <a:spcBef>
                <a:spcPts val="20"/>
              </a:spcBef>
            </a:pPr>
            <a:endParaRPr sz="1000">
              <a:latin typeface="Courier New"/>
              <a:cs typeface="Courier New"/>
            </a:endParaRPr>
          </a:p>
          <a:p>
            <a:pPr marL="74930">
              <a:lnSpc>
                <a:spcPct val="100000"/>
              </a:lnSpc>
            </a:pPr>
            <a:r>
              <a:rPr dirty="0" sz="1100" spc="-5">
                <a:latin typeface="Courier New"/>
                <a:cs typeface="Courier New"/>
              </a:rPr>
              <a:t>1 row</a:t>
            </a:r>
            <a:r>
              <a:rPr dirty="0" sz="1100">
                <a:latin typeface="Courier New"/>
                <a:cs typeface="Courier New"/>
              </a:rPr>
              <a:t> </a:t>
            </a:r>
            <a:r>
              <a:rPr dirty="0" sz="1100" spc="-5">
                <a:latin typeface="Courier New"/>
                <a:cs typeface="Courier New"/>
              </a:rPr>
              <a:t>updated.</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601970" cy="7283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9: </a:t>
            </a:r>
            <a:r>
              <a:rPr dirty="0" sz="1200" b="1">
                <a:latin typeface="Arial"/>
                <a:cs typeface="Arial"/>
              </a:rPr>
              <a:t>Solutions (continued)</a:t>
            </a:r>
            <a:endParaRPr sz="1200">
              <a:latin typeface="Arial"/>
              <a:cs typeface="Arial"/>
            </a:endParaRPr>
          </a:p>
          <a:p>
            <a:pPr marL="469900" marR="5080" indent="-228600">
              <a:lnSpc>
                <a:spcPct val="102899"/>
              </a:lnSpc>
              <a:spcBef>
                <a:spcPts val="1125"/>
              </a:spcBef>
            </a:pPr>
            <a:r>
              <a:rPr dirty="0" sz="1200">
                <a:latin typeface="Times New Roman"/>
                <a:cs typeface="Times New Roman"/>
              </a:rPr>
              <a:t>b.</a:t>
            </a:r>
            <a:r>
              <a:rPr dirty="0" sz="1200" spc="290">
                <a:latin typeface="Times New Roman"/>
                <a:cs typeface="Times New Roman"/>
              </a:rPr>
              <a:t> </a:t>
            </a:r>
            <a:r>
              <a:rPr dirty="0" sz="1200" spc="-5">
                <a:latin typeface="Times New Roman"/>
                <a:cs typeface="Times New Roman"/>
              </a:rPr>
              <a:t>Populate</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CLOB</a:t>
            </a:r>
            <a:r>
              <a:rPr dirty="0" sz="1200" spc="-430">
                <a:latin typeface="Courier New"/>
                <a:cs typeface="Courier New"/>
              </a:rPr>
              <a:t> </a:t>
            </a:r>
            <a:r>
              <a:rPr dirty="0" sz="1200">
                <a:latin typeface="Times New Roman"/>
                <a:cs typeface="Times New Roman"/>
              </a:rPr>
              <a:t>for the </a:t>
            </a:r>
            <a:r>
              <a:rPr dirty="0" sz="1200" spc="-5">
                <a:latin typeface="Times New Roman"/>
                <a:cs typeface="Times New Roman"/>
              </a:rPr>
              <a:t>second</a:t>
            </a:r>
            <a:r>
              <a:rPr dirty="0" sz="1200" spc="-10">
                <a:latin typeface="Times New Roman"/>
                <a:cs typeface="Times New Roman"/>
              </a:rPr>
              <a:t> </a:t>
            </a:r>
            <a:r>
              <a:rPr dirty="0" sz="1200">
                <a:latin typeface="Times New Roman"/>
                <a:cs typeface="Times New Roman"/>
              </a:rPr>
              <a:t>row, using </a:t>
            </a:r>
            <a:r>
              <a:rPr dirty="0" sz="1200" spc="-5">
                <a:latin typeface="Times New Roman"/>
                <a:cs typeface="Times New Roman"/>
              </a:rPr>
              <a:t>PL/SQL</a:t>
            </a:r>
            <a:r>
              <a:rPr dirty="0" sz="1200" spc="-10">
                <a:latin typeface="Times New Roman"/>
                <a:cs typeface="Times New Roman"/>
              </a:rPr>
              <a:t> </a:t>
            </a:r>
            <a:r>
              <a:rPr dirty="0" sz="1200">
                <a:latin typeface="Times New Roman"/>
                <a:cs typeface="Times New Roman"/>
              </a:rPr>
              <a:t>and the</a:t>
            </a:r>
            <a:r>
              <a:rPr dirty="0" sz="1200" spc="-5">
                <a:latin typeface="Times New Roman"/>
                <a:cs typeface="Times New Roman"/>
              </a:rPr>
              <a:t> </a:t>
            </a:r>
            <a:r>
              <a:rPr dirty="0" sz="1200" spc="-5">
                <a:latin typeface="Courier New"/>
                <a:cs typeface="Courier New"/>
              </a:rPr>
              <a:t>DBMS_LOB</a:t>
            </a:r>
            <a:r>
              <a:rPr dirty="0" sz="1200" spc="-430">
                <a:latin typeface="Courier New"/>
                <a:cs typeface="Courier New"/>
              </a:rPr>
              <a:t> </a:t>
            </a:r>
            <a:r>
              <a:rPr dirty="0" sz="1200">
                <a:latin typeface="Times New Roman"/>
                <a:cs typeface="Times New Roman"/>
              </a:rPr>
              <a:t>package.  Use the</a:t>
            </a:r>
            <a:r>
              <a:rPr dirty="0" sz="1200" spc="5">
                <a:latin typeface="Times New Roman"/>
                <a:cs typeface="Times New Roman"/>
              </a:rPr>
              <a:t> </a:t>
            </a:r>
            <a:r>
              <a:rPr dirty="0" sz="1200" spc="-5">
                <a:latin typeface="Times New Roman"/>
                <a:cs typeface="Times New Roman"/>
              </a:rPr>
              <a:t>following</a:t>
            </a:r>
            <a:r>
              <a:rPr dirty="0" sz="1200">
                <a:latin typeface="Times New Roman"/>
                <a:cs typeface="Times New Roman"/>
              </a:rPr>
              <a:t> </a:t>
            </a:r>
            <a:r>
              <a:rPr dirty="0" sz="1200" spc="-5">
                <a:latin typeface="Courier New"/>
                <a:cs typeface="Courier New"/>
              </a:rPr>
              <a:t>SELECT</a:t>
            </a:r>
            <a:r>
              <a:rPr dirty="0" sz="1200" spc="-425">
                <a:latin typeface="Courier New"/>
                <a:cs typeface="Courier New"/>
              </a:rPr>
              <a:t> </a:t>
            </a:r>
            <a:r>
              <a:rPr dirty="0" sz="1200" spc="-5">
                <a:latin typeface="Times New Roman"/>
                <a:cs typeface="Times New Roman"/>
              </a:rPr>
              <a:t>statement</a:t>
            </a:r>
            <a:r>
              <a:rPr dirty="0" sz="1200" spc="5">
                <a:latin typeface="Times New Roman"/>
                <a:cs typeface="Times New Roman"/>
              </a:rPr>
              <a:t> </a:t>
            </a:r>
            <a:r>
              <a:rPr dirty="0" sz="1200">
                <a:latin typeface="Times New Roman"/>
                <a:cs typeface="Times New Roman"/>
              </a:rPr>
              <a:t>to</a:t>
            </a:r>
            <a:r>
              <a:rPr dirty="0" sz="1200" spc="5">
                <a:latin typeface="Times New Roman"/>
                <a:cs typeface="Times New Roman"/>
              </a:rPr>
              <a:t> </a:t>
            </a:r>
            <a:r>
              <a:rPr dirty="0" sz="1200" spc="-5">
                <a:latin typeface="Times New Roman"/>
                <a:cs typeface="Times New Roman"/>
              </a:rPr>
              <a:t>provide</a:t>
            </a:r>
            <a:r>
              <a:rPr dirty="0" sz="1200">
                <a:latin typeface="Times New Roman"/>
                <a:cs typeface="Times New Roman"/>
              </a:rPr>
              <a:t> a</a:t>
            </a:r>
            <a:r>
              <a:rPr dirty="0" sz="1200" spc="5">
                <a:latin typeface="Times New Roman"/>
                <a:cs typeface="Times New Roman"/>
              </a:rPr>
              <a:t> </a:t>
            </a:r>
            <a:r>
              <a:rPr dirty="0" sz="1200">
                <a:latin typeface="Times New Roman"/>
                <a:cs typeface="Times New Roman"/>
              </a:rPr>
              <a:t>value</a:t>
            </a:r>
            <a:r>
              <a:rPr dirty="0" sz="1200" spc="5">
                <a:latin typeface="Times New Roman"/>
                <a:cs typeface="Times New Roman"/>
              </a:rPr>
              <a:t> </a:t>
            </a:r>
            <a:r>
              <a:rPr dirty="0" sz="1200">
                <a:latin typeface="Times New Roman"/>
                <a:cs typeface="Times New Roman"/>
              </a:rPr>
              <a:t>for the </a:t>
            </a:r>
            <a:r>
              <a:rPr dirty="0" sz="1200" spc="-5">
                <a:latin typeface="Courier New"/>
                <a:cs typeface="Courier New"/>
              </a:rPr>
              <a:t>LOB</a:t>
            </a:r>
            <a:r>
              <a:rPr dirty="0" sz="1200" spc="-420">
                <a:latin typeface="Courier New"/>
                <a:cs typeface="Courier New"/>
              </a:rPr>
              <a:t> </a:t>
            </a:r>
            <a:r>
              <a:rPr dirty="0" sz="1200" spc="-5">
                <a:latin typeface="Times New Roman"/>
                <a:cs typeface="Times New Roman"/>
              </a:rPr>
              <a:t>locator.</a:t>
            </a:r>
            <a:endParaRPr sz="1200">
              <a:latin typeface="Times New Roman"/>
              <a:cs typeface="Times New Roman"/>
            </a:endParaRPr>
          </a:p>
        </p:txBody>
      </p:sp>
      <p:sp>
        <p:nvSpPr>
          <p:cNvPr id="3" name="object 3"/>
          <p:cNvSpPr txBox="1"/>
          <p:nvPr/>
        </p:nvSpPr>
        <p:spPr>
          <a:xfrm>
            <a:off x="1358900" y="1659890"/>
            <a:ext cx="574040" cy="553720"/>
          </a:xfrm>
          <a:prstGeom prst="rect">
            <a:avLst/>
          </a:prstGeom>
        </p:spPr>
        <p:txBody>
          <a:bodyPr wrap="square" lIns="0" tIns="22860" rIns="0" bIns="0" rtlCol="0" vert="horz">
            <a:spAutoFit/>
          </a:bodyPr>
          <a:lstStyle/>
          <a:p>
            <a:pPr marL="12700" marR="5080">
              <a:lnSpc>
                <a:spcPct val="94400"/>
              </a:lnSpc>
              <a:spcBef>
                <a:spcPts val="180"/>
              </a:spcBef>
            </a:pPr>
            <a:r>
              <a:rPr dirty="0" sz="1200" spc="-5">
                <a:latin typeface="Courier New"/>
                <a:cs typeface="Courier New"/>
              </a:rPr>
              <a:t>SELECT  </a:t>
            </a:r>
            <a:r>
              <a:rPr dirty="0" sz="1200" spc="-5">
                <a:latin typeface="Courier New"/>
                <a:cs typeface="Courier New"/>
              </a:rPr>
              <a:t>FROM  WHERE</a:t>
            </a:r>
            <a:endParaRPr sz="1200">
              <a:latin typeface="Courier New"/>
              <a:cs typeface="Courier New"/>
            </a:endParaRPr>
          </a:p>
        </p:txBody>
      </p:sp>
      <p:sp>
        <p:nvSpPr>
          <p:cNvPr id="4" name="object 4"/>
          <p:cNvSpPr txBox="1"/>
          <p:nvPr/>
        </p:nvSpPr>
        <p:spPr>
          <a:xfrm>
            <a:off x="1998980" y="1659890"/>
            <a:ext cx="1214120" cy="553720"/>
          </a:xfrm>
          <a:prstGeom prst="rect">
            <a:avLst/>
          </a:prstGeom>
        </p:spPr>
        <p:txBody>
          <a:bodyPr wrap="square" lIns="0" tIns="22860" rIns="0" bIns="0" rtlCol="0" vert="horz">
            <a:spAutoFit/>
          </a:bodyPr>
          <a:lstStyle/>
          <a:p>
            <a:pPr marL="12700" marR="5080">
              <a:lnSpc>
                <a:spcPct val="94400"/>
              </a:lnSpc>
              <a:spcBef>
                <a:spcPts val="180"/>
              </a:spcBef>
            </a:pPr>
            <a:r>
              <a:rPr dirty="0" sz="1200" spc="-5">
                <a:latin typeface="Courier New"/>
                <a:cs typeface="Courier New"/>
              </a:rPr>
              <a:t>ann_review  review_table  employee_id</a:t>
            </a:r>
            <a:r>
              <a:rPr dirty="0" sz="1200" spc="-50">
                <a:latin typeface="Courier New"/>
                <a:cs typeface="Courier New"/>
              </a:rPr>
              <a:t> </a:t>
            </a:r>
            <a:r>
              <a:rPr dirty="0" sz="1200" spc="-5">
                <a:latin typeface="Courier New"/>
                <a:cs typeface="Courier New"/>
              </a:rPr>
              <a:t>=</a:t>
            </a:r>
            <a:endParaRPr sz="1200">
              <a:latin typeface="Courier New"/>
              <a:cs typeface="Courier New"/>
            </a:endParaRPr>
          </a:p>
        </p:txBody>
      </p:sp>
      <p:sp>
        <p:nvSpPr>
          <p:cNvPr id="5" name="object 5"/>
          <p:cNvSpPr txBox="1"/>
          <p:nvPr/>
        </p:nvSpPr>
        <p:spPr>
          <a:xfrm>
            <a:off x="3279140" y="2005076"/>
            <a:ext cx="482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Courier New"/>
                <a:cs typeface="Courier New"/>
              </a:rPr>
              <a:t>2035;</a:t>
            </a:r>
            <a:endParaRPr sz="1200">
              <a:latin typeface="Courier New"/>
              <a:cs typeface="Courier New"/>
            </a:endParaRPr>
          </a:p>
        </p:txBody>
      </p:sp>
      <p:sp>
        <p:nvSpPr>
          <p:cNvPr id="6" name="object 6"/>
          <p:cNvSpPr txBox="1"/>
          <p:nvPr/>
        </p:nvSpPr>
        <p:spPr>
          <a:xfrm>
            <a:off x="838961" y="2294382"/>
            <a:ext cx="6323330" cy="320421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DECLARE</a:t>
            </a:r>
            <a:endParaRPr sz="1100">
              <a:latin typeface="Courier New"/>
              <a:cs typeface="Courier New"/>
            </a:endParaRPr>
          </a:p>
          <a:p>
            <a:pPr marL="242570">
              <a:lnSpc>
                <a:spcPts val="1245"/>
              </a:lnSpc>
            </a:pPr>
            <a:r>
              <a:rPr dirty="0" sz="1100" spc="-5">
                <a:latin typeface="Courier New"/>
                <a:cs typeface="Courier New"/>
              </a:rPr>
              <a:t>lobloc CLOB;</a:t>
            </a:r>
            <a:endParaRPr sz="1100">
              <a:latin typeface="Courier New"/>
              <a:cs typeface="Courier New"/>
            </a:endParaRPr>
          </a:p>
          <a:p>
            <a:pPr marL="242570">
              <a:lnSpc>
                <a:spcPts val="1250"/>
              </a:lnSpc>
            </a:pPr>
            <a:r>
              <a:rPr dirty="0" sz="1100" spc="-5">
                <a:latin typeface="Courier New"/>
                <a:cs typeface="Courier New"/>
              </a:rPr>
              <a:t>text VARCHAR2(2000);</a:t>
            </a:r>
            <a:endParaRPr sz="1100">
              <a:latin typeface="Courier New"/>
              <a:cs typeface="Courier New"/>
            </a:endParaRPr>
          </a:p>
          <a:p>
            <a:pPr marL="242570" marR="4814570">
              <a:lnSpc>
                <a:spcPts val="1240"/>
              </a:lnSpc>
              <a:spcBef>
                <a:spcPts val="70"/>
              </a:spcBef>
            </a:pPr>
            <a:r>
              <a:rPr dirty="0" sz="1100" spc="-5">
                <a:latin typeface="Courier New"/>
                <a:cs typeface="Courier New"/>
              </a:rPr>
              <a:t>amount NUMBER</a:t>
            </a:r>
            <a:r>
              <a:rPr dirty="0" sz="1100" spc="-50">
                <a:latin typeface="Courier New"/>
                <a:cs typeface="Courier New"/>
              </a:rPr>
              <a:t> </a:t>
            </a:r>
            <a:r>
              <a:rPr dirty="0" sz="1100" spc="-5">
                <a:latin typeface="Courier New"/>
                <a:cs typeface="Courier New"/>
              </a:rPr>
              <a:t>;  offset</a:t>
            </a:r>
            <a:r>
              <a:rPr dirty="0" sz="1100" spc="-50">
                <a:latin typeface="Courier New"/>
                <a:cs typeface="Courier New"/>
              </a:rPr>
              <a:t> </a:t>
            </a:r>
            <a:r>
              <a:rPr dirty="0" sz="1100" spc="-5">
                <a:latin typeface="Courier New"/>
                <a:cs typeface="Courier New"/>
              </a:rPr>
              <a:t>INTEGER;</a:t>
            </a:r>
            <a:endParaRPr sz="1100">
              <a:latin typeface="Courier New"/>
              <a:cs typeface="Courier New"/>
            </a:endParaRPr>
          </a:p>
          <a:p>
            <a:pPr marL="74930">
              <a:lnSpc>
                <a:spcPts val="1185"/>
              </a:lnSpc>
            </a:pPr>
            <a:r>
              <a:rPr dirty="0" sz="1100" spc="-5">
                <a:latin typeface="Courier New"/>
                <a:cs typeface="Courier New"/>
              </a:rPr>
              <a:t>BEGIN</a:t>
            </a:r>
            <a:endParaRPr sz="1100">
              <a:latin typeface="Courier New"/>
              <a:cs typeface="Courier New"/>
            </a:endParaRPr>
          </a:p>
          <a:p>
            <a:pPr marL="242570" marR="3808729">
              <a:lnSpc>
                <a:spcPts val="1240"/>
              </a:lnSpc>
              <a:spcBef>
                <a:spcPts val="75"/>
              </a:spcBef>
            </a:pPr>
            <a:r>
              <a:rPr dirty="0" sz="1100" spc="-5">
                <a:latin typeface="Courier New"/>
                <a:cs typeface="Courier New"/>
              </a:rPr>
              <a:t>SELECT ann_review INTO text  FROM review_table</a:t>
            </a:r>
            <a:endParaRPr sz="1100">
              <a:latin typeface="Courier New"/>
              <a:cs typeface="Courier New"/>
            </a:endParaRPr>
          </a:p>
          <a:p>
            <a:pPr marL="242570">
              <a:lnSpc>
                <a:spcPts val="1185"/>
              </a:lnSpc>
            </a:pPr>
            <a:r>
              <a:rPr dirty="0" sz="1100" spc="-5">
                <a:latin typeface="Courier New"/>
                <a:cs typeface="Courier New"/>
              </a:rPr>
              <a:t>WHERE employee_id =</a:t>
            </a:r>
            <a:r>
              <a:rPr dirty="0" sz="1100" spc="5">
                <a:latin typeface="Courier New"/>
                <a:cs typeface="Courier New"/>
              </a:rPr>
              <a:t> </a:t>
            </a:r>
            <a:r>
              <a:rPr dirty="0" sz="1100" spc="-5">
                <a:latin typeface="Courier New"/>
                <a:cs typeface="Courier New"/>
              </a:rPr>
              <a:t>2035;</a:t>
            </a:r>
            <a:endParaRPr sz="1100">
              <a:latin typeface="Courier New"/>
              <a:cs typeface="Courier New"/>
            </a:endParaRPr>
          </a:p>
          <a:p>
            <a:pPr marL="242570" marR="3976370">
              <a:lnSpc>
                <a:spcPts val="1240"/>
              </a:lnSpc>
              <a:spcBef>
                <a:spcPts val="70"/>
              </a:spcBef>
            </a:pPr>
            <a:r>
              <a:rPr dirty="0" sz="1100" spc="-5">
                <a:latin typeface="Courier New"/>
                <a:cs typeface="Courier New"/>
              </a:rPr>
              <a:t>SELECT review INTO lobloc  FROM personnel</a:t>
            </a:r>
            <a:endParaRPr sz="1100">
              <a:latin typeface="Courier New"/>
              <a:cs typeface="Courier New"/>
            </a:endParaRPr>
          </a:p>
          <a:p>
            <a:pPr marL="242570" marR="3054350">
              <a:lnSpc>
                <a:spcPts val="1250"/>
              </a:lnSpc>
            </a:pPr>
            <a:r>
              <a:rPr dirty="0" sz="1100" spc="-5">
                <a:latin typeface="Courier New"/>
                <a:cs typeface="Courier New"/>
              </a:rPr>
              <a:t>WHERE last_name = 'Bond' FOR UPDATE;  offset :=</a:t>
            </a:r>
            <a:r>
              <a:rPr dirty="0" sz="1100">
                <a:latin typeface="Courier New"/>
                <a:cs typeface="Courier New"/>
              </a:rPr>
              <a:t> </a:t>
            </a:r>
            <a:r>
              <a:rPr dirty="0" sz="1100" spc="-5">
                <a:latin typeface="Courier New"/>
                <a:cs typeface="Courier New"/>
              </a:rPr>
              <a:t>1;</a:t>
            </a:r>
            <a:endParaRPr sz="1100">
              <a:latin typeface="Courier New"/>
              <a:cs typeface="Courier New"/>
            </a:endParaRPr>
          </a:p>
          <a:p>
            <a:pPr marL="242570">
              <a:lnSpc>
                <a:spcPts val="1175"/>
              </a:lnSpc>
            </a:pPr>
            <a:r>
              <a:rPr dirty="0" sz="1100" spc="-5">
                <a:latin typeface="Courier New"/>
                <a:cs typeface="Courier New"/>
              </a:rPr>
              <a:t>amount :=</a:t>
            </a:r>
            <a:r>
              <a:rPr dirty="0" sz="1100">
                <a:latin typeface="Courier New"/>
                <a:cs typeface="Courier New"/>
              </a:rPr>
              <a:t> </a:t>
            </a:r>
            <a:r>
              <a:rPr dirty="0" sz="1100" spc="-5">
                <a:latin typeface="Courier New"/>
                <a:cs typeface="Courier New"/>
              </a:rPr>
              <a:t>length(text);</a:t>
            </a:r>
            <a:endParaRPr sz="1100">
              <a:latin typeface="Courier New"/>
              <a:cs typeface="Courier New"/>
            </a:endParaRPr>
          </a:p>
          <a:p>
            <a:pPr marL="242570" marR="2216150">
              <a:lnSpc>
                <a:spcPts val="1250"/>
              </a:lnSpc>
              <a:spcBef>
                <a:spcPts val="65"/>
              </a:spcBef>
            </a:pPr>
            <a:r>
              <a:rPr dirty="0" sz="1100" spc="-5">
                <a:latin typeface="Courier New"/>
                <a:cs typeface="Courier New"/>
              </a:rPr>
              <a:t>DBMS_LOB.WRITE (lobloc, amount, offset, text);  COMMIT;</a:t>
            </a:r>
            <a:endParaRPr sz="1100">
              <a:latin typeface="Courier New"/>
              <a:cs typeface="Courier New"/>
            </a:endParaRPr>
          </a:p>
          <a:p>
            <a:pPr marL="74930">
              <a:lnSpc>
                <a:spcPts val="1175"/>
              </a:lnSpc>
            </a:pPr>
            <a:r>
              <a:rPr dirty="0" sz="1100" spc="-5">
                <a:latin typeface="Courier New"/>
                <a:cs typeface="Courier New"/>
              </a:rPr>
              <a:t>END;</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a:lnSpc>
                <a:spcPct val="100000"/>
              </a:lnSpc>
            </a:pPr>
            <a:endParaRPr sz="105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7" name="object 7"/>
          <p:cNvSpPr txBox="1"/>
          <p:nvPr/>
        </p:nvSpPr>
        <p:spPr>
          <a:xfrm>
            <a:off x="901700" y="5633720"/>
            <a:ext cx="5962015" cy="1791970"/>
          </a:xfrm>
          <a:prstGeom prst="rect">
            <a:avLst/>
          </a:prstGeom>
        </p:spPr>
        <p:txBody>
          <a:bodyPr wrap="square" lIns="0" tIns="12700" rIns="0" bIns="0" rtlCol="0" vert="horz">
            <a:spAutoFit/>
          </a:bodyPr>
          <a:lstStyle/>
          <a:p>
            <a:pPr marL="12700">
              <a:lnSpc>
                <a:spcPct val="100000"/>
              </a:lnSpc>
              <a:spcBef>
                <a:spcPts val="100"/>
              </a:spcBef>
            </a:pPr>
            <a:r>
              <a:rPr dirty="0" sz="1200" b="1">
                <a:latin typeface="Times New Roman"/>
                <a:cs typeface="Times New Roman"/>
              </a:rPr>
              <a:t>If you have time, complete the </a:t>
            </a:r>
            <a:r>
              <a:rPr dirty="0" sz="1200" spc="-5" b="1">
                <a:latin typeface="Times New Roman"/>
                <a:cs typeface="Times New Roman"/>
              </a:rPr>
              <a:t>following</a:t>
            </a:r>
            <a:r>
              <a:rPr dirty="0" sz="1200" spc="-45" b="1">
                <a:latin typeface="Times New Roman"/>
                <a:cs typeface="Times New Roman"/>
              </a:rPr>
              <a:t> </a:t>
            </a:r>
            <a:r>
              <a:rPr dirty="0" sz="1200" b="1">
                <a:latin typeface="Times New Roman"/>
                <a:cs typeface="Times New Roman"/>
              </a:rPr>
              <a:t>exercise:</a:t>
            </a:r>
            <a:endParaRPr sz="1200">
              <a:latin typeface="Times New Roman"/>
              <a:cs typeface="Times New Roman"/>
            </a:endParaRPr>
          </a:p>
          <a:p>
            <a:pPr marL="241300" marR="5080" indent="-228600">
              <a:lnSpc>
                <a:spcPct val="101000"/>
              </a:lnSpc>
              <a:spcBef>
                <a:spcPts val="1155"/>
              </a:spcBef>
              <a:buAutoNum type="arabicPeriod" startAt="5"/>
              <a:tabLst>
                <a:tab pos="241935" algn="l"/>
              </a:tabLst>
            </a:pPr>
            <a:r>
              <a:rPr dirty="0" sz="1200">
                <a:latin typeface="Times New Roman"/>
                <a:cs typeface="Times New Roman"/>
              </a:rPr>
              <a:t>Create a </a:t>
            </a:r>
            <a:r>
              <a:rPr dirty="0" sz="1200" spc="-5">
                <a:latin typeface="Times New Roman"/>
                <a:cs typeface="Times New Roman"/>
              </a:rPr>
              <a:t>procedure </a:t>
            </a:r>
            <a:r>
              <a:rPr dirty="0" sz="1200">
                <a:latin typeface="Times New Roman"/>
                <a:cs typeface="Times New Roman"/>
              </a:rPr>
              <a:t>that adds a </a:t>
            </a:r>
            <a:r>
              <a:rPr dirty="0" sz="1200" spc="-5">
                <a:latin typeface="Times New Roman"/>
                <a:cs typeface="Times New Roman"/>
              </a:rPr>
              <a:t>locator </a:t>
            </a:r>
            <a:r>
              <a:rPr dirty="0" sz="1200">
                <a:latin typeface="Times New Roman"/>
                <a:cs typeface="Times New Roman"/>
              </a:rPr>
              <a:t>to a </a:t>
            </a:r>
            <a:r>
              <a:rPr dirty="0" sz="1200" spc="-5">
                <a:latin typeface="Times New Roman"/>
                <a:cs typeface="Times New Roman"/>
              </a:rPr>
              <a:t>binary file </a:t>
            </a:r>
            <a:r>
              <a:rPr dirty="0" sz="1200">
                <a:latin typeface="Times New Roman"/>
                <a:cs typeface="Times New Roman"/>
              </a:rPr>
              <a:t>into </a:t>
            </a:r>
            <a:r>
              <a:rPr dirty="0" sz="1200" spc="-5">
                <a:latin typeface="Times New Roman"/>
                <a:cs typeface="Times New Roman"/>
              </a:rPr>
              <a:t>the </a:t>
            </a:r>
            <a:r>
              <a:rPr dirty="0" sz="1200" spc="-5">
                <a:latin typeface="Courier New"/>
                <a:cs typeface="Courier New"/>
              </a:rPr>
              <a:t>PICTURE </a:t>
            </a:r>
            <a:r>
              <a:rPr dirty="0" sz="1200" spc="-5">
                <a:latin typeface="Times New Roman"/>
                <a:cs typeface="Times New Roman"/>
              </a:rPr>
              <a:t>column </a:t>
            </a:r>
            <a:r>
              <a:rPr dirty="0" sz="1200">
                <a:latin typeface="Times New Roman"/>
                <a:cs typeface="Times New Roman"/>
              </a:rPr>
              <a:t>of the  </a:t>
            </a:r>
            <a:r>
              <a:rPr dirty="0" sz="1200" spc="-5">
                <a:latin typeface="Courier New"/>
                <a:cs typeface="Courier New"/>
              </a:rPr>
              <a:t>COUNTRIES</a:t>
            </a:r>
            <a:r>
              <a:rPr dirty="0" sz="1200" spc="-480">
                <a:latin typeface="Courier New"/>
                <a:cs typeface="Courier New"/>
              </a:rPr>
              <a:t> </a:t>
            </a:r>
            <a:r>
              <a:rPr dirty="0" sz="1200">
                <a:latin typeface="Times New Roman"/>
                <a:cs typeface="Times New Roman"/>
              </a:rPr>
              <a:t>table. The binary file is a picture of the country flag. The </a:t>
            </a:r>
            <a:r>
              <a:rPr dirty="0" sz="1200" spc="-5">
                <a:latin typeface="Times New Roman"/>
                <a:cs typeface="Times New Roman"/>
              </a:rPr>
              <a:t>image </a:t>
            </a:r>
            <a:r>
              <a:rPr dirty="0" sz="1200">
                <a:latin typeface="Times New Roman"/>
                <a:cs typeface="Times New Roman"/>
              </a:rPr>
              <a:t>files are </a:t>
            </a:r>
            <a:r>
              <a:rPr dirty="0" sz="1200" spc="-5">
                <a:latin typeface="Times New Roman"/>
                <a:cs typeface="Times New Roman"/>
              </a:rPr>
              <a:t>named  </a:t>
            </a:r>
            <a:r>
              <a:rPr dirty="0" sz="1200">
                <a:latin typeface="Times New Roman"/>
                <a:cs typeface="Times New Roman"/>
              </a:rPr>
              <a:t>after the </a:t>
            </a:r>
            <a:r>
              <a:rPr dirty="0" sz="1200" spc="-5">
                <a:latin typeface="Times New Roman"/>
                <a:cs typeface="Times New Roman"/>
              </a:rPr>
              <a:t>country </a:t>
            </a:r>
            <a:r>
              <a:rPr dirty="0" sz="1200">
                <a:latin typeface="Times New Roman"/>
                <a:cs typeface="Times New Roman"/>
              </a:rPr>
              <a:t>IDs. </a:t>
            </a:r>
            <a:r>
              <a:rPr dirty="0" sz="1200" spc="-5">
                <a:latin typeface="Times New Roman"/>
                <a:cs typeface="Times New Roman"/>
              </a:rPr>
              <a:t>You </a:t>
            </a:r>
            <a:r>
              <a:rPr dirty="0" sz="1200">
                <a:latin typeface="Times New Roman"/>
                <a:cs typeface="Times New Roman"/>
              </a:rPr>
              <a:t>need to </a:t>
            </a:r>
            <a:r>
              <a:rPr dirty="0" sz="1200" spc="-5">
                <a:latin typeface="Times New Roman"/>
                <a:cs typeface="Times New Roman"/>
              </a:rPr>
              <a:t>load </a:t>
            </a:r>
            <a:r>
              <a:rPr dirty="0" sz="1200">
                <a:latin typeface="Times New Roman"/>
                <a:cs typeface="Times New Roman"/>
              </a:rPr>
              <a:t>an </a:t>
            </a:r>
            <a:r>
              <a:rPr dirty="0" sz="1200" spc="-5">
                <a:latin typeface="Times New Roman"/>
                <a:cs typeface="Times New Roman"/>
              </a:rPr>
              <a:t>image file locator </a:t>
            </a:r>
            <a:r>
              <a:rPr dirty="0" sz="1200">
                <a:latin typeface="Times New Roman"/>
                <a:cs typeface="Times New Roman"/>
              </a:rPr>
              <a:t>into all rows in the </a:t>
            </a:r>
            <a:r>
              <a:rPr dirty="0" sz="1200" spc="-5">
                <a:latin typeface="Times New Roman"/>
                <a:cs typeface="Times New Roman"/>
              </a:rPr>
              <a:t>Europe  </a:t>
            </a:r>
            <a:r>
              <a:rPr dirty="0" sz="1200">
                <a:latin typeface="Times New Roman"/>
                <a:cs typeface="Times New Roman"/>
              </a:rPr>
              <a:t>region </a:t>
            </a:r>
            <a:r>
              <a:rPr dirty="0" sz="1200" spc="-5">
                <a:latin typeface="Times New Roman"/>
                <a:cs typeface="Times New Roman"/>
              </a:rPr>
              <a:t>(</a:t>
            </a:r>
            <a:r>
              <a:rPr dirty="0" sz="1200" spc="-5">
                <a:latin typeface="Courier New"/>
                <a:cs typeface="Courier New"/>
              </a:rPr>
              <a:t>REGION_ID = 1</a:t>
            </a:r>
            <a:r>
              <a:rPr dirty="0" sz="1200" spc="-5">
                <a:latin typeface="Times New Roman"/>
                <a:cs typeface="Times New Roman"/>
              </a:rPr>
              <a:t>) </a:t>
            </a:r>
            <a:r>
              <a:rPr dirty="0" sz="1200">
                <a:latin typeface="Times New Roman"/>
                <a:cs typeface="Times New Roman"/>
              </a:rPr>
              <a:t>in </a:t>
            </a:r>
            <a:r>
              <a:rPr dirty="0" sz="1200" spc="-5">
                <a:latin typeface="Times New Roman"/>
                <a:cs typeface="Times New Roman"/>
              </a:rPr>
              <a:t>the </a:t>
            </a:r>
            <a:r>
              <a:rPr dirty="0" sz="1200" spc="-5">
                <a:latin typeface="Courier New"/>
                <a:cs typeface="Courier New"/>
              </a:rPr>
              <a:t>COUNTRIES </a:t>
            </a:r>
            <a:r>
              <a:rPr dirty="0" sz="1200">
                <a:latin typeface="Times New Roman"/>
                <a:cs typeface="Times New Roman"/>
              </a:rPr>
              <a:t>table. A </a:t>
            </a:r>
            <a:r>
              <a:rPr dirty="0" sz="1200" spc="-5">
                <a:latin typeface="Courier New"/>
                <a:cs typeface="Courier New"/>
              </a:rPr>
              <a:t>DIRECTORY </a:t>
            </a:r>
            <a:r>
              <a:rPr dirty="0" sz="1200">
                <a:latin typeface="Times New Roman"/>
                <a:cs typeface="Times New Roman"/>
              </a:rPr>
              <a:t>object called  </a:t>
            </a:r>
            <a:r>
              <a:rPr dirty="0" sz="1200" spc="-5">
                <a:latin typeface="Courier New"/>
                <a:cs typeface="Courier New"/>
              </a:rPr>
              <a:t>COUNTRY_PIC</a:t>
            </a:r>
            <a:r>
              <a:rPr dirty="0" sz="1200" spc="-459">
                <a:latin typeface="Courier New"/>
                <a:cs typeface="Courier New"/>
              </a:rPr>
              <a:t> </a:t>
            </a:r>
            <a:r>
              <a:rPr dirty="0" sz="1200">
                <a:latin typeface="Times New Roman"/>
                <a:cs typeface="Times New Roman"/>
              </a:rPr>
              <a:t>referencing the location of the </a:t>
            </a:r>
            <a:r>
              <a:rPr dirty="0" sz="1200" spc="-5">
                <a:latin typeface="Times New Roman"/>
                <a:cs typeface="Times New Roman"/>
              </a:rPr>
              <a:t>binary </a:t>
            </a:r>
            <a:r>
              <a:rPr dirty="0" sz="1200">
                <a:latin typeface="Times New Roman"/>
                <a:cs typeface="Times New Roman"/>
              </a:rPr>
              <a:t>files has to be created for you.</a:t>
            </a:r>
            <a:endParaRPr sz="1200">
              <a:latin typeface="Times New Roman"/>
              <a:cs typeface="Times New Roman"/>
            </a:endParaRPr>
          </a:p>
          <a:p>
            <a:pPr>
              <a:lnSpc>
                <a:spcPct val="100000"/>
              </a:lnSpc>
              <a:spcBef>
                <a:spcPts val="35"/>
              </a:spcBef>
              <a:buFont typeface="Times New Roman"/>
              <a:buAutoNum type="arabicPeriod" startAt="5"/>
            </a:pPr>
            <a:endParaRPr sz="1050">
              <a:latin typeface="Times New Roman"/>
              <a:cs typeface="Times New Roman"/>
            </a:endParaRPr>
          </a:p>
          <a:p>
            <a:pPr lvl="1" marL="469900" indent="-229235">
              <a:lnSpc>
                <a:spcPts val="1400"/>
              </a:lnSpc>
              <a:buAutoNum type="alphaLcPeriod"/>
              <a:tabLst>
                <a:tab pos="470534" algn="l"/>
              </a:tabLst>
            </a:pPr>
            <a:r>
              <a:rPr dirty="0" sz="1200">
                <a:latin typeface="Times New Roman"/>
                <a:cs typeface="Times New Roman"/>
              </a:rPr>
              <a:t>Add the </a:t>
            </a:r>
            <a:r>
              <a:rPr dirty="0" sz="1200" spc="-5">
                <a:latin typeface="Times New Roman"/>
                <a:cs typeface="Times New Roman"/>
              </a:rPr>
              <a:t>image column </a:t>
            </a:r>
            <a:r>
              <a:rPr dirty="0" sz="1200">
                <a:latin typeface="Times New Roman"/>
                <a:cs typeface="Times New Roman"/>
              </a:rPr>
              <a:t>to the </a:t>
            </a:r>
            <a:r>
              <a:rPr dirty="0" sz="1200" spc="-5">
                <a:latin typeface="Courier New"/>
                <a:cs typeface="Courier New"/>
              </a:rPr>
              <a:t>COUNTRIES</a:t>
            </a:r>
            <a:r>
              <a:rPr dirty="0" sz="1200" spc="-484">
                <a:latin typeface="Courier New"/>
                <a:cs typeface="Courier New"/>
              </a:rPr>
              <a:t> </a:t>
            </a:r>
            <a:r>
              <a:rPr dirty="0" sz="1200">
                <a:latin typeface="Times New Roman"/>
                <a:cs typeface="Times New Roman"/>
              </a:rPr>
              <a:t>table using:</a:t>
            </a:r>
            <a:endParaRPr sz="1200">
              <a:latin typeface="Times New Roman"/>
              <a:cs typeface="Times New Roman"/>
            </a:endParaRPr>
          </a:p>
          <a:p>
            <a:pPr marL="469900">
              <a:lnSpc>
                <a:spcPts val="1400"/>
              </a:lnSpc>
            </a:pPr>
            <a:r>
              <a:rPr dirty="0" sz="1200" spc="-5">
                <a:latin typeface="Courier New"/>
                <a:cs typeface="Courier New"/>
              </a:rPr>
              <a:t>ALTER TABLE countries ADD (picture</a:t>
            </a:r>
            <a:r>
              <a:rPr dirty="0" sz="1200" spc="75">
                <a:latin typeface="Courier New"/>
                <a:cs typeface="Courier New"/>
              </a:rPr>
              <a:t> </a:t>
            </a:r>
            <a:r>
              <a:rPr dirty="0" sz="1200" spc="-5">
                <a:latin typeface="Courier New"/>
                <a:cs typeface="Courier New"/>
              </a:rPr>
              <a:t>BFILE);</a:t>
            </a:r>
            <a:endParaRPr sz="1200">
              <a:latin typeface="Courier New"/>
              <a:cs typeface="Courier New"/>
            </a:endParaRPr>
          </a:p>
        </p:txBody>
      </p:sp>
      <p:sp>
        <p:nvSpPr>
          <p:cNvPr id="8" name="object 8"/>
          <p:cNvSpPr txBox="1"/>
          <p:nvPr/>
        </p:nvSpPr>
        <p:spPr>
          <a:xfrm>
            <a:off x="838961" y="7507223"/>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ALTER TABLE countries ADD (picture</a:t>
            </a:r>
            <a:r>
              <a:rPr dirty="0" sz="1100" spc="20">
                <a:latin typeface="Courier New"/>
                <a:cs typeface="Courier New"/>
              </a:rPr>
              <a:t> </a:t>
            </a:r>
            <a:r>
              <a:rPr dirty="0" sz="1100" spc="-5">
                <a:latin typeface="Courier New"/>
                <a:cs typeface="Courier New"/>
              </a:rPr>
              <a:t>BFILE);</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Table altered.</a:t>
            </a:r>
            <a:endParaRPr sz="1100">
              <a:latin typeface="Courier New"/>
              <a:cs typeface="Courier New"/>
            </a:endParaRPr>
          </a:p>
        </p:txBody>
      </p:sp>
      <p:sp>
        <p:nvSpPr>
          <p:cNvPr id="9" name="object 9"/>
          <p:cNvSpPr txBox="1"/>
          <p:nvPr/>
        </p:nvSpPr>
        <p:spPr>
          <a:xfrm>
            <a:off x="1358900" y="8159750"/>
            <a:ext cx="470662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Times New Roman"/>
                <a:cs typeface="Times New Roman"/>
              </a:rPr>
              <a:t>Alternatively,</a:t>
            </a:r>
            <a:r>
              <a:rPr dirty="0" sz="1200" spc="5">
                <a:latin typeface="Times New Roman"/>
                <a:cs typeface="Times New Roman"/>
              </a:rPr>
              <a:t> </a:t>
            </a:r>
            <a:r>
              <a:rPr dirty="0" sz="1200">
                <a:latin typeface="Times New Roman"/>
                <a:cs typeface="Times New Roman"/>
              </a:rPr>
              <a:t>use</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E:\labs\PLPU\labs\</a:t>
            </a:r>
            <a:r>
              <a:rPr dirty="0" sz="1200" spc="-415">
                <a:latin typeface="Courier New"/>
                <a:cs typeface="Courier New"/>
              </a:rPr>
              <a:t> </a:t>
            </a:r>
            <a:r>
              <a:rPr dirty="0" sz="1200" spc="-5">
                <a:latin typeface="Courier New"/>
                <a:cs typeface="Courier New"/>
              </a:rPr>
              <a:t>Lab_09_05_a.sql</a:t>
            </a:r>
            <a:r>
              <a:rPr dirty="0" sz="1200" spc="-415">
                <a:latin typeface="Courier New"/>
                <a:cs typeface="Courier New"/>
              </a:rPr>
              <a:t> </a:t>
            </a:r>
            <a:r>
              <a:rPr dirty="0" sz="1200" spc="-5">
                <a:latin typeface="Times New Roman"/>
                <a:cs typeface="Times New Roman"/>
              </a:rPr>
              <a:t>file.</a:t>
            </a:r>
            <a:endParaRPr sz="12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69305" cy="129222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9: </a:t>
            </a:r>
            <a:r>
              <a:rPr dirty="0" sz="1200" b="1">
                <a:latin typeface="Arial"/>
                <a:cs typeface="Arial"/>
              </a:rPr>
              <a:t>Solutions (continued)</a:t>
            </a:r>
            <a:endParaRPr sz="1200">
              <a:latin typeface="Arial"/>
              <a:cs typeface="Arial"/>
            </a:endParaRPr>
          </a:p>
          <a:p>
            <a:pPr marL="469900" marR="5080" indent="-228600">
              <a:lnSpc>
                <a:spcPct val="102800"/>
              </a:lnSpc>
              <a:spcBef>
                <a:spcPts val="1130"/>
              </a:spcBef>
            </a:pPr>
            <a:r>
              <a:rPr dirty="0" sz="1200">
                <a:latin typeface="Times New Roman"/>
                <a:cs typeface="Times New Roman"/>
              </a:rPr>
              <a:t>b. Create a PL/SQL procedure called </a:t>
            </a:r>
            <a:r>
              <a:rPr dirty="0" sz="1200" spc="-5">
                <a:latin typeface="Courier New"/>
                <a:cs typeface="Courier New"/>
              </a:rPr>
              <a:t>load_country_image </a:t>
            </a:r>
            <a:r>
              <a:rPr dirty="0" sz="1200">
                <a:latin typeface="Times New Roman"/>
                <a:cs typeface="Times New Roman"/>
              </a:rPr>
              <a:t>that </a:t>
            </a:r>
            <a:r>
              <a:rPr dirty="0" sz="1200" spc="-5">
                <a:latin typeface="Times New Roman"/>
                <a:cs typeface="Times New Roman"/>
              </a:rPr>
              <a:t>uses </a:t>
            </a:r>
            <a:r>
              <a:rPr dirty="0" sz="1200">
                <a:latin typeface="Times New Roman"/>
                <a:cs typeface="Times New Roman"/>
              </a:rPr>
              <a:t>the  </a:t>
            </a:r>
            <a:r>
              <a:rPr dirty="0" sz="1200" spc="-5">
                <a:latin typeface="Courier New"/>
                <a:cs typeface="Courier New"/>
              </a:rPr>
              <a:t>DBMS_LOB.FILEEXISTS </a:t>
            </a:r>
            <a:r>
              <a:rPr dirty="0" sz="1200">
                <a:latin typeface="Times New Roman"/>
                <a:cs typeface="Times New Roman"/>
              </a:rPr>
              <a:t>to test </a:t>
            </a:r>
            <a:r>
              <a:rPr dirty="0" sz="1200" spc="-5">
                <a:latin typeface="Times New Roman"/>
                <a:cs typeface="Times New Roman"/>
              </a:rPr>
              <a:t>whether </a:t>
            </a:r>
            <a:r>
              <a:rPr dirty="0" sz="1200">
                <a:latin typeface="Times New Roman"/>
                <a:cs typeface="Times New Roman"/>
              </a:rPr>
              <a:t>the country picture file exists. If the file  exists, then set </a:t>
            </a:r>
            <a:r>
              <a:rPr dirty="0" sz="1200" spc="-5">
                <a:latin typeface="Times New Roman"/>
                <a:cs typeface="Times New Roman"/>
              </a:rPr>
              <a:t>the </a:t>
            </a:r>
            <a:r>
              <a:rPr dirty="0" sz="1200" spc="-5">
                <a:latin typeface="Courier New"/>
                <a:cs typeface="Courier New"/>
              </a:rPr>
              <a:t>BFILE </a:t>
            </a:r>
            <a:r>
              <a:rPr dirty="0" sz="1200" spc="-5">
                <a:latin typeface="Times New Roman"/>
                <a:cs typeface="Times New Roman"/>
              </a:rPr>
              <a:t>locator for </a:t>
            </a:r>
            <a:r>
              <a:rPr dirty="0" sz="1200">
                <a:latin typeface="Times New Roman"/>
                <a:cs typeface="Times New Roman"/>
              </a:rPr>
              <a:t>the </a:t>
            </a:r>
            <a:r>
              <a:rPr dirty="0" sz="1200" spc="-5">
                <a:latin typeface="Times New Roman"/>
                <a:cs typeface="Times New Roman"/>
              </a:rPr>
              <a:t>file </a:t>
            </a:r>
            <a:r>
              <a:rPr dirty="0" sz="1200">
                <a:latin typeface="Times New Roman"/>
                <a:cs typeface="Times New Roman"/>
              </a:rPr>
              <a:t>in the </a:t>
            </a:r>
            <a:r>
              <a:rPr dirty="0" sz="1200" spc="-5">
                <a:latin typeface="Courier New"/>
                <a:cs typeface="Courier New"/>
              </a:rPr>
              <a:t>PICTURE </a:t>
            </a:r>
            <a:r>
              <a:rPr dirty="0" sz="1200" spc="-5">
                <a:latin typeface="Times New Roman"/>
                <a:cs typeface="Times New Roman"/>
              </a:rPr>
              <a:t>column; </a:t>
            </a:r>
            <a:r>
              <a:rPr dirty="0" sz="1200">
                <a:latin typeface="Times New Roman"/>
                <a:cs typeface="Times New Roman"/>
              </a:rPr>
              <a:t>otherwise,  display a </a:t>
            </a:r>
            <a:r>
              <a:rPr dirty="0" sz="1200" spc="-5">
                <a:latin typeface="Times New Roman"/>
                <a:cs typeface="Times New Roman"/>
              </a:rPr>
              <a:t>message that the file </a:t>
            </a:r>
            <a:r>
              <a:rPr dirty="0" sz="1200">
                <a:latin typeface="Times New Roman"/>
                <a:cs typeface="Times New Roman"/>
              </a:rPr>
              <a:t>does </a:t>
            </a:r>
            <a:r>
              <a:rPr dirty="0" sz="1200" spc="-5">
                <a:latin typeface="Times New Roman"/>
                <a:cs typeface="Times New Roman"/>
              </a:rPr>
              <a:t>not exist. </a:t>
            </a:r>
            <a:r>
              <a:rPr dirty="0" sz="1200">
                <a:latin typeface="Times New Roman"/>
                <a:cs typeface="Times New Roman"/>
              </a:rPr>
              <a:t>Use the </a:t>
            </a:r>
            <a:r>
              <a:rPr dirty="0" sz="1200" spc="-5">
                <a:latin typeface="Courier New"/>
                <a:cs typeface="Courier New"/>
              </a:rPr>
              <a:t>DBMS_OUTPUT</a:t>
            </a:r>
            <a:r>
              <a:rPr dirty="0" sz="1200" spc="-405">
                <a:latin typeface="Courier New"/>
                <a:cs typeface="Courier New"/>
              </a:rPr>
              <a:t> </a:t>
            </a:r>
            <a:r>
              <a:rPr dirty="0" sz="1200">
                <a:latin typeface="Times New Roman"/>
                <a:cs typeface="Times New Roman"/>
              </a:rPr>
              <a:t>package to </a:t>
            </a:r>
            <a:r>
              <a:rPr dirty="0" sz="1200" spc="-5">
                <a:latin typeface="Times New Roman"/>
                <a:cs typeface="Times New Roman"/>
              </a:rPr>
              <a:t>report  </a:t>
            </a:r>
            <a:r>
              <a:rPr dirty="0" sz="1200">
                <a:latin typeface="Times New Roman"/>
                <a:cs typeface="Times New Roman"/>
              </a:rPr>
              <a:t>file size </a:t>
            </a:r>
            <a:r>
              <a:rPr dirty="0" sz="1200" spc="-5">
                <a:latin typeface="Times New Roman"/>
                <a:cs typeface="Times New Roman"/>
              </a:rPr>
              <a:t>information </a:t>
            </a:r>
            <a:r>
              <a:rPr dirty="0" sz="1200">
                <a:latin typeface="Times New Roman"/>
                <a:cs typeface="Times New Roman"/>
              </a:rPr>
              <a:t>for each </a:t>
            </a:r>
            <a:r>
              <a:rPr dirty="0" sz="1200" spc="-5">
                <a:latin typeface="Times New Roman"/>
                <a:cs typeface="Times New Roman"/>
              </a:rPr>
              <a:t>image </a:t>
            </a:r>
            <a:r>
              <a:rPr dirty="0" sz="1200">
                <a:latin typeface="Times New Roman"/>
                <a:cs typeface="Times New Roman"/>
              </a:rPr>
              <a:t>associated </a:t>
            </a:r>
            <a:r>
              <a:rPr dirty="0" sz="1200" spc="-5">
                <a:latin typeface="Times New Roman"/>
                <a:cs typeface="Times New Roman"/>
              </a:rPr>
              <a:t>with the </a:t>
            </a:r>
            <a:r>
              <a:rPr dirty="0" sz="1200" spc="-5">
                <a:latin typeface="Courier New"/>
                <a:cs typeface="Courier New"/>
              </a:rPr>
              <a:t>PICTURE</a:t>
            </a:r>
            <a:r>
              <a:rPr dirty="0" sz="1200" spc="-425">
                <a:latin typeface="Courier New"/>
                <a:cs typeface="Courier New"/>
              </a:rPr>
              <a:t> </a:t>
            </a:r>
            <a:r>
              <a:rPr dirty="0" sz="1200" spc="-5">
                <a:latin typeface="Times New Roman"/>
                <a:cs typeface="Times New Roman"/>
              </a:rPr>
              <a:t>column.</a:t>
            </a:r>
            <a:endParaRPr sz="1200">
              <a:latin typeface="Times New Roman"/>
              <a:cs typeface="Times New Roman"/>
            </a:endParaRPr>
          </a:p>
        </p:txBody>
      </p:sp>
      <p:sp>
        <p:nvSpPr>
          <p:cNvPr id="3" name="object 3"/>
          <p:cNvSpPr txBox="1"/>
          <p:nvPr/>
        </p:nvSpPr>
        <p:spPr>
          <a:xfrm>
            <a:off x="838961" y="2188464"/>
            <a:ext cx="6323330" cy="6685280"/>
          </a:xfrm>
          <a:prstGeom prst="rect">
            <a:avLst/>
          </a:prstGeom>
          <a:ln w="12192">
            <a:solidFill>
              <a:srgbClr val="000000"/>
            </a:solidFill>
          </a:ln>
        </p:spPr>
        <p:txBody>
          <a:bodyPr wrap="square" lIns="0" tIns="13335" rIns="0" bIns="0" rtlCol="0" vert="horz">
            <a:spAutoFit/>
          </a:bodyPr>
          <a:lstStyle/>
          <a:p>
            <a:pPr marL="242570" marR="623570" indent="-167640">
              <a:lnSpc>
                <a:spcPts val="1240"/>
              </a:lnSpc>
              <a:spcBef>
                <a:spcPts val="105"/>
              </a:spcBef>
              <a:tabLst>
                <a:tab pos="1499870" algn="l"/>
              </a:tabLst>
            </a:pPr>
            <a:r>
              <a:rPr dirty="0" sz="1100" spc="-5">
                <a:latin typeface="Courier New"/>
                <a:cs typeface="Courier New"/>
              </a:rPr>
              <a:t>CREATE OR REPLACE PROCEDURE load_country_image (dir IN VARCHAR2) IS  file	BFILE;</a:t>
            </a:r>
            <a:endParaRPr sz="1100">
              <a:latin typeface="Courier New"/>
              <a:cs typeface="Courier New"/>
            </a:endParaRPr>
          </a:p>
          <a:p>
            <a:pPr marL="242570">
              <a:lnSpc>
                <a:spcPts val="1185"/>
              </a:lnSpc>
              <a:tabLst>
                <a:tab pos="1499870" algn="l"/>
              </a:tabLst>
            </a:pPr>
            <a:r>
              <a:rPr dirty="0" sz="1100" spc="-5">
                <a:latin typeface="Courier New"/>
                <a:cs typeface="Courier New"/>
              </a:rPr>
              <a:t>filename	VARCHAR2(40);</a:t>
            </a:r>
            <a:endParaRPr sz="1100">
              <a:latin typeface="Courier New"/>
              <a:cs typeface="Courier New"/>
            </a:endParaRPr>
          </a:p>
          <a:p>
            <a:pPr marL="242570" marR="4144010">
              <a:lnSpc>
                <a:spcPts val="1250"/>
              </a:lnSpc>
              <a:spcBef>
                <a:spcPts val="60"/>
              </a:spcBef>
              <a:tabLst>
                <a:tab pos="1499870" algn="l"/>
              </a:tabLst>
            </a:pPr>
            <a:r>
              <a:rPr dirty="0" sz="1100" spc="-5">
                <a:latin typeface="Courier New"/>
                <a:cs typeface="Courier New"/>
              </a:rPr>
              <a:t>rec_number	NUMBER;  </a:t>
            </a:r>
            <a:r>
              <a:rPr dirty="0" sz="1100" spc="-5">
                <a:latin typeface="Courier New"/>
                <a:cs typeface="Courier New"/>
              </a:rPr>
              <a:t>file_exists</a:t>
            </a:r>
            <a:r>
              <a:rPr dirty="0" sz="1100">
                <a:latin typeface="Courier New"/>
                <a:cs typeface="Courier New"/>
              </a:rPr>
              <a:t>	</a:t>
            </a:r>
            <a:r>
              <a:rPr dirty="0" sz="1100" spc="-5">
                <a:latin typeface="Courier New"/>
                <a:cs typeface="Courier New"/>
              </a:rPr>
              <a:t>BOOLEAN;  </a:t>
            </a:r>
            <a:r>
              <a:rPr dirty="0" sz="1100" spc="-5">
                <a:latin typeface="Courier New"/>
                <a:cs typeface="Courier New"/>
              </a:rPr>
              <a:t>CURSOR country_csr</a:t>
            </a:r>
            <a:r>
              <a:rPr dirty="0" sz="1100" spc="-10">
                <a:latin typeface="Courier New"/>
                <a:cs typeface="Courier New"/>
              </a:rPr>
              <a:t> </a:t>
            </a:r>
            <a:r>
              <a:rPr dirty="0" sz="1100" spc="-5">
                <a:latin typeface="Courier New"/>
                <a:cs typeface="Courier New"/>
              </a:rPr>
              <a:t>IS</a:t>
            </a:r>
            <a:endParaRPr sz="1100">
              <a:latin typeface="Courier New"/>
              <a:cs typeface="Courier New"/>
            </a:endParaRPr>
          </a:p>
          <a:p>
            <a:pPr marL="410209">
              <a:lnSpc>
                <a:spcPts val="1170"/>
              </a:lnSpc>
            </a:pPr>
            <a:r>
              <a:rPr dirty="0" sz="1100" spc="-5">
                <a:latin typeface="Courier New"/>
                <a:cs typeface="Courier New"/>
              </a:rPr>
              <a:t>SELECT country_id</a:t>
            </a:r>
            <a:endParaRPr sz="1100">
              <a:latin typeface="Courier New"/>
              <a:cs typeface="Courier New"/>
            </a:endParaRPr>
          </a:p>
          <a:p>
            <a:pPr marL="410209" marR="4312285">
              <a:lnSpc>
                <a:spcPct val="94300"/>
              </a:lnSpc>
              <a:spcBef>
                <a:spcPts val="40"/>
              </a:spcBef>
            </a:pPr>
            <a:r>
              <a:rPr dirty="0" sz="1100" spc="-5">
                <a:latin typeface="Courier New"/>
                <a:cs typeface="Courier New"/>
              </a:rPr>
              <a:t>FROM countries  WHERE region_id =</a:t>
            </a:r>
            <a:r>
              <a:rPr dirty="0" sz="1100" spc="-35">
                <a:latin typeface="Courier New"/>
                <a:cs typeface="Courier New"/>
              </a:rPr>
              <a:t> </a:t>
            </a:r>
            <a:r>
              <a:rPr dirty="0" sz="1100" spc="-5">
                <a:latin typeface="Courier New"/>
                <a:cs typeface="Courier New"/>
              </a:rPr>
              <a:t>1  FOR</a:t>
            </a:r>
            <a:r>
              <a:rPr dirty="0" sz="1100" spc="-10">
                <a:latin typeface="Courier New"/>
                <a:cs typeface="Courier New"/>
              </a:rPr>
              <a:t> </a:t>
            </a:r>
            <a:r>
              <a:rPr dirty="0" sz="1100" spc="-5">
                <a:latin typeface="Courier New"/>
                <a:cs typeface="Courier New"/>
              </a:rPr>
              <a:t>UPDATE;</a:t>
            </a:r>
            <a:endParaRPr sz="1100">
              <a:latin typeface="Courier New"/>
              <a:cs typeface="Courier New"/>
            </a:endParaRPr>
          </a:p>
          <a:p>
            <a:pPr marL="74930">
              <a:lnSpc>
                <a:spcPts val="1210"/>
              </a:lnSpc>
            </a:pPr>
            <a:r>
              <a:rPr dirty="0" sz="1100" spc="-5">
                <a:latin typeface="Courier New"/>
                <a:cs typeface="Courier New"/>
              </a:rPr>
              <a:t>BEGIN</a:t>
            </a:r>
            <a:endParaRPr sz="1100">
              <a:latin typeface="Courier New"/>
              <a:cs typeface="Courier New"/>
            </a:endParaRPr>
          </a:p>
          <a:p>
            <a:pPr marL="242570">
              <a:lnSpc>
                <a:spcPts val="1245"/>
              </a:lnSpc>
            </a:pPr>
            <a:r>
              <a:rPr dirty="0" sz="1100" spc="-5">
                <a:latin typeface="Courier New"/>
                <a:cs typeface="Courier New"/>
              </a:rPr>
              <a:t>DBMS_OUTPUT.PUT_LINE('LOADING LOCATORS TO</a:t>
            </a:r>
            <a:r>
              <a:rPr dirty="0" sz="1100" spc="20">
                <a:latin typeface="Courier New"/>
                <a:cs typeface="Courier New"/>
              </a:rPr>
              <a:t> </a:t>
            </a:r>
            <a:r>
              <a:rPr dirty="0" sz="1100" spc="-5">
                <a:latin typeface="Courier New"/>
                <a:cs typeface="Courier New"/>
              </a:rPr>
              <a:t>IMAGES...');</a:t>
            </a:r>
            <a:endParaRPr sz="1100">
              <a:latin typeface="Courier New"/>
              <a:cs typeface="Courier New"/>
            </a:endParaRPr>
          </a:p>
          <a:p>
            <a:pPr marL="242570" marR="4227830">
              <a:lnSpc>
                <a:spcPts val="1250"/>
              </a:lnSpc>
              <a:spcBef>
                <a:spcPts val="60"/>
              </a:spcBef>
            </a:pPr>
            <a:r>
              <a:rPr dirty="0" sz="1100" spc="-5">
                <a:latin typeface="Courier New"/>
                <a:cs typeface="Courier New"/>
              </a:rPr>
              <a:t>FOR rec IN country_csr  LOOP</a:t>
            </a:r>
            <a:endParaRPr sz="1100">
              <a:latin typeface="Courier New"/>
              <a:cs typeface="Courier New"/>
            </a:endParaRPr>
          </a:p>
          <a:p>
            <a:pPr marL="410209" marR="2802890">
              <a:lnSpc>
                <a:spcPts val="1240"/>
              </a:lnSpc>
              <a:spcBef>
                <a:spcPts val="5"/>
              </a:spcBef>
            </a:pPr>
            <a:r>
              <a:rPr dirty="0" sz="1100" spc="-5">
                <a:latin typeface="Courier New"/>
                <a:cs typeface="Courier New"/>
              </a:rPr>
              <a:t>filename := rec.country_id || '.gif';  file := BFILENAME(dir,</a:t>
            </a:r>
            <a:r>
              <a:rPr dirty="0" sz="1100" spc="10">
                <a:latin typeface="Courier New"/>
                <a:cs typeface="Courier New"/>
              </a:rPr>
              <a:t> </a:t>
            </a:r>
            <a:r>
              <a:rPr dirty="0" sz="1100" spc="-5">
                <a:latin typeface="Courier New"/>
                <a:cs typeface="Courier New"/>
              </a:rPr>
              <a:t>filename);</a:t>
            </a:r>
            <a:endParaRPr sz="1100">
              <a:latin typeface="Courier New"/>
              <a:cs typeface="Courier New"/>
            </a:endParaRPr>
          </a:p>
          <a:p>
            <a:pPr marL="410209" marR="1964689">
              <a:lnSpc>
                <a:spcPts val="1250"/>
              </a:lnSpc>
            </a:pPr>
            <a:r>
              <a:rPr dirty="0" sz="1100" spc="-5">
                <a:latin typeface="Courier New"/>
                <a:cs typeface="Courier New"/>
              </a:rPr>
              <a:t>file_exists := (DBMS_LOB.FILEEXISTS(file) = 1);  IF file_exists</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494030">
              <a:lnSpc>
                <a:spcPts val="1175"/>
              </a:lnSpc>
            </a:pPr>
            <a:r>
              <a:rPr dirty="0" sz="1100" spc="-5">
                <a:latin typeface="Courier New"/>
                <a:cs typeface="Courier New"/>
              </a:rPr>
              <a:t>DBMS_LOB.FILEOPEN(file);</a:t>
            </a:r>
            <a:endParaRPr sz="1100">
              <a:latin typeface="Courier New"/>
              <a:cs typeface="Courier New"/>
            </a:endParaRPr>
          </a:p>
          <a:p>
            <a:pPr marL="494030">
              <a:lnSpc>
                <a:spcPts val="1250"/>
              </a:lnSpc>
            </a:pPr>
            <a:r>
              <a:rPr dirty="0" sz="1100" spc="-5">
                <a:latin typeface="Courier New"/>
                <a:cs typeface="Courier New"/>
              </a:rPr>
              <a:t>UPDATE countries</a:t>
            </a:r>
            <a:endParaRPr sz="1100">
              <a:latin typeface="Courier New"/>
              <a:cs typeface="Courier New"/>
            </a:endParaRPr>
          </a:p>
          <a:p>
            <a:pPr marL="661670">
              <a:lnSpc>
                <a:spcPts val="1250"/>
              </a:lnSpc>
            </a:pPr>
            <a:r>
              <a:rPr dirty="0" sz="1100" spc="-5">
                <a:latin typeface="Courier New"/>
                <a:cs typeface="Courier New"/>
              </a:rPr>
              <a:t>SET picture =</a:t>
            </a:r>
            <a:r>
              <a:rPr dirty="0" sz="1100" spc="5">
                <a:latin typeface="Courier New"/>
                <a:cs typeface="Courier New"/>
              </a:rPr>
              <a:t> </a:t>
            </a:r>
            <a:r>
              <a:rPr dirty="0" sz="1100" spc="-5">
                <a:latin typeface="Courier New"/>
                <a:cs typeface="Courier New"/>
              </a:rPr>
              <a:t>file</a:t>
            </a:r>
            <a:endParaRPr sz="1100">
              <a:latin typeface="Courier New"/>
              <a:cs typeface="Courier New"/>
            </a:endParaRPr>
          </a:p>
          <a:p>
            <a:pPr marL="661670">
              <a:lnSpc>
                <a:spcPts val="1245"/>
              </a:lnSpc>
            </a:pPr>
            <a:r>
              <a:rPr dirty="0" sz="1100" spc="-5">
                <a:latin typeface="Courier New"/>
                <a:cs typeface="Courier New"/>
              </a:rPr>
              <a:t>WHERE CURRENT OF</a:t>
            </a:r>
            <a:r>
              <a:rPr dirty="0" sz="1100" spc="5">
                <a:latin typeface="Courier New"/>
                <a:cs typeface="Courier New"/>
              </a:rPr>
              <a:t> </a:t>
            </a:r>
            <a:r>
              <a:rPr dirty="0" sz="1100" spc="-5">
                <a:latin typeface="Courier New"/>
                <a:cs typeface="Courier New"/>
              </a:rPr>
              <a:t>country_csr;</a:t>
            </a:r>
            <a:endParaRPr sz="1100">
              <a:latin typeface="Courier New"/>
              <a:cs typeface="Courier New"/>
            </a:endParaRPr>
          </a:p>
          <a:p>
            <a:pPr marL="661670" marR="958850" indent="-167640">
              <a:lnSpc>
                <a:spcPts val="1250"/>
              </a:lnSpc>
              <a:spcBef>
                <a:spcPts val="65"/>
              </a:spcBef>
            </a:pPr>
            <a:r>
              <a:rPr dirty="0" sz="1100" spc="-5">
                <a:latin typeface="Courier New"/>
                <a:cs typeface="Courier New"/>
              </a:rPr>
              <a:t>DBMS_OUTPUT.PUT_LINE('Set Locator to file: '|| filename ||  </a:t>
            </a:r>
            <a:r>
              <a:rPr dirty="0" sz="1100">
                <a:latin typeface="Courier New"/>
                <a:cs typeface="Courier New"/>
              </a:rPr>
              <a:t> </a:t>
            </a:r>
            <a:r>
              <a:rPr dirty="0" sz="1100" spc="-5">
                <a:latin typeface="Courier New"/>
                <a:cs typeface="Courier New"/>
              </a:rPr>
              <a:t>' Size: ' ||</a:t>
            </a:r>
            <a:r>
              <a:rPr dirty="0" sz="1100" spc="20">
                <a:latin typeface="Courier New"/>
                <a:cs typeface="Courier New"/>
              </a:rPr>
              <a:t> </a:t>
            </a:r>
            <a:r>
              <a:rPr dirty="0" sz="1100" spc="-5">
                <a:latin typeface="Courier New"/>
                <a:cs typeface="Courier New"/>
              </a:rPr>
              <a:t>DBMS_LOB.GETLENGTH(file));</a:t>
            </a:r>
            <a:endParaRPr sz="1100">
              <a:latin typeface="Courier New"/>
              <a:cs typeface="Courier New"/>
            </a:endParaRPr>
          </a:p>
          <a:p>
            <a:pPr marL="494030">
              <a:lnSpc>
                <a:spcPts val="1175"/>
              </a:lnSpc>
            </a:pPr>
            <a:r>
              <a:rPr dirty="0" sz="1100" spc="-5">
                <a:latin typeface="Courier New"/>
                <a:cs typeface="Courier New"/>
              </a:rPr>
              <a:t>DBMS_LOB.FILECLOSE(file);</a:t>
            </a:r>
            <a:endParaRPr sz="1100">
              <a:latin typeface="Courier New"/>
              <a:cs typeface="Courier New"/>
            </a:endParaRPr>
          </a:p>
          <a:p>
            <a:pPr marL="410209" marR="2886710" indent="83820">
              <a:lnSpc>
                <a:spcPts val="1250"/>
              </a:lnSpc>
              <a:spcBef>
                <a:spcPts val="60"/>
              </a:spcBef>
            </a:pPr>
            <a:r>
              <a:rPr dirty="0" sz="1100" spc="-5">
                <a:latin typeface="Courier New"/>
                <a:cs typeface="Courier New"/>
              </a:rPr>
              <a:t>rec_number := country_csr%ROWCOUNT;  ELSE</a:t>
            </a:r>
            <a:endParaRPr sz="1100">
              <a:latin typeface="Courier New"/>
              <a:cs typeface="Courier New"/>
            </a:endParaRPr>
          </a:p>
          <a:p>
            <a:pPr marL="410209" marR="623570" indent="83820">
              <a:lnSpc>
                <a:spcPts val="1240"/>
              </a:lnSpc>
              <a:spcBef>
                <a:spcPts val="5"/>
              </a:spcBef>
            </a:pPr>
            <a:r>
              <a:rPr dirty="0" sz="1100" spc="-5">
                <a:latin typeface="Courier New"/>
                <a:cs typeface="Courier New"/>
              </a:rPr>
              <a:t>DBMS_OUTPUT.PUT_LINE('File ' || filename ||' does not exist');  END IF;</a:t>
            </a:r>
            <a:endParaRPr sz="1100">
              <a:latin typeface="Courier New"/>
              <a:cs typeface="Courier New"/>
            </a:endParaRPr>
          </a:p>
          <a:p>
            <a:pPr marL="242570">
              <a:lnSpc>
                <a:spcPts val="1185"/>
              </a:lnSpc>
            </a:pPr>
            <a:r>
              <a:rPr dirty="0" sz="1100" spc="-5">
                <a:latin typeface="Courier New"/>
                <a:cs typeface="Courier New"/>
              </a:rPr>
              <a:t>END</a:t>
            </a:r>
            <a:r>
              <a:rPr dirty="0" sz="1100" spc="-75">
                <a:latin typeface="Courier New"/>
                <a:cs typeface="Courier New"/>
              </a:rPr>
              <a:t> </a:t>
            </a:r>
            <a:r>
              <a:rPr dirty="0" sz="1100" spc="-5">
                <a:latin typeface="Courier New"/>
                <a:cs typeface="Courier New"/>
              </a:rPr>
              <a:t>LOOP;</a:t>
            </a:r>
            <a:endParaRPr sz="1100">
              <a:latin typeface="Courier New"/>
              <a:cs typeface="Courier New"/>
            </a:endParaRPr>
          </a:p>
          <a:p>
            <a:pPr marL="242570" marR="1042669">
              <a:lnSpc>
                <a:spcPts val="1240"/>
              </a:lnSpc>
              <a:spcBef>
                <a:spcPts val="70"/>
              </a:spcBef>
            </a:pPr>
            <a:r>
              <a:rPr dirty="0" sz="1100" spc="-5">
                <a:latin typeface="Courier New"/>
                <a:cs typeface="Courier New"/>
              </a:rPr>
              <a:t>DBMS_OUTPUT.PUT_LINE('TOTAL FILES UPDATED: ' || rec_number);  EXCEPTION</a:t>
            </a:r>
            <a:endParaRPr sz="1100">
              <a:latin typeface="Courier New"/>
              <a:cs typeface="Courier New"/>
            </a:endParaRPr>
          </a:p>
          <a:p>
            <a:pPr marL="577850" marR="3641090" indent="-167640">
              <a:lnSpc>
                <a:spcPts val="1250"/>
              </a:lnSpc>
            </a:pPr>
            <a:r>
              <a:rPr dirty="0" sz="1100" spc="-5">
                <a:latin typeface="Courier New"/>
                <a:cs typeface="Courier New"/>
              </a:rPr>
              <a:t>WHEN OTHERS THEN  DBMS_LOB.FILECLOSE(file);</a:t>
            </a:r>
            <a:endParaRPr sz="1100">
              <a:latin typeface="Courier New"/>
              <a:cs typeface="Courier New"/>
            </a:endParaRPr>
          </a:p>
          <a:p>
            <a:pPr marL="577850">
              <a:lnSpc>
                <a:spcPts val="1175"/>
              </a:lnSpc>
            </a:pPr>
            <a:r>
              <a:rPr dirty="0" sz="1100" spc="-5">
                <a:latin typeface="Courier New"/>
                <a:cs typeface="Courier New"/>
              </a:rPr>
              <a:t>DBMS_OUTPUT.PUT_LINE('Error: '|| to_char(SQLCODE) ||</a:t>
            </a:r>
            <a:r>
              <a:rPr dirty="0" sz="1100" spc="55">
                <a:latin typeface="Courier New"/>
                <a:cs typeface="Courier New"/>
              </a:rPr>
              <a:t> </a:t>
            </a:r>
            <a:r>
              <a:rPr dirty="0" sz="1100" spc="-5">
                <a:latin typeface="Courier New"/>
                <a:cs typeface="Courier New"/>
              </a:rPr>
              <a:t>SQLERRM);</a:t>
            </a:r>
            <a:endParaRPr sz="1100">
              <a:latin typeface="Courier New"/>
              <a:cs typeface="Courier New"/>
            </a:endParaRPr>
          </a:p>
          <a:p>
            <a:pPr marL="74930">
              <a:lnSpc>
                <a:spcPts val="1250"/>
              </a:lnSpc>
            </a:pPr>
            <a:r>
              <a:rPr dirty="0" sz="1100" spc="-5">
                <a:latin typeface="Courier New"/>
                <a:cs typeface="Courier New"/>
              </a:rPr>
              <a:t>END load_country_image;</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730750">
              <a:lnSpc>
                <a:spcPts val="2500"/>
              </a:lnSpc>
              <a:spcBef>
                <a:spcPts val="280"/>
              </a:spcBef>
            </a:pPr>
            <a:r>
              <a:rPr dirty="0" sz="1100" spc="-5">
                <a:latin typeface="Courier New"/>
                <a:cs typeface="Courier New"/>
              </a:rPr>
              <a:t>Procedure</a:t>
            </a:r>
            <a:r>
              <a:rPr dirty="0" sz="1100" spc="-40">
                <a:latin typeface="Courier New"/>
                <a:cs typeface="Courier New"/>
              </a:rPr>
              <a:t> </a:t>
            </a:r>
            <a:r>
              <a:rPr dirty="0" sz="1100" spc="-5">
                <a:latin typeface="Courier New"/>
                <a:cs typeface="Courier New"/>
              </a:rPr>
              <a:t>created.</a:t>
            </a:r>
            <a:endParaRPr sz="1100">
              <a:latin typeface="Courier New"/>
              <a:cs typeface="Courier New"/>
            </a:endParaRPr>
          </a:p>
          <a:p>
            <a:pPr marL="74930" marR="473075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58815" cy="722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9: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469900" marR="5080" indent="-228600">
              <a:lnSpc>
                <a:spcPct val="100000"/>
              </a:lnSpc>
            </a:pPr>
            <a:r>
              <a:rPr dirty="0" sz="1200">
                <a:latin typeface="Times New Roman"/>
                <a:cs typeface="Times New Roman"/>
              </a:rPr>
              <a:t>c. Invoke the procedure by passing </a:t>
            </a:r>
            <a:r>
              <a:rPr dirty="0" sz="1200" spc="-5">
                <a:latin typeface="Times New Roman"/>
                <a:cs typeface="Times New Roman"/>
              </a:rPr>
              <a:t>the name </a:t>
            </a:r>
            <a:r>
              <a:rPr dirty="0" sz="1200">
                <a:latin typeface="Times New Roman"/>
                <a:cs typeface="Times New Roman"/>
              </a:rPr>
              <a:t>of the directory object </a:t>
            </a:r>
            <a:r>
              <a:rPr dirty="0" sz="1200" spc="-5">
                <a:latin typeface="Courier New"/>
                <a:cs typeface="Courier New"/>
              </a:rPr>
              <a:t>COUNTRY_PIC</a:t>
            </a:r>
            <a:r>
              <a:rPr dirty="0" sz="1200" spc="-475">
                <a:latin typeface="Courier New"/>
                <a:cs typeface="Courier New"/>
              </a:rPr>
              <a:t> </a:t>
            </a:r>
            <a:r>
              <a:rPr dirty="0" sz="1200">
                <a:latin typeface="Times New Roman"/>
                <a:cs typeface="Times New Roman"/>
              </a:rPr>
              <a:t>as a  string </a:t>
            </a:r>
            <a:r>
              <a:rPr dirty="0" sz="1200" spc="-5">
                <a:latin typeface="Times New Roman"/>
                <a:cs typeface="Times New Roman"/>
              </a:rPr>
              <a:t>literal parameter</a:t>
            </a:r>
            <a:r>
              <a:rPr dirty="0" sz="1200" spc="-15">
                <a:latin typeface="Times New Roman"/>
                <a:cs typeface="Times New Roman"/>
              </a:rPr>
              <a:t> </a:t>
            </a:r>
            <a:r>
              <a:rPr dirty="0" sz="1200" spc="-5">
                <a:latin typeface="Times New Roman"/>
                <a:cs typeface="Times New Roman"/>
              </a:rPr>
              <a:t>value.</a:t>
            </a:r>
            <a:endParaRPr sz="1200">
              <a:latin typeface="Times New Roman"/>
              <a:cs typeface="Times New Roman"/>
            </a:endParaRPr>
          </a:p>
        </p:txBody>
      </p:sp>
      <p:sp>
        <p:nvSpPr>
          <p:cNvPr id="3" name="object 3"/>
          <p:cNvSpPr txBox="1"/>
          <p:nvPr/>
        </p:nvSpPr>
        <p:spPr>
          <a:xfrm>
            <a:off x="838961" y="1611630"/>
            <a:ext cx="6323330" cy="225425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SET SERVEROUTPUT</a:t>
            </a:r>
            <a:r>
              <a:rPr dirty="0" sz="1100">
                <a:latin typeface="Courier New"/>
                <a:cs typeface="Courier New"/>
              </a:rPr>
              <a:t> </a:t>
            </a:r>
            <a:r>
              <a:rPr dirty="0" sz="1100" spc="-5">
                <a:latin typeface="Courier New"/>
                <a:cs typeface="Courier New"/>
              </a:rPr>
              <a:t>ON</a:t>
            </a:r>
            <a:endParaRPr sz="1100">
              <a:latin typeface="Courier New"/>
              <a:cs typeface="Courier New"/>
            </a:endParaRPr>
          </a:p>
          <a:p>
            <a:pPr marL="74930">
              <a:lnSpc>
                <a:spcPts val="1280"/>
              </a:lnSpc>
            </a:pPr>
            <a:r>
              <a:rPr dirty="0" sz="1100" spc="-5">
                <a:latin typeface="Courier New"/>
                <a:cs typeface="Courier New"/>
              </a:rPr>
              <a:t>EXECUTE</a:t>
            </a:r>
            <a:r>
              <a:rPr dirty="0" sz="1100">
                <a:latin typeface="Courier New"/>
                <a:cs typeface="Courier New"/>
              </a:rPr>
              <a:t> </a:t>
            </a:r>
            <a:r>
              <a:rPr dirty="0" sz="1100" spc="-5">
                <a:latin typeface="Courier New"/>
                <a:cs typeface="Courier New"/>
              </a:rPr>
              <a:t>load_country_image('COUNTRY_PIC')</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LOADING LOCATORS TO</a:t>
            </a:r>
            <a:r>
              <a:rPr dirty="0" sz="1100" spc="5">
                <a:latin typeface="Courier New"/>
                <a:cs typeface="Courier New"/>
              </a:rPr>
              <a:t> </a:t>
            </a:r>
            <a:r>
              <a:rPr dirty="0" sz="1100" spc="-5">
                <a:latin typeface="Courier New"/>
                <a:cs typeface="Courier New"/>
              </a:rPr>
              <a:t>IMAGES...</a:t>
            </a:r>
            <a:endParaRPr sz="1100">
              <a:latin typeface="Courier New"/>
              <a:cs typeface="Courier New"/>
            </a:endParaRPr>
          </a:p>
          <a:p>
            <a:pPr algn="just" marL="74930" marR="3054350">
              <a:lnSpc>
                <a:spcPct val="94400"/>
              </a:lnSpc>
              <a:spcBef>
                <a:spcPts val="40"/>
              </a:spcBef>
            </a:pPr>
            <a:r>
              <a:rPr dirty="0" sz="1100" spc="-5">
                <a:latin typeface="Courier New"/>
                <a:cs typeface="Courier New"/>
              </a:rPr>
              <a:t>Set Locator to file: BE.gif Size: 1397  Set Locator to file: CH.gif Size: 1202  Set Locator to file: DE.gif Size: 1271  Set Locator to file: DK.gif Size: 1327  Set Locator to file: FR.gif Size: 1337  Set Locator to file: IT.gif Size: 1322  Set Locator to file: NL.gif Size: 1205  Set Locator to file: UK.gif Size: 2489  TOTAL FILES UPDATED:</a:t>
            </a:r>
            <a:r>
              <a:rPr dirty="0" sz="1100" spc="5">
                <a:latin typeface="Courier New"/>
                <a:cs typeface="Courier New"/>
              </a:rPr>
              <a:t> </a:t>
            </a:r>
            <a:r>
              <a:rPr dirty="0" sz="1100" spc="-5">
                <a:latin typeface="Courier New"/>
                <a:cs typeface="Courier New"/>
              </a:rPr>
              <a:t>8</a:t>
            </a:r>
            <a:endParaRPr sz="1100">
              <a:latin typeface="Courier New"/>
              <a:cs typeface="Courier New"/>
            </a:endParaRPr>
          </a:p>
          <a:p>
            <a:pPr marL="74930">
              <a:lnSpc>
                <a:spcPts val="126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16930" cy="250063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10:</a:t>
            </a:r>
            <a:r>
              <a:rPr dirty="0" sz="1200" b="1">
                <a:latin typeface="Arial"/>
                <a:cs typeface="Arial"/>
              </a:rPr>
              <a:t> </a:t>
            </a:r>
            <a:r>
              <a:rPr dirty="0" sz="1200" spc="-5" b="1">
                <a:latin typeface="Arial"/>
                <a:cs typeface="Arial"/>
              </a:rPr>
              <a:t>Solutions</a:t>
            </a:r>
            <a:endParaRPr sz="1200">
              <a:latin typeface="Arial"/>
              <a:cs typeface="Arial"/>
            </a:endParaRPr>
          </a:p>
          <a:p>
            <a:pPr marL="241300" marR="11430" indent="-228600">
              <a:lnSpc>
                <a:spcPct val="101499"/>
              </a:lnSpc>
              <a:spcBef>
                <a:spcPts val="1145"/>
              </a:spcBef>
              <a:buAutoNum type="arabicPeriod"/>
              <a:tabLst>
                <a:tab pos="241935" algn="l"/>
              </a:tabLst>
            </a:pPr>
            <a:r>
              <a:rPr dirty="0" sz="1200">
                <a:latin typeface="Times New Roman"/>
                <a:cs typeface="Times New Roman"/>
              </a:rPr>
              <a:t>The rows in the </a:t>
            </a:r>
            <a:r>
              <a:rPr dirty="0" sz="1200" spc="-5">
                <a:latin typeface="Courier New"/>
                <a:cs typeface="Courier New"/>
              </a:rPr>
              <a:t>JOBS </a:t>
            </a:r>
            <a:r>
              <a:rPr dirty="0" sz="1200">
                <a:latin typeface="Times New Roman"/>
                <a:cs typeface="Times New Roman"/>
              </a:rPr>
              <a:t>table </a:t>
            </a:r>
            <a:r>
              <a:rPr dirty="0" sz="1200" spc="-5">
                <a:latin typeface="Times New Roman"/>
                <a:cs typeface="Times New Roman"/>
              </a:rPr>
              <a:t>store </a:t>
            </a:r>
            <a:r>
              <a:rPr dirty="0" sz="1200">
                <a:latin typeface="Times New Roman"/>
                <a:cs typeface="Times New Roman"/>
              </a:rPr>
              <a:t>a </a:t>
            </a:r>
            <a:r>
              <a:rPr dirty="0" sz="1200" spc="-5">
                <a:latin typeface="Times New Roman"/>
                <a:cs typeface="Times New Roman"/>
              </a:rPr>
              <a:t>minimum </a:t>
            </a:r>
            <a:r>
              <a:rPr dirty="0" sz="1200">
                <a:latin typeface="Times New Roman"/>
                <a:cs typeface="Times New Roman"/>
              </a:rPr>
              <a:t>salary and a </a:t>
            </a:r>
            <a:r>
              <a:rPr dirty="0" sz="1200" spc="-5">
                <a:latin typeface="Times New Roman"/>
                <a:cs typeface="Times New Roman"/>
              </a:rPr>
              <a:t>maximum </a:t>
            </a:r>
            <a:r>
              <a:rPr dirty="0" sz="1200">
                <a:latin typeface="Times New Roman"/>
                <a:cs typeface="Times New Roman"/>
              </a:rPr>
              <a:t>salary allowed for  different </a:t>
            </a:r>
            <a:r>
              <a:rPr dirty="0" sz="1200" spc="-5">
                <a:latin typeface="Courier New"/>
                <a:cs typeface="Courier New"/>
              </a:rPr>
              <a:t>JOB_ID</a:t>
            </a:r>
            <a:r>
              <a:rPr dirty="0" sz="1200" spc="-465">
                <a:latin typeface="Courier New"/>
                <a:cs typeface="Courier New"/>
              </a:rPr>
              <a:t> </a:t>
            </a:r>
            <a:r>
              <a:rPr dirty="0" sz="1200">
                <a:latin typeface="Times New Roman"/>
                <a:cs typeface="Times New Roman"/>
              </a:rPr>
              <a:t>values. </a:t>
            </a:r>
            <a:r>
              <a:rPr dirty="0" sz="1200" spc="-5">
                <a:latin typeface="Times New Roman"/>
                <a:cs typeface="Times New Roman"/>
              </a:rPr>
              <a:t>You </a:t>
            </a:r>
            <a:r>
              <a:rPr dirty="0" sz="1200">
                <a:latin typeface="Times New Roman"/>
                <a:cs typeface="Times New Roman"/>
              </a:rPr>
              <a:t>are asked to </a:t>
            </a:r>
            <a:r>
              <a:rPr dirty="0" sz="1200" spc="-5">
                <a:latin typeface="Times New Roman"/>
                <a:cs typeface="Times New Roman"/>
              </a:rPr>
              <a:t>write </a:t>
            </a:r>
            <a:r>
              <a:rPr dirty="0" sz="1200">
                <a:latin typeface="Times New Roman"/>
                <a:cs typeface="Times New Roman"/>
              </a:rPr>
              <a:t>code to </a:t>
            </a:r>
            <a:r>
              <a:rPr dirty="0" sz="1200" spc="-5">
                <a:latin typeface="Times New Roman"/>
                <a:cs typeface="Times New Roman"/>
              </a:rPr>
              <a:t>ensure </a:t>
            </a:r>
            <a:r>
              <a:rPr dirty="0" sz="1200">
                <a:latin typeface="Times New Roman"/>
                <a:cs typeface="Times New Roman"/>
              </a:rPr>
              <a:t>that </a:t>
            </a:r>
            <a:r>
              <a:rPr dirty="0" sz="1200" spc="-5">
                <a:latin typeface="Times New Roman"/>
                <a:cs typeface="Times New Roman"/>
              </a:rPr>
              <a:t>employees’ </a:t>
            </a:r>
            <a:r>
              <a:rPr dirty="0" sz="1200">
                <a:latin typeface="Times New Roman"/>
                <a:cs typeface="Times New Roman"/>
              </a:rPr>
              <a:t>salaries </a:t>
            </a:r>
            <a:r>
              <a:rPr dirty="0" sz="1200" spc="-5">
                <a:latin typeface="Times New Roman"/>
                <a:cs typeface="Times New Roman"/>
              </a:rPr>
              <a:t>fall  </a:t>
            </a:r>
            <a:r>
              <a:rPr dirty="0" sz="1200">
                <a:latin typeface="Times New Roman"/>
                <a:cs typeface="Times New Roman"/>
              </a:rPr>
              <a:t>within </a:t>
            </a:r>
            <a:r>
              <a:rPr dirty="0" sz="1200" spc="-5">
                <a:latin typeface="Times New Roman"/>
                <a:cs typeface="Times New Roman"/>
              </a:rPr>
              <a:t>the range </a:t>
            </a:r>
            <a:r>
              <a:rPr dirty="0" sz="1200">
                <a:latin typeface="Times New Roman"/>
                <a:cs typeface="Times New Roman"/>
              </a:rPr>
              <a:t>allowed </a:t>
            </a:r>
            <a:r>
              <a:rPr dirty="0" sz="1200" spc="-5">
                <a:latin typeface="Times New Roman"/>
                <a:cs typeface="Times New Roman"/>
              </a:rPr>
              <a:t>for </a:t>
            </a:r>
            <a:r>
              <a:rPr dirty="0" sz="1200">
                <a:latin typeface="Times New Roman"/>
                <a:cs typeface="Times New Roman"/>
              </a:rPr>
              <a:t>their job type, for insert and update</a:t>
            </a:r>
            <a:r>
              <a:rPr dirty="0" sz="1200" spc="-50">
                <a:latin typeface="Times New Roman"/>
                <a:cs typeface="Times New Roman"/>
              </a:rPr>
              <a:t> </a:t>
            </a:r>
            <a:r>
              <a:rPr dirty="0" sz="1200">
                <a:latin typeface="Times New Roman"/>
                <a:cs typeface="Times New Roman"/>
              </a:rPr>
              <a:t>operations.</a:t>
            </a:r>
            <a:endParaRPr sz="1200">
              <a:latin typeface="Times New Roman"/>
              <a:cs typeface="Times New Roman"/>
            </a:endParaRPr>
          </a:p>
          <a:p>
            <a:pPr>
              <a:lnSpc>
                <a:spcPct val="100000"/>
              </a:lnSpc>
              <a:spcBef>
                <a:spcPts val="20"/>
              </a:spcBef>
              <a:buFont typeface="Times New Roman"/>
              <a:buAutoNum type="arabicPeriod"/>
            </a:pPr>
            <a:endParaRPr sz="1050">
              <a:latin typeface="Times New Roman"/>
              <a:cs typeface="Times New Roman"/>
            </a:endParaRPr>
          </a:p>
          <a:p>
            <a:pPr lvl="1" marL="469900" marR="78105" indent="-228600">
              <a:lnSpc>
                <a:spcPct val="96900"/>
              </a:lnSpc>
              <a:buAutoNum type="alphaLcPeriod"/>
              <a:tabLst>
                <a:tab pos="470534" algn="l"/>
              </a:tabLst>
            </a:pPr>
            <a:r>
              <a:rPr dirty="0" sz="1200" spc="-5">
                <a:latin typeface="Times New Roman"/>
                <a:cs typeface="Times New Roman"/>
              </a:rPr>
              <a:t>Write </a:t>
            </a:r>
            <a:r>
              <a:rPr dirty="0" sz="1200">
                <a:latin typeface="Times New Roman"/>
                <a:cs typeface="Times New Roman"/>
              </a:rPr>
              <a:t>a procedure called </a:t>
            </a:r>
            <a:r>
              <a:rPr dirty="0" sz="1200" spc="-5">
                <a:latin typeface="Courier New"/>
                <a:cs typeface="Courier New"/>
              </a:rPr>
              <a:t>CHECK_SALARY </a:t>
            </a:r>
            <a:r>
              <a:rPr dirty="0" sz="1200">
                <a:latin typeface="Times New Roman"/>
                <a:cs typeface="Times New Roman"/>
              </a:rPr>
              <a:t>that accepts two </a:t>
            </a:r>
            <a:r>
              <a:rPr dirty="0" sz="1200" spc="-5">
                <a:latin typeface="Times New Roman"/>
                <a:cs typeface="Times New Roman"/>
              </a:rPr>
              <a:t>parameters, one </a:t>
            </a:r>
            <a:r>
              <a:rPr dirty="0" sz="1200">
                <a:latin typeface="Times New Roman"/>
                <a:cs typeface="Times New Roman"/>
              </a:rPr>
              <a:t>for an  </a:t>
            </a:r>
            <a:r>
              <a:rPr dirty="0" sz="1200" spc="-5">
                <a:latin typeface="Times New Roman"/>
                <a:cs typeface="Times New Roman"/>
              </a:rPr>
              <a:t>employee’s </a:t>
            </a:r>
            <a:r>
              <a:rPr dirty="0" sz="1200">
                <a:latin typeface="Times New Roman"/>
                <a:cs typeface="Times New Roman"/>
              </a:rPr>
              <a:t>job ID string and the other for </a:t>
            </a:r>
            <a:r>
              <a:rPr dirty="0" sz="1200" spc="-5">
                <a:latin typeface="Times New Roman"/>
                <a:cs typeface="Times New Roman"/>
              </a:rPr>
              <a:t>the salary. </a:t>
            </a:r>
            <a:r>
              <a:rPr dirty="0" sz="1200">
                <a:latin typeface="Times New Roman"/>
                <a:cs typeface="Times New Roman"/>
              </a:rPr>
              <a:t>The procedure </a:t>
            </a:r>
            <a:r>
              <a:rPr dirty="0" sz="1200" spc="-5">
                <a:latin typeface="Times New Roman"/>
                <a:cs typeface="Times New Roman"/>
              </a:rPr>
              <a:t>uses </a:t>
            </a:r>
            <a:r>
              <a:rPr dirty="0" sz="1200">
                <a:latin typeface="Times New Roman"/>
                <a:cs typeface="Times New Roman"/>
              </a:rPr>
              <a:t>the job </a:t>
            </a:r>
            <a:r>
              <a:rPr dirty="0" sz="1200" spc="-5">
                <a:latin typeface="Times New Roman"/>
                <a:cs typeface="Times New Roman"/>
              </a:rPr>
              <a:t>ID </a:t>
            </a:r>
            <a:r>
              <a:rPr dirty="0" sz="1200">
                <a:latin typeface="Times New Roman"/>
                <a:cs typeface="Times New Roman"/>
              </a:rPr>
              <a:t>to  </a:t>
            </a: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minimum </a:t>
            </a:r>
            <a:r>
              <a:rPr dirty="0" sz="1200">
                <a:latin typeface="Times New Roman"/>
                <a:cs typeface="Times New Roman"/>
              </a:rPr>
              <a:t>and </a:t>
            </a:r>
            <a:r>
              <a:rPr dirty="0" sz="1200" spc="-5">
                <a:latin typeface="Times New Roman"/>
                <a:cs typeface="Times New Roman"/>
              </a:rPr>
              <a:t>maximum </a:t>
            </a:r>
            <a:r>
              <a:rPr dirty="0" sz="1200">
                <a:latin typeface="Times New Roman"/>
                <a:cs typeface="Times New Roman"/>
              </a:rPr>
              <a:t>salary for the </a:t>
            </a:r>
            <a:r>
              <a:rPr dirty="0" sz="1200" spc="-5">
                <a:latin typeface="Times New Roman"/>
                <a:cs typeface="Times New Roman"/>
              </a:rPr>
              <a:t>specified </a:t>
            </a:r>
            <a:r>
              <a:rPr dirty="0" sz="1200">
                <a:latin typeface="Times New Roman"/>
                <a:cs typeface="Times New Roman"/>
              </a:rPr>
              <a:t>job. If the </a:t>
            </a:r>
            <a:r>
              <a:rPr dirty="0" sz="1200" spc="-5">
                <a:latin typeface="Times New Roman"/>
                <a:cs typeface="Times New Roman"/>
              </a:rPr>
              <a:t>salary  parameter </a:t>
            </a:r>
            <a:r>
              <a:rPr dirty="0" sz="1200">
                <a:latin typeface="Times New Roman"/>
                <a:cs typeface="Times New Roman"/>
              </a:rPr>
              <a:t>does not fall within the salary range of the job, inclusive of the </a:t>
            </a:r>
            <a:r>
              <a:rPr dirty="0" sz="1200" spc="-5">
                <a:latin typeface="Times New Roman"/>
                <a:cs typeface="Times New Roman"/>
              </a:rPr>
              <a:t>minimum </a:t>
            </a:r>
            <a:r>
              <a:rPr dirty="0" sz="1200">
                <a:latin typeface="Times New Roman"/>
                <a:cs typeface="Times New Roman"/>
              </a:rPr>
              <a:t>and  </a:t>
            </a:r>
            <a:r>
              <a:rPr dirty="0" sz="1200" spc="-5">
                <a:latin typeface="Times New Roman"/>
                <a:cs typeface="Times New Roman"/>
              </a:rPr>
              <a:t>maximum, </a:t>
            </a:r>
            <a:r>
              <a:rPr dirty="0" sz="1200">
                <a:latin typeface="Times New Roman"/>
                <a:cs typeface="Times New Roman"/>
              </a:rPr>
              <a:t>then it should raise an </a:t>
            </a:r>
            <a:r>
              <a:rPr dirty="0" sz="1200" spc="-5">
                <a:latin typeface="Times New Roman"/>
                <a:cs typeface="Times New Roman"/>
              </a:rPr>
              <a:t>application </a:t>
            </a:r>
            <a:r>
              <a:rPr dirty="0" sz="1200">
                <a:latin typeface="Times New Roman"/>
                <a:cs typeface="Times New Roman"/>
              </a:rPr>
              <a:t>exception, with the </a:t>
            </a:r>
            <a:r>
              <a:rPr dirty="0" sz="1200" spc="-5">
                <a:latin typeface="Times New Roman"/>
                <a:cs typeface="Times New Roman"/>
              </a:rPr>
              <a:t>message </a:t>
            </a:r>
            <a:r>
              <a:rPr dirty="0" sz="1200" spc="-5">
                <a:latin typeface="Courier New"/>
                <a:cs typeface="Courier New"/>
              </a:rPr>
              <a:t>Invalid  salary &lt;sal&gt;. Salaries for job &lt;jobid&gt; must be</a:t>
            </a:r>
            <a:r>
              <a:rPr dirty="0" sz="1200" spc="70">
                <a:latin typeface="Courier New"/>
                <a:cs typeface="Courier New"/>
              </a:rPr>
              <a:t> </a:t>
            </a:r>
            <a:r>
              <a:rPr dirty="0" sz="1200" spc="-5">
                <a:latin typeface="Courier New"/>
                <a:cs typeface="Courier New"/>
              </a:rPr>
              <a:t>between</a:t>
            </a:r>
            <a:endParaRPr sz="1200">
              <a:latin typeface="Courier New"/>
              <a:cs typeface="Courier New"/>
            </a:endParaRPr>
          </a:p>
          <a:p>
            <a:pPr marL="469900" marR="5080">
              <a:lnSpc>
                <a:spcPct val="100000"/>
              </a:lnSpc>
              <a:spcBef>
                <a:spcPts val="45"/>
              </a:spcBef>
            </a:pPr>
            <a:r>
              <a:rPr dirty="0" sz="1200" spc="-5">
                <a:latin typeface="Courier New"/>
                <a:cs typeface="Courier New"/>
              </a:rPr>
              <a:t>&lt;min&gt; and &lt;max&gt;</a:t>
            </a:r>
            <a:r>
              <a:rPr dirty="0" sz="1200" spc="-5">
                <a:latin typeface="Times New Roman"/>
                <a:cs typeface="Times New Roman"/>
              </a:rPr>
              <a:t>. </a:t>
            </a:r>
            <a:r>
              <a:rPr dirty="0" sz="1200">
                <a:latin typeface="Times New Roman"/>
                <a:cs typeface="Times New Roman"/>
              </a:rPr>
              <a:t>Replace </a:t>
            </a:r>
            <a:r>
              <a:rPr dirty="0" sz="1200" spc="-5">
                <a:latin typeface="Times New Roman"/>
                <a:cs typeface="Times New Roman"/>
              </a:rPr>
              <a:t>the </a:t>
            </a:r>
            <a:r>
              <a:rPr dirty="0" sz="1200">
                <a:latin typeface="Times New Roman"/>
                <a:cs typeface="Times New Roman"/>
              </a:rPr>
              <a:t>various </a:t>
            </a:r>
            <a:r>
              <a:rPr dirty="0" sz="1200" spc="-5">
                <a:latin typeface="Times New Roman"/>
                <a:cs typeface="Times New Roman"/>
              </a:rPr>
              <a:t>items </a:t>
            </a:r>
            <a:r>
              <a:rPr dirty="0" sz="1200">
                <a:latin typeface="Times New Roman"/>
                <a:cs typeface="Times New Roman"/>
              </a:rPr>
              <a:t>in the </a:t>
            </a:r>
            <a:r>
              <a:rPr dirty="0" sz="1200" spc="-5">
                <a:latin typeface="Times New Roman"/>
                <a:cs typeface="Times New Roman"/>
              </a:rPr>
              <a:t>message with </a:t>
            </a:r>
            <a:r>
              <a:rPr dirty="0" sz="1200">
                <a:latin typeface="Times New Roman"/>
                <a:cs typeface="Times New Roman"/>
              </a:rPr>
              <a:t>values </a:t>
            </a:r>
            <a:r>
              <a:rPr dirty="0" sz="1200" spc="-5">
                <a:latin typeface="Times New Roman"/>
                <a:cs typeface="Times New Roman"/>
              </a:rPr>
              <a:t>supplied </a:t>
            </a:r>
            <a:r>
              <a:rPr dirty="0" sz="1200">
                <a:latin typeface="Times New Roman"/>
                <a:cs typeface="Times New Roman"/>
              </a:rPr>
              <a:t>by  </a:t>
            </a:r>
            <a:r>
              <a:rPr dirty="0" sz="1200" spc="-5">
                <a:latin typeface="Times New Roman"/>
                <a:cs typeface="Times New Roman"/>
              </a:rPr>
              <a:t>parameters </a:t>
            </a:r>
            <a:r>
              <a:rPr dirty="0" sz="1200">
                <a:latin typeface="Times New Roman"/>
                <a:cs typeface="Times New Roman"/>
              </a:rPr>
              <a:t>and variables populated </a:t>
            </a:r>
            <a:r>
              <a:rPr dirty="0" sz="1200" spc="-5">
                <a:latin typeface="Times New Roman"/>
                <a:cs typeface="Times New Roman"/>
              </a:rPr>
              <a:t>by queries. Save </a:t>
            </a:r>
            <a:r>
              <a:rPr dirty="0" sz="1200">
                <a:latin typeface="Times New Roman"/>
                <a:cs typeface="Times New Roman"/>
              </a:rPr>
              <a:t>the</a:t>
            </a:r>
            <a:r>
              <a:rPr dirty="0" sz="1200" spc="-25">
                <a:latin typeface="Times New Roman"/>
                <a:cs typeface="Times New Roman"/>
              </a:rPr>
              <a:t> </a:t>
            </a:r>
            <a:r>
              <a:rPr dirty="0" sz="1200" spc="-5">
                <a:latin typeface="Times New Roman"/>
                <a:cs typeface="Times New Roman"/>
              </a:rPr>
              <a:t>file.</a:t>
            </a:r>
            <a:endParaRPr sz="1200">
              <a:latin typeface="Times New Roman"/>
              <a:cs typeface="Times New Roman"/>
            </a:endParaRPr>
          </a:p>
        </p:txBody>
      </p:sp>
      <p:sp>
        <p:nvSpPr>
          <p:cNvPr id="3" name="object 3"/>
          <p:cNvSpPr txBox="1"/>
          <p:nvPr/>
        </p:nvSpPr>
        <p:spPr>
          <a:xfrm>
            <a:off x="838961" y="3389376"/>
            <a:ext cx="6323330" cy="3362325"/>
          </a:xfrm>
          <a:prstGeom prst="rect">
            <a:avLst/>
          </a:prstGeom>
          <a:ln w="12192">
            <a:solidFill>
              <a:srgbClr val="000000"/>
            </a:solidFill>
          </a:ln>
        </p:spPr>
        <p:txBody>
          <a:bodyPr wrap="square" lIns="0" tIns="13335" rIns="0" bIns="0" rtlCol="0" vert="horz">
            <a:spAutoFit/>
          </a:bodyPr>
          <a:lstStyle/>
          <a:p>
            <a:pPr marL="74930" marR="372110">
              <a:lnSpc>
                <a:spcPts val="1240"/>
              </a:lnSpc>
              <a:spcBef>
                <a:spcPts val="105"/>
              </a:spcBef>
            </a:pPr>
            <a:r>
              <a:rPr dirty="0" sz="1100" spc="-5">
                <a:latin typeface="Courier New"/>
                <a:cs typeface="Courier New"/>
              </a:rPr>
              <a:t>CREATE OR REPLACE PROCEDURE check_salary (the_job VARCHAR2, the_salary  NUMBER) IS</a:t>
            </a:r>
            <a:endParaRPr sz="1100">
              <a:latin typeface="Courier New"/>
              <a:cs typeface="Courier New"/>
            </a:endParaRPr>
          </a:p>
          <a:p>
            <a:pPr marL="242570" marR="3724910">
              <a:lnSpc>
                <a:spcPts val="1250"/>
              </a:lnSpc>
            </a:pPr>
            <a:r>
              <a:rPr dirty="0" sz="1100" spc="-5">
                <a:latin typeface="Courier New"/>
                <a:cs typeface="Courier New"/>
              </a:rPr>
              <a:t>minsal jobs.min_salary%type;  maxsal jobs.max_salary%type;</a:t>
            </a:r>
            <a:endParaRPr sz="1100">
              <a:latin typeface="Courier New"/>
              <a:cs typeface="Courier New"/>
            </a:endParaRPr>
          </a:p>
          <a:p>
            <a:pPr marL="74930">
              <a:lnSpc>
                <a:spcPts val="1175"/>
              </a:lnSpc>
            </a:pPr>
            <a:r>
              <a:rPr dirty="0" sz="1100" spc="-5">
                <a:latin typeface="Courier New"/>
                <a:cs typeface="Courier New"/>
              </a:rPr>
              <a:t>BEGIN</a:t>
            </a:r>
            <a:endParaRPr sz="1100">
              <a:latin typeface="Courier New"/>
              <a:cs typeface="Courier New"/>
            </a:endParaRPr>
          </a:p>
          <a:p>
            <a:pPr marL="242570" marR="1964689">
              <a:lnSpc>
                <a:spcPts val="1250"/>
              </a:lnSpc>
              <a:spcBef>
                <a:spcPts val="65"/>
              </a:spcBef>
            </a:pPr>
            <a:r>
              <a:rPr dirty="0" sz="1100" spc="-5">
                <a:latin typeface="Courier New"/>
                <a:cs typeface="Courier New"/>
              </a:rPr>
              <a:t>SELECT min_salary, max_salary INTO minsal, maxsal  FROM jobs</a:t>
            </a:r>
            <a:endParaRPr sz="1100">
              <a:latin typeface="Courier New"/>
              <a:cs typeface="Courier New"/>
            </a:endParaRPr>
          </a:p>
          <a:p>
            <a:pPr marL="242570">
              <a:lnSpc>
                <a:spcPts val="1175"/>
              </a:lnSpc>
            </a:pPr>
            <a:r>
              <a:rPr dirty="0" sz="1100" spc="-5">
                <a:latin typeface="Courier New"/>
                <a:cs typeface="Courier New"/>
              </a:rPr>
              <a:t>WHERE job_id =</a:t>
            </a:r>
            <a:r>
              <a:rPr dirty="0" sz="1100" spc="10">
                <a:latin typeface="Courier New"/>
                <a:cs typeface="Courier New"/>
              </a:rPr>
              <a:t> </a:t>
            </a:r>
            <a:r>
              <a:rPr dirty="0" sz="1100" spc="-5">
                <a:latin typeface="Courier New"/>
                <a:cs typeface="Courier New"/>
              </a:rPr>
              <a:t>UPPER(the_job);</a:t>
            </a:r>
            <a:endParaRPr sz="1100">
              <a:latin typeface="Courier New"/>
              <a:cs typeface="Courier New"/>
            </a:endParaRPr>
          </a:p>
          <a:p>
            <a:pPr marL="410209" marR="2048510" indent="-167640">
              <a:lnSpc>
                <a:spcPts val="1250"/>
              </a:lnSpc>
              <a:spcBef>
                <a:spcPts val="65"/>
              </a:spcBef>
            </a:pPr>
            <a:r>
              <a:rPr dirty="0" sz="1100" spc="-5">
                <a:latin typeface="Courier New"/>
                <a:cs typeface="Courier New"/>
              </a:rPr>
              <a:t>IF the_salary NOT BETWEEN minsal AND maxsal THEN  RAISE_APPLICATION_ERROR(-20100,</a:t>
            </a:r>
            <a:endParaRPr sz="1100">
              <a:latin typeface="Courier New"/>
              <a:cs typeface="Courier New"/>
            </a:endParaRPr>
          </a:p>
          <a:p>
            <a:pPr marL="577850">
              <a:lnSpc>
                <a:spcPts val="1175"/>
              </a:lnSpc>
            </a:pPr>
            <a:r>
              <a:rPr dirty="0" sz="1100" spc="-5">
                <a:latin typeface="Courier New"/>
                <a:cs typeface="Courier New"/>
              </a:rPr>
              <a:t>'Invalid salary $'||the_salary||'.</a:t>
            </a:r>
            <a:r>
              <a:rPr dirty="0" sz="1100" spc="10">
                <a:latin typeface="Courier New"/>
                <a:cs typeface="Courier New"/>
              </a:rPr>
              <a:t> </a:t>
            </a:r>
            <a:r>
              <a:rPr dirty="0" sz="1100" spc="-5">
                <a:latin typeface="Courier New"/>
                <a:cs typeface="Courier New"/>
              </a:rPr>
              <a:t>'||</a:t>
            </a:r>
            <a:endParaRPr sz="1100">
              <a:latin typeface="Courier New"/>
              <a:cs typeface="Courier New"/>
            </a:endParaRPr>
          </a:p>
          <a:p>
            <a:pPr marL="577850">
              <a:lnSpc>
                <a:spcPts val="1250"/>
              </a:lnSpc>
            </a:pPr>
            <a:r>
              <a:rPr dirty="0" sz="1100" spc="-5">
                <a:latin typeface="Courier New"/>
                <a:cs typeface="Courier New"/>
              </a:rPr>
              <a:t>'Salaries for job '|| the_job</a:t>
            </a:r>
            <a:r>
              <a:rPr dirty="0" sz="1100" spc="20">
                <a:latin typeface="Courier New"/>
                <a:cs typeface="Courier New"/>
              </a:rPr>
              <a:t> </a:t>
            </a:r>
            <a:r>
              <a:rPr dirty="0" sz="1100" spc="-5">
                <a:latin typeface="Courier New"/>
                <a:cs typeface="Courier New"/>
              </a:rPr>
              <a:t>||</a:t>
            </a:r>
            <a:endParaRPr sz="1100">
              <a:latin typeface="Courier New"/>
              <a:cs typeface="Courier New"/>
            </a:endParaRPr>
          </a:p>
          <a:p>
            <a:pPr marL="242570" marR="1377950" indent="335280">
              <a:lnSpc>
                <a:spcPts val="1250"/>
              </a:lnSpc>
              <a:spcBef>
                <a:spcPts val="65"/>
              </a:spcBef>
            </a:pPr>
            <a:r>
              <a:rPr dirty="0" sz="1100" spc="-5">
                <a:latin typeface="Courier New"/>
                <a:cs typeface="Courier New"/>
              </a:rPr>
              <a:t>' must be between $'|| minsal ||' and $' || maxsal);  END IF;</a:t>
            </a:r>
            <a:endParaRPr sz="1100">
              <a:latin typeface="Courier New"/>
              <a:cs typeface="Courier New"/>
            </a:endParaRPr>
          </a:p>
          <a:p>
            <a:pPr marL="74930">
              <a:lnSpc>
                <a:spcPts val="1175"/>
              </a:lnSpc>
            </a:pPr>
            <a:r>
              <a:rPr dirty="0" sz="1100" spc="-5">
                <a:latin typeface="Courier New"/>
                <a:cs typeface="Courier New"/>
              </a:rPr>
              <a:t>END;</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730750">
              <a:lnSpc>
                <a:spcPts val="2500"/>
              </a:lnSpc>
              <a:spcBef>
                <a:spcPts val="270"/>
              </a:spcBef>
            </a:pPr>
            <a:r>
              <a:rPr dirty="0" sz="1100" spc="-5">
                <a:latin typeface="Courier New"/>
                <a:cs typeface="Courier New"/>
              </a:rPr>
              <a:t>Procedure</a:t>
            </a:r>
            <a:r>
              <a:rPr dirty="0" sz="1100" spc="-40">
                <a:latin typeface="Courier New"/>
                <a:cs typeface="Courier New"/>
              </a:rPr>
              <a:t> </a:t>
            </a:r>
            <a:r>
              <a:rPr dirty="0" sz="1100" spc="-5">
                <a:latin typeface="Courier New"/>
                <a:cs typeface="Courier New"/>
              </a:rPr>
              <a:t>created.</a:t>
            </a:r>
            <a:endParaRPr sz="1100">
              <a:latin typeface="Courier New"/>
              <a:cs typeface="Courier New"/>
            </a:endParaRPr>
          </a:p>
          <a:p>
            <a:pPr marL="74930" marR="473075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6890257"/>
            <a:ext cx="5718810" cy="767715"/>
          </a:xfrm>
          <a:prstGeom prst="rect">
            <a:avLst/>
          </a:prstGeom>
        </p:spPr>
        <p:txBody>
          <a:bodyPr wrap="square" lIns="0" tIns="8890" rIns="0" bIns="0" rtlCol="0" vert="horz">
            <a:spAutoFit/>
          </a:bodyPr>
          <a:lstStyle/>
          <a:p>
            <a:pPr marL="241300" marR="5080" indent="-228600">
              <a:lnSpc>
                <a:spcPct val="101899"/>
              </a:lnSpc>
              <a:spcBef>
                <a:spcPts val="70"/>
              </a:spcBef>
            </a:pPr>
            <a:r>
              <a:rPr dirty="0" sz="1200">
                <a:latin typeface="Times New Roman"/>
                <a:cs typeface="Times New Roman"/>
              </a:rPr>
              <a:t>b. Create a </a:t>
            </a:r>
            <a:r>
              <a:rPr dirty="0" sz="1200" spc="-5">
                <a:latin typeface="Times New Roman"/>
                <a:cs typeface="Times New Roman"/>
              </a:rPr>
              <a:t>trigger </a:t>
            </a:r>
            <a:r>
              <a:rPr dirty="0" sz="1200">
                <a:latin typeface="Times New Roman"/>
                <a:cs typeface="Times New Roman"/>
              </a:rPr>
              <a:t>called </a:t>
            </a:r>
            <a:r>
              <a:rPr dirty="0" sz="1200" spc="-5">
                <a:latin typeface="Courier New"/>
                <a:cs typeface="Courier New"/>
              </a:rPr>
              <a:t>CHECK_SALARY_TRG </a:t>
            </a:r>
            <a:r>
              <a:rPr dirty="0" sz="1200">
                <a:latin typeface="Times New Roman"/>
                <a:cs typeface="Times New Roman"/>
              </a:rPr>
              <a:t>on the </a:t>
            </a:r>
            <a:r>
              <a:rPr dirty="0" sz="1200" spc="-5">
                <a:latin typeface="Courier New"/>
                <a:cs typeface="Courier New"/>
              </a:rPr>
              <a:t>EMPLOYEES</a:t>
            </a:r>
            <a:r>
              <a:rPr dirty="0" sz="1200" spc="-635">
                <a:latin typeface="Courier New"/>
                <a:cs typeface="Courier New"/>
              </a:rPr>
              <a:t> </a:t>
            </a:r>
            <a:r>
              <a:rPr dirty="0" sz="1200">
                <a:latin typeface="Times New Roman"/>
                <a:cs typeface="Times New Roman"/>
              </a:rPr>
              <a:t>table that fires before  an </a:t>
            </a:r>
            <a:r>
              <a:rPr dirty="0" sz="1200" spc="-5">
                <a:latin typeface="Courier New"/>
                <a:cs typeface="Courier New"/>
              </a:rPr>
              <a:t>INSERT </a:t>
            </a:r>
            <a:r>
              <a:rPr dirty="0" sz="1200">
                <a:latin typeface="Times New Roman"/>
                <a:cs typeface="Times New Roman"/>
              </a:rPr>
              <a:t>or </a:t>
            </a:r>
            <a:r>
              <a:rPr dirty="0" sz="1200" spc="-5">
                <a:latin typeface="Courier New"/>
                <a:cs typeface="Courier New"/>
              </a:rPr>
              <a:t>UPDATE </a:t>
            </a:r>
            <a:r>
              <a:rPr dirty="0" sz="1200">
                <a:latin typeface="Times New Roman"/>
                <a:cs typeface="Times New Roman"/>
              </a:rPr>
              <a:t>operation on each row. </a:t>
            </a:r>
            <a:r>
              <a:rPr dirty="0" sz="1200" spc="-5">
                <a:latin typeface="Times New Roman"/>
                <a:cs typeface="Times New Roman"/>
              </a:rPr>
              <a:t>The </a:t>
            </a:r>
            <a:r>
              <a:rPr dirty="0" sz="1200">
                <a:latin typeface="Times New Roman"/>
                <a:cs typeface="Times New Roman"/>
              </a:rPr>
              <a:t>trigger </a:t>
            </a:r>
            <a:r>
              <a:rPr dirty="0" sz="1200" spc="-5">
                <a:latin typeface="Times New Roman"/>
                <a:cs typeface="Times New Roman"/>
              </a:rPr>
              <a:t>must </a:t>
            </a:r>
            <a:r>
              <a:rPr dirty="0" sz="1200">
                <a:latin typeface="Times New Roman"/>
                <a:cs typeface="Times New Roman"/>
              </a:rPr>
              <a:t>call </a:t>
            </a:r>
            <a:r>
              <a:rPr dirty="0" sz="1200" spc="-5">
                <a:latin typeface="Times New Roman"/>
                <a:cs typeface="Times New Roman"/>
              </a:rPr>
              <a:t>the  </a:t>
            </a:r>
            <a:r>
              <a:rPr dirty="0" sz="1200" spc="-5">
                <a:latin typeface="Courier New"/>
                <a:cs typeface="Courier New"/>
              </a:rPr>
              <a:t>CHECK_SALARY </a:t>
            </a:r>
            <a:r>
              <a:rPr dirty="0" sz="1200">
                <a:latin typeface="Times New Roman"/>
                <a:cs typeface="Times New Roman"/>
              </a:rPr>
              <a:t>procedure to carry out the </a:t>
            </a:r>
            <a:r>
              <a:rPr dirty="0" sz="1200" spc="-5">
                <a:latin typeface="Times New Roman"/>
                <a:cs typeface="Times New Roman"/>
              </a:rPr>
              <a:t>business </a:t>
            </a:r>
            <a:r>
              <a:rPr dirty="0" sz="1200">
                <a:latin typeface="Times New Roman"/>
                <a:cs typeface="Times New Roman"/>
              </a:rPr>
              <a:t>logic. </a:t>
            </a:r>
            <a:r>
              <a:rPr dirty="0" sz="1200" spc="-5">
                <a:latin typeface="Times New Roman"/>
                <a:cs typeface="Times New Roman"/>
              </a:rPr>
              <a:t>The </a:t>
            </a:r>
            <a:r>
              <a:rPr dirty="0" sz="1200">
                <a:latin typeface="Times New Roman"/>
                <a:cs typeface="Times New Roman"/>
              </a:rPr>
              <a:t>trigger should pass the  new job ID and </a:t>
            </a:r>
            <a:r>
              <a:rPr dirty="0" sz="1200" spc="-5">
                <a:latin typeface="Times New Roman"/>
                <a:cs typeface="Times New Roman"/>
              </a:rPr>
              <a:t>salary </a:t>
            </a:r>
            <a:r>
              <a:rPr dirty="0" sz="1200">
                <a:latin typeface="Times New Roman"/>
                <a:cs typeface="Times New Roman"/>
              </a:rPr>
              <a:t>to the procedure</a:t>
            </a:r>
            <a:r>
              <a:rPr dirty="0" sz="1200" spc="-10">
                <a:latin typeface="Times New Roman"/>
                <a:cs typeface="Times New Roman"/>
              </a:rPr>
              <a:t> </a:t>
            </a:r>
            <a:r>
              <a:rPr dirty="0" sz="1200" spc="-5">
                <a:latin typeface="Times New Roman"/>
                <a:cs typeface="Times New Roman"/>
              </a:rPr>
              <a:t>parameters.</a:t>
            </a:r>
            <a:endParaRPr sz="1200">
              <a:latin typeface="Times New Roman"/>
              <a:cs typeface="Times New Roman"/>
            </a:endParaRPr>
          </a:p>
        </p:txBody>
      </p:sp>
      <p:sp>
        <p:nvSpPr>
          <p:cNvPr id="5" name="object 5"/>
          <p:cNvSpPr txBox="1"/>
          <p:nvPr/>
        </p:nvSpPr>
        <p:spPr>
          <a:xfrm>
            <a:off x="838961" y="7732014"/>
            <a:ext cx="6323330" cy="1462405"/>
          </a:xfrm>
          <a:prstGeom prst="rect">
            <a:avLst/>
          </a:prstGeom>
          <a:ln w="12192">
            <a:solidFill>
              <a:srgbClr val="000000"/>
            </a:solidFill>
          </a:ln>
        </p:spPr>
        <p:txBody>
          <a:bodyPr wrap="square" lIns="0" tIns="13335" rIns="0" bIns="0" rtlCol="0" vert="horz">
            <a:spAutoFit/>
          </a:bodyPr>
          <a:lstStyle/>
          <a:p>
            <a:pPr marL="74930" marR="2719070">
              <a:lnSpc>
                <a:spcPts val="1240"/>
              </a:lnSpc>
              <a:spcBef>
                <a:spcPts val="105"/>
              </a:spcBef>
            </a:pPr>
            <a:r>
              <a:rPr dirty="0" sz="1100" spc="-5">
                <a:latin typeface="Courier New"/>
                <a:cs typeface="Courier New"/>
              </a:rPr>
              <a:t>CREATE OR REPLACE TRIGGER check_salary_trg  BEFORE INSERT OR UPDATE OF job_id, salary  ON employees</a:t>
            </a:r>
            <a:endParaRPr sz="1100">
              <a:latin typeface="Courier New"/>
              <a:cs typeface="Courier New"/>
            </a:endParaRPr>
          </a:p>
          <a:p>
            <a:pPr marL="74930" marR="5233670">
              <a:lnSpc>
                <a:spcPts val="1250"/>
              </a:lnSpc>
              <a:spcBef>
                <a:spcPts val="5"/>
              </a:spcBef>
            </a:pPr>
            <a:r>
              <a:rPr dirty="0" sz="1100" spc="-5">
                <a:latin typeface="Courier New"/>
                <a:cs typeface="Courier New"/>
              </a:rPr>
              <a:t>FOR EACH</a:t>
            </a:r>
            <a:r>
              <a:rPr dirty="0" sz="1100" spc="-60">
                <a:latin typeface="Courier New"/>
                <a:cs typeface="Courier New"/>
              </a:rPr>
              <a:t> </a:t>
            </a:r>
            <a:r>
              <a:rPr dirty="0" sz="1100" spc="-5">
                <a:latin typeface="Courier New"/>
                <a:cs typeface="Courier New"/>
              </a:rPr>
              <a:t>ROW  BEGIN</a:t>
            </a:r>
            <a:endParaRPr sz="1100">
              <a:latin typeface="Courier New"/>
              <a:cs typeface="Courier New"/>
            </a:endParaRPr>
          </a:p>
          <a:p>
            <a:pPr marL="242570">
              <a:lnSpc>
                <a:spcPts val="1175"/>
              </a:lnSpc>
            </a:pPr>
            <a:r>
              <a:rPr dirty="0" sz="1100" spc="-5">
                <a:latin typeface="Courier New"/>
                <a:cs typeface="Courier New"/>
              </a:rPr>
              <a:t>check_salary(:new.job_id,</a:t>
            </a:r>
            <a:r>
              <a:rPr dirty="0" sz="1100">
                <a:latin typeface="Courier New"/>
                <a:cs typeface="Courier New"/>
              </a:rPr>
              <a:t> </a:t>
            </a:r>
            <a:r>
              <a:rPr dirty="0" sz="1100" spc="-5">
                <a:latin typeface="Courier New"/>
                <a:cs typeface="Courier New"/>
              </a:rPr>
              <a:t>:new.salary);</a:t>
            </a:r>
            <a:endParaRPr sz="1100">
              <a:latin typeface="Courier New"/>
              <a:cs typeface="Courier New"/>
            </a:endParaRPr>
          </a:p>
          <a:p>
            <a:pPr marL="74930">
              <a:lnSpc>
                <a:spcPts val="1250"/>
              </a:lnSpc>
            </a:pPr>
            <a:r>
              <a:rPr dirty="0" sz="1100" spc="-5">
                <a:latin typeface="Courier New"/>
                <a:cs typeface="Courier New"/>
              </a:rPr>
              <a:t>END;</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10: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txBox="1"/>
          <p:nvPr/>
        </p:nvSpPr>
        <p:spPr>
          <a:xfrm>
            <a:off x="838961" y="1095755"/>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Trigger created.</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No errors.</a:t>
            </a:r>
            <a:endParaRPr sz="1100">
              <a:latin typeface="Courier New"/>
              <a:cs typeface="Courier New"/>
            </a:endParaRPr>
          </a:p>
        </p:txBody>
      </p:sp>
      <p:sp>
        <p:nvSpPr>
          <p:cNvPr id="4" name="object 4"/>
          <p:cNvSpPr txBox="1"/>
          <p:nvPr/>
        </p:nvSpPr>
        <p:spPr>
          <a:xfrm>
            <a:off x="901700" y="1748281"/>
            <a:ext cx="5753100" cy="731520"/>
          </a:xfrm>
          <a:prstGeom prst="rect">
            <a:avLst/>
          </a:prstGeom>
        </p:spPr>
        <p:txBody>
          <a:bodyPr wrap="square" lIns="0" tIns="12700" rIns="0" bIns="0" rtlCol="0" vert="horz">
            <a:spAutoFit/>
          </a:bodyPr>
          <a:lstStyle/>
          <a:p>
            <a:pPr marL="241300" indent="-229235">
              <a:lnSpc>
                <a:spcPct val="100000"/>
              </a:lnSpc>
              <a:spcBef>
                <a:spcPts val="100"/>
              </a:spcBef>
              <a:buAutoNum type="arabicPeriod" startAt="2"/>
              <a:tabLst>
                <a:tab pos="241935" algn="l"/>
              </a:tabLst>
            </a:pPr>
            <a:r>
              <a:rPr dirty="0" sz="1200">
                <a:latin typeface="Times New Roman"/>
                <a:cs typeface="Times New Roman"/>
              </a:rPr>
              <a:t>Test the </a:t>
            </a:r>
            <a:r>
              <a:rPr dirty="0" sz="1200" spc="-5">
                <a:latin typeface="Courier New"/>
                <a:cs typeface="Courier New"/>
              </a:rPr>
              <a:t>CHECK_SAL_TRG</a:t>
            </a:r>
            <a:r>
              <a:rPr dirty="0" sz="1200" spc="-440">
                <a:latin typeface="Courier New"/>
                <a:cs typeface="Courier New"/>
              </a:rPr>
              <a:t> </a:t>
            </a:r>
            <a:r>
              <a:rPr dirty="0" sz="1200">
                <a:latin typeface="Times New Roman"/>
                <a:cs typeface="Times New Roman"/>
              </a:rPr>
              <a:t>using the following cases:</a:t>
            </a:r>
            <a:endParaRPr sz="1200">
              <a:latin typeface="Times New Roman"/>
              <a:cs typeface="Times New Roman"/>
            </a:endParaRPr>
          </a:p>
          <a:p>
            <a:pPr>
              <a:lnSpc>
                <a:spcPct val="100000"/>
              </a:lnSpc>
              <a:spcBef>
                <a:spcPts val="25"/>
              </a:spcBef>
              <a:buFont typeface="Times New Roman"/>
              <a:buAutoNum type="arabicPeriod" startAt="2"/>
            </a:pPr>
            <a:endParaRPr sz="1050">
              <a:latin typeface="Times New Roman"/>
              <a:cs typeface="Times New Roman"/>
            </a:endParaRPr>
          </a:p>
          <a:p>
            <a:pPr lvl="1" marL="469265" marR="5080" indent="-228600">
              <a:lnSpc>
                <a:spcPct val="100000"/>
              </a:lnSpc>
              <a:buAutoNum type="alphaLcPeriod"/>
              <a:tabLst>
                <a:tab pos="470534" algn="l"/>
              </a:tabLst>
            </a:pPr>
            <a:r>
              <a:rPr dirty="0" sz="1200">
                <a:latin typeface="Times New Roman"/>
                <a:cs typeface="Times New Roman"/>
              </a:rPr>
              <a:t>Using</a:t>
            </a:r>
            <a:r>
              <a:rPr dirty="0" sz="1200" spc="5">
                <a:latin typeface="Times New Roman"/>
                <a:cs typeface="Times New Roman"/>
              </a:rPr>
              <a:t> </a:t>
            </a:r>
            <a:r>
              <a:rPr dirty="0" sz="1200">
                <a:latin typeface="Times New Roman"/>
                <a:cs typeface="Times New Roman"/>
              </a:rPr>
              <a:t>your </a:t>
            </a:r>
            <a:r>
              <a:rPr dirty="0" sz="1200" spc="-5">
                <a:latin typeface="Courier New"/>
                <a:cs typeface="Courier New"/>
              </a:rPr>
              <a:t>EMP_PKG.ADD_EMPLOYEE</a:t>
            </a:r>
            <a:r>
              <a:rPr dirty="0" sz="1200" spc="-420">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add</a:t>
            </a:r>
            <a:r>
              <a:rPr dirty="0" sz="1200" spc="5">
                <a:latin typeface="Times New Roman"/>
                <a:cs typeface="Times New Roman"/>
              </a:rPr>
              <a:t> </a:t>
            </a:r>
            <a:r>
              <a:rPr dirty="0" sz="1200">
                <a:latin typeface="Times New Roman"/>
                <a:cs typeface="Times New Roman"/>
              </a:rPr>
              <a:t>employee </a:t>
            </a:r>
            <a:r>
              <a:rPr dirty="0" sz="1200" spc="-5">
                <a:latin typeface="Courier New"/>
                <a:cs typeface="Courier New"/>
              </a:rPr>
              <a:t>Eleanor</a:t>
            </a:r>
            <a:r>
              <a:rPr dirty="0" sz="1200" spc="-415">
                <a:latin typeface="Courier New"/>
                <a:cs typeface="Courier New"/>
              </a:rPr>
              <a:t> </a:t>
            </a:r>
            <a:r>
              <a:rPr dirty="0" sz="1200" spc="-5">
                <a:latin typeface="Courier New"/>
                <a:cs typeface="Courier New"/>
              </a:rPr>
              <a:t>Beh</a:t>
            </a:r>
            <a:r>
              <a:rPr dirty="0" sz="1200" spc="-420">
                <a:latin typeface="Courier New"/>
                <a:cs typeface="Courier New"/>
              </a:rPr>
              <a:t>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30. </a:t>
            </a:r>
            <a:r>
              <a:rPr dirty="0" sz="1200" spc="-5">
                <a:latin typeface="Times New Roman"/>
                <a:cs typeface="Times New Roman"/>
              </a:rPr>
              <a:t>What </a:t>
            </a:r>
            <a:r>
              <a:rPr dirty="0" sz="1200">
                <a:latin typeface="Times New Roman"/>
                <a:cs typeface="Times New Roman"/>
              </a:rPr>
              <a:t>happens and</a:t>
            </a:r>
            <a:r>
              <a:rPr dirty="0" sz="1200" spc="5">
                <a:latin typeface="Times New Roman"/>
                <a:cs typeface="Times New Roman"/>
              </a:rPr>
              <a:t> </a:t>
            </a:r>
            <a:r>
              <a:rPr dirty="0" sz="1200">
                <a:latin typeface="Times New Roman"/>
                <a:cs typeface="Times New Roman"/>
              </a:rPr>
              <a:t>why?</a:t>
            </a:r>
            <a:endParaRPr sz="1200">
              <a:latin typeface="Times New Roman"/>
              <a:cs typeface="Times New Roman"/>
            </a:endParaRPr>
          </a:p>
        </p:txBody>
      </p:sp>
      <p:sp>
        <p:nvSpPr>
          <p:cNvPr id="5" name="object 5"/>
          <p:cNvSpPr txBox="1"/>
          <p:nvPr/>
        </p:nvSpPr>
        <p:spPr>
          <a:xfrm>
            <a:off x="838961" y="2553461"/>
            <a:ext cx="6323330" cy="241300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emp_pkg.add_employee('Eleanor', 'Beh',</a:t>
            </a:r>
            <a:r>
              <a:rPr dirty="0" sz="1100" spc="15">
                <a:latin typeface="Courier New"/>
                <a:cs typeface="Courier New"/>
              </a:rPr>
              <a:t> </a:t>
            </a:r>
            <a:r>
              <a:rPr dirty="0" sz="1100" spc="-5">
                <a:latin typeface="Courier New"/>
                <a:cs typeface="Courier New"/>
              </a:rPr>
              <a:t>30)</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BEGIN emp_pkg.add_employee('Eleanor', 'Beh', 30);</a:t>
            </a:r>
            <a:r>
              <a:rPr dirty="0" sz="1100" spc="2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45"/>
              </a:lnSpc>
            </a:pPr>
            <a:r>
              <a:rPr dirty="0" sz="1100" spc="-5">
                <a:latin typeface="Courier New"/>
                <a:cs typeface="Courier New"/>
              </a:rPr>
              <a:t>ORA-20100: Invalid salary $1000. Salaries for job SA_REP must be</a:t>
            </a:r>
            <a:r>
              <a:rPr dirty="0" sz="1100" spc="145">
                <a:latin typeface="Courier New"/>
                <a:cs typeface="Courier New"/>
              </a:rPr>
              <a:t> </a:t>
            </a:r>
            <a:r>
              <a:rPr dirty="0" sz="1100" spc="-5">
                <a:latin typeface="Courier New"/>
                <a:cs typeface="Courier New"/>
              </a:rPr>
              <a:t>between</a:t>
            </a:r>
            <a:endParaRPr sz="1100">
              <a:latin typeface="Courier New"/>
              <a:cs typeface="Courier New"/>
            </a:endParaRPr>
          </a:p>
          <a:p>
            <a:pPr marL="74930">
              <a:lnSpc>
                <a:spcPts val="1250"/>
              </a:lnSpc>
            </a:pPr>
            <a:r>
              <a:rPr dirty="0" sz="1100" spc="-5">
                <a:latin typeface="Courier New"/>
                <a:cs typeface="Courier New"/>
              </a:rPr>
              <a:t>$6000 and</a:t>
            </a:r>
            <a:r>
              <a:rPr dirty="0" sz="1100">
                <a:latin typeface="Courier New"/>
                <a:cs typeface="Courier New"/>
              </a:rPr>
              <a:t> </a:t>
            </a:r>
            <a:r>
              <a:rPr dirty="0" sz="1100" spc="-5">
                <a:latin typeface="Courier New"/>
                <a:cs typeface="Courier New"/>
              </a:rPr>
              <a:t>$12000</a:t>
            </a:r>
            <a:endParaRPr sz="1100">
              <a:latin typeface="Courier New"/>
              <a:cs typeface="Courier New"/>
            </a:endParaRPr>
          </a:p>
          <a:p>
            <a:pPr marL="74930">
              <a:lnSpc>
                <a:spcPts val="1245"/>
              </a:lnSpc>
            </a:pPr>
            <a:r>
              <a:rPr dirty="0" sz="1100" spc="-5">
                <a:latin typeface="Courier New"/>
                <a:cs typeface="Courier New"/>
              </a:rPr>
              <a:t>ORA-06512: at "ORA1.CHECK_SALARY", line</a:t>
            </a:r>
            <a:r>
              <a:rPr dirty="0" sz="1100" spc="15">
                <a:latin typeface="Courier New"/>
                <a:cs typeface="Courier New"/>
              </a:rPr>
              <a:t> </a:t>
            </a:r>
            <a:r>
              <a:rPr dirty="0" sz="1100" spc="-5">
                <a:latin typeface="Courier New"/>
                <a:cs typeface="Courier New"/>
              </a:rPr>
              <a:t>9</a:t>
            </a:r>
            <a:endParaRPr sz="1100">
              <a:latin typeface="Courier New"/>
              <a:cs typeface="Courier New"/>
            </a:endParaRPr>
          </a:p>
          <a:p>
            <a:pPr marL="74930">
              <a:lnSpc>
                <a:spcPts val="1245"/>
              </a:lnSpc>
            </a:pPr>
            <a:r>
              <a:rPr dirty="0" sz="1100" spc="-5">
                <a:latin typeface="Courier New"/>
                <a:cs typeface="Courier New"/>
              </a:rPr>
              <a:t>ORA-06512: at "ORA1.CHECK_SALARY_TRG", line</a:t>
            </a:r>
            <a:r>
              <a:rPr dirty="0" sz="1100" spc="20">
                <a:latin typeface="Courier New"/>
                <a:cs typeface="Courier New"/>
              </a:rPr>
              <a:t> </a:t>
            </a:r>
            <a:r>
              <a:rPr dirty="0" sz="1100" spc="-5">
                <a:latin typeface="Courier New"/>
                <a:cs typeface="Courier New"/>
              </a:rPr>
              <a:t>2</a:t>
            </a:r>
            <a:endParaRPr sz="1100">
              <a:latin typeface="Courier New"/>
              <a:cs typeface="Courier New"/>
            </a:endParaRPr>
          </a:p>
          <a:p>
            <a:pPr marL="74930" marR="539750">
              <a:lnSpc>
                <a:spcPts val="1250"/>
              </a:lnSpc>
              <a:spcBef>
                <a:spcPts val="65"/>
              </a:spcBef>
            </a:pPr>
            <a:r>
              <a:rPr dirty="0" sz="1100" spc="-5">
                <a:latin typeface="Courier New"/>
                <a:cs typeface="Courier New"/>
              </a:rPr>
              <a:t>ORA-04088: error during execution of trigger 'ORA1.CHECK_SALARY_TRG'  ORA-06512: at "ORA1.EMP_PKG", line</a:t>
            </a:r>
            <a:r>
              <a:rPr dirty="0" sz="1100" spc="15">
                <a:latin typeface="Courier New"/>
                <a:cs typeface="Courier New"/>
              </a:rPr>
              <a:t> </a:t>
            </a:r>
            <a:r>
              <a:rPr dirty="0" sz="1100" spc="-5">
                <a:latin typeface="Courier New"/>
                <a:cs typeface="Courier New"/>
              </a:rPr>
              <a:t>33</a:t>
            </a:r>
            <a:endParaRPr sz="1100">
              <a:latin typeface="Courier New"/>
              <a:cs typeface="Courier New"/>
            </a:endParaRPr>
          </a:p>
          <a:p>
            <a:pPr marL="74930">
              <a:lnSpc>
                <a:spcPts val="1180"/>
              </a:lnSpc>
            </a:pPr>
            <a:r>
              <a:rPr dirty="0" sz="1100" spc="-5">
                <a:latin typeface="Courier New"/>
                <a:cs typeface="Courier New"/>
              </a:rPr>
              <a:t>ORA-06512: at "ORA1.EMP_PKG", line</a:t>
            </a:r>
            <a:r>
              <a:rPr dirty="0" sz="1100" spc="35">
                <a:latin typeface="Courier New"/>
                <a:cs typeface="Courier New"/>
              </a:rPr>
              <a:t> </a:t>
            </a:r>
            <a:r>
              <a:rPr dirty="0" sz="1100" spc="-5">
                <a:latin typeface="Courier New"/>
                <a:cs typeface="Courier New"/>
              </a:rPr>
              <a:t>50</a:t>
            </a:r>
            <a:endParaRPr sz="1100">
              <a:latin typeface="Courier New"/>
              <a:cs typeface="Courier New"/>
            </a:endParaRPr>
          </a:p>
          <a:p>
            <a:pPr marL="74930">
              <a:lnSpc>
                <a:spcPts val="129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6" name="object 6"/>
          <p:cNvSpPr txBox="1"/>
          <p:nvPr/>
        </p:nvSpPr>
        <p:spPr>
          <a:xfrm>
            <a:off x="1130300" y="5101082"/>
            <a:ext cx="5659755" cy="1278890"/>
          </a:xfrm>
          <a:prstGeom prst="rect">
            <a:avLst/>
          </a:prstGeom>
        </p:spPr>
        <p:txBody>
          <a:bodyPr wrap="square" lIns="0" tIns="13335" rIns="0" bIns="0" rtlCol="0" vert="horz">
            <a:spAutoFit/>
          </a:bodyPr>
          <a:lstStyle/>
          <a:p>
            <a:pPr algn="just" marL="241300" marR="5080">
              <a:lnSpc>
                <a:spcPct val="99400"/>
              </a:lnSpc>
              <a:spcBef>
                <a:spcPts val="105"/>
              </a:spcBef>
            </a:pPr>
            <a:r>
              <a:rPr dirty="0" sz="1200" b="1">
                <a:latin typeface="Times New Roman"/>
                <a:cs typeface="Times New Roman"/>
              </a:rPr>
              <a:t>The trigger raises an </a:t>
            </a:r>
            <a:r>
              <a:rPr dirty="0" sz="1200" spc="-5" b="1">
                <a:latin typeface="Times New Roman"/>
                <a:cs typeface="Times New Roman"/>
              </a:rPr>
              <a:t>exception </a:t>
            </a:r>
            <a:r>
              <a:rPr dirty="0" sz="1200" b="1">
                <a:latin typeface="Times New Roman"/>
                <a:cs typeface="Times New Roman"/>
              </a:rPr>
              <a:t>because the </a:t>
            </a:r>
            <a:r>
              <a:rPr dirty="0" sz="1200" spc="-5" b="1">
                <a:latin typeface="Courier New"/>
                <a:cs typeface="Courier New"/>
              </a:rPr>
              <a:t>EMP_PKG.ADD_EMPLOYEE</a:t>
            </a:r>
            <a:r>
              <a:rPr dirty="0" sz="1200" spc="-500" b="1">
                <a:latin typeface="Courier New"/>
                <a:cs typeface="Courier New"/>
              </a:rPr>
              <a:t> </a:t>
            </a:r>
            <a:r>
              <a:rPr dirty="0" sz="1200" b="1">
                <a:latin typeface="Times New Roman"/>
                <a:cs typeface="Times New Roman"/>
              </a:rPr>
              <a:t>procedure  invokes an overloaded version of itself that </a:t>
            </a:r>
            <a:r>
              <a:rPr dirty="0" sz="1200" spc="-5" b="1">
                <a:latin typeface="Times New Roman"/>
                <a:cs typeface="Times New Roman"/>
              </a:rPr>
              <a:t>uses the default salary of $1,000 and the  </a:t>
            </a:r>
            <a:r>
              <a:rPr dirty="0" sz="1200" b="1">
                <a:latin typeface="Times New Roman"/>
                <a:cs typeface="Times New Roman"/>
              </a:rPr>
              <a:t>default job ID of </a:t>
            </a:r>
            <a:r>
              <a:rPr dirty="0" sz="1200" spc="-5" b="1">
                <a:latin typeface="Courier New"/>
                <a:cs typeface="Courier New"/>
              </a:rPr>
              <a:t>SA_REP</a:t>
            </a:r>
            <a:r>
              <a:rPr dirty="0" sz="1200" spc="-5" b="1">
                <a:latin typeface="Times New Roman"/>
                <a:cs typeface="Times New Roman"/>
              </a:rPr>
              <a:t>. However, </a:t>
            </a:r>
            <a:r>
              <a:rPr dirty="0" sz="1200" b="1">
                <a:latin typeface="Times New Roman"/>
                <a:cs typeface="Times New Roman"/>
              </a:rPr>
              <a:t>the </a:t>
            </a:r>
            <a:r>
              <a:rPr dirty="0" sz="1200" spc="-5" b="1">
                <a:latin typeface="Courier New"/>
                <a:cs typeface="Courier New"/>
              </a:rPr>
              <a:t>JOBS</a:t>
            </a:r>
            <a:r>
              <a:rPr dirty="0" sz="1200" spc="-409" b="1">
                <a:latin typeface="Courier New"/>
                <a:cs typeface="Courier New"/>
              </a:rPr>
              <a:t> </a:t>
            </a:r>
            <a:r>
              <a:rPr dirty="0" sz="1200" b="1">
                <a:latin typeface="Times New Roman"/>
                <a:cs typeface="Times New Roman"/>
              </a:rPr>
              <a:t>table </a:t>
            </a:r>
            <a:r>
              <a:rPr dirty="0" sz="1200" spc="-5" b="1">
                <a:latin typeface="Times New Roman"/>
                <a:cs typeface="Times New Roman"/>
              </a:rPr>
              <a:t>stores </a:t>
            </a:r>
            <a:r>
              <a:rPr dirty="0" sz="1200" b="1">
                <a:latin typeface="Times New Roman"/>
                <a:cs typeface="Times New Roman"/>
              </a:rPr>
              <a:t>a </a:t>
            </a:r>
            <a:r>
              <a:rPr dirty="0" sz="1200" spc="-5" b="1">
                <a:latin typeface="Times New Roman"/>
                <a:cs typeface="Times New Roman"/>
              </a:rPr>
              <a:t>minimum </a:t>
            </a:r>
            <a:r>
              <a:rPr dirty="0" sz="1200" b="1">
                <a:latin typeface="Times New Roman"/>
                <a:cs typeface="Times New Roman"/>
              </a:rPr>
              <a:t>salary </a:t>
            </a:r>
            <a:r>
              <a:rPr dirty="0" sz="1200" spc="-5" b="1">
                <a:latin typeface="Times New Roman"/>
                <a:cs typeface="Times New Roman"/>
              </a:rPr>
              <a:t>of</a:t>
            </a:r>
            <a:endParaRPr sz="1200">
              <a:latin typeface="Times New Roman"/>
              <a:cs typeface="Times New Roman"/>
            </a:endParaRPr>
          </a:p>
          <a:p>
            <a:pPr algn="just" marL="241300">
              <a:lnSpc>
                <a:spcPct val="100000"/>
              </a:lnSpc>
              <a:spcBef>
                <a:spcPts val="45"/>
              </a:spcBef>
            </a:pPr>
            <a:r>
              <a:rPr dirty="0" sz="1200" b="1">
                <a:latin typeface="Times New Roman"/>
                <a:cs typeface="Times New Roman"/>
              </a:rPr>
              <a:t>$6,000 for the </a:t>
            </a:r>
            <a:r>
              <a:rPr dirty="0" sz="1200" spc="-5" b="1">
                <a:latin typeface="Courier New"/>
                <a:cs typeface="Courier New"/>
              </a:rPr>
              <a:t>SA_REP</a:t>
            </a:r>
            <a:r>
              <a:rPr dirty="0" sz="1200" spc="-434" b="1">
                <a:latin typeface="Courier New"/>
                <a:cs typeface="Courier New"/>
              </a:rPr>
              <a:t> </a:t>
            </a:r>
            <a:r>
              <a:rPr dirty="0" sz="1200" b="1">
                <a:latin typeface="Times New Roman"/>
                <a:cs typeface="Times New Roman"/>
              </a:rPr>
              <a:t>job type.</a:t>
            </a:r>
            <a:endParaRPr sz="1200">
              <a:latin typeface="Times New Roman"/>
              <a:cs typeface="Times New Roman"/>
            </a:endParaRPr>
          </a:p>
          <a:p>
            <a:pPr>
              <a:lnSpc>
                <a:spcPct val="100000"/>
              </a:lnSpc>
              <a:spcBef>
                <a:spcPts val="20"/>
              </a:spcBef>
            </a:pPr>
            <a:endParaRPr sz="1100">
              <a:latin typeface="Times New Roman"/>
              <a:cs typeface="Times New Roman"/>
            </a:endParaRPr>
          </a:p>
          <a:p>
            <a:pPr marL="241300" marR="725805" indent="-228600">
              <a:lnSpc>
                <a:spcPts val="1420"/>
              </a:lnSpc>
            </a:pPr>
            <a:r>
              <a:rPr dirty="0" sz="1200">
                <a:latin typeface="Times New Roman"/>
                <a:cs typeface="Times New Roman"/>
              </a:rPr>
              <a:t>b. Update the salary of </a:t>
            </a:r>
            <a:r>
              <a:rPr dirty="0" sz="1200" spc="-5">
                <a:latin typeface="Times New Roman"/>
                <a:cs typeface="Times New Roman"/>
              </a:rPr>
              <a:t>employee </a:t>
            </a:r>
            <a:r>
              <a:rPr dirty="0" sz="1200">
                <a:latin typeface="Times New Roman"/>
                <a:cs typeface="Times New Roman"/>
              </a:rPr>
              <a:t>115 to </a:t>
            </a:r>
            <a:r>
              <a:rPr dirty="0" sz="1200" spc="-5">
                <a:latin typeface="Times New Roman"/>
                <a:cs typeface="Times New Roman"/>
              </a:rPr>
              <a:t>$2,000. In </a:t>
            </a:r>
            <a:r>
              <a:rPr dirty="0" sz="1200">
                <a:latin typeface="Times New Roman"/>
                <a:cs typeface="Times New Roman"/>
              </a:rPr>
              <a:t>a </a:t>
            </a:r>
            <a:r>
              <a:rPr dirty="0" sz="1200" spc="-5">
                <a:latin typeface="Times New Roman"/>
                <a:cs typeface="Times New Roman"/>
              </a:rPr>
              <a:t>separate update operation,  </a:t>
            </a:r>
            <a:r>
              <a:rPr dirty="0" sz="1200">
                <a:latin typeface="Times New Roman"/>
                <a:cs typeface="Times New Roman"/>
              </a:rPr>
              <a:t>change the employee job ID to </a:t>
            </a:r>
            <a:r>
              <a:rPr dirty="0" sz="1200" spc="-5">
                <a:latin typeface="Courier New"/>
                <a:cs typeface="Courier New"/>
              </a:rPr>
              <a:t>HR_REP</a:t>
            </a:r>
            <a:r>
              <a:rPr dirty="0" sz="1200" spc="-5">
                <a:latin typeface="Times New Roman"/>
                <a:cs typeface="Times New Roman"/>
              </a:rPr>
              <a:t>. </a:t>
            </a:r>
            <a:r>
              <a:rPr dirty="0" sz="1200" spc="-10">
                <a:latin typeface="Times New Roman"/>
                <a:cs typeface="Times New Roman"/>
              </a:rPr>
              <a:t>What </a:t>
            </a:r>
            <a:r>
              <a:rPr dirty="0" sz="1200" spc="-5">
                <a:latin typeface="Times New Roman"/>
                <a:cs typeface="Times New Roman"/>
              </a:rPr>
              <a:t>happens </a:t>
            </a:r>
            <a:r>
              <a:rPr dirty="0" sz="1200">
                <a:latin typeface="Times New Roman"/>
                <a:cs typeface="Times New Roman"/>
              </a:rPr>
              <a:t>in each</a:t>
            </a:r>
            <a:r>
              <a:rPr dirty="0" sz="1200" spc="-35">
                <a:latin typeface="Times New Roman"/>
                <a:cs typeface="Times New Roman"/>
              </a:rPr>
              <a:t> </a:t>
            </a:r>
            <a:r>
              <a:rPr dirty="0" sz="1200">
                <a:latin typeface="Times New Roman"/>
                <a:cs typeface="Times New Roman"/>
              </a:rPr>
              <a:t>case?</a:t>
            </a:r>
            <a:endParaRPr sz="1200">
              <a:latin typeface="Times New Roman"/>
              <a:cs typeface="Times New Roman"/>
            </a:endParaRPr>
          </a:p>
        </p:txBody>
      </p:sp>
      <p:sp>
        <p:nvSpPr>
          <p:cNvPr id="7" name="object 7"/>
          <p:cNvSpPr txBox="1"/>
          <p:nvPr/>
        </p:nvSpPr>
        <p:spPr>
          <a:xfrm>
            <a:off x="838961" y="6461759"/>
            <a:ext cx="6323330" cy="2254250"/>
          </a:xfrm>
          <a:prstGeom prst="rect">
            <a:avLst/>
          </a:prstGeom>
          <a:ln w="12192">
            <a:solidFill>
              <a:srgbClr val="000000"/>
            </a:solidFill>
          </a:ln>
        </p:spPr>
        <p:txBody>
          <a:bodyPr wrap="square" lIns="0" tIns="13335" rIns="0" bIns="0" rtlCol="0" vert="horz">
            <a:spAutoFit/>
          </a:bodyPr>
          <a:lstStyle/>
          <a:p>
            <a:pPr marL="242570" marR="4646930" indent="-167640">
              <a:lnSpc>
                <a:spcPts val="1240"/>
              </a:lnSpc>
              <a:spcBef>
                <a:spcPts val="105"/>
              </a:spcBef>
            </a:pPr>
            <a:r>
              <a:rPr dirty="0" sz="1100" spc="-5">
                <a:latin typeface="Courier New"/>
                <a:cs typeface="Courier New"/>
              </a:rPr>
              <a:t>UPDATE employees  SET salary =</a:t>
            </a:r>
            <a:r>
              <a:rPr dirty="0" sz="1100" spc="-40">
                <a:latin typeface="Courier New"/>
                <a:cs typeface="Courier New"/>
              </a:rPr>
              <a:t> </a:t>
            </a:r>
            <a:r>
              <a:rPr dirty="0" sz="1100" spc="-5">
                <a:latin typeface="Courier New"/>
                <a:cs typeface="Courier New"/>
              </a:rPr>
              <a:t>2000</a:t>
            </a:r>
            <a:endParaRPr sz="1100">
              <a:latin typeface="Courier New"/>
              <a:cs typeface="Courier New"/>
            </a:endParaRPr>
          </a:p>
          <a:p>
            <a:pPr marL="74930">
              <a:lnSpc>
                <a:spcPts val="1220"/>
              </a:lnSpc>
            </a:pPr>
            <a:r>
              <a:rPr dirty="0" sz="1100" spc="-5">
                <a:latin typeface="Courier New"/>
                <a:cs typeface="Courier New"/>
              </a:rPr>
              <a:t>WHERE employee_id =</a:t>
            </a:r>
            <a:r>
              <a:rPr dirty="0" sz="1100" spc="5">
                <a:latin typeface="Courier New"/>
                <a:cs typeface="Courier New"/>
              </a:rPr>
              <a:t> </a:t>
            </a:r>
            <a:r>
              <a:rPr dirty="0" sz="1100" spc="-5">
                <a:latin typeface="Courier New"/>
                <a:cs typeface="Courier New"/>
              </a:rPr>
              <a:t>115;</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UPDATE</a:t>
            </a:r>
            <a:r>
              <a:rPr dirty="0" sz="1100" spc="-45">
                <a:latin typeface="Courier New"/>
                <a:cs typeface="Courier New"/>
              </a:rPr>
              <a:t> </a:t>
            </a:r>
            <a:r>
              <a:rPr dirty="0" sz="1100" spc="-5">
                <a:latin typeface="Courier New"/>
                <a:cs typeface="Courier New"/>
              </a:rPr>
              <a:t>employees</a:t>
            </a:r>
            <a:endParaRPr sz="1100">
              <a:latin typeface="Courier New"/>
              <a:cs typeface="Courier New"/>
            </a:endParaRPr>
          </a:p>
          <a:p>
            <a:pPr marL="661670">
              <a:lnSpc>
                <a:spcPts val="1285"/>
              </a:lnSpc>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45">
                <a:latin typeface="Courier New"/>
                <a:cs typeface="Courier New"/>
              </a:rPr>
              <a:t> </a:t>
            </a:r>
            <a:r>
              <a:rPr dirty="0" sz="1100" spc="-5">
                <a:latin typeface="Courier New"/>
                <a:cs typeface="Courier New"/>
              </a:rPr>
              <a:t>1:</a:t>
            </a:r>
            <a:endParaRPr sz="1100">
              <a:latin typeface="Courier New"/>
              <a:cs typeface="Courier New"/>
            </a:endParaRPr>
          </a:p>
          <a:p>
            <a:pPr marL="74930" marR="707390">
              <a:lnSpc>
                <a:spcPts val="1250"/>
              </a:lnSpc>
              <a:spcBef>
                <a:spcPts val="65"/>
              </a:spcBef>
            </a:pPr>
            <a:r>
              <a:rPr dirty="0" sz="1100" spc="-5">
                <a:latin typeface="Courier New"/>
                <a:cs typeface="Courier New"/>
              </a:rPr>
              <a:t>ORA-20100: Invalid salary $2000. Salaries for job PU_CLERK must be  between $2500 and</a:t>
            </a:r>
            <a:r>
              <a:rPr dirty="0" sz="1100" spc="5">
                <a:latin typeface="Courier New"/>
                <a:cs typeface="Courier New"/>
              </a:rPr>
              <a:t> </a:t>
            </a:r>
            <a:r>
              <a:rPr dirty="0" sz="1100" spc="-5">
                <a:latin typeface="Courier New"/>
                <a:cs typeface="Courier New"/>
              </a:rPr>
              <a:t>$5500</a:t>
            </a:r>
            <a:endParaRPr sz="1100">
              <a:latin typeface="Courier New"/>
              <a:cs typeface="Courier New"/>
            </a:endParaRPr>
          </a:p>
          <a:p>
            <a:pPr marL="74930">
              <a:lnSpc>
                <a:spcPts val="1175"/>
              </a:lnSpc>
            </a:pPr>
            <a:r>
              <a:rPr dirty="0" sz="1100" spc="-5">
                <a:latin typeface="Courier New"/>
                <a:cs typeface="Courier New"/>
              </a:rPr>
              <a:t>ORA-06512: at "ORA1.CHECK_SALARY", line</a:t>
            </a:r>
            <a:r>
              <a:rPr dirty="0" sz="1100" spc="15">
                <a:latin typeface="Courier New"/>
                <a:cs typeface="Courier New"/>
              </a:rPr>
              <a:t> </a:t>
            </a:r>
            <a:r>
              <a:rPr dirty="0" sz="1100" spc="-5">
                <a:latin typeface="Courier New"/>
                <a:cs typeface="Courier New"/>
              </a:rPr>
              <a:t>9</a:t>
            </a:r>
            <a:endParaRPr sz="1100">
              <a:latin typeface="Courier New"/>
              <a:cs typeface="Courier New"/>
            </a:endParaRPr>
          </a:p>
          <a:p>
            <a:pPr marL="74930">
              <a:lnSpc>
                <a:spcPts val="1250"/>
              </a:lnSpc>
            </a:pPr>
            <a:r>
              <a:rPr dirty="0" sz="1100" spc="-5">
                <a:latin typeface="Courier New"/>
                <a:cs typeface="Courier New"/>
              </a:rPr>
              <a:t>ORA-06512: at "ORA1.CHECK_SALARY_TRG", line</a:t>
            </a:r>
            <a:r>
              <a:rPr dirty="0" sz="1100" spc="20">
                <a:latin typeface="Courier New"/>
                <a:cs typeface="Courier New"/>
              </a:rPr>
              <a:t> </a:t>
            </a:r>
            <a:r>
              <a:rPr dirty="0" sz="1100" spc="-5">
                <a:latin typeface="Courier New"/>
                <a:cs typeface="Courier New"/>
              </a:rPr>
              <a:t>2</a:t>
            </a:r>
            <a:endParaRPr sz="1100">
              <a:latin typeface="Courier New"/>
              <a:cs typeface="Courier New"/>
            </a:endParaRPr>
          </a:p>
          <a:p>
            <a:pPr marL="74930">
              <a:lnSpc>
                <a:spcPts val="1285"/>
              </a:lnSpc>
            </a:pPr>
            <a:r>
              <a:rPr dirty="0" sz="1100" spc="-5">
                <a:latin typeface="Courier New"/>
                <a:cs typeface="Courier New"/>
              </a:rPr>
              <a:t>ORA-04088: error during execution of trigger</a:t>
            </a:r>
            <a:r>
              <a:rPr dirty="0" sz="1100" spc="85">
                <a:latin typeface="Courier New"/>
                <a:cs typeface="Courier New"/>
              </a:rPr>
              <a:t> </a:t>
            </a:r>
            <a:r>
              <a:rPr dirty="0" sz="1100" spc="-5">
                <a:latin typeface="Courier New"/>
                <a:cs typeface="Courier New"/>
              </a:rPr>
              <a:t>'ORA1.CHECK_SALARY_TRG'</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10: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txBox="1"/>
          <p:nvPr/>
        </p:nvSpPr>
        <p:spPr>
          <a:xfrm>
            <a:off x="838961" y="1095755"/>
            <a:ext cx="6323330" cy="209677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UPDATE employees</a:t>
            </a:r>
            <a:endParaRPr sz="1100">
              <a:latin typeface="Courier New"/>
              <a:cs typeface="Courier New"/>
            </a:endParaRPr>
          </a:p>
          <a:p>
            <a:pPr marL="74930" marR="4227830" indent="167640">
              <a:lnSpc>
                <a:spcPts val="1250"/>
              </a:lnSpc>
              <a:spcBef>
                <a:spcPts val="60"/>
              </a:spcBef>
            </a:pPr>
            <a:r>
              <a:rPr dirty="0" sz="1100" spc="-5">
                <a:latin typeface="Courier New"/>
                <a:cs typeface="Courier New"/>
              </a:rPr>
              <a:t>SET job_id = 'HR_REP'  WHERE employee_id =</a:t>
            </a:r>
            <a:r>
              <a:rPr dirty="0" sz="1100" spc="-15">
                <a:latin typeface="Courier New"/>
                <a:cs typeface="Courier New"/>
              </a:rPr>
              <a:t> </a:t>
            </a:r>
            <a:r>
              <a:rPr dirty="0" sz="1100" spc="-5">
                <a:latin typeface="Courier New"/>
                <a:cs typeface="Courier New"/>
              </a:rPr>
              <a:t>115;</a:t>
            </a:r>
            <a:endParaRPr sz="1100">
              <a:latin typeface="Courier New"/>
              <a:cs typeface="Courier New"/>
            </a:endParaRPr>
          </a:p>
          <a:p>
            <a:pPr>
              <a:lnSpc>
                <a:spcPct val="100000"/>
              </a:lnSpc>
              <a:spcBef>
                <a:spcPts val="5"/>
              </a:spcBef>
            </a:pPr>
            <a:endParaRPr sz="1000">
              <a:latin typeface="Courier New"/>
              <a:cs typeface="Courier New"/>
            </a:endParaRPr>
          </a:p>
          <a:p>
            <a:pPr marL="74930">
              <a:lnSpc>
                <a:spcPts val="1285"/>
              </a:lnSpc>
            </a:pPr>
            <a:r>
              <a:rPr dirty="0" sz="1100" spc="-5">
                <a:latin typeface="Courier New"/>
                <a:cs typeface="Courier New"/>
              </a:rPr>
              <a:t>UPDATE</a:t>
            </a:r>
            <a:r>
              <a:rPr dirty="0" sz="1100" spc="-45">
                <a:latin typeface="Courier New"/>
                <a:cs typeface="Courier New"/>
              </a:rPr>
              <a:t> </a:t>
            </a:r>
            <a:r>
              <a:rPr dirty="0" sz="1100" spc="-5">
                <a:latin typeface="Courier New"/>
                <a:cs typeface="Courier New"/>
              </a:rPr>
              <a:t>employees</a:t>
            </a:r>
            <a:endParaRPr sz="1100">
              <a:latin typeface="Courier New"/>
              <a:cs typeface="Courier New"/>
            </a:endParaRPr>
          </a:p>
          <a:p>
            <a:pPr marL="829310">
              <a:lnSpc>
                <a:spcPts val="1285"/>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4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45"/>
              </a:lnSpc>
            </a:pPr>
            <a:r>
              <a:rPr dirty="0" sz="1100" spc="-5">
                <a:latin typeface="Courier New"/>
                <a:cs typeface="Courier New"/>
              </a:rPr>
              <a:t>ORA-20100: Invalid salary $3100. Salaries for job HR_REP must be</a:t>
            </a:r>
            <a:r>
              <a:rPr dirty="0" sz="1100" spc="145">
                <a:latin typeface="Courier New"/>
                <a:cs typeface="Courier New"/>
              </a:rPr>
              <a:t> </a:t>
            </a:r>
            <a:r>
              <a:rPr dirty="0" sz="1100" spc="-5">
                <a:latin typeface="Courier New"/>
                <a:cs typeface="Courier New"/>
              </a:rPr>
              <a:t>between</a:t>
            </a:r>
            <a:endParaRPr sz="1100">
              <a:latin typeface="Courier New"/>
              <a:cs typeface="Courier New"/>
            </a:endParaRPr>
          </a:p>
          <a:p>
            <a:pPr marL="74930">
              <a:lnSpc>
                <a:spcPts val="1245"/>
              </a:lnSpc>
            </a:pPr>
            <a:r>
              <a:rPr dirty="0" sz="1100" spc="-5">
                <a:latin typeface="Courier New"/>
                <a:cs typeface="Courier New"/>
              </a:rPr>
              <a:t>$4000 and</a:t>
            </a:r>
            <a:r>
              <a:rPr dirty="0" sz="1100">
                <a:latin typeface="Courier New"/>
                <a:cs typeface="Courier New"/>
              </a:rPr>
              <a:t> </a:t>
            </a:r>
            <a:r>
              <a:rPr dirty="0" sz="1100" spc="-5">
                <a:latin typeface="Courier New"/>
                <a:cs typeface="Courier New"/>
              </a:rPr>
              <a:t>$9000</a:t>
            </a:r>
            <a:endParaRPr sz="1100">
              <a:latin typeface="Courier New"/>
              <a:cs typeface="Courier New"/>
            </a:endParaRPr>
          </a:p>
          <a:p>
            <a:pPr marL="74930">
              <a:lnSpc>
                <a:spcPts val="1250"/>
              </a:lnSpc>
            </a:pPr>
            <a:r>
              <a:rPr dirty="0" sz="1100" spc="-5">
                <a:latin typeface="Courier New"/>
                <a:cs typeface="Courier New"/>
              </a:rPr>
              <a:t>ORA-06512: at "ORA1.CHECK_SALARY", line</a:t>
            </a:r>
            <a:r>
              <a:rPr dirty="0" sz="1100" spc="15">
                <a:latin typeface="Courier New"/>
                <a:cs typeface="Courier New"/>
              </a:rPr>
              <a:t> </a:t>
            </a:r>
            <a:r>
              <a:rPr dirty="0" sz="1100" spc="-5">
                <a:latin typeface="Courier New"/>
                <a:cs typeface="Courier New"/>
              </a:rPr>
              <a:t>9</a:t>
            </a:r>
            <a:endParaRPr sz="1100">
              <a:latin typeface="Courier New"/>
              <a:cs typeface="Courier New"/>
            </a:endParaRPr>
          </a:p>
          <a:p>
            <a:pPr marL="74930">
              <a:lnSpc>
                <a:spcPts val="1255"/>
              </a:lnSpc>
            </a:pPr>
            <a:r>
              <a:rPr dirty="0" sz="1100" spc="-5">
                <a:latin typeface="Courier New"/>
                <a:cs typeface="Courier New"/>
              </a:rPr>
              <a:t>ORA-06512: at "ORA1.CHECK_SALARY_TRG", line</a:t>
            </a:r>
            <a:r>
              <a:rPr dirty="0" sz="1100" spc="20">
                <a:latin typeface="Courier New"/>
                <a:cs typeface="Courier New"/>
              </a:rPr>
              <a:t> </a:t>
            </a:r>
            <a:r>
              <a:rPr dirty="0" sz="1100" spc="-5">
                <a:latin typeface="Courier New"/>
                <a:cs typeface="Courier New"/>
              </a:rPr>
              <a:t>2</a:t>
            </a:r>
            <a:endParaRPr sz="1100">
              <a:latin typeface="Courier New"/>
              <a:cs typeface="Courier New"/>
            </a:endParaRPr>
          </a:p>
          <a:p>
            <a:pPr marL="74930">
              <a:lnSpc>
                <a:spcPts val="1290"/>
              </a:lnSpc>
            </a:pPr>
            <a:r>
              <a:rPr dirty="0" sz="1100" spc="-5">
                <a:latin typeface="Courier New"/>
                <a:cs typeface="Courier New"/>
              </a:rPr>
              <a:t>ORA-04088: error during execution of trigger</a:t>
            </a:r>
            <a:r>
              <a:rPr dirty="0" sz="1100" spc="85">
                <a:latin typeface="Courier New"/>
                <a:cs typeface="Courier New"/>
              </a:rPr>
              <a:t> </a:t>
            </a:r>
            <a:r>
              <a:rPr dirty="0" sz="1100" spc="-5">
                <a:latin typeface="Courier New"/>
                <a:cs typeface="Courier New"/>
              </a:rPr>
              <a:t>'ORA1.CHECK_SALARY_TRG'</a:t>
            </a:r>
            <a:endParaRPr sz="1100">
              <a:latin typeface="Courier New"/>
              <a:cs typeface="Courier New"/>
            </a:endParaRPr>
          </a:p>
        </p:txBody>
      </p:sp>
      <p:sp>
        <p:nvSpPr>
          <p:cNvPr id="4" name="object 4"/>
          <p:cNvSpPr txBox="1"/>
          <p:nvPr/>
        </p:nvSpPr>
        <p:spPr>
          <a:xfrm>
            <a:off x="1130300" y="3327145"/>
            <a:ext cx="5630545" cy="1413510"/>
          </a:xfrm>
          <a:prstGeom prst="rect">
            <a:avLst/>
          </a:prstGeom>
        </p:spPr>
        <p:txBody>
          <a:bodyPr wrap="square" lIns="0" tIns="20320" rIns="0" bIns="0" rtlCol="0" vert="horz">
            <a:spAutoFit/>
          </a:bodyPr>
          <a:lstStyle/>
          <a:p>
            <a:pPr algn="just" marL="240665" marR="5080">
              <a:lnSpc>
                <a:spcPct val="95600"/>
              </a:lnSpc>
              <a:spcBef>
                <a:spcPts val="160"/>
              </a:spcBef>
            </a:pPr>
            <a:r>
              <a:rPr dirty="0" sz="1200" b="1">
                <a:latin typeface="Times New Roman"/>
                <a:cs typeface="Times New Roman"/>
              </a:rPr>
              <a:t>The first </a:t>
            </a:r>
            <a:r>
              <a:rPr dirty="0" sz="1200" spc="-5" b="1">
                <a:latin typeface="Times New Roman"/>
                <a:cs typeface="Times New Roman"/>
              </a:rPr>
              <a:t>update </a:t>
            </a:r>
            <a:r>
              <a:rPr dirty="0" sz="1200" b="1">
                <a:latin typeface="Times New Roman"/>
                <a:cs typeface="Times New Roman"/>
              </a:rPr>
              <a:t>statement fails to set the </a:t>
            </a:r>
            <a:r>
              <a:rPr dirty="0" sz="1200" spc="-5" b="1">
                <a:latin typeface="Times New Roman"/>
                <a:cs typeface="Times New Roman"/>
              </a:rPr>
              <a:t>salary </a:t>
            </a:r>
            <a:r>
              <a:rPr dirty="0" sz="1200" b="1">
                <a:latin typeface="Times New Roman"/>
                <a:cs typeface="Times New Roman"/>
              </a:rPr>
              <a:t>to $2,000. The check </a:t>
            </a:r>
            <a:r>
              <a:rPr dirty="0" sz="1200" spc="-5" b="1">
                <a:latin typeface="Times New Roman"/>
                <a:cs typeface="Times New Roman"/>
              </a:rPr>
              <a:t>salary </a:t>
            </a:r>
            <a:r>
              <a:rPr dirty="0" sz="1200" b="1">
                <a:latin typeface="Times New Roman"/>
                <a:cs typeface="Times New Roman"/>
              </a:rPr>
              <a:t>trigger  rule fails the </a:t>
            </a:r>
            <a:r>
              <a:rPr dirty="0" sz="1200" spc="-5" b="1">
                <a:latin typeface="Times New Roman"/>
                <a:cs typeface="Times New Roman"/>
              </a:rPr>
              <a:t>update </a:t>
            </a:r>
            <a:r>
              <a:rPr dirty="0" sz="1200" b="1">
                <a:latin typeface="Times New Roman"/>
                <a:cs typeface="Times New Roman"/>
              </a:rPr>
              <a:t>operation </a:t>
            </a:r>
            <a:r>
              <a:rPr dirty="0" sz="1200" spc="-5" b="1">
                <a:latin typeface="Times New Roman"/>
                <a:cs typeface="Times New Roman"/>
              </a:rPr>
              <a:t>because </a:t>
            </a:r>
            <a:r>
              <a:rPr dirty="0" sz="1200" b="1">
                <a:latin typeface="Times New Roman"/>
                <a:cs typeface="Times New Roman"/>
              </a:rPr>
              <a:t>the </a:t>
            </a:r>
            <a:r>
              <a:rPr dirty="0" sz="1200" spc="-5" b="1">
                <a:latin typeface="Times New Roman"/>
                <a:cs typeface="Times New Roman"/>
              </a:rPr>
              <a:t>new salary </a:t>
            </a:r>
            <a:r>
              <a:rPr dirty="0" sz="1200" b="1">
                <a:latin typeface="Times New Roman"/>
                <a:cs typeface="Times New Roman"/>
              </a:rPr>
              <a:t>for employee 115 is less than  the </a:t>
            </a:r>
            <a:r>
              <a:rPr dirty="0" sz="1200" spc="-5" b="1">
                <a:latin typeface="Times New Roman"/>
                <a:cs typeface="Times New Roman"/>
              </a:rPr>
              <a:t>minimum allowed </a:t>
            </a:r>
            <a:r>
              <a:rPr dirty="0" sz="1200" b="1">
                <a:latin typeface="Times New Roman"/>
                <a:cs typeface="Times New Roman"/>
              </a:rPr>
              <a:t>for the </a:t>
            </a:r>
            <a:r>
              <a:rPr dirty="0" sz="1200" spc="-5" b="1">
                <a:latin typeface="Courier New"/>
                <a:cs typeface="Courier New"/>
              </a:rPr>
              <a:t>PU_CLERK</a:t>
            </a:r>
            <a:r>
              <a:rPr dirty="0" sz="1200" spc="-425" b="1">
                <a:latin typeface="Courier New"/>
                <a:cs typeface="Courier New"/>
              </a:rPr>
              <a:t> </a:t>
            </a:r>
            <a:r>
              <a:rPr dirty="0" sz="1200" b="1">
                <a:latin typeface="Times New Roman"/>
                <a:cs typeface="Times New Roman"/>
              </a:rPr>
              <a:t>job.</a:t>
            </a:r>
            <a:endParaRPr sz="1200">
              <a:latin typeface="Times New Roman"/>
              <a:cs typeface="Times New Roman"/>
            </a:endParaRPr>
          </a:p>
          <a:p>
            <a:pPr>
              <a:lnSpc>
                <a:spcPct val="100000"/>
              </a:lnSpc>
              <a:spcBef>
                <a:spcPts val="15"/>
              </a:spcBef>
            </a:pPr>
            <a:endParaRPr sz="1150">
              <a:latin typeface="Times New Roman"/>
              <a:cs typeface="Times New Roman"/>
            </a:endParaRPr>
          </a:p>
          <a:p>
            <a:pPr marL="241300" marR="299720">
              <a:lnSpc>
                <a:spcPts val="1380"/>
              </a:lnSpc>
            </a:pPr>
            <a:r>
              <a:rPr dirty="0" sz="1200" spc="-5" b="1">
                <a:latin typeface="Times New Roman"/>
                <a:cs typeface="Times New Roman"/>
              </a:rPr>
              <a:t>The second update fails to </a:t>
            </a:r>
            <a:r>
              <a:rPr dirty="0" sz="1200" b="1">
                <a:latin typeface="Times New Roman"/>
                <a:cs typeface="Times New Roman"/>
              </a:rPr>
              <a:t>change </a:t>
            </a:r>
            <a:r>
              <a:rPr dirty="0" sz="1200" spc="-5" b="1">
                <a:latin typeface="Times New Roman"/>
                <a:cs typeface="Times New Roman"/>
              </a:rPr>
              <a:t>the </a:t>
            </a:r>
            <a:r>
              <a:rPr dirty="0" sz="1200" b="1">
                <a:latin typeface="Times New Roman"/>
                <a:cs typeface="Times New Roman"/>
              </a:rPr>
              <a:t>employee’s job because the current  employee’s </a:t>
            </a:r>
            <a:r>
              <a:rPr dirty="0" sz="1200" spc="-5" b="1">
                <a:latin typeface="Times New Roman"/>
                <a:cs typeface="Times New Roman"/>
              </a:rPr>
              <a:t>salary </a:t>
            </a:r>
            <a:r>
              <a:rPr dirty="0" sz="1200" b="1">
                <a:latin typeface="Times New Roman"/>
                <a:cs typeface="Times New Roman"/>
              </a:rPr>
              <a:t>of $3,100 is less than the </a:t>
            </a:r>
            <a:r>
              <a:rPr dirty="0" sz="1200" spc="-5" b="1">
                <a:latin typeface="Times New Roman"/>
                <a:cs typeface="Times New Roman"/>
              </a:rPr>
              <a:t>minimum </a:t>
            </a:r>
            <a:r>
              <a:rPr dirty="0" sz="1200" b="1">
                <a:latin typeface="Times New Roman"/>
                <a:cs typeface="Times New Roman"/>
              </a:rPr>
              <a:t>for the new </a:t>
            </a:r>
            <a:r>
              <a:rPr dirty="0" sz="1200" spc="-5" b="1">
                <a:latin typeface="Courier New"/>
                <a:cs typeface="Courier New"/>
              </a:rPr>
              <a:t>HR_REP</a:t>
            </a:r>
            <a:r>
              <a:rPr dirty="0" sz="1200" spc="-490" b="1">
                <a:latin typeface="Courier New"/>
                <a:cs typeface="Courier New"/>
              </a:rPr>
              <a:t> </a:t>
            </a:r>
            <a:r>
              <a:rPr dirty="0" sz="1200" b="1">
                <a:latin typeface="Times New Roman"/>
                <a:cs typeface="Times New Roman"/>
              </a:rPr>
              <a:t>job.</a:t>
            </a:r>
            <a:endParaRPr sz="1200">
              <a:latin typeface="Times New Roman"/>
              <a:cs typeface="Times New Roman"/>
            </a:endParaRPr>
          </a:p>
          <a:p>
            <a:pPr>
              <a:lnSpc>
                <a:spcPct val="100000"/>
              </a:lnSpc>
              <a:spcBef>
                <a:spcPts val="45"/>
              </a:spcBef>
            </a:pPr>
            <a:endParaRPr sz="1000">
              <a:latin typeface="Times New Roman"/>
              <a:cs typeface="Times New Roman"/>
            </a:endParaRPr>
          </a:p>
          <a:p>
            <a:pPr marL="12700">
              <a:lnSpc>
                <a:spcPct val="100000"/>
              </a:lnSpc>
            </a:pPr>
            <a:r>
              <a:rPr dirty="0" sz="1200">
                <a:latin typeface="Times New Roman"/>
                <a:cs typeface="Times New Roman"/>
              </a:rPr>
              <a:t>c. </a:t>
            </a:r>
            <a:r>
              <a:rPr dirty="0" sz="1200" spc="-5">
                <a:latin typeface="Times New Roman"/>
                <a:cs typeface="Times New Roman"/>
              </a:rPr>
              <a:t>Update </a:t>
            </a:r>
            <a:r>
              <a:rPr dirty="0" sz="1200">
                <a:latin typeface="Times New Roman"/>
                <a:cs typeface="Times New Roman"/>
              </a:rPr>
              <a:t>the </a:t>
            </a:r>
            <a:r>
              <a:rPr dirty="0" sz="1200" spc="-5">
                <a:latin typeface="Times New Roman"/>
                <a:cs typeface="Times New Roman"/>
              </a:rPr>
              <a:t>salary </a:t>
            </a:r>
            <a:r>
              <a:rPr dirty="0" sz="1200">
                <a:latin typeface="Times New Roman"/>
                <a:cs typeface="Times New Roman"/>
              </a:rPr>
              <a:t>of </a:t>
            </a:r>
            <a:r>
              <a:rPr dirty="0" sz="1200" spc="-5">
                <a:latin typeface="Times New Roman"/>
                <a:cs typeface="Times New Roman"/>
              </a:rPr>
              <a:t>employee </a:t>
            </a:r>
            <a:r>
              <a:rPr dirty="0" sz="1200">
                <a:latin typeface="Times New Roman"/>
                <a:cs typeface="Times New Roman"/>
              </a:rPr>
              <a:t>115 to $2,800. </a:t>
            </a:r>
            <a:r>
              <a:rPr dirty="0" sz="1200" spc="-5">
                <a:latin typeface="Times New Roman"/>
                <a:cs typeface="Times New Roman"/>
              </a:rPr>
              <a:t>What</a:t>
            </a:r>
            <a:r>
              <a:rPr dirty="0" sz="1200" spc="65">
                <a:latin typeface="Times New Roman"/>
                <a:cs typeface="Times New Roman"/>
              </a:rPr>
              <a:t> </a:t>
            </a:r>
            <a:r>
              <a:rPr dirty="0" sz="1200">
                <a:latin typeface="Times New Roman"/>
                <a:cs typeface="Times New Roman"/>
              </a:rPr>
              <a:t>happens?</a:t>
            </a:r>
            <a:endParaRPr sz="1200">
              <a:latin typeface="Times New Roman"/>
              <a:cs typeface="Times New Roman"/>
            </a:endParaRPr>
          </a:p>
        </p:txBody>
      </p:sp>
      <p:sp>
        <p:nvSpPr>
          <p:cNvPr id="5" name="object 5"/>
          <p:cNvSpPr txBox="1"/>
          <p:nvPr/>
        </p:nvSpPr>
        <p:spPr>
          <a:xfrm>
            <a:off x="838961" y="4814315"/>
            <a:ext cx="6323330" cy="829944"/>
          </a:xfrm>
          <a:prstGeom prst="rect">
            <a:avLst/>
          </a:prstGeom>
          <a:ln w="12192">
            <a:solidFill>
              <a:srgbClr val="000000"/>
            </a:solidFill>
          </a:ln>
        </p:spPr>
        <p:txBody>
          <a:bodyPr wrap="square" lIns="0" tIns="13335" rIns="0" bIns="0" rtlCol="0" vert="horz">
            <a:spAutoFit/>
          </a:bodyPr>
          <a:lstStyle/>
          <a:p>
            <a:pPr marL="242570" marR="4646930" indent="-167640">
              <a:lnSpc>
                <a:spcPts val="1240"/>
              </a:lnSpc>
              <a:spcBef>
                <a:spcPts val="105"/>
              </a:spcBef>
            </a:pPr>
            <a:r>
              <a:rPr dirty="0" sz="1100" spc="-5">
                <a:latin typeface="Courier New"/>
                <a:cs typeface="Courier New"/>
              </a:rPr>
              <a:t>UPDATE employees  SET salary =</a:t>
            </a:r>
            <a:r>
              <a:rPr dirty="0" sz="1100" spc="-40">
                <a:latin typeface="Courier New"/>
                <a:cs typeface="Courier New"/>
              </a:rPr>
              <a:t> </a:t>
            </a:r>
            <a:r>
              <a:rPr dirty="0" sz="1100" spc="-5">
                <a:latin typeface="Courier New"/>
                <a:cs typeface="Courier New"/>
              </a:rPr>
              <a:t>2800</a:t>
            </a:r>
            <a:endParaRPr sz="1100">
              <a:latin typeface="Courier New"/>
              <a:cs typeface="Courier New"/>
            </a:endParaRPr>
          </a:p>
          <a:p>
            <a:pPr marL="74930">
              <a:lnSpc>
                <a:spcPts val="1220"/>
              </a:lnSpc>
            </a:pPr>
            <a:r>
              <a:rPr dirty="0" sz="1100" spc="-5">
                <a:latin typeface="Courier New"/>
                <a:cs typeface="Courier New"/>
              </a:rPr>
              <a:t>WHERE employee_id =</a:t>
            </a:r>
            <a:r>
              <a:rPr dirty="0" sz="1100" spc="5">
                <a:latin typeface="Courier New"/>
                <a:cs typeface="Courier New"/>
              </a:rPr>
              <a:t> </a:t>
            </a:r>
            <a:r>
              <a:rPr dirty="0" sz="1100" spc="-5">
                <a:latin typeface="Courier New"/>
                <a:cs typeface="Courier New"/>
              </a:rPr>
              <a:t>115;</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1 row</a:t>
            </a:r>
            <a:r>
              <a:rPr dirty="0" sz="1100">
                <a:latin typeface="Courier New"/>
                <a:cs typeface="Courier New"/>
              </a:rPr>
              <a:t> </a:t>
            </a:r>
            <a:r>
              <a:rPr dirty="0" sz="1100" spc="-5">
                <a:latin typeface="Courier New"/>
                <a:cs typeface="Courier New"/>
              </a:rPr>
              <a:t>updated.</a:t>
            </a:r>
            <a:endParaRPr sz="1100">
              <a:latin typeface="Courier New"/>
              <a:cs typeface="Courier New"/>
            </a:endParaRPr>
          </a:p>
        </p:txBody>
      </p:sp>
      <p:sp>
        <p:nvSpPr>
          <p:cNvPr id="6" name="object 6"/>
          <p:cNvSpPr txBox="1"/>
          <p:nvPr/>
        </p:nvSpPr>
        <p:spPr>
          <a:xfrm>
            <a:off x="901700" y="5779261"/>
            <a:ext cx="5960110" cy="1795145"/>
          </a:xfrm>
          <a:prstGeom prst="rect">
            <a:avLst/>
          </a:prstGeom>
        </p:spPr>
        <p:txBody>
          <a:bodyPr wrap="square" lIns="0" tIns="24765" rIns="0" bIns="0" rtlCol="0" vert="horz">
            <a:spAutoFit/>
          </a:bodyPr>
          <a:lstStyle/>
          <a:p>
            <a:pPr marL="469900" marR="5080">
              <a:lnSpc>
                <a:spcPts val="1380"/>
              </a:lnSpc>
              <a:spcBef>
                <a:spcPts val="195"/>
              </a:spcBef>
            </a:pPr>
            <a:r>
              <a:rPr dirty="0" sz="1200" b="1">
                <a:latin typeface="Times New Roman"/>
                <a:cs typeface="Times New Roman"/>
              </a:rPr>
              <a:t>The </a:t>
            </a:r>
            <a:r>
              <a:rPr dirty="0" sz="1200" spc="-5" b="1">
                <a:latin typeface="Times New Roman"/>
                <a:cs typeface="Times New Roman"/>
              </a:rPr>
              <a:t>update </a:t>
            </a:r>
            <a:r>
              <a:rPr dirty="0" sz="1200" b="1">
                <a:latin typeface="Times New Roman"/>
                <a:cs typeface="Times New Roman"/>
              </a:rPr>
              <a:t>operation is </a:t>
            </a:r>
            <a:r>
              <a:rPr dirty="0" sz="1200" spc="-5" b="1">
                <a:latin typeface="Times New Roman"/>
                <a:cs typeface="Times New Roman"/>
              </a:rPr>
              <a:t>successful because </a:t>
            </a:r>
            <a:r>
              <a:rPr dirty="0" sz="1200" b="1">
                <a:latin typeface="Times New Roman"/>
                <a:cs typeface="Times New Roman"/>
              </a:rPr>
              <a:t>the new salary falls </a:t>
            </a:r>
            <a:r>
              <a:rPr dirty="0" sz="1200" spc="-5" b="1">
                <a:latin typeface="Times New Roman"/>
                <a:cs typeface="Times New Roman"/>
              </a:rPr>
              <a:t>within </a:t>
            </a:r>
            <a:r>
              <a:rPr dirty="0" sz="1200" b="1">
                <a:latin typeface="Times New Roman"/>
                <a:cs typeface="Times New Roman"/>
              </a:rPr>
              <a:t>the acceptable  range for </a:t>
            </a:r>
            <a:r>
              <a:rPr dirty="0" sz="1200" spc="-5" b="1">
                <a:latin typeface="Times New Roman"/>
                <a:cs typeface="Times New Roman"/>
              </a:rPr>
              <a:t>the </a:t>
            </a:r>
            <a:r>
              <a:rPr dirty="0" sz="1200" b="1">
                <a:latin typeface="Times New Roman"/>
                <a:cs typeface="Times New Roman"/>
              </a:rPr>
              <a:t>current </a:t>
            </a:r>
            <a:r>
              <a:rPr dirty="0" sz="1200" spc="-5" b="1">
                <a:latin typeface="Times New Roman"/>
                <a:cs typeface="Times New Roman"/>
              </a:rPr>
              <a:t>job</a:t>
            </a:r>
            <a:r>
              <a:rPr dirty="0" sz="1200" spc="-10" b="1">
                <a:latin typeface="Times New Roman"/>
                <a:cs typeface="Times New Roman"/>
              </a:rPr>
              <a:t> </a:t>
            </a:r>
            <a:r>
              <a:rPr dirty="0" sz="1200" b="1">
                <a:latin typeface="Times New Roman"/>
                <a:cs typeface="Times New Roman"/>
              </a:rPr>
              <a:t>ID.</a:t>
            </a:r>
            <a:endParaRPr sz="1200">
              <a:latin typeface="Times New Roman"/>
              <a:cs typeface="Times New Roman"/>
            </a:endParaRPr>
          </a:p>
          <a:p>
            <a:pPr marL="241300" marR="40640" indent="-228600">
              <a:lnSpc>
                <a:spcPct val="100000"/>
              </a:lnSpc>
              <a:spcBef>
                <a:spcPts val="1135"/>
              </a:spcBef>
              <a:buAutoNum type="arabicPeriod" startAt="3"/>
              <a:tabLst>
                <a:tab pos="241935" algn="l"/>
              </a:tabLst>
            </a:pPr>
            <a:r>
              <a:rPr dirty="0" sz="1200">
                <a:latin typeface="Times New Roman"/>
                <a:cs typeface="Times New Roman"/>
              </a:rPr>
              <a:t>Update the </a:t>
            </a:r>
            <a:r>
              <a:rPr dirty="0" sz="1200" spc="-5">
                <a:latin typeface="Courier New"/>
                <a:cs typeface="Courier New"/>
              </a:rPr>
              <a:t>CHECK_SALARY_TRG</a:t>
            </a:r>
            <a:r>
              <a:rPr dirty="0" sz="1200" spc="-470">
                <a:latin typeface="Courier New"/>
                <a:cs typeface="Courier New"/>
              </a:rPr>
              <a:t> </a:t>
            </a:r>
            <a:r>
              <a:rPr dirty="0" sz="1200">
                <a:latin typeface="Times New Roman"/>
                <a:cs typeface="Times New Roman"/>
              </a:rPr>
              <a:t>trigger to fire only </a:t>
            </a:r>
            <a:r>
              <a:rPr dirty="0" sz="1200" spc="-5">
                <a:latin typeface="Times New Roman"/>
                <a:cs typeface="Times New Roman"/>
              </a:rPr>
              <a:t>when </a:t>
            </a:r>
            <a:r>
              <a:rPr dirty="0" sz="1200">
                <a:latin typeface="Times New Roman"/>
                <a:cs typeface="Times New Roman"/>
              </a:rPr>
              <a:t>the job ID or </a:t>
            </a:r>
            <a:r>
              <a:rPr dirty="0" sz="1200" spc="-5">
                <a:latin typeface="Times New Roman"/>
                <a:cs typeface="Times New Roman"/>
              </a:rPr>
              <a:t>salary </a:t>
            </a:r>
            <a:r>
              <a:rPr dirty="0" sz="1200">
                <a:latin typeface="Times New Roman"/>
                <a:cs typeface="Times New Roman"/>
              </a:rPr>
              <a:t>values have  actually</a:t>
            </a:r>
            <a:r>
              <a:rPr dirty="0" sz="1200" spc="-5">
                <a:latin typeface="Times New Roman"/>
                <a:cs typeface="Times New Roman"/>
              </a:rPr>
              <a:t> </a:t>
            </a:r>
            <a:r>
              <a:rPr dirty="0" sz="1200">
                <a:latin typeface="Times New Roman"/>
                <a:cs typeface="Times New Roman"/>
              </a:rPr>
              <a:t>changed.</a:t>
            </a:r>
            <a:endParaRPr sz="1200">
              <a:latin typeface="Times New Roman"/>
              <a:cs typeface="Times New Roman"/>
            </a:endParaRPr>
          </a:p>
          <a:p>
            <a:pPr>
              <a:lnSpc>
                <a:spcPct val="100000"/>
              </a:lnSpc>
              <a:spcBef>
                <a:spcPts val="30"/>
              </a:spcBef>
              <a:buFont typeface="Times New Roman"/>
              <a:buAutoNum type="arabicPeriod" startAt="3"/>
            </a:pPr>
            <a:endParaRPr sz="1000">
              <a:latin typeface="Times New Roman"/>
              <a:cs typeface="Times New Roman"/>
            </a:endParaRPr>
          </a:p>
          <a:p>
            <a:pPr lvl="1" marL="469900" indent="-229235">
              <a:lnSpc>
                <a:spcPct val="100000"/>
              </a:lnSpc>
              <a:buAutoNum type="alphaLcPeriod"/>
              <a:tabLst>
                <a:tab pos="470534" algn="l"/>
              </a:tabLst>
            </a:pPr>
            <a:r>
              <a:rPr dirty="0" sz="1200" spc="-5">
                <a:latin typeface="Times New Roman"/>
                <a:cs typeface="Times New Roman"/>
              </a:rPr>
              <a:t>Implement</a:t>
            </a:r>
            <a:r>
              <a:rPr dirty="0" sz="1200">
                <a:latin typeface="Times New Roman"/>
                <a:cs typeface="Times New Roman"/>
              </a:rPr>
              <a:t> the</a:t>
            </a:r>
            <a:r>
              <a:rPr dirty="0" sz="1200" spc="-5">
                <a:latin typeface="Times New Roman"/>
                <a:cs typeface="Times New Roman"/>
              </a:rPr>
              <a:t> </a:t>
            </a:r>
            <a:r>
              <a:rPr dirty="0" sz="1200">
                <a:latin typeface="Times New Roman"/>
                <a:cs typeface="Times New Roman"/>
              </a:rPr>
              <a:t>business</a:t>
            </a:r>
            <a:r>
              <a:rPr dirty="0" sz="1200" spc="-5">
                <a:latin typeface="Times New Roman"/>
                <a:cs typeface="Times New Roman"/>
              </a:rPr>
              <a:t> </a:t>
            </a:r>
            <a:r>
              <a:rPr dirty="0" sz="1200">
                <a:latin typeface="Times New Roman"/>
                <a:cs typeface="Times New Roman"/>
              </a:rPr>
              <a:t>rule</a:t>
            </a:r>
            <a:r>
              <a:rPr dirty="0" sz="1200" spc="-5">
                <a:latin typeface="Times New Roman"/>
                <a:cs typeface="Times New Roman"/>
              </a:rPr>
              <a:t> </a:t>
            </a:r>
            <a:r>
              <a:rPr dirty="0" sz="1200">
                <a:latin typeface="Times New Roman"/>
                <a:cs typeface="Times New Roman"/>
              </a:rPr>
              <a:t>using</a:t>
            </a:r>
            <a:r>
              <a:rPr dirty="0" sz="1200" spc="-5">
                <a:latin typeface="Times New Roman"/>
                <a:cs typeface="Times New Roman"/>
              </a:rPr>
              <a:t> </a:t>
            </a:r>
            <a:r>
              <a:rPr dirty="0" sz="1200">
                <a:latin typeface="Times New Roman"/>
                <a:cs typeface="Times New Roman"/>
              </a:rPr>
              <a:t>a</a:t>
            </a:r>
            <a:r>
              <a:rPr dirty="0" sz="1200" spc="-10">
                <a:latin typeface="Times New Roman"/>
                <a:cs typeface="Times New Roman"/>
              </a:rPr>
              <a:t> </a:t>
            </a:r>
            <a:r>
              <a:rPr dirty="0" sz="1200" spc="-5">
                <a:latin typeface="Courier New"/>
                <a:cs typeface="Courier New"/>
              </a:rPr>
              <a:t>WHEN</a:t>
            </a:r>
            <a:r>
              <a:rPr dirty="0" sz="1200" spc="-425">
                <a:latin typeface="Courier New"/>
                <a:cs typeface="Courier New"/>
              </a:rPr>
              <a:t> </a:t>
            </a:r>
            <a:r>
              <a:rPr dirty="0" sz="1200" spc="-5">
                <a:latin typeface="Times New Roman"/>
                <a:cs typeface="Times New Roman"/>
              </a:rPr>
              <a:t>clause</a:t>
            </a:r>
            <a:r>
              <a:rPr dirty="0" sz="1200">
                <a:latin typeface="Times New Roman"/>
                <a:cs typeface="Times New Roman"/>
              </a:rPr>
              <a:t> to check </a:t>
            </a:r>
            <a:r>
              <a:rPr dirty="0" sz="1200" spc="-5">
                <a:latin typeface="Times New Roman"/>
                <a:cs typeface="Times New Roman"/>
              </a:rPr>
              <a:t>whether</a:t>
            </a:r>
            <a:r>
              <a:rPr dirty="0" sz="1200">
                <a:latin typeface="Times New Roman"/>
                <a:cs typeface="Times New Roman"/>
              </a:rPr>
              <a:t> the</a:t>
            </a:r>
            <a:r>
              <a:rPr dirty="0" sz="1200" spc="-5">
                <a:latin typeface="Times New Roman"/>
                <a:cs typeface="Times New Roman"/>
              </a:rPr>
              <a:t> </a:t>
            </a:r>
            <a:r>
              <a:rPr dirty="0" sz="1200" spc="-5">
                <a:latin typeface="Courier New"/>
                <a:cs typeface="Courier New"/>
              </a:rPr>
              <a:t>JOB_ID</a:t>
            </a:r>
            <a:r>
              <a:rPr dirty="0" sz="1200" spc="-425">
                <a:latin typeface="Courier New"/>
                <a:cs typeface="Courier New"/>
              </a:rPr>
              <a:t> </a:t>
            </a:r>
            <a:r>
              <a:rPr dirty="0" sz="1200">
                <a:latin typeface="Times New Roman"/>
                <a:cs typeface="Times New Roman"/>
              </a:rPr>
              <a:t>or</a:t>
            </a:r>
            <a:endParaRPr sz="1200">
              <a:latin typeface="Times New Roman"/>
              <a:cs typeface="Times New Roman"/>
            </a:endParaRPr>
          </a:p>
          <a:p>
            <a:pPr marL="469900">
              <a:lnSpc>
                <a:spcPct val="100000"/>
              </a:lnSpc>
              <a:spcBef>
                <a:spcPts val="45"/>
              </a:spcBef>
            </a:pPr>
            <a:r>
              <a:rPr dirty="0" sz="1200" spc="-5">
                <a:latin typeface="Courier New"/>
                <a:cs typeface="Courier New"/>
              </a:rPr>
              <a:t>SALARY</a:t>
            </a:r>
            <a:r>
              <a:rPr dirty="0" sz="1200" spc="-430">
                <a:latin typeface="Courier New"/>
                <a:cs typeface="Courier New"/>
              </a:rPr>
              <a:t> </a:t>
            </a:r>
            <a:r>
              <a:rPr dirty="0" sz="1200">
                <a:latin typeface="Times New Roman"/>
                <a:cs typeface="Times New Roman"/>
              </a:rPr>
              <a:t>values have changed.</a:t>
            </a:r>
            <a:endParaRPr sz="1200">
              <a:latin typeface="Times New Roman"/>
              <a:cs typeface="Times New Roman"/>
            </a:endParaRPr>
          </a:p>
          <a:p>
            <a:pPr marL="469900">
              <a:lnSpc>
                <a:spcPct val="100000"/>
              </a:lnSpc>
              <a:spcBef>
                <a:spcPts val="35"/>
              </a:spcBef>
            </a:pPr>
            <a:r>
              <a:rPr dirty="0" sz="1200" b="1">
                <a:latin typeface="Times New Roman"/>
                <a:cs typeface="Times New Roman"/>
              </a:rPr>
              <a:t>Note: </a:t>
            </a:r>
            <a:r>
              <a:rPr dirty="0" sz="1200">
                <a:latin typeface="Times New Roman"/>
                <a:cs typeface="Times New Roman"/>
              </a:rPr>
              <a:t>Make sure that the condition </a:t>
            </a:r>
            <a:r>
              <a:rPr dirty="0" sz="1200" spc="-5">
                <a:latin typeface="Times New Roman"/>
                <a:cs typeface="Times New Roman"/>
              </a:rPr>
              <a:t>handles </a:t>
            </a:r>
            <a:r>
              <a:rPr dirty="0" sz="1200">
                <a:latin typeface="Times New Roman"/>
                <a:cs typeface="Times New Roman"/>
              </a:rPr>
              <a:t>the </a:t>
            </a:r>
            <a:r>
              <a:rPr dirty="0" sz="1200" spc="-5">
                <a:latin typeface="Courier New"/>
                <a:cs typeface="Courier New"/>
              </a:rPr>
              <a:t>NULL</a:t>
            </a:r>
            <a:r>
              <a:rPr dirty="0" sz="1200" spc="-470">
                <a:latin typeface="Courier New"/>
                <a:cs typeface="Courier New"/>
              </a:rPr>
              <a:t> </a:t>
            </a:r>
            <a:r>
              <a:rPr dirty="0" sz="1200">
                <a:latin typeface="Times New Roman"/>
                <a:cs typeface="Times New Roman"/>
              </a:rPr>
              <a:t>in the </a:t>
            </a:r>
            <a:r>
              <a:rPr dirty="0" sz="1200" spc="-5">
                <a:latin typeface="Courier New"/>
                <a:cs typeface="Courier New"/>
              </a:rPr>
              <a:t>OLD.column_name</a:t>
            </a:r>
            <a:endParaRPr sz="1200">
              <a:latin typeface="Courier New"/>
              <a:cs typeface="Courier New"/>
            </a:endParaRPr>
          </a:p>
          <a:p>
            <a:pPr marL="469900">
              <a:lnSpc>
                <a:spcPct val="100000"/>
              </a:lnSpc>
              <a:spcBef>
                <a:spcPts val="40"/>
              </a:spcBef>
            </a:pPr>
            <a:r>
              <a:rPr dirty="0" sz="1200">
                <a:latin typeface="Times New Roman"/>
                <a:cs typeface="Times New Roman"/>
              </a:rPr>
              <a:t>values if an </a:t>
            </a:r>
            <a:r>
              <a:rPr dirty="0" sz="1200" spc="-5">
                <a:latin typeface="Courier New"/>
                <a:cs typeface="Courier New"/>
              </a:rPr>
              <a:t>INSERT</a:t>
            </a:r>
            <a:r>
              <a:rPr dirty="0" sz="1200" spc="-420">
                <a:latin typeface="Courier New"/>
                <a:cs typeface="Courier New"/>
              </a:rPr>
              <a:t> </a:t>
            </a:r>
            <a:r>
              <a:rPr dirty="0" sz="1200">
                <a:latin typeface="Times New Roman"/>
                <a:cs typeface="Times New Roman"/>
              </a:rPr>
              <a:t>operation is </a:t>
            </a:r>
            <a:r>
              <a:rPr dirty="0" sz="1200" spc="-5">
                <a:latin typeface="Times New Roman"/>
                <a:cs typeface="Times New Roman"/>
              </a:rPr>
              <a:t>performed; </a:t>
            </a:r>
            <a:r>
              <a:rPr dirty="0" sz="1200">
                <a:latin typeface="Times New Roman"/>
                <a:cs typeface="Times New Roman"/>
              </a:rPr>
              <a:t>otherwise, an </a:t>
            </a:r>
            <a:r>
              <a:rPr dirty="0" sz="1200" spc="-5">
                <a:latin typeface="Times New Roman"/>
                <a:cs typeface="Times New Roman"/>
              </a:rPr>
              <a:t>insert operation </a:t>
            </a:r>
            <a:r>
              <a:rPr dirty="0" sz="1200">
                <a:latin typeface="Times New Roman"/>
                <a:cs typeface="Times New Roman"/>
              </a:rPr>
              <a:t>will </a:t>
            </a:r>
            <a:r>
              <a:rPr dirty="0" sz="1200" spc="-5">
                <a:latin typeface="Times New Roman"/>
                <a:cs typeface="Times New Roman"/>
              </a:rPr>
              <a:t>fail.</a:t>
            </a:r>
            <a:endParaRPr sz="1200">
              <a:latin typeface="Times New Roman"/>
              <a:cs typeface="Times New Roman"/>
            </a:endParaRPr>
          </a:p>
        </p:txBody>
      </p:sp>
      <p:sp>
        <p:nvSpPr>
          <p:cNvPr id="7" name="object 7"/>
          <p:cNvSpPr txBox="1"/>
          <p:nvPr/>
        </p:nvSpPr>
        <p:spPr>
          <a:xfrm>
            <a:off x="838961" y="7655814"/>
            <a:ext cx="6323330" cy="1463040"/>
          </a:xfrm>
          <a:prstGeom prst="rect">
            <a:avLst/>
          </a:prstGeom>
          <a:ln w="12192">
            <a:solidFill>
              <a:srgbClr val="000000"/>
            </a:solidFill>
          </a:ln>
        </p:spPr>
        <p:txBody>
          <a:bodyPr wrap="square" lIns="0" tIns="8890" rIns="0" bIns="0" rtlCol="0" vert="horz">
            <a:spAutoFit/>
          </a:bodyPr>
          <a:lstStyle/>
          <a:p>
            <a:pPr marL="74930" marR="2719070">
              <a:lnSpc>
                <a:spcPct val="94300"/>
              </a:lnSpc>
              <a:spcBef>
                <a:spcPts val="70"/>
              </a:spcBef>
            </a:pPr>
            <a:r>
              <a:rPr dirty="0" sz="1100" spc="-5">
                <a:latin typeface="Courier New"/>
                <a:cs typeface="Courier New"/>
              </a:rPr>
              <a:t>CREATE OR REPLACE TRIGGER check_salary_trg  BEFORE INSERT OR UPDATE OF job_id, salary  ON employees FOR EACH</a:t>
            </a:r>
            <a:r>
              <a:rPr dirty="0" sz="1100" spc="10">
                <a:latin typeface="Courier New"/>
                <a:cs typeface="Courier New"/>
              </a:rPr>
              <a:t> </a:t>
            </a:r>
            <a:r>
              <a:rPr dirty="0" sz="1100" spc="-5">
                <a:latin typeface="Courier New"/>
                <a:cs typeface="Courier New"/>
              </a:rPr>
              <a:t>ROW</a:t>
            </a:r>
            <a:endParaRPr sz="1100">
              <a:latin typeface="Courier New"/>
              <a:cs typeface="Courier New"/>
            </a:endParaRPr>
          </a:p>
          <a:p>
            <a:pPr marL="577850" marR="2719070" indent="-502920">
              <a:lnSpc>
                <a:spcPts val="1250"/>
              </a:lnSpc>
              <a:spcBef>
                <a:spcPts val="25"/>
              </a:spcBef>
            </a:pPr>
            <a:r>
              <a:rPr dirty="0" sz="1100" spc="-5">
                <a:latin typeface="Courier New"/>
                <a:cs typeface="Courier New"/>
              </a:rPr>
              <a:t>WHEN (new.job_id &lt;&gt; NVL(old.job_id,'?') OR  new.salary &lt;&gt;</a:t>
            </a:r>
            <a:r>
              <a:rPr dirty="0" sz="1100" spc="5">
                <a:latin typeface="Courier New"/>
                <a:cs typeface="Courier New"/>
              </a:rPr>
              <a:t> </a:t>
            </a:r>
            <a:r>
              <a:rPr dirty="0" sz="1100" spc="-5">
                <a:latin typeface="Courier New"/>
                <a:cs typeface="Courier New"/>
              </a:rPr>
              <a:t>NVL(old.salary,0))</a:t>
            </a:r>
            <a:endParaRPr sz="1100">
              <a:latin typeface="Courier New"/>
              <a:cs typeface="Courier New"/>
            </a:endParaRPr>
          </a:p>
          <a:p>
            <a:pPr marL="74930">
              <a:lnSpc>
                <a:spcPts val="1175"/>
              </a:lnSpc>
            </a:pPr>
            <a:r>
              <a:rPr dirty="0" sz="1100" spc="-5">
                <a:latin typeface="Courier New"/>
                <a:cs typeface="Courier New"/>
              </a:rPr>
              <a:t>BEGIN</a:t>
            </a:r>
            <a:endParaRPr sz="1100">
              <a:latin typeface="Courier New"/>
              <a:cs typeface="Courier New"/>
            </a:endParaRPr>
          </a:p>
          <a:p>
            <a:pPr marL="74930" marR="2802890" indent="167640">
              <a:lnSpc>
                <a:spcPts val="1250"/>
              </a:lnSpc>
              <a:spcBef>
                <a:spcPts val="60"/>
              </a:spcBef>
            </a:pPr>
            <a:r>
              <a:rPr dirty="0" sz="1100" spc="-5">
                <a:latin typeface="Courier New"/>
                <a:cs typeface="Courier New"/>
              </a:rPr>
              <a:t>check_salary(:new.job_id, :new.salary);  END;</a:t>
            </a:r>
            <a:endParaRPr sz="1100">
              <a:latin typeface="Courier New"/>
              <a:cs typeface="Courier New"/>
            </a:endParaRPr>
          </a:p>
          <a:p>
            <a:pPr marL="74930">
              <a:lnSpc>
                <a:spcPts val="1230"/>
              </a:lnSpc>
            </a:pPr>
            <a:r>
              <a:rPr dirty="0" sz="1100" spc="-5">
                <a:latin typeface="Courier New"/>
                <a:cs typeface="Courier New"/>
              </a:rPr>
              <a:t>/</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10: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txBox="1"/>
          <p:nvPr/>
        </p:nvSpPr>
        <p:spPr>
          <a:xfrm>
            <a:off x="838961" y="1095755"/>
            <a:ext cx="6323330" cy="829944"/>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70"/>
              </a:spcBef>
            </a:pPr>
            <a:r>
              <a:rPr dirty="0" sz="1100" spc="-5">
                <a:latin typeface="Courier New"/>
                <a:cs typeface="Courier New"/>
              </a:rPr>
              <a:t>Trigger</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2064511"/>
            <a:ext cx="5684520" cy="584835"/>
          </a:xfrm>
          <a:prstGeom prst="rect">
            <a:avLst/>
          </a:prstGeom>
        </p:spPr>
        <p:txBody>
          <a:bodyPr wrap="square" lIns="0" tIns="6985" rIns="0" bIns="0" rtlCol="0" vert="horz">
            <a:spAutoFit/>
          </a:bodyPr>
          <a:lstStyle/>
          <a:p>
            <a:pPr marL="241300" marR="5080" indent="-228600">
              <a:lnSpc>
                <a:spcPct val="102899"/>
              </a:lnSpc>
              <a:spcBef>
                <a:spcPts val="55"/>
              </a:spcBef>
            </a:pPr>
            <a:r>
              <a:rPr dirty="0" sz="1200">
                <a:latin typeface="Times New Roman"/>
                <a:cs typeface="Times New Roman"/>
              </a:rPr>
              <a:t>b. Test the trigger by executing </a:t>
            </a:r>
            <a:r>
              <a:rPr dirty="0" sz="1200" spc="-5">
                <a:latin typeface="Courier New"/>
                <a:cs typeface="Courier New"/>
              </a:rPr>
              <a:t>EMP_PKG.ADD_EMPLOYEE</a:t>
            </a:r>
            <a:r>
              <a:rPr dirty="0" sz="1200" spc="-545">
                <a:latin typeface="Courier New"/>
                <a:cs typeface="Courier New"/>
              </a:rPr>
              <a:t> </a:t>
            </a:r>
            <a:r>
              <a:rPr dirty="0" sz="1200">
                <a:latin typeface="Times New Roman"/>
                <a:cs typeface="Times New Roman"/>
              </a:rPr>
              <a:t>procedure </a:t>
            </a:r>
            <a:r>
              <a:rPr dirty="0" sz="1200" spc="-5">
                <a:latin typeface="Times New Roman"/>
                <a:cs typeface="Times New Roman"/>
              </a:rPr>
              <a:t>with </a:t>
            </a:r>
            <a:r>
              <a:rPr dirty="0" sz="1200">
                <a:latin typeface="Times New Roman"/>
                <a:cs typeface="Times New Roman"/>
              </a:rPr>
              <a:t>the following  </a:t>
            </a:r>
            <a:r>
              <a:rPr dirty="0" sz="1200" spc="-5">
                <a:latin typeface="Times New Roman"/>
                <a:cs typeface="Times New Roman"/>
              </a:rPr>
              <a:t>parameter values: </a:t>
            </a:r>
            <a:r>
              <a:rPr dirty="0" sz="1200" spc="-5">
                <a:latin typeface="Courier New"/>
                <a:cs typeface="Courier New"/>
              </a:rPr>
              <a:t>first_name='Eleanor', last name='Beh',  email='EBEH', job='IT_PROG',</a:t>
            </a:r>
            <a:r>
              <a:rPr dirty="0" sz="1200">
                <a:latin typeface="Courier New"/>
                <a:cs typeface="Courier New"/>
              </a:rPr>
              <a:t> </a:t>
            </a:r>
            <a:r>
              <a:rPr dirty="0" sz="1200" spc="-5">
                <a:latin typeface="Courier New"/>
                <a:cs typeface="Courier New"/>
              </a:rPr>
              <a:t>sal=5000</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1" y="2730245"/>
            <a:ext cx="6323330" cy="114681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BEGIN</a:t>
            </a:r>
            <a:endParaRPr sz="1100">
              <a:latin typeface="Courier New"/>
              <a:cs typeface="Courier New"/>
            </a:endParaRPr>
          </a:p>
          <a:p>
            <a:pPr marL="242570">
              <a:lnSpc>
                <a:spcPts val="1245"/>
              </a:lnSpc>
            </a:pPr>
            <a:r>
              <a:rPr dirty="0" sz="1100" spc="-5">
                <a:latin typeface="Courier New"/>
                <a:cs typeface="Courier New"/>
              </a:rPr>
              <a:t>emp_pkg.add_employee('Eleanor', 'Beh',</a:t>
            </a:r>
            <a:r>
              <a:rPr dirty="0" sz="1100" spc="5">
                <a:latin typeface="Courier New"/>
                <a:cs typeface="Courier New"/>
              </a:rPr>
              <a:t> </a:t>
            </a:r>
            <a:r>
              <a:rPr dirty="0" sz="1100" spc="-5">
                <a:latin typeface="Courier New"/>
                <a:cs typeface="Courier New"/>
              </a:rPr>
              <a:t>'EBEH',</a:t>
            </a:r>
            <a:endParaRPr sz="1100">
              <a:latin typeface="Courier New"/>
              <a:cs typeface="Courier New"/>
            </a:endParaRPr>
          </a:p>
          <a:p>
            <a:pPr marL="2086610">
              <a:lnSpc>
                <a:spcPts val="1250"/>
              </a:lnSpc>
            </a:pPr>
            <a:r>
              <a:rPr dirty="0" sz="1100" spc="-5">
                <a:latin typeface="Courier New"/>
                <a:cs typeface="Courier New"/>
              </a:rPr>
              <a:t>job =&gt; 'IT_PROG', sal =&gt;</a:t>
            </a:r>
            <a:r>
              <a:rPr dirty="0" sz="1100" spc="15">
                <a:latin typeface="Courier New"/>
                <a:cs typeface="Courier New"/>
              </a:rPr>
              <a:t> </a:t>
            </a:r>
            <a:r>
              <a:rPr dirty="0" sz="1100" spc="-5">
                <a:latin typeface="Courier New"/>
                <a:cs typeface="Courier New"/>
              </a:rPr>
              <a:t>5000);</a:t>
            </a:r>
            <a:endParaRPr sz="1100">
              <a:latin typeface="Courier New"/>
              <a:cs typeface="Courier New"/>
            </a:endParaRPr>
          </a:p>
          <a:p>
            <a:pPr marL="74930">
              <a:lnSpc>
                <a:spcPts val="1245"/>
              </a:lnSpc>
            </a:pPr>
            <a:r>
              <a:rPr dirty="0" sz="1100" spc="-5">
                <a:latin typeface="Courier New"/>
                <a:cs typeface="Courier New"/>
              </a:rPr>
              <a:t>END;</a:t>
            </a:r>
            <a:endParaRPr sz="1100">
              <a:latin typeface="Courier New"/>
              <a:cs typeface="Courier New"/>
            </a:endParaRPr>
          </a:p>
          <a:p>
            <a:pPr marL="74930">
              <a:lnSpc>
                <a:spcPts val="1280"/>
              </a:lnSpc>
            </a:pPr>
            <a:r>
              <a:rPr dirty="0" sz="1100" spc="-5">
                <a:latin typeface="Courier New"/>
                <a:cs typeface="Courier New"/>
              </a:rPr>
              <a:t>/</a:t>
            </a:r>
            <a:endParaRPr sz="1100">
              <a:latin typeface="Courier New"/>
              <a:cs typeface="Courier New"/>
            </a:endParaRPr>
          </a:p>
          <a:p>
            <a:pPr>
              <a:lnSpc>
                <a:spcPct val="100000"/>
              </a:lnSpc>
              <a:spcBef>
                <a:spcPts val="55"/>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1130300" y="4015994"/>
            <a:ext cx="5635625" cy="391160"/>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c. Update </a:t>
            </a:r>
            <a:r>
              <a:rPr dirty="0" sz="1200" spc="-5">
                <a:latin typeface="Times New Roman"/>
                <a:cs typeface="Times New Roman"/>
              </a:rPr>
              <a:t>employees </a:t>
            </a:r>
            <a:r>
              <a:rPr dirty="0" sz="1200">
                <a:latin typeface="Times New Roman"/>
                <a:cs typeface="Times New Roman"/>
              </a:rPr>
              <a:t>with the </a:t>
            </a:r>
            <a:r>
              <a:rPr dirty="0" sz="1200" spc="-5">
                <a:latin typeface="Courier New"/>
                <a:cs typeface="Courier New"/>
              </a:rPr>
              <a:t>IT_PROG</a:t>
            </a:r>
            <a:r>
              <a:rPr dirty="0" sz="1200" spc="-315">
                <a:latin typeface="Courier New"/>
                <a:cs typeface="Courier New"/>
              </a:rPr>
              <a:t> </a:t>
            </a:r>
            <a:r>
              <a:rPr dirty="0" sz="1200">
                <a:latin typeface="Times New Roman"/>
                <a:cs typeface="Times New Roman"/>
              </a:rPr>
              <a:t>job by </a:t>
            </a:r>
            <a:r>
              <a:rPr dirty="0" sz="1200" spc="-5">
                <a:latin typeface="Times New Roman"/>
                <a:cs typeface="Times New Roman"/>
              </a:rPr>
              <a:t>incrementing </a:t>
            </a:r>
            <a:r>
              <a:rPr dirty="0" sz="1200">
                <a:latin typeface="Times New Roman"/>
                <a:cs typeface="Times New Roman"/>
              </a:rPr>
              <a:t>their </a:t>
            </a:r>
            <a:r>
              <a:rPr dirty="0" sz="1200" spc="-5">
                <a:latin typeface="Times New Roman"/>
                <a:cs typeface="Times New Roman"/>
              </a:rPr>
              <a:t>salary </a:t>
            </a:r>
            <a:r>
              <a:rPr dirty="0" sz="1200">
                <a:latin typeface="Times New Roman"/>
                <a:cs typeface="Times New Roman"/>
              </a:rPr>
              <a:t>by $2,000. </a:t>
            </a:r>
            <a:r>
              <a:rPr dirty="0" sz="1200" spc="-5">
                <a:latin typeface="Times New Roman"/>
                <a:cs typeface="Times New Roman"/>
              </a:rPr>
              <a:t>What  happens?</a:t>
            </a:r>
            <a:endParaRPr sz="1200">
              <a:latin typeface="Times New Roman"/>
              <a:cs typeface="Times New Roman"/>
            </a:endParaRPr>
          </a:p>
        </p:txBody>
      </p:sp>
      <p:sp>
        <p:nvSpPr>
          <p:cNvPr id="7" name="object 7"/>
          <p:cNvSpPr txBox="1"/>
          <p:nvPr/>
        </p:nvSpPr>
        <p:spPr>
          <a:xfrm>
            <a:off x="838961" y="4481321"/>
            <a:ext cx="6323330" cy="20955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UPDATE employees</a:t>
            </a:r>
            <a:endParaRPr sz="1100">
              <a:latin typeface="Courier New"/>
              <a:cs typeface="Courier New"/>
            </a:endParaRPr>
          </a:p>
          <a:p>
            <a:pPr marL="74930" marR="3892550" indent="167640">
              <a:lnSpc>
                <a:spcPts val="1240"/>
              </a:lnSpc>
              <a:spcBef>
                <a:spcPts val="70"/>
              </a:spcBef>
            </a:pPr>
            <a:r>
              <a:rPr dirty="0" sz="1100" spc="-5">
                <a:latin typeface="Courier New"/>
                <a:cs typeface="Courier New"/>
              </a:rPr>
              <a:t>SET salary = salary + 2000  WHERE job_id =</a:t>
            </a:r>
            <a:r>
              <a:rPr dirty="0" sz="1100">
                <a:latin typeface="Courier New"/>
                <a:cs typeface="Courier New"/>
              </a:rPr>
              <a:t> </a:t>
            </a:r>
            <a:r>
              <a:rPr dirty="0" sz="1100" spc="-5">
                <a:latin typeface="Courier New"/>
                <a:cs typeface="Courier New"/>
              </a:rPr>
              <a:t>'IT_PROG';</a:t>
            </a:r>
            <a:endParaRPr sz="1100">
              <a:latin typeface="Courier New"/>
              <a:cs typeface="Courier New"/>
            </a:endParaRPr>
          </a:p>
          <a:p>
            <a:pPr>
              <a:lnSpc>
                <a:spcPct val="100000"/>
              </a:lnSpc>
              <a:spcBef>
                <a:spcPts val="15"/>
              </a:spcBef>
            </a:pPr>
            <a:endParaRPr sz="1000">
              <a:latin typeface="Courier New"/>
              <a:cs typeface="Courier New"/>
            </a:endParaRPr>
          </a:p>
          <a:p>
            <a:pPr marL="74930">
              <a:lnSpc>
                <a:spcPts val="1280"/>
              </a:lnSpc>
            </a:pPr>
            <a:r>
              <a:rPr dirty="0" sz="1100" spc="-5">
                <a:latin typeface="Courier New"/>
                <a:cs typeface="Courier New"/>
              </a:rPr>
              <a:t>UPDATE</a:t>
            </a:r>
            <a:r>
              <a:rPr dirty="0" sz="1100" spc="-45">
                <a:latin typeface="Courier New"/>
                <a:cs typeface="Courier New"/>
              </a:rPr>
              <a:t> </a:t>
            </a:r>
            <a:r>
              <a:rPr dirty="0" sz="1100" spc="-5">
                <a:latin typeface="Courier New"/>
                <a:cs typeface="Courier New"/>
              </a:rPr>
              <a:t>employees</a:t>
            </a:r>
            <a:endParaRPr sz="1100">
              <a:latin typeface="Courier New"/>
              <a:cs typeface="Courier New"/>
            </a:endParaRPr>
          </a:p>
          <a:p>
            <a:pPr marL="829310">
              <a:lnSpc>
                <a:spcPts val="1280"/>
              </a:lnSpc>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spcBef>
                <a:spcPts val="5"/>
              </a:spcBef>
            </a:pPr>
            <a:r>
              <a:rPr dirty="0" sz="1100" spc="-5">
                <a:latin typeface="Courier New"/>
                <a:cs typeface="Courier New"/>
              </a:rPr>
              <a:t>ERROR at line</a:t>
            </a:r>
            <a:r>
              <a:rPr dirty="0" sz="1100" spc="-45">
                <a:latin typeface="Courier New"/>
                <a:cs typeface="Courier New"/>
              </a:rPr>
              <a:t> </a:t>
            </a:r>
            <a:r>
              <a:rPr dirty="0" sz="1100" spc="-5">
                <a:latin typeface="Courier New"/>
                <a:cs typeface="Courier New"/>
              </a:rPr>
              <a:t>1:</a:t>
            </a:r>
            <a:endParaRPr sz="1100">
              <a:latin typeface="Courier New"/>
              <a:cs typeface="Courier New"/>
            </a:endParaRPr>
          </a:p>
          <a:p>
            <a:pPr marL="74930" marR="707390">
              <a:lnSpc>
                <a:spcPts val="1250"/>
              </a:lnSpc>
              <a:spcBef>
                <a:spcPts val="60"/>
              </a:spcBef>
            </a:pPr>
            <a:r>
              <a:rPr dirty="0" sz="1100" spc="-5">
                <a:latin typeface="Courier New"/>
                <a:cs typeface="Courier New"/>
              </a:rPr>
              <a:t>ORA-20100: Invalid salary $11000. Salaries for job IT_PROG must be  between $4000 and</a:t>
            </a:r>
            <a:r>
              <a:rPr dirty="0" sz="1100" spc="5">
                <a:latin typeface="Courier New"/>
                <a:cs typeface="Courier New"/>
              </a:rPr>
              <a:t> </a:t>
            </a:r>
            <a:r>
              <a:rPr dirty="0" sz="1100" spc="-5">
                <a:latin typeface="Courier New"/>
                <a:cs typeface="Courier New"/>
              </a:rPr>
              <a:t>$10000</a:t>
            </a:r>
            <a:endParaRPr sz="1100">
              <a:latin typeface="Courier New"/>
              <a:cs typeface="Courier New"/>
            </a:endParaRPr>
          </a:p>
          <a:p>
            <a:pPr marL="74930">
              <a:lnSpc>
                <a:spcPts val="1175"/>
              </a:lnSpc>
            </a:pPr>
            <a:r>
              <a:rPr dirty="0" sz="1100" spc="-5">
                <a:latin typeface="Courier New"/>
                <a:cs typeface="Courier New"/>
              </a:rPr>
              <a:t>ORA-06512: at "ORA1.CHECK_SALARY", line</a:t>
            </a:r>
            <a:r>
              <a:rPr dirty="0" sz="1100" spc="15">
                <a:latin typeface="Courier New"/>
                <a:cs typeface="Courier New"/>
              </a:rPr>
              <a:t> </a:t>
            </a:r>
            <a:r>
              <a:rPr dirty="0" sz="1100" spc="-5">
                <a:latin typeface="Courier New"/>
                <a:cs typeface="Courier New"/>
              </a:rPr>
              <a:t>9</a:t>
            </a:r>
            <a:endParaRPr sz="1100">
              <a:latin typeface="Courier New"/>
              <a:cs typeface="Courier New"/>
            </a:endParaRPr>
          </a:p>
          <a:p>
            <a:pPr marL="74930">
              <a:lnSpc>
                <a:spcPts val="1250"/>
              </a:lnSpc>
            </a:pPr>
            <a:r>
              <a:rPr dirty="0" sz="1100" spc="-5">
                <a:latin typeface="Courier New"/>
                <a:cs typeface="Courier New"/>
              </a:rPr>
              <a:t>ORA-06512: at "ORA1.CHECK_SALARY_TRG", line</a:t>
            </a:r>
            <a:r>
              <a:rPr dirty="0" sz="1100" spc="20">
                <a:latin typeface="Courier New"/>
                <a:cs typeface="Courier New"/>
              </a:rPr>
              <a:t> </a:t>
            </a:r>
            <a:r>
              <a:rPr dirty="0" sz="1100" spc="-5">
                <a:latin typeface="Courier New"/>
                <a:cs typeface="Courier New"/>
              </a:rPr>
              <a:t>2</a:t>
            </a:r>
            <a:endParaRPr sz="1100">
              <a:latin typeface="Courier New"/>
              <a:cs typeface="Courier New"/>
            </a:endParaRPr>
          </a:p>
          <a:p>
            <a:pPr marL="74930">
              <a:lnSpc>
                <a:spcPts val="1290"/>
              </a:lnSpc>
            </a:pPr>
            <a:r>
              <a:rPr dirty="0" sz="1100" spc="-5">
                <a:latin typeface="Courier New"/>
                <a:cs typeface="Courier New"/>
              </a:rPr>
              <a:t>ORA-04088: error during execution of trigger</a:t>
            </a:r>
            <a:r>
              <a:rPr dirty="0" sz="1100" spc="85">
                <a:latin typeface="Courier New"/>
                <a:cs typeface="Courier New"/>
              </a:rPr>
              <a:t> </a:t>
            </a:r>
            <a:r>
              <a:rPr dirty="0" sz="1100" spc="-5">
                <a:latin typeface="Courier New"/>
                <a:cs typeface="Courier New"/>
              </a:rPr>
              <a:t>'ORA1.CHECK_SALARY_TRG'</a:t>
            </a:r>
            <a:endParaRPr sz="1100">
              <a:latin typeface="Courier New"/>
              <a:cs typeface="Courier New"/>
            </a:endParaRPr>
          </a:p>
        </p:txBody>
      </p:sp>
      <p:sp>
        <p:nvSpPr>
          <p:cNvPr id="8" name="object 8"/>
          <p:cNvSpPr txBox="1"/>
          <p:nvPr/>
        </p:nvSpPr>
        <p:spPr>
          <a:xfrm>
            <a:off x="1358900" y="6711950"/>
            <a:ext cx="5431790" cy="383540"/>
          </a:xfrm>
          <a:prstGeom prst="rect">
            <a:avLst/>
          </a:prstGeom>
        </p:spPr>
        <p:txBody>
          <a:bodyPr wrap="square" lIns="0" tIns="24765" rIns="0" bIns="0" rtlCol="0" vert="horz">
            <a:spAutoFit/>
          </a:bodyPr>
          <a:lstStyle/>
          <a:p>
            <a:pPr marL="12700" marR="5080">
              <a:lnSpc>
                <a:spcPts val="1380"/>
              </a:lnSpc>
              <a:spcBef>
                <a:spcPts val="195"/>
              </a:spcBef>
            </a:pPr>
            <a:r>
              <a:rPr dirty="0" sz="1200" b="1">
                <a:latin typeface="Times New Roman"/>
                <a:cs typeface="Times New Roman"/>
              </a:rPr>
              <a:t>An employee’s </a:t>
            </a:r>
            <a:r>
              <a:rPr dirty="0" sz="1200" spc="-5" b="1">
                <a:latin typeface="Times New Roman"/>
                <a:cs typeface="Times New Roman"/>
              </a:rPr>
              <a:t>salary </a:t>
            </a:r>
            <a:r>
              <a:rPr dirty="0" sz="1200" b="1">
                <a:latin typeface="Times New Roman"/>
                <a:cs typeface="Times New Roman"/>
              </a:rPr>
              <a:t>in the specified job type exceeds the maximum </a:t>
            </a:r>
            <a:r>
              <a:rPr dirty="0" sz="1200" spc="-5" b="1">
                <a:latin typeface="Times New Roman"/>
                <a:cs typeface="Times New Roman"/>
              </a:rPr>
              <a:t>salary </a:t>
            </a:r>
            <a:r>
              <a:rPr dirty="0" sz="1200" b="1">
                <a:latin typeface="Times New Roman"/>
                <a:cs typeface="Times New Roman"/>
              </a:rPr>
              <a:t>for</a:t>
            </a:r>
            <a:r>
              <a:rPr dirty="0" sz="1200" spc="-95" b="1">
                <a:latin typeface="Times New Roman"/>
                <a:cs typeface="Times New Roman"/>
              </a:rPr>
              <a:t> </a:t>
            </a:r>
            <a:r>
              <a:rPr dirty="0" sz="1200" b="1">
                <a:latin typeface="Times New Roman"/>
                <a:cs typeface="Times New Roman"/>
              </a:rPr>
              <a:t>that  job type. No employee salaries in the </a:t>
            </a:r>
            <a:r>
              <a:rPr dirty="0" sz="1200" spc="-5" b="1">
                <a:latin typeface="Courier New"/>
                <a:cs typeface="Courier New"/>
              </a:rPr>
              <a:t>IT_PROG</a:t>
            </a:r>
            <a:r>
              <a:rPr dirty="0" sz="1200" spc="-480" b="1">
                <a:latin typeface="Courier New"/>
                <a:cs typeface="Courier New"/>
              </a:rPr>
              <a:t> </a:t>
            </a:r>
            <a:r>
              <a:rPr dirty="0" sz="1200" spc="-5" b="1">
                <a:latin typeface="Times New Roman"/>
                <a:cs typeface="Times New Roman"/>
              </a:rPr>
              <a:t>job type are updated.</a:t>
            </a:r>
            <a:endParaRPr sz="12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30421" y="9273031"/>
            <a:ext cx="65405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Preface-6</a:t>
            </a:r>
            <a:endParaRPr sz="1100">
              <a:latin typeface="Arial"/>
              <a:cs typeface="Arial"/>
            </a:endParaRPr>
          </a:p>
        </p:txBody>
      </p:sp>
      <p:sp>
        <p:nvSpPr>
          <p:cNvPr id="3" name="object 3"/>
          <p:cNvSpPr txBox="1"/>
          <p:nvPr/>
        </p:nvSpPr>
        <p:spPr>
          <a:xfrm>
            <a:off x="891794" y="695959"/>
            <a:ext cx="3112770" cy="66294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Typographic Conventions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5"/>
              </a:spcBef>
            </a:pPr>
            <a:endParaRPr sz="1850">
              <a:latin typeface="Arial"/>
              <a:cs typeface="Arial"/>
            </a:endParaRPr>
          </a:p>
          <a:p>
            <a:pPr marL="129539">
              <a:lnSpc>
                <a:spcPct val="100000"/>
              </a:lnSpc>
            </a:pPr>
            <a:r>
              <a:rPr dirty="0" sz="1200" spc="-5" b="1">
                <a:latin typeface="Times New Roman"/>
                <a:cs typeface="Times New Roman"/>
              </a:rPr>
              <a:t>Typographic Conventions </a:t>
            </a:r>
            <a:r>
              <a:rPr dirty="0" sz="1200" b="1">
                <a:latin typeface="Times New Roman"/>
                <a:cs typeface="Times New Roman"/>
              </a:rPr>
              <a:t>in </a:t>
            </a:r>
            <a:r>
              <a:rPr dirty="0" sz="1200" spc="-5" b="1">
                <a:latin typeface="Times New Roman"/>
                <a:cs typeface="Times New Roman"/>
              </a:rPr>
              <a:t>Text</a:t>
            </a:r>
            <a:r>
              <a:rPr dirty="0" sz="1200" spc="-70" b="1">
                <a:latin typeface="Times New Roman"/>
                <a:cs typeface="Times New Roman"/>
              </a:rPr>
              <a:t> </a:t>
            </a:r>
            <a:r>
              <a:rPr dirty="0" sz="1200" spc="-5" b="1">
                <a:latin typeface="Times New Roman"/>
                <a:cs typeface="Times New Roman"/>
              </a:rPr>
              <a:t>(continued)</a:t>
            </a:r>
            <a:endParaRPr sz="1200">
              <a:latin typeface="Times New Roman"/>
              <a:cs typeface="Times New Roman"/>
            </a:endParaRPr>
          </a:p>
        </p:txBody>
      </p:sp>
      <p:graphicFrame>
        <p:nvGraphicFramePr>
          <p:cNvPr id="4" name="object 4"/>
          <p:cNvGraphicFramePr>
            <a:graphicFrameLocks noGrp="1"/>
          </p:cNvGraphicFramePr>
          <p:nvPr/>
        </p:nvGraphicFramePr>
        <p:xfrm>
          <a:off x="1102233" y="1457325"/>
          <a:ext cx="5706110" cy="6461760"/>
        </p:xfrm>
        <a:graphic>
          <a:graphicData uri="http://schemas.openxmlformats.org/drawingml/2006/table">
            <a:tbl>
              <a:tblPr firstRow="1" bandRow="1">
                <a:tableStyleId>{2D5ABB26-0587-4C30-8999-92F81FD0307C}</a:tableStyleId>
              </a:tblPr>
              <a:tblGrid>
                <a:gridCol w="949325"/>
                <a:gridCol w="1313814"/>
                <a:gridCol w="3428365"/>
              </a:tblGrid>
              <a:tr h="237744">
                <a:tc>
                  <a:txBody>
                    <a:bodyPr/>
                    <a:lstStyle/>
                    <a:p>
                      <a:pPr marL="68580">
                        <a:lnSpc>
                          <a:spcPts val="1315"/>
                        </a:lnSpc>
                      </a:pPr>
                      <a:r>
                        <a:rPr dirty="0" sz="1100" b="1">
                          <a:latin typeface="Times New Roman"/>
                          <a:cs typeface="Times New Roman"/>
                        </a:rPr>
                        <a:t>Convention</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9215">
                        <a:lnSpc>
                          <a:spcPts val="1315"/>
                        </a:lnSpc>
                      </a:pPr>
                      <a:r>
                        <a:rPr dirty="0" sz="1100" b="1">
                          <a:latin typeface="Times New Roman"/>
                          <a:cs typeface="Times New Roman"/>
                        </a:rPr>
                        <a:t>Object or</a:t>
                      </a:r>
                      <a:r>
                        <a:rPr dirty="0" sz="1100" spc="-20" b="1">
                          <a:latin typeface="Times New Roman"/>
                          <a:cs typeface="Times New Roman"/>
                        </a:rPr>
                        <a:t> </a:t>
                      </a:r>
                      <a:r>
                        <a:rPr dirty="0" sz="1100" b="1">
                          <a:latin typeface="Times New Roman"/>
                          <a:cs typeface="Times New Roman"/>
                        </a:rPr>
                        <a:t>Term</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315"/>
                        </a:lnSpc>
                      </a:pPr>
                      <a:r>
                        <a:rPr dirty="0" sz="1100" spc="-5" b="1">
                          <a:latin typeface="Times New Roman"/>
                          <a:cs typeface="Times New Roman"/>
                        </a:rPr>
                        <a:t>Example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659509">
                <a:tc>
                  <a:txBody>
                    <a:bodyPr/>
                    <a:lstStyle/>
                    <a:p>
                      <a:pPr marL="68580" marR="103505">
                        <a:lnSpc>
                          <a:spcPts val="1290"/>
                        </a:lnSpc>
                        <a:spcBef>
                          <a:spcPts val="35"/>
                        </a:spcBef>
                      </a:pPr>
                      <a:r>
                        <a:rPr dirty="0" sz="1100">
                          <a:latin typeface="Times New Roman"/>
                          <a:cs typeface="Times New Roman"/>
                        </a:rPr>
                        <a:t>Courier</a:t>
                      </a:r>
                      <a:r>
                        <a:rPr dirty="0" sz="1100" spc="-65">
                          <a:latin typeface="Times New Roman"/>
                          <a:cs typeface="Times New Roman"/>
                        </a:rPr>
                        <a:t> </a:t>
                      </a:r>
                      <a:r>
                        <a:rPr dirty="0" sz="1100" spc="-5">
                          <a:latin typeface="Times New Roman"/>
                          <a:cs typeface="Times New Roman"/>
                        </a:rPr>
                        <a:t>New,  </a:t>
                      </a:r>
                      <a:r>
                        <a:rPr dirty="0" sz="1100">
                          <a:latin typeface="Times New Roman"/>
                          <a:cs typeface="Times New Roman"/>
                        </a:rPr>
                        <a:t>case</a:t>
                      </a:r>
                      <a:r>
                        <a:rPr dirty="0" sz="1100" spc="-50">
                          <a:latin typeface="Times New Roman"/>
                          <a:cs typeface="Times New Roman"/>
                        </a:rPr>
                        <a:t> </a:t>
                      </a:r>
                      <a:r>
                        <a:rPr dirty="0" sz="1100" spc="-5">
                          <a:latin typeface="Times New Roman"/>
                          <a:cs typeface="Times New Roman"/>
                        </a:rPr>
                        <a:t>sensitive</a:t>
                      </a:r>
                      <a:endParaRPr sz="1100">
                        <a:latin typeface="Times New Roman"/>
                        <a:cs typeface="Times New Roman"/>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68580">
                        <a:lnSpc>
                          <a:spcPts val="1275"/>
                        </a:lnSpc>
                      </a:pPr>
                      <a:r>
                        <a:rPr dirty="0" sz="1100">
                          <a:latin typeface="Times New Roman"/>
                          <a:cs typeface="Times New Roman"/>
                        </a:rPr>
                        <a:t>Code</a:t>
                      </a:r>
                      <a:r>
                        <a:rPr dirty="0" sz="1100" spc="-10">
                          <a:latin typeface="Times New Roman"/>
                          <a:cs typeface="Times New Roman"/>
                        </a:rPr>
                        <a:t> </a:t>
                      </a:r>
                      <a:r>
                        <a:rPr dirty="0" sz="1100">
                          <a:latin typeface="Times New Roman"/>
                          <a:cs typeface="Times New Roman"/>
                        </a:rPr>
                        <a:t>output,</a:t>
                      </a:r>
                      <a:endParaRPr sz="1100">
                        <a:latin typeface="Times New Roman"/>
                        <a:cs typeface="Times New Roman"/>
                      </a:endParaRPr>
                    </a:p>
                    <a:p>
                      <a:pPr marL="68580" marR="118745">
                        <a:lnSpc>
                          <a:spcPct val="98100"/>
                        </a:lnSpc>
                        <a:spcBef>
                          <a:spcPts val="10"/>
                        </a:spcBef>
                      </a:pPr>
                      <a:r>
                        <a:rPr dirty="0" sz="1100" spc="-5">
                          <a:latin typeface="Times New Roman"/>
                          <a:cs typeface="Times New Roman"/>
                        </a:rPr>
                        <a:t>SQL and PL/SQL  </a:t>
                      </a:r>
                      <a:r>
                        <a:rPr dirty="0" sz="1100">
                          <a:latin typeface="Times New Roman"/>
                          <a:cs typeface="Times New Roman"/>
                        </a:rPr>
                        <a:t>code </a:t>
                      </a:r>
                      <a:r>
                        <a:rPr dirty="0" sz="1100" spc="-5">
                          <a:latin typeface="Times New Roman"/>
                          <a:cs typeface="Times New Roman"/>
                        </a:rPr>
                        <a:t>elements, Java  </a:t>
                      </a:r>
                      <a:r>
                        <a:rPr dirty="0" sz="1100">
                          <a:latin typeface="Times New Roman"/>
                          <a:cs typeface="Times New Roman"/>
                        </a:rPr>
                        <a:t>code </a:t>
                      </a:r>
                      <a:r>
                        <a:rPr dirty="0" sz="1100" spc="-5">
                          <a:latin typeface="Times New Roman"/>
                          <a:cs typeface="Times New Roman"/>
                        </a:rPr>
                        <a:t>elements,  </a:t>
                      </a:r>
                      <a:r>
                        <a:rPr dirty="0" sz="1100">
                          <a:latin typeface="Times New Roman"/>
                          <a:cs typeface="Times New Roman"/>
                        </a:rPr>
                        <a:t>directory </a:t>
                      </a:r>
                      <a:r>
                        <a:rPr dirty="0" sz="1100" spc="-5">
                          <a:latin typeface="Times New Roman"/>
                          <a:cs typeface="Times New Roman"/>
                        </a:rPr>
                        <a:t>names,  filenames,  </a:t>
                      </a:r>
                      <a:r>
                        <a:rPr dirty="0" sz="1100">
                          <a:latin typeface="Times New Roman"/>
                          <a:cs typeface="Times New Roman"/>
                        </a:rPr>
                        <a:t>passwords,  </a:t>
                      </a:r>
                      <a:r>
                        <a:rPr dirty="0" sz="1100" spc="-5">
                          <a:latin typeface="Times New Roman"/>
                          <a:cs typeface="Times New Roman"/>
                        </a:rPr>
                        <a:t>pathnames, </a:t>
                      </a:r>
                      <a:r>
                        <a:rPr dirty="0" sz="1100">
                          <a:latin typeface="Times New Roman"/>
                          <a:cs typeface="Times New Roman"/>
                        </a:rPr>
                        <a:t>URLs,  user input,  </a:t>
                      </a:r>
                      <a:r>
                        <a:rPr dirty="0" sz="1100" spc="-5">
                          <a:latin typeface="Times New Roman"/>
                          <a:cs typeface="Times New Roman"/>
                        </a:rPr>
                        <a:t>usernames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68580">
                        <a:lnSpc>
                          <a:spcPts val="1295"/>
                        </a:lnSpc>
                      </a:pPr>
                      <a:r>
                        <a:rPr dirty="0" sz="1100">
                          <a:latin typeface="Times New Roman"/>
                          <a:cs typeface="Times New Roman"/>
                        </a:rPr>
                        <a:t>Code </a:t>
                      </a:r>
                      <a:r>
                        <a:rPr dirty="0" sz="1100" spc="-5">
                          <a:latin typeface="Times New Roman"/>
                          <a:cs typeface="Times New Roman"/>
                        </a:rPr>
                        <a:t>output: </a:t>
                      </a:r>
                      <a:r>
                        <a:rPr dirty="0" sz="1100" spc="-5">
                          <a:latin typeface="Courier New"/>
                          <a:cs typeface="Courier New"/>
                        </a:rPr>
                        <a:t>debug.seti</a:t>
                      </a:r>
                      <a:r>
                        <a:rPr dirty="0" sz="1100" spc="-390">
                          <a:latin typeface="Courier New"/>
                          <a:cs typeface="Courier New"/>
                        </a:rPr>
                        <a:t> </a:t>
                      </a:r>
                      <a:r>
                        <a:rPr dirty="0" sz="1100" spc="-5">
                          <a:latin typeface="Times New Roman"/>
                          <a:cs typeface="Times New Roman"/>
                        </a:rPr>
                        <a:t>(</a:t>
                      </a:r>
                      <a:r>
                        <a:rPr dirty="0" sz="1100" spc="-5">
                          <a:latin typeface="Courier New"/>
                          <a:cs typeface="Courier New"/>
                        </a:rPr>
                        <a:t>‘I’,300);</a:t>
                      </a:r>
                      <a:endParaRPr sz="1100">
                        <a:latin typeface="Courier New"/>
                        <a:cs typeface="Courier New"/>
                      </a:endParaRPr>
                    </a:p>
                    <a:p>
                      <a:pPr marL="68580" marR="67945">
                        <a:lnSpc>
                          <a:spcPct val="100899"/>
                        </a:lnSpc>
                        <a:spcBef>
                          <a:spcPts val="495"/>
                        </a:spcBef>
                      </a:pPr>
                      <a:r>
                        <a:rPr dirty="0" sz="1100" spc="-5">
                          <a:latin typeface="Times New Roman"/>
                          <a:cs typeface="Times New Roman"/>
                        </a:rPr>
                        <a:t>SQL </a:t>
                      </a:r>
                      <a:r>
                        <a:rPr dirty="0" sz="1100">
                          <a:latin typeface="Times New Roman"/>
                          <a:cs typeface="Times New Roman"/>
                        </a:rPr>
                        <a:t>code </a:t>
                      </a:r>
                      <a:r>
                        <a:rPr dirty="0" sz="1100" spc="-5">
                          <a:latin typeface="Times New Roman"/>
                          <a:cs typeface="Times New Roman"/>
                        </a:rPr>
                        <a:t>elements: Use </a:t>
                      </a:r>
                      <a:r>
                        <a:rPr dirty="0" sz="1100">
                          <a:latin typeface="Times New Roman"/>
                          <a:cs typeface="Times New Roman"/>
                        </a:rPr>
                        <a:t>the </a:t>
                      </a:r>
                      <a:r>
                        <a:rPr dirty="0" sz="1100" spc="-5">
                          <a:latin typeface="Courier New"/>
                          <a:cs typeface="Courier New"/>
                        </a:rPr>
                        <a:t>SELECT </a:t>
                      </a:r>
                      <a:r>
                        <a:rPr dirty="0" sz="1100" spc="-5">
                          <a:latin typeface="Times New Roman"/>
                          <a:cs typeface="Times New Roman"/>
                        </a:rPr>
                        <a:t>command </a:t>
                      </a:r>
                      <a:r>
                        <a:rPr dirty="0" sz="1100">
                          <a:latin typeface="Times New Roman"/>
                          <a:cs typeface="Times New Roman"/>
                        </a:rPr>
                        <a:t>to </a:t>
                      </a:r>
                      <a:r>
                        <a:rPr dirty="0" sz="1100" spc="-5">
                          <a:latin typeface="Times New Roman"/>
                          <a:cs typeface="Times New Roman"/>
                        </a:rPr>
                        <a:t>view  information </a:t>
                      </a:r>
                      <a:r>
                        <a:rPr dirty="0" sz="1100">
                          <a:latin typeface="Times New Roman"/>
                          <a:cs typeface="Times New Roman"/>
                        </a:rPr>
                        <a:t>stored in the </a:t>
                      </a:r>
                      <a:r>
                        <a:rPr dirty="0" sz="1100" spc="-5">
                          <a:latin typeface="Courier New"/>
                          <a:cs typeface="Courier New"/>
                        </a:rPr>
                        <a:t>last_name</a:t>
                      </a:r>
                      <a:r>
                        <a:rPr dirty="0" sz="1100" spc="-380">
                          <a:latin typeface="Courier New"/>
                          <a:cs typeface="Courier New"/>
                        </a:rPr>
                        <a:t> </a:t>
                      </a:r>
                      <a:r>
                        <a:rPr dirty="0" sz="1100" spc="-5">
                          <a:latin typeface="Times New Roman"/>
                          <a:cs typeface="Times New Roman"/>
                        </a:rPr>
                        <a:t>column </a:t>
                      </a:r>
                      <a:r>
                        <a:rPr dirty="0" sz="1100">
                          <a:latin typeface="Times New Roman"/>
                          <a:cs typeface="Times New Roman"/>
                        </a:rPr>
                        <a:t>of the </a:t>
                      </a:r>
                      <a:r>
                        <a:rPr dirty="0" sz="1100" spc="-5">
                          <a:latin typeface="Courier New"/>
                          <a:cs typeface="Courier New"/>
                        </a:rPr>
                        <a:t>emp  </a:t>
                      </a:r>
                      <a:r>
                        <a:rPr dirty="0" sz="1100">
                          <a:latin typeface="Times New Roman"/>
                          <a:cs typeface="Times New Roman"/>
                        </a:rPr>
                        <a:t>table.</a:t>
                      </a:r>
                      <a:endParaRPr sz="1100">
                        <a:latin typeface="Times New Roman"/>
                        <a:cs typeface="Times New Roman"/>
                      </a:endParaRPr>
                    </a:p>
                    <a:p>
                      <a:pPr marL="68580">
                        <a:lnSpc>
                          <a:spcPts val="1310"/>
                        </a:lnSpc>
                        <a:spcBef>
                          <a:spcPts val="475"/>
                        </a:spcBef>
                      </a:pPr>
                      <a:r>
                        <a:rPr dirty="0" sz="1100" spc="-5">
                          <a:latin typeface="Times New Roman"/>
                          <a:cs typeface="Times New Roman"/>
                        </a:rPr>
                        <a:t>Java </a:t>
                      </a:r>
                      <a:r>
                        <a:rPr dirty="0" sz="1100">
                          <a:latin typeface="Times New Roman"/>
                          <a:cs typeface="Times New Roman"/>
                        </a:rPr>
                        <a:t>code </a:t>
                      </a:r>
                      <a:r>
                        <a:rPr dirty="0" sz="1100" spc="-5">
                          <a:latin typeface="Times New Roman"/>
                          <a:cs typeface="Times New Roman"/>
                        </a:rPr>
                        <a:t>elements: Java programming involves</a:t>
                      </a:r>
                      <a:r>
                        <a:rPr dirty="0" sz="1100" spc="5">
                          <a:latin typeface="Times New Roman"/>
                          <a:cs typeface="Times New Roman"/>
                        </a:rPr>
                        <a:t> </a:t>
                      </a:r>
                      <a:r>
                        <a:rPr dirty="0" sz="1100">
                          <a:latin typeface="Times New Roman"/>
                          <a:cs typeface="Times New Roman"/>
                        </a:rPr>
                        <a:t>the</a:t>
                      </a:r>
                      <a:endParaRPr sz="1100">
                        <a:latin typeface="Times New Roman"/>
                        <a:cs typeface="Times New Roman"/>
                      </a:endParaRPr>
                    </a:p>
                    <a:p>
                      <a:pPr marL="68580">
                        <a:lnSpc>
                          <a:spcPts val="1310"/>
                        </a:lnSpc>
                      </a:pPr>
                      <a:r>
                        <a:rPr dirty="0" sz="1100" spc="-5">
                          <a:latin typeface="Courier New"/>
                          <a:cs typeface="Courier New"/>
                        </a:rPr>
                        <a:t>String</a:t>
                      </a:r>
                      <a:r>
                        <a:rPr dirty="0" sz="1100" spc="-409">
                          <a:latin typeface="Courier New"/>
                          <a:cs typeface="Courier New"/>
                        </a:rPr>
                        <a:t> </a:t>
                      </a:r>
                      <a:r>
                        <a:rPr dirty="0" sz="1100">
                          <a:latin typeface="Times New Roman"/>
                          <a:cs typeface="Times New Roman"/>
                        </a:rPr>
                        <a:t>and</a:t>
                      </a:r>
                      <a:r>
                        <a:rPr dirty="0" sz="1100" spc="-25">
                          <a:latin typeface="Times New Roman"/>
                          <a:cs typeface="Times New Roman"/>
                        </a:rPr>
                        <a:t> </a:t>
                      </a:r>
                      <a:r>
                        <a:rPr dirty="0" sz="1100" spc="-5">
                          <a:latin typeface="Courier New"/>
                          <a:cs typeface="Courier New"/>
                        </a:rPr>
                        <a:t>StringBuffer</a:t>
                      </a:r>
                      <a:r>
                        <a:rPr dirty="0" sz="1100" spc="-405">
                          <a:latin typeface="Courier New"/>
                          <a:cs typeface="Courier New"/>
                        </a:rPr>
                        <a:t> </a:t>
                      </a:r>
                      <a:r>
                        <a:rPr dirty="0" sz="1100">
                          <a:latin typeface="Times New Roman"/>
                          <a:cs typeface="Times New Roman"/>
                        </a:rPr>
                        <a:t>classes.</a:t>
                      </a:r>
                      <a:endParaRPr sz="1100">
                        <a:latin typeface="Times New Roman"/>
                        <a:cs typeface="Times New Roman"/>
                      </a:endParaRPr>
                    </a:p>
                    <a:p>
                      <a:pPr marL="68580" marR="554355">
                        <a:lnSpc>
                          <a:spcPct val="138700"/>
                        </a:lnSpc>
                        <a:spcBef>
                          <a:spcPts val="5"/>
                        </a:spcBef>
                      </a:pPr>
                      <a:r>
                        <a:rPr dirty="0" sz="1100">
                          <a:latin typeface="Times New Roman"/>
                          <a:cs typeface="Times New Roman"/>
                        </a:rPr>
                        <a:t>Directory</a:t>
                      </a:r>
                      <a:r>
                        <a:rPr dirty="0" sz="1100" spc="-25">
                          <a:latin typeface="Times New Roman"/>
                          <a:cs typeface="Times New Roman"/>
                        </a:rPr>
                        <a:t> </a:t>
                      </a:r>
                      <a:r>
                        <a:rPr dirty="0" sz="1100" spc="-5">
                          <a:latin typeface="Times New Roman"/>
                          <a:cs typeface="Times New Roman"/>
                        </a:rPr>
                        <a:t>names:</a:t>
                      </a:r>
                      <a:r>
                        <a:rPr dirty="0" sz="1100" spc="5">
                          <a:latin typeface="Times New Roman"/>
                          <a:cs typeface="Times New Roman"/>
                        </a:rPr>
                        <a:t> </a:t>
                      </a:r>
                      <a:r>
                        <a:rPr dirty="0" sz="1100" spc="-5">
                          <a:latin typeface="Courier New"/>
                          <a:cs typeface="Courier New"/>
                        </a:rPr>
                        <a:t>bin</a:t>
                      </a:r>
                      <a:r>
                        <a:rPr dirty="0" sz="1100" spc="-395">
                          <a:latin typeface="Courier New"/>
                          <a:cs typeface="Courier New"/>
                        </a:rPr>
                        <a:t> </a:t>
                      </a:r>
                      <a:r>
                        <a:rPr dirty="0" sz="1100" spc="-5">
                          <a:latin typeface="Times New Roman"/>
                          <a:cs typeface="Times New Roman"/>
                        </a:rPr>
                        <a:t>(DOS),</a:t>
                      </a:r>
                      <a:r>
                        <a:rPr dirty="0" sz="1100">
                          <a:latin typeface="Times New Roman"/>
                          <a:cs typeface="Times New Roman"/>
                        </a:rPr>
                        <a:t> </a:t>
                      </a:r>
                      <a:r>
                        <a:rPr dirty="0" sz="1100" spc="-5">
                          <a:latin typeface="Courier New"/>
                          <a:cs typeface="Courier New"/>
                        </a:rPr>
                        <a:t>$FMHOME</a:t>
                      </a:r>
                      <a:r>
                        <a:rPr dirty="0" sz="1100" spc="-395">
                          <a:latin typeface="Courier New"/>
                          <a:cs typeface="Courier New"/>
                        </a:rPr>
                        <a:t> </a:t>
                      </a:r>
                      <a:r>
                        <a:rPr dirty="0" sz="1100" spc="-5">
                          <a:latin typeface="Times New Roman"/>
                          <a:cs typeface="Times New Roman"/>
                        </a:rPr>
                        <a:t>(UNIX)  </a:t>
                      </a:r>
                      <a:r>
                        <a:rPr dirty="0" sz="1100">
                          <a:latin typeface="Times New Roman"/>
                          <a:cs typeface="Times New Roman"/>
                        </a:rPr>
                        <a:t>File </a:t>
                      </a:r>
                      <a:r>
                        <a:rPr dirty="0" sz="1100" spc="-5">
                          <a:latin typeface="Times New Roman"/>
                          <a:cs typeface="Times New Roman"/>
                        </a:rPr>
                        <a:t>names: Locate </a:t>
                      </a:r>
                      <a:r>
                        <a:rPr dirty="0" sz="1100">
                          <a:latin typeface="Times New Roman"/>
                          <a:cs typeface="Times New Roman"/>
                        </a:rPr>
                        <a:t>the </a:t>
                      </a:r>
                      <a:r>
                        <a:rPr dirty="0" sz="1100" spc="-5">
                          <a:latin typeface="Courier New"/>
                          <a:cs typeface="Courier New"/>
                        </a:rPr>
                        <a:t>init.ora</a:t>
                      </a:r>
                      <a:r>
                        <a:rPr dirty="0" sz="1100" spc="-385">
                          <a:latin typeface="Courier New"/>
                          <a:cs typeface="Courier New"/>
                        </a:rPr>
                        <a:t> </a:t>
                      </a:r>
                      <a:r>
                        <a:rPr dirty="0" sz="1100">
                          <a:latin typeface="Times New Roman"/>
                          <a:cs typeface="Times New Roman"/>
                        </a:rPr>
                        <a:t>file.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r>
              <a:tr h="209174">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ts val="1310"/>
                        </a:lnSpc>
                      </a:pPr>
                      <a:r>
                        <a:rPr dirty="0" sz="1100">
                          <a:latin typeface="Times New Roman"/>
                          <a:cs typeface="Times New Roman"/>
                        </a:rPr>
                        <a:t>Passwords: Use </a:t>
                      </a:r>
                      <a:r>
                        <a:rPr dirty="0" sz="1100" spc="-5">
                          <a:latin typeface="Courier New"/>
                          <a:cs typeface="Courier New"/>
                        </a:rPr>
                        <a:t>tiger</a:t>
                      </a:r>
                      <a:r>
                        <a:rPr dirty="0" sz="1100" spc="-395">
                          <a:latin typeface="Courier New"/>
                          <a:cs typeface="Courier New"/>
                        </a:rPr>
                        <a:t> </a:t>
                      </a:r>
                      <a:r>
                        <a:rPr dirty="0" sz="1100">
                          <a:latin typeface="Times New Roman"/>
                          <a:cs typeface="Times New Roman"/>
                        </a:rPr>
                        <a:t>as </a:t>
                      </a:r>
                      <a:r>
                        <a:rPr dirty="0" sz="1100" spc="-5">
                          <a:latin typeface="Times New Roman"/>
                          <a:cs typeface="Times New Roman"/>
                        </a:rPr>
                        <a:t>your </a:t>
                      </a:r>
                      <a:r>
                        <a:rPr dirty="0" sz="1100">
                          <a:latin typeface="Times New Roman"/>
                          <a:cs typeface="Times New Roman"/>
                        </a:rPr>
                        <a:t>password.</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tcPr>
                </a:tc>
              </a:tr>
              <a:tr h="23278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ct val="100000"/>
                        </a:lnSpc>
                        <a:spcBef>
                          <a:spcPts val="175"/>
                        </a:spcBef>
                      </a:pPr>
                      <a:r>
                        <a:rPr dirty="0" sz="1100">
                          <a:latin typeface="Times New Roman"/>
                          <a:cs typeface="Times New Roman"/>
                        </a:rPr>
                        <a:t>Path </a:t>
                      </a:r>
                      <a:r>
                        <a:rPr dirty="0" sz="1100" spc="-5">
                          <a:latin typeface="Times New Roman"/>
                          <a:cs typeface="Times New Roman"/>
                        </a:rPr>
                        <a:t>names: </a:t>
                      </a:r>
                      <a:r>
                        <a:rPr dirty="0" sz="1100">
                          <a:latin typeface="Times New Roman"/>
                          <a:cs typeface="Times New Roman"/>
                        </a:rPr>
                        <a:t>Open</a:t>
                      </a:r>
                      <a:r>
                        <a:rPr dirty="0" sz="1100" spc="5">
                          <a:latin typeface="Times New Roman"/>
                          <a:cs typeface="Times New Roman"/>
                        </a:rPr>
                        <a:t> </a:t>
                      </a:r>
                      <a:r>
                        <a:rPr dirty="0" sz="1100" spc="-5">
                          <a:latin typeface="Courier New"/>
                          <a:cs typeface="Courier New"/>
                        </a:rPr>
                        <a:t>c:\my_docs\projects</a:t>
                      </a:r>
                      <a:r>
                        <a:rPr dirty="0" sz="1100" spc="-5">
                          <a:latin typeface="Times New Roman"/>
                          <a:cs typeface="Times New Roman"/>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tcPr>
                </a:tc>
              </a:tr>
              <a:tr h="23313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ct val="100000"/>
                        </a:lnSpc>
                        <a:spcBef>
                          <a:spcPts val="175"/>
                        </a:spcBef>
                      </a:pPr>
                      <a:r>
                        <a:rPr dirty="0" sz="1100" spc="-5">
                          <a:latin typeface="Times New Roman"/>
                          <a:cs typeface="Times New Roman"/>
                        </a:rPr>
                        <a:t>URLs: Go </a:t>
                      </a:r>
                      <a:r>
                        <a:rPr dirty="0" sz="1100">
                          <a:latin typeface="Times New Roman"/>
                          <a:cs typeface="Times New Roman"/>
                        </a:rPr>
                        <a:t>to </a:t>
                      </a:r>
                      <a:r>
                        <a:rPr dirty="0" sz="1100" spc="-5">
                          <a:latin typeface="Courier New"/>
                          <a:cs typeface="Courier New"/>
                          <a:hlinkClick r:id="rId2"/>
                        </a:rPr>
                        <a:t>http://www.oracle.com</a:t>
                      </a:r>
                      <a:r>
                        <a:rPr dirty="0" sz="1100" spc="-5">
                          <a:latin typeface="Times New Roman"/>
                          <a:cs typeface="Times New Roman"/>
                          <a:hlinkClick r:id="rId2"/>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tcPr>
                </a:tc>
              </a:tr>
              <a:tr h="23243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ct val="100000"/>
                        </a:lnSpc>
                        <a:spcBef>
                          <a:spcPts val="175"/>
                        </a:spcBef>
                      </a:pPr>
                      <a:r>
                        <a:rPr dirty="0" sz="1100">
                          <a:latin typeface="Times New Roman"/>
                          <a:cs typeface="Times New Roman"/>
                        </a:rPr>
                        <a:t>User input: Enter</a:t>
                      </a:r>
                      <a:r>
                        <a:rPr dirty="0" sz="1100" spc="-10">
                          <a:latin typeface="Times New Roman"/>
                          <a:cs typeface="Times New Roman"/>
                        </a:rPr>
                        <a:t> </a:t>
                      </a:r>
                      <a:r>
                        <a:rPr dirty="0" sz="1100" spc="-5">
                          <a:latin typeface="Courier New"/>
                          <a:cs typeface="Courier New"/>
                        </a:rPr>
                        <a:t>300</a:t>
                      </a:r>
                      <a:r>
                        <a:rPr dirty="0" sz="1100" spc="-5">
                          <a:latin typeface="Times New Roman"/>
                          <a:cs typeface="Times New Roman"/>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tcPr>
                </a:tc>
              </a:tr>
              <a:tr h="26834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marL="68580">
                        <a:lnSpc>
                          <a:spcPct val="100000"/>
                        </a:lnSpc>
                        <a:spcBef>
                          <a:spcPts val="175"/>
                        </a:spcBef>
                      </a:pPr>
                      <a:r>
                        <a:rPr dirty="0" sz="1100" spc="-5">
                          <a:latin typeface="Times New Roman"/>
                          <a:cs typeface="Times New Roman"/>
                        </a:rPr>
                        <a:t>Usernames: </a:t>
                      </a:r>
                      <a:r>
                        <a:rPr dirty="0" sz="1100">
                          <a:latin typeface="Times New Roman"/>
                          <a:cs typeface="Times New Roman"/>
                        </a:rPr>
                        <a:t>Log on as</a:t>
                      </a:r>
                      <a:r>
                        <a:rPr dirty="0" sz="1100" spc="-10">
                          <a:latin typeface="Times New Roman"/>
                          <a:cs typeface="Times New Roman"/>
                        </a:rPr>
                        <a:t> </a:t>
                      </a:r>
                      <a:r>
                        <a:rPr dirty="0" sz="1100" spc="-5">
                          <a:latin typeface="Courier New"/>
                          <a:cs typeface="Courier New"/>
                        </a:rPr>
                        <a:t>scott</a:t>
                      </a:r>
                      <a:r>
                        <a:rPr dirty="0" sz="1100" spc="-5">
                          <a:latin typeface="Times New Roman"/>
                          <a:cs typeface="Times New Roman"/>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lnB w="9525">
                      <a:solidFill>
                        <a:srgbClr val="000000"/>
                      </a:solidFill>
                      <a:prstDash val="solid"/>
                    </a:lnB>
                  </a:tcPr>
                </a:tc>
              </a:tr>
              <a:tr h="566165">
                <a:tc>
                  <a:txBody>
                    <a:bodyPr/>
                    <a:lstStyle/>
                    <a:p>
                      <a:pPr marL="68580">
                        <a:lnSpc>
                          <a:spcPts val="1290"/>
                        </a:lnSpc>
                      </a:pPr>
                      <a:r>
                        <a:rPr dirty="0" sz="1100" spc="-5">
                          <a:latin typeface="Times New Roman"/>
                          <a:cs typeface="Times New Roman"/>
                        </a:rPr>
                        <a:t>Initial</a:t>
                      </a:r>
                      <a:r>
                        <a:rPr dirty="0" sz="1100" spc="-10">
                          <a:latin typeface="Times New Roman"/>
                          <a:cs typeface="Times New Roman"/>
                        </a:rPr>
                        <a:t> </a:t>
                      </a:r>
                      <a:r>
                        <a:rPr dirty="0" sz="1100">
                          <a:latin typeface="Times New Roman"/>
                          <a:cs typeface="Times New Roman"/>
                        </a:rPr>
                        <a:t>cap</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113030" indent="-635">
                        <a:lnSpc>
                          <a:spcPts val="1290"/>
                        </a:lnSpc>
                        <a:spcBef>
                          <a:spcPts val="35"/>
                        </a:spcBef>
                      </a:pPr>
                      <a:r>
                        <a:rPr dirty="0" sz="1100">
                          <a:latin typeface="Times New Roman"/>
                          <a:cs typeface="Times New Roman"/>
                        </a:rPr>
                        <a:t>Graphics labels  (unless the term is</a:t>
                      </a:r>
                      <a:r>
                        <a:rPr dirty="0" sz="1100" spc="-100">
                          <a:latin typeface="Times New Roman"/>
                          <a:cs typeface="Times New Roman"/>
                        </a:rPr>
                        <a:t> </a:t>
                      </a:r>
                      <a:r>
                        <a:rPr dirty="0" sz="1100">
                          <a:latin typeface="Times New Roman"/>
                          <a:cs typeface="Times New Roman"/>
                        </a:rPr>
                        <a:t>a</a:t>
                      </a:r>
                      <a:endParaRPr sz="1100">
                        <a:latin typeface="Times New Roman"/>
                        <a:cs typeface="Times New Roman"/>
                      </a:endParaRPr>
                    </a:p>
                    <a:p>
                      <a:pPr marL="68580">
                        <a:lnSpc>
                          <a:spcPts val="1260"/>
                        </a:lnSpc>
                      </a:pPr>
                      <a:r>
                        <a:rPr dirty="0" sz="1100">
                          <a:latin typeface="Times New Roman"/>
                          <a:cs typeface="Times New Roman"/>
                        </a:rPr>
                        <a:t>proper</a:t>
                      </a:r>
                      <a:r>
                        <a:rPr dirty="0" sz="1100" spc="-10">
                          <a:latin typeface="Times New Roman"/>
                          <a:cs typeface="Times New Roman"/>
                        </a:rPr>
                        <a:t> </a:t>
                      </a:r>
                      <a:r>
                        <a:rPr dirty="0" sz="1100">
                          <a:latin typeface="Times New Roman"/>
                          <a:cs typeface="Times New Roman"/>
                        </a:rPr>
                        <a:t>noun)</a:t>
                      </a:r>
                      <a:endParaRPr sz="1100">
                        <a:latin typeface="Times New Roman"/>
                        <a:cs typeface="Times New Roman"/>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90"/>
                        </a:lnSpc>
                      </a:pPr>
                      <a:r>
                        <a:rPr dirty="0" sz="1100" spc="-5">
                          <a:latin typeface="Times New Roman"/>
                          <a:cs typeface="Times New Roman"/>
                        </a:rPr>
                        <a:t>Customer </a:t>
                      </a:r>
                      <a:r>
                        <a:rPr dirty="0" sz="1100">
                          <a:latin typeface="Times New Roman"/>
                          <a:cs typeface="Times New Roman"/>
                        </a:rPr>
                        <a:t>address (</a:t>
                      </a:r>
                      <a:r>
                        <a:rPr dirty="0" sz="1100" i="1">
                          <a:latin typeface="Times New Roman"/>
                          <a:cs typeface="Times New Roman"/>
                        </a:rPr>
                        <a:t>but </a:t>
                      </a:r>
                      <a:r>
                        <a:rPr dirty="0" sz="1100">
                          <a:latin typeface="Times New Roman"/>
                          <a:cs typeface="Times New Roman"/>
                        </a:rPr>
                        <a:t>Oracle </a:t>
                      </a:r>
                      <a:r>
                        <a:rPr dirty="0" sz="1100" spc="-5">
                          <a:latin typeface="Times New Roman"/>
                          <a:cs typeface="Times New Roman"/>
                        </a:rPr>
                        <a:t>Payables)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027176">
                <a:tc>
                  <a:txBody>
                    <a:bodyPr/>
                    <a:lstStyle/>
                    <a:p>
                      <a:pPr marL="68580">
                        <a:lnSpc>
                          <a:spcPts val="1290"/>
                        </a:lnSpc>
                      </a:pPr>
                      <a:r>
                        <a:rPr dirty="0" sz="1100" spc="-5">
                          <a:latin typeface="Times New Roman"/>
                          <a:cs typeface="Times New Roman"/>
                        </a:rPr>
                        <a:t>Italic</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130810" indent="-1270">
                        <a:lnSpc>
                          <a:spcPts val="1290"/>
                        </a:lnSpc>
                        <a:spcBef>
                          <a:spcPts val="35"/>
                        </a:spcBef>
                      </a:pPr>
                      <a:r>
                        <a:rPr dirty="0" sz="1100" spc="-5">
                          <a:latin typeface="Times New Roman"/>
                          <a:cs typeface="Times New Roman"/>
                        </a:rPr>
                        <a:t>Emphasized </a:t>
                      </a:r>
                      <a:r>
                        <a:rPr dirty="0" sz="1100">
                          <a:latin typeface="Times New Roman"/>
                          <a:cs typeface="Times New Roman"/>
                        </a:rPr>
                        <a:t>words  and phrases in</a:t>
                      </a:r>
                      <a:r>
                        <a:rPr dirty="0" sz="1100" spc="-80">
                          <a:latin typeface="Times New Roman"/>
                          <a:cs typeface="Times New Roman"/>
                        </a:rPr>
                        <a:t> </a:t>
                      </a:r>
                      <a:r>
                        <a:rPr dirty="0" sz="1100">
                          <a:latin typeface="Times New Roman"/>
                          <a:cs typeface="Times New Roman"/>
                        </a:rPr>
                        <a:t>print</a:t>
                      </a:r>
                      <a:endParaRPr sz="1100">
                        <a:latin typeface="Times New Roman"/>
                        <a:cs typeface="Times New Roman"/>
                      </a:endParaRPr>
                    </a:p>
                    <a:p>
                      <a:pPr marL="68580">
                        <a:lnSpc>
                          <a:spcPts val="1245"/>
                        </a:lnSpc>
                      </a:pPr>
                      <a:r>
                        <a:rPr dirty="0" sz="1100">
                          <a:latin typeface="Times New Roman"/>
                          <a:cs typeface="Times New Roman"/>
                        </a:rPr>
                        <a:t>publications,</a:t>
                      </a:r>
                      <a:r>
                        <a:rPr dirty="0" sz="1100" spc="-15">
                          <a:latin typeface="Times New Roman"/>
                          <a:cs typeface="Times New Roman"/>
                        </a:rPr>
                        <a:t> </a:t>
                      </a:r>
                      <a:r>
                        <a:rPr dirty="0" sz="1100">
                          <a:latin typeface="Times New Roman"/>
                          <a:cs typeface="Times New Roman"/>
                        </a:rPr>
                        <a:t>titles</a:t>
                      </a:r>
                      <a:endParaRPr sz="1100">
                        <a:latin typeface="Times New Roman"/>
                        <a:cs typeface="Times New Roman"/>
                      </a:endParaRPr>
                    </a:p>
                    <a:p>
                      <a:pPr marL="68580" marR="236854">
                        <a:lnSpc>
                          <a:spcPts val="1300"/>
                        </a:lnSpc>
                        <a:spcBef>
                          <a:spcPts val="50"/>
                        </a:spcBef>
                      </a:pPr>
                      <a:r>
                        <a:rPr dirty="0" sz="1100">
                          <a:latin typeface="Times New Roman"/>
                          <a:cs typeface="Times New Roman"/>
                        </a:rPr>
                        <a:t>of </a:t>
                      </a:r>
                      <a:r>
                        <a:rPr dirty="0" sz="1100" spc="-5">
                          <a:latin typeface="Times New Roman"/>
                          <a:cs typeface="Times New Roman"/>
                        </a:rPr>
                        <a:t>books </a:t>
                      </a:r>
                      <a:r>
                        <a:rPr dirty="0" sz="1100">
                          <a:latin typeface="Times New Roman"/>
                          <a:cs typeface="Times New Roman"/>
                        </a:rPr>
                        <a:t>and  courses,</a:t>
                      </a:r>
                      <a:r>
                        <a:rPr dirty="0" sz="1100" spc="-45">
                          <a:latin typeface="Times New Roman"/>
                          <a:cs typeface="Times New Roman"/>
                        </a:rPr>
                        <a:t> </a:t>
                      </a:r>
                      <a:r>
                        <a:rPr dirty="0" sz="1100" spc="-5">
                          <a:latin typeface="Times New Roman"/>
                          <a:cs typeface="Times New Roman"/>
                        </a:rPr>
                        <a:t>variables</a:t>
                      </a:r>
                      <a:endParaRPr sz="1100">
                        <a:latin typeface="Times New Roman"/>
                        <a:cs typeface="Times New Roman"/>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90"/>
                        </a:lnSpc>
                      </a:pPr>
                      <a:r>
                        <a:rPr dirty="0" sz="1100" spc="-5">
                          <a:latin typeface="Times New Roman"/>
                          <a:cs typeface="Times New Roman"/>
                        </a:rPr>
                        <a:t>Do </a:t>
                      </a:r>
                      <a:r>
                        <a:rPr dirty="0" sz="1100" i="1">
                          <a:latin typeface="Times New Roman"/>
                          <a:cs typeface="Times New Roman"/>
                        </a:rPr>
                        <a:t>not </a:t>
                      </a:r>
                      <a:r>
                        <a:rPr dirty="0" sz="1100" spc="-5">
                          <a:latin typeface="Times New Roman"/>
                          <a:cs typeface="Times New Roman"/>
                        </a:rPr>
                        <a:t>save changes </a:t>
                      </a:r>
                      <a:r>
                        <a:rPr dirty="0" sz="1100">
                          <a:latin typeface="Times New Roman"/>
                          <a:cs typeface="Times New Roman"/>
                        </a:rPr>
                        <a:t>to the</a:t>
                      </a:r>
                      <a:r>
                        <a:rPr dirty="0" sz="1100" spc="5">
                          <a:latin typeface="Times New Roman"/>
                          <a:cs typeface="Times New Roman"/>
                        </a:rPr>
                        <a:t> </a:t>
                      </a:r>
                      <a:r>
                        <a:rPr dirty="0" sz="1100">
                          <a:latin typeface="Times New Roman"/>
                          <a:cs typeface="Times New Roman"/>
                        </a:rPr>
                        <a:t>database.</a:t>
                      </a:r>
                      <a:endParaRPr sz="1100">
                        <a:latin typeface="Times New Roman"/>
                        <a:cs typeface="Times New Roman"/>
                      </a:endParaRPr>
                    </a:p>
                    <a:p>
                      <a:pPr marL="68580" marR="609600">
                        <a:lnSpc>
                          <a:spcPts val="1300"/>
                        </a:lnSpc>
                        <a:spcBef>
                          <a:spcPts val="530"/>
                        </a:spcBef>
                      </a:pPr>
                      <a:r>
                        <a:rPr dirty="0" sz="1100" spc="-5">
                          <a:latin typeface="Times New Roman"/>
                          <a:cs typeface="Times New Roman"/>
                        </a:rPr>
                        <a:t>For </a:t>
                      </a:r>
                      <a:r>
                        <a:rPr dirty="0" sz="1100">
                          <a:latin typeface="Times New Roman"/>
                          <a:cs typeface="Times New Roman"/>
                        </a:rPr>
                        <a:t>further </a:t>
                      </a:r>
                      <a:r>
                        <a:rPr dirty="0" sz="1100" spc="-5">
                          <a:latin typeface="Times New Roman"/>
                          <a:cs typeface="Times New Roman"/>
                        </a:rPr>
                        <a:t>information, </a:t>
                      </a:r>
                      <a:r>
                        <a:rPr dirty="0" sz="1100">
                          <a:latin typeface="Times New Roman"/>
                          <a:cs typeface="Times New Roman"/>
                        </a:rPr>
                        <a:t>see </a:t>
                      </a:r>
                      <a:r>
                        <a:rPr dirty="0" sz="1100" i="1">
                          <a:latin typeface="Times New Roman"/>
                          <a:cs typeface="Times New Roman"/>
                        </a:rPr>
                        <a:t>Oracle7 Server SQL  </a:t>
                      </a:r>
                      <a:r>
                        <a:rPr dirty="0" sz="1100" i="1">
                          <a:latin typeface="Times New Roman"/>
                          <a:cs typeface="Times New Roman"/>
                        </a:rPr>
                        <a:t>Language Reference</a:t>
                      </a:r>
                      <a:r>
                        <a:rPr dirty="0" sz="1100" spc="-5" i="1">
                          <a:latin typeface="Times New Roman"/>
                          <a:cs typeface="Times New Roman"/>
                        </a:rPr>
                        <a:t> </a:t>
                      </a:r>
                      <a:r>
                        <a:rPr dirty="0" sz="1100" i="1">
                          <a:latin typeface="Times New Roman"/>
                          <a:cs typeface="Times New Roman"/>
                        </a:rPr>
                        <a:t>Manual</a:t>
                      </a:r>
                      <a:r>
                        <a:rPr dirty="0" sz="1100">
                          <a:latin typeface="Times New Roman"/>
                          <a:cs typeface="Times New Roman"/>
                        </a:rPr>
                        <a:t>.</a:t>
                      </a:r>
                      <a:endParaRPr sz="1100">
                        <a:latin typeface="Times New Roman"/>
                        <a:cs typeface="Times New Roman"/>
                      </a:endParaRPr>
                    </a:p>
                    <a:p>
                      <a:pPr marL="68580" marR="252729" indent="-635">
                        <a:lnSpc>
                          <a:spcPct val="100000"/>
                        </a:lnSpc>
                        <a:spcBef>
                          <a:spcPts val="440"/>
                        </a:spcBef>
                      </a:pPr>
                      <a:r>
                        <a:rPr dirty="0" sz="1100">
                          <a:latin typeface="Times New Roman"/>
                          <a:cs typeface="Times New Roman"/>
                        </a:rPr>
                        <a:t>Enter </a:t>
                      </a:r>
                      <a:r>
                        <a:rPr dirty="0" u="sng" baseline="2525" sz="1650" spc="-7" i="1">
                          <a:uFill>
                            <a:solidFill>
                              <a:srgbClr val="000000"/>
                            </a:solidFill>
                          </a:uFill>
                          <a:latin typeface="Courier New"/>
                          <a:cs typeface="Courier New"/>
                          <a:hlinkClick r:id="rId3"/>
                        </a:rPr>
                        <a:t>user_id@us.oracle.com</a:t>
                      </a:r>
                      <a:r>
                        <a:rPr dirty="0" sz="1100" spc="-5">
                          <a:latin typeface="Times New Roman"/>
                          <a:cs typeface="Times New Roman"/>
                          <a:hlinkClick r:id="rId3"/>
                        </a:rPr>
                        <a:t>, </a:t>
                      </a:r>
                      <a:r>
                        <a:rPr dirty="0" sz="1100">
                          <a:latin typeface="Times New Roman"/>
                          <a:cs typeface="Times New Roman"/>
                        </a:rPr>
                        <a:t>where </a:t>
                      </a:r>
                      <a:r>
                        <a:rPr dirty="0" sz="1100" i="1">
                          <a:latin typeface="Times New Roman"/>
                          <a:cs typeface="Times New Roman"/>
                        </a:rPr>
                        <a:t>user_id </a:t>
                      </a:r>
                      <a:r>
                        <a:rPr dirty="0" sz="1100">
                          <a:latin typeface="Times New Roman"/>
                          <a:cs typeface="Times New Roman"/>
                        </a:rPr>
                        <a:t>is  the </a:t>
                      </a:r>
                      <a:r>
                        <a:rPr dirty="0" sz="1100" spc="-5">
                          <a:latin typeface="Times New Roman"/>
                          <a:cs typeface="Times New Roman"/>
                        </a:rPr>
                        <a:t>name of </a:t>
                      </a:r>
                      <a:r>
                        <a:rPr dirty="0" sz="1100">
                          <a:latin typeface="Times New Roman"/>
                          <a:cs typeface="Times New Roman"/>
                        </a:rPr>
                        <a:t>the</a:t>
                      </a:r>
                      <a:r>
                        <a:rPr dirty="0" sz="1100" spc="5">
                          <a:latin typeface="Times New Roman"/>
                          <a:cs typeface="Times New Roman"/>
                        </a:rPr>
                        <a:t> </a:t>
                      </a:r>
                      <a:r>
                        <a:rPr dirty="0" sz="1100">
                          <a:latin typeface="Times New Roman"/>
                          <a:cs typeface="Times New Roman"/>
                        </a:rPr>
                        <a:t>user.</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6437">
                <a:tc>
                  <a:txBody>
                    <a:bodyPr/>
                    <a:lstStyle/>
                    <a:p>
                      <a:pPr marL="68580">
                        <a:lnSpc>
                          <a:spcPts val="1290"/>
                        </a:lnSpc>
                      </a:pPr>
                      <a:r>
                        <a:rPr dirty="0" sz="1100">
                          <a:latin typeface="Times New Roman"/>
                          <a:cs typeface="Times New Roman"/>
                        </a:rPr>
                        <a:t>Plus</a:t>
                      </a:r>
                      <a:r>
                        <a:rPr dirty="0" sz="1100" spc="-10">
                          <a:latin typeface="Times New Roman"/>
                          <a:cs typeface="Times New Roman"/>
                        </a:rPr>
                        <a:t> </a:t>
                      </a:r>
                      <a:r>
                        <a:rPr dirty="0" sz="1100" spc="-5">
                          <a:latin typeface="Times New Roman"/>
                          <a:cs typeface="Times New Roman"/>
                        </a:rPr>
                        <a:t>signs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290"/>
                        </a:lnSpc>
                      </a:pPr>
                      <a:r>
                        <a:rPr dirty="0" sz="1100">
                          <a:latin typeface="Times New Roman"/>
                          <a:cs typeface="Times New Roman"/>
                        </a:rPr>
                        <a:t>Key</a:t>
                      </a:r>
                      <a:r>
                        <a:rPr dirty="0" sz="1100" spc="-20">
                          <a:latin typeface="Times New Roman"/>
                          <a:cs typeface="Times New Roman"/>
                        </a:rPr>
                        <a:t> </a:t>
                      </a:r>
                      <a:r>
                        <a:rPr dirty="0" sz="1100" spc="-5">
                          <a:latin typeface="Times New Roman"/>
                          <a:cs typeface="Times New Roman"/>
                        </a:rPr>
                        <a:t>combinations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995680" indent="-635">
                        <a:lnSpc>
                          <a:spcPts val="1300"/>
                        </a:lnSpc>
                        <a:spcBef>
                          <a:spcPts val="30"/>
                        </a:spcBef>
                      </a:pPr>
                      <a:r>
                        <a:rPr dirty="0" sz="1100">
                          <a:latin typeface="Times New Roman"/>
                          <a:cs typeface="Times New Roman"/>
                        </a:rPr>
                        <a:t>Press and hold these </a:t>
                      </a:r>
                      <a:r>
                        <a:rPr dirty="0" sz="1100" spc="-10">
                          <a:latin typeface="Times New Roman"/>
                          <a:cs typeface="Times New Roman"/>
                        </a:rPr>
                        <a:t>keys </a:t>
                      </a:r>
                      <a:r>
                        <a:rPr dirty="0" sz="1100" spc="-5">
                          <a:latin typeface="Times New Roman"/>
                          <a:cs typeface="Times New Roman"/>
                        </a:rPr>
                        <a:t>simultaneously:  </a:t>
                      </a:r>
                      <a:r>
                        <a:rPr dirty="0" sz="1100">
                          <a:latin typeface="Times New Roman"/>
                          <a:cs typeface="Times New Roman"/>
                        </a:rPr>
                        <a:t>[Control] + [Alt] +</a:t>
                      </a:r>
                      <a:r>
                        <a:rPr dirty="0" sz="1100" spc="-5">
                          <a:latin typeface="Times New Roman"/>
                          <a:cs typeface="Times New Roman"/>
                        </a:rPr>
                        <a:t> </a:t>
                      </a:r>
                      <a:r>
                        <a:rPr dirty="0" sz="1100">
                          <a:latin typeface="Times New Roman"/>
                          <a:cs typeface="Times New Roman"/>
                        </a:rPr>
                        <a:t>[Delete]</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328928">
                <a:tc>
                  <a:txBody>
                    <a:bodyPr/>
                    <a:lstStyle/>
                    <a:p>
                      <a:pPr marL="68580" marR="311150">
                        <a:lnSpc>
                          <a:spcPts val="1300"/>
                        </a:lnSpc>
                        <a:spcBef>
                          <a:spcPts val="30"/>
                        </a:spcBef>
                      </a:pPr>
                      <a:r>
                        <a:rPr dirty="0" sz="1100">
                          <a:latin typeface="Times New Roman"/>
                          <a:cs typeface="Times New Roman"/>
                        </a:rPr>
                        <a:t>Quotation  </a:t>
                      </a:r>
                      <a:r>
                        <a:rPr dirty="0" sz="1100" spc="-10">
                          <a:latin typeface="Times New Roman"/>
                          <a:cs typeface="Times New Roman"/>
                        </a:rPr>
                        <a:t>marks</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93980">
                        <a:lnSpc>
                          <a:spcPts val="1300"/>
                        </a:lnSpc>
                        <a:spcBef>
                          <a:spcPts val="30"/>
                        </a:spcBef>
                      </a:pPr>
                      <a:r>
                        <a:rPr dirty="0" sz="1100">
                          <a:latin typeface="Times New Roman"/>
                          <a:cs typeface="Times New Roman"/>
                        </a:rPr>
                        <a:t>Lesson and chapter  titles in</a:t>
                      </a:r>
                      <a:r>
                        <a:rPr dirty="0" sz="1100" spc="-15">
                          <a:latin typeface="Times New Roman"/>
                          <a:cs typeface="Times New Roman"/>
                        </a:rPr>
                        <a:t> </a:t>
                      </a:r>
                      <a:r>
                        <a:rPr dirty="0" sz="1100">
                          <a:latin typeface="Times New Roman"/>
                          <a:cs typeface="Times New Roman"/>
                        </a:rPr>
                        <a:t>cross</a:t>
                      </a:r>
                      <a:endParaRPr sz="1100">
                        <a:latin typeface="Times New Roman"/>
                        <a:cs typeface="Times New Roman"/>
                      </a:endParaRPr>
                    </a:p>
                    <a:p>
                      <a:pPr marL="68580" marR="93980">
                        <a:lnSpc>
                          <a:spcPts val="1290"/>
                        </a:lnSpc>
                      </a:pPr>
                      <a:r>
                        <a:rPr dirty="0" sz="1100">
                          <a:latin typeface="Times New Roman"/>
                          <a:cs typeface="Times New Roman"/>
                        </a:rPr>
                        <a:t>references,</a:t>
                      </a:r>
                      <a:r>
                        <a:rPr dirty="0" sz="1100" spc="-65">
                          <a:latin typeface="Times New Roman"/>
                          <a:cs typeface="Times New Roman"/>
                        </a:rPr>
                        <a:t> </a:t>
                      </a:r>
                      <a:r>
                        <a:rPr dirty="0" sz="1100">
                          <a:latin typeface="Times New Roman"/>
                          <a:cs typeface="Times New Roman"/>
                        </a:rPr>
                        <a:t>interface  </a:t>
                      </a:r>
                      <a:r>
                        <a:rPr dirty="0" sz="1100" spc="-5">
                          <a:latin typeface="Times New Roman"/>
                          <a:cs typeface="Times New Roman"/>
                        </a:rPr>
                        <a:t>elements with</a:t>
                      </a:r>
                      <a:r>
                        <a:rPr dirty="0" sz="1100" spc="-20">
                          <a:latin typeface="Times New Roman"/>
                          <a:cs typeface="Times New Roman"/>
                        </a:rPr>
                        <a:t> </a:t>
                      </a:r>
                      <a:r>
                        <a:rPr dirty="0" sz="1100">
                          <a:latin typeface="Times New Roman"/>
                          <a:cs typeface="Times New Roman"/>
                        </a:rPr>
                        <a:t>long</a:t>
                      </a:r>
                      <a:endParaRPr sz="1100">
                        <a:latin typeface="Times New Roman"/>
                        <a:cs typeface="Times New Roman"/>
                      </a:endParaRPr>
                    </a:p>
                    <a:p>
                      <a:pPr marL="68580">
                        <a:lnSpc>
                          <a:spcPts val="1245"/>
                        </a:lnSpc>
                      </a:pPr>
                      <a:r>
                        <a:rPr dirty="0" sz="1100" spc="-5">
                          <a:latin typeface="Times New Roman"/>
                          <a:cs typeface="Times New Roman"/>
                        </a:rPr>
                        <a:t>names </a:t>
                      </a:r>
                      <a:r>
                        <a:rPr dirty="0" sz="1100">
                          <a:latin typeface="Times New Roman"/>
                          <a:cs typeface="Times New Roman"/>
                        </a:rPr>
                        <a:t>that</a:t>
                      </a:r>
                      <a:r>
                        <a:rPr dirty="0" sz="1100" spc="-70">
                          <a:latin typeface="Times New Roman"/>
                          <a:cs typeface="Times New Roman"/>
                        </a:rPr>
                        <a:t> </a:t>
                      </a:r>
                      <a:r>
                        <a:rPr dirty="0" sz="1100" spc="-5">
                          <a:latin typeface="Times New Roman"/>
                          <a:cs typeface="Times New Roman"/>
                        </a:rPr>
                        <a:t>have</a:t>
                      </a:r>
                      <a:endParaRPr sz="1100">
                        <a:latin typeface="Times New Roman"/>
                        <a:cs typeface="Times New Roman"/>
                      </a:endParaRPr>
                    </a:p>
                    <a:p>
                      <a:pPr marL="68580">
                        <a:lnSpc>
                          <a:spcPts val="1310"/>
                        </a:lnSpc>
                      </a:pPr>
                      <a:r>
                        <a:rPr dirty="0" sz="1100">
                          <a:latin typeface="Times New Roman"/>
                          <a:cs typeface="Times New Roman"/>
                        </a:rPr>
                        <a:t>only initial</a:t>
                      </a:r>
                      <a:r>
                        <a:rPr dirty="0" sz="1100" spc="-95">
                          <a:latin typeface="Times New Roman"/>
                          <a:cs typeface="Times New Roman"/>
                        </a:rPr>
                        <a:t> </a:t>
                      </a:r>
                      <a:r>
                        <a:rPr dirty="0" sz="1100">
                          <a:latin typeface="Times New Roman"/>
                          <a:cs typeface="Times New Roman"/>
                        </a:rPr>
                        <a:t>caps</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299720">
                        <a:lnSpc>
                          <a:spcPts val="1300"/>
                        </a:lnSpc>
                        <a:spcBef>
                          <a:spcPts val="30"/>
                        </a:spcBef>
                      </a:pPr>
                      <a:r>
                        <a:rPr dirty="0" sz="1100">
                          <a:latin typeface="Times New Roman"/>
                          <a:cs typeface="Times New Roman"/>
                        </a:rPr>
                        <a:t>This subject is </a:t>
                      </a:r>
                      <a:r>
                        <a:rPr dirty="0" sz="1100" spc="-5">
                          <a:latin typeface="Times New Roman"/>
                          <a:cs typeface="Times New Roman"/>
                        </a:rPr>
                        <a:t>covered </a:t>
                      </a:r>
                      <a:r>
                        <a:rPr dirty="0" sz="1100">
                          <a:latin typeface="Times New Roman"/>
                          <a:cs typeface="Times New Roman"/>
                        </a:rPr>
                        <a:t>in Unit </a:t>
                      </a:r>
                      <a:r>
                        <a:rPr dirty="0" sz="1100" spc="-15">
                          <a:latin typeface="Times New Roman"/>
                          <a:cs typeface="Times New Roman"/>
                        </a:rPr>
                        <a:t>II, </a:t>
                      </a:r>
                      <a:r>
                        <a:rPr dirty="0" sz="1100">
                          <a:latin typeface="Times New Roman"/>
                          <a:cs typeface="Times New Roman"/>
                        </a:rPr>
                        <a:t>Lesson 3, “Working  </a:t>
                      </a:r>
                      <a:r>
                        <a:rPr dirty="0" sz="1100" spc="-5">
                          <a:latin typeface="Times New Roman"/>
                          <a:cs typeface="Times New Roman"/>
                        </a:rPr>
                        <a:t>with </a:t>
                      </a:r>
                      <a:r>
                        <a:rPr dirty="0" sz="1100">
                          <a:latin typeface="Times New Roman"/>
                          <a:cs typeface="Times New Roman"/>
                        </a:rPr>
                        <a:t>Objects.”</a:t>
                      </a:r>
                      <a:endParaRPr sz="1100">
                        <a:latin typeface="Times New Roman"/>
                        <a:cs typeface="Times New Roman"/>
                      </a:endParaRPr>
                    </a:p>
                    <a:p>
                      <a:pPr>
                        <a:lnSpc>
                          <a:spcPct val="100000"/>
                        </a:lnSpc>
                        <a:spcBef>
                          <a:spcPts val="20"/>
                        </a:spcBef>
                      </a:pPr>
                      <a:endParaRPr sz="1100">
                        <a:latin typeface="Times New Roman"/>
                        <a:cs typeface="Times New Roman"/>
                      </a:endParaRPr>
                    </a:p>
                    <a:p>
                      <a:pPr marL="68580" marR="271145">
                        <a:lnSpc>
                          <a:spcPts val="1300"/>
                        </a:lnSpc>
                      </a:pPr>
                      <a:r>
                        <a:rPr dirty="0" sz="1100">
                          <a:latin typeface="Times New Roman"/>
                          <a:cs typeface="Times New Roman"/>
                        </a:rPr>
                        <a:t>Select the </a:t>
                      </a:r>
                      <a:r>
                        <a:rPr dirty="0" sz="1100" spc="-5">
                          <a:latin typeface="Times New Roman"/>
                          <a:cs typeface="Times New Roman"/>
                        </a:rPr>
                        <a:t>“Include </a:t>
                      </a:r>
                      <a:r>
                        <a:rPr dirty="0" sz="1100">
                          <a:latin typeface="Times New Roman"/>
                          <a:cs typeface="Times New Roman"/>
                        </a:rPr>
                        <a:t>a reusable </a:t>
                      </a:r>
                      <a:r>
                        <a:rPr dirty="0" sz="1100" spc="-5">
                          <a:latin typeface="Times New Roman"/>
                          <a:cs typeface="Times New Roman"/>
                        </a:rPr>
                        <a:t>module component” </a:t>
                      </a:r>
                      <a:r>
                        <a:rPr dirty="0" sz="1100">
                          <a:latin typeface="Times New Roman"/>
                          <a:cs typeface="Times New Roman"/>
                        </a:rPr>
                        <a:t>and  click</a:t>
                      </a:r>
                      <a:r>
                        <a:rPr dirty="0" sz="1100" spc="-15">
                          <a:latin typeface="Times New Roman"/>
                          <a:cs typeface="Times New Roman"/>
                        </a:rPr>
                        <a:t> </a:t>
                      </a:r>
                      <a:r>
                        <a:rPr dirty="0" sz="1100">
                          <a:latin typeface="Times New Roman"/>
                          <a:cs typeface="Times New Roman"/>
                        </a:rPr>
                        <a:t>Finish.</a:t>
                      </a:r>
                      <a:endParaRPr sz="1100">
                        <a:latin typeface="Times New Roman"/>
                        <a:cs typeface="Times New Roman"/>
                      </a:endParaRPr>
                    </a:p>
                    <a:p>
                      <a:pPr>
                        <a:lnSpc>
                          <a:spcPct val="100000"/>
                        </a:lnSpc>
                        <a:spcBef>
                          <a:spcPts val="15"/>
                        </a:spcBef>
                      </a:pPr>
                      <a:endParaRPr sz="1050">
                        <a:latin typeface="Times New Roman"/>
                        <a:cs typeface="Times New Roman"/>
                      </a:endParaRPr>
                    </a:p>
                    <a:p>
                      <a:pPr marL="68580">
                        <a:lnSpc>
                          <a:spcPct val="100000"/>
                        </a:lnSpc>
                      </a:pPr>
                      <a:r>
                        <a:rPr dirty="0" sz="1100" spc="-5">
                          <a:latin typeface="Times New Roman"/>
                          <a:cs typeface="Times New Roman"/>
                        </a:rPr>
                        <a:t>Use </a:t>
                      </a:r>
                      <a:r>
                        <a:rPr dirty="0" sz="1100">
                          <a:latin typeface="Times New Roman"/>
                          <a:cs typeface="Times New Roman"/>
                        </a:rPr>
                        <a:t>the </a:t>
                      </a:r>
                      <a:r>
                        <a:rPr dirty="0" sz="1100" spc="-5">
                          <a:latin typeface="Times New Roman"/>
                          <a:cs typeface="Times New Roman"/>
                        </a:rPr>
                        <a:t>“</a:t>
                      </a:r>
                      <a:r>
                        <a:rPr dirty="0" sz="1100" spc="-5">
                          <a:latin typeface="Courier New"/>
                          <a:cs typeface="Courier New"/>
                        </a:rPr>
                        <a:t>WHERE</a:t>
                      </a:r>
                      <a:r>
                        <a:rPr dirty="0" sz="1100" spc="-380">
                          <a:latin typeface="Courier New"/>
                          <a:cs typeface="Courier New"/>
                        </a:rPr>
                        <a:t> </a:t>
                      </a:r>
                      <a:r>
                        <a:rPr dirty="0" sz="1100">
                          <a:latin typeface="Times New Roman"/>
                          <a:cs typeface="Times New Roman"/>
                        </a:rPr>
                        <a:t>clause of </a:t>
                      </a:r>
                      <a:r>
                        <a:rPr dirty="0" sz="1100" spc="-5">
                          <a:latin typeface="Times New Roman"/>
                          <a:cs typeface="Times New Roman"/>
                        </a:rPr>
                        <a:t>query” property.</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14695" cy="72834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10: Solutions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20"/>
              </a:spcBef>
            </a:pPr>
            <a:endParaRPr sz="1000">
              <a:latin typeface="Arial"/>
              <a:cs typeface="Arial"/>
            </a:endParaRPr>
          </a:p>
          <a:p>
            <a:pPr marL="241300">
              <a:lnSpc>
                <a:spcPct val="100000"/>
              </a:lnSpc>
            </a:pPr>
            <a:r>
              <a:rPr dirty="0" sz="1200">
                <a:latin typeface="Times New Roman"/>
                <a:cs typeface="Times New Roman"/>
              </a:rPr>
              <a:t>d. </a:t>
            </a:r>
            <a:r>
              <a:rPr dirty="0" sz="1200" spc="-5">
                <a:latin typeface="Times New Roman"/>
                <a:cs typeface="Times New Roman"/>
              </a:rPr>
              <a:t>Update </a:t>
            </a:r>
            <a:r>
              <a:rPr dirty="0" sz="1200">
                <a:latin typeface="Times New Roman"/>
                <a:cs typeface="Times New Roman"/>
              </a:rPr>
              <a:t>the </a:t>
            </a:r>
            <a:r>
              <a:rPr dirty="0" sz="1200" spc="-5">
                <a:latin typeface="Times New Roman"/>
                <a:cs typeface="Times New Roman"/>
              </a:rPr>
              <a:t>salary </a:t>
            </a:r>
            <a:r>
              <a:rPr dirty="0" sz="1200">
                <a:latin typeface="Times New Roman"/>
                <a:cs typeface="Times New Roman"/>
              </a:rPr>
              <a:t>to $9,000 for </a:t>
            </a:r>
            <a:r>
              <a:rPr dirty="0" sz="1200" spc="-5">
                <a:latin typeface="Courier New"/>
                <a:cs typeface="Courier New"/>
              </a:rPr>
              <a:t>Eleanor</a:t>
            </a:r>
            <a:r>
              <a:rPr dirty="0" sz="1200" spc="-30">
                <a:latin typeface="Courier New"/>
                <a:cs typeface="Courier New"/>
              </a:rPr>
              <a:t> </a:t>
            </a:r>
            <a:r>
              <a:rPr dirty="0" sz="1200" spc="-5">
                <a:latin typeface="Courier New"/>
                <a:cs typeface="Courier New"/>
              </a:rPr>
              <a:t>Beh</a:t>
            </a:r>
            <a:r>
              <a:rPr dirty="0" sz="1200" spc="-5">
                <a:latin typeface="Times New Roman"/>
                <a:cs typeface="Times New Roman"/>
              </a:rPr>
              <a:t>.</a:t>
            </a:r>
            <a:endParaRPr sz="1200">
              <a:latin typeface="Times New Roman"/>
              <a:cs typeface="Times New Roman"/>
            </a:endParaRPr>
          </a:p>
          <a:p>
            <a:pPr marL="469265">
              <a:lnSpc>
                <a:spcPct val="100000"/>
              </a:lnSpc>
              <a:spcBef>
                <a:spcPts val="40"/>
              </a:spcBef>
            </a:pPr>
            <a:r>
              <a:rPr dirty="0" sz="1200" b="1">
                <a:latin typeface="Times New Roman"/>
                <a:cs typeface="Times New Roman"/>
              </a:rPr>
              <a:t>Hint:</a:t>
            </a:r>
            <a:r>
              <a:rPr dirty="0" sz="1200" spc="-10" b="1">
                <a:latin typeface="Times New Roman"/>
                <a:cs typeface="Times New Roman"/>
              </a:rPr>
              <a:t> </a:t>
            </a:r>
            <a:r>
              <a:rPr dirty="0" sz="1200" spc="-5">
                <a:latin typeface="Times New Roman"/>
                <a:cs typeface="Times New Roman"/>
              </a:rPr>
              <a:t>Use an </a:t>
            </a:r>
            <a:r>
              <a:rPr dirty="0" sz="1200" spc="-5">
                <a:latin typeface="Courier New"/>
                <a:cs typeface="Courier New"/>
              </a:rPr>
              <a:t>UPDATE</a:t>
            </a:r>
            <a:r>
              <a:rPr dirty="0" sz="1200" spc="-430">
                <a:latin typeface="Courier New"/>
                <a:cs typeface="Courier New"/>
              </a:rPr>
              <a:t> </a:t>
            </a:r>
            <a:r>
              <a:rPr dirty="0" sz="1200" spc="-5">
                <a:latin typeface="Times New Roman"/>
                <a:cs typeface="Times New Roman"/>
              </a:rPr>
              <a:t>statement</a:t>
            </a:r>
            <a:r>
              <a:rPr dirty="0" sz="1200">
                <a:latin typeface="Times New Roman"/>
                <a:cs typeface="Times New Roman"/>
              </a:rPr>
              <a:t> with a</a:t>
            </a:r>
            <a:r>
              <a:rPr dirty="0" sz="1200" spc="-5">
                <a:latin typeface="Times New Roman"/>
                <a:cs typeface="Times New Roman"/>
              </a:rPr>
              <a:t> </a:t>
            </a:r>
            <a:r>
              <a:rPr dirty="0" sz="1200">
                <a:latin typeface="Times New Roman"/>
                <a:cs typeface="Times New Roman"/>
              </a:rPr>
              <a:t>subquery in the</a:t>
            </a:r>
            <a:r>
              <a:rPr dirty="0" sz="1200" spc="-5">
                <a:latin typeface="Times New Roman"/>
                <a:cs typeface="Times New Roman"/>
              </a:rPr>
              <a:t> </a:t>
            </a:r>
            <a:r>
              <a:rPr dirty="0" sz="1200" spc="-5">
                <a:latin typeface="Courier New"/>
                <a:cs typeface="Courier New"/>
              </a:rPr>
              <a:t>WHERE</a:t>
            </a:r>
            <a:r>
              <a:rPr dirty="0" sz="1200" spc="-425">
                <a:latin typeface="Courier New"/>
                <a:cs typeface="Courier New"/>
              </a:rPr>
              <a:t> </a:t>
            </a:r>
            <a:r>
              <a:rPr dirty="0" sz="1200">
                <a:latin typeface="Times New Roman"/>
                <a:cs typeface="Times New Roman"/>
              </a:rPr>
              <a:t>clause.</a:t>
            </a:r>
            <a:r>
              <a:rPr dirty="0" sz="1200" spc="-5">
                <a:latin typeface="Times New Roman"/>
                <a:cs typeface="Times New Roman"/>
              </a:rPr>
              <a:t> </a:t>
            </a:r>
            <a:r>
              <a:rPr dirty="0" sz="1200">
                <a:latin typeface="Times New Roman"/>
                <a:cs typeface="Times New Roman"/>
              </a:rPr>
              <a:t>What</a:t>
            </a:r>
            <a:r>
              <a:rPr dirty="0" sz="1200" spc="-10">
                <a:latin typeface="Times New Roman"/>
                <a:cs typeface="Times New Roman"/>
              </a:rPr>
              <a:t> </a:t>
            </a:r>
            <a:r>
              <a:rPr dirty="0" sz="1200">
                <a:latin typeface="Times New Roman"/>
                <a:cs typeface="Times New Roman"/>
              </a:rPr>
              <a:t>happens?</a:t>
            </a:r>
            <a:endParaRPr sz="1200">
              <a:latin typeface="Times New Roman"/>
              <a:cs typeface="Times New Roman"/>
            </a:endParaRPr>
          </a:p>
        </p:txBody>
      </p:sp>
      <p:sp>
        <p:nvSpPr>
          <p:cNvPr id="3" name="object 3"/>
          <p:cNvSpPr txBox="1"/>
          <p:nvPr/>
        </p:nvSpPr>
        <p:spPr>
          <a:xfrm>
            <a:off x="838961" y="1624583"/>
            <a:ext cx="6323330" cy="1146175"/>
          </a:xfrm>
          <a:prstGeom prst="rect">
            <a:avLst/>
          </a:prstGeom>
          <a:ln w="12192">
            <a:solidFill>
              <a:srgbClr val="000000"/>
            </a:solidFill>
          </a:ln>
        </p:spPr>
        <p:txBody>
          <a:bodyPr wrap="square" lIns="0" tIns="13335" rIns="0" bIns="0" rtlCol="0" vert="horz">
            <a:spAutoFit/>
          </a:bodyPr>
          <a:lstStyle/>
          <a:p>
            <a:pPr marL="242570" marR="4646930" indent="-167640">
              <a:lnSpc>
                <a:spcPts val="1240"/>
              </a:lnSpc>
              <a:spcBef>
                <a:spcPts val="105"/>
              </a:spcBef>
            </a:pPr>
            <a:r>
              <a:rPr dirty="0" sz="1100" spc="-5">
                <a:latin typeface="Courier New"/>
                <a:cs typeface="Courier New"/>
              </a:rPr>
              <a:t>UPDATE employees  SET salary =</a:t>
            </a:r>
            <a:r>
              <a:rPr dirty="0" sz="1100" spc="-40">
                <a:latin typeface="Courier New"/>
                <a:cs typeface="Courier New"/>
              </a:rPr>
              <a:t> </a:t>
            </a:r>
            <a:r>
              <a:rPr dirty="0" sz="1100" spc="-5">
                <a:latin typeface="Courier New"/>
                <a:cs typeface="Courier New"/>
              </a:rPr>
              <a:t>9000</a:t>
            </a:r>
            <a:endParaRPr sz="1100">
              <a:latin typeface="Courier New"/>
              <a:cs typeface="Courier New"/>
            </a:endParaRPr>
          </a:p>
          <a:p>
            <a:pPr marL="74930">
              <a:lnSpc>
                <a:spcPts val="1180"/>
              </a:lnSpc>
            </a:pPr>
            <a:r>
              <a:rPr dirty="0" sz="1100" spc="-5">
                <a:latin typeface="Courier New"/>
                <a:cs typeface="Courier New"/>
              </a:rPr>
              <a:t>WHERE employee_id = (SELECT</a:t>
            </a:r>
            <a:r>
              <a:rPr dirty="0" sz="1100" spc="15">
                <a:latin typeface="Courier New"/>
                <a:cs typeface="Courier New"/>
              </a:rPr>
              <a:t> </a:t>
            </a:r>
            <a:r>
              <a:rPr dirty="0" sz="1100" spc="-5">
                <a:latin typeface="Courier New"/>
                <a:cs typeface="Courier New"/>
              </a:rPr>
              <a:t>employee_id</a:t>
            </a:r>
            <a:endParaRPr sz="1100">
              <a:latin typeface="Courier New"/>
              <a:cs typeface="Courier New"/>
            </a:endParaRPr>
          </a:p>
          <a:p>
            <a:pPr marL="1835150">
              <a:lnSpc>
                <a:spcPts val="1250"/>
              </a:lnSpc>
            </a:pPr>
            <a:r>
              <a:rPr dirty="0" sz="1100" spc="-5">
                <a:latin typeface="Courier New"/>
                <a:cs typeface="Courier New"/>
              </a:rPr>
              <a:t>FROM employees</a:t>
            </a:r>
            <a:endParaRPr sz="1100">
              <a:latin typeface="Courier New"/>
              <a:cs typeface="Courier New"/>
            </a:endParaRPr>
          </a:p>
          <a:p>
            <a:pPr marL="1835150">
              <a:lnSpc>
                <a:spcPts val="1285"/>
              </a:lnSpc>
            </a:pPr>
            <a:r>
              <a:rPr dirty="0" sz="1100" spc="-5">
                <a:latin typeface="Courier New"/>
                <a:cs typeface="Courier New"/>
              </a:rPr>
              <a:t>WHERE last_name =</a:t>
            </a:r>
            <a:r>
              <a:rPr dirty="0" sz="1100" spc="5">
                <a:latin typeface="Courier New"/>
                <a:cs typeface="Courier New"/>
              </a:rPr>
              <a:t> </a:t>
            </a:r>
            <a:r>
              <a:rPr dirty="0" sz="1100" spc="-5">
                <a:latin typeface="Courier New"/>
                <a:cs typeface="Courier New"/>
              </a:rPr>
              <a:t>'Beh');</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1 row</a:t>
            </a:r>
            <a:r>
              <a:rPr dirty="0" sz="1100">
                <a:latin typeface="Courier New"/>
                <a:cs typeface="Courier New"/>
              </a:rPr>
              <a:t> </a:t>
            </a:r>
            <a:r>
              <a:rPr dirty="0" sz="1100" spc="-5">
                <a:latin typeface="Courier New"/>
                <a:cs typeface="Courier New"/>
              </a:rPr>
              <a:t>updated</a:t>
            </a:r>
            <a:endParaRPr sz="1100">
              <a:latin typeface="Courier New"/>
              <a:cs typeface="Courier New"/>
            </a:endParaRPr>
          </a:p>
        </p:txBody>
      </p:sp>
      <p:sp>
        <p:nvSpPr>
          <p:cNvPr id="4" name="object 4"/>
          <p:cNvSpPr txBox="1"/>
          <p:nvPr/>
        </p:nvSpPr>
        <p:spPr>
          <a:xfrm>
            <a:off x="1130300" y="2905759"/>
            <a:ext cx="5685155" cy="897890"/>
          </a:xfrm>
          <a:prstGeom prst="rect">
            <a:avLst/>
          </a:prstGeom>
        </p:spPr>
        <p:txBody>
          <a:bodyPr wrap="square" lIns="0" tIns="24765" rIns="0" bIns="0" rtlCol="0" vert="horz">
            <a:spAutoFit/>
          </a:bodyPr>
          <a:lstStyle/>
          <a:p>
            <a:pPr marL="241300" marR="5080">
              <a:lnSpc>
                <a:spcPts val="1380"/>
              </a:lnSpc>
              <a:spcBef>
                <a:spcPts val="195"/>
              </a:spcBef>
            </a:pPr>
            <a:r>
              <a:rPr dirty="0" sz="1200" b="1">
                <a:latin typeface="Times New Roman"/>
                <a:cs typeface="Times New Roman"/>
              </a:rPr>
              <a:t>The </a:t>
            </a:r>
            <a:r>
              <a:rPr dirty="0" sz="1200" spc="-5" b="1">
                <a:latin typeface="Times New Roman"/>
                <a:cs typeface="Times New Roman"/>
              </a:rPr>
              <a:t>update </a:t>
            </a:r>
            <a:r>
              <a:rPr dirty="0" sz="1200" b="1">
                <a:latin typeface="Times New Roman"/>
                <a:cs typeface="Times New Roman"/>
              </a:rPr>
              <a:t>operation is </a:t>
            </a:r>
            <a:r>
              <a:rPr dirty="0" sz="1200" spc="-5" b="1">
                <a:latin typeface="Times New Roman"/>
                <a:cs typeface="Times New Roman"/>
              </a:rPr>
              <a:t>successful because </a:t>
            </a:r>
            <a:r>
              <a:rPr dirty="0" sz="1200" b="1">
                <a:latin typeface="Times New Roman"/>
                <a:cs typeface="Times New Roman"/>
              </a:rPr>
              <a:t>the </a:t>
            </a:r>
            <a:r>
              <a:rPr dirty="0" sz="1200" spc="-5" b="1">
                <a:latin typeface="Times New Roman"/>
                <a:cs typeface="Times New Roman"/>
              </a:rPr>
              <a:t>salary </a:t>
            </a:r>
            <a:r>
              <a:rPr dirty="0" sz="1200" b="1">
                <a:latin typeface="Times New Roman"/>
                <a:cs typeface="Times New Roman"/>
              </a:rPr>
              <a:t>is valid for the employee’s job  type.</a:t>
            </a:r>
            <a:endParaRPr sz="1200">
              <a:latin typeface="Times New Roman"/>
              <a:cs typeface="Times New Roman"/>
            </a:endParaRPr>
          </a:p>
          <a:p>
            <a:pPr marL="241300" marR="126364" indent="-228600">
              <a:lnSpc>
                <a:spcPct val="100000"/>
              </a:lnSpc>
              <a:spcBef>
                <a:spcPts val="1135"/>
              </a:spcBef>
            </a:pPr>
            <a:r>
              <a:rPr dirty="0" sz="1200">
                <a:latin typeface="Times New Roman"/>
                <a:cs typeface="Times New Roman"/>
              </a:rPr>
              <a:t>e.</a:t>
            </a:r>
            <a:r>
              <a:rPr dirty="0" sz="1200" spc="70">
                <a:latin typeface="Times New Roman"/>
                <a:cs typeface="Times New Roman"/>
              </a:rPr>
              <a:t> </a:t>
            </a:r>
            <a:r>
              <a:rPr dirty="0" sz="1200">
                <a:latin typeface="Times New Roman"/>
                <a:cs typeface="Times New Roman"/>
              </a:rPr>
              <a:t>Change the</a:t>
            </a:r>
            <a:r>
              <a:rPr dirty="0" sz="1200" spc="5">
                <a:latin typeface="Times New Roman"/>
                <a:cs typeface="Times New Roman"/>
              </a:rPr>
              <a:t> </a:t>
            </a:r>
            <a:r>
              <a:rPr dirty="0" sz="1200">
                <a:latin typeface="Times New Roman"/>
                <a:cs typeface="Times New Roman"/>
              </a:rPr>
              <a:t>job of </a:t>
            </a:r>
            <a:r>
              <a:rPr dirty="0" sz="1200" spc="-5">
                <a:latin typeface="Courier New"/>
                <a:cs typeface="Courier New"/>
              </a:rPr>
              <a:t>Eleanor</a:t>
            </a:r>
            <a:r>
              <a:rPr dirty="0" sz="1200" spc="-420">
                <a:latin typeface="Courier New"/>
                <a:cs typeface="Courier New"/>
              </a:rPr>
              <a:t> </a:t>
            </a:r>
            <a:r>
              <a:rPr dirty="0" sz="1200" spc="-5">
                <a:latin typeface="Courier New"/>
                <a:cs typeface="Courier New"/>
              </a:rPr>
              <a:t>Beh</a:t>
            </a:r>
            <a:r>
              <a:rPr dirty="0" sz="1200" spc="-420">
                <a:latin typeface="Courier New"/>
                <a:cs typeface="Courier New"/>
              </a:rPr>
              <a:t> </a:t>
            </a:r>
            <a:r>
              <a:rPr dirty="0" sz="1200">
                <a:latin typeface="Times New Roman"/>
                <a:cs typeface="Times New Roman"/>
              </a:rPr>
              <a:t>to </a:t>
            </a:r>
            <a:r>
              <a:rPr dirty="0" sz="1200" spc="-5">
                <a:latin typeface="Courier New"/>
                <a:cs typeface="Courier New"/>
              </a:rPr>
              <a:t>ST_MAN</a:t>
            </a:r>
            <a:r>
              <a:rPr dirty="0" sz="1200" spc="-420">
                <a:latin typeface="Courier New"/>
                <a:cs typeface="Courier New"/>
              </a:rPr>
              <a:t> </a:t>
            </a:r>
            <a:r>
              <a:rPr dirty="0" sz="1200">
                <a:latin typeface="Times New Roman"/>
                <a:cs typeface="Times New Roman"/>
              </a:rPr>
              <a:t>using another</a:t>
            </a:r>
            <a:r>
              <a:rPr dirty="0" sz="1200" spc="-5">
                <a:latin typeface="Times New Roman"/>
                <a:cs typeface="Times New Roman"/>
              </a:rPr>
              <a:t> </a:t>
            </a:r>
            <a:r>
              <a:rPr dirty="0" sz="1200" spc="-5">
                <a:latin typeface="Courier New"/>
                <a:cs typeface="Courier New"/>
              </a:rPr>
              <a:t>UPDATE</a:t>
            </a:r>
            <a:r>
              <a:rPr dirty="0" sz="1200" spc="-425">
                <a:latin typeface="Courier New"/>
                <a:cs typeface="Courier New"/>
              </a:rPr>
              <a:t> </a:t>
            </a:r>
            <a:r>
              <a:rPr dirty="0" sz="1200" spc="-5">
                <a:latin typeface="Times New Roman"/>
                <a:cs typeface="Times New Roman"/>
              </a:rPr>
              <a:t>statement</a:t>
            </a:r>
            <a:r>
              <a:rPr dirty="0" sz="1200">
                <a:latin typeface="Times New Roman"/>
                <a:cs typeface="Times New Roman"/>
              </a:rPr>
              <a:t> with</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subquery. </a:t>
            </a:r>
            <a:r>
              <a:rPr dirty="0" sz="1200">
                <a:latin typeface="Times New Roman"/>
                <a:cs typeface="Times New Roman"/>
              </a:rPr>
              <a:t>What</a:t>
            </a:r>
            <a:r>
              <a:rPr dirty="0" sz="1200" spc="-5">
                <a:latin typeface="Times New Roman"/>
                <a:cs typeface="Times New Roman"/>
              </a:rPr>
              <a:t> </a:t>
            </a:r>
            <a:r>
              <a:rPr dirty="0" sz="1200">
                <a:latin typeface="Times New Roman"/>
                <a:cs typeface="Times New Roman"/>
              </a:rPr>
              <a:t>happens?</a:t>
            </a:r>
            <a:endParaRPr sz="1200">
              <a:latin typeface="Times New Roman"/>
              <a:cs typeface="Times New Roman"/>
            </a:endParaRPr>
          </a:p>
        </p:txBody>
      </p:sp>
      <p:sp>
        <p:nvSpPr>
          <p:cNvPr id="5" name="object 5"/>
          <p:cNvSpPr txBox="1"/>
          <p:nvPr/>
        </p:nvSpPr>
        <p:spPr>
          <a:xfrm>
            <a:off x="838961" y="3877817"/>
            <a:ext cx="6323330" cy="24130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UPDATE employees</a:t>
            </a:r>
            <a:endParaRPr sz="1100">
              <a:latin typeface="Courier New"/>
              <a:cs typeface="Courier New"/>
            </a:endParaRPr>
          </a:p>
          <a:p>
            <a:pPr marL="242570">
              <a:lnSpc>
                <a:spcPts val="1240"/>
              </a:lnSpc>
            </a:pPr>
            <a:r>
              <a:rPr dirty="0" sz="1100" spc="-5">
                <a:latin typeface="Courier New"/>
                <a:cs typeface="Courier New"/>
              </a:rPr>
              <a:t>set job_id =</a:t>
            </a:r>
            <a:r>
              <a:rPr dirty="0" sz="1100" spc="5">
                <a:latin typeface="Courier New"/>
                <a:cs typeface="Courier New"/>
              </a:rPr>
              <a:t> </a:t>
            </a:r>
            <a:r>
              <a:rPr dirty="0" sz="1100" spc="-5">
                <a:latin typeface="Courier New"/>
                <a:cs typeface="Courier New"/>
              </a:rPr>
              <a:t>'ST_MAN'</a:t>
            </a:r>
            <a:endParaRPr sz="1100">
              <a:latin typeface="Courier New"/>
              <a:cs typeface="Courier New"/>
            </a:endParaRPr>
          </a:p>
          <a:p>
            <a:pPr marL="74930">
              <a:lnSpc>
                <a:spcPts val="1245"/>
              </a:lnSpc>
            </a:pPr>
            <a:r>
              <a:rPr dirty="0" sz="1100" spc="-5">
                <a:latin typeface="Courier New"/>
                <a:cs typeface="Courier New"/>
              </a:rPr>
              <a:t>WHERE employee_id = (SELECT</a:t>
            </a:r>
            <a:r>
              <a:rPr dirty="0" sz="1100" spc="15">
                <a:latin typeface="Courier New"/>
                <a:cs typeface="Courier New"/>
              </a:rPr>
              <a:t> </a:t>
            </a:r>
            <a:r>
              <a:rPr dirty="0" sz="1100" spc="-5">
                <a:latin typeface="Courier New"/>
                <a:cs typeface="Courier New"/>
              </a:rPr>
              <a:t>employee_id</a:t>
            </a:r>
            <a:endParaRPr sz="1100">
              <a:latin typeface="Courier New"/>
              <a:cs typeface="Courier New"/>
            </a:endParaRPr>
          </a:p>
          <a:p>
            <a:pPr marL="1835150">
              <a:lnSpc>
                <a:spcPts val="1250"/>
              </a:lnSpc>
            </a:pPr>
            <a:r>
              <a:rPr dirty="0" sz="1100" spc="-5">
                <a:latin typeface="Courier New"/>
                <a:cs typeface="Courier New"/>
              </a:rPr>
              <a:t>FROM employees</a:t>
            </a:r>
            <a:endParaRPr sz="1100">
              <a:latin typeface="Courier New"/>
              <a:cs typeface="Courier New"/>
            </a:endParaRPr>
          </a:p>
          <a:p>
            <a:pPr marL="1835150">
              <a:lnSpc>
                <a:spcPts val="1285"/>
              </a:lnSpc>
            </a:pPr>
            <a:r>
              <a:rPr dirty="0" sz="1100" spc="-5">
                <a:latin typeface="Courier New"/>
                <a:cs typeface="Courier New"/>
              </a:rPr>
              <a:t>WHERE last_name =</a:t>
            </a:r>
            <a:r>
              <a:rPr dirty="0" sz="1100" spc="5">
                <a:latin typeface="Courier New"/>
                <a:cs typeface="Courier New"/>
              </a:rPr>
              <a:t> </a:t>
            </a:r>
            <a:r>
              <a:rPr dirty="0" sz="1100" spc="-5">
                <a:latin typeface="Courier New"/>
                <a:cs typeface="Courier New"/>
              </a:rPr>
              <a:t>'Beh');</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UPDATE</a:t>
            </a:r>
            <a:r>
              <a:rPr dirty="0" sz="1100" spc="-45">
                <a:latin typeface="Courier New"/>
                <a:cs typeface="Courier New"/>
              </a:rPr>
              <a:t> </a:t>
            </a:r>
            <a:r>
              <a:rPr dirty="0" sz="1100" spc="-5">
                <a:latin typeface="Courier New"/>
                <a:cs typeface="Courier New"/>
              </a:rPr>
              <a:t>employees</a:t>
            </a:r>
            <a:endParaRPr sz="1100">
              <a:latin typeface="Courier New"/>
              <a:cs typeface="Courier New"/>
            </a:endParaRPr>
          </a:p>
          <a:p>
            <a:pPr marL="829310">
              <a:lnSpc>
                <a:spcPts val="1285"/>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spcBef>
                <a:spcPts val="5"/>
              </a:spcBef>
            </a:pPr>
            <a:r>
              <a:rPr dirty="0" sz="1100" spc="-5">
                <a:latin typeface="Courier New"/>
                <a:cs typeface="Courier New"/>
              </a:rPr>
              <a:t>ERROR at line</a:t>
            </a:r>
            <a:r>
              <a:rPr dirty="0" sz="1100" spc="-4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50"/>
              </a:lnSpc>
            </a:pPr>
            <a:r>
              <a:rPr dirty="0" sz="1100" spc="-5">
                <a:latin typeface="Courier New"/>
                <a:cs typeface="Courier New"/>
              </a:rPr>
              <a:t>ORA-20100: Invalid salary $9000. Salaries for job ST_MAN must be</a:t>
            </a:r>
            <a:r>
              <a:rPr dirty="0" sz="1100" spc="145">
                <a:latin typeface="Courier New"/>
                <a:cs typeface="Courier New"/>
              </a:rPr>
              <a:t> </a:t>
            </a:r>
            <a:r>
              <a:rPr dirty="0" sz="1100" spc="-5">
                <a:latin typeface="Courier New"/>
                <a:cs typeface="Courier New"/>
              </a:rPr>
              <a:t>between</a:t>
            </a:r>
            <a:endParaRPr sz="1100">
              <a:latin typeface="Courier New"/>
              <a:cs typeface="Courier New"/>
            </a:endParaRPr>
          </a:p>
          <a:p>
            <a:pPr marL="74930">
              <a:lnSpc>
                <a:spcPts val="1245"/>
              </a:lnSpc>
            </a:pPr>
            <a:r>
              <a:rPr dirty="0" sz="1100" spc="-5">
                <a:latin typeface="Courier New"/>
                <a:cs typeface="Courier New"/>
              </a:rPr>
              <a:t>$5500 and</a:t>
            </a:r>
            <a:r>
              <a:rPr dirty="0" sz="1100">
                <a:latin typeface="Courier New"/>
                <a:cs typeface="Courier New"/>
              </a:rPr>
              <a:t> </a:t>
            </a:r>
            <a:r>
              <a:rPr dirty="0" sz="1100" spc="-5">
                <a:latin typeface="Courier New"/>
                <a:cs typeface="Courier New"/>
              </a:rPr>
              <a:t>$8500</a:t>
            </a:r>
            <a:endParaRPr sz="1100">
              <a:latin typeface="Courier New"/>
              <a:cs typeface="Courier New"/>
            </a:endParaRPr>
          </a:p>
          <a:p>
            <a:pPr marL="74930">
              <a:lnSpc>
                <a:spcPts val="1245"/>
              </a:lnSpc>
            </a:pPr>
            <a:r>
              <a:rPr dirty="0" sz="1100" spc="-5">
                <a:latin typeface="Courier New"/>
                <a:cs typeface="Courier New"/>
              </a:rPr>
              <a:t>ORA-06512: at "ORA1.CHECK_SALARY", line</a:t>
            </a:r>
            <a:r>
              <a:rPr dirty="0" sz="1100" spc="15">
                <a:latin typeface="Courier New"/>
                <a:cs typeface="Courier New"/>
              </a:rPr>
              <a:t> </a:t>
            </a:r>
            <a:r>
              <a:rPr dirty="0" sz="1100" spc="-5">
                <a:latin typeface="Courier New"/>
                <a:cs typeface="Courier New"/>
              </a:rPr>
              <a:t>9</a:t>
            </a:r>
            <a:endParaRPr sz="1100">
              <a:latin typeface="Courier New"/>
              <a:cs typeface="Courier New"/>
            </a:endParaRPr>
          </a:p>
          <a:p>
            <a:pPr marL="74930">
              <a:lnSpc>
                <a:spcPts val="1255"/>
              </a:lnSpc>
            </a:pPr>
            <a:r>
              <a:rPr dirty="0" sz="1100" spc="-5">
                <a:latin typeface="Courier New"/>
                <a:cs typeface="Courier New"/>
              </a:rPr>
              <a:t>ORA-06512: at "ORA1.CHECK_SALARY_TRG", line</a:t>
            </a:r>
            <a:r>
              <a:rPr dirty="0" sz="1100" spc="20">
                <a:latin typeface="Courier New"/>
                <a:cs typeface="Courier New"/>
              </a:rPr>
              <a:t> </a:t>
            </a:r>
            <a:r>
              <a:rPr dirty="0" sz="1100" spc="-5">
                <a:latin typeface="Courier New"/>
                <a:cs typeface="Courier New"/>
              </a:rPr>
              <a:t>2</a:t>
            </a:r>
            <a:endParaRPr sz="1100">
              <a:latin typeface="Courier New"/>
              <a:cs typeface="Courier New"/>
            </a:endParaRPr>
          </a:p>
          <a:p>
            <a:pPr marL="74930">
              <a:lnSpc>
                <a:spcPts val="1290"/>
              </a:lnSpc>
            </a:pPr>
            <a:r>
              <a:rPr dirty="0" sz="1100" spc="-5">
                <a:latin typeface="Courier New"/>
                <a:cs typeface="Courier New"/>
              </a:rPr>
              <a:t>ORA-04088: error during execution of trigger</a:t>
            </a:r>
            <a:r>
              <a:rPr dirty="0" sz="1100" spc="85">
                <a:latin typeface="Courier New"/>
                <a:cs typeface="Courier New"/>
              </a:rPr>
              <a:t> </a:t>
            </a:r>
            <a:r>
              <a:rPr dirty="0" sz="1100" spc="-5">
                <a:latin typeface="Courier New"/>
                <a:cs typeface="Courier New"/>
              </a:rPr>
              <a:t>'ORA1.CHECK_SALARY_TRG'</a:t>
            </a:r>
            <a:endParaRPr sz="1100">
              <a:latin typeface="Courier New"/>
              <a:cs typeface="Courier New"/>
            </a:endParaRPr>
          </a:p>
        </p:txBody>
      </p:sp>
      <p:sp>
        <p:nvSpPr>
          <p:cNvPr id="6" name="object 6"/>
          <p:cNvSpPr txBox="1"/>
          <p:nvPr/>
        </p:nvSpPr>
        <p:spPr>
          <a:xfrm>
            <a:off x="1130300" y="6425438"/>
            <a:ext cx="5431790" cy="383540"/>
          </a:xfrm>
          <a:prstGeom prst="rect">
            <a:avLst/>
          </a:prstGeom>
        </p:spPr>
        <p:txBody>
          <a:bodyPr wrap="square" lIns="0" tIns="24765" rIns="0" bIns="0" rtlCol="0" vert="horz">
            <a:spAutoFit/>
          </a:bodyPr>
          <a:lstStyle/>
          <a:p>
            <a:pPr marL="12700" marR="5080">
              <a:lnSpc>
                <a:spcPts val="1380"/>
              </a:lnSpc>
              <a:spcBef>
                <a:spcPts val="195"/>
              </a:spcBef>
            </a:pPr>
            <a:r>
              <a:rPr dirty="0" sz="1200" b="1">
                <a:latin typeface="Times New Roman"/>
                <a:cs typeface="Times New Roman"/>
              </a:rPr>
              <a:t>The maximum salary </a:t>
            </a:r>
            <a:r>
              <a:rPr dirty="0" sz="1200" spc="-5" b="1">
                <a:latin typeface="Times New Roman"/>
                <a:cs typeface="Times New Roman"/>
              </a:rPr>
              <a:t>of </a:t>
            </a:r>
            <a:r>
              <a:rPr dirty="0" sz="1200" b="1">
                <a:latin typeface="Times New Roman"/>
                <a:cs typeface="Times New Roman"/>
              </a:rPr>
              <a:t>the new job type is less than the employee’s current</a:t>
            </a:r>
            <a:r>
              <a:rPr dirty="0" sz="1200" spc="-105" b="1">
                <a:latin typeface="Times New Roman"/>
                <a:cs typeface="Times New Roman"/>
              </a:rPr>
              <a:t> </a:t>
            </a:r>
            <a:r>
              <a:rPr dirty="0" sz="1200" spc="-5" b="1">
                <a:latin typeface="Times New Roman"/>
                <a:cs typeface="Times New Roman"/>
              </a:rPr>
              <a:t>salary.  </a:t>
            </a:r>
            <a:r>
              <a:rPr dirty="0" sz="1200" b="1">
                <a:latin typeface="Times New Roman"/>
                <a:cs typeface="Times New Roman"/>
              </a:rPr>
              <a:t>Therefore, the operation </a:t>
            </a:r>
            <a:r>
              <a:rPr dirty="0" sz="1200" spc="-5" b="1">
                <a:latin typeface="Times New Roman"/>
                <a:cs typeface="Times New Roman"/>
              </a:rPr>
              <a:t>update</a:t>
            </a:r>
            <a:r>
              <a:rPr dirty="0" sz="1200" spc="-10" b="1">
                <a:latin typeface="Times New Roman"/>
                <a:cs typeface="Times New Roman"/>
              </a:rPr>
              <a:t> </a:t>
            </a:r>
            <a:r>
              <a:rPr dirty="0" sz="1200" b="1">
                <a:latin typeface="Times New Roman"/>
                <a:cs typeface="Times New Roman"/>
              </a:rPr>
              <a:t>fails.</a:t>
            </a:r>
            <a:endParaRPr sz="12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-8</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489575" cy="122555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10: Solutions</a:t>
            </a:r>
            <a:r>
              <a:rPr dirty="0" sz="1200" spc="5" b="1">
                <a:latin typeface="Arial"/>
                <a:cs typeface="Arial"/>
              </a:rPr>
              <a:t> </a:t>
            </a:r>
            <a:r>
              <a:rPr dirty="0" sz="1200" spc="-5" b="1">
                <a:latin typeface="Arial"/>
                <a:cs typeface="Arial"/>
              </a:rPr>
              <a:t>(continued)</a:t>
            </a:r>
            <a:endParaRPr sz="1200">
              <a:latin typeface="Arial"/>
              <a:cs typeface="Arial"/>
            </a:endParaRPr>
          </a:p>
          <a:p>
            <a:pPr marL="241300" indent="-229235">
              <a:lnSpc>
                <a:spcPct val="100000"/>
              </a:lnSpc>
              <a:spcBef>
                <a:spcPts val="1125"/>
              </a:spcBef>
              <a:buAutoNum type="arabicPeriod" startAt="4"/>
              <a:tabLst>
                <a:tab pos="241935" algn="l"/>
              </a:tabLst>
            </a:pPr>
            <a:r>
              <a:rPr dirty="0" sz="1200" spc="-5">
                <a:latin typeface="Times New Roman"/>
                <a:cs typeface="Times New Roman"/>
              </a:rPr>
              <a:t>You </a:t>
            </a:r>
            <a:r>
              <a:rPr dirty="0" sz="1200">
                <a:latin typeface="Times New Roman"/>
                <a:cs typeface="Times New Roman"/>
              </a:rPr>
              <a:t>are asked to prevent </a:t>
            </a:r>
            <a:r>
              <a:rPr dirty="0" sz="1200" spc="-5">
                <a:latin typeface="Times New Roman"/>
                <a:cs typeface="Times New Roman"/>
              </a:rPr>
              <a:t>employees from </a:t>
            </a:r>
            <a:r>
              <a:rPr dirty="0" sz="1200">
                <a:latin typeface="Times New Roman"/>
                <a:cs typeface="Times New Roman"/>
              </a:rPr>
              <a:t>being deleted during business</a:t>
            </a:r>
            <a:r>
              <a:rPr dirty="0" sz="1200" spc="-50">
                <a:latin typeface="Times New Roman"/>
                <a:cs typeface="Times New Roman"/>
              </a:rPr>
              <a:t> </a:t>
            </a:r>
            <a:r>
              <a:rPr dirty="0" sz="1200">
                <a:latin typeface="Times New Roman"/>
                <a:cs typeface="Times New Roman"/>
              </a:rPr>
              <a:t>hours.</a:t>
            </a:r>
            <a:endParaRPr sz="1200">
              <a:latin typeface="Times New Roman"/>
              <a:cs typeface="Times New Roman"/>
            </a:endParaRPr>
          </a:p>
          <a:p>
            <a:pPr>
              <a:lnSpc>
                <a:spcPct val="100000"/>
              </a:lnSpc>
              <a:spcBef>
                <a:spcPts val="5"/>
              </a:spcBef>
              <a:buFont typeface="Times New Roman"/>
              <a:buAutoNum type="arabicPeriod" startAt="4"/>
            </a:pPr>
            <a:endParaRPr sz="1050">
              <a:latin typeface="Times New Roman"/>
              <a:cs typeface="Times New Roman"/>
            </a:endParaRPr>
          </a:p>
          <a:p>
            <a:pPr lvl="1" marL="469265" marR="5080" indent="-228600">
              <a:lnSpc>
                <a:spcPct val="97900"/>
              </a:lnSpc>
              <a:buAutoNum type="alphaLcPeriod"/>
              <a:tabLst>
                <a:tab pos="470534" algn="l"/>
              </a:tabLst>
            </a:pPr>
            <a:r>
              <a:rPr dirty="0" sz="1200" spc="-5">
                <a:latin typeface="Times New Roman"/>
                <a:cs typeface="Times New Roman"/>
              </a:rPr>
              <a:t>Write </a:t>
            </a:r>
            <a:r>
              <a:rPr dirty="0" sz="1200">
                <a:latin typeface="Times New Roman"/>
                <a:cs typeface="Times New Roman"/>
              </a:rPr>
              <a:t>a </a:t>
            </a:r>
            <a:r>
              <a:rPr dirty="0" sz="1200" spc="-5">
                <a:latin typeface="Times New Roman"/>
                <a:cs typeface="Times New Roman"/>
              </a:rPr>
              <a:t>statement</a:t>
            </a:r>
            <a:r>
              <a:rPr dirty="0" sz="1200">
                <a:latin typeface="Times New Roman"/>
                <a:cs typeface="Times New Roman"/>
              </a:rPr>
              <a:t> trigger called</a:t>
            </a:r>
            <a:r>
              <a:rPr dirty="0" sz="1200" spc="-5">
                <a:latin typeface="Times New Roman"/>
                <a:cs typeface="Times New Roman"/>
              </a:rPr>
              <a:t> </a:t>
            </a:r>
            <a:r>
              <a:rPr dirty="0" sz="1200" spc="-5">
                <a:latin typeface="Courier New"/>
                <a:cs typeface="Courier New"/>
              </a:rPr>
              <a:t>DELETE_EMP_TRG</a:t>
            </a:r>
            <a:r>
              <a:rPr dirty="0" sz="1200" spc="-425">
                <a:latin typeface="Courier New"/>
                <a:cs typeface="Courier New"/>
              </a:rPr>
              <a:t> </a:t>
            </a:r>
            <a:r>
              <a:rPr dirty="0" sz="1200">
                <a:latin typeface="Times New Roman"/>
                <a:cs typeface="Times New Roman"/>
              </a:rPr>
              <a:t>on the</a:t>
            </a:r>
            <a:r>
              <a:rPr dirty="0" sz="1200" spc="-5">
                <a:latin typeface="Times New Roman"/>
                <a:cs typeface="Times New Roman"/>
              </a:rPr>
              <a:t> </a:t>
            </a:r>
            <a:r>
              <a:rPr dirty="0" sz="1200" spc="-5">
                <a:latin typeface="Courier New"/>
                <a:cs typeface="Courier New"/>
              </a:rPr>
              <a:t>EMPLOYEES</a:t>
            </a:r>
            <a:r>
              <a:rPr dirty="0" sz="1200" spc="-425">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to  prevent rows from being deleted during </a:t>
            </a:r>
            <a:r>
              <a:rPr dirty="0" sz="1200" spc="-5">
                <a:latin typeface="Times New Roman"/>
                <a:cs typeface="Times New Roman"/>
              </a:rPr>
              <a:t>weekday </a:t>
            </a:r>
            <a:r>
              <a:rPr dirty="0" sz="1200">
                <a:latin typeface="Times New Roman"/>
                <a:cs typeface="Times New Roman"/>
              </a:rPr>
              <a:t>business hours, </a:t>
            </a:r>
            <a:r>
              <a:rPr dirty="0" sz="1200" spc="-5">
                <a:latin typeface="Times New Roman"/>
                <a:cs typeface="Times New Roman"/>
              </a:rPr>
              <a:t>which </a:t>
            </a:r>
            <a:r>
              <a:rPr dirty="0" sz="1200">
                <a:latin typeface="Times New Roman"/>
                <a:cs typeface="Times New Roman"/>
              </a:rPr>
              <a:t>are from  9:00 </a:t>
            </a:r>
            <a:r>
              <a:rPr dirty="0" sz="1200" spc="-5">
                <a:latin typeface="Times New Roman"/>
                <a:cs typeface="Times New Roman"/>
              </a:rPr>
              <a:t>a.m. </a:t>
            </a:r>
            <a:r>
              <a:rPr dirty="0" sz="1200">
                <a:latin typeface="Times New Roman"/>
                <a:cs typeface="Times New Roman"/>
              </a:rPr>
              <a:t>to 6:00 </a:t>
            </a:r>
            <a:r>
              <a:rPr dirty="0" sz="1200" spc="-5">
                <a:latin typeface="Times New Roman"/>
                <a:cs typeface="Times New Roman"/>
              </a:rPr>
              <a:t>p.m.</a:t>
            </a:r>
            <a:endParaRPr sz="1200">
              <a:latin typeface="Times New Roman"/>
              <a:cs typeface="Times New Roman"/>
            </a:endParaRPr>
          </a:p>
        </p:txBody>
      </p:sp>
      <p:sp>
        <p:nvSpPr>
          <p:cNvPr id="3" name="object 3"/>
          <p:cNvSpPr txBox="1"/>
          <p:nvPr/>
        </p:nvSpPr>
        <p:spPr>
          <a:xfrm>
            <a:off x="838961" y="2114550"/>
            <a:ext cx="6323330" cy="2729230"/>
          </a:xfrm>
          <a:prstGeom prst="rect">
            <a:avLst/>
          </a:prstGeom>
          <a:ln w="12192">
            <a:solidFill>
              <a:srgbClr val="000000"/>
            </a:solidFill>
          </a:ln>
        </p:spPr>
        <p:txBody>
          <a:bodyPr wrap="square" lIns="0" tIns="13335" rIns="0" bIns="0" rtlCol="0" vert="horz">
            <a:spAutoFit/>
          </a:bodyPr>
          <a:lstStyle/>
          <a:p>
            <a:pPr marL="74930" marR="2886710">
              <a:lnSpc>
                <a:spcPts val="1240"/>
              </a:lnSpc>
              <a:spcBef>
                <a:spcPts val="105"/>
              </a:spcBef>
            </a:pPr>
            <a:r>
              <a:rPr dirty="0" sz="1100" spc="-5">
                <a:latin typeface="Courier New"/>
                <a:cs typeface="Courier New"/>
              </a:rPr>
              <a:t>CREATE OR REPLACE TRIGGER delete_emp_trg  BEFORE DELETE ON</a:t>
            </a:r>
            <a:r>
              <a:rPr dirty="0" sz="1100" spc="5">
                <a:latin typeface="Courier New"/>
                <a:cs typeface="Courier New"/>
              </a:rPr>
              <a:t> </a:t>
            </a:r>
            <a:r>
              <a:rPr dirty="0" sz="1100" spc="-5">
                <a:latin typeface="Courier New"/>
                <a:cs typeface="Courier New"/>
              </a:rPr>
              <a:t>employees</a:t>
            </a:r>
            <a:endParaRPr sz="1100">
              <a:latin typeface="Courier New"/>
              <a:cs typeface="Courier New"/>
            </a:endParaRPr>
          </a:p>
          <a:p>
            <a:pPr marL="74930">
              <a:lnSpc>
                <a:spcPts val="1180"/>
              </a:lnSpc>
            </a:pPr>
            <a:r>
              <a:rPr dirty="0" sz="1100" spc="-5">
                <a:latin typeface="Courier New"/>
                <a:cs typeface="Courier New"/>
              </a:rPr>
              <a:t>DECLARE</a:t>
            </a:r>
            <a:endParaRPr sz="1100">
              <a:latin typeface="Courier New"/>
              <a:cs typeface="Courier New"/>
            </a:endParaRPr>
          </a:p>
          <a:p>
            <a:pPr marL="242570">
              <a:lnSpc>
                <a:spcPts val="1250"/>
              </a:lnSpc>
            </a:pPr>
            <a:r>
              <a:rPr dirty="0" sz="1100" spc="-5">
                <a:latin typeface="Courier New"/>
                <a:cs typeface="Courier New"/>
              </a:rPr>
              <a:t>the_day VARCHAR2(3) := TO_CHAR(SYSDATE,</a:t>
            </a:r>
            <a:r>
              <a:rPr dirty="0" sz="1100" spc="20">
                <a:latin typeface="Courier New"/>
                <a:cs typeface="Courier New"/>
              </a:rPr>
              <a:t> </a:t>
            </a:r>
            <a:r>
              <a:rPr dirty="0" sz="1100" spc="-5">
                <a:latin typeface="Courier New"/>
                <a:cs typeface="Courier New"/>
              </a:rPr>
              <a:t>'DY');</a:t>
            </a:r>
            <a:endParaRPr sz="1100">
              <a:latin typeface="Courier New"/>
              <a:cs typeface="Courier New"/>
            </a:endParaRPr>
          </a:p>
          <a:p>
            <a:pPr marL="74930" marR="1042669" indent="167640">
              <a:lnSpc>
                <a:spcPts val="1240"/>
              </a:lnSpc>
              <a:spcBef>
                <a:spcPts val="70"/>
              </a:spcBef>
            </a:pPr>
            <a:r>
              <a:rPr dirty="0" sz="1100" spc="-5">
                <a:latin typeface="Courier New"/>
                <a:cs typeface="Courier New"/>
              </a:rPr>
              <a:t>the_hour PLS_INTEGER := TO_NUMBER(TO_CHAR(SYSDATE, 'HH24'));  BEGIN</a:t>
            </a:r>
            <a:endParaRPr sz="1100">
              <a:latin typeface="Courier New"/>
              <a:cs typeface="Courier New"/>
            </a:endParaRPr>
          </a:p>
          <a:p>
            <a:pPr marL="494030" marR="120650" indent="-167640">
              <a:lnSpc>
                <a:spcPts val="1250"/>
              </a:lnSpc>
              <a:spcBef>
                <a:spcPts val="5"/>
              </a:spcBef>
            </a:pPr>
            <a:r>
              <a:rPr dirty="0" sz="1100" spc="-5">
                <a:latin typeface="Courier New"/>
                <a:cs typeface="Courier New"/>
              </a:rPr>
              <a:t>IF (the_hour BETWEEN 9 AND 18) AND (the_day NOT IN ('SAT','SUN')) THEN  RAISE_APPLICATION_ERROR(-20150,</a:t>
            </a:r>
            <a:endParaRPr sz="1100">
              <a:latin typeface="Courier New"/>
              <a:cs typeface="Courier New"/>
            </a:endParaRPr>
          </a:p>
          <a:p>
            <a:pPr marL="577850">
              <a:lnSpc>
                <a:spcPts val="1175"/>
              </a:lnSpc>
            </a:pPr>
            <a:r>
              <a:rPr dirty="0" sz="1100" spc="-5">
                <a:latin typeface="Courier New"/>
                <a:cs typeface="Courier New"/>
              </a:rPr>
              <a:t>'Employee records cannot be deleted during the week 9am and</a:t>
            </a:r>
            <a:r>
              <a:rPr dirty="0" sz="1100" spc="125">
                <a:latin typeface="Courier New"/>
                <a:cs typeface="Courier New"/>
              </a:rPr>
              <a:t> </a:t>
            </a:r>
            <a:r>
              <a:rPr dirty="0" sz="1100" spc="-5">
                <a:latin typeface="Courier New"/>
                <a:cs typeface="Courier New"/>
              </a:rPr>
              <a:t>6pm');</a:t>
            </a:r>
            <a:endParaRPr sz="1100">
              <a:latin typeface="Courier New"/>
              <a:cs typeface="Courier New"/>
            </a:endParaRPr>
          </a:p>
          <a:p>
            <a:pPr marL="74930" marR="5401310" indent="251460">
              <a:lnSpc>
                <a:spcPts val="1250"/>
              </a:lnSpc>
              <a:spcBef>
                <a:spcPts val="60"/>
              </a:spcBef>
            </a:pPr>
            <a:r>
              <a:rPr dirty="0" sz="1100" spc="-5">
                <a:latin typeface="Courier New"/>
                <a:cs typeface="Courier New"/>
              </a:rPr>
              <a:t>END</a:t>
            </a:r>
            <a:r>
              <a:rPr dirty="0" sz="1100" spc="-75">
                <a:latin typeface="Courier New"/>
                <a:cs typeface="Courier New"/>
              </a:rPr>
              <a:t> </a:t>
            </a:r>
            <a:r>
              <a:rPr dirty="0" sz="1100" spc="-5">
                <a:latin typeface="Courier New"/>
                <a:cs typeface="Courier New"/>
              </a:rPr>
              <a:t>IF;</a:t>
            </a:r>
            <a:endParaRPr sz="1100">
              <a:latin typeface="Courier New"/>
              <a:cs typeface="Courier New"/>
            </a:endParaRPr>
          </a:p>
          <a:p>
            <a:pPr marL="74930" marR="5401310">
              <a:lnSpc>
                <a:spcPts val="1250"/>
              </a:lnSpc>
            </a:pPr>
            <a:r>
              <a:rPr dirty="0" sz="1100" spc="-5">
                <a:latin typeface="Courier New"/>
                <a:cs typeface="Courier New"/>
              </a:rPr>
              <a:t>END;</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80"/>
              </a:spcBef>
            </a:pPr>
            <a:r>
              <a:rPr dirty="0" sz="1100" spc="-5">
                <a:latin typeface="Courier New"/>
                <a:cs typeface="Courier New"/>
              </a:rPr>
              <a:t>Trigger</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4982209"/>
            <a:ext cx="5233035" cy="572135"/>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b.</a:t>
            </a:r>
            <a:r>
              <a:rPr dirty="0" sz="1200" spc="295">
                <a:latin typeface="Times New Roman"/>
                <a:cs typeface="Times New Roman"/>
              </a:rPr>
              <a:t> </a:t>
            </a:r>
            <a:r>
              <a:rPr dirty="0" sz="1200" spc="-5">
                <a:latin typeface="Times New Roman"/>
                <a:cs typeface="Times New Roman"/>
              </a:rPr>
              <a:t>Attempt</a:t>
            </a:r>
            <a:r>
              <a:rPr dirty="0" sz="1200">
                <a:latin typeface="Times New Roman"/>
                <a:cs typeface="Times New Roman"/>
              </a:rPr>
              <a:t> to delete </a:t>
            </a:r>
            <a:r>
              <a:rPr dirty="0" sz="1200" spc="-5">
                <a:latin typeface="Times New Roman"/>
                <a:cs typeface="Times New Roman"/>
              </a:rPr>
              <a:t>employees</a:t>
            </a:r>
            <a:r>
              <a:rPr dirty="0" sz="1200">
                <a:latin typeface="Times New Roman"/>
                <a:cs typeface="Times New Roman"/>
              </a:rPr>
              <a:t> with </a:t>
            </a:r>
            <a:r>
              <a:rPr dirty="0" sz="1200" spc="-5">
                <a:latin typeface="Courier New"/>
                <a:cs typeface="Courier New"/>
              </a:rPr>
              <a:t>JOB_ID</a:t>
            </a:r>
            <a:r>
              <a:rPr dirty="0" sz="1200" spc="-425">
                <a:latin typeface="Courier New"/>
                <a:cs typeface="Courier New"/>
              </a:rPr>
              <a:t> </a:t>
            </a:r>
            <a:r>
              <a:rPr dirty="0" sz="1200" spc="-5">
                <a:latin typeface="Times New Roman"/>
                <a:cs typeface="Times New Roman"/>
              </a:rPr>
              <a:t>of </a:t>
            </a:r>
            <a:r>
              <a:rPr dirty="0" sz="1200" spc="-5">
                <a:latin typeface="Courier New"/>
                <a:cs typeface="Courier New"/>
              </a:rPr>
              <a:t>SA_REP</a:t>
            </a:r>
            <a:r>
              <a:rPr dirty="0" sz="1200" spc="-425">
                <a:latin typeface="Courier New"/>
                <a:cs typeface="Courier New"/>
              </a:rPr>
              <a:t> </a:t>
            </a:r>
            <a:r>
              <a:rPr dirty="0" sz="1200" spc="-5">
                <a:latin typeface="Times New Roman"/>
                <a:cs typeface="Times New Roman"/>
              </a:rPr>
              <a:t>who </a:t>
            </a:r>
            <a:r>
              <a:rPr dirty="0" sz="1200">
                <a:latin typeface="Times New Roman"/>
                <a:cs typeface="Times New Roman"/>
              </a:rPr>
              <a:t>are</a:t>
            </a:r>
            <a:r>
              <a:rPr dirty="0" sz="1200" spc="-10">
                <a:latin typeface="Times New Roman"/>
                <a:cs typeface="Times New Roman"/>
              </a:rPr>
              <a:t> </a:t>
            </a:r>
            <a:r>
              <a:rPr dirty="0" sz="1200">
                <a:latin typeface="Times New Roman"/>
                <a:cs typeface="Times New Roman"/>
              </a:rPr>
              <a:t>not</a:t>
            </a:r>
            <a:r>
              <a:rPr dirty="0" sz="1200" spc="-5">
                <a:latin typeface="Times New Roman"/>
                <a:cs typeface="Times New Roman"/>
              </a:rPr>
              <a:t> </a:t>
            </a:r>
            <a:r>
              <a:rPr dirty="0" sz="1200">
                <a:latin typeface="Times New Roman"/>
                <a:cs typeface="Times New Roman"/>
              </a:rPr>
              <a:t>assigned</a:t>
            </a:r>
            <a:r>
              <a:rPr dirty="0" sz="1200" spc="-5">
                <a:latin typeface="Times New Roman"/>
                <a:cs typeface="Times New Roman"/>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department.</a:t>
            </a:r>
            <a:endParaRPr sz="1200">
              <a:latin typeface="Times New Roman"/>
              <a:cs typeface="Times New Roman"/>
            </a:endParaRPr>
          </a:p>
          <a:p>
            <a:pPr marL="241300">
              <a:lnSpc>
                <a:spcPts val="1420"/>
              </a:lnSpc>
            </a:pPr>
            <a:r>
              <a:rPr dirty="0" sz="1200" b="1">
                <a:latin typeface="Times New Roman"/>
                <a:cs typeface="Times New Roman"/>
              </a:rPr>
              <a:t>Note: </a:t>
            </a:r>
            <a:r>
              <a:rPr dirty="0" sz="1200">
                <a:latin typeface="Times New Roman"/>
                <a:cs typeface="Times New Roman"/>
              </a:rPr>
              <a:t>This is </a:t>
            </a:r>
            <a:r>
              <a:rPr dirty="0" sz="1200" spc="-5">
                <a:latin typeface="Times New Roman"/>
                <a:cs typeface="Times New Roman"/>
              </a:rPr>
              <a:t>employee </a:t>
            </a:r>
            <a:r>
              <a:rPr dirty="0" sz="1200" spc="-5">
                <a:latin typeface="Courier New"/>
                <a:cs typeface="Courier New"/>
              </a:rPr>
              <a:t>Grant</a:t>
            </a:r>
            <a:r>
              <a:rPr dirty="0" sz="1200" spc="-430">
                <a:latin typeface="Courier New"/>
                <a:cs typeface="Courier New"/>
              </a:rPr>
              <a:t> </a:t>
            </a:r>
            <a:r>
              <a:rPr dirty="0" sz="1200" spc="-5">
                <a:latin typeface="Times New Roman"/>
                <a:cs typeface="Times New Roman"/>
              </a:rPr>
              <a:t>with </a:t>
            </a:r>
            <a:r>
              <a:rPr dirty="0" sz="1200">
                <a:latin typeface="Times New Roman"/>
                <a:cs typeface="Times New Roman"/>
              </a:rPr>
              <a:t>ID 178.</a:t>
            </a:r>
            <a:endParaRPr sz="1200">
              <a:latin typeface="Times New Roman"/>
              <a:cs typeface="Times New Roman"/>
            </a:endParaRPr>
          </a:p>
        </p:txBody>
      </p:sp>
      <p:sp>
        <p:nvSpPr>
          <p:cNvPr id="5" name="object 5"/>
          <p:cNvSpPr txBox="1"/>
          <p:nvPr/>
        </p:nvSpPr>
        <p:spPr>
          <a:xfrm>
            <a:off x="838961" y="5635752"/>
            <a:ext cx="6323330" cy="1779270"/>
          </a:xfrm>
          <a:prstGeom prst="rect">
            <a:avLst/>
          </a:prstGeom>
          <a:ln w="12192">
            <a:solidFill>
              <a:srgbClr val="000000"/>
            </a:solidFill>
          </a:ln>
        </p:spPr>
        <p:txBody>
          <a:bodyPr wrap="square" lIns="0" tIns="13335" rIns="0" bIns="0" rtlCol="0" vert="horz">
            <a:spAutoFit/>
          </a:bodyPr>
          <a:lstStyle/>
          <a:p>
            <a:pPr marL="242570" marR="4144010" indent="-167640">
              <a:lnSpc>
                <a:spcPts val="1240"/>
              </a:lnSpc>
              <a:spcBef>
                <a:spcPts val="105"/>
              </a:spcBef>
            </a:pPr>
            <a:r>
              <a:rPr dirty="0" sz="1100" spc="-5">
                <a:latin typeface="Courier New"/>
                <a:cs typeface="Courier New"/>
              </a:rPr>
              <a:t>DELETE FROM employees  WHERE job_id =</a:t>
            </a:r>
            <a:r>
              <a:rPr dirty="0" sz="1100" spc="-20">
                <a:latin typeface="Courier New"/>
                <a:cs typeface="Courier New"/>
              </a:rPr>
              <a:t> </a:t>
            </a:r>
            <a:r>
              <a:rPr dirty="0" sz="1100" spc="-5">
                <a:latin typeface="Courier New"/>
                <a:cs typeface="Courier New"/>
              </a:rPr>
              <a:t>'SA_REP'</a:t>
            </a:r>
            <a:endParaRPr sz="1100">
              <a:latin typeface="Courier New"/>
              <a:cs typeface="Courier New"/>
            </a:endParaRPr>
          </a:p>
          <a:p>
            <a:pPr marL="242570">
              <a:lnSpc>
                <a:spcPts val="1215"/>
              </a:lnSpc>
              <a:tabLst>
                <a:tab pos="745490" algn="l"/>
              </a:tabLst>
            </a:pPr>
            <a:r>
              <a:rPr dirty="0" sz="1100" spc="-5">
                <a:latin typeface="Courier New"/>
                <a:cs typeface="Courier New"/>
              </a:rPr>
              <a:t>AND	department_id IS</a:t>
            </a:r>
            <a:r>
              <a:rPr dirty="0" sz="1100">
                <a:latin typeface="Courier New"/>
                <a:cs typeface="Courier New"/>
              </a:rPr>
              <a:t> </a:t>
            </a:r>
            <a:r>
              <a:rPr dirty="0" sz="1100" spc="-5">
                <a:latin typeface="Courier New"/>
                <a:cs typeface="Courier New"/>
              </a:rPr>
              <a:t>NULL;</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spcBef>
                <a:spcPts val="5"/>
              </a:spcBef>
            </a:pPr>
            <a:r>
              <a:rPr dirty="0" sz="1100" spc="-5">
                <a:latin typeface="Courier New"/>
                <a:cs typeface="Courier New"/>
              </a:rPr>
              <a:t>DELETE FROM</a:t>
            </a:r>
            <a:r>
              <a:rPr dirty="0" sz="1100">
                <a:latin typeface="Courier New"/>
                <a:cs typeface="Courier New"/>
              </a:rPr>
              <a:t> </a:t>
            </a:r>
            <a:r>
              <a:rPr dirty="0" sz="1100" spc="-5">
                <a:latin typeface="Courier New"/>
                <a:cs typeface="Courier New"/>
              </a:rPr>
              <a:t>employees</a:t>
            </a:r>
            <a:endParaRPr sz="1100">
              <a:latin typeface="Courier New"/>
              <a:cs typeface="Courier New"/>
            </a:endParaRPr>
          </a:p>
          <a:p>
            <a:pPr marL="829310">
              <a:lnSpc>
                <a:spcPts val="1280"/>
              </a:lnSpc>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120650">
              <a:lnSpc>
                <a:spcPts val="1250"/>
              </a:lnSpc>
              <a:spcBef>
                <a:spcPts val="60"/>
              </a:spcBef>
            </a:pPr>
            <a:r>
              <a:rPr dirty="0" sz="1100" spc="-5">
                <a:latin typeface="Courier New"/>
                <a:cs typeface="Courier New"/>
              </a:rPr>
              <a:t>ORA-20150: Employee records cannot be deleted during the week 9am and 6pm  ORA-06512: at "ORA1.DELETE_EMP_TRG", line</a:t>
            </a:r>
            <a:r>
              <a:rPr dirty="0" sz="1100" spc="20">
                <a:latin typeface="Courier New"/>
                <a:cs typeface="Courier New"/>
              </a:rPr>
              <a:t> </a:t>
            </a:r>
            <a:r>
              <a:rPr dirty="0" sz="1100" spc="-5">
                <a:latin typeface="Courier New"/>
                <a:cs typeface="Courier New"/>
              </a:rPr>
              <a:t>6</a:t>
            </a:r>
            <a:endParaRPr sz="1100">
              <a:latin typeface="Courier New"/>
              <a:cs typeface="Courier New"/>
            </a:endParaRPr>
          </a:p>
          <a:p>
            <a:pPr marL="74930">
              <a:lnSpc>
                <a:spcPts val="1230"/>
              </a:lnSpc>
            </a:pPr>
            <a:r>
              <a:rPr dirty="0" sz="1100" spc="-5">
                <a:latin typeface="Courier New"/>
                <a:cs typeface="Courier New"/>
              </a:rPr>
              <a:t>ORA-04088: error during execution of trigger</a:t>
            </a:r>
            <a:r>
              <a:rPr dirty="0" sz="1100" spc="70">
                <a:latin typeface="Courier New"/>
                <a:cs typeface="Courier New"/>
              </a:rPr>
              <a:t> </a:t>
            </a:r>
            <a:r>
              <a:rPr dirty="0" sz="1100" spc="-5">
                <a:latin typeface="Courier New"/>
                <a:cs typeface="Courier New"/>
              </a:rPr>
              <a:t>'ORA1.DELETE_EMP_TRG'</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3555238"/>
            <a:ext cx="6336030" cy="4785995"/>
            <a:chOff x="832866" y="3555238"/>
            <a:chExt cx="6336030" cy="4785995"/>
          </a:xfrm>
        </p:grpSpPr>
        <p:sp>
          <p:nvSpPr>
            <p:cNvPr id="3" name="object 3"/>
            <p:cNvSpPr/>
            <p:nvPr/>
          </p:nvSpPr>
          <p:spPr>
            <a:xfrm>
              <a:off x="832866" y="3561588"/>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3561588"/>
              <a:ext cx="0" cy="4773295"/>
            </a:xfrm>
            <a:custGeom>
              <a:avLst/>
              <a:gdLst/>
              <a:ahLst/>
              <a:cxnLst/>
              <a:rect l="l" t="t" r="r" b="b"/>
              <a:pathLst>
                <a:path w="0" h="4773295">
                  <a:moveTo>
                    <a:pt x="0" y="0"/>
                  </a:moveTo>
                  <a:lnTo>
                    <a:pt x="0" y="4773168"/>
                  </a:lnTo>
                </a:path>
              </a:pathLst>
            </a:custGeom>
            <a:ln w="12192">
              <a:solidFill>
                <a:srgbClr val="000000"/>
              </a:solidFill>
            </a:ln>
          </p:spPr>
          <p:txBody>
            <a:bodyPr wrap="square" lIns="0" tIns="0" rIns="0" bIns="0" rtlCol="0"/>
            <a:lstStyle/>
            <a:p/>
          </p:txBody>
        </p:sp>
      </p:grpSp>
      <p:sp>
        <p:nvSpPr>
          <p:cNvPr id="5" name="object 5"/>
          <p:cNvSpPr txBox="1"/>
          <p:nvPr/>
        </p:nvSpPr>
        <p:spPr>
          <a:xfrm>
            <a:off x="901700" y="814831"/>
            <a:ext cx="5879465" cy="752220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a:t>
            </a:r>
            <a:r>
              <a:rPr dirty="0" sz="1200" b="1">
                <a:latin typeface="Arial"/>
                <a:cs typeface="Arial"/>
              </a:rPr>
              <a:t> </a:t>
            </a:r>
            <a:r>
              <a:rPr dirty="0" sz="1200" spc="-5" b="1">
                <a:latin typeface="Arial"/>
                <a:cs typeface="Arial"/>
              </a:rPr>
              <a:t>Solutions</a:t>
            </a:r>
            <a:endParaRPr sz="1200">
              <a:latin typeface="Arial"/>
              <a:cs typeface="Arial"/>
            </a:endParaRPr>
          </a:p>
          <a:p>
            <a:pPr marL="240665" marR="5080" indent="-228600">
              <a:lnSpc>
                <a:spcPct val="99300"/>
              </a:lnSpc>
              <a:spcBef>
                <a:spcPts val="1135"/>
              </a:spcBef>
              <a:buAutoNum type="arabicPeriod"/>
              <a:tabLst>
                <a:tab pos="241935" algn="l"/>
              </a:tabLst>
            </a:pPr>
            <a:r>
              <a:rPr dirty="0" sz="1200" spc="-5">
                <a:latin typeface="Times New Roman"/>
                <a:cs typeface="Times New Roman"/>
              </a:rPr>
              <a:t>Employees </a:t>
            </a:r>
            <a:r>
              <a:rPr dirty="0" sz="1200">
                <a:latin typeface="Times New Roman"/>
                <a:cs typeface="Times New Roman"/>
              </a:rPr>
              <a:t>receive an </a:t>
            </a:r>
            <a:r>
              <a:rPr dirty="0" sz="1200" spc="-5">
                <a:latin typeface="Times New Roman"/>
                <a:cs typeface="Times New Roman"/>
              </a:rPr>
              <a:t>automatic </a:t>
            </a:r>
            <a:r>
              <a:rPr dirty="0" sz="1200">
                <a:latin typeface="Times New Roman"/>
                <a:cs typeface="Times New Roman"/>
              </a:rPr>
              <a:t>increase in </a:t>
            </a:r>
            <a:r>
              <a:rPr dirty="0" sz="1200" spc="-5">
                <a:latin typeface="Times New Roman"/>
                <a:cs typeface="Times New Roman"/>
              </a:rPr>
              <a:t>salary </a:t>
            </a:r>
            <a:r>
              <a:rPr dirty="0" sz="1200">
                <a:latin typeface="Times New Roman"/>
                <a:cs typeface="Times New Roman"/>
              </a:rPr>
              <a:t>if the </a:t>
            </a:r>
            <a:r>
              <a:rPr dirty="0" sz="1200" spc="-5">
                <a:latin typeface="Times New Roman"/>
                <a:cs typeface="Times New Roman"/>
              </a:rPr>
              <a:t>minimum </a:t>
            </a:r>
            <a:r>
              <a:rPr dirty="0" sz="1200">
                <a:latin typeface="Times New Roman"/>
                <a:cs typeface="Times New Roman"/>
              </a:rPr>
              <a:t>salary for a job is  increased to a value larger than their current salary. </a:t>
            </a:r>
            <a:r>
              <a:rPr dirty="0" sz="1200" spc="-5">
                <a:latin typeface="Times New Roman"/>
                <a:cs typeface="Times New Roman"/>
              </a:rPr>
              <a:t>Implement </a:t>
            </a:r>
            <a:r>
              <a:rPr dirty="0" sz="1200">
                <a:latin typeface="Times New Roman"/>
                <a:cs typeface="Times New Roman"/>
              </a:rPr>
              <a:t>this </a:t>
            </a:r>
            <a:r>
              <a:rPr dirty="0" sz="1200" spc="-5">
                <a:latin typeface="Times New Roman"/>
                <a:cs typeface="Times New Roman"/>
              </a:rPr>
              <a:t>requirement </a:t>
            </a:r>
            <a:r>
              <a:rPr dirty="0" sz="1200">
                <a:latin typeface="Times New Roman"/>
                <a:cs typeface="Times New Roman"/>
              </a:rPr>
              <a:t>through a  package procedure called by a trigger on the </a:t>
            </a:r>
            <a:r>
              <a:rPr dirty="0" sz="1200" spc="-5">
                <a:latin typeface="Courier New"/>
                <a:cs typeface="Courier New"/>
              </a:rPr>
              <a:t>JOBS </a:t>
            </a:r>
            <a:r>
              <a:rPr dirty="0" sz="1200">
                <a:latin typeface="Times New Roman"/>
                <a:cs typeface="Times New Roman"/>
              </a:rPr>
              <a:t>table. </a:t>
            </a:r>
            <a:r>
              <a:rPr dirty="0" sz="1200" spc="-5">
                <a:latin typeface="Times New Roman"/>
                <a:cs typeface="Times New Roman"/>
              </a:rPr>
              <a:t>When </a:t>
            </a:r>
            <a:r>
              <a:rPr dirty="0" sz="1200">
                <a:latin typeface="Times New Roman"/>
                <a:cs typeface="Times New Roman"/>
              </a:rPr>
              <a:t>you attempt to update the  </a:t>
            </a:r>
            <a:r>
              <a:rPr dirty="0" sz="1200" spc="-5">
                <a:latin typeface="Times New Roman"/>
                <a:cs typeface="Times New Roman"/>
              </a:rPr>
              <a:t>minimum </a:t>
            </a:r>
            <a:r>
              <a:rPr dirty="0" sz="1200">
                <a:latin typeface="Times New Roman"/>
                <a:cs typeface="Times New Roman"/>
              </a:rPr>
              <a:t>salary in the </a:t>
            </a:r>
            <a:r>
              <a:rPr dirty="0" sz="1200" spc="-5">
                <a:latin typeface="Courier New"/>
                <a:cs typeface="Courier New"/>
              </a:rPr>
              <a:t>JOBS </a:t>
            </a:r>
            <a:r>
              <a:rPr dirty="0" sz="1200">
                <a:latin typeface="Times New Roman"/>
                <a:cs typeface="Times New Roman"/>
              </a:rPr>
              <a:t>table and try to update </a:t>
            </a:r>
            <a:r>
              <a:rPr dirty="0" sz="1200" spc="-5">
                <a:latin typeface="Times New Roman"/>
                <a:cs typeface="Times New Roman"/>
              </a:rPr>
              <a:t>the employee’s </a:t>
            </a:r>
            <a:r>
              <a:rPr dirty="0" sz="1200">
                <a:latin typeface="Times New Roman"/>
                <a:cs typeface="Times New Roman"/>
              </a:rPr>
              <a:t>salary, the  </a:t>
            </a:r>
            <a:r>
              <a:rPr dirty="0" sz="1200" spc="-5">
                <a:latin typeface="Courier New"/>
                <a:cs typeface="Courier New"/>
              </a:rPr>
              <a:t>CHECK_SALARY </a:t>
            </a:r>
            <a:r>
              <a:rPr dirty="0" sz="1200" spc="-5">
                <a:latin typeface="Times New Roman"/>
                <a:cs typeface="Times New Roman"/>
              </a:rPr>
              <a:t>trigger attempts </a:t>
            </a:r>
            <a:r>
              <a:rPr dirty="0" sz="1200">
                <a:latin typeface="Times New Roman"/>
                <a:cs typeface="Times New Roman"/>
              </a:rPr>
              <a:t>to read </a:t>
            </a:r>
            <a:r>
              <a:rPr dirty="0" sz="1200" spc="-5">
                <a:latin typeface="Times New Roman"/>
                <a:cs typeface="Times New Roman"/>
              </a:rPr>
              <a:t>the </a:t>
            </a:r>
            <a:r>
              <a:rPr dirty="0" sz="1200" spc="-5">
                <a:latin typeface="Courier New"/>
                <a:cs typeface="Courier New"/>
              </a:rPr>
              <a:t>JOBS </a:t>
            </a:r>
            <a:r>
              <a:rPr dirty="0" sz="1200">
                <a:latin typeface="Times New Roman"/>
                <a:cs typeface="Times New Roman"/>
              </a:rPr>
              <a:t>table, </a:t>
            </a:r>
            <a:r>
              <a:rPr dirty="0" sz="1200" spc="-5">
                <a:latin typeface="Times New Roman"/>
                <a:cs typeface="Times New Roman"/>
              </a:rPr>
              <a:t>which </a:t>
            </a:r>
            <a:r>
              <a:rPr dirty="0" sz="1200">
                <a:latin typeface="Times New Roman"/>
                <a:cs typeface="Times New Roman"/>
              </a:rPr>
              <a:t>is </a:t>
            </a:r>
            <a:r>
              <a:rPr dirty="0" sz="1200" spc="-5">
                <a:latin typeface="Times New Roman"/>
                <a:cs typeface="Times New Roman"/>
              </a:rPr>
              <a:t>subject </a:t>
            </a:r>
            <a:r>
              <a:rPr dirty="0" sz="1200">
                <a:latin typeface="Times New Roman"/>
                <a:cs typeface="Times New Roman"/>
              </a:rPr>
              <a:t>to change, and  you get a mutating </a:t>
            </a:r>
            <a:r>
              <a:rPr dirty="0" sz="1200" spc="-5">
                <a:latin typeface="Times New Roman"/>
                <a:cs typeface="Times New Roman"/>
              </a:rPr>
              <a:t>table </a:t>
            </a:r>
            <a:r>
              <a:rPr dirty="0" sz="1200">
                <a:latin typeface="Times New Roman"/>
                <a:cs typeface="Times New Roman"/>
              </a:rPr>
              <a:t>exception that is </a:t>
            </a:r>
            <a:r>
              <a:rPr dirty="0" sz="1200" spc="-5">
                <a:latin typeface="Times New Roman"/>
                <a:cs typeface="Times New Roman"/>
              </a:rPr>
              <a:t>resolved </a:t>
            </a:r>
            <a:r>
              <a:rPr dirty="0" sz="1200">
                <a:latin typeface="Times New Roman"/>
                <a:cs typeface="Times New Roman"/>
              </a:rPr>
              <a:t>by creating a new package and </a:t>
            </a:r>
            <a:r>
              <a:rPr dirty="0" sz="1200" spc="-5">
                <a:latin typeface="Times New Roman"/>
                <a:cs typeface="Times New Roman"/>
              </a:rPr>
              <a:t>additional  triggers.</a:t>
            </a:r>
            <a:endParaRPr sz="1200">
              <a:latin typeface="Times New Roman"/>
              <a:cs typeface="Times New Roman"/>
            </a:endParaRPr>
          </a:p>
          <a:p>
            <a:pPr>
              <a:lnSpc>
                <a:spcPct val="100000"/>
              </a:lnSpc>
              <a:spcBef>
                <a:spcPts val="55"/>
              </a:spcBef>
              <a:buFont typeface="Times New Roman"/>
              <a:buAutoNum type="arabicPeriod"/>
            </a:pPr>
            <a:endParaRPr sz="1000">
              <a:latin typeface="Times New Roman"/>
              <a:cs typeface="Times New Roman"/>
            </a:endParaRPr>
          </a:p>
          <a:p>
            <a:pPr lvl="1" marL="469265" marR="385445" indent="-228600">
              <a:lnSpc>
                <a:spcPct val="98600"/>
              </a:lnSpc>
              <a:buAutoNum type="alphaLcPeriod"/>
              <a:tabLst>
                <a:tab pos="469900" algn="l"/>
              </a:tabLst>
            </a:pPr>
            <a:r>
              <a:rPr dirty="0" sz="1200" spc="-5">
                <a:latin typeface="Times New Roman"/>
                <a:cs typeface="Times New Roman"/>
              </a:rPr>
              <a:t>Update </a:t>
            </a:r>
            <a:r>
              <a:rPr dirty="0" sz="1200">
                <a:latin typeface="Times New Roman"/>
                <a:cs typeface="Times New Roman"/>
              </a:rPr>
              <a:t>your </a:t>
            </a:r>
            <a:r>
              <a:rPr dirty="0" sz="1200" spc="-5">
                <a:latin typeface="Courier New"/>
                <a:cs typeface="Courier New"/>
              </a:rPr>
              <a:t>EMP_PKG </a:t>
            </a:r>
            <a:r>
              <a:rPr dirty="0" sz="1200">
                <a:latin typeface="Times New Roman"/>
                <a:cs typeface="Times New Roman"/>
              </a:rPr>
              <a:t>package </a:t>
            </a:r>
            <a:r>
              <a:rPr dirty="0" sz="1200" spc="-5">
                <a:latin typeface="Times New Roman"/>
                <a:cs typeface="Times New Roman"/>
              </a:rPr>
              <a:t>(from </a:t>
            </a:r>
            <a:r>
              <a:rPr dirty="0" sz="1200">
                <a:latin typeface="Times New Roman"/>
                <a:cs typeface="Times New Roman"/>
              </a:rPr>
              <a:t>Practice </a:t>
            </a:r>
            <a:r>
              <a:rPr dirty="0" sz="1200" spc="-5">
                <a:latin typeface="Times New Roman"/>
                <a:cs typeface="Times New Roman"/>
              </a:rPr>
              <a:t>7) </a:t>
            </a:r>
            <a:r>
              <a:rPr dirty="0" sz="1200">
                <a:latin typeface="Times New Roman"/>
                <a:cs typeface="Times New Roman"/>
              </a:rPr>
              <a:t>by adding a </a:t>
            </a:r>
            <a:r>
              <a:rPr dirty="0" sz="1200" spc="-5">
                <a:latin typeface="Times New Roman"/>
                <a:cs typeface="Times New Roman"/>
              </a:rPr>
              <a:t>procedure </a:t>
            </a:r>
            <a:r>
              <a:rPr dirty="0" sz="1200">
                <a:latin typeface="Times New Roman"/>
                <a:cs typeface="Times New Roman"/>
              </a:rPr>
              <a:t>called  </a:t>
            </a:r>
            <a:r>
              <a:rPr dirty="0" sz="1200" spc="-5">
                <a:latin typeface="Courier New"/>
                <a:cs typeface="Courier New"/>
              </a:rPr>
              <a:t>SET_SALARY </a:t>
            </a:r>
            <a:r>
              <a:rPr dirty="0" sz="1200">
                <a:latin typeface="Times New Roman"/>
                <a:cs typeface="Times New Roman"/>
              </a:rPr>
              <a:t>that </a:t>
            </a:r>
            <a:r>
              <a:rPr dirty="0" sz="1200" spc="-5">
                <a:latin typeface="Times New Roman"/>
                <a:cs typeface="Times New Roman"/>
              </a:rPr>
              <a:t>updates </a:t>
            </a:r>
            <a:r>
              <a:rPr dirty="0" sz="1200">
                <a:latin typeface="Times New Roman"/>
                <a:cs typeface="Times New Roman"/>
              </a:rPr>
              <a:t>the </a:t>
            </a:r>
            <a:r>
              <a:rPr dirty="0" sz="1200" spc="-5">
                <a:latin typeface="Times New Roman"/>
                <a:cs typeface="Times New Roman"/>
              </a:rPr>
              <a:t>employees’ </a:t>
            </a:r>
            <a:r>
              <a:rPr dirty="0" sz="1200">
                <a:latin typeface="Times New Roman"/>
                <a:cs typeface="Times New Roman"/>
              </a:rPr>
              <a:t>salaries. The </a:t>
            </a:r>
            <a:r>
              <a:rPr dirty="0" sz="1200" spc="-5">
                <a:latin typeface="Times New Roman"/>
                <a:cs typeface="Times New Roman"/>
              </a:rPr>
              <a:t>procedure accepts </a:t>
            </a:r>
            <a:r>
              <a:rPr dirty="0" sz="1200">
                <a:latin typeface="Times New Roman"/>
                <a:cs typeface="Times New Roman"/>
              </a:rPr>
              <a:t>two  </a:t>
            </a:r>
            <a:r>
              <a:rPr dirty="0" sz="1200" spc="-5">
                <a:latin typeface="Times New Roman"/>
                <a:cs typeface="Times New Roman"/>
              </a:rPr>
              <a:t>parameters: </a:t>
            </a:r>
            <a:r>
              <a:rPr dirty="0" sz="1200">
                <a:latin typeface="Times New Roman"/>
                <a:cs typeface="Times New Roman"/>
              </a:rPr>
              <a:t>the job ID for those salaries that </a:t>
            </a:r>
            <a:r>
              <a:rPr dirty="0" sz="1200" spc="-5">
                <a:latin typeface="Times New Roman"/>
                <a:cs typeface="Times New Roman"/>
              </a:rPr>
              <a:t>may </a:t>
            </a:r>
            <a:r>
              <a:rPr dirty="0" sz="1200">
                <a:latin typeface="Times New Roman"/>
                <a:cs typeface="Times New Roman"/>
              </a:rPr>
              <a:t>have to be updated, and the new  </a:t>
            </a:r>
            <a:r>
              <a:rPr dirty="0" sz="1200" spc="-5">
                <a:latin typeface="Times New Roman"/>
                <a:cs typeface="Times New Roman"/>
              </a:rPr>
              <a:t>minimum salary </a:t>
            </a:r>
            <a:r>
              <a:rPr dirty="0" sz="1200">
                <a:latin typeface="Times New Roman"/>
                <a:cs typeface="Times New Roman"/>
              </a:rPr>
              <a:t>for the job ID. The </a:t>
            </a:r>
            <a:r>
              <a:rPr dirty="0" sz="1200" spc="-5">
                <a:latin typeface="Times New Roman"/>
                <a:cs typeface="Times New Roman"/>
              </a:rPr>
              <a:t>procedure </a:t>
            </a:r>
            <a:r>
              <a:rPr dirty="0" sz="1200">
                <a:latin typeface="Times New Roman"/>
                <a:cs typeface="Times New Roman"/>
              </a:rPr>
              <a:t>sets all the </a:t>
            </a:r>
            <a:r>
              <a:rPr dirty="0" sz="1200" spc="-5">
                <a:latin typeface="Times New Roman"/>
                <a:cs typeface="Times New Roman"/>
              </a:rPr>
              <a:t>employee salaries </a:t>
            </a:r>
            <a:r>
              <a:rPr dirty="0" sz="1200">
                <a:latin typeface="Times New Roman"/>
                <a:cs typeface="Times New Roman"/>
              </a:rPr>
              <a:t>to the  </a:t>
            </a:r>
            <a:r>
              <a:rPr dirty="0" sz="1200" spc="-5">
                <a:latin typeface="Times New Roman"/>
                <a:cs typeface="Times New Roman"/>
              </a:rPr>
              <a:t>minimum </a:t>
            </a:r>
            <a:r>
              <a:rPr dirty="0" sz="1200">
                <a:latin typeface="Times New Roman"/>
                <a:cs typeface="Times New Roman"/>
              </a:rPr>
              <a:t>for </a:t>
            </a:r>
            <a:r>
              <a:rPr dirty="0" sz="1200" spc="-5">
                <a:latin typeface="Times New Roman"/>
                <a:cs typeface="Times New Roman"/>
              </a:rPr>
              <a:t>their </a:t>
            </a:r>
            <a:r>
              <a:rPr dirty="0" sz="1200">
                <a:latin typeface="Times New Roman"/>
                <a:cs typeface="Times New Roman"/>
              </a:rPr>
              <a:t>job if their </a:t>
            </a:r>
            <a:r>
              <a:rPr dirty="0" sz="1200" spc="-5">
                <a:latin typeface="Times New Roman"/>
                <a:cs typeface="Times New Roman"/>
              </a:rPr>
              <a:t>current </a:t>
            </a:r>
            <a:r>
              <a:rPr dirty="0" sz="1200">
                <a:latin typeface="Times New Roman"/>
                <a:cs typeface="Times New Roman"/>
              </a:rPr>
              <a:t>salary is </a:t>
            </a:r>
            <a:r>
              <a:rPr dirty="0" sz="1200" spc="-5">
                <a:latin typeface="Times New Roman"/>
                <a:cs typeface="Times New Roman"/>
              </a:rPr>
              <a:t>less </a:t>
            </a:r>
            <a:r>
              <a:rPr dirty="0" sz="1200">
                <a:latin typeface="Times New Roman"/>
                <a:cs typeface="Times New Roman"/>
              </a:rPr>
              <a:t>than </a:t>
            </a:r>
            <a:r>
              <a:rPr dirty="0" sz="1200" spc="-5">
                <a:latin typeface="Times New Roman"/>
                <a:cs typeface="Times New Roman"/>
              </a:rPr>
              <a:t>the new minimum</a:t>
            </a:r>
            <a:r>
              <a:rPr dirty="0" sz="1200" spc="30">
                <a:latin typeface="Times New Roman"/>
                <a:cs typeface="Times New Roman"/>
              </a:rPr>
              <a:t> </a:t>
            </a:r>
            <a:r>
              <a:rPr dirty="0" sz="1200">
                <a:latin typeface="Times New Roman"/>
                <a:cs typeface="Times New Roman"/>
              </a:rPr>
              <a:t>value.</a:t>
            </a:r>
            <a:endParaRPr sz="1200">
              <a:latin typeface="Times New Roman"/>
              <a:cs typeface="Times New Roman"/>
            </a:endParaRPr>
          </a:p>
          <a:p>
            <a:pPr marL="12700">
              <a:lnSpc>
                <a:spcPts val="1280"/>
              </a:lnSpc>
              <a:spcBef>
                <a:spcPts val="680"/>
              </a:spcBef>
            </a:pPr>
            <a:r>
              <a:rPr dirty="0" sz="1100" spc="-5">
                <a:latin typeface="Courier New"/>
                <a:cs typeface="Courier New"/>
              </a:rPr>
              <a:t>CREATE OR REPLACE PACKAGE emp_pkg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180340" marR="1751330">
              <a:lnSpc>
                <a:spcPts val="1240"/>
              </a:lnSpc>
              <a:spcBef>
                <a:spcPts val="70"/>
              </a:spcBef>
            </a:pPr>
            <a:r>
              <a:rPr dirty="0" sz="1100" spc="-5">
                <a:latin typeface="Courier New"/>
                <a:cs typeface="Courier New"/>
              </a:rPr>
              <a:t>TYPE emp_tabtype IS TABLE OF employees%ROWTYPE;  PROCEDURE add_employee(</a:t>
            </a:r>
            <a:endParaRPr sz="1100">
              <a:latin typeface="Courier New"/>
              <a:cs typeface="Courier New"/>
            </a:endParaRPr>
          </a:p>
          <a:p>
            <a:pPr marL="347980">
              <a:lnSpc>
                <a:spcPts val="1185"/>
              </a:lnSpc>
            </a:pPr>
            <a:r>
              <a:rPr dirty="0" sz="1100" spc="-5">
                <a:latin typeface="Courier New"/>
                <a:cs typeface="Courier New"/>
              </a:rPr>
              <a:t>first_name</a:t>
            </a:r>
            <a:r>
              <a:rPr dirty="0" sz="1100">
                <a:latin typeface="Courier New"/>
                <a:cs typeface="Courier New"/>
              </a:rPr>
              <a:t> </a:t>
            </a:r>
            <a:r>
              <a:rPr dirty="0" sz="1100" spc="-5">
                <a:latin typeface="Courier New"/>
                <a:cs typeface="Courier New"/>
              </a:rPr>
              <a:t>employees.first_name%TYPE,</a:t>
            </a:r>
            <a:endParaRPr sz="1100">
              <a:latin typeface="Courier New"/>
              <a:cs typeface="Courier New"/>
            </a:endParaRPr>
          </a:p>
          <a:p>
            <a:pPr marL="347980" marR="2589530">
              <a:lnSpc>
                <a:spcPts val="1240"/>
              </a:lnSpc>
              <a:spcBef>
                <a:spcPts val="70"/>
              </a:spcBef>
            </a:pPr>
            <a:r>
              <a:rPr dirty="0" sz="1100" spc="-5">
                <a:latin typeface="Courier New"/>
                <a:cs typeface="Courier New"/>
              </a:rPr>
              <a:t>last_name employees.last_name%TYPE,  email employees.email%TYPE,</a:t>
            </a:r>
            <a:endParaRPr sz="1100">
              <a:latin typeface="Courier New"/>
              <a:cs typeface="Courier New"/>
            </a:endParaRPr>
          </a:p>
          <a:p>
            <a:pPr marL="347980" marR="1918970">
              <a:lnSpc>
                <a:spcPts val="1250"/>
              </a:lnSpc>
              <a:spcBef>
                <a:spcPts val="5"/>
              </a:spcBef>
            </a:pPr>
            <a:r>
              <a:rPr dirty="0" sz="1100" spc="-5">
                <a:latin typeface="Courier New"/>
                <a:cs typeface="Courier New"/>
              </a:rPr>
              <a:t>job employees.job_id%TYPE DEFAULT 'SA_REP',  mgr employees.manager_id%TYPE DEFAULT 145,  sal employees.salary%TYPE DEFAULT</a:t>
            </a:r>
            <a:r>
              <a:rPr dirty="0" sz="1100" spc="20">
                <a:latin typeface="Courier New"/>
                <a:cs typeface="Courier New"/>
              </a:rPr>
              <a:t> </a:t>
            </a:r>
            <a:r>
              <a:rPr dirty="0" sz="1100" spc="-5">
                <a:latin typeface="Courier New"/>
                <a:cs typeface="Courier New"/>
              </a:rPr>
              <a:t>1000,</a:t>
            </a:r>
            <a:endParaRPr sz="1100">
              <a:latin typeface="Courier New"/>
              <a:cs typeface="Courier New"/>
            </a:endParaRPr>
          </a:p>
          <a:p>
            <a:pPr marL="347980">
              <a:lnSpc>
                <a:spcPts val="1170"/>
              </a:lnSpc>
            </a:pPr>
            <a:r>
              <a:rPr dirty="0" sz="1100" spc="-5">
                <a:latin typeface="Courier New"/>
                <a:cs typeface="Courier New"/>
              </a:rPr>
              <a:t>comm employees.commission_pct%TYPE DEFAULT</a:t>
            </a:r>
            <a:r>
              <a:rPr dirty="0" sz="1100" spc="15">
                <a:latin typeface="Courier New"/>
                <a:cs typeface="Courier New"/>
              </a:rPr>
              <a:t> </a:t>
            </a:r>
            <a:r>
              <a:rPr dirty="0" sz="1100" spc="-5">
                <a:latin typeface="Courier New"/>
                <a:cs typeface="Courier New"/>
              </a:rPr>
              <a:t>0,</a:t>
            </a:r>
            <a:endParaRPr sz="1100">
              <a:latin typeface="Courier New"/>
              <a:cs typeface="Courier New"/>
            </a:endParaRPr>
          </a:p>
          <a:p>
            <a:pPr marL="180340" marR="1499870" indent="167640">
              <a:lnSpc>
                <a:spcPts val="1250"/>
              </a:lnSpc>
              <a:spcBef>
                <a:spcPts val="65"/>
              </a:spcBef>
            </a:pPr>
            <a:r>
              <a:rPr dirty="0" sz="1100" spc="-5">
                <a:latin typeface="Courier New"/>
                <a:cs typeface="Courier New"/>
              </a:rPr>
              <a:t>deptid employees.department_id%TYPE DEFAULT 30);  PROCEDURE add_employee(</a:t>
            </a:r>
            <a:endParaRPr sz="1100">
              <a:latin typeface="Courier New"/>
              <a:cs typeface="Courier New"/>
            </a:endParaRPr>
          </a:p>
          <a:p>
            <a:pPr marL="347980">
              <a:lnSpc>
                <a:spcPts val="1175"/>
              </a:lnSpc>
            </a:pPr>
            <a:r>
              <a:rPr dirty="0" sz="1100" spc="-5">
                <a:latin typeface="Courier New"/>
                <a:cs typeface="Courier New"/>
              </a:rPr>
              <a:t>first_name</a:t>
            </a:r>
            <a:r>
              <a:rPr dirty="0" sz="1100" spc="30">
                <a:latin typeface="Courier New"/>
                <a:cs typeface="Courier New"/>
              </a:rPr>
              <a:t> </a:t>
            </a:r>
            <a:r>
              <a:rPr dirty="0" sz="1100" spc="-5">
                <a:latin typeface="Courier New"/>
                <a:cs typeface="Courier New"/>
              </a:rPr>
              <a:t>employees.first_name%TYPE,</a:t>
            </a:r>
            <a:endParaRPr sz="1100">
              <a:latin typeface="Courier New"/>
              <a:cs typeface="Courier New"/>
            </a:endParaRPr>
          </a:p>
          <a:p>
            <a:pPr marL="347980" marR="2421890">
              <a:lnSpc>
                <a:spcPts val="1250"/>
              </a:lnSpc>
              <a:spcBef>
                <a:spcPts val="60"/>
              </a:spcBef>
            </a:pPr>
            <a:r>
              <a:rPr dirty="0" sz="1100" spc="-5">
                <a:latin typeface="Courier New"/>
                <a:cs typeface="Courier New"/>
              </a:rPr>
              <a:t>last_name employees.last_name%TYPE,  deptid</a:t>
            </a:r>
            <a:r>
              <a:rPr dirty="0" sz="1100" spc="30">
                <a:latin typeface="Courier New"/>
                <a:cs typeface="Courier New"/>
              </a:rPr>
              <a:t> </a:t>
            </a:r>
            <a:r>
              <a:rPr dirty="0" sz="1100" spc="-5">
                <a:latin typeface="Courier New"/>
                <a:cs typeface="Courier New"/>
              </a:rPr>
              <a:t>employees.department_id%TYPE);</a:t>
            </a:r>
            <a:endParaRPr sz="1100">
              <a:latin typeface="Courier New"/>
              <a:cs typeface="Courier New"/>
            </a:endParaRPr>
          </a:p>
          <a:p>
            <a:pPr marL="180340">
              <a:lnSpc>
                <a:spcPts val="1175"/>
              </a:lnSpc>
            </a:pPr>
            <a:r>
              <a:rPr dirty="0" sz="1100" spc="-5">
                <a:latin typeface="Courier New"/>
                <a:cs typeface="Courier New"/>
              </a:rPr>
              <a:t>PROCEDURE get_employee(</a:t>
            </a:r>
            <a:endParaRPr sz="1100">
              <a:latin typeface="Courier New"/>
              <a:cs typeface="Courier New"/>
            </a:endParaRPr>
          </a:p>
          <a:p>
            <a:pPr marL="347980" marR="2505710">
              <a:lnSpc>
                <a:spcPts val="1250"/>
              </a:lnSpc>
              <a:spcBef>
                <a:spcPts val="65"/>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5"/>
              </a:lnSpc>
            </a:pPr>
            <a:r>
              <a:rPr dirty="0" sz="1100" spc="-5">
                <a:latin typeface="Courier New"/>
                <a:cs typeface="Courier New"/>
              </a:rPr>
              <a:t>job OUT</a:t>
            </a:r>
            <a:r>
              <a:rPr dirty="0" sz="1100" spc="5">
                <a:latin typeface="Courier New"/>
                <a:cs typeface="Courier New"/>
              </a:rPr>
              <a:t> </a:t>
            </a:r>
            <a:r>
              <a:rPr dirty="0" sz="1100" spc="-5">
                <a:latin typeface="Courier New"/>
                <a:cs typeface="Courier New"/>
              </a:rPr>
              <a:t>employees.job_id%TYPE);</a:t>
            </a:r>
            <a:endParaRPr sz="1100">
              <a:latin typeface="Courier New"/>
              <a:cs typeface="Courier New"/>
            </a:endParaRPr>
          </a:p>
          <a:p>
            <a:pPr marL="347980" marR="996950" indent="-167640">
              <a:lnSpc>
                <a:spcPts val="1250"/>
              </a:lnSpc>
              <a:spcBef>
                <a:spcPts val="65"/>
              </a:spcBef>
            </a:pPr>
            <a:r>
              <a:rPr dirty="0" sz="1100" spc="-5">
                <a:latin typeface="Courier New"/>
                <a:cs typeface="Courier New"/>
              </a:rPr>
              <a:t>FUNCTION get_employee(emp_id employees.employee_id%type)  return employees%rowtype;</a:t>
            </a:r>
            <a:endParaRPr sz="1100">
              <a:latin typeface="Courier New"/>
              <a:cs typeface="Courier New"/>
            </a:endParaRPr>
          </a:p>
          <a:p>
            <a:pPr marL="180340">
              <a:lnSpc>
                <a:spcPts val="1175"/>
              </a:lnSpc>
            </a:pPr>
            <a:r>
              <a:rPr dirty="0" sz="1100" spc="-5">
                <a:latin typeface="Courier New"/>
                <a:cs typeface="Courier New"/>
              </a:rPr>
              <a:t>FUNCTION get_employee(family_name</a:t>
            </a:r>
            <a:r>
              <a:rPr dirty="0" sz="1100" spc="20">
                <a:latin typeface="Courier New"/>
                <a:cs typeface="Courier New"/>
              </a:rPr>
              <a:t> </a:t>
            </a:r>
            <a:r>
              <a:rPr dirty="0" sz="1100" spc="-5">
                <a:latin typeface="Courier New"/>
                <a:cs typeface="Courier New"/>
              </a:rPr>
              <a:t>employees.last_name%type)</a:t>
            </a:r>
            <a:endParaRPr sz="1100">
              <a:latin typeface="Courier New"/>
              <a:cs typeface="Courier New"/>
            </a:endParaRPr>
          </a:p>
          <a:p>
            <a:pPr marL="347980">
              <a:lnSpc>
                <a:spcPts val="1250"/>
              </a:lnSpc>
            </a:pPr>
            <a:r>
              <a:rPr dirty="0" sz="1100" spc="-5">
                <a:latin typeface="Courier New"/>
                <a:cs typeface="Courier New"/>
              </a:rPr>
              <a:t>return</a:t>
            </a:r>
            <a:r>
              <a:rPr dirty="0" sz="1100" spc="-15">
                <a:latin typeface="Courier New"/>
                <a:cs typeface="Courier New"/>
              </a:rPr>
              <a:t> </a:t>
            </a:r>
            <a:r>
              <a:rPr dirty="0" sz="1100" spc="-5">
                <a:latin typeface="Courier New"/>
                <a:cs typeface="Courier New"/>
              </a:rPr>
              <a:t>employees%rowtype;</a:t>
            </a:r>
            <a:endParaRPr sz="1100">
              <a:latin typeface="Courier New"/>
              <a:cs typeface="Courier New"/>
            </a:endParaRPr>
          </a:p>
          <a:p>
            <a:pPr marL="180340" marR="494030">
              <a:lnSpc>
                <a:spcPts val="1240"/>
              </a:lnSpc>
              <a:spcBef>
                <a:spcPts val="70"/>
              </a:spcBef>
            </a:pPr>
            <a:r>
              <a:rPr dirty="0" sz="1100" spc="-5">
                <a:latin typeface="Courier New"/>
                <a:cs typeface="Courier New"/>
              </a:rPr>
              <a:t>PROCEDURE get_employees(dept_id employees.department_id%type);  PROCEDURE init_departments;</a:t>
            </a:r>
            <a:endParaRPr sz="1100">
              <a:latin typeface="Courier New"/>
              <a:cs typeface="Courier New"/>
            </a:endParaRPr>
          </a:p>
          <a:p>
            <a:pPr marL="180340">
              <a:lnSpc>
                <a:spcPts val="1170"/>
              </a:lnSpc>
            </a:pPr>
            <a:r>
              <a:rPr dirty="0" sz="1100" spc="-5">
                <a:latin typeface="Courier New"/>
                <a:cs typeface="Courier New"/>
              </a:rPr>
              <a:t>PROCEDURE print_employee(emprec</a:t>
            </a:r>
            <a:r>
              <a:rPr dirty="0" sz="1100" spc="10">
                <a:latin typeface="Courier New"/>
                <a:cs typeface="Courier New"/>
              </a:rPr>
              <a:t> </a:t>
            </a:r>
            <a:r>
              <a:rPr dirty="0" sz="1100" spc="-5">
                <a:latin typeface="Courier New"/>
                <a:cs typeface="Courier New"/>
              </a:rPr>
              <a:t>employees%rowtype);</a:t>
            </a:r>
            <a:endParaRPr sz="1100">
              <a:latin typeface="Courier New"/>
              <a:cs typeface="Courier New"/>
            </a:endParaRPr>
          </a:p>
          <a:p>
            <a:pPr marL="180340">
              <a:lnSpc>
                <a:spcPts val="1245"/>
              </a:lnSpc>
            </a:pPr>
            <a:r>
              <a:rPr dirty="0" sz="1100" spc="-5" b="1">
                <a:latin typeface="Courier New"/>
                <a:cs typeface="Courier New"/>
              </a:rPr>
              <a:t>PROCEDURE set_salary(jobid VARCHAR2, min_salary</a:t>
            </a:r>
            <a:r>
              <a:rPr dirty="0" sz="1100" spc="35" b="1">
                <a:latin typeface="Courier New"/>
                <a:cs typeface="Courier New"/>
              </a:rPr>
              <a:t> </a:t>
            </a:r>
            <a:r>
              <a:rPr dirty="0" sz="1100" spc="-5" b="1">
                <a:latin typeface="Courier New"/>
                <a:cs typeface="Courier New"/>
              </a:rPr>
              <a:t>NUMBER);</a:t>
            </a:r>
            <a:endParaRPr sz="1100">
              <a:latin typeface="Courier New"/>
              <a:cs typeface="Courier New"/>
            </a:endParaRPr>
          </a:p>
          <a:p>
            <a:pPr marL="12700">
              <a:lnSpc>
                <a:spcPts val="1260"/>
              </a:lnSpc>
            </a:pPr>
            <a:r>
              <a:rPr dirty="0" sz="1100" spc="-5">
                <a:latin typeface="Courier New"/>
                <a:cs typeface="Courier New"/>
              </a:rPr>
              <a:t>END emp_pkg;</a:t>
            </a:r>
            <a:endParaRPr sz="1100">
              <a:latin typeface="Courier New"/>
              <a:cs typeface="Courier New"/>
            </a:endParaRPr>
          </a:p>
          <a:p>
            <a:pPr marL="12700">
              <a:lnSpc>
                <a:spcPts val="1250"/>
              </a:lnSpc>
            </a:pPr>
            <a:r>
              <a:rPr dirty="0" sz="1100" spc="-5">
                <a:latin typeface="Courier New"/>
                <a:cs typeface="Courier New"/>
              </a:rPr>
              <a:t>/</a:t>
            </a:r>
            <a:endParaRPr sz="1100">
              <a:latin typeface="Courier New"/>
              <a:cs typeface="Courier New"/>
            </a:endParaRPr>
          </a:p>
          <a:p>
            <a:pPr marL="12700">
              <a:lnSpc>
                <a:spcPts val="1285"/>
              </a:lnSpc>
            </a:pPr>
            <a:r>
              <a:rPr dirty="0" sz="1100" spc="-5">
                <a:latin typeface="Courier New"/>
                <a:cs typeface="Courier New"/>
              </a:rPr>
              <a:t>SHOW ERRORS</a:t>
            </a:r>
            <a:endParaRPr sz="1100">
              <a:latin typeface="Courier New"/>
              <a:cs typeface="Courier New"/>
            </a:endParaRPr>
          </a:p>
        </p:txBody>
      </p:sp>
      <p:sp>
        <p:nvSpPr>
          <p:cNvPr id="6" name="object 6"/>
          <p:cNvSpPr/>
          <p:nvPr/>
        </p:nvSpPr>
        <p:spPr>
          <a:xfrm>
            <a:off x="832866" y="3561587"/>
            <a:ext cx="6335395" cy="4956810"/>
          </a:xfrm>
          <a:custGeom>
            <a:avLst/>
            <a:gdLst/>
            <a:ahLst/>
            <a:cxnLst/>
            <a:rect l="l" t="t" r="r" b="b"/>
            <a:pathLst>
              <a:path w="6335395" h="4956809">
                <a:moveTo>
                  <a:pt x="6335268" y="4773168"/>
                </a:moveTo>
                <a:lnTo>
                  <a:pt x="6323076" y="4773168"/>
                </a:lnTo>
                <a:lnTo>
                  <a:pt x="6323076" y="4944618"/>
                </a:lnTo>
                <a:lnTo>
                  <a:pt x="12179" y="4944618"/>
                </a:lnTo>
                <a:lnTo>
                  <a:pt x="12179" y="0"/>
                </a:lnTo>
                <a:lnTo>
                  <a:pt x="0" y="0"/>
                </a:lnTo>
                <a:lnTo>
                  <a:pt x="0" y="4944618"/>
                </a:lnTo>
                <a:lnTo>
                  <a:pt x="0" y="4956810"/>
                </a:lnTo>
                <a:lnTo>
                  <a:pt x="12179" y="4956810"/>
                </a:lnTo>
                <a:lnTo>
                  <a:pt x="6323076" y="4956810"/>
                </a:lnTo>
                <a:lnTo>
                  <a:pt x="6335268" y="4956810"/>
                </a:lnTo>
                <a:lnTo>
                  <a:pt x="6335268" y="4944618"/>
                </a:lnTo>
                <a:lnTo>
                  <a:pt x="6335268" y="4773168"/>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120">
                <a:latin typeface="Garuda"/>
                <a:cs typeface="Garuda"/>
              </a:rPr>
              <a:t>is</a:t>
            </a:r>
            <a:r>
              <a:rPr dirty="0" baseline="16203" sz="1800" spc="-179" b="1">
                <a:latin typeface="Arial"/>
                <a:cs typeface="Arial"/>
              </a:rPr>
              <a:t>-9</a:t>
            </a:r>
            <a:r>
              <a:rPr dirty="0" sz="800" spc="-120">
                <a:latin typeface="Garuda"/>
                <a:cs typeface="Garuda"/>
              </a:rPr>
              <a:t>st</a:t>
            </a:r>
            <a:r>
              <a:rPr dirty="0" baseline="16203" sz="1800" spc="-179" b="1">
                <a:latin typeface="Arial"/>
                <a:cs typeface="Arial"/>
              </a:rPr>
              <a:t>0</a:t>
            </a:r>
            <a:r>
              <a:rPr dirty="0" sz="800" spc="-120">
                <a:latin typeface="Garuda"/>
                <a:cs typeface="Garuda"/>
              </a:rPr>
              <a: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896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21559"/>
            <a:ext cx="6061075" cy="8308340"/>
          </a:xfrm>
          <a:prstGeom prst="rect">
            <a:avLst/>
          </a:prstGeom>
        </p:spPr>
        <p:txBody>
          <a:bodyPr wrap="square" lIns="0" tIns="106045" rIns="0" bIns="0" rtlCol="0" vert="horz">
            <a:spAutoFit/>
          </a:bodyPr>
          <a:lstStyle/>
          <a:p>
            <a:pPr marL="12700">
              <a:lnSpc>
                <a:spcPct val="100000"/>
              </a:lnSpc>
              <a:spcBef>
                <a:spcPts val="835"/>
              </a:spcBef>
            </a:pPr>
            <a:r>
              <a:rPr dirty="0" sz="1200" spc="-5" b="1">
                <a:latin typeface="Arial"/>
                <a:cs typeface="Arial"/>
              </a:rPr>
              <a:t>Practice 11: Solutions</a:t>
            </a:r>
            <a:r>
              <a:rPr dirty="0" sz="1200" spc="5" b="1">
                <a:latin typeface="Arial"/>
                <a:cs typeface="Arial"/>
              </a:rPr>
              <a:t> </a:t>
            </a:r>
            <a:r>
              <a:rPr dirty="0" sz="1200" spc="-5" b="1">
                <a:latin typeface="Arial"/>
                <a:cs typeface="Arial"/>
              </a:rPr>
              <a:t>(continued)</a:t>
            </a:r>
            <a:endParaRPr sz="1200">
              <a:latin typeface="Arial"/>
              <a:cs typeface="Arial"/>
            </a:endParaRPr>
          </a:p>
          <a:p>
            <a:pPr marL="12700">
              <a:lnSpc>
                <a:spcPts val="1280"/>
              </a:lnSpc>
              <a:spcBef>
                <a:spcPts val="670"/>
              </a:spcBef>
            </a:pPr>
            <a:r>
              <a:rPr dirty="0" sz="1100" spc="-5">
                <a:latin typeface="Courier New"/>
                <a:cs typeface="Courier New"/>
              </a:rPr>
              <a:t>CREATE OR REPLACE PACKAGE BODY emp_pkg</a:t>
            </a:r>
            <a:r>
              <a:rPr dirty="0" sz="1100" spc="25">
                <a:latin typeface="Courier New"/>
                <a:cs typeface="Courier New"/>
              </a:rPr>
              <a:t> </a:t>
            </a:r>
            <a:r>
              <a:rPr dirty="0" sz="1100" spc="-5">
                <a:latin typeface="Courier New"/>
                <a:cs typeface="Courier New"/>
              </a:rPr>
              <a:t>IS</a:t>
            </a:r>
            <a:endParaRPr sz="1100">
              <a:latin typeface="Courier New"/>
              <a:cs typeface="Courier New"/>
            </a:endParaRPr>
          </a:p>
          <a:p>
            <a:pPr marL="347980" marR="2519680" indent="-167640">
              <a:lnSpc>
                <a:spcPts val="1250"/>
              </a:lnSpc>
              <a:spcBef>
                <a:spcPts val="60"/>
              </a:spcBef>
            </a:pPr>
            <a:r>
              <a:rPr dirty="0" sz="1100" spc="-5">
                <a:latin typeface="Courier New"/>
                <a:cs typeface="Courier New"/>
              </a:rPr>
              <a:t>TYPE boolean_tabtype IS TABLE OF BOOLEAN  INDEX BY</a:t>
            </a:r>
            <a:r>
              <a:rPr dirty="0" sz="1100">
                <a:latin typeface="Courier New"/>
                <a:cs typeface="Courier New"/>
              </a:rPr>
              <a:t> </a:t>
            </a:r>
            <a:r>
              <a:rPr dirty="0" sz="1100" spc="-5">
                <a:latin typeface="Courier New"/>
                <a:cs typeface="Courier New"/>
              </a:rPr>
              <a:t>BINARY_INTEGER;</a:t>
            </a:r>
            <a:endParaRPr sz="1100">
              <a:latin typeface="Courier New"/>
              <a:cs typeface="Courier New"/>
            </a:endParaRPr>
          </a:p>
          <a:p>
            <a:pPr marL="180340">
              <a:lnSpc>
                <a:spcPts val="1175"/>
              </a:lnSpc>
            </a:pPr>
            <a:r>
              <a:rPr dirty="0" sz="1100" spc="-5">
                <a:latin typeface="Courier New"/>
                <a:cs typeface="Courier New"/>
              </a:rPr>
              <a:t>valid_departments</a:t>
            </a:r>
            <a:r>
              <a:rPr dirty="0" sz="1100">
                <a:latin typeface="Courier New"/>
                <a:cs typeface="Courier New"/>
              </a:rPr>
              <a:t> </a:t>
            </a:r>
            <a:r>
              <a:rPr dirty="0" sz="1100" spc="-5">
                <a:latin typeface="Courier New"/>
                <a:cs typeface="Courier New"/>
              </a:rPr>
              <a:t>boolean_tabtype;</a:t>
            </a:r>
            <a:endParaRPr sz="1100">
              <a:latin typeface="Courier New"/>
              <a:cs typeface="Courier New"/>
            </a:endParaRPr>
          </a:p>
          <a:p>
            <a:pPr marL="180340">
              <a:lnSpc>
                <a:spcPts val="1285"/>
              </a:lnSpc>
              <a:tabLst>
                <a:tab pos="1688464" algn="l"/>
              </a:tabLst>
            </a:pPr>
            <a:r>
              <a:rPr dirty="0" sz="1100" spc="-5">
                <a:latin typeface="Courier New"/>
                <a:cs typeface="Courier New"/>
              </a:rPr>
              <a:t>emp_table	emp_tabtype;</a:t>
            </a:r>
            <a:endParaRPr sz="1100">
              <a:latin typeface="Courier New"/>
              <a:cs typeface="Courier New"/>
            </a:endParaRPr>
          </a:p>
          <a:p>
            <a:pPr>
              <a:lnSpc>
                <a:spcPct val="100000"/>
              </a:lnSpc>
              <a:spcBef>
                <a:spcPts val="20"/>
              </a:spcBef>
            </a:pPr>
            <a:endParaRPr sz="1100">
              <a:latin typeface="Courier New"/>
              <a:cs typeface="Courier New"/>
            </a:endParaRPr>
          </a:p>
          <a:p>
            <a:pPr marL="264160" marR="591820" indent="-83820">
              <a:lnSpc>
                <a:spcPts val="1250"/>
              </a:lnSpc>
              <a:spcBef>
                <a:spcPts val="5"/>
              </a:spcBef>
            </a:pPr>
            <a:r>
              <a:rPr dirty="0" sz="1100" spc="-5">
                <a:latin typeface="Courier New"/>
                <a:cs typeface="Courier New"/>
              </a:rPr>
              <a:t>FUNCTION valid_deptid(deptid IN departments.department_id%TYPE)  RETURN BOOLEAN;</a:t>
            </a:r>
            <a:endParaRPr sz="1100">
              <a:latin typeface="Courier New"/>
              <a:cs typeface="Courier New"/>
            </a:endParaRPr>
          </a:p>
          <a:p>
            <a:pPr marL="180340">
              <a:lnSpc>
                <a:spcPts val="1175"/>
              </a:lnSpc>
            </a:pPr>
            <a:r>
              <a:rPr dirty="0" sz="1100" spc="-5">
                <a:latin typeface="Courier New"/>
                <a:cs typeface="Courier New"/>
              </a:rPr>
              <a:t>PROCEDURE add_employee(</a:t>
            </a:r>
            <a:endParaRPr sz="1100">
              <a:latin typeface="Courier New"/>
              <a:cs typeface="Courier New"/>
            </a:endParaRPr>
          </a:p>
          <a:p>
            <a:pPr marL="347980" marR="2603500">
              <a:lnSpc>
                <a:spcPts val="1250"/>
              </a:lnSpc>
              <a:spcBef>
                <a:spcPts val="60"/>
              </a:spcBef>
            </a:pPr>
            <a:r>
              <a:rPr dirty="0" sz="1100" spc="-5">
                <a:latin typeface="Courier New"/>
                <a:cs typeface="Courier New"/>
              </a:rPr>
              <a:t>first_name employees.first_name%TYPE,  last_name employees.last_name%TYPE,  email employees.email%TYPE,</a:t>
            </a:r>
            <a:endParaRPr sz="1100">
              <a:latin typeface="Courier New"/>
              <a:cs typeface="Courier New"/>
            </a:endParaRPr>
          </a:p>
          <a:p>
            <a:pPr marL="347980" marR="2100580">
              <a:lnSpc>
                <a:spcPts val="1240"/>
              </a:lnSpc>
            </a:pPr>
            <a:r>
              <a:rPr dirty="0" sz="1100" spc="-5">
                <a:latin typeface="Courier New"/>
                <a:cs typeface="Courier New"/>
              </a:rPr>
              <a:t>job employees.job_id%TYPE DEFAULT 'SA_REP',  mgr employees.manager_id%TYPE DEFAULT</a:t>
            </a:r>
            <a:r>
              <a:rPr dirty="0" sz="1100" spc="40">
                <a:latin typeface="Courier New"/>
                <a:cs typeface="Courier New"/>
              </a:rPr>
              <a:t> </a:t>
            </a:r>
            <a:r>
              <a:rPr dirty="0" sz="1100" spc="-5">
                <a:latin typeface="Courier New"/>
                <a:cs typeface="Courier New"/>
              </a:rPr>
              <a:t>145,</a:t>
            </a:r>
            <a:endParaRPr sz="1100">
              <a:latin typeface="Courier New"/>
              <a:cs typeface="Courier New"/>
            </a:endParaRPr>
          </a:p>
          <a:p>
            <a:pPr marL="347980">
              <a:lnSpc>
                <a:spcPts val="1185"/>
              </a:lnSpc>
            </a:pPr>
            <a:r>
              <a:rPr dirty="0" sz="1100" spc="-5">
                <a:latin typeface="Courier New"/>
                <a:cs typeface="Courier New"/>
              </a:rPr>
              <a:t>sal employees.salary%TYPE DEFAULT</a:t>
            </a:r>
            <a:r>
              <a:rPr dirty="0" sz="1100" spc="10">
                <a:latin typeface="Courier New"/>
                <a:cs typeface="Courier New"/>
              </a:rPr>
              <a:t> </a:t>
            </a:r>
            <a:r>
              <a:rPr dirty="0" sz="1100" spc="-5">
                <a:latin typeface="Courier New"/>
                <a:cs typeface="Courier New"/>
              </a:rPr>
              <a:t>1000,</a:t>
            </a:r>
            <a:endParaRPr sz="1100">
              <a:latin typeface="Courier New"/>
              <a:cs typeface="Courier New"/>
            </a:endParaRPr>
          </a:p>
          <a:p>
            <a:pPr marL="347980" marR="1513840">
              <a:lnSpc>
                <a:spcPts val="1240"/>
              </a:lnSpc>
              <a:spcBef>
                <a:spcPts val="75"/>
              </a:spcBef>
            </a:pPr>
            <a:r>
              <a:rPr dirty="0" sz="1100" spc="-5">
                <a:latin typeface="Courier New"/>
                <a:cs typeface="Courier New"/>
              </a:rPr>
              <a:t>comm employees.commission_pct%TYPE DEFAULT 0,  deptid employees.department_id%TYPE DEFAULT 30)</a:t>
            </a:r>
            <a:r>
              <a:rPr dirty="0" sz="1100" spc="80">
                <a:latin typeface="Courier New"/>
                <a:cs typeface="Courier New"/>
              </a:rPr>
              <a:t> </a:t>
            </a:r>
            <a:r>
              <a:rPr dirty="0" sz="1100" spc="-5">
                <a:latin typeface="Courier New"/>
                <a:cs typeface="Courier New"/>
              </a:rPr>
              <a:t>IS</a:t>
            </a:r>
            <a:endParaRPr sz="1100">
              <a:latin typeface="Courier New"/>
              <a:cs typeface="Courier New"/>
            </a:endParaRPr>
          </a:p>
          <a:p>
            <a:pPr>
              <a:lnSpc>
                <a:spcPct val="100000"/>
              </a:lnSpc>
              <a:spcBef>
                <a:spcPts val="15"/>
              </a:spcBef>
            </a:pPr>
            <a:endParaRPr sz="1000">
              <a:latin typeface="Courier New"/>
              <a:cs typeface="Courier New"/>
            </a:endParaRPr>
          </a:p>
          <a:p>
            <a:pPr marL="347980">
              <a:lnSpc>
                <a:spcPts val="1280"/>
              </a:lnSpc>
            </a:pPr>
            <a:r>
              <a:rPr dirty="0" sz="1100" spc="-5">
                <a:latin typeface="Courier New"/>
                <a:cs typeface="Courier New"/>
              </a:rPr>
              <a:t>PROCEDURE audit_newemp</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515620" marR="3022600">
              <a:lnSpc>
                <a:spcPts val="1250"/>
              </a:lnSpc>
              <a:spcBef>
                <a:spcPts val="60"/>
              </a:spcBef>
            </a:pPr>
            <a:r>
              <a:rPr dirty="0" sz="1100" spc="-5">
                <a:latin typeface="Courier New"/>
                <a:cs typeface="Courier New"/>
              </a:rPr>
              <a:t>PRAGMA AUTONOMOUS_TRANSACTION;  user_id VARCHAR2(30) :=</a:t>
            </a:r>
            <a:r>
              <a:rPr dirty="0" sz="1100" spc="5">
                <a:latin typeface="Courier New"/>
                <a:cs typeface="Courier New"/>
              </a:rPr>
              <a:t> </a:t>
            </a:r>
            <a:r>
              <a:rPr dirty="0" sz="1100" spc="-5">
                <a:latin typeface="Courier New"/>
                <a:cs typeface="Courier New"/>
              </a:rPr>
              <a:t>USER;</a:t>
            </a:r>
            <a:endParaRPr sz="1100">
              <a:latin typeface="Courier New"/>
              <a:cs typeface="Courier New"/>
            </a:endParaRPr>
          </a:p>
          <a:p>
            <a:pPr marL="347980">
              <a:lnSpc>
                <a:spcPts val="1175"/>
              </a:lnSpc>
            </a:pPr>
            <a:r>
              <a:rPr dirty="0" sz="1100" spc="-5">
                <a:latin typeface="Courier New"/>
                <a:cs typeface="Courier New"/>
              </a:rPr>
              <a:t>BEGIN</a:t>
            </a:r>
            <a:endParaRPr sz="1100">
              <a:latin typeface="Courier New"/>
              <a:cs typeface="Courier New"/>
            </a:endParaRPr>
          </a:p>
          <a:p>
            <a:pPr marL="515620" marR="675640">
              <a:lnSpc>
                <a:spcPts val="1250"/>
              </a:lnSpc>
              <a:spcBef>
                <a:spcPts val="60"/>
              </a:spcBef>
            </a:pPr>
            <a:r>
              <a:rPr dirty="0" sz="1100" spc="-5">
                <a:latin typeface="Courier New"/>
                <a:cs typeface="Courier New"/>
              </a:rPr>
              <a:t>INSERT INTO log_newemp (entry_id, user_id, log_time, name)  VALUES (log_newemp_seq.NEXTVAL, user_id,</a:t>
            </a:r>
            <a:r>
              <a:rPr dirty="0" sz="1100" spc="25">
                <a:latin typeface="Courier New"/>
                <a:cs typeface="Courier New"/>
              </a:rPr>
              <a:t> </a:t>
            </a:r>
            <a:r>
              <a:rPr dirty="0" sz="1100" spc="-5">
                <a:latin typeface="Courier New"/>
                <a:cs typeface="Courier New"/>
              </a:rPr>
              <a:t>sysdate,</a:t>
            </a:r>
            <a:endParaRPr sz="1100">
              <a:latin typeface="Courier New"/>
              <a:cs typeface="Courier New"/>
            </a:endParaRPr>
          </a:p>
          <a:p>
            <a:pPr marL="1186180">
              <a:lnSpc>
                <a:spcPts val="1175"/>
              </a:lnSpc>
            </a:pPr>
            <a:r>
              <a:rPr dirty="0" sz="1100" spc="-5">
                <a:latin typeface="Courier New"/>
                <a:cs typeface="Courier New"/>
              </a:rPr>
              <a:t>first_name||'</a:t>
            </a:r>
            <a:r>
              <a:rPr dirty="0" sz="1100">
                <a:latin typeface="Courier New"/>
                <a:cs typeface="Courier New"/>
              </a:rPr>
              <a:t> </a:t>
            </a:r>
            <a:r>
              <a:rPr dirty="0" sz="1100" spc="-5">
                <a:latin typeface="Courier New"/>
                <a:cs typeface="Courier New"/>
              </a:rPr>
              <a:t>'||last_name);</a:t>
            </a:r>
            <a:endParaRPr sz="1100">
              <a:latin typeface="Courier New"/>
              <a:cs typeface="Courier New"/>
            </a:endParaRPr>
          </a:p>
          <a:p>
            <a:pPr marL="515620">
              <a:lnSpc>
                <a:spcPts val="1245"/>
              </a:lnSpc>
            </a:pPr>
            <a:r>
              <a:rPr dirty="0" sz="1100" spc="-5">
                <a:latin typeface="Courier New"/>
                <a:cs typeface="Courier New"/>
              </a:rPr>
              <a:t>COMMIT;</a:t>
            </a:r>
            <a:endParaRPr sz="1100">
              <a:latin typeface="Courier New"/>
              <a:cs typeface="Courier New"/>
            </a:endParaRPr>
          </a:p>
          <a:p>
            <a:pPr marL="347980">
              <a:lnSpc>
                <a:spcPts val="1285"/>
              </a:lnSpc>
            </a:pPr>
            <a:r>
              <a:rPr dirty="0" sz="1100" spc="-5">
                <a:latin typeface="Courier New"/>
                <a:cs typeface="Courier New"/>
              </a:rPr>
              <a:t>END audit_newemp;</a:t>
            </a:r>
            <a:endParaRPr sz="1100">
              <a:latin typeface="Courier New"/>
              <a:cs typeface="Courier New"/>
            </a:endParaRPr>
          </a:p>
          <a:p>
            <a:pPr>
              <a:lnSpc>
                <a:spcPct val="100000"/>
              </a:lnSpc>
              <a:spcBef>
                <a:spcPts val="40"/>
              </a:spcBef>
            </a:pPr>
            <a:endParaRPr sz="1000">
              <a:latin typeface="Courier New"/>
              <a:cs typeface="Courier New"/>
            </a:endParaRPr>
          </a:p>
          <a:p>
            <a:pPr marL="180340">
              <a:lnSpc>
                <a:spcPts val="1285"/>
              </a:lnSpc>
            </a:pPr>
            <a:r>
              <a:rPr dirty="0" sz="1100" spc="-5">
                <a:latin typeface="Courier New"/>
                <a:cs typeface="Courier New"/>
              </a:rPr>
              <a:t>BEGIN</a:t>
            </a:r>
            <a:endParaRPr sz="1100">
              <a:latin typeface="Courier New"/>
              <a:cs typeface="Courier New"/>
            </a:endParaRPr>
          </a:p>
          <a:p>
            <a:pPr marL="515620" marR="3357879" indent="-167640">
              <a:lnSpc>
                <a:spcPts val="1250"/>
              </a:lnSpc>
              <a:spcBef>
                <a:spcPts val="65"/>
              </a:spcBef>
            </a:pPr>
            <a:r>
              <a:rPr dirty="0" sz="1100" spc="-5">
                <a:latin typeface="Courier New"/>
                <a:cs typeface="Courier New"/>
              </a:rPr>
              <a:t>IF valid_deptid(deptid) THEN  audit_newemp;</a:t>
            </a:r>
            <a:endParaRPr sz="1100">
              <a:latin typeface="Courier New"/>
              <a:cs typeface="Courier New"/>
            </a:endParaRPr>
          </a:p>
          <a:p>
            <a:pPr marL="515620">
              <a:lnSpc>
                <a:spcPts val="1175"/>
              </a:lnSpc>
            </a:pPr>
            <a:r>
              <a:rPr dirty="0" sz="1100" spc="-5">
                <a:latin typeface="Courier New"/>
                <a:cs typeface="Courier New"/>
              </a:rPr>
              <a:t>INSERT INTO employees(employee_id, first_name, last_name,</a:t>
            </a:r>
            <a:r>
              <a:rPr dirty="0" sz="1100" spc="100">
                <a:latin typeface="Courier New"/>
                <a:cs typeface="Courier New"/>
              </a:rPr>
              <a:t> </a:t>
            </a:r>
            <a:r>
              <a:rPr dirty="0" sz="1100" spc="-5">
                <a:latin typeface="Courier New"/>
                <a:cs typeface="Courier New"/>
              </a:rPr>
              <a:t>email,</a:t>
            </a:r>
            <a:endParaRPr sz="1100">
              <a:latin typeface="Courier New"/>
              <a:cs typeface="Courier New"/>
            </a:endParaRPr>
          </a:p>
          <a:p>
            <a:pPr marL="515620" marR="5080" indent="167640">
              <a:lnSpc>
                <a:spcPts val="1250"/>
              </a:lnSpc>
              <a:spcBef>
                <a:spcPts val="60"/>
              </a:spcBef>
            </a:pPr>
            <a:r>
              <a:rPr dirty="0" sz="1100" spc="-5">
                <a:latin typeface="Courier New"/>
                <a:cs typeface="Courier New"/>
              </a:rPr>
              <a:t>job_id,manager_id,hire_date,salary,commission_pct,department_id)  VALUES (employees_seq.NEXTVAL, first_name, last_name,</a:t>
            </a:r>
            <a:r>
              <a:rPr dirty="0" sz="1100" spc="55">
                <a:latin typeface="Courier New"/>
                <a:cs typeface="Courier New"/>
              </a:rPr>
              <a:t> </a:t>
            </a:r>
            <a:r>
              <a:rPr dirty="0" sz="1100" spc="-5">
                <a:latin typeface="Courier New"/>
                <a:cs typeface="Courier New"/>
              </a:rPr>
              <a:t>email,</a:t>
            </a:r>
            <a:endParaRPr sz="1100">
              <a:latin typeface="Courier New"/>
              <a:cs typeface="Courier New"/>
            </a:endParaRPr>
          </a:p>
          <a:p>
            <a:pPr marL="683260">
              <a:lnSpc>
                <a:spcPts val="1175"/>
              </a:lnSpc>
            </a:pPr>
            <a:r>
              <a:rPr dirty="0" sz="1100" spc="-5">
                <a:latin typeface="Courier New"/>
                <a:cs typeface="Courier New"/>
              </a:rPr>
              <a:t>job, mgr, TRUNC(SYSDATE), sal, comm,</a:t>
            </a:r>
            <a:r>
              <a:rPr dirty="0" sz="1100" spc="25">
                <a:latin typeface="Courier New"/>
                <a:cs typeface="Courier New"/>
              </a:rPr>
              <a:t> </a:t>
            </a:r>
            <a:r>
              <a:rPr dirty="0" sz="1100" spc="-5">
                <a:latin typeface="Courier New"/>
                <a:cs typeface="Courier New"/>
              </a:rPr>
              <a:t>deptid);</a:t>
            </a:r>
            <a:endParaRPr sz="1100">
              <a:latin typeface="Courier New"/>
              <a:cs typeface="Courier New"/>
            </a:endParaRPr>
          </a:p>
          <a:p>
            <a:pPr marL="347980">
              <a:lnSpc>
                <a:spcPts val="1245"/>
              </a:lnSpc>
            </a:pPr>
            <a:r>
              <a:rPr dirty="0" sz="1100" spc="-5">
                <a:latin typeface="Courier New"/>
                <a:cs typeface="Courier New"/>
              </a:rPr>
              <a:t>ELSE</a:t>
            </a:r>
            <a:endParaRPr sz="1100">
              <a:latin typeface="Courier New"/>
              <a:cs typeface="Courier New"/>
            </a:endParaRPr>
          </a:p>
          <a:p>
            <a:pPr marL="515620">
              <a:lnSpc>
                <a:spcPts val="1250"/>
              </a:lnSpc>
            </a:pPr>
            <a:r>
              <a:rPr dirty="0" sz="1100" spc="-5">
                <a:latin typeface="Courier New"/>
                <a:cs typeface="Courier New"/>
              </a:rPr>
              <a:t>RAISE_APPLICATION_ERROR</a:t>
            </a:r>
            <a:r>
              <a:rPr dirty="0" sz="1100">
                <a:latin typeface="Courier New"/>
                <a:cs typeface="Courier New"/>
              </a:rPr>
              <a:t> </a:t>
            </a:r>
            <a:r>
              <a:rPr dirty="0" sz="1100" spc="-5">
                <a:latin typeface="Courier New"/>
                <a:cs typeface="Courier New"/>
              </a:rPr>
              <a:t>(-20204,</a:t>
            </a:r>
            <a:endParaRPr sz="1100">
              <a:latin typeface="Courier New"/>
              <a:cs typeface="Courier New"/>
            </a:endParaRPr>
          </a:p>
          <a:p>
            <a:pPr marL="2527300">
              <a:lnSpc>
                <a:spcPts val="1245"/>
              </a:lnSpc>
            </a:pPr>
            <a:r>
              <a:rPr dirty="0" sz="1100" spc="-5">
                <a:latin typeface="Courier New"/>
                <a:cs typeface="Courier New"/>
              </a:rPr>
              <a:t>'Invalid department ID. Try</a:t>
            </a:r>
            <a:r>
              <a:rPr dirty="0" sz="1100" spc="20">
                <a:latin typeface="Courier New"/>
                <a:cs typeface="Courier New"/>
              </a:rPr>
              <a:t> </a:t>
            </a:r>
            <a:r>
              <a:rPr dirty="0" sz="1100" spc="-5">
                <a:latin typeface="Courier New"/>
                <a:cs typeface="Courier New"/>
              </a:rPr>
              <a:t>again.');</a:t>
            </a:r>
            <a:endParaRPr sz="1100">
              <a:latin typeface="Courier New"/>
              <a:cs typeface="Courier New"/>
            </a:endParaRPr>
          </a:p>
          <a:p>
            <a:pPr marL="347980">
              <a:lnSpc>
                <a:spcPts val="1245"/>
              </a:lnSpc>
            </a:pPr>
            <a:r>
              <a:rPr dirty="0" sz="1100" spc="-5">
                <a:latin typeface="Courier New"/>
                <a:cs typeface="Courier New"/>
              </a:rPr>
              <a:t>END IF;</a:t>
            </a:r>
            <a:endParaRPr sz="1100">
              <a:latin typeface="Courier New"/>
              <a:cs typeface="Courier New"/>
            </a:endParaRPr>
          </a:p>
          <a:p>
            <a:pPr marL="180340">
              <a:lnSpc>
                <a:spcPts val="1285"/>
              </a:lnSpc>
            </a:pPr>
            <a:r>
              <a:rPr dirty="0" sz="1100" spc="-5">
                <a:latin typeface="Courier New"/>
                <a:cs typeface="Courier New"/>
              </a:rPr>
              <a:t>END add_employee;</a:t>
            </a:r>
            <a:endParaRPr sz="1100">
              <a:latin typeface="Courier New"/>
              <a:cs typeface="Courier New"/>
            </a:endParaRPr>
          </a:p>
          <a:p>
            <a:pPr>
              <a:lnSpc>
                <a:spcPct val="100000"/>
              </a:lnSpc>
              <a:spcBef>
                <a:spcPts val="40"/>
              </a:spcBef>
            </a:pPr>
            <a:endParaRPr sz="1000">
              <a:latin typeface="Courier New"/>
              <a:cs typeface="Courier New"/>
            </a:endParaRPr>
          </a:p>
          <a:p>
            <a:pPr marL="180340">
              <a:lnSpc>
                <a:spcPts val="1285"/>
              </a:lnSpc>
            </a:pPr>
            <a:r>
              <a:rPr dirty="0" sz="1100" spc="-5">
                <a:latin typeface="Courier New"/>
                <a:cs typeface="Courier New"/>
              </a:rPr>
              <a:t>PROCEDURE add_employee(</a:t>
            </a:r>
            <a:endParaRPr sz="1100">
              <a:latin typeface="Courier New"/>
              <a:cs typeface="Courier New"/>
            </a:endParaRPr>
          </a:p>
          <a:p>
            <a:pPr marL="347980" marR="2435860">
              <a:lnSpc>
                <a:spcPct val="94400"/>
              </a:lnSpc>
              <a:spcBef>
                <a:spcPts val="35"/>
              </a:spcBef>
            </a:pPr>
            <a:r>
              <a:rPr dirty="0" sz="1100" spc="-5">
                <a:latin typeface="Courier New"/>
                <a:cs typeface="Courier New"/>
              </a:rPr>
              <a:t>first_name employees.first_name%TYPE,  last_name employees.last_name%TYPE,  deptid employees.department_id%TYPE) IS  email employees.email%type;</a:t>
            </a:r>
            <a:endParaRPr sz="1100">
              <a:latin typeface="Courier New"/>
              <a:cs typeface="Courier New"/>
            </a:endParaRPr>
          </a:p>
          <a:p>
            <a:pPr marL="180340">
              <a:lnSpc>
                <a:spcPts val="1210"/>
              </a:lnSpc>
            </a:pPr>
            <a:r>
              <a:rPr dirty="0" sz="1100" spc="-5">
                <a:latin typeface="Courier New"/>
                <a:cs typeface="Courier New"/>
              </a:rPr>
              <a:t>BEGIN</a:t>
            </a:r>
            <a:endParaRPr sz="1100">
              <a:latin typeface="Courier New"/>
              <a:cs typeface="Courier New"/>
            </a:endParaRPr>
          </a:p>
          <a:p>
            <a:pPr marL="347980" marR="172720">
              <a:lnSpc>
                <a:spcPts val="1250"/>
              </a:lnSpc>
              <a:spcBef>
                <a:spcPts val="65"/>
              </a:spcBef>
            </a:pPr>
            <a:r>
              <a:rPr dirty="0" sz="1100" spc="-5">
                <a:latin typeface="Courier New"/>
                <a:cs typeface="Courier New"/>
              </a:rPr>
              <a:t>email := UPPER(SUBSTR(first_name, 1, 1)||SUBSTR(last_name, 1, 7));  add_employee(first_name, last_name, email, deptid =&gt;</a:t>
            </a:r>
            <a:r>
              <a:rPr dirty="0" sz="1100" spc="70">
                <a:latin typeface="Courier New"/>
                <a:cs typeface="Courier New"/>
              </a:rPr>
              <a:t> </a:t>
            </a:r>
            <a:r>
              <a:rPr dirty="0" sz="1100" spc="-5">
                <a:latin typeface="Courier New"/>
                <a:cs typeface="Courier New"/>
              </a:rPr>
              <a:t>deptid);</a:t>
            </a:r>
            <a:endParaRPr sz="1100">
              <a:latin typeface="Courier New"/>
              <a:cs typeface="Courier New"/>
            </a:endParaRPr>
          </a:p>
          <a:p>
            <a:pPr marL="180340">
              <a:lnSpc>
                <a:spcPts val="1215"/>
              </a:lnSpc>
            </a:pPr>
            <a:r>
              <a:rPr dirty="0" sz="1100" spc="-5">
                <a:latin typeface="Courier New"/>
                <a:cs typeface="Courier New"/>
              </a:rPr>
              <a:t>END;</a:t>
            </a:r>
            <a:endParaRPr sz="1100">
              <a:latin typeface="Courier New"/>
              <a:cs typeface="Courier New"/>
            </a:endParaRPr>
          </a:p>
        </p:txBody>
      </p:sp>
      <p:sp>
        <p:nvSpPr>
          <p:cNvPr id="4" name="object 4"/>
          <p:cNvSpPr/>
          <p:nvPr/>
        </p:nvSpPr>
        <p:spPr>
          <a:xfrm>
            <a:off x="832866" y="1089659"/>
            <a:ext cx="6335395" cy="8121650"/>
          </a:xfrm>
          <a:custGeom>
            <a:avLst/>
            <a:gdLst/>
            <a:ahLst/>
            <a:cxnLst/>
            <a:rect l="l" t="t" r="r" b="b"/>
            <a:pathLst>
              <a:path w="6335395" h="8121650">
                <a:moveTo>
                  <a:pt x="12179" y="0"/>
                </a:moveTo>
                <a:lnTo>
                  <a:pt x="0" y="0"/>
                </a:lnTo>
                <a:lnTo>
                  <a:pt x="0" y="8109204"/>
                </a:lnTo>
                <a:lnTo>
                  <a:pt x="12179" y="8109204"/>
                </a:lnTo>
                <a:lnTo>
                  <a:pt x="12179" y="0"/>
                </a:lnTo>
                <a:close/>
              </a:path>
              <a:path w="6335395" h="8121650">
                <a:moveTo>
                  <a:pt x="6335268" y="8109217"/>
                </a:moveTo>
                <a:lnTo>
                  <a:pt x="6323076" y="8109217"/>
                </a:lnTo>
                <a:lnTo>
                  <a:pt x="12179" y="8109217"/>
                </a:lnTo>
                <a:lnTo>
                  <a:pt x="0" y="8109217"/>
                </a:lnTo>
                <a:lnTo>
                  <a:pt x="0" y="8121396"/>
                </a:lnTo>
                <a:lnTo>
                  <a:pt x="12179" y="8121396"/>
                </a:lnTo>
                <a:lnTo>
                  <a:pt x="6323076" y="8121396"/>
                </a:lnTo>
                <a:lnTo>
                  <a:pt x="6335268" y="8121396"/>
                </a:lnTo>
                <a:lnTo>
                  <a:pt x="6335268" y="8109217"/>
                </a:lnTo>
                <a:close/>
              </a:path>
              <a:path w="6335395" h="8121650">
                <a:moveTo>
                  <a:pt x="6335268" y="0"/>
                </a:moveTo>
                <a:lnTo>
                  <a:pt x="6323076" y="0"/>
                </a:lnTo>
                <a:lnTo>
                  <a:pt x="6323076" y="8109204"/>
                </a:lnTo>
                <a:lnTo>
                  <a:pt x="6335268" y="8109204"/>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1</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866" y="1083310"/>
            <a:ext cx="6336030" cy="7159625"/>
            <a:chOff x="832866" y="1083310"/>
            <a:chExt cx="6336030" cy="7159625"/>
          </a:xfrm>
        </p:grpSpPr>
        <p:sp>
          <p:nvSpPr>
            <p:cNvPr id="3" name="object 3"/>
            <p:cNvSpPr/>
            <p:nvPr/>
          </p:nvSpPr>
          <p:spPr>
            <a:xfrm>
              <a:off x="832866" y="10896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p:nvPr/>
          </p:nvSpPr>
          <p:spPr>
            <a:xfrm>
              <a:off x="7162037" y="1089660"/>
              <a:ext cx="0" cy="7146925"/>
            </a:xfrm>
            <a:custGeom>
              <a:avLst/>
              <a:gdLst/>
              <a:ahLst/>
              <a:cxnLst/>
              <a:rect l="l" t="t" r="r" b="b"/>
              <a:pathLst>
                <a:path w="0" h="7146925">
                  <a:moveTo>
                    <a:pt x="0" y="0"/>
                  </a:moveTo>
                  <a:lnTo>
                    <a:pt x="0" y="7146798"/>
                  </a:lnTo>
                </a:path>
              </a:pathLst>
            </a:custGeom>
            <a:ln w="12192">
              <a:solidFill>
                <a:srgbClr val="000000"/>
              </a:solidFill>
            </a:ln>
          </p:spPr>
          <p:txBody>
            <a:bodyPr wrap="square" lIns="0" tIns="0" rIns="0" bIns="0" rtlCol="0"/>
            <a:lstStyle/>
            <a:p/>
          </p:txBody>
        </p:sp>
      </p:grpSp>
      <p:sp>
        <p:nvSpPr>
          <p:cNvPr id="5" name="object 5"/>
          <p:cNvSpPr txBox="1"/>
          <p:nvPr/>
        </p:nvSpPr>
        <p:spPr>
          <a:xfrm>
            <a:off x="901700" y="721559"/>
            <a:ext cx="5558155" cy="7517130"/>
          </a:xfrm>
          <a:prstGeom prst="rect">
            <a:avLst/>
          </a:prstGeom>
        </p:spPr>
        <p:txBody>
          <a:bodyPr wrap="square" lIns="0" tIns="106045" rIns="0" bIns="0" rtlCol="0" vert="horz">
            <a:spAutoFit/>
          </a:bodyPr>
          <a:lstStyle/>
          <a:p>
            <a:pPr marL="12700">
              <a:lnSpc>
                <a:spcPct val="100000"/>
              </a:lnSpc>
              <a:spcBef>
                <a:spcPts val="835"/>
              </a:spcBef>
            </a:pPr>
            <a:r>
              <a:rPr dirty="0" sz="1200" spc="-5" b="1">
                <a:latin typeface="Arial"/>
                <a:cs typeface="Arial"/>
              </a:rPr>
              <a:t>Practice 11: Solutions</a:t>
            </a:r>
            <a:r>
              <a:rPr dirty="0" sz="1200" spc="5" b="1">
                <a:latin typeface="Arial"/>
                <a:cs typeface="Arial"/>
              </a:rPr>
              <a:t> </a:t>
            </a:r>
            <a:r>
              <a:rPr dirty="0" sz="1200" spc="-5" b="1">
                <a:latin typeface="Arial"/>
                <a:cs typeface="Arial"/>
              </a:rPr>
              <a:t>(continued)</a:t>
            </a:r>
            <a:endParaRPr sz="1200">
              <a:latin typeface="Arial"/>
              <a:cs typeface="Arial"/>
            </a:endParaRPr>
          </a:p>
          <a:p>
            <a:pPr marL="180340">
              <a:lnSpc>
                <a:spcPts val="1280"/>
              </a:lnSpc>
              <a:spcBef>
                <a:spcPts val="670"/>
              </a:spcBef>
            </a:pPr>
            <a:r>
              <a:rPr dirty="0" sz="1100" spc="-5">
                <a:latin typeface="Courier New"/>
                <a:cs typeface="Courier New"/>
              </a:rPr>
              <a:t>PROCEDURE get_employee(</a:t>
            </a:r>
            <a:endParaRPr sz="1100">
              <a:latin typeface="Courier New"/>
              <a:cs typeface="Courier New"/>
            </a:endParaRPr>
          </a:p>
          <a:p>
            <a:pPr marL="347980" marR="2184400">
              <a:lnSpc>
                <a:spcPts val="1250"/>
              </a:lnSpc>
              <a:spcBef>
                <a:spcPts val="60"/>
              </a:spcBef>
            </a:pPr>
            <a:r>
              <a:rPr dirty="0" sz="1100" spc="-5">
                <a:latin typeface="Courier New"/>
                <a:cs typeface="Courier New"/>
              </a:rPr>
              <a:t>empid IN employees.employee_id%TYPE,  sal OUT</a:t>
            </a:r>
            <a:r>
              <a:rPr dirty="0" sz="1100" spc="5">
                <a:latin typeface="Courier New"/>
                <a:cs typeface="Courier New"/>
              </a:rPr>
              <a:t> </a:t>
            </a:r>
            <a:r>
              <a:rPr dirty="0" sz="1100" spc="-5">
                <a:latin typeface="Courier New"/>
                <a:cs typeface="Courier New"/>
              </a:rPr>
              <a:t>employees.salary%TYPE,</a:t>
            </a:r>
            <a:endParaRPr sz="1100">
              <a:latin typeface="Courier New"/>
              <a:cs typeface="Courier New"/>
            </a:endParaRPr>
          </a:p>
          <a:p>
            <a:pPr marL="347980">
              <a:lnSpc>
                <a:spcPts val="1175"/>
              </a:lnSpc>
            </a:pPr>
            <a:r>
              <a:rPr dirty="0" sz="1100" spc="-5">
                <a:latin typeface="Courier New"/>
                <a:cs typeface="Courier New"/>
              </a:rPr>
              <a:t>job OUT employees.job_id%TYPE)</a:t>
            </a:r>
            <a:r>
              <a:rPr dirty="0" sz="1100" spc="10">
                <a:latin typeface="Courier New"/>
                <a:cs typeface="Courier New"/>
              </a:rPr>
              <a:t> </a:t>
            </a:r>
            <a:r>
              <a:rPr dirty="0" sz="1100" spc="-5">
                <a:latin typeface="Courier New"/>
                <a:cs typeface="Courier New"/>
              </a:rPr>
              <a:t>IS</a:t>
            </a:r>
            <a:endParaRPr sz="1100">
              <a:latin typeface="Courier New"/>
              <a:cs typeface="Courier New"/>
            </a:endParaRPr>
          </a:p>
          <a:p>
            <a:pPr marL="180340">
              <a:lnSpc>
                <a:spcPts val="1250"/>
              </a:lnSpc>
            </a:pPr>
            <a:r>
              <a:rPr dirty="0" sz="1100" spc="-5">
                <a:latin typeface="Courier New"/>
                <a:cs typeface="Courier New"/>
              </a:rPr>
              <a:t>BEGIN</a:t>
            </a:r>
            <a:endParaRPr sz="1100">
              <a:latin typeface="Courier New"/>
              <a:cs typeface="Courier New"/>
            </a:endParaRPr>
          </a:p>
          <a:p>
            <a:pPr marL="347980" marR="3441700">
              <a:lnSpc>
                <a:spcPts val="1240"/>
              </a:lnSpc>
              <a:spcBef>
                <a:spcPts val="70"/>
              </a:spcBef>
            </a:pPr>
            <a:r>
              <a:rPr dirty="0" sz="1100" spc="-5">
                <a:latin typeface="Courier New"/>
                <a:cs typeface="Courier New"/>
              </a:rPr>
              <a:t>SELECT salary, job_id  INTO sal,</a:t>
            </a:r>
            <a:r>
              <a:rPr dirty="0" sz="1100" spc="-10">
                <a:latin typeface="Courier New"/>
                <a:cs typeface="Courier New"/>
              </a:rPr>
              <a:t> </a:t>
            </a:r>
            <a:r>
              <a:rPr dirty="0" sz="1100" spc="-5">
                <a:latin typeface="Courier New"/>
                <a:cs typeface="Courier New"/>
              </a:rPr>
              <a:t>job</a:t>
            </a:r>
            <a:endParaRPr sz="1100">
              <a:latin typeface="Courier New"/>
              <a:cs typeface="Courier New"/>
            </a:endParaRPr>
          </a:p>
          <a:p>
            <a:pPr marL="347980">
              <a:lnSpc>
                <a:spcPts val="1185"/>
              </a:lnSpc>
            </a:pPr>
            <a:r>
              <a:rPr dirty="0" sz="1100" spc="-5">
                <a:latin typeface="Courier New"/>
                <a:cs typeface="Courier New"/>
              </a:rPr>
              <a:t>FROM employees</a:t>
            </a:r>
            <a:endParaRPr sz="1100">
              <a:latin typeface="Courier New"/>
              <a:cs typeface="Courier New"/>
            </a:endParaRPr>
          </a:p>
          <a:p>
            <a:pPr marL="180340" marR="3022600" indent="167640">
              <a:lnSpc>
                <a:spcPts val="1240"/>
              </a:lnSpc>
              <a:spcBef>
                <a:spcPts val="75"/>
              </a:spcBef>
            </a:pPr>
            <a:r>
              <a:rPr dirty="0" sz="1100" spc="-5">
                <a:latin typeface="Courier New"/>
                <a:cs typeface="Courier New"/>
              </a:rPr>
              <a:t>WHERE employee_id = empid;  END get_employee;</a:t>
            </a:r>
            <a:endParaRPr sz="1100">
              <a:latin typeface="Courier New"/>
              <a:cs typeface="Courier New"/>
            </a:endParaRPr>
          </a:p>
          <a:p>
            <a:pPr>
              <a:lnSpc>
                <a:spcPct val="100000"/>
              </a:lnSpc>
            </a:pPr>
            <a:endParaRPr sz="1100">
              <a:latin typeface="Courier New"/>
              <a:cs typeface="Courier New"/>
            </a:endParaRPr>
          </a:p>
          <a:p>
            <a:pPr marL="347980" marR="675640" indent="-167640">
              <a:lnSpc>
                <a:spcPts val="1250"/>
              </a:lnSpc>
            </a:pPr>
            <a:r>
              <a:rPr dirty="0" sz="1100" spc="-5">
                <a:latin typeface="Courier New"/>
                <a:cs typeface="Courier New"/>
              </a:rPr>
              <a:t>FUNCTION get_employee(emp_id employees.employee_id%type)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347980">
              <a:lnSpc>
                <a:spcPts val="1175"/>
              </a:lnSpc>
            </a:pPr>
            <a:r>
              <a:rPr dirty="0" sz="1100" spc="-5">
                <a:latin typeface="Courier New"/>
                <a:cs typeface="Courier New"/>
              </a:rPr>
              <a:t>emprec employees%rowtype;</a:t>
            </a:r>
            <a:endParaRPr sz="1100">
              <a:latin typeface="Courier New"/>
              <a:cs typeface="Courier New"/>
            </a:endParaRPr>
          </a:p>
          <a:p>
            <a:pPr marL="180340">
              <a:lnSpc>
                <a:spcPts val="1250"/>
              </a:lnSpc>
            </a:pPr>
            <a:r>
              <a:rPr dirty="0" sz="1100" spc="-5">
                <a:latin typeface="Courier New"/>
                <a:cs typeface="Courier New"/>
              </a:rPr>
              <a:t>BEGIN</a:t>
            </a:r>
            <a:endParaRPr sz="1100">
              <a:latin typeface="Courier New"/>
              <a:cs typeface="Courier New"/>
            </a:endParaRPr>
          </a:p>
          <a:p>
            <a:pPr marL="347980" marR="3525520">
              <a:lnSpc>
                <a:spcPts val="1240"/>
              </a:lnSpc>
              <a:spcBef>
                <a:spcPts val="75"/>
              </a:spcBef>
            </a:pPr>
            <a:r>
              <a:rPr dirty="0" sz="1100" spc="-5">
                <a:latin typeface="Courier New"/>
                <a:cs typeface="Courier New"/>
              </a:rPr>
              <a:t>SELECT * INTO emprec  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a:p>
            <a:pPr marL="347980" marR="2938780">
              <a:lnSpc>
                <a:spcPts val="1250"/>
              </a:lnSpc>
            </a:pPr>
            <a:r>
              <a:rPr dirty="0" sz="1100" spc="-5">
                <a:latin typeface="Courier New"/>
                <a:cs typeface="Courier New"/>
              </a:rPr>
              <a:t>WHERE employee_id = emp_id;  RETURN emprec;</a:t>
            </a:r>
            <a:endParaRPr sz="1100">
              <a:latin typeface="Courier New"/>
              <a:cs typeface="Courier New"/>
            </a:endParaRPr>
          </a:p>
          <a:p>
            <a:pPr marL="180340">
              <a:lnSpc>
                <a:spcPts val="1210"/>
              </a:lnSpc>
            </a:pPr>
            <a:r>
              <a:rPr dirty="0" sz="1100" spc="-5">
                <a:latin typeface="Courier New"/>
                <a:cs typeface="Courier New"/>
              </a:rPr>
              <a:t>END;</a:t>
            </a:r>
            <a:endParaRPr sz="1100">
              <a:latin typeface="Courier New"/>
              <a:cs typeface="Courier New"/>
            </a:endParaRPr>
          </a:p>
          <a:p>
            <a:pPr>
              <a:lnSpc>
                <a:spcPct val="100000"/>
              </a:lnSpc>
              <a:spcBef>
                <a:spcPts val="40"/>
              </a:spcBef>
            </a:pPr>
            <a:endParaRPr sz="1100">
              <a:latin typeface="Courier New"/>
              <a:cs typeface="Courier New"/>
            </a:endParaRPr>
          </a:p>
          <a:p>
            <a:pPr marL="347980" marR="424180" indent="-167640">
              <a:lnSpc>
                <a:spcPts val="1240"/>
              </a:lnSpc>
            </a:pPr>
            <a:r>
              <a:rPr dirty="0" sz="1100" spc="-5">
                <a:latin typeface="Courier New"/>
                <a:cs typeface="Courier New"/>
              </a:rPr>
              <a:t>FUNCTION get_employee(family_name employees.last_name%type)  return employees%rowtype</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106420" indent="167640">
              <a:lnSpc>
                <a:spcPts val="1250"/>
              </a:lnSpc>
            </a:pPr>
            <a:r>
              <a:rPr dirty="0" sz="1100" spc="-5">
                <a:latin typeface="Courier New"/>
                <a:cs typeface="Courier New"/>
              </a:rPr>
              <a:t>emprec employees%rowtype;  BEGIN</a:t>
            </a:r>
            <a:endParaRPr sz="1100">
              <a:latin typeface="Courier New"/>
              <a:cs typeface="Courier New"/>
            </a:endParaRPr>
          </a:p>
          <a:p>
            <a:pPr marL="347980">
              <a:lnSpc>
                <a:spcPts val="1175"/>
              </a:lnSpc>
            </a:pPr>
            <a:r>
              <a:rPr dirty="0" sz="1100" spc="-5">
                <a:latin typeface="Courier New"/>
                <a:cs typeface="Courier New"/>
              </a:rPr>
              <a:t>SELECT * INTO</a:t>
            </a:r>
            <a:r>
              <a:rPr dirty="0" sz="1100" spc="5">
                <a:latin typeface="Courier New"/>
                <a:cs typeface="Courier New"/>
              </a:rPr>
              <a:t> </a:t>
            </a:r>
            <a:r>
              <a:rPr dirty="0" sz="1100" spc="-5">
                <a:latin typeface="Courier New"/>
                <a:cs typeface="Courier New"/>
              </a:rPr>
              <a:t>emprec</a:t>
            </a:r>
            <a:endParaRPr sz="1100">
              <a:latin typeface="Courier New"/>
              <a:cs typeface="Courier New"/>
            </a:endParaRPr>
          </a:p>
          <a:p>
            <a:pPr marL="347980">
              <a:lnSpc>
                <a:spcPts val="1250"/>
              </a:lnSpc>
            </a:pPr>
            <a:r>
              <a:rPr dirty="0" sz="1100" spc="-5">
                <a:latin typeface="Courier New"/>
                <a:cs typeface="Courier New"/>
              </a:rPr>
              <a:t>FROM</a:t>
            </a:r>
            <a:r>
              <a:rPr dirty="0" sz="1100" spc="-55">
                <a:latin typeface="Courier New"/>
                <a:cs typeface="Courier New"/>
              </a:rPr>
              <a:t> </a:t>
            </a:r>
            <a:r>
              <a:rPr dirty="0" sz="1100" spc="-5">
                <a:latin typeface="Courier New"/>
                <a:cs typeface="Courier New"/>
              </a:rPr>
              <a:t>employees</a:t>
            </a:r>
            <a:endParaRPr sz="1100">
              <a:latin typeface="Courier New"/>
              <a:cs typeface="Courier New"/>
            </a:endParaRPr>
          </a:p>
          <a:p>
            <a:pPr marL="347980" marR="2687320">
              <a:lnSpc>
                <a:spcPts val="1240"/>
              </a:lnSpc>
              <a:spcBef>
                <a:spcPts val="75"/>
              </a:spcBef>
            </a:pPr>
            <a:r>
              <a:rPr dirty="0" sz="1100" spc="-5">
                <a:latin typeface="Courier New"/>
                <a:cs typeface="Courier New"/>
              </a:rPr>
              <a:t>WHERE last_name = family_name;  RETURN emprec;</a:t>
            </a:r>
            <a:endParaRPr sz="1100">
              <a:latin typeface="Courier New"/>
              <a:cs typeface="Courier New"/>
            </a:endParaRPr>
          </a:p>
          <a:p>
            <a:pPr marL="180340">
              <a:lnSpc>
                <a:spcPts val="1220"/>
              </a:lnSpc>
            </a:pPr>
            <a:r>
              <a:rPr dirty="0" sz="1100" spc="-5">
                <a:latin typeface="Courier New"/>
                <a:cs typeface="Courier New"/>
              </a:rPr>
              <a:t>END;</a:t>
            </a:r>
            <a:endParaRPr sz="1100">
              <a:latin typeface="Courier New"/>
              <a:cs typeface="Courier New"/>
            </a:endParaRPr>
          </a:p>
          <a:p>
            <a:pPr>
              <a:lnSpc>
                <a:spcPct val="100000"/>
              </a:lnSpc>
              <a:spcBef>
                <a:spcPts val="20"/>
              </a:spcBef>
            </a:pPr>
            <a:endParaRPr sz="1100">
              <a:latin typeface="Courier New"/>
              <a:cs typeface="Courier New"/>
            </a:endParaRPr>
          </a:p>
          <a:p>
            <a:pPr marL="180340" marR="5080">
              <a:lnSpc>
                <a:spcPts val="1250"/>
              </a:lnSpc>
            </a:pPr>
            <a:r>
              <a:rPr dirty="0" sz="1100" spc="-5">
                <a:latin typeface="Courier New"/>
                <a:cs typeface="Courier New"/>
              </a:rPr>
              <a:t>PROCEDURE get_employees(dept_id employees.department_id%type) IS  BEGIN</a:t>
            </a:r>
            <a:endParaRPr sz="1100">
              <a:latin typeface="Courier New"/>
              <a:cs typeface="Courier New"/>
            </a:endParaRPr>
          </a:p>
          <a:p>
            <a:pPr marL="347980">
              <a:lnSpc>
                <a:spcPts val="1180"/>
              </a:lnSpc>
            </a:pPr>
            <a:r>
              <a:rPr dirty="0" sz="1100" spc="-5">
                <a:latin typeface="Courier New"/>
                <a:cs typeface="Courier New"/>
              </a:rPr>
              <a:t>SELECT * BULK COLLECT INTO</a:t>
            </a:r>
            <a:r>
              <a:rPr dirty="0" sz="1100" spc="20">
                <a:latin typeface="Courier New"/>
                <a:cs typeface="Courier New"/>
              </a:rPr>
              <a:t> </a:t>
            </a:r>
            <a:r>
              <a:rPr dirty="0" sz="1100" spc="-5">
                <a:latin typeface="Courier New"/>
                <a:cs typeface="Courier New"/>
              </a:rPr>
              <a:t>emp_table</a:t>
            </a:r>
            <a:endParaRPr sz="1100">
              <a:latin typeface="Courier New"/>
              <a:cs typeface="Courier New"/>
            </a:endParaRPr>
          </a:p>
          <a:p>
            <a:pPr marL="347980">
              <a:lnSpc>
                <a:spcPts val="1245"/>
              </a:lnSpc>
            </a:pPr>
            <a:r>
              <a:rPr dirty="0" sz="1100" spc="-5">
                <a:latin typeface="Courier New"/>
                <a:cs typeface="Courier New"/>
              </a:rPr>
              <a:t>FROM EMPLOYEES</a:t>
            </a:r>
            <a:endParaRPr sz="1100">
              <a:latin typeface="Courier New"/>
              <a:cs typeface="Courier New"/>
            </a:endParaRPr>
          </a:p>
          <a:p>
            <a:pPr marL="180340" marR="2687320" indent="167640">
              <a:lnSpc>
                <a:spcPts val="1250"/>
              </a:lnSpc>
              <a:spcBef>
                <a:spcPts val="65"/>
              </a:spcBef>
            </a:pPr>
            <a:r>
              <a:rPr dirty="0" sz="1100" spc="-5">
                <a:latin typeface="Courier New"/>
                <a:cs typeface="Courier New"/>
              </a:rPr>
              <a:t>WHERE department_id = dept_id;  END;</a:t>
            </a:r>
            <a:endParaRPr sz="1100">
              <a:latin typeface="Courier New"/>
              <a:cs typeface="Courier New"/>
            </a:endParaRPr>
          </a:p>
          <a:p>
            <a:pPr>
              <a:lnSpc>
                <a:spcPct val="100000"/>
              </a:lnSpc>
              <a:spcBef>
                <a:spcPts val="45"/>
              </a:spcBef>
            </a:pPr>
            <a:endParaRPr sz="1050">
              <a:latin typeface="Courier New"/>
              <a:cs typeface="Courier New"/>
            </a:endParaRPr>
          </a:p>
          <a:p>
            <a:pPr marL="180340" marR="2938780">
              <a:lnSpc>
                <a:spcPts val="1250"/>
              </a:lnSpc>
            </a:pPr>
            <a:r>
              <a:rPr dirty="0" sz="1100" spc="-5">
                <a:latin typeface="Courier New"/>
                <a:cs typeface="Courier New"/>
              </a:rPr>
              <a:t>PROCEDURE init_departments IS  BEGIN</a:t>
            </a:r>
            <a:endParaRPr sz="1100">
              <a:latin typeface="Courier New"/>
              <a:cs typeface="Courier New"/>
            </a:endParaRPr>
          </a:p>
          <a:p>
            <a:pPr marL="347980" marR="1010919">
              <a:lnSpc>
                <a:spcPts val="1240"/>
              </a:lnSpc>
              <a:spcBef>
                <a:spcPts val="5"/>
              </a:spcBef>
            </a:pPr>
            <a:r>
              <a:rPr dirty="0" sz="1100" spc="-5">
                <a:latin typeface="Courier New"/>
                <a:cs typeface="Courier New"/>
              </a:rPr>
              <a:t>FOR rec IN (SELECT department_id FROM departments)  LOOP</a:t>
            </a:r>
            <a:endParaRPr sz="1100">
              <a:latin typeface="Courier New"/>
              <a:cs typeface="Courier New"/>
            </a:endParaRPr>
          </a:p>
          <a:p>
            <a:pPr marL="347980" marR="1262380" indent="167640">
              <a:lnSpc>
                <a:spcPts val="1250"/>
              </a:lnSpc>
            </a:pPr>
            <a:r>
              <a:rPr dirty="0" sz="1100" spc="-5">
                <a:latin typeface="Courier New"/>
                <a:cs typeface="Courier New"/>
              </a:rPr>
              <a:t>valid_departments(rec.department_id) := TRUE;  END LOOP;</a:t>
            </a:r>
            <a:endParaRPr sz="1100">
              <a:latin typeface="Courier New"/>
              <a:cs typeface="Courier New"/>
            </a:endParaRPr>
          </a:p>
          <a:p>
            <a:pPr marL="180340">
              <a:lnSpc>
                <a:spcPts val="1210"/>
              </a:lnSpc>
            </a:pPr>
            <a:r>
              <a:rPr dirty="0" sz="1100" spc="-5">
                <a:latin typeface="Courier New"/>
                <a:cs typeface="Courier New"/>
              </a:rPr>
              <a:t>END;</a:t>
            </a:r>
            <a:endParaRPr sz="1100">
              <a:latin typeface="Courier New"/>
              <a:cs typeface="Courier New"/>
            </a:endParaRPr>
          </a:p>
        </p:txBody>
      </p:sp>
      <p:sp>
        <p:nvSpPr>
          <p:cNvPr id="6" name="object 6"/>
          <p:cNvSpPr/>
          <p:nvPr/>
        </p:nvSpPr>
        <p:spPr>
          <a:xfrm>
            <a:off x="832866" y="1089659"/>
            <a:ext cx="6335395" cy="7330440"/>
          </a:xfrm>
          <a:custGeom>
            <a:avLst/>
            <a:gdLst/>
            <a:ahLst/>
            <a:cxnLst/>
            <a:rect l="l" t="t" r="r" b="b"/>
            <a:pathLst>
              <a:path w="6335395" h="7330440">
                <a:moveTo>
                  <a:pt x="6335268" y="7146798"/>
                </a:moveTo>
                <a:lnTo>
                  <a:pt x="6323076" y="7146798"/>
                </a:lnTo>
                <a:lnTo>
                  <a:pt x="6323076" y="7318248"/>
                </a:lnTo>
                <a:lnTo>
                  <a:pt x="12179" y="7318248"/>
                </a:lnTo>
                <a:lnTo>
                  <a:pt x="12179" y="0"/>
                </a:lnTo>
                <a:lnTo>
                  <a:pt x="0" y="0"/>
                </a:lnTo>
                <a:lnTo>
                  <a:pt x="0" y="7318248"/>
                </a:lnTo>
                <a:lnTo>
                  <a:pt x="0" y="7330440"/>
                </a:lnTo>
                <a:lnTo>
                  <a:pt x="12179" y="7330440"/>
                </a:lnTo>
                <a:lnTo>
                  <a:pt x="6323076" y="7330440"/>
                </a:lnTo>
                <a:lnTo>
                  <a:pt x="6335268" y="7330440"/>
                </a:lnTo>
                <a:lnTo>
                  <a:pt x="6335268" y="7318248"/>
                </a:lnTo>
                <a:lnTo>
                  <a:pt x="6335268" y="7146798"/>
                </a:lnTo>
                <a:close/>
              </a:path>
            </a:pathLst>
          </a:custGeom>
          <a:solidFill>
            <a:srgbClr val="000000"/>
          </a:solid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2</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66" y="1089660"/>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3" name="object 3"/>
          <p:cNvSpPr txBox="1"/>
          <p:nvPr/>
        </p:nvSpPr>
        <p:spPr>
          <a:xfrm>
            <a:off x="901700" y="721559"/>
            <a:ext cx="5474335" cy="8310245"/>
          </a:xfrm>
          <a:prstGeom prst="rect">
            <a:avLst/>
          </a:prstGeom>
        </p:spPr>
        <p:txBody>
          <a:bodyPr wrap="square" lIns="0" tIns="106045" rIns="0" bIns="0" rtlCol="0" vert="horz">
            <a:spAutoFit/>
          </a:bodyPr>
          <a:lstStyle/>
          <a:p>
            <a:pPr marL="12700">
              <a:lnSpc>
                <a:spcPct val="100000"/>
              </a:lnSpc>
              <a:spcBef>
                <a:spcPts val="835"/>
              </a:spcBef>
            </a:pPr>
            <a:r>
              <a:rPr dirty="0" sz="1200" spc="-5" b="1">
                <a:latin typeface="Arial"/>
                <a:cs typeface="Arial"/>
              </a:rPr>
              <a:t>Practice 11: Solutions</a:t>
            </a:r>
            <a:r>
              <a:rPr dirty="0" sz="1200" spc="5" b="1">
                <a:latin typeface="Arial"/>
                <a:cs typeface="Arial"/>
              </a:rPr>
              <a:t> </a:t>
            </a:r>
            <a:r>
              <a:rPr dirty="0" sz="1200" spc="-5" b="1">
                <a:latin typeface="Arial"/>
                <a:cs typeface="Arial"/>
              </a:rPr>
              <a:t>(continued)</a:t>
            </a:r>
            <a:endParaRPr sz="1200">
              <a:latin typeface="Arial"/>
              <a:cs typeface="Arial"/>
            </a:endParaRPr>
          </a:p>
          <a:p>
            <a:pPr marL="180340" marR="843280">
              <a:lnSpc>
                <a:spcPts val="1240"/>
              </a:lnSpc>
              <a:spcBef>
                <a:spcPts val="775"/>
              </a:spcBef>
            </a:pPr>
            <a:r>
              <a:rPr dirty="0" sz="1100" spc="-5">
                <a:latin typeface="Courier New"/>
                <a:cs typeface="Courier New"/>
              </a:rPr>
              <a:t>PROCEDURE print_employee(emprec employees%rowtype) IS  BEGIN</a:t>
            </a:r>
            <a:endParaRPr sz="1100">
              <a:latin typeface="Courier New"/>
              <a:cs typeface="Courier New"/>
            </a:endParaRPr>
          </a:p>
          <a:p>
            <a:pPr marL="347980">
              <a:lnSpc>
                <a:spcPts val="1185"/>
              </a:lnSpc>
            </a:pPr>
            <a:r>
              <a:rPr dirty="0" sz="1100" spc="-5">
                <a:latin typeface="Courier New"/>
                <a:cs typeface="Courier New"/>
              </a:rPr>
              <a:t>DBMS_OUTPUT.PUT_LINE(emprec.department_id ||'</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2108200" marR="1262380">
              <a:lnSpc>
                <a:spcPct val="94400"/>
              </a:lnSpc>
              <a:spcBef>
                <a:spcPts val="35"/>
              </a:spcBef>
            </a:pPr>
            <a:r>
              <a:rPr dirty="0" sz="1100" spc="-5">
                <a:latin typeface="Courier New"/>
                <a:cs typeface="Courier New"/>
              </a:rPr>
              <a:t>emprec.employee_id||' '||  emprec.first_name||' '||  emprec.last_name||' '||  emprec.job_id||' '||  emprec.salary);</a:t>
            </a:r>
            <a:endParaRPr sz="1100">
              <a:latin typeface="Courier New"/>
              <a:cs typeface="Courier New"/>
            </a:endParaRPr>
          </a:p>
          <a:p>
            <a:pPr marL="180340">
              <a:lnSpc>
                <a:spcPts val="1250"/>
              </a:lnSpc>
            </a:pPr>
            <a:r>
              <a:rPr dirty="0" sz="1100" spc="-5">
                <a:latin typeface="Courier New"/>
                <a:cs typeface="Courier New"/>
              </a:rPr>
              <a:t>END;</a:t>
            </a:r>
            <a:endParaRPr sz="1100">
              <a:latin typeface="Courier New"/>
              <a:cs typeface="Courier New"/>
            </a:endParaRPr>
          </a:p>
          <a:p>
            <a:pPr>
              <a:lnSpc>
                <a:spcPct val="100000"/>
              </a:lnSpc>
              <a:spcBef>
                <a:spcPts val="25"/>
              </a:spcBef>
            </a:pPr>
            <a:endParaRPr sz="1100">
              <a:latin typeface="Courier New"/>
              <a:cs typeface="Courier New"/>
            </a:endParaRPr>
          </a:p>
          <a:p>
            <a:pPr marL="180340" marR="3022600">
              <a:lnSpc>
                <a:spcPts val="1250"/>
              </a:lnSpc>
            </a:pPr>
            <a:r>
              <a:rPr dirty="0" sz="1100" spc="-5">
                <a:latin typeface="Courier New"/>
                <a:cs typeface="Courier New"/>
              </a:rPr>
              <a:t>PROCEDURE show_employees IS  BEGIN</a:t>
            </a:r>
            <a:endParaRPr sz="1100">
              <a:latin typeface="Courier New"/>
              <a:cs typeface="Courier New"/>
            </a:endParaRPr>
          </a:p>
          <a:p>
            <a:pPr marL="515620" marR="675640" indent="-167640">
              <a:lnSpc>
                <a:spcPts val="1240"/>
              </a:lnSpc>
              <a:spcBef>
                <a:spcPts val="5"/>
              </a:spcBef>
            </a:pPr>
            <a:r>
              <a:rPr dirty="0" sz="1100" spc="-5">
                <a:latin typeface="Courier New"/>
                <a:cs typeface="Courier New"/>
              </a:rPr>
              <a:t>IF emp_table IS NOT NULL THEN  DBMS_OUTPUT.PUT_LINE('Employees in Package</a:t>
            </a:r>
            <a:r>
              <a:rPr dirty="0" sz="1100" spc="80">
                <a:latin typeface="Courier New"/>
                <a:cs typeface="Courier New"/>
              </a:rPr>
              <a:t> </a:t>
            </a:r>
            <a:r>
              <a:rPr dirty="0" sz="1100" spc="-5">
                <a:latin typeface="Courier New"/>
                <a:cs typeface="Courier New"/>
              </a:rPr>
              <a:t>table');</a:t>
            </a:r>
            <a:endParaRPr sz="1100">
              <a:latin typeface="Courier New"/>
              <a:cs typeface="Courier New"/>
            </a:endParaRPr>
          </a:p>
          <a:p>
            <a:pPr marL="515620" marR="2519680">
              <a:lnSpc>
                <a:spcPts val="1250"/>
              </a:lnSpc>
            </a:pPr>
            <a:r>
              <a:rPr dirty="0" sz="1100" spc="-5">
                <a:latin typeface="Courier New"/>
                <a:cs typeface="Courier New"/>
              </a:rPr>
              <a:t>FOR i IN 1 .. emp_table.COUNT  LOOP</a:t>
            </a:r>
            <a:endParaRPr sz="1100">
              <a:latin typeface="Courier New"/>
              <a:cs typeface="Courier New"/>
            </a:endParaRPr>
          </a:p>
          <a:p>
            <a:pPr marL="683260">
              <a:lnSpc>
                <a:spcPts val="1175"/>
              </a:lnSpc>
            </a:pPr>
            <a:r>
              <a:rPr dirty="0" sz="1100" spc="-5">
                <a:latin typeface="Courier New"/>
                <a:cs typeface="Courier New"/>
              </a:rPr>
              <a:t>print_employee(emp_table(i));</a:t>
            </a:r>
            <a:endParaRPr sz="1100">
              <a:latin typeface="Courier New"/>
              <a:cs typeface="Courier New"/>
            </a:endParaRPr>
          </a:p>
          <a:p>
            <a:pPr marL="347980" marR="4196080" indent="167640">
              <a:lnSpc>
                <a:spcPts val="1250"/>
              </a:lnSpc>
              <a:spcBef>
                <a:spcPts val="65"/>
              </a:spcBef>
            </a:pPr>
            <a:r>
              <a:rPr dirty="0" sz="1100" spc="-5">
                <a:latin typeface="Courier New"/>
                <a:cs typeface="Courier New"/>
              </a:rPr>
              <a:t>END</a:t>
            </a:r>
            <a:r>
              <a:rPr dirty="0" sz="1100" spc="-70">
                <a:latin typeface="Courier New"/>
                <a:cs typeface="Courier New"/>
              </a:rPr>
              <a:t> </a:t>
            </a:r>
            <a:r>
              <a:rPr dirty="0" sz="1100" spc="-5">
                <a:latin typeface="Courier New"/>
                <a:cs typeface="Courier New"/>
              </a:rPr>
              <a:t>LOOP;  END</a:t>
            </a:r>
            <a:r>
              <a:rPr dirty="0" sz="1100" spc="-20">
                <a:latin typeface="Courier New"/>
                <a:cs typeface="Courier New"/>
              </a:rPr>
              <a:t> </a:t>
            </a:r>
            <a:r>
              <a:rPr dirty="0" sz="1100" spc="-5">
                <a:latin typeface="Courier New"/>
                <a:cs typeface="Courier New"/>
              </a:rPr>
              <a:t>IF;</a:t>
            </a:r>
            <a:endParaRPr sz="1100">
              <a:latin typeface="Courier New"/>
              <a:cs typeface="Courier New"/>
            </a:endParaRPr>
          </a:p>
          <a:p>
            <a:pPr marL="180340">
              <a:lnSpc>
                <a:spcPts val="1210"/>
              </a:lnSpc>
            </a:pPr>
            <a:r>
              <a:rPr dirty="0" sz="1100" spc="-5">
                <a:latin typeface="Courier New"/>
                <a:cs typeface="Courier New"/>
              </a:rPr>
              <a:t>END show_employees;</a:t>
            </a:r>
            <a:endParaRPr sz="1100">
              <a:latin typeface="Courier New"/>
              <a:cs typeface="Courier New"/>
            </a:endParaRPr>
          </a:p>
          <a:p>
            <a:pPr>
              <a:lnSpc>
                <a:spcPct val="100000"/>
              </a:lnSpc>
              <a:spcBef>
                <a:spcPts val="35"/>
              </a:spcBef>
            </a:pPr>
            <a:endParaRPr sz="1100">
              <a:latin typeface="Courier New"/>
              <a:cs typeface="Courier New"/>
            </a:endParaRPr>
          </a:p>
          <a:p>
            <a:pPr marL="264160" marR="5080" indent="-83820">
              <a:lnSpc>
                <a:spcPts val="1240"/>
              </a:lnSpc>
              <a:spcBef>
                <a:spcPts val="5"/>
              </a:spcBef>
            </a:pPr>
            <a:r>
              <a:rPr dirty="0" sz="1100" spc="-5">
                <a:latin typeface="Courier New"/>
                <a:cs typeface="Courier New"/>
              </a:rPr>
              <a:t>FUNCTION valid_deptid(deptid IN departments.department_id%TYPE)  RETURN BOOLEAN</a:t>
            </a:r>
            <a:r>
              <a:rPr dirty="0" sz="1100">
                <a:latin typeface="Courier New"/>
                <a:cs typeface="Courier New"/>
              </a:rPr>
              <a:t> </a:t>
            </a:r>
            <a:r>
              <a:rPr dirty="0" sz="1100" spc="-5">
                <a:latin typeface="Courier New"/>
                <a:cs typeface="Courier New"/>
              </a:rPr>
              <a:t>IS</a:t>
            </a:r>
            <a:endParaRPr sz="1100">
              <a:latin typeface="Courier New"/>
              <a:cs typeface="Courier New"/>
            </a:endParaRPr>
          </a:p>
          <a:p>
            <a:pPr marL="180340" marR="3609340" indent="167640">
              <a:lnSpc>
                <a:spcPts val="1250"/>
              </a:lnSpc>
            </a:pPr>
            <a:r>
              <a:rPr dirty="0" sz="1100" spc="-5">
                <a:latin typeface="Courier New"/>
                <a:cs typeface="Courier New"/>
              </a:rPr>
              <a:t>dummy</a:t>
            </a:r>
            <a:r>
              <a:rPr dirty="0" sz="1100" spc="-40">
                <a:latin typeface="Courier New"/>
                <a:cs typeface="Courier New"/>
              </a:rPr>
              <a:t> </a:t>
            </a:r>
            <a:r>
              <a:rPr dirty="0" sz="1100" spc="-5">
                <a:latin typeface="Courier New"/>
                <a:cs typeface="Courier New"/>
              </a:rPr>
              <a:t>PLS_INTEGER;  BEGIN</a:t>
            </a:r>
            <a:endParaRPr sz="1100">
              <a:latin typeface="Courier New"/>
              <a:cs typeface="Courier New"/>
            </a:endParaRPr>
          </a:p>
          <a:p>
            <a:pPr marL="347980">
              <a:lnSpc>
                <a:spcPts val="1175"/>
              </a:lnSpc>
            </a:pPr>
            <a:r>
              <a:rPr dirty="0" sz="1100" spc="-5">
                <a:latin typeface="Courier New"/>
                <a:cs typeface="Courier New"/>
              </a:rPr>
              <a:t>RETURN</a:t>
            </a:r>
            <a:r>
              <a:rPr dirty="0" sz="1100">
                <a:latin typeface="Courier New"/>
                <a:cs typeface="Courier New"/>
              </a:rPr>
              <a:t> </a:t>
            </a:r>
            <a:r>
              <a:rPr dirty="0" sz="1100" spc="-5">
                <a:latin typeface="Courier New"/>
                <a:cs typeface="Courier New"/>
              </a:rPr>
              <a:t>valid_departments.exists(deptid);</a:t>
            </a:r>
            <a:endParaRPr sz="1100">
              <a:latin typeface="Courier New"/>
              <a:cs typeface="Courier New"/>
            </a:endParaRPr>
          </a:p>
          <a:p>
            <a:pPr marL="180340">
              <a:lnSpc>
                <a:spcPts val="1250"/>
              </a:lnSpc>
            </a:pPr>
            <a:r>
              <a:rPr dirty="0" sz="1100" spc="-5">
                <a:latin typeface="Courier New"/>
                <a:cs typeface="Courier New"/>
              </a:rPr>
              <a:t>EXCEPTION</a:t>
            </a:r>
            <a:endParaRPr sz="1100">
              <a:latin typeface="Courier New"/>
              <a:cs typeface="Courier New"/>
            </a:endParaRPr>
          </a:p>
          <a:p>
            <a:pPr marL="347980" marR="3190240">
              <a:lnSpc>
                <a:spcPts val="1240"/>
              </a:lnSpc>
              <a:spcBef>
                <a:spcPts val="70"/>
              </a:spcBef>
            </a:pPr>
            <a:r>
              <a:rPr dirty="0" sz="1100" spc="-5">
                <a:latin typeface="Courier New"/>
                <a:cs typeface="Courier New"/>
              </a:rPr>
              <a:t>WHEN NO_DATA_FOUND THEN  RETURN FALSE;</a:t>
            </a:r>
            <a:endParaRPr sz="1100">
              <a:latin typeface="Courier New"/>
              <a:cs typeface="Courier New"/>
            </a:endParaRPr>
          </a:p>
          <a:p>
            <a:pPr marL="180340">
              <a:lnSpc>
                <a:spcPts val="1220"/>
              </a:lnSpc>
            </a:pPr>
            <a:r>
              <a:rPr dirty="0" sz="1100" spc="-5">
                <a:latin typeface="Courier New"/>
                <a:cs typeface="Courier New"/>
              </a:rPr>
              <a:t>END valid_deptid;</a:t>
            </a:r>
            <a:endParaRPr sz="1100">
              <a:latin typeface="Courier New"/>
              <a:cs typeface="Courier New"/>
            </a:endParaRPr>
          </a:p>
          <a:p>
            <a:pPr>
              <a:lnSpc>
                <a:spcPct val="100000"/>
              </a:lnSpc>
              <a:spcBef>
                <a:spcPts val="50"/>
              </a:spcBef>
            </a:pPr>
            <a:endParaRPr sz="1050">
              <a:latin typeface="Courier New"/>
              <a:cs typeface="Courier New"/>
            </a:endParaRPr>
          </a:p>
          <a:p>
            <a:pPr marL="347980" marR="424180" indent="-167640">
              <a:lnSpc>
                <a:spcPts val="1250"/>
              </a:lnSpc>
            </a:pPr>
            <a:r>
              <a:rPr dirty="0" sz="1100" spc="-5" b="1">
                <a:latin typeface="Courier New"/>
                <a:cs typeface="Courier New"/>
              </a:rPr>
              <a:t>PROCEDURE set_salary(jobid VARCHAR2, min_salary NUMBER) IS  CURSOR empcsr</a:t>
            </a:r>
            <a:r>
              <a:rPr dirty="0" sz="1100" b="1">
                <a:latin typeface="Courier New"/>
                <a:cs typeface="Courier New"/>
              </a:rPr>
              <a:t> </a:t>
            </a:r>
            <a:r>
              <a:rPr dirty="0" sz="1100" spc="-5" b="1">
                <a:latin typeface="Courier New"/>
                <a:cs typeface="Courier New"/>
              </a:rPr>
              <a:t>IS</a:t>
            </a:r>
            <a:endParaRPr sz="1100">
              <a:latin typeface="Courier New"/>
              <a:cs typeface="Courier New"/>
            </a:endParaRPr>
          </a:p>
          <a:p>
            <a:pPr marL="515620">
              <a:lnSpc>
                <a:spcPts val="1180"/>
              </a:lnSpc>
            </a:pPr>
            <a:r>
              <a:rPr dirty="0" sz="1100" spc="-5" b="1">
                <a:latin typeface="Courier New"/>
                <a:cs typeface="Courier New"/>
              </a:rPr>
              <a:t>SELECT employee_id</a:t>
            </a:r>
            <a:endParaRPr sz="1100">
              <a:latin typeface="Courier New"/>
              <a:cs typeface="Courier New"/>
            </a:endParaRPr>
          </a:p>
          <a:p>
            <a:pPr marL="515620">
              <a:lnSpc>
                <a:spcPts val="1245"/>
              </a:lnSpc>
            </a:pPr>
            <a:r>
              <a:rPr dirty="0" sz="1100" spc="-5" b="1">
                <a:latin typeface="Courier New"/>
                <a:cs typeface="Courier New"/>
              </a:rPr>
              <a:t>FROM employees</a:t>
            </a:r>
            <a:endParaRPr sz="1100">
              <a:latin typeface="Courier New"/>
              <a:cs typeface="Courier New"/>
            </a:endParaRPr>
          </a:p>
          <a:p>
            <a:pPr marL="180340" marR="1178560" indent="335280">
              <a:lnSpc>
                <a:spcPts val="1250"/>
              </a:lnSpc>
              <a:spcBef>
                <a:spcPts val="65"/>
              </a:spcBef>
            </a:pPr>
            <a:r>
              <a:rPr dirty="0" sz="1100" spc="-5" b="1">
                <a:latin typeface="Courier New"/>
                <a:cs typeface="Courier New"/>
              </a:rPr>
              <a:t>WHERE job_id = jobid AND salary &lt; min_salary;  BEGIN</a:t>
            </a:r>
            <a:endParaRPr sz="1100">
              <a:latin typeface="Courier New"/>
              <a:cs typeface="Courier New"/>
            </a:endParaRPr>
          </a:p>
          <a:p>
            <a:pPr marL="347980" marR="3441700">
              <a:lnSpc>
                <a:spcPts val="1240"/>
              </a:lnSpc>
            </a:pPr>
            <a:r>
              <a:rPr dirty="0" sz="1100" spc="-5" b="1">
                <a:latin typeface="Courier New"/>
                <a:cs typeface="Courier New"/>
              </a:rPr>
              <a:t>FOR emprec IN empcsr  LOOP</a:t>
            </a:r>
            <a:endParaRPr sz="1100">
              <a:latin typeface="Courier New"/>
              <a:cs typeface="Courier New"/>
            </a:endParaRPr>
          </a:p>
          <a:p>
            <a:pPr marL="515620">
              <a:lnSpc>
                <a:spcPts val="1185"/>
              </a:lnSpc>
            </a:pPr>
            <a:r>
              <a:rPr dirty="0" sz="1100" spc="-5" b="1">
                <a:latin typeface="Courier New"/>
                <a:cs typeface="Courier New"/>
              </a:rPr>
              <a:t>UPDATE employees</a:t>
            </a:r>
            <a:endParaRPr sz="1100">
              <a:latin typeface="Courier New"/>
              <a:cs typeface="Courier New"/>
            </a:endParaRPr>
          </a:p>
          <a:p>
            <a:pPr marL="683260">
              <a:lnSpc>
                <a:spcPts val="1245"/>
              </a:lnSpc>
            </a:pPr>
            <a:r>
              <a:rPr dirty="0" sz="1100" spc="-5" b="1">
                <a:latin typeface="Courier New"/>
                <a:cs typeface="Courier New"/>
              </a:rPr>
              <a:t>SET salary =</a:t>
            </a:r>
            <a:r>
              <a:rPr dirty="0" sz="1100" spc="5" b="1">
                <a:latin typeface="Courier New"/>
                <a:cs typeface="Courier New"/>
              </a:rPr>
              <a:t> </a:t>
            </a:r>
            <a:r>
              <a:rPr dirty="0" sz="1100" spc="-5" b="1">
                <a:latin typeface="Courier New"/>
                <a:cs typeface="Courier New"/>
              </a:rPr>
              <a:t>min_salary</a:t>
            </a:r>
            <a:endParaRPr sz="1100">
              <a:latin typeface="Courier New"/>
              <a:cs typeface="Courier New"/>
            </a:endParaRPr>
          </a:p>
          <a:p>
            <a:pPr marL="347980" marR="1681480" indent="167640">
              <a:lnSpc>
                <a:spcPts val="1250"/>
              </a:lnSpc>
              <a:spcBef>
                <a:spcPts val="65"/>
              </a:spcBef>
            </a:pPr>
            <a:r>
              <a:rPr dirty="0" sz="1100" spc="-5" b="1">
                <a:latin typeface="Courier New"/>
                <a:cs typeface="Courier New"/>
              </a:rPr>
              <a:t>WHERE employee_id = emprec.employee_id;  END LOOP;</a:t>
            </a:r>
            <a:endParaRPr sz="1100">
              <a:latin typeface="Courier New"/>
              <a:cs typeface="Courier New"/>
            </a:endParaRPr>
          </a:p>
          <a:p>
            <a:pPr marL="180340">
              <a:lnSpc>
                <a:spcPts val="1215"/>
              </a:lnSpc>
            </a:pPr>
            <a:r>
              <a:rPr dirty="0" sz="1100" spc="-5" b="1">
                <a:latin typeface="Courier New"/>
                <a:cs typeface="Courier New"/>
              </a:rPr>
              <a:t>END set_salary;</a:t>
            </a:r>
            <a:endParaRPr sz="1100">
              <a:latin typeface="Courier New"/>
              <a:cs typeface="Courier New"/>
            </a:endParaRPr>
          </a:p>
          <a:p>
            <a:pPr>
              <a:lnSpc>
                <a:spcPct val="100000"/>
              </a:lnSpc>
              <a:spcBef>
                <a:spcPts val="10"/>
              </a:spcBef>
            </a:pPr>
            <a:endParaRPr sz="1050">
              <a:latin typeface="Courier New"/>
              <a:cs typeface="Courier New"/>
            </a:endParaRPr>
          </a:p>
          <a:p>
            <a:pPr marL="12700">
              <a:lnSpc>
                <a:spcPts val="1285"/>
              </a:lnSpc>
            </a:pPr>
            <a:r>
              <a:rPr dirty="0" sz="1100" spc="-5">
                <a:latin typeface="Courier New"/>
                <a:cs typeface="Courier New"/>
              </a:rPr>
              <a:t>BEGIN</a:t>
            </a:r>
            <a:endParaRPr sz="1100">
              <a:latin typeface="Courier New"/>
              <a:cs typeface="Courier New"/>
            </a:endParaRPr>
          </a:p>
          <a:p>
            <a:pPr marL="12700" marR="3860800" indent="167640">
              <a:lnSpc>
                <a:spcPts val="1240"/>
              </a:lnSpc>
              <a:spcBef>
                <a:spcPts val="70"/>
              </a:spcBef>
            </a:pPr>
            <a:r>
              <a:rPr dirty="0" sz="1100" spc="-5">
                <a:latin typeface="Courier New"/>
                <a:cs typeface="Courier New"/>
              </a:rPr>
              <a:t>init_departments;  </a:t>
            </a:r>
            <a:r>
              <a:rPr dirty="0" sz="1100" spc="-5">
                <a:latin typeface="Courier New"/>
                <a:cs typeface="Courier New"/>
              </a:rPr>
              <a:t>END</a:t>
            </a:r>
            <a:r>
              <a:rPr dirty="0" sz="1100" spc="-10">
                <a:latin typeface="Courier New"/>
                <a:cs typeface="Courier New"/>
              </a:rPr>
              <a:t> </a:t>
            </a:r>
            <a:r>
              <a:rPr dirty="0" sz="1100" spc="-5">
                <a:latin typeface="Courier New"/>
                <a:cs typeface="Courier New"/>
              </a:rPr>
              <a:t>emp_pkg;</a:t>
            </a:r>
            <a:endParaRPr sz="1100">
              <a:latin typeface="Courier New"/>
              <a:cs typeface="Courier New"/>
            </a:endParaRPr>
          </a:p>
          <a:p>
            <a:pPr marL="12700">
              <a:lnSpc>
                <a:spcPts val="1190"/>
              </a:lnSpc>
            </a:pPr>
            <a:r>
              <a:rPr dirty="0" sz="1100" spc="-5">
                <a:latin typeface="Courier New"/>
                <a:cs typeface="Courier New"/>
              </a:rPr>
              <a:t>/</a:t>
            </a:r>
            <a:endParaRPr sz="1100">
              <a:latin typeface="Courier New"/>
              <a:cs typeface="Courier New"/>
            </a:endParaRPr>
          </a:p>
          <a:p>
            <a:pPr marL="12700">
              <a:lnSpc>
                <a:spcPts val="1290"/>
              </a:lnSpc>
            </a:pPr>
            <a:r>
              <a:rPr dirty="0" sz="1100" spc="-5">
                <a:latin typeface="Courier New"/>
                <a:cs typeface="Courier New"/>
              </a:rPr>
              <a:t>SHOW ERRORS</a:t>
            </a:r>
            <a:endParaRPr sz="1100">
              <a:latin typeface="Courier New"/>
              <a:cs typeface="Courier New"/>
            </a:endParaRPr>
          </a:p>
        </p:txBody>
      </p:sp>
      <p:sp>
        <p:nvSpPr>
          <p:cNvPr id="4" name="object 4"/>
          <p:cNvSpPr/>
          <p:nvPr/>
        </p:nvSpPr>
        <p:spPr>
          <a:xfrm>
            <a:off x="832866" y="1089659"/>
            <a:ext cx="6335395" cy="7964170"/>
          </a:xfrm>
          <a:custGeom>
            <a:avLst/>
            <a:gdLst/>
            <a:ahLst/>
            <a:cxnLst/>
            <a:rect l="l" t="t" r="r" b="b"/>
            <a:pathLst>
              <a:path w="6335395" h="7964170">
                <a:moveTo>
                  <a:pt x="6335268" y="0"/>
                </a:moveTo>
                <a:lnTo>
                  <a:pt x="6323076" y="0"/>
                </a:lnTo>
                <a:lnTo>
                  <a:pt x="6323076" y="7951470"/>
                </a:lnTo>
                <a:lnTo>
                  <a:pt x="12179" y="7951470"/>
                </a:lnTo>
                <a:lnTo>
                  <a:pt x="12179" y="0"/>
                </a:lnTo>
                <a:lnTo>
                  <a:pt x="0" y="0"/>
                </a:lnTo>
                <a:lnTo>
                  <a:pt x="0" y="7951470"/>
                </a:lnTo>
                <a:lnTo>
                  <a:pt x="0" y="7963662"/>
                </a:lnTo>
                <a:lnTo>
                  <a:pt x="12179" y="7963662"/>
                </a:lnTo>
                <a:lnTo>
                  <a:pt x="6323076" y="7963662"/>
                </a:lnTo>
                <a:lnTo>
                  <a:pt x="6335268" y="7963662"/>
                </a:lnTo>
                <a:lnTo>
                  <a:pt x="6335268" y="7951470"/>
                </a:lnTo>
                <a:lnTo>
                  <a:pt x="6335268" y="0"/>
                </a:lnTo>
                <a:close/>
              </a:path>
            </a:pathLst>
          </a:custGeom>
          <a:solidFill>
            <a:srgbClr val="000000"/>
          </a:solid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3</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txBox="1"/>
          <p:nvPr/>
        </p:nvSpPr>
        <p:spPr>
          <a:xfrm>
            <a:off x="838961" y="1095755"/>
            <a:ext cx="6323330" cy="114617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Package created.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No</a:t>
            </a:r>
            <a:r>
              <a:rPr dirty="0" sz="1100" spc="-70">
                <a:latin typeface="Courier New"/>
                <a:cs typeface="Courier New"/>
              </a:rPr>
              <a:t> </a:t>
            </a:r>
            <a:r>
              <a:rPr dirty="0" sz="1100" spc="-5">
                <a:latin typeface="Courier New"/>
                <a:cs typeface="Courier New"/>
              </a:rPr>
              <a:t>errors.</a:t>
            </a:r>
            <a:endParaRPr sz="1100">
              <a:latin typeface="Courier New"/>
              <a:cs typeface="Courier New"/>
            </a:endParaRPr>
          </a:p>
          <a:p>
            <a:pPr marL="74930" marR="4479290">
              <a:lnSpc>
                <a:spcPts val="2500"/>
              </a:lnSpc>
              <a:spcBef>
                <a:spcPts val="27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2380742"/>
            <a:ext cx="5671185" cy="579755"/>
          </a:xfrm>
          <a:prstGeom prst="rect">
            <a:avLst/>
          </a:prstGeom>
        </p:spPr>
        <p:txBody>
          <a:bodyPr wrap="square" lIns="0" tIns="9525" rIns="0" bIns="0" rtlCol="0" vert="horz">
            <a:spAutoFit/>
          </a:bodyPr>
          <a:lstStyle/>
          <a:p>
            <a:pPr marL="241300" marR="5080" indent="-228600">
              <a:lnSpc>
                <a:spcPct val="101499"/>
              </a:lnSpc>
              <a:spcBef>
                <a:spcPts val="75"/>
              </a:spcBef>
            </a:pPr>
            <a:r>
              <a:rPr dirty="0" sz="1200">
                <a:latin typeface="Times New Roman"/>
                <a:cs typeface="Times New Roman"/>
              </a:rPr>
              <a:t>b.</a:t>
            </a:r>
            <a:r>
              <a:rPr dirty="0" sz="1200" spc="5">
                <a:latin typeface="Times New Roman"/>
                <a:cs typeface="Times New Roman"/>
              </a:rPr>
              <a:t> </a:t>
            </a:r>
            <a:r>
              <a:rPr dirty="0" sz="1200">
                <a:latin typeface="Times New Roman"/>
                <a:cs typeface="Times New Roman"/>
              </a:rPr>
              <a:t>Create a</a:t>
            </a:r>
            <a:r>
              <a:rPr dirty="0" sz="1200" spc="-5">
                <a:latin typeface="Times New Roman"/>
                <a:cs typeface="Times New Roman"/>
              </a:rPr>
              <a:t> </a:t>
            </a:r>
            <a:r>
              <a:rPr dirty="0" sz="1200">
                <a:latin typeface="Times New Roman"/>
                <a:cs typeface="Times New Roman"/>
              </a:rPr>
              <a:t>row </a:t>
            </a:r>
            <a:r>
              <a:rPr dirty="0" sz="1200" spc="-5">
                <a:latin typeface="Times New Roman"/>
                <a:cs typeface="Times New Roman"/>
              </a:rPr>
              <a:t>trigger named</a:t>
            </a:r>
            <a:r>
              <a:rPr dirty="0" sz="1200" spc="5">
                <a:latin typeface="Times New Roman"/>
                <a:cs typeface="Times New Roman"/>
              </a:rPr>
              <a:t> </a:t>
            </a:r>
            <a:r>
              <a:rPr dirty="0" sz="1200" spc="-5">
                <a:latin typeface="Courier New"/>
                <a:cs typeface="Courier New"/>
              </a:rPr>
              <a:t>UPD_MINSALARY_TRG</a:t>
            </a:r>
            <a:r>
              <a:rPr dirty="0" sz="1200" spc="-420">
                <a:latin typeface="Courier New"/>
                <a:cs typeface="Courier New"/>
              </a:rPr>
              <a:t> </a:t>
            </a:r>
            <a:r>
              <a:rPr dirty="0" sz="1200">
                <a:latin typeface="Times New Roman"/>
                <a:cs typeface="Times New Roman"/>
              </a:rPr>
              <a:t>on the</a:t>
            </a:r>
            <a:r>
              <a:rPr dirty="0" sz="1200" spc="-5">
                <a:latin typeface="Times New Roman"/>
                <a:cs typeface="Times New Roman"/>
              </a:rPr>
              <a:t>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 that</a:t>
            </a:r>
            <a:r>
              <a:rPr dirty="0" sz="1200" spc="-5">
                <a:latin typeface="Times New Roman"/>
                <a:cs typeface="Times New Roman"/>
              </a:rPr>
              <a:t> </a:t>
            </a:r>
            <a:r>
              <a:rPr dirty="0" sz="1200">
                <a:latin typeface="Times New Roman"/>
                <a:cs typeface="Times New Roman"/>
              </a:rPr>
              <a:t>invokes the  </a:t>
            </a:r>
            <a:r>
              <a:rPr dirty="0" sz="1200" spc="-5">
                <a:latin typeface="Courier New"/>
                <a:cs typeface="Courier New"/>
              </a:rPr>
              <a:t>EMP_PKG.SET_SALARY </a:t>
            </a:r>
            <a:r>
              <a:rPr dirty="0" sz="1200">
                <a:latin typeface="Times New Roman"/>
                <a:cs typeface="Times New Roman"/>
              </a:rPr>
              <a:t>procedure, </a:t>
            </a:r>
            <a:r>
              <a:rPr dirty="0" sz="1200" spc="-5">
                <a:latin typeface="Times New Roman"/>
                <a:cs typeface="Times New Roman"/>
              </a:rPr>
              <a:t>when </a:t>
            </a:r>
            <a:r>
              <a:rPr dirty="0" sz="1200">
                <a:latin typeface="Times New Roman"/>
                <a:cs typeface="Times New Roman"/>
              </a:rPr>
              <a:t>the </a:t>
            </a:r>
            <a:r>
              <a:rPr dirty="0" sz="1200" spc="-5">
                <a:latin typeface="Times New Roman"/>
                <a:cs typeface="Times New Roman"/>
              </a:rPr>
              <a:t>minimum salary </a:t>
            </a:r>
            <a:r>
              <a:rPr dirty="0" sz="1200">
                <a:latin typeface="Times New Roman"/>
                <a:cs typeface="Times New Roman"/>
              </a:rPr>
              <a:t>in the </a:t>
            </a:r>
            <a:r>
              <a:rPr dirty="0" sz="1200" spc="-5">
                <a:latin typeface="Courier New"/>
                <a:cs typeface="Courier New"/>
              </a:rPr>
              <a:t>JOBS </a:t>
            </a:r>
            <a:r>
              <a:rPr dirty="0" sz="1200">
                <a:latin typeface="Times New Roman"/>
                <a:cs typeface="Times New Roman"/>
              </a:rPr>
              <a:t>table is  updated for a </a:t>
            </a:r>
            <a:r>
              <a:rPr dirty="0" sz="1200" spc="-5">
                <a:latin typeface="Times New Roman"/>
                <a:cs typeface="Times New Roman"/>
              </a:rPr>
              <a:t>specified </a:t>
            </a:r>
            <a:r>
              <a:rPr dirty="0" sz="1200">
                <a:latin typeface="Times New Roman"/>
                <a:cs typeface="Times New Roman"/>
              </a:rPr>
              <a:t>job</a:t>
            </a:r>
            <a:r>
              <a:rPr dirty="0" sz="1200" spc="-25">
                <a:latin typeface="Times New Roman"/>
                <a:cs typeface="Times New Roman"/>
              </a:rPr>
              <a:t> </a:t>
            </a:r>
            <a:r>
              <a:rPr dirty="0" sz="1200">
                <a:latin typeface="Times New Roman"/>
                <a:cs typeface="Times New Roman"/>
              </a:rPr>
              <a:t>ID.</a:t>
            </a:r>
            <a:endParaRPr sz="1200">
              <a:latin typeface="Times New Roman"/>
              <a:cs typeface="Times New Roman"/>
            </a:endParaRPr>
          </a:p>
        </p:txBody>
      </p:sp>
      <p:sp>
        <p:nvSpPr>
          <p:cNvPr id="5" name="object 5"/>
          <p:cNvSpPr txBox="1"/>
          <p:nvPr/>
        </p:nvSpPr>
        <p:spPr>
          <a:xfrm>
            <a:off x="838961" y="3034283"/>
            <a:ext cx="6323330" cy="1938020"/>
          </a:xfrm>
          <a:prstGeom prst="rect">
            <a:avLst/>
          </a:prstGeom>
          <a:ln w="12192">
            <a:solidFill>
              <a:srgbClr val="000000"/>
            </a:solidFill>
          </a:ln>
        </p:spPr>
        <p:txBody>
          <a:bodyPr wrap="square" lIns="0" tIns="13335" rIns="0" bIns="0" rtlCol="0" vert="horz">
            <a:spAutoFit/>
          </a:bodyPr>
          <a:lstStyle/>
          <a:p>
            <a:pPr marL="74930" marR="2635250">
              <a:lnSpc>
                <a:spcPts val="1240"/>
              </a:lnSpc>
              <a:spcBef>
                <a:spcPts val="105"/>
              </a:spcBef>
            </a:pPr>
            <a:r>
              <a:rPr dirty="0" sz="1100" spc="-5">
                <a:latin typeface="Courier New"/>
                <a:cs typeface="Courier New"/>
              </a:rPr>
              <a:t>CREATE OR REPLACE TRIGGER upd_minsalary_trg  AFTER UPDATE OF min_salary ON</a:t>
            </a:r>
            <a:r>
              <a:rPr dirty="0" sz="1100" spc="20">
                <a:latin typeface="Courier New"/>
                <a:cs typeface="Courier New"/>
              </a:rPr>
              <a:t> </a:t>
            </a:r>
            <a:r>
              <a:rPr dirty="0" sz="1100" spc="-5">
                <a:latin typeface="Courier New"/>
                <a:cs typeface="Courier New"/>
              </a:rPr>
              <a:t>JOBS</a:t>
            </a:r>
            <a:endParaRPr sz="1100">
              <a:latin typeface="Courier New"/>
              <a:cs typeface="Courier New"/>
            </a:endParaRPr>
          </a:p>
          <a:p>
            <a:pPr marL="74930" marR="5233670">
              <a:lnSpc>
                <a:spcPts val="1240"/>
              </a:lnSpc>
              <a:spcBef>
                <a:spcPts val="10"/>
              </a:spcBef>
            </a:pPr>
            <a:r>
              <a:rPr dirty="0" sz="1100" spc="-5">
                <a:latin typeface="Courier New"/>
                <a:cs typeface="Courier New"/>
              </a:rPr>
              <a:t>FOR EACH</a:t>
            </a:r>
            <a:r>
              <a:rPr dirty="0" sz="1100" spc="-60">
                <a:latin typeface="Courier New"/>
                <a:cs typeface="Courier New"/>
              </a:rPr>
              <a:t> </a:t>
            </a:r>
            <a:r>
              <a:rPr dirty="0" sz="1100" spc="-5">
                <a:latin typeface="Courier New"/>
                <a:cs typeface="Courier New"/>
              </a:rPr>
              <a:t>ROW  BEGIN</a:t>
            </a:r>
            <a:endParaRPr sz="1100">
              <a:latin typeface="Courier New"/>
              <a:cs typeface="Courier New"/>
            </a:endParaRPr>
          </a:p>
          <a:p>
            <a:pPr marL="74930" marR="1964689" indent="167640">
              <a:lnSpc>
                <a:spcPts val="1250"/>
              </a:lnSpc>
            </a:pPr>
            <a:r>
              <a:rPr dirty="0" sz="1100" spc="-5">
                <a:latin typeface="Courier New"/>
                <a:cs typeface="Courier New"/>
              </a:rPr>
              <a:t>emp_pkg.set_salary(:new.job_id, :new.min_salary);  END;</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898390">
              <a:lnSpc>
                <a:spcPts val="2510"/>
              </a:lnSpc>
              <a:spcBef>
                <a:spcPts val="265"/>
              </a:spcBef>
            </a:pPr>
            <a:r>
              <a:rPr dirty="0" sz="1100" spc="-5">
                <a:latin typeface="Courier New"/>
                <a:cs typeface="Courier New"/>
              </a:rPr>
              <a:t>Trigger</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1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6" name="object 6"/>
          <p:cNvSpPr txBox="1"/>
          <p:nvPr/>
        </p:nvSpPr>
        <p:spPr>
          <a:xfrm>
            <a:off x="1130300" y="5105653"/>
            <a:ext cx="5295900" cy="759460"/>
          </a:xfrm>
          <a:prstGeom prst="rect">
            <a:avLst/>
          </a:prstGeom>
        </p:spPr>
        <p:txBody>
          <a:bodyPr wrap="square" lIns="0" tIns="10795" rIns="0" bIns="0" rtlCol="0" vert="horz">
            <a:spAutoFit/>
          </a:bodyPr>
          <a:lstStyle/>
          <a:p>
            <a:pPr marL="241300" marR="5080" indent="-228600">
              <a:lnSpc>
                <a:spcPct val="100800"/>
              </a:lnSpc>
              <a:spcBef>
                <a:spcPts val="85"/>
              </a:spcBef>
            </a:pPr>
            <a:r>
              <a:rPr dirty="0" sz="1200">
                <a:latin typeface="Times New Roman"/>
                <a:cs typeface="Times New Roman"/>
              </a:rPr>
              <a:t>c. </a:t>
            </a:r>
            <a:r>
              <a:rPr dirty="0" sz="1200" spc="-5">
                <a:latin typeface="Times New Roman"/>
                <a:cs typeface="Times New Roman"/>
              </a:rPr>
              <a:t>Write </a:t>
            </a:r>
            <a:r>
              <a:rPr dirty="0" sz="1200">
                <a:latin typeface="Times New Roman"/>
                <a:cs typeface="Times New Roman"/>
              </a:rPr>
              <a:t>a query to display the </a:t>
            </a:r>
            <a:r>
              <a:rPr dirty="0" sz="1200" spc="-5">
                <a:latin typeface="Times New Roman"/>
                <a:cs typeface="Times New Roman"/>
              </a:rPr>
              <a:t>employee ID, </a:t>
            </a: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job ID, current </a:t>
            </a:r>
            <a:r>
              <a:rPr dirty="0" sz="1200" spc="-5">
                <a:latin typeface="Times New Roman"/>
                <a:cs typeface="Times New Roman"/>
              </a:rPr>
              <a:t>salary, </a:t>
            </a:r>
            <a:r>
              <a:rPr dirty="0" sz="1200">
                <a:latin typeface="Times New Roman"/>
                <a:cs typeface="Times New Roman"/>
              </a:rPr>
              <a:t>and  </a:t>
            </a:r>
            <a:r>
              <a:rPr dirty="0" sz="1200" spc="-5">
                <a:latin typeface="Times New Roman"/>
                <a:cs typeface="Times New Roman"/>
              </a:rPr>
              <a:t>minimum </a:t>
            </a:r>
            <a:r>
              <a:rPr dirty="0" sz="1200">
                <a:latin typeface="Times New Roman"/>
                <a:cs typeface="Times New Roman"/>
              </a:rPr>
              <a:t>salary for </a:t>
            </a:r>
            <a:r>
              <a:rPr dirty="0" sz="1200" spc="-5">
                <a:latin typeface="Times New Roman"/>
                <a:cs typeface="Times New Roman"/>
              </a:rPr>
              <a:t>employees </a:t>
            </a:r>
            <a:r>
              <a:rPr dirty="0" sz="1200">
                <a:latin typeface="Times New Roman"/>
                <a:cs typeface="Times New Roman"/>
              </a:rPr>
              <a:t>who are </a:t>
            </a:r>
            <a:r>
              <a:rPr dirty="0" sz="1200" spc="-5">
                <a:latin typeface="Times New Roman"/>
                <a:cs typeface="Times New Roman"/>
              </a:rPr>
              <a:t>programmers—that </a:t>
            </a:r>
            <a:r>
              <a:rPr dirty="0" sz="1200">
                <a:latin typeface="Times New Roman"/>
                <a:cs typeface="Times New Roman"/>
              </a:rPr>
              <a:t>is, their </a:t>
            </a:r>
            <a:r>
              <a:rPr dirty="0" sz="1200" spc="-5">
                <a:latin typeface="Courier New"/>
                <a:cs typeface="Courier New"/>
              </a:rPr>
              <a:t>JOB_ID </a:t>
            </a:r>
            <a:r>
              <a:rPr dirty="0" sz="1200">
                <a:latin typeface="Times New Roman"/>
                <a:cs typeface="Times New Roman"/>
              </a:rPr>
              <a:t>is  </a:t>
            </a:r>
            <a:r>
              <a:rPr dirty="0" sz="1200" spc="-5">
                <a:latin typeface="Courier New"/>
                <a:cs typeface="Courier New"/>
              </a:rPr>
              <a:t>'IT_PROG'</a:t>
            </a:r>
            <a:r>
              <a:rPr dirty="0" sz="1200" spc="-5">
                <a:latin typeface="Times New Roman"/>
                <a:cs typeface="Times New Roman"/>
              </a:rPr>
              <a:t>. </a:t>
            </a:r>
            <a:r>
              <a:rPr dirty="0" sz="1200">
                <a:latin typeface="Times New Roman"/>
                <a:cs typeface="Times New Roman"/>
              </a:rPr>
              <a:t>Then update the </a:t>
            </a:r>
            <a:r>
              <a:rPr dirty="0" sz="1200" spc="-5">
                <a:latin typeface="Times New Roman"/>
                <a:cs typeface="Times New Roman"/>
              </a:rPr>
              <a:t>minimum </a:t>
            </a:r>
            <a:r>
              <a:rPr dirty="0" sz="1200">
                <a:latin typeface="Times New Roman"/>
                <a:cs typeface="Times New Roman"/>
              </a:rPr>
              <a:t>salary in the </a:t>
            </a:r>
            <a:r>
              <a:rPr dirty="0" sz="1200" spc="-5">
                <a:latin typeface="Courier New"/>
                <a:cs typeface="Courier New"/>
              </a:rPr>
              <a:t>JOBS</a:t>
            </a:r>
            <a:r>
              <a:rPr dirty="0" sz="1200" spc="-459">
                <a:latin typeface="Courier New"/>
                <a:cs typeface="Courier New"/>
              </a:rPr>
              <a:t> </a:t>
            </a:r>
            <a:r>
              <a:rPr dirty="0" sz="1200">
                <a:latin typeface="Times New Roman"/>
                <a:cs typeface="Times New Roman"/>
              </a:rPr>
              <a:t>table to increase it by</a:t>
            </a:r>
            <a:endParaRPr sz="1200">
              <a:latin typeface="Times New Roman"/>
              <a:cs typeface="Times New Roman"/>
            </a:endParaRPr>
          </a:p>
          <a:p>
            <a:pPr marL="241300">
              <a:lnSpc>
                <a:spcPts val="1435"/>
              </a:lnSpc>
            </a:pPr>
            <a:r>
              <a:rPr dirty="0" sz="1200" spc="-5">
                <a:latin typeface="Times New Roman"/>
                <a:cs typeface="Times New Roman"/>
              </a:rPr>
              <a:t>$1,000. What</a:t>
            </a:r>
            <a:r>
              <a:rPr dirty="0" sz="1200">
                <a:latin typeface="Times New Roman"/>
                <a:cs typeface="Times New Roman"/>
              </a:rPr>
              <a:t> </a:t>
            </a:r>
            <a:r>
              <a:rPr dirty="0" sz="1200" spc="-5">
                <a:latin typeface="Times New Roman"/>
                <a:cs typeface="Times New Roman"/>
              </a:rPr>
              <a:t>happens?</a:t>
            </a:r>
            <a:endParaRPr sz="1200">
              <a:latin typeface="Times New Roman"/>
              <a:cs typeface="Times New Roman"/>
            </a:endParaRPr>
          </a:p>
        </p:txBody>
      </p:sp>
      <p:sp>
        <p:nvSpPr>
          <p:cNvPr id="7" name="object 7"/>
          <p:cNvSpPr/>
          <p:nvPr/>
        </p:nvSpPr>
        <p:spPr>
          <a:xfrm>
            <a:off x="933451" y="7243571"/>
            <a:ext cx="4772402" cy="1409699"/>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838961" y="5939028"/>
            <a:ext cx="6323330" cy="3228340"/>
          </a:xfrm>
          <a:prstGeom prst="rect">
            <a:avLst/>
          </a:prstGeom>
          <a:ln w="12192">
            <a:solidFill>
              <a:srgbClr val="000000"/>
            </a:solidFill>
          </a:ln>
        </p:spPr>
        <p:txBody>
          <a:bodyPr wrap="square" lIns="0" tIns="13335" rIns="0" bIns="0" rtlCol="0" vert="horz">
            <a:spAutoFit/>
          </a:bodyPr>
          <a:lstStyle/>
          <a:p>
            <a:pPr marL="74930" marR="3138170">
              <a:lnSpc>
                <a:spcPts val="1240"/>
              </a:lnSpc>
              <a:spcBef>
                <a:spcPts val="105"/>
              </a:spcBef>
            </a:pPr>
            <a:r>
              <a:rPr dirty="0" sz="1100" spc="-5">
                <a:latin typeface="Courier New"/>
                <a:cs typeface="Courier New"/>
              </a:rPr>
              <a:t>SELECT employee_id, last_name, salary  FROM employees</a:t>
            </a:r>
            <a:endParaRPr sz="1100">
              <a:latin typeface="Courier New"/>
              <a:cs typeface="Courier New"/>
            </a:endParaRPr>
          </a:p>
          <a:p>
            <a:pPr marL="74930">
              <a:lnSpc>
                <a:spcPts val="1220"/>
              </a:lnSpc>
            </a:pPr>
            <a:r>
              <a:rPr dirty="0" sz="1100" spc="-5">
                <a:latin typeface="Courier New"/>
                <a:cs typeface="Courier New"/>
              </a:rPr>
              <a:t>WHERE job_id =</a:t>
            </a:r>
            <a:r>
              <a:rPr dirty="0" sz="1100" spc="5">
                <a:latin typeface="Courier New"/>
                <a:cs typeface="Courier New"/>
              </a:rPr>
              <a:t> </a:t>
            </a:r>
            <a:r>
              <a:rPr dirty="0" sz="1100" spc="-5">
                <a:latin typeface="Courier New"/>
                <a:cs typeface="Courier New"/>
              </a:rPr>
              <a:t>'IT_PROG';</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UPDATE jobs</a:t>
            </a:r>
            <a:endParaRPr sz="1100">
              <a:latin typeface="Courier New"/>
              <a:cs typeface="Courier New"/>
            </a:endParaRPr>
          </a:p>
          <a:p>
            <a:pPr marL="74930" marR="3305810" indent="83820">
              <a:lnSpc>
                <a:spcPts val="1250"/>
              </a:lnSpc>
              <a:spcBef>
                <a:spcPts val="65"/>
              </a:spcBef>
            </a:pPr>
            <a:r>
              <a:rPr dirty="0" sz="1100" spc="-5">
                <a:latin typeface="Courier New"/>
                <a:cs typeface="Courier New"/>
              </a:rPr>
              <a:t>SET min_salary = min_salary + 1000  WHERE job_id =</a:t>
            </a:r>
            <a:r>
              <a:rPr dirty="0" sz="1100" spc="5">
                <a:latin typeface="Courier New"/>
                <a:cs typeface="Courier New"/>
              </a:rPr>
              <a:t> </a:t>
            </a:r>
            <a:r>
              <a:rPr dirty="0" sz="1100" spc="-5">
                <a:latin typeface="Courier New"/>
                <a:cs typeface="Courier New"/>
              </a:rPr>
              <a:t>'IT_PROG';</a:t>
            </a: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spcBef>
                <a:spcPts val="20"/>
              </a:spcBef>
            </a:pPr>
            <a:endParaRPr sz="1150">
              <a:latin typeface="Courier New"/>
              <a:cs typeface="Courier New"/>
            </a:endParaRPr>
          </a:p>
          <a:p>
            <a:pPr marL="74930">
              <a:lnSpc>
                <a:spcPct val="100000"/>
              </a:lnSpc>
              <a:spcBef>
                <a:spcPts val="5"/>
              </a:spcBef>
            </a:pPr>
            <a:r>
              <a:rPr dirty="0" sz="1100" spc="-5">
                <a:latin typeface="Courier New"/>
                <a:cs typeface="Courier New"/>
              </a:rPr>
              <a:t>6 rows</a:t>
            </a:r>
            <a:r>
              <a:rPr dirty="0" sz="1100">
                <a:latin typeface="Courier New"/>
                <a:cs typeface="Courier New"/>
              </a:rPr>
              <a:t> </a:t>
            </a:r>
            <a:r>
              <a:rPr dirty="0" sz="1100" spc="-5">
                <a:latin typeface="Courier New"/>
                <a:cs typeface="Courier New"/>
              </a:rPr>
              <a:t>selected.</a:t>
            </a:r>
            <a:endParaRPr sz="1100">
              <a:latin typeface="Courier New"/>
              <a:cs typeface="Courier New"/>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4</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5</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txBox="1"/>
          <p:nvPr/>
        </p:nvSpPr>
        <p:spPr>
          <a:xfrm>
            <a:off x="838961" y="1095755"/>
            <a:ext cx="6323330" cy="177927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UPDATE jobs</a:t>
            </a:r>
            <a:endParaRPr sz="1100">
              <a:latin typeface="Courier New"/>
              <a:cs typeface="Courier New"/>
            </a:endParaRPr>
          </a:p>
          <a:p>
            <a:pPr marL="661670">
              <a:lnSpc>
                <a:spcPts val="1280"/>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288290">
              <a:lnSpc>
                <a:spcPts val="1250"/>
              </a:lnSpc>
              <a:spcBef>
                <a:spcPts val="65"/>
              </a:spcBef>
            </a:pPr>
            <a:r>
              <a:rPr dirty="0" sz="1100" spc="-5">
                <a:latin typeface="Courier New"/>
                <a:cs typeface="Courier New"/>
              </a:rPr>
              <a:t>ORA-04091: table ORA1.JOBS is mutating, trigger/function may not see it  ORA-06512: at "ORA1.CHECK_SALARY", line</a:t>
            </a:r>
            <a:r>
              <a:rPr dirty="0" sz="1100" spc="15">
                <a:latin typeface="Courier New"/>
                <a:cs typeface="Courier New"/>
              </a:rPr>
              <a:t> </a:t>
            </a:r>
            <a:r>
              <a:rPr dirty="0" sz="1100" spc="-5">
                <a:latin typeface="Courier New"/>
                <a:cs typeface="Courier New"/>
              </a:rPr>
              <a:t>5</a:t>
            </a:r>
            <a:endParaRPr sz="1100">
              <a:latin typeface="Courier New"/>
              <a:cs typeface="Courier New"/>
            </a:endParaRPr>
          </a:p>
          <a:p>
            <a:pPr marL="74930">
              <a:lnSpc>
                <a:spcPts val="1175"/>
              </a:lnSpc>
            </a:pPr>
            <a:r>
              <a:rPr dirty="0" sz="1100" spc="-5">
                <a:latin typeface="Courier New"/>
                <a:cs typeface="Courier New"/>
              </a:rPr>
              <a:t>ORA-06512: at "ORA1.CHECK_SALARY_TRG", line</a:t>
            </a:r>
            <a:r>
              <a:rPr dirty="0" sz="1100" spc="20">
                <a:latin typeface="Courier New"/>
                <a:cs typeface="Courier New"/>
              </a:rPr>
              <a:t> </a:t>
            </a:r>
            <a:r>
              <a:rPr dirty="0" sz="1100" spc="-5">
                <a:latin typeface="Courier New"/>
                <a:cs typeface="Courier New"/>
              </a:rPr>
              <a:t>2</a:t>
            </a:r>
            <a:endParaRPr sz="1100">
              <a:latin typeface="Courier New"/>
              <a:cs typeface="Courier New"/>
            </a:endParaRPr>
          </a:p>
          <a:p>
            <a:pPr marL="74930" marR="539750">
              <a:lnSpc>
                <a:spcPts val="1250"/>
              </a:lnSpc>
              <a:spcBef>
                <a:spcPts val="65"/>
              </a:spcBef>
            </a:pPr>
            <a:r>
              <a:rPr dirty="0" sz="1100" spc="-5">
                <a:latin typeface="Courier New"/>
                <a:cs typeface="Courier New"/>
              </a:rPr>
              <a:t>ORA-04088: error during execution of trigger 'ORA1.CHECK_SALARY_TRG'  ORA-06512: at "ORA1.EMP_PKG", line</a:t>
            </a:r>
            <a:r>
              <a:rPr dirty="0" sz="1100" spc="15">
                <a:latin typeface="Courier New"/>
                <a:cs typeface="Courier New"/>
              </a:rPr>
              <a:t> </a:t>
            </a:r>
            <a:r>
              <a:rPr dirty="0" sz="1100" spc="-5">
                <a:latin typeface="Courier New"/>
                <a:cs typeface="Courier New"/>
              </a:rPr>
              <a:t>140</a:t>
            </a:r>
            <a:endParaRPr sz="1100">
              <a:latin typeface="Courier New"/>
              <a:cs typeface="Courier New"/>
            </a:endParaRPr>
          </a:p>
          <a:p>
            <a:pPr marL="74930">
              <a:lnSpc>
                <a:spcPts val="1180"/>
              </a:lnSpc>
            </a:pPr>
            <a:r>
              <a:rPr dirty="0" sz="1100" spc="-5">
                <a:latin typeface="Courier New"/>
                <a:cs typeface="Courier New"/>
              </a:rPr>
              <a:t>ORA-06512: at "ORA1.UPD_MINSALARY_TRG", line</a:t>
            </a:r>
            <a:r>
              <a:rPr dirty="0" sz="1100" spc="20">
                <a:latin typeface="Courier New"/>
                <a:cs typeface="Courier New"/>
              </a:rPr>
              <a:t> </a:t>
            </a:r>
            <a:r>
              <a:rPr dirty="0" sz="1100" spc="-5">
                <a:latin typeface="Courier New"/>
                <a:cs typeface="Courier New"/>
              </a:rPr>
              <a:t>2</a:t>
            </a:r>
            <a:endParaRPr sz="1100">
              <a:latin typeface="Courier New"/>
              <a:cs typeface="Courier New"/>
            </a:endParaRPr>
          </a:p>
          <a:p>
            <a:pPr marL="74930">
              <a:lnSpc>
                <a:spcPts val="1290"/>
              </a:lnSpc>
            </a:pPr>
            <a:r>
              <a:rPr dirty="0" sz="1100" spc="-5">
                <a:latin typeface="Courier New"/>
                <a:cs typeface="Courier New"/>
              </a:rPr>
              <a:t>ORA-04088: error during execution of trigger</a:t>
            </a:r>
            <a:r>
              <a:rPr dirty="0" sz="1100" spc="90">
                <a:latin typeface="Courier New"/>
                <a:cs typeface="Courier New"/>
              </a:rPr>
              <a:t> </a:t>
            </a:r>
            <a:r>
              <a:rPr dirty="0" sz="1100" spc="-5">
                <a:latin typeface="Courier New"/>
                <a:cs typeface="Courier New"/>
              </a:rPr>
              <a:t>'ORA1.UPD_MINSALARY_TRG'</a:t>
            </a:r>
            <a:endParaRPr sz="1100">
              <a:latin typeface="Courier New"/>
              <a:cs typeface="Courier New"/>
            </a:endParaRPr>
          </a:p>
        </p:txBody>
      </p:sp>
      <p:sp>
        <p:nvSpPr>
          <p:cNvPr id="4" name="object 4"/>
          <p:cNvSpPr txBox="1"/>
          <p:nvPr/>
        </p:nvSpPr>
        <p:spPr>
          <a:xfrm>
            <a:off x="901700" y="3010154"/>
            <a:ext cx="5937250" cy="3952240"/>
          </a:xfrm>
          <a:prstGeom prst="rect">
            <a:avLst/>
          </a:prstGeom>
        </p:spPr>
        <p:txBody>
          <a:bodyPr wrap="square" lIns="0" tIns="7620" rIns="0" bIns="0" rtlCol="0" vert="horz">
            <a:spAutoFit/>
          </a:bodyPr>
          <a:lstStyle/>
          <a:p>
            <a:pPr marL="241300" marR="185420">
              <a:lnSpc>
                <a:spcPct val="102800"/>
              </a:lnSpc>
              <a:spcBef>
                <a:spcPts val="60"/>
              </a:spcBef>
            </a:pPr>
            <a:r>
              <a:rPr dirty="0" sz="1200" b="1">
                <a:latin typeface="Times New Roman"/>
                <a:cs typeface="Times New Roman"/>
              </a:rPr>
              <a:t>The </a:t>
            </a:r>
            <a:r>
              <a:rPr dirty="0" sz="1200" spc="-5" b="1">
                <a:latin typeface="Times New Roman"/>
                <a:cs typeface="Times New Roman"/>
              </a:rPr>
              <a:t>update </a:t>
            </a:r>
            <a:r>
              <a:rPr dirty="0" sz="1200" b="1">
                <a:latin typeface="Times New Roman"/>
                <a:cs typeface="Times New Roman"/>
              </a:rPr>
              <a:t>of the </a:t>
            </a:r>
            <a:r>
              <a:rPr dirty="0" sz="1200" spc="-5" b="1">
                <a:latin typeface="Courier New"/>
                <a:cs typeface="Courier New"/>
              </a:rPr>
              <a:t>MIN_SALARY </a:t>
            </a:r>
            <a:r>
              <a:rPr dirty="0" sz="1200" b="1">
                <a:latin typeface="Times New Roman"/>
                <a:cs typeface="Times New Roman"/>
              </a:rPr>
              <a:t>column for job </a:t>
            </a:r>
            <a:r>
              <a:rPr dirty="0" sz="1200" spc="-5" b="1">
                <a:latin typeface="Courier New"/>
                <a:cs typeface="Courier New"/>
              </a:rPr>
              <a:t>'IT_PROG'</a:t>
            </a:r>
            <a:r>
              <a:rPr dirty="0" sz="1200" spc="-5" b="1">
                <a:latin typeface="Times New Roman"/>
                <a:cs typeface="Times New Roman"/>
              </a:rPr>
              <a:t>fails because </a:t>
            </a:r>
            <a:r>
              <a:rPr dirty="0" sz="1200" b="1">
                <a:latin typeface="Times New Roman"/>
                <a:cs typeface="Times New Roman"/>
              </a:rPr>
              <a:t>the  </a:t>
            </a:r>
            <a:r>
              <a:rPr dirty="0" sz="1200" spc="-5" b="1">
                <a:latin typeface="Courier New"/>
                <a:cs typeface="Courier New"/>
              </a:rPr>
              <a:t>UPD_MINSALARY_TRG</a:t>
            </a:r>
            <a:r>
              <a:rPr dirty="0" sz="1200" spc="-425" b="1">
                <a:latin typeface="Courier New"/>
                <a:cs typeface="Courier New"/>
              </a:rPr>
              <a:t> </a:t>
            </a:r>
            <a:r>
              <a:rPr dirty="0" sz="1200" b="1">
                <a:latin typeface="Times New Roman"/>
                <a:cs typeface="Times New Roman"/>
              </a:rPr>
              <a:t>trigger on the</a:t>
            </a:r>
            <a:r>
              <a:rPr dirty="0" sz="1200" spc="-5" b="1">
                <a:latin typeface="Times New Roman"/>
                <a:cs typeface="Times New Roman"/>
              </a:rPr>
              <a:t> </a:t>
            </a:r>
            <a:r>
              <a:rPr dirty="0" sz="1200" spc="-5" b="1">
                <a:latin typeface="Courier New"/>
                <a:cs typeface="Courier New"/>
              </a:rPr>
              <a:t>JOBS</a:t>
            </a:r>
            <a:r>
              <a:rPr dirty="0" sz="1200" spc="-425" b="1">
                <a:latin typeface="Courier New"/>
                <a:cs typeface="Courier New"/>
              </a:rPr>
              <a:t> </a:t>
            </a:r>
            <a:r>
              <a:rPr dirty="0" sz="1200" b="1">
                <a:latin typeface="Times New Roman"/>
                <a:cs typeface="Times New Roman"/>
              </a:rPr>
              <a:t>table attempts</a:t>
            </a:r>
            <a:r>
              <a:rPr dirty="0" sz="1200" spc="5" b="1">
                <a:latin typeface="Times New Roman"/>
                <a:cs typeface="Times New Roman"/>
              </a:rPr>
              <a:t> </a:t>
            </a:r>
            <a:r>
              <a:rPr dirty="0" sz="1200" b="1">
                <a:latin typeface="Times New Roman"/>
                <a:cs typeface="Times New Roman"/>
              </a:rPr>
              <a:t>to</a:t>
            </a:r>
            <a:r>
              <a:rPr dirty="0" sz="1200" spc="-5" b="1">
                <a:latin typeface="Times New Roman"/>
                <a:cs typeface="Times New Roman"/>
              </a:rPr>
              <a:t> update </a:t>
            </a:r>
            <a:r>
              <a:rPr dirty="0" sz="1200" b="1">
                <a:latin typeface="Times New Roman"/>
                <a:cs typeface="Times New Roman"/>
              </a:rPr>
              <a:t>the employees’  salaries by calling the </a:t>
            </a:r>
            <a:r>
              <a:rPr dirty="0" sz="1200" spc="-5" b="1">
                <a:latin typeface="Courier New"/>
                <a:cs typeface="Courier New"/>
              </a:rPr>
              <a:t>EMP_PKG.SET_SALARY </a:t>
            </a:r>
            <a:r>
              <a:rPr dirty="0" sz="1200" spc="-5" b="1">
                <a:latin typeface="Times New Roman"/>
                <a:cs typeface="Times New Roman"/>
              </a:rPr>
              <a:t>procedure. </a:t>
            </a:r>
            <a:r>
              <a:rPr dirty="0" sz="1200" b="1">
                <a:latin typeface="Times New Roman"/>
                <a:cs typeface="Times New Roman"/>
              </a:rPr>
              <a:t>The </a:t>
            </a:r>
            <a:r>
              <a:rPr dirty="0" sz="1200" spc="-5" b="1">
                <a:latin typeface="Courier New"/>
                <a:cs typeface="Courier New"/>
              </a:rPr>
              <a:t>SET_SALARY  </a:t>
            </a:r>
            <a:r>
              <a:rPr dirty="0" sz="1200" spc="-5" b="1">
                <a:latin typeface="Times New Roman"/>
                <a:cs typeface="Times New Roman"/>
              </a:rPr>
              <a:t>procedure </a:t>
            </a:r>
            <a:r>
              <a:rPr dirty="0" sz="1200" b="1">
                <a:latin typeface="Times New Roman"/>
                <a:cs typeface="Times New Roman"/>
              </a:rPr>
              <a:t>causes the </a:t>
            </a:r>
            <a:r>
              <a:rPr dirty="0" sz="1200" spc="-5" b="1">
                <a:latin typeface="Courier New"/>
                <a:cs typeface="Courier New"/>
              </a:rPr>
              <a:t>CHECK_SALARY_TRG</a:t>
            </a:r>
            <a:r>
              <a:rPr dirty="0" sz="1200" spc="-459" b="1">
                <a:latin typeface="Courier New"/>
                <a:cs typeface="Courier New"/>
              </a:rPr>
              <a:t> </a:t>
            </a:r>
            <a:r>
              <a:rPr dirty="0" sz="1200" b="1">
                <a:latin typeface="Times New Roman"/>
                <a:cs typeface="Times New Roman"/>
              </a:rPr>
              <a:t>trigger to </a:t>
            </a:r>
            <a:r>
              <a:rPr dirty="0" sz="1200" spc="-5" b="1">
                <a:latin typeface="Times New Roman"/>
                <a:cs typeface="Times New Roman"/>
              </a:rPr>
              <a:t>fire </a:t>
            </a:r>
            <a:r>
              <a:rPr dirty="0" sz="1200" b="1">
                <a:latin typeface="Times New Roman"/>
                <a:cs typeface="Times New Roman"/>
              </a:rPr>
              <a:t>(a cascading </a:t>
            </a:r>
            <a:r>
              <a:rPr dirty="0" sz="1200" spc="-5" b="1">
                <a:latin typeface="Times New Roman"/>
                <a:cs typeface="Times New Roman"/>
              </a:rPr>
              <a:t>effect).</a:t>
            </a:r>
            <a:endParaRPr sz="1200">
              <a:latin typeface="Times New Roman"/>
              <a:cs typeface="Times New Roman"/>
            </a:endParaRPr>
          </a:p>
          <a:p>
            <a:pPr marL="241300" marR="5080">
              <a:lnSpc>
                <a:spcPct val="102899"/>
              </a:lnSpc>
            </a:pPr>
            <a:r>
              <a:rPr dirty="0" sz="1200" spc="-5" b="1">
                <a:latin typeface="Courier New"/>
                <a:cs typeface="Courier New"/>
              </a:rPr>
              <a:t>CHECK_SALARY_TRG</a:t>
            </a:r>
            <a:r>
              <a:rPr dirty="0" sz="1200" spc="-425" b="1">
                <a:latin typeface="Courier New"/>
                <a:cs typeface="Courier New"/>
              </a:rPr>
              <a:t> </a:t>
            </a:r>
            <a:r>
              <a:rPr dirty="0" sz="1200" b="1">
                <a:latin typeface="Times New Roman"/>
                <a:cs typeface="Times New Roman"/>
              </a:rPr>
              <a:t>calls</a:t>
            </a:r>
            <a:r>
              <a:rPr dirty="0" sz="1200" spc="-5" b="1">
                <a:latin typeface="Times New Roman"/>
                <a:cs typeface="Times New Roman"/>
              </a:rPr>
              <a:t> </a:t>
            </a:r>
            <a:r>
              <a:rPr dirty="0" sz="1200" b="1">
                <a:latin typeface="Times New Roman"/>
                <a:cs typeface="Times New Roman"/>
              </a:rPr>
              <a:t>the</a:t>
            </a:r>
            <a:r>
              <a:rPr dirty="0" sz="1200" spc="-5" b="1">
                <a:latin typeface="Times New Roman"/>
                <a:cs typeface="Times New Roman"/>
              </a:rPr>
              <a:t> </a:t>
            </a:r>
            <a:r>
              <a:rPr dirty="0" sz="1200" spc="-5" b="1">
                <a:latin typeface="Courier New"/>
                <a:cs typeface="Courier New"/>
              </a:rPr>
              <a:t>CHECK_SALARY</a:t>
            </a:r>
            <a:r>
              <a:rPr dirty="0" sz="1200" spc="-425" b="1">
                <a:latin typeface="Courier New"/>
                <a:cs typeface="Courier New"/>
              </a:rPr>
              <a:t> </a:t>
            </a:r>
            <a:r>
              <a:rPr dirty="0" sz="1200" b="1">
                <a:latin typeface="Times New Roman"/>
                <a:cs typeface="Times New Roman"/>
              </a:rPr>
              <a:t>procedure,</a:t>
            </a:r>
            <a:r>
              <a:rPr dirty="0" sz="1200" spc="-5" b="1">
                <a:latin typeface="Times New Roman"/>
                <a:cs typeface="Times New Roman"/>
              </a:rPr>
              <a:t> which</a:t>
            </a:r>
            <a:r>
              <a:rPr dirty="0" sz="1200" b="1">
                <a:latin typeface="Times New Roman"/>
                <a:cs typeface="Times New Roman"/>
              </a:rPr>
              <a:t> attempts to</a:t>
            </a:r>
            <a:r>
              <a:rPr dirty="0" sz="1200" spc="-5" b="1">
                <a:latin typeface="Times New Roman"/>
                <a:cs typeface="Times New Roman"/>
              </a:rPr>
              <a:t> read </a:t>
            </a:r>
            <a:r>
              <a:rPr dirty="0" sz="1200" b="1">
                <a:latin typeface="Times New Roman"/>
                <a:cs typeface="Times New Roman"/>
              </a:rPr>
              <a:t>the  </a:t>
            </a:r>
            <a:r>
              <a:rPr dirty="0" sz="1200" spc="-5" b="1">
                <a:latin typeface="Courier New"/>
                <a:cs typeface="Courier New"/>
              </a:rPr>
              <a:t>JOBS </a:t>
            </a:r>
            <a:r>
              <a:rPr dirty="0" sz="1200" b="1">
                <a:latin typeface="Times New Roman"/>
                <a:cs typeface="Times New Roman"/>
              </a:rPr>
              <a:t>table data, thus </a:t>
            </a:r>
            <a:r>
              <a:rPr dirty="0" sz="1200" spc="-5" b="1">
                <a:latin typeface="Times New Roman"/>
                <a:cs typeface="Times New Roman"/>
              </a:rPr>
              <a:t>encountering </a:t>
            </a:r>
            <a:r>
              <a:rPr dirty="0" sz="1200" b="1">
                <a:latin typeface="Times New Roman"/>
                <a:cs typeface="Times New Roman"/>
              </a:rPr>
              <a:t>the mutating table </a:t>
            </a:r>
            <a:r>
              <a:rPr dirty="0" sz="1200" spc="-5" b="1">
                <a:latin typeface="Times New Roman"/>
                <a:cs typeface="Times New Roman"/>
              </a:rPr>
              <a:t>exception </a:t>
            </a:r>
            <a:r>
              <a:rPr dirty="0" sz="1200" b="1">
                <a:latin typeface="Times New Roman"/>
                <a:cs typeface="Times New Roman"/>
              </a:rPr>
              <a:t>on the </a:t>
            </a:r>
            <a:r>
              <a:rPr dirty="0" sz="1200" spc="-5" b="1">
                <a:latin typeface="Courier New"/>
                <a:cs typeface="Courier New"/>
              </a:rPr>
              <a:t>JOBS </a:t>
            </a:r>
            <a:r>
              <a:rPr dirty="0" sz="1200" b="1">
                <a:latin typeface="Times New Roman"/>
                <a:cs typeface="Times New Roman"/>
              </a:rPr>
              <a:t>table,  </a:t>
            </a:r>
            <a:r>
              <a:rPr dirty="0" sz="1200" spc="-5" b="1">
                <a:latin typeface="Times New Roman"/>
                <a:cs typeface="Times New Roman"/>
              </a:rPr>
              <a:t>which </a:t>
            </a:r>
            <a:r>
              <a:rPr dirty="0" sz="1200" b="1">
                <a:latin typeface="Times New Roman"/>
                <a:cs typeface="Times New Roman"/>
              </a:rPr>
              <a:t>is the table that is </a:t>
            </a:r>
            <a:r>
              <a:rPr dirty="0" sz="1200" spc="-5" b="1">
                <a:latin typeface="Times New Roman"/>
                <a:cs typeface="Times New Roman"/>
              </a:rPr>
              <a:t>subject to the original </a:t>
            </a:r>
            <a:r>
              <a:rPr dirty="0" sz="1200" spc="-5" b="1">
                <a:latin typeface="Courier New"/>
                <a:cs typeface="Courier New"/>
              </a:rPr>
              <a:t>UPDATE</a:t>
            </a:r>
            <a:r>
              <a:rPr dirty="0" sz="1200" spc="-450" b="1">
                <a:latin typeface="Courier New"/>
                <a:cs typeface="Courier New"/>
              </a:rPr>
              <a:t> </a:t>
            </a:r>
            <a:r>
              <a:rPr dirty="0" sz="1200" b="1">
                <a:latin typeface="Times New Roman"/>
                <a:cs typeface="Times New Roman"/>
              </a:rPr>
              <a:t>operation.</a:t>
            </a:r>
            <a:endParaRPr sz="1200">
              <a:latin typeface="Times New Roman"/>
              <a:cs typeface="Times New Roman"/>
            </a:endParaRPr>
          </a:p>
          <a:p>
            <a:pPr>
              <a:lnSpc>
                <a:spcPct val="100000"/>
              </a:lnSpc>
              <a:spcBef>
                <a:spcPts val="50"/>
              </a:spcBef>
            </a:pPr>
            <a:endParaRPr sz="1050">
              <a:latin typeface="Times New Roman"/>
              <a:cs typeface="Times New Roman"/>
            </a:endParaRPr>
          </a:p>
          <a:p>
            <a:pPr marL="240665" marR="45720" indent="-228600">
              <a:lnSpc>
                <a:spcPct val="100800"/>
              </a:lnSpc>
              <a:buAutoNum type="arabicPeriod" startAt="2"/>
              <a:tabLst>
                <a:tab pos="241935" algn="l"/>
              </a:tabLst>
            </a:pPr>
            <a:r>
              <a:rPr dirty="0" sz="1200">
                <a:latin typeface="Times New Roman"/>
                <a:cs typeface="Times New Roman"/>
              </a:rPr>
              <a:t>To resolve the </a:t>
            </a:r>
            <a:r>
              <a:rPr dirty="0" sz="1200" spc="-5">
                <a:latin typeface="Times New Roman"/>
                <a:cs typeface="Times New Roman"/>
              </a:rPr>
              <a:t>mutating </a:t>
            </a:r>
            <a:r>
              <a:rPr dirty="0" sz="1200">
                <a:latin typeface="Times New Roman"/>
                <a:cs typeface="Times New Roman"/>
              </a:rPr>
              <a:t>table issue, you create </a:t>
            </a:r>
            <a:r>
              <a:rPr dirty="0" sz="1200" spc="-5">
                <a:latin typeface="Courier New"/>
                <a:cs typeface="Courier New"/>
              </a:rPr>
              <a:t>JOBS_PKG</a:t>
            </a:r>
            <a:r>
              <a:rPr dirty="0" sz="1200" spc="-480">
                <a:latin typeface="Courier New"/>
                <a:cs typeface="Courier New"/>
              </a:rPr>
              <a:t> </a:t>
            </a:r>
            <a:r>
              <a:rPr dirty="0" sz="1200">
                <a:latin typeface="Times New Roman"/>
                <a:cs typeface="Times New Roman"/>
              </a:rPr>
              <a:t>to </a:t>
            </a:r>
            <a:r>
              <a:rPr dirty="0" sz="1200" spc="-5">
                <a:latin typeface="Times New Roman"/>
                <a:cs typeface="Times New Roman"/>
              </a:rPr>
              <a:t>maintain </a:t>
            </a:r>
            <a:r>
              <a:rPr dirty="0" sz="1200">
                <a:latin typeface="Times New Roman"/>
                <a:cs typeface="Times New Roman"/>
              </a:rPr>
              <a:t>in </a:t>
            </a:r>
            <a:r>
              <a:rPr dirty="0" sz="1200" spc="-5">
                <a:latin typeface="Times New Roman"/>
                <a:cs typeface="Times New Roman"/>
              </a:rPr>
              <a:t>memory </a:t>
            </a:r>
            <a:r>
              <a:rPr dirty="0" sz="1200">
                <a:latin typeface="Times New Roman"/>
                <a:cs typeface="Times New Roman"/>
              </a:rPr>
              <a:t>a copy of  the rows in the </a:t>
            </a:r>
            <a:r>
              <a:rPr dirty="0" sz="1200" spc="-5">
                <a:latin typeface="Courier New"/>
                <a:cs typeface="Courier New"/>
              </a:rPr>
              <a:t>JOBS </a:t>
            </a:r>
            <a:r>
              <a:rPr dirty="0" sz="1200" spc="-5">
                <a:latin typeface="Times New Roman"/>
                <a:cs typeface="Times New Roman"/>
              </a:rPr>
              <a:t>table. </a:t>
            </a:r>
            <a:r>
              <a:rPr dirty="0" sz="1200">
                <a:latin typeface="Times New Roman"/>
                <a:cs typeface="Times New Roman"/>
              </a:rPr>
              <a:t>Then the </a:t>
            </a:r>
            <a:r>
              <a:rPr dirty="0" sz="1200" spc="-5">
                <a:latin typeface="Courier New"/>
                <a:cs typeface="Courier New"/>
              </a:rPr>
              <a:t>CHECK_SALARY </a:t>
            </a:r>
            <a:r>
              <a:rPr dirty="0" sz="1200">
                <a:latin typeface="Times New Roman"/>
                <a:cs typeface="Times New Roman"/>
              </a:rPr>
              <a:t>procedure is </a:t>
            </a:r>
            <a:r>
              <a:rPr dirty="0" sz="1200" spc="-5">
                <a:latin typeface="Times New Roman"/>
                <a:cs typeface="Times New Roman"/>
              </a:rPr>
              <a:t>modified </a:t>
            </a:r>
            <a:r>
              <a:rPr dirty="0" sz="1200">
                <a:latin typeface="Times New Roman"/>
                <a:cs typeface="Times New Roman"/>
              </a:rPr>
              <a:t>to use the  package data </a:t>
            </a:r>
            <a:r>
              <a:rPr dirty="0" sz="1200" spc="-5">
                <a:latin typeface="Times New Roman"/>
                <a:cs typeface="Times New Roman"/>
              </a:rPr>
              <a:t>rather than </a:t>
            </a:r>
            <a:r>
              <a:rPr dirty="0" sz="1200">
                <a:latin typeface="Times New Roman"/>
                <a:cs typeface="Times New Roman"/>
              </a:rPr>
              <a:t>issue a query on a table that is </a:t>
            </a:r>
            <a:r>
              <a:rPr dirty="0" sz="1200" spc="-5">
                <a:latin typeface="Times New Roman"/>
                <a:cs typeface="Times New Roman"/>
              </a:rPr>
              <a:t>mutating </a:t>
            </a:r>
            <a:r>
              <a:rPr dirty="0" sz="1200">
                <a:latin typeface="Times New Roman"/>
                <a:cs typeface="Times New Roman"/>
              </a:rPr>
              <a:t>to </a:t>
            </a:r>
            <a:r>
              <a:rPr dirty="0" sz="1200" spc="-5">
                <a:latin typeface="Times New Roman"/>
                <a:cs typeface="Times New Roman"/>
              </a:rPr>
              <a:t>avoid </a:t>
            </a:r>
            <a:r>
              <a:rPr dirty="0" sz="1200">
                <a:latin typeface="Times New Roman"/>
                <a:cs typeface="Times New Roman"/>
              </a:rPr>
              <a:t>the </a:t>
            </a:r>
            <a:r>
              <a:rPr dirty="0" sz="1200" spc="-5">
                <a:latin typeface="Times New Roman"/>
                <a:cs typeface="Times New Roman"/>
              </a:rPr>
              <a:t>exception.  However, </a:t>
            </a:r>
            <a:r>
              <a:rPr dirty="0" sz="1200">
                <a:latin typeface="Times New Roman"/>
                <a:cs typeface="Times New Roman"/>
              </a:rPr>
              <a:t>a </a:t>
            </a:r>
            <a:r>
              <a:rPr dirty="0" sz="1200" spc="-5">
                <a:latin typeface="Courier New"/>
                <a:cs typeface="Courier New"/>
              </a:rPr>
              <a:t>BEFORE INSERT OR UPDATE </a:t>
            </a:r>
            <a:r>
              <a:rPr dirty="0" sz="1200" spc="-5">
                <a:latin typeface="Times New Roman"/>
                <a:cs typeface="Times New Roman"/>
              </a:rPr>
              <a:t>statement </a:t>
            </a:r>
            <a:r>
              <a:rPr dirty="0" sz="1200">
                <a:latin typeface="Times New Roman"/>
                <a:cs typeface="Times New Roman"/>
              </a:rPr>
              <a:t>trigger </a:t>
            </a:r>
            <a:r>
              <a:rPr dirty="0" sz="1200" spc="-5">
                <a:latin typeface="Times New Roman"/>
                <a:cs typeface="Times New Roman"/>
              </a:rPr>
              <a:t>must </a:t>
            </a:r>
            <a:r>
              <a:rPr dirty="0" sz="1200">
                <a:latin typeface="Times New Roman"/>
                <a:cs typeface="Times New Roman"/>
              </a:rPr>
              <a:t>be created on the  </a:t>
            </a:r>
            <a:r>
              <a:rPr dirty="0" sz="1200" spc="-5">
                <a:latin typeface="Courier New"/>
                <a:cs typeface="Courier New"/>
              </a:rPr>
              <a:t>EMPLOYEES </a:t>
            </a:r>
            <a:r>
              <a:rPr dirty="0" sz="1200">
                <a:latin typeface="Times New Roman"/>
                <a:cs typeface="Times New Roman"/>
              </a:rPr>
              <a:t>table to </a:t>
            </a:r>
            <a:r>
              <a:rPr dirty="0" sz="1200" spc="-5">
                <a:latin typeface="Times New Roman"/>
                <a:cs typeface="Times New Roman"/>
              </a:rPr>
              <a:t>initialize the </a:t>
            </a:r>
            <a:r>
              <a:rPr dirty="0" sz="1200" spc="-5">
                <a:latin typeface="Courier New"/>
                <a:cs typeface="Courier New"/>
              </a:rPr>
              <a:t>JOBS_PKG </a:t>
            </a:r>
            <a:r>
              <a:rPr dirty="0" sz="1200">
                <a:latin typeface="Times New Roman"/>
                <a:cs typeface="Times New Roman"/>
              </a:rPr>
              <a:t>package </a:t>
            </a:r>
            <a:r>
              <a:rPr dirty="0" sz="1200" spc="-5">
                <a:latin typeface="Times New Roman"/>
                <a:cs typeface="Times New Roman"/>
              </a:rPr>
              <a:t>state </a:t>
            </a:r>
            <a:r>
              <a:rPr dirty="0" sz="1200">
                <a:latin typeface="Times New Roman"/>
                <a:cs typeface="Times New Roman"/>
              </a:rPr>
              <a:t>before the </a:t>
            </a:r>
            <a:r>
              <a:rPr dirty="0" sz="1200" spc="-10">
                <a:latin typeface="Courier New"/>
                <a:cs typeface="Courier New"/>
              </a:rPr>
              <a:t>CHECK_SALARY  </a:t>
            </a:r>
            <a:r>
              <a:rPr dirty="0" sz="1200">
                <a:latin typeface="Times New Roman"/>
                <a:cs typeface="Times New Roman"/>
              </a:rPr>
              <a:t>row trigger is</a:t>
            </a:r>
            <a:r>
              <a:rPr dirty="0" sz="1200" spc="-5">
                <a:latin typeface="Times New Roman"/>
                <a:cs typeface="Times New Roman"/>
              </a:rPr>
              <a:t> </a:t>
            </a:r>
            <a:r>
              <a:rPr dirty="0" sz="1200">
                <a:latin typeface="Times New Roman"/>
                <a:cs typeface="Times New Roman"/>
              </a:rPr>
              <a:t>fired.</a:t>
            </a:r>
            <a:endParaRPr sz="1200">
              <a:latin typeface="Times New Roman"/>
              <a:cs typeface="Times New Roman"/>
            </a:endParaRPr>
          </a:p>
          <a:p>
            <a:pPr>
              <a:lnSpc>
                <a:spcPct val="100000"/>
              </a:lnSpc>
              <a:spcBef>
                <a:spcPts val="35"/>
              </a:spcBef>
              <a:buFont typeface="Times New Roman"/>
              <a:buAutoNum type="arabicPeriod" startAt="2"/>
            </a:pPr>
            <a:endParaRPr sz="1000">
              <a:latin typeface="Times New Roman"/>
              <a:cs typeface="Times New Roman"/>
            </a:endParaRPr>
          </a:p>
          <a:p>
            <a:pPr lvl="1" marL="469900" indent="-229870">
              <a:lnSpc>
                <a:spcPct val="100000"/>
              </a:lnSpc>
              <a:buAutoNum type="alphaLcPeriod"/>
              <a:tabLst>
                <a:tab pos="470534" algn="l"/>
              </a:tabLst>
            </a:pPr>
            <a:r>
              <a:rPr dirty="0" sz="1200">
                <a:latin typeface="Times New Roman"/>
                <a:cs typeface="Times New Roman"/>
              </a:rPr>
              <a:t>Create a </a:t>
            </a:r>
            <a:r>
              <a:rPr dirty="0" sz="1200" spc="-5">
                <a:latin typeface="Times New Roman"/>
                <a:cs typeface="Times New Roman"/>
              </a:rPr>
              <a:t>new </a:t>
            </a:r>
            <a:r>
              <a:rPr dirty="0" sz="1200">
                <a:latin typeface="Times New Roman"/>
                <a:cs typeface="Times New Roman"/>
              </a:rPr>
              <a:t>package called </a:t>
            </a:r>
            <a:r>
              <a:rPr dirty="0" sz="1200" spc="-5">
                <a:latin typeface="Courier New"/>
                <a:cs typeface="Courier New"/>
              </a:rPr>
              <a:t>JOBS_PKG</a:t>
            </a:r>
            <a:r>
              <a:rPr dirty="0" sz="1200" spc="-430">
                <a:latin typeface="Courier New"/>
                <a:cs typeface="Courier New"/>
              </a:rPr>
              <a:t> </a:t>
            </a:r>
            <a:r>
              <a:rPr dirty="0" sz="1200">
                <a:latin typeface="Times New Roman"/>
                <a:cs typeface="Times New Roman"/>
              </a:rPr>
              <a:t>with the </a:t>
            </a:r>
            <a:r>
              <a:rPr dirty="0" sz="1200" spc="-5">
                <a:latin typeface="Times New Roman"/>
                <a:cs typeface="Times New Roman"/>
              </a:rPr>
              <a:t>following specification.</a:t>
            </a:r>
            <a:endParaRPr sz="1200">
              <a:latin typeface="Times New Roman"/>
              <a:cs typeface="Times New Roman"/>
            </a:endParaRPr>
          </a:p>
          <a:p>
            <a:pPr marL="469265">
              <a:lnSpc>
                <a:spcPts val="1400"/>
              </a:lnSpc>
              <a:spcBef>
                <a:spcPts val="1115"/>
              </a:spcBef>
            </a:pPr>
            <a:r>
              <a:rPr dirty="0" sz="1200" spc="-5">
                <a:latin typeface="Courier New"/>
                <a:cs typeface="Courier New"/>
              </a:rPr>
              <a:t>PROCEDURE</a:t>
            </a:r>
            <a:r>
              <a:rPr dirty="0" sz="1200" spc="-10">
                <a:latin typeface="Courier New"/>
                <a:cs typeface="Courier New"/>
              </a:rPr>
              <a:t> </a:t>
            </a:r>
            <a:r>
              <a:rPr dirty="0" sz="1200" spc="-5">
                <a:latin typeface="Courier New"/>
                <a:cs typeface="Courier New"/>
              </a:rPr>
              <a:t>initialize;</a:t>
            </a:r>
            <a:endParaRPr sz="1200">
              <a:latin typeface="Courier New"/>
              <a:cs typeface="Courier New"/>
            </a:endParaRPr>
          </a:p>
          <a:p>
            <a:pPr marL="469265" marR="155575">
              <a:lnSpc>
                <a:spcPct val="94400"/>
              </a:lnSpc>
              <a:spcBef>
                <a:spcPts val="40"/>
              </a:spcBef>
            </a:pPr>
            <a:r>
              <a:rPr dirty="0" sz="1200" spc="-5">
                <a:latin typeface="Courier New"/>
                <a:cs typeface="Courier New"/>
              </a:rPr>
              <a:t>FUNCTION get_minsalary(jobid VARCHAR2) RETURN NUMBER;  FUNCTION get_maxsalary(jobid VARCHAR2) RETURN NUMBER;  PROCEDURE set_minsalary(jobid VARCHAR2,min_salary NUMBER);  PROCEDURE set_maxsalary(jobid VARCHAR2,max_salary</a:t>
            </a:r>
            <a:r>
              <a:rPr dirty="0" sz="1200" spc="160">
                <a:latin typeface="Courier New"/>
                <a:cs typeface="Courier New"/>
              </a:rPr>
              <a:t> </a:t>
            </a:r>
            <a:r>
              <a:rPr dirty="0" sz="1200" spc="-5">
                <a:latin typeface="Courier New"/>
                <a:cs typeface="Courier New"/>
              </a:rPr>
              <a:t>NUMBER);</a:t>
            </a:r>
            <a:endParaRPr sz="1200">
              <a:latin typeface="Courier New"/>
              <a:cs typeface="Courier New"/>
            </a:endParaRPr>
          </a:p>
        </p:txBody>
      </p:sp>
      <p:sp>
        <p:nvSpPr>
          <p:cNvPr id="5" name="object 5"/>
          <p:cNvSpPr txBox="1"/>
          <p:nvPr/>
        </p:nvSpPr>
        <p:spPr>
          <a:xfrm>
            <a:off x="838961" y="7187183"/>
            <a:ext cx="6323330" cy="203835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jobs_pkg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245"/>
              </a:lnSpc>
            </a:pPr>
            <a:r>
              <a:rPr dirty="0" sz="1100" spc="-5">
                <a:latin typeface="Courier New"/>
                <a:cs typeface="Courier New"/>
              </a:rPr>
              <a:t>PROCEDURE initialize;</a:t>
            </a:r>
            <a:endParaRPr sz="1100">
              <a:latin typeface="Courier New"/>
              <a:cs typeface="Courier New"/>
            </a:endParaRPr>
          </a:p>
          <a:p>
            <a:pPr marL="242570" marR="1126490">
              <a:lnSpc>
                <a:spcPct val="94400"/>
              </a:lnSpc>
              <a:spcBef>
                <a:spcPts val="35"/>
              </a:spcBef>
            </a:pPr>
            <a:r>
              <a:rPr dirty="0" sz="1100" spc="-5">
                <a:latin typeface="Courier New"/>
                <a:cs typeface="Courier New"/>
              </a:rPr>
              <a:t>FUNCTION get_minsalary(jobid VARCHAR2) RETURN NUMBER;  FUNCTION get_maxsalary(jobid VARCHAR2) RETURN NUMBER;  PROCEDURE set_minsalary(jobid VARCHAR2, min_salary NUMBER);  PROCEDURE set_maxsalary(jobid VARCHAR2, max_salary</a:t>
            </a:r>
            <a:r>
              <a:rPr dirty="0" sz="1100" spc="110">
                <a:latin typeface="Courier New"/>
                <a:cs typeface="Courier New"/>
              </a:rPr>
              <a:t> </a:t>
            </a:r>
            <a:r>
              <a:rPr dirty="0" sz="1100" spc="-5">
                <a:latin typeface="Courier New"/>
                <a:cs typeface="Courier New"/>
              </a:rPr>
              <a:t>NUMBER);</a:t>
            </a:r>
            <a:endParaRPr sz="1100">
              <a:latin typeface="Courier New"/>
              <a:cs typeface="Courier New"/>
            </a:endParaRPr>
          </a:p>
          <a:p>
            <a:pPr marL="74930">
              <a:lnSpc>
                <a:spcPts val="1205"/>
              </a:lnSpc>
            </a:pPr>
            <a:r>
              <a:rPr dirty="0" sz="1100" spc="-5">
                <a:latin typeface="Courier New"/>
                <a:cs typeface="Courier New"/>
              </a:rPr>
              <a:t>END jobs_pkg;</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898390">
              <a:lnSpc>
                <a:spcPts val="2280"/>
              </a:lnSpc>
              <a:spcBef>
                <a:spcPts val="22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28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6</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44235" cy="333502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20"/>
              </a:spcBef>
            </a:pPr>
            <a:endParaRPr sz="1000">
              <a:latin typeface="Arial"/>
              <a:cs typeface="Arial"/>
            </a:endParaRPr>
          </a:p>
          <a:p>
            <a:pPr marL="241300">
              <a:lnSpc>
                <a:spcPct val="100000"/>
              </a:lnSpc>
            </a:pPr>
            <a:r>
              <a:rPr dirty="0" sz="1200">
                <a:latin typeface="Times New Roman"/>
                <a:cs typeface="Times New Roman"/>
              </a:rPr>
              <a:t>b.   </a:t>
            </a:r>
            <a:r>
              <a:rPr dirty="0" sz="1200" spc="-5">
                <a:latin typeface="Times New Roman"/>
                <a:cs typeface="Times New Roman"/>
              </a:rPr>
              <a:t>Implement </a:t>
            </a:r>
            <a:r>
              <a:rPr dirty="0" sz="1200">
                <a:latin typeface="Times New Roman"/>
                <a:cs typeface="Times New Roman"/>
              </a:rPr>
              <a:t>the body of the </a:t>
            </a:r>
            <a:r>
              <a:rPr dirty="0" sz="1200" spc="-5">
                <a:latin typeface="Courier New"/>
                <a:cs typeface="Courier New"/>
              </a:rPr>
              <a:t>JOBS_PKG</a:t>
            </a:r>
            <a:r>
              <a:rPr dirty="0" sz="1200" spc="-459">
                <a:latin typeface="Courier New"/>
                <a:cs typeface="Courier New"/>
              </a:rPr>
              <a:t> </a:t>
            </a:r>
            <a:r>
              <a:rPr dirty="0" sz="1200">
                <a:latin typeface="Times New Roman"/>
                <a:cs typeface="Times New Roman"/>
              </a:rPr>
              <a:t>where:</a:t>
            </a:r>
            <a:endParaRPr sz="1200">
              <a:latin typeface="Times New Roman"/>
              <a:cs typeface="Times New Roman"/>
            </a:endParaRPr>
          </a:p>
          <a:p>
            <a:pPr marL="469900" marR="43180">
              <a:lnSpc>
                <a:spcPct val="102899"/>
              </a:lnSpc>
            </a:pPr>
            <a:r>
              <a:rPr dirty="0" sz="1200">
                <a:latin typeface="Times New Roman"/>
                <a:cs typeface="Times New Roman"/>
              </a:rPr>
              <a:t>You declare a private </a:t>
            </a:r>
            <a:r>
              <a:rPr dirty="0" sz="1200" spc="-5">
                <a:latin typeface="Times New Roman"/>
                <a:cs typeface="Times New Roman"/>
              </a:rPr>
              <a:t>PL/SQL </a:t>
            </a:r>
            <a:r>
              <a:rPr dirty="0" sz="1200">
                <a:latin typeface="Times New Roman"/>
                <a:cs typeface="Times New Roman"/>
              </a:rPr>
              <a:t>index-by table called </a:t>
            </a:r>
            <a:r>
              <a:rPr dirty="0" sz="1200" spc="-5">
                <a:latin typeface="Courier New"/>
                <a:cs typeface="Courier New"/>
              </a:rPr>
              <a:t>jobs_tabtype</a:t>
            </a:r>
            <a:r>
              <a:rPr dirty="0" sz="1200" spc="-509">
                <a:latin typeface="Courier New"/>
                <a:cs typeface="Courier New"/>
              </a:rPr>
              <a:t> </a:t>
            </a:r>
            <a:r>
              <a:rPr dirty="0" sz="1200">
                <a:latin typeface="Times New Roman"/>
                <a:cs typeface="Times New Roman"/>
              </a:rPr>
              <a:t>that is indexed by  a string type based on</a:t>
            </a:r>
            <a:r>
              <a:rPr dirty="0" sz="1200" spc="-10">
                <a:latin typeface="Times New Roman"/>
                <a:cs typeface="Times New Roman"/>
              </a:rPr>
              <a:t> </a:t>
            </a:r>
            <a:r>
              <a:rPr dirty="0" sz="1200" spc="-5">
                <a:latin typeface="Courier New"/>
                <a:cs typeface="Courier New"/>
              </a:rPr>
              <a:t>JOBS.JOB_ID%TYPE</a:t>
            </a:r>
            <a:r>
              <a:rPr dirty="0" sz="1200" spc="-5">
                <a:latin typeface="Times New Roman"/>
                <a:cs typeface="Times New Roman"/>
              </a:rPr>
              <a:t>.</a:t>
            </a:r>
            <a:endParaRPr sz="1200">
              <a:latin typeface="Times New Roman"/>
              <a:cs typeface="Times New Roman"/>
            </a:endParaRPr>
          </a:p>
          <a:p>
            <a:pPr marL="469900">
              <a:lnSpc>
                <a:spcPct val="100000"/>
              </a:lnSpc>
              <a:spcBef>
                <a:spcPts val="35"/>
              </a:spcBef>
            </a:pPr>
            <a:r>
              <a:rPr dirty="0" sz="1200">
                <a:latin typeface="Times New Roman"/>
                <a:cs typeface="Times New Roman"/>
              </a:rPr>
              <a:t>You declare a private variable called </a:t>
            </a:r>
            <a:r>
              <a:rPr dirty="0" sz="1200" spc="-5">
                <a:latin typeface="Courier New"/>
                <a:cs typeface="Courier New"/>
              </a:rPr>
              <a:t>jobstab</a:t>
            </a:r>
            <a:r>
              <a:rPr dirty="0" sz="1200" spc="-480">
                <a:latin typeface="Courier New"/>
                <a:cs typeface="Courier New"/>
              </a:rPr>
              <a:t> </a:t>
            </a:r>
            <a:r>
              <a:rPr dirty="0" sz="1200">
                <a:latin typeface="Times New Roman"/>
                <a:cs typeface="Times New Roman"/>
              </a:rPr>
              <a:t>based on </a:t>
            </a:r>
            <a:r>
              <a:rPr dirty="0" sz="1200" spc="-5">
                <a:latin typeface="Courier New"/>
                <a:cs typeface="Courier New"/>
              </a:rPr>
              <a:t>jobs_tabtype</a:t>
            </a:r>
            <a:r>
              <a:rPr dirty="0" sz="1200" spc="-5">
                <a:latin typeface="Times New Roman"/>
                <a:cs typeface="Times New Roman"/>
              </a:rPr>
              <a:t>.</a:t>
            </a:r>
            <a:endParaRPr sz="1200">
              <a:latin typeface="Times New Roman"/>
              <a:cs typeface="Times New Roman"/>
            </a:endParaRPr>
          </a:p>
          <a:p>
            <a:pPr>
              <a:lnSpc>
                <a:spcPct val="100000"/>
              </a:lnSpc>
              <a:spcBef>
                <a:spcPts val="20"/>
              </a:spcBef>
            </a:pPr>
            <a:endParaRPr sz="1200">
              <a:latin typeface="Times New Roman"/>
              <a:cs typeface="Times New Roman"/>
            </a:endParaRPr>
          </a:p>
          <a:p>
            <a:pPr marL="469900" marR="161290">
              <a:lnSpc>
                <a:spcPct val="101499"/>
              </a:lnSpc>
            </a:pP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INITIALIZE</a:t>
            </a:r>
            <a:r>
              <a:rPr dirty="0" sz="1200" spc="-425">
                <a:latin typeface="Courier New"/>
                <a:cs typeface="Courier New"/>
              </a:rPr>
              <a:t> </a:t>
            </a:r>
            <a:r>
              <a:rPr dirty="0" sz="1200">
                <a:latin typeface="Times New Roman"/>
                <a:cs typeface="Times New Roman"/>
              </a:rPr>
              <a:t>procedure reads</a:t>
            </a:r>
            <a:r>
              <a:rPr dirty="0" sz="1200" spc="-5">
                <a:latin typeface="Times New Roman"/>
                <a:cs typeface="Times New Roman"/>
              </a:rPr>
              <a:t> </a:t>
            </a:r>
            <a:r>
              <a:rPr dirty="0" sz="1200">
                <a:latin typeface="Times New Roman"/>
                <a:cs typeface="Times New Roman"/>
              </a:rPr>
              <a:t>the rows in</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a:t>
            </a:r>
            <a:r>
              <a:rPr dirty="0" sz="1200" spc="-10">
                <a:latin typeface="Times New Roman"/>
                <a:cs typeface="Times New Roman"/>
              </a:rPr>
              <a:t> </a:t>
            </a:r>
            <a:r>
              <a:rPr dirty="0" sz="1200" spc="-5">
                <a:latin typeface="Times New Roman"/>
                <a:cs typeface="Times New Roman"/>
              </a:rPr>
              <a:t>by using </a:t>
            </a:r>
            <a:r>
              <a:rPr dirty="0" sz="1200">
                <a:latin typeface="Times New Roman"/>
                <a:cs typeface="Times New Roman"/>
              </a:rPr>
              <a:t>a</a:t>
            </a:r>
            <a:r>
              <a:rPr dirty="0" sz="1200" spc="-5">
                <a:latin typeface="Times New Roman"/>
                <a:cs typeface="Times New Roman"/>
              </a:rPr>
              <a:t> </a:t>
            </a:r>
            <a:r>
              <a:rPr dirty="0" sz="1200">
                <a:latin typeface="Times New Roman"/>
                <a:cs typeface="Times New Roman"/>
              </a:rPr>
              <a:t>cursor</a:t>
            </a:r>
            <a:r>
              <a:rPr dirty="0" sz="1200" spc="-10">
                <a:latin typeface="Times New Roman"/>
                <a:cs typeface="Times New Roman"/>
              </a:rPr>
              <a:t> </a:t>
            </a:r>
            <a:r>
              <a:rPr dirty="0" sz="1200">
                <a:latin typeface="Times New Roman"/>
                <a:cs typeface="Times New Roman"/>
              </a:rPr>
              <a:t>loop,  and</a:t>
            </a:r>
            <a:r>
              <a:rPr dirty="0" sz="1200" spc="-5">
                <a:latin typeface="Times New Roman"/>
                <a:cs typeface="Times New Roman"/>
              </a:rPr>
              <a:t> uses</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JOB_ID</a:t>
            </a:r>
            <a:r>
              <a:rPr dirty="0" sz="1200" spc="-425">
                <a:latin typeface="Courier New"/>
                <a:cs typeface="Courier New"/>
              </a:rPr>
              <a:t> </a:t>
            </a:r>
            <a:r>
              <a:rPr dirty="0" sz="1200">
                <a:latin typeface="Times New Roman"/>
                <a:cs typeface="Times New Roman"/>
              </a:rPr>
              <a:t>value</a:t>
            </a:r>
            <a:r>
              <a:rPr dirty="0" sz="1200" spc="-5">
                <a:latin typeface="Times New Roman"/>
                <a:cs typeface="Times New Roman"/>
              </a:rPr>
              <a:t> for </a:t>
            </a:r>
            <a:r>
              <a:rPr dirty="0" sz="1200">
                <a:latin typeface="Times New Roman"/>
                <a:cs typeface="Times New Roman"/>
              </a:rPr>
              <a:t>the </a:t>
            </a:r>
            <a:r>
              <a:rPr dirty="0" sz="1200" spc="-5">
                <a:latin typeface="Courier New"/>
                <a:cs typeface="Courier New"/>
              </a:rPr>
              <a:t>jobstab</a:t>
            </a:r>
            <a:r>
              <a:rPr dirty="0" sz="1200" spc="-430">
                <a:latin typeface="Courier New"/>
                <a:cs typeface="Courier New"/>
              </a:rPr>
              <a:t> </a:t>
            </a:r>
            <a:r>
              <a:rPr dirty="0" sz="1200">
                <a:latin typeface="Times New Roman"/>
                <a:cs typeface="Times New Roman"/>
              </a:rPr>
              <a:t>index</a:t>
            </a:r>
            <a:r>
              <a:rPr dirty="0" sz="1200" spc="-10">
                <a:latin typeface="Times New Roman"/>
                <a:cs typeface="Times New Roman"/>
              </a:rPr>
              <a:t> </a:t>
            </a:r>
            <a:r>
              <a:rPr dirty="0" sz="1200">
                <a:latin typeface="Times New Roman"/>
                <a:cs typeface="Times New Roman"/>
              </a:rPr>
              <a:t>that</a:t>
            </a:r>
            <a:r>
              <a:rPr dirty="0" sz="1200" spc="-10">
                <a:latin typeface="Times New Roman"/>
                <a:cs typeface="Times New Roman"/>
              </a:rPr>
              <a:t> </a:t>
            </a:r>
            <a:r>
              <a:rPr dirty="0" sz="1200">
                <a:latin typeface="Times New Roman"/>
                <a:cs typeface="Times New Roman"/>
              </a:rPr>
              <a:t>is</a:t>
            </a:r>
            <a:r>
              <a:rPr dirty="0" sz="1200" spc="-5">
                <a:latin typeface="Times New Roman"/>
                <a:cs typeface="Times New Roman"/>
              </a:rPr>
              <a:t> </a:t>
            </a:r>
            <a:r>
              <a:rPr dirty="0" sz="1200">
                <a:latin typeface="Times New Roman"/>
                <a:cs typeface="Times New Roman"/>
              </a:rPr>
              <a:t>assigned</a:t>
            </a:r>
            <a:r>
              <a:rPr dirty="0" sz="1200" spc="-10">
                <a:latin typeface="Times New Roman"/>
                <a:cs typeface="Times New Roman"/>
              </a:rPr>
              <a:t> </a:t>
            </a:r>
            <a:r>
              <a:rPr dirty="0" sz="1200">
                <a:latin typeface="Times New Roman"/>
                <a:cs typeface="Times New Roman"/>
              </a:rPr>
              <a:t>its</a:t>
            </a:r>
            <a:r>
              <a:rPr dirty="0" sz="1200" spc="-10">
                <a:latin typeface="Times New Roman"/>
                <a:cs typeface="Times New Roman"/>
              </a:rPr>
              <a:t> </a:t>
            </a:r>
            <a:r>
              <a:rPr dirty="0" sz="1200">
                <a:latin typeface="Times New Roman"/>
                <a:cs typeface="Times New Roman"/>
              </a:rPr>
              <a:t>corresponding  </a:t>
            </a:r>
            <a:r>
              <a:rPr dirty="0" sz="1200" spc="-5">
                <a:latin typeface="Times New Roman"/>
                <a:cs typeface="Times New Roman"/>
              </a:rPr>
              <a:t>row.</a:t>
            </a:r>
            <a:endParaRPr sz="1200">
              <a:latin typeface="Times New Roman"/>
              <a:cs typeface="Times New Roman"/>
            </a:endParaRPr>
          </a:p>
          <a:p>
            <a:pPr marL="469900">
              <a:lnSpc>
                <a:spcPts val="1420"/>
              </a:lnSpc>
            </a:pP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GET_MINSALARY</a:t>
            </a:r>
            <a:r>
              <a:rPr dirty="0" sz="1200" spc="-420">
                <a:latin typeface="Courier New"/>
                <a:cs typeface="Courier New"/>
              </a:rPr>
              <a:t> </a:t>
            </a:r>
            <a:r>
              <a:rPr dirty="0" sz="1200">
                <a:latin typeface="Times New Roman"/>
                <a:cs typeface="Times New Roman"/>
              </a:rPr>
              <a:t>function</a:t>
            </a:r>
            <a:r>
              <a:rPr dirty="0" sz="1200" spc="5">
                <a:latin typeface="Times New Roman"/>
                <a:cs typeface="Times New Roman"/>
              </a:rPr>
              <a:t> </a:t>
            </a:r>
            <a:r>
              <a:rPr dirty="0" sz="1200">
                <a:latin typeface="Times New Roman"/>
                <a:cs typeface="Times New Roman"/>
              </a:rPr>
              <a:t>uses a </a:t>
            </a:r>
            <a:r>
              <a:rPr dirty="0" sz="1200" spc="-5">
                <a:latin typeface="Courier New"/>
                <a:cs typeface="Courier New"/>
              </a:rPr>
              <a:t>jobid</a:t>
            </a:r>
            <a:r>
              <a:rPr dirty="0" sz="1200" spc="-420">
                <a:latin typeface="Courier New"/>
                <a:cs typeface="Courier New"/>
              </a:rPr>
              <a:t> </a:t>
            </a:r>
            <a:r>
              <a:rPr dirty="0" sz="1200" spc="-5">
                <a:latin typeface="Times New Roman"/>
                <a:cs typeface="Times New Roman"/>
              </a:rPr>
              <a:t>parameter</a:t>
            </a:r>
            <a:r>
              <a:rPr dirty="0" sz="1200">
                <a:latin typeface="Times New Roman"/>
                <a:cs typeface="Times New Roman"/>
              </a:rPr>
              <a:t> as</a:t>
            </a:r>
            <a:r>
              <a:rPr dirty="0" sz="1200" spc="-5">
                <a:latin typeface="Times New Roman"/>
                <a:cs typeface="Times New Roman"/>
              </a:rPr>
              <a:t> </a:t>
            </a:r>
            <a:r>
              <a:rPr dirty="0" sz="1200">
                <a:latin typeface="Times New Roman"/>
                <a:cs typeface="Times New Roman"/>
              </a:rPr>
              <a:t>an index to</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jobstab</a:t>
            </a:r>
            <a:endParaRPr sz="1200">
              <a:latin typeface="Courier New"/>
              <a:cs typeface="Courier New"/>
            </a:endParaRPr>
          </a:p>
          <a:p>
            <a:pPr marL="469265">
              <a:lnSpc>
                <a:spcPct val="100000"/>
              </a:lnSpc>
              <a:spcBef>
                <a:spcPts val="35"/>
              </a:spcBef>
            </a:pPr>
            <a:r>
              <a:rPr dirty="0" sz="1200">
                <a:latin typeface="Times New Roman"/>
                <a:cs typeface="Times New Roman"/>
              </a:rPr>
              <a:t>and </a:t>
            </a:r>
            <a:r>
              <a:rPr dirty="0" sz="1200" spc="-5">
                <a:latin typeface="Times New Roman"/>
                <a:cs typeface="Times New Roman"/>
              </a:rPr>
              <a:t>returns </a:t>
            </a:r>
            <a:r>
              <a:rPr dirty="0" sz="1200">
                <a:latin typeface="Times New Roman"/>
                <a:cs typeface="Times New Roman"/>
              </a:rPr>
              <a:t>the </a:t>
            </a:r>
            <a:r>
              <a:rPr dirty="0" sz="1200" spc="-5">
                <a:latin typeface="Courier New"/>
                <a:cs typeface="Courier New"/>
              </a:rPr>
              <a:t>min_salary</a:t>
            </a:r>
            <a:r>
              <a:rPr dirty="0" sz="1200" spc="-425">
                <a:latin typeface="Courier New"/>
                <a:cs typeface="Courier New"/>
              </a:rPr>
              <a:t> </a:t>
            </a:r>
            <a:r>
              <a:rPr dirty="0" sz="1200">
                <a:latin typeface="Times New Roman"/>
                <a:cs typeface="Times New Roman"/>
              </a:rPr>
              <a:t>for that </a:t>
            </a:r>
            <a:r>
              <a:rPr dirty="0" sz="1200" spc="-5">
                <a:latin typeface="Times New Roman"/>
                <a:cs typeface="Times New Roman"/>
              </a:rPr>
              <a:t>element.</a:t>
            </a:r>
            <a:endParaRPr sz="1200">
              <a:latin typeface="Times New Roman"/>
              <a:cs typeface="Times New Roman"/>
            </a:endParaRPr>
          </a:p>
          <a:p>
            <a:pPr marL="469265">
              <a:lnSpc>
                <a:spcPct val="100000"/>
              </a:lnSpc>
              <a:spcBef>
                <a:spcPts val="45"/>
              </a:spcBef>
            </a:pP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GET_MAXSALARY</a:t>
            </a:r>
            <a:r>
              <a:rPr dirty="0" sz="1200" spc="-420">
                <a:latin typeface="Courier New"/>
                <a:cs typeface="Courier New"/>
              </a:rPr>
              <a:t> </a:t>
            </a:r>
            <a:r>
              <a:rPr dirty="0" sz="1200">
                <a:latin typeface="Times New Roman"/>
                <a:cs typeface="Times New Roman"/>
              </a:rPr>
              <a:t>function</a:t>
            </a:r>
            <a:r>
              <a:rPr dirty="0" sz="1200" spc="5">
                <a:latin typeface="Times New Roman"/>
                <a:cs typeface="Times New Roman"/>
              </a:rPr>
              <a:t> </a:t>
            </a:r>
            <a:r>
              <a:rPr dirty="0" sz="1200">
                <a:latin typeface="Times New Roman"/>
                <a:cs typeface="Times New Roman"/>
              </a:rPr>
              <a:t>uses a </a:t>
            </a:r>
            <a:r>
              <a:rPr dirty="0" sz="1200" spc="-5">
                <a:latin typeface="Courier New"/>
                <a:cs typeface="Courier New"/>
              </a:rPr>
              <a:t>jobid</a:t>
            </a:r>
            <a:r>
              <a:rPr dirty="0" sz="1200" spc="-420">
                <a:latin typeface="Courier New"/>
                <a:cs typeface="Courier New"/>
              </a:rPr>
              <a:t> </a:t>
            </a:r>
            <a:r>
              <a:rPr dirty="0" sz="1200" spc="-5">
                <a:latin typeface="Times New Roman"/>
                <a:cs typeface="Times New Roman"/>
              </a:rPr>
              <a:t>parameter</a:t>
            </a:r>
            <a:r>
              <a:rPr dirty="0" sz="1200">
                <a:latin typeface="Times New Roman"/>
                <a:cs typeface="Times New Roman"/>
              </a:rPr>
              <a:t> as</a:t>
            </a:r>
            <a:r>
              <a:rPr dirty="0" sz="1200" spc="-5">
                <a:latin typeface="Times New Roman"/>
                <a:cs typeface="Times New Roman"/>
              </a:rPr>
              <a:t> </a:t>
            </a:r>
            <a:r>
              <a:rPr dirty="0" sz="1200">
                <a:latin typeface="Times New Roman"/>
                <a:cs typeface="Times New Roman"/>
              </a:rPr>
              <a:t>an index to</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jobstab</a:t>
            </a:r>
            <a:endParaRPr sz="1200">
              <a:latin typeface="Courier New"/>
              <a:cs typeface="Courier New"/>
            </a:endParaRPr>
          </a:p>
          <a:p>
            <a:pPr marL="469265">
              <a:lnSpc>
                <a:spcPct val="100000"/>
              </a:lnSpc>
              <a:spcBef>
                <a:spcPts val="40"/>
              </a:spcBef>
            </a:pPr>
            <a:r>
              <a:rPr dirty="0" sz="1200">
                <a:latin typeface="Times New Roman"/>
                <a:cs typeface="Times New Roman"/>
              </a:rPr>
              <a:t>and </a:t>
            </a:r>
            <a:r>
              <a:rPr dirty="0" sz="1200" spc="-5">
                <a:latin typeface="Times New Roman"/>
                <a:cs typeface="Times New Roman"/>
              </a:rPr>
              <a:t>returns </a:t>
            </a:r>
            <a:r>
              <a:rPr dirty="0" sz="1200">
                <a:latin typeface="Times New Roman"/>
                <a:cs typeface="Times New Roman"/>
              </a:rPr>
              <a:t>the </a:t>
            </a:r>
            <a:r>
              <a:rPr dirty="0" sz="1200" spc="-5">
                <a:latin typeface="Courier New"/>
                <a:cs typeface="Courier New"/>
              </a:rPr>
              <a:t>max_salary</a:t>
            </a:r>
            <a:r>
              <a:rPr dirty="0" sz="1200" spc="-425">
                <a:latin typeface="Courier New"/>
                <a:cs typeface="Courier New"/>
              </a:rPr>
              <a:t> </a:t>
            </a:r>
            <a:r>
              <a:rPr dirty="0" sz="1200">
                <a:latin typeface="Times New Roman"/>
                <a:cs typeface="Times New Roman"/>
              </a:rPr>
              <a:t>for that </a:t>
            </a:r>
            <a:r>
              <a:rPr dirty="0" sz="1200" spc="-5">
                <a:latin typeface="Times New Roman"/>
                <a:cs typeface="Times New Roman"/>
              </a:rPr>
              <a:t>element.</a:t>
            </a:r>
            <a:endParaRPr sz="1200">
              <a:latin typeface="Times New Roman"/>
              <a:cs typeface="Times New Roman"/>
            </a:endParaRPr>
          </a:p>
          <a:p>
            <a:pPr marL="469265">
              <a:lnSpc>
                <a:spcPct val="100000"/>
              </a:lnSpc>
              <a:spcBef>
                <a:spcPts val="40"/>
              </a:spcBef>
            </a:pP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SET_MINSALARY</a:t>
            </a:r>
            <a:r>
              <a:rPr dirty="0" sz="1200" spc="-425">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uses its</a:t>
            </a:r>
            <a:r>
              <a:rPr dirty="0" sz="1200" spc="-5">
                <a:latin typeface="Times New Roman"/>
                <a:cs typeface="Times New Roman"/>
              </a:rPr>
              <a:t> </a:t>
            </a:r>
            <a:r>
              <a:rPr dirty="0" sz="1200" spc="-5">
                <a:latin typeface="Courier New"/>
                <a:cs typeface="Courier New"/>
              </a:rPr>
              <a:t>jobid</a:t>
            </a:r>
            <a:r>
              <a:rPr dirty="0" sz="1200" spc="-425">
                <a:latin typeface="Courier New"/>
                <a:cs typeface="Courier New"/>
              </a:rPr>
              <a:t> </a:t>
            </a:r>
            <a:r>
              <a:rPr dirty="0" sz="1200">
                <a:latin typeface="Times New Roman"/>
                <a:cs typeface="Times New Roman"/>
              </a:rPr>
              <a:t>as an</a:t>
            </a:r>
            <a:r>
              <a:rPr dirty="0" sz="1200" spc="-5">
                <a:latin typeface="Times New Roman"/>
                <a:cs typeface="Times New Roman"/>
              </a:rPr>
              <a:t> </a:t>
            </a:r>
            <a:r>
              <a:rPr dirty="0" sz="1200">
                <a:latin typeface="Times New Roman"/>
                <a:cs typeface="Times New Roman"/>
              </a:rPr>
              <a:t>index to the</a:t>
            </a:r>
            <a:r>
              <a:rPr dirty="0" sz="1200" spc="-5">
                <a:latin typeface="Times New Roman"/>
                <a:cs typeface="Times New Roman"/>
              </a:rPr>
              <a:t> </a:t>
            </a:r>
            <a:r>
              <a:rPr dirty="0" sz="1200" spc="-5">
                <a:latin typeface="Courier New"/>
                <a:cs typeface="Courier New"/>
              </a:rPr>
              <a:t>jobstab</a:t>
            </a:r>
            <a:r>
              <a:rPr dirty="0" sz="1200" spc="-425">
                <a:latin typeface="Courier New"/>
                <a:cs typeface="Courier New"/>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set</a:t>
            </a:r>
            <a:r>
              <a:rPr dirty="0" sz="1200" spc="-10">
                <a:latin typeface="Times New Roman"/>
                <a:cs typeface="Times New Roman"/>
              </a:rPr>
              <a:t> </a:t>
            </a:r>
            <a:r>
              <a:rPr dirty="0" sz="1200">
                <a:latin typeface="Times New Roman"/>
                <a:cs typeface="Times New Roman"/>
              </a:rPr>
              <a:t>the</a:t>
            </a:r>
            <a:endParaRPr sz="1200">
              <a:latin typeface="Times New Roman"/>
              <a:cs typeface="Times New Roman"/>
            </a:endParaRPr>
          </a:p>
          <a:p>
            <a:pPr marL="469265">
              <a:lnSpc>
                <a:spcPct val="100000"/>
              </a:lnSpc>
              <a:spcBef>
                <a:spcPts val="40"/>
              </a:spcBef>
            </a:pPr>
            <a:r>
              <a:rPr dirty="0" sz="1200" spc="-5">
                <a:latin typeface="Courier New"/>
                <a:cs typeface="Courier New"/>
              </a:rPr>
              <a:t>min_salary</a:t>
            </a:r>
            <a:r>
              <a:rPr dirty="0" sz="1200" spc="-425">
                <a:latin typeface="Courier New"/>
                <a:cs typeface="Courier New"/>
              </a:rPr>
              <a:t> </a:t>
            </a:r>
            <a:r>
              <a:rPr dirty="0" sz="1200" spc="-5">
                <a:latin typeface="Times New Roman"/>
                <a:cs typeface="Times New Roman"/>
              </a:rPr>
              <a:t>field</a:t>
            </a:r>
            <a:r>
              <a:rPr dirty="0" sz="1200">
                <a:latin typeface="Times New Roman"/>
                <a:cs typeface="Times New Roman"/>
              </a:rPr>
              <a:t> of its </a:t>
            </a:r>
            <a:r>
              <a:rPr dirty="0" sz="1200" spc="-5">
                <a:latin typeface="Times New Roman"/>
                <a:cs typeface="Times New Roman"/>
              </a:rPr>
              <a:t>element</a:t>
            </a:r>
            <a:r>
              <a:rPr dirty="0" sz="1200">
                <a:latin typeface="Times New Roman"/>
                <a:cs typeface="Times New Roman"/>
              </a:rPr>
              <a:t> to</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value</a:t>
            </a:r>
            <a:r>
              <a:rPr dirty="0" sz="1200">
                <a:latin typeface="Times New Roman"/>
                <a:cs typeface="Times New Roman"/>
              </a:rPr>
              <a:t> in</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min_salary</a:t>
            </a:r>
            <a:r>
              <a:rPr dirty="0" sz="1200" spc="-425">
                <a:latin typeface="Courier New"/>
                <a:cs typeface="Courier New"/>
              </a:rPr>
              <a:t> </a:t>
            </a:r>
            <a:r>
              <a:rPr dirty="0" sz="1200" spc="-5">
                <a:latin typeface="Times New Roman"/>
                <a:cs typeface="Times New Roman"/>
              </a:rPr>
              <a:t>parameter.</a:t>
            </a:r>
            <a:endParaRPr sz="1200">
              <a:latin typeface="Times New Roman"/>
              <a:cs typeface="Times New Roman"/>
            </a:endParaRPr>
          </a:p>
          <a:p>
            <a:pPr marL="469265">
              <a:lnSpc>
                <a:spcPct val="100000"/>
              </a:lnSpc>
              <a:spcBef>
                <a:spcPts val="40"/>
              </a:spcBef>
            </a:pP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SET_MAXSALARY</a:t>
            </a:r>
            <a:r>
              <a:rPr dirty="0" sz="1200" spc="-425">
                <a:latin typeface="Courier New"/>
                <a:cs typeface="Courier New"/>
              </a:rPr>
              <a:t> </a:t>
            </a:r>
            <a:r>
              <a:rPr dirty="0" sz="1200">
                <a:latin typeface="Times New Roman"/>
                <a:cs typeface="Times New Roman"/>
              </a:rPr>
              <a:t>procedure</a:t>
            </a:r>
            <a:r>
              <a:rPr dirty="0" sz="1200" spc="-5">
                <a:latin typeface="Times New Roman"/>
                <a:cs typeface="Times New Roman"/>
              </a:rPr>
              <a:t> </a:t>
            </a:r>
            <a:r>
              <a:rPr dirty="0" sz="1200">
                <a:latin typeface="Times New Roman"/>
                <a:cs typeface="Times New Roman"/>
              </a:rPr>
              <a:t>uses its</a:t>
            </a:r>
            <a:r>
              <a:rPr dirty="0" sz="1200" spc="-5">
                <a:latin typeface="Times New Roman"/>
                <a:cs typeface="Times New Roman"/>
              </a:rPr>
              <a:t> </a:t>
            </a:r>
            <a:r>
              <a:rPr dirty="0" sz="1200" spc="-5">
                <a:latin typeface="Courier New"/>
                <a:cs typeface="Courier New"/>
              </a:rPr>
              <a:t>jobid</a:t>
            </a:r>
            <a:r>
              <a:rPr dirty="0" sz="1200" spc="-425">
                <a:latin typeface="Courier New"/>
                <a:cs typeface="Courier New"/>
              </a:rPr>
              <a:t> </a:t>
            </a:r>
            <a:r>
              <a:rPr dirty="0" sz="1200">
                <a:latin typeface="Times New Roman"/>
                <a:cs typeface="Times New Roman"/>
              </a:rPr>
              <a:t>as an</a:t>
            </a:r>
            <a:r>
              <a:rPr dirty="0" sz="1200" spc="-5">
                <a:latin typeface="Times New Roman"/>
                <a:cs typeface="Times New Roman"/>
              </a:rPr>
              <a:t> </a:t>
            </a:r>
            <a:r>
              <a:rPr dirty="0" sz="1200">
                <a:latin typeface="Times New Roman"/>
                <a:cs typeface="Times New Roman"/>
              </a:rPr>
              <a:t>index to the</a:t>
            </a:r>
            <a:r>
              <a:rPr dirty="0" sz="1200" spc="-5">
                <a:latin typeface="Times New Roman"/>
                <a:cs typeface="Times New Roman"/>
              </a:rPr>
              <a:t> </a:t>
            </a:r>
            <a:r>
              <a:rPr dirty="0" sz="1200" spc="-5">
                <a:latin typeface="Courier New"/>
                <a:cs typeface="Courier New"/>
              </a:rPr>
              <a:t>jobstab</a:t>
            </a:r>
            <a:r>
              <a:rPr dirty="0" sz="1200" spc="-425">
                <a:latin typeface="Courier New"/>
                <a:cs typeface="Courier New"/>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set</a:t>
            </a:r>
            <a:r>
              <a:rPr dirty="0" sz="1200" spc="-10">
                <a:latin typeface="Times New Roman"/>
                <a:cs typeface="Times New Roman"/>
              </a:rPr>
              <a:t> </a:t>
            </a:r>
            <a:r>
              <a:rPr dirty="0" sz="1200">
                <a:latin typeface="Times New Roman"/>
                <a:cs typeface="Times New Roman"/>
              </a:rPr>
              <a:t>the</a:t>
            </a:r>
            <a:endParaRPr sz="1200">
              <a:latin typeface="Times New Roman"/>
              <a:cs typeface="Times New Roman"/>
            </a:endParaRPr>
          </a:p>
          <a:p>
            <a:pPr marL="469265">
              <a:lnSpc>
                <a:spcPct val="100000"/>
              </a:lnSpc>
              <a:spcBef>
                <a:spcPts val="40"/>
              </a:spcBef>
            </a:pPr>
            <a:r>
              <a:rPr dirty="0" sz="1200" spc="-5">
                <a:latin typeface="Courier New"/>
                <a:cs typeface="Courier New"/>
              </a:rPr>
              <a:t>max_salary</a:t>
            </a:r>
            <a:r>
              <a:rPr dirty="0" sz="1200" spc="-425">
                <a:latin typeface="Courier New"/>
                <a:cs typeface="Courier New"/>
              </a:rPr>
              <a:t> </a:t>
            </a:r>
            <a:r>
              <a:rPr dirty="0" sz="1200" spc="-5">
                <a:latin typeface="Times New Roman"/>
                <a:cs typeface="Times New Roman"/>
              </a:rPr>
              <a:t>field</a:t>
            </a:r>
            <a:r>
              <a:rPr dirty="0" sz="1200">
                <a:latin typeface="Times New Roman"/>
                <a:cs typeface="Times New Roman"/>
              </a:rPr>
              <a:t> of its </a:t>
            </a:r>
            <a:r>
              <a:rPr dirty="0" sz="1200" spc="-5">
                <a:latin typeface="Times New Roman"/>
                <a:cs typeface="Times New Roman"/>
              </a:rPr>
              <a:t>element</a:t>
            </a:r>
            <a:r>
              <a:rPr dirty="0" sz="1200">
                <a:latin typeface="Times New Roman"/>
                <a:cs typeface="Times New Roman"/>
              </a:rPr>
              <a:t> to</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value</a:t>
            </a:r>
            <a:r>
              <a:rPr dirty="0" sz="1200">
                <a:latin typeface="Times New Roman"/>
                <a:cs typeface="Times New Roman"/>
              </a:rPr>
              <a:t> in</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max_salary</a:t>
            </a:r>
            <a:r>
              <a:rPr dirty="0" sz="1200" spc="-425">
                <a:latin typeface="Courier New"/>
                <a:cs typeface="Courier New"/>
              </a:rPr>
              <a:t> </a:t>
            </a:r>
            <a:r>
              <a:rPr dirty="0" sz="1200" spc="-5">
                <a:latin typeface="Times New Roman"/>
                <a:cs typeface="Times New Roman"/>
              </a:rPr>
              <a:t>parameter.</a:t>
            </a:r>
            <a:endParaRPr sz="1200">
              <a:latin typeface="Times New Roman"/>
              <a:cs typeface="Times New Roman"/>
            </a:endParaRPr>
          </a:p>
        </p:txBody>
      </p:sp>
      <p:sp>
        <p:nvSpPr>
          <p:cNvPr id="3" name="object 3"/>
          <p:cNvSpPr txBox="1"/>
          <p:nvPr/>
        </p:nvSpPr>
        <p:spPr>
          <a:xfrm>
            <a:off x="838961" y="4406646"/>
            <a:ext cx="6323330" cy="447040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jobs_pkg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marL="410209" marR="2551430" indent="-167640">
              <a:lnSpc>
                <a:spcPts val="1250"/>
              </a:lnSpc>
              <a:spcBef>
                <a:spcPts val="60"/>
              </a:spcBef>
            </a:pPr>
            <a:r>
              <a:rPr dirty="0" sz="1100" spc="-5">
                <a:latin typeface="Courier New"/>
                <a:cs typeface="Courier New"/>
              </a:rPr>
              <a:t>TYPE jobs_tabtype IS TABLE OF jobs%rowtype  INDEX BY</a:t>
            </a:r>
            <a:r>
              <a:rPr dirty="0" sz="1100">
                <a:latin typeface="Courier New"/>
                <a:cs typeface="Courier New"/>
              </a:rPr>
              <a:t> </a:t>
            </a:r>
            <a:r>
              <a:rPr dirty="0" sz="1100" spc="-5">
                <a:latin typeface="Courier New"/>
                <a:cs typeface="Courier New"/>
              </a:rPr>
              <a:t>jobs.job_id%type;</a:t>
            </a:r>
            <a:endParaRPr sz="1100">
              <a:latin typeface="Courier New"/>
              <a:cs typeface="Courier New"/>
            </a:endParaRPr>
          </a:p>
          <a:p>
            <a:pPr marL="242570">
              <a:lnSpc>
                <a:spcPts val="1210"/>
              </a:lnSpc>
            </a:pPr>
            <a:r>
              <a:rPr dirty="0" sz="1100" spc="-5">
                <a:latin typeface="Courier New"/>
                <a:cs typeface="Courier New"/>
              </a:rPr>
              <a:t>jobstab jobs_tabtype;</a:t>
            </a:r>
            <a:endParaRPr sz="1100">
              <a:latin typeface="Courier New"/>
              <a:cs typeface="Courier New"/>
            </a:endParaRPr>
          </a:p>
          <a:p>
            <a:pPr>
              <a:lnSpc>
                <a:spcPct val="100000"/>
              </a:lnSpc>
              <a:spcBef>
                <a:spcPts val="35"/>
              </a:spcBef>
            </a:pPr>
            <a:endParaRPr sz="1100">
              <a:latin typeface="Courier New"/>
              <a:cs typeface="Courier New"/>
            </a:endParaRPr>
          </a:p>
          <a:p>
            <a:pPr marL="242570" marR="4144010">
              <a:lnSpc>
                <a:spcPts val="1240"/>
              </a:lnSpc>
            </a:pPr>
            <a:r>
              <a:rPr dirty="0" sz="1100" spc="-5">
                <a:latin typeface="Courier New"/>
                <a:cs typeface="Courier New"/>
              </a:rPr>
              <a:t>PROCEDURE initialize IS  BEGIN</a:t>
            </a:r>
            <a:endParaRPr sz="1100">
              <a:latin typeface="Courier New"/>
              <a:cs typeface="Courier New"/>
            </a:endParaRPr>
          </a:p>
          <a:p>
            <a:pPr marL="410209" marR="3054350">
              <a:lnSpc>
                <a:spcPts val="1250"/>
              </a:lnSpc>
              <a:spcBef>
                <a:spcPts val="5"/>
              </a:spcBef>
            </a:pPr>
            <a:r>
              <a:rPr dirty="0" sz="1100" spc="-5">
                <a:latin typeface="Courier New"/>
                <a:cs typeface="Courier New"/>
              </a:rPr>
              <a:t>FOR jobrec IN (SELECT * FROM jobs)  LOOP</a:t>
            </a:r>
            <a:endParaRPr sz="1100">
              <a:latin typeface="Courier New"/>
              <a:cs typeface="Courier New"/>
            </a:endParaRPr>
          </a:p>
          <a:p>
            <a:pPr marL="577850">
              <a:lnSpc>
                <a:spcPts val="1175"/>
              </a:lnSpc>
            </a:pPr>
            <a:r>
              <a:rPr dirty="0" sz="1100" spc="-5">
                <a:latin typeface="Courier New"/>
                <a:cs typeface="Courier New"/>
              </a:rPr>
              <a:t>jobstab(jobrec.job_id) :=</a:t>
            </a:r>
            <a:r>
              <a:rPr dirty="0" sz="1100" spc="5">
                <a:latin typeface="Courier New"/>
                <a:cs typeface="Courier New"/>
              </a:rPr>
              <a:t> </a:t>
            </a:r>
            <a:r>
              <a:rPr dirty="0" sz="1100" spc="-5">
                <a:latin typeface="Courier New"/>
                <a:cs typeface="Courier New"/>
              </a:rPr>
              <a:t>jobrec;</a:t>
            </a:r>
            <a:endParaRPr sz="1100">
              <a:latin typeface="Courier New"/>
              <a:cs typeface="Courier New"/>
            </a:endParaRPr>
          </a:p>
          <a:p>
            <a:pPr marL="410209">
              <a:lnSpc>
                <a:spcPts val="1250"/>
              </a:lnSpc>
            </a:pPr>
            <a:r>
              <a:rPr dirty="0" sz="1100" spc="-5">
                <a:latin typeface="Courier New"/>
                <a:cs typeface="Courier New"/>
              </a:rPr>
              <a:t>END LOOP;</a:t>
            </a:r>
            <a:endParaRPr sz="1100">
              <a:latin typeface="Courier New"/>
              <a:cs typeface="Courier New"/>
            </a:endParaRPr>
          </a:p>
          <a:p>
            <a:pPr marL="242570">
              <a:lnSpc>
                <a:spcPts val="1285"/>
              </a:lnSpc>
            </a:pPr>
            <a:r>
              <a:rPr dirty="0" sz="1100" spc="-5">
                <a:latin typeface="Courier New"/>
                <a:cs typeface="Courier New"/>
              </a:rPr>
              <a:t>END initialize;</a:t>
            </a:r>
            <a:endParaRPr sz="1100">
              <a:latin typeface="Courier New"/>
              <a:cs typeface="Courier New"/>
            </a:endParaRPr>
          </a:p>
          <a:p>
            <a:pPr>
              <a:lnSpc>
                <a:spcPct val="100000"/>
              </a:lnSpc>
              <a:spcBef>
                <a:spcPts val="20"/>
              </a:spcBef>
            </a:pPr>
            <a:endParaRPr sz="1100">
              <a:latin typeface="Courier New"/>
              <a:cs typeface="Courier New"/>
            </a:endParaRPr>
          </a:p>
          <a:p>
            <a:pPr marL="242570" marR="1461770">
              <a:lnSpc>
                <a:spcPts val="1250"/>
              </a:lnSpc>
              <a:spcBef>
                <a:spcPts val="5"/>
              </a:spcBef>
            </a:pPr>
            <a:r>
              <a:rPr dirty="0" sz="1100" spc="-5">
                <a:latin typeface="Courier New"/>
                <a:cs typeface="Courier New"/>
              </a:rPr>
              <a:t>FUNCTION get_minsalary(jobid VARCHAR2) RETURN NUMBER IS  BEGIN</a:t>
            </a:r>
            <a:endParaRPr sz="1100">
              <a:latin typeface="Courier New"/>
              <a:cs typeface="Courier New"/>
            </a:endParaRPr>
          </a:p>
          <a:p>
            <a:pPr marL="410209">
              <a:lnSpc>
                <a:spcPts val="1175"/>
              </a:lnSpc>
            </a:pPr>
            <a:r>
              <a:rPr dirty="0" sz="1100" spc="-5">
                <a:latin typeface="Courier New"/>
                <a:cs typeface="Courier New"/>
              </a:rPr>
              <a:t>RETURN</a:t>
            </a:r>
            <a:r>
              <a:rPr dirty="0" sz="1100">
                <a:latin typeface="Courier New"/>
                <a:cs typeface="Courier New"/>
              </a:rPr>
              <a:t> </a:t>
            </a:r>
            <a:r>
              <a:rPr dirty="0" sz="1100" spc="-5">
                <a:latin typeface="Courier New"/>
                <a:cs typeface="Courier New"/>
              </a:rPr>
              <a:t>jobstab(jobid).min_salary;</a:t>
            </a:r>
            <a:endParaRPr sz="1100">
              <a:latin typeface="Courier New"/>
              <a:cs typeface="Courier New"/>
            </a:endParaRPr>
          </a:p>
          <a:p>
            <a:pPr marL="242570">
              <a:lnSpc>
                <a:spcPts val="1285"/>
              </a:lnSpc>
            </a:pPr>
            <a:r>
              <a:rPr dirty="0" sz="1100" spc="-5">
                <a:latin typeface="Courier New"/>
                <a:cs typeface="Courier New"/>
              </a:rPr>
              <a:t>END get_minsalary;</a:t>
            </a:r>
            <a:endParaRPr sz="1100">
              <a:latin typeface="Courier New"/>
              <a:cs typeface="Courier New"/>
            </a:endParaRPr>
          </a:p>
          <a:p>
            <a:pPr>
              <a:lnSpc>
                <a:spcPct val="100000"/>
              </a:lnSpc>
              <a:spcBef>
                <a:spcPts val="20"/>
              </a:spcBef>
            </a:pPr>
            <a:endParaRPr sz="1100">
              <a:latin typeface="Courier New"/>
              <a:cs typeface="Courier New"/>
            </a:endParaRPr>
          </a:p>
          <a:p>
            <a:pPr marL="242570" marR="1461770">
              <a:lnSpc>
                <a:spcPts val="1250"/>
              </a:lnSpc>
            </a:pPr>
            <a:r>
              <a:rPr dirty="0" sz="1100" spc="-5">
                <a:latin typeface="Courier New"/>
                <a:cs typeface="Courier New"/>
              </a:rPr>
              <a:t>FUNCTION get_maxsalary(jobid VARCHAR2) RETURN NUMBER IS  BEGIN</a:t>
            </a:r>
            <a:endParaRPr sz="1100">
              <a:latin typeface="Courier New"/>
              <a:cs typeface="Courier New"/>
            </a:endParaRPr>
          </a:p>
          <a:p>
            <a:pPr marL="242570" marR="3138170" indent="167640">
              <a:lnSpc>
                <a:spcPts val="1240"/>
              </a:lnSpc>
              <a:spcBef>
                <a:spcPts val="5"/>
              </a:spcBef>
            </a:pPr>
            <a:r>
              <a:rPr dirty="0" sz="1100" spc="-5">
                <a:latin typeface="Courier New"/>
                <a:cs typeface="Courier New"/>
              </a:rPr>
              <a:t>RETURN jobstab(jobid).max_salary;  END get_maxsalary;</a:t>
            </a:r>
            <a:endParaRPr sz="1100">
              <a:latin typeface="Courier New"/>
              <a:cs typeface="Courier New"/>
            </a:endParaRPr>
          </a:p>
          <a:p>
            <a:pPr>
              <a:lnSpc>
                <a:spcPct val="100000"/>
              </a:lnSpc>
              <a:spcBef>
                <a:spcPts val="5"/>
              </a:spcBef>
            </a:pPr>
            <a:endParaRPr sz="1100">
              <a:latin typeface="Courier New"/>
              <a:cs typeface="Courier New"/>
            </a:endParaRPr>
          </a:p>
          <a:p>
            <a:pPr marL="242570" marR="958850">
              <a:lnSpc>
                <a:spcPts val="1250"/>
              </a:lnSpc>
            </a:pPr>
            <a:r>
              <a:rPr dirty="0" sz="1100" spc="-5">
                <a:latin typeface="Courier New"/>
                <a:cs typeface="Courier New"/>
              </a:rPr>
              <a:t>PROCEDURE set_minsalary(jobid VARCHAR2, min_salary NUMBER) IS  BEGIN</a:t>
            </a:r>
            <a:endParaRPr sz="1100">
              <a:latin typeface="Courier New"/>
              <a:cs typeface="Courier New"/>
            </a:endParaRPr>
          </a:p>
          <a:p>
            <a:pPr marL="410209">
              <a:lnSpc>
                <a:spcPts val="1175"/>
              </a:lnSpc>
            </a:pPr>
            <a:r>
              <a:rPr dirty="0" sz="1100" spc="-5">
                <a:latin typeface="Courier New"/>
                <a:cs typeface="Courier New"/>
              </a:rPr>
              <a:t>jobstab(jobid).max_salary :=</a:t>
            </a:r>
            <a:r>
              <a:rPr dirty="0" sz="1100" spc="5">
                <a:latin typeface="Courier New"/>
                <a:cs typeface="Courier New"/>
              </a:rPr>
              <a:t> </a:t>
            </a:r>
            <a:r>
              <a:rPr dirty="0" sz="1100" spc="-5">
                <a:latin typeface="Courier New"/>
                <a:cs typeface="Courier New"/>
              </a:rPr>
              <a:t>min_salary;</a:t>
            </a:r>
            <a:endParaRPr sz="1100">
              <a:latin typeface="Courier New"/>
              <a:cs typeface="Courier New"/>
            </a:endParaRPr>
          </a:p>
          <a:p>
            <a:pPr marL="242570">
              <a:lnSpc>
                <a:spcPts val="1285"/>
              </a:lnSpc>
            </a:pPr>
            <a:r>
              <a:rPr dirty="0" sz="1100" spc="-5">
                <a:latin typeface="Courier New"/>
                <a:cs typeface="Courier New"/>
              </a:rPr>
              <a:t>END set_minsalary;</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7</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txBox="1"/>
          <p:nvPr/>
        </p:nvSpPr>
        <p:spPr>
          <a:xfrm>
            <a:off x="838961" y="1057655"/>
            <a:ext cx="6323330" cy="1938020"/>
          </a:xfrm>
          <a:prstGeom prst="rect">
            <a:avLst/>
          </a:prstGeom>
          <a:ln w="12192">
            <a:solidFill>
              <a:srgbClr val="000000"/>
            </a:solidFill>
          </a:ln>
        </p:spPr>
        <p:txBody>
          <a:bodyPr wrap="square" lIns="0" tIns="13335" rIns="0" bIns="0" rtlCol="0" vert="horz">
            <a:spAutoFit/>
          </a:bodyPr>
          <a:lstStyle/>
          <a:p>
            <a:pPr marL="242570" marR="958850">
              <a:lnSpc>
                <a:spcPts val="1240"/>
              </a:lnSpc>
              <a:spcBef>
                <a:spcPts val="105"/>
              </a:spcBef>
            </a:pPr>
            <a:r>
              <a:rPr dirty="0" sz="1100" spc="-5">
                <a:latin typeface="Courier New"/>
                <a:cs typeface="Courier New"/>
              </a:rPr>
              <a:t>PROCEDURE set_maxsalary(jobid VARCHAR2, max_salary NUMBER) IS  BEGIN</a:t>
            </a:r>
            <a:endParaRPr sz="1100">
              <a:latin typeface="Courier New"/>
              <a:cs typeface="Courier New"/>
            </a:endParaRPr>
          </a:p>
          <a:p>
            <a:pPr marL="242570" marR="2551430" indent="167640">
              <a:lnSpc>
                <a:spcPts val="1240"/>
              </a:lnSpc>
              <a:spcBef>
                <a:spcPts val="10"/>
              </a:spcBef>
            </a:pPr>
            <a:r>
              <a:rPr dirty="0" sz="1100" spc="-5">
                <a:latin typeface="Courier New"/>
                <a:cs typeface="Courier New"/>
              </a:rPr>
              <a:t>jobstab(jobid).max_salary := max_salary;  END set_maxsalary;</a:t>
            </a:r>
            <a:endParaRPr sz="1100">
              <a:latin typeface="Courier New"/>
              <a:cs typeface="Courier New"/>
            </a:endParaRPr>
          </a:p>
          <a:p>
            <a:pPr>
              <a:lnSpc>
                <a:spcPct val="100000"/>
              </a:lnSpc>
              <a:spcBef>
                <a:spcPts val="15"/>
              </a:spcBef>
            </a:pPr>
            <a:endParaRPr sz="1000">
              <a:latin typeface="Courier New"/>
              <a:cs typeface="Courier New"/>
            </a:endParaRPr>
          </a:p>
          <a:p>
            <a:pPr marL="74930">
              <a:lnSpc>
                <a:spcPts val="1280"/>
              </a:lnSpc>
            </a:pPr>
            <a:r>
              <a:rPr dirty="0" sz="1100" spc="-5">
                <a:latin typeface="Courier New"/>
                <a:cs typeface="Courier New"/>
              </a:rPr>
              <a:t>END jobs_pkg;</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10"/>
              </a:lnSpc>
              <a:spcBef>
                <a:spcPts val="265"/>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3134359"/>
            <a:ext cx="5607050" cy="772160"/>
          </a:xfrm>
          <a:prstGeom prst="rect">
            <a:avLst/>
          </a:prstGeom>
        </p:spPr>
        <p:txBody>
          <a:bodyPr wrap="square" lIns="0" tIns="7620" rIns="0" bIns="0" rtlCol="0" vert="horz">
            <a:spAutoFit/>
          </a:bodyPr>
          <a:lstStyle/>
          <a:p>
            <a:pPr marL="241300" marR="5080" indent="-228600">
              <a:lnSpc>
                <a:spcPct val="102800"/>
              </a:lnSpc>
              <a:spcBef>
                <a:spcPts val="60"/>
              </a:spcBef>
            </a:pPr>
            <a:r>
              <a:rPr dirty="0" sz="1200">
                <a:latin typeface="Times New Roman"/>
                <a:cs typeface="Times New Roman"/>
              </a:rPr>
              <a:t>c. Copy the </a:t>
            </a:r>
            <a:r>
              <a:rPr dirty="0" sz="1200" spc="-5">
                <a:latin typeface="Courier New"/>
                <a:cs typeface="Courier New"/>
              </a:rPr>
              <a:t>CHECK_SALARY </a:t>
            </a:r>
            <a:r>
              <a:rPr dirty="0" sz="1200">
                <a:latin typeface="Times New Roman"/>
                <a:cs typeface="Times New Roman"/>
              </a:rPr>
              <a:t>procedure from Practice 10, </a:t>
            </a:r>
            <a:r>
              <a:rPr dirty="0" sz="1200" spc="-5">
                <a:latin typeface="Times New Roman"/>
                <a:cs typeface="Times New Roman"/>
              </a:rPr>
              <a:t>Exercise </a:t>
            </a:r>
            <a:r>
              <a:rPr dirty="0" sz="1200">
                <a:latin typeface="Times New Roman"/>
                <a:cs typeface="Times New Roman"/>
              </a:rPr>
              <a:t>1a, and modify the  code by replacing the query on the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 </a:t>
            </a:r>
            <a:r>
              <a:rPr dirty="0" sz="1200" spc="-5">
                <a:latin typeface="Times New Roman"/>
                <a:cs typeface="Times New Roman"/>
              </a:rPr>
              <a:t>with statements </a:t>
            </a:r>
            <a:r>
              <a:rPr dirty="0" sz="1200">
                <a:latin typeface="Times New Roman"/>
                <a:cs typeface="Times New Roman"/>
              </a:rPr>
              <a:t>to </a:t>
            </a:r>
            <a:r>
              <a:rPr dirty="0" sz="1200" spc="-5">
                <a:latin typeface="Times New Roman"/>
                <a:cs typeface="Times New Roman"/>
              </a:rPr>
              <a:t>set the </a:t>
            </a:r>
            <a:r>
              <a:rPr dirty="0" sz="1200">
                <a:latin typeface="Times New Roman"/>
                <a:cs typeface="Times New Roman"/>
              </a:rPr>
              <a:t>local </a:t>
            </a:r>
            <a:r>
              <a:rPr dirty="0" sz="1200" spc="-10">
                <a:latin typeface="Courier New"/>
                <a:cs typeface="Courier New"/>
              </a:rPr>
              <a:t>minsal  </a:t>
            </a:r>
            <a:r>
              <a:rPr dirty="0" sz="1200">
                <a:latin typeface="Times New Roman"/>
                <a:cs typeface="Times New Roman"/>
              </a:rPr>
              <a:t>and </a:t>
            </a:r>
            <a:r>
              <a:rPr dirty="0" sz="1200" spc="-5">
                <a:latin typeface="Courier New"/>
                <a:cs typeface="Courier New"/>
              </a:rPr>
              <a:t>maxsal</a:t>
            </a:r>
            <a:r>
              <a:rPr dirty="0" sz="1200" spc="-420">
                <a:latin typeface="Courier New"/>
                <a:cs typeface="Courier New"/>
              </a:rPr>
              <a:t> </a:t>
            </a:r>
            <a:r>
              <a:rPr dirty="0" sz="1200" spc="-5">
                <a:latin typeface="Times New Roman"/>
                <a:cs typeface="Times New Roman"/>
              </a:rPr>
              <a:t>variables</a:t>
            </a:r>
            <a:r>
              <a:rPr dirty="0" sz="1200">
                <a:latin typeface="Times New Roman"/>
                <a:cs typeface="Times New Roman"/>
              </a:rPr>
              <a:t> with</a:t>
            </a:r>
            <a:r>
              <a:rPr dirty="0" sz="1200" spc="-5">
                <a:latin typeface="Times New Roman"/>
                <a:cs typeface="Times New Roman"/>
              </a:rPr>
              <a:t> values</a:t>
            </a:r>
            <a:r>
              <a:rPr dirty="0" sz="1200">
                <a:latin typeface="Times New Roman"/>
                <a:cs typeface="Times New Roman"/>
              </a:rPr>
              <a:t> </a:t>
            </a:r>
            <a:r>
              <a:rPr dirty="0" sz="1200" spc="-5">
                <a:latin typeface="Times New Roman"/>
                <a:cs typeface="Times New Roman"/>
              </a:rPr>
              <a:t>from</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JOBS_PKG</a:t>
            </a:r>
            <a:r>
              <a:rPr dirty="0" sz="1200" spc="-420">
                <a:latin typeface="Courier New"/>
                <a:cs typeface="Courier New"/>
              </a:rPr>
              <a:t> </a:t>
            </a:r>
            <a:r>
              <a:rPr dirty="0" sz="1200">
                <a:latin typeface="Times New Roman"/>
                <a:cs typeface="Times New Roman"/>
              </a:rPr>
              <a:t>data by calling</a:t>
            </a:r>
            <a:r>
              <a:rPr dirty="0" sz="1200" spc="-5">
                <a:latin typeface="Times New Roman"/>
                <a:cs typeface="Times New Roman"/>
              </a:rPr>
              <a:t> </a:t>
            </a:r>
            <a:r>
              <a:rPr dirty="0" sz="1200">
                <a:latin typeface="Times New Roman"/>
                <a:cs typeface="Times New Roman"/>
              </a:rPr>
              <a:t>the appropriate  </a:t>
            </a:r>
            <a:r>
              <a:rPr dirty="0" sz="1200" spc="-5">
                <a:latin typeface="Courier New"/>
                <a:cs typeface="Courier New"/>
              </a:rPr>
              <a:t>GET_*SALARY</a:t>
            </a:r>
            <a:r>
              <a:rPr dirty="0" sz="1200" spc="-425">
                <a:latin typeface="Courier New"/>
                <a:cs typeface="Courier New"/>
              </a:rPr>
              <a:t> </a:t>
            </a:r>
            <a:r>
              <a:rPr dirty="0" sz="1200">
                <a:latin typeface="Times New Roman"/>
                <a:cs typeface="Times New Roman"/>
              </a:rPr>
              <a:t>functions. This step should eliminate the </a:t>
            </a:r>
            <a:r>
              <a:rPr dirty="0" sz="1200" spc="-5">
                <a:latin typeface="Times New Roman"/>
                <a:cs typeface="Times New Roman"/>
              </a:rPr>
              <a:t>mutating trigger </a:t>
            </a:r>
            <a:r>
              <a:rPr dirty="0" sz="1200">
                <a:latin typeface="Times New Roman"/>
                <a:cs typeface="Times New Roman"/>
              </a:rPr>
              <a:t>exception.</a:t>
            </a:r>
            <a:endParaRPr sz="1200">
              <a:latin typeface="Times New Roman"/>
              <a:cs typeface="Times New Roman"/>
            </a:endParaRPr>
          </a:p>
        </p:txBody>
      </p:sp>
      <p:sp>
        <p:nvSpPr>
          <p:cNvPr id="5" name="object 5"/>
          <p:cNvSpPr txBox="1"/>
          <p:nvPr/>
        </p:nvSpPr>
        <p:spPr>
          <a:xfrm>
            <a:off x="838961" y="3988308"/>
            <a:ext cx="6323330" cy="4152900"/>
          </a:xfrm>
          <a:prstGeom prst="rect">
            <a:avLst/>
          </a:prstGeom>
          <a:ln w="12192">
            <a:solidFill>
              <a:srgbClr val="000000"/>
            </a:solidFill>
          </a:ln>
        </p:spPr>
        <p:txBody>
          <a:bodyPr wrap="square" lIns="0" tIns="13335" rIns="0" bIns="0" rtlCol="0" vert="horz">
            <a:spAutoFit/>
          </a:bodyPr>
          <a:lstStyle/>
          <a:p>
            <a:pPr marL="74930" marR="372110">
              <a:lnSpc>
                <a:spcPts val="1240"/>
              </a:lnSpc>
              <a:spcBef>
                <a:spcPts val="105"/>
              </a:spcBef>
            </a:pPr>
            <a:r>
              <a:rPr dirty="0" sz="1100" spc="-5">
                <a:latin typeface="Courier New"/>
                <a:cs typeface="Courier New"/>
              </a:rPr>
              <a:t>CREATE OR REPLACE PROCEDURE check_salary (the_job VARCHAR2, the_salary  NUMBER) IS</a:t>
            </a:r>
            <a:endParaRPr sz="1100">
              <a:latin typeface="Courier New"/>
              <a:cs typeface="Courier New"/>
            </a:endParaRPr>
          </a:p>
          <a:p>
            <a:pPr marL="242570" marR="3724910">
              <a:lnSpc>
                <a:spcPts val="1240"/>
              </a:lnSpc>
              <a:spcBef>
                <a:spcPts val="10"/>
              </a:spcBef>
            </a:pPr>
            <a:r>
              <a:rPr dirty="0" sz="1100" spc="-5">
                <a:latin typeface="Courier New"/>
                <a:cs typeface="Courier New"/>
              </a:rPr>
              <a:t>minsal jobs.min_salary%type;  maxsal jobs.max_salary%type;</a:t>
            </a:r>
            <a:endParaRPr sz="1100">
              <a:latin typeface="Courier New"/>
              <a:cs typeface="Courier New"/>
            </a:endParaRPr>
          </a:p>
          <a:p>
            <a:pPr marL="74930">
              <a:lnSpc>
                <a:spcPts val="1185"/>
              </a:lnSpc>
            </a:pPr>
            <a:r>
              <a:rPr dirty="0" sz="1100" spc="-5">
                <a:latin typeface="Courier New"/>
                <a:cs typeface="Courier New"/>
              </a:rPr>
              <a:t>BEGIN</a:t>
            </a:r>
            <a:endParaRPr sz="1100">
              <a:latin typeface="Courier New"/>
              <a:cs typeface="Courier New"/>
            </a:endParaRPr>
          </a:p>
          <a:p>
            <a:pPr marL="242570">
              <a:lnSpc>
                <a:spcPts val="1245"/>
              </a:lnSpc>
            </a:pPr>
            <a:r>
              <a:rPr dirty="0" sz="1100" spc="-5">
                <a:latin typeface="Courier New"/>
                <a:cs typeface="Courier New"/>
              </a:rPr>
              <a:t>/*</a:t>
            </a:r>
            <a:endParaRPr sz="1100">
              <a:latin typeface="Courier New"/>
              <a:cs typeface="Courier New"/>
            </a:endParaRPr>
          </a:p>
          <a:p>
            <a:pPr marL="242570" marR="204470">
              <a:lnSpc>
                <a:spcPts val="1250"/>
              </a:lnSpc>
              <a:spcBef>
                <a:spcPts val="60"/>
              </a:spcBef>
            </a:pPr>
            <a:r>
              <a:rPr dirty="0" sz="1100" spc="-5">
                <a:latin typeface="Courier New"/>
                <a:cs typeface="Courier New"/>
              </a:rPr>
              <a:t>** Commented out to avoid mutating trigger exception on the JOBS table  SELECT min_salary, max_salary INTO minsal,</a:t>
            </a:r>
            <a:r>
              <a:rPr dirty="0" sz="1100" spc="30">
                <a:latin typeface="Courier New"/>
                <a:cs typeface="Courier New"/>
              </a:rPr>
              <a:t> </a:t>
            </a:r>
            <a:r>
              <a:rPr dirty="0" sz="1100" spc="-5">
                <a:latin typeface="Courier New"/>
                <a:cs typeface="Courier New"/>
              </a:rPr>
              <a:t>maxsal</a:t>
            </a:r>
            <a:endParaRPr sz="1100">
              <a:latin typeface="Courier New"/>
              <a:cs typeface="Courier New"/>
            </a:endParaRPr>
          </a:p>
          <a:p>
            <a:pPr marL="242570">
              <a:lnSpc>
                <a:spcPts val="1175"/>
              </a:lnSpc>
            </a:pPr>
            <a:r>
              <a:rPr dirty="0" sz="1100" spc="-5">
                <a:latin typeface="Courier New"/>
                <a:cs typeface="Courier New"/>
              </a:rPr>
              <a:t>FROM jobs</a:t>
            </a:r>
            <a:endParaRPr sz="1100">
              <a:latin typeface="Courier New"/>
              <a:cs typeface="Courier New"/>
            </a:endParaRPr>
          </a:p>
          <a:p>
            <a:pPr marL="242570">
              <a:lnSpc>
                <a:spcPts val="1245"/>
              </a:lnSpc>
            </a:pPr>
            <a:r>
              <a:rPr dirty="0" sz="1100" spc="-5">
                <a:latin typeface="Courier New"/>
                <a:cs typeface="Courier New"/>
              </a:rPr>
              <a:t>WHERE job_id =</a:t>
            </a:r>
            <a:r>
              <a:rPr dirty="0" sz="1100" spc="10">
                <a:latin typeface="Courier New"/>
                <a:cs typeface="Courier New"/>
              </a:rPr>
              <a:t> </a:t>
            </a:r>
            <a:r>
              <a:rPr dirty="0" sz="1100" spc="-5">
                <a:latin typeface="Courier New"/>
                <a:cs typeface="Courier New"/>
              </a:rPr>
              <a:t>UPPER(the_job);</a:t>
            </a:r>
            <a:endParaRPr sz="1100">
              <a:latin typeface="Courier New"/>
              <a:cs typeface="Courier New"/>
            </a:endParaRPr>
          </a:p>
          <a:p>
            <a:pPr marL="242570">
              <a:lnSpc>
                <a:spcPts val="1235"/>
              </a:lnSpc>
            </a:pPr>
            <a:r>
              <a:rPr dirty="0" sz="1100" spc="-5">
                <a:latin typeface="Courier New"/>
                <a:cs typeface="Courier New"/>
              </a:rPr>
              <a:t>*/</a:t>
            </a:r>
            <a:endParaRPr sz="1100">
              <a:latin typeface="Courier New"/>
              <a:cs typeface="Courier New"/>
            </a:endParaRPr>
          </a:p>
          <a:p>
            <a:pPr algn="just" marL="242570" marR="1964689">
              <a:lnSpc>
                <a:spcPct val="95500"/>
              </a:lnSpc>
              <a:spcBef>
                <a:spcPts val="10"/>
              </a:spcBef>
            </a:pPr>
            <a:r>
              <a:rPr dirty="0" sz="1100" spc="-5" b="1">
                <a:latin typeface="Courier New"/>
                <a:cs typeface="Courier New"/>
              </a:rPr>
              <a:t>minsal := jobs_pkg.get_minsalary(UPPER(the_job));  maxsal := jobs_pkg.get_maxsalary(UPPER(the_job));  </a:t>
            </a:r>
            <a:r>
              <a:rPr dirty="0" sz="1100" spc="-5">
                <a:latin typeface="Courier New"/>
                <a:cs typeface="Courier New"/>
              </a:rPr>
              <a:t>IF the_salary NOT BETWEEN minsal AND maxsal</a:t>
            </a:r>
            <a:r>
              <a:rPr dirty="0" sz="1100" spc="70">
                <a:latin typeface="Courier New"/>
                <a:cs typeface="Courier New"/>
              </a:rPr>
              <a:t> </a:t>
            </a:r>
            <a:r>
              <a:rPr dirty="0" sz="1100" spc="-5">
                <a:latin typeface="Courier New"/>
                <a:cs typeface="Courier New"/>
              </a:rPr>
              <a:t>THEN</a:t>
            </a:r>
            <a:endParaRPr sz="1100">
              <a:latin typeface="Courier New"/>
              <a:cs typeface="Courier New"/>
            </a:endParaRPr>
          </a:p>
          <a:p>
            <a:pPr marL="410209">
              <a:lnSpc>
                <a:spcPts val="1210"/>
              </a:lnSpc>
            </a:pPr>
            <a:r>
              <a:rPr dirty="0" sz="1100" spc="-5">
                <a:latin typeface="Courier New"/>
                <a:cs typeface="Courier New"/>
              </a:rPr>
              <a:t>RAISE_APPLICATION_ERROR(-20100,</a:t>
            </a:r>
            <a:endParaRPr sz="1100">
              <a:latin typeface="Courier New"/>
              <a:cs typeface="Courier New"/>
            </a:endParaRPr>
          </a:p>
          <a:p>
            <a:pPr marL="577850" marR="2551430">
              <a:lnSpc>
                <a:spcPts val="1240"/>
              </a:lnSpc>
              <a:spcBef>
                <a:spcPts val="70"/>
              </a:spcBef>
            </a:pPr>
            <a:r>
              <a:rPr dirty="0" sz="1100" spc="-5">
                <a:latin typeface="Courier New"/>
                <a:cs typeface="Courier New"/>
              </a:rPr>
              <a:t>'Invalid salary $'||the_salary||'. '||  'Salaries for job '|| the_job</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242570" marR="1377950" indent="335280">
              <a:lnSpc>
                <a:spcPts val="1250"/>
              </a:lnSpc>
              <a:spcBef>
                <a:spcPts val="5"/>
              </a:spcBef>
            </a:pPr>
            <a:r>
              <a:rPr dirty="0" sz="1100" spc="-5">
                <a:latin typeface="Courier New"/>
                <a:cs typeface="Courier New"/>
              </a:rPr>
              <a:t>' must be between $'|| minsal ||' and $' || maxsal);  END IF;</a:t>
            </a:r>
            <a:endParaRPr sz="1100">
              <a:latin typeface="Courier New"/>
              <a:cs typeface="Courier New"/>
            </a:endParaRPr>
          </a:p>
          <a:p>
            <a:pPr marL="74930">
              <a:lnSpc>
                <a:spcPts val="1175"/>
              </a:lnSpc>
            </a:pPr>
            <a:r>
              <a:rPr dirty="0" sz="1100" spc="-5">
                <a:latin typeface="Courier New"/>
                <a:cs typeface="Courier New"/>
              </a:rPr>
              <a:t>END;</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730750">
              <a:lnSpc>
                <a:spcPts val="2500"/>
              </a:lnSpc>
              <a:spcBef>
                <a:spcPts val="270"/>
              </a:spcBef>
            </a:pPr>
            <a:r>
              <a:rPr dirty="0" sz="1100" spc="-5">
                <a:latin typeface="Courier New"/>
                <a:cs typeface="Courier New"/>
              </a:rPr>
              <a:t>Procedure</a:t>
            </a:r>
            <a:r>
              <a:rPr dirty="0" sz="1100" spc="-40">
                <a:latin typeface="Courier New"/>
                <a:cs typeface="Courier New"/>
              </a:rPr>
              <a:t> </a:t>
            </a:r>
            <a:r>
              <a:rPr dirty="0" sz="1100" spc="-5">
                <a:latin typeface="Courier New"/>
                <a:cs typeface="Courier New"/>
              </a:rPr>
              <a:t>created.</a:t>
            </a:r>
            <a:endParaRPr sz="1100">
              <a:latin typeface="Courier New"/>
              <a:cs typeface="Courier New"/>
            </a:endParaRPr>
          </a:p>
          <a:p>
            <a:pPr marL="74930" marR="473075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30421" y="9273031"/>
            <a:ext cx="65405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Preface-7</a:t>
            </a:r>
            <a:endParaRPr sz="1100">
              <a:latin typeface="Arial"/>
              <a:cs typeface="Arial"/>
            </a:endParaRPr>
          </a:p>
        </p:txBody>
      </p:sp>
      <p:sp>
        <p:nvSpPr>
          <p:cNvPr id="3" name="object 3"/>
          <p:cNvSpPr txBox="1"/>
          <p:nvPr/>
        </p:nvSpPr>
        <p:spPr>
          <a:xfrm>
            <a:off x="891794" y="695959"/>
            <a:ext cx="5762625" cy="230695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Typographic Conventions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5"/>
              </a:spcBef>
            </a:pPr>
            <a:endParaRPr sz="1850">
              <a:latin typeface="Arial"/>
              <a:cs typeface="Arial"/>
            </a:endParaRPr>
          </a:p>
          <a:p>
            <a:pPr marL="129539">
              <a:lnSpc>
                <a:spcPct val="100000"/>
              </a:lnSpc>
            </a:pPr>
            <a:r>
              <a:rPr dirty="0" sz="1200" spc="-5" b="1">
                <a:latin typeface="Times New Roman"/>
                <a:cs typeface="Times New Roman"/>
              </a:rPr>
              <a:t>Typographic Conventions </a:t>
            </a:r>
            <a:r>
              <a:rPr dirty="0" sz="1200" b="1">
                <a:latin typeface="Times New Roman"/>
                <a:cs typeface="Times New Roman"/>
              </a:rPr>
              <a:t>in </a:t>
            </a:r>
            <a:r>
              <a:rPr dirty="0" sz="1200" spc="-5" b="1">
                <a:latin typeface="Times New Roman"/>
                <a:cs typeface="Times New Roman"/>
              </a:rPr>
              <a:t>Navigation</a:t>
            </a:r>
            <a:r>
              <a:rPr dirty="0" sz="1200" spc="-10" b="1">
                <a:latin typeface="Times New Roman"/>
                <a:cs typeface="Times New Roman"/>
              </a:rPr>
              <a:t> </a:t>
            </a:r>
            <a:r>
              <a:rPr dirty="0" sz="1200" spc="-5" b="1">
                <a:latin typeface="Times New Roman"/>
                <a:cs typeface="Times New Roman"/>
              </a:rPr>
              <a:t>Paths</a:t>
            </a:r>
            <a:endParaRPr sz="1200">
              <a:latin typeface="Times New Roman"/>
              <a:cs typeface="Times New Roman"/>
            </a:endParaRPr>
          </a:p>
          <a:p>
            <a:pPr marL="129539" marR="5080">
              <a:lnSpc>
                <a:spcPct val="100000"/>
              </a:lnSpc>
              <a:spcBef>
                <a:spcPts val="360"/>
              </a:spcBef>
            </a:pPr>
            <a:r>
              <a:rPr dirty="0" sz="1200">
                <a:latin typeface="Times New Roman"/>
                <a:cs typeface="Times New Roman"/>
              </a:rPr>
              <a:t>This course uses simplified navigation paths to direct you through Oracle applications, as in  the following</a:t>
            </a:r>
            <a:r>
              <a:rPr dirty="0" sz="1200" spc="-5">
                <a:latin typeface="Times New Roman"/>
                <a:cs typeface="Times New Roman"/>
              </a:rPr>
              <a:t> </a:t>
            </a:r>
            <a:r>
              <a:rPr dirty="0" sz="1200">
                <a:latin typeface="Times New Roman"/>
                <a:cs typeface="Times New Roman"/>
              </a:rPr>
              <a:t>example.</a:t>
            </a:r>
            <a:endParaRPr sz="1200">
              <a:latin typeface="Times New Roman"/>
              <a:cs typeface="Times New Roman"/>
            </a:endParaRPr>
          </a:p>
          <a:p>
            <a:pPr marL="129539">
              <a:lnSpc>
                <a:spcPct val="100000"/>
              </a:lnSpc>
              <a:spcBef>
                <a:spcPts val="355"/>
              </a:spcBef>
            </a:pPr>
            <a:r>
              <a:rPr dirty="0" sz="1200" spc="-5" b="1">
                <a:latin typeface="Times New Roman"/>
                <a:cs typeface="Times New Roman"/>
              </a:rPr>
              <a:t>Invoice </a:t>
            </a:r>
            <a:r>
              <a:rPr dirty="0" sz="1200" b="1">
                <a:latin typeface="Times New Roman"/>
                <a:cs typeface="Times New Roman"/>
              </a:rPr>
              <a:t>Batch</a:t>
            </a:r>
            <a:r>
              <a:rPr dirty="0" sz="1200" spc="-5" b="1">
                <a:latin typeface="Times New Roman"/>
                <a:cs typeface="Times New Roman"/>
              </a:rPr>
              <a:t> </a:t>
            </a:r>
            <a:r>
              <a:rPr dirty="0" sz="1200" b="1">
                <a:latin typeface="Times New Roman"/>
                <a:cs typeface="Times New Roman"/>
              </a:rPr>
              <a:t>Summary</a:t>
            </a:r>
            <a:endParaRPr sz="1200">
              <a:latin typeface="Times New Roman"/>
              <a:cs typeface="Times New Roman"/>
            </a:endParaRPr>
          </a:p>
          <a:p>
            <a:pPr marL="129539" marR="692150">
              <a:lnSpc>
                <a:spcPct val="125000"/>
              </a:lnSpc>
              <a:buAutoNum type="alphaUcParenBoth" startAt="14"/>
              <a:tabLst>
                <a:tab pos="380365" algn="l"/>
              </a:tabLst>
            </a:pPr>
            <a:r>
              <a:rPr dirty="0" sz="1200">
                <a:latin typeface="Times New Roman"/>
                <a:cs typeface="Times New Roman"/>
              </a:rPr>
              <a:t>Invoice &gt; Entry &gt; Invoice Batches Summary (M) Query &gt; Find (B)</a:t>
            </a:r>
            <a:r>
              <a:rPr dirty="0" sz="1200" spc="-120">
                <a:latin typeface="Times New Roman"/>
                <a:cs typeface="Times New Roman"/>
              </a:rPr>
              <a:t> </a:t>
            </a:r>
            <a:r>
              <a:rPr dirty="0" sz="1200">
                <a:latin typeface="Times New Roman"/>
                <a:cs typeface="Times New Roman"/>
              </a:rPr>
              <a:t>Approve  This </a:t>
            </a:r>
            <a:r>
              <a:rPr dirty="0" sz="1200" spc="-5">
                <a:latin typeface="Times New Roman"/>
                <a:cs typeface="Times New Roman"/>
              </a:rPr>
              <a:t>simplified </a:t>
            </a:r>
            <a:r>
              <a:rPr dirty="0" sz="1200">
                <a:latin typeface="Times New Roman"/>
                <a:cs typeface="Times New Roman"/>
              </a:rPr>
              <a:t>path translates to the following sequence of</a:t>
            </a:r>
            <a:r>
              <a:rPr dirty="0" sz="1200" spc="-5">
                <a:latin typeface="Times New Roman"/>
                <a:cs typeface="Times New Roman"/>
              </a:rPr>
              <a:t> </a:t>
            </a:r>
            <a:r>
              <a:rPr dirty="0" sz="1200">
                <a:latin typeface="Times New Roman"/>
                <a:cs typeface="Times New Roman"/>
              </a:rPr>
              <a:t>steps:</a:t>
            </a:r>
            <a:endParaRPr sz="1200">
              <a:latin typeface="Times New Roman"/>
              <a:cs typeface="Times New Roman"/>
            </a:endParaRPr>
          </a:p>
          <a:p>
            <a:pPr lvl="1" marL="474345" indent="-222250">
              <a:lnSpc>
                <a:spcPts val="1435"/>
              </a:lnSpc>
              <a:buAutoNum type="arabicPeriod"/>
              <a:tabLst>
                <a:tab pos="474980" algn="l"/>
              </a:tabLst>
            </a:pPr>
            <a:r>
              <a:rPr dirty="0" sz="1200">
                <a:latin typeface="Times New Roman"/>
                <a:cs typeface="Times New Roman"/>
              </a:rPr>
              <a:t>(N) </a:t>
            </a:r>
            <a:r>
              <a:rPr dirty="0" sz="1200" spc="-5">
                <a:latin typeface="Times New Roman"/>
                <a:cs typeface="Times New Roman"/>
              </a:rPr>
              <a:t>From </a:t>
            </a:r>
            <a:r>
              <a:rPr dirty="0" sz="1200">
                <a:latin typeface="Times New Roman"/>
                <a:cs typeface="Times New Roman"/>
              </a:rPr>
              <a:t>the Navigator window, select Invoice &gt; Entry &gt; Invoice Batches</a:t>
            </a:r>
            <a:r>
              <a:rPr dirty="0" sz="1200" spc="-65">
                <a:latin typeface="Times New Roman"/>
                <a:cs typeface="Times New Roman"/>
              </a:rPr>
              <a:t> </a:t>
            </a:r>
            <a:r>
              <a:rPr dirty="0" sz="1200">
                <a:latin typeface="Times New Roman"/>
                <a:cs typeface="Times New Roman"/>
              </a:rPr>
              <a:t>Summary.</a:t>
            </a:r>
            <a:endParaRPr sz="1200">
              <a:latin typeface="Times New Roman"/>
              <a:cs typeface="Times New Roman"/>
            </a:endParaRPr>
          </a:p>
          <a:p>
            <a:pPr lvl="1" marL="474345" indent="-222250">
              <a:lnSpc>
                <a:spcPts val="1435"/>
              </a:lnSpc>
              <a:buAutoNum type="arabicPeriod"/>
              <a:tabLst>
                <a:tab pos="474980" algn="l"/>
              </a:tabLst>
            </a:pPr>
            <a:r>
              <a:rPr dirty="0" sz="1200">
                <a:latin typeface="Times New Roman"/>
                <a:cs typeface="Times New Roman"/>
              </a:rPr>
              <a:t>(M) From the menu, select Query &gt;</a:t>
            </a:r>
            <a:r>
              <a:rPr dirty="0" sz="1200" spc="-20">
                <a:latin typeface="Times New Roman"/>
                <a:cs typeface="Times New Roman"/>
              </a:rPr>
              <a:t> </a:t>
            </a:r>
            <a:r>
              <a:rPr dirty="0" sz="1200">
                <a:latin typeface="Times New Roman"/>
                <a:cs typeface="Times New Roman"/>
              </a:rPr>
              <a:t>Find.</a:t>
            </a:r>
            <a:endParaRPr sz="1200">
              <a:latin typeface="Times New Roman"/>
              <a:cs typeface="Times New Roman"/>
            </a:endParaRPr>
          </a:p>
          <a:p>
            <a:pPr lvl="1" marL="474345" indent="-222250">
              <a:lnSpc>
                <a:spcPct val="100000"/>
              </a:lnSpc>
              <a:buAutoNum type="arabicPeriod"/>
              <a:tabLst>
                <a:tab pos="474980" algn="l"/>
              </a:tabLst>
            </a:pPr>
            <a:r>
              <a:rPr dirty="0" sz="1200">
                <a:latin typeface="Times New Roman"/>
                <a:cs typeface="Times New Roman"/>
              </a:rPr>
              <a:t>(B) Click the Approve</a:t>
            </a:r>
            <a:r>
              <a:rPr dirty="0" sz="1200" spc="-5">
                <a:latin typeface="Times New Roman"/>
                <a:cs typeface="Times New Roman"/>
              </a:rPr>
              <a:t> </a:t>
            </a:r>
            <a:r>
              <a:rPr dirty="0" sz="1200">
                <a:latin typeface="Times New Roman"/>
                <a:cs typeface="Times New Roman"/>
              </a:rPr>
              <a:t>button.</a:t>
            </a:r>
            <a:endParaRPr sz="1200">
              <a:latin typeface="Times New Roman"/>
              <a:cs typeface="Times New Roman"/>
            </a:endParaRPr>
          </a:p>
        </p:txBody>
      </p:sp>
      <p:sp>
        <p:nvSpPr>
          <p:cNvPr id="4" name="object 4"/>
          <p:cNvSpPr txBox="1"/>
          <p:nvPr/>
        </p:nvSpPr>
        <p:spPr>
          <a:xfrm>
            <a:off x="1009141" y="3023107"/>
            <a:ext cx="1354455" cy="75628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Times New Roman"/>
                <a:cs typeface="Times New Roman"/>
              </a:rPr>
              <a:t>Notation:</a:t>
            </a:r>
            <a:endParaRPr sz="1200">
              <a:latin typeface="Times New Roman"/>
              <a:cs typeface="Times New Roman"/>
            </a:endParaRPr>
          </a:p>
          <a:p>
            <a:pPr marL="356870">
              <a:lnSpc>
                <a:spcPts val="1435"/>
              </a:lnSpc>
            </a:pPr>
            <a:r>
              <a:rPr dirty="0" sz="1200">
                <a:latin typeface="Times New Roman"/>
                <a:cs typeface="Times New Roman"/>
              </a:rPr>
              <a:t>(N) =</a:t>
            </a:r>
            <a:r>
              <a:rPr dirty="0" sz="1200" spc="-95">
                <a:latin typeface="Times New Roman"/>
                <a:cs typeface="Times New Roman"/>
              </a:rPr>
              <a:t> </a:t>
            </a:r>
            <a:r>
              <a:rPr dirty="0" sz="1200">
                <a:latin typeface="Times New Roman"/>
                <a:cs typeface="Times New Roman"/>
              </a:rPr>
              <a:t>Navigator</a:t>
            </a:r>
            <a:endParaRPr sz="1200">
              <a:latin typeface="Times New Roman"/>
              <a:cs typeface="Times New Roman"/>
            </a:endParaRPr>
          </a:p>
          <a:p>
            <a:pPr marL="356870">
              <a:lnSpc>
                <a:spcPts val="1435"/>
              </a:lnSpc>
            </a:pPr>
            <a:r>
              <a:rPr dirty="0" sz="1200">
                <a:latin typeface="Times New Roman"/>
                <a:cs typeface="Times New Roman"/>
              </a:rPr>
              <a:t>(M) =</a:t>
            </a:r>
            <a:r>
              <a:rPr dirty="0" sz="1200" spc="-25">
                <a:latin typeface="Times New Roman"/>
                <a:cs typeface="Times New Roman"/>
              </a:rPr>
              <a:t> </a:t>
            </a:r>
            <a:r>
              <a:rPr dirty="0" sz="1200">
                <a:latin typeface="Times New Roman"/>
                <a:cs typeface="Times New Roman"/>
              </a:rPr>
              <a:t>menu</a:t>
            </a:r>
            <a:endParaRPr sz="1200">
              <a:latin typeface="Times New Roman"/>
              <a:cs typeface="Times New Roman"/>
            </a:endParaRPr>
          </a:p>
          <a:p>
            <a:pPr marL="356870">
              <a:lnSpc>
                <a:spcPct val="100000"/>
              </a:lnSpc>
            </a:pPr>
            <a:r>
              <a:rPr dirty="0" sz="1200">
                <a:latin typeface="Times New Roman"/>
                <a:cs typeface="Times New Roman"/>
              </a:rPr>
              <a:t>(T) =</a:t>
            </a:r>
            <a:r>
              <a:rPr dirty="0" sz="1200" spc="-15">
                <a:latin typeface="Times New Roman"/>
                <a:cs typeface="Times New Roman"/>
              </a:rPr>
              <a:t> </a:t>
            </a:r>
            <a:r>
              <a:rPr dirty="0" sz="1200">
                <a:latin typeface="Times New Roman"/>
                <a:cs typeface="Times New Roman"/>
              </a:rPr>
              <a:t>tab</a:t>
            </a:r>
            <a:endParaRPr sz="1200">
              <a:latin typeface="Times New Roman"/>
              <a:cs typeface="Times New Roman"/>
            </a:endParaRPr>
          </a:p>
        </p:txBody>
      </p:sp>
      <p:sp>
        <p:nvSpPr>
          <p:cNvPr id="5" name="object 5"/>
          <p:cNvSpPr txBox="1"/>
          <p:nvPr/>
        </p:nvSpPr>
        <p:spPr>
          <a:xfrm>
            <a:off x="2580893" y="3205988"/>
            <a:ext cx="985519" cy="573405"/>
          </a:xfrm>
          <a:prstGeom prst="rect">
            <a:avLst/>
          </a:prstGeom>
        </p:spPr>
        <p:txBody>
          <a:bodyPr wrap="square" lIns="0" tIns="12700" rIns="0" bIns="0" rtlCol="0" vert="horz">
            <a:spAutoFit/>
          </a:bodyPr>
          <a:lstStyle/>
          <a:p>
            <a:pPr marL="13335">
              <a:lnSpc>
                <a:spcPts val="1435"/>
              </a:lnSpc>
              <a:spcBef>
                <a:spcPts val="100"/>
              </a:spcBef>
            </a:pPr>
            <a:r>
              <a:rPr dirty="0" sz="1200">
                <a:latin typeface="Times New Roman"/>
                <a:cs typeface="Times New Roman"/>
              </a:rPr>
              <a:t>(I) =</a:t>
            </a:r>
            <a:r>
              <a:rPr dirty="0" sz="1200" spc="-30">
                <a:latin typeface="Times New Roman"/>
                <a:cs typeface="Times New Roman"/>
              </a:rPr>
              <a:t> </a:t>
            </a:r>
            <a:r>
              <a:rPr dirty="0" sz="1200">
                <a:latin typeface="Times New Roman"/>
                <a:cs typeface="Times New Roman"/>
              </a:rPr>
              <a:t>icon</a:t>
            </a:r>
            <a:endParaRPr sz="1200">
              <a:latin typeface="Times New Roman"/>
              <a:cs typeface="Times New Roman"/>
            </a:endParaRPr>
          </a:p>
          <a:p>
            <a:pPr marL="13335">
              <a:lnSpc>
                <a:spcPts val="1435"/>
              </a:lnSpc>
            </a:pPr>
            <a:r>
              <a:rPr dirty="0" sz="1200">
                <a:latin typeface="Times New Roman"/>
                <a:cs typeface="Times New Roman"/>
              </a:rPr>
              <a:t>(H) =</a:t>
            </a:r>
            <a:r>
              <a:rPr dirty="0" sz="1200" spc="-85">
                <a:latin typeface="Times New Roman"/>
                <a:cs typeface="Times New Roman"/>
              </a:rPr>
              <a:t> </a:t>
            </a:r>
            <a:r>
              <a:rPr dirty="0" sz="1200">
                <a:latin typeface="Times New Roman"/>
                <a:cs typeface="Times New Roman"/>
              </a:rPr>
              <a:t>hyperlink</a:t>
            </a:r>
            <a:endParaRPr sz="1200">
              <a:latin typeface="Times New Roman"/>
              <a:cs typeface="Times New Roman"/>
            </a:endParaRPr>
          </a:p>
          <a:p>
            <a:pPr marL="12700">
              <a:lnSpc>
                <a:spcPct val="100000"/>
              </a:lnSpc>
            </a:pPr>
            <a:r>
              <a:rPr dirty="0" sz="1200">
                <a:latin typeface="Times New Roman"/>
                <a:cs typeface="Times New Roman"/>
              </a:rPr>
              <a:t>(B) =</a:t>
            </a:r>
            <a:r>
              <a:rPr dirty="0" sz="1200" spc="-30">
                <a:latin typeface="Times New Roman"/>
                <a:cs typeface="Times New Roman"/>
              </a:rPr>
              <a:t> </a:t>
            </a:r>
            <a:r>
              <a:rPr dirty="0" sz="1200">
                <a:latin typeface="Times New Roman"/>
                <a:cs typeface="Times New Roman"/>
              </a:rPr>
              <a:t>button</a:t>
            </a:r>
            <a:endParaRPr sz="12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842000" cy="109855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5" b="1">
                <a:latin typeface="Arial"/>
                <a:cs typeface="Arial"/>
              </a:rPr>
              <a:t> </a:t>
            </a:r>
            <a:r>
              <a:rPr dirty="0" sz="1200" spc="-5" b="1">
                <a:latin typeface="Arial"/>
                <a:cs typeface="Arial"/>
              </a:rPr>
              <a:t>(continued)</a:t>
            </a:r>
            <a:endParaRPr sz="1200">
              <a:latin typeface="Arial"/>
              <a:cs typeface="Arial"/>
            </a:endParaRPr>
          </a:p>
          <a:p>
            <a:pPr marL="469900" marR="5080" indent="-228600">
              <a:lnSpc>
                <a:spcPct val="101800"/>
              </a:lnSpc>
              <a:spcBef>
                <a:spcPts val="1145"/>
              </a:spcBef>
            </a:pPr>
            <a:r>
              <a:rPr dirty="0" sz="1200">
                <a:latin typeface="Times New Roman"/>
                <a:cs typeface="Times New Roman"/>
              </a:rPr>
              <a:t>d. </a:t>
            </a:r>
            <a:r>
              <a:rPr dirty="0" sz="1200" spc="-5">
                <a:latin typeface="Times New Roman"/>
                <a:cs typeface="Times New Roman"/>
              </a:rPr>
              <a:t>Implement </a:t>
            </a:r>
            <a:r>
              <a:rPr dirty="0" sz="1200">
                <a:latin typeface="Times New Roman"/>
                <a:cs typeface="Times New Roman"/>
              </a:rPr>
              <a:t>a </a:t>
            </a:r>
            <a:r>
              <a:rPr dirty="0" sz="1200" spc="-5">
                <a:latin typeface="Courier New"/>
                <a:cs typeface="Courier New"/>
              </a:rPr>
              <a:t>BEFORE INSERT OR UPDATE </a:t>
            </a:r>
            <a:r>
              <a:rPr dirty="0" sz="1200" spc="-5">
                <a:latin typeface="Times New Roman"/>
                <a:cs typeface="Times New Roman"/>
              </a:rPr>
              <a:t>statement trigger called  </a:t>
            </a:r>
            <a:r>
              <a:rPr dirty="0" sz="1200" spc="-5">
                <a:latin typeface="Courier New"/>
                <a:cs typeface="Courier New"/>
              </a:rPr>
              <a:t>INIT_JOBPKG_TRG </a:t>
            </a:r>
            <a:r>
              <a:rPr dirty="0" sz="1200">
                <a:latin typeface="Times New Roman"/>
                <a:cs typeface="Times New Roman"/>
              </a:rPr>
              <a:t>that uses the </a:t>
            </a:r>
            <a:r>
              <a:rPr dirty="0" sz="1200" spc="-5">
                <a:latin typeface="Courier New"/>
                <a:cs typeface="Courier New"/>
              </a:rPr>
              <a:t>CALL </a:t>
            </a:r>
            <a:r>
              <a:rPr dirty="0" sz="1200" spc="-5">
                <a:latin typeface="Times New Roman"/>
                <a:cs typeface="Times New Roman"/>
              </a:rPr>
              <a:t>syntax </a:t>
            </a:r>
            <a:r>
              <a:rPr dirty="0" sz="1200">
                <a:latin typeface="Times New Roman"/>
                <a:cs typeface="Times New Roman"/>
              </a:rPr>
              <a:t>to invoke the  </a:t>
            </a:r>
            <a:r>
              <a:rPr dirty="0" sz="1200" spc="-5">
                <a:latin typeface="Courier New"/>
                <a:cs typeface="Courier New"/>
              </a:rPr>
              <a:t>JOBS_PKG.INITIALIZE</a:t>
            </a:r>
            <a:r>
              <a:rPr dirty="0" sz="1200" spc="-360">
                <a:latin typeface="Courier New"/>
                <a:cs typeface="Courier New"/>
              </a:rPr>
              <a:t> </a:t>
            </a:r>
            <a:r>
              <a:rPr dirty="0" sz="1200" spc="-5">
                <a:latin typeface="Times New Roman"/>
                <a:cs typeface="Times New Roman"/>
              </a:rPr>
              <a:t>procedure </a:t>
            </a:r>
            <a:r>
              <a:rPr dirty="0" sz="1200">
                <a:latin typeface="Times New Roman"/>
                <a:cs typeface="Times New Roman"/>
              </a:rPr>
              <a:t>to </a:t>
            </a:r>
            <a:r>
              <a:rPr dirty="0" sz="1200" spc="-5">
                <a:latin typeface="Times New Roman"/>
                <a:cs typeface="Times New Roman"/>
              </a:rPr>
              <a:t>ensure </a:t>
            </a:r>
            <a:r>
              <a:rPr dirty="0" sz="1200">
                <a:latin typeface="Times New Roman"/>
                <a:cs typeface="Times New Roman"/>
              </a:rPr>
              <a:t>that the package state is </a:t>
            </a:r>
            <a:r>
              <a:rPr dirty="0" sz="1200" spc="-5">
                <a:latin typeface="Times New Roman"/>
                <a:cs typeface="Times New Roman"/>
              </a:rPr>
              <a:t>current before  </a:t>
            </a:r>
            <a:r>
              <a:rPr dirty="0" sz="1200">
                <a:latin typeface="Times New Roman"/>
                <a:cs typeface="Times New Roman"/>
              </a:rPr>
              <a:t>the DML operations are</a:t>
            </a:r>
            <a:r>
              <a:rPr dirty="0" sz="1200" spc="-25">
                <a:latin typeface="Times New Roman"/>
                <a:cs typeface="Times New Roman"/>
              </a:rPr>
              <a:t> </a:t>
            </a:r>
            <a:r>
              <a:rPr dirty="0" sz="1200" spc="-5">
                <a:latin typeface="Times New Roman"/>
                <a:cs typeface="Times New Roman"/>
              </a:rPr>
              <a:t>performed.</a:t>
            </a:r>
            <a:endParaRPr sz="1200">
              <a:latin typeface="Times New Roman"/>
              <a:cs typeface="Times New Roman"/>
            </a:endParaRPr>
          </a:p>
        </p:txBody>
      </p:sp>
      <p:sp>
        <p:nvSpPr>
          <p:cNvPr id="3" name="object 3"/>
          <p:cNvSpPr txBox="1"/>
          <p:nvPr/>
        </p:nvSpPr>
        <p:spPr>
          <a:xfrm>
            <a:off x="838961" y="1987295"/>
            <a:ext cx="6323330" cy="1463040"/>
          </a:xfrm>
          <a:prstGeom prst="rect">
            <a:avLst/>
          </a:prstGeom>
          <a:ln w="12192">
            <a:solidFill>
              <a:srgbClr val="000000"/>
            </a:solidFill>
          </a:ln>
        </p:spPr>
        <p:txBody>
          <a:bodyPr wrap="square" lIns="0" tIns="13335" rIns="0" bIns="0" rtlCol="0" vert="horz">
            <a:spAutoFit/>
          </a:bodyPr>
          <a:lstStyle/>
          <a:p>
            <a:pPr marL="74930" marR="2802890">
              <a:lnSpc>
                <a:spcPts val="1240"/>
              </a:lnSpc>
              <a:spcBef>
                <a:spcPts val="105"/>
              </a:spcBef>
            </a:pPr>
            <a:r>
              <a:rPr dirty="0" sz="1100" spc="-5">
                <a:latin typeface="Courier New"/>
                <a:cs typeface="Courier New"/>
              </a:rPr>
              <a:t>CREATE OR REPLACE TRIGGER init_jobpkg_trg  BEFORE INSERT OR UPDATE ON</a:t>
            </a:r>
            <a:r>
              <a:rPr dirty="0" sz="1100" spc="15">
                <a:latin typeface="Courier New"/>
                <a:cs typeface="Courier New"/>
              </a:rPr>
              <a:t> </a:t>
            </a:r>
            <a:r>
              <a:rPr dirty="0" sz="1100" spc="-5">
                <a:latin typeface="Courier New"/>
                <a:cs typeface="Courier New"/>
              </a:rPr>
              <a:t>jobs</a:t>
            </a:r>
            <a:endParaRPr sz="1100">
              <a:latin typeface="Courier New"/>
              <a:cs typeface="Courier New"/>
            </a:endParaRPr>
          </a:p>
          <a:p>
            <a:pPr marL="74930">
              <a:lnSpc>
                <a:spcPts val="1185"/>
              </a:lnSpc>
            </a:pPr>
            <a:r>
              <a:rPr dirty="0" sz="1100" spc="-5">
                <a:latin typeface="Courier New"/>
                <a:cs typeface="Courier New"/>
              </a:rPr>
              <a:t>CALL jobs_pkg.initialize</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75"/>
              </a:spcBef>
            </a:pPr>
            <a:r>
              <a:rPr dirty="0" sz="1100" spc="-5">
                <a:latin typeface="Courier New"/>
                <a:cs typeface="Courier New"/>
              </a:rPr>
              <a:t>Trigger</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spcBef>
                <a:spcPts val="5"/>
              </a:spcBef>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3583940"/>
            <a:ext cx="5596890" cy="935355"/>
          </a:xfrm>
          <a:prstGeom prst="rect">
            <a:avLst/>
          </a:prstGeom>
        </p:spPr>
        <p:txBody>
          <a:bodyPr wrap="square" lIns="0" tIns="13335" rIns="0" bIns="0" rtlCol="0" vert="horz">
            <a:spAutoFit/>
          </a:bodyPr>
          <a:lstStyle/>
          <a:p>
            <a:pPr marL="240665" marR="5080" indent="-228600">
              <a:lnSpc>
                <a:spcPct val="99400"/>
              </a:lnSpc>
              <a:spcBef>
                <a:spcPts val="105"/>
              </a:spcBef>
            </a:pPr>
            <a:r>
              <a:rPr dirty="0" sz="1200">
                <a:latin typeface="Times New Roman"/>
                <a:cs typeface="Times New Roman"/>
              </a:rPr>
              <a:t>e. Test the </a:t>
            </a:r>
            <a:r>
              <a:rPr dirty="0" sz="1200" spc="-5">
                <a:latin typeface="Times New Roman"/>
                <a:cs typeface="Times New Roman"/>
              </a:rPr>
              <a:t>code </a:t>
            </a:r>
            <a:r>
              <a:rPr dirty="0" sz="1200">
                <a:latin typeface="Times New Roman"/>
                <a:cs typeface="Times New Roman"/>
              </a:rPr>
              <a:t>changes </a:t>
            </a:r>
            <a:r>
              <a:rPr dirty="0" sz="1200" spc="-5">
                <a:latin typeface="Times New Roman"/>
                <a:cs typeface="Times New Roman"/>
              </a:rPr>
              <a:t>by </a:t>
            </a:r>
            <a:r>
              <a:rPr dirty="0" sz="1200">
                <a:latin typeface="Times New Roman"/>
                <a:cs typeface="Times New Roman"/>
              </a:rPr>
              <a:t>executing </a:t>
            </a:r>
            <a:r>
              <a:rPr dirty="0" sz="1200" spc="-5">
                <a:latin typeface="Times New Roman"/>
                <a:cs typeface="Times New Roman"/>
              </a:rPr>
              <a:t>the </a:t>
            </a:r>
            <a:r>
              <a:rPr dirty="0" sz="1200">
                <a:latin typeface="Times New Roman"/>
                <a:cs typeface="Times New Roman"/>
              </a:rPr>
              <a:t>query to display the employees who are  </a:t>
            </a:r>
            <a:r>
              <a:rPr dirty="0" sz="1200" spc="-5">
                <a:latin typeface="Times New Roman"/>
                <a:cs typeface="Times New Roman"/>
              </a:rPr>
              <a:t>programmers, </a:t>
            </a:r>
            <a:r>
              <a:rPr dirty="0" sz="1200">
                <a:latin typeface="Times New Roman"/>
                <a:cs typeface="Times New Roman"/>
              </a:rPr>
              <a:t>and then issue an update </a:t>
            </a:r>
            <a:r>
              <a:rPr dirty="0" sz="1200" spc="-5">
                <a:latin typeface="Times New Roman"/>
                <a:cs typeface="Times New Roman"/>
              </a:rPr>
              <a:t>statement </a:t>
            </a:r>
            <a:r>
              <a:rPr dirty="0" sz="1200">
                <a:latin typeface="Times New Roman"/>
                <a:cs typeface="Times New Roman"/>
              </a:rPr>
              <a:t>to increase the </a:t>
            </a:r>
            <a:r>
              <a:rPr dirty="0" sz="1200" spc="-5">
                <a:latin typeface="Times New Roman"/>
                <a:cs typeface="Times New Roman"/>
              </a:rPr>
              <a:t>minimum </a:t>
            </a:r>
            <a:r>
              <a:rPr dirty="0" sz="1200">
                <a:latin typeface="Times New Roman"/>
                <a:cs typeface="Times New Roman"/>
              </a:rPr>
              <a:t>salary of the  </a:t>
            </a:r>
            <a:r>
              <a:rPr dirty="0" sz="1200" spc="-5">
                <a:latin typeface="Courier New"/>
                <a:cs typeface="Courier New"/>
              </a:rPr>
              <a:t>IT_PROG</a:t>
            </a:r>
            <a:r>
              <a:rPr dirty="0" sz="1200" spc="-430">
                <a:latin typeface="Courier New"/>
                <a:cs typeface="Courier New"/>
              </a:rPr>
              <a:t> </a:t>
            </a:r>
            <a:r>
              <a:rPr dirty="0" sz="1200">
                <a:latin typeface="Times New Roman"/>
                <a:cs typeface="Times New Roman"/>
              </a:rPr>
              <a:t>job type by</a:t>
            </a:r>
            <a:r>
              <a:rPr dirty="0" sz="1200" spc="-5">
                <a:latin typeface="Times New Roman"/>
                <a:cs typeface="Times New Roman"/>
              </a:rPr>
              <a:t> </a:t>
            </a:r>
            <a:r>
              <a:rPr dirty="0" sz="1200" spc="-5">
                <a:latin typeface="Courier New"/>
                <a:cs typeface="Courier New"/>
              </a:rPr>
              <a:t>1000</a:t>
            </a:r>
            <a:r>
              <a:rPr dirty="0" sz="1200" spc="-425">
                <a:latin typeface="Courier New"/>
                <a:cs typeface="Courier New"/>
              </a:rPr>
              <a:t> </a:t>
            </a:r>
            <a:r>
              <a:rPr dirty="0" sz="1200">
                <a:latin typeface="Times New Roman"/>
                <a:cs typeface="Times New Roman"/>
              </a:rPr>
              <a:t>in the</a:t>
            </a:r>
            <a:r>
              <a:rPr dirty="0" sz="1200" spc="-10">
                <a:latin typeface="Times New Roman"/>
                <a:cs typeface="Times New Roman"/>
              </a:rPr>
              <a:t>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 followed</a:t>
            </a:r>
            <a:r>
              <a:rPr dirty="0" sz="1200" spc="-5">
                <a:latin typeface="Times New Roman"/>
                <a:cs typeface="Times New Roman"/>
              </a:rPr>
              <a:t> </a:t>
            </a:r>
            <a:r>
              <a:rPr dirty="0" sz="1200">
                <a:latin typeface="Times New Roman"/>
                <a:cs typeface="Times New Roman"/>
              </a:rPr>
              <a:t>by</a:t>
            </a:r>
            <a:r>
              <a:rPr dirty="0" sz="1200" spc="-5">
                <a:latin typeface="Times New Roman"/>
                <a:cs typeface="Times New Roman"/>
              </a:rPr>
              <a:t> </a:t>
            </a:r>
            <a:r>
              <a:rPr dirty="0" sz="1200">
                <a:latin typeface="Times New Roman"/>
                <a:cs typeface="Times New Roman"/>
              </a:rPr>
              <a:t>a query</a:t>
            </a:r>
            <a:r>
              <a:rPr dirty="0" sz="1200" spc="-10">
                <a:latin typeface="Times New Roman"/>
                <a:cs typeface="Times New Roman"/>
              </a:rPr>
              <a:t> </a:t>
            </a:r>
            <a:r>
              <a:rPr dirty="0" sz="1200">
                <a:latin typeface="Times New Roman"/>
                <a:cs typeface="Times New Roman"/>
              </a:rPr>
              <a:t>on</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employees  </a:t>
            </a:r>
            <a:r>
              <a:rPr dirty="0" sz="1200">
                <a:latin typeface="Times New Roman"/>
                <a:cs typeface="Times New Roman"/>
              </a:rPr>
              <a:t>with the </a:t>
            </a:r>
            <a:r>
              <a:rPr dirty="0" sz="1200" spc="-5">
                <a:latin typeface="Courier New"/>
                <a:cs typeface="Courier New"/>
              </a:rPr>
              <a:t>IT_PROG</a:t>
            </a:r>
            <a:r>
              <a:rPr dirty="0" sz="1200" spc="-445">
                <a:latin typeface="Courier New"/>
                <a:cs typeface="Courier New"/>
              </a:rPr>
              <a:t> </a:t>
            </a:r>
            <a:r>
              <a:rPr dirty="0" sz="1200">
                <a:latin typeface="Times New Roman"/>
                <a:cs typeface="Times New Roman"/>
              </a:rPr>
              <a:t>job type to check </a:t>
            </a:r>
            <a:r>
              <a:rPr dirty="0" sz="1200" spc="-5">
                <a:latin typeface="Times New Roman"/>
                <a:cs typeface="Times New Roman"/>
              </a:rPr>
              <a:t>the resulting </a:t>
            </a:r>
            <a:r>
              <a:rPr dirty="0" sz="1200">
                <a:latin typeface="Times New Roman"/>
                <a:cs typeface="Times New Roman"/>
              </a:rPr>
              <a:t>changes. Which </a:t>
            </a:r>
            <a:r>
              <a:rPr dirty="0" sz="1200" spc="-5">
                <a:latin typeface="Times New Roman"/>
                <a:cs typeface="Times New Roman"/>
              </a:rPr>
              <a:t>employees’ </a:t>
            </a:r>
            <a:r>
              <a:rPr dirty="0" sz="1200">
                <a:latin typeface="Times New Roman"/>
                <a:cs typeface="Times New Roman"/>
              </a:rPr>
              <a:t>salaries  have been set to the </a:t>
            </a:r>
            <a:r>
              <a:rPr dirty="0" sz="1200" spc="-5">
                <a:latin typeface="Times New Roman"/>
                <a:cs typeface="Times New Roman"/>
              </a:rPr>
              <a:t>minimum </a:t>
            </a:r>
            <a:r>
              <a:rPr dirty="0" sz="1200">
                <a:latin typeface="Times New Roman"/>
                <a:cs typeface="Times New Roman"/>
              </a:rPr>
              <a:t>for their</a:t>
            </a:r>
            <a:r>
              <a:rPr dirty="0" sz="1200" spc="-15">
                <a:latin typeface="Times New Roman"/>
                <a:cs typeface="Times New Roman"/>
              </a:rPr>
              <a:t> </a:t>
            </a:r>
            <a:r>
              <a:rPr dirty="0" sz="1200">
                <a:latin typeface="Times New Roman"/>
                <a:cs typeface="Times New Roman"/>
              </a:rPr>
              <a:t>job?</a:t>
            </a:r>
            <a:endParaRPr sz="1200">
              <a:latin typeface="Times New Roman"/>
              <a:cs typeface="Times New Roman"/>
            </a:endParaRPr>
          </a:p>
        </p:txBody>
      </p:sp>
      <p:sp>
        <p:nvSpPr>
          <p:cNvPr id="5" name="object 5"/>
          <p:cNvSpPr/>
          <p:nvPr/>
        </p:nvSpPr>
        <p:spPr>
          <a:xfrm>
            <a:off x="933451" y="6530340"/>
            <a:ext cx="4772402" cy="1409700"/>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838961" y="4593335"/>
            <a:ext cx="6323330" cy="4177029"/>
          </a:xfrm>
          <a:prstGeom prst="rect">
            <a:avLst/>
          </a:prstGeom>
          <a:ln w="12192">
            <a:solidFill>
              <a:srgbClr val="000000"/>
            </a:solidFill>
          </a:ln>
        </p:spPr>
        <p:txBody>
          <a:bodyPr wrap="square" lIns="0" tIns="13335" rIns="0" bIns="0" rtlCol="0" vert="horz">
            <a:spAutoFit/>
          </a:bodyPr>
          <a:lstStyle/>
          <a:p>
            <a:pPr marL="74930" marR="3138170">
              <a:lnSpc>
                <a:spcPts val="1240"/>
              </a:lnSpc>
              <a:spcBef>
                <a:spcPts val="105"/>
              </a:spcBef>
            </a:pPr>
            <a:r>
              <a:rPr dirty="0" sz="1100" spc="-5">
                <a:latin typeface="Courier New"/>
                <a:cs typeface="Courier New"/>
              </a:rPr>
              <a:t>SELECT employee_id, last_name, salary  FROM employees</a:t>
            </a:r>
            <a:endParaRPr sz="1100">
              <a:latin typeface="Courier New"/>
              <a:cs typeface="Courier New"/>
            </a:endParaRPr>
          </a:p>
          <a:p>
            <a:pPr marL="74930">
              <a:lnSpc>
                <a:spcPts val="1215"/>
              </a:lnSpc>
            </a:pPr>
            <a:r>
              <a:rPr dirty="0" sz="1100" spc="-5">
                <a:latin typeface="Courier New"/>
                <a:cs typeface="Courier New"/>
              </a:rPr>
              <a:t>WHERE job_id =</a:t>
            </a:r>
            <a:r>
              <a:rPr dirty="0" sz="1100" spc="5">
                <a:latin typeface="Courier New"/>
                <a:cs typeface="Courier New"/>
              </a:rPr>
              <a:t> </a:t>
            </a:r>
            <a:r>
              <a:rPr dirty="0" sz="1100" spc="-5">
                <a:latin typeface="Courier New"/>
                <a:cs typeface="Courier New"/>
              </a:rPr>
              <a:t>'IT_PROG';</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spcBef>
                <a:spcPts val="5"/>
              </a:spcBef>
            </a:pPr>
            <a:r>
              <a:rPr dirty="0" sz="1100" spc="-5">
                <a:latin typeface="Courier New"/>
                <a:cs typeface="Courier New"/>
              </a:rPr>
              <a:t>UPDATE jobs</a:t>
            </a:r>
            <a:endParaRPr sz="1100">
              <a:latin typeface="Courier New"/>
              <a:cs typeface="Courier New"/>
            </a:endParaRPr>
          </a:p>
          <a:p>
            <a:pPr marL="74930" marR="3221990" indent="167640">
              <a:lnSpc>
                <a:spcPts val="1250"/>
              </a:lnSpc>
              <a:spcBef>
                <a:spcPts val="60"/>
              </a:spcBef>
            </a:pPr>
            <a:r>
              <a:rPr dirty="0" sz="1100" spc="-5">
                <a:latin typeface="Courier New"/>
                <a:cs typeface="Courier New"/>
              </a:rPr>
              <a:t>SET min_salary = min_salary + 1000  WHERE job_id =</a:t>
            </a:r>
            <a:r>
              <a:rPr dirty="0" sz="1100" spc="5">
                <a:latin typeface="Courier New"/>
                <a:cs typeface="Courier New"/>
              </a:rPr>
              <a:t> </a:t>
            </a:r>
            <a:r>
              <a:rPr dirty="0" sz="1100" spc="-5">
                <a:latin typeface="Courier New"/>
                <a:cs typeface="Courier New"/>
              </a:rPr>
              <a:t>'IT_PROG';</a:t>
            </a:r>
            <a:endParaRPr sz="1100">
              <a:latin typeface="Courier New"/>
              <a:cs typeface="Courier New"/>
            </a:endParaRPr>
          </a:p>
          <a:p>
            <a:pPr>
              <a:lnSpc>
                <a:spcPct val="100000"/>
              </a:lnSpc>
              <a:spcBef>
                <a:spcPts val="45"/>
              </a:spcBef>
            </a:pPr>
            <a:endParaRPr sz="1050">
              <a:latin typeface="Courier New"/>
              <a:cs typeface="Courier New"/>
            </a:endParaRPr>
          </a:p>
          <a:p>
            <a:pPr marL="74930" marR="3138170">
              <a:lnSpc>
                <a:spcPts val="1250"/>
              </a:lnSpc>
            </a:pPr>
            <a:r>
              <a:rPr dirty="0" sz="1100" spc="-5">
                <a:latin typeface="Courier New"/>
                <a:cs typeface="Courier New"/>
              </a:rPr>
              <a:t>SELECT employee_id, last_name, salary  FROM employees</a:t>
            </a:r>
            <a:endParaRPr sz="1100">
              <a:latin typeface="Courier New"/>
              <a:cs typeface="Courier New"/>
            </a:endParaRPr>
          </a:p>
          <a:p>
            <a:pPr marL="74930">
              <a:lnSpc>
                <a:spcPts val="1215"/>
              </a:lnSpc>
            </a:pPr>
            <a:r>
              <a:rPr dirty="0" sz="1100" spc="-5">
                <a:latin typeface="Courier New"/>
                <a:cs typeface="Courier New"/>
              </a:rPr>
              <a:t>WHERE job_id =</a:t>
            </a:r>
            <a:r>
              <a:rPr dirty="0" sz="1100" spc="5">
                <a:latin typeface="Courier New"/>
                <a:cs typeface="Courier New"/>
              </a:rPr>
              <a:t> </a:t>
            </a:r>
            <a:r>
              <a:rPr dirty="0" sz="1100" spc="-5">
                <a:latin typeface="Courier New"/>
                <a:cs typeface="Courier New"/>
              </a:rPr>
              <a:t>'IT_PROG';</a:t>
            </a: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a:lnSpc>
                <a:spcPct val="100000"/>
              </a:lnSpc>
            </a:pPr>
            <a:endParaRPr sz="1200">
              <a:latin typeface="Courier New"/>
              <a:cs typeface="Courier New"/>
            </a:endParaRPr>
          </a:p>
          <a:p>
            <a:pPr marL="74930">
              <a:lnSpc>
                <a:spcPct val="100000"/>
              </a:lnSpc>
            </a:pPr>
            <a:r>
              <a:rPr dirty="0" sz="1100" spc="-5">
                <a:latin typeface="Courier New"/>
                <a:cs typeface="Courier New"/>
              </a:rPr>
              <a:t>6 rows</a:t>
            </a:r>
            <a:r>
              <a:rPr dirty="0" sz="1100">
                <a:latin typeface="Courier New"/>
                <a:cs typeface="Courier New"/>
              </a:rPr>
              <a:t> </a:t>
            </a:r>
            <a:r>
              <a:rPr dirty="0" sz="1100" spc="-5">
                <a:latin typeface="Courier New"/>
                <a:cs typeface="Courier New"/>
              </a:rPr>
              <a:t>selected.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1 row</a:t>
            </a:r>
            <a:r>
              <a:rPr dirty="0" sz="1100">
                <a:latin typeface="Courier New"/>
                <a:cs typeface="Courier New"/>
              </a:rPr>
              <a:t> </a:t>
            </a:r>
            <a:r>
              <a:rPr dirty="0" sz="1100" spc="-5">
                <a:latin typeface="Courier New"/>
                <a:cs typeface="Courier New"/>
              </a:rPr>
              <a:t>updated.</a:t>
            </a:r>
            <a:endParaRPr sz="1100">
              <a:latin typeface="Courier New"/>
              <a:cs typeface="Courier New"/>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8</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p:nvPr/>
        </p:nvSpPr>
        <p:spPr>
          <a:xfrm>
            <a:off x="933451" y="1292352"/>
            <a:ext cx="4772402" cy="140970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838961" y="1095755"/>
            <a:ext cx="6323330" cy="1961514"/>
          </a:xfrm>
          <a:prstGeom prst="rect">
            <a:avLst/>
          </a:prstGeom>
          <a:ln w="12192">
            <a:solidFill>
              <a:srgbClr val="000000"/>
            </a:solidFill>
          </a:ln>
        </p:spPr>
        <p:txBody>
          <a:bodyPr wrap="square" lIns="0" tIns="0" rIns="0" bIns="0" rtlCol="0" vert="horz">
            <a:spAutoFit/>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40"/>
              </a:spcBef>
            </a:pPr>
            <a:endParaRPr sz="1050">
              <a:latin typeface="Times New Roman"/>
              <a:cs typeface="Times New Roman"/>
            </a:endParaRPr>
          </a:p>
          <a:p>
            <a:pPr marL="74930">
              <a:lnSpc>
                <a:spcPct val="100000"/>
              </a:lnSpc>
            </a:pPr>
            <a:r>
              <a:rPr dirty="0" sz="1100" spc="-5">
                <a:latin typeface="Courier New"/>
                <a:cs typeface="Courier New"/>
              </a:rPr>
              <a:t>6 rows</a:t>
            </a:r>
            <a:r>
              <a:rPr dirty="0" sz="1100">
                <a:latin typeface="Courier New"/>
                <a:cs typeface="Courier New"/>
              </a:rPr>
              <a:t> </a:t>
            </a:r>
            <a:r>
              <a:rPr dirty="0" sz="1100" spc="-5">
                <a:latin typeface="Courier New"/>
                <a:cs typeface="Courier New"/>
              </a:rPr>
              <a:t>selected.</a:t>
            </a:r>
            <a:endParaRPr sz="1100">
              <a:latin typeface="Courier New"/>
              <a:cs typeface="Courier New"/>
            </a:endParaRPr>
          </a:p>
        </p:txBody>
      </p:sp>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40">
                <a:latin typeface="Garuda"/>
                <a:cs typeface="Garuda"/>
              </a:rPr>
              <a:t>(W</a:t>
            </a:r>
            <a:r>
              <a:rPr dirty="0" baseline="17676" sz="1650" spc="-359" b="1">
                <a:latin typeface="Arial"/>
                <a:cs typeface="Arial"/>
              </a:rPr>
              <a:t>O</a:t>
            </a:r>
            <a:r>
              <a:rPr dirty="0" sz="800" spc="-240">
                <a:latin typeface="Garuda"/>
                <a:cs typeface="Garuda"/>
              </a:rPr>
              <a:t>D</a:t>
            </a:r>
            <a:r>
              <a:rPr dirty="0" baseline="17676" sz="1650" spc="-359" b="1">
                <a:latin typeface="Arial"/>
                <a:cs typeface="Arial"/>
              </a:rPr>
              <a:t>r</a:t>
            </a:r>
            <a:r>
              <a:rPr dirty="0" sz="800" spc="-240">
                <a:latin typeface="Garuda"/>
                <a:cs typeface="Garuda"/>
              </a:rPr>
              <a:t>P</a:t>
            </a:r>
            <a:r>
              <a:rPr dirty="0" baseline="17676" sz="1650" spc="-359" b="1">
                <a:latin typeface="Arial"/>
                <a:cs typeface="Arial"/>
              </a:rPr>
              <a:t>a</a:t>
            </a:r>
            <a:r>
              <a:rPr dirty="0" sz="800" spc="-240">
                <a:latin typeface="Garuda"/>
                <a:cs typeface="Garuda"/>
              </a:rPr>
              <a:t>) </a:t>
            </a:r>
            <a:r>
              <a:rPr dirty="0" baseline="17676" sz="1650" spc="-322" b="1">
                <a:latin typeface="Arial"/>
                <a:cs typeface="Arial"/>
              </a:rPr>
              <a:t>c</a:t>
            </a:r>
            <a:r>
              <a:rPr dirty="0" sz="800" spc="-215">
                <a:latin typeface="Garuda"/>
                <a:cs typeface="Garuda"/>
              </a:rPr>
              <a:t>eK</a:t>
            </a:r>
            <a:r>
              <a:rPr dirty="0" baseline="17676" sz="1650" spc="-322" b="1">
                <a:latin typeface="Arial"/>
                <a:cs typeface="Arial"/>
              </a:rPr>
              <a:t>le</a:t>
            </a:r>
            <a:r>
              <a:rPr dirty="0" sz="800" spc="-215">
                <a:latin typeface="Garuda"/>
                <a:cs typeface="Garuda"/>
              </a:rPr>
              <a:t>it </a:t>
            </a:r>
            <a:r>
              <a:rPr dirty="0" sz="800" spc="-220">
                <a:latin typeface="Garuda"/>
                <a:cs typeface="Garuda"/>
              </a:rPr>
              <a:t>m</a:t>
            </a:r>
            <a:r>
              <a:rPr dirty="0" baseline="17676" sz="1650" spc="-330" b="1">
                <a:latin typeface="Arial"/>
                <a:cs typeface="Arial"/>
              </a:rPr>
              <a:t>D</a:t>
            </a:r>
            <a:r>
              <a:rPr dirty="0" sz="800" spc="-220">
                <a:latin typeface="Garuda"/>
                <a:cs typeface="Garuda"/>
              </a:rPr>
              <a:t>a</a:t>
            </a:r>
            <a:r>
              <a:rPr dirty="0" baseline="17676" sz="1650" spc="-330" b="1">
                <a:latin typeface="Arial"/>
                <a:cs typeface="Arial"/>
              </a:rPr>
              <a:t>a</a:t>
            </a:r>
            <a:r>
              <a:rPr dirty="0" sz="800" spc="-220">
                <a:latin typeface="Garuda"/>
                <a:cs typeface="Garuda"/>
              </a:rPr>
              <a:t>te</a:t>
            </a:r>
            <a:r>
              <a:rPr dirty="0" baseline="17676" sz="1650" spc="-330" b="1">
                <a:latin typeface="Arial"/>
                <a:cs typeface="Arial"/>
              </a:rPr>
              <a:t>t</a:t>
            </a:r>
            <a:r>
              <a:rPr dirty="0" sz="800" spc="-220">
                <a:latin typeface="Garuda"/>
                <a:cs typeface="Garuda"/>
              </a:rPr>
              <a:t>r</a:t>
            </a:r>
            <a:r>
              <a:rPr dirty="0" baseline="17676" sz="1650" spc="-330" b="1">
                <a:latin typeface="Arial"/>
                <a:cs typeface="Arial"/>
              </a:rPr>
              <a:t>a</a:t>
            </a:r>
            <a:r>
              <a:rPr dirty="0" sz="800" spc="-220">
                <a:latin typeface="Garuda"/>
                <a:cs typeface="Garuda"/>
              </a:rPr>
              <a:t>ia</a:t>
            </a:r>
            <a:r>
              <a:rPr dirty="0" baseline="17676" sz="1650" spc="-330" b="1">
                <a:latin typeface="Arial"/>
                <a:cs typeface="Arial"/>
              </a:rPr>
              <a:t>b</a:t>
            </a:r>
            <a:r>
              <a:rPr dirty="0" sz="800" spc="-220">
                <a:latin typeface="Garuda"/>
                <a:cs typeface="Garuda"/>
              </a:rPr>
              <a:t>ls</a:t>
            </a:r>
            <a:r>
              <a:rPr dirty="0" baseline="17676" sz="1650" spc="-330" b="1">
                <a:latin typeface="Arial"/>
                <a:cs typeface="Arial"/>
              </a:rPr>
              <a:t>a</a:t>
            </a:r>
            <a:r>
              <a:rPr dirty="0" sz="800" spc="-220">
                <a:latin typeface="Garuda"/>
                <a:cs typeface="Garuda"/>
              </a:rPr>
              <a:t>a</a:t>
            </a:r>
            <a:r>
              <a:rPr dirty="0" baseline="17676" sz="1650" spc="-330" b="1">
                <a:latin typeface="Arial"/>
                <a:cs typeface="Arial"/>
              </a:rPr>
              <a:t>s</a:t>
            </a:r>
            <a:r>
              <a:rPr dirty="0" sz="800" spc="-220">
                <a:latin typeface="Garuda"/>
                <a:cs typeface="Garuda"/>
              </a:rPr>
              <a:t>re</a:t>
            </a:r>
            <a:r>
              <a:rPr dirty="0" baseline="17676" sz="1650" spc="-330" b="1">
                <a:latin typeface="Arial"/>
                <a:cs typeface="Arial"/>
              </a:rPr>
              <a:t>e</a:t>
            </a:r>
            <a:r>
              <a:rPr dirty="0" sz="800" spc="-220">
                <a:latin typeface="Garuda"/>
                <a:cs typeface="Garuda"/>
              </a:rPr>
              <a:t>pr</a:t>
            </a:r>
            <a:r>
              <a:rPr dirty="0" baseline="17676" sz="1650" spc="-330" b="1">
                <a:latin typeface="Arial"/>
                <a:cs typeface="Arial"/>
              </a:rPr>
              <a:t>1</a:t>
            </a:r>
            <a:r>
              <a:rPr dirty="0" sz="800" spc="-220">
                <a:latin typeface="Garuda"/>
                <a:cs typeface="Garuda"/>
              </a:rPr>
              <a:t>o</a:t>
            </a:r>
            <a:r>
              <a:rPr dirty="0" baseline="17676" sz="1650" spc="-330" b="1">
                <a:latin typeface="Arial"/>
                <a:cs typeface="Arial"/>
              </a:rPr>
              <a:t>0</a:t>
            </a:r>
            <a:r>
              <a:rPr dirty="0" sz="800" spc="-220">
                <a:latin typeface="Garuda"/>
                <a:cs typeface="Garuda"/>
              </a:rPr>
              <a:t>vid</a:t>
            </a:r>
            <a:r>
              <a:rPr dirty="0" baseline="17676" sz="1650" spc="-330" b="1" i="1">
                <a:latin typeface="Arial"/>
                <a:cs typeface="Arial"/>
              </a:rPr>
              <a:t>g</a:t>
            </a:r>
            <a:r>
              <a:rPr dirty="0" sz="800" spc="-220">
                <a:latin typeface="Garuda"/>
                <a:cs typeface="Garuda"/>
              </a:rPr>
              <a:t>e</a:t>
            </a:r>
            <a:r>
              <a:rPr dirty="0" baseline="17676" sz="1650" spc="-330" b="1">
                <a:latin typeface="Arial"/>
                <a:cs typeface="Arial"/>
              </a:rPr>
              <a:t>:</a:t>
            </a:r>
            <a:r>
              <a:rPr dirty="0" sz="800" spc="-220">
                <a:latin typeface="Garuda"/>
                <a:cs typeface="Garuda"/>
              </a:rPr>
              <a:t>d</a:t>
            </a:r>
            <a:r>
              <a:rPr dirty="0" baseline="17676" sz="1650" spc="-330" b="1">
                <a:latin typeface="Arial"/>
                <a:cs typeface="Arial"/>
              </a:rPr>
              <a:t>D</a:t>
            </a:r>
            <a:r>
              <a:rPr dirty="0" sz="800" spc="-220">
                <a:latin typeface="Garuda"/>
                <a:cs typeface="Garuda"/>
              </a:rPr>
              <a:t>fo</a:t>
            </a:r>
            <a:r>
              <a:rPr dirty="0" baseline="17676" sz="1650" spc="-330" b="1">
                <a:latin typeface="Arial"/>
                <a:cs typeface="Arial"/>
              </a:rPr>
              <a:t>e</a:t>
            </a:r>
            <a:r>
              <a:rPr dirty="0" sz="800" spc="-220">
                <a:latin typeface="Garuda"/>
                <a:cs typeface="Garuda"/>
              </a:rPr>
              <a:t>r </a:t>
            </a:r>
            <a:r>
              <a:rPr dirty="0" sz="800" spc="-245">
                <a:latin typeface="Garuda"/>
                <a:cs typeface="Garuda"/>
              </a:rPr>
              <a:t>W</a:t>
            </a:r>
            <a:r>
              <a:rPr dirty="0" baseline="17676" sz="1650" spc="-367" b="1">
                <a:latin typeface="Arial"/>
                <a:cs typeface="Arial"/>
              </a:rPr>
              <a:t>ve</a:t>
            </a:r>
            <a:r>
              <a:rPr dirty="0" sz="800" spc="-245">
                <a:latin typeface="Garuda"/>
                <a:cs typeface="Garuda"/>
              </a:rPr>
              <a:t>D</a:t>
            </a:r>
            <a:r>
              <a:rPr dirty="0" baseline="17676" sz="1650" spc="-367" b="1">
                <a:latin typeface="Arial"/>
                <a:cs typeface="Arial"/>
              </a:rPr>
              <a:t>l</a:t>
            </a:r>
            <a:r>
              <a:rPr dirty="0" sz="800" spc="-245">
                <a:latin typeface="Garuda"/>
                <a:cs typeface="Garuda"/>
              </a:rPr>
              <a:t>P</a:t>
            </a:r>
            <a:r>
              <a:rPr dirty="0" baseline="17676" sz="1650" spc="-367" b="1">
                <a:latin typeface="Arial"/>
                <a:cs typeface="Arial"/>
              </a:rPr>
              <a:t>o</a:t>
            </a:r>
            <a:r>
              <a:rPr dirty="0" sz="800" spc="-245">
                <a:latin typeface="Garuda"/>
                <a:cs typeface="Garuda"/>
              </a:rPr>
              <a:t>i</a:t>
            </a:r>
            <a:r>
              <a:rPr dirty="0" baseline="17676" sz="1650" spc="-367" b="1">
                <a:latin typeface="Arial"/>
                <a:cs typeface="Arial"/>
              </a:rPr>
              <a:t>p</a:t>
            </a:r>
            <a:r>
              <a:rPr dirty="0" sz="800" spc="-245">
                <a:latin typeface="Garuda"/>
                <a:cs typeface="Garuda"/>
              </a:rPr>
              <a:t>n-c</a:t>
            </a:r>
            <a:r>
              <a:rPr dirty="0" baseline="17676" sz="1650" spc="-367" b="1">
                <a:latin typeface="Arial"/>
                <a:cs typeface="Arial"/>
              </a:rPr>
              <a:t>P</a:t>
            </a:r>
            <a:r>
              <a:rPr dirty="0" sz="800" spc="-245">
                <a:latin typeface="Garuda"/>
                <a:cs typeface="Garuda"/>
              </a:rPr>
              <a:t>la</a:t>
            </a:r>
            <a:r>
              <a:rPr dirty="0" baseline="17676" sz="1650" spc="-367" b="1">
                <a:latin typeface="Arial"/>
                <a:cs typeface="Arial"/>
              </a:rPr>
              <a:t>L</a:t>
            </a:r>
            <a:r>
              <a:rPr dirty="0" sz="800" spc="-245">
                <a:latin typeface="Garuda"/>
                <a:cs typeface="Garuda"/>
              </a:rPr>
              <a:t>ss</a:t>
            </a:r>
            <a:r>
              <a:rPr dirty="0" baseline="17676" sz="1650" spc="-367" b="1">
                <a:latin typeface="Arial"/>
                <a:cs typeface="Arial"/>
              </a:rPr>
              <a:t>/S</a:t>
            </a:r>
            <a:r>
              <a:rPr dirty="0" sz="800" spc="-245">
                <a:latin typeface="Garuda"/>
                <a:cs typeface="Garuda"/>
              </a:rPr>
              <a:t>us</a:t>
            </a:r>
            <a:r>
              <a:rPr dirty="0" baseline="17676" sz="1650" spc="-367" b="1">
                <a:latin typeface="Arial"/>
                <a:cs typeface="Arial"/>
              </a:rPr>
              <a:t>Q</a:t>
            </a:r>
            <a:r>
              <a:rPr dirty="0" sz="800" spc="-245">
                <a:latin typeface="Garuda"/>
                <a:cs typeface="Garuda"/>
              </a:rPr>
              <a:t>e </a:t>
            </a:r>
            <a:r>
              <a:rPr dirty="0" sz="800" spc="-225">
                <a:latin typeface="Garuda"/>
                <a:cs typeface="Garuda"/>
              </a:rPr>
              <a:t>o</a:t>
            </a:r>
            <a:r>
              <a:rPr dirty="0" baseline="17676" sz="1650" spc="-337" b="1">
                <a:latin typeface="Arial"/>
                <a:cs typeface="Arial"/>
              </a:rPr>
              <a:t>L</a:t>
            </a:r>
            <a:r>
              <a:rPr dirty="0" sz="800" spc="-225">
                <a:latin typeface="Garuda"/>
                <a:cs typeface="Garuda"/>
              </a:rPr>
              <a:t>nl</a:t>
            </a:r>
            <a:r>
              <a:rPr dirty="0" baseline="17676" sz="1650" spc="-337" b="1">
                <a:latin typeface="Arial"/>
                <a:cs typeface="Arial"/>
              </a:rPr>
              <a:t>P</a:t>
            </a:r>
            <a:r>
              <a:rPr dirty="0" sz="800" spc="-225">
                <a:latin typeface="Garuda"/>
                <a:cs typeface="Garuda"/>
              </a:rPr>
              <a:t>y.</a:t>
            </a:r>
            <a:r>
              <a:rPr dirty="0" baseline="17676" sz="1650" spc="-337" b="1">
                <a:latin typeface="Arial"/>
                <a:cs typeface="Arial"/>
              </a:rPr>
              <a:t>r</a:t>
            </a:r>
            <a:r>
              <a:rPr dirty="0" sz="800" spc="-225">
                <a:latin typeface="Garuda"/>
                <a:cs typeface="Garuda"/>
              </a:rPr>
              <a:t>C</a:t>
            </a:r>
            <a:r>
              <a:rPr dirty="0" baseline="17676" sz="1650" spc="-337" b="1">
                <a:latin typeface="Arial"/>
                <a:cs typeface="Arial"/>
              </a:rPr>
              <a:t>o</a:t>
            </a:r>
            <a:r>
              <a:rPr dirty="0" sz="800" spc="-225">
                <a:latin typeface="Garuda"/>
                <a:cs typeface="Garuda"/>
              </a:rPr>
              <a:t>o</a:t>
            </a:r>
            <a:r>
              <a:rPr dirty="0" baseline="17676" sz="1650" spc="-337" b="1">
                <a:latin typeface="Arial"/>
                <a:cs typeface="Arial"/>
              </a:rPr>
              <a:t>g</a:t>
            </a:r>
            <a:r>
              <a:rPr dirty="0" sz="800" spc="-225">
                <a:latin typeface="Garuda"/>
                <a:cs typeface="Garuda"/>
              </a:rPr>
              <a:t>py</a:t>
            </a:r>
            <a:r>
              <a:rPr dirty="0" baseline="17676" sz="1650" spc="-337" b="1">
                <a:latin typeface="Arial"/>
                <a:cs typeface="Arial"/>
              </a:rPr>
              <a:t>r</a:t>
            </a:r>
            <a:r>
              <a:rPr dirty="0" sz="800" spc="-225">
                <a:latin typeface="Garuda"/>
                <a:cs typeface="Garuda"/>
              </a:rPr>
              <a:t>i</a:t>
            </a:r>
            <a:r>
              <a:rPr dirty="0" baseline="17676" sz="1650" spc="-337" b="1">
                <a:latin typeface="Arial"/>
                <a:cs typeface="Arial"/>
              </a:rPr>
              <a:t>a</a:t>
            </a:r>
            <a:r>
              <a:rPr dirty="0" sz="800" spc="-225">
                <a:latin typeface="Garuda"/>
                <a:cs typeface="Garuda"/>
              </a:rPr>
              <a:t>ng</a:t>
            </a:r>
            <a:r>
              <a:rPr dirty="0" baseline="17676" sz="1650" spc="-337" b="1">
                <a:latin typeface="Arial"/>
                <a:cs typeface="Arial"/>
              </a:rPr>
              <a:t>m</a:t>
            </a:r>
            <a:r>
              <a:rPr dirty="0" sz="800" spc="-225">
                <a:latin typeface="Garuda"/>
                <a:cs typeface="Garuda"/>
              </a:rPr>
              <a:t>eK</a:t>
            </a:r>
            <a:r>
              <a:rPr dirty="0" baseline="17676" sz="1650" spc="-337" b="1">
                <a:latin typeface="Arial"/>
                <a:cs typeface="Arial"/>
              </a:rPr>
              <a:t>U</a:t>
            </a:r>
            <a:r>
              <a:rPr dirty="0" sz="800" spc="-225">
                <a:latin typeface="Garuda"/>
                <a:cs typeface="Garuda"/>
              </a:rPr>
              <a:t>it </a:t>
            </a:r>
            <a:r>
              <a:rPr dirty="0" baseline="17676" sz="1650" spc="-300" b="1">
                <a:latin typeface="Arial"/>
                <a:cs typeface="Arial"/>
              </a:rPr>
              <a:t>n</a:t>
            </a:r>
            <a:r>
              <a:rPr dirty="0" sz="800" spc="-200">
                <a:latin typeface="Garuda"/>
                <a:cs typeface="Garuda"/>
              </a:rPr>
              <a:t>m</a:t>
            </a:r>
            <a:r>
              <a:rPr dirty="0" baseline="17676" sz="1650" spc="-300" b="1">
                <a:latin typeface="Arial"/>
                <a:cs typeface="Arial"/>
              </a:rPr>
              <a:t>i</a:t>
            </a:r>
            <a:r>
              <a:rPr dirty="0" sz="800" spc="-200">
                <a:latin typeface="Garuda"/>
                <a:cs typeface="Garuda"/>
              </a:rPr>
              <a:t>a</a:t>
            </a:r>
            <a:r>
              <a:rPr dirty="0" baseline="17676" sz="1650" spc="-300" b="1">
                <a:latin typeface="Arial"/>
                <a:cs typeface="Arial"/>
              </a:rPr>
              <a:t>t</a:t>
            </a:r>
            <a:r>
              <a:rPr dirty="0" sz="800" spc="-200">
                <a:latin typeface="Garuda"/>
                <a:cs typeface="Garuda"/>
              </a:rPr>
              <a:t>t</a:t>
            </a:r>
            <a:r>
              <a:rPr dirty="0" baseline="17676" sz="1650" spc="-300" b="1">
                <a:latin typeface="Arial"/>
                <a:cs typeface="Arial"/>
              </a:rPr>
              <a:t>s</a:t>
            </a:r>
            <a:r>
              <a:rPr dirty="0" sz="800" spc="-200">
                <a:latin typeface="Garuda"/>
                <a:cs typeface="Garuda"/>
              </a:rPr>
              <a:t>erial</a:t>
            </a:r>
            <a:r>
              <a:rPr dirty="0" baseline="16203" sz="1800" spc="-300" b="1">
                <a:latin typeface="Arial"/>
                <a:cs typeface="Arial"/>
              </a:rPr>
              <a:t>A</a:t>
            </a:r>
            <a:r>
              <a:rPr dirty="0" sz="800" spc="-200">
                <a:latin typeface="Garuda"/>
                <a:cs typeface="Garuda"/>
              </a:rPr>
              <a:t>s </a:t>
            </a:r>
            <a:r>
              <a:rPr dirty="0" sz="800" spc="-80">
                <a:latin typeface="Garuda"/>
                <a:cs typeface="Garuda"/>
              </a:rPr>
              <a:t>is</a:t>
            </a:r>
            <a:r>
              <a:rPr dirty="0" baseline="16203" sz="1800" spc="-120" b="1">
                <a:latin typeface="Arial"/>
                <a:cs typeface="Arial"/>
              </a:rPr>
              <a:t>-9</a:t>
            </a:r>
            <a:r>
              <a:rPr dirty="0" sz="800" spc="-80">
                <a:latin typeface="Garuda"/>
                <a:cs typeface="Garuda"/>
              </a:rPr>
              <a:t>st</a:t>
            </a:r>
            <a:r>
              <a:rPr dirty="0" baseline="16203" sz="1800" spc="-120" b="1">
                <a:latin typeface="Arial"/>
                <a:cs typeface="Arial"/>
              </a:rPr>
              <a:t>9</a:t>
            </a:r>
            <a:r>
              <a:rPr dirty="0" sz="800" spc="-80">
                <a:latin typeface="Garuda"/>
                <a:cs typeface="Garuda"/>
              </a:rPr>
              <a:t>rictly </a:t>
            </a:r>
            <a:r>
              <a:rPr dirty="0" sz="800" spc="-5">
                <a:latin typeface="Garuda"/>
                <a:cs typeface="Garuda"/>
              </a:rPr>
              <a:t>prohibited and is </a:t>
            </a:r>
            <a:r>
              <a:rPr dirty="0" sz="800" spc="-7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901700" y="3116071"/>
            <a:ext cx="5925820" cy="1637030"/>
          </a:xfrm>
          <a:prstGeom prst="rect">
            <a:avLst/>
          </a:prstGeom>
        </p:spPr>
        <p:txBody>
          <a:bodyPr wrap="square" lIns="0" tIns="13970" rIns="0" bIns="0" rtlCol="0" vert="horz">
            <a:spAutoFit/>
          </a:bodyPr>
          <a:lstStyle/>
          <a:p>
            <a:pPr marL="469265" marR="128905">
              <a:lnSpc>
                <a:spcPct val="99200"/>
              </a:lnSpc>
              <a:spcBef>
                <a:spcPts val="110"/>
              </a:spcBef>
            </a:pPr>
            <a:r>
              <a:rPr dirty="0" sz="1200" b="1">
                <a:latin typeface="Times New Roman"/>
                <a:cs typeface="Times New Roman"/>
              </a:rPr>
              <a:t>The employees </a:t>
            </a:r>
            <a:r>
              <a:rPr dirty="0" sz="1200" spc="-5" b="1">
                <a:latin typeface="Times New Roman"/>
                <a:cs typeface="Times New Roman"/>
              </a:rPr>
              <a:t>with </a:t>
            </a:r>
            <a:r>
              <a:rPr dirty="0" sz="1200" b="1">
                <a:latin typeface="Times New Roman"/>
                <a:cs typeface="Times New Roman"/>
              </a:rPr>
              <a:t>last names </a:t>
            </a:r>
            <a:r>
              <a:rPr dirty="0" sz="1200" spc="-5" b="1">
                <a:latin typeface="Courier New"/>
                <a:cs typeface="Courier New"/>
              </a:rPr>
              <a:t>Austin</a:t>
            </a:r>
            <a:r>
              <a:rPr dirty="0" sz="1200" spc="-5" b="1">
                <a:latin typeface="Times New Roman"/>
                <a:cs typeface="Times New Roman"/>
              </a:rPr>
              <a:t>, </a:t>
            </a:r>
            <a:r>
              <a:rPr dirty="0" sz="1200" spc="-5" b="1">
                <a:latin typeface="Courier New"/>
                <a:cs typeface="Courier New"/>
              </a:rPr>
              <a:t>Pataballa</a:t>
            </a:r>
            <a:r>
              <a:rPr dirty="0" sz="1200" spc="-5" b="1">
                <a:latin typeface="Times New Roman"/>
                <a:cs typeface="Times New Roman"/>
              </a:rPr>
              <a:t>, and </a:t>
            </a:r>
            <a:r>
              <a:rPr dirty="0" sz="1200" spc="-5" b="1">
                <a:latin typeface="Courier New"/>
                <a:cs typeface="Courier New"/>
              </a:rPr>
              <a:t>Lorentz</a:t>
            </a:r>
            <a:r>
              <a:rPr dirty="0" sz="1200" spc="-409" b="1">
                <a:latin typeface="Courier New"/>
                <a:cs typeface="Courier New"/>
              </a:rPr>
              <a:t> </a:t>
            </a:r>
            <a:r>
              <a:rPr dirty="0" sz="1200" b="1">
                <a:latin typeface="Times New Roman"/>
                <a:cs typeface="Times New Roman"/>
              </a:rPr>
              <a:t>have all </a:t>
            </a:r>
            <a:r>
              <a:rPr dirty="0" sz="1200" spc="-5" b="1">
                <a:latin typeface="Times New Roman"/>
                <a:cs typeface="Times New Roman"/>
              </a:rPr>
              <a:t>had  </a:t>
            </a:r>
            <a:r>
              <a:rPr dirty="0" sz="1200" b="1">
                <a:latin typeface="Times New Roman"/>
                <a:cs typeface="Times New Roman"/>
              </a:rPr>
              <a:t>their </a:t>
            </a:r>
            <a:r>
              <a:rPr dirty="0" sz="1200" spc="-5" b="1">
                <a:latin typeface="Times New Roman"/>
                <a:cs typeface="Times New Roman"/>
              </a:rPr>
              <a:t>salaries updated. No </a:t>
            </a:r>
            <a:r>
              <a:rPr dirty="0" sz="1200" b="1">
                <a:latin typeface="Times New Roman"/>
                <a:cs typeface="Times New Roman"/>
              </a:rPr>
              <a:t>exception ocurred </a:t>
            </a:r>
            <a:r>
              <a:rPr dirty="0" sz="1200" spc="-5" b="1">
                <a:latin typeface="Times New Roman"/>
                <a:cs typeface="Times New Roman"/>
              </a:rPr>
              <a:t>during </a:t>
            </a:r>
            <a:r>
              <a:rPr dirty="0" sz="1200" b="1">
                <a:latin typeface="Times New Roman"/>
                <a:cs typeface="Times New Roman"/>
              </a:rPr>
              <a:t>this </a:t>
            </a:r>
            <a:r>
              <a:rPr dirty="0" sz="1200" spc="-5" b="1">
                <a:latin typeface="Times New Roman"/>
                <a:cs typeface="Times New Roman"/>
              </a:rPr>
              <a:t>process, </a:t>
            </a:r>
            <a:r>
              <a:rPr dirty="0" sz="1200" b="1">
                <a:latin typeface="Times New Roman"/>
                <a:cs typeface="Times New Roman"/>
              </a:rPr>
              <a:t>and you  </a:t>
            </a:r>
            <a:r>
              <a:rPr dirty="0" sz="1200" spc="-5" b="1">
                <a:latin typeface="Times New Roman"/>
                <a:cs typeface="Times New Roman"/>
              </a:rPr>
              <a:t>implemented </a:t>
            </a:r>
            <a:r>
              <a:rPr dirty="0" sz="1200" b="1">
                <a:latin typeface="Times New Roman"/>
                <a:cs typeface="Times New Roman"/>
              </a:rPr>
              <a:t>a solution for the </a:t>
            </a:r>
            <a:r>
              <a:rPr dirty="0" sz="1200" spc="-5" b="1">
                <a:latin typeface="Times New Roman"/>
                <a:cs typeface="Times New Roman"/>
              </a:rPr>
              <a:t>mutating </a:t>
            </a:r>
            <a:r>
              <a:rPr dirty="0" sz="1200" b="1">
                <a:latin typeface="Times New Roman"/>
                <a:cs typeface="Times New Roman"/>
              </a:rPr>
              <a:t>table trigger</a:t>
            </a:r>
            <a:r>
              <a:rPr dirty="0" sz="1200" spc="-15" b="1">
                <a:latin typeface="Times New Roman"/>
                <a:cs typeface="Times New Roman"/>
              </a:rPr>
              <a:t> </a:t>
            </a:r>
            <a:r>
              <a:rPr dirty="0" sz="1200" spc="-5" b="1">
                <a:latin typeface="Times New Roman"/>
                <a:cs typeface="Times New Roman"/>
              </a:rPr>
              <a:t>exception.</a:t>
            </a:r>
            <a:endParaRPr sz="1200">
              <a:latin typeface="Times New Roman"/>
              <a:cs typeface="Times New Roman"/>
            </a:endParaRPr>
          </a:p>
          <a:p>
            <a:pPr marL="241300" marR="5080" indent="-228600">
              <a:lnSpc>
                <a:spcPct val="100000"/>
              </a:lnSpc>
              <a:spcBef>
                <a:spcPts val="570"/>
              </a:spcBef>
              <a:buAutoNum type="arabicPeriod" startAt="3"/>
              <a:tabLst>
                <a:tab pos="241935" algn="l"/>
              </a:tabLst>
            </a:pPr>
            <a:r>
              <a:rPr dirty="0" sz="1200">
                <a:latin typeface="Times New Roman"/>
                <a:cs typeface="Times New Roman"/>
              </a:rPr>
              <a:t>Because the</a:t>
            </a:r>
            <a:r>
              <a:rPr dirty="0" sz="1200" spc="-5">
                <a:latin typeface="Times New Roman"/>
                <a:cs typeface="Times New Roman"/>
              </a:rPr>
              <a:t> </a:t>
            </a:r>
            <a:r>
              <a:rPr dirty="0" sz="1200" spc="-5">
                <a:latin typeface="Courier New"/>
                <a:cs typeface="Courier New"/>
              </a:rPr>
              <a:t>CHECK_SALARY</a:t>
            </a:r>
            <a:r>
              <a:rPr dirty="0" sz="1200" spc="-420">
                <a:latin typeface="Courier New"/>
                <a:cs typeface="Courier New"/>
              </a:rPr>
              <a:t> </a:t>
            </a:r>
            <a:r>
              <a:rPr dirty="0" sz="1200">
                <a:latin typeface="Times New Roman"/>
                <a:cs typeface="Times New Roman"/>
              </a:rPr>
              <a:t>procedure is</a:t>
            </a:r>
            <a:r>
              <a:rPr dirty="0" sz="1200" spc="-5">
                <a:latin typeface="Times New Roman"/>
                <a:cs typeface="Times New Roman"/>
              </a:rPr>
              <a:t> </a:t>
            </a:r>
            <a:r>
              <a:rPr dirty="0" sz="1200">
                <a:latin typeface="Times New Roman"/>
                <a:cs typeface="Times New Roman"/>
              </a:rPr>
              <a:t>fired by </a:t>
            </a:r>
            <a:r>
              <a:rPr dirty="0" sz="1200" spc="-5">
                <a:latin typeface="Courier New"/>
                <a:cs typeface="Courier New"/>
              </a:rPr>
              <a:t>CHECK_SALARY_TRG</a:t>
            </a:r>
            <a:r>
              <a:rPr dirty="0" sz="1200" spc="-420">
                <a:latin typeface="Courier New"/>
                <a:cs typeface="Courier New"/>
              </a:rPr>
              <a:t> </a:t>
            </a:r>
            <a:r>
              <a:rPr dirty="0" sz="1200">
                <a:latin typeface="Times New Roman"/>
                <a:cs typeface="Times New Roman"/>
              </a:rPr>
              <a:t>before</a:t>
            </a:r>
            <a:r>
              <a:rPr dirty="0" sz="1200" spc="5">
                <a:latin typeface="Times New Roman"/>
                <a:cs typeface="Times New Roman"/>
              </a:rPr>
              <a:t> </a:t>
            </a:r>
            <a:r>
              <a:rPr dirty="0" sz="1200">
                <a:latin typeface="Times New Roman"/>
                <a:cs typeface="Times New Roman"/>
              </a:rPr>
              <a:t>inserting  or updating an </a:t>
            </a:r>
            <a:r>
              <a:rPr dirty="0" sz="1200" spc="-5">
                <a:latin typeface="Times New Roman"/>
                <a:cs typeface="Times New Roman"/>
              </a:rPr>
              <a:t>employee, </a:t>
            </a:r>
            <a:r>
              <a:rPr dirty="0" sz="1200">
                <a:latin typeface="Times New Roman"/>
                <a:cs typeface="Times New Roman"/>
              </a:rPr>
              <a:t>you </a:t>
            </a:r>
            <a:r>
              <a:rPr dirty="0" sz="1200" spc="-5">
                <a:latin typeface="Times New Roman"/>
                <a:cs typeface="Times New Roman"/>
              </a:rPr>
              <a:t>must </a:t>
            </a:r>
            <a:r>
              <a:rPr dirty="0" sz="1200">
                <a:latin typeface="Times New Roman"/>
                <a:cs typeface="Times New Roman"/>
              </a:rPr>
              <a:t>check whether this still </a:t>
            </a:r>
            <a:r>
              <a:rPr dirty="0" sz="1200" spc="-5">
                <a:latin typeface="Times New Roman"/>
                <a:cs typeface="Times New Roman"/>
              </a:rPr>
              <a:t>works </a:t>
            </a:r>
            <a:r>
              <a:rPr dirty="0" sz="1200">
                <a:latin typeface="Times New Roman"/>
                <a:cs typeface="Times New Roman"/>
              </a:rPr>
              <a:t>as</a:t>
            </a:r>
            <a:r>
              <a:rPr dirty="0" sz="1200" spc="-30">
                <a:latin typeface="Times New Roman"/>
                <a:cs typeface="Times New Roman"/>
              </a:rPr>
              <a:t> </a:t>
            </a:r>
            <a:r>
              <a:rPr dirty="0" sz="1200">
                <a:latin typeface="Times New Roman"/>
                <a:cs typeface="Times New Roman"/>
              </a:rPr>
              <a:t>expected.</a:t>
            </a:r>
            <a:endParaRPr sz="1200">
              <a:latin typeface="Times New Roman"/>
              <a:cs typeface="Times New Roman"/>
            </a:endParaRPr>
          </a:p>
          <a:p>
            <a:pPr lvl="1" marL="469900" marR="486409" indent="-228600">
              <a:lnSpc>
                <a:spcPct val="101499"/>
              </a:lnSpc>
              <a:spcBef>
                <a:spcPts val="560"/>
              </a:spcBef>
              <a:buAutoNum type="alphaLcPeriod"/>
              <a:tabLst>
                <a:tab pos="470534" algn="l"/>
              </a:tabLst>
            </a:pPr>
            <a:r>
              <a:rPr dirty="0" sz="1200">
                <a:latin typeface="Times New Roman"/>
                <a:cs typeface="Times New Roman"/>
              </a:rPr>
              <a:t>Test this by adding a new </a:t>
            </a:r>
            <a:r>
              <a:rPr dirty="0" sz="1200" spc="-5">
                <a:latin typeface="Times New Roman"/>
                <a:cs typeface="Times New Roman"/>
              </a:rPr>
              <a:t>employee </a:t>
            </a:r>
            <a:r>
              <a:rPr dirty="0" sz="1200">
                <a:latin typeface="Times New Roman"/>
                <a:cs typeface="Times New Roman"/>
              </a:rPr>
              <a:t>using </a:t>
            </a:r>
            <a:r>
              <a:rPr dirty="0" sz="1200" spc="-5">
                <a:latin typeface="Courier New"/>
                <a:cs typeface="Courier New"/>
              </a:rPr>
              <a:t>EMP_PKG.ADD_EMPLOYEE</a:t>
            </a:r>
            <a:r>
              <a:rPr dirty="0" sz="1200" spc="-520">
                <a:latin typeface="Courier New"/>
                <a:cs typeface="Courier New"/>
              </a:rPr>
              <a:t> </a:t>
            </a:r>
            <a:r>
              <a:rPr dirty="0" sz="1200">
                <a:latin typeface="Times New Roman"/>
                <a:cs typeface="Times New Roman"/>
              </a:rPr>
              <a:t>with the  </a:t>
            </a:r>
            <a:r>
              <a:rPr dirty="0" sz="1200" spc="-5">
                <a:latin typeface="Times New Roman"/>
                <a:cs typeface="Times New Roman"/>
              </a:rPr>
              <a:t>following parameters: (‘</a:t>
            </a:r>
            <a:r>
              <a:rPr dirty="0" sz="1200" spc="-5">
                <a:latin typeface="Courier New"/>
                <a:cs typeface="Courier New"/>
              </a:rPr>
              <a:t>Steve</a:t>
            </a:r>
            <a:r>
              <a:rPr dirty="0" sz="1200" spc="-5">
                <a:latin typeface="Times New Roman"/>
                <a:cs typeface="Times New Roman"/>
              </a:rPr>
              <a:t>’, ‘</a:t>
            </a:r>
            <a:r>
              <a:rPr dirty="0" sz="1200" spc="-5">
                <a:latin typeface="Courier New"/>
                <a:cs typeface="Courier New"/>
              </a:rPr>
              <a:t>Morse</a:t>
            </a:r>
            <a:r>
              <a:rPr dirty="0" sz="1200" spc="-5">
                <a:latin typeface="Times New Roman"/>
                <a:cs typeface="Times New Roman"/>
              </a:rPr>
              <a:t>’, ‘</a:t>
            </a:r>
            <a:r>
              <a:rPr dirty="0" sz="1200" spc="-5">
                <a:latin typeface="Courier New"/>
                <a:cs typeface="Courier New"/>
              </a:rPr>
              <a:t>SMORSE</a:t>
            </a:r>
            <a:r>
              <a:rPr dirty="0" sz="1200" spc="-5">
                <a:latin typeface="Times New Roman"/>
                <a:cs typeface="Times New Roman"/>
              </a:rPr>
              <a:t>’, </a:t>
            </a:r>
            <a:r>
              <a:rPr dirty="0" sz="1200" spc="-5">
                <a:latin typeface="Courier New"/>
                <a:cs typeface="Courier New"/>
              </a:rPr>
              <a:t>sal =&gt; 6500</a:t>
            </a:r>
            <a:r>
              <a:rPr dirty="0" sz="1200" spc="-5">
                <a:latin typeface="Times New Roman"/>
                <a:cs typeface="Times New Roman"/>
              </a:rPr>
              <a:t>). What  happens?</a:t>
            </a:r>
            <a:endParaRPr sz="1200">
              <a:latin typeface="Times New Roman"/>
              <a:cs typeface="Times New Roman"/>
            </a:endParaRPr>
          </a:p>
        </p:txBody>
      </p:sp>
      <p:sp>
        <p:nvSpPr>
          <p:cNvPr id="6" name="object 6"/>
          <p:cNvSpPr txBox="1"/>
          <p:nvPr/>
        </p:nvSpPr>
        <p:spPr>
          <a:xfrm>
            <a:off x="838961" y="4827270"/>
            <a:ext cx="6323330" cy="241300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emp_pkg.add_employee('Steve', 'Morse', 'SMORSE', sal =&gt;</a:t>
            </a:r>
            <a:r>
              <a:rPr dirty="0" sz="1100" spc="90">
                <a:latin typeface="Courier New"/>
                <a:cs typeface="Courier New"/>
              </a:rPr>
              <a:t> </a:t>
            </a:r>
            <a:r>
              <a:rPr dirty="0" sz="1100" spc="-5">
                <a:latin typeface="Courier New"/>
                <a:cs typeface="Courier New"/>
              </a:rPr>
              <a:t>6500)</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BEGIN emp_pkg.add_employee('Steve', 'Morse', 'SMORSE', sal =&gt; 6500);</a:t>
            </a:r>
            <a:r>
              <a:rPr dirty="0" sz="1100" spc="14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4227830">
              <a:lnSpc>
                <a:spcPts val="1250"/>
              </a:lnSpc>
              <a:spcBef>
                <a:spcPts val="65"/>
              </a:spcBef>
            </a:pPr>
            <a:r>
              <a:rPr dirty="0" sz="1100" spc="-5">
                <a:latin typeface="Courier New"/>
                <a:cs typeface="Courier New"/>
              </a:rPr>
              <a:t>ORA-01403: no data found  ORA-01403: no data</a:t>
            </a:r>
            <a:r>
              <a:rPr dirty="0" sz="1100" spc="-15">
                <a:latin typeface="Courier New"/>
                <a:cs typeface="Courier New"/>
              </a:rPr>
              <a:t> </a:t>
            </a:r>
            <a:r>
              <a:rPr dirty="0" sz="1100" spc="-5">
                <a:latin typeface="Courier New"/>
                <a:cs typeface="Courier New"/>
              </a:rPr>
              <a:t>found</a:t>
            </a:r>
            <a:endParaRPr sz="1100">
              <a:latin typeface="Courier New"/>
              <a:cs typeface="Courier New"/>
            </a:endParaRPr>
          </a:p>
          <a:p>
            <a:pPr marL="74930">
              <a:lnSpc>
                <a:spcPts val="1175"/>
              </a:lnSpc>
            </a:pPr>
            <a:r>
              <a:rPr dirty="0" sz="1100" spc="-5">
                <a:latin typeface="Courier New"/>
                <a:cs typeface="Courier New"/>
              </a:rPr>
              <a:t>ORA-06512: at "ORA1.JOBS_PKG", line</a:t>
            </a:r>
            <a:r>
              <a:rPr dirty="0" sz="1100" spc="15">
                <a:latin typeface="Courier New"/>
                <a:cs typeface="Courier New"/>
              </a:rPr>
              <a:t> </a:t>
            </a:r>
            <a:r>
              <a:rPr dirty="0" sz="1100" spc="-5">
                <a:latin typeface="Courier New"/>
                <a:cs typeface="Courier New"/>
              </a:rPr>
              <a:t>16</a:t>
            </a:r>
            <a:endParaRPr sz="1100">
              <a:latin typeface="Courier New"/>
              <a:cs typeface="Courier New"/>
            </a:endParaRPr>
          </a:p>
          <a:p>
            <a:pPr marL="74930" marR="2467610">
              <a:lnSpc>
                <a:spcPts val="1250"/>
              </a:lnSpc>
              <a:spcBef>
                <a:spcPts val="65"/>
              </a:spcBef>
            </a:pPr>
            <a:r>
              <a:rPr dirty="0" sz="1100" spc="-5">
                <a:latin typeface="Courier New"/>
                <a:cs typeface="Courier New"/>
              </a:rPr>
              <a:t>ORA-06512: at "ORA1.CHECK_SALARY", line 11  ORA-06512: at "ORA1.CHECK_SALARY_TRG", line</a:t>
            </a:r>
            <a:r>
              <a:rPr dirty="0" sz="1100" spc="65">
                <a:latin typeface="Courier New"/>
                <a:cs typeface="Courier New"/>
              </a:rPr>
              <a:t> </a:t>
            </a:r>
            <a:r>
              <a:rPr dirty="0" sz="1100" spc="-5">
                <a:latin typeface="Courier New"/>
                <a:cs typeface="Courier New"/>
              </a:rPr>
              <a:t>2</a:t>
            </a:r>
            <a:endParaRPr sz="1100">
              <a:latin typeface="Courier New"/>
              <a:cs typeface="Courier New"/>
            </a:endParaRPr>
          </a:p>
          <a:p>
            <a:pPr marL="74930">
              <a:lnSpc>
                <a:spcPts val="1175"/>
              </a:lnSpc>
            </a:pPr>
            <a:r>
              <a:rPr dirty="0" sz="1100" spc="-5">
                <a:latin typeface="Courier New"/>
                <a:cs typeface="Courier New"/>
              </a:rPr>
              <a:t>ORA-04088: error during execution of trigger</a:t>
            </a:r>
            <a:r>
              <a:rPr dirty="0" sz="1100" spc="85">
                <a:latin typeface="Courier New"/>
                <a:cs typeface="Courier New"/>
              </a:rPr>
              <a:t> </a:t>
            </a:r>
            <a:r>
              <a:rPr dirty="0" sz="1100" spc="-5">
                <a:latin typeface="Courier New"/>
                <a:cs typeface="Courier New"/>
              </a:rPr>
              <a:t>'ORA1.CHECK_SALARY_TRG'</a:t>
            </a:r>
            <a:endParaRPr sz="1100">
              <a:latin typeface="Courier New"/>
              <a:cs typeface="Courier New"/>
            </a:endParaRPr>
          </a:p>
          <a:p>
            <a:pPr marL="74930">
              <a:lnSpc>
                <a:spcPts val="1255"/>
              </a:lnSpc>
            </a:pPr>
            <a:r>
              <a:rPr dirty="0" sz="1100" spc="-5">
                <a:latin typeface="Courier New"/>
                <a:cs typeface="Courier New"/>
              </a:rPr>
              <a:t>ORA-06512: at "ORA1.EMP_PKG", line</a:t>
            </a:r>
            <a:r>
              <a:rPr dirty="0" sz="1100" spc="15">
                <a:latin typeface="Courier New"/>
                <a:cs typeface="Courier New"/>
              </a:rPr>
              <a:t> </a:t>
            </a:r>
            <a:r>
              <a:rPr dirty="0" sz="1100" spc="-5">
                <a:latin typeface="Courier New"/>
                <a:cs typeface="Courier New"/>
              </a:rPr>
              <a:t>33</a:t>
            </a:r>
            <a:endParaRPr sz="1100">
              <a:latin typeface="Courier New"/>
              <a:cs typeface="Courier New"/>
            </a:endParaRPr>
          </a:p>
          <a:p>
            <a:pPr marL="74930">
              <a:lnSpc>
                <a:spcPts val="129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7" name="object 7"/>
          <p:cNvSpPr txBox="1"/>
          <p:nvPr/>
        </p:nvSpPr>
        <p:spPr>
          <a:xfrm>
            <a:off x="1358900" y="7374890"/>
            <a:ext cx="5469890" cy="1699895"/>
          </a:xfrm>
          <a:prstGeom prst="rect">
            <a:avLst/>
          </a:prstGeom>
        </p:spPr>
        <p:txBody>
          <a:bodyPr wrap="square" lIns="0" tIns="8890" rIns="0" bIns="0" rtlCol="0" vert="horz">
            <a:spAutoFit/>
          </a:bodyPr>
          <a:lstStyle/>
          <a:p>
            <a:pPr marL="12700" marR="5080">
              <a:lnSpc>
                <a:spcPct val="101899"/>
              </a:lnSpc>
              <a:spcBef>
                <a:spcPts val="70"/>
              </a:spcBef>
            </a:pPr>
            <a:r>
              <a:rPr dirty="0" sz="1200" b="1">
                <a:latin typeface="Times New Roman"/>
                <a:cs typeface="Times New Roman"/>
              </a:rPr>
              <a:t>The problem here is </a:t>
            </a:r>
            <a:r>
              <a:rPr dirty="0" sz="1200" spc="-5" b="1">
                <a:latin typeface="Times New Roman"/>
                <a:cs typeface="Times New Roman"/>
              </a:rPr>
              <a:t>that </a:t>
            </a:r>
            <a:r>
              <a:rPr dirty="0" sz="1200" b="1">
                <a:latin typeface="Times New Roman"/>
                <a:cs typeface="Times New Roman"/>
              </a:rPr>
              <a:t>the </a:t>
            </a:r>
            <a:r>
              <a:rPr dirty="0" sz="1200" spc="-5" b="1">
                <a:latin typeface="Courier New"/>
                <a:cs typeface="Courier New"/>
              </a:rPr>
              <a:t>CHECK_SALARY</a:t>
            </a:r>
            <a:r>
              <a:rPr dirty="0" sz="1200" spc="-515" b="1">
                <a:latin typeface="Courier New"/>
                <a:cs typeface="Courier New"/>
              </a:rPr>
              <a:t> </a:t>
            </a:r>
            <a:r>
              <a:rPr dirty="0" sz="1200" b="1">
                <a:latin typeface="Times New Roman"/>
                <a:cs typeface="Times New Roman"/>
              </a:rPr>
              <a:t>procedure </a:t>
            </a:r>
            <a:r>
              <a:rPr dirty="0" sz="1200" spc="-5" b="1">
                <a:latin typeface="Times New Roman"/>
                <a:cs typeface="Times New Roman"/>
              </a:rPr>
              <a:t>attempts </a:t>
            </a:r>
            <a:r>
              <a:rPr dirty="0" sz="1200" b="1">
                <a:latin typeface="Times New Roman"/>
                <a:cs typeface="Times New Roman"/>
              </a:rPr>
              <a:t>to read the value  of </a:t>
            </a:r>
            <a:r>
              <a:rPr dirty="0" sz="1200" spc="-5" b="1">
                <a:latin typeface="Times New Roman"/>
                <a:cs typeface="Times New Roman"/>
              </a:rPr>
              <a:t>package state variables </a:t>
            </a:r>
            <a:r>
              <a:rPr dirty="0" sz="1200" b="1">
                <a:latin typeface="Times New Roman"/>
                <a:cs typeface="Times New Roman"/>
              </a:rPr>
              <a:t>that </a:t>
            </a:r>
            <a:r>
              <a:rPr dirty="0" sz="1200" spc="-5" b="1">
                <a:latin typeface="Times New Roman"/>
                <a:cs typeface="Times New Roman"/>
              </a:rPr>
              <a:t>have not </a:t>
            </a:r>
            <a:r>
              <a:rPr dirty="0" sz="1200" b="1">
                <a:latin typeface="Times New Roman"/>
                <a:cs typeface="Times New Roman"/>
              </a:rPr>
              <a:t>yet </a:t>
            </a:r>
            <a:r>
              <a:rPr dirty="0" sz="1200" spc="-5" b="1">
                <a:latin typeface="Times New Roman"/>
                <a:cs typeface="Times New Roman"/>
              </a:rPr>
              <a:t>been initialized. </a:t>
            </a:r>
            <a:r>
              <a:rPr dirty="0" sz="1200" b="1">
                <a:latin typeface="Times New Roman"/>
                <a:cs typeface="Times New Roman"/>
              </a:rPr>
              <a:t>This is because it had  </a:t>
            </a:r>
            <a:r>
              <a:rPr dirty="0" sz="1200" spc="-5" b="1">
                <a:latin typeface="Times New Roman"/>
                <a:cs typeface="Times New Roman"/>
              </a:rPr>
              <a:t>been </a:t>
            </a:r>
            <a:r>
              <a:rPr dirty="0" sz="1200" b="1">
                <a:latin typeface="Times New Roman"/>
                <a:cs typeface="Times New Roman"/>
              </a:rPr>
              <a:t>modified to read the </a:t>
            </a:r>
            <a:r>
              <a:rPr dirty="0" sz="1200" spc="-5" b="1">
                <a:latin typeface="Times New Roman"/>
                <a:cs typeface="Times New Roman"/>
              </a:rPr>
              <a:t>miniumum </a:t>
            </a:r>
            <a:r>
              <a:rPr dirty="0" sz="1200" b="1">
                <a:latin typeface="Times New Roman"/>
                <a:cs typeface="Times New Roman"/>
              </a:rPr>
              <a:t>and maximum </a:t>
            </a:r>
            <a:r>
              <a:rPr dirty="0" sz="1200" spc="-5" b="1">
                <a:latin typeface="Times New Roman"/>
                <a:cs typeface="Times New Roman"/>
              </a:rPr>
              <a:t>salaries </a:t>
            </a:r>
            <a:r>
              <a:rPr dirty="0" sz="1200" b="1">
                <a:latin typeface="Times New Roman"/>
                <a:cs typeface="Times New Roman"/>
              </a:rPr>
              <a:t>from </a:t>
            </a:r>
            <a:r>
              <a:rPr dirty="0" sz="1200" spc="-5" b="1">
                <a:latin typeface="Courier New"/>
                <a:cs typeface="Courier New"/>
              </a:rPr>
              <a:t>JOBS_PK</a:t>
            </a:r>
            <a:r>
              <a:rPr dirty="0" sz="1200" spc="-5" b="1">
                <a:latin typeface="Times New Roman"/>
                <a:cs typeface="Times New Roman"/>
              </a:rPr>
              <a:t>, which  should store </a:t>
            </a:r>
            <a:r>
              <a:rPr dirty="0" sz="1200" b="1">
                <a:latin typeface="Times New Roman"/>
                <a:cs typeface="Times New Roman"/>
              </a:rPr>
              <a:t>the </a:t>
            </a:r>
            <a:r>
              <a:rPr dirty="0" sz="1200" spc="-5" b="1">
                <a:latin typeface="Times New Roman"/>
                <a:cs typeface="Times New Roman"/>
              </a:rPr>
              <a:t>data </a:t>
            </a:r>
            <a:r>
              <a:rPr dirty="0" sz="1200" b="1">
                <a:latin typeface="Times New Roman"/>
                <a:cs typeface="Times New Roman"/>
              </a:rPr>
              <a:t>in a PL/SQL table. When </a:t>
            </a:r>
            <a:r>
              <a:rPr dirty="0" sz="1200" spc="-5" b="1">
                <a:latin typeface="Courier New"/>
                <a:cs typeface="Courier New"/>
              </a:rPr>
              <a:t>CHECK_SALARY </a:t>
            </a:r>
            <a:r>
              <a:rPr dirty="0" sz="1200" spc="-5" b="1">
                <a:latin typeface="Times New Roman"/>
                <a:cs typeface="Times New Roman"/>
              </a:rPr>
              <a:t>attempts </a:t>
            </a:r>
            <a:r>
              <a:rPr dirty="0" sz="1200" b="1">
                <a:latin typeface="Times New Roman"/>
                <a:cs typeface="Times New Roman"/>
              </a:rPr>
              <a:t>to </a:t>
            </a:r>
            <a:r>
              <a:rPr dirty="0" sz="1200" spc="-5" b="1">
                <a:latin typeface="Times New Roman"/>
                <a:cs typeface="Times New Roman"/>
              </a:rPr>
              <a:t>call  </a:t>
            </a:r>
            <a:r>
              <a:rPr dirty="0" sz="1200" spc="-5" b="1">
                <a:latin typeface="Courier New"/>
                <a:cs typeface="Courier New"/>
              </a:rPr>
              <a:t>JOBS_PKG.GET_MINSALARY </a:t>
            </a:r>
            <a:r>
              <a:rPr dirty="0" sz="1200" spc="-5" b="1">
                <a:latin typeface="Times New Roman"/>
                <a:cs typeface="Times New Roman"/>
              </a:rPr>
              <a:t>and </a:t>
            </a:r>
            <a:r>
              <a:rPr dirty="0" sz="1200" spc="-5" b="1">
                <a:latin typeface="Courier New"/>
                <a:cs typeface="Courier New"/>
              </a:rPr>
              <a:t>JOBS_PKG.GET_MAXSALARY</a:t>
            </a:r>
            <a:r>
              <a:rPr dirty="0" sz="1200" spc="-5" b="1">
                <a:latin typeface="Times New Roman"/>
                <a:cs typeface="Times New Roman"/>
              </a:rPr>
              <a:t>, </a:t>
            </a:r>
            <a:r>
              <a:rPr dirty="0" sz="1200" b="1">
                <a:latin typeface="Times New Roman"/>
                <a:cs typeface="Times New Roman"/>
              </a:rPr>
              <a:t>these return  </a:t>
            </a:r>
            <a:r>
              <a:rPr dirty="0" sz="1200" spc="-5" b="1">
                <a:latin typeface="Courier New"/>
                <a:cs typeface="Courier New"/>
              </a:rPr>
              <a:t>NO_DATA_FOUND </a:t>
            </a:r>
            <a:r>
              <a:rPr dirty="0" sz="1200" b="1">
                <a:latin typeface="Times New Roman"/>
                <a:cs typeface="Times New Roman"/>
              </a:rPr>
              <a:t>exceptions that cause the trigger and the insert </a:t>
            </a:r>
            <a:r>
              <a:rPr dirty="0" sz="1200" spc="-5" b="1">
                <a:latin typeface="Times New Roman"/>
                <a:cs typeface="Times New Roman"/>
              </a:rPr>
              <a:t>operation </a:t>
            </a:r>
            <a:r>
              <a:rPr dirty="0" sz="1200" b="1">
                <a:latin typeface="Times New Roman"/>
                <a:cs typeface="Times New Roman"/>
              </a:rPr>
              <a:t>to fail.  This can </a:t>
            </a:r>
            <a:r>
              <a:rPr dirty="0" sz="1200" spc="-5" b="1">
                <a:latin typeface="Times New Roman"/>
                <a:cs typeface="Times New Roman"/>
              </a:rPr>
              <a:t>be </a:t>
            </a:r>
            <a:r>
              <a:rPr dirty="0" sz="1200" b="1">
                <a:latin typeface="Times New Roman"/>
                <a:cs typeface="Times New Roman"/>
              </a:rPr>
              <a:t>resolved </a:t>
            </a:r>
            <a:r>
              <a:rPr dirty="0" sz="1200" spc="-5" b="1">
                <a:latin typeface="Times New Roman"/>
                <a:cs typeface="Times New Roman"/>
              </a:rPr>
              <a:t>with </a:t>
            </a:r>
            <a:r>
              <a:rPr dirty="0" sz="1200" b="1">
                <a:latin typeface="Times New Roman"/>
                <a:cs typeface="Times New Roman"/>
              </a:rPr>
              <a:t>a </a:t>
            </a:r>
            <a:r>
              <a:rPr dirty="0" sz="1200" spc="-5" b="1">
                <a:latin typeface="Courier New"/>
                <a:cs typeface="Courier New"/>
              </a:rPr>
              <a:t>BEFORE </a:t>
            </a:r>
            <a:r>
              <a:rPr dirty="0" sz="1200" spc="-5" b="1">
                <a:latin typeface="Times New Roman"/>
                <a:cs typeface="Times New Roman"/>
              </a:rPr>
              <a:t>statement </a:t>
            </a:r>
            <a:r>
              <a:rPr dirty="0" sz="1200" b="1">
                <a:latin typeface="Times New Roman"/>
                <a:cs typeface="Times New Roman"/>
              </a:rPr>
              <a:t>trigger that calls  </a:t>
            </a:r>
            <a:r>
              <a:rPr dirty="0" sz="1200" spc="-5" b="1">
                <a:latin typeface="Courier New"/>
                <a:cs typeface="Courier New"/>
              </a:rPr>
              <a:t>JOBS_PKG.INITIALIZE</a:t>
            </a:r>
            <a:r>
              <a:rPr dirty="0" sz="1200" spc="-425" b="1">
                <a:latin typeface="Courier New"/>
                <a:cs typeface="Courier New"/>
              </a:rPr>
              <a:t> </a:t>
            </a:r>
            <a:r>
              <a:rPr dirty="0" sz="1200" b="1">
                <a:latin typeface="Times New Roman"/>
                <a:cs typeface="Times New Roman"/>
              </a:rPr>
              <a:t>to</a:t>
            </a:r>
            <a:r>
              <a:rPr dirty="0" sz="1200" spc="5" b="1">
                <a:latin typeface="Times New Roman"/>
                <a:cs typeface="Times New Roman"/>
              </a:rPr>
              <a:t> </a:t>
            </a:r>
            <a:r>
              <a:rPr dirty="0" sz="1200" b="1">
                <a:latin typeface="Times New Roman"/>
                <a:cs typeface="Times New Roman"/>
              </a:rPr>
              <a:t>ensure that</a:t>
            </a:r>
            <a:r>
              <a:rPr dirty="0" sz="1200" spc="5" b="1">
                <a:latin typeface="Times New Roman"/>
                <a:cs typeface="Times New Roman"/>
              </a:rPr>
              <a:t> </a:t>
            </a:r>
            <a:r>
              <a:rPr dirty="0" sz="1200" b="1">
                <a:latin typeface="Times New Roman"/>
                <a:cs typeface="Times New Roman"/>
              </a:rPr>
              <a:t>the</a:t>
            </a:r>
            <a:r>
              <a:rPr dirty="0" sz="1200" spc="-10" b="1">
                <a:latin typeface="Times New Roman"/>
                <a:cs typeface="Times New Roman"/>
              </a:rPr>
              <a:t> </a:t>
            </a:r>
            <a:r>
              <a:rPr dirty="0" sz="1200" spc="-5" b="1">
                <a:latin typeface="Courier New"/>
                <a:cs typeface="Courier New"/>
              </a:rPr>
              <a:t>JOBS_PKG</a:t>
            </a:r>
            <a:r>
              <a:rPr dirty="0" sz="1200" spc="-420" b="1">
                <a:latin typeface="Courier New"/>
                <a:cs typeface="Courier New"/>
              </a:rPr>
              <a:t> </a:t>
            </a:r>
            <a:r>
              <a:rPr dirty="0" sz="1200" b="1">
                <a:latin typeface="Times New Roman"/>
                <a:cs typeface="Times New Roman"/>
              </a:rPr>
              <a:t>state is</a:t>
            </a:r>
            <a:r>
              <a:rPr dirty="0" sz="1200" spc="-5" b="1">
                <a:latin typeface="Times New Roman"/>
                <a:cs typeface="Times New Roman"/>
              </a:rPr>
              <a:t> </a:t>
            </a:r>
            <a:r>
              <a:rPr dirty="0" sz="1200" b="1">
                <a:latin typeface="Times New Roman"/>
                <a:cs typeface="Times New Roman"/>
              </a:rPr>
              <a:t>set before</a:t>
            </a:r>
            <a:r>
              <a:rPr dirty="0" sz="1200" spc="-5" b="1">
                <a:latin typeface="Times New Roman"/>
                <a:cs typeface="Times New Roman"/>
              </a:rPr>
              <a:t> </a:t>
            </a:r>
            <a:r>
              <a:rPr dirty="0" sz="1200" b="1">
                <a:latin typeface="Times New Roman"/>
                <a:cs typeface="Times New Roman"/>
              </a:rPr>
              <a:t>you read  it. This is </a:t>
            </a:r>
            <a:r>
              <a:rPr dirty="0" sz="1200" spc="-5" b="1">
                <a:latin typeface="Times New Roman"/>
                <a:cs typeface="Times New Roman"/>
              </a:rPr>
              <a:t>done </a:t>
            </a:r>
            <a:r>
              <a:rPr dirty="0" sz="1200" b="1">
                <a:latin typeface="Times New Roman"/>
                <a:cs typeface="Times New Roman"/>
              </a:rPr>
              <a:t>in the next exercise</a:t>
            </a:r>
            <a:r>
              <a:rPr dirty="0" sz="1200" spc="-5" b="1">
                <a:latin typeface="Times New Roman"/>
                <a:cs typeface="Times New Roman"/>
              </a:rPr>
              <a:t> </a:t>
            </a:r>
            <a:r>
              <a:rPr dirty="0" sz="1200" b="1">
                <a:latin typeface="Times New Roman"/>
                <a:cs typeface="Times New Roman"/>
              </a:rPr>
              <a:t>(3b).</a:t>
            </a:r>
            <a:endParaRPr sz="12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583555" cy="109156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5" b="1">
                <a:latin typeface="Arial"/>
                <a:cs typeface="Arial"/>
              </a:rPr>
              <a:t> </a:t>
            </a:r>
            <a:r>
              <a:rPr dirty="0" sz="1200" spc="-5" b="1">
                <a:latin typeface="Arial"/>
                <a:cs typeface="Arial"/>
              </a:rPr>
              <a:t>(continued)</a:t>
            </a:r>
            <a:endParaRPr sz="1200">
              <a:latin typeface="Arial"/>
              <a:cs typeface="Arial"/>
            </a:endParaRPr>
          </a:p>
          <a:p>
            <a:pPr marL="469900" marR="5080" indent="-228600">
              <a:lnSpc>
                <a:spcPct val="101499"/>
              </a:lnSpc>
              <a:spcBef>
                <a:spcPts val="1105"/>
              </a:spcBef>
            </a:pPr>
            <a:r>
              <a:rPr dirty="0" sz="1200">
                <a:latin typeface="Times New Roman"/>
                <a:cs typeface="Times New Roman"/>
              </a:rPr>
              <a:t>b. To correct the problem encountered </a:t>
            </a:r>
            <a:r>
              <a:rPr dirty="0" sz="1200" spc="-5">
                <a:latin typeface="Times New Roman"/>
                <a:cs typeface="Times New Roman"/>
              </a:rPr>
              <a:t>when </a:t>
            </a:r>
            <a:r>
              <a:rPr dirty="0" sz="1200">
                <a:latin typeface="Times New Roman"/>
                <a:cs typeface="Times New Roman"/>
              </a:rPr>
              <a:t>adding or updating an </a:t>
            </a:r>
            <a:r>
              <a:rPr dirty="0" sz="1200" spc="-5">
                <a:latin typeface="Times New Roman"/>
                <a:cs typeface="Times New Roman"/>
              </a:rPr>
              <a:t>employee, </a:t>
            </a:r>
            <a:r>
              <a:rPr dirty="0" sz="1200">
                <a:latin typeface="Times New Roman"/>
                <a:cs typeface="Times New Roman"/>
              </a:rPr>
              <a:t>create a  </a:t>
            </a:r>
            <a:r>
              <a:rPr dirty="0" sz="1200" spc="-5">
                <a:latin typeface="Courier New"/>
                <a:cs typeface="Courier New"/>
              </a:rPr>
              <a:t>BEFORE INSERT OR UPDATE </a:t>
            </a:r>
            <a:r>
              <a:rPr dirty="0" sz="1200" spc="-5">
                <a:latin typeface="Times New Roman"/>
                <a:cs typeface="Times New Roman"/>
              </a:rPr>
              <a:t>statement trigger called  </a:t>
            </a:r>
            <a:r>
              <a:rPr dirty="0" sz="1200" spc="-5">
                <a:latin typeface="Courier New"/>
                <a:cs typeface="Courier New"/>
              </a:rPr>
              <a:t>EMPLOYEE_INITJOBS_TRG </a:t>
            </a:r>
            <a:r>
              <a:rPr dirty="0" sz="1200">
                <a:latin typeface="Times New Roman"/>
                <a:cs typeface="Times New Roman"/>
              </a:rPr>
              <a:t>on the </a:t>
            </a:r>
            <a:r>
              <a:rPr dirty="0" sz="1200" spc="-5">
                <a:latin typeface="Courier New"/>
                <a:cs typeface="Courier New"/>
              </a:rPr>
              <a:t>EMPLOYEES </a:t>
            </a:r>
            <a:r>
              <a:rPr dirty="0" sz="1200">
                <a:latin typeface="Times New Roman"/>
                <a:cs typeface="Times New Roman"/>
              </a:rPr>
              <a:t>table </a:t>
            </a:r>
            <a:r>
              <a:rPr dirty="0" sz="1200" spc="-5">
                <a:latin typeface="Times New Roman"/>
                <a:cs typeface="Times New Roman"/>
              </a:rPr>
              <a:t>that calls </a:t>
            </a:r>
            <a:r>
              <a:rPr dirty="0" sz="1200">
                <a:latin typeface="Times New Roman"/>
                <a:cs typeface="Times New Roman"/>
              </a:rPr>
              <a:t>the  </a:t>
            </a:r>
            <a:r>
              <a:rPr dirty="0" sz="1200" spc="-5">
                <a:latin typeface="Courier New"/>
                <a:cs typeface="Courier New"/>
              </a:rPr>
              <a:t>JOBS_PKG.INITIALIZE</a:t>
            </a:r>
            <a:r>
              <a:rPr dirty="0" sz="1200" spc="-425">
                <a:latin typeface="Courier New"/>
                <a:cs typeface="Courier New"/>
              </a:rPr>
              <a:t> </a:t>
            </a:r>
            <a:r>
              <a:rPr dirty="0" sz="1200" spc="-5">
                <a:latin typeface="Times New Roman"/>
                <a:cs typeface="Times New Roman"/>
              </a:rPr>
              <a:t>procedure.</a:t>
            </a:r>
            <a:r>
              <a:rPr dirty="0" sz="1200" spc="5">
                <a:latin typeface="Times New Roman"/>
                <a:cs typeface="Times New Roman"/>
              </a:rPr>
              <a:t> </a:t>
            </a:r>
            <a:r>
              <a:rPr dirty="0" sz="1200">
                <a:latin typeface="Times New Roman"/>
                <a:cs typeface="Times New Roman"/>
              </a:rPr>
              <a:t>Use</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CALL</a:t>
            </a:r>
            <a:r>
              <a:rPr dirty="0" sz="1200" spc="-420">
                <a:latin typeface="Courier New"/>
                <a:cs typeface="Courier New"/>
              </a:rPr>
              <a:t> </a:t>
            </a:r>
            <a:r>
              <a:rPr dirty="0" sz="1200">
                <a:latin typeface="Times New Roman"/>
                <a:cs typeface="Times New Roman"/>
              </a:rPr>
              <a:t>syntax</a:t>
            </a:r>
            <a:r>
              <a:rPr dirty="0" sz="1200" spc="-5">
                <a:latin typeface="Times New Roman"/>
                <a:cs typeface="Times New Roman"/>
              </a:rPr>
              <a:t> </a:t>
            </a:r>
            <a:r>
              <a:rPr dirty="0" sz="1200">
                <a:latin typeface="Times New Roman"/>
                <a:cs typeface="Times New Roman"/>
              </a:rPr>
              <a:t>in the trigger body.</a:t>
            </a:r>
            <a:endParaRPr sz="1200">
              <a:latin typeface="Times New Roman"/>
              <a:cs typeface="Times New Roman"/>
            </a:endParaRPr>
          </a:p>
        </p:txBody>
      </p:sp>
      <p:sp>
        <p:nvSpPr>
          <p:cNvPr id="3" name="object 3"/>
          <p:cNvSpPr txBox="1"/>
          <p:nvPr/>
        </p:nvSpPr>
        <p:spPr>
          <a:xfrm>
            <a:off x="838961" y="1987295"/>
            <a:ext cx="6323330" cy="988694"/>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TRIGGER</a:t>
            </a:r>
            <a:r>
              <a:rPr dirty="0" sz="1100" spc="5">
                <a:latin typeface="Courier New"/>
                <a:cs typeface="Courier New"/>
              </a:rPr>
              <a:t> </a:t>
            </a:r>
            <a:r>
              <a:rPr dirty="0" sz="1100" spc="-5">
                <a:latin typeface="Courier New"/>
                <a:cs typeface="Courier New"/>
              </a:rPr>
              <a:t>employee_initjobs_trg</a:t>
            </a:r>
            <a:endParaRPr sz="1100">
              <a:latin typeface="Courier New"/>
              <a:cs typeface="Courier New"/>
            </a:endParaRPr>
          </a:p>
          <a:p>
            <a:pPr marL="74930" marR="1713230">
              <a:lnSpc>
                <a:spcPts val="1250"/>
              </a:lnSpc>
              <a:spcBef>
                <a:spcPts val="60"/>
              </a:spcBef>
            </a:pPr>
            <a:r>
              <a:rPr dirty="0" sz="1100" spc="-5">
                <a:latin typeface="Courier New"/>
                <a:cs typeface="Courier New"/>
              </a:rPr>
              <a:t>BEFORE INSERT OR UPDATE OF job_id, salary ON employees  CALL jobs_pkg.initialize</a:t>
            </a:r>
            <a:endParaRPr sz="1100">
              <a:latin typeface="Courier New"/>
              <a:cs typeface="Courier New"/>
            </a:endParaRPr>
          </a:p>
          <a:p>
            <a:pPr marL="74930">
              <a:lnSpc>
                <a:spcPts val="1215"/>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Trigger created.</a:t>
            </a:r>
            <a:endParaRPr sz="1100">
              <a:latin typeface="Courier New"/>
              <a:cs typeface="Courier New"/>
            </a:endParaRPr>
          </a:p>
        </p:txBody>
      </p:sp>
      <p:sp>
        <p:nvSpPr>
          <p:cNvPr id="4" name="object 4"/>
          <p:cNvSpPr txBox="1"/>
          <p:nvPr/>
        </p:nvSpPr>
        <p:spPr>
          <a:xfrm>
            <a:off x="1130300" y="3109214"/>
            <a:ext cx="5553075" cy="572135"/>
          </a:xfrm>
          <a:prstGeom prst="rect">
            <a:avLst/>
          </a:prstGeom>
        </p:spPr>
        <p:txBody>
          <a:bodyPr wrap="square" lIns="0" tIns="13335" rIns="0" bIns="0" rtlCol="0" vert="horz">
            <a:spAutoFit/>
          </a:bodyPr>
          <a:lstStyle/>
          <a:p>
            <a:pPr algn="just" marL="241300" marR="5080" indent="-228600">
              <a:lnSpc>
                <a:spcPct val="99400"/>
              </a:lnSpc>
              <a:spcBef>
                <a:spcPts val="105"/>
              </a:spcBef>
            </a:pPr>
            <a:r>
              <a:rPr dirty="0" sz="1200">
                <a:latin typeface="Times New Roman"/>
                <a:cs typeface="Times New Roman"/>
              </a:rPr>
              <a:t>c. Test the trigger by adding </a:t>
            </a:r>
            <a:r>
              <a:rPr dirty="0" sz="1200" spc="-5">
                <a:latin typeface="Times New Roman"/>
                <a:cs typeface="Times New Roman"/>
              </a:rPr>
              <a:t>employee </a:t>
            </a:r>
            <a:r>
              <a:rPr dirty="0" sz="1200">
                <a:latin typeface="Times New Roman"/>
                <a:cs typeface="Times New Roman"/>
              </a:rPr>
              <a:t>Steve </a:t>
            </a:r>
            <a:r>
              <a:rPr dirty="0" sz="1200" spc="-5">
                <a:latin typeface="Times New Roman"/>
                <a:cs typeface="Times New Roman"/>
              </a:rPr>
              <a:t>Morse </a:t>
            </a:r>
            <a:r>
              <a:rPr dirty="0" sz="1200">
                <a:latin typeface="Times New Roman"/>
                <a:cs typeface="Times New Roman"/>
              </a:rPr>
              <a:t>again. Confirm the inserted record in  the </a:t>
            </a:r>
            <a:r>
              <a:rPr dirty="0" sz="1200" spc="-5">
                <a:latin typeface="Courier New"/>
                <a:cs typeface="Courier New"/>
              </a:rPr>
              <a:t>employees</a:t>
            </a:r>
            <a:r>
              <a:rPr dirty="0" sz="1200" spc="-470">
                <a:latin typeface="Courier New"/>
                <a:cs typeface="Courier New"/>
              </a:rPr>
              <a:t> </a:t>
            </a:r>
            <a:r>
              <a:rPr dirty="0" sz="1200">
                <a:latin typeface="Times New Roman"/>
                <a:cs typeface="Times New Roman"/>
              </a:rPr>
              <a:t>table by displaying the </a:t>
            </a:r>
            <a:r>
              <a:rPr dirty="0" sz="1200" spc="-5">
                <a:latin typeface="Times New Roman"/>
                <a:cs typeface="Times New Roman"/>
              </a:rPr>
              <a:t>employee ID, </a:t>
            </a:r>
            <a:r>
              <a:rPr dirty="0" sz="1200">
                <a:latin typeface="Times New Roman"/>
                <a:cs typeface="Times New Roman"/>
              </a:rPr>
              <a:t>first and last </a:t>
            </a:r>
            <a:r>
              <a:rPr dirty="0" sz="1200" spc="-5">
                <a:latin typeface="Times New Roman"/>
                <a:cs typeface="Times New Roman"/>
              </a:rPr>
              <a:t>names, salary, </a:t>
            </a:r>
            <a:r>
              <a:rPr dirty="0" sz="1200">
                <a:latin typeface="Times New Roman"/>
                <a:cs typeface="Times New Roman"/>
              </a:rPr>
              <a:t>job  ID, and </a:t>
            </a:r>
            <a:r>
              <a:rPr dirty="0" sz="1200" spc="-5">
                <a:latin typeface="Times New Roman"/>
                <a:cs typeface="Times New Roman"/>
              </a:rPr>
              <a:t>department </a:t>
            </a:r>
            <a:r>
              <a:rPr dirty="0" sz="1200">
                <a:latin typeface="Times New Roman"/>
                <a:cs typeface="Times New Roman"/>
              </a:rPr>
              <a:t>ID.</a:t>
            </a:r>
            <a:endParaRPr sz="1200">
              <a:latin typeface="Times New Roman"/>
              <a:cs typeface="Times New Roman"/>
            </a:endParaRPr>
          </a:p>
        </p:txBody>
      </p:sp>
      <p:sp>
        <p:nvSpPr>
          <p:cNvPr id="5" name="object 5"/>
          <p:cNvSpPr txBox="1"/>
          <p:nvPr/>
        </p:nvSpPr>
        <p:spPr>
          <a:xfrm>
            <a:off x="838961" y="3755135"/>
            <a:ext cx="6323330" cy="1751964"/>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emp_pkg.add_employee('Steve', 'Morse', 'SMORSE', sal =&gt;</a:t>
            </a:r>
            <a:r>
              <a:rPr dirty="0" sz="1100" spc="90">
                <a:latin typeface="Courier New"/>
                <a:cs typeface="Courier New"/>
              </a:rPr>
              <a:t> </a:t>
            </a:r>
            <a:r>
              <a:rPr dirty="0" sz="1100" spc="-5">
                <a:latin typeface="Courier New"/>
                <a:cs typeface="Courier New"/>
              </a:rPr>
              <a:t>6500)</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spcBef>
                <a:spcPts val="30"/>
              </a:spcBef>
            </a:pPr>
            <a:endParaRPr sz="1100">
              <a:latin typeface="Courier New"/>
              <a:cs typeface="Courier New"/>
            </a:endParaRPr>
          </a:p>
          <a:p>
            <a:pPr marL="74930" marR="204470">
              <a:lnSpc>
                <a:spcPts val="1250"/>
              </a:lnSpc>
            </a:pPr>
            <a:r>
              <a:rPr dirty="0" sz="1100" spc="-5">
                <a:latin typeface="Courier New"/>
                <a:cs typeface="Courier New"/>
              </a:rPr>
              <a:t>SELECT employee_id, first_name, last_name, salary, job_id, department_id  FROM employees</a:t>
            </a:r>
            <a:endParaRPr sz="1100">
              <a:latin typeface="Courier New"/>
              <a:cs typeface="Courier New"/>
            </a:endParaRPr>
          </a:p>
          <a:p>
            <a:pPr marL="74930">
              <a:lnSpc>
                <a:spcPts val="1210"/>
              </a:lnSpc>
            </a:pPr>
            <a:r>
              <a:rPr dirty="0" sz="1100" spc="-5">
                <a:latin typeface="Courier New"/>
                <a:cs typeface="Courier New"/>
              </a:rPr>
              <a:t>WHERE last_name =</a:t>
            </a:r>
            <a:r>
              <a:rPr dirty="0" sz="1100" spc="5">
                <a:latin typeface="Courier New"/>
                <a:cs typeface="Courier New"/>
              </a:rPr>
              <a:t> </a:t>
            </a:r>
            <a:r>
              <a:rPr dirty="0" sz="1100" spc="-5">
                <a:latin typeface="Courier New"/>
                <a:cs typeface="Courier New"/>
              </a:rPr>
              <a:t>'Morse';</a:t>
            </a:r>
            <a:endParaRPr sz="1100">
              <a:latin typeface="Courier New"/>
              <a:cs typeface="Courier New"/>
            </a:endParaRPr>
          </a:p>
        </p:txBody>
      </p:sp>
      <p:sp>
        <p:nvSpPr>
          <p:cNvPr id="6" name="object 6"/>
          <p:cNvSpPr/>
          <p:nvPr/>
        </p:nvSpPr>
        <p:spPr>
          <a:xfrm>
            <a:off x="933451" y="5059696"/>
            <a:ext cx="4924803" cy="409923"/>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20">
                <a:latin typeface="Garuda"/>
                <a:cs typeface="Garuda"/>
              </a:rPr>
              <a:t>(W</a:t>
            </a:r>
            <a:r>
              <a:rPr dirty="0" baseline="17676" sz="1650" spc="-330" b="1">
                <a:latin typeface="Arial"/>
                <a:cs typeface="Arial"/>
              </a:rPr>
              <a:t>O</a:t>
            </a:r>
            <a:r>
              <a:rPr dirty="0" sz="800" spc="-220">
                <a:latin typeface="Garuda"/>
                <a:cs typeface="Garuda"/>
              </a:rPr>
              <a:t>D</a:t>
            </a:r>
            <a:r>
              <a:rPr dirty="0" baseline="17676" sz="1650" spc="-330" b="1">
                <a:latin typeface="Arial"/>
                <a:cs typeface="Arial"/>
              </a:rPr>
              <a:t>r</a:t>
            </a:r>
            <a:r>
              <a:rPr dirty="0" sz="800" spc="-220">
                <a:latin typeface="Garuda"/>
                <a:cs typeface="Garuda"/>
              </a:rPr>
              <a:t>P</a:t>
            </a:r>
            <a:r>
              <a:rPr dirty="0" baseline="17676" sz="1650" spc="-330" b="1">
                <a:latin typeface="Arial"/>
                <a:cs typeface="Arial"/>
              </a:rPr>
              <a:t>a</a:t>
            </a:r>
            <a:r>
              <a:rPr dirty="0" sz="800" spc="-220">
                <a:latin typeface="Garuda"/>
                <a:cs typeface="Garuda"/>
              </a:rPr>
              <a:t>)</a:t>
            </a:r>
            <a:r>
              <a:rPr dirty="0" baseline="17676" sz="1650" spc="-330" b="1">
                <a:latin typeface="Arial"/>
                <a:cs typeface="Arial"/>
              </a:rPr>
              <a:t>c</a:t>
            </a:r>
            <a:r>
              <a:rPr dirty="0" sz="800" spc="-220">
                <a:latin typeface="Garuda"/>
                <a:cs typeface="Garuda"/>
              </a:rPr>
              <a:t>e</a:t>
            </a:r>
            <a:r>
              <a:rPr dirty="0" baseline="17676" sz="1650" spc="-330" b="1">
                <a:latin typeface="Arial"/>
                <a:cs typeface="Arial"/>
              </a:rPr>
              <a:t>l</a:t>
            </a:r>
            <a:r>
              <a:rPr dirty="0" sz="800" spc="-220">
                <a:latin typeface="Garuda"/>
                <a:cs typeface="Garuda"/>
              </a:rPr>
              <a:t>K</a:t>
            </a:r>
            <a:r>
              <a:rPr dirty="0" baseline="17676" sz="1650" spc="-330" b="1">
                <a:latin typeface="Arial"/>
                <a:cs typeface="Arial"/>
              </a:rPr>
              <a:t>e</a:t>
            </a:r>
            <a:r>
              <a:rPr dirty="0" sz="800" spc="-220">
                <a:latin typeface="Garuda"/>
                <a:cs typeface="Garuda"/>
              </a:rPr>
              <a:t>it </a:t>
            </a:r>
            <a:r>
              <a:rPr dirty="0" baseline="17676" sz="1650" spc="-345" b="1">
                <a:latin typeface="Arial"/>
                <a:cs typeface="Arial"/>
              </a:rPr>
              <a:t>D</a:t>
            </a:r>
            <a:r>
              <a:rPr dirty="0" sz="800" spc="-229">
                <a:latin typeface="Garuda"/>
                <a:cs typeface="Garuda"/>
              </a:rPr>
              <a:t>m</a:t>
            </a:r>
            <a:r>
              <a:rPr dirty="0" baseline="17676" sz="1650" spc="-345" b="1">
                <a:latin typeface="Arial"/>
                <a:cs typeface="Arial"/>
              </a:rPr>
              <a:t>a</a:t>
            </a:r>
            <a:r>
              <a:rPr dirty="0" sz="800" spc="-229">
                <a:latin typeface="Garuda"/>
                <a:cs typeface="Garuda"/>
              </a:rPr>
              <a:t>at</a:t>
            </a:r>
            <a:r>
              <a:rPr dirty="0" baseline="17676" sz="1650" spc="-345" b="1">
                <a:latin typeface="Arial"/>
                <a:cs typeface="Arial"/>
              </a:rPr>
              <a:t>t</a:t>
            </a:r>
            <a:r>
              <a:rPr dirty="0" sz="800" spc="-229">
                <a:latin typeface="Garuda"/>
                <a:cs typeface="Garuda"/>
              </a:rPr>
              <a:t>e</a:t>
            </a:r>
            <a:r>
              <a:rPr dirty="0" baseline="17676" sz="1650" spc="-345" b="1">
                <a:latin typeface="Arial"/>
                <a:cs typeface="Arial"/>
              </a:rPr>
              <a:t>a</a:t>
            </a:r>
            <a:r>
              <a:rPr dirty="0" sz="800" spc="-229">
                <a:latin typeface="Garuda"/>
                <a:cs typeface="Garuda"/>
              </a:rPr>
              <a:t>ria</a:t>
            </a:r>
            <a:r>
              <a:rPr dirty="0" baseline="17676" sz="1650" spc="-345" b="1">
                <a:latin typeface="Arial"/>
                <a:cs typeface="Arial"/>
              </a:rPr>
              <a:t>b</a:t>
            </a:r>
            <a:r>
              <a:rPr dirty="0" sz="800" spc="-229">
                <a:latin typeface="Garuda"/>
                <a:cs typeface="Garuda"/>
              </a:rPr>
              <a:t>ls</a:t>
            </a:r>
            <a:r>
              <a:rPr dirty="0" baseline="17676" sz="1650" spc="-345" b="1">
                <a:latin typeface="Arial"/>
                <a:cs typeface="Arial"/>
              </a:rPr>
              <a:t>a</a:t>
            </a:r>
            <a:r>
              <a:rPr dirty="0" sz="800" spc="-229">
                <a:latin typeface="Garuda"/>
                <a:cs typeface="Garuda"/>
              </a:rPr>
              <a:t>a</a:t>
            </a:r>
            <a:r>
              <a:rPr dirty="0" baseline="17676" sz="1650" spc="-345" b="1">
                <a:latin typeface="Arial"/>
                <a:cs typeface="Arial"/>
              </a:rPr>
              <a:t>s</a:t>
            </a:r>
            <a:r>
              <a:rPr dirty="0" sz="800" spc="-229">
                <a:latin typeface="Garuda"/>
                <a:cs typeface="Garuda"/>
              </a:rPr>
              <a:t>r</a:t>
            </a:r>
            <a:r>
              <a:rPr dirty="0" baseline="17676" sz="1650" spc="-345" b="1">
                <a:latin typeface="Arial"/>
                <a:cs typeface="Arial"/>
              </a:rPr>
              <a:t>e</a:t>
            </a:r>
            <a:r>
              <a:rPr dirty="0" sz="800" spc="-229">
                <a:latin typeface="Garuda"/>
                <a:cs typeface="Garuda"/>
              </a:rPr>
              <a:t>e p</a:t>
            </a:r>
            <a:r>
              <a:rPr dirty="0" baseline="17676" sz="1650" spc="-345" b="1">
                <a:latin typeface="Arial"/>
                <a:cs typeface="Arial"/>
              </a:rPr>
              <a:t>1</a:t>
            </a:r>
            <a:r>
              <a:rPr dirty="0" sz="800" spc="-229">
                <a:latin typeface="Garuda"/>
                <a:cs typeface="Garuda"/>
              </a:rPr>
              <a:t>ro</a:t>
            </a:r>
            <a:r>
              <a:rPr dirty="0" baseline="17676" sz="1650" spc="-345" b="1">
                <a:latin typeface="Arial"/>
                <a:cs typeface="Arial"/>
              </a:rPr>
              <a:t>0</a:t>
            </a:r>
            <a:r>
              <a:rPr dirty="0" sz="800" spc="-229">
                <a:latin typeface="Garuda"/>
                <a:cs typeface="Garuda"/>
              </a:rPr>
              <a:t>v</a:t>
            </a:r>
            <a:r>
              <a:rPr dirty="0" baseline="17676" sz="1650" spc="-345" b="1" i="1">
                <a:latin typeface="Arial"/>
                <a:cs typeface="Arial"/>
              </a:rPr>
              <a:t>g</a:t>
            </a:r>
            <a:r>
              <a:rPr dirty="0" sz="800" spc="-229">
                <a:latin typeface="Garuda"/>
                <a:cs typeface="Garuda"/>
              </a:rPr>
              <a:t>id</a:t>
            </a:r>
            <a:r>
              <a:rPr dirty="0" baseline="17676" sz="1650" spc="-345" b="1">
                <a:latin typeface="Arial"/>
                <a:cs typeface="Arial"/>
              </a:rPr>
              <a:t>:</a:t>
            </a:r>
            <a:r>
              <a:rPr dirty="0" sz="800" spc="-229">
                <a:latin typeface="Garuda"/>
                <a:cs typeface="Garuda"/>
              </a:rPr>
              <a:t>ed</a:t>
            </a:r>
            <a:r>
              <a:rPr dirty="0" baseline="17676" sz="1650" spc="-345" b="1">
                <a:latin typeface="Arial"/>
                <a:cs typeface="Arial"/>
              </a:rPr>
              <a:t>D</a:t>
            </a:r>
            <a:r>
              <a:rPr dirty="0" sz="800" spc="-229">
                <a:latin typeface="Garuda"/>
                <a:cs typeface="Garuda"/>
              </a:rPr>
              <a:t>fo</a:t>
            </a:r>
            <a:r>
              <a:rPr dirty="0" baseline="17676" sz="1650" spc="-345" b="1">
                <a:latin typeface="Arial"/>
                <a:cs typeface="Arial"/>
              </a:rPr>
              <a:t>e</a:t>
            </a:r>
            <a:r>
              <a:rPr dirty="0" sz="800" spc="-229">
                <a:latin typeface="Garuda"/>
                <a:cs typeface="Garuda"/>
              </a:rPr>
              <a:t>r</a:t>
            </a:r>
            <a:r>
              <a:rPr dirty="0" baseline="17676" sz="1650" spc="-345" b="1">
                <a:latin typeface="Arial"/>
                <a:cs typeface="Arial"/>
              </a:rPr>
              <a:t>v</a:t>
            </a:r>
            <a:r>
              <a:rPr dirty="0" sz="800" spc="-229">
                <a:latin typeface="Garuda"/>
                <a:cs typeface="Garuda"/>
              </a:rPr>
              <a:t>W</a:t>
            </a:r>
            <a:r>
              <a:rPr dirty="0" baseline="17676" sz="1650" spc="-345" b="1">
                <a:latin typeface="Arial"/>
                <a:cs typeface="Arial"/>
              </a:rPr>
              <a:t>e</a:t>
            </a:r>
            <a:r>
              <a:rPr dirty="0" sz="800" spc="-229">
                <a:latin typeface="Garuda"/>
                <a:cs typeface="Garuda"/>
              </a:rPr>
              <a:t>D</a:t>
            </a:r>
            <a:r>
              <a:rPr dirty="0" baseline="17676" sz="1650" spc="-345" b="1">
                <a:latin typeface="Arial"/>
                <a:cs typeface="Arial"/>
              </a:rPr>
              <a:t>lo</a:t>
            </a:r>
            <a:r>
              <a:rPr dirty="0" sz="800" spc="-229">
                <a:latin typeface="Garuda"/>
                <a:cs typeface="Garuda"/>
              </a:rPr>
              <a:t>P </a:t>
            </a:r>
            <a:r>
              <a:rPr dirty="0" baseline="17676" sz="1650" spc="-322" b="1">
                <a:latin typeface="Arial"/>
                <a:cs typeface="Arial"/>
              </a:rPr>
              <a:t>p</a:t>
            </a:r>
            <a:r>
              <a:rPr dirty="0" sz="800" spc="-215">
                <a:latin typeface="Garuda"/>
                <a:cs typeface="Garuda"/>
              </a:rPr>
              <a:t>in-</a:t>
            </a:r>
            <a:r>
              <a:rPr dirty="0" baseline="17676" sz="1650" spc="-322" b="1">
                <a:latin typeface="Arial"/>
                <a:cs typeface="Arial"/>
              </a:rPr>
              <a:t>P</a:t>
            </a:r>
            <a:r>
              <a:rPr dirty="0" sz="800" spc="-215">
                <a:latin typeface="Garuda"/>
                <a:cs typeface="Garuda"/>
              </a:rPr>
              <a:t>cla</a:t>
            </a:r>
            <a:r>
              <a:rPr dirty="0" baseline="17676" sz="1650" spc="-322" b="1">
                <a:latin typeface="Arial"/>
                <a:cs typeface="Arial"/>
              </a:rPr>
              <a:t>L</a:t>
            </a:r>
            <a:r>
              <a:rPr dirty="0" sz="800" spc="-215">
                <a:latin typeface="Garuda"/>
                <a:cs typeface="Garuda"/>
              </a:rPr>
              <a:t>s</a:t>
            </a:r>
            <a:r>
              <a:rPr dirty="0" baseline="17676" sz="1650" spc="-322" b="1">
                <a:latin typeface="Arial"/>
                <a:cs typeface="Arial"/>
              </a:rPr>
              <a:t>/</a:t>
            </a:r>
            <a:r>
              <a:rPr dirty="0" sz="800" spc="-215">
                <a:latin typeface="Garuda"/>
                <a:cs typeface="Garuda"/>
              </a:rPr>
              <a:t>s</a:t>
            </a:r>
            <a:r>
              <a:rPr dirty="0" baseline="17676" sz="1650" spc="-322" b="1">
                <a:latin typeface="Arial"/>
                <a:cs typeface="Arial"/>
              </a:rPr>
              <a:t>S</a:t>
            </a:r>
            <a:r>
              <a:rPr dirty="0" sz="800" spc="-215">
                <a:latin typeface="Garuda"/>
                <a:cs typeface="Garuda"/>
              </a:rPr>
              <a:t>u</a:t>
            </a:r>
            <a:r>
              <a:rPr dirty="0" baseline="17676" sz="1650" spc="-322" b="1">
                <a:latin typeface="Arial"/>
                <a:cs typeface="Arial"/>
              </a:rPr>
              <a:t>Q</a:t>
            </a:r>
            <a:r>
              <a:rPr dirty="0" sz="800" spc="-215">
                <a:latin typeface="Garuda"/>
                <a:cs typeface="Garuda"/>
              </a:rPr>
              <a:t>se</a:t>
            </a:r>
            <a:r>
              <a:rPr dirty="0" baseline="17676" sz="1650" spc="-322" b="1">
                <a:latin typeface="Arial"/>
                <a:cs typeface="Arial"/>
              </a:rPr>
              <a:t>L</a:t>
            </a:r>
            <a:r>
              <a:rPr dirty="0" sz="800" spc="-215">
                <a:latin typeface="Garuda"/>
                <a:cs typeface="Garuda"/>
              </a:rPr>
              <a:t>on</a:t>
            </a:r>
            <a:r>
              <a:rPr dirty="0" baseline="17676" sz="1650" spc="-322" b="1">
                <a:latin typeface="Arial"/>
                <a:cs typeface="Arial"/>
              </a:rPr>
              <a:t>P</a:t>
            </a:r>
            <a:r>
              <a:rPr dirty="0" sz="800" spc="-215">
                <a:latin typeface="Garuda"/>
                <a:cs typeface="Garuda"/>
              </a:rPr>
              <a:t>ly</a:t>
            </a:r>
            <a:r>
              <a:rPr dirty="0" baseline="17676" sz="1650" spc="-322" b="1">
                <a:latin typeface="Arial"/>
                <a:cs typeface="Arial"/>
              </a:rPr>
              <a:t>r</a:t>
            </a:r>
            <a:r>
              <a:rPr dirty="0" sz="800" spc="-215">
                <a:latin typeface="Garuda"/>
                <a:cs typeface="Garuda"/>
              </a:rPr>
              <a:t>. </a:t>
            </a:r>
            <a:r>
              <a:rPr dirty="0" baseline="17676" sz="1650" spc="-412" b="1">
                <a:latin typeface="Arial"/>
                <a:cs typeface="Arial"/>
              </a:rPr>
              <a:t>o</a:t>
            </a:r>
            <a:r>
              <a:rPr dirty="0" sz="800" spc="-275">
                <a:latin typeface="Garuda"/>
                <a:cs typeface="Garuda"/>
              </a:rPr>
              <a:t>C</a:t>
            </a:r>
            <a:r>
              <a:rPr dirty="0" baseline="17676" sz="1650" spc="-412" b="1">
                <a:latin typeface="Arial"/>
                <a:cs typeface="Arial"/>
              </a:rPr>
              <a:t>g</a:t>
            </a:r>
            <a:r>
              <a:rPr dirty="0" sz="800" spc="-275">
                <a:latin typeface="Garuda"/>
                <a:cs typeface="Garuda"/>
              </a:rPr>
              <a:t>op</a:t>
            </a:r>
            <a:r>
              <a:rPr dirty="0" baseline="17676" sz="1650" spc="-412" b="1">
                <a:latin typeface="Arial"/>
                <a:cs typeface="Arial"/>
              </a:rPr>
              <a:t>r</a:t>
            </a:r>
            <a:r>
              <a:rPr dirty="0" sz="800" spc="-275">
                <a:latin typeface="Garuda"/>
                <a:cs typeface="Garuda"/>
              </a:rPr>
              <a:t>y</a:t>
            </a:r>
            <a:r>
              <a:rPr dirty="0" baseline="17676" sz="1650" spc="-412" b="1">
                <a:latin typeface="Arial"/>
                <a:cs typeface="Arial"/>
              </a:rPr>
              <a:t>a</a:t>
            </a:r>
            <a:r>
              <a:rPr dirty="0" sz="800" spc="-275">
                <a:latin typeface="Garuda"/>
                <a:cs typeface="Garuda"/>
              </a:rPr>
              <a:t>in</a:t>
            </a:r>
            <a:r>
              <a:rPr dirty="0" baseline="17676" sz="1650" spc="-412" b="1">
                <a:latin typeface="Arial"/>
                <a:cs typeface="Arial"/>
              </a:rPr>
              <a:t>m</a:t>
            </a:r>
            <a:r>
              <a:rPr dirty="0" sz="800" spc="-275">
                <a:latin typeface="Garuda"/>
                <a:cs typeface="Garuda"/>
              </a:rPr>
              <a:t>g</a:t>
            </a:r>
            <a:r>
              <a:rPr dirty="0" sz="800" spc="-35">
                <a:latin typeface="Garuda"/>
                <a:cs typeface="Garuda"/>
              </a:rPr>
              <a:t> </a:t>
            </a:r>
            <a:r>
              <a:rPr dirty="0" sz="800" spc="-185">
                <a:latin typeface="Garuda"/>
                <a:cs typeface="Garuda"/>
              </a:rPr>
              <a:t>e</a:t>
            </a:r>
            <a:r>
              <a:rPr dirty="0" baseline="17676" sz="1650" spc="-277" b="1">
                <a:latin typeface="Arial"/>
                <a:cs typeface="Arial"/>
              </a:rPr>
              <a:t>U</a:t>
            </a:r>
            <a:r>
              <a:rPr dirty="0" sz="800" spc="-185">
                <a:latin typeface="Garuda"/>
                <a:cs typeface="Garuda"/>
              </a:rPr>
              <a:t>Kit</a:t>
            </a:r>
            <a:r>
              <a:rPr dirty="0" baseline="17676" sz="1650" spc="-277" b="1">
                <a:latin typeface="Arial"/>
                <a:cs typeface="Arial"/>
              </a:rPr>
              <a:t>n</a:t>
            </a:r>
            <a:r>
              <a:rPr dirty="0" sz="800" spc="-185">
                <a:latin typeface="Garuda"/>
                <a:cs typeface="Garuda"/>
              </a:rPr>
              <a:t>m</a:t>
            </a:r>
            <a:r>
              <a:rPr dirty="0" baseline="17676" sz="1650" spc="-277" b="1">
                <a:latin typeface="Arial"/>
                <a:cs typeface="Arial"/>
              </a:rPr>
              <a:t>it</a:t>
            </a:r>
            <a:r>
              <a:rPr dirty="0" sz="800" spc="-185">
                <a:latin typeface="Garuda"/>
                <a:cs typeface="Garuda"/>
              </a:rPr>
              <a:t>a</a:t>
            </a:r>
            <a:r>
              <a:rPr dirty="0" baseline="17676" sz="1650" spc="-277" b="1">
                <a:latin typeface="Arial"/>
                <a:cs typeface="Arial"/>
              </a:rPr>
              <a:t>s</a:t>
            </a:r>
            <a:r>
              <a:rPr dirty="0" sz="800" spc="-185">
                <a:latin typeface="Garuda"/>
                <a:cs typeface="Garuda"/>
              </a:rPr>
              <a:t>teria</a:t>
            </a:r>
            <a:r>
              <a:rPr dirty="0" baseline="16203" sz="1800" spc="-277" b="1">
                <a:latin typeface="Arial"/>
                <a:cs typeface="Arial"/>
              </a:rPr>
              <a:t>A</a:t>
            </a:r>
            <a:r>
              <a:rPr dirty="0" sz="800" spc="-185">
                <a:latin typeface="Garuda"/>
                <a:cs typeface="Garuda"/>
              </a:rPr>
              <a:t>ls </a:t>
            </a:r>
            <a:r>
              <a:rPr dirty="0" baseline="16203" sz="1800" spc="-225" b="1">
                <a:latin typeface="Arial"/>
                <a:cs typeface="Arial"/>
              </a:rPr>
              <a:t>-</a:t>
            </a:r>
            <a:r>
              <a:rPr dirty="0" sz="800" spc="-150">
                <a:latin typeface="Garuda"/>
                <a:cs typeface="Garuda"/>
              </a:rPr>
              <a:t>is</a:t>
            </a:r>
            <a:r>
              <a:rPr dirty="0" baseline="16203" sz="1800" spc="-225" b="1">
                <a:latin typeface="Arial"/>
                <a:cs typeface="Arial"/>
              </a:rPr>
              <a:t>1</a:t>
            </a:r>
            <a:r>
              <a:rPr dirty="0" sz="800" spc="-150">
                <a:latin typeface="Garuda"/>
                <a:cs typeface="Garuda"/>
              </a:rPr>
              <a:t>s</a:t>
            </a:r>
            <a:r>
              <a:rPr dirty="0" baseline="16203" sz="1800" spc="-225" b="1">
                <a:latin typeface="Arial"/>
                <a:cs typeface="Arial"/>
              </a:rPr>
              <a:t>0</a:t>
            </a:r>
            <a:r>
              <a:rPr dirty="0" sz="800" spc="-150">
                <a:latin typeface="Garuda"/>
                <a:cs typeface="Garuda"/>
              </a:rPr>
              <a:t>tr</a:t>
            </a:r>
            <a:r>
              <a:rPr dirty="0" baseline="16203" sz="1800" spc="-225" b="1">
                <a:latin typeface="Arial"/>
                <a:cs typeface="Arial"/>
              </a:rPr>
              <a:t>0</a:t>
            </a:r>
            <a:r>
              <a:rPr dirty="0" sz="800" spc="-150">
                <a:latin typeface="Garuda"/>
                <a:cs typeface="Garuda"/>
              </a:rPr>
              <a:t>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20">
                <a:latin typeface="Garuda"/>
                <a:cs typeface="Garuda"/>
              </a:rPr>
              <a:t>(W</a:t>
            </a:r>
            <a:r>
              <a:rPr dirty="0" baseline="17676" sz="1650" spc="-330" b="1">
                <a:latin typeface="Arial"/>
                <a:cs typeface="Arial"/>
              </a:rPr>
              <a:t>O</a:t>
            </a:r>
            <a:r>
              <a:rPr dirty="0" sz="800" spc="-220">
                <a:latin typeface="Garuda"/>
                <a:cs typeface="Garuda"/>
              </a:rPr>
              <a:t>D</a:t>
            </a:r>
            <a:r>
              <a:rPr dirty="0" baseline="17676" sz="1650" spc="-330" b="1">
                <a:latin typeface="Arial"/>
                <a:cs typeface="Arial"/>
              </a:rPr>
              <a:t>r</a:t>
            </a:r>
            <a:r>
              <a:rPr dirty="0" sz="800" spc="-220">
                <a:latin typeface="Garuda"/>
                <a:cs typeface="Garuda"/>
              </a:rPr>
              <a:t>P</a:t>
            </a:r>
            <a:r>
              <a:rPr dirty="0" baseline="17676" sz="1650" spc="-330" b="1">
                <a:latin typeface="Arial"/>
                <a:cs typeface="Arial"/>
              </a:rPr>
              <a:t>a</a:t>
            </a:r>
            <a:r>
              <a:rPr dirty="0" sz="800" spc="-220">
                <a:latin typeface="Garuda"/>
                <a:cs typeface="Garuda"/>
              </a:rPr>
              <a:t>)</a:t>
            </a:r>
            <a:r>
              <a:rPr dirty="0" baseline="17676" sz="1650" spc="-330" b="1">
                <a:latin typeface="Arial"/>
                <a:cs typeface="Arial"/>
              </a:rPr>
              <a:t>c</a:t>
            </a:r>
            <a:r>
              <a:rPr dirty="0" sz="800" spc="-220">
                <a:latin typeface="Garuda"/>
                <a:cs typeface="Garuda"/>
              </a:rPr>
              <a:t>e</a:t>
            </a:r>
            <a:r>
              <a:rPr dirty="0" baseline="17676" sz="1650" spc="-330" b="1">
                <a:latin typeface="Arial"/>
                <a:cs typeface="Arial"/>
              </a:rPr>
              <a:t>l</a:t>
            </a:r>
            <a:r>
              <a:rPr dirty="0" sz="800" spc="-220">
                <a:latin typeface="Garuda"/>
                <a:cs typeface="Garuda"/>
              </a:rPr>
              <a:t>K</a:t>
            </a:r>
            <a:r>
              <a:rPr dirty="0" baseline="17676" sz="1650" spc="-330" b="1">
                <a:latin typeface="Arial"/>
                <a:cs typeface="Arial"/>
              </a:rPr>
              <a:t>e</a:t>
            </a:r>
            <a:r>
              <a:rPr dirty="0" sz="800" spc="-220">
                <a:latin typeface="Garuda"/>
                <a:cs typeface="Garuda"/>
              </a:rPr>
              <a:t>it </a:t>
            </a:r>
            <a:r>
              <a:rPr dirty="0" baseline="17676" sz="1650" spc="-345" b="1">
                <a:latin typeface="Arial"/>
                <a:cs typeface="Arial"/>
              </a:rPr>
              <a:t>D</a:t>
            </a:r>
            <a:r>
              <a:rPr dirty="0" sz="800" spc="-229">
                <a:latin typeface="Garuda"/>
                <a:cs typeface="Garuda"/>
              </a:rPr>
              <a:t>m</a:t>
            </a:r>
            <a:r>
              <a:rPr dirty="0" baseline="17676" sz="1650" spc="-345" b="1">
                <a:latin typeface="Arial"/>
                <a:cs typeface="Arial"/>
              </a:rPr>
              <a:t>a</a:t>
            </a:r>
            <a:r>
              <a:rPr dirty="0" sz="800" spc="-229">
                <a:latin typeface="Garuda"/>
                <a:cs typeface="Garuda"/>
              </a:rPr>
              <a:t>at</a:t>
            </a:r>
            <a:r>
              <a:rPr dirty="0" baseline="17676" sz="1650" spc="-345" b="1">
                <a:latin typeface="Arial"/>
                <a:cs typeface="Arial"/>
              </a:rPr>
              <a:t>t</a:t>
            </a:r>
            <a:r>
              <a:rPr dirty="0" sz="800" spc="-229">
                <a:latin typeface="Garuda"/>
                <a:cs typeface="Garuda"/>
              </a:rPr>
              <a:t>e</a:t>
            </a:r>
            <a:r>
              <a:rPr dirty="0" baseline="17676" sz="1650" spc="-345" b="1">
                <a:latin typeface="Arial"/>
                <a:cs typeface="Arial"/>
              </a:rPr>
              <a:t>a</a:t>
            </a:r>
            <a:r>
              <a:rPr dirty="0" sz="800" spc="-229">
                <a:latin typeface="Garuda"/>
                <a:cs typeface="Garuda"/>
              </a:rPr>
              <a:t>ria</a:t>
            </a:r>
            <a:r>
              <a:rPr dirty="0" baseline="17676" sz="1650" spc="-345" b="1">
                <a:latin typeface="Arial"/>
                <a:cs typeface="Arial"/>
              </a:rPr>
              <a:t>b</a:t>
            </a:r>
            <a:r>
              <a:rPr dirty="0" sz="800" spc="-229">
                <a:latin typeface="Garuda"/>
                <a:cs typeface="Garuda"/>
              </a:rPr>
              <a:t>ls</a:t>
            </a:r>
            <a:r>
              <a:rPr dirty="0" baseline="17676" sz="1650" spc="-345" b="1">
                <a:latin typeface="Arial"/>
                <a:cs typeface="Arial"/>
              </a:rPr>
              <a:t>a</a:t>
            </a:r>
            <a:r>
              <a:rPr dirty="0" sz="800" spc="-229">
                <a:latin typeface="Garuda"/>
                <a:cs typeface="Garuda"/>
              </a:rPr>
              <a:t>a</a:t>
            </a:r>
            <a:r>
              <a:rPr dirty="0" baseline="17676" sz="1650" spc="-345" b="1">
                <a:latin typeface="Arial"/>
                <a:cs typeface="Arial"/>
              </a:rPr>
              <a:t>s</a:t>
            </a:r>
            <a:r>
              <a:rPr dirty="0" sz="800" spc="-229">
                <a:latin typeface="Garuda"/>
                <a:cs typeface="Garuda"/>
              </a:rPr>
              <a:t>r</a:t>
            </a:r>
            <a:r>
              <a:rPr dirty="0" baseline="17676" sz="1650" spc="-345" b="1">
                <a:latin typeface="Arial"/>
                <a:cs typeface="Arial"/>
              </a:rPr>
              <a:t>e</a:t>
            </a:r>
            <a:r>
              <a:rPr dirty="0" sz="800" spc="-229">
                <a:latin typeface="Garuda"/>
                <a:cs typeface="Garuda"/>
              </a:rPr>
              <a:t>e p</a:t>
            </a:r>
            <a:r>
              <a:rPr dirty="0" baseline="17676" sz="1650" spc="-345" b="1">
                <a:latin typeface="Arial"/>
                <a:cs typeface="Arial"/>
              </a:rPr>
              <a:t>1</a:t>
            </a:r>
            <a:r>
              <a:rPr dirty="0" sz="800" spc="-229">
                <a:latin typeface="Garuda"/>
                <a:cs typeface="Garuda"/>
              </a:rPr>
              <a:t>ro</a:t>
            </a:r>
            <a:r>
              <a:rPr dirty="0" baseline="17676" sz="1650" spc="-345" b="1">
                <a:latin typeface="Arial"/>
                <a:cs typeface="Arial"/>
              </a:rPr>
              <a:t>0</a:t>
            </a:r>
            <a:r>
              <a:rPr dirty="0" sz="800" spc="-229">
                <a:latin typeface="Garuda"/>
                <a:cs typeface="Garuda"/>
              </a:rPr>
              <a:t>v</a:t>
            </a:r>
            <a:r>
              <a:rPr dirty="0" baseline="17676" sz="1650" spc="-345" b="1" i="1">
                <a:latin typeface="Arial"/>
                <a:cs typeface="Arial"/>
              </a:rPr>
              <a:t>g</a:t>
            </a:r>
            <a:r>
              <a:rPr dirty="0" sz="800" spc="-229">
                <a:latin typeface="Garuda"/>
                <a:cs typeface="Garuda"/>
              </a:rPr>
              <a:t>id</a:t>
            </a:r>
            <a:r>
              <a:rPr dirty="0" baseline="17676" sz="1650" spc="-345" b="1">
                <a:latin typeface="Arial"/>
                <a:cs typeface="Arial"/>
              </a:rPr>
              <a:t>:</a:t>
            </a:r>
            <a:r>
              <a:rPr dirty="0" sz="800" spc="-229">
                <a:latin typeface="Garuda"/>
                <a:cs typeface="Garuda"/>
              </a:rPr>
              <a:t>ed</a:t>
            </a:r>
            <a:r>
              <a:rPr dirty="0" baseline="17676" sz="1650" spc="-345" b="1">
                <a:latin typeface="Arial"/>
                <a:cs typeface="Arial"/>
              </a:rPr>
              <a:t>D</a:t>
            </a:r>
            <a:r>
              <a:rPr dirty="0" sz="800" spc="-229">
                <a:latin typeface="Garuda"/>
                <a:cs typeface="Garuda"/>
              </a:rPr>
              <a:t>fo</a:t>
            </a:r>
            <a:r>
              <a:rPr dirty="0" baseline="17676" sz="1650" spc="-345" b="1">
                <a:latin typeface="Arial"/>
                <a:cs typeface="Arial"/>
              </a:rPr>
              <a:t>e</a:t>
            </a:r>
            <a:r>
              <a:rPr dirty="0" sz="800" spc="-229">
                <a:latin typeface="Garuda"/>
                <a:cs typeface="Garuda"/>
              </a:rPr>
              <a:t>r</a:t>
            </a:r>
            <a:r>
              <a:rPr dirty="0" baseline="17676" sz="1650" spc="-345" b="1">
                <a:latin typeface="Arial"/>
                <a:cs typeface="Arial"/>
              </a:rPr>
              <a:t>v</a:t>
            </a:r>
            <a:r>
              <a:rPr dirty="0" sz="800" spc="-229">
                <a:latin typeface="Garuda"/>
                <a:cs typeface="Garuda"/>
              </a:rPr>
              <a:t>W</a:t>
            </a:r>
            <a:r>
              <a:rPr dirty="0" baseline="17676" sz="1650" spc="-345" b="1">
                <a:latin typeface="Arial"/>
                <a:cs typeface="Arial"/>
              </a:rPr>
              <a:t>e</a:t>
            </a:r>
            <a:r>
              <a:rPr dirty="0" sz="800" spc="-229">
                <a:latin typeface="Garuda"/>
                <a:cs typeface="Garuda"/>
              </a:rPr>
              <a:t>D</a:t>
            </a:r>
            <a:r>
              <a:rPr dirty="0" baseline="17676" sz="1650" spc="-345" b="1">
                <a:latin typeface="Arial"/>
                <a:cs typeface="Arial"/>
              </a:rPr>
              <a:t>lo</a:t>
            </a:r>
            <a:r>
              <a:rPr dirty="0" sz="800" spc="-229">
                <a:latin typeface="Garuda"/>
                <a:cs typeface="Garuda"/>
              </a:rPr>
              <a:t>P </a:t>
            </a:r>
            <a:r>
              <a:rPr dirty="0" baseline="17676" sz="1650" spc="-322" b="1">
                <a:latin typeface="Arial"/>
                <a:cs typeface="Arial"/>
              </a:rPr>
              <a:t>p</a:t>
            </a:r>
            <a:r>
              <a:rPr dirty="0" sz="800" spc="-215">
                <a:latin typeface="Garuda"/>
                <a:cs typeface="Garuda"/>
              </a:rPr>
              <a:t>in-</a:t>
            </a:r>
            <a:r>
              <a:rPr dirty="0" baseline="17676" sz="1650" spc="-322" b="1">
                <a:latin typeface="Arial"/>
                <a:cs typeface="Arial"/>
              </a:rPr>
              <a:t>P</a:t>
            </a:r>
            <a:r>
              <a:rPr dirty="0" sz="800" spc="-215">
                <a:latin typeface="Garuda"/>
                <a:cs typeface="Garuda"/>
              </a:rPr>
              <a:t>cla</a:t>
            </a:r>
            <a:r>
              <a:rPr dirty="0" baseline="17676" sz="1650" spc="-322" b="1">
                <a:latin typeface="Arial"/>
                <a:cs typeface="Arial"/>
              </a:rPr>
              <a:t>L</a:t>
            </a:r>
            <a:r>
              <a:rPr dirty="0" sz="800" spc="-215">
                <a:latin typeface="Garuda"/>
                <a:cs typeface="Garuda"/>
              </a:rPr>
              <a:t>s</a:t>
            </a:r>
            <a:r>
              <a:rPr dirty="0" baseline="17676" sz="1650" spc="-322" b="1">
                <a:latin typeface="Arial"/>
                <a:cs typeface="Arial"/>
              </a:rPr>
              <a:t>/</a:t>
            </a:r>
            <a:r>
              <a:rPr dirty="0" sz="800" spc="-215">
                <a:latin typeface="Garuda"/>
                <a:cs typeface="Garuda"/>
              </a:rPr>
              <a:t>s</a:t>
            </a:r>
            <a:r>
              <a:rPr dirty="0" baseline="17676" sz="1650" spc="-322" b="1">
                <a:latin typeface="Arial"/>
                <a:cs typeface="Arial"/>
              </a:rPr>
              <a:t>S</a:t>
            </a:r>
            <a:r>
              <a:rPr dirty="0" sz="800" spc="-215">
                <a:latin typeface="Garuda"/>
                <a:cs typeface="Garuda"/>
              </a:rPr>
              <a:t>u</a:t>
            </a:r>
            <a:r>
              <a:rPr dirty="0" baseline="17676" sz="1650" spc="-322" b="1">
                <a:latin typeface="Arial"/>
                <a:cs typeface="Arial"/>
              </a:rPr>
              <a:t>Q</a:t>
            </a:r>
            <a:r>
              <a:rPr dirty="0" sz="800" spc="-215">
                <a:latin typeface="Garuda"/>
                <a:cs typeface="Garuda"/>
              </a:rPr>
              <a:t>se</a:t>
            </a:r>
            <a:r>
              <a:rPr dirty="0" baseline="17676" sz="1650" spc="-322" b="1">
                <a:latin typeface="Arial"/>
                <a:cs typeface="Arial"/>
              </a:rPr>
              <a:t>L</a:t>
            </a:r>
            <a:r>
              <a:rPr dirty="0" sz="800" spc="-215">
                <a:latin typeface="Garuda"/>
                <a:cs typeface="Garuda"/>
              </a:rPr>
              <a:t>on</a:t>
            </a:r>
            <a:r>
              <a:rPr dirty="0" baseline="17676" sz="1650" spc="-322" b="1">
                <a:latin typeface="Arial"/>
                <a:cs typeface="Arial"/>
              </a:rPr>
              <a:t>P</a:t>
            </a:r>
            <a:r>
              <a:rPr dirty="0" sz="800" spc="-215">
                <a:latin typeface="Garuda"/>
                <a:cs typeface="Garuda"/>
              </a:rPr>
              <a:t>ly</a:t>
            </a:r>
            <a:r>
              <a:rPr dirty="0" baseline="17676" sz="1650" spc="-322" b="1">
                <a:latin typeface="Arial"/>
                <a:cs typeface="Arial"/>
              </a:rPr>
              <a:t>r</a:t>
            </a:r>
            <a:r>
              <a:rPr dirty="0" sz="800" spc="-215">
                <a:latin typeface="Garuda"/>
                <a:cs typeface="Garuda"/>
              </a:rPr>
              <a:t>. </a:t>
            </a:r>
            <a:r>
              <a:rPr dirty="0" baseline="17676" sz="1650" spc="-412" b="1">
                <a:latin typeface="Arial"/>
                <a:cs typeface="Arial"/>
              </a:rPr>
              <a:t>o</a:t>
            </a:r>
            <a:r>
              <a:rPr dirty="0" sz="800" spc="-275">
                <a:latin typeface="Garuda"/>
                <a:cs typeface="Garuda"/>
              </a:rPr>
              <a:t>C</a:t>
            </a:r>
            <a:r>
              <a:rPr dirty="0" baseline="17676" sz="1650" spc="-412" b="1">
                <a:latin typeface="Arial"/>
                <a:cs typeface="Arial"/>
              </a:rPr>
              <a:t>g</a:t>
            </a:r>
            <a:r>
              <a:rPr dirty="0" sz="800" spc="-275">
                <a:latin typeface="Garuda"/>
                <a:cs typeface="Garuda"/>
              </a:rPr>
              <a:t>op</a:t>
            </a:r>
            <a:r>
              <a:rPr dirty="0" baseline="17676" sz="1650" spc="-412" b="1">
                <a:latin typeface="Arial"/>
                <a:cs typeface="Arial"/>
              </a:rPr>
              <a:t>r</a:t>
            </a:r>
            <a:r>
              <a:rPr dirty="0" sz="800" spc="-275">
                <a:latin typeface="Garuda"/>
                <a:cs typeface="Garuda"/>
              </a:rPr>
              <a:t>y</a:t>
            </a:r>
            <a:r>
              <a:rPr dirty="0" baseline="17676" sz="1650" spc="-412" b="1">
                <a:latin typeface="Arial"/>
                <a:cs typeface="Arial"/>
              </a:rPr>
              <a:t>a</a:t>
            </a:r>
            <a:r>
              <a:rPr dirty="0" sz="800" spc="-275">
                <a:latin typeface="Garuda"/>
                <a:cs typeface="Garuda"/>
              </a:rPr>
              <a:t>in</a:t>
            </a:r>
            <a:r>
              <a:rPr dirty="0" baseline="17676" sz="1650" spc="-412" b="1">
                <a:latin typeface="Arial"/>
                <a:cs typeface="Arial"/>
              </a:rPr>
              <a:t>m</a:t>
            </a:r>
            <a:r>
              <a:rPr dirty="0" sz="800" spc="-275">
                <a:latin typeface="Garuda"/>
                <a:cs typeface="Garuda"/>
              </a:rPr>
              <a:t>g</a:t>
            </a:r>
            <a:r>
              <a:rPr dirty="0" sz="800" spc="-25">
                <a:latin typeface="Garuda"/>
                <a:cs typeface="Garuda"/>
              </a:rPr>
              <a:t> </a:t>
            </a:r>
            <a:r>
              <a:rPr dirty="0" sz="800" spc="-185">
                <a:latin typeface="Garuda"/>
                <a:cs typeface="Garuda"/>
              </a:rPr>
              <a:t>e</a:t>
            </a:r>
            <a:r>
              <a:rPr dirty="0" baseline="17676" sz="1650" spc="-277" b="1">
                <a:latin typeface="Arial"/>
                <a:cs typeface="Arial"/>
              </a:rPr>
              <a:t>U</a:t>
            </a:r>
            <a:r>
              <a:rPr dirty="0" sz="800" spc="-185">
                <a:latin typeface="Garuda"/>
                <a:cs typeface="Garuda"/>
              </a:rPr>
              <a:t>Kit</a:t>
            </a:r>
            <a:r>
              <a:rPr dirty="0" baseline="17676" sz="1650" spc="-277" b="1">
                <a:latin typeface="Arial"/>
                <a:cs typeface="Arial"/>
              </a:rPr>
              <a:t>n</a:t>
            </a:r>
            <a:r>
              <a:rPr dirty="0" sz="800" spc="-185">
                <a:latin typeface="Garuda"/>
                <a:cs typeface="Garuda"/>
              </a:rPr>
              <a:t>m</a:t>
            </a:r>
            <a:r>
              <a:rPr dirty="0" baseline="17676" sz="1650" spc="-277" b="1">
                <a:latin typeface="Arial"/>
                <a:cs typeface="Arial"/>
              </a:rPr>
              <a:t>it</a:t>
            </a:r>
            <a:r>
              <a:rPr dirty="0" sz="800" spc="-185">
                <a:latin typeface="Garuda"/>
                <a:cs typeface="Garuda"/>
              </a:rPr>
              <a:t>a</a:t>
            </a:r>
            <a:r>
              <a:rPr dirty="0" baseline="17676" sz="1650" spc="-277" b="1">
                <a:latin typeface="Arial"/>
                <a:cs typeface="Arial"/>
              </a:rPr>
              <a:t>s</a:t>
            </a:r>
            <a:r>
              <a:rPr dirty="0" sz="800" spc="-185">
                <a:latin typeface="Garuda"/>
                <a:cs typeface="Garuda"/>
              </a:rPr>
              <a:t>teria</a:t>
            </a:r>
            <a:r>
              <a:rPr dirty="0" baseline="16203" sz="1800" spc="-277" b="1">
                <a:latin typeface="Arial"/>
                <a:cs typeface="Arial"/>
              </a:rPr>
              <a:t>A</a:t>
            </a:r>
            <a:r>
              <a:rPr dirty="0" sz="800" spc="-185">
                <a:latin typeface="Garuda"/>
                <a:cs typeface="Garuda"/>
              </a:rPr>
              <a:t>ls </a:t>
            </a:r>
            <a:r>
              <a:rPr dirty="0" baseline="16203" sz="1800" spc="-165" b="1">
                <a:latin typeface="Arial"/>
                <a:cs typeface="Arial"/>
              </a:rPr>
              <a:t>-</a:t>
            </a:r>
            <a:r>
              <a:rPr dirty="0" sz="800" spc="-110">
                <a:latin typeface="Garuda"/>
                <a:cs typeface="Garuda"/>
              </a:rPr>
              <a:t>is</a:t>
            </a:r>
            <a:r>
              <a:rPr dirty="0" baseline="16203" sz="1800" spc="-165" b="1">
                <a:latin typeface="Arial"/>
                <a:cs typeface="Arial"/>
              </a:rPr>
              <a:t>1</a:t>
            </a:r>
            <a:r>
              <a:rPr dirty="0" sz="800" spc="-110">
                <a:latin typeface="Garuda"/>
                <a:cs typeface="Garuda"/>
              </a:rPr>
              <a:t>s</a:t>
            </a:r>
            <a:r>
              <a:rPr dirty="0" baseline="16203" sz="1800" spc="-165" b="1">
                <a:latin typeface="Arial"/>
                <a:cs typeface="Arial"/>
              </a:rPr>
              <a:t>0</a:t>
            </a:r>
            <a:r>
              <a:rPr dirty="0" sz="800" spc="-110">
                <a:latin typeface="Garuda"/>
                <a:cs typeface="Garuda"/>
              </a:rPr>
              <a:t>tr</a:t>
            </a:r>
            <a:r>
              <a:rPr dirty="0" baseline="16203" sz="1800" spc="-165" b="1">
                <a:latin typeface="Arial"/>
                <a:cs typeface="Arial"/>
              </a:rPr>
              <a:t>1</a:t>
            </a:r>
            <a:r>
              <a:rPr dirty="0" sz="800" spc="-110">
                <a:latin typeface="Garuda"/>
                <a:cs typeface="Garuda"/>
              </a:rPr>
              <a:t>ictly </a:t>
            </a:r>
            <a:r>
              <a:rPr dirty="0" sz="800" spc="-5">
                <a:latin typeface="Garuda"/>
                <a:cs typeface="Garuda"/>
              </a:rPr>
              <a:t>prohibited and is </a:t>
            </a:r>
            <a:r>
              <a:rPr dirty="0" sz="800" spc="-8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608955" cy="97980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12:</a:t>
            </a:r>
            <a:r>
              <a:rPr dirty="0" sz="1200" b="1">
                <a:latin typeface="Arial"/>
                <a:cs typeface="Arial"/>
              </a:rPr>
              <a:t> </a:t>
            </a:r>
            <a:r>
              <a:rPr dirty="0" sz="1200" spc="-5"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241300" marR="5080" indent="-228600">
              <a:lnSpc>
                <a:spcPct val="100000"/>
              </a:lnSpc>
              <a:buAutoNum type="arabicPeriod"/>
              <a:tabLst>
                <a:tab pos="241935" algn="l"/>
              </a:tabLst>
            </a:pPr>
            <a:r>
              <a:rPr dirty="0" sz="1200">
                <a:latin typeface="Times New Roman"/>
                <a:cs typeface="Times New Roman"/>
              </a:rPr>
              <a:t>Alter the </a:t>
            </a:r>
            <a:r>
              <a:rPr dirty="0" sz="1200" spc="-5">
                <a:latin typeface="Courier New"/>
                <a:cs typeface="Courier New"/>
              </a:rPr>
              <a:t>PLSQL_COMPILER_FLAGS</a:t>
            </a:r>
            <a:r>
              <a:rPr dirty="0" sz="1200" spc="-370">
                <a:latin typeface="Courier New"/>
                <a:cs typeface="Courier New"/>
              </a:rPr>
              <a:t> </a:t>
            </a:r>
            <a:r>
              <a:rPr dirty="0" sz="1200" spc="-5">
                <a:latin typeface="Times New Roman"/>
                <a:cs typeface="Times New Roman"/>
              </a:rPr>
              <a:t>parameter </a:t>
            </a:r>
            <a:r>
              <a:rPr dirty="0" sz="1200">
                <a:latin typeface="Times New Roman"/>
                <a:cs typeface="Times New Roman"/>
              </a:rPr>
              <a:t>to </a:t>
            </a:r>
            <a:r>
              <a:rPr dirty="0" sz="1200" spc="-5">
                <a:latin typeface="Times New Roman"/>
                <a:cs typeface="Times New Roman"/>
              </a:rPr>
              <a:t>enable native compilation for your  </a:t>
            </a:r>
            <a:r>
              <a:rPr dirty="0" sz="1200">
                <a:latin typeface="Times New Roman"/>
                <a:cs typeface="Times New Roman"/>
              </a:rPr>
              <a:t>session, and </a:t>
            </a:r>
            <a:r>
              <a:rPr dirty="0" sz="1200" spc="-5">
                <a:latin typeface="Times New Roman"/>
                <a:cs typeface="Times New Roman"/>
              </a:rPr>
              <a:t>compile </a:t>
            </a:r>
            <a:r>
              <a:rPr dirty="0" sz="1200">
                <a:latin typeface="Times New Roman"/>
                <a:cs typeface="Times New Roman"/>
              </a:rPr>
              <a:t>any subprogram that you have</a:t>
            </a:r>
            <a:r>
              <a:rPr dirty="0" sz="1200" spc="-35">
                <a:latin typeface="Times New Roman"/>
                <a:cs typeface="Times New Roman"/>
              </a:rPr>
              <a:t> </a:t>
            </a:r>
            <a:r>
              <a:rPr dirty="0" sz="1200">
                <a:latin typeface="Times New Roman"/>
                <a:cs typeface="Times New Roman"/>
              </a:rPr>
              <a:t>written.</a:t>
            </a:r>
            <a:endParaRPr sz="1200">
              <a:latin typeface="Times New Roman"/>
              <a:cs typeface="Times New Roman"/>
            </a:endParaRPr>
          </a:p>
          <a:p>
            <a:pPr lvl="1" marL="469900" indent="-229235">
              <a:lnSpc>
                <a:spcPct val="100000"/>
              </a:lnSpc>
              <a:spcBef>
                <a:spcPts val="580"/>
              </a:spcBef>
              <a:buAutoNum type="alphaLcPeriod"/>
              <a:tabLst>
                <a:tab pos="470534" algn="l"/>
              </a:tabLst>
            </a:pPr>
            <a:r>
              <a:rPr dirty="0" sz="1200">
                <a:latin typeface="Times New Roman"/>
                <a:cs typeface="Times New Roman"/>
              </a:rPr>
              <a:t>Execute </a:t>
            </a:r>
            <a:r>
              <a:rPr dirty="0" sz="1200" spc="-5">
                <a:latin typeface="Times New Roman"/>
                <a:cs typeface="Times New Roman"/>
              </a:rPr>
              <a:t>the </a:t>
            </a:r>
            <a:r>
              <a:rPr dirty="0" sz="1200" spc="-5">
                <a:latin typeface="Courier New"/>
                <a:cs typeface="Courier New"/>
              </a:rPr>
              <a:t>ALTER SESSION</a:t>
            </a:r>
            <a:r>
              <a:rPr dirty="0" sz="1200" spc="-430">
                <a:latin typeface="Courier New"/>
                <a:cs typeface="Courier New"/>
              </a:rPr>
              <a:t> </a:t>
            </a:r>
            <a:r>
              <a:rPr dirty="0" sz="1200" spc="-5">
                <a:latin typeface="Times New Roman"/>
                <a:cs typeface="Times New Roman"/>
              </a:rPr>
              <a:t>command </a:t>
            </a:r>
            <a:r>
              <a:rPr dirty="0" sz="1200">
                <a:latin typeface="Times New Roman"/>
                <a:cs typeface="Times New Roman"/>
              </a:rPr>
              <a:t>to enable native compilation.</a:t>
            </a:r>
            <a:endParaRPr sz="1200">
              <a:latin typeface="Times New Roman"/>
              <a:cs typeface="Times New Roman"/>
            </a:endParaRPr>
          </a:p>
        </p:txBody>
      </p:sp>
      <p:sp>
        <p:nvSpPr>
          <p:cNvPr id="3" name="object 3"/>
          <p:cNvSpPr txBox="1"/>
          <p:nvPr/>
        </p:nvSpPr>
        <p:spPr>
          <a:xfrm>
            <a:off x="838961" y="1876044"/>
            <a:ext cx="6323330" cy="5130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ALTER SESSION SET PLSQL_COMPILER_FLAGS =</a:t>
            </a:r>
            <a:r>
              <a:rPr dirty="0" sz="1100" spc="30">
                <a:latin typeface="Courier New"/>
                <a:cs typeface="Courier New"/>
              </a:rPr>
              <a:t> </a:t>
            </a:r>
            <a:r>
              <a:rPr dirty="0" sz="1100" spc="-5">
                <a:latin typeface="Courier New"/>
                <a:cs typeface="Courier New"/>
              </a:rPr>
              <a:t>'NATIVE';</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Session altered.</a:t>
            </a:r>
            <a:endParaRPr sz="1100">
              <a:latin typeface="Courier New"/>
              <a:cs typeface="Courier New"/>
            </a:endParaRPr>
          </a:p>
        </p:txBody>
      </p:sp>
      <p:sp>
        <p:nvSpPr>
          <p:cNvPr id="4" name="object 4"/>
          <p:cNvSpPr txBox="1"/>
          <p:nvPr/>
        </p:nvSpPr>
        <p:spPr>
          <a:xfrm>
            <a:off x="1130300" y="2451607"/>
            <a:ext cx="517207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b. </a:t>
            </a:r>
            <a:r>
              <a:rPr dirty="0" sz="1200" spc="-5">
                <a:latin typeface="Times New Roman"/>
                <a:cs typeface="Times New Roman"/>
              </a:rPr>
              <a:t>Compile </a:t>
            </a:r>
            <a:r>
              <a:rPr dirty="0" sz="1200">
                <a:latin typeface="Times New Roman"/>
                <a:cs typeface="Times New Roman"/>
              </a:rPr>
              <a:t>the </a:t>
            </a:r>
            <a:r>
              <a:rPr dirty="0" sz="1200" spc="-5">
                <a:latin typeface="Courier New"/>
                <a:cs typeface="Courier New"/>
              </a:rPr>
              <a:t>EMPLOYEE_REPORT</a:t>
            </a:r>
            <a:r>
              <a:rPr dirty="0" sz="1200" spc="-385">
                <a:latin typeface="Courier New"/>
                <a:cs typeface="Courier New"/>
              </a:rPr>
              <a:t> </a:t>
            </a:r>
            <a:r>
              <a:rPr dirty="0" sz="1200">
                <a:latin typeface="Times New Roman"/>
                <a:cs typeface="Times New Roman"/>
              </a:rPr>
              <a:t>procedure. What occurs during </a:t>
            </a:r>
            <a:r>
              <a:rPr dirty="0" sz="1200" spc="-5">
                <a:latin typeface="Times New Roman"/>
                <a:cs typeface="Times New Roman"/>
              </a:rPr>
              <a:t>compilation?</a:t>
            </a:r>
            <a:endParaRPr sz="1200">
              <a:latin typeface="Times New Roman"/>
              <a:cs typeface="Times New Roman"/>
            </a:endParaRPr>
          </a:p>
        </p:txBody>
      </p:sp>
      <p:sp>
        <p:nvSpPr>
          <p:cNvPr id="5" name="object 5"/>
          <p:cNvSpPr txBox="1"/>
          <p:nvPr/>
        </p:nvSpPr>
        <p:spPr>
          <a:xfrm>
            <a:off x="838961" y="2741676"/>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ALTER PROCEDURE employee_report</a:t>
            </a:r>
            <a:r>
              <a:rPr dirty="0" sz="1100" spc="10">
                <a:latin typeface="Courier New"/>
                <a:cs typeface="Courier New"/>
              </a:rPr>
              <a:t> </a:t>
            </a:r>
            <a:r>
              <a:rPr dirty="0" sz="1100" spc="-5">
                <a:latin typeface="Courier New"/>
                <a:cs typeface="Courier New"/>
              </a:rPr>
              <a:t>COMPILE;</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Procedure altered.</a:t>
            </a:r>
            <a:endParaRPr sz="1100">
              <a:latin typeface="Courier New"/>
              <a:cs typeface="Courier New"/>
            </a:endParaRPr>
          </a:p>
        </p:txBody>
      </p:sp>
      <p:sp>
        <p:nvSpPr>
          <p:cNvPr id="6" name="object 6"/>
          <p:cNvSpPr txBox="1"/>
          <p:nvPr/>
        </p:nvSpPr>
        <p:spPr>
          <a:xfrm>
            <a:off x="1130300" y="3390392"/>
            <a:ext cx="5592445" cy="1202690"/>
          </a:xfrm>
          <a:prstGeom prst="rect">
            <a:avLst/>
          </a:prstGeom>
        </p:spPr>
        <p:txBody>
          <a:bodyPr wrap="square" lIns="0" tIns="13970" rIns="0" bIns="0" rtlCol="0" vert="horz">
            <a:spAutoFit/>
          </a:bodyPr>
          <a:lstStyle/>
          <a:p>
            <a:pPr marL="241300" marR="99695">
              <a:lnSpc>
                <a:spcPct val="99200"/>
              </a:lnSpc>
              <a:spcBef>
                <a:spcPts val="110"/>
              </a:spcBef>
            </a:pPr>
            <a:r>
              <a:rPr dirty="0" sz="1200" b="1">
                <a:latin typeface="Times New Roman"/>
                <a:cs typeface="Times New Roman"/>
              </a:rPr>
              <a:t>A shared library is </a:t>
            </a:r>
            <a:r>
              <a:rPr dirty="0" sz="1200" spc="-5" b="1">
                <a:latin typeface="Times New Roman"/>
                <a:cs typeface="Times New Roman"/>
              </a:rPr>
              <a:t>generated </a:t>
            </a:r>
            <a:r>
              <a:rPr dirty="0" sz="1200" b="1">
                <a:latin typeface="Times New Roman"/>
                <a:cs typeface="Times New Roman"/>
              </a:rPr>
              <a:t>in a </a:t>
            </a:r>
            <a:r>
              <a:rPr dirty="0" sz="1200" spc="-5" b="1">
                <a:latin typeface="Times New Roman"/>
                <a:cs typeface="Times New Roman"/>
              </a:rPr>
              <a:t>directory specified by </a:t>
            </a:r>
            <a:r>
              <a:rPr dirty="0" sz="1200" b="1">
                <a:latin typeface="Times New Roman"/>
                <a:cs typeface="Times New Roman"/>
              </a:rPr>
              <a:t>the </a:t>
            </a:r>
            <a:r>
              <a:rPr dirty="0" sz="1200" spc="-5" b="1">
                <a:latin typeface="Times New Roman"/>
                <a:cs typeface="Times New Roman"/>
              </a:rPr>
              <a:t>database parameter,  </a:t>
            </a:r>
            <a:r>
              <a:rPr dirty="0" sz="1200" spc="-5" b="1">
                <a:latin typeface="Courier New"/>
                <a:cs typeface="Courier New"/>
              </a:rPr>
              <a:t>plsql_native_library_dir</a:t>
            </a:r>
            <a:r>
              <a:rPr dirty="0" sz="1200" spc="-5" b="1">
                <a:latin typeface="Times New Roman"/>
                <a:cs typeface="Times New Roman"/>
              </a:rPr>
              <a:t>. </a:t>
            </a:r>
            <a:r>
              <a:rPr dirty="0" sz="1200" b="1">
                <a:latin typeface="Times New Roman"/>
                <a:cs typeface="Times New Roman"/>
              </a:rPr>
              <a:t>The library name is </a:t>
            </a:r>
            <a:r>
              <a:rPr dirty="0" sz="1200" spc="-5" b="1">
                <a:latin typeface="Times New Roman"/>
                <a:cs typeface="Times New Roman"/>
              </a:rPr>
              <a:t>prefixed with </a:t>
            </a:r>
            <a:r>
              <a:rPr dirty="0" sz="1200" b="1">
                <a:latin typeface="Times New Roman"/>
                <a:cs typeface="Times New Roman"/>
              </a:rPr>
              <a:t>the object  name and user compiling it, as in the</a:t>
            </a:r>
            <a:r>
              <a:rPr dirty="0" sz="1200" spc="-10" b="1">
                <a:latin typeface="Times New Roman"/>
                <a:cs typeface="Times New Roman"/>
              </a:rPr>
              <a:t> </a:t>
            </a:r>
            <a:r>
              <a:rPr dirty="0" sz="1200" spc="-5" b="1">
                <a:latin typeface="Times New Roman"/>
                <a:cs typeface="Times New Roman"/>
              </a:rPr>
              <a:t>following:</a:t>
            </a:r>
            <a:endParaRPr sz="1200">
              <a:latin typeface="Times New Roman"/>
              <a:cs typeface="Times New Roman"/>
            </a:endParaRPr>
          </a:p>
          <a:p>
            <a:pPr marL="241300">
              <a:lnSpc>
                <a:spcPts val="1380"/>
              </a:lnSpc>
            </a:pPr>
            <a:r>
              <a:rPr dirty="0" sz="1200" spc="-5" b="1">
                <a:latin typeface="Courier New"/>
                <a:cs typeface="Courier New"/>
              </a:rPr>
              <a:t>EMPLOYEE_REPORT</a:t>
            </a:r>
            <a:r>
              <a:rPr dirty="0" u="sng" sz="1200" spc="-5" b="1">
                <a:uFill>
                  <a:solidFill>
                    <a:srgbClr val="000000"/>
                  </a:solidFill>
                </a:uFill>
                <a:latin typeface="Courier New"/>
                <a:cs typeface="Courier New"/>
              </a:rPr>
              <a:t> </a:t>
            </a:r>
            <a:r>
              <a:rPr dirty="0" sz="1200" spc="-5" b="1">
                <a:latin typeface="Courier New"/>
                <a:cs typeface="Courier New"/>
              </a:rPr>
              <a:t>ORA1</a:t>
            </a:r>
            <a:r>
              <a:rPr dirty="0" u="sng" sz="1200" spc="-5" b="1">
                <a:uFill>
                  <a:solidFill>
                    <a:srgbClr val="000000"/>
                  </a:solidFill>
                </a:uFill>
                <a:latin typeface="Courier New"/>
                <a:cs typeface="Courier New"/>
              </a:rPr>
              <a:t> </a:t>
            </a:r>
            <a:r>
              <a:rPr dirty="0" sz="1200" spc="-5" b="1">
                <a:latin typeface="Courier New"/>
                <a:cs typeface="Courier New"/>
              </a:rPr>
              <a:t>P</a:t>
            </a:r>
            <a:r>
              <a:rPr dirty="0" u="sng" sz="1200" spc="15" b="1">
                <a:uFill>
                  <a:solidFill>
                    <a:srgbClr val="000000"/>
                  </a:solidFill>
                </a:uFill>
                <a:latin typeface="Courier New"/>
                <a:cs typeface="Courier New"/>
              </a:rPr>
              <a:t> </a:t>
            </a:r>
            <a:r>
              <a:rPr dirty="0" sz="1200" spc="-5" b="1">
                <a:latin typeface="Courier New"/>
                <a:cs typeface="Courier New"/>
              </a:rPr>
              <a:t>50344.so</a:t>
            </a:r>
            <a:r>
              <a:rPr dirty="0" sz="1200" spc="-5" b="1">
                <a:latin typeface="Times New Roman"/>
                <a:cs typeface="Times New Roman"/>
              </a:rPr>
              <a:t>.</a:t>
            </a:r>
            <a:endParaRPr sz="1200">
              <a:latin typeface="Times New Roman"/>
              <a:cs typeface="Times New Roman"/>
            </a:endParaRPr>
          </a:p>
          <a:p>
            <a:pPr marL="241300" marR="5080" indent="-228600">
              <a:lnSpc>
                <a:spcPct val="102899"/>
              </a:lnSpc>
              <a:spcBef>
                <a:spcPts val="630"/>
              </a:spcBef>
            </a:pPr>
            <a:r>
              <a:rPr dirty="0" sz="1200">
                <a:latin typeface="Times New Roman"/>
                <a:cs typeface="Times New Roman"/>
              </a:rPr>
              <a:t>c.</a:t>
            </a:r>
            <a:r>
              <a:rPr dirty="0" sz="1200" spc="90">
                <a:latin typeface="Times New Roman"/>
                <a:cs typeface="Times New Roman"/>
              </a:rPr>
              <a:t> </a:t>
            </a:r>
            <a:r>
              <a:rPr dirty="0" sz="1200">
                <a:latin typeface="Times New Roman"/>
                <a:cs typeface="Times New Roman"/>
              </a:rPr>
              <a:t>Execute</a:t>
            </a:r>
            <a:r>
              <a:rPr dirty="0" sz="1200" spc="5">
                <a:latin typeface="Times New Roman"/>
                <a:cs typeface="Times New Roman"/>
              </a:rPr>
              <a:t> </a:t>
            </a:r>
            <a:r>
              <a:rPr dirty="0" sz="1200" spc="-5">
                <a:latin typeface="Times New Roman"/>
                <a:cs typeface="Times New Roman"/>
              </a:rPr>
              <a:t>the</a:t>
            </a:r>
            <a:r>
              <a:rPr dirty="0" sz="1200">
                <a:latin typeface="Times New Roman"/>
                <a:cs typeface="Times New Roman"/>
              </a:rPr>
              <a:t> </a:t>
            </a:r>
            <a:r>
              <a:rPr dirty="0" sz="1200" spc="-5">
                <a:latin typeface="Courier New"/>
                <a:cs typeface="Courier New"/>
              </a:rPr>
              <a:t>EMPLOYEE_REPORT</a:t>
            </a:r>
            <a:r>
              <a:rPr dirty="0" sz="1200" spc="-420">
                <a:latin typeface="Courier New"/>
                <a:cs typeface="Courier New"/>
              </a:rPr>
              <a:t> </a:t>
            </a:r>
            <a:r>
              <a:rPr dirty="0" sz="1200">
                <a:latin typeface="Times New Roman"/>
                <a:cs typeface="Times New Roman"/>
              </a:rPr>
              <a:t>with</a:t>
            </a:r>
            <a:r>
              <a:rPr dirty="0" sz="1200" spc="10">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Times New Roman"/>
                <a:cs typeface="Times New Roman"/>
              </a:rPr>
              <a:t>value</a:t>
            </a:r>
            <a:r>
              <a:rPr dirty="0" sz="1200">
                <a:latin typeface="Times New Roman"/>
                <a:cs typeface="Times New Roman"/>
              </a:rPr>
              <a:t> </a:t>
            </a:r>
            <a:r>
              <a:rPr dirty="0" sz="1200" spc="-5">
                <a:latin typeface="Courier New"/>
                <a:cs typeface="Courier New"/>
              </a:rPr>
              <a:t>'UTL_FILE'</a:t>
            </a:r>
            <a:r>
              <a:rPr dirty="0" sz="1200" spc="-415">
                <a:latin typeface="Courier New"/>
                <a:cs typeface="Courier New"/>
              </a:rPr>
              <a:t> </a:t>
            </a:r>
            <a:r>
              <a:rPr dirty="0" sz="1200">
                <a:latin typeface="Times New Roman"/>
                <a:cs typeface="Times New Roman"/>
              </a:rPr>
              <a:t>as</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Times New Roman"/>
                <a:cs typeface="Times New Roman"/>
              </a:rPr>
              <a:t>first</a:t>
            </a:r>
            <a:r>
              <a:rPr dirty="0" sz="1200" spc="5">
                <a:latin typeface="Times New Roman"/>
                <a:cs typeface="Times New Roman"/>
              </a:rPr>
              <a:t> </a:t>
            </a:r>
            <a:r>
              <a:rPr dirty="0" sz="1200" spc="-5">
                <a:latin typeface="Times New Roman"/>
                <a:cs typeface="Times New Roman"/>
              </a:rPr>
              <a:t>parameter,  </a:t>
            </a:r>
            <a:r>
              <a:rPr dirty="0" sz="1200">
                <a:latin typeface="Times New Roman"/>
                <a:cs typeface="Times New Roman"/>
              </a:rPr>
              <a:t>and </a:t>
            </a:r>
            <a:r>
              <a:rPr dirty="0" sz="1200" spc="-5">
                <a:latin typeface="Courier New"/>
                <a:cs typeface="Courier New"/>
              </a:rPr>
              <a:t>'native_salrepXX.txt'</a:t>
            </a:r>
            <a:r>
              <a:rPr dirty="0" sz="1200" spc="-425">
                <a:latin typeface="Courier New"/>
                <a:cs typeface="Courier New"/>
              </a:rPr>
              <a:t> </a:t>
            </a:r>
            <a:r>
              <a:rPr dirty="0" sz="1200">
                <a:latin typeface="Times New Roman"/>
                <a:cs typeface="Times New Roman"/>
              </a:rPr>
              <a:t>where </a:t>
            </a:r>
            <a:r>
              <a:rPr dirty="0" sz="1200" spc="-5">
                <a:latin typeface="Courier New"/>
                <a:cs typeface="Courier New"/>
              </a:rPr>
              <a:t>XX</a:t>
            </a:r>
            <a:r>
              <a:rPr dirty="0" sz="1200" spc="-425">
                <a:latin typeface="Courier New"/>
                <a:cs typeface="Courier New"/>
              </a:rPr>
              <a:t> </a:t>
            </a:r>
            <a:r>
              <a:rPr dirty="0" sz="1200">
                <a:latin typeface="Times New Roman"/>
                <a:cs typeface="Times New Roman"/>
              </a:rPr>
              <a:t>is your</a:t>
            </a:r>
            <a:r>
              <a:rPr dirty="0" sz="1200" spc="-5">
                <a:latin typeface="Times New Roman"/>
                <a:cs typeface="Times New Roman"/>
              </a:rPr>
              <a:t> student number.</a:t>
            </a:r>
            <a:endParaRPr sz="1200">
              <a:latin typeface="Times New Roman"/>
              <a:cs typeface="Times New Roman"/>
            </a:endParaRPr>
          </a:p>
        </p:txBody>
      </p:sp>
      <p:sp>
        <p:nvSpPr>
          <p:cNvPr id="7" name="object 7"/>
          <p:cNvSpPr txBox="1"/>
          <p:nvPr/>
        </p:nvSpPr>
        <p:spPr>
          <a:xfrm>
            <a:off x="838961" y="4674870"/>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employee_report('UTL_FILE',</a:t>
            </a:r>
            <a:r>
              <a:rPr dirty="0" sz="1100" spc="15">
                <a:latin typeface="Courier New"/>
                <a:cs typeface="Courier New"/>
              </a:rPr>
              <a:t> </a:t>
            </a:r>
            <a:r>
              <a:rPr dirty="0" sz="1100" spc="-5">
                <a:latin typeface="Courier New"/>
                <a:cs typeface="Courier New"/>
              </a:rPr>
              <a:t>'native_salrep01.txt')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8" name="object 8"/>
          <p:cNvSpPr txBox="1"/>
          <p:nvPr/>
        </p:nvSpPr>
        <p:spPr>
          <a:xfrm>
            <a:off x="1130300" y="5322061"/>
            <a:ext cx="330644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d. Switch </a:t>
            </a:r>
            <a:r>
              <a:rPr dirty="0" sz="1200" spc="-5">
                <a:latin typeface="Times New Roman"/>
                <a:cs typeface="Times New Roman"/>
              </a:rPr>
              <a:t>compilation </a:t>
            </a:r>
            <a:r>
              <a:rPr dirty="0" sz="1200">
                <a:latin typeface="Times New Roman"/>
                <a:cs typeface="Times New Roman"/>
              </a:rPr>
              <a:t>to </a:t>
            </a:r>
            <a:r>
              <a:rPr dirty="0" sz="1200" spc="-5">
                <a:latin typeface="Times New Roman"/>
                <a:cs typeface="Times New Roman"/>
              </a:rPr>
              <a:t>use interpreted</a:t>
            </a:r>
            <a:r>
              <a:rPr dirty="0" sz="1200" spc="35">
                <a:latin typeface="Times New Roman"/>
                <a:cs typeface="Times New Roman"/>
              </a:rPr>
              <a:t> </a:t>
            </a:r>
            <a:r>
              <a:rPr dirty="0" sz="1200" spc="-5">
                <a:latin typeface="Times New Roman"/>
                <a:cs typeface="Times New Roman"/>
              </a:rPr>
              <a:t>compilation</a:t>
            </a:r>
            <a:endParaRPr sz="1200">
              <a:latin typeface="Times New Roman"/>
              <a:cs typeface="Times New Roman"/>
            </a:endParaRPr>
          </a:p>
        </p:txBody>
      </p:sp>
      <p:sp>
        <p:nvSpPr>
          <p:cNvPr id="9" name="object 9"/>
          <p:cNvSpPr txBox="1"/>
          <p:nvPr/>
        </p:nvSpPr>
        <p:spPr>
          <a:xfrm>
            <a:off x="838961" y="5603747"/>
            <a:ext cx="6323330" cy="5137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ALTER SESSION SET PLSQL_COMPILER_FLAGS =</a:t>
            </a:r>
            <a:r>
              <a:rPr dirty="0" sz="1100" spc="35">
                <a:latin typeface="Courier New"/>
                <a:cs typeface="Courier New"/>
              </a:rPr>
              <a:t> </a:t>
            </a:r>
            <a:r>
              <a:rPr dirty="0" sz="1100" spc="-5">
                <a:latin typeface="Courier New"/>
                <a:cs typeface="Courier New"/>
              </a:rPr>
              <a:t>'INTERPRETED';</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Session altered.</a:t>
            </a:r>
            <a:endParaRPr sz="1100">
              <a:latin typeface="Courier New"/>
              <a:cs typeface="Courier New"/>
            </a:endParaRPr>
          </a:p>
        </p:txBody>
      </p:sp>
      <p:sp>
        <p:nvSpPr>
          <p:cNvPr id="10" name="object 10"/>
          <p:cNvSpPr txBox="1"/>
          <p:nvPr/>
        </p:nvSpPr>
        <p:spPr>
          <a:xfrm>
            <a:off x="901700" y="6180073"/>
            <a:ext cx="5930265" cy="1101090"/>
          </a:xfrm>
          <a:prstGeom prst="rect">
            <a:avLst/>
          </a:prstGeom>
        </p:spPr>
        <p:txBody>
          <a:bodyPr wrap="square" lIns="0" tIns="12700" rIns="0" bIns="0" rtlCol="0" vert="horz">
            <a:spAutoFit/>
          </a:bodyPr>
          <a:lstStyle/>
          <a:p>
            <a:pPr marL="241300" indent="-229235">
              <a:lnSpc>
                <a:spcPct val="100000"/>
              </a:lnSpc>
              <a:spcBef>
                <a:spcPts val="100"/>
              </a:spcBef>
              <a:buAutoNum type="arabicPeriod" startAt="2"/>
              <a:tabLst>
                <a:tab pos="241935" algn="l"/>
              </a:tabLst>
            </a:pPr>
            <a:r>
              <a:rPr dirty="0" sz="1200">
                <a:latin typeface="Times New Roman"/>
                <a:cs typeface="Times New Roman"/>
              </a:rPr>
              <a:t>In </a:t>
            </a:r>
            <a:r>
              <a:rPr dirty="0" sz="1200" spc="-5">
                <a:latin typeface="Courier New"/>
                <a:cs typeface="Courier New"/>
              </a:rPr>
              <a:t>COMPILE_PKG</a:t>
            </a:r>
            <a:r>
              <a:rPr dirty="0" sz="1200" spc="-420">
                <a:latin typeface="Courier New"/>
                <a:cs typeface="Courier New"/>
              </a:rPr>
              <a:t> </a:t>
            </a:r>
            <a:r>
              <a:rPr dirty="0" sz="1200">
                <a:latin typeface="Times New Roman"/>
                <a:cs typeface="Times New Roman"/>
              </a:rPr>
              <a:t>(from Practice </a:t>
            </a:r>
            <a:r>
              <a:rPr dirty="0" sz="1200" spc="-5">
                <a:latin typeface="Times New Roman"/>
                <a:cs typeface="Times New Roman"/>
              </a:rPr>
              <a:t>6), </a:t>
            </a:r>
            <a:r>
              <a:rPr dirty="0" sz="1200">
                <a:latin typeface="Times New Roman"/>
                <a:cs typeface="Times New Roman"/>
              </a:rPr>
              <a:t>add an </a:t>
            </a:r>
            <a:r>
              <a:rPr dirty="0" sz="1200" spc="-5">
                <a:latin typeface="Times New Roman"/>
                <a:cs typeface="Times New Roman"/>
              </a:rPr>
              <a:t>overloaded </a:t>
            </a:r>
            <a:r>
              <a:rPr dirty="0" sz="1200">
                <a:latin typeface="Times New Roman"/>
                <a:cs typeface="Times New Roman"/>
              </a:rPr>
              <a:t>version of the procedure called</a:t>
            </a:r>
            <a:endParaRPr sz="1200">
              <a:latin typeface="Times New Roman"/>
              <a:cs typeface="Times New Roman"/>
            </a:endParaRPr>
          </a:p>
          <a:p>
            <a:pPr marL="241300">
              <a:lnSpc>
                <a:spcPct val="100000"/>
              </a:lnSpc>
              <a:spcBef>
                <a:spcPts val="40"/>
              </a:spcBef>
            </a:pPr>
            <a:r>
              <a:rPr dirty="0" sz="1200" spc="-5">
                <a:latin typeface="Courier New"/>
                <a:cs typeface="Courier New"/>
              </a:rPr>
              <a:t>MAKE</a:t>
            </a:r>
            <a:r>
              <a:rPr dirty="0" sz="1200" spc="-5">
                <a:latin typeface="Times New Roman"/>
                <a:cs typeface="Times New Roman"/>
              </a:rPr>
              <a:t>, </a:t>
            </a:r>
            <a:r>
              <a:rPr dirty="0" sz="1200">
                <a:latin typeface="Times New Roman"/>
                <a:cs typeface="Times New Roman"/>
              </a:rPr>
              <a:t>which will </a:t>
            </a:r>
            <a:r>
              <a:rPr dirty="0" sz="1200" spc="-5">
                <a:latin typeface="Times New Roman"/>
                <a:cs typeface="Times New Roman"/>
              </a:rPr>
              <a:t>compile </a:t>
            </a:r>
            <a:r>
              <a:rPr dirty="0" sz="1200">
                <a:latin typeface="Times New Roman"/>
                <a:cs typeface="Times New Roman"/>
              </a:rPr>
              <a:t>a </a:t>
            </a:r>
            <a:r>
              <a:rPr dirty="0" sz="1200" spc="-5">
                <a:latin typeface="Times New Roman"/>
                <a:cs typeface="Times New Roman"/>
              </a:rPr>
              <a:t>named </a:t>
            </a:r>
            <a:r>
              <a:rPr dirty="0" sz="1200">
                <a:latin typeface="Times New Roman"/>
                <a:cs typeface="Times New Roman"/>
              </a:rPr>
              <a:t>procedure, function, </a:t>
            </a:r>
            <a:r>
              <a:rPr dirty="0" sz="1200" spc="-5">
                <a:latin typeface="Times New Roman"/>
                <a:cs typeface="Times New Roman"/>
              </a:rPr>
              <a:t>or</a:t>
            </a:r>
            <a:r>
              <a:rPr dirty="0" sz="1200" spc="5">
                <a:latin typeface="Times New Roman"/>
                <a:cs typeface="Times New Roman"/>
              </a:rPr>
              <a:t> </a:t>
            </a:r>
            <a:r>
              <a:rPr dirty="0" sz="1200">
                <a:latin typeface="Times New Roman"/>
                <a:cs typeface="Times New Roman"/>
              </a:rPr>
              <a:t>package.</a:t>
            </a:r>
            <a:endParaRPr sz="1200">
              <a:latin typeface="Times New Roman"/>
              <a:cs typeface="Times New Roman"/>
            </a:endParaRPr>
          </a:p>
          <a:p>
            <a:pPr>
              <a:lnSpc>
                <a:spcPct val="100000"/>
              </a:lnSpc>
              <a:spcBef>
                <a:spcPts val="45"/>
              </a:spcBef>
            </a:pPr>
            <a:endParaRPr sz="1050">
              <a:latin typeface="Times New Roman"/>
              <a:cs typeface="Times New Roman"/>
            </a:endParaRPr>
          </a:p>
          <a:p>
            <a:pPr algn="just" lvl="1" marL="469900" marR="5080" indent="-228600">
              <a:lnSpc>
                <a:spcPct val="99400"/>
              </a:lnSpc>
              <a:buAutoNum type="alphaLcPeriod"/>
              <a:tabLst>
                <a:tab pos="470534" algn="l"/>
              </a:tabLst>
            </a:pPr>
            <a:r>
              <a:rPr dirty="0" sz="1200">
                <a:latin typeface="Times New Roman"/>
                <a:cs typeface="Times New Roman"/>
              </a:rPr>
              <a:t>In the </a:t>
            </a:r>
            <a:r>
              <a:rPr dirty="0" sz="1200" spc="-5">
                <a:latin typeface="Times New Roman"/>
                <a:cs typeface="Times New Roman"/>
              </a:rPr>
              <a:t>specification, </a:t>
            </a:r>
            <a:r>
              <a:rPr dirty="0" sz="1200">
                <a:latin typeface="Times New Roman"/>
                <a:cs typeface="Times New Roman"/>
              </a:rPr>
              <a:t>declare a </a:t>
            </a:r>
            <a:r>
              <a:rPr dirty="0" sz="1200" spc="-5">
                <a:latin typeface="Courier New"/>
                <a:cs typeface="Courier New"/>
              </a:rPr>
              <a:t>MAKE</a:t>
            </a:r>
            <a:r>
              <a:rPr dirty="0" sz="1200" spc="-405">
                <a:latin typeface="Courier New"/>
                <a:cs typeface="Courier New"/>
              </a:rPr>
              <a:t> </a:t>
            </a:r>
            <a:r>
              <a:rPr dirty="0" sz="1200">
                <a:latin typeface="Times New Roman"/>
                <a:cs typeface="Times New Roman"/>
              </a:rPr>
              <a:t>procedure </a:t>
            </a:r>
            <a:r>
              <a:rPr dirty="0" sz="1200" spc="-5">
                <a:latin typeface="Times New Roman"/>
                <a:cs typeface="Times New Roman"/>
              </a:rPr>
              <a:t>that </a:t>
            </a:r>
            <a:r>
              <a:rPr dirty="0" sz="1200">
                <a:latin typeface="Times New Roman"/>
                <a:cs typeface="Times New Roman"/>
              </a:rPr>
              <a:t>accepts </a:t>
            </a:r>
            <a:r>
              <a:rPr dirty="0" sz="1200" spc="-5">
                <a:latin typeface="Times New Roman"/>
                <a:cs typeface="Times New Roman"/>
              </a:rPr>
              <a:t>two </a:t>
            </a:r>
            <a:r>
              <a:rPr dirty="0" sz="1200">
                <a:latin typeface="Times New Roman"/>
                <a:cs typeface="Times New Roman"/>
              </a:rPr>
              <a:t>string </a:t>
            </a:r>
            <a:r>
              <a:rPr dirty="0" sz="1200" spc="-5">
                <a:latin typeface="Times New Roman"/>
                <a:cs typeface="Times New Roman"/>
              </a:rPr>
              <a:t>arguments, </a:t>
            </a:r>
            <a:r>
              <a:rPr dirty="0" sz="1200">
                <a:latin typeface="Times New Roman"/>
                <a:cs typeface="Times New Roman"/>
              </a:rPr>
              <a:t>one for  the </a:t>
            </a:r>
            <a:r>
              <a:rPr dirty="0" sz="1200" spc="-5">
                <a:latin typeface="Times New Roman"/>
                <a:cs typeface="Times New Roman"/>
              </a:rPr>
              <a:t>name </a:t>
            </a:r>
            <a:r>
              <a:rPr dirty="0" sz="1200">
                <a:latin typeface="Times New Roman"/>
                <a:cs typeface="Times New Roman"/>
              </a:rPr>
              <a:t>of the PL/SQL </a:t>
            </a:r>
            <a:r>
              <a:rPr dirty="0" sz="1200" spc="-5">
                <a:latin typeface="Times New Roman"/>
                <a:cs typeface="Times New Roman"/>
              </a:rPr>
              <a:t>construct </a:t>
            </a:r>
            <a:r>
              <a:rPr dirty="0" sz="1200">
                <a:latin typeface="Times New Roman"/>
                <a:cs typeface="Times New Roman"/>
              </a:rPr>
              <a:t>and the other for the type of </a:t>
            </a:r>
            <a:r>
              <a:rPr dirty="0" sz="1200" spc="-5">
                <a:latin typeface="Times New Roman"/>
                <a:cs typeface="Times New Roman"/>
              </a:rPr>
              <a:t>PL/SQL program, such </a:t>
            </a:r>
            <a:r>
              <a:rPr dirty="0" sz="1200">
                <a:latin typeface="Times New Roman"/>
                <a:cs typeface="Times New Roman"/>
              </a:rPr>
              <a:t>as  </a:t>
            </a:r>
            <a:r>
              <a:rPr dirty="0" sz="1200" spc="-5">
                <a:latin typeface="Courier New"/>
                <a:cs typeface="Courier New"/>
              </a:rPr>
              <a:t>PROCEDURE</a:t>
            </a:r>
            <a:r>
              <a:rPr dirty="0" sz="1200" spc="-5">
                <a:latin typeface="Times New Roman"/>
                <a:cs typeface="Times New Roman"/>
              </a:rPr>
              <a:t>, </a:t>
            </a:r>
            <a:r>
              <a:rPr dirty="0" sz="1200" spc="-5">
                <a:latin typeface="Courier New"/>
                <a:cs typeface="Courier New"/>
              </a:rPr>
              <a:t>FUNCTION</a:t>
            </a:r>
            <a:r>
              <a:rPr dirty="0" sz="1200" spc="-5">
                <a:latin typeface="Times New Roman"/>
                <a:cs typeface="Times New Roman"/>
              </a:rPr>
              <a:t>, </a:t>
            </a:r>
            <a:r>
              <a:rPr dirty="0" sz="1200" spc="-5">
                <a:latin typeface="Courier New"/>
                <a:cs typeface="Courier New"/>
              </a:rPr>
              <a:t>PACKAGE</a:t>
            </a:r>
            <a:r>
              <a:rPr dirty="0" sz="1200" spc="-5">
                <a:latin typeface="Times New Roman"/>
                <a:cs typeface="Times New Roman"/>
              </a:rPr>
              <a:t>, </a:t>
            </a:r>
            <a:r>
              <a:rPr dirty="0" sz="1200">
                <a:latin typeface="Times New Roman"/>
                <a:cs typeface="Times New Roman"/>
              </a:rPr>
              <a:t>or </a:t>
            </a:r>
            <a:r>
              <a:rPr dirty="0" sz="1200" spc="-5">
                <a:latin typeface="Courier New"/>
                <a:cs typeface="Courier New"/>
              </a:rPr>
              <a:t>PACKAGE</a:t>
            </a:r>
            <a:r>
              <a:rPr dirty="0" sz="1200" spc="20">
                <a:latin typeface="Courier New"/>
                <a:cs typeface="Courier New"/>
              </a:rPr>
              <a:t> </a:t>
            </a:r>
            <a:r>
              <a:rPr dirty="0" sz="1200" spc="-5">
                <a:latin typeface="Courier New"/>
                <a:cs typeface="Courier New"/>
              </a:rPr>
              <a:t>BODY</a:t>
            </a:r>
            <a:r>
              <a:rPr dirty="0" sz="1200" spc="-5">
                <a:latin typeface="Times New Roman"/>
                <a:cs typeface="Times New Roman"/>
              </a:rPr>
              <a:t>.</a:t>
            </a:r>
            <a:endParaRPr sz="1200">
              <a:latin typeface="Times New Roman"/>
              <a:cs typeface="Times New Roman"/>
            </a:endParaRPr>
          </a:p>
        </p:txBody>
      </p:sp>
      <p:sp>
        <p:nvSpPr>
          <p:cNvPr id="11" name="object 11"/>
          <p:cNvSpPr txBox="1"/>
          <p:nvPr/>
        </p:nvSpPr>
        <p:spPr>
          <a:xfrm>
            <a:off x="838961" y="7361681"/>
            <a:ext cx="6323330" cy="1938020"/>
          </a:xfrm>
          <a:prstGeom prst="rect">
            <a:avLst/>
          </a:prstGeom>
          <a:ln w="12192">
            <a:solidFill>
              <a:srgbClr val="000000"/>
            </a:solidFill>
          </a:ln>
        </p:spPr>
        <p:txBody>
          <a:bodyPr wrap="square" lIns="0" tIns="8890" rIns="0" bIns="0" rtlCol="0" vert="horz">
            <a:spAutoFit/>
          </a:bodyPr>
          <a:lstStyle/>
          <a:p>
            <a:pPr marL="242570" marR="2886710" indent="-167640">
              <a:lnSpc>
                <a:spcPct val="94300"/>
              </a:lnSpc>
              <a:spcBef>
                <a:spcPts val="70"/>
              </a:spcBef>
            </a:pPr>
            <a:r>
              <a:rPr dirty="0" sz="1100" spc="-5">
                <a:latin typeface="Courier New"/>
                <a:cs typeface="Courier New"/>
              </a:rPr>
              <a:t>CREATE OR REPLACE PACKAGE compile_pkg IS  dir VARCHAR2(100) := 'UTL_FILE';  PROCEDURE make(name</a:t>
            </a:r>
            <a:r>
              <a:rPr dirty="0" sz="1100" spc="5">
                <a:latin typeface="Courier New"/>
                <a:cs typeface="Courier New"/>
              </a:rPr>
              <a:t> </a:t>
            </a:r>
            <a:r>
              <a:rPr dirty="0" sz="1100" spc="-5">
                <a:latin typeface="Courier New"/>
                <a:cs typeface="Courier New"/>
              </a:rPr>
              <a:t>VARCHAR2);</a:t>
            </a:r>
            <a:endParaRPr sz="1100">
              <a:latin typeface="Courier New"/>
              <a:cs typeface="Courier New"/>
            </a:endParaRPr>
          </a:p>
          <a:p>
            <a:pPr marL="242570">
              <a:lnSpc>
                <a:spcPts val="1195"/>
              </a:lnSpc>
            </a:pPr>
            <a:r>
              <a:rPr dirty="0" sz="1100" spc="-5" b="1">
                <a:latin typeface="Courier New"/>
                <a:cs typeface="Courier New"/>
              </a:rPr>
              <a:t>PROCEDURE make(name VARCHAR2, objtype</a:t>
            </a:r>
            <a:r>
              <a:rPr dirty="0" sz="1100" spc="20" b="1">
                <a:latin typeface="Courier New"/>
                <a:cs typeface="Courier New"/>
              </a:rPr>
              <a:t> </a:t>
            </a:r>
            <a:r>
              <a:rPr dirty="0" sz="1100" spc="-5" b="1">
                <a:latin typeface="Courier New"/>
                <a:cs typeface="Courier New"/>
              </a:rPr>
              <a:t>VARCHAR2);</a:t>
            </a:r>
            <a:endParaRPr sz="1100">
              <a:latin typeface="Courier New"/>
              <a:cs typeface="Courier New"/>
            </a:endParaRPr>
          </a:p>
          <a:p>
            <a:pPr marL="74930" marR="3054350" indent="167640">
              <a:lnSpc>
                <a:spcPts val="1250"/>
              </a:lnSpc>
              <a:spcBef>
                <a:spcPts val="80"/>
              </a:spcBef>
            </a:pPr>
            <a:r>
              <a:rPr dirty="0" sz="1100" spc="-5">
                <a:latin typeface="Courier New"/>
                <a:cs typeface="Courier New"/>
              </a:rPr>
              <a:t>PROCEDURE regenerate(name VARCHAR2);  END compile_pkg;</a:t>
            </a:r>
            <a:endParaRPr sz="1100">
              <a:latin typeface="Courier New"/>
              <a:cs typeface="Courier New"/>
            </a:endParaRPr>
          </a:p>
          <a:p>
            <a:pPr marL="74930">
              <a:lnSpc>
                <a:spcPts val="1175"/>
              </a:lnSpc>
            </a:pPr>
            <a:r>
              <a:rPr dirty="0" sz="1100" spc="-5">
                <a:latin typeface="Courier New"/>
                <a:cs typeface="Courier New"/>
              </a:rPr>
              <a:t>/</a:t>
            </a:r>
            <a:endParaRPr sz="1100">
              <a:latin typeface="Courier New"/>
              <a:cs typeface="Courier New"/>
            </a:endParaRPr>
          </a:p>
          <a:p>
            <a:pPr marL="74930">
              <a:lnSpc>
                <a:spcPts val="1280"/>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75"/>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20">
                <a:latin typeface="Garuda"/>
                <a:cs typeface="Garuda"/>
              </a:rPr>
              <a:t>(W</a:t>
            </a:r>
            <a:r>
              <a:rPr dirty="0" baseline="17676" sz="1650" spc="-330" b="1">
                <a:latin typeface="Arial"/>
                <a:cs typeface="Arial"/>
              </a:rPr>
              <a:t>O</a:t>
            </a:r>
            <a:r>
              <a:rPr dirty="0" sz="800" spc="-220">
                <a:latin typeface="Garuda"/>
                <a:cs typeface="Garuda"/>
              </a:rPr>
              <a:t>D</a:t>
            </a:r>
            <a:r>
              <a:rPr dirty="0" baseline="17676" sz="1650" spc="-330" b="1">
                <a:latin typeface="Arial"/>
                <a:cs typeface="Arial"/>
              </a:rPr>
              <a:t>r</a:t>
            </a:r>
            <a:r>
              <a:rPr dirty="0" sz="800" spc="-220">
                <a:latin typeface="Garuda"/>
                <a:cs typeface="Garuda"/>
              </a:rPr>
              <a:t>P</a:t>
            </a:r>
            <a:r>
              <a:rPr dirty="0" baseline="17676" sz="1650" spc="-330" b="1">
                <a:latin typeface="Arial"/>
                <a:cs typeface="Arial"/>
              </a:rPr>
              <a:t>a</a:t>
            </a:r>
            <a:r>
              <a:rPr dirty="0" sz="800" spc="-220">
                <a:latin typeface="Garuda"/>
                <a:cs typeface="Garuda"/>
              </a:rPr>
              <a:t>)</a:t>
            </a:r>
            <a:r>
              <a:rPr dirty="0" baseline="17676" sz="1650" spc="-330" b="1">
                <a:latin typeface="Arial"/>
                <a:cs typeface="Arial"/>
              </a:rPr>
              <a:t>c</a:t>
            </a:r>
            <a:r>
              <a:rPr dirty="0" sz="800" spc="-220">
                <a:latin typeface="Garuda"/>
                <a:cs typeface="Garuda"/>
              </a:rPr>
              <a:t>e</a:t>
            </a:r>
            <a:r>
              <a:rPr dirty="0" baseline="17676" sz="1650" spc="-330" b="1">
                <a:latin typeface="Arial"/>
                <a:cs typeface="Arial"/>
              </a:rPr>
              <a:t>l</a:t>
            </a:r>
            <a:r>
              <a:rPr dirty="0" sz="800" spc="-220">
                <a:latin typeface="Garuda"/>
                <a:cs typeface="Garuda"/>
              </a:rPr>
              <a:t>K</a:t>
            </a:r>
            <a:r>
              <a:rPr dirty="0" baseline="17676" sz="1650" spc="-330" b="1">
                <a:latin typeface="Arial"/>
                <a:cs typeface="Arial"/>
              </a:rPr>
              <a:t>e</a:t>
            </a:r>
            <a:r>
              <a:rPr dirty="0" sz="800" spc="-220">
                <a:latin typeface="Garuda"/>
                <a:cs typeface="Garuda"/>
              </a:rPr>
              <a:t>it </a:t>
            </a:r>
            <a:r>
              <a:rPr dirty="0" baseline="17676" sz="1650" spc="-345" b="1">
                <a:latin typeface="Arial"/>
                <a:cs typeface="Arial"/>
              </a:rPr>
              <a:t>D</a:t>
            </a:r>
            <a:r>
              <a:rPr dirty="0" sz="800" spc="-229">
                <a:latin typeface="Garuda"/>
                <a:cs typeface="Garuda"/>
              </a:rPr>
              <a:t>m</a:t>
            </a:r>
            <a:r>
              <a:rPr dirty="0" baseline="17676" sz="1650" spc="-345" b="1">
                <a:latin typeface="Arial"/>
                <a:cs typeface="Arial"/>
              </a:rPr>
              <a:t>a</a:t>
            </a:r>
            <a:r>
              <a:rPr dirty="0" sz="800" spc="-229">
                <a:latin typeface="Garuda"/>
                <a:cs typeface="Garuda"/>
              </a:rPr>
              <a:t>at</a:t>
            </a:r>
            <a:r>
              <a:rPr dirty="0" baseline="17676" sz="1650" spc="-345" b="1">
                <a:latin typeface="Arial"/>
                <a:cs typeface="Arial"/>
              </a:rPr>
              <a:t>t</a:t>
            </a:r>
            <a:r>
              <a:rPr dirty="0" sz="800" spc="-229">
                <a:latin typeface="Garuda"/>
                <a:cs typeface="Garuda"/>
              </a:rPr>
              <a:t>e</a:t>
            </a:r>
            <a:r>
              <a:rPr dirty="0" baseline="17676" sz="1650" spc="-345" b="1">
                <a:latin typeface="Arial"/>
                <a:cs typeface="Arial"/>
              </a:rPr>
              <a:t>a</a:t>
            </a:r>
            <a:r>
              <a:rPr dirty="0" sz="800" spc="-229">
                <a:latin typeface="Garuda"/>
                <a:cs typeface="Garuda"/>
              </a:rPr>
              <a:t>ria</a:t>
            </a:r>
            <a:r>
              <a:rPr dirty="0" baseline="17676" sz="1650" spc="-345" b="1">
                <a:latin typeface="Arial"/>
                <a:cs typeface="Arial"/>
              </a:rPr>
              <a:t>b</a:t>
            </a:r>
            <a:r>
              <a:rPr dirty="0" sz="800" spc="-229">
                <a:latin typeface="Garuda"/>
                <a:cs typeface="Garuda"/>
              </a:rPr>
              <a:t>ls</a:t>
            </a:r>
            <a:r>
              <a:rPr dirty="0" baseline="17676" sz="1650" spc="-345" b="1">
                <a:latin typeface="Arial"/>
                <a:cs typeface="Arial"/>
              </a:rPr>
              <a:t>a</a:t>
            </a:r>
            <a:r>
              <a:rPr dirty="0" sz="800" spc="-229">
                <a:latin typeface="Garuda"/>
                <a:cs typeface="Garuda"/>
              </a:rPr>
              <a:t>a</a:t>
            </a:r>
            <a:r>
              <a:rPr dirty="0" baseline="17676" sz="1650" spc="-345" b="1">
                <a:latin typeface="Arial"/>
                <a:cs typeface="Arial"/>
              </a:rPr>
              <a:t>s</a:t>
            </a:r>
            <a:r>
              <a:rPr dirty="0" sz="800" spc="-229">
                <a:latin typeface="Garuda"/>
                <a:cs typeface="Garuda"/>
              </a:rPr>
              <a:t>r</a:t>
            </a:r>
            <a:r>
              <a:rPr dirty="0" baseline="17676" sz="1650" spc="-345" b="1">
                <a:latin typeface="Arial"/>
                <a:cs typeface="Arial"/>
              </a:rPr>
              <a:t>e</a:t>
            </a:r>
            <a:r>
              <a:rPr dirty="0" sz="800" spc="-229">
                <a:latin typeface="Garuda"/>
                <a:cs typeface="Garuda"/>
              </a:rPr>
              <a:t>e p</a:t>
            </a:r>
            <a:r>
              <a:rPr dirty="0" baseline="17676" sz="1650" spc="-345" b="1">
                <a:latin typeface="Arial"/>
                <a:cs typeface="Arial"/>
              </a:rPr>
              <a:t>1</a:t>
            </a:r>
            <a:r>
              <a:rPr dirty="0" sz="800" spc="-229">
                <a:latin typeface="Garuda"/>
                <a:cs typeface="Garuda"/>
              </a:rPr>
              <a:t>ro</a:t>
            </a:r>
            <a:r>
              <a:rPr dirty="0" baseline="17676" sz="1650" spc="-345" b="1">
                <a:latin typeface="Arial"/>
                <a:cs typeface="Arial"/>
              </a:rPr>
              <a:t>0</a:t>
            </a:r>
            <a:r>
              <a:rPr dirty="0" sz="800" spc="-229">
                <a:latin typeface="Garuda"/>
                <a:cs typeface="Garuda"/>
              </a:rPr>
              <a:t>v</a:t>
            </a:r>
            <a:r>
              <a:rPr dirty="0" baseline="17676" sz="1650" spc="-345" b="1" i="1">
                <a:latin typeface="Arial"/>
                <a:cs typeface="Arial"/>
              </a:rPr>
              <a:t>g</a:t>
            </a:r>
            <a:r>
              <a:rPr dirty="0" sz="800" spc="-229">
                <a:latin typeface="Garuda"/>
                <a:cs typeface="Garuda"/>
              </a:rPr>
              <a:t>id</a:t>
            </a:r>
            <a:r>
              <a:rPr dirty="0" baseline="17676" sz="1650" spc="-345" b="1">
                <a:latin typeface="Arial"/>
                <a:cs typeface="Arial"/>
              </a:rPr>
              <a:t>:</a:t>
            </a:r>
            <a:r>
              <a:rPr dirty="0" sz="800" spc="-229">
                <a:latin typeface="Garuda"/>
                <a:cs typeface="Garuda"/>
              </a:rPr>
              <a:t>ed</a:t>
            </a:r>
            <a:r>
              <a:rPr dirty="0" baseline="17676" sz="1650" spc="-345" b="1">
                <a:latin typeface="Arial"/>
                <a:cs typeface="Arial"/>
              </a:rPr>
              <a:t>D</a:t>
            </a:r>
            <a:r>
              <a:rPr dirty="0" sz="800" spc="-229">
                <a:latin typeface="Garuda"/>
                <a:cs typeface="Garuda"/>
              </a:rPr>
              <a:t>fo</a:t>
            </a:r>
            <a:r>
              <a:rPr dirty="0" baseline="17676" sz="1650" spc="-345" b="1">
                <a:latin typeface="Arial"/>
                <a:cs typeface="Arial"/>
              </a:rPr>
              <a:t>e</a:t>
            </a:r>
            <a:r>
              <a:rPr dirty="0" sz="800" spc="-229">
                <a:latin typeface="Garuda"/>
                <a:cs typeface="Garuda"/>
              </a:rPr>
              <a:t>r</a:t>
            </a:r>
            <a:r>
              <a:rPr dirty="0" baseline="17676" sz="1650" spc="-345" b="1">
                <a:latin typeface="Arial"/>
                <a:cs typeface="Arial"/>
              </a:rPr>
              <a:t>v</a:t>
            </a:r>
            <a:r>
              <a:rPr dirty="0" sz="800" spc="-229">
                <a:latin typeface="Garuda"/>
                <a:cs typeface="Garuda"/>
              </a:rPr>
              <a:t>W</a:t>
            </a:r>
            <a:r>
              <a:rPr dirty="0" baseline="17676" sz="1650" spc="-345" b="1">
                <a:latin typeface="Arial"/>
                <a:cs typeface="Arial"/>
              </a:rPr>
              <a:t>e</a:t>
            </a:r>
            <a:r>
              <a:rPr dirty="0" sz="800" spc="-229">
                <a:latin typeface="Garuda"/>
                <a:cs typeface="Garuda"/>
              </a:rPr>
              <a:t>D</a:t>
            </a:r>
            <a:r>
              <a:rPr dirty="0" baseline="17676" sz="1650" spc="-345" b="1">
                <a:latin typeface="Arial"/>
                <a:cs typeface="Arial"/>
              </a:rPr>
              <a:t>lo</a:t>
            </a:r>
            <a:r>
              <a:rPr dirty="0" sz="800" spc="-229">
                <a:latin typeface="Garuda"/>
                <a:cs typeface="Garuda"/>
              </a:rPr>
              <a:t>P </a:t>
            </a:r>
            <a:r>
              <a:rPr dirty="0" baseline="17676" sz="1650" spc="-322" b="1">
                <a:latin typeface="Arial"/>
                <a:cs typeface="Arial"/>
              </a:rPr>
              <a:t>p</a:t>
            </a:r>
            <a:r>
              <a:rPr dirty="0" sz="800" spc="-215">
                <a:latin typeface="Garuda"/>
                <a:cs typeface="Garuda"/>
              </a:rPr>
              <a:t>in-</a:t>
            </a:r>
            <a:r>
              <a:rPr dirty="0" baseline="17676" sz="1650" spc="-322" b="1">
                <a:latin typeface="Arial"/>
                <a:cs typeface="Arial"/>
              </a:rPr>
              <a:t>P</a:t>
            </a:r>
            <a:r>
              <a:rPr dirty="0" sz="800" spc="-215">
                <a:latin typeface="Garuda"/>
                <a:cs typeface="Garuda"/>
              </a:rPr>
              <a:t>cla</a:t>
            </a:r>
            <a:r>
              <a:rPr dirty="0" baseline="17676" sz="1650" spc="-322" b="1">
                <a:latin typeface="Arial"/>
                <a:cs typeface="Arial"/>
              </a:rPr>
              <a:t>L</a:t>
            </a:r>
            <a:r>
              <a:rPr dirty="0" sz="800" spc="-215">
                <a:latin typeface="Garuda"/>
                <a:cs typeface="Garuda"/>
              </a:rPr>
              <a:t>s</a:t>
            </a:r>
            <a:r>
              <a:rPr dirty="0" baseline="17676" sz="1650" spc="-322" b="1">
                <a:latin typeface="Arial"/>
                <a:cs typeface="Arial"/>
              </a:rPr>
              <a:t>/</a:t>
            </a:r>
            <a:r>
              <a:rPr dirty="0" sz="800" spc="-215">
                <a:latin typeface="Garuda"/>
                <a:cs typeface="Garuda"/>
              </a:rPr>
              <a:t>s</a:t>
            </a:r>
            <a:r>
              <a:rPr dirty="0" baseline="17676" sz="1650" spc="-322" b="1">
                <a:latin typeface="Arial"/>
                <a:cs typeface="Arial"/>
              </a:rPr>
              <a:t>S</a:t>
            </a:r>
            <a:r>
              <a:rPr dirty="0" sz="800" spc="-215">
                <a:latin typeface="Garuda"/>
                <a:cs typeface="Garuda"/>
              </a:rPr>
              <a:t>u</a:t>
            </a:r>
            <a:r>
              <a:rPr dirty="0" baseline="17676" sz="1650" spc="-322" b="1">
                <a:latin typeface="Arial"/>
                <a:cs typeface="Arial"/>
              </a:rPr>
              <a:t>Q</a:t>
            </a:r>
            <a:r>
              <a:rPr dirty="0" sz="800" spc="-215">
                <a:latin typeface="Garuda"/>
                <a:cs typeface="Garuda"/>
              </a:rPr>
              <a:t>se</a:t>
            </a:r>
            <a:r>
              <a:rPr dirty="0" baseline="17676" sz="1650" spc="-322" b="1">
                <a:latin typeface="Arial"/>
                <a:cs typeface="Arial"/>
              </a:rPr>
              <a:t>L</a:t>
            </a:r>
            <a:r>
              <a:rPr dirty="0" sz="800" spc="-215">
                <a:latin typeface="Garuda"/>
                <a:cs typeface="Garuda"/>
              </a:rPr>
              <a:t>on</a:t>
            </a:r>
            <a:r>
              <a:rPr dirty="0" baseline="17676" sz="1650" spc="-322" b="1">
                <a:latin typeface="Arial"/>
                <a:cs typeface="Arial"/>
              </a:rPr>
              <a:t>P</a:t>
            </a:r>
            <a:r>
              <a:rPr dirty="0" sz="800" spc="-215">
                <a:latin typeface="Garuda"/>
                <a:cs typeface="Garuda"/>
              </a:rPr>
              <a:t>ly</a:t>
            </a:r>
            <a:r>
              <a:rPr dirty="0" baseline="17676" sz="1650" spc="-322" b="1">
                <a:latin typeface="Arial"/>
                <a:cs typeface="Arial"/>
              </a:rPr>
              <a:t>r</a:t>
            </a:r>
            <a:r>
              <a:rPr dirty="0" sz="800" spc="-215">
                <a:latin typeface="Garuda"/>
                <a:cs typeface="Garuda"/>
              </a:rPr>
              <a:t>. </a:t>
            </a:r>
            <a:r>
              <a:rPr dirty="0" baseline="17676" sz="1650" spc="-412" b="1">
                <a:latin typeface="Arial"/>
                <a:cs typeface="Arial"/>
              </a:rPr>
              <a:t>o</a:t>
            </a:r>
            <a:r>
              <a:rPr dirty="0" sz="800" spc="-275">
                <a:latin typeface="Garuda"/>
                <a:cs typeface="Garuda"/>
              </a:rPr>
              <a:t>C</a:t>
            </a:r>
            <a:r>
              <a:rPr dirty="0" baseline="17676" sz="1650" spc="-412" b="1">
                <a:latin typeface="Arial"/>
                <a:cs typeface="Arial"/>
              </a:rPr>
              <a:t>g</a:t>
            </a:r>
            <a:r>
              <a:rPr dirty="0" sz="800" spc="-275">
                <a:latin typeface="Garuda"/>
                <a:cs typeface="Garuda"/>
              </a:rPr>
              <a:t>op</a:t>
            </a:r>
            <a:r>
              <a:rPr dirty="0" baseline="17676" sz="1650" spc="-412" b="1">
                <a:latin typeface="Arial"/>
                <a:cs typeface="Arial"/>
              </a:rPr>
              <a:t>r</a:t>
            </a:r>
            <a:r>
              <a:rPr dirty="0" sz="800" spc="-275">
                <a:latin typeface="Garuda"/>
                <a:cs typeface="Garuda"/>
              </a:rPr>
              <a:t>y</a:t>
            </a:r>
            <a:r>
              <a:rPr dirty="0" baseline="17676" sz="1650" spc="-412" b="1">
                <a:latin typeface="Arial"/>
                <a:cs typeface="Arial"/>
              </a:rPr>
              <a:t>a</a:t>
            </a:r>
            <a:r>
              <a:rPr dirty="0" sz="800" spc="-275">
                <a:latin typeface="Garuda"/>
                <a:cs typeface="Garuda"/>
              </a:rPr>
              <a:t>in</a:t>
            </a:r>
            <a:r>
              <a:rPr dirty="0" baseline="17676" sz="1650" spc="-412" b="1">
                <a:latin typeface="Arial"/>
                <a:cs typeface="Arial"/>
              </a:rPr>
              <a:t>m</a:t>
            </a:r>
            <a:r>
              <a:rPr dirty="0" sz="800" spc="-275">
                <a:latin typeface="Garuda"/>
                <a:cs typeface="Garuda"/>
              </a:rPr>
              <a:t>g</a:t>
            </a:r>
            <a:r>
              <a:rPr dirty="0" sz="800" spc="-25">
                <a:latin typeface="Garuda"/>
                <a:cs typeface="Garuda"/>
              </a:rPr>
              <a:t> </a:t>
            </a:r>
            <a:r>
              <a:rPr dirty="0" sz="800" spc="-185">
                <a:latin typeface="Garuda"/>
                <a:cs typeface="Garuda"/>
              </a:rPr>
              <a:t>e</a:t>
            </a:r>
            <a:r>
              <a:rPr dirty="0" baseline="17676" sz="1650" spc="-277" b="1">
                <a:latin typeface="Arial"/>
                <a:cs typeface="Arial"/>
              </a:rPr>
              <a:t>U</a:t>
            </a:r>
            <a:r>
              <a:rPr dirty="0" sz="800" spc="-185">
                <a:latin typeface="Garuda"/>
                <a:cs typeface="Garuda"/>
              </a:rPr>
              <a:t>Kit</a:t>
            </a:r>
            <a:r>
              <a:rPr dirty="0" baseline="17676" sz="1650" spc="-277" b="1">
                <a:latin typeface="Arial"/>
                <a:cs typeface="Arial"/>
              </a:rPr>
              <a:t>n</a:t>
            </a:r>
            <a:r>
              <a:rPr dirty="0" sz="800" spc="-185">
                <a:latin typeface="Garuda"/>
                <a:cs typeface="Garuda"/>
              </a:rPr>
              <a:t>m</a:t>
            </a:r>
            <a:r>
              <a:rPr dirty="0" baseline="17676" sz="1650" spc="-277" b="1">
                <a:latin typeface="Arial"/>
                <a:cs typeface="Arial"/>
              </a:rPr>
              <a:t>it</a:t>
            </a:r>
            <a:r>
              <a:rPr dirty="0" sz="800" spc="-185">
                <a:latin typeface="Garuda"/>
                <a:cs typeface="Garuda"/>
              </a:rPr>
              <a:t>a</a:t>
            </a:r>
            <a:r>
              <a:rPr dirty="0" baseline="17676" sz="1650" spc="-277" b="1">
                <a:latin typeface="Arial"/>
                <a:cs typeface="Arial"/>
              </a:rPr>
              <a:t>s</a:t>
            </a:r>
            <a:r>
              <a:rPr dirty="0" sz="800" spc="-185">
                <a:latin typeface="Garuda"/>
                <a:cs typeface="Garuda"/>
              </a:rPr>
              <a:t>teria</a:t>
            </a:r>
            <a:r>
              <a:rPr dirty="0" baseline="16203" sz="1800" spc="-277" b="1">
                <a:latin typeface="Arial"/>
                <a:cs typeface="Arial"/>
              </a:rPr>
              <a:t>A</a:t>
            </a:r>
            <a:r>
              <a:rPr dirty="0" sz="800" spc="-185">
                <a:latin typeface="Garuda"/>
                <a:cs typeface="Garuda"/>
              </a:rPr>
              <a:t>ls </a:t>
            </a:r>
            <a:r>
              <a:rPr dirty="0" baseline="16203" sz="1800" spc="-165" b="1">
                <a:latin typeface="Arial"/>
                <a:cs typeface="Arial"/>
              </a:rPr>
              <a:t>-</a:t>
            </a:r>
            <a:r>
              <a:rPr dirty="0" sz="800" spc="-110">
                <a:latin typeface="Garuda"/>
                <a:cs typeface="Garuda"/>
              </a:rPr>
              <a:t>is</a:t>
            </a:r>
            <a:r>
              <a:rPr dirty="0" baseline="16203" sz="1800" spc="-165" b="1">
                <a:latin typeface="Arial"/>
                <a:cs typeface="Arial"/>
              </a:rPr>
              <a:t>1</a:t>
            </a:r>
            <a:r>
              <a:rPr dirty="0" sz="800" spc="-110">
                <a:latin typeface="Garuda"/>
                <a:cs typeface="Garuda"/>
              </a:rPr>
              <a:t>s</a:t>
            </a:r>
            <a:r>
              <a:rPr dirty="0" baseline="16203" sz="1800" spc="-165" b="1">
                <a:latin typeface="Arial"/>
                <a:cs typeface="Arial"/>
              </a:rPr>
              <a:t>0</a:t>
            </a:r>
            <a:r>
              <a:rPr dirty="0" sz="800" spc="-110">
                <a:latin typeface="Garuda"/>
                <a:cs typeface="Garuda"/>
              </a:rPr>
              <a:t>tr</a:t>
            </a:r>
            <a:r>
              <a:rPr dirty="0" baseline="16203" sz="1800" spc="-165" b="1">
                <a:latin typeface="Arial"/>
                <a:cs typeface="Arial"/>
              </a:rPr>
              <a:t>2</a:t>
            </a:r>
            <a:r>
              <a:rPr dirty="0" sz="800" spc="-110">
                <a:latin typeface="Garuda"/>
                <a:cs typeface="Garuda"/>
              </a:rPr>
              <a:t>ictly </a:t>
            </a:r>
            <a:r>
              <a:rPr dirty="0" sz="800" spc="-5">
                <a:latin typeface="Garuda"/>
                <a:cs typeface="Garuda"/>
              </a:rPr>
              <a:t>prohibited and is </a:t>
            </a:r>
            <a:r>
              <a:rPr dirty="0" sz="800" spc="-8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65190" cy="146177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12: Solutions</a:t>
            </a:r>
            <a:r>
              <a:rPr dirty="0" sz="1200" spc="5" b="1">
                <a:latin typeface="Arial"/>
                <a:cs typeface="Arial"/>
              </a:rPr>
              <a:t> </a:t>
            </a:r>
            <a:r>
              <a:rPr dirty="0" sz="1200" spc="-5" b="1">
                <a:latin typeface="Arial"/>
                <a:cs typeface="Arial"/>
              </a:rPr>
              <a:t>(continued)</a:t>
            </a:r>
            <a:endParaRPr sz="1200">
              <a:latin typeface="Arial"/>
              <a:cs typeface="Arial"/>
            </a:endParaRPr>
          </a:p>
          <a:p>
            <a:pPr marL="469900" marR="5080" indent="-228600">
              <a:lnSpc>
                <a:spcPct val="100800"/>
              </a:lnSpc>
              <a:spcBef>
                <a:spcPts val="1155"/>
              </a:spcBef>
            </a:pPr>
            <a:r>
              <a:rPr dirty="0" sz="1200">
                <a:latin typeface="Times New Roman"/>
                <a:cs typeface="Times New Roman"/>
              </a:rPr>
              <a:t>b.</a:t>
            </a:r>
            <a:r>
              <a:rPr dirty="0" sz="1200" spc="290">
                <a:latin typeface="Times New Roman"/>
                <a:cs typeface="Times New Roman"/>
              </a:rPr>
              <a:t> </a:t>
            </a:r>
            <a:r>
              <a:rPr dirty="0" sz="1200">
                <a:latin typeface="Times New Roman"/>
                <a:cs typeface="Times New Roman"/>
              </a:rPr>
              <a:t>In</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body,</a:t>
            </a:r>
            <a:r>
              <a:rPr dirty="0" sz="1200" spc="-5">
                <a:latin typeface="Times New Roman"/>
                <a:cs typeface="Times New Roman"/>
              </a:rPr>
              <a:t> </a:t>
            </a:r>
            <a:r>
              <a:rPr dirty="0" sz="1200">
                <a:latin typeface="Times New Roman"/>
                <a:cs typeface="Times New Roman"/>
              </a:rPr>
              <a:t>write</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MAKE</a:t>
            </a:r>
            <a:r>
              <a:rPr dirty="0" sz="1200" spc="-425">
                <a:latin typeface="Courier New"/>
                <a:cs typeface="Courier New"/>
              </a:rPr>
              <a:t> </a:t>
            </a:r>
            <a:r>
              <a:rPr dirty="0" sz="1200">
                <a:latin typeface="Times New Roman"/>
                <a:cs typeface="Times New Roman"/>
              </a:rPr>
              <a:t>procedure to call the</a:t>
            </a:r>
            <a:r>
              <a:rPr dirty="0" sz="1200" spc="-15">
                <a:latin typeface="Times New Roman"/>
                <a:cs typeface="Times New Roman"/>
              </a:rPr>
              <a:t> </a:t>
            </a:r>
            <a:r>
              <a:rPr dirty="0" sz="1200" spc="-5">
                <a:latin typeface="Courier New"/>
                <a:cs typeface="Courier New"/>
              </a:rPr>
              <a:t>DBMS_WARNINGS</a:t>
            </a:r>
            <a:r>
              <a:rPr dirty="0" sz="1200" spc="-425">
                <a:latin typeface="Courier New"/>
                <a:cs typeface="Courier New"/>
              </a:rPr>
              <a:t> </a:t>
            </a:r>
            <a:r>
              <a:rPr dirty="0" sz="1200">
                <a:latin typeface="Times New Roman"/>
                <a:cs typeface="Times New Roman"/>
              </a:rPr>
              <a:t>package to </a:t>
            </a:r>
            <a:r>
              <a:rPr dirty="0" sz="1200" spc="-5">
                <a:latin typeface="Times New Roman"/>
                <a:cs typeface="Times New Roman"/>
              </a:rPr>
              <a:t>suppress  </a:t>
            </a:r>
            <a:r>
              <a:rPr dirty="0" sz="1200">
                <a:latin typeface="Times New Roman"/>
                <a:cs typeface="Times New Roman"/>
              </a:rPr>
              <a:t>the </a:t>
            </a:r>
            <a:r>
              <a:rPr dirty="0" sz="1200" spc="-5">
                <a:latin typeface="Courier New"/>
                <a:cs typeface="Courier New"/>
              </a:rPr>
              <a:t>PERFORMANCE </a:t>
            </a:r>
            <a:r>
              <a:rPr dirty="0" sz="1200">
                <a:latin typeface="Times New Roman"/>
                <a:cs typeface="Times New Roman"/>
              </a:rPr>
              <a:t>category. </a:t>
            </a:r>
            <a:r>
              <a:rPr dirty="0" sz="1200" spc="-5">
                <a:latin typeface="Times New Roman"/>
                <a:cs typeface="Times New Roman"/>
              </a:rPr>
              <a:t>However, save </a:t>
            </a:r>
            <a:r>
              <a:rPr dirty="0" sz="1200">
                <a:latin typeface="Times New Roman"/>
                <a:cs typeface="Times New Roman"/>
              </a:rPr>
              <a:t>the </a:t>
            </a:r>
            <a:r>
              <a:rPr dirty="0" sz="1200" spc="-5">
                <a:latin typeface="Times New Roman"/>
                <a:cs typeface="Times New Roman"/>
              </a:rPr>
              <a:t>current compiler warning </a:t>
            </a:r>
            <a:r>
              <a:rPr dirty="0" sz="1200">
                <a:latin typeface="Times New Roman"/>
                <a:cs typeface="Times New Roman"/>
              </a:rPr>
              <a:t>settings  before you alter </a:t>
            </a:r>
            <a:r>
              <a:rPr dirty="0" sz="1200" spc="-5">
                <a:latin typeface="Times New Roman"/>
                <a:cs typeface="Times New Roman"/>
              </a:rPr>
              <a:t>them. </a:t>
            </a:r>
            <a:r>
              <a:rPr dirty="0" sz="1200">
                <a:latin typeface="Times New Roman"/>
                <a:cs typeface="Times New Roman"/>
              </a:rPr>
              <a:t>Then </a:t>
            </a:r>
            <a:r>
              <a:rPr dirty="0" sz="1200" spc="-5">
                <a:latin typeface="Times New Roman"/>
                <a:cs typeface="Times New Roman"/>
              </a:rPr>
              <a:t>write </a:t>
            </a:r>
            <a:r>
              <a:rPr dirty="0" sz="1200">
                <a:latin typeface="Times New Roman"/>
                <a:cs typeface="Times New Roman"/>
              </a:rPr>
              <a:t>an </a:t>
            </a:r>
            <a:r>
              <a:rPr dirty="0" sz="1200" spc="-5">
                <a:latin typeface="Courier New"/>
                <a:cs typeface="Courier New"/>
              </a:rPr>
              <a:t>EXECUTE IMMEDIATE </a:t>
            </a:r>
            <a:r>
              <a:rPr dirty="0" sz="1200" spc="-5">
                <a:latin typeface="Times New Roman"/>
                <a:cs typeface="Times New Roman"/>
              </a:rPr>
              <a:t>statement </a:t>
            </a:r>
            <a:r>
              <a:rPr dirty="0" sz="1200">
                <a:latin typeface="Times New Roman"/>
                <a:cs typeface="Times New Roman"/>
              </a:rPr>
              <a:t>to </a:t>
            </a:r>
            <a:r>
              <a:rPr dirty="0" sz="1200" spc="-5">
                <a:latin typeface="Times New Roman"/>
                <a:cs typeface="Times New Roman"/>
              </a:rPr>
              <a:t>compile </a:t>
            </a:r>
            <a:r>
              <a:rPr dirty="0" sz="1200">
                <a:latin typeface="Times New Roman"/>
                <a:cs typeface="Times New Roman"/>
              </a:rPr>
              <a:t>the  </a:t>
            </a:r>
            <a:r>
              <a:rPr dirty="0" sz="1200" spc="-5">
                <a:latin typeface="Times New Roman"/>
                <a:cs typeface="Times New Roman"/>
              </a:rPr>
              <a:t>PL/SQL </a:t>
            </a:r>
            <a:r>
              <a:rPr dirty="0" sz="1200">
                <a:latin typeface="Times New Roman"/>
                <a:cs typeface="Times New Roman"/>
              </a:rPr>
              <a:t>object using an appropriate </a:t>
            </a:r>
            <a:r>
              <a:rPr dirty="0" sz="1200" spc="-5">
                <a:latin typeface="Courier New"/>
                <a:cs typeface="Courier New"/>
              </a:rPr>
              <a:t>ALTER...COMPILE </a:t>
            </a:r>
            <a:r>
              <a:rPr dirty="0" sz="1200" spc="-5">
                <a:latin typeface="Times New Roman"/>
                <a:cs typeface="Times New Roman"/>
              </a:rPr>
              <a:t>statement </a:t>
            </a:r>
            <a:r>
              <a:rPr dirty="0" sz="1200">
                <a:latin typeface="Times New Roman"/>
                <a:cs typeface="Times New Roman"/>
              </a:rPr>
              <a:t>with the supplied  </a:t>
            </a:r>
            <a:r>
              <a:rPr dirty="0" sz="1200" spc="-5">
                <a:latin typeface="Times New Roman"/>
                <a:cs typeface="Times New Roman"/>
              </a:rPr>
              <a:t>parameter values. Finally, restore the compiler </a:t>
            </a:r>
            <a:r>
              <a:rPr dirty="0" sz="1200">
                <a:latin typeface="Times New Roman"/>
                <a:cs typeface="Times New Roman"/>
              </a:rPr>
              <a:t>warning settings that were in </a:t>
            </a:r>
            <a:r>
              <a:rPr dirty="0" sz="1200" spc="-5">
                <a:latin typeface="Times New Roman"/>
                <a:cs typeface="Times New Roman"/>
              </a:rPr>
              <a:t>place for </a:t>
            </a:r>
            <a:r>
              <a:rPr dirty="0" sz="1200">
                <a:latin typeface="Times New Roman"/>
                <a:cs typeface="Times New Roman"/>
              </a:rPr>
              <a:t>the  calling </a:t>
            </a:r>
            <a:r>
              <a:rPr dirty="0" sz="1200" spc="-5">
                <a:latin typeface="Times New Roman"/>
                <a:cs typeface="Times New Roman"/>
              </a:rPr>
              <a:t>environment </a:t>
            </a:r>
            <a:r>
              <a:rPr dirty="0" sz="1200">
                <a:latin typeface="Times New Roman"/>
                <a:cs typeface="Times New Roman"/>
              </a:rPr>
              <a:t>before the procedure is</a:t>
            </a:r>
            <a:r>
              <a:rPr dirty="0" sz="1200" spc="-30">
                <a:latin typeface="Times New Roman"/>
                <a:cs typeface="Times New Roman"/>
              </a:rPr>
              <a:t> </a:t>
            </a:r>
            <a:r>
              <a:rPr dirty="0" sz="1200">
                <a:latin typeface="Times New Roman"/>
                <a:cs typeface="Times New Roman"/>
              </a:rPr>
              <a:t>invoked.</a:t>
            </a:r>
            <a:endParaRPr sz="1200">
              <a:latin typeface="Times New Roman"/>
              <a:cs typeface="Times New Roman"/>
            </a:endParaRPr>
          </a:p>
        </p:txBody>
      </p:sp>
      <p:sp>
        <p:nvSpPr>
          <p:cNvPr id="3" name="object 3"/>
          <p:cNvSpPr txBox="1"/>
          <p:nvPr/>
        </p:nvSpPr>
        <p:spPr>
          <a:xfrm>
            <a:off x="838961" y="2350770"/>
            <a:ext cx="6323330" cy="6685280"/>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CREATE OR REPLACE PACKAGE BODY compile_pkg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a:lnSpc>
                <a:spcPct val="100000"/>
              </a:lnSpc>
              <a:spcBef>
                <a:spcPts val="30"/>
              </a:spcBef>
            </a:pPr>
            <a:endParaRPr sz="1100">
              <a:latin typeface="Courier New"/>
              <a:cs typeface="Courier New"/>
            </a:endParaRPr>
          </a:p>
          <a:p>
            <a:pPr marL="242570" marR="3138170">
              <a:lnSpc>
                <a:spcPts val="1240"/>
              </a:lnSpc>
            </a:pPr>
            <a:r>
              <a:rPr dirty="0" sz="1100" spc="-5">
                <a:latin typeface="Courier New"/>
                <a:cs typeface="Courier New"/>
              </a:rPr>
              <a:t>PROCEDURE execute(stmt VARCHAR2) IS  BEGIN</a:t>
            </a:r>
            <a:endParaRPr sz="1100">
              <a:latin typeface="Courier New"/>
              <a:cs typeface="Courier New"/>
            </a:endParaRPr>
          </a:p>
          <a:p>
            <a:pPr marL="410209" marR="3641090">
              <a:lnSpc>
                <a:spcPts val="1250"/>
              </a:lnSpc>
            </a:pPr>
            <a:r>
              <a:rPr dirty="0" sz="1100" spc="-5">
                <a:latin typeface="Courier New"/>
                <a:cs typeface="Courier New"/>
              </a:rPr>
              <a:t>DBMS_OUTPUT.PUT_LINE(stmt);  EXECUTE IMMEDIATE stmt;</a:t>
            </a:r>
            <a:endParaRPr sz="1100">
              <a:latin typeface="Courier New"/>
              <a:cs typeface="Courier New"/>
            </a:endParaRPr>
          </a:p>
          <a:p>
            <a:pPr marL="242570">
              <a:lnSpc>
                <a:spcPts val="1210"/>
              </a:lnSpc>
            </a:pPr>
            <a:r>
              <a:rPr dirty="0" sz="1100" spc="-5">
                <a:latin typeface="Courier New"/>
                <a:cs typeface="Courier New"/>
              </a:rPr>
              <a:t>END;</a:t>
            </a:r>
            <a:endParaRPr sz="1100">
              <a:latin typeface="Courier New"/>
              <a:cs typeface="Courier New"/>
            </a:endParaRPr>
          </a:p>
          <a:p>
            <a:pPr>
              <a:lnSpc>
                <a:spcPct val="100000"/>
              </a:lnSpc>
              <a:spcBef>
                <a:spcPts val="45"/>
              </a:spcBef>
            </a:pPr>
            <a:endParaRPr sz="1000">
              <a:latin typeface="Courier New"/>
              <a:cs typeface="Courier New"/>
            </a:endParaRPr>
          </a:p>
          <a:p>
            <a:pPr marL="242570">
              <a:lnSpc>
                <a:spcPts val="1285"/>
              </a:lnSpc>
            </a:pPr>
            <a:r>
              <a:rPr dirty="0" sz="1100" spc="-5">
                <a:latin typeface="Courier New"/>
                <a:cs typeface="Courier New"/>
              </a:rPr>
              <a:t>FUNCTION get_type(name VARCHAR2) RETURN VARCHAR2</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marL="242570" marR="3305810" indent="167640">
              <a:lnSpc>
                <a:spcPts val="1240"/>
              </a:lnSpc>
              <a:spcBef>
                <a:spcPts val="75"/>
              </a:spcBef>
            </a:pPr>
            <a:r>
              <a:rPr dirty="0" sz="1100" spc="-5">
                <a:latin typeface="Courier New"/>
                <a:cs typeface="Courier New"/>
              </a:rPr>
              <a:t>proc_type VARCHAR2(30) := NULL;  BEGIN</a:t>
            </a:r>
            <a:endParaRPr sz="1100">
              <a:latin typeface="Courier New"/>
              <a:cs typeface="Courier New"/>
            </a:endParaRPr>
          </a:p>
          <a:p>
            <a:pPr marL="410209">
              <a:lnSpc>
                <a:spcPts val="1185"/>
              </a:lnSpc>
            </a:pPr>
            <a:r>
              <a:rPr dirty="0" sz="1100" spc="-5">
                <a:latin typeface="Courier New"/>
                <a:cs typeface="Courier New"/>
              </a:rPr>
              <a:t>/*</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The ROWNUM = 1 is added to the</a:t>
            </a:r>
            <a:r>
              <a:rPr dirty="0" sz="1100" spc="35">
                <a:latin typeface="Courier New"/>
                <a:cs typeface="Courier New"/>
              </a:rPr>
              <a:t> </a:t>
            </a:r>
            <a:r>
              <a:rPr dirty="0" sz="1100" spc="-5">
                <a:latin typeface="Courier New"/>
                <a:cs typeface="Courier New"/>
              </a:rPr>
              <a:t>condition</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to ensure only one row is returned if</a:t>
            </a:r>
            <a:r>
              <a:rPr dirty="0" sz="1100" spc="55">
                <a:latin typeface="Courier New"/>
                <a:cs typeface="Courier New"/>
              </a:rPr>
              <a:t> </a:t>
            </a:r>
            <a:r>
              <a:rPr dirty="0" sz="1100" spc="-5">
                <a:latin typeface="Courier New"/>
                <a:cs typeface="Courier New"/>
              </a:rPr>
              <a:t>the</a:t>
            </a:r>
            <a:endParaRPr sz="1100">
              <a:latin typeface="Courier New"/>
              <a:cs typeface="Courier New"/>
            </a:endParaRPr>
          </a:p>
          <a:p>
            <a:pPr marL="661670" indent="-168275">
              <a:lnSpc>
                <a:spcPts val="1250"/>
              </a:lnSpc>
              <a:buChar char="*"/>
              <a:tabLst>
                <a:tab pos="662305" algn="l"/>
              </a:tabLst>
            </a:pPr>
            <a:r>
              <a:rPr dirty="0" sz="1100" spc="-5">
                <a:latin typeface="Courier New"/>
                <a:cs typeface="Courier New"/>
              </a:rPr>
              <a:t>name represents a PACKAGE, which may</a:t>
            </a:r>
            <a:r>
              <a:rPr dirty="0" sz="1100" spc="50">
                <a:latin typeface="Courier New"/>
                <a:cs typeface="Courier New"/>
              </a:rPr>
              <a:t> </a:t>
            </a:r>
            <a:r>
              <a:rPr dirty="0" sz="1100" spc="-5">
                <a:latin typeface="Courier New"/>
                <a:cs typeface="Courier New"/>
              </a:rPr>
              <a:t>also</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have a PACKAGE BODY. In this case, we</a:t>
            </a:r>
            <a:r>
              <a:rPr dirty="0" sz="1100" spc="55">
                <a:latin typeface="Courier New"/>
                <a:cs typeface="Courier New"/>
              </a:rPr>
              <a:t> </a:t>
            </a:r>
            <a:r>
              <a:rPr dirty="0" sz="1100" spc="-5">
                <a:latin typeface="Courier New"/>
                <a:cs typeface="Courier New"/>
              </a:rPr>
              <a:t>can</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only compile the complete package, but</a:t>
            </a:r>
            <a:r>
              <a:rPr dirty="0" sz="1100" spc="30">
                <a:latin typeface="Courier New"/>
                <a:cs typeface="Courier New"/>
              </a:rPr>
              <a:t> </a:t>
            </a:r>
            <a:r>
              <a:rPr dirty="0" sz="1100" spc="-5">
                <a:latin typeface="Courier New"/>
                <a:cs typeface="Courier New"/>
              </a:rPr>
              <a:t>not</a:t>
            </a:r>
            <a:endParaRPr sz="1100">
              <a:latin typeface="Courier New"/>
              <a:cs typeface="Courier New"/>
            </a:endParaRPr>
          </a:p>
          <a:p>
            <a:pPr marL="661670" indent="-168275">
              <a:lnSpc>
                <a:spcPts val="1250"/>
              </a:lnSpc>
              <a:buChar char="*"/>
              <a:tabLst>
                <a:tab pos="662305" algn="l"/>
              </a:tabLst>
            </a:pPr>
            <a:r>
              <a:rPr dirty="0" sz="1100" spc="-5">
                <a:latin typeface="Courier New"/>
                <a:cs typeface="Courier New"/>
              </a:rPr>
              <a:t>the specification or body as</a:t>
            </a:r>
            <a:r>
              <a:rPr dirty="0" sz="1100" spc="20">
                <a:latin typeface="Courier New"/>
                <a:cs typeface="Courier New"/>
              </a:rPr>
              <a:t> </a:t>
            </a:r>
            <a:r>
              <a:rPr dirty="0" sz="1100" spc="-5">
                <a:latin typeface="Courier New"/>
                <a:cs typeface="Courier New"/>
              </a:rPr>
              <a:t>separate</a:t>
            </a:r>
            <a:endParaRPr sz="1100">
              <a:latin typeface="Courier New"/>
              <a:cs typeface="Courier New"/>
            </a:endParaRPr>
          </a:p>
          <a:p>
            <a:pPr marL="661670" indent="-168275">
              <a:lnSpc>
                <a:spcPts val="1245"/>
              </a:lnSpc>
              <a:buChar char="*"/>
              <a:tabLst>
                <a:tab pos="662305" algn="l"/>
              </a:tabLst>
            </a:pPr>
            <a:r>
              <a:rPr dirty="0" sz="1100" spc="-5">
                <a:latin typeface="Courier New"/>
                <a:cs typeface="Courier New"/>
              </a:rPr>
              <a:t>components.</a:t>
            </a:r>
            <a:endParaRPr sz="1100">
              <a:latin typeface="Courier New"/>
              <a:cs typeface="Courier New"/>
            </a:endParaRPr>
          </a:p>
          <a:p>
            <a:pPr marL="494030">
              <a:lnSpc>
                <a:spcPts val="1245"/>
              </a:lnSpc>
            </a:pPr>
            <a:r>
              <a:rPr dirty="0" sz="1100" spc="-5">
                <a:latin typeface="Courier New"/>
                <a:cs typeface="Courier New"/>
              </a:rPr>
              <a:t>*/</a:t>
            </a:r>
            <a:endParaRPr sz="1100">
              <a:latin typeface="Courier New"/>
              <a:cs typeface="Courier New"/>
            </a:endParaRPr>
          </a:p>
          <a:p>
            <a:pPr marL="410209" marR="3138170">
              <a:lnSpc>
                <a:spcPts val="1250"/>
              </a:lnSpc>
              <a:spcBef>
                <a:spcPts val="60"/>
              </a:spcBef>
            </a:pPr>
            <a:r>
              <a:rPr dirty="0" sz="1100" spc="-5">
                <a:latin typeface="Courier New"/>
                <a:cs typeface="Courier New"/>
              </a:rPr>
              <a:t>SELECT object_type INTO proc_type  FROM user_objects</a:t>
            </a:r>
            <a:endParaRPr sz="1100">
              <a:latin typeface="Courier New"/>
              <a:cs typeface="Courier New"/>
            </a:endParaRPr>
          </a:p>
          <a:p>
            <a:pPr marL="410209">
              <a:lnSpc>
                <a:spcPts val="1175"/>
              </a:lnSpc>
            </a:pPr>
            <a:r>
              <a:rPr dirty="0" sz="1100" spc="-5">
                <a:latin typeface="Courier New"/>
                <a:cs typeface="Courier New"/>
              </a:rPr>
              <a:t>WHERE object_name =</a:t>
            </a:r>
            <a:r>
              <a:rPr dirty="0" sz="1100" spc="10">
                <a:latin typeface="Courier New"/>
                <a:cs typeface="Courier New"/>
              </a:rPr>
              <a:t> </a:t>
            </a:r>
            <a:r>
              <a:rPr dirty="0" sz="1100" spc="-5">
                <a:latin typeface="Courier New"/>
                <a:cs typeface="Courier New"/>
              </a:rPr>
              <a:t>UPPER(name)</a:t>
            </a:r>
            <a:endParaRPr sz="1100">
              <a:latin typeface="Courier New"/>
              <a:cs typeface="Courier New"/>
            </a:endParaRPr>
          </a:p>
          <a:p>
            <a:pPr marL="410209">
              <a:lnSpc>
                <a:spcPts val="1250"/>
              </a:lnSpc>
            </a:pPr>
            <a:r>
              <a:rPr dirty="0" sz="1100" spc="-5">
                <a:latin typeface="Courier New"/>
                <a:cs typeface="Courier New"/>
              </a:rPr>
              <a:t>AND ROWNUM =</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242570" marR="4479290" indent="167640">
              <a:lnSpc>
                <a:spcPts val="1240"/>
              </a:lnSpc>
              <a:spcBef>
                <a:spcPts val="75"/>
              </a:spcBef>
            </a:pPr>
            <a:r>
              <a:rPr dirty="0" sz="1100" spc="-5">
                <a:latin typeface="Courier New"/>
                <a:cs typeface="Courier New"/>
              </a:rPr>
              <a:t>RETURN</a:t>
            </a:r>
            <a:r>
              <a:rPr dirty="0" sz="1100" spc="-40">
                <a:latin typeface="Courier New"/>
                <a:cs typeface="Courier New"/>
              </a:rPr>
              <a:t> </a:t>
            </a:r>
            <a:r>
              <a:rPr dirty="0" sz="1100" spc="-5">
                <a:latin typeface="Courier New"/>
                <a:cs typeface="Courier New"/>
              </a:rPr>
              <a:t>proc_type;  EXCEPTION</a:t>
            </a:r>
            <a:endParaRPr sz="1100">
              <a:latin typeface="Courier New"/>
              <a:cs typeface="Courier New"/>
            </a:endParaRPr>
          </a:p>
          <a:p>
            <a:pPr marL="577850" marR="3976370" indent="-167640">
              <a:lnSpc>
                <a:spcPts val="1250"/>
              </a:lnSpc>
            </a:pPr>
            <a:r>
              <a:rPr dirty="0" sz="1100" spc="-5">
                <a:latin typeface="Courier New"/>
                <a:cs typeface="Courier New"/>
              </a:rPr>
              <a:t>WHEN NO_DATA_FOUND THEN  RETURN</a:t>
            </a:r>
            <a:r>
              <a:rPr dirty="0" sz="1100" spc="-10">
                <a:latin typeface="Courier New"/>
                <a:cs typeface="Courier New"/>
              </a:rPr>
              <a:t> </a:t>
            </a:r>
            <a:r>
              <a:rPr dirty="0" sz="1100" spc="-5">
                <a:latin typeface="Courier New"/>
                <a:cs typeface="Courier New"/>
              </a:rPr>
              <a:t>NULL;</a:t>
            </a:r>
            <a:endParaRPr sz="1100">
              <a:latin typeface="Courier New"/>
              <a:cs typeface="Courier New"/>
            </a:endParaRPr>
          </a:p>
          <a:p>
            <a:pPr marL="242570">
              <a:lnSpc>
                <a:spcPts val="1210"/>
              </a:lnSpc>
            </a:pPr>
            <a:r>
              <a:rPr dirty="0" sz="1100" spc="-5">
                <a:latin typeface="Courier New"/>
                <a:cs typeface="Courier New"/>
              </a:rPr>
              <a:t>END;</a:t>
            </a:r>
            <a:endParaRPr sz="1100">
              <a:latin typeface="Courier New"/>
              <a:cs typeface="Courier New"/>
            </a:endParaRPr>
          </a:p>
          <a:p>
            <a:pPr>
              <a:lnSpc>
                <a:spcPct val="100000"/>
              </a:lnSpc>
              <a:spcBef>
                <a:spcPts val="30"/>
              </a:spcBef>
            </a:pPr>
            <a:endParaRPr sz="1100">
              <a:latin typeface="Courier New"/>
              <a:cs typeface="Courier New"/>
            </a:endParaRPr>
          </a:p>
          <a:p>
            <a:pPr marL="410209" marR="3389629" indent="-167640">
              <a:lnSpc>
                <a:spcPts val="1250"/>
              </a:lnSpc>
              <a:tabLst>
                <a:tab pos="1332230" algn="l"/>
              </a:tabLst>
            </a:pPr>
            <a:r>
              <a:rPr dirty="0" sz="1100" spc="-5">
                <a:latin typeface="Courier New"/>
                <a:cs typeface="Courier New"/>
              </a:rPr>
              <a:t>PROCEDURE make(name VARCHAR2) IS  stmt	VARCHAR2(100);</a:t>
            </a:r>
            <a:endParaRPr sz="1100">
              <a:latin typeface="Courier New"/>
              <a:cs typeface="Courier New"/>
            </a:endParaRPr>
          </a:p>
          <a:p>
            <a:pPr marL="410209">
              <a:lnSpc>
                <a:spcPts val="1175"/>
              </a:lnSpc>
              <a:tabLst>
                <a:tab pos="1332230" algn="l"/>
              </a:tabLst>
            </a:pPr>
            <a:r>
              <a:rPr dirty="0" sz="1100" spc="-5">
                <a:latin typeface="Courier New"/>
                <a:cs typeface="Courier New"/>
              </a:rPr>
              <a:t>proc_type	VARCHAR2(30) :=</a:t>
            </a:r>
            <a:r>
              <a:rPr dirty="0" sz="1100" spc="5">
                <a:latin typeface="Courier New"/>
                <a:cs typeface="Courier New"/>
              </a:rPr>
              <a:t> </a:t>
            </a:r>
            <a:r>
              <a:rPr dirty="0" sz="1100" spc="-5">
                <a:latin typeface="Courier New"/>
                <a:cs typeface="Courier New"/>
              </a:rPr>
              <a:t>get_type(name);</a:t>
            </a:r>
            <a:endParaRPr sz="1100">
              <a:latin typeface="Courier New"/>
              <a:cs typeface="Courier New"/>
            </a:endParaRPr>
          </a:p>
          <a:p>
            <a:pPr marL="242570">
              <a:lnSpc>
                <a:spcPts val="1250"/>
              </a:lnSpc>
            </a:pPr>
            <a:r>
              <a:rPr dirty="0" sz="1100" spc="-5">
                <a:latin typeface="Courier New"/>
                <a:cs typeface="Courier New"/>
              </a:rPr>
              <a:t>BEGIN</a:t>
            </a:r>
            <a:endParaRPr sz="1100">
              <a:latin typeface="Courier New"/>
              <a:cs typeface="Courier New"/>
            </a:endParaRPr>
          </a:p>
          <a:p>
            <a:pPr marL="410209">
              <a:lnSpc>
                <a:spcPts val="1245"/>
              </a:lnSpc>
            </a:pPr>
            <a:r>
              <a:rPr dirty="0" sz="1100" spc="-5">
                <a:latin typeface="Courier New"/>
                <a:cs typeface="Courier New"/>
              </a:rPr>
              <a:t>IF proc_type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577850" marR="1126490">
              <a:lnSpc>
                <a:spcPts val="1250"/>
              </a:lnSpc>
              <a:spcBef>
                <a:spcPts val="60"/>
              </a:spcBef>
            </a:pPr>
            <a:r>
              <a:rPr dirty="0" sz="1100" spc="-5">
                <a:latin typeface="Courier New"/>
                <a:cs typeface="Courier New"/>
              </a:rPr>
              <a:t>stmt := 'ALTER '|| proc_type ||' '|| name ||' COMPILE';  execute(stmt);</a:t>
            </a:r>
            <a:endParaRPr sz="1100">
              <a:latin typeface="Courier New"/>
              <a:cs typeface="Courier New"/>
            </a:endParaRPr>
          </a:p>
          <a:p>
            <a:pPr marL="410209">
              <a:lnSpc>
                <a:spcPts val="1175"/>
              </a:lnSpc>
            </a:pPr>
            <a:r>
              <a:rPr dirty="0" sz="1100" spc="-5">
                <a:latin typeface="Courier New"/>
                <a:cs typeface="Courier New"/>
              </a:rPr>
              <a:t>ELSE</a:t>
            </a:r>
            <a:endParaRPr sz="1100">
              <a:latin typeface="Courier New"/>
              <a:cs typeface="Courier New"/>
            </a:endParaRPr>
          </a:p>
          <a:p>
            <a:pPr marL="577850">
              <a:lnSpc>
                <a:spcPts val="1245"/>
              </a:lnSpc>
            </a:pPr>
            <a:r>
              <a:rPr dirty="0" sz="1100" spc="-5">
                <a:latin typeface="Courier New"/>
                <a:cs typeface="Courier New"/>
              </a:rPr>
              <a:t>RAISE_APPLICATION_ERROR(-20001,</a:t>
            </a:r>
            <a:endParaRPr sz="1100">
              <a:latin typeface="Courier New"/>
              <a:cs typeface="Courier New"/>
            </a:endParaRPr>
          </a:p>
          <a:p>
            <a:pPr marL="410209" marR="1629410" indent="419100">
              <a:lnSpc>
                <a:spcPts val="1250"/>
              </a:lnSpc>
              <a:spcBef>
                <a:spcPts val="65"/>
              </a:spcBef>
            </a:pPr>
            <a:r>
              <a:rPr dirty="0" sz="1100" spc="-5">
                <a:latin typeface="Courier New"/>
                <a:cs typeface="Courier New"/>
              </a:rPr>
              <a:t>'Subprogram '''|| name ||''' does not exist');  END IF;</a:t>
            </a:r>
            <a:endParaRPr sz="1100">
              <a:latin typeface="Courier New"/>
              <a:cs typeface="Courier New"/>
            </a:endParaRPr>
          </a:p>
          <a:p>
            <a:pPr marL="242570">
              <a:lnSpc>
                <a:spcPts val="1220"/>
              </a:lnSpc>
            </a:pPr>
            <a:r>
              <a:rPr dirty="0" sz="1100" spc="-5">
                <a:latin typeface="Courier New"/>
                <a:cs typeface="Courier New"/>
              </a:rPr>
              <a:t>END</a:t>
            </a:r>
            <a:r>
              <a:rPr dirty="0" sz="1100" spc="-75">
                <a:latin typeface="Courier New"/>
                <a:cs typeface="Courier New"/>
              </a:rPr>
              <a:t> </a:t>
            </a:r>
            <a:r>
              <a:rPr dirty="0" sz="1100" spc="-5">
                <a:latin typeface="Courier New"/>
                <a:cs typeface="Courier New"/>
              </a:rPr>
              <a:t>make;</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20">
                <a:latin typeface="Garuda"/>
                <a:cs typeface="Garuda"/>
              </a:rPr>
              <a:t>(W</a:t>
            </a:r>
            <a:r>
              <a:rPr dirty="0" baseline="17676" sz="1650" spc="-330" b="1">
                <a:latin typeface="Arial"/>
                <a:cs typeface="Arial"/>
              </a:rPr>
              <a:t>O</a:t>
            </a:r>
            <a:r>
              <a:rPr dirty="0" sz="800" spc="-220">
                <a:latin typeface="Garuda"/>
                <a:cs typeface="Garuda"/>
              </a:rPr>
              <a:t>D</a:t>
            </a:r>
            <a:r>
              <a:rPr dirty="0" baseline="17676" sz="1650" spc="-330" b="1">
                <a:latin typeface="Arial"/>
                <a:cs typeface="Arial"/>
              </a:rPr>
              <a:t>r</a:t>
            </a:r>
            <a:r>
              <a:rPr dirty="0" sz="800" spc="-220">
                <a:latin typeface="Garuda"/>
                <a:cs typeface="Garuda"/>
              </a:rPr>
              <a:t>P</a:t>
            </a:r>
            <a:r>
              <a:rPr dirty="0" baseline="17676" sz="1650" spc="-330" b="1">
                <a:latin typeface="Arial"/>
                <a:cs typeface="Arial"/>
              </a:rPr>
              <a:t>a</a:t>
            </a:r>
            <a:r>
              <a:rPr dirty="0" sz="800" spc="-220">
                <a:latin typeface="Garuda"/>
                <a:cs typeface="Garuda"/>
              </a:rPr>
              <a:t>)</a:t>
            </a:r>
            <a:r>
              <a:rPr dirty="0" baseline="17676" sz="1650" spc="-330" b="1">
                <a:latin typeface="Arial"/>
                <a:cs typeface="Arial"/>
              </a:rPr>
              <a:t>c</a:t>
            </a:r>
            <a:r>
              <a:rPr dirty="0" sz="800" spc="-220">
                <a:latin typeface="Garuda"/>
                <a:cs typeface="Garuda"/>
              </a:rPr>
              <a:t>e</a:t>
            </a:r>
            <a:r>
              <a:rPr dirty="0" baseline="17676" sz="1650" spc="-330" b="1">
                <a:latin typeface="Arial"/>
                <a:cs typeface="Arial"/>
              </a:rPr>
              <a:t>l</a:t>
            </a:r>
            <a:r>
              <a:rPr dirty="0" sz="800" spc="-220">
                <a:latin typeface="Garuda"/>
                <a:cs typeface="Garuda"/>
              </a:rPr>
              <a:t>K</a:t>
            </a:r>
            <a:r>
              <a:rPr dirty="0" baseline="17676" sz="1650" spc="-330" b="1">
                <a:latin typeface="Arial"/>
                <a:cs typeface="Arial"/>
              </a:rPr>
              <a:t>e</a:t>
            </a:r>
            <a:r>
              <a:rPr dirty="0" sz="800" spc="-220">
                <a:latin typeface="Garuda"/>
                <a:cs typeface="Garuda"/>
              </a:rPr>
              <a:t>it </a:t>
            </a:r>
            <a:r>
              <a:rPr dirty="0" baseline="17676" sz="1650" spc="-345" b="1">
                <a:latin typeface="Arial"/>
                <a:cs typeface="Arial"/>
              </a:rPr>
              <a:t>D</a:t>
            </a:r>
            <a:r>
              <a:rPr dirty="0" sz="800" spc="-229">
                <a:latin typeface="Garuda"/>
                <a:cs typeface="Garuda"/>
              </a:rPr>
              <a:t>m</a:t>
            </a:r>
            <a:r>
              <a:rPr dirty="0" baseline="17676" sz="1650" spc="-345" b="1">
                <a:latin typeface="Arial"/>
                <a:cs typeface="Arial"/>
              </a:rPr>
              <a:t>a</a:t>
            </a:r>
            <a:r>
              <a:rPr dirty="0" sz="800" spc="-229">
                <a:latin typeface="Garuda"/>
                <a:cs typeface="Garuda"/>
              </a:rPr>
              <a:t>at</a:t>
            </a:r>
            <a:r>
              <a:rPr dirty="0" baseline="17676" sz="1650" spc="-345" b="1">
                <a:latin typeface="Arial"/>
                <a:cs typeface="Arial"/>
              </a:rPr>
              <a:t>t</a:t>
            </a:r>
            <a:r>
              <a:rPr dirty="0" sz="800" spc="-229">
                <a:latin typeface="Garuda"/>
                <a:cs typeface="Garuda"/>
              </a:rPr>
              <a:t>e</a:t>
            </a:r>
            <a:r>
              <a:rPr dirty="0" baseline="17676" sz="1650" spc="-345" b="1">
                <a:latin typeface="Arial"/>
                <a:cs typeface="Arial"/>
              </a:rPr>
              <a:t>a</a:t>
            </a:r>
            <a:r>
              <a:rPr dirty="0" sz="800" spc="-229">
                <a:latin typeface="Garuda"/>
                <a:cs typeface="Garuda"/>
              </a:rPr>
              <a:t>ria</a:t>
            </a:r>
            <a:r>
              <a:rPr dirty="0" baseline="17676" sz="1650" spc="-345" b="1">
                <a:latin typeface="Arial"/>
                <a:cs typeface="Arial"/>
              </a:rPr>
              <a:t>b</a:t>
            </a:r>
            <a:r>
              <a:rPr dirty="0" sz="800" spc="-229">
                <a:latin typeface="Garuda"/>
                <a:cs typeface="Garuda"/>
              </a:rPr>
              <a:t>ls</a:t>
            </a:r>
            <a:r>
              <a:rPr dirty="0" baseline="17676" sz="1650" spc="-345" b="1">
                <a:latin typeface="Arial"/>
                <a:cs typeface="Arial"/>
              </a:rPr>
              <a:t>a</a:t>
            </a:r>
            <a:r>
              <a:rPr dirty="0" sz="800" spc="-229">
                <a:latin typeface="Garuda"/>
                <a:cs typeface="Garuda"/>
              </a:rPr>
              <a:t>a</a:t>
            </a:r>
            <a:r>
              <a:rPr dirty="0" baseline="17676" sz="1650" spc="-345" b="1">
                <a:latin typeface="Arial"/>
                <a:cs typeface="Arial"/>
              </a:rPr>
              <a:t>s</a:t>
            </a:r>
            <a:r>
              <a:rPr dirty="0" sz="800" spc="-229">
                <a:latin typeface="Garuda"/>
                <a:cs typeface="Garuda"/>
              </a:rPr>
              <a:t>r</a:t>
            </a:r>
            <a:r>
              <a:rPr dirty="0" baseline="17676" sz="1650" spc="-345" b="1">
                <a:latin typeface="Arial"/>
                <a:cs typeface="Arial"/>
              </a:rPr>
              <a:t>e</a:t>
            </a:r>
            <a:r>
              <a:rPr dirty="0" sz="800" spc="-229">
                <a:latin typeface="Garuda"/>
                <a:cs typeface="Garuda"/>
              </a:rPr>
              <a:t>e p</a:t>
            </a:r>
            <a:r>
              <a:rPr dirty="0" baseline="17676" sz="1650" spc="-345" b="1">
                <a:latin typeface="Arial"/>
                <a:cs typeface="Arial"/>
              </a:rPr>
              <a:t>1</a:t>
            </a:r>
            <a:r>
              <a:rPr dirty="0" sz="800" spc="-229">
                <a:latin typeface="Garuda"/>
                <a:cs typeface="Garuda"/>
              </a:rPr>
              <a:t>ro</a:t>
            </a:r>
            <a:r>
              <a:rPr dirty="0" baseline="17676" sz="1650" spc="-345" b="1">
                <a:latin typeface="Arial"/>
                <a:cs typeface="Arial"/>
              </a:rPr>
              <a:t>0</a:t>
            </a:r>
            <a:r>
              <a:rPr dirty="0" sz="800" spc="-229">
                <a:latin typeface="Garuda"/>
                <a:cs typeface="Garuda"/>
              </a:rPr>
              <a:t>v</a:t>
            </a:r>
            <a:r>
              <a:rPr dirty="0" baseline="17676" sz="1650" spc="-345" b="1" i="1">
                <a:latin typeface="Arial"/>
                <a:cs typeface="Arial"/>
              </a:rPr>
              <a:t>g</a:t>
            </a:r>
            <a:r>
              <a:rPr dirty="0" sz="800" spc="-229">
                <a:latin typeface="Garuda"/>
                <a:cs typeface="Garuda"/>
              </a:rPr>
              <a:t>id</a:t>
            </a:r>
            <a:r>
              <a:rPr dirty="0" baseline="17676" sz="1650" spc="-345" b="1">
                <a:latin typeface="Arial"/>
                <a:cs typeface="Arial"/>
              </a:rPr>
              <a:t>:</a:t>
            </a:r>
            <a:r>
              <a:rPr dirty="0" sz="800" spc="-229">
                <a:latin typeface="Garuda"/>
                <a:cs typeface="Garuda"/>
              </a:rPr>
              <a:t>ed</a:t>
            </a:r>
            <a:r>
              <a:rPr dirty="0" baseline="17676" sz="1650" spc="-345" b="1">
                <a:latin typeface="Arial"/>
                <a:cs typeface="Arial"/>
              </a:rPr>
              <a:t>D</a:t>
            </a:r>
            <a:r>
              <a:rPr dirty="0" sz="800" spc="-229">
                <a:latin typeface="Garuda"/>
                <a:cs typeface="Garuda"/>
              </a:rPr>
              <a:t>fo</a:t>
            </a:r>
            <a:r>
              <a:rPr dirty="0" baseline="17676" sz="1650" spc="-345" b="1">
                <a:latin typeface="Arial"/>
                <a:cs typeface="Arial"/>
              </a:rPr>
              <a:t>e</a:t>
            </a:r>
            <a:r>
              <a:rPr dirty="0" sz="800" spc="-229">
                <a:latin typeface="Garuda"/>
                <a:cs typeface="Garuda"/>
              </a:rPr>
              <a:t>r</a:t>
            </a:r>
            <a:r>
              <a:rPr dirty="0" baseline="17676" sz="1650" spc="-345" b="1">
                <a:latin typeface="Arial"/>
                <a:cs typeface="Arial"/>
              </a:rPr>
              <a:t>v</a:t>
            </a:r>
            <a:r>
              <a:rPr dirty="0" sz="800" spc="-229">
                <a:latin typeface="Garuda"/>
                <a:cs typeface="Garuda"/>
              </a:rPr>
              <a:t>W</a:t>
            </a:r>
            <a:r>
              <a:rPr dirty="0" baseline="17676" sz="1650" spc="-345" b="1">
                <a:latin typeface="Arial"/>
                <a:cs typeface="Arial"/>
              </a:rPr>
              <a:t>e</a:t>
            </a:r>
            <a:r>
              <a:rPr dirty="0" sz="800" spc="-229">
                <a:latin typeface="Garuda"/>
                <a:cs typeface="Garuda"/>
              </a:rPr>
              <a:t>D</a:t>
            </a:r>
            <a:r>
              <a:rPr dirty="0" baseline="17676" sz="1650" spc="-345" b="1">
                <a:latin typeface="Arial"/>
                <a:cs typeface="Arial"/>
              </a:rPr>
              <a:t>lo</a:t>
            </a:r>
            <a:r>
              <a:rPr dirty="0" sz="800" spc="-229">
                <a:latin typeface="Garuda"/>
                <a:cs typeface="Garuda"/>
              </a:rPr>
              <a:t>P </a:t>
            </a:r>
            <a:r>
              <a:rPr dirty="0" baseline="17676" sz="1650" spc="-322" b="1">
                <a:latin typeface="Arial"/>
                <a:cs typeface="Arial"/>
              </a:rPr>
              <a:t>p</a:t>
            </a:r>
            <a:r>
              <a:rPr dirty="0" sz="800" spc="-215">
                <a:latin typeface="Garuda"/>
                <a:cs typeface="Garuda"/>
              </a:rPr>
              <a:t>in-</a:t>
            </a:r>
            <a:r>
              <a:rPr dirty="0" baseline="17676" sz="1650" spc="-322" b="1">
                <a:latin typeface="Arial"/>
                <a:cs typeface="Arial"/>
              </a:rPr>
              <a:t>P</a:t>
            </a:r>
            <a:r>
              <a:rPr dirty="0" sz="800" spc="-215">
                <a:latin typeface="Garuda"/>
                <a:cs typeface="Garuda"/>
              </a:rPr>
              <a:t>cla</a:t>
            </a:r>
            <a:r>
              <a:rPr dirty="0" baseline="17676" sz="1650" spc="-322" b="1">
                <a:latin typeface="Arial"/>
                <a:cs typeface="Arial"/>
              </a:rPr>
              <a:t>L</a:t>
            </a:r>
            <a:r>
              <a:rPr dirty="0" sz="800" spc="-215">
                <a:latin typeface="Garuda"/>
                <a:cs typeface="Garuda"/>
              </a:rPr>
              <a:t>s</a:t>
            </a:r>
            <a:r>
              <a:rPr dirty="0" baseline="17676" sz="1650" spc="-322" b="1">
                <a:latin typeface="Arial"/>
                <a:cs typeface="Arial"/>
              </a:rPr>
              <a:t>/</a:t>
            </a:r>
            <a:r>
              <a:rPr dirty="0" sz="800" spc="-215">
                <a:latin typeface="Garuda"/>
                <a:cs typeface="Garuda"/>
              </a:rPr>
              <a:t>s</a:t>
            </a:r>
            <a:r>
              <a:rPr dirty="0" baseline="17676" sz="1650" spc="-322" b="1">
                <a:latin typeface="Arial"/>
                <a:cs typeface="Arial"/>
              </a:rPr>
              <a:t>S</a:t>
            </a:r>
            <a:r>
              <a:rPr dirty="0" sz="800" spc="-215">
                <a:latin typeface="Garuda"/>
                <a:cs typeface="Garuda"/>
              </a:rPr>
              <a:t>u</a:t>
            </a:r>
            <a:r>
              <a:rPr dirty="0" baseline="17676" sz="1650" spc="-322" b="1">
                <a:latin typeface="Arial"/>
                <a:cs typeface="Arial"/>
              </a:rPr>
              <a:t>Q</a:t>
            </a:r>
            <a:r>
              <a:rPr dirty="0" sz="800" spc="-215">
                <a:latin typeface="Garuda"/>
                <a:cs typeface="Garuda"/>
              </a:rPr>
              <a:t>se</a:t>
            </a:r>
            <a:r>
              <a:rPr dirty="0" baseline="17676" sz="1650" spc="-322" b="1">
                <a:latin typeface="Arial"/>
                <a:cs typeface="Arial"/>
              </a:rPr>
              <a:t>L</a:t>
            </a:r>
            <a:r>
              <a:rPr dirty="0" sz="800" spc="-215">
                <a:latin typeface="Garuda"/>
                <a:cs typeface="Garuda"/>
              </a:rPr>
              <a:t>on</a:t>
            </a:r>
            <a:r>
              <a:rPr dirty="0" baseline="17676" sz="1650" spc="-322" b="1">
                <a:latin typeface="Arial"/>
                <a:cs typeface="Arial"/>
              </a:rPr>
              <a:t>P</a:t>
            </a:r>
            <a:r>
              <a:rPr dirty="0" sz="800" spc="-215">
                <a:latin typeface="Garuda"/>
                <a:cs typeface="Garuda"/>
              </a:rPr>
              <a:t>ly</a:t>
            </a:r>
            <a:r>
              <a:rPr dirty="0" baseline="17676" sz="1650" spc="-322" b="1">
                <a:latin typeface="Arial"/>
                <a:cs typeface="Arial"/>
              </a:rPr>
              <a:t>r</a:t>
            </a:r>
            <a:r>
              <a:rPr dirty="0" sz="800" spc="-215">
                <a:latin typeface="Garuda"/>
                <a:cs typeface="Garuda"/>
              </a:rPr>
              <a:t>. </a:t>
            </a:r>
            <a:r>
              <a:rPr dirty="0" baseline="17676" sz="1650" spc="-412" b="1">
                <a:latin typeface="Arial"/>
                <a:cs typeface="Arial"/>
              </a:rPr>
              <a:t>o</a:t>
            </a:r>
            <a:r>
              <a:rPr dirty="0" sz="800" spc="-275">
                <a:latin typeface="Garuda"/>
                <a:cs typeface="Garuda"/>
              </a:rPr>
              <a:t>C</a:t>
            </a:r>
            <a:r>
              <a:rPr dirty="0" baseline="17676" sz="1650" spc="-412" b="1">
                <a:latin typeface="Arial"/>
                <a:cs typeface="Arial"/>
              </a:rPr>
              <a:t>g</a:t>
            </a:r>
            <a:r>
              <a:rPr dirty="0" sz="800" spc="-275">
                <a:latin typeface="Garuda"/>
                <a:cs typeface="Garuda"/>
              </a:rPr>
              <a:t>op</a:t>
            </a:r>
            <a:r>
              <a:rPr dirty="0" baseline="17676" sz="1650" spc="-412" b="1">
                <a:latin typeface="Arial"/>
                <a:cs typeface="Arial"/>
              </a:rPr>
              <a:t>r</a:t>
            </a:r>
            <a:r>
              <a:rPr dirty="0" sz="800" spc="-275">
                <a:latin typeface="Garuda"/>
                <a:cs typeface="Garuda"/>
              </a:rPr>
              <a:t>y</a:t>
            </a:r>
            <a:r>
              <a:rPr dirty="0" baseline="17676" sz="1650" spc="-412" b="1">
                <a:latin typeface="Arial"/>
                <a:cs typeface="Arial"/>
              </a:rPr>
              <a:t>a</a:t>
            </a:r>
            <a:r>
              <a:rPr dirty="0" sz="800" spc="-275">
                <a:latin typeface="Garuda"/>
                <a:cs typeface="Garuda"/>
              </a:rPr>
              <a:t>in</a:t>
            </a:r>
            <a:r>
              <a:rPr dirty="0" baseline="17676" sz="1650" spc="-412" b="1">
                <a:latin typeface="Arial"/>
                <a:cs typeface="Arial"/>
              </a:rPr>
              <a:t>m</a:t>
            </a:r>
            <a:r>
              <a:rPr dirty="0" sz="800" spc="-275">
                <a:latin typeface="Garuda"/>
                <a:cs typeface="Garuda"/>
              </a:rPr>
              <a:t>g</a:t>
            </a:r>
            <a:r>
              <a:rPr dirty="0" sz="800" spc="-25">
                <a:latin typeface="Garuda"/>
                <a:cs typeface="Garuda"/>
              </a:rPr>
              <a:t> </a:t>
            </a:r>
            <a:r>
              <a:rPr dirty="0" sz="800" spc="-185">
                <a:latin typeface="Garuda"/>
                <a:cs typeface="Garuda"/>
              </a:rPr>
              <a:t>e</a:t>
            </a:r>
            <a:r>
              <a:rPr dirty="0" baseline="17676" sz="1650" spc="-277" b="1">
                <a:latin typeface="Arial"/>
                <a:cs typeface="Arial"/>
              </a:rPr>
              <a:t>U</a:t>
            </a:r>
            <a:r>
              <a:rPr dirty="0" sz="800" spc="-185">
                <a:latin typeface="Garuda"/>
                <a:cs typeface="Garuda"/>
              </a:rPr>
              <a:t>Kit</a:t>
            </a:r>
            <a:r>
              <a:rPr dirty="0" baseline="17676" sz="1650" spc="-277" b="1">
                <a:latin typeface="Arial"/>
                <a:cs typeface="Arial"/>
              </a:rPr>
              <a:t>n</a:t>
            </a:r>
            <a:r>
              <a:rPr dirty="0" sz="800" spc="-185">
                <a:latin typeface="Garuda"/>
                <a:cs typeface="Garuda"/>
              </a:rPr>
              <a:t>m</a:t>
            </a:r>
            <a:r>
              <a:rPr dirty="0" baseline="17676" sz="1650" spc="-277" b="1">
                <a:latin typeface="Arial"/>
                <a:cs typeface="Arial"/>
              </a:rPr>
              <a:t>it</a:t>
            </a:r>
            <a:r>
              <a:rPr dirty="0" sz="800" spc="-185">
                <a:latin typeface="Garuda"/>
                <a:cs typeface="Garuda"/>
              </a:rPr>
              <a:t>a</a:t>
            </a:r>
            <a:r>
              <a:rPr dirty="0" baseline="17676" sz="1650" spc="-277" b="1">
                <a:latin typeface="Arial"/>
                <a:cs typeface="Arial"/>
              </a:rPr>
              <a:t>s</a:t>
            </a:r>
            <a:r>
              <a:rPr dirty="0" sz="800" spc="-185">
                <a:latin typeface="Garuda"/>
                <a:cs typeface="Garuda"/>
              </a:rPr>
              <a:t>teria</a:t>
            </a:r>
            <a:r>
              <a:rPr dirty="0" baseline="16203" sz="1800" spc="-277" b="1">
                <a:latin typeface="Arial"/>
                <a:cs typeface="Arial"/>
              </a:rPr>
              <a:t>A</a:t>
            </a:r>
            <a:r>
              <a:rPr dirty="0" sz="800" spc="-185">
                <a:latin typeface="Garuda"/>
                <a:cs typeface="Garuda"/>
              </a:rPr>
              <a:t>ls </a:t>
            </a:r>
            <a:r>
              <a:rPr dirty="0" baseline="16203" sz="1800" spc="-165" b="1">
                <a:latin typeface="Arial"/>
                <a:cs typeface="Arial"/>
              </a:rPr>
              <a:t>-</a:t>
            </a:r>
            <a:r>
              <a:rPr dirty="0" sz="800" spc="-110">
                <a:latin typeface="Garuda"/>
                <a:cs typeface="Garuda"/>
              </a:rPr>
              <a:t>is</a:t>
            </a:r>
            <a:r>
              <a:rPr dirty="0" baseline="16203" sz="1800" spc="-165" b="1">
                <a:latin typeface="Arial"/>
                <a:cs typeface="Arial"/>
              </a:rPr>
              <a:t>1</a:t>
            </a:r>
            <a:r>
              <a:rPr dirty="0" sz="800" spc="-110">
                <a:latin typeface="Garuda"/>
                <a:cs typeface="Garuda"/>
              </a:rPr>
              <a:t>s</a:t>
            </a:r>
            <a:r>
              <a:rPr dirty="0" baseline="16203" sz="1800" spc="-165" b="1">
                <a:latin typeface="Arial"/>
                <a:cs typeface="Arial"/>
              </a:rPr>
              <a:t>0</a:t>
            </a:r>
            <a:r>
              <a:rPr dirty="0" sz="800" spc="-110">
                <a:latin typeface="Garuda"/>
                <a:cs typeface="Garuda"/>
              </a:rPr>
              <a:t>tr</a:t>
            </a:r>
            <a:r>
              <a:rPr dirty="0" baseline="16203" sz="1800" spc="-165" b="1">
                <a:latin typeface="Arial"/>
                <a:cs typeface="Arial"/>
              </a:rPr>
              <a:t>3</a:t>
            </a:r>
            <a:r>
              <a:rPr dirty="0" sz="800" spc="-110">
                <a:latin typeface="Garuda"/>
                <a:cs typeface="Garuda"/>
              </a:rPr>
              <a:t>ictly </a:t>
            </a:r>
            <a:r>
              <a:rPr dirty="0" sz="800" spc="-5">
                <a:latin typeface="Garuda"/>
                <a:cs typeface="Garuda"/>
              </a:rPr>
              <a:t>prohibited and is </a:t>
            </a:r>
            <a:r>
              <a:rPr dirty="0" sz="800" spc="-8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892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12: Solutions</a:t>
            </a:r>
            <a:r>
              <a:rPr dirty="0" sz="1200" spc="-60" b="1">
                <a:latin typeface="Arial"/>
                <a:cs typeface="Arial"/>
              </a:rPr>
              <a:t> </a:t>
            </a:r>
            <a:r>
              <a:rPr dirty="0" sz="1200" spc="-5" b="1">
                <a:latin typeface="Arial"/>
                <a:cs typeface="Arial"/>
              </a:rPr>
              <a:t>(continued)</a:t>
            </a:r>
            <a:endParaRPr sz="1200">
              <a:latin typeface="Arial"/>
              <a:cs typeface="Arial"/>
            </a:endParaRPr>
          </a:p>
        </p:txBody>
      </p:sp>
      <p:sp>
        <p:nvSpPr>
          <p:cNvPr id="3" name="object 3"/>
          <p:cNvSpPr txBox="1"/>
          <p:nvPr/>
        </p:nvSpPr>
        <p:spPr>
          <a:xfrm>
            <a:off x="838961" y="1057655"/>
            <a:ext cx="6323330" cy="5894070"/>
          </a:xfrm>
          <a:prstGeom prst="rect">
            <a:avLst/>
          </a:prstGeom>
          <a:ln w="12192">
            <a:solidFill>
              <a:srgbClr val="000000"/>
            </a:solidFill>
          </a:ln>
        </p:spPr>
        <p:txBody>
          <a:bodyPr wrap="square" lIns="0" tIns="9525" rIns="0" bIns="0" rtlCol="0" vert="horz">
            <a:spAutoFit/>
          </a:bodyPr>
          <a:lstStyle/>
          <a:p>
            <a:pPr marL="410209" marR="1880870" indent="-167640">
              <a:lnSpc>
                <a:spcPts val="1240"/>
              </a:lnSpc>
              <a:spcBef>
                <a:spcPts val="75"/>
              </a:spcBef>
              <a:tabLst>
                <a:tab pos="1332230" algn="l"/>
              </a:tabLst>
            </a:pPr>
            <a:r>
              <a:rPr dirty="0" sz="1100" spc="-5" b="1">
                <a:latin typeface="Courier New"/>
                <a:cs typeface="Courier New"/>
              </a:rPr>
              <a:t>PROCEDURE make(name VARCHAR2, objtype VARCHAR2) IS  stmt	VARCHAR2(100);</a:t>
            </a:r>
            <a:endParaRPr sz="1100">
              <a:latin typeface="Courier New"/>
              <a:cs typeface="Courier New"/>
            </a:endParaRPr>
          </a:p>
          <a:p>
            <a:pPr marL="242570" marR="3808729" indent="167640">
              <a:lnSpc>
                <a:spcPts val="1240"/>
              </a:lnSpc>
              <a:spcBef>
                <a:spcPts val="10"/>
              </a:spcBef>
            </a:pPr>
            <a:r>
              <a:rPr dirty="0" sz="1100" spc="-5" b="1">
                <a:latin typeface="Courier New"/>
                <a:cs typeface="Courier New"/>
              </a:rPr>
              <a:t>warn_value varchar2(200);  BEGIN</a:t>
            </a:r>
            <a:endParaRPr sz="1100">
              <a:latin typeface="Courier New"/>
              <a:cs typeface="Courier New"/>
            </a:endParaRPr>
          </a:p>
          <a:p>
            <a:pPr marL="577850">
              <a:lnSpc>
                <a:spcPts val="1185"/>
              </a:lnSpc>
            </a:pPr>
            <a:r>
              <a:rPr dirty="0" sz="1100" spc="-5" b="1">
                <a:latin typeface="Courier New"/>
                <a:cs typeface="Courier New"/>
              </a:rPr>
              <a:t>stmt := 'ALTER '|| objtype ||' '|| name ||'</a:t>
            </a:r>
            <a:r>
              <a:rPr dirty="0" sz="1100" spc="60" b="1">
                <a:latin typeface="Courier New"/>
                <a:cs typeface="Courier New"/>
              </a:rPr>
              <a:t> </a:t>
            </a:r>
            <a:r>
              <a:rPr dirty="0" sz="1100" spc="-5" b="1">
                <a:latin typeface="Courier New"/>
                <a:cs typeface="Courier New"/>
              </a:rPr>
              <a:t>COMPILE';</a:t>
            </a:r>
            <a:endParaRPr sz="1100">
              <a:latin typeface="Courier New"/>
              <a:cs typeface="Courier New"/>
            </a:endParaRPr>
          </a:p>
          <a:p>
            <a:pPr marL="577850" marR="1210310">
              <a:lnSpc>
                <a:spcPts val="1240"/>
              </a:lnSpc>
              <a:spcBef>
                <a:spcPts val="70"/>
              </a:spcBef>
            </a:pPr>
            <a:r>
              <a:rPr dirty="0" sz="1100" spc="-5" b="1">
                <a:latin typeface="Courier New"/>
                <a:cs typeface="Courier New"/>
              </a:rPr>
              <a:t>warn_value := dbms_warning.get_warning_setting_string;  dbms_warning.add_warning_setting_cat(</a:t>
            </a:r>
            <a:endParaRPr sz="1100">
              <a:latin typeface="Courier New"/>
              <a:cs typeface="Courier New"/>
            </a:endParaRPr>
          </a:p>
          <a:p>
            <a:pPr marL="829310">
              <a:lnSpc>
                <a:spcPts val="1185"/>
              </a:lnSpc>
            </a:pPr>
            <a:r>
              <a:rPr dirty="0" sz="1100" spc="-5" b="1">
                <a:latin typeface="Courier New"/>
                <a:cs typeface="Courier New"/>
              </a:rPr>
              <a:t>'PERFORMANCE', 'DISABLE',</a:t>
            </a:r>
            <a:r>
              <a:rPr dirty="0" sz="1100" spc="30" b="1">
                <a:latin typeface="Courier New"/>
                <a:cs typeface="Courier New"/>
              </a:rPr>
              <a:t> </a:t>
            </a:r>
            <a:r>
              <a:rPr dirty="0" sz="1100" spc="-5" b="1">
                <a:latin typeface="Courier New"/>
                <a:cs typeface="Courier New"/>
              </a:rPr>
              <a:t>'SESSION');</a:t>
            </a:r>
            <a:endParaRPr sz="1100">
              <a:latin typeface="Courier New"/>
              <a:cs typeface="Courier New"/>
            </a:endParaRPr>
          </a:p>
          <a:p>
            <a:pPr marL="577850" marR="2383790">
              <a:lnSpc>
                <a:spcPts val="1240"/>
              </a:lnSpc>
              <a:spcBef>
                <a:spcPts val="75"/>
              </a:spcBef>
            </a:pPr>
            <a:r>
              <a:rPr dirty="0" sz="1100" spc="-5" b="1">
                <a:latin typeface="Courier New"/>
                <a:cs typeface="Courier New"/>
              </a:rPr>
              <a:t>execute(stmt);  dbms_warning.set_warning_setting_string(</a:t>
            </a:r>
            <a:endParaRPr sz="1100">
              <a:latin typeface="Courier New"/>
              <a:cs typeface="Courier New"/>
            </a:endParaRPr>
          </a:p>
          <a:p>
            <a:pPr marL="242570" marR="3557270" indent="586740">
              <a:lnSpc>
                <a:spcPts val="1250"/>
              </a:lnSpc>
            </a:pPr>
            <a:r>
              <a:rPr dirty="0" sz="1100" spc="-5" b="1">
                <a:latin typeface="Courier New"/>
                <a:cs typeface="Courier New"/>
              </a:rPr>
              <a:t>warn_value, 'SESSION');  END make;</a:t>
            </a:r>
            <a:endParaRPr sz="1100">
              <a:latin typeface="Courier New"/>
              <a:cs typeface="Courier New"/>
            </a:endParaRPr>
          </a:p>
          <a:p>
            <a:pPr>
              <a:lnSpc>
                <a:spcPct val="100000"/>
              </a:lnSpc>
              <a:spcBef>
                <a:spcPts val="20"/>
              </a:spcBef>
            </a:pPr>
            <a:endParaRPr sz="1100">
              <a:latin typeface="Courier New"/>
              <a:cs typeface="Courier New"/>
            </a:endParaRPr>
          </a:p>
          <a:p>
            <a:pPr marL="410209" marR="2802890" indent="-167640">
              <a:lnSpc>
                <a:spcPts val="1250"/>
              </a:lnSpc>
            </a:pPr>
            <a:r>
              <a:rPr dirty="0" sz="1100" spc="-5">
                <a:latin typeface="Courier New"/>
                <a:cs typeface="Courier New"/>
              </a:rPr>
              <a:t>PROCEDURE regenerate (name VARCHAR2) IS  file UTL_FILE.FILE_TYPE;</a:t>
            </a:r>
            <a:endParaRPr sz="1100">
              <a:latin typeface="Courier New"/>
              <a:cs typeface="Courier New"/>
            </a:endParaRPr>
          </a:p>
          <a:p>
            <a:pPr marL="410209" marR="875030">
              <a:lnSpc>
                <a:spcPts val="1240"/>
              </a:lnSpc>
              <a:spcBef>
                <a:spcPts val="5"/>
              </a:spcBef>
              <a:tabLst>
                <a:tab pos="1332230" algn="l"/>
              </a:tabLst>
            </a:pPr>
            <a:r>
              <a:rPr dirty="0" sz="1100" spc="-5">
                <a:latin typeface="Courier New"/>
                <a:cs typeface="Courier New"/>
              </a:rPr>
              <a:t>filename VARCHAR2(100) := LOWER(USER ||'_'|| name ||'.sql');  proc_type	VARCHAR2(30) :=</a:t>
            </a:r>
            <a:r>
              <a:rPr dirty="0" sz="1100" spc="5">
                <a:latin typeface="Courier New"/>
                <a:cs typeface="Courier New"/>
              </a:rPr>
              <a:t> </a:t>
            </a:r>
            <a:r>
              <a:rPr dirty="0" sz="1100" spc="-5">
                <a:latin typeface="Courier New"/>
                <a:cs typeface="Courier New"/>
              </a:rPr>
              <a:t>get_type(name);</a:t>
            </a:r>
            <a:endParaRPr sz="1100">
              <a:latin typeface="Courier New"/>
              <a:cs typeface="Courier New"/>
            </a:endParaRPr>
          </a:p>
          <a:p>
            <a:pPr marL="242570">
              <a:lnSpc>
                <a:spcPts val="1185"/>
              </a:lnSpc>
            </a:pPr>
            <a:r>
              <a:rPr dirty="0" sz="1100" spc="-5">
                <a:latin typeface="Courier New"/>
                <a:cs typeface="Courier New"/>
              </a:rPr>
              <a:t>BEGIN</a:t>
            </a:r>
            <a:endParaRPr sz="1100">
              <a:latin typeface="Courier New"/>
              <a:cs typeface="Courier New"/>
            </a:endParaRPr>
          </a:p>
          <a:p>
            <a:pPr marL="410209">
              <a:lnSpc>
                <a:spcPts val="1245"/>
              </a:lnSpc>
            </a:pPr>
            <a:r>
              <a:rPr dirty="0" sz="1100" spc="-5">
                <a:latin typeface="Courier New"/>
                <a:cs typeface="Courier New"/>
              </a:rPr>
              <a:t>IF proc_type IS NOT NULL</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577850" marR="2132330">
              <a:lnSpc>
                <a:spcPts val="1250"/>
              </a:lnSpc>
              <a:spcBef>
                <a:spcPts val="60"/>
              </a:spcBef>
            </a:pPr>
            <a:r>
              <a:rPr dirty="0" sz="1100" spc="-5">
                <a:latin typeface="Courier New"/>
                <a:cs typeface="Courier New"/>
              </a:rPr>
              <a:t>file := UTL_FILE.FOPEN(dir, filename, 'w');  UTL_FILE.PUT(file,</a:t>
            </a:r>
            <a:endParaRPr sz="1100">
              <a:latin typeface="Courier New"/>
              <a:cs typeface="Courier New"/>
            </a:endParaRPr>
          </a:p>
          <a:p>
            <a:pPr marL="577850" marR="1629410" indent="167640">
              <a:lnSpc>
                <a:spcPts val="1240"/>
              </a:lnSpc>
              <a:spcBef>
                <a:spcPts val="5"/>
              </a:spcBef>
            </a:pPr>
            <a:r>
              <a:rPr dirty="0" sz="1100" spc="-5">
                <a:latin typeface="Courier New"/>
                <a:cs typeface="Courier New"/>
              </a:rPr>
              <a:t>DBMS_METADATA.GET_DDL(proc_type, UPPER(name)));  UTL_FILE.FCLOSE(file);</a:t>
            </a:r>
            <a:endParaRPr sz="1100">
              <a:latin typeface="Courier New"/>
              <a:cs typeface="Courier New"/>
            </a:endParaRPr>
          </a:p>
          <a:p>
            <a:pPr marL="410209">
              <a:lnSpc>
                <a:spcPts val="1185"/>
              </a:lnSpc>
            </a:pPr>
            <a:r>
              <a:rPr dirty="0" sz="1100" spc="-5">
                <a:latin typeface="Courier New"/>
                <a:cs typeface="Courier New"/>
              </a:rPr>
              <a:t>ELSE</a:t>
            </a:r>
            <a:endParaRPr sz="1100">
              <a:latin typeface="Courier New"/>
              <a:cs typeface="Courier New"/>
            </a:endParaRPr>
          </a:p>
          <a:p>
            <a:pPr marL="577850">
              <a:lnSpc>
                <a:spcPts val="1245"/>
              </a:lnSpc>
            </a:pPr>
            <a:r>
              <a:rPr dirty="0" sz="1100" spc="-5">
                <a:latin typeface="Courier New"/>
                <a:cs typeface="Courier New"/>
              </a:rPr>
              <a:t>RAISE_APPLICATION_ERROR(-20001,</a:t>
            </a:r>
            <a:endParaRPr sz="1100">
              <a:latin typeface="Courier New"/>
              <a:cs typeface="Courier New"/>
            </a:endParaRPr>
          </a:p>
          <a:p>
            <a:pPr marL="410209" marR="1545590" indent="419100">
              <a:lnSpc>
                <a:spcPts val="1250"/>
              </a:lnSpc>
              <a:spcBef>
                <a:spcPts val="60"/>
              </a:spcBef>
            </a:pPr>
            <a:r>
              <a:rPr dirty="0" sz="1100" spc="-5">
                <a:latin typeface="Courier New"/>
                <a:cs typeface="Courier New"/>
              </a:rPr>
              <a:t>'Object with '''|| name ||''' does not exist');  END IF;</a:t>
            </a:r>
            <a:endParaRPr sz="1100">
              <a:latin typeface="Courier New"/>
              <a:cs typeface="Courier New"/>
            </a:endParaRPr>
          </a:p>
          <a:p>
            <a:pPr marL="74930" marR="4814570" indent="167640">
              <a:lnSpc>
                <a:spcPts val="2500"/>
              </a:lnSpc>
              <a:spcBef>
                <a:spcPts val="240"/>
              </a:spcBef>
            </a:pPr>
            <a:r>
              <a:rPr dirty="0" sz="1100" spc="-5">
                <a:latin typeface="Courier New"/>
                <a:cs typeface="Courier New"/>
              </a:rPr>
              <a:t>END</a:t>
            </a:r>
            <a:r>
              <a:rPr dirty="0" sz="1100" spc="-50">
                <a:latin typeface="Courier New"/>
                <a:cs typeface="Courier New"/>
              </a:rPr>
              <a:t> </a:t>
            </a:r>
            <a:r>
              <a:rPr dirty="0" sz="1100" spc="-5">
                <a:latin typeface="Courier New"/>
                <a:cs typeface="Courier New"/>
              </a:rPr>
              <a:t>regenerate;</a:t>
            </a:r>
            <a:endParaRPr sz="1100">
              <a:latin typeface="Courier New"/>
              <a:cs typeface="Courier New"/>
            </a:endParaRPr>
          </a:p>
          <a:p>
            <a:pPr marL="74930" marR="4814570">
              <a:lnSpc>
                <a:spcPts val="2500"/>
              </a:lnSpc>
            </a:pPr>
            <a:r>
              <a:rPr dirty="0" sz="1100" spc="-5">
                <a:latin typeface="Courier New"/>
                <a:cs typeface="Courier New"/>
              </a:rPr>
              <a:t>END</a:t>
            </a:r>
            <a:r>
              <a:rPr dirty="0" sz="1100" spc="-25">
                <a:latin typeface="Courier New"/>
                <a:cs typeface="Courier New"/>
              </a:rPr>
              <a:t> </a:t>
            </a:r>
            <a:r>
              <a:rPr dirty="0" sz="1100" spc="-5">
                <a:latin typeface="Courier New"/>
                <a:cs typeface="Courier New"/>
              </a:rPr>
              <a:t>compile_pkg;</a:t>
            </a:r>
            <a:endParaRPr sz="1100">
              <a:latin typeface="Courier New"/>
              <a:cs typeface="Courier New"/>
            </a:endParaRPr>
          </a:p>
          <a:p>
            <a:pPr marL="74930">
              <a:lnSpc>
                <a:spcPts val="919"/>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00"/>
              </a:lnSpc>
              <a:spcBef>
                <a:spcPts val="275"/>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20">
                <a:latin typeface="Garuda"/>
                <a:cs typeface="Garuda"/>
              </a:rPr>
              <a:t>(W</a:t>
            </a:r>
            <a:r>
              <a:rPr dirty="0" baseline="17676" sz="1650" spc="-330" b="1">
                <a:latin typeface="Arial"/>
                <a:cs typeface="Arial"/>
              </a:rPr>
              <a:t>O</a:t>
            </a:r>
            <a:r>
              <a:rPr dirty="0" sz="800" spc="-220">
                <a:latin typeface="Garuda"/>
                <a:cs typeface="Garuda"/>
              </a:rPr>
              <a:t>D</a:t>
            </a:r>
            <a:r>
              <a:rPr dirty="0" baseline="17676" sz="1650" spc="-330" b="1">
                <a:latin typeface="Arial"/>
                <a:cs typeface="Arial"/>
              </a:rPr>
              <a:t>r</a:t>
            </a:r>
            <a:r>
              <a:rPr dirty="0" sz="800" spc="-220">
                <a:latin typeface="Garuda"/>
                <a:cs typeface="Garuda"/>
              </a:rPr>
              <a:t>P</a:t>
            </a:r>
            <a:r>
              <a:rPr dirty="0" baseline="17676" sz="1650" spc="-330" b="1">
                <a:latin typeface="Arial"/>
                <a:cs typeface="Arial"/>
              </a:rPr>
              <a:t>a</a:t>
            </a:r>
            <a:r>
              <a:rPr dirty="0" sz="800" spc="-220">
                <a:latin typeface="Garuda"/>
                <a:cs typeface="Garuda"/>
              </a:rPr>
              <a:t>)</a:t>
            </a:r>
            <a:r>
              <a:rPr dirty="0" baseline="17676" sz="1650" spc="-330" b="1">
                <a:latin typeface="Arial"/>
                <a:cs typeface="Arial"/>
              </a:rPr>
              <a:t>c</a:t>
            </a:r>
            <a:r>
              <a:rPr dirty="0" sz="800" spc="-220">
                <a:latin typeface="Garuda"/>
                <a:cs typeface="Garuda"/>
              </a:rPr>
              <a:t>e</a:t>
            </a:r>
            <a:r>
              <a:rPr dirty="0" baseline="17676" sz="1650" spc="-330" b="1">
                <a:latin typeface="Arial"/>
                <a:cs typeface="Arial"/>
              </a:rPr>
              <a:t>l</a:t>
            </a:r>
            <a:r>
              <a:rPr dirty="0" sz="800" spc="-220">
                <a:latin typeface="Garuda"/>
                <a:cs typeface="Garuda"/>
              </a:rPr>
              <a:t>K</a:t>
            </a:r>
            <a:r>
              <a:rPr dirty="0" baseline="17676" sz="1650" spc="-330" b="1">
                <a:latin typeface="Arial"/>
                <a:cs typeface="Arial"/>
              </a:rPr>
              <a:t>e</a:t>
            </a:r>
            <a:r>
              <a:rPr dirty="0" sz="800" spc="-220">
                <a:latin typeface="Garuda"/>
                <a:cs typeface="Garuda"/>
              </a:rPr>
              <a:t>it </a:t>
            </a:r>
            <a:r>
              <a:rPr dirty="0" baseline="17676" sz="1650" spc="-345" b="1">
                <a:latin typeface="Arial"/>
                <a:cs typeface="Arial"/>
              </a:rPr>
              <a:t>D</a:t>
            </a:r>
            <a:r>
              <a:rPr dirty="0" sz="800" spc="-229">
                <a:latin typeface="Garuda"/>
                <a:cs typeface="Garuda"/>
              </a:rPr>
              <a:t>m</a:t>
            </a:r>
            <a:r>
              <a:rPr dirty="0" baseline="17676" sz="1650" spc="-345" b="1">
                <a:latin typeface="Arial"/>
                <a:cs typeface="Arial"/>
              </a:rPr>
              <a:t>a</a:t>
            </a:r>
            <a:r>
              <a:rPr dirty="0" sz="800" spc="-229">
                <a:latin typeface="Garuda"/>
                <a:cs typeface="Garuda"/>
              </a:rPr>
              <a:t>at</a:t>
            </a:r>
            <a:r>
              <a:rPr dirty="0" baseline="17676" sz="1650" spc="-345" b="1">
                <a:latin typeface="Arial"/>
                <a:cs typeface="Arial"/>
              </a:rPr>
              <a:t>t</a:t>
            </a:r>
            <a:r>
              <a:rPr dirty="0" sz="800" spc="-229">
                <a:latin typeface="Garuda"/>
                <a:cs typeface="Garuda"/>
              </a:rPr>
              <a:t>e</a:t>
            </a:r>
            <a:r>
              <a:rPr dirty="0" baseline="17676" sz="1650" spc="-345" b="1">
                <a:latin typeface="Arial"/>
                <a:cs typeface="Arial"/>
              </a:rPr>
              <a:t>a</a:t>
            </a:r>
            <a:r>
              <a:rPr dirty="0" sz="800" spc="-229">
                <a:latin typeface="Garuda"/>
                <a:cs typeface="Garuda"/>
              </a:rPr>
              <a:t>ria</a:t>
            </a:r>
            <a:r>
              <a:rPr dirty="0" baseline="17676" sz="1650" spc="-345" b="1">
                <a:latin typeface="Arial"/>
                <a:cs typeface="Arial"/>
              </a:rPr>
              <a:t>b</a:t>
            </a:r>
            <a:r>
              <a:rPr dirty="0" sz="800" spc="-229">
                <a:latin typeface="Garuda"/>
                <a:cs typeface="Garuda"/>
              </a:rPr>
              <a:t>ls</a:t>
            </a:r>
            <a:r>
              <a:rPr dirty="0" baseline="17676" sz="1650" spc="-345" b="1">
                <a:latin typeface="Arial"/>
                <a:cs typeface="Arial"/>
              </a:rPr>
              <a:t>a</a:t>
            </a:r>
            <a:r>
              <a:rPr dirty="0" sz="800" spc="-229">
                <a:latin typeface="Garuda"/>
                <a:cs typeface="Garuda"/>
              </a:rPr>
              <a:t>a</a:t>
            </a:r>
            <a:r>
              <a:rPr dirty="0" baseline="17676" sz="1650" spc="-345" b="1">
                <a:latin typeface="Arial"/>
                <a:cs typeface="Arial"/>
              </a:rPr>
              <a:t>s</a:t>
            </a:r>
            <a:r>
              <a:rPr dirty="0" sz="800" spc="-229">
                <a:latin typeface="Garuda"/>
                <a:cs typeface="Garuda"/>
              </a:rPr>
              <a:t>r</a:t>
            </a:r>
            <a:r>
              <a:rPr dirty="0" baseline="17676" sz="1650" spc="-345" b="1">
                <a:latin typeface="Arial"/>
                <a:cs typeface="Arial"/>
              </a:rPr>
              <a:t>e</a:t>
            </a:r>
            <a:r>
              <a:rPr dirty="0" sz="800" spc="-229">
                <a:latin typeface="Garuda"/>
                <a:cs typeface="Garuda"/>
              </a:rPr>
              <a:t>e p</a:t>
            </a:r>
            <a:r>
              <a:rPr dirty="0" baseline="17676" sz="1650" spc="-345" b="1">
                <a:latin typeface="Arial"/>
                <a:cs typeface="Arial"/>
              </a:rPr>
              <a:t>1</a:t>
            </a:r>
            <a:r>
              <a:rPr dirty="0" sz="800" spc="-229">
                <a:latin typeface="Garuda"/>
                <a:cs typeface="Garuda"/>
              </a:rPr>
              <a:t>ro</a:t>
            </a:r>
            <a:r>
              <a:rPr dirty="0" baseline="17676" sz="1650" spc="-345" b="1">
                <a:latin typeface="Arial"/>
                <a:cs typeface="Arial"/>
              </a:rPr>
              <a:t>0</a:t>
            </a:r>
            <a:r>
              <a:rPr dirty="0" sz="800" spc="-229">
                <a:latin typeface="Garuda"/>
                <a:cs typeface="Garuda"/>
              </a:rPr>
              <a:t>v</a:t>
            </a:r>
            <a:r>
              <a:rPr dirty="0" baseline="17676" sz="1650" spc="-345" b="1" i="1">
                <a:latin typeface="Arial"/>
                <a:cs typeface="Arial"/>
              </a:rPr>
              <a:t>g</a:t>
            </a:r>
            <a:r>
              <a:rPr dirty="0" sz="800" spc="-229">
                <a:latin typeface="Garuda"/>
                <a:cs typeface="Garuda"/>
              </a:rPr>
              <a:t>id</a:t>
            </a:r>
            <a:r>
              <a:rPr dirty="0" baseline="17676" sz="1650" spc="-345" b="1">
                <a:latin typeface="Arial"/>
                <a:cs typeface="Arial"/>
              </a:rPr>
              <a:t>:</a:t>
            </a:r>
            <a:r>
              <a:rPr dirty="0" sz="800" spc="-229">
                <a:latin typeface="Garuda"/>
                <a:cs typeface="Garuda"/>
              </a:rPr>
              <a:t>ed</a:t>
            </a:r>
            <a:r>
              <a:rPr dirty="0" baseline="17676" sz="1650" spc="-345" b="1">
                <a:latin typeface="Arial"/>
                <a:cs typeface="Arial"/>
              </a:rPr>
              <a:t>D</a:t>
            </a:r>
            <a:r>
              <a:rPr dirty="0" sz="800" spc="-229">
                <a:latin typeface="Garuda"/>
                <a:cs typeface="Garuda"/>
              </a:rPr>
              <a:t>fo</a:t>
            </a:r>
            <a:r>
              <a:rPr dirty="0" baseline="17676" sz="1650" spc="-345" b="1">
                <a:latin typeface="Arial"/>
                <a:cs typeface="Arial"/>
              </a:rPr>
              <a:t>e</a:t>
            </a:r>
            <a:r>
              <a:rPr dirty="0" sz="800" spc="-229">
                <a:latin typeface="Garuda"/>
                <a:cs typeface="Garuda"/>
              </a:rPr>
              <a:t>r</a:t>
            </a:r>
            <a:r>
              <a:rPr dirty="0" baseline="17676" sz="1650" spc="-345" b="1">
                <a:latin typeface="Arial"/>
                <a:cs typeface="Arial"/>
              </a:rPr>
              <a:t>v</a:t>
            </a:r>
            <a:r>
              <a:rPr dirty="0" sz="800" spc="-229">
                <a:latin typeface="Garuda"/>
                <a:cs typeface="Garuda"/>
              </a:rPr>
              <a:t>W</a:t>
            </a:r>
            <a:r>
              <a:rPr dirty="0" baseline="17676" sz="1650" spc="-345" b="1">
                <a:latin typeface="Arial"/>
                <a:cs typeface="Arial"/>
              </a:rPr>
              <a:t>e</a:t>
            </a:r>
            <a:r>
              <a:rPr dirty="0" sz="800" spc="-229">
                <a:latin typeface="Garuda"/>
                <a:cs typeface="Garuda"/>
              </a:rPr>
              <a:t>D</a:t>
            </a:r>
            <a:r>
              <a:rPr dirty="0" baseline="17676" sz="1650" spc="-345" b="1">
                <a:latin typeface="Arial"/>
                <a:cs typeface="Arial"/>
              </a:rPr>
              <a:t>lo</a:t>
            </a:r>
            <a:r>
              <a:rPr dirty="0" sz="800" spc="-229">
                <a:latin typeface="Garuda"/>
                <a:cs typeface="Garuda"/>
              </a:rPr>
              <a:t>P </a:t>
            </a:r>
            <a:r>
              <a:rPr dirty="0" baseline="17676" sz="1650" spc="-322" b="1">
                <a:latin typeface="Arial"/>
                <a:cs typeface="Arial"/>
              </a:rPr>
              <a:t>p</a:t>
            </a:r>
            <a:r>
              <a:rPr dirty="0" sz="800" spc="-215">
                <a:latin typeface="Garuda"/>
                <a:cs typeface="Garuda"/>
              </a:rPr>
              <a:t>in-</a:t>
            </a:r>
            <a:r>
              <a:rPr dirty="0" baseline="17676" sz="1650" spc="-322" b="1">
                <a:latin typeface="Arial"/>
                <a:cs typeface="Arial"/>
              </a:rPr>
              <a:t>P</a:t>
            </a:r>
            <a:r>
              <a:rPr dirty="0" sz="800" spc="-215">
                <a:latin typeface="Garuda"/>
                <a:cs typeface="Garuda"/>
              </a:rPr>
              <a:t>cla</a:t>
            </a:r>
            <a:r>
              <a:rPr dirty="0" baseline="17676" sz="1650" spc="-322" b="1">
                <a:latin typeface="Arial"/>
                <a:cs typeface="Arial"/>
              </a:rPr>
              <a:t>L</a:t>
            </a:r>
            <a:r>
              <a:rPr dirty="0" sz="800" spc="-215">
                <a:latin typeface="Garuda"/>
                <a:cs typeface="Garuda"/>
              </a:rPr>
              <a:t>s</a:t>
            </a:r>
            <a:r>
              <a:rPr dirty="0" baseline="17676" sz="1650" spc="-322" b="1">
                <a:latin typeface="Arial"/>
                <a:cs typeface="Arial"/>
              </a:rPr>
              <a:t>/</a:t>
            </a:r>
            <a:r>
              <a:rPr dirty="0" sz="800" spc="-215">
                <a:latin typeface="Garuda"/>
                <a:cs typeface="Garuda"/>
              </a:rPr>
              <a:t>s</a:t>
            </a:r>
            <a:r>
              <a:rPr dirty="0" baseline="17676" sz="1650" spc="-322" b="1">
                <a:latin typeface="Arial"/>
                <a:cs typeface="Arial"/>
              </a:rPr>
              <a:t>S</a:t>
            </a:r>
            <a:r>
              <a:rPr dirty="0" sz="800" spc="-215">
                <a:latin typeface="Garuda"/>
                <a:cs typeface="Garuda"/>
              </a:rPr>
              <a:t>u</a:t>
            </a:r>
            <a:r>
              <a:rPr dirty="0" baseline="17676" sz="1650" spc="-322" b="1">
                <a:latin typeface="Arial"/>
                <a:cs typeface="Arial"/>
              </a:rPr>
              <a:t>Q</a:t>
            </a:r>
            <a:r>
              <a:rPr dirty="0" sz="800" spc="-215">
                <a:latin typeface="Garuda"/>
                <a:cs typeface="Garuda"/>
              </a:rPr>
              <a:t>se</a:t>
            </a:r>
            <a:r>
              <a:rPr dirty="0" baseline="17676" sz="1650" spc="-322" b="1">
                <a:latin typeface="Arial"/>
                <a:cs typeface="Arial"/>
              </a:rPr>
              <a:t>L</a:t>
            </a:r>
            <a:r>
              <a:rPr dirty="0" sz="800" spc="-215">
                <a:latin typeface="Garuda"/>
                <a:cs typeface="Garuda"/>
              </a:rPr>
              <a:t>on</a:t>
            </a:r>
            <a:r>
              <a:rPr dirty="0" baseline="17676" sz="1650" spc="-322" b="1">
                <a:latin typeface="Arial"/>
                <a:cs typeface="Arial"/>
              </a:rPr>
              <a:t>P</a:t>
            </a:r>
            <a:r>
              <a:rPr dirty="0" sz="800" spc="-215">
                <a:latin typeface="Garuda"/>
                <a:cs typeface="Garuda"/>
              </a:rPr>
              <a:t>ly</a:t>
            </a:r>
            <a:r>
              <a:rPr dirty="0" baseline="17676" sz="1650" spc="-322" b="1">
                <a:latin typeface="Arial"/>
                <a:cs typeface="Arial"/>
              </a:rPr>
              <a:t>r</a:t>
            </a:r>
            <a:r>
              <a:rPr dirty="0" sz="800" spc="-215">
                <a:latin typeface="Garuda"/>
                <a:cs typeface="Garuda"/>
              </a:rPr>
              <a:t>. </a:t>
            </a:r>
            <a:r>
              <a:rPr dirty="0" baseline="17676" sz="1650" spc="-412" b="1">
                <a:latin typeface="Arial"/>
                <a:cs typeface="Arial"/>
              </a:rPr>
              <a:t>o</a:t>
            </a:r>
            <a:r>
              <a:rPr dirty="0" sz="800" spc="-275">
                <a:latin typeface="Garuda"/>
                <a:cs typeface="Garuda"/>
              </a:rPr>
              <a:t>C</a:t>
            </a:r>
            <a:r>
              <a:rPr dirty="0" baseline="17676" sz="1650" spc="-412" b="1">
                <a:latin typeface="Arial"/>
                <a:cs typeface="Arial"/>
              </a:rPr>
              <a:t>g</a:t>
            </a:r>
            <a:r>
              <a:rPr dirty="0" sz="800" spc="-275">
                <a:latin typeface="Garuda"/>
                <a:cs typeface="Garuda"/>
              </a:rPr>
              <a:t>op</a:t>
            </a:r>
            <a:r>
              <a:rPr dirty="0" baseline="17676" sz="1650" spc="-412" b="1">
                <a:latin typeface="Arial"/>
                <a:cs typeface="Arial"/>
              </a:rPr>
              <a:t>r</a:t>
            </a:r>
            <a:r>
              <a:rPr dirty="0" sz="800" spc="-275">
                <a:latin typeface="Garuda"/>
                <a:cs typeface="Garuda"/>
              </a:rPr>
              <a:t>y</a:t>
            </a:r>
            <a:r>
              <a:rPr dirty="0" baseline="17676" sz="1650" spc="-412" b="1">
                <a:latin typeface="Arial"/>
                <a:cs typeface="Arial"/>
              </a:rPr>
              <a:t>a</a:t>
            </a:r>
            <a:r>
              <a:rPr dirty="0" sz="800" spc="-275">
                <a:latin typeface="Garuda"/>
                <a:cs typeface="Garuda"/>
              </a:rPr>
              <a:t>in</a:t>
            </a:r>
            <a:r>
              <a:rPr dirty="0" baseline="17676" sz="1650" spc="-412" b="1">
                <a:latin typeface="Arial"/>
                <a:cs typeface="Arial"/>
              </a:rPr>
              <a:t>m</a:t>
            </a:r>
            <a:r>
              <a:rPr dirty="0" sz="800" spc="-275">
                <a:latin typeface="Garuda"/>
                <a:cs typeface="Garuda"/>
              </a:rPr>
              <a:t>g</a:t>
            </a:r>
            <a:r>
              <a:rPr dirty="0" sz="800" spc="-25">
                <a:latin typeface="Garuda"/>
                <a:cs typeface="Garuda"/>
              </a:rPr>
              <a:t> </a:t>
            </a:r>
            <a:r>
              <a:rPr dirty="0" sz="800" spc="-185">
                <a:latin typeface="Garuda"/>
                <a:cs typeface="Garuda"/>
              </a:rPr>
              <a:t>e</a:t>
            </a:r>
            <a:r>
              <a:rPr dirty="0" baseline="17676" sz="1650" spc="-277" b="1">
                <a:latin typeface="Arial"/>
                <a:cs typeface="Arial"/>
              </a:rPr>
              <a:t>U</a:t>
            </a:r>
            <a:r>
              <a:rPr dirty="0" sz="800" spc="-185">
                <a:latin typeface="Garuda"/>
                <a:cs typeface="Garuda"/>
              </a:rPr>
              <a:t>Kit</a:t>
            </a:r>
            <a:r>
              <a:rPr dirty="0" baseline="17676" sz="1650" spc="-277" b="1">
                <a:latin typeface="Arial"/>
                <a:cs typeface="Arial"/>
              </a:rPr>
              <a:t>n</a:t>
            </a:r>
            <a:r>
              <a:rPr dirty="0" sz="800" spc="-185">
                <a:latin typeface="Garuda"/>
                <a:cs typeface="Garuda"/>
              </a:rPr>
              <a:t>m</a:t>
            </a:r>
            <a:r>
              <a:rPr dirty="0" baseline="17676" sz="1650" spc="-277" b="1">
                <a:latin typeface="Arial"/>
                <a:cs typeface="Arial"/>
              </a:rPr>
              <a:t>it</a:t>
            </a:r>
            <a:r>
              <a:rPr dirty="0" sz="800" spc="-185">
                <a:latin typeface="Garuda"/>
                <a:cs typeface="Garuda"/>
              </a:rPr>
              <a:t>a</a:t>
            </a:r>
            <a:r>
              <a:rPr dirty="0" baseline="17676" sz="1650" spc="-277" b="1">
                <a:latin typeface="Arial"/>
                <a:cs typeface="Arial"/>
              </a:rPr>
              <a:t>s</a:t>
            </a:r>
            <a:r>
              <a:rPr dirty="0" sz="800" spc="-185">
                <a:latin typeface="Garuda"/>
                <a:cs typeface="Garuda"/>
              </a:rPr>
              <a:t>teria</a:t>
            </a:r>
            <a:r>
              <a:rPr dirty="0" baseline="16203" sz="1800" spc="-277" b="1">
                <a:latin typeface="Arial"/>
                <a:cs typeface="Arial"/>
              </a:rPr>
              <a:t>A</a:t>
            </a:r>
            <a:r>
              <a:rPr dirty="0" sz="800" spc="-185">
                <a:latin typeface="Garuda"/>
                <a:cs typeface="Garuda"/>
              </a:rPr>
              <a:t>ls </a:t>
            </a:r>
            <a:r>
              <a:rPr dirty="0" baseline="16203" sz="1800" spc="-165" b="1">
                <a:latin typeface="Arial"/>
                <a:cs typeface="Arial"/>
              </a:rPr>
              <a:t>-</a:t>
            </a:r>
            <a:r>
              <a:rPr dirty="0" sz="800" spc="-110">
                <a:latin typeface="Garuda"/>
                <a:cs typeface="Garuda"/>
              </a:rPr>
              <a:t>is</a:t>
            </a:r>
            <a:r>
              <a:rPr dirty="0" baseline="16203" sz="1800" spc="-165" b="1">
                <a:latin typeface="Arial"/>
                <a:cs typeface="Arial"/>
              </a:rPr>
              <a:t>1</a:t>
            </a:r>
            <a:r>
              <a:rPr dirty="0" sz="800" spc="-110">
                <a:latin typeface="Garuda"/>
                <a:cs typeface="Garuda"/>
              </a:rPr>
              <a:t>s</a:t>
            </a:r>
            <a:r>
              <a:rPr dirty="0" baseline="16203" sz="1800" spc="-165" b="1">
                <a:latin typeface="Arial"/>
                <a:cs typeface="Arial"/>
              </a:rPr>
              <a:t>0</a:t>
            </a:r>
            <a:r>
              <a:rPr dirty="0" sz="800" spc="-110">
                <a:latin typeface="Garuda"/>
                <a:cs typeface="Garuda"/>
              </a:rPr>
              <a:t>tr</a:t>
            </a:r>
            <a:r>
              <a:rPr dirty="0" baseline="16203" sz="1800" spc="-165" b="1">
                <a:latin typeface="Arial"/>
                <a:cs typeface="Arial"/>
              </a:rPr>
              <a:t>4</a:t>
            </a:r>
            <a:r>
              <a:rPr dirty="0" sz="800" spc="-110">
                <a:latin typeface="Garuda"/>
                <a:cs typeface="Garuda"/>
              </a:rPr>
              <a:t>ictly </a:t>
            </a:r>
            <a:r>
              <a:rPr dirty="0" sz="800" spc="-5">
                <a:latin typeface="Garuda"/>
                <a:cs typeface="Garuda"/>
              </a:rPr>
              <a:t>prohibited and is </a:t>
            </a:r>
            <a:r>
              <a:rPr dirty="0" sz="800" spc="-8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43270" cy="1802764"/>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12: Solutions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20"/>
              </a:spcBef>
            </a:pPr>
            <a:endParaRPr sz="1000">
              <a:latin typeface="Arial"/>
              <a:cs typeface="Arial"/>
            </a:endParaRPr>
          </a:p>
          <a:p>
            <a:pPr marL="241300" indent="-229235">
              <a:lnSpc>
                <a:spcPct val="100000"/>
              </a:lnSpc>
              <a:buAutoNum type="arabicPeriod" startAt="3"/>
              <a:tabLst>
                <a:tab pos="241935" algn="l"/>
              </a:tabLst>
            </a:pPr>
            <a:r>
              <a:rPr dirty="0" sz="1200" spc="-5">
                <a:latin typeface="Times New Roman"/>
                <a:cs typeface="Times New Roman"/>
              </a:rPr>
              <a:t>Write </a:t>
            </a:r>
            <a:r>
              <a:rPr dirty="0" sz="1200">
                <a:latin typeface="Times New Roman"/>
                <a:cs typeface="Times New Roman"/>
              </a:rPr>
              <a:t>a new PL/SQL package called </a:t>
            </a:r>
            <a:r>
              <a:rPr dirty="0" sz="1200" spc="-5">
                <a:latin typeface="Courier New"/>
                <a:cs typeface="Courier New"/>
              </a:rPr>
              <a:t>TEST_PKG</a:t>
            </a:r>
            <a:r>
              <a:rPr dirty="0" sz="1200" spc="-430">
                <a:latin typeface="Courier New"/>
                <a:cs typeface="Courier New"/>
              </a:rPr>
              <a:t> </a:t>
            </a:r>
            <a:r>
              <a:rPr dirty="0" sz="1200" spc="-5">
                <a:latin typeface="Times New Roman"/>
                <a:cs typeface="Times New Roman"/>
              </a:rPr>
              <a:t>containing </a:t>
            </a:r>
            <a:r>
              <a:rPr dirty="0" sz="1200">
                <a:latin typeface="Times New Roman"/>
                <a:cs typeface="Times New Roman"/>
              </a:rPr>
              <a:t>a </a:t>
            </a:r>
            <a:r>
              <a:rPr dirty="0" sz="1200" spc="-5">
                <a:latin typeface="Times New Roman"/>
                <a:cs typeface="Times New Roman"/>
              </a:rPr>
              <a:t>procedure </a:t>
            </a:r>
            <a:r>
              <a:rPr dirty="0" sz="1200">
                <a:latin typeface="Times New Roman"/>
                <a:cs typeface="Times New Roman"/>
              </a:rPr>
              <a:t>called</a:t>
            </a:r>
            <a:endParaRPr sz="1200">
              <a:latin typeface="Times New Roman"/>
              <a:cs typeface="Times New Roman"/>
            </a:endParaRPr>
          </a:p>
          <a:p>
            <a:pPr marL="241300">
              <a:lnSpc>
                <a:spcPct val="100000"/>
              </a:lnSpc>
              <a:spcBef>
                <a:spcPts val="40"/>
              </a:spcBef>
            </a:pPr>
            <a:r>
              <a:rPr dirty="0" sz="1200" spc="-5">
                <a:latin typeface="Courier New"/>
                <a:cs typeface="Courier New"/>
              </a:rPr>
              <a:t>GET_EMPLOYEES</a:t>
            </a:r>
            <a:r>
              <a:rPr dirty="0" sz="1200" spc="-425">
                <a:latin typeface="Courier New"/>
                <a:cs typeface="Courier New"/>
              </a:rPr>
              <a:t> </a:t>
            </a:r>
            <a:r>
              <a:rPr dirty="0" sz="1200">
                <a:latin typeface="Times New Roman"/>
                <a:cs typeface="Times New Roman"/>
              </a:rPr>
              <a:t>that</a:t>
            </a:r>
            <a:r>
              <a:rPr dirty="0" sz="1200" spc="-5">
                <a:latin typeface="Times New Roman"/>
                <a:cs typeface="Times New Roman"/>
              </a:rPr>
              <a:t> </a:t>
            </a:r>
            <a:r>
              <a:rPr dirty="0" sz="1200">
                <a:latin typeface="Times New Roman"/>
                <a:cs typeface="Times New Roman"/>
              </a:rPr>
              <a:t>uses</a:t>
            </a:r>
            <a:r>
              <a:rPr dirty="0" sz="1200" spc="-5">
                <a:latin typeface="Times New Roman"/>
                <a:cs typeface="Times New Roman"/>
              </a:rPr>
              <a:t> </a:t>
            </a:r>
            <a:r>
              <a:rPr dirty="0" sz="1200">
                <a:latin typeface="Times New Roman"/>
                <a:cs typeface="Times New Roman"/>
              </a:rPr>
              <a:t>an </a:t>
            </a:r>
            <a:r>
              <a:rPr dirty="0" sz="1200" spc="-5">
                <a:latin typeface="Courier New"/>
                <a:cs typeface="Courier New"/>
              </a:rPr>
              <a:t>IN</a:t>
            </a:r>
            <a:r>
              <a:rPr dirty="0" sz="1200" spc="-430">
                <a:latin typeface="Courier New"/>
                <a:cs typeface="Courier New"/>
              </a:rPr>
              <a:t> </a:t>
            </a:r>
            <a:r>
              <a:rPr dirty="0" sz="1200" spc="-5">
                <a:latin typeface="Courier New"/>
                <a:cs typeface="Courier New"/>
              </a:rPr>
              <a:t>OUT</a:t>
            </a:r>
            <a:r>
              <a:rPr dirty="0" sz="1200" spc="-425">
                <a:latin typeface="Courier New"/>
                <a:cs typeface="Courier New"/>
              </a:rPr>
              <a:t> </a:t>
            </a:r>
            <a:r>
              <a:rPr dirty="0" sz="1200" spc="-5">
                <a:latin typeface="Times New Roman"/>
                <a:cs typeface="Times New Roman"/>
              </a:rPr>
              <a:t>argument.</a:t>
            </a:r>
            <a:endParaRPr sz="1200">
              <a:latin typeface="Times New Roman"/>
              <a:cs typeface="Times New Roman"/>
            </a:endParaRPr>
          </a:p>
          <a:p>
            <a:pPr>
              <a:lnSpc>
                <a:spcPct val="100000"/>
              </a:lnSpc>
              <a:spcBef>
                <a:spcPts val="15"/>
              </a:spcBef>
            </a:pPr>
            <a:endParaRPr sz="1050">
              <a:latin typeface="Times New Roman"/>
              <a:cs typeface="Times New Roman"/>
            </a:endParaRPr>
          </a:p>
          <a:p>
            <a:pPr lvl="1" marL="469900" marR="5080" indent="-228600">
              <a:lnSpc>
                <a:spcPct val="101200"/>
              </a:lnSpc>
              <a:spcBef>
                <a:spcPts val="5"/>
              </a:spcBef>
              <a:buAutoNum type="alphaLcPeriod"/>
              <a:tabLst>
                <a:tab pos="470534" algn="l"/>
              </a:tabLst>
            </a:pPr>
            <a:r>
              <a:rPr dirty="0" sz="1200">
                <a:latin typeface="Times New Roman"/>
                <a:cs typeface="Times New Roman"/>
              </a:rPr>
              <a:t>In the </a:t>
            </a:r>
            <a:r>
              <a:rPr dirty="0" sz="1200" spc="-5">
                <a:latin typeface="Times New Roman"/>
                <a:cs typeface="Times New Roman"/>
              </a:rPr>
              <a:t>specification, </a:t>
            </a:r>
            <a:r>
              <a:rPr dirty="0" sz="1200">
                <a:latin typeface="Times New Roman"/>
                <a:cs typeface="Times New Roman"/>
              </a:rPr>
              <a:t>declare the </a:t>
            </a:r>
            <a:r>
              <a:rPr dirty="0" sz="1200" spc="-5">
                <a:latin typeface="Courier New"/>
                <a:cs typeface="Courier New"/>
              </a:rPr>
              <a:t>GET_EMPLOYEES</a:t>
            </a:r>
            <a:r>
              <a:rPr dirty="0" sz="1200" spc="-420">
                <a:latin typeface="Courier New"/>
                <a:cs typeface="Courier New"/>
              </a:rPr>
              <a:t> </a:t>
            </a:r>
            <a:r>
              <a:rPr dirty="0" sz="1200">
                <a:latin typeface="Times New Roman"/>
                <a:cs typeface="Times New Roman"/>
              </a:rPr>
              <a:t>procedure with two </a:t>
            </a:r>
            <a:r>
              <a:rPr dirty="0" sz="1200" spc="-5">
                <a:latin typeface="Times New Roman"/>
                <a:cs typeface="Times New Roman"/>
              </a:rPr>
              <a:t>parameters, </a:t>
            </a:r>
            <a:r>
              <a:rPr dirty="0" sz="1200">
                <a:latin typeface="Times New Roman"/>
                <a:cs typeface="Times New Roman"/>
              </a:rPr>
              <a:t>one  input parameter specifying a </a:t>
            </a:r>
            <a:r>
              <a:rPr dirty="0" sz="1200" spc="-5">
                <a:latin typeface="Times New Roman"/>
                <a:cs typeface="Times New Roman"/>
              </a:rPr>
              <a:t>department </a:t>
            </a:r>
            <a:r>
              <a:rPr dirty="0" sz="1200">
                <a:latin typeface="Times New Roman"/>
                <a:cs typeface="Times New Roman"/>
              </a:rPr>
              <a:t>ID, and an </a:t>
            </a:r>
            <a:r>
              <a:rPr dirty="0" sz="1200" spc="-5">
                <a:latin typeface="Courier New"/>
                <a:cs typeface="Courier New"/>
              </a:rPr>
              <a:t>IN OUT </a:t>
            </a:r>
            <a:r>
              <a:rPr dirty="0" sz="1200" spc="-5">
                <a:latin typeface="Times New Roman"/>
                <a:cs typeface="Times New Roman"/>
              </a:rPr>
              <a:t>parameter </a:t>
            </a:r>
            <a:r>
              <a:rPr dirty="0" sz="1200">
                <a:latin typeface="Times New Roman"/>
                <a:cs typeface="Times New Roman"/>
              </a:rPr>
              <a:t>specifying a  PL/SQL table of </a:t>
            </a:r>
            <a:r>
              <a:rPr dirty="0" sz="1200" spc="-5">
                <a:latin typeface="Times New Roman"/>
                <a:cs typeface="Times New Roman"/>
              </a:rPr>
              <a:t>employee </a:t>
            </a:r>
            <a:r>
              <a:rPr dirty="0" sz="1200">
                <a:latin typeface="Times New Roman"/>
                <a:cs typeface="Times New Roman"/>
              </a:rPr>
              <a:t>rows.</a:t>
            </a:r>
            <a:endParaRPr sz="1200">
              <a:latin typeface="Times New Roman"/>
              <a:cs typeface="Times New Roman"/>
            </a:endParaRPr>
          </a:p>
          <a:p>
            <a:pPr marL="469265" marR="191770">
              <a:lnSpc>
                <a:spcPts val="1440"/>
              </a:lnSpc>
              <a:spcBef>
                <a:spcPts val="30"/>
              </a:spcBef>
            </a:pPr>
            <a:r>
              <a:rPr dirty="0" sz="1200" b="1">
                <a:latin typeface="Times New Roman"/>
                <a:cs typeface="Times New Roman"/>
              </a:rPr>
              <a:t>Hint: </a:t>
            </a:r>
            <a:r>
              <a:rPr dirty="0" sz="1200" spc="-5">
                <a:latin typeface="Times New Roman"/>
                <a:cs typeface="Times New Roman"/>
              </a:rPr>
              <a:t>You </a:t>
            </a:r>
            <a:r>
              <a:rPr dirty="0" sz="1200">
                <a:latin typeface="Times New Roman"/>
                <a:cs typeface="Times New Roman"/>
              </a:rPr>
              <a:t>have to declare a </a:t>
            </a:r>
            <a:r>
              <a:rPr dirty="0" sz="1200" spc="-5">
                <a:latin typeface="Courier New"/>
                <a:cs typeface="Courier New"/>
              </a:rPr>
              <a:t>TYPE</a:t>
            </a:r>
            <a:r>
              <a:rPr dirty="0" sz="1200" spc="-434">
                <a:latin typeface="Courier New"/>
                <a:cs typeface="Courier New"/>
              </a:rPr>
              <a:t> </a:t>
            </a:r>
            <a:r>
              <a:rPr dirty="0" sz="1200">
                <a:latin typeface="Times New Roman"/>
                <a:cs typeface="Times New Roman"/>
              </a:rPr>
              <a:t>in the </a:t>
            </a:r>
            <a:r>
              <a:rPr dirty="0" sz="1200" spc="-5">
                <a:latin typeface="Times New Roman"/>
                <a:cs typeface="Times New Roman"/>
              </a:rPr>
              <a:t>package specification for </a:t>
            </a:r>
            <a:r>
              <a:rPr dirty="0" sz="1200">
                <a:latin typeface="Times New Roman"/>
                <a:cs typeface="Times New Roman"/>
              </a:rPr>
              <a:t>the PL/SQL table  </a:t>
            </a:r>
            <a:r>
              <a:rPr dirty="0" sz="1200" spc="-5">
                <a:latin typeface="Times New Roman"/>
                <a:cs typeface="Times New Roman"/>
              </a:rPr>
              <a:t>parameter’s </a:t>
            </a:r>
            <a:r>
              <a:rPr dirty="0" sz="1200">
                <a:latin typeface="Times New Roman"/>
                <a:cs typeface="Times New Roman"/>
              </a:rPr>
              <a:t>data</a:t>
            </a:r>
            <a:r>
              <a:rPr dirty="0" sz="1200" spc="-10">
                <a:latin typeface="Times New Roman"/>
                <a:cs typeface="Times New Roman"/>
              </a:rPr>
              <a:t> </a:t>
            </a:r>
            <a:r>
              <a:rPr dirty="0" sz="1200">
                <a:latin typeface="Times New Roman"/>
                <a:cs typeface="Times New Roman"/>
              </a:rPr>
              <a:t>type.</a:t>
            </a:r>
            <a:endParaRPr sz="1200">
              <a:latin typeface="Times New Roman"/>
              <a:cs typeface="Times New Roman"/>
            </a:endParaRPr>
          </a:p>
        </p:txBody>
      </p:sp>
      <p:sp>
        <p:nvSpPr>
          <p:cNvPr id="3" name="object 3"/>
          <p:cNvSpPr txBox="1"/>
          <p:nvPr/>
        </p:nvSpPr>
        <p:spPr>
          <a:xfrm>
            <a:off x="838961" y="2691383"/>
            <a:ext cx="6323330" cy="162115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test_pkg</a:t>
            </a:r>
            <a:r>
              <a:rPr dirty="0" sz="1100" spc="20">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245"/>
              </a:lnSpc>
            </a:pPr>
            <a:r>
              <a:rPr dirty="0" sz="1100" spc="-5">
                <a:latin typeface="Courier New"/>
                <a:cs typeface="Courier New"/>
              </a:rPr>
              <a:t>TYPE emp_tabtype IS TABLE OF</a:t>
            </a:r>
            <a:r>
              <a:rPr dirty="0" sz="1100" spc="25">
                <a:latin typeface="Courier New"/>
                <a:cs typeface="Courier New"/>
              </a:rPr>
              <a:t> </a:t>
            </a:r>
            <a:r>
              <a:rPr dirty="0" sz="1100" spc="-5">
                <a:latin typeface="Courier New"/>
                <a:cs typeface="Courier New"/>
              </a:rPr>
              <a:t>employees%ROWTYPE;</a:t>
            </a:r>
            <a:endParaRPr sz="1100">
              <a:latin typeface="Courier New"/>
              <a:cs typeface="Courier New"/>
            </a:endParaRPr>
          </a:p>
          <a:p>
            <a:pPr marL="74930" marR="623570" indent="167640">
              <a:lnSpc>
                <a:spcPts val="1240"/>
              </a:lnSpc>
              <a:spcBef>
                <a:spcPts val="70"/>
              </a:spcBef>
            </a:pPr>
            <a:r>
              <a:rPr dirty="0" sz="1100" spc="-5">
                <a:latin typeface="Courier New"/>
                <a:cs typeface="Courier New"/>
              </a:rPr>
              <a:t>PROCEDURE get_employees(dept_id NUMBER, emps IN OUT emp_tabtype);  END test_pkg;</a:t>
            </a:r>
            <a:endParaRPr sz="1100">
              <a:latin typeface="Courier New"/>
              <a:cs typeface="Courier New"/>
            </a:endParaRPr>
          </a:p>
          <a:p>
            <a:pPr marL="74930">
              <a:lnSpc>
                <a:spcPts val="118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898390">
              <a:lnSpc>
                <a:spcPts val="2500"/>
              </a:lnSpc>
              <a:spcBef>
                <a:spcPts val="270"/>
              </a:spcBef>
            </a:pPr>
            <a:r>
              <a:rPr dirty="0" sz="1100" spc="-5">
                <a:latin typeface="Courier New"/>
                <a:cs typeface="Courier New"/>
              </a:rPr>
              <a:t>Package</a:t>
            </a:r>
            <a:r>
              <a:rPr dirty="0" sz="1100" spc="-45">
                <a:latin typeface="Courier New"/>
                <a:cs typeface="Courier New"/>
              </a:rPr>
              <a:t> </a:t>
            </a:r>
            <a:r>
              <a:rPr dirty="0" sz="1100" spc="-5">
                <a:latin typeface="Courier New"/>
                <a:cs typeface="Courier New"/>
              </a:rPr>
              <a:t>created.</a:t>
            </a:r>
            <a:endParaRPr sz="1100">
              <a:latin typeface="Courier New"/>
              <a:cs typeface="Courier New"/>
            </a:endParaRPr>
          </a:p>
          <a:p>
            <a:pPr marL="74930" marR="4898390">
              <a:lnSpc>
                <a:spcPts val="2500"/>
              </a:lnSpc>
              <a:spcBef>
                <a:spcPts val="5"/>
              </a:spcBef>
            </a:pPr>
            <a:r>
              <a:rPr dirty="0" sz="1100" spc="-5">
                <a:latin typeface="Courier New"/>
                <a:cs typeface="Courier New"/>
              </a:rPr>
              <a:t>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4" name="object 4"/>
          <p:cNvSpPr txBox="1"/>
          <p:nvPr/>
        </p:nvSpPr>
        <p:spPr>
          <a:xfrm>
            <a:off x="1130300" y="4451096"/>
            <a:ext cx="5414010" cy="584835"/>
          </a:xfrm>
          <a:prstGeom prst="rect">
            <a:avLst/>
          </a:prstGeom>
        </p:spPr>
        <p:txBody>
          <a:bodyPr wrap="square" lIns="0" tIns="6985" rIns="0" bIns="0" rtlCol="0" vert="horz">
            <a:spAutoFit/>
          </a:bodyPr>
          <a:lstStyle/>
          <a:p>
            <a:pPr algn="just" marL="240665" marR="5080" indent="-228600">
              <a:lnSpc>
                <a:spcPct val="102899"/>
              </a:lnSpc>
              <a:spcBef>
                <a:spcPts val="55"/>
              </a:spcBef>
            </a:pPr>
            <a:r>
              <a:rPr dirty="0" sz="1200">
                <a:latin typeface="Times New Roman"/>
                <a:cs typeface="Times New Roman"/>
              </a:rPr>
              <a:t>b. In the package body, </a:t>
            </a:r>
            <a:r>
              <a:rPr dirty="0" sz="1200" spc="-5">
                <a:latin typeface="Times New Roman"/>
                <a:cs typeface="Times New Roman"/>
              </a:rPr>
              <a:t>implement </a:t>
            </a:r>
            <a:r>
              <a:rPr dirty="0" sz="1200">
                <a:latin typeface="Times New Roman"/>
                <a:cs typeface="Times New Roman"/>
              </a:rPr>
              <a:t>the </a:t>
            </a:r>
            <a:r>
              <a:rPr dirty="0" sz="1200" spc="-5">
                <a:latin typeface="Courier New"/>
                <a:cs typeface="Courier New"/>
              </a:rPr>
              <a:t>GET_EMPLOYEES</a:t>
            </a:r>
            <a:r>
              <a:rPr dirty="0" sz="1200" spc="-434">
                <a:latin typeface="Courier New"/>
                <a:cs typeface="Courier New"/>
              </a:rPr>
              <a:t> </a:t>
            </a:r>
            <a:r>
              <a:rPr dirty="0" sz="1200" spc="-5">
                <a:latin typeface="Times New Roman"/>
                <a:cs typeface="Times New Roman"/>
              </a:rPr>
              <a:t>procedure </a:t>
            </a:r>
            <a:r>
              <a:rPr dirty="0" sz="1200">
                <a:latin typeface="Times New Roman"/>
                <a:cs typeface="Times New Roman"/>
              </a:rPr>
              <a:t>to </a:t>
            </a:r>
            <a:r>
              <a:rPr dirty="0" sz="1200" spc="-5">
                <a:latin typeface="Times New Roman"/>
                <a:cs typeface="Times New Roman"/>
              </a:rPr>
              <a:t>retrieve </a:t>
            </a:r>
            <a:r>
              <a:rPr dirty="0" sz="1200">
                <a:latin typeface="Times New Roman"/>
                <a:cs typeface="Times New Roman"/>
              </a:rPr>
              <a:t>all the  </a:t>
            </a:r>
            <a:r>
              <a:rPr dirty="0" sz="1200" spc="-5">
                <a:latin typeface="Times New Roman"/>
                <a:cs typeface="Times New Roman"/>
              </a:rPr>
              <a:t>employee</a:t>
            </a:r>
            <a:r>
              <a:rPr dirty="0" sz="1200">
                <a:latin typeface="Times New Roman"/>
                <a:cs typeface="Times New Roman"/>
              </a:rPr>
              <a:t> rows</a:t>
            </a:r>
            <a:r>
              <a:rPr dirty="0" sz="1200" spc="5">
                <a:latin typeface="Times New Roman"/>
                <a:cs typeface="Times New Roman"/>
              </a:rPr>
              <a:t> </a:t>
            </a:r>
            <a:r>
              <a:rPr dirty="0" sz="1200">
                <a:latin typeface="Times New Roman"/>
                <a:cs typeface="Times New Roman"/>
              </a:rPr>
              <a:t>for a</a:t>
            </a:r>
            <a:r>
              <a:rPr dirty="0" sz="1200" spc="5">
                <a:latin typeface="Times New Roman"/>
                <a:cs typeface="Times New Roman"/>
              </a:rPr>
              <a:t> </a:t>
            </a:r>
            <a:r>
              <a:rPr dirty="0" sz="1200">
                <a:latin typeface="Times New Roman"/>
                <a:cs typeface="Times New Roman"/>
              </a:rPr>
              <a:t>specified </a:t>
            </a:r>
            <a:r>
              <a:rPr dirty="0" sz="1200" spc="-5">
                <a:latin typeface="Times New Roman"/>
                <a:cs typeface="Times New Roman"/>
              </a:rPr>
              <a:t>department</a:t>
            </a:r>
            <a:r>
              <a:rPr dirty="0" sz="1200" spc="5">
                <a:latin typeface="Times New Roman"/>
                <a:cs typeface="Times New Roman"/>
              </a:rPr>
              <a:t> </a:t>
            </a:r>
            <a:r>
              <a:rPr dirty="0" sz="1200">
                <a:latin typeface="Times New Roman"/>
                <a:cs typeface="Times New Roman"/>
              </a:rPr>
              <a:t>into the</a:t>
            </a:r>
            <a:r>
              <a:rPr dirty="0" sz="1200" spc="5">
                <a:latin typeface="Times New Roman"/>
                <a:cs typeface="Times New Roman"/>
              </a:rPr>
              <a:t> </a:t>
            </a:r>
            <a:r>
              <a:rPr dirty="0" sz="1200">
                <a:latin typeface="Times New Roman"/>
                <a:cs typeface="Times New Roman"/>
              </a:rPr>
              <a:t>PL/SQL</a:t>
            </a:r>
            <a:r>
              <a:rPr dirty="0" sz="1200" spc="5">
                <a:latin typeface="Times New Roman"/>
                <a:cs typeface="Times New Roman"/>
              </a:rPr>
              <a:t> </a:t>
            </a:r>
            <a:r>
              <a:rPr dirty="0" sz="1200">
                <a:latin typeface="Times New Roman"/>
                <a:cs typeface="Times New Roman"/>
              </a:rPr>
              <a:t>table</a:t>
            </a:r>
            <a:r>
              <a:rPr dirty="0" sz="1200" spc="-5">
                <a:latin typeface="Times New Roman"/>
                <a:cs typeface="Times New Roman"/>
              </a:rPr>
              <a:t> </a:t>
            </a:r>
            <a:r>
              <a:rPr dirty="0" sz="1200" spc="-5">
                <a:latin typeface="Courier New"/>
                <a:cs typeface="Courier New"/>
              </a:rPr>
              <a:t>IN</a:t>
            </a:r>
            <a:r>
              <a:rPr dirty="0" sz="1200" spc="-420">
                <a:latin typeface="Courier New"/>
                <a:cs typeface="Courier New"/>
              </a:rPr>
              <a:t> </a:t>
            </a:r>
            <a:r>
              <a:rPr dirty="0" sz="1200" spc="-5">
                <a:latin typeface="Courier New"/>
                <a:cs typeface="Courier New"/>
              </a:rPr>
              <a:t>OUT</a:t>
            </a:r>
            <a:r>
              <a:rPr dirty="0" sz="1200" spc="-430">
                <a:latin typeface="Courier New"/>
                <a:cs typeface="Courier New"/>
              </a:rPr>
              <a:t> </a:t>
            </a:r>
            <a:r>
              <a:rPr dirty="0" sz="1200" spc="-5">
                <a:latin typeface="Times New Roman"/>
                <a:cs typeface="Times New Roman"/>
              </a:rPr>
              <a:t>parameter.  </a:t>
            </a:r>
            <a:r>
              <a:rPr dirty="0" sz="1200" b="1">
                <a:latin typeface="Times New Roman"/>
                <a:cs typeface="Times New Roman"/>
              </a:rPr>
              <a:t>Hint: </a:t>
            </a:r>
            <a:r>
              <a:rPr dirty="0" sz="1200">
                <a:latin typeface="Times New Roman"/>
                <a:cs typeface="Times New Roman"/>
              </a:rPr>
              <a:t>Use </a:t>
            </a:r>
            <a:r>
              <a:rPr dirty="0" sz="1200" spc="-5">
                <a:latin typeface="Times New Roman"/>
                <a:cs typeface="Times New Roman"/>
              </a:rPr>
              <a:t>the </a:t>
            </a:r>
            <a:r>
              <a:rPr dirty="0" sz="1200" spc="-5">
                <a:latin typeface="Courier New"/>
                <a:cs typeface="Courier New"/>
              </a:rPr>
              <a:t>SELECT … BULK COLLECT INTO</a:t>
            </a:r>
            <a:r>
              <a:rPr dirty="0" sz="1200" spc="-425">
                <a:latin typeface="Courier New"/>
                <a:cs typeface="Courier New"/>
              </a:rPr>
              <a:t> </a:t>
            </a:r>
            <a:r>
              <a:rPr dirty="0" sz="1200">
                <a:latin typeface="Times New Roman"/>
                <a:cs typeface="Times New Roman"/>
              </a:rPr>
              <a:t>syntax to </a:t>
            </a:r>
            <a:r>
              <a:rPr dirty="0" sz="1200" spc="-5">
                <a:latin typeface="Times New Roman"/>
                <a:cs typeface="Times New Roman"/>
              </a:rPr>
              <a:t>simplify </a:t>
            </a:r>
            <a:r>
              <a:rPr dirty="0" sz="1200">
                <a:latin typeface="Times New Roman"/>
                <a:cs typeface="Times New Roman"/>
              </a:rPr>
              <a:t>the code.</a:t>
            </a:r>
            <a:endParaRPr sz="1200">
              <a:latin typeface="Times New Roman"/>
              <a:cs typeface="Times New Roman"/>
            </a:endParaRPr>
          </a:p>
        </p:txBody>
      </p:sp>
      <p:sp>
        <p:nvSpPr>
          <p:cNvPr id="5" name="object 5"/>
          <p:cNvSpPr txBox="1"/>
          <p:nvPr/>
        </p:nvSpPr>
        <p:spPr>
          <a:xfrm>
            <a:off x="838961" y="5117591"/>
            <a:ext cx="6323330" cy="225425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PACKAGE BODY test_pkg</a:t>
            </a:r>
            <a:r>
              <a:rPr dirty="0" sz="1100" spc="30">
                <a:latin typeface="Courier New"/>
                <a:cs typeface="Courier New"/>
              </a:rPr>
              <a:t> </a:t>
            </a:r>
            <a:r>
              <a:rPr dirty="0" sz="1100" spc="-5">
                <a:latin typeface="Courier New"/>
                <a:cs typeface="Courier New"/>
              </a:rPr>
              <a:t>IS</a:t>
            </a:r>
            <a:endParaRPr sz="1100">
              <a:latin typeface="Courier New"/>
              <a:cs typeface="Courier New"/>
            </a:endParaRPr>
          </a:p>
          <a:p>
            <a:pPr marL="242570" marR="455930">
              <a:lnSpc>
                <a:spcPts val="1240"/>
              </a:lnSpc>
              <a:spcBef>
                <a:spcPts val="65"/>
              </a:spcBef>
            </a:pPr>
            <a:r>
              <a:rPr dirty="0" sz="1100" spc="-5">
                <a:latin typeface="Courier New"/>
                <a:cs typeface="Courier New"/>
              </a:rPr>
              <a:t>PROCEDURE get_employees(dept_id NUMBER, emps IN OUT emp_tabtype) IS  BEGIN</a:t>
            </a:r>
            <a:endParaRPr sz="1100">
              <a:latin typeface="Courier New"/>
              <a:cs typeface="Courier New"/>
            </a:endParaRPr>
          </a:p>
          <a:p>
            <a:pPr marL="494030">
              <a:lnSpc>
                <a:spcPts val="1185"/>
              </a:lnSpc>
            </a:pPr>
            <a:r>
              <a:rPr dirty="0" sz="1100" spc="-5">
                <a:latin typeface="Courier New"/>
                <a:cs typeface="Courier New"/>
              </a:rPr>
              <a:t>SELECT * BULK COLLECT INTO</a:t>
            </a:r>
            <a:r>
              <a:rPr dirty="0" sz="1100" spc="15">
                <a:latin typeface="Courier New"/>
                <a:cs typeface="Courier New"/>
              </a:rPr>
              <a:t> </a:t>
            </a:r>
            <a:r>
              <a:rPr dirty="0" sz="1100" spc="-5">
                <a:latin typeface="Courier New"/>
                <a:cs typeface="Courier New"/>
              </a:rPr>
              <a:t>emps</a:t>
            </a:r>
            <a:endParaRPr sz="1100">
              <a:latin typeface="Courier New"/>
              <a:cs typeface="Courier New"/>
            </a:endParaRPr>
          </a:p>
          <a:p>
            <a:pPr marL="494030">
              <a:lnSpc>
                <a:spcPts val="1245"/>
              </a:lnSpc>
            </a:pPr>
            <a:r>
              <a:rPr dirty="0" sz="1100" spc="-5">
                <a:latin typeface="Courier New"/>
                <a:cs typeface="Courier New"/>
              </a:rPr>
              <a:t>FROM employees</a:t>
            </a:r>
            <a:endParaRPr sz="1100">
              <a:latin typeface="Courier New"/>
              <a:cs typeface="Courier New"/>
            </a:endParaRPr>
          </a:p>
          <a:p>
            <a:pPr marL="242570" marR="3305810" indent="251460">
              <a:lnSpc>
                <a:spcPts val="1250"/>
              </a:lnSpc>
              <a:spcBef>
                <a:spcPts val="65"/>
              </a:spcBef>
            </a:pPr>
            <a:r>
              <a:rPr dirty="0" sz="1100" spc="-5">
                <a:latin typeface="Courier New"/>
                <a:cs typeface="Courier New"/>
              </a:rPr>
              <a:t>WHERE department_id = dept_id;  END get_employees;</a:t>
            </a:r>
            <a:endParaRPr sz="1100">
              <a:latin typeface="Courier New"/>
              <a:cs typeface="Courier New"/>
            </a:endParaRPr>
          </a:p>
          <a:p>
            <a:pPr marL="74930">
              <a:lnSpc>
                <a:spcPts val="1175"/>
              </a:lnSpc>
            </a:pPr>
            <a:r>
              <a:rPr dirty="0" sz="1100" spc="-5">
                <a:latin typeface="Courier New"/>
                <a:cs typeface="Courier New"/>
              </a:rPr>
              <a:t>END test_pkg;</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a:t>
            </a:r>
            <a:endParaRPr sz="1100">
              <a:latin typeface="Courier New"/>
              <a:cs typeface="Courier New"/>
            </a:endParaRPr>
          </a:p>
          <a:p>
            <a:pPr marL="74930" marR="4479290">
              <a:lnSpc>
                <a:spcPts val="2510"/>
              </a:lnSpc>
              <a:spcBef>
                <a:spcPts val="260"/>
              </a:spcBef>
            </a:pPr>
            <a:r>
              <a:rPr dirty="0" sz="1100" spc="-5">
                <a:latin typeface="Courier New"/>
                <a:cs typeface="Courier New"/>
              </a:rPr>
              <a:t>Package body created.  No</a:t>
            </a:r>
            <a:r>
              <a:rPr dirty="0" sz="1100" spc="-10">
                <a:latin typeface="Courier New"/>
                <a:cs typeface="Courier New"/>
              </a:rPr>
              <a:t> </a:t>
            </a:r>
            <a:r>
              <a:rPr dirty="0" sz="1100" spc="-5">
                <a:latin typeface="Courier New"/>
                <a:cs typeface="Courier New"/>
              </a:rPr>
              <a:t>errors.</a:t>
            </a:r>
            <a:endParaRPr sz="1100">
              <a:latin typeface="Courier New"/>
              <a:cs typeface="Courier New"/>
            </a:endParaRPr>
          </a:p>
        </p:txBody>
      </p:sp>
      <p:sp>
        <p:nvSpPr>
          <p:cNvPr id="6" name="object 6"/>
          <p:cNvSpPr txBox="1"/>
          <p:nvPr/>
        </p:nvSpPr>
        <p:spPr>
          <a:xfrm>
            <a:off x="901700" y="7510526"/>
            <a:ext cx="5628005" cy="391160"/>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4. Use the</a:t>
            </a:r>
            <a:r>
              <a:rPr dirty="0" sz="1200" spc="5">
                <a:latin typeface="Times New Roman"/>
                <a:cs typeface="Times New Roman"/>
              </a:rPr>
              <a:t> </a:t>
            </a:r>
            <a:r>
              <a:rPr dirty="0" sz="1200" spc="-5">
                <a:latin typeface="Courier New"/>
                <a:cs typeface="Courier New"/>
              </a:rPr>
              <a:t>ALTER</a:t>
            </a:r>
            <a:r>
              <a:rPr dirty="0" sz="1200" spc="-425">
                <a:latin typeface="Courier New"/>
                <a:cs typeface="Courier New"/>
              </a:rPr>
              <a:t> </a:t>
            </a:r>
            <a:r>
              <a:rPr dirty="0" sz="1200" spc="-5">
                <a:latin typeface="Courier New"/>
                <a:cs typeface="Courier New"/>
              </a:rPr>
              <a:t>SESSION</a:t>
            </a:r>
            <a:r>
              <a:rPr dirty="0" sz="1200" spc="-425">
                <a:latin typeface="Courier New"/>
                <a:cs typeface="Courier New"/>
              </a:rPr>
              <a:t> </a:t>
            </a:r>
            <a:r>
              <a:rPr dirty="0" sz="1200" spc="-5">
                <a:latin typeface="Times New Roman"/>
                <a:cs typeface="Times New Roman"/>
              </a:rPr>
              <a:t>statement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set the</a:t>
            </a:r>
            <a:r>
              <a:rPr dirty="0" sz="1200" spc="-5">
                <a:latin typeface="Times New Roman"/>
                <a:cs typeface="Times New Roman"/>
              </a:rPr>
              <a:t> </a:t>
            </a:r>
            <a:r>
              <a:rPr dirty="0" sz="1200" spc="-5">
                <a:latin typeface="Courier New"/>
                <a:cs typeface="Courier New"/>
              </a:rPr>
              <a:t>PLSQL_WARNINGS</a:t>
            </a:r>
            <a:r>
              <a:rPr dirty="0" sz="1200" spc="-420">
                <a:latin typeface="Courier New"/>
                <a:cs typeface="Courier New"/>
              </a:rPr>
              <a:t> </a:t>
            </a:r>
            <a:r>
              <a:rPr dirty="0" sz="1200">
                <a:latin typeface="Times New Roman"/>
                <a:cs typeface="Times New Roman"/>
              </a:rPr>
              <a:t>so </a:t>
            </a:r>
            <a:r>
              <a:rPr dirty="0" sz="1200" spc="-5">
                <a:latin typeface="Times New Roman"/>
                <a:cs typeface="Times New Roman"/>
              </a:rPr>
              <a:t>that</a:t>
            </a:r>
            <a:r>
              <a:rPr dirty="0" sz="1200" spc="5">
                <a:latin typeface="Times New Roman"/>
                <a:cs typeface="Times New Roman"/>
              </a:rPr>
              <a:t> </a:t>
            </a:r>
            <a:r>
              <a:rPr dirty="0" sz="1200">
                <a:latin typeface="Times New Roman"/>
                <a:cs typeface="Times New Roman"/>
              </a:rPr>
              <a:t>all </a:t>
            </a:r>
            <a:r>
              <a:rPr dirty="0" sz="1200" spc="-5">
                <a:latin typeface="Times New Roman"/>
                <a:cs typeface="Times New Roman"/>
              </a:rPr>
              <a:t>compiler  </a:t>
            </a:r>
            <a:r>
              <a:rPr dirty="0" sz="1200">
                <a:latin typeface="Times New Roman"/>
                <a:cs typeface="Times New Roman"/>
              </a:rPr>
              <a:t>warning categories are</a:t>
            </a:r>
            <a:r>
              <a:rPr dirty="0" sz="1200" spc="-20">
                <a:latin typeface="Times New Roman"/>
                <a:cs typeface="Times New Roman"/>
              </a:rPr>
              <a:t> </a:t>
            </a:r>
            <a:r>
              <a:rPr dirty="0" sz="1200">
                <a:latin typeface="Times New Roman"/>
                <a:cs typeface="Times New Roman"/>
              </a:rPr>
              <a:t>enabled.</a:t>
            </a:r>
            <a:endParaRPr sz="1200">
              <a:latin typeface="Times New Roman"/>
              <a:cs typeface="Times New Roman"/>
            </a:endParaRPr>
          </a:p>
        </p:txBody>
      </p:sp>
      <p:sp>
        <p:nvSpPr>
          <p:cNvPr id="7" name="object 7"/>
          <p:cNvSpPr txBox="1"/>
          <p:nvPr/>
        </p:nvSpPr>
        <p:spPr>
          <a:xfrm>
            <a:off x="838961" y="7975854"/>
            <a:ext cx="6323330" cy="50101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ALTER SESSION SET PLSQL_WARNINGS =</a:t>
            </a:r>
            <a:r>
              <a:rPr dirty="0" sz="1100" spc="25">
                <a:latin typeface="Courier New"/>
                <a:cs typeface="Courier New"/>
              </a:rPr>
              <a:t> </a:t>
            </a:r>
            <a:r>
              <a:rPr dirty="0" sz="1100" spc="-5">
                <a:latin typeface="Courier New"/>
                <a:cs typeface="Courier New"/>
              </a:rPr>
              <a:t>'ENABLE:ALL';</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Session altered.</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04865" cy="72263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12: Solutions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20"/>
              </a:spcBef>
            </a:pPr>
            <a:endParaRPr sz="1000">
              <a:latin typeface="Arial"/>
              <a:cs typeface="Arial"/>
            </a:endParaRPr>
          </a:p>
          <a:p>
            <a:pPr marL="241300" marR="5080" indent="-228600">
              <a:lnSpc>
                <a:spcPct val="100000"/>
              </a:lnSpc>
            </a:pPr>
            <a:r>
              <a:rPr dirty="0" sz="1200">
                <a:latin typeface="Times New Roman"/>
                <a:cs typeface="Times New Roman"/>
              </a:rPr>
              <a:t>5. </a:t>
            </a:r>
            <a:r>
              <a:rPr dirty="0" sz="1200" spc="-5">
                <a:latin typeface="Times New Roman"/>
                <a:cs typeface="Times New Roman"/>
              </a:rPr>
              <a:t>Recompile </a:t>
            </a:r>
            <a:r>
              <a:rPr dirty="0" sz="1200">
                <a:latin typeface="Times New Roman"/>
                <a:cs typeface="Times New Roman"/>
              </a:rPr>
              <a:t>the </a:t>
            </a:r>
            <a:r>
              <a:rPr dirty="0" sz="1200" spc="-5">
                <a:latin typeface="Courier New"/>
                <a:cs typeface="Courier New"/>
              </a:rPr>
              <a:t>TEST_PKG</a:t>
            </a:r>
            <a:r>
              <a:rPr dirty="0" sz="1200" spc="-409">
                <a:latin typeface="Courier New"/>
                <a:cs typeface="Courier New"/>
              </a:rPr>
              <a:t> </a:t>
            </a:r>
            <a:r>
              <a:rPr dirty="0" sz="1200">
                <a:latin typeface="Times New Roman"/>
                <a:cs typeface="Times New Roman"/>
              </a:rPr>
              <a:t>created in an earlier task. </a:t>
            </a:r>
            <a:r>
              <a:rPr dirty="0" sz="1200" spc="-5">
                <a:latin typeface="Times New Roman"/>
                <a:cs typeface="Times New Roman"/>
              </a:rPr>
              <a:t>What compiler </a:t>
            </a:r>
            <a:r>
              <a:rPr dirty="0" sz="1200">
                <a:latin typeface="Times New Roman"/>
                <a:cs typeface="Times New Roman"/>
              </a:rPr>
              <a:t>warnings are displayed,  if</a:t>
            </a:r>
            <a:r>
              <a:rPr dirty="0" sz="1200" spc="-5">
                <a:latin typeface="Times New Roman"/>
                <a:cs typeface="Times New Roman"/>
              </a:rPr>
              <a:t> </a:t>
            </a:r>
            <a:r>
              <a:rPr dirty="0" sz="1200">
                <a:latin typeface="Times New Roman"/>
                <a:cs typeface="Times New Roman"/>
              </a:rPr>
              <a:t>any?</a:t>
            </a:r>
            <a:endParaRPr sz="1200">
              <a:latin typeface="Times New Roman"/>
              <a:cs typeface="Times New Roman"/>
            </a:endParaRPr>
          </a:p>
        </p:txBody>
      </p:sp>
      <p:sp>
        <p:nvSpPr>
          <p:cNvPr id="3" name="object 3"/>
          <p:cNvSpPr txBox="1"/>
          <p:nvPr/>
        </p:nvSpPr>
        <p:spPr>
          <a:xfrm>
            <a:off x="838961" y="1611630"/>
            <a:ext cx="6323330" cy="1588135"/>
          </a:xfrm>
          <a:prstGeom prst="rect">
            <a:avLst/>
          </a:prstGeom>
          <a:ln w="12192">
            <a:solidFill>
              <a:srgbClr val="000000"/>
            </a:solidFill>
          </a:ln>
        </p:spPr>
        <p:txBody>
          <a:bodyPr wrap="square" lIns="0" tIns="13335" rIns="0" bIns="0" rtlCol="0" vert="horz">
            <a:spAutoFit/>
          </a:bodyPr>
          <a:lstStyle/>
          <a:p>
            <a:pPr marL="74930" marR="3641090">
              <a:lnSpc>
                <a:spcPts val="1240"/>
              </a:lnSpc>
              <a:spcBef>
                <a:spcPts val="105"/>
              </a:spcBef>
            </a:pPr>
            <a:r>
              <a:rPr dirty="0" sz="1100" spc="-5">
                <a:latin typeface="Courier New"/>
                <a:cs typeface="Courier New"/>
              </a:rPr>
              <a:t>ALTER PACKAGE test_pkg COMPILE;  SHOW ERRORS</a:t>
            </a:r>
            <a:endParaRPr sz="1100">
              <a:latin typeface="Courier New"/>
              <a:cs typeface="Courier New"/>
            </a:endParaRPr>
          </a:p>
          <a:p>
            <a:pPr>
              <a:lnSpc>
                <a:spcPct val="100000"/>
              </a:lnSpc>
              <a:spcBef>
                <a:spcPts val="55"/>
              </a:spcBef>
            </a:pPr>
            <a:endParaRPr sz="1050">
              <a:latin typeface="Courier New"/>
              <a:cs typeface="Courier New"/>
            </a:endParaRPr>
          </a:p>
          <a:p>
            <a:pPr marL="74930" marR="1964689">
              <a:lnSpc>
                <a:spcPts val="1250"/>
              </a:lnSpc>
            </a:pPr>
            <a:r>
              <a:rPr dirty="0" sz="1100" spc="-5">
                <a:latin typeface="Courier New"/>
                <a:cs typeface="Courier New"/>
              </a:rPr>
              <a:t>SP2-0809: Package altered with compilation warnings  Errors for PACKAGE</a:t>
            </a:r>
            <a:r>
              <a:rPr dirty="0" sz="1100" spc="5">
                <a:latin typeface="Courier New"/>
                <a:cs typeface="Courier New"/>
              </a:rPr>
              <a:t> </a:t>
            </a:r>
            <a:r>
              <a:rPr dirty="0" sz="1100" spc="-5">
                <a:latin typeface="Courier New"/>
                <a:cs typeface="Courier New"/>
              </a:rPr>
              <a:t>TEST_PKG:</a:t>
            </a:r>
            <a:endParaRPr sz="1100">
              <a:latin typeface="Courier New"/>
              <a:cs typeface="Courier New"/>
            </a:endParaRPr>
          </a:p>
        </p:txBody>
      </p:sp>
      <p:sp>
        <p:nvSpPr>
          <p:cNvPr id="4" name="object 4"/>
          <p:cNvSpPr/>
          <p:nvPr/>
        </p:nvSpPr>
        <p:spPr>
          <a:xfrm>
            <a:off x="933450" y="2599194"/>
            <a:ext cx="4667250" cy="562331"/>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01700" y="3338576"/>
            <a:ext cx="5793105" cy="947419"/>
          </a:xfrm>
          <a:prstGeom prst="rect">
            <a:avLst/>
          </a:prstGeom>
        </p:spPr>
        <p:txBody>
          <a:bodyPr wrap="square" lIns="0" tIns="10795" rIns="0" bIns="0" rtlCol="0" vert="horz">
            <a:spAutoFit/>
          </a:bodyPr>
          <a:lstStyle/>
          <a:p>
            <a:pPr marL="240665" marR="5080" indent="-228600">
              <a:lnSpc>
                <a:spcPct val="101000"/>
              </a:lnSpc>
              <a:spcBef>
                <a:spcPts val="85"/>
              </a:spcBef>
            </a:pPr>
            <a:r>
              <a:rPr dirty="0" sz="1200">
                <a:latin typeface="Times New Roman"/>
                <a:cs typeface="Times New Roman"/>
              </a:rPr>
              <a:t>6. </a:t>
            </a:r>
            <a:r>
              <a:rPr dirty="0" sz="1200" spc="-5">
                <a:latin typeface="Times New Roman"/>
                <a:cs typeface="Times New Roman"/>
              </a:rPr>
              <a:t>Write </a:t>
            </a:r>
            <a:r>
              <a:rPr dirty="0" sz="1200">
                <a:latin typeface="Times New Roman"/>
                <a:cs typeface="Times New Roman"/>
              </a:rPr>
              <a:t>a PL/SQL anonymous block to </a:t>
            </a:r>
            <a:r>
              <a:rPr dirty="0" sz="1200" spc="-5">
                <a:latin typeface="Times New Roman"/>
                <a:cs typeface="Times New Roman"/>
              </a:rPr>
              <a:t>compile </a:t>
            </a:r>
            <a:r>
              <a:rPr dirty="0" sz="1200">
                <a:latin typeface="Times New Roman"/>
                <a:cs typeface="Times New Roman"/>
              </a:rPr>
              <a:t>the </a:t>
            </a:r>
            <a:r>
              <a:rPr dirty="0" sz="1200" spc="-5">
                <a:latin typeface="Courier New"/>
                <a:cs typeface="Courier New"/>
              </a:rPr>
              <a:t>TEST_PKG </a:t>
            </a:r>
            <a:r>
              <a:rPr dirty="0" sz="1200">
                <a:latin typeface="Times New Roman"/>
                <a:cs typeface="Times New Roman"/>
              </a:rPr>
              <a:t>package by using the  overloaded </a:t>
            </a:r>
            <a:r>
              <a:rPr dirty="0" sz="1200" spc="-5">
                <a:latin typeface="Courier New"/>
                <a:cs typeface="Courier New"/>
              </a:rPr>
              <a:t>COMPILE_PKG.MAKE</a:t>
            </a:r>
            <a:r>
              <a:rPr dirty="0" sz="1200" spc="-380">
                <a:latin typeface="Courier New"/>
                <a:cs typeface="Courier New"/>
              </a:rPr>
              <a:t> </a:t>
            </a:r>
            <a:r>
              <a:rPr dirty="0" sz="1200">
                <a:latin typeface="Times New Roman"/>
                <a:cs typeface="Times New Roman"/>
              </a:rPr>
              <a:t>procedure with two </a:t>
            </a:r>
            <a:r>
              <a:rPr dirty="0" sz="1200" spc="-5">
                <a:latin typeface="Times New Roman"/>
                <a:cs typeface="Times New Roman"/>
              </a:rPr>
              <a:t>parameters. </a:t>
            </a:r>
            <a:r>
              <a:rPr dirty="0" sz="1200">
                <a:latin typeface="Times New Roman"/>
                <a:cs typeface="Times New Roman"/>
              </a:rPr>
              <a:t>The </a:t>
            </a:r>
            <a:r>
              <a:rPr dirty="0" sz="1200" spc="-5">
                <a:latin typeface="Times New Roman"/>
                <a:cs typeface="Times New Roman"/>
              </a:rPr>
              <a:t>anonymous </a:t>
            </a:r>
            <a:r>
              <a:rPr dirty="0" sz="1200">
                <a:latin typeface="Times New Roman"/>
                <a:cs typeface="Times New Roman"/>
              </a:rPr>
              <a:t>block  </a:t>
            </a:r>
            <a:r>
              <a:rPr dirty="0" sz="1200" spc="-5">
                <a:latin typeface="Times New Roman"/>
                <a:cs typeface="Times New Roman"/>
              </a:rPr>
              <a:t>should </a:t>
            </a:r>
            <a:r>
              <a:rPr dirty="0" sz="1200">
                <a:latin typeface="Times New Roman"/>
                <a:cs typeface="Times New Roman"/>
              </a:rPr>
              <a:t>display the current </a:t>
            </a:r>
            <a:r>
              <a:rPr dirty="0" sz="1200" spc="-5">
                <a:latin typeface="Times New Roman"/>
                <a:cs typeface="Times New Roman"/>
              </a:rPr>
              <a:t>session warning string value before and </a:t>
            </a:r>
            <a:r>
              <a:rPr dirty="0" sz="1200">
                <a:latin typeface="Times New Roman"/>
                <a:cs typeface="Times New Roman"/>
              </a:rPr>
              <a:t>after it invokes the  </a:t>
            </a:r>
            <a:r>
              <a:rPr dirty="0" sz="1200" spc="-5">
                <a:latin typeface="Courier New"/>
                <a:cs typeface="Courier New"/>
              </a:rPr>
              <a:t>COMPILE_PKG.MAKE </a:t>
            </a:r>
            <a:r>
              <a:rPr dirty="0" sz="1200" spc="-5">
                <a:latin typeface="Times New Roman"/>
                <a:cs typeface="Times New Roman"/>
              </a:rPr>
              <a:t>procedure. Do you see </a:t>
            </a:r>
            <a:r>
              <a:rPr dirty="0" sz="1200">
                <a:latin typeface="Times New Roman"/>
                <a:cs typeface="Times New Roman"/>
              </a:rPr>
              <a:t>any </a:t>
            </a:r>
            <a:r>
              <a:rPr dirty="0" sz="1200" spc="-5">
                <a:latin typeface="Times New Roman"/>
                <a:cs typeface="Times New Roman"/>
              </a:rPr>
              <a:t>warning messages? Confirm your  </a:t>
            </a:r>
            <a:r>
              <a:rPr dirty="0" sz="1200">
                <a:latin typeface="Times New Roman"/>
                <a:cs typeface="Times New Roman"/>
              </a:rPr>
              <a:t>observations by</a:t>
            </a:r>
            <a:r>
              <a:rPr dirty="0" sz="1200" spc="5">
                <a:latin typeface="Times New Roman"/>
                <a:cs typeface="Times New Roman"/>
              </a:rPr>
              <a:t> </a:t>
            </a:r>
            <a:r>
              <a:rPr dirty="0" sz="1200">
                <a:latin typeface="Times New Roman"/>
                <a:cs typeface="Times New Roman"/>
              </a:rPr>
              <a:t>executing</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SHOW</a:t>
            </a:r>
            <a:r>
              <a:rPr dirty="0" sz="1200" spc="-425">
                <a:latin typeface="Courier New"/>
                <a:cs typeface="Courier New"/>
              </a:rPr>
              <a:t> </a:t>
            </a:r>
            <a:r>
              <a:rPr dirty="0" sz="1200" spc="-5">
                <a:latin typeface="Courier New"/>
                <a:cs typeface="Courier New"/>
              </a:rPr>
              <a:t>ERRORS</a:t>
            </a:r>
            <a:r>
              <a:rPr dirty="0" sz="1200" spc="-420">
                <a:latin typeface="Courier New"/>
                <a:cs typeface="Courier New"/>
              </a:rPr>
              <a:t> </a:t>
            </a:r>
            <a:r>
              <a:rPr dirty="0" sz="1200" spc="-5">
                <a:latin typeface="Courier New"/>
                <a:cs typeface="Courier New"/>
              </a:rPr>
              <a:t>PACKAGE</a:t>
            </a:r>
            <a:r>
              <a:rPr dirty="0" sz="1200" spc="-420">
                <a:latin typeface="Courier New"/>
                <a:cs typeface="Courier New"/>
              </a:rPr>
              <a:t> </a:t>
            </a:r>
            <a:r>
              <a:rPr dirty="0" sz="1200" spc="-5">
                <a:latin typeface="Times New Roman"/>
                <a:cs typeface="Times New Roman"/>
              </a:rPr>
              <a:t>command</a:t>
            </a:r>
            <a:r>
              <a:rPr dirty="0" sz="1200" spc="5">
                <a:latin typeface="Times New Roman"/>
                <a:cs typeface="Times New Roman"/>
              </a:rPr>
              <a:t> </a:t>
            </a:r>
            <a:r>
              <a:rPr dirty="0" sz="1200">
                <a:latin typeface="Times New Roman"/>
                <a:cs typeface="Times New Roman"/>
              </a:rPr>
              <a:t>for</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TEST_PKG</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20">
                <a:latin typeface="Garuda"/>
                <a:cs typeface="Garuda"/>
              </a:rPr>
              <a:t>(W</a:t>
            </a:r>
            <a:r>
              <a:rPr dirty="0" baseline="17676" sz="1650" spc="-330" b="1">
                <a:latin typeface="Arial"/>
                <a:cs typeface="Arial"/>
              </a:rPr>
              <a:t>O</a:t>
            </a:r>
            <a:r>
              <a:rPr dirty="0" sz="800" spc="-220">
                <a:latin typeface="Garuda"/>
                <a:cs typeface="Garuda"/>
              </a:rPr>
              <a:t>D</a:t>
            </a:r>
            <a:r>
              <a:rPr dirty="0" baseline="17676" sz="1650" spc="-330" b="1">
                <a:latin typeface="Arial"/>
                <a:cs typeface="Arial"/>
              </a:rPr>
              <a:t>r</a:t>
            </a:r>
            <a:r>
              <a:rPr dirty="0" sz="800" spc="-220">
                <a:latin typeface="Garuda"/>
                <a:cs typeface="Garuda"/>
              </a:rPr>
              <a:t>P</a:t>
            </a:r>
            <a:r>
              <a:rPr dirty="0" baseline="17676" sz="1650" spc="-330" b="1">
                <a:latin typeface="Arial"/>
                <a:cs typeface="Arial"/>
              </a:rPr>
              <a:t>a</a:t>
            </a:r>
            <a:r>
              <a:rPr dirty="0" sz="800" spc="-220">
                <a:latin typeface="Garuda"/>
                <a:cs typeface="Garuda"/>
              </a:rPr>
              <a:t>)</a:t>
            </a:r>
            <a:r>
              <a:rPr dirty="0" baseline="17676" sz="1650" spc="-330" b="1">
                <a:latin typeface="Arial"/>
                <a:cs typeface="Arial"/>
              </a:rPr>
              <a:t>c</a:t>
            </a:r>
            <a:r>
              <a:rPr dirty="0" sz="800" spc="-220">
                <a:latin typeface="Garuda"/>
                <a:cs typeface="Garuda"/>
              </a:rPr>
              <a:t>e</a:t>
            </a:r>
            <a:r>
              <a:rPr dirty="0" baseline="17676" sz="1650" spc="-330" b="1">
                <a:latin typeface="Arial"/>
                <a:cs typeface="Arial"/>
              </a:rPr>
              <a:t>l</a:t>
            </a:r>
            <a:r>
              <a:rPr dirty="0" sz="800" spc="-220">
                <a:latin typeface="Garuda"/>
                <a:cs typeface="Garuda"/>
              </a:rPr>
              <a:t>K</a:t>
            </a:r>
            <a:r>
              <a:rPr dirty="0" baseline="17676" sz="1650" spc="-330" b="1">
                <a:latin typeface="Arial"/>
                <a:cs typeface="Arial"/>
              </a:rPr>
              <a:t>e</a:t>
            </a:r>
            <a:r>
              <a:rPr dirty="0" sz="800" spc="-220">
                <a:latin typeface="Garuda"/>
                <a:cs typeface="Garuda"/>
              </a:rPr>
              <a:t>it </a:t>
            </a:r>
            <a:r>
              <a:rPr dirty="0" baseline="17676" sz="1650" spc="-345" b="1">
                <a:latin typeface="Arial"/>
                <a:cs typeface="Arial"/>
              </a:rPr>
              <a:t>D</a:t>
            </a:r>
            <a:r>
              <a:rPr dirty="0" sz="800" spc="-229">
                <a:latin typeface="Garuda"/>
                <a:cs typeface="Garuda"/>
              </a:rPr>
              <a:t>m</a:t>
            </a:r>
            <a:r>
              <a:rPr dirty="0" baseline="17676" sz="1650" spc="-345" b="1">
                <a:latin typeface="Arial"/>
                <a:cs typeface="Arial"/>
              </a:rPr>
              <a:t>a</a:t>
            </a:r>
            <a:r>
              <a:rPr dirty="0" sz="800" spc="-229">
                <a:latin typeface="Garuda"/>
                <a:cs typeface="Garuda"/>
              </a:rPr>
              <a:t>at</a:t>
            </a:r>
            <a:r>
              <a:rPr dirty="0" baseline="17676" sz="1650" spc="-345" b="1">
                <a:latin typeface="Arial"/>
                <a:cs typeface="Arial"/>
              </a:rPr>
              <a:t>t</a:t>
            </a:r>
            <a:r>
              <a:rPr dirty="0" sz="800" spc="-229">
                <a:latin typeface="Garuda"/>
                <a:cs typeface="Garuda"/>
              </a:rPr>
              <a:t>e</a:t>
            </a:r>
            <a:r>
              <a:rPr dirty="0" baseline="17676" sz="1650" spc="-345" b="1">
                <a:latin typeface="Arial"/>
                <a:cs typeface="Arial"/>
              </a:rPr>
              <a:t>a</a:t>
            </a:r>
            <a:r>
              <a:rPr dirty="0" sz="800" spc="-229">
                <a:latin typeface="Garuda"/>
                <a:cs typeface="Garuda"/>
              </a:rPr>
              <a:t>ria</a:t>
            </a:r>
            <a:r>
              <a:rPr dirty="0" baseline="17676" sz="1650" spc="-345" b="1">
                <a:latin typeface="Arial"/>
                <a:cs typeface="Arial"/>
              </a:rPr>
              <a:t>b</a:t>
            </a:r>
            <a:r>
              <a:rPr dirty="0" sz="800" spc="-229">
                <a:latin typeface="Garuda"/>
                <a:cs typeface="Garuda"/>
              </a:rPr>
              <a:t>ls</a:t>
            </a:r>
            <a:r>
              <a:rPr dirty="0" baseline="17676" sz="1650" spc="-345" b="1">
                <a:latin typeface="Arial"/>
                <a:cs typeface="Arial"/>
              </a:rPr>
              <a:t>a</a:t>
            </a:r>
            <a:r>
              <a:rPr dirty="0" sz="800" spc="-229">
                <a:latin typeface="Garuda"/>
                <a:cs typeface="Garuda"/>
              </a:rPr>
              <a:t>a</a:t>
            </a:r>
            <a:r>
              <a:rPr dirty="0" baseline="17676" sz="1650" spc="-345" b="1">
                <a:latin typeface="Arial"/>
                <a:cs typeface="Arial"/>
              </a:rPr>
              <a:t>s</a:t>
            </a:r>
            <a:r>
              <a:rPr dirty="0" sz="800" spc="-229">
                <a:latin typeface="Garuda"/>
                <a:cs typeface="Garuda"/>
              </a:rPr>
              <a:t>r</a:t>
            </a:r>
            <a:r>
              <a:rPr dirty="0" baseline="17676" sz="1650" spc="-345" b="1">
                <a:latin typeface="Arial"/>
                <a:cs typeface="Arial"/>
              </a:rPr>
              <a:t>e</a:t>
            </a:r>
            <a:r>
              <a:rPr dirty="0" sz="800" spc="-229">
                <a:latin typeface="Garuda"/>
                <a:cs typeface="Garuda"/>
              </a:rPr>
              <a:t>e p</a:t>
            </a:r>
            <a:r>
              <a:rPr dirty="0" baseline="17676" sz="1650" spc="-345" b="1">
                <a:latin typeface="Arial"/>
                <a:cs typeface="Arial"/>
              </a:rPr>
              <a:t>1</a:t>
            </a:r>
            <a:r>
              <a:rPr dirty="0" sz="800" spc="-229">
                <a:latin typeface="Garuda"/>
                <a:cs typeface="Garuda"/>
              </a:rPr>
              <a:t>ro</a:t>
            </a:r>
            <a:r>
              <a:rPr dirty="0" baseline="17676" sz="1650" spc="-345" b="1">
                <a:latin typeface="Arial"/>
                <a:cs typeface="Arial"/>
              </a:rPr>
              <a:t>0</a:t>
            </a:r>
            <a:r>
              <a:rPr dirty="0" sz="800" spc="-229">
                <a:latin typeface="Garuda"/>
                <a:cs typeface="Garuda"/>
              </a:rPr>
              <a:t>v</a:t>
            </a:r>
            <a:r>
              <a:rPr dirty="0" baseline="17676" sz="1650" spc="-345" b="1" i="1">
                <a:latin typeface="Arial"/>
                <a:cs typeface="Arial"/>
              </a:rPr>
              <a:t>g</a:t>
            </a:r>
            <a:r>
              <a:rPr dirty="0" sz="800" spc="-229">
                <a:latin typeface="Garuda"/>
                <a:cs typeface="Garuda"/>
              </a:rPr>
              <a:t>id</a:t>
            </a:r>
            <a:r>
              <a:rPr dirty="0" baseline="17676" sz="1650" spc="-345" b="1">
                <a:latin typeface="Arial"/>
                <a:cs typeface="Arial"/>
              </a:rPr>
              <a:t>:</a:t>
            </a:r>
            <a:r>
              <a:rPr dirty="0" sz="800" spc="-229">
                <a:latin typeface="Garuda"/>
                <a:cs typeface="Garuda"/>
              </a:rPr>
              <a:t>ed</a:t>
            </a:r>
            <a:r>
              <a:rPr dirty="0" baseline="17676" sz="1650" spc="-345" b="1">
                <a:latin typeface="Arial"/>
                <a:cs typeface="Arial"/>
              </a:rPr>
              <a:t>D</a:t>
            </a:r>
            <a:r>
              <a:rPr dirty="0" sz="800" spc="-229">
                <a:latin typeface="Garuda"/>
                <a:cs typeface="Garuda"/>
              </a:rPr>
              <a:t>fo</a:t>
            </a:r>
            <a:r>
              <a:rPr dirty="0" baseline="17676" sz="1650" spc="-345" b="1">
                <a:latin typeface="Arial"/>
                <a:cs typeface="Arial"/>
              </a:rPr>
              <a:t>e</a:t>
            </a:r>
            <a:r>
              <a:rPr dirty="0" sz="800" spc="-229">
                <a:latin typeface="Garuda"/>
                <a:cs typeface="Garuda"/>
              </a:rPr>
              <a:t>r</a:t>
            </a:r>
            <a:r>
              <a:rPr dirty="0" baseline="17676" sz="1650" spc="-345" b="1">
                <a:latin typeface="Arial"/>
                <a:cs typeface="Arial"/>
              </a:rPr>
              <a:t>v</a:t>
            </a:r>
            <a:r>
              <a:rPr dirty="0" sz="800" spc="-229">
                <a:latin typeface="Garuda"/>
                <a:cs typeface="Garuda"/>
              </a:rPr>
              <a:t>W</a:t>
            </a:r>
            <a:r>
              <a:rPr dirty="0" baseline="17676" sz="1650" spc="-345" b="1">
                <a:latin typeface="Arial"/>
                <a:cs typeface="Arial"/>
              </a:rPr>
              <a:t>e</a:t>
            </a:r>
            <a:r>
              <a:rPr dirty="0" sz="800" spc="-229">
                <a:latin typeface="Garuda"/>
                <a:cs typeface="Garuda"/>
              </a:rPr>
              <a:t>D</a:t>
            </a:r>
            <a:r>
              <a:rPr dirty="0" baseline="17676" sz="1650" spc="-345" b="1">
                <a:latin typeface="Arial"/>
                <a:cs typeface="Arial"/>
              </a:rPr>
              <a:t>lo</a:t>
            </a:r>
            <a:r>
              <a:rPr dirty="0" sz="800" spc="-229">
                <a:latin typeface="Garuda"/>
                <a:cs typeface="Garuda"/>
              </a:rPr>
              <a:t>P </a:t>
            </a:r>
            <a:r>
              <a:rPr dirty="0" baseline="17676" sz="1650" spc="-322" b="1">
                <a:latin typeface="Arial"/>
                <a:cs typeface="Arial"/>
              </a:rPr>
              <a:t>p</a:t>
            </a:r>
            <a:r>
              <a:rPr dirty="0" sz="800" spc="-215">
                <a:latin typeface="Garuda"/>
                <a:cs typeface="Garuda"/>
              </a:rPr>
              <a:t>in-</a:t>
            </a:r>
            <a:r>
              <a:rPr dirty="0" baseline="17676" sz="1650" spc="-322" b="1">
                <a:latin typeface="Arial"/>
                <a:cs typeface="Arial"/>
              </a:rPr>
              <a:t>P</a:t>
            </a:r>
            <a:r>
              <a:rPr dirty="0" sz="800" spc="-215">
                <a:latin typeface="Garuda"/>
                <a:cs typeface="Garuda"/>
              </a:rPr>
              <a:t>cla</a:t>
            </a:r>
            <a:r>
              <a:rPr dirty="0" baseline="17676" sz="1650" spc="-322" b="1">
                <a:latin typeface="Arial"/>
                <a:cs typeface="Arial"/>
              </a:rPr>
              <a:t>L</a:t>
            </a:r>
            <a:r>
              <a:rPr dirty="0" sz="800" spc="-215">
                <a:latin typeface="Garuda"/>
                <a:cs typeface="Garuda"/>
              </a:rPr>
              <a:t>s</a:t>
            </a:r>
            <a:r>
              <a:rPr dirty="0" baseline="17676" sz="1650" spc="-322" b="1">
                <a:latin typeface="Arial"/>
                <a:cs typeface="Arial"/>
              </a:rPr>
              <a:t>/</a:t>
            </a:r>
            <a:r>
              <a:rPr dirty="0" sz="800" spc="-215">
                <a:latin typeface="Garuda"/>
                <a:cs typeface="Garuda"/>
              </a:rPr>
              <a:t>s</a:t>
            </a:r>
            <a:r>
              <a:rPr dirty="0" baseline="17676" sz="1650" spc="-322" b="1">
                <a:latin typeface="Arial"/>
                <a:cs typeface="Arial"/>
              </a:rPr>
              <a:t>S</a:t>
            </a:r>
            <a:r>
              <a:rPr dirty="0" sz="800" spc="-215">
                <a:latin typeface="Garuda"/>
                <a:cs typeface="Garuda"/>
              </a:rPr>
              <a:t>u</a:t>
            </a:r>
            <a:r>
              <a:rPr dirty="0" baseline="17676" sz="1650" spc="-322" b="1">
                <a:latin typeface="Arial"/>
                <a:cs typeface="Arial"/>
              </a:rPr>
              <a:t>Q</a:t>
            </a:r>
            <a:r>
              <a:rPr dirty="0" sz="800" spc="-215">
                <a:latin typeface="Garuda"/>
                <a:cs typeface="Garuda"/>
              </a:rPr>
              <a:t>se</a:t>
            </a:r>
            <a:r>
              <a:rPr dirty="0" baseline="17676" sz="1650" spc="-322" b="1">
                <a:latin typeface="Arial"/>
                <a:cs typeface="Arial"/>
              </a:rPr>
              <a:t>L</a:t>
            </a:r>
            <a:r>
              <a:rPr dirty="0" sz="800" spc="-215">
                <a:latin typeface="Garuda"/>
                <a:cs typeface="Garuda"/>
              </a:rPr>
              <a:t>on</a:t>
            </a:r>
            <a:r>
              <a:rPr dirty="0" baseline="17676" sz="1650" spc="-322" b="1">
                <a:latin typeface="Arial"/>
                <a:cs typeface="Arial"/>
              </a:rPr>
              <a:t>P</a:t>
            </a:r>
            <a:r>
              <a:rPr dirty="0" sz="800" spc="-215">
                <a:latin typeface="Garuda"/>
                <a:cs typeface="Garuda"/>
              </a:rPr>
              <a:t>ly</a:t>
            </a:r>
            <a:r>
              <a:rPr dirty="0" baseline="17676" sz="1650" spc="-322" b="1">
                <a:latin typeface="Arial"/>
                <a:cs typeface="Arial"/>
              </a:rPr>
              <a:t>r</a:t>
            </a:r>
            <a:r>
              <a:rPr dirty="0" sz="800" spc="-215">
                <a:latin typeface="Garuda"/>
                <a:cs typeface="Garuda"/>
              </a:rPr>
              <a:t>. </a:t>
            </a:r>
            <a:r>
              <a:rPr dirty="0" baseline="17676" sz="1650" spc="-412" b="1">
                <a:latin typeface="Arial"/>
                <a:cs typeface="Arial"/>
              </a:rPr>
              <a:t>o</a:t>
            </a:r>
            <a:r>
              <a:rPr dirty="0" sz="800" spc="-275">
                <a:latin typeface="Garuda"/>
                <a:cs typeface="Garuda"/>
              </a:rPr>
              <a:t>C</a:t>
            </a:r>
            <a:r>
              <a:rPr dirty="0" baseline="17676" sz="1650" spc="-412" b="1">
                <a:latin typeface="Arial"/>
                <a:cs typeface="Arial"/>
              </a:rPr>
              <a:t>g</a:t>
            </a:r>
            <a:r>
              <a:rPr dirty="0" sz="800" spc="-275">
                <a:latin typeface="Garuda"/>
                <a:cs typeface="Garuda"/>
              </a:rPr>
              <a:t>op</a:t>
            </a:r>
            <a:r>
              <a:rPr dirty="0" baseline="17676" sz="1650" spc="-412" b="1">
                <a:latin typeface="Arial"/>
                <a:cs typeface="Arial"/>
              </a:rPr>
              <a:t>r</a:t>
            </a:r>
            <a:r>
              <a:rPr dirty="0" sz="800" spc="-275">
                <a:latin typeface="Garuda"/>
                <a:cs typeface="Garuda"/>
              </a:rPr>
              <a:t>y</a:t>
            </a:r>
            <a:r>
              <a:rPr dirty="0" baseline="17676" sz="1650" spc="-412" b="1">
                <a:latin typeface="Arial"/>
                <a:cs typeface="Arial"/>
              </a:rPr>
              <a:t>a</a:t>
            </a:r>
            <a:r>
              <a:rPr dirty="0" sz="800" spc="-275">
                <a:latin typeface="Garuda"/>
                <a:cs typeface="Garuda"/>
              </a:rPr>
              <a:t>in</a:t>
            </a:r>
            <a:r>
              <a:rPr dirty="0" baseline="17676" sz="1650" spc="-412" b="1">
                <a:latin typeface="Arial"/>
                <a:cs typeface="Arial"/>
              </a:rPr>
              <a:t>m</a:t>
            </a:r>
            <a:r>
              <a:rPr dirty="0" sz="800" spc="-275">
                <a:latin typeface="Garuda"/>
                <a:cs typeface="Garuda"/>
              </a:rPr>
              <a:t>g</a:t>
            </a:r>
            <a:r>
              <a:rPr dirty="0" sz="800" spc="-25">
                <a:latin typeface="Garuda"/>
                <a:cs typeface="Garuda"/>
              </a:rPr>
              <a:t> </a:t>
            </a:r>
            <a:r>
              <a:rPr dirty="0" sz="800" spc="-185">
                <a:latin typeface="Garuda"/>
                <a:cs typeface="Garuda"/>
              </a:rPr>
              <a:t>e</a:t>
            </a:r>
            <a:r>
              <a:rPr dirty="0" baseline="17676" sz="1650" spc="-277" b="1">
                <a:latin typeface="Arial"/>
                <a:cs typeface="Arial"/>
              </a:rPr>
              <a:t>U</a:t>
            </a:r>
            <a:r>
              <a:rPr dirty="0" sz="800" spc="-185">
                <a:latin typeface="Garuda"/>
                <a:cs typeface="Garuda"/>
              </a:rPr>
              <a:t>Kit</a:t>
            </a:r>
            <a:r>
              <a:rPr dirty="0" baseline="17676" sz="1650" spc="-277" b="1">
                <a:latin typeface="Arial"/>
                <a:cs typeface="Arial"/>
              </a:rPr>
              <a:t>n</a:t>
            </a:r>
            <a:r>
              <a:rPr dirty="0" sz="800" spc="-185">
                <a:latin typeface="Garuda"/>
                <a:cs typeface="Garuda"/>
              </a:rPr>
              <a:t>m</a:t>
            </a:r>
            <a:r>
              <a:rPr dirty="0" baseline="17676" sz="1650" spc="-277" b="1">
                <a:latin typeface="Arial"/>
                <a:cs typeface="Arial"/>
              </a:rPr>
              <a:t>it</a:t>
            </a:r>
            <a:r>
              <a:rPr dirty="0" sz="800" spc="-185">
                <a:latin typeface="Garuda"/>
                <a:cs typeface="Garuda"/>
              </a:rPr>
              <a:t>a</a:t>
            </a:r>
            <a:r>
              <a:rPr dirty="0" baseline="17676" sz="1650" spc="-277" b="1">
                <a:latin typeface="Arial"/>
                <a:cs typeface="Arial"/>
              </a:rPr>
              <a:t>s</a:t>
            </a:r>
            <a:r>
              <a:rPr dirty="0" sz="800" spc="-185">
                <a:latin typeface="Garuda"/>
                <a:cs typeface="Garuda"/>
              </a:rPr>
              <a:t>teria</a:t>
            </a:r>
            <a:r>
              <a:rPr dirty="0" baseline="16203" sz="1800" spc="-277" b="1">
                <a:latin typeface="Arial"/>
                <a:cs typeface="Arial"/>
              </a:rPr>
              <a:t>A</a:t>
            </a:r>
            <a:r>
              <a:rPr dirty="0" sz="800" spc="-185">
                <a:latin typeface="Garuda"/>
                <a:cs typeface="Garuda"/>
              </a:rPr>
              <a:t>ls </a:t>
            </a:r>
            <a:r>
              <a:rPr dirty="0" baseline="16203" sz="1800" spc="-165" b="1">
                <a:latin typeface="Arial"/>
                <a:cs typeface="Arial"/>
              </a:rPr>
              <a:t>-</a:t>
            </a:r>
            <a:r>
              <a:rPr dirty="0" sz="800" spc="-110">
                <a:latin typeface="Garuda"/>
                <a:cs typeface="Garuda"/>
              </a:rPr>
              <a:t>is</a:t>
            </a:r>
            <a:r>
              <a:rPr dirty="0" baseline="16203" sz="1800" spc="-165" b="1">
                <a:latin typeface="Arial"/>
                <a:cs typeface="Arial"/>
              </a:rPr>
              <a:t>1</a:t>
            </a:r>
            <a:r>
              <a:rPr dirty="0" sz="800" spc="-110">
                <a:latin typeface="Garuda"/>
                <a:cs typeface="Garuda"/>
              </a:rPr>
              <a:t>s</a:t>
            </a:r>
            <a:r>
              <a:rPr dirty="0" baseline="16203" sz="1800" spc="-165" b="1">
                <a:latin typeface="Arial"/>
                <a:cs typeface="Arial"/>
              </a:rPr>
              <a:t>0</a:t>
            </a:r>
            <a:r>
              <a:rPr dirty="0" sz="800" spc="-110">
                <a:latin typeface="Garuda"/>
                <a:cs typeface="Garuda"/>
              </a:rPr>
              <a:t>tr</a:t>
            </a:r>
            <a:r>
              <a:rPr dirty="0" baseline="16203" sz="1800" spc="-165" b="1">
                <a:latin typeface="Arial"/>
                <a:cs typeface="Arial"/>
              </a:rPr>
              <a:t>5</a:t>
            </a:r>
            <a:r>
              <a:rPr dirty="0" sz="800" spc="-110">
                <a:latin typeface="Garuda"/>
                <a:cs typeface="Garuda"/>
              </a:rPr>
              <a:t>ictly </a:t>
            </a:r>
            <a:r>
              <a:rPr dirty="0" sz="800" spc="-5">
                <a:latin typeface="Garuda"/>
                <a:cs typeface="Garuda"/>
              </a:rPr>
              <a:t>prohibited and is </a:t>
            </a:r>
            <a:r>
              <a:rPr dirty="0" sz="800" spc="-8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838961" y="4367784"/>
            <a:ext cx="6323330" cy="257111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BEGIN</a:t>
            </a:r>
            <a:endParaRPr sz="1100">
              <a:latin typeface="Courier New"/>
              <a:cs typeface="Courier New"/>
            </a:endParaRPr>
          </a:p>
          <a:p>
            <a:pPr marL="1080770" marR="1126490" indent="-838835">
              <a:lnSpc>
                <a:spcPts val="1250"/>
              </a:lnSpc>
              <a:spcBef>
                <a:spcPts val="60"/>
              </a:spcBef>
            </a:pPr>
            <a:r>
              <a:rPr dirty="0" sz="1100" spc="-5">
                <a:latin typeface="Courier New"/>
                <a:cs typeface="Courier New"/>
              </a:rPr>
              <a:t>dbms_output.put_line('Warning level before compilation: '||  dbms_warning.get_warning_setting_string);</a:t>
            </a:r>
            <a:endParaRPr sz="1100">
              <a:latin typeface="Courier New"/>
              <a:cs typeface="Courier New"/>
            </a:endParaRPr>
          </a:p>
          <a:p>
            <a:pPr marL="242570">
              <a:lnSpc>
                <a:spcPts val="1175"/>
              </a:lnSpc>
            </a:pPr>
            <a:r>
              <a:rPr dirty="0" sz="1100" spc="-5">
                <a:latin typeface="Courier New"/>
                <a:cs typeface="Courier New"/>
              </a:rPr>
              <a:t>compile_pkg.make('TEST_PKG',</a:t>
            </a:r>
            <a:r>
              <a:rPr dirty="0" sz="1100">
                <a:latin typeface="Courier New"/>
                <a:cs typeface="Courier New"/>
              </a:rPr>
              <a:t> </a:t>
            </a:r>
            <a:r>
              <a:rPr dirty="0" sz="1100" spc="-5">
                <a:latin typeface="Courier New"/>
                <a:cs typeface="Courier New"/>
              </a:rPr>
              <a:t>'PACKAGE');</a:t>
            </a:r>
            <a:endParaRPr sz="1100">
              <a:latin typeface="Courier New"/>
              <a:cs typeface="Courier New"/>
            </a:endParaRPr>
          </a:p>
          <a:p>
            <a:pPr marL="1080770" marR="1210310" indent="-838835">
              <a:lnSpc>
                <a:spcPts val="1250"/>
              </a:lnSpc>
              <a:spcBef>
                <a:spcPts val="65"/>
              </a:spcBef>
            </a:pPr>
            <a:r>
              <a:rPr dirty="0" sz="1100" spc="-5">
                <a:latin typeface="Courier New"/>
                <a:cs typeface="Courier New"/>
              </a:rPr>
              <a:t>dbms_output.put_line('Warning level after compilation: '||  dbms_warning.get_warning_setting_string);</a:t>
            </a:r>
            <a:endParaRPr sz="1100">
              <a:latin typeface="Courier New"/>
              <a:cs typeface="Courier New"/>
            </a:endParaRPr>
          </a:p>
          <a:p>
            <a:pPr marL="74930">
              <a:lnSpc>
                <a:spcPts val="1175"/>
              </a:lnSpc>
            </a:pPr>
            <a:r>
              <a:rPr dirty="0" sz="1100" spc="-5">
                <a:latin typeface="Courier New"/>
                <a:cs typeface="Courier New"/>
              </a:rPr>
              <a:t>END;</a:t>
            </a:r>
            <a:endParaRPr sz="1100">
              <a:latin typeface="Courier New"/>
              <a:cs typeface="Courier New"/>
            </a:endParaRPr>
          </a:p>
          <a:p>
            <a:pPr marL="74930">
              <a:lnSpc>
                <a:spcPts val="1245"/>
              </a:lnSpc>
            </a:pPr>
            <a:r>
              <a:rPr dirty="0" sz="1100" spc="-5">
                <a:latin typeface="Courier New"/>
                <a:cs typeface="Courier New"/>
              </a:rPr>
              <a:t>/</a:t>
            </a:r>
            <a:endParaRPr sz="1100">
              <a:latin typeface="Courier New"/>
              <a:cs typeface="Courier New"/>
            </a:endParaRPr>
          </a:p>
          <a:p>
            <a:pPr marL="74930">
              <a:lnSpc>
                <a:spcPts val="1285"/>
              </a:lnSpc>
            </a:pPr>
            <a:r>
              <a:rPr dirty="0" sz="1100" spc="-5">
                <a:latin typeface="Courier New"/>
                <a:cs typeface="Courier New"/>
              </a:rPr>
              <a:t>SHOW ERRORS PACKAGE</a:t>
            </a:r>
            <a:r>
              <a:rPr dirty="0" sz="1100" spc="5">
                <a:latin typeface="Courier New"/>
                <a:cs typeface="Courier New"/>
              </a:rPr>
              <a:t> </a:t>
            </a:r>
            <a:r>
              <a:rPr dirty="0" sz="1100" spc="-5">
                <a:latin typeface="Courier New"/>
                <a:cs typeface="Courier New"/>
              </a:rPr>
              <a:t>test_pkg;</a:t>
            </a:r>
            <a:endParaRPr sz="1100">
              <a:latin typeface="Courier New"/>
              <a:cs typeface="Courier New"/>
            </a:endParaRPr>
          </a:p>
          <a:p>
            <a:pPr>
              <a:lnSpc>
                <a:spcPct val="100000"/>
              </a:lnSpc>
              <a:spcBef>
                <a:spcPts val="20"/>
              </a:spcBef>
            </a:pPr>
            <a:endParaRPr sz="1100">
              <a:latin typeface="Courier New"/>
              <a:cs typeface="Courier New"/>
            </a:endParaRPr>
          </a:p>
          <a:p>
            <a:pPr marL="74930" marR="2551430">
              <a:lnSpc>
                <a:spcPts val="1250"/>
              </a:lnSpc>
            </a:pPr>
            <a:r>
              <a:rPr dirty="0" sz="1100" spc="-5">
                <a:latin typeface="Courier New"/>
                <a:cs typeface="Courier New"/>
              </a:rPr>
              <a:t>Warning level before compilation: ENABLE:ALL  ALTER PACKAGE TEST_PKG</a:t>
            </a:r>
            <a:r>
              <a:rPr dirty="0" sz="1100" spc="5">
                <a:latin typeface="Courier New"/>
                <a:cs typeface="Courier New"/>
              </a:rPr>
              <a:t> </a:t>
            </a:r>
            <a:r>
              <a:rPr dirty="0" sz="1100" spc="-5">
                <a:latin typeface="Courier New"/>
                <a:cs typeface="Courier New"/>
              </a:rPr>
              <a:t>COMPILE</a:t>
            </a:r>
            <a:endParaRPr sz="1100">
              <a:latin typeface="Courier New"/>
              <a:cs typeface="Courier New"/>
            </a:endParaRPr>
          </a:p>
          <a:p>
            <a:pPr marL="74930" marR="2635250">
              <a:lnSpc>
                <a:spcPts val="1240"/>
              </a:lnSpc>
              <a:spcBef>
                <a:spcPts val="5"/>
              </a:spcBef>
            </a:pPr>
            <a:r>
              <a:rPr dirty="0" sz="1100" spc="-5">
                <a:latin typeface="Courier New"/>
                <a:cs typeface="Courier New"/>
              </a:rPr>
              <a:t>Warning level after compilation: ENABLE:ALL  PL/SQL procedure successfully</a:t>
            </a:r>
            <a:r>
              <a:rPr dirty="0" sz="1100" spc="25">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No errors.</a:t>
            </a:r>
            <a:endParaRPr sz="1100">
              <a:latin typeface="Courier New"/>
              <a:cs typeface="Courier New"/>
            </a:endParaRPr>
          </a:p>
        </p:txBody>
      </p:sp>
      <p:sp>
        <p:nvSpPr>
          <p:cNvPr id="7" name="object 7"/>
          <p:cNvSpPr txBox="1"/>
          <p:nvPr/>
        </p:nvSpPr>
        <p:spPr>
          <a:xfrm>
            <a:off x="1130300" y="7073900"/>
            <a:ext cx="5617210" cy="571500"/>
          </a:xfrm>
          <a:prstGeom prst="rect">
            <a:avLst/>
          </a:prstGeom>
        </p:spPr>
        <p:txBody>
          <a:bodyPr wrap="square" lIns="0" tIns="13970" rIns="0" bIns="0" rtlCol="0" vert="horz">
            <a:spAutoFit/>
          </a:bodyPr>
          <a:lstStyle/>
          <a:p>
            <a:pPr marL="12700" marR="5080">
              <a:lnSpc>
                <a:spcPct val="99200"/>
              </a:lnSpc>
              <a:spcBef>
                <a:spcPts val="110"/>
              </a:spcBef>
            </a:pPr>
            <a:r>
              <a:rPr dirty="0" sz="1200" b="1">
                <a:latin typeface="Times New Roman"/>
                <a:cs typeface="Times New Roman"/>
              </a:rPr>
              <a:t>Note: The current </a:t>
            </a:r>
            <a:r>
              <a:rPr dirty="0" sz="1200" spc="-5" b="1">
                <a:latin typeface="Times New Roman"/>
                <a:cs typeface="Times New Roman"/>
              </a:rPr>
              <a:t>warning </a:t>
            </a:r>
            <a:r>
              <a:rPr dirty="0" sz="1200" b="1">
                <a:latin typeface="Times New Roman"/>
                <a:cs typeface="Times New Roman"/>
              </a:rPr>
              <a:t>level </a:t>
            </a:r>
            <a:r>
              <a:rPr dirty="0" sz="1200" spc="-5" b="1">
                <a:latin typeface="Times New Roman"/>
                <a:cs typeface="Times New Roman"/>
              </a:rPr>
              <a:t>setting </a:t>
            </a:r>
            <a:r>
              <a:rPr dirty="0" sz="1200" b="1">
                <a:latin typeface="Times New Roman"/>
                <a:cs typeface="Times New Roman"/>
              </a:rPr>
              <a:t>should be the same before </a:t>
            </a:r>
            <a:r>
              <a:rPr dirty="0" sz="1200" spc="-5" b="1">
                <a:latin typeface="Times New Roman"/>
                <a:cs typeface="Times New Roman"/>
              </a:rPr>
              <a:t>and </a:t>
            </a:r>
            <a:r>
              <a:rPr dirty="0" sz="1200" b="1">
                <a:latin typeface="Times New Roman"/>
                <a:cs typeface="Times New Roman"/>
              </a:rPr>
              <a:t>after the call to  the </a:t>
            </a:r>
            <a:r>
              <a:rPr dirty="0" sz="1200" spc="-5" b="1">
                <a:latin typeface="Courier New"/>
                <a:cs typeface="Courier New"/>
              </a:rPr>
              <a:t>COMPILE_PKG.MAKE </a:t>
            </a:r>
            <a:r>
              <a:rPr dirty="0" sz="1200" b="1">
                <a:latin typeface="Times New Roman"/>
                <a:cs typeface="Times New Roman"/>
              </a:rPr>
              <a:t>procedure, </a:t>
            </a:r>
            <a:r>
              <a:rPr dirty="0" sz="1200" spc="-5" b="1">
                <a:latin typeface="Times New Roman"/>
                <a:cs typeface="Times New Roman"/>
              </a:rPr>
              <a:t>which </a:t>
            </a:r>
            <a:r>
              <a:rPr dirty="0" sz="1200" b="1">
                <a:latin typeface="Times New Roman"/>
                <a:cs typeface="Times New Roman"/>
              </a:rPr>
              <a:t>alters the settings to </a:t>
            </a:r>
            <a:r>
              <a:rPr dirty="0" sz="1200" spc="-5" b="1">
                <a:latin typeface="Times New Roman"/>
                <a:cs typeface="Times New Roman"/>
              </a:rPr>
              <a:t>suppress warnings  </a:t>
            </a:r>
            <a:r>
              <a:rPr dirty="0" sz="1200" b="1">
                <a:latin typeface="Times New Roman"/>
                <a:cs typeface="Times New Roman"/>
              </a:rPr>
              <a:t>and restores the original </a:t>
            </a:r>
            <a:r>
              <a:rPr dirty="0" sz="1200" spc="-5" b="1">
                <a:latin typeface="Times New Roman"/>
                <a:cs typeface="Times New Roman"/>
              </a:rPr>
              <a:t>setting </a:t>
            </a:r>
            <a:r>
              <a:rPr dirty="0" sz="1200" b="1">
                <a:latin typeface="Times New Roman"/>
                <a:cs typeface="Times New Roman"/>
              </a:rPr>
              <a:t>before returning to the</a:t>
            </a:r>
            <a:r>
              <a:rPr dirty="0" sz="1200" spc="-15" b="1">
                <a:latin typeface="Times New Roman"/>
                <a:cs typeface="Times New Roman"/>
              </a:rPr>
              <a:t> </a:t>
            </a:r>
            <a:r>
              <a:rPr dirty="0" sz="1200" spc="-5" b="1">
                <a:latin typeface="Times New Roman"/>
                <a:cs typeface="Times New Roman"/>
              </a:rPr>
              <a:t>caller.</a:t>
            </a:r>
            <a:endParaRPr sz="12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05150" y="622554"/>
            <a:ext cx="3611879" cy="0"/>
          </a:xfrm>
          <a:custGeom>
            <a:avLst/>
            <a:gdLst/>
            <a:ahLst/>
            <a:cxnLst/>
            <a:rect l="l" t="t" r="r" b="b"/>
            <a:pathLst>
              <a:path w="3611879" h="0">
                <a:moveTo>
                  <a:pt x="0" y="0"/>
                </a:moveTo>
                <a:lnTo>
                  <a:pt x="3611879" y="0"/>
                </a:lnTo>
              </a:path>
            </a:pathLst>
          </a:custGeom>
          <a:ln w="13716">
            <a:solidFill>
              <a:srgbClr val="404040"/>
            </a:solidFill>
          </a:ln>
        </p:spPr>
        <p:txBody>
          <a:bodyPr wrap="square" lIns="0" tIns="0" rIns="0" bIns="0" rtlCol="0"/>
          <a:lstStyle/>
          <a:p/>
        </p:txBody>
      </p:sp>
      <p:sp>
        <p:nvSpPr>
          <p:cNvPr id="3" name="object 3"/>
          <p:cNvSpPr/>
          <p:nvPr/>
        </p:nvSpPr>
        <p:spPr>
          <a:xfrm>
            <a:off x="3049523" y="1962150"/>
            <a:ext cx="3667760" cy="0"/>
          </a:xfrm>
          <a:custGeom>
            <a:avLst/>
            <a:gdLst/>
            <a:ahLst/>
            <a:cxnLst/>
            <a:rect l="l" t="t" r="r" b="b"/>
            <a:pathLst>
              <a:path w="3667759" h="0">
                <a:moveTo>
                  <a:pt x="0" y="0"/>
                </a:moveTo>
                <a:lnTo>
                  <a:pt x="3667505" y="0"/>
                </a:lnTo>
              </a:path>
            </a:pathLst>
          </a:custGeom>
          <a:ln w="13716">
            <a:solidFill>
              <a:srgbClr val="404040"/>
            </a:solidFill>
            <a:prstDash val="sysDot"/>
          </a:ln>
        </p:spPr>
        <p:txBody>
          <a:bodyPr wrap="square" lIns="0" tIns="0" rIns="0" bIns="0" rtlCol="0"/>
          <a:lstStyle/>
          <a:p/>
        </p:txBody>
      </p:sp>
      <p:sp>
        <p:nvSpPr>
          <p:cNvPr id="4" name="object 4"/>
          <p:cNvSpPr txBox="1"/>
          <p:nvPr/>
        </p:nvSpPr>
        <p:spPr>
          <a:xfrm>
            <a:off x="3468115" y="750061"/>
            <a:ext cx="3255010" cy="730885"/>
          </a:xfrm>
          <a:prstGeom prst="rect">
            <a:avLst/>
          </a:prstGeom>
        </p:spPr>
        <p:txBody>
          <a:bodyPr wrap="square" lIns="0" tIns="13970" rIns="0" bIns="0" rtlCol="0" vert="horz">
            <a:spAutoFit/>
          </a:bodyPr>
          <a:lstStyle/>
          <a:p>
            <a:pPr algn="r" marR="5080">
              <a:lnSpc>
                <a:spcPct val="100000"/>
              </a:lnSpc>
              <a:spcBef>
                <a:spcPts val="110"/>
              </a:spcBef>
            </a:pPr>
            <a:r>
              <a:rPr dirty="0" sz="2300" spc="5" b="1">
                <a:latin typeface="Arial"/>
                <a:cs typeface="Arial"/>
              </a:rPr>
              <a:t>Table </a:t>
            </a:r>
            <a:r>
              <a:rPr dirty="0" sz="2300" b="1">
                <a:latin typeface="Arial"/>
                <a:cs typeface="Arial"/>
              </a:rPr>
              <a:t>Descriptions</a:t>
            </a:r>
            <a:r>
              <a:rPr dirty="0" sz="2300" spc="-80" b="1">
                <a:latin typeface="Arial"/>
                <a:cs typeface="Arial"/>
              </a:rPr>
              <a:t> </a:t>
            </a:r>
            <a:r>
              <a:rPr dirty="0" sz="2300" b="1">
                <a:latin typeface="Arial"/>
                <a:cs typeface="Arial"/>
              </a:rPr>
              <a:t>and</a:t>
            </a:r>
            <a:endParaRPr sz="2300">
              <a:latin typeface="Arial"/>
              <a:cs typeface="Arial"/>
            </a:endParaRPr>
          </a:p>
          <a:p>
            <a:pPr algn="r" marR="5715">
              <a:lnSpc>
                <a:spcPct val="100000"/>
              </a:lnSpc>
              <a:spcBef>
                <a:spcPts val="15"/>
              </a:spcBef>
            </a:pPr>
            <a:r>
              <a:rPr dirty="0" sz="2300" b="1">
                <a:latin typeface="Arial"/>
                <a:cs typeface="Arial"/>
              </a:rPr>
              <a:t>Data</a:t>
            </a:r>
            <a:endParaRPr sz="230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2789173" y="665480"/>
            <a:ext cx="2252980" cy="147320"/>
          </a:xfrm>
          <a:prstGeom prst="rect">
            <a:avLst/>
          </a:prstGeom>
        </p:spPr>
        <p:txBody>
          <a:bodyPr wrap="square" lIns="0" tIns="12065" rIns="0" bIns="0" rtlCol="0" vert="horz">
            <a:spAutoFit/>
          </a:bodyPr>
          <a:lstStyle/>
          <a:p>
            <a:pPr marL="12700">
              <a:lnSpc>
                <a:spcPct val="100000"/>
              </a:lnSpc>
              <a:spcBef>
                <a:spcPts val="95"/>
              </a:spcBef>
            </a:pPr>
            <a:r>
              <a:rPr dirty="0" sz="800" spc="-5" b="1">
                <a:latin typeface="Arial"/>
                <a:cs typeface="Arial"/>
              </a:rPr>
              <a:t>Copyright © </a:t>
            </a:r>
            <a:r>
              <a:rPr dirty="0" sz="800" b="1">
                <a:solidFill>
                  <a:srgbClr val="404040"/>
                </a:solidFill>
                <a:latin typeface="Arial"/>
                <a:cs typeface="Arial"/>
              </a:rPr>
              <a:t>2006, </a:t>
            </a:r>
            <a:r>
              <a:rPr dirty="0" sz="800" b="1">
                <a:latin typeface="Arial"/>
                <a:cs typeface="Arial"/>
              </a:rPr>
              <a:t>Oracle. </a:t>
            </a:r>
            <a:r>
              <a:rPr dirty="0" sz="800" spc="-5" b="1">
                <a:latin typeface="Arial"/>
                <a:cs typeface="Arial"/>
              </a:rPr>
              <a:t>All rights</a:t>
            </a:r>
            <a:r>
              <a:rPr dirty="0" sz="800" spc="5" b="1">
                <a:latin typeface="Arial"/>
                <a:cs typeface="Arial"/>
              </a:rPr>
              <a:t> </a:t>
            </a:r>
            <a:r>
              <a:rPr dirty="0" sz="800" b="1">
                <a:latin typeface="Arial"/>
                <a:cs typeface="Arial"/>
              </a:rPr>
              <a:t>reserved.</a:t>
            </a:r>
            <a:endParaRPr sz="800">
              <a:latin typeface="Arial"/>
              <a:cs typeface="Arial"/>
            </a:endParaRPr>
          </a:p>
        </p:txBody>
      </p:sp>
      <p:sp>
        <p:nvSpPr>
          <p:cNvPr id="3" name="object 3"/>
          <p:cNvSpPr txBox="1"/>
          <p:nvPr/>
        </p:nvSpPr>
        <p:spPr>
          <a:xfrm>
            <a:off x="2789173" y="878104"/>
            <a:ext cx="541655" cy="147320"/>
          </a:xfrm>
          <a:prstGeom prst="rect">
            <a:avLst/>
          </a:prstGeom>
        </p:spPr>
        <p:txBody>
          <a:bodyPr wrap="square" lIns="0" tIns="12065" rIns="0" bIns="0" rtlCol="0" vert="horz">
            <a:spAutoFit/>
          </a:bodyPr>
          <a:lstStyle/>
          <a:p>
            <a:pPr marL="12700">
              <a:lnSpc>
                <a:spcPct val="100000"/>
              </a:lnSpc>
              <a:spcBef>
                <a:spcPts val="95"/>
              </a:spcBef>
            </a:pPr>
            <a:r>
              <a:rPr dirty="0" sz="800" spc="-10" b="1">
                <a:latin typeface="Arial"/>
                <a:cs typeface="Arial"/>
              </a:rPr>
              <a:t>D</a:t>
            </a:r>
            <a:r>
              <a:rPr dirty="0" sz="800" spc="-5" b="1">
                <a:latin typeface="Arial"/>
                <a:cs typeface="Arial"/>
              </a:rPr>
              <a:t>i</a:t>
            </a:r>
            <a:r>
              <a:rPr dirty="0" sz="800" b="1">
                <a:latin typeface="Arial"/>
                <a:cs typeface="Arial"/>
              </a:rPr>
              <a:t>scl</a:t>
            </a:r>
            <a:r>
              <a:rPr dirty="0" sz="800" spc="-10" b="1">
                <a:latin typeface="Arial"/>
                <a:cs typeface="Arial"/>
              </a:rPr>
              <a:t>a</a:t>
            </a:r>
            <a:r>
              <a:rPr dirty="0" sz="800" b="1">
                <a:latin typeface="Arial"/>
                <a:cs typeface="Arial"/>
              </a:rPr>
              <a:t>im</a:t>
            </a:r>
            <a:r>
              <a:rPr dirty="0" sz="800" spc="-10" b="1">
                <a:latin typeface="Arial"/>
                <a:cs typeface="Arial"/>
              </a:rPr>
              <a:t>e</a:t>
            </a:r>
            <a:r>
              <a:rPr dirty="0" sz="800" spc="-5" b="1">
                <a:latin typeface="Arial"/>
                <a:cs typeface="Arial"/>
              </a:rPr>
              <a:t>r</a:t>
            </a:r>
            <a:endParaRPr sz="800">
              <a:latin typeface="Arial"/>
              <a:cs typeface="Arial"/>
            </a:endParaRPr>
          </a:p>
        </p:txBody>
      </p:sp>
      <p:sp>
        <p:nvSpPr>
          <p:cNvPr id="4" name="object 4"/>
          <p:cNvSpPr txBox="1"/>
          <p:nvPr/>
        </p:nvSpPr>
        <p:spPr>
          <a:xfrm>
            <a:off x="2789173" y="1122752"/>
            <a:ext cx="3914140" cy="880744"/>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This </a:t>
            </a:r>
            <a:r>
              <a:rPr dirty="0" sz="800">
                <a:latin typeface="Arial"/>
                <a:cs typeface="Arial"/>
              </a:rPr>
              <a:t>document contains </a:t>
            </a:r>
            <a:r>
              <a:rPr dirty="0" sz="800" spc="-5">
                <a:latin typeface="Arial"/>
                <a:cs typeface="Arial"/>
              </a:rPr>
              <a:t>proprietary </a:t>
            </a:r>
            <a:r>
              <a:rPr dirty="0" sz="800">
                <a:latin typeface="Arial"/>
                <a:cs typeface="Arial"/>
              </a:rPr>
              <a:t>information and is </a:t>
            </a:r>
            <a:r>
              <a:rPr dirty="0" sz="800" spc="-5">
                <a:latin typeface="Arial"/>
                <a:cs typeface="Arial"/>
              </a:rPr>
              <a:t>protected </a:t>
            </a:r>
            <a:r>
              <a:rPr dirty="0" sz="800">
                <a:latin typeface="Arial"/>
                <a:cs typeface="Arial"/>
              </a:rPr>
              <a:t>by copyright and  other intellectual </a:t>
            </a:r>
            <a:r>
              <a:rPr dirty="0" sz="800" spc="-5">
                <a:latin typeface="Arial"/>
                <a:cs typeface="Arial"/>
              </a:rPr>
              <a:t>property laws. </a:t>
            </a:r>
            <a:r>
              <a:rPr dirty="0" sz="800">
                <a:latin typeface="Arial"/>
                <a:cs typeface="Arial"/>
              </a:rPr>
              <a:t>You may copy and </a:t>
            </a:r>
            <a:r>
              <a:rPr dirty="0" sz="800" spc="-5">
                <a:latin typeface="Arial"/>
                <a:cs typeface="Arial"/>
              </a:rPr>
              <a:t>print </a:t>
            </a:r>
            <a:r>
              <a:rPr dirty="0" sz="800">
                <a:latin typeface="Arial"/>
                <a:cs typeface="Arial"/>
              </a:rPr>
              <a:t>this document solely for your  </a:t>
            </a:r>
            <a:r>
              <a:rPr dirty="0" sz="800" spc="-5">
                <a:latin typeface="Arial"/>
                <a:cs typeface="Arial"/>
              </a:rPr>
              <a:t>own </a:t>
            </a:r>
            <a:r>
              <a:rPr dirty="0" sz="800">
                <a:latin typeface="Arial"/>
                <a:cs typeface="Arial"/>
              </a:rPr>
              <a:t>use in an </a:t>
            </a:r>
            <a:r>
              <a:rPr dirty="0" sz="800" spc="-5">
                <a:latin typeface="Arial"/>
                <a:cs typeface="Arial"/>
              </a:rPr>
              <a:t>Oracle training </a:t>
            </a:r>
            <a:r>
              <a:rPr dirty="0" sz="800">
                <a:latin typeface="Arial"/>
                <a:cs typeface="Arial"/>
              </a:rPr>
              <a:t>course. The document may not be modified </a:t>
            </a:r>
            <a:r>
              <a:rPr dirty="0" sz="800" spc="-5">
                <a:latin typeface="Arial"/>
                <a:cs typeface="Arial"/>
              </a:rPr>
              <a:t>or </a:t>
            </a:r>
            <a:r>
              <a:rPr dirty="0" sz="800">
                <a:latin typeface="Arial"/>
                <a:cs typeface="Arial"/>
              </a:rPr>
              <a:t>altered in  any </a:t>
            </a:r>
            <a:r>
              <a:rPr dirty="0" sz="800" spc="-5">
                <a:latin typeface="Arial"/>
                <a:cs typeface="Arial"/>
              </a:rPr>
              <a:t>way. </a:t>
            </a:r>
            <a:r>
              <a:rPr dirty="0" sz="800">
                <a:latin typeface="Arial"/>
                <a:cs typeface="Arial"/>
              </a:rPr>
              <a:t>Except </a:t>
            </a:r>
            <a:r>
              <a:rPr dirty="0" sz="800" spc="-5">
                <a:latin typeface="Arial"/>
                <a:cs typeface="Arial"/>
              </a:rPr>
              <a:t>where </a:t>
            </a:r>
            <a:r>
              <a:rPr dirty="0" sz="800">
                <a:latin typeface="Arial"/>
                <a:cs typeface="Arial"/>
              </a:rPr>
              <a:t>your use constitutes "fair use" under copyright law, </a:t>
            </a:r>
            <a:r>
              <a:rPr dirty="0" sz="800" spc="-5">
                <a:latin typeface="Arial"/>
                <a:cs typeface="Arial"/>
              </a:rPr>
              <a:t>you </a:t>
            </a:r>
            <a:r>
              <a:rPr dirty="0" sz="800">
                <a:latin typeface="Arial"/>
                <a:cs typeface="Arial"/>
              </a:rPr>
              <a:t>may  not use, share, download, upload, copy, </a:t>
            </a:r>
            <a:r>
              <a:rPr dirty="0" sz="800" spc="-5">
                <a:latin typeface="Arial"/>
                <a:cs typeface="Arial"/>
              </a:rPr>
              <a:t>print, </a:t>
            </a:r>
            <a:r>
              <a:rPr dirty="0" sz="800">
                <a:latin typeface="Arial"/>
                <a:cs typeface="Arial"/>
              </a:rPr>
              <a:t>display, </a:t>
            </a:r>
            <a:r>
              <a:rPr dirty="0" sz="800" spc="-5">
                <a:latin typeface="Arial"/>
                <a:cs typeface="Arial"/>
              </a:rPr>
              <a:t>perform, </a:t>
            </a:r>
            <a:r>
              <a:rPr dirty="0" sz="800">
                <a:latin typeface="Arial"/>
                <a:cs typeface="Arial"/>
              </a:rPr>
              <a:t>reproduce, publish,  </a:t>
            </a:r>
            <a:r>
              <a:rPr dirty="0" sz="800" spc="-5">
                <a:latin typeface="Arial"/>
                <a:cs typeface="Arial"/>
              </a:rPr>
              <a:t>license, post, transmit, or </a:t>
            </a:r>
            <a:r>
              <a:rPr dirty="0" sz="800">
                <a:latin typeface="Arial"/>
                <a:cs typeface="Arial"/>
              </a:rPr>
              <a:t>distribute </a:t>
            </a:r>
            <a:r>
              <a:rPr dirty="0" sz="800" spc="-5">
                <a:latin typeface="Arial"/>
                <a:cs typeface="Arial"/>
              </a:rPr>
              <a:t>this </a:t>
            </a:r>
            <a:r>
              <a:rPr dirty="0" sz="800">
                <a:latin typeface="Arial"/>
                <a:cs typeface="Arial"/>
              </a:rPr>
              <a:t>document in whole </a:t>
            </a:r>
            <a:r>
              <a:rPr dirty="0" sz="800" spc="-5">
                <a:latin typeface="Arial"/>
                <a:cs typeface="Arial"/>
              </a:rPr>
              <a:t>or in part without </a:t>
            </a:r>
            <a:r>
              <a:rPr dirty="0" sz="800">
                <a:latin typeface="Arial"/>
                <a:cs typeface="Arial"/>
              </a:rPr>
              <a:t>the  express authorization of</a:t>
            </a:r>
            <a:r>
              <a:rPr dirty="0" sz="800" spc="15">
                <a:latin typeface="Arial"/>
                <a:cs typeface="Arial"/>
              </a:rPr>
              <a:t> </a:t>
            </a:r>
            <a:r>
              <a:rPr dirty="0" sz="800" spc="-5">
                <a:latin typeface="Arial"/>
                <a:cs typeface="Arial"/>
              </a:rPr>
              <a:t>Oracle.</a:t>
            </a:r>
            <a:endParaRPr sz="800">
              <a:latin typeface="Arial"/>
              <a:cs typeface="Arial"/>
            </a:endParaRPr>
          </a:p>
        </p:txBody>
      </p:sp>
      <p:sp>
        <p:nvSpPr>
          <p:cNvPr id="5" name="object 5"/>
          <p:cNvSpPr txBox="1"/>
          <p:nvPr/>
        </p:nvSpPr>
        <p:spPr>
          <a:xfrm>
            <a:off x="2789173" y="2101045"/>
            <a:ext cx="3904615" cy="51371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The </a:t>
            </a:r>
            <a:r>
              <a:rPr dirty="0" sz="800">
                <a:latin typeface="Arial"/>
                <a:cs typeface="Arial"/>
              </a:rPr>
              <a:t>information contained in this document is </a:t>
            </a:r>
            <a:r>
              <a:rPr dirty="0" sz="800" spc="-5">
                <a:latin typeface="Arial"/>
                <a:cs typeface="Arial"/>
              </a:rPr>
              <a:t>subject </a:t>
            </a:r>
            <a:r>
              <a:rPr dirty="0" sz="800">
                <a:latin typeface="Arial"/>
                <a:cs typeface="Arial"/>
              </a:rPr>
              <a:t>to change </a:t>
            </a:r>
            <a:r>
              <a:rPr dirty="0" sz="800" spc="-5">
                <a:latin typeface="Arial"/>
                <a:cs typeface="Arial"/>
              </a:rPr>
              <a:t>without </a:t>
            </a:r>
            <a:r>
              <a:rPr dirty="0" sz="800">
                <a:latin typeface="Arial"/>
                <a:cs typeface="Arial"/>
              </a:rPr>
              <a:t>notice. </a:t>
            </a:r>
            <a:r>
              <a:rPr dirty="0" sz="800" spc="-5">
                <a:latin typeface="Arial"/>
                <a:cs typeface="Arial"/>
              </a:rPr>
              <a:t>If </a:t>
            </a:r>
            <a:r>
              <a:rPr dirty="0" sz="800">
                <a:latin typeface="Arial"/>
                <a:cs typeface="Arial"/>
              </a:rPr>
              <a:t>you  find any </a:t>
            </a:r>
            <a:r>
              <a:rPr dirty="0" sz="800" spc="-5">
                <a:latin typeface="Arial"/>
                <a:cs typeface="Arial"/>
              </a:rPr>
              <a:t>problems </a:t>
            </a:r>
            <a:r>
              <a:rPr dirty="0" sz="800">
                <a:latin typeface="Arial"/>
                <a:cs typeface="Arial"/>
              </a:rPr>
              <a:t>in the document, </a:t>
            </a:r>
            <a:r>
              <a:rPr dirty="0" sz="800" spc="-5">
                <a:latin typeface="Arial"/>
                <a:cs typeface="Arial"/>
              </a:rPr>
              <a:t>please </a:t>
            </a:r>
            <a:r>
              <a:rPr dirty="0" sz="800">
                <a:latin typeface="Arial"/>
                <a:cs typeface="Arial"/>
              </a:rPr>
              <a:t>report them in </a:t>
            </a:r>
            <a:r>
              <a:rPr dirty="0" sz="800" spc="-5">
                <a:latin typeface="Arial"/>
                <a:cs typeface="Arial"/>
              </a:rPr>
              <a:t>writing </a:t>
            </a:r>
            <a:r>
              <a:rPr dirty="0" sz="800">
                <a:latin typeface="Arial"/>
                <a:cs typeface="Arial"/>
              </a:rPr>
              <a:t>to: </a:t>
            </a:r>
            <a:r>
              <a:rPr dirty="0" sz="800" spc="-5">
                <a:latin typeface="Arial"/>
                <a:cs typeface="Arial"/>
              </a:rPr>
              <a:t>Oracle University,  </a:t>
            </a:r>
            <a:r>
              <a:rPr dirty="0" sz="800">
                <a:latin typeface="Arial"/>
                <a:cs typeface="Arial"/>
              </a:rPr>
              <a:t>500 </a:t>
            </a:r>
            <a:r>
              <a:rPr dirty="0" sz="800" spc="-5">
                <a:latin typeface="Arial"/>
                <a:cs typeface="Arial"/>
              </a:rPr>
              <a:t>Oracle Parkway, </a:t>
            </a:r>
            <a:r>
              <a:rPr dirty="0" sz="800">
                <a:latin typeface="Arial"/>
                <a:cs typeface="Arial"/>
              </a:rPr>
              <a:t>Redwood </a:t>
            </a:r>
            <a:r>
              <a:rPr dirty="0" sz="800" spc="-5">
                <a:latin typeface="Arial"/>
                <a:cs typeface="Arial"/>
              </a:rPr>
              <a:t>Shores, California </a:t>
            </a:r>
            <a:r>
              <a:rPr dirty="0" sz="800">
                <a:latin typeface="Arial"/>
                <a:cs typeface="Arial"/>
              </a:rPr>
              <a:t>94065 </a:t>
            </a:r>
            <a:r>
              <a:rPr dirty="0" sz="800" spc="-5">
                <a:latin typeface="Arial"/>
                <a:cs typeface="Arial"/>
              </a:rPr>
              <a:t>USA. </a:t>
            </a:r>
            <a:r>
              <a:rPr dirty="0" sz="800">
                <a:latin typeface="Arial"/>
                <a:cs typeface="Arial"/>
              </a:rPr>
              <a:t>This </a:t>
            </a:r>
            <a:r>
              <a:rPr dirty="0" sz="800" spc="-5">
                <a:latin typeface="Arial"/>
                <a:cs typeface="Arial"/>
              </a:rPr>
              <a:t>document </a:t>
            </a:r>
            <a:r>
              <a:rPr dirty="0" sz="800">
                <a:latin typeface="Arial"/>
                <a:cs typeface="Arial"/>
              </a:rPr>
              <a:t>is </a:t>
            </a:r>
            <a:r>
              <a:rPr dirty="0" sz="800" spc="-5">
                <a:latin typeface="Arial"/>
                <a:cs typeface="Arial"/>
              </a:rPr>
              <a:t>not  warranted </a:t>
            </a:r>
            <a:r>
              <a:rPr dirty="0" sz="800">
                <a:latin typeface="Arial"/>
                <a:cs typeface="Arial"/>
              </a:rPr>
              <a:t>to be</a:t>
            </a:r>
            <a:r>
              <a:rPr dirty="0" sz="800" spc="20">
                <a:latin typeface="Arial"/>
                <a:cs typeface="Arial"/>
              </a:rPr>
              <a:t> </a:t>
            </a:r>
            <a:r>
              <a:rPr dirty="0" sz="800" spc="-5">
                <a:latin typeface="Arial"/>
                <a:cs typeface="Arial"/>
              </a:rPr>
              <a:t>error-free.</a:t>
            </a:r>
            <a:endParaRPr sz="800">
              <a:latin typeface="Arial"/>
              <a:cs typeface="Arial"/>
            </a:endParaRPr>
          </a:p>
        </p:txBody>
      </p:sp>
      <p:sp>
        <p:nvSpPr>
          <p:cNvPr id="6" name="object 6"/>
          <p:cNvSpPr txBox="1"/>
          <p:nvPr/>
        </p:nvSpPr>
        <p:spPr>
          <a:xfrm>
            <a:off x="2789173" y="2712162"/>
            <a:ext cx="1208405" cy="147320"/>
          </a:xfrm>
          <a:prstGeom prst="rect">
            <a:avLst/>
          </a:prstGeom>
        </p:spPr>
        <p:txBody>
          <a:bodyPr wrap="square" lIns="0" tIns="12065" rIns="0" bIns="0" rtlCol="0" vert="horz">
            <a:spAutoFit/>
          </a:bodyPr>
          <a:lstStyle/>
          <a:p>
            <a:pPr marL="12700">
              <a:lnSpc>
                <a:spcPct val="100000"/>
              </a:lnSpc>
              <a:spcBef>
                <a:spcPts val="95"/>
              </a:spcBef>
            </a:pPr>
            <a:r>
              <a:rPr dirty="0" sz="800" spc="-5" b="1">
                <a:latin typeface="Arial"/>
                <a:cs typeface="Arial"/>
              </a:rPr>
              <a:t>Restricted Rights</a:t>
            </a:r>
            <a:r>
              <a:rPr dirty="0" sz="800" spc="-35" b="1">
                <a:latin typeface="Arial"/>
                <a:cs typeface="Arial"/>
              </a:rPr>
              <a:t> </a:t>
            </a:r>
            <a:r>
              <a:rPr dirty="0" sz="800" spc="-5" b="1">
                <a:latin typeface="Arial"/>
                <a:cs typeface="Arial"/>
              </a:rPr>
              <a:t>Notice</a:t>
            </a:r>
            <a:endParaRPr sz="800">
              <a:latin typeface="Arial"/>
              <a:cs typeface="Arial"/>
            </a:endParaRPr>
          </a:p>
        </p:txBody>
      </p:sp>
      <p:sp>
        <p:nvSpPr>
          <p:cNvPr id="7" name="object 7"/>
          <p:cNvSpPr txBox="1"/>
          <p:nvPr/>
        </p:nvSpPr>
        <p:spPr>
          <a:xfrm>
            <a:off x="2789173" y="2956000"/>
            <a:ext cx="3867150" cy="39179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If </a:t>
            </a:r>
            <a:r>
              <a:rPr dirty="0" sz="800">
                <a:latin typeface="Arial"/>
                <a:cs typeface="Arial"/>
              </a:rPr>
              <a:t>this documentation is delivered to the United States Government </a:t>
            </a:r>
            <a:r>
              <a:rPr dirty="0" sz="800" spc="-5">
                <a:latin typeface="Arial"/>
                <a:cs typeface="Arial"/>
              </a:rPr>
              <a:t>or </a:t>
            </a:r>
            <a:r>
              <a:rPr dirty="0" sz="800">
                <a:latin typeface="Arial"/>
                <a:cs typeface="Arial"/>
              </a:rPr>
              <a:t>anyone using  the documentation on behalf of the </a:t>
            </a:r>
            <a:r>
              <a:rPr dirty="0" sz="800" spc="-5">
                <a:latin typeface="Arial"/>
                <a:cs typeface="Arial"/>
              </a:rPr>
              <a:t>United States </a:t>
            </a:r>
            <a:r>
              <a:rPr dirty="0" sz="800">
                <a:latin typeface="Arial"/>
                <a:cs typeface="Arial"/>
              </a:rPr>
              <a:t>Government, the </a:t>
            </a:r>
            <a:r>
              <a:rPr dirty="0" sz="800" spc="-5">
                <a:latin typeface="Arial"/>
                <a:cs typeface="Arial"/>
              </a:rPr>
              <a:t>following notice </a:t>
            </a:r>
            <a:r>
              <a:rPr dirty="0" sz="800">
                <a:latin typeface="Arial"/>
                <a:cs typeface="Arial"/>
              </a:rPr>
              <a:t>is  </a:t>
            </a:r>
            <a:r>
              <a:rPr dirty="0" sz="800" spc="-5">
                <a:latin typeface="Arial"/>
                <a:cs typeface="Arial"/>
              </a:rPr>
              <a:t>applicable:</a:t>
            </a:r>
            <a:endParaRPr sz="800">
              <a:latin typeface="Arial"/>
              <a:cs typeface="Arial"/>
            </a:endParaRPr>
          </a:p>
        </p:txBody>
      </p:sp>
      <p:sp>
        <p:nvSpPr>
          <p:cNvPr id="8" name="object 8"/>
          <p:cNvSpPr txBox="1"/>
          <p:nvPr/>
        </p:nvSpPr>
        <p:spPr>
          <a:xfrm>
            <a:off x="2789173" y="3445197"/>
            <a:ext cx="3872865" cy="513715"/>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U.S. GOVERNMENT</a:t>
            </a:r>
            <a:r>
              <a:rPr dirty="0" sz="800" spc="10">
                <a:latin typeface="Arial"/>
                <a:cs typeface="Arial"/>
              </a:rPr>
              <a:t> </a:t>
            </a:r>
            <a:r>
              <a:rPr dirty="0" sz="800" spc="-5">
                <a:latin typeface="Arial"/>
                <a:cs typeface="Arial"/>
              </a:rPr>
              <a:t>RIGHTS</a:t>
            </a:r>
            <a:endParaRPr sz="800">
              <a:latin typeface="Arial"/>
              <a:cs typeface="Arial"/>
            </a:endParaRPr>
          </a:p>
          <a:p>
            <a:pPr marL="12700" marR="5080">
              <a:lnSpc>
                <a:spcPct val="100000"/>
              </a:lnSpc>
              <a:spcBef>
                <a:spcPts val="5"/>
              </a:spcBef>
            </a:pPr>
            <a:r>
              <a:rPr dirty="0" sz="800">
                <a:latin typeface="Arial"/>
                <a:cs typeface="Arial"/>
              </a:rPr>
              <a:t>The U.S. Government’s rights to use, </a:t>
            </a:r>
            <a:r>
              <a:rPr dirty="0" sz="800" spc="-5">
                <a:latin typeface="Arial"/>
                <a:cs typeface="Arial"/>
              </a:rPr>
              <a:t>modify, </a:t>
            </a:r>
            <a:r>
              <a:rPr dirty="0" sz="800">
                <a:latin typeface="Arial"/>
                <a:cs typeface="Arial"/>
              </a:rPr>
              <a:t>reproduce, release, perform, </a:t>
            </a:r>
            <a:r>
              <a:rPr dirty="0" sz="800" spc="-5">
                <a:latin typeface="Arial"/>
                <a:cs typeface="Arial"/>
              </a:rPr>
              <a:t>display, or  disclose </a:t>
            </a:r>
            <a:r>
              <a:rPr dirty="0" sz="800">
                <a:latin typeface="Arial"/>
                <a:cs typeface="Arial"/>
              </a:rPr>
              <a:t>these </a:t>
            </a:r>
            <a:r>
              <a:rPr dirty="0" sz="800" spc="-5">
                <a:latin typeface="Arial"/>
                <a:cs typeface="Arial"/>
              </a:rPr>
              <a:t>training </a:t>
            </a:r>
            <a:r>
              <a:rPr dirty="0" sz="800">
                <a:latin typeface="Arial"/>
                <a:cs typeface="Arial"/>
              </a:rPr>
              <a:t>materials </a:t>
            </a:r>
            <a:r>
              <a:rPr dirty="0" sz="800" spc="-5">
                <a:latin typeface="Arial"/>
                <a:cs typeface="Arial"/>
              </a:rPr>
              <a:t>are </a:t>
            </a:r>
            <a:r>
              <a:rPr dirty="0" sz="800">
                <a:latin typeface="Arial"/>
                <a:cs typeface="Arial"/>
              </a:rPr>
              <a:t>restricted by the </a:t>
            </a:r>
            <a:r>
              <a:rPr dirty="0" sz="800" spc="-5">
                <a:latin typeface="Arial"/>
                <a:cs typeface="Arial"/>
              </a:rPr>
              <a:t>terms of </a:t>
            </a:r>
            <a:r>
              <a:rPr dirty="0" sz="800">
                <a:latin typeface="Arial"/>
                <a:cs typeface="Arial"/>
              </a:rPr>
              <a:t>the applicable </a:t>
            </a:r>
            <a:r>
              <a:rPr dirty="0" sz="800" spc="-5">
                <a:latin typeface="Arial"/>
                <a:cs typeface="Arial"/>
              </a:rPr>
              <a:t>Oracle  license </a:t>
            </a:r>
            <a:r>
              <a:rPr dirty="0" sz="800">
                <a:latin typeface="Arial"/>
                <a:cs typeface="Arial"/>
              </a:rPr>
              <a:t>agreement and/or the applicable </a:t>
            </a:r>
            <a:r>
              <a:rPr dirty="0" sz="800" spc="-5">
                <a:latin typeface="Arial"/>
                <a:cs typeface="Arial"/>
              </a:rPr>
              <a:t>U.S. </a:t>
            </a:r>
            <a:r>
              <a:rPr dirty="0" sz="800">
                <a:latin typeface="Arial"/>
                <a:cs typeface="Arial"/>
              </a:rPr>
              <a:t>Government</a:t>
            </a:r>
            <a:r>
              <a:rPr dirty="0" sz="800" spc="30">
                <a:latin typeface="Arial"/>
                <a:cs typeface="Arial"/>
              </a:rPr>
              <a:t> </a:t>
            </a:r>
            <a:r>
              <a:rPr dirty="0" sz="800">
                <a:latin typeface="Arial"/>
                <a:cs typeface="Arial"/>
              </a:rPr>
              <a:t>contract.</a:t>
            </a:r>
            <a:endParaRPr sz="800">
              <a:latin typeface="Arial"/>
              <a:cs typeface="Arial"/>
            </a:endParaRPr>
          </a:p>
        </p:txBody>
      </p:sp>
      <p:sp>
        <p:nvSpPr>
          <p:cNvPr id="9" name="object 9"/>
          <p:cNvSpPr txBox="1"/>
          <p:nvPr/>
        </p:nvSpPr>
        <p:spPr>
          <a:xfrm>
            <a:off x="2789173" y="4056314"/>
            <a:ext cx="887730" cy="147320"/>
          </a:xfrm>
          <a:prstGeom prst="rect">
            <a:avLst/>
          </a:prstGeom>
        </p:spPr>
        <p:txBody>
          <a:bodyPr wrap="square" lIns="0" tIns="12065" rIns="0" bIns="0" rtlCol="0" vert="horz">
            <a:spAutoFit/>
          </a:bodyPr>
          <a:lstStyle/>
          <a:p>
            <a:pPr marL="12700">
              <a:lnSpc>
                <a:spcPct val="100000"/>
              </a:lnSpc>
              <a:spcBef>
                <a:spcPts val="95"/>
              </a:spcBef>
            </a:pPr>
            <a:r>
              <a:rPr dirty="0" sz="800" b="1">
                <a:latin typeface="Arial"/>
                <a:cs typeface="Arial"/>
              </a:rPr>
              <a:t>Trademark</a:t>
            </a:r>
            <a:r>
              <a:rPr dirty="0" sz="800" spc="-45" b="1">
                <a:latin typeface="Arial"/>
                <a:cs typeface="Arial"/>
              </a:rPr>
              <a:t> </a:t>
            </a:r>
            <a:r>
              <a:rPr dirty="0" sz="800" spc="-5" b="1">
                <a:latin typeface="Arial"/>
                <a:cs typeface="Arial"/>
              </a:rPr>
              <a:t>Notice</a:t>
            </a:r>
            <a:endParaRPr sz="800">
              <a:latin typeface="Arial"/>
              <a:cs typeface="Arial"/>
            </a:endParaRPr>
          </a:p>
        </p:txBody>
      </p:sp>
      <p:sp>
        <p:nvSpPr>
          <p:cNvPr id="10" name="object 10"/>
          <p:cNvSpPr txBox="1"/>
          <p:nvPr/>
        </p:nvSpPr>
        <p:spPr>
          <a:xfrm>
            <a:off x="2789173" y="4300963"/>
            <a:ext cx="3796029" cy="39179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Oracle, </a:t>
            </a:r>
            <a:r>
              <a:rPr dirty="0" sz="800">
                <a:latin typeface="Arial"/>
                <a:cs typeface="Arial"/>
              </a:rPr>
              <a:t>JD Edwards, PeopleSoft, </a:t>
            </a:r>
            <a:r>
              <a:rPr dirty="0" sz="800" spc="-5">
                <a:latin typeface="Arial"/>
                <a:cs typeface="Arial"/>
              </a:rPr>
              <a:t>and </a:t>
            </a:r>
            <a:r>
              <a:rPr dirty="0" sz="800">
                <a:latin typeface="Arial"/>
                <a:cs typeface="Arial"/>
              </a:rPr>
              <a:t>Siebel </a:t>
            </a:r>
            <a:r>
              <a:rPr dirty="0" sz="800" spc="-5">
                <a:latin typeface="Arial"/>
                <a:cs typeface="Arial"/>
              </a:rPr>
              <a:t>are </a:t>
            </a:r>
            <a:r>
              <a:rPr dirty="0" sz="800">
                <a:latin typeface="Arial"/>
                <a:cs typeface="Arial"/>
              </a:rPr>
              <a:t>registered trademarks </a:t>
            </a:r>
            <a:r>
              <a:rPr dirty="0" sz="800" spc="-5">
                <a:latin typeface="Arial"/>
                <a:cs typeface="Arial"/>
              </a:rPr>
              <a:t>of Oracle  Corporation and/or its affiliates. Other names </a:t>
            </a:r>
            <a:r>
              <a:rPr dirty="0" sz="800">
                <a:latin typeface="Arial"/>
                <a:cs typeface="Arial"/>
              </a:rPr>
              <a:t>may </a:t>
            </a:r>
            <a:r>
              <a:rPr dirty="0" sz="800" spc="-5">
                <a:latin typeface="Arial"/>
                <a:cs typeface="Arial"/>
              </a:rPr>
              <a:t>be trademarks of their respective  owners.</a:t>
            </a:r>
            <a:endParaRPr sz="800">
              <a:latin typeface="Arial"/>
              <a:cs typeface="Arial"/>
            </a:endParaRPr>
          </a:p>
        </p:txBody>
      </p:sp>
      <p:sp>
        <p:nvSpPr>
          <p:cNvPr id="11" name="object 11"/>
          <p:cNvSpPr txBox="1"/>
          <p:nvPr/>
        </p:nvSpPr>
        <p:spPr>
          <a:xfrm>
            <a:off x="917702" y="578355"/>
            <a:ext cx="1000760" cy="635000"/>
          </a:xfrm>
          <a:prstGeom prst="rect">
            <a:avLst/>
          </a:prstGeom>
        </p:spPr>
        <p:txBody>
          <a:bodyPr wrap="square" lIns="0" tIns="73660" rIns="0" bIns="0" rtlCol="0" vert="horz">
            <a:spAutoFit/>
          </a:bodyPr>
          <a:lstStyle/>
          <a:p>
            <a:pPr marL="12700">
              <a:lnSpc>
                <a:spcPct val="100000"/>
              </a:lnSpc>
              <a:spcBef>
                <a:spcPts val="580"/>
              </a:spcBef>
            </a:pPr>
            <a:r>
              <a:rPr dirty="0" sz="1100" spc="-5" b="1">
                <a:latin typeface="Times New Roman"/>
                <a:cs typeface="Times New Roman"/>
              </a:rPr>
              <a:t>Authors</a:t>
            </a:r>
            <a:endParaRPr sz="1100">
              <a:latin typeface="Times New Roman"/>
              <a:cs typeface="Times New Roman"/>
            </a:endParaRPr>
          </a:p>
          <a:p>
            <a:pPr marL="12700" marR="5080">
              <a:lnSpc>
                <a:spcPts val="1200"/>
              </a:lnSpc>
              <a:spcBef>
                <a:spcPts val="620"/>
              </a:spcBef>
            </a:pPr>
            <a:r>
              <a:rPr dirty="0" sz="1100" spc="-5">
                <a:latin typeface="Times New Roman"/>
                <a:cs typeface="Times New Roman"/>
              </a:rPr>
              <a:t>Tulika</a:t>
            </a:r>
            <a:r>
              <a:rPr dirty="0" sz="1100" spc="-35">
                <a:latin typeface="Times New Roman"/>
                <a:cs typeface="Times New Roman"/>
              </a:rPr>
              <a:t> </a:t>
            </a:r>
            <a:r>
              <a:rPr dirty="0" sz="1100" spc="-10">
                <a:latin typeface="Times New Roman"/>
                <a:cs typeface="Times New Roman"/>
              </a:rPr>
              <a:t>Srivastava  </a:t>
            </a:r>
            <a:r>
              <a:rPr dirty="0" sz="1100" spc="-5">
                <a:latin typeface="Times New Roman"/>
                <a:cs typeface="Times New Roman"/>
              </a:rPr>
              <a:t>Glenn</a:t>
            </a:r>
            <a:r>
              <a:rPr dirty="0" sz="1100" spc="-15">
                <a:latin typeface="Times New Roman"/>
                <a:cs typeface="Times New Roman"/>
              </a:rPr>
              <a:t> </a:t>
            </a:r>
            <a:r>
              <a:rPr dirty="0" sz="1100" spc="-5">
                <a:latin typeface="Times New Roman"/>
                <a:cs typeface="Times New Roman"/>
              </a:rPr>
              <a:t>Stokol</a:t>
            </a:r>
            <a:endParaRPr sz="1100">
              <a:latin typeface="Times New Roman"/>
              <a:cs typeface="Times New Roman"/>
            </a:endParaRPr>
          </a:p>
        </p:txBody>
      </p:sp>
      <p:sp>
        <p:nvSpPr>
          <p:cNvPr id="12" name="object 12"/>
          <p:cNvSpPr txBox="1"/>
          <p:nvPr/>
        </p:nvSpPr>
        <p:spPr>
          <a:xfrm>
            <a:off x="917702" y="1341403"/>
            <a:ext cx="1425575" cy="4752340"/>
          </a:xfrm>
          <a:prstGeom prst="rect">
            <a:avLst/>
          </a:prstGeom>
        </p:spPr>
        <p:txBody>
          <a:bodyPr wrap="square" lIns="0" tIns="12065" rIns="0" bIns="0" rtlCol="0" vert="horz">
            <a:spAutoFit/>
          </a:bodyPr>
          <a:lstStyle/>
          <a:p>
            <a:pPr marL="12700" marR="5080">
              <a:lnSpc>
                <a:spcPct val="100000"/>
              </a:lnSpc>
              <a:spcBef>
                <a:spcPts val="95"/>
              </a:spcBef>
            </a:pPr>
            <a:r>
              <a:rPr dirty="0" sz="1100" spc="-5" b="1">
                <a:latin typeface="Times New Roman"/>
                <a:cs typeface="Times New Roman"/>
              </a:rPr>
              <a:t>Technical Contributors  and</a:t>
            </a:r>
            <a:r>
              <a:rPr dirty="0" sz="1100" spc="-10" b="1">
                <a:latin typeface="Times New Roman"/>
                <a:cs typeface="Times New Roman"/>
              </a:rPr>
              <a:t> </a:t>
            </a:r>
            <a:r>
              <a:rPr dirty="0" sz="1100" b="1">
                <a:latin typeface="Times New Roman"/>
                <a:cs typeface="Times New Roman"/>
              </a:rPr>
              <a:t>Reviewers</a:t>
            </a:r>
            <a:endParaRPr sz="1100">
              <a:latin typeface="Times New Roman"/>
              <a:cs typeface="Times New Roman"/>
            </a:endParaRPr>
          </a:p>
          <a:p>
            <a:pPr marL="12700" marR="85090">
              <a:lnSpc>
                <a:spcPct val="99600"/>
              </a:lnSpc>
              <a:spcBef>
                <a:spcPts val="495"/>
              </a:spcBef>
            </a:pPr>
            <a:r>
              <a:rPr dirty="0" sz="1100" spc="-5">
                <a:latin typeface="Times New Roman"/>
                <a:cs typeface="Times New Roman"/>
              </a:rPr>
              <a:t>Chaitanya</a:t>
            </a:r>
            <a:r>
              <a:rPr dirty="0" sz="1100" spc="-50">
                <a:latin typeface="Times New Roman"/>
                <a:cs typeface="Times New Roman"/>
              </a:rPr>
              <a:t> </a:t>
            </a:r>
            <a:r>
              <a:rPr dirty="0" sz="1100" spc="-10">
                <a:latin typeface="Times New Roman"/>
                <a:cs typeface="Times New Roman"/>
              </a:rPr>
              <a:t>Koratamaddi  </a:t>
            </a:r>
            <a:r>
              <a:rPr dirty="0" sz="1100" spc="-5">
                <a:latin typeface="Times New Roman"/>
                <a:cs typeface="Times New Roman"/>
              </a:rPr>
              <a:t>Dr. Christoph Burandt  Zarko </a:t>
            </a:r>
            <a:r>
              <a:rPr dirty="0" sz="1100" spc="-10">
                <a:latin typeface="Times New Roman"/>
                <a:cs typeface="Times New Roman"/>
              </a:rPr>
              <a:t>Cesljas</a:t>
            </a:r>
            <a:endParaRPr sz="1100">
              <a:latin typeface="Times New Roman"/>
              <a:cs typeface="Times New Roman"/>
            </a:endParaRPr>
          </a:p>
          <a:p>
            <a:pPr marL="12700">
              <a:lnSpc>
                <a:spcPts val="1270"/>
              </a:lnSpc>
            </a:pPr>
            <a:r>
              <a:rPr dirty="0" sz="1100" spc="-5">
                <a:latin typeface="Times New Roman"/>
                <a:cs typeface="Times New Roman"/>
              </a:rPr>
              <a:t>Yanti Chang</a:t>
            </a:r>
            <a:endParaRPr sz="1100">
              <a:latin typeface="Times New Roman"/>
              <a:cs typeface="Times New Roman"/>
            </a:endParaRPr>
          </a:p>
          <a:p>
            <a:pPr marL="12700" marR="197485">
              <a:lnSpc>
                <a:spcPts val="1200"/>
              </a:lnSpc>
              <a:spcBef>
                <a:spcPts val="90"/>
              </a:spcBef>
            </a:pPr>
            <a:r>
              <a:rPr dirty="0" sz="1100" spc="-10">
                <a:latin typeface="Times New Roman"/>
                <a:cs typeface="Times New Roman"/>
              </a:rPr>
              <a:t>Kathryn</a:t>
            </a:r>
            <a:r>
              <a:rPr dirty="0" sz="1100" spc="-70">
                <a:latin typeface="Times New Roman"/>
                <a:cs typeface="Times New Roman"/>
              </a:rPr>
              <a:t> </a:t>
            </a:r>
            <a:r>
              <a:rPr dirty="0" sz="1100" spc="-5">
                <a:latin typeface="Times New Roman"/>
                <a:cs typeface="Times New Roman"/>
              </a:rPr>
              <a:t>Cunningham  Burt </a:t>
            </a:r>
            <a:r>
              <a:rPr dirty="0" sz="1100" spc="-10">
                <a:latin typeface="Times New Roman"/>
                <a:cs typeface="Times New Roman"/>
              </a:rPr>
              <a:t>Demchick  Laurent Dereac</a:t>
            </a:r>
            <a:endParaRPr sz="1100">
              <a:latin typeface="Times New Roman"/>
              <a:cs typeface="Times New Roman"/>
            </a:endParaRPr>
          </a:p>
          <a:p>
            <a:pPr marL="12700" marR="417830">
              <a:lnSpc>
                <a:spcPts val="1200"/>
              </a:lnSpc>
            </a:pPr>
            <a:r>
              <a:rPr dirty="0" sz="1100" spc="-5">
                <a:latin typeface="Times New Roman"/>
                <a:cs typeface="Times New Roman"/>
              </a:rPr>
              <a:t>Peter Driver  </a:t>
            </a:r>
            <a:r>
              <a:rPr dirty="0" sz="1100" spc="-10">
                <a:latin typeface="Times New Roman"/>
                <a:cs typeface="Times New Roman"/>
              </a:rPr>
              <a:t>Bryan </a:t>
            </a:r>
            <a:r>
              <a:rPr dirty="0" sz="1100" spc="-5">
                <a:latin typeface="Times New Roman"/>
                <a:cs typeface="Times New Roman"/>
              </a:rPr>
              <a:t>Roberts  </a:t>
            </a:r>
            <a:r>
              <a:rPr dirty="0" sz="1100" spc="-10">
                <a:latin typeface="Times New Roman"/>
                <a:cs typeface="Times New Roman"/>
              </a:rPr>
              <a:t>Bryn </a:t>
            </a:r>
            <a:r>
              <a:rPr dirty="0" sz="1100" spc="-15">
                <a:latin typeface="Times New Roman"/>
                <a:cs typeface="Times New Roman"/>
              </a:rPr>
              <a:t>Llewellyn  </a:t>
            </a:r>
            <a:r>
              <a:rPr dirty="0" sz="1100" spc="-5">
                <a:latin typeface="Times New Roman"/>
                <a:cs typeface="Times New Roman"/>
              </a:rPr>
              <a:t>Nancy</a:t>
            </a:r>
            <a:r>
              <a:rPr dirty="0" sz="1100" spc="-60">
                <a:latin typeface="Times New Roman"/>
                <a:cs typeface="Times New Roman"/>
              </a:rPr>
              <a:t> </a:t>
            </a:r>
            <a:r>
              <a:rPr dirty="0" sz="1100" spc="-5">
                <a:latin typeface="Times New Roman"/>
                <a:cs typeface="Times New Roman"/>
              </a:rPr>
              <a:t>Greenberg  Craig</a:t>
            </a:r>
            <a:r>
              <a:rPr dirty="0" sz="1100" spc="-15">
                <a:latin typeface="Times New Roman"/>
                <a:cs typeface="Times New Roman"/>
              </a:rPr>
              <a:t> </a:t>
            </a:r>
            <a:r>
              <a:rPr dirty="0" sz="1100" spc="-10">
                <a:latin typeface="Times New Roman"/>
                <a:cs typeface="Times New Roman"/>
              </a:rPr>
              <a:t>Hollister</a:t>
            </a:r>
            <a:endParaRPr sz="1100">
              <a:latin typeface="Times New Roman"/>
              <a:cs typeface="Times New Roman"/>
            </a:endParaRPr>
          </a:p>
          <a:p>
            <a:pPr marL="12700" marR="247650">
              <a:lnSpc>
                <a:spcPts val="1200"/>
              </a:lnSpc>
            </a:pPr>
            <a:r>
              <a:rPr dirty="0" sz="1100" spc="-5">
                <a:latin typeface="Times New Roman"/>
                <a:cs typeface="Times New Roman"/>
              </a:rPr>
              <a:t>Thomas</a:t>
            </a:r>
            <a:r>
              <a:rPr dirty="0" sz="1100" spc="-55">
                <a:latin typeface="Times New Roman"/>
                <a:cs typeface="Times New Roman"/>
              </a:rPr>
              <a:t> </a:t>
            </a:r>
            <a:r>
              <a:rPr dirty="0" sz="1100" spc="-5">
                <a:latin typeface="Times New Roman"/>
                <a:cs typeface="Times New Roman"/>
              </a:rPr>
              <a:t>Hoogerwerf  Taj-Ul</a:t>
            </a:r>
            <a:r>
              <a:rPr dirty="0" sz="1100" spc="-15">
                <a:latin typeface="Times New Roman"/>
                <a:cs typeface="Times New Roman"/>
              </a:rPr>
              <a:t> </a:t>
            </a:r>
            <a:r>
              <a:rPr dirty="0" sz="1100" spc="-10">
                <a:latin typeface="Times New Roman"/>
                <a:cs typeface="Times New Roman"/>
              </a:rPr>
              <a:t>Islam</a:t>
            </a:r>
            <a:endParaRPr sz="1100">
              <a:latin typeface="Times New Roman"/>
              <a:cs typeface="Times New Roman"/>
            </a:endParaRPr>
          </a:p>
          <a:p>
            <a:pPr marL="12700" marR="457200">
              <a:lnSpc>
                <a:spcPts val="1200"/>
              </a:lnSpc>
            </a:pPr>
            <a:r>
              <a:rPr dirty="0" sz="1100" spc="-5">
                <a:latin typeface="Times New Roman"/>
                <a:cs typeface="Times New Roman"/>
              </a:rPr>
              <a:t>Inger </a:t>
            </a:r>
            <a:r>
              <a:rPr dirty="0" sz="1100" spc="-10">
                <a:latin typeface="Times New Roman"/>
                <a:cs typeface="Times New Roman"/>
              </a:rPr>
              <a:t>Joergensen  </a:t>
            </a:r>
            <a:r>
              <a:rPr dirty="0" sz="1100" spc="-5">
                <a:latin typeface="Times New Roman"/>
                <a:cs typeface="Times New Roman"/>
              </a:rPr>
              <a:t>Eric</a:t>
            </a:r>
            <a:r>
              <a:rPr dirty="0" sz="1100" spc="-25">
                <a:latin typeface="Times New Roman"/>
                <a:cs typeface="Times New Roman"/>
              </a:rPr>
              <a:t> </a:t>
            </a:r>
            <a:r>
              <a:rPr dirty="0" sz="1100" spc="-5">
                <a:latin typeface="Times New Roman"/>
                <a:cs typeface="Times New Roman"/>
              </a:rPr>
              <a:t>Lee</a:t>
            </a:r>
            <a:endParaRPr sz="1100">
              <a:latin typeface="Times New Roman"/>
              <a:cs typeface="Times New Roman"/>
            </a:endParaRPr>
          </a:p>
          <a:p>
            <a:pPr marL="12700" marR="317500">
              <a:lnSpc>
                <a:spcPts val="1200"/>
              </a:lnSpc>
            </a:pPr>
            <a:r>
              <a:rPr dirty="0" sz="1100" spc="-5">
                <a:latin typeface="Times New Roman"/>
                <a:cs typeface="Times New Roman"/>
              </a:rPr>
              <a:t>Malika Marghadi  Hildegard </a:t>
            </a:r>
            <a:r>
              <a:rPr dirty="0" sz="1100" spc="-10">
                <a:latin typeface="Times New Roman"/>
                <a:cs typeface="Times New Roman"/>
              </a:rPr>
              <a:t>Mayr  </a:t>
            </a:r>
            <a:r>
              <a:rPr dirty="0" sz="1100" spc="-5">
                <a:latin typeface="Times New Roman"/>
                <a:cs typeface="Times New Roman"/>
              </a:rPr>
              <a:t>Nagavalli</a:t>
            </a:r>
            <a:r>
              <a:rPr dirty="0" sz="1100" spc="-55">
                <a:latin typeface="Times New Roman"/>
                <a:cs typeface="Times New Roman"/>
              </a:rPr>
              <a:t> </a:t>
            </a:r>
            <a:r>
              <a:rPr dirty="0" sz="1100" spc="-5">
                <a:latin typeface="Times New Roman"/>
                <a:cs typeface="Times New Roman"/>
              </a:rPr>
              <a:t>Pataballa  Sunitha Patel  Srinivas Putrevu  Denis Raphaely  Helen Robertson  Grant Spencer  Glenn</a:t>
            </a:r>
            <a:r>
              <a:rPr dirty="0" sz="1100" spc="-10">
                <a:latin typeface="Times New Roman"/>
                <a:cs typeface="Times New Roman"/>
              </a:rPr>
              <a:t> </a:t>
            </a:r>
            <a:r>
              <a:rPr dirty="0" sz="1100" spc="-5">
                <a:latin typeface="Times New Roman"/>
                <a:cs typeface="Times New Roman"/>
              </a:rPr>
              <a:t>Stokol</a:t>
            </a:r>
            <a:endParaRPr sz="1100">
              <a:latin typeface="Times New Roman"/>
              <a:cs typeface="Times New Roman"/>
            </a:endParaRPr>
          </a:p>
          <a:p>
            <a:pPr marL="12700" marR="310515">
              <a:lnSpc>
                <a:spcPts val="1200"/>
              </a:lnSpc>
            </a:pPr>
            <a:r>
              <a:rPr dirty="0" sz="1100" spc="-5">
                <a:latin typeface="Times New Roman"/>
                <a:cs typeface="Times New Roman"/>
              </a:rPr>
              <a:t>Tone Thomas  Priya Vennapusa  </a:t>
            </a:r>
            <a:r>
              <a:rPr dirty="0" sz="1100" spc="-10">
                <a:latin typeface="Times New Roman"/>
                <a:cs typeface="Times New Roman"/>
              </a:rPr>
              <a:t>Lex </a:t>
            </a:r>
            <a:r>
              <a:rPr dirty="0" sz="1100" spc="-5">
                <a:latin typeface="Times New Roman"/>
                <a:cs typeface="Times New Roman"/>
              </a:rPr>
              <a:t>Van Der</a:t>
            </a:r>
            <a:r>
              <a:rPr dirty="0" sz="1100" spc="-50">
                <a:latin typeface="Times New Roman"/>
                <a:cs typeface="Times New Roman"/>
              </a:rPr>
              <a:t> </a:t>
            </a:r>
            <a:r>
              <a:rPr dirty="0" sz="1100" spc="-10">
                <a:latin typeface="Times New Roman"/>
                <a:cs typeface="Times New Roman"/>
              </a:rPr>
              <a:t>Werff</a:t>
            </a:r>
            <a:endParaRPr sz="1100">
              <a:latin typeface="Times New Roman"/>
              <a:cs typeface="Times New Roman"/>
            </a:endParaRPr>
          </a:p>
        </p:txBody>
      </p:sp>
      <p:sp>
        <p:nvSpPr>
          <p:cNvPr id="13" name="object 13"/>
          <p:cNvSpPr txBox="1"/>
          <p:nvPr/>
        </p:nvSpPr>
        <p:spPr>
          <a:xfrm>
            <a:off x="917702" y="6222431"/>
            <a:ext cx="1083310" cy="192278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Times New Roman"/>
                <a:cs typeface="Times New Roman"/>
              </a:rPr>
              <a:t>Graphic</a:t>
            </a:r>
            <a:r>
              <a:rPr dirty="0" sz="1100" spc="-40" b="1">
                <a:latin typeface="Times New Roman"/>
                <a:cs typeface="Times New Roman"/>
              </a:rPr>
              <a:t> </a:t>
            </a:r>
            <a:r>
              <a:rPr dirty="0" sz="1100" spc="-10" b="1">
                <a:latin typeface="Times New Roman"/>
                <a:cs typeface="Times New Roman"/>
              </a:rPr>
              <a:t>Designer</a:t>
            </a:r>
            <a:endParaRPr sz="1100">
              <a:latin typeface="Times New Roman"/>
              <a:cs typeface="Times New Roman"/>
            </a:endParaRPr>
          </a:p>
          <a:p>
            <a:pPr>
              <a:lnSpc>
                <a:spcPct val="100000"/>
              </a:lnSpc>
              <a:spcBef>
                <a:spcPts val="10"/>
              </a:spcBef>
            </a:pPr>
            <a:endParaRPr sz="1100">
              <a:latin typeface="Times New Roman"/>
              <a:cs typeface="Times New Roman"/>
            </a:endParaRPr>
          </a:p>
          <a:p>
            <a:pPr marL="12700">
              <a:lnSpc>
                <a:spcPct val="100000"/>
              </a:lnSpc>
            </a:pPr>
            <a:r>
              <a:rPr dirty="0" sz="1100" spc="-5">
                <a:latin typeface="Times New Roman"/>
                <a:cs typeface="Times New Roman"/>
              </a:rPr>
              <a:t>Satish</a:t>
            </a:r>
            <a:r>
              <a:rPr dirty="0" sz="1100" spc="-80">
                <a:latin typeface="Times New Roman"/>
                <a:cs typeface="Times New Roman"/>
              </a:rPr>
              <a:t> </a:t>
            </a:r>
            <a:r>
              <a:rPr dirty="0" sz="1100" spc="-5">
                <a:latin typeface="Times New Roman"/>
                <a:cs typeface="Times New Roman"/>
              </a:rPr>
              <a:t>Bettegowda</a:t>
            </a:r>
            <a:endParaRPr sz="110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dirty="0" sz="1100" spc="-5" b="1">
                <a:latin typeface="Times New Roman"/>
                <a:cs typeface="Times New Roman"/>
              </a:rPr>
              <a:t>Editors</a:t>
            </a:r>
            <a:endParaRPr sz="1100">
              <a:latin typeface="Times New Roman"/>
              <a:cs typeface="Times New Roman"/>
            </a:endParaRPr>
          </a:p>
          <a:p>
            <a:pPr>
              <a:lnSpc>
                <a:spcPct val="100000"/>
              </a:lnSpc>
              <a:spcBef>
                <a:spcPts val="10"/>
              </a:spcBef>
            </a:pPr>
            <a:endParaRPr sz="1100">
              <a:latin typeface="Times New Roman"/>
              <a:cs typeface="Times New Roman"/>
            </a:endParaRPr>
          </a:p>
          <a:p>
            <a:pPr marL="12700" marR="222885">
              <a:lnSpc>
                <a:spcPct val="100000"/>
              </a:lnSpc>
              <a:spcBef>
                <a:spcPts val="5"/>
              </a:spcBef>
            </a:pPr>
            <a:r>
              <a:rPr dirty="0" sz="1100" spc="-5">
                <a:latin typeface="Times New Roman"/>
                <a:cs typeface="Times New Roman"/>
              </a:rPr>
              <a:t>Nita </a:t>
            </a:r>
            <a:r>
              <a:rPr dirty="0" sz="1100" spc="-10">
                <a:latin typeface="Times New Roman"/>
                <a:cs typeface="Times New Roman"/>
              </a:rPr>
              <a:t>Pavitran  </a:t>
            </a:r>
            <a:r>
              <a:rPr dirty="0" sz="1100" spc="-5">
                <a:latin typeface="Times New Roman"/>
                <a:cs typeface="Times New Roman"/>
              </a:rPr>
              <a:t>Richard</a:t>
            </a:r>
            <a:r>
              <a:rPr dirty="0" sz="1100" spc="-55">
                <a:latin typeface="Times New Roman"/>
                <a:cs typeface="Times New Roman"/>
              </a:rPr>
              <a:t> </a:t>
            </a:r>
            <a:r>
              <a:rPr dirty="0" sz="1100" spc="-5">
                <a:latin typeface="Times New Roman"/>
                <a:cs typeface="Times New Roman"/>
              </a:rPr>
              <a:t>Wallis</a:t>
            </a:r>
            <a:endParaRPr sz="1100">
              <a:latin typeface="Times New Roman"/>
              <a:cs typeface="Times New Roman"/>
            </a:endParaRPr>
          </a:p>
          <a:p>
            <a:pPr>
              <a:lnSpc>
                <a:spcPct val="100000"/>
              </a:lnSpc>
              <a:spcBef>
                <a:spcPts val="20"/>
              </a:spcBef>
            </a:pPr>
            <a:endParaRPr sz="1050">
              <a:latin typeface="Times New Roman"/>
              <a:cs typeface="Times New Roman"/>
            </a:endParaRPr>
          </a:p>
          <a:p>
            <a:pPr marL="12700">
              <a:lnSpc>
                <a:spcPct val="100000"/>
              </a:lnSpc>
            </a:pPr>
            <a:r>
              <a:rPr dirty="0" sz="1100" spc="-5" b="1">
                <a:latin typeface="Times New Roman"/>
                <a:cs typeface="Times New Roman"/>
              </a:rPr>
              <a:t>Publisher</a:t>
            </a:r>
            <a:endParaRPr sz="1100">
              <a:latin typeface="Times New Roman"/>
              <a:cs typeface="Times New Roman"/>
            </a:endParaRPr>
          </a:p>
          <a:p>
            <a:pPr marL="12700">
              <a:lnSpc>
                <a:spcPct val="100000"/>
              </a:lnSpc>
              <a:spcBef>
                <a:spcPts val="585"/>
              </a:spcBef>
            </a:pPr>
            <a:r>
              <a:rPr dirty="0" sz="1100" spc="-5">
                <a:latin typeface="Times New Roman"/>
                <a:cs typeface="Times New Roman"/>
              </a:rPr>
              <a:t>Sheryl</a:t>
            </a:r>
            <a:r>
              <a:rPr dirty="0" sz="1100" spc="-35">
                <a:latin typeface="Times New Roman"/>
                <a:cs typeface="Times New Roman"/>
              </a:rPr>
              <a:t> </a:t>
            </a:r>
            <a:r>
              <a:rPr dirty="0" sz="1100" spc="-5">
                <a:latin typeface="Times New Roman"/>
                <a:cs typeface="Times New Roman"/>
              </a:rPr>
              <a:t>Domingue</a:t>
            </a:r>
            <a:endParaRPr sz="11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8481" y="989838"/>
            <a:ext cx="6146292" cy="432054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743204" y="493267"/>
            <a:ext cx="2263140" cy="226695"/>
          </a:xfrm>
          <a:prstGeom prst="rect">
            <a:avLst/>
          </a:prstGeom>
        </p:spPr>
        <p:txBody>
          <a:bodyPr wrap="square" lIns="0" tIns="15240" rIns="0" bIns="0" rtlCol="0" vert="horz">
            <a:spAutoFit/>
          </a:bodyPr>
          <a:lstStyle/>
          <a:p>
            <a:pPr marL="12700">
              <a:lnSpc>
                <a:spcPct val="100000"/>
              </a:lnSpc>
              <a:spcBef>
                <a:spcPts val="120"/>
              </a:spcBef>
            </a:pPr>
            <a:r>
              <a:rPr dirty="0" sz="1300" spc="5" b="1">
                <a:latin typeface="Arial"/>
                <a:cs typeface="Arial"/>
              </a:rPr>
              <a:t>Entity Relationship Diagram</a:t>
            </a:r>
            <a:endParaRPr sz="1300">
              <a:latin typeface="Arial"/>
              <a:cs typeface="Arial"/>
            </a:endParaRPr>
          </a:p>
        </p:txBody>
      </p:sp>
      <p:sp>
        <p:nvSpPr>
          <p:cNvPr id="5" name="object 5"/>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6" name="object 6"/>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2</a:t>
            </a:r>
            <a:endParaRPr baseline="-18518" sz="1800">
              <a:latin typeface="Arial"/>
              <a:cs typeface="Arial"/>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60577"/>
            <a:ext cx="1974214" cy="493395"/>
          </a:xfrm>
          <a:prstGeom prst="rect">
            <a:avLst/>
          </a:prstGeom>
        </p:spPr>
        <p:txBody>
          <a:bodyPr wrap="square" lIns="0" tIns="47625" rIns="0" bIns="0" rtlCol="0" vert="horz">
            <a:spAutoFit/>
          </a:bodyPr>
          <a:lstStyle/>
          <a:p>
            <a:pPr marL="12700">
              <a:lnSpc>
                <a:spcPct val="100000"/>
              </a:lnSpc>
              <a:spcBef>
                <a:spcPts val="375"/>
              </a:spcBef>
            </a:pPr>
            <a:r>
              <a:rPr dirty="0" sz="1300" spc="5" b="1">
                <a:latin typeface="Arial"/>
                <a:cs typeface="Arial"/>
              </a:rPr>
              <a:t>Tables in the</a:t>
            </a:r>
            <a:r>
              <a:rPr dirty="0" sz="1300" spc="-15" b="1">
                <a:latin typeface="Arial"/>
                <a:cs typeface="Arial"/>
              </a:rPr>
              <a:t> </a:t>
            </a:r>
            <a:r>
              <a:rPr dirty="0" sz="1300" spc="5" b="1">
                <a:latin typeface="Arial"/>
                <a:cs typeface="Arial"/>
              </a:rPr>
              <a:t>Schema</a:t>
            </a:r>
            <a:endParaRPr sz="1300">
              <a:latin typeface="Arial"/>
              <a:cs typeface="Arial"/>
            </a:endParaRPr>
          </a:p>
          <a:p>
            <a:pPr marL="137795">
              <a:lnSpc>
                <a:spcPct val="100000"/>
              </a:lnSpc>
              <a:spcBef>
                <a:spcPts val="280"/>
              </a:spcBef>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45">
                <a:latin typeface="Courier New"/>
                <a:cs typeface="Courier New"/>
              </a:rPr>
              <a:t> </a:t>
            </a:r>
            <a:r>
              <a:rPr dirty="0" sz="1300" spc="15">
                <a:latin typeface="Courier New"/>
                <a:cs typeface="Courier New"/>
              </a:rPr>
              <a:t>tab;</a:t>
            </a:r>
            <a:endParaRPr sz="1300">
              <a:latin typeface="Courier New"/>
              <a:cs typeface="Courier New"/>
            </a:endParaRPr>
          </a:p>
        </p:txBody>
      </p:sp>
      <p:sp>
        <p:nvSpPr>
          <p:cNvPr id="3" name="object 3"/>
          <p:cNvSpPr/>
          <p:nvPr/>
        </p:nvSpPr>
        <p:spPr>
          <a:xfrm>
            <a:off x="678910" y="1031117"/>
            <a:ext cx="6301041" cy="2414862"/>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5" name="object 5"/>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6" name="object 6"/>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3</a:t>
            </a:r>
            <a:endParaRPr baseline="-18518" sz="1800">
              <a:latin typeface="Arial"/>
              <a:cs typeface="Arial"/>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33116"/>
            <a:ext cx="1771650" cy="520700"/>
          </a:xfrm>
          <a:prstGeom prst="rect">
            <a:avLst/>
          </a:prstGeom>
        </p:spPr>
        <p:txBody>
          <a:bodyPr wrap="square" lIns="0" tIns="61594" rIns="0" bIns="0" rtlCol="0" vert="horz">
            <a:spAutoFit/>
          </a:bodyPr>
          <a:lstStyle/>
          <a:p>
            <a:pPr marL="12700">
              <a:lnSpc>
                <a:spcPct val="100000"/>
              </a:lnSpc>
              <a:spcBef>
                <a:spcPts val="484"/>
              </a:spcBef>
            </a:pPr>
            <a:r>
              <a:rPr dirty="0" sz="1300" spc="15" b="1">
                <a:latin typeface="Courier New"/>
                <a:cs typeface="Courier New"/>
              </a:rPr>
              <a:t>REGIONS</a:t>
            </a:r>
            <a:r>
              <a:rPr dirty="0" sz="1300" spc="-415" b="1">
                <a:latin typeface="Courier New"/>
                <a:cs typeface="Courier New"/>
              </a:rPr>
              <a:t> </a:t>
            </a:r>
            <a:r>
              <a:rPr dirty="0" sz="1300" spc="10" b="1">
                <a:latin typeface="Arial"/>
                <a:cs typeface="Arial"/>
              </a:rPr>
              <a:t>Table</a:t>
            </a:r>
            <a:endParaRPr sz="1300">
              <a:latin typeface="Arial"/>
              <a:cs typeface="Arial"/>
            </a:endParaRPr>
          </a:p>
          <a:p>
            <a:pPr marL="138430">
              <a:lnSpc>
                <a:spcPct val="100000"/>
              </a:lnSpc>
              <a:spcBef>
                <a:spcPts val="390"/>
              </a:spcBef>
            </a:pPr>
            <a:r>
              <a:rPr dirty="0" sz="1300" spc="15">
                <a:latin typeface="Courier New"/>
                <a:cs typeface="Courier New"/>
              </a:rPr>
              <a:t>DESCRIBE</a:t>
            </a:r>
            <a:r>
              <a:rPr dirty="0" sz="1300" spc="-50">
                <a:latin typeface="Courier New"/>
                <a:cs typeface="Courier New"/>
              </a:rPr>
              <a:t> </a:t>
            </a:r>
            <a:r>
              <a:rPr dirty="0" sz="1300" spc="15">
                <a:latin typeface="Courier New"/>
                <a:cs typeface="Courier New"/>
              </a:rPr>
              <a:t>regions</a:t>
            </a:r>
            <a:endParaRPr sz="1300">
              <a:latin typeface="Courier New"/>
              <a:cs typeface="Courier New"/>
            </a:endParaRPr>
          </a:p>
        </p:txBody>
      </p:sp>
      <p:sp>
        <p:nvSpPr>
          <p:cNvPr id="3" name="object 3"/>
          <p:cNvSpPr txBox="1"/>
          <p:nvPr/>
        </p:nvSpPr>
        <p:spPr>
          <a:xfrm>
            <a:off x="868933" y="1984456"/>
            <a:ext cx="2252980" cy="22669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40">
                <a:latin typeface="Courier New"/>
                <a:cs typeface="Courier New"/>
              </a:rPr>
              <a:t> </a:t>
            </a:r>
            <a:r>
              <a:rPr dirty="0" sz="1300" spc="15">
                <a:latin typeface="Courier New"/>
                <a:cs typeface="Courier New"/>
              </a:rPr>
              <a:t>regions;</a:t>
            </a:r>
            <a:endParaRPr sz="1300">
              <a:latin typeface="Courier New"/>
              <a:cs typeface="Courier New"/>
            </a:endParaRPr>
          </a:p>
        </p:txBody>
      </p:sp>
      <p:sp>
        <p:nvSpPr>
          <p:cNvPr id="4" name="object 4"/>
          <p:cNvSpPr/>
          <p:nvPr/>
        </p:nvSpPr>
        <p:spPr>
          <a:xfrm>
            <a:off x="885030" y="1031084"/>
            <a:ext cx="6083481" cy="721821"/>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885032" y="2307193"/>
            <a:ext cx="6083869" cy="1176602"/>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33116"/>
            <a:ext cx="1974214" cy="520700"/>
          </a:xfrm>
          <a:prstGeom prst="rect">
            <a:avLst/>
          </a:prstGeom>
        </p:spPr>
        <p:txBody>
          <a:bodyPr wrap="square" lIns="0" tIns="61594" rIns="0" bIns="0" rtlCol="0" vert="horz">
            <a:spAutoFit/>
          </a:bodyPr>
          <a:lstStyle/>
          <a:p>
            <a:pPr marL="12700">
              <a:lnSpc>
                <a:spcPct val="100000"/>
              </a:lnSpc>
              <a:spcBef>
                <a:spcPts val="484"/>
              </a:spcBef>
            </a:pPr>
            <a:r>
              <a:rPr dirty="0" sz="1300" spc="15" b="1">
                <a:latin typeface="Courier New"/>
                <a:cs typeface="Courier New"/>
              </a:rPr>
              <a:t>COUNTRIES</a:t>
            </a:r>
            <a:r>
              <a:rPr dirty="0" sz="1300" spc="-415" b="1">
                <a:latin typeface="Courier New"/>
                <a:cs typeface="Courier New"/>
              </a:rPr>
              <a:t> </a:t>
            </a:r>
            <a:r>
              <a:rPr dirty="0" sz="1300" spc="5" b="1">
                <a:latin typeface="Arial"/>
                <a:cs typeface="Arial"/>
              </a:rPr>
              <a:t>Table</a:t>
            </a:r>
            <a:endParaRPr sz="1300">
              <a:latin typeface="Arial"/>
              <a:cs typeface="Arial"/>
            </a:endParaRPr>
          </a:p>
          <a:p>
            <a:pPr marL="138430">
              <a:lnSpc>
                <a:spcPct val="100000"/>
              </a:lnSpc>
              <a:spcBef>
                <a:spcPts val="390"/>
              </a:spcBef>
            </a:pPr>
            <a:r>
              <a:rPr dirty="0" sz="1300" spc="15">
                <a:latin typeface="Courier New"/>
                <a:cs typeface="Courier New"/>
              </a:rPr>
              <a:t>DESCRIBE</a:t>
            </a:r>
            <a:r>
              <a:rPr dirty="0" sz="1300" spc="-45">
                <a:latin typeface="Courier New"/>
                <a:cs typeface="Courier New"/>
              </a:rPr>
              <a:t> </a:t>
            </a:r>
            <a:r>
              <a:rPr dirty="0" sz="1300" spc="15">
                <a:latin typeface="Courier New"/>
                <a:cs typeface="Courier New"/>
              </a:rPr>
              <a:t>countries</a:t>
            </a:r>
            <a:endParaRPr sz="1300">
              <a:latin typeface="Courier New"/>
              <a:cs typeface="Courier New"/>
            </a:endParaRPr>
          </a:p>
        </p:txBody>
      </p:sp>
      <p:sp>
        <p:nvSpPr>
          <p:cNvPr id="3" name="object 3"/>
          <p:cNvSpPr txBox="1"/>
          <p:nvPr/>
        </p:nvSpPr>
        <p:spPr>
          <a:xfrm>
            <a:off x="868933" y="2235916"/>
            <a:ext cx="2455545" cy="22669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35">
                <a:latin typeface="Courier New"/>
                <a:cs typeface="Courier New"/>
              </a:rPr>
              <a:t> </a:t>
            </a:r>
            <a:r>
              <a:rPr dirty="0" sz="1300" spc="15">
                <a:latin typeface="Courier New"/>
                <a:cs typeface="Courier New"/>
              </a:rPr>
              <a:t>countries;</a:t>
            </a:r>
            <a:endParaRPr sz="1300">
              <a:latin typeface="Courier New"/>
              <a:cs typeface="Courier New"/>
            </a:endParaRPr>
          </a:p>
        </p:txBody>
      </p:sp>
      <p:sp>
        <p:nvSpPr>
          <p:cNvPr id="4" name="object 4"/>
          <p:cNvSpPr/>
          <p:nvPr/>
        </p:nvSpPr>
        <p:spPr>
          <a:xfrm>
            <a:off x="895314" y="1020439"/>
            <a:ext cx="6084641" cy="949208"/>
          </a:xfrm>
          <a:prstGeom prst="rect">
            <a:avLst/>
          </a:prstGeom>
          <a:blipFill>
            <a:blip r:embed="rId2" cstate="print"/>
            <a:stretch>
              <a:fillRect/>
            </a:stretch>
          </a:blipFill>
        </p:spPr>
        <p:txBody>
          <a:bodyPr wrap="square" lIns="0" tIns="0" rIns="0" bIns="0" rtlCol="0"/>
          <a:lstStyle/>
          <a:p/>
        </p:txBody>
      </p:sp>
      <p:grpSp>
        <p:nvGrpSpPr>
          <p:cNvPr id="5" name="object 5"/>
          <p:cNvGrpSpPr/>
          <p:nvPr/>
        </p:nvGrpSpPr>
        <p:grpSpPr>
          <a:xfrm>
            <a:off x="667856" y="2496311"/>
            <a:ext cx="6343015" cy="6534784"/>
            <a:chOff x="667856" y="2496311"/>
            <a:chExt cx="6343015" cy="6534784"/>
          </a:xfrm>
        </p:grpSpPr>
        <p:sp>
          <p:nvSpPr>
            <p:cNvPr id="6" name="object 6"/>
            <p:cNvSpPr/>
            <p:nvPr/>
          </p:nvSpPr>
          <p:spPr>
            <a:xfrm>
              <a:off x="667856" y="5944361"/>
              <a:ext cx="6301482" cy="308630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719327" y="2496311"/>
              <a:ext cx="6291072" cy="3479292"/>
            </a:xfrm>
            <a:prstGeom prst="rect">
              <a:avLst/>
            </a:prstGeom>
            <a:blipFill>
              <a:blip r:embed="rId4" cstate="print"/>
              <a:stretch>
                <a:fillRect/>
              </a:stretch>
            </a:blipFill>
          </p:spPr>
          <p:txBody>
            <a:bodyPr wrap="square" lIns="0" tIns="0" rIns="0" bIns="0" rtlCol="0"/>
            <a:lstStyle/>
            <a:p/>
          </p:txBody>
        </p:sp>
      </p:gr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5</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33116"/>
            <a:ext cx="2075180" cy="520700"/>
          </a:xfrm>
          <a:prstGeom prst="rect">
            <a:avLst/>
          </a:prstGeom>
        </p:spPr>
        <p:txBody>
          <a:bodyPr wrap="square" lIns="0" tIns="61594" rIns="0" bIns="0" rtlCol="0" vert="horz">
            <a:spAutoFit/>
          </a:bodyPr>
          <a:lstStyle/>
          <a:p>
            <a:pPr marL="12700">
              <a:lnSpc>
                <a:spcPct val="100000"/>
              </a:lnSpc>
              <a:spcBef>
                <a:spcPts val="484"/>
              </a:spcBef>
            </a:pPr>
            <a:r>
              <a:rPr dirty="0" sz="1300" spc="15" b="1">
                <a:latin typeface="Courier New"/>
                <a:cs typeface="Courier New"/>
              </a:rPr>
              <a:t>LOCATIONS</a:t>
            </a:r>
            <a:r>
              <a:rPr dirty="0" sz="1300" spc="-415" b="1">
                <a:latin typeface="Courier New"/>
                <a:cs typeface="Courier New"/>
              </a:rPr>
              <a:t> </a:t>
            </a:r>
            <a:r>
              <a:rPr dirty="0" sz="1300" spc="5" b="1">
                <a:latin typeface="Arial"/>
                <a:cs typeface="Arial"/>
              </a:rPr>
              <a:t>Table</a:t>
            </a:r>
            <a:endParaRPr sz="1300">
              <a:latin typeface="Arial"/>
              <a:cs typeface="Arial"/>
            </a:endParaRPr>
          </a:p>
          <a:p>
            <a:pPr marL="138430">
              <a:lnSpc>
                <a:spcPct val="100000"/>
              </a:lnSpc>
              <a:spcBef>
                <a:spcPts val="390"/>
              </a:spcBef>
            </a:pPr>
            <a:r>
              <a:rPr dirty="0" sz="1300" spc="15">
                <a:latin typeface="Courier New"/>
                <a:cs typeface="Courier New"/>
              </a:rPr>
              <a:t>DESCRIBE</a:t>
            </a:r>
            <a:r>
              <a:rPr dirty="0" sz="1300" spc="-45">
                <a:latin typeface="Courier New"/>
                <a:cs typeface="Courier New"/>
              </a:rPr>
              <a:t> </a:t>
            </a:r>
            <a:r>
              <a:rPr dirty="0" sz="1300" spc="15">
                <a:latin typeface="Courier New"/>
                <a:cs typeface="Courier New"/>
              </a:rPr>
              <a:t>locations;</a:t>
            </a:r>
            <a:endParaRPr sz="1300">
              <a:latin typeface="Courier New"/>
              <a:cs typeface="Courier New"/>
            </a:endParaRPr>
          </a:p>
        </p:txBody>
      </p:sp>
      <p:sp>
        <p:nvSpPr>
          <p:cNvPr id="3" name="object 3"/>
          <p:cNvSpPr txBox="1"/>
          <p:nvPr/>
        </p:nvSpPr>
        <p:spPr>
          <a:xfrm>
            <a:off x="868933" y="2822656"/>
            <a:ext cx="2455545" cy="22669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35">
                <a:latin typeface="Courier New"/>
                <a:cs typeface="Courier New"/>
              </a:rPr>
              <a:t> </a:t>
            </a:r>
            <a:r>
              <a:rPr dirty="0" sz="1300" spc="15">
                <a:latin typeface="Courier New"/>
                <a:cs typeface="Courier New"/>
              </a:rPr>
              <a:t>locations;</a:t>
            </a:r>
            <a:endParaRPr sz="1300">
              <a:latin typeface="Courier New"/>
              <a:cs typeface="Courier New"/>
            </a:endParaRPr>
          </a:p>
        </p:txBody>
      </p:sp>
      <p:sp>
        <p:nvSpPr>
          <p:cNvPr id="4" name="object 4"/>
          <p:cNvSpPr/>
          <p:nvPr/>
        </p:nvSpPr>
        <p:spPr>
          <a:xfrm>
            <a:off x="873978" y="1021980"/>
            <a:ext cx="6084641" cy="1630818"/>
          </a:xfrm>
          <a:prstGeom prst="rect">
            <a:avLst/>
          </a:prstGeom>
          <a:blipFill>
            <a:blip r:embed="rId2" cstate="print"/>
            <a:stretch>
              <a:fillRect/>
            </a:stretch>
          </a:blipFill>
        </p:spPr>
        <p:txBody>
          <a:bodyPr wrap="square" lIns="0" tIns="0" rIns="0" bIns="0" rtlCol="0"/>
          <a:lstStyle/>
          <a:p/>
        </p:txBody>
      </p:sp>
      <p:grpSp>
        <p:nvGrpSpPr>
          <p:cNvPr id="5" name="object 5"/>
          <p:cNvGrpSpPr/>
          <p:nvPr/>
        </p:nvGrpSpPr>
        <p:grpSpPr>
          <a:xfrm>
            <a:off x="637794" y="3096894"/>
            <a:ext cx="6383655" cy="6481445"/>
            <a:chOff x="637794" y="3096894"/>
            <a:chExt cx="6383655" cy="6481445"/>
          </a:xfrm>
        </p:grpSpPr>
        <p:sp>
          <p:nvSpPr>
            <p:cNvPr id="6" name="object 6"/>
            <p:cNvSpPr/>
            <p:nvPr/>
          </p:nvSpPr>
          <p:spPr>
            <a:xfrm>
              <a:off x="885034" y="3096894"/>
              <a:ext cx="6084255" cy="3807587"/>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637794" y="6389370"/>
              <a:ext cx="6383274" cy="3188969"/>
            </a:xfrm>
            <a:prstGeom prst="rect">
              <a:avLst/>
            </a:prstGeom>
            <a:blipFill>
              <a:blip r:embed="rId4" cstate="print"/>
              <a:stretch>
                <a:fillRect/>
              </a:stretch>
            </a:blipFill>
          </p:spPr>
          <p:txBody>
            <a:bodyPr wrap="square" lIns="0" tIns="0" rIns="0" bIns="0" rtlCol="0"/>
            <a:lstStyle/>
            <a:p/>
          </p:txBody>
        </p:sp>
      </p:gr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6</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33116"/>
            <a:ext cx="2176145" cy="520700"/>
          </a:xfrm>
          <a:prstGeom prst="rect">
            <a:avLst/>
          </a:prstGeom>
        </p:spPr>
        <p:txBody>
          <a:bodyPr wrap="square" lIns="0" tIns="61594" rIns="0" bIns="0" rtlCol="0" vert="horz">
            <a:spAutoFit/>
          </a:bodyPr>
          <a:lstStyle/>
          <a:p>
            <a:pPr marL="12700">
              <a:lnSpc>
                <a:spcPct val="100000"/>
              </a:lnSpc>
              <a:spcBef>
                <a:spcPts val="484"/>
              </a:spcBef>
            </a:pPr>
            <a:r>
              <a:rPr dirty="0" sz="1300" spc="15" b="1">
                <a:latin typeface="Courier New"/>
                <a:cs typeface="Courier New"/>
              </a:rPr>
              <a:t>DEPARTMENTS</a:t>
            </a:r>
            <a:r>
              <a:rPr dirty="0" sz="1300" spc="-415" b="1">
                <a:latin typeface="Courier New"/>
                <a:cs typeface="Courier New"/>
              </a:rPr>
              <a:t> </a:t>
            </a:r>
            <a:r>
              <a:rPr dirty="0" sz="1300" spc="5" b="1">
                <a:latin typeface="Arial"/>
                <a:cs typeface="Arial"/>
              </a:rPr>
              <a:t>Table</a:t>
            </a:r>
            <a:endParaRPr sz="1300">
              <a:latin typeface="Arial"/>
              <a:cs typeface="Arial"/>
            </a:endParaRPr>
          </a:p>
          <a:p>
            <a:pPr marL="138430">
              <a:lnSpc>
                <a:spcPct val="100000"/>
              </a:lnSpc>
              <a:spcBef>
                <a:spcPts val="390"/>
              </a:spcBef>
            </a:pPr>
            <a:r>
              <a:rPr dirty="0" sz="1300" spc="15">
                <a:latin typeface="Courier New"/>
                <a:cs typeface="Courier New"/>
              </a:rPr>
              <a:t>DESCRIBE</a:t>
            </a:r>
            <a:r>
              <a:rPr dirty="0" sz="1300" spc="-45">
                <a:latin typeface="Courier New"/>
                <a:cs typeface="Courier New"/>
              </a:rPr>
              <a:t> </a:t>
            </a:r>
            <a:r>
              <a:rPr dirty="0" sz="1300" spc="15">
                <a:latin typeface="Courier New"/>
                <a:cs typeface="Courier New"/>
              </a:rPr>
              <a:t>departments</a:t>
            </a:r>
            <a:endParaRPr sz="1300">
              <a:latin typeface="Courier New"/>
              <a:cs typeface="Courier New"/>
            </a:endParaRPr>
          </a:p>
        </p:txBody>
      </p:sp>
      <p:sp>
        <p:nvSpPr>
          <p:cNvPr id="3" name="object 3"/>
          <p:cNvSpPr txBox="1"/>
          <p:nvPr/>
        </p:nvSpPr>
        <p:spPr>
          <a:xfrm>
            <a:off x="868933" y="2235916"/>
            <a:ext cx="2658745" cy="22669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30">
                <a:latin typeface="Courier New"/>
                <a:cs typeface="Courier New"/>
              </a:rPr>
              <a:t> </a:t>
            </a:r>
            <a:r>
              <a:rPr dirty="0" sz="1300" spc="15">
                <a:latin typeface="Courier New"/>
                <a:cs typeface="Courier New"/>
              </a:rPr>
              <a:t>departments;</a:t>
            </a:r>
            <a:endParaRPr sz="1300">
              <a:latin typeface="Courier New"/>
              <a:cs typeface="Courier New"/>
            </a:endParaRPr>
          </a:p>
        </p:txBody>
      </p:sp>
      <p:sp>
        <p:nvSpPr>
          <p:cNvPr id="4" name="object 4"/>
          <p:cNvSpPr/>
          <p:nvPr/>
        </p:nvSpPr>
        <p:spPr>
          <a:xfrm>
            <a:off x="890364" y="1001392"/>
            <a:ext cx="6083481" cy="1176278"/>
          </a:xfrm>
          <a:prstGeom prst="rect">
            <a:avLst/>
          </a:prstGeom>
          <a:blipFill>
            <a:blip r:embed="rId2" cstate="print"/>
            <a:stretch>
              <a:fillRect/>
            </a:stretch>
          </a:blipFill>
        </p:spPr>
        <p:txBody>
          <a:bodyPr wrap="square" lIns="0" tIns="0" rIns="0" bIns="0" rtlCol="0"/>
          <a:lstStyle/>
          <a:p/>
        </p:txBody>
      </p:sp>
      <p:grpSp>
        <p:nvGrpSpPr>
          <p:cNvPr id="5" name="object 5"/>
          <p:cNvGrpSpPr/>
          <p:nvPr/>
        </p:nvGrpSpPr>
        <p:grpSpPr>
          <a:xfrm>
            <a:off x="647700" y="2513568"/>
            <a:ext cx="6352540" cy="7004050"/>
            <a:chOff x="647700" y="2513568"/>
            <a:chExt cx="6352540" cy="7004050"/>
          </a:xfrm>
        </p:grpSpPr>
        <p:sp>
          <p:nvSpPr>
            <p:cNvPr id="6" name="object 6"/>
            <p:cNvSpPr/>
            <p:nvPr/>
          </p:nvSpPr>
          <p:spPr>
            <a:xfrm>
              <a:off x="895314" y="2513568"/>
              <a:ext cx="6084641" cy="344831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647700" y="5935217"/>
              <a:ext cx="6352032" cy="3582162"/>
            </a:xfrm>
            <a:prstGeom prst="rect">
              <a:avLst/>
            </a:prstGeom>
            <a:blipFill>
              <a:blip r:embed="rId4" cstate="print"/>
              <a:stretch>
                <a:fillRect/>
              </a:stretch>
            </a:blipFill>
          </p:spPr>
          <p:txBody>
            <a:bodyPr wrap="square" lIns="0" tIns="0" rIns="0" bIns="0" rtlCol="0"/>
            <a:lstStyle/>
            <a:p/>
          </p:txBody>
        </p:sp>
      </p:gr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7</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33116"/>
            <a:ext cx="1467485" cy="520700"/>
          </a:xfrm>
          <a:prstGeom prst="rect">
            <a:avLst/>
          </a:prstGeom>
        </p:spPr>
        <p:txBody>
          <a:bodyPr wrap="square" lIns="0" tIns="61594" rIns="0" bIns="0" rtlCol="0" vert="horz">
            <a:spAutoFit/>
          </a:bodyPr>
          <a:lstStyle/>
          <a:p>
            <a:pPr marL="12700">
              <a:lnSpc>
                <a:spcPct val="100000"/>
              </a:lnSpc>
              <a:spcBef>
                <a:spcPts val="484"/>
              </a:spcBef>
            </a:pPr>
            <a:r>
              <a:rPr dirty="0" sz="1300" spc="15" b="1">
                <a:latin typeface="Courier New"/>
                <a:cs typeface="Courier New"/>
              </a:rPr>
              <a:t>JOBS</a:t>
            </a:r>
            <a:r>
              <a:rPr dirty="0" sz="1300" spc="-415" b="1">
                <a:latin typeface="Courier New"/>
                <a:cs typeface="Courier New"/>
              </a:rPr>
              <a:t> </a:t>
            </a:r>
            <a:r>
              <a:rPr dirty="0" sz="1300" spc="5" b="1">
                <a:latin typeface="Arial"/>
                <a:cs typeface="Arial"/>
              </a:rPr>
              <a:t>Table</a:t>
            </a:r>
            <a:endParaRPr sz="1300">
              <a:latin typeface="Arial"/>
              <a:cs typeface="Arial"/>
            </a:endParaRPr>
          </a:p>
          <a:p>
            <a:pPr marL="137795">
              <a:lnSpc>
                <a:spcPct val="100000"/>
              </a:lnSpc>
              <a:spcBef>
                <a:spcPts val="390"/>
              </a:spcBef>
            </a:pPr>
            <a:r>
              <a:rPr dirty="0" sz="1300" spc="15">
                <a:latin typeface="Courier New"/>
                <a:cs typeface="Courier New"/>
              </a:rPr>
              <a:t>DESCRIBE</a:t>
            </a:r>
            <a:r>
              <a:rPr dirty="0" sz="1300" spc="-55">
                <a:latin typeface="Courier New"/>
                <a:cs typeface="Courier New"/>
              </a:rPr>
              <a:t> </a:t>
            </a:r>
            <a:r>
              <a:rPr dirty="0" sz="1300" spc="15">
                <a:latin typeface="Courier New"/>
                <a:cs typeface="Courier New"/>
              </a:rPr>
              <a:t>jobs</a:t>
            </a:r>
            <a:endParaRPr sz="1300">
              <a:latin typeface="Courier New"/>
              <a:cs typeface="Courier New"/>
            </a:endParaRPr>
          </a:p>
        </p:txBody>
      </p:sp>
      <p:sp>
        <p:nvSpPr>
          <p:cNvPr id="3" name="object 3"/>
          <p:cNvSpPr txBox="1"/>
          <p:nvPr/>
        </p:nvSpPr>
        <p:spPr>
          <a:xfrm>
            <a:off x="868933" y="2487376"/>
            <a:ext cx="1950085" cy="22669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45">
                <a:latin typeface="Courier New"/>
                <a:cs typeface="Courier New"/>
              </a:rPr>
              <a:t> </a:t>
            </a:r>
            <a:r>
              <a:rPr dirty="0" sz="1300" spc="15">
                <a:latin typeface="Courier New"/>
                <a:cs typeface="Courier New"/>
              </a:rPr>
              <a:t>jobs;</a:t>
            </a:r>
            <a:endParaRPr sz="1300">
              <a:latin typeface="Courier New"/>
              <a:cs typeface="Courier New"/>
            </a:endParaRPr>
          </a:p>
        </p:txBody>
      </p:sp>
      <p:sp>
        <p:nvSpPr>
          <p:cNvPr id="4" name="object 4"/>
          <p:cNvSpPr/>
          <p:nvPr/>
        </p:nvSpPr>
        <p:spPr>
          <a:xfrm>
            <a:off x="879700" y="1046702"/>
            <a:ext cx="6084236" cy="1176337"/>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68239" y="2817261"/>
            <a:ext cx="6290378" cy="5141263"/>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8</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33116"/>
            <a:ext cx="1974214" cy="520700"/>
          </a:xfrm>
          <a:prstGeom prst="rect">
            <a:avLst/>
          </a:prstGeom>
        </p:spPr>
        <p:txBody>
          <a:bodyPr wrap="square" lIns="0" tIns="61594" rIns="0" bIns="0" rtlCol="0" vert="horz">
            <a:spAutoFit/>
          </a:bodyPr>
          <a:lstStyle/>
          <a:p>
            <a:pPr marL="12700">
              <a:lnSpc>
                <a:spcPct val="100000"/>
              </a:lnSpc>
              <a:spcBef>
                <a:spcPts val="484"/>
              </a:spcBef>
            </a:pPr>
            <a:r>
              <a:rPr dirty="0" sz="1300" spc="15" b="1">
                <a:latin typeface="Courier New"/>
                <a:cs typeface="Courier New"/>
              </a:rPr>
              <a:t>EMPLOYEES</a:t>
            </a:r>
            <a:r>
              <a:rPr dirty="0" sz="1300" spc="-415" b="1">
                <a:latin typeface="Courier New"/>
                <a:cs typeface="Courier New"/>
              </a:rPr>
              <a:t> </a:t>
            </a:r>
            <a:r>
              <a:rPr dirty="0" sz="1300" spc="5" b="1">
                <a:latin typeface="Arial"/>
                <a:cs typeface="Arial"/>
              </a:rPr>
              <a:t>Table</a:t>
            </a:r>
            <a:endParaRPr sz="1300">
              <a:latin typeface="Arial"/>
              <a:cs typeface="Arial"/>
            </a:endParaRPr>
          </a:p>
          <a:p>
            <a:pPr marL="138430">
              <a:lnSpc>
                <a:spcPct val="100000"/>
              </a:lnSpc>
              <a:spcBef>
                <a:spcPts val="390"/>
              </a:spcBef>
            </a:pPr>
            <a:r>
              <a:rPr dirty="0" sz="1300" spc="15">
                <a:latin typeface="Courier New"/>
                <a:cs typeface="Courier New"/>
              </a:rPr>
              <a:t>DESCRIBE</a:t>
            </a:r>
            <a:r>
              <a:rPr dirty="0" sz="1300" spc="-45">
                <a:latin typeface="Courier New"/>
                <a:cs typeface="Courier New"/>
              </a:rPr>
              <a:t> </a:t>
            </a:r>
            <a:r>
              <a:rPr dirty="0" sz="1300" spc="15">
                <a:latin typeface="Courier New"/>
                <a:cs typeface="Courier New"/>
              </a:rPr>
              <a:t>employees</a:t>
            </a:r>
            <a:endParaRPr sz="1300">
              <a:latin typeface="Courier New"/>
              <a:cs typeface="Courier New"/>
            </a:endParaRPr>
          </a:p>
        </p:txBody>
      </p:sp>
      <p:sp>
        <p:nvSpPr>
          <p:cNvPr id="3" name="object 3"/>
          <p:cNvSpPr/>
          <p:nvPr/>
        </p:nvSpPr>
        <p:spPr>
          <a:xfrm>
            <a:off x="895702" y="1028865"/>
            <a:ext cx="6084255" cy="2768014"/>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5" name="object 5"/>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6" name="object 6"/>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B</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9</a:t>
            </a:r>
            <a:endParaRPr baseline="-18518" sz="1800">
              <a:latin typeface="Arial"/>
              <a:cs typeface="Arial"/>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29260"/>
            <a:ext cx="6273165" cy="142938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EMPLOYEES</a:t>
            </a:r>
            <a:r>
              <a:rPr dirty="0" sz="1300" spc="-409" b="1">
                <a:latin typeface="Courier New"/>
                <a:cs typeface="Courier New"/>
              </a:rPr>
              <a:t> </a:t>
            </a:r>
            <a:r>
              <a:rPr dirty="0" sz="1300" spc="5" b="1">
                <a:latin typeface="Arial"/>
                <a:cs typeface="Arial"/>
              </a:rPr>
              <a:t>Table</a:t>
            </a:r>
            <a:endParaRPr sz="1300">
              <a:latin typeface="Arial"/>
              <a:cs typeface="Arial"/>
            </a:endParaRPr>
          </a:p>
          <a:p>
            <a:pPr marL="137795" marR="5080">
              <a:lnSpc>
                <a:spcPct val="103800"/>
              </a:lnSpc>
              <a:spcBef>
                <a:spcPts val="360"/>
              </a:spcBef>
            </a:pPr>
            <a:r>
              <a:rPr dirty="0" sz="1300" spc="10">
                <a:latin typeface="Times New Roman"/>
                <a:cs typeface="Times New Roman"/>
              </a:rPr>
              <a:t>The </a:t>
            </a:r>
            <a:r>
              <a:rPr dirty="0" sz="1300" spc="5">
                <a:latin typeface="Times New Roman"/>
                <a:cs typeface="Times New Roman"/>
              </a:rPr>
              <a:t>headings for the </a:t>
            </a:r>
            <a:r>
              <a:rPr dirty="0" sz="1300" spc="15">
                <a:latin typeface="Courier New"/>
                <a:cs typeface="Courier New"/>
              </a:rPr>
              <a:t>COMMISSION_PCT</a:t>
            </a:r>
            <a:r>
              <a:rPr dirty="0" sz="1300" spc="15">
                <a:latin typeface="Times New Roman"/>
                <a:cs typeface="Times New Roman"/>
              </a:rPr>
              <a:t>, </a:t>
            </a:r>
            <a:r>
              <a:rPr dirty="0" sz="1300" spc="10">
                <a:latin typeface="Courier New"/>
                <a:cs typeface="Courier New"/>
              </a:rPr>
              <a:t>MANAGER_ID</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DEPARTMENT_ID  </a:t>
            </a:r>
            <a:r>
              <a:rPr dirty="0" sz="1300" spc="10">
                <a:latin typeface="Times New Roman"/>
                <a:cs typeface="Times New Roman"/>
              </a:rPr>
              <a:t>columns </a:t>
            </a:r>
            <a:r>
              <a:rPr dirty="0" sz="1300" spc="5">
                <a:latin typeface="Times New Roman"/>
                <a:cs typeface="Times New Roman"/>
              </a:rPr>
              <a:t>are set to </a:t>
            </a:r>
            <a:r>
              <a:rPr dirty="0" sz="1300" spc="5">
                <a:latin typeface="Courier New"/>
                <a:cs typeface="Courier New"/>
              </a:rPr>
              <a:t>COMM</a:t>
            </a:r>
            <a:r>
              <a:rPr dirty="0" sz="1300" spc="5">
                <a:latin typeface="Times New Roman"/>
                <a:cs typeface="Times New Roman"/>
              </a:rPr>
              <a:t>, </a:t>
            </a:r>
            <a:r>
              <a:rPr dirty="0" sz="1300" spc="5">
                <a:latin typeface="Courier New"/>
                <a:cs typeface="Courier New"/>
              </a:rPr>
              <a:t>MGRID</a:t>
            </a:r>
            <a:r>
              <a:rPr dirty="0" sz="1300" spc="5">
                <a:latin typeface="Times New Roman"/>
                <a:cs typeface="Times New Roman"/>
              </a:rPr>
              <a:t>, and </a:t>
            </a:r>
            <a:r>
              <a:rPr dirty="0" sz="1300" spc="15">
                <a:latin typeface="Courier New"/>
                <a:cs typeface="Courier New"/>
              </a:rPr>
              <a:t>DEPTID</a:t>
            </a:r>
            <a:r>
              <a:rPr dirty="0" sz="1300" spc="-325">
                <a:latin typeface="Courier New"/>
                <a:cs typeface="Courier New"/>
              </a:rPr>
              <a:t> </a:t>
            </a:r>
            <a:r>
              <a:rPr dirty="0" sz="1300" spc="5">
                <a:latin typeface="Times New Roman"/>
                <a:cs typeface="Times New Roman"/>
              </a:rPr>
              <a:t>in the following screenshot, to fit the table  values across the</a:t>
            </a:r>
            <a:r>
              <a:rPr dirty="0" sz="1300">
                <a:latin typeface="Times New Roman"/>
                <a:cs typeface="Times New Roman"/>
              </a:rPr>
              <a:t> </a:t>
            </a:r>
            <a:r>
              <a:rPr dirty="0" sz="1300" spc="5">
                <a:latin typeface="Times New Roman"/>
                <a:cs typeface="Times New Roman"/>
              </a:rPr>
              <a:t>page.</a:t>
            </a:r>
            <a:endParaRPr sz="1300">
              <a:latin typeface="Times New Roman"/>
              <a:cs typeface="Times New Roman"/>
            </a:endParaRPr>
          </a:p>
          <a:p>
            <a:pPr>
              <a:lnSpc>
                <a:spcPct val="100000"/>
              </a:lnSpc>
              <a:spcBef>
                <a:spcPts val="50"/>
              </a:spcBef>
            </a:pPr>
            <a:endParaRPr sz="1950">
              <a:latin typeface="Times New Roman"/>
              <a:cs typeface="Times New Roman"/>
            </a:endParaRPr>
          </a:p>
          <a:p>
            <a:pPr marL="137795">
              <a:lnSpc>
                <a:spcPct val="100000"/>
              </a:lnSpc>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25">
                <a:latin typeface="Courier New"/>
                <a:cs typeface="Courier New"/>
              </a:rPr>
              <a:t> </a:t>
            </a:r>
            <a:r>
              <a:rPr dirty="0" sz="1300" spc="15">
                <a:latin typeface="Courier New"/>
                <a:cs typeface="Courier New"/>
              </a:rPr>
              <a:t>employees;</a:t>
            </a:r>
            <a:endParaRPr sz="1300">
              <a:latin typeface="Courier New"/>
              <a:cs typeface="Courier New"/>
            </a:endParaRPr>
          </a:p>
        </p:txBody>
      </p:sp>
      <p:sp>
        <p:nvSpPr>
          <p:cNvPr id="3" name="object 3"/>
          <p:cNvSpPr/>
          <p:nvPr/>
        </p:nvSpPr>
        <p:spPr>
          <a:xfrm>
            <a:off x="771497" y="1940953"/>
            <a:ext cx="6300271" cy="561503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5" name="object 5"/>
          <p:cNvSpPr txBox="1"/>
          <p:nvPr/>
        </p:nvSpPr>
        <p:spPr>
          <a:xfrm>
            <a:off x="749300" y="9492605"/>
            <a:ext cx="6168390"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6" name="object 6"/>
          <p:cNvSpPr txBox="1"/>
          <p:nvPr/>
        </p:nvSpPr>
        <p:spPr>
          <a:xfrm>
            <a:off x="749300" y="9619605"/>
            <a:ext cx="5404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B</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90">
                <a:latin typeface="Garuda"/>
                <a:cs typeface="Garuda"/>
              </a:rPr>
              <a:t> </a:t>
            </a:r>
            <a:r>
              <a:rPr dirty="0" baseline="-18518" sz="1800" b="1">
                <a:latin typeface="Arial"/>
                <a:cs typeface="Arial"/>
              </a:rPr>
              <a:t>0</a:t>
            </a:r>
            <a:endParaRPr baseline="-18518" sz="1800">
              <a:latin typeface="Arial"/>
              <a:cs typeface="Arial"/>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79552"/>
            <a:ext cx="2385695" cy="226695"/>
          </a:xfrm>
          <a:prstGeom prst="rect">
            <a:avLst/>
          </a:prstGeom>
        </p:spPr>
        <p:txBody>
          <a:bodyPr wrap="square" lIns="0" tIns="15240" rIns="0" bIns="0" rtlCol="0" vert="horz">
            <a:spAutoFit/>
          </a:bodyPr>
          <a:lstStyle/>
          <a:p>
            <a:pPr marL="12700">
              <a:lnSpc>
                <a:spcPct val="100000"/>
              </a:lnSpc>
              <a:spcBef>
                <a:spcPts val="120"/>
              </a:spcBef>
            </a:pPr>
            <a:r>
              <a:rPr dirty="0" sz="1300" spc="15" b="1">
                <a:latin typeface="Courier New"/>
                <a:cs typeface="Courier New"/>
              </a:rPr>
              <a:t>EMPLOYEES</a:t>
            </a:r>
            <a:r>
              <a:rPr dirty="0" sz="1300" spc="-475" b="1">
                <a:latin typeface="Courier New"/>
                <a:cs typeface="Courier New"/>
              </a:rPr>
              <a:t> </a:t>
            </a:r>
            <a:r>
              <a:rPr dirty="0" sz="1300" spc="10" b="1">
                <a:latin typeface="Arial"/>
                <a:cs typeface="Arial"/>
              </a:rPr>
              <a:t>Table (continued)</a:t>
            </a:r>
            <a:endParaRPr sz="1300">
              <a:latin typeface="Arial"/>
              <a:cs typeface="Arial"/>
            </a:endParaRPr>
          </a:p>
        </p:txBody>
      </p:sp>
      <p:grpSp>
        <p:nvGrpSpPr>
          <p:cNvPr id="3" name="object 3"/>
          <p:cNvGrpSpPr/>
          <p:nvPr/>
        </p:nvGrpSpPr>
        <p:grpSpPr>
          <a:xfrm>
            <a:off x="698754" y="907541"/>
            <a:ext cx="6394450" cy="8423275"/>
            <a:chOff x="698754" y="907541"/>
            <a:chExt cx="6394450" cy="8423275"/>
          </a:xfrm>
        </p:grpSpPr>
        <p:sp>
          <p:nvSpPr>
            <p:cNvPr id="4" name="object 4"/>
            <p:cNvSpPr/>
            <p:nvPr/>
          </p:nvSpPr>
          <p:spPr>
            <a:xfrm>
              <a:off x="760831" y="907541"/>
              <a:ext cx="6300657" cy="5635752"/>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98754" y="6502907"/>
              <a:ext cx="6393942" cy="2827781"/>
            </a:xfrm>
            <a:prstGeom prst="rect">
              <a:avLst/>
            </a:prstGeom>
            <a:blipFill>
              <a:blip r:embed="rId3" cstate="print"/>
              <a:stretch>
                <a:fillRect/>
              </a:stretch>
            </a:blipFill>
          </p:spPr>
          <p:txBody>
            <a:bodyPr wrap="square" lIns="0" tIns="0" rIns="0" bIns="0" rtlCol="0"/>
            <a:lstStyle/>
            <a:p/>
          </p:txBody>
        </p:sp>
      </p:gr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B</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1</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07970" y="1947672"/>
            <a:ext cx="2257425" cy="1734820"/>
          </a:xfrm>
          <a:custGeom>
            <a:avLst/>
            <a:gdLst/>
            <a:ahLst/>
            <a:cxnLst/>
            <a:rect l="l" t="t" r="r" b="b"/>
            <a:pathLst>
              <a:path w="2257425" h="1734820">
                <a:moveTo>
                  <a:pt x="899159" y="1654302"/>
                </a:moveTo>
                <a:lnTo>
                  <a:pt x="22097" y="1654302"/>
                </a:lnTo>
                <a:lnTo>
                  <a:pt x="22097" y="1700022"/>
                </a:lnTo>
                <a:lnTo>
                  <a:pt x="899159" y="1700022"/>
                </a:lnTo>
                <a:lnTo>
                  <a:pt x="899159" y="1654302"/>
                </a:lnTo>
                <a:close/>
              </a:path>
              <a:path w="2257425" h="1734820">
                <a:moveTo>
                  <a:pt x="653795" y="285102"/>
                </a:moveTo>
                <a:lnTo>
                  <a:pt x="183060" y="285102"/>
                </a:lnTo>
                <a:lnTo>
                  <a:pt x="228776" y="296145"/>
                </a:lnTo>
                <a:lnTo>
                  <a:pt x="268985" y="327660"/>
                </a:lnTo>
                <a:lnTo>
                  <a:pt x="287273" y="362712"/>
                </a:lnTo>
                <a:lnTo>
                  <a:pt x="293369" y="404622"/>
                </a:lnTo>
                <a:lnTo>
                  <a:pt x="294131" y="424434"/>
                </a:lnTo>
                <a:lnTo>
                  <a:pt x="295655" y="446531"/>
                </a:lnTo>
                <a:lnTo>
                  <a:pt x="295655" y="470916"/>
                </a:lnTo>
                <a:lnTo>
                  <a:pt x="296417" y="498348"/>
                </a:lnTo>
                <a:lnTo>
                  <a:pt x="296417" y="1361694"/>
                </a:lnTo>
                <a:lnTo>
                  <a:pt x="295655" y="1380744"/>
                </a:lnTo>
                <a:lnTo>
                  <a:pt x="295655" y="1416558"/>
                </a:lnTo>
                <a:lnTo>
                  <a:pt x="294893" y="1433322"/>
                </a:lnTo>
                <a:lnTo>
                  <a:pt x="294131" y="1449324"/>
                </a:lnTo>
                <a:lnTo>
                  <a:pt x="291498" y="1507095"/>
                </a:lnTo>
                <a:lnTo>
                  <a:pt x="282147" y="1553840"/>
                </a:lnTo>
                <a:lnTo>
                  <a:pt x="264867" y="1590454"/>
                </a:lnTo>
                <a:lnTo>
                  <a:pt x="201667" y="1636879"/>
                </a:lnTo>
                <a:lnTo>
                  <a:pt x="153324" y="1648481"/>
                </a:lnTo>
                <a:lnTo>
                  <a:pt x="92201" y="1653539"/>
                </a:lnTo>
                <a:lnTo>
                  <a:pt x="66293" y="1654302"/>
                </a:lnTo>
                <a:lnTo>
                  <a:pt x="861059" y="1654302"/>
                </a:lnTo>
                <a:lnTo>
                  <a:pt x="800312" y="1650570"/>
                </a:lnTo>
                <a:lnTo>
                  <a:pt x="752863" y="1640195"/>
                </a:lnTo>
                <a:lnTo>
                  <a:pt x="717060" y="1623542"/>
                </a:lnTo>
                <a:lnTo>
                  <a:pt x="673788" y="1572853"/>
                </a:lnTo>
                <a:lnTo>
                  <a:pt x="657281" y="1501410"/>
                </a:lnTo>
                <a:lnTo>
                  <a:pt x="654934" y="1458815"/>
                </a:lnTo>
                <a:lnTo>
                  <a:pt x="654323" y="1412122"/>
                </a:lnTo>
                <a:lnTo>
                  <a:pt x="653795" y="1361694"/>
                </a:lnTo>
                <a:lnTo>
                  <a:pt x="653795" y="285102"/>
                </a:lnTo>
                <a:close/>
              </a:path>
              <a:path w="2257425" h="1734820">
                <a:moveTo>
                  <a:pt x="653795" y="0"/>
                </a:moveTo>
                <a:lnTo>
                  <a:pt x="612647" y="0"/>
                </a:lnTo>
                <a:lnTo>
                  <a:pt x="0" y="279654"/>
                </a:lnTo>
                <a:lnTo>
                  <a:pt x="22097" y="323850"/>
                </a:lnTo>
                <a:lnTo>
                  <a:pt x="44195" y="314706"/>
                </a:lnTo>
                <a:lnTo>
                  <a:pt x="65531" y="307086"/>
                </a:lnTo>
                <a:lnTo>
                  <a:pt x="85343" y="300228"/>
                </a:lnTo>
                <a:lnTo>
                  <a:pt x="134397" y="288480"/>
                </a:lnTo>
                <a:lnTo>
                  <a:pt x="183060" y="285102"/>
                </a:lnTo>
                <a:lnTo>
                  <a:pt x="653795" y="285102"/>
                </a:lnTo>
                <a:lnTo>
                  <a:pt x="653795" y="0"/>
                </a:lnTo>
                <a:close/>
              </a:path>
              <a:path w="2257425" h="1734820">
                <a:moveTo>
                  <a:pt x="1737359" y="0"/>
                </a:moveTo>
                <a:lnTo>
                  <a:pt x="1701545" y="0"/>
                </a:lnTo>
                <a:lnTo>
                  <a:pt x="1666493" y="3048"/>
                </a:lnTo>
                <a:lnTo>
                  <a:pt x="1611504" y="14781"/>
                </a:lnTo>
                <a:lnTo>
                  <a:pt x="1560680" y="32756"/>
                </a:lnTo>
                <a:lnTo>
                  <a:pt x="1512471" y="57022"/>
                </a:lnTo>
                <a:lnTo>
                  <a:pt x="1465326" y="87630"/>
                </a:lnTo>
                <a:lnTo>
                  <a:pt x="1418082" y="126492"/>
                </a:lnTo>
                <a:lnTo>
                  <a:pt x="1385391" y="159268"/>
                </a:lnTo>
                <a:lnTo>
                  <a:pt x="1355948" y="195329"/>
                </a:lnTo>
                <a:lnTo>
                  <a:pt x="1329565" y="234257"/>
                </a:lnTo>
                <a:lnTo>
                  <a:pt x="1306057" y="275635"/>
                </a:lnTo>
                <a:lnTo>
                  <a:pt x="1285240" y="319049"/>
                </a:lnTo>
                <a:lnTo>
                  <a:pt x="1266927" y="364080"/>
                </a:lnTo>
                <a:lnTo>
                  <a:pt x="1250934" y="410312"/>
                </a:lnTo>
                <a:lnTo>
                  <a:pt x="1237074" y="457329"/>
                </a:lnTo>
                <a:lnTo>
                  <a:pt x="1225162" y="504715"/>
                </a:lnTo>
                <a:lnTo>
                  <a:pt x="1215014" y="552052"/>
                </a:lnTo>
                <a:lnTo>
                  <a:pt x="1206443" y="598925"/>
                </a:lnTo>
                <a:lnTo>
                  <a:pt x="1199264" y="644916"/>
                </a:lnTo>
                <a:lnTo>
                  <a:pt x="1193291" y="689610"/>
                </a:lnTo>
                <a:lnTo>
                  <a:pt x="1187195" y="753618"/>
                </a:lnTo>
                <a:lnTo>
                  <a:pt x="1183386" y="819150"/>
                </a:lnTo>
                <a:lnTo>
                  <a:pt x="1182623" y="886968"/>
                </a:lnTo>
                <a:lnTo>
                  <a:pt x="1183386" y="936497"/>
                </a:lnTo>
                <a:lnTo>
                  <a:pt x="1185671" y="986028"/>
                </a:lnTo>
                <a:lnTo>
                  <a:pt x="1190244" y="1034796"/>
                </a:lnTo>
                <a:lnTo>
                  <a:pt x="1195580" y="1081343"/>
                </a:lnTo>
                <a:lnTo>
                  <a:pt x="1202676" y="1128902"/>
                </a:lnTo>
                <a:lnTo>
                  <a:pt x="1211588" y="1177069"/>
                </a:lnTo>
                <a:lnTo>
                  <a:pt x="1222374" y="1225440"/>
                </a:lnTo>
                <a:lnTo>
                  <a:pt x="1235092" y="1273611"/>
                </a:lnTo>
                <a:lnTo>
                  <a:pt x="1249800" y="1321178"/>
                </a:lnTo>
                <a:lnTo>
                  <a:pt x="1266556" y="1367738"/>
                </a:lnTo>
                <a:lnTo>
                  <a:pt x="1285418" y="1412885"/>
                </a:lnTo>
                <a:lnTo>
                  <a:pt x="1306443" y="1456217"/>
                </a:lnTo>
                <a:lnTo>
                  <a:pt x="1329689" y="1497330"/>
                </a:lnTo>
                <a:lnTo>
                  <a:pt x="1368552" y="1550670"/>
                </a:lnTo>
                <a:lnTo>
                  <a:pt x="1402217" y="1589563"/>
                </a:lnTo>
                <a:lnTo>
                  <a:pt x="1438213" y="1624749"/>
                </a:lnTo>
                <a:lnTo>
                  <a:pt x="1476747" y="1655811"/>
                </a:lnTo>
                <a:lnTo>
                  <a:pt x="1518024" y="1682333"/>
                </a:lnTo>
                <a:lnTo>
                  <a:pt x="1562254" y="1703899"/>
                </a:lnTo>
                <a:lnTo>
                  <a:pt x="1609643" y="1720094"/>
                </a:lnTo>
                <a:lnTo>
                  <a:pt x="1660398" y="1730502"/>
                </a:lnTo>
                <a:lnTo>
                  <a:pt x="1719071" y="1734312"/>
                </a:lnTo>
                <a:lnTo>
                  <a:pt x="1744979" y="1733550"/>
                </a:lnTo>
                <a:lnTo>
                  <a:pt x="1821471" y="1721575"/>
                </a:lnTo>
                <a:lnTo>
                  <a:pt x="1869959" y="1705308"/>
                </a:lnTo>
                <a:lnTo>
                  <a:pt x="1916120" y="1683253"/>
                </a:lnTo>
                <a:lnTo>
                  <a:pt x="1959725" y="1656204"/>
                </a:lnTo>
                <a:lnTo>
                  <a:pt x="1976144" y="1643633"/>
                </a:lnTo>
                <a:lnTo>
                  <a:pt x="1709165" y="1643633"/>
                </a:lnTo>
                <a:lnTo>
                  <a:pt x="1696212" y="1642872"/>
                </a:lnTo>
                <a:lnTo>
                  <a:pt x="1638062" y="1619558"/>
                </a:lnTo>
                <a:lnTo>
                  <a:pt x="1609653" y="1587307"/>
                </a:lnTo>
                <a:lnTo>
                  <a:pt x="1591948" y="1546072"/>
                </a:lnTo>
                <a:lnTo>
                  <a:pt x="1578864" y="1498092"/>
                </a:lnTo>
                <a:lnTo>
                  <a:pt x="1576577" y="1482090"/>
                </a:lnTo>
                <a:lnTo>
                  <a:pt x="1573530" y="1464564"/>
                </a:lnTo>
                <a:lnTo>
                  <a:pt x="1566425" y="1392936"/>
                </a:lnTo>
                <a:lnTo>
                  <a:pt x="1563060" y="1341841"/>
                </a:lnTo>
                <a:lnTo>
                  <a:pt x="1560266" y="1290339"/>
                </a:lnTo>
                <a:lnTo>
                  <a:pt x="1558023" y="1238811"/>
                </a:lnTo>
                <a:lnTo>
                  <a:pt x="1556286" y="1187259"/>
                </a:lnTo>
                <a:lnTo>
                  <a:pt x="1555011" y="1135686"/>
                </a:lnTo>
                <a:lnTo>
                  <a:pt x="1554150" y="1084096"/>
                </a:lnTo>
                <a:lnTo>
                  <a:pt x="1553661" y="1032492"/>
                </a:lnTo>
                <a:lnTo>
                  <a:pt x="1553525" y="989838"/>
                </a:lnTo>
                <a:lnTo>
                  <a:pt x="1553615" y="928878"/>
                </a:lnTo>
                <a:lnTo>
                  <a:pt x="1553963" y="877627"/>
                </a:lnTo>
                <a:lnTo>
                  <a:pt x="1554504" y="825998"/>
                </a:lnTo>
                <a:lnTo>
                  <a:pt x="1555190" y="774370"/>
                </a:lnTo>
                <a:lnTo>
                  <a:pt x="1555975" y="722748"/>
                </a:lnTo>
                <a:lnTo>
                  <a:pt x="1558476" y="567942"/>
                </a:lnTo>
                <a:lnTo>
                  <a:pt x="1559208" y="516370"/>
                </a:lnTo>
                <a:lnTo>
                  <a:pt x="1559814" y="464820"/>
                </a:lnTo>
                <a:lnTo>
                  <a:pt x="1560576" y="443484"/>
                </a:lnTo>
                <a:lnTo>
                  <a:pt x="1560576" y="423672"/>
                </a:lnTo>
                <a:lnTo>
                  <a:pt x="1562861" y="369570"/>
                </a:lnTo>
                <a:lnTo>
                  <a:pt x="1565776" y="314462"/>
                </a:lnTo>
                <a:lnTo>
                  <a:pt x="1571377" y="260580"/>
                </a:lnTo>
                <a:lnTo>
                  <a:pt x="1582435" y="207662"/>
                </a:lnTo>
                <a:lnTo>
                  <a:pt x="1601723" y="155448"/>
                </a:lnTo>
                <a:lnTo>
                  <a:pt x="1652875" y="99093"/>
                </a:lnTo>
                <a:lnTo>
                  <a:pt x="1692116" y="86206"/>
                </a:lnTo>
                <a:lnTo>
                  <a:pt x="1734166" y="85269"/>
                </a:lnTo>
                <a:lnTo>
                  <a:pt x="1972104" y="85269"/>
                </a:lnTo>
                <a:lnTo>
                  <a:pt x="1958339" y="75438"/>
                </a:lnTo>
                <a:lnTo>
                  <a:pt x="1942338" y="64769"/>
                </a:lnTo>
                <a:lnTo>
                  <a:pt x="1893318" y="38887"/>
                </a:lnTo>
                <a:lnTo>
                  <a:pt x="1843935" y="19297"/>
                </a:lnTo>
                <a:lnTo>
                  <a:pt x="1792508" y="6251"/>
                </a:lnTo>
                <a:lnTo>
                  <a:pt x="1737359" y="0"/>
                </a:lnTo>
                <a:close/>
              </a:path>
              <a:path w="2257425" h="1734820">
                <a:moveTo>
                  <a:pt x="1972104" y="85269"/>
                </a:moveTo>
                <a:lnTo>
                  <a:pt x="1734166" y="85269"/>
                </a:lnTo>
                <a:lnTo>
                  <a:pt x="1774698" y="94488"/>
                </a:lnTo>
                <a:lnTo>
                  <a:pt x="1786889" y="99822"/>
                </a:lnTo>
                <a:lnTo>
                  <a:pt x="1837212" y="163463"/>
                </a:lnTo>
                <a:lnTo>
                  <a:pt x="1851717" y="206073"/>
                </a:lnTo>
                <a:lnTo>
                  <a:pt x="1861239" y="250421"/>
                </a:lnTo>
                <a:lnTo>
                  <a:pt x="1868424" y="294894"/>
                </a:lnTo>
                <a:lnTo>
                  <a:pt x="1869948" y="313944"/>
                </a:lnTo>
                <a:lnTo>
                  <a:pt x="1872233" y="333756"/>
                </a:lnTo>
                <a:lnTo>
                  <a:pt x="1874899" y="381197"/>
                </a:lnTo>
                <a:lnTo>
                  <a:pt x="1876544" y="429049"/>
                </a:lnTo>
                <a:lnTo>
                  <a:pt x="1877423" y="477156"/>
                </a:lnTo>
                <a:lnTo>
                  <a:pt x="1877787" y="525364"/>
                </a:lnTo>
                <a:lnTo>
                  <a:pt x="1877987" y="621459"/>
                </a:lnTo>
                <a:lnTo>
                  <a:pt x="1878324" y="668274"/>
                </a:lnTo>
                <a:lnTo>
                  <a:pt x="1878329" y="713232"/>
                </a:lnTo>
                <a:lnTo>
                  <a:pt x="1878971" y="753618"/>
                </a:lnTo>
                <a:lnTo>
                  <a:pt x="1879068" y="867156"/>
                </a:lnTo>
                <a:lnTo>
                  <a:pt x="1873830" y="1385709"/>
                </a:lnTo>
                <a:lnTo>
                  <a:pt x="1871471" y="1427226"/>
                </a:lnTo>
                <a:lnTo>
                  <a:pt x="1862327" y="1489710"/>
                </a:lnTo>
                <a:lnTo>
                  <a:pt x="1848454" y="1540012"/>
                </a:lnTo>
                <a:lnTo>
                  <a:pt x="1829166" y="1584276"/>
                </a:lnTo>
                <a:lnTo>
                  <a:pt x="1801498" y="1618781"/>
                </a:lnTo>
                <a:lnTo>
                  <a:pt x="1762486" y="1639806"/>
                </a:lnTo>
                <a:lnTo>
                  <a:pt x="1709165" y="1643633"/>
                </a:lnTo>
                <a:lnTo>
                  <a:pt x="1976144" y="1643633"/>
                </a:lnTo>
                <a:lnTo>
                  <a:pt x="2038350" y="1590294"/>
                </a:lnTo>
                <a:lnTo>
                  <a:pt x="2074926" y="1549908"/>
                </a:lnTo>
                <a:lnTo>
                  <a:pt x="2102779" y="1512760"/>
                </a:lnTo>
                <a:lnTo>
                  <a:pt x="2127479" y="1472666"/>
                </a:lnTo>
                <a:lnTo>
                  <a:pt x="2149258" y="1430144"/>
                </a:lnTo>
                <a:lnTo>
                  <a:pt x="2168350" y="1385709"/>
                </a:lnTo>
                <a:lnTo>
                  <a:pt x="2184987" y="1339881"/>
                </a:lnTo>
                <a:lnTo>
                  <a:pt x="2199403" y="1293177"/>
                </a:lnTo>
                <a:lnTo>
                  <a:pt x="2211831" y="1246114"/>
                </a:lnTo>
                <a:lnTo>
                  <a:pt x="2222504" y="1199209"/>
                </a:lnTo>
                <a:lnTo>
                  <a:pt x="2231655" y="1152982"/>
                </a:lnTo>
                <a:lnTo>
                  <a:pt x="2239517" y="1107948"/>
                </a:lnTo>
                <a:lnTo>
                  <a:pt x="2247138" y="1049274"/>
                </a:lnTo>
                <a:lnTo>
                  <a:pt x="2252472" y="989838"/>
                </a:lnTo>
                <a:lnTo>
                  <a:pt x="2256282" y="928878"/>
                </a:lnTo>
                <a:lnTo>
                  <a:pt x="2256914" y="877627"/>
                </a:lnTo>
                <a:lnTo>
                  <a:pt x="2256992" y="864869"/>
                </a:lnTo>
                <a:lnTo>
                  <a:pt x="2255520" y="799338"/>
                </a:lnTo>
                <a:lnTo>
                  <a:pt x="2251710" y="733044"/>
                </a:lnTo>
                <a:lnTo>
                  <a:pt x="2245614" y="668274"/>
                </a:lnTo>
                <a:lnTo>
                  <a:pt x="2236470" y="605028"/>
                </a:lnTo>
                <a:lnTo>
                  <a:pt x="2227140" y="556198"/>
                </a:lnTo>
                <a:lnTo>
                  <a:pt x="2216605" y="507338"/>
                </a:lnTo>
                <a:lnTo>
                  <a:pt x="2204542" y="458764"/>
                </a:lnTo>
                <a:lnTo>
                  <a:pt x="2190631" y="410794"/>
                </a:lnTo>
                <a:lnTo>
                  <a:pt x="2174552" y="363745"/>
                </a:lnTo>
                <a:lnTo>
                  <a:pt x="2155983" y="317934"/>
                </a:lnTo>
                <a:lnTo>
                  <a:pt x="2134605" y="273681"/>
                </a:lnTo>
                <a:lnTo>
                  <a:pt x="2110096" y="231300"/>
                </a:lnTo>
                <a:lnTo>
                  <a:pt x="2082136" y="191111"/>
                </a:lnTo>
                <a:lnTo>
                  <a:pt x="2050404" y="153431"/>
                </a:lnTo>
                <a:lnTo>
                  <a:pt x="2014579" y="118578"/>
                </a:lnTo>
                <a:lnTo>
                  <a:pt x="1974341" y="86868"/>
                </a:lnTo>
                <a:lnTo>
                  <a:pt x="1972104" y="85269"/>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0"/>
              </a:spcBef>
            </a:pPr>
            <a:endParaRPr sz="2050">
              <a:latin typeface="Times New Roman"/>
              <a:cs typeface="Times New Roman"/>
            </a:endParaRPr>
          </a:p>
          <a:p>
            <a:pPr algn="ctr">
              <a:lnSpc>
                <a:spcPct val="100000"/>
              </a:lnSpc>
            </a:pPr>
            <a:r>
              <a:rPr dirty="0" sz="2000" spc="-5" b="1">
                <a:latin typeface="Arial"/>
                <a:cs typeface="Arial"/>
              </a:rPr>
              <a:t>Creating </a:t>
            </a:r>
            <a:r>
              <a:rPr dirty="0" sz="2000" b="1">
                <a:latin typeface="Arial"/>
                <a:cs typeface="Arial"/>
              </a:rPr>
              <a:t>Triggers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5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79552"/>
            <a:ext cx="2385695" cy="226695"/>
          </a:xfrm>
          <a:prstGeom prst="rect">
            <a:avLst/>
          </a:prstGeom>
        </p:spPr>
        <p:txBody>
          <a:bodyPr wrap="square" lIns="0" tIns="15240" rIns="0" bIns="0" rtlCol="0" vert="horz">
            <a:spAutoFit/>
          </a:bodyPr>
          <a:lstStyle/>
          <a:p>
            <a:pPr marL="12700">
              <a:lnSpc>
                <a:spcPct val="100000"/>
              </a:lnSpc>
              <a:spcBef>
                <a:spcPts val="120"/>
              </a:spcBef>
            </a:pPr>
            <a:r>
              <a:rPr dirty="0" sz="1300" spc="15" b="1">
                <a:latin typeface="Courier New"/>
                <a:cs typeface="Courier New"/>
              </a:rPr>
              <a:t>EMPLOYEES</a:t>
            </a:r>
            <a:r>
              <a:rPr dirty="0" sz="1300" spc="-475" b="1">
                <a:latin typeface="Courier New"/>
                <a:cs typeface="Courier New"/>
              </a:rPr>
              <a:t> </a:t>
            </a:r>
            <a:r>
              <a:rPr dirty="0" sz="1300" spc="10" b="1">
                <a:latin typeface="Arial"/>
                <a:cs typeface="Arial"/>
              </a:rPr>
              <a:t>Table (continued)</a:t>
            </a:r>
            <a:endParaRPr sz="1300">
              <a:latin typeface="Arial"/>
              <a:cs typeface="Arial"/>
            </a:endParaRPr>
          </a:p>
        </p:txBody>
      </p:sp>
      <p:grpSp>
        <p:nvGrpSpPr>
          <p:cNvPr id="3" name="object 3"/>
          <p:cNvGrpSpPr/>
          <p:nvPr/>
        </p:nvGrpSpPr>
        <p:grpSpPr>
          <a:xfrm>
            <a:off x="627126" y="933450"/>
            <a:ext cx="6475730" cy="7737475"/>
            <a:chOff x="627126" y="933450"/>
            <a:chExt cx="6475730" cy="7737475"/>
          </a:xfrm>
        </p:grpSpPr>
        <p:sp>
          <p:nvSpPr>
            <p:cNvPr id="4" name="object 4"/>
            <p:cNvSpPr/>
            <p:nvPr/>
          </p:nvSpPr>
          <p:spPr>
            <a:xfrm>
              <a:off x="755115" y="933450"/>
              <a:ext cx="6301793" cy="562584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27126" y="6524244"/>
              <a:ext cx="6475476" cy="2146554"/>
            </a:xfrm>
            <a:prstGeom prst="rect">
              <a:avLst/>
            </a:prstGeom>
            <a:blipFill>
              <a:blip r:embed="rId3" cstate="print"/>
              <a:stretch>
                <a:fillRect/>
              </a:stretch>
            </a:blipFill>
          </p:spPr>
          <p:txBody>
            <a:bodyPr wrap="square" lIns="0" tIns="0" rIns="0" bIns="0" rtlCol="0"/>
            <a:lstStyle/>
            <a:p/>
          </p:txBody>
        </p:sp>
      </p:gr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B</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2</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33116"/>
            <a:ext cx="2176145" cy="520700"/>
          </a:xfrm>
          <a:prstGeom prst="rect">
            <a:avLst/>
          </a:prstGeom>
        </p:spPr>
        <p:txBody>
          <a:bodyPr wrap="square" lIns="0" tIns="61594" rIns="0" bIns="0" rtlCol="0" vert="horz">
            <a:spAutoFit/>
          </a:bodyPr>
          <a:lstStyle/>
          <a:p>
            <a:pPr marL="12700">
              <a:lnSpc>
                <a:spcPct val="100000"/>
              </a:lnSpc>
              <a:spcBef>
                <a:spcPts val="484"/>
              </a:spcBef>
            </a:pPr>
            <a:r>
              <a:rPr dirty="0" sz="1300" spc="15" b="1">
                <a:latin typeface="Courier New"/>
                <a:cs typeface="Courier New"/>
              </a:rPr>
              <a:t>JOB_HISTORY</a:t>
            </a:r>
            <a:r>
              <a:rPr dirty="0" sz="1300" spc="-415" b="1">
                <a:latin typeface="Courier New"/>
                <a:cs typeface="Courier New"/>
              </a:rPr>
              <a:t> </a:t>
            </a:r>
            <a:r>
              <a:rPr dirty="0" sz="1300" spc="5" b="1">
                <a:latin typeface="Arial"/>
                <a:cs typeface="Arial"/>
              </a:rPr>
              <a:t>Table</a:t>
            </a:r>
            <a:endParaRPr sz="1300">
              <a:latin typeface="Arial"/>
              <a:cs typeface="Arial"/>
            </a:endParaRPr>
          </a:p>
          <a:p>
            <a:pPr marL="138430">
              <a:lnSpc>
                <a:spcPct val="100000"/>
              </a:lnSpc>
              <a:spcBef>
                <a:spcPts val="390"/>
              </a:spcBef>
            </a:pPr>
            <a:r>
              <a:rPr dirty="0" sz="1300" spc="15">
                <a:latin typeface="Courier New"/>
                <a:cs typeface="Courier New"/>
              </a:rPr>
              <a:t>DESCRIBE</a:t>
            </a:r>
            <a:r>
              <a:rPr dirty="0" sz="1300" spc="-45">
                <a:latin typeface="Courier New"/>
                <a:cs typeface="Courier New"/>
              </a:rPr>
              <a:t> </a:t>
            </a:r>
            <a:r>
              <a:rPr dirty="0" sz="1300" spc="15">
                <a:latin typeface="Courier New"/>
                <a:cs typeface="Courier New"/>
              </a:rPr>
              <a:t>job_history</a:t>
            </a:r>
            <a:endParaRPr sz="1300">
              <a:latin typeface="Courier New"/>
              <a:cs typeface="Courier New"/>
            </a:endParaRPr>
          </a:p>
        </p:txBody>
      </p:sp>
      <p:sp>
        <p:nvSpPr>
          <p:cNvPr id="3" name="object 3"/>
          <p:cNvSpPr txBox="1"/>
          <p:nvPr/>
        </p:nvSpPr>
        <p:spPr>
          <a:xfrm>
            <a:off x="868933" y="2738836"/>
            <a:ext cx="2658745" cy="22669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SELECT </a:t>
            </a:r>
            <a:r>
              <a:rPr dirty="0" sz="1300" spc="10">
                <a:latin typeface="Courier New"/>
                <a:cs typeface="Courier New"/>
              </a:rPr>
              <a:t>* </a:t>
            </a:r>
            <a:r>
              <a:rPr dirty="0" sz="1300" spc="15">
                <a:latin typeface="Courier New"/>
                <a:cs typeface="Courier New"/>
              </a:rPr>
              <a:t>FROM</a:t>
            </a:r>
            <a:r>
              <a:rPr dirty="0" sz="1300" spc="-30">
                <a:latin typeface="Courier New"/>
                <a:cs typeface="Courier New"/>
              </a:rPr>
              <a:t> </a:t>
            </a:r>
            <a:r>
              <a:rPr dirty="0" sz="1300" spc="15">
                <a:latin typeface="Courier New"/>
                <a:cs typeface="Courier New"/>
              </a:rPr>
              <a:t>job_history;</a:t>
            </a:r>
            <a:endParaRPr sz="1300">
              <a:latin typeface="Courier New"/>
              <a:cs typeface="Courier New"/>
            </a:endParaRPr>
          </a:p>
        </p:txBody>
      </p:sp>
      <p:sp>
        <p:nvSpPr>
          <p:cNvPr id="4" name="object 4"/>
          <p:cNvSpPr/>
          <p:nvPr/>
        </p:nvSpPr>
        <p:spPr>
          <a:xfrm>
            <a:off x="891507" y="1031045"/>
            <a:ext cx="6085025" cy="140307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75100" y="3034068"/>
            <a:ext cx="6290762" cy="2869012"/>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B</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3</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91442" y="1943861"/>
            <a:ext cx="1579880" cy="1743075"/>
          </a:xfrm>
          <a:custGeom>
            <a:avLst/>
            <a:gdLst/>
            <a:ahLst/>
            <a:cxnLst/>
            <a:rect l="l" t="t" r="r" b="b"/>
            <a:pathLst>
              <a:path w="1579879" h="1743075">
                <a:moveTo>
                  <a:pt x="1579617" y="0"/>
                </a:moveTo>
                <a:lnTo>
                  <a:pt x="1531611" y="0"/>
                </a:lnTo>
                <a:lnTo>
                  <a:pt x="1529325" y="15240"/>
                </a:lnTo>
                <a:lnTo>
                  <a:pt x="1526277" y="28956"/>
                </a:lnTo>
                <a:lnTo>
                  <a:pt x="1501877" y="82632"/>
                </a:lnTo>
                <a:lnTo>
                  <a:pt x="1449967" y="117506"/>
                </a:lnTo>
                <a:lnTo>
                  <a:pt x="1417311" y="119634"/>
                </a:lnTo>
                <a:lnTo>
                  <a:pt x="1391403" y="114300"/>
                </a:lnTo>
                <a:lnTo>
                  <a:pt x="1341895" y="97560"/>
                </a:lnTo>
                <a:lnTo>
                  <a:pt x="1248147" y="64383"/>
                </a:lnTo>
                <a:lnTo>
                  <a:pt x="1202420" y="48897"/>
                </a:lnTo>
                <a:lnTo>
                  <a:pt x="1156468" y="34781"/>
                </a:lnTo>
                <a:lnTo>
                  <a:pt x="1109547" y="22510"/>
                </a:lnTo>
                <a:lnTo>
                  <a:pt x="1060914" y="12559"/>
                </a:lnTo>
                <a:lnTo>
                  <a:pt x="1009826" y="5405"/>
                </a:lnTo>
                <a:lnTo>
                  <a:pt x="955539" y="1524"/>
                </a:lnTo>
                <a:lnTo>
                  <a:pt x="911343" y="0"/>
                </a:lnTo>
                <a:lnTo>
                  <a:pt x="851907" y="1524"/>
                </a:lnTo>
                <a:lnTo>
                  <a:pt x="801806" y="6468"/>
                </a:lnTo>
                <a:lnTo>
                  <a:pt x="752545" y="13895"/>
                </a:lnTo>
                <a:lnTo>
                  <a:pt x="704192" y="23761"/>
                </a:lnTo>
                <a:lnTo>
                  <a:pt x="656816" y="36018"/>
                </a:lnTo>
                <a:lnTo>
                  <a:pt x="610484" y="50621"/>
                </a:lnTo>
                <a:lnTo>
                  <a:pt x="565265" y="67525"/>
                </a:lnTo>
                <a:lnTo>
                  <a:pt x="521227" y="86683"/>
                </a:lnTo>
                <a:lnTo>
                  <a:pt x="478439" y="108049"/>
                </a:lnTo>
                <a:lnTo>
                  <a:pt x="436967" y="131578"/>
                </a:lnTo>
                <a:lnTo>
                  <a:pt x="396882" y="157225"/>
                </a:lnTo>
                <a:lnTo>
                  <a:pt x="358250" y="184942"/>
                </a:lnTo>
                <a:lnTo>
                  <a:pt x="321140" y="214684"/>
                </a:lnTo>
                <a:lnTo>
                  <a:pt x="285620" y="246406"/>
                </a:lnTo>
                <a:lnTo>
                  <a:pt x="251759" y="280061"/>
                </a:lnTo>
                <a:lnTo>
                  <a:pt x="219625" y="315604"/>
                </a:lnTo>
                <a:lnTo>
                  <a:pt x="189285" y="352989"/>
                </a:lnTo>
                <a:lnTo>
                  <a:pt x="160808" y="392169"/>
                </a:lnTo>
                <a:lnTo>
                  <a:pt x="134263" y="433100"/>
                </a:lnTo>
                <a:lnTo>
                  <a:pt x="109717" y="475736"/>
                </a:lnTo>
                <a:lnTo>
                  <a:pt x="87239" y="520030"/>
                </a:lnTo>
                <a:lnTo>
                  <a:pt x="66897" y="565936"/>
                </a:lnTo>
                <a:lnTo>
                  <a:pt x="48759" y="613410"/>
                </a:lnTo>
                <a:lnTo>
                  <a:pt x="31233" y="669036"/>
                </a:lnTo>
                <a:lnTo>
                  <a:pt x="17517" y="726186"/>
                </a:lnTo>
                <a:lnTo>
                  <a:pt x="8984" y="773611"/>
                </a:lnTo>
                <a:lnTo>
                  <a:pt x="3241" y="821491"/>
                </a:lnTo>
                <a:lnTo>
                  <a:pt x="257" y="869668"/>
                </a:lnTo>
                <a:lnTo>
                  <a:pt x="0" y="917983"/>
                </a:lnTo>
                <a:lnTo>
                  <a:pt x="2436" y="966276"/>
                </a:lnTo>
                <a:lnTo>
                  <a:pt x="7535" y="1014389"/>
                </a:lnTo>
                <a:lnTo>
                  <a:pt x="15265" y="1062163"/>
                </a:lnTo>
                <a:lnTo>
                  <a:pt x="25592" y="1109437"/>
                </a:lnTo>
                <a:lnTo>
                  <a:pt x="38487" y="1156055"/>
                </a:lnTo>
                <a:lnTo>
                  <a:pt x="53915" y="1201856"/>
                </a:lnTo>
                <a:lnTo>
                  <a:pt x="71846" y="1246681"/>
                </a:lnTo>
                <a:lnTo>
                  <a:pt x="92248" y="1290372"/>
                </a:lnTo>
                <a:lnTo>
                  <a:pt x="115088" y="1332769"/>
                </a:lnTo>
                <a:lnTo>
                  <a:pt x="140334" y="1373713"/>
                </a:lnTo>
                <a:lnTo>
                  <a:pt x="167955" y="1413046"/>
                </a:lnTo>
                <a:lnTo>
                  <a:pt x="197918" y="1450609"/>
                </a:lnTo>
                <a:lnTo>
                  <a:pt x="230192" y="1486241"/>
                </a:lnTo>
                <a:lnTo>
                  <a:pt x="264745" y="1519785"/>
                </a:lnTo>
                <a:lnTo>
                  <a:pt x="301543" y="1551082"/>
                </a:lnTo>
                <a:lnTo>
                  <a:pt x="340557" y="1579971"/>
                </a:lnTo>
                <a:lnTo>
                  <a:pt x="381753" y="1606296"/>
                </a:lnTo>
                <a:lnTo>
                  <a:pt x="432045" y="1634489"/>
                </a:lnTo>
                <a:lnTo>
                  <a:pt x="499464" y="1665568"/>
                </a:lnTo>
                <a:lnTo>
                  <a:pt x="542438" y="1681900"/>
                </a:lnTo>
                <a:lnTo>
                  <a:pt x="586702" y="1696395"/>
                </a:lnTo>
                <a:lnTo>
                  <a:pt x="632085" y="1709007"/>
                </a:lnTo>
                <a:lnTo>
                  <a:pt x="678415" y="1719690"/>
                </a:lnTo>
                <a:lnTo>
                  <a:pt x="725521" y="1728400"/>
                </a:lnTo>
                <a:lnTo>
                  <a:pt x="773231" y="1735090"/>
                </a:lnTo>
                <a:lnTo>
                  <a:pt x="821374" y="1739714"/>
                </a:lnTo>
                <a:lnTo>
                  <a:pt x="869778" y="1742228"/>
                </a:lnTo>
                <a:lnTo>
                  <a:pt x="918271" y="1742585"/>
                </a:lnTo>
                <a:lnTo>
                  <a:pt x="966683" y="1740741"/>
                </a:lnTo>
                <a:lnTo>
                  <a:pt x="1014841" y="1736649"/>
                </a:lnTo>
                <a:lnTo>
                  <a:pt x="1062574" y="1730264"/>
                </a:lnTo>
                <a:lnTo>
                  <a:pt x="1109711" y="1721541"/>
                </a:lnTo>
                <a:lnTo>
                  <a:pt x="1156079" y="1710433"/>
                </a:lnTo>
                <a:lnTo>
                  <a:pt x="1201508" y="1696896"/>
                </a:lnTo>
                <a:lnTo>
                  <a:pt x="1245825" y="1680884"/>
                </a:lnTo>
                <a:lnTo>
                  <a:pt x="1288860" y="1662351"/>
                </a:lnTo>
                <a:lnTo>
                  <a:pt x="1330441" y="1641251"/>
                </a:lnTo>
                <a:lnTo>
                  <a:pt x="1370396" y="1617540"/>
                </a:lnTo>
                <a:lnTo>
                  <a:pt x="1408554" y="1591171"/>
                </a:lnTo>
                <a:lnTo>
                  <a:pt x="1444743" y="1562100"/>
                </a:lnTo>
                <a:lnTo>
                  <a:pt x="1480557" y="1532382"/>
                </a:lnTo>
                <a:lnTo>
                  <a:pt x="1516371" y="1499616"/>
                </a:lnTo>
                <a:lnTo>
                  <a:pt x="1551423" y="1463802"/>
                </a:lnTo>
                <a:lnTo>
                  <a:pt x="1551423" y="1320546"/>
                </a:lnTo>
                <a:lnTo>
                  <a:pt x="1515609" y="1360932"/>
                </a:lnTo>
                <a:lnTo>
                  <a:pt x="1497321" y="1379982"/>
                </a:lnTo>
                <a:lnTo>
                  <a:pt x="1460870" y="1417219"/>
                </a:lnTo>
                <a:lnTo>
                  <a:pt x="1424111" y="1451636"/>
                </a:lnTo>
                <a:lnTo>
                  <a:pt x="1386869" y="1483165"/>
                </a:lnTo>
                <a:lnTo>
                  <a:pt x="1348973" y="1511738"/>
                </a:lnTo>
                <a:lnTo>
                  <a:pt x="1310250" y="1537287"/>
                </a:lnTo>
                <a:lnTo>
                  <a:pt x="1270528" y="1559745"/>
                </a:lnTo>
                <a:lnTo>
                  <a:pt x="1229635" y="1579044"/>
                </a:lnTo>
                <a:lnTo>
                  <a:pt x="1187398" y="1595117"/>
                </a:lnTo>
                <a:lnTo>
                  <a:pt x="1143644" y="1607896"/>
                </a:lnTo>
                <a:lnTo>
                  <a:pt x="1098203" y="1617313"/>
                </a:lnTo>
                <a:lnTo>
                  <a:pt x="1050900" y="1623301"/>
                </a:lnTo>
                <a:lnTo>
                  <a:pt x="1001564" y="1625792"/>
                </a:lnTo>
                <a:lnTo>
                  <a:pt x="950022" y="1624718"/>
                </a:lnTo>
                <a:lnTo>
                  <a:pt x="896103" y="1620012"/>
                </a:lnTo>
                <a:lnTo>
                  <a:pt x="854193" y="1613154"/>
                </a:lnTo>
                <a:lnTo>
                  <a:pt x="813807" y="1602486"/>
                </a:lnTo>
                <a:lnTo>
                  <a:pt x="769052" y="1587172"/>
                </a:lnTo>
                <a:lnTo>
                  <a:pt x="727832" y="1567418"/>
                </a:lnTo>
                <a:lnTo>
                  <a:pt x="690018" y="1543546"/>
                </a:lnTo>
                <a:lnTo>
                  <a:pt x="655480" y="1515876"/>
                </a:lnTo>
                <a:lnTo>
                  <a:pt x="624091" y="1484733"/>
                </a:lnTo>
                <a:lnTo>
                  <a:pt x="595722" y="1450439"/>
                </a:lnTo>
                <a:lnTo>
                  <a:pt x="570242" y="1413314"/>
                </a:lnTo>
                <a:lnTo>
                  <a:pt x="547525" y="1373683"/>
                </a:lnTo>
                <a:lnTo>
                  <a:pt x="527440" y="1331867"/>
                </a:lnTo>
                <a:lnTo>
                  <a:pt x="509859" y="1288188"/>
                </a:lnTo>
                <a:lnTo>
                  <a:pt x="494652" y="1242969"/>
                </a:lnTo>
                <a:lnTo>
                  <a:pt x="481693" y="1196532"/>
                </a:lnTo>
                <a:lnTo>
                  <a:pt x="470850" y="1149200"/>
                </a:lnTo>
                <a:lnTo>
                  <a:pt x="461996" y="1101295"/>
                </a:lnTo>
                <a:lnTo>
                  <a:pt x="455001" y="1053138"/>
                </a:lnTo>
                <a:lnTo>
                  <a:pt x="449738" y="1005053"/>
                </a:lnTo>
                <a:lnTo>
                  <a:pt x="446076" y="957362"/>
                </a:lnTo>
                <a:lnTo>
                  <a:pt x="443887" y="910387"/>
                </a:lnTo>
                <a:lnTo>
                  <a:pt x="443042" y="864450"/>
                </a:lnTo>
                <a:lnTo>
                  <a:pt x="443413" y="819873"/>
                </a:lnTo>
                <a:lnTo>
                  <a:pt x="444870" y="776980"/>
                </a:lnTo>
                <a:lnTo>
                  <a:pt x="447285" y="736092"/>
                </a:lnTo>
                <a:lnTo>
                  <a:pt x="453381" y="682752"/>
                </a:lnTo>
                <a:lnTo>
                  <a:pt x="461763" y="630936"/>
                </a:lnTo>
                <a:lnTo>
                  <a:pt x="472431" y="579882"/>
                </a:lnTo>
                <a:lnTo>
                  <a:pt x="485385" y="530352"/>
                </a:lnTo>
                <a:lnTo>
                  <a:pt x="499238" y="483961"/>
                </a:lnTo>
                <a:lnTo>
                  <a:pt x="516350" y="439536"/>
                </a:lnTo>
                <a:lnTo>
                  <a:pt x="536568" y="397229"/>
                </a:lnTo>
                <a:lnTo>
                  <a:pt x="559740" y="357198"/>
                </a:lnTo>
                <a:lnTo>
                  <a:pt x="585712" y="319596"/>
                </a:lnTo>
                <a:lnTo>
                  <a:pt x="614332" y="284581"/>
                </a:lnTo>
                <a:lnTo>
                  <a:pt x="645447" y="252307"/>
                </a:lnTo>
                <a:lnTo>
                  <a:pt x="678904" y="222930"/>
                </a:lnTo>
                <a:lnTo>
                  <a:pt x="714551" y="196605"/>
                </a:lnTo>
                <a:lnTo>
                  <a:pt x="752235" y="173488"/>
                </a:lnTo>
                <a:lnTo>
                  <a:pt x="791803" y="153734"/>
                </a:lnTo>
                <a:lnTo>
                  <a:pt x="833102" y="137498"/>
                </a:lnTo>
                <a:lnTo>
                  <a:pt x="875980" y="124937"/>
                </a:lnTo>
                <a:lnTo>
                  <a:pt x="920283" y="116205"/>
                </a:lnTo>
                <a:lnTo>
                  <a:pt x="965860" y="111458"/>
                </a:lnTo>
                <a:lnTo>
                  <a:pt x="1012557" y="110851"/>
                </a:lnTo>
                <a:lnTo>
                  <a:pt x="1060221" y="114541"/>
                </a:lnTo>
                <a:lnTo>
                  <a:pt x="1108701" y="122682"/>
                </a:lnTo>
                <a:lnTo>
                  <a:pt x="1152135" y="133350"/>
                </a:lnTo>
                <a:lnTo>
                  <a:pt x="1198766" y="151014"/>
                </a:lnTo>
                <a:lnTo>
                  <a:pt x="1242629" y="172102"/>
                </a:lnTo>
                <a:lnTo>
                  <a:pt x="1283694" y="196494"/>
                </a:lnTo>
                <a:lnTo>
                  <a:pt x="1321932" y="224068"/>
                </a:lnTo>
                <a:lnTo>
                  <a:pt x="1357314" y="254705"/>
                </a:lnTo>
                <a:lnTo>
                  <a:pt x="1389810" y="288282"/>
                </a:lnTo>
                <a:lnTo>
                  <a:pt x="1419392" y="324680"/>
                </a:lnTo>
                <a:lnTo>
                  <a:pt x="1446030" y="363778"/>
                </a:lnTo>
                <a:lnTo>
                  <a:pt x="1469695" y="405454"/>
                </a:lnTo>
                <a:lnTo>
                  <a:pt x="1490357" y="449589"/>
                </a:lnTo>
                <a:lnTo>
                  <a:pt x="1507989" y="496062"/>
                </a:lnTo>
                <a:lnTo>
                  <a:pt x="1524753" y="549402"/>
                </a:lnTo>
                <a:lnTo>
                  <a:pt x="1531611" y="577596"/>
                </a:lnTo>
                <a:lnTo>
                  <a:pt x="1579617" y="577596"/>
                </a:lnTo>
                <a:lnTo>
                  <a:pt x="1579617" y="0"/>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marL="1905">
              <a:lnSpc>
                <a:spcPct val="100000"/>
              </a:lnSpc>
            </a:pPr>
            <a:r>
              <a:rPr dirty="0" sz="2000" spc="-5" b="1">
                <a:latin typeface="Arial"/>
                <a:cs typeface="Arial"/>
              </a:rPr>
              <a:t>Studies for </a:t>
            </a:r>
            <a:r>
              <a:rPr dirty="0" sz="2000" b="1">
                <a:latin typeface="Arial"/>
                <a:cs typeface="Arial"/>
              </a:rPr>
              <a:t>Implementing</a:t>
            </a:r>
            <a:r>
              <a:rPr dirty="0" sz="2000" spc="5" b="1">
                <a:latin typeface="Arial"/>
                <a:cs typeface="Arial"/>
              </a:rPr>
              <a:t> </a:t>
            </a:r>
            <a:r>
              <a:rPr dirty="0" sz="2000" spc="-5" b="1">
                <a:latin typeface="Arial"/>
                <a:cs typeface="Arial"/>
              </a:rPr>
              <a:t>Triggers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30"/>
              </a:spcBef>
            </a:pPr>
            <a:endParaRPr sz="18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Enhance database security with</a:t>
            </a:r>
            <a:r>
              <a:rPr dirty="0" sz="1550" spc="-5"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Audit data changes using </a:t>
            </a:r>
            <a:r>
              <a:rPr dirty="0" sz="1550" spc="15" b="1">
                <a:latin typeface="Arial"/>
                <a:cs typeface="Arial"/>
              </a:rPr>
              <a:t>DML</a:t>
            </a:r>
            <a:r>
              <a:rPr dirty="0" sz="1550" spc="5"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Enforce data </a:t>
            </a:r>
            <a:r>
              <a:rPr dirty="0" sz="1550" spc="5" b="1">
                <a:latin typeface="Arial"/>
                <a:cs typeface="Arial"/>
              </a:rPr>
              <a:t>integrity </a:t>
            </a:r>
            <a:r>
              <a:rPr dirty="0" sz="1550" spc="10" b="1">
                <a:latin typeface="Arial"/>
                <a:cs typeface="Arial"/>
              </a:rPr>
              <a:t>with </a:t>
            </a:r>
            <a:r>
              <a:rPr dirty="0" sz="1550" spc="15" b="1">
                <a:latin typeface="Arial"/>
                <a:cs typeface="Arial"/>
              </a:rPr>
              <a:t>DML</a:t>
            </a:r>
            <a:r>
              <a:rPr dirty="0" sz="1550"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Maintain </a:t>
            </a:r>
            <a:r>
              <a:rPr dirty="0" sz="1550" spc="5" b="1">
                <a:latin typeface="Arial"/>
                <a:cs typeface="Arial"/>
              </a:rPr>
              <a:t>referential integrity </a:t>
            </a:r>
            <a:r>
              <a:rPr dirty="0" sz="1550" spc="10" b="1">
                <a:latin typeface="Arial"/>
                <a:cs typeface="Arial"/>
              </a:rPr>
              <a:t>using</a:t>
            </a:r>
            <a:r>
              <a:rPr dirty="0" sz="1550" spc="20"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Use triggers to </a:t>
            </a:r>
            <a:r>
              <a:rPr dirty="0" sz="1550" spc="5" b="1">
                <a:latin typeface="Arial"/>
                <a:cs typeface="Arial"/>
              </a:rPr>
              <a:t>replicate </a:t>
            </a:r>
            <a:r>
              <a:rPr dirty="0" sz="1550" spc="10" b="1">
                <a:latin typeface="Arial"/>
                <a:cs typeface="Arial"/>
              </a:rPr>
              <a:t>data between tables</a:t>
            </a:r>
            <a:endParaRPr sz="1550">
              <a:latin typeface="Arial"/>
              <a:cs typeface="Arial"/>
            </a:endParaRPr>
          </a:p>
          <a:p>
            <a:pPr marL="1035050" marR="868044" indent="-327025">
              <a:lnSpc>
                <a:spcPct val="101600"/>
              </a:lnSpc>
              <a:spcBef>
                <a:spcPts val="375"/>
              </a:spcBef>
              <a:buClr>
                <a:srgbClr val="FF0000"/>
              </a:buClr>
              <a:buFont typeface="Arial"/>
              <a:buChar char="•"/>
              <a:tabLst>
                <a:tab pos="1035050" algn="l"/>
                <a:tab pos="1035685" algn="l"/>
              </a:tabLst>
            </a:pPr>
            <a:r>
              <a:rPr dirty="0" sz="1550" spc="10" b="1">
                <a:latin typeface="Arial"/>
                <a:cs typeface="Arial"/>
              </a:rPr>
              <a:t>Use triggers to automate computation of derived  </a:t>
            </a:r>
            <a:r>
              <a:rPr dirty="0" sz="1550" spc="5" b="1">
                <a:latin typeface="Arial"/>
                <a:cs typeface="Arial"/>
              </a:rPr>
              <a:t>data</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Provide event-logging capabilities using</a:t>
            </a:r>
            <a:r>
              <a:rPr dirty="0" sz="1550" spc="-5" b="1">
                <a:latin typeface="Arial"/>
                <a:cs typeface="Arial"/>
              </a:rPr>
              <a:t> </a:t>
            </a:r>
            <a:r>
              <a:rPr dirty="0" sz="1550" spc="10" b="1">
                <a:latin typeface="Arial"/>
                <a:cs typeface="Arial"/>
              </a:rPr>
              <a:t>triggers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16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23000" cy="257937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8430" marR="5080">
              <a:lnSpc>
                <a:spcPct val="101299"/>
              </a:lnSpc>
              <a:spcBef>
                <a:spcPts val="370"/>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to develop database triggers in order to </a:t>
            </a:r>
            <a:r>
              <a:rPr dirty="0" sz="1300" spc="10">
                <a:latin typeface="Times New Roman"/>
                <a:cs typeface="Times New Roman"/>
              </a:rPr>
              <a:t>enhance </a:t>
            </a:r>
            <a:r>
              <a:rPr dirty="0" sz="1300" spc="5">
                <a:latin typeface="Times New Roman"/>
                <a:cs typeface="Times New Roman"/>
              </a:rPr>
              <a:t>features that  cannot otherwise be </a:t>
            </a:r>
            <a:r>
              <a:rPr dirty="0" sz="1300" spc="10">
                <a:latin typeface="Times New Roman"/>
                <a:cs typeface="Times New Roman"/>
              </a:rPr>
              <a:t>implemented by </a:t>
            </a:r>
            <a:r>
              <a:rPr dirty="0" sz="1300" spc="5">
                <a:latin typeface="Times New Roman"/>
                <a:cs typeface="Times New Roman"/>
              </a:rPr>
              <a:t>the Oracle server. In </a:t>
            </a:r>
            <a:r>
              <a:rPr dirty="0" sz="1300" spc="10">
                <a:latin typeface="Times New Roman"/>
                <a:cs typeface="Times New Roman"/>
              </a:rPr>
              <a:t>some </a:t>
            </a:r>
            <a:r>
              <a:rPr dirty="0" sz="1300" spc="5">
                <a:latin typeface="Times New Roman"/>
                <a:cs typeface="Times New Roman"/>
              </a:rPr>
              <a:t>cases, it </a:t>
            </a:r>
            <a:r>
              <a:rPr dirty="0" sz="1300" spc="10">
                <a:latin typeface="Times New Roman"/>
                <a:cs typeface="Times New Roman"/>
              </a:rPr>
              <a:t>may </a:t>
            </a:r>
            <a:r>
              <a:rPr dirty="0" sz="1300" spc="5">
                <a:latin typeface="Times New Roman"/>
                <a:cs typeface="Times New Roman"/>
              </a:rPr>
              <a:t>be sufficient  to refrain from using triggers and accept the functionality provided </a:t>
            </a:r>
            <a:r>
              <a:rPr dirty="0" sz="1300" spc="10">
                <a:latin typeface="Times New Roman"/>
                <a:cs typeface="Times New Roman"/>
              </a:rPr>
              <a:t>by </a:t>
            </a:r>
            <a:r>
              <a:rPr dirty="0" sz="1300" spc="5">
                <a:latin typeface="Times New Roman"/>
                <a:cs typeface="Times New Roman"/>
              </a:rPr>
              <a:t>the Oracle</a:t>
            </a:r>
            <a:r>
              <a:rPr dirty="0" sz="1300" spc="135">
                <a:latin typeface="Times New Roman"/>
                <a:cs typeface="Times New Roman"/>
              </a:rPr>
              <a:t> </a:t>
            </a:r>
            <a:r>
              <a:rPr dirty="0" sz="1300" spc="5">
                <a:latin typeface="Times New Roman"/>
                <a:cs typeface="Times New Roman"/>
              </a:rPr>
              <a:t>server.</a:t>
            </a:r>
            <a:endParaRPr sz="1300">
              <a:latin typeface="Times New Roman"/>
              <a:cs typeface="Times New Roman"/>
            </a:endParaRPr>
          </a:p>
          <a:p>
            <a:pPr marL="137795">
              <a:lnSpc>
                <a:spcPct val="100000"/>
              </a:lnSpc>
              <a:spcBef>
                <a:spcPts val="420"/>
              </a:spcBef>
            </a:pPr>
            <a:r>
              <a:rPr dirty="0" sz="1300" spc="5">
                <a:latin typeface="Times New Roman"/>
                <a:cs typeface="Times New Roman"/>
              </a:rPr>
              <a:t>This lesson covers the following business application</a:t>
            </a:r>
            <a:r>
              <a:rPr dirty="0" sz="1300" spc="10">
                <a:latin typeface="Times New Roman"/>
                <a:cs typeface="Times New Roman"/>
              </a:rPr>
              <a:t> </a:t>
            </a:r>
            <a:r>
              <a:rPr dirty="0" sz="1300" spc="5">
                <a:latin typeface="Times New Roman"/>
                <a:cs typeface="Times New Roman"/>
              </a:rPr>
              <a:t>scenarios:</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Security</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Auditing</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Data integrity</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Referential</a:t>
            </a:r>
            <a:r>
              <a:rPr dirty="0" sz="1300">
                <a:latin typeface="Times New Roman"/>
                <a:cs typeface="Times New Roman"/>
              </a:rPr>
              <a:t> </a:t>
            </a:r>
            <a:r>
              <a:rPr dirty="0" sz="1300" spc="5">
                <a:latin typeface="Times New Roman"/>
                <a:cs typeface="Times New Roman"/>
              </a:rPr>
              <a:t>integrity</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10">
                <a:latin typeface="Times New Roman"/>
                <a:cs typeface="Times New Roman"/>
              </a:rPr>
              <a:t>Table</a:t>
            </a:r>
            <a:r>
              <a:rPr dirty="0" sz="1300">
                <a:latin typeface="Times New Roman"/>
                <a:cs typeface="Times New Roman"/>
              </a:rPr>
              <a:t> </a:t>
            </a:r>
            <a:r>
              <a:rPr dirty="0" sz="1300" spc="5">
                <a:latin typeface="Times New Roman"/>
                <a:cs typeface="Times New Roman"/>
              </a:rPr>
              <a:t>replication</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10">
                <a:latin typeface="Times New Roman"/>
                <a:cs typeface="Times New Roman"/>
              </a:rPr>
              <a:t>Computing </a:t>
            </a:r>
            <a:r>
              <a:rPr dirty="0" sz="1300" spc="5">
                <a:latin typeface="Times New Roman"/>
                <a:cs typeface="Times New Roman"/>
              </a:rPr>
              <a:t>derived data</a:t>
            </a:r>
            <a:r>
              <a:rPr dirty="0" sz="1300" spc="-5">
                <a:latin typeface="Times New Roman"/>
                <a:cs typeface="Times New Roman"/>
              </a:rPr>
              <a:t> </a:t>
            </a:r>
            <a:r>
              <a:rPr dirty="0" sz="1300" spc="5">
                <a:latin typeface="Times New Roman"/>
                <a:cs typeface="Times New Roman"/>
              </a:rPr>
              <a:t>automatically</a:t>
            </a:r>
            <a:endParaRPr sz="1300">
              <a:latin typeface="Times New Roman"/>
              <a:cs typeface="Times New Roman"/>
            </a:endParaRPr>
          </a:p>
          <a:p>
            <a:pPr marL="515620" indent="-252729">
              <a:lnSpc>
                <a:spcPct val="100000"/>
              </a:lnSpc>
              <a:spcBef>
                <a:spcPts val="15"/>
              </a:spcBef>
              <a:buChar char="•"/>
              <a:tabLst>
                <a:tab pos="514984" algn="l"/>
                <a:tab pos="516255" algn="l"/>
              </a:tabLst>
            </a:pPr>
            <a:r>
              <a:rPr dirty="0" sz="1300" spc="5">
                <a:latin typeface="Times New Roman"/>
                <a:cs typeface="Times New Roman"/>
              </a:rPr>
              <a:t>Event</a:t>
            </a:r>
            <a:r>
              <a:rPr dirty="0" sz="1300">
                <a:latin typeface="Times New Roman"/>
                <a:cs typeface="Times New Roman"/>
              </a:rPr>
              <a:t> </a:t>
            </a:r>
            <a:r>
              <a:rPr dirty="0" sz="1300" spc="5">
                <a:latin typeface="Times New Roman"/>
                <a:cs typeface="Times New Roman"/>
              </a:rPr>
              <a:t>logging</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Controlling Security </a:t>
            </a:r>
            <a:r>
              <a:rPr dirty="0" sz="2000" b="1">
                <a:latin typeface="Arial"/>
                <a:cs typeface="Arial"/>
              </a:rPr>
              <a:t>Within </a:t>
            </a:r>
            <a:r>
              <a:rPr dirty="0" sz="2000" spc="-5" b="1">
                <a:latin typeface="Arial"/>
                <a:cs typeface="Arial"/>
              </a:rPr>
              <a:t>the</a:t>
            </a:r>
            <a:r>
              <a:rPr dirty="0" sz="2000" spc="5" b="1">
                <a:latin typeface="Arial"/>
                <a:cs typeface="Arial"/>
              </a:rPr>
              <a:t> </a:t>
            </a:r>
            <a:r>
              <a:rPr dirty="0" sz="2000" spc="-5" b="1">
                <a:latin typeface="Arial"/>
                <a:cs typeface="Arial"/>
              </a:rPr>
              <a:t>Server</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626745">
              <a:lnSpc>
                <a:spcPct val="100000"/>
              </a:lnSpc>
            </a:pPr>
            <a:r>
              <a:rPr dirty="0" sz="1550" spc="10" b="1">
                <a:latin typeface="Arial"/>
                <a:cs typeface="Arial"/>
              </a:rPr>
              <a:t>Using database security with the </a:t>
            </a:r>
            <a:r>
              <a:rPr dirty="0" sz="1550" spc="10" b="1">
                <a:latin typeface="Courier New"/>
                <a:cs typeface="Courier New"/>
              </a:rPr>
              <a:t>GRANT</a:t>
            </a:r>
            <a:r>
              <a:rPr dirty="0" sz="1550" spc="-500" b="1">
                <a:latin typeface="Courier New"/>
                <a:cs typeface="Courier New"/>
              </a:rPr>
              <a:t> </a:t>
            </a:r>
            <a:r>
              <a:rPr dirty="0" sz="1550" spc="10" b="1">
                <a:latin typeface="Arial"/>
                <a:cs typeface="Arial"/>
              </a:rPr>
              <a:t>statement.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2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3</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157983"/>
            <a:ext cx="5105400" cy="851535"/>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5"/>
              </a:lnSpc>
              <a:spcBef>
                <a:spcPts val="90"/>
              </a:spcBef>
            </a:pPr>
            <a:r>
              <a:rPr dirty="0" sz="1300" spc="-15" b="1">
                <a:latin typeface="Courier New"/>
                <a:cs typeface="Courier New"/>
              </a:rPr>
              <a:t>GRANT SELECT, INSERT, UPDATE,</a:t>
            </a:r>
            <a:r>
              <a:rPr dirty="0" sz="1300" spc="-50" b="1">
                <a:latin typeface="Courier New"/>
                <a:cs typeface="Courier New"/>
              </a:rPr>
              <a:t> </a:t>
            </a:r>
            <a:r>
              <a:rPr dirty="0" sz="1300" spc="-20" b="1">
                <a:latin typeface="Courier New"/>
                <a:cs typeface="Courier New"/>
              </a:rPr>
              <a:t>DELETE</a:t>
            </a:r>
            <a:endParaRPr sz="1300">
              <a:latin typeface="Courier New"/>
              <a:cs typeface="Courier New"/>
            </a:endParaRPr>
          </a:p>
          <a:p>
            <a:pPr marL="173355">
              <a:lnSpc>
                <a:spcPts val="1545"/>
              </a:lnSpc>
              <a:tabLst>
                <a:tab pos="759460" algn="l"/>
              </a:tabLst>
            </a:pPr>
            <a:r>
              <a:rPr dirty="0" sz="1300" spc="-15" b="1">
                <a:latin typeface="Courier New"/>
                <a:cs typeface="Courier New"/>
              </a:rPr>
              <a:t>ON	</a:t>
            </a:r>
            <a:r>
              <a:rPr dirty="0" sz="1300" spc="-20" b="1">
                <a:latin typeface="Courier New"/>
                <a:cs typeface="Courier New"/>
              </a:rPr>
              <a:t>employees</a:t>
            </a:r>
            <a:endParaRPr sz="1300">
              <a:latin typeface="Courier New"/>
              <a:cs typeface="Courier New"/>
            </a:endParaRPr>
          </a:p>
          <a:p>
            <a:pPr marL="76200" marR="824230" indent="97155">
              <a:lnSpc>
                <a:spcPts val="1550"/>
              </a:lnSpc>
              <a:spcBef>
                <a:spcPts val="50"/>
              </a:spcBef>
              <a:tabLst>
                <a:tab pos="759460" algn="l"/>
                <a:tab pos="2712720" algn="l"/>
              </a:tabLst>
            </a:pPr>
            <a:r>
              <a:rPr dirty="0" sz="1300" spc="-15" b="1">
                <a:latin typeface="Courier New"/>
                <a:cs typeface="Courier New"/>
              </a:rPr>
              <a:t>TO	clerk;	-- database</a:t>
            </a:r>
            <a:r>
              <a:rPr dirty="0" sz="1300" spc="-100" b="1">
                <a:latin typeface="Courier New"/>
                <a:cs typeface="Courier New"/>
              </a:rPr>
              <a:t> </a:t>
            </a:r>
            <a:r>
              <a:rPr dirty="0" sz="1300" spc="-20" b="1">
                <a:latin typeface="Courier New"/>
                <a:cs typeface="Courier New"/>
              </a:rPr>
              <a:t>role  </a:t>
            </a:r>
            <a:r>
              <a:rPr dirty="0" sz="1300" spc="-15" b="1">
                <a:latin typeface="Courier New"/>
                <a:cs typeface="Courier New"/>
              </a:rPr>
              <a:t>GRANT clerk TO</a:t>
            </a:r>
            <a:r>
              <a:rPr dirty="0" sz="1300" spc="-40" b="1">
                <a:latin typeface="Courier New"/>
                <a:cs typeface="Courier New"/>
              </a:rPr>
              <a:t> </a:t>
            </a:r>
            <a:r>
              <a:rPr dirty="0" sz="1300" spc="-20" b="1">
                <a:latin typeface="Courier New"/>
                <a:cs typeface="Courier New"/>
              </a:rPr>
              <a:t>scott;</a:t>
            </a:r>
            <a:endParaRPr sz="1300">
              <a:latin typeface="Courier New"/>
              <a:cs typeface="Courier New"/>
            </a:endParaRPr>
          </a:p>
        </p:txBody>
      </p:sp>
      <p:sp>
        <p:nvSpPr>
          <p:cNvPr id="5" name="object 5"/>
          <p:cNvSpPr txBox="1"/>
          <p:nvPr/>
        </p:nvSpPr>
        <p:spPr>
          <a:xfrm>
            <a:off x="743204" y="5609382"/>
            <a:ext cx="6172835" cy="132397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Controlling Security </a:t>
            </a:r>
            <a:r>
              <a:rPr dirty="0" sz="1300" spc="10" b="1">
                <a:latin typeface="Arial"/>
                <a:cs typeface="Arial"/>
              </a:rPr>
              <a:t>Within </a:t>
            </a:r>
            <a:r>
              <a:rPr dirty="0" sz="1300" spc="5" b="1">
                <a:latin typeface="Arial"/>
                <a:cs typeface="Arial"/>
              </a:rPr>
              <a:t>the</a:t>
            </a:r>
            <a:r>
              <a:rPr dirty="0" sz="1300" b="1">
                <a:latin typeface="Arial"/>
                <a:cs typeface="Arial"/>
              </a:rPr>
              <a:t> </a:t>
            </a:r>
            <a:r>
              <a:rPr dirty="0" sz="1300" spc="5" b="1">
                <a:latin typeface="Arial"/>
                <a:cs typeface="Arial"/>
              </a:rPr>
              <a:t>Server</a:t>
            </a:r>
            <a:endParaRPr sz="1300">
              <a:latin typeface="Arial"/>
              <a:cs typeface="Arial"/>
            </a:endParaRPr>
          </a:p>
          <a:p>
            <a:pPr marL="137795" marR="513080">
              <a:lnSpc>
                <a:spcPct val="101099"/>
              </a:lnSpc>
              <a:spcBef>
                <a:spcPts val="370"/>
              </a:spcBef>
            </a:pPr>
            <a:r>
              <a:rPr dirty="0" sz="1300" spc="5">
                <a:latin typeface="Times New Roman"/>
                <a:cs typeface="Times New Roman"/>
              </a:rPr>
              <a:t>Develop schemas and roles within the </a:t>
            </a:r>
            <a:r>
              <a:rPr dirty="0" sz="1300" spc="10">
                <a:latin typeface="Times New Roman"/>
                <a:cs typeface="Times New Roman"/>
              </a:rPr>
              <a:t>Oracle </a:t>
            </a:r>
            <a:r>
              <a:rPr dirty="0" sz="1300">
                <a:latin typeface="Times New Roman"/>
                <a:cs typeface="Times New Roman"/>
              </a:rPr>
              <a:t>server </a:t>
            </a:r>
            <a:r>
              <a:rPr dirty="0" sz="1300" spc="5">
                <a:latin typeface="Times New Roman"/>
                <a:cs typeface="Times New Roman"/>
              </a:rPr>
              <a:t>to control the security of data  operations </a:t>
            </a:r>
            <a:r>
              <a:rPr dirty="0" sz="1300" spc="10">
                <a:latin typeface="Times New Roman"/>
                <a:cs typeface="Times New Roman"/>
              </a:rPr>
              <a:t>on </a:t>
            </a:r>
            <a:r>
              <a:rPr dirty="0" sz="1300" spc="5">
                <a:latin typeface="Times New Roman"/>
                <a:cs typeface="Times New Roman"/>
              </a:rPr>
              <a:t>tables according to the identity of the</a:t>
            </a:r>
            <a:r>
              <a:rPr dirty="0" sz="1300" spc="10">
                <a:latin typeface="Times New Roman"/>
                <a:cs typeface="Times New Roman"/>
              </a:rPr>
              <a:t> </a:t>
            </a:r>
            <a:r>
              <a:rPr dirty="0" sz="1300" spc="5">
                <a:latin typeface="Times New Roman"/>
                <a:cs typeface="Times New Roman"/>
              </a:rPr>
              <a:t>user.</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Base privileges </a:t>
            </a:r>
            <a:r>
              <a:rPr dirty="0" sz="1300" spc="10">
                <a:latin typeface="Times New Roman"/>
                <a:cs typeface="Times New Roman"/>
              </a:rPr>
              <a:t>upon </a:t>
            </a:r>
            <a:r>
              <a:rPr dirty="0" sz="1300" spc="5">
                <a:latin typeface="Times New Roman"/>
                <a:cs typeface="Times New Roman"/>
              </a:rPr>
              <a:t>the </a:t>
            </a:r>
            <a:r>
              <a:rPr dirty="0" sz="1300" spc="10">
                <a:latin typeface="Times New Roman"/>
                <a:cs typeface="Times New Roman"/>
              </a:rPr>
              <a:t>username </a:t>
            </a:r>
            <a:r>
              <a:rPr dirty="0" sz="1300" spc="5">
                <a:latin typeface="Times New Roman"/>
                <a:cs typeface="Times New Roman"/>
              </a:rPr>
              <a:t>supplied </a:t>
            </a:r>
            <a:r>
              <a:rPr dirty="0" sz="1300" spc="10">
                <a:latin typeface="Times New Roman"/>
                <a:cs typeface="Times New Roman"/>
              </a:rPr>
              <a:t>when </a:t>
            </a:r>
            <a:r>
              <a:rPr dirty="0" sz="1300" spc="5">
                <a:latin typeface="Times New Roman"/>
                <a:cs typeface="Times New Roman"/>
              </a:rPr>
              <a:t>the user </a:t>
            </a:r>
            <a:r>
              <a:rPr dirty="0" sz="1300" spc="10">
                <a:latin typeface="Times New Roman"/>
                <a:cs typeface="Times New Roman"/>
              </a:rPr>
              <a:t>connects </a:t>
            </a:r>
            <a:r>
              <a:rPr dirty="0" sz="1300" spc="5">
                <a:latin typeface="Times New Roman"/>
                <a:cs typeface="Times New Roman"/>
              </a:rPr>
              <a:t>to the</a:t>
            </a:r>
            <a:r>
              <a:rPr dirty="0" sz="1300" spc="35">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Determine access to tables, views, synonyms, and</a:t>
            </a:r>
            <a:r>
              <a:rPr dirty="0" sz="1300" spc="20">
                <a:latin typeface="Times New Roman"/>
                <a:cs typeface="Times New Roman"/>
              </a:rPr>
              <a:t> </a:t>
            </a:r>
            <a:r>
              <a:rPr dirty="0" sz="1300" spc="5">
                <a:latin typeface="Times New Roman"/>
                <a:cs typeface="Times New Roman"/>
              </a:rPr>
              <a:t>sequences.</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Determine query, data-manipulation, and data-definition</a:t>
            </a:r>
            <a:r>
              <a:rPr dirty="0" sz="1300" spc="35">
                <a:latin typeface="Times New Roman"/>
                <a:cs typeface="Times New Roman"/>
              </a:rPr>
              <a:t> </a:t>
            </a:r>
            <a:r>
              <a:rPr dirty="0" sz="1300" spc="5">
                <a:latin typeface="Times New Roman"/>
                <a:cs typeface="Times New Roman"/>
              </a:rPr>
              <a:t>privileges.</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67661"/>
            <a:ext cx="5105400" cy="3103880"/>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75"/>
              </a:lnSpc>
              <a:spcBef>
                <a:spcPts val="55"/>
              </a:spcBef>
            </a:pPr>
            <a:r>
              <a:rPr dirty="0" sz="1300" spc="-15" b="1">
                <a:latin typeface="Courier New"/>
                <a:cs typeface="Courier New"/>
              </a:rPr>
              <a:t>CREATE OR REPLACE TRIGGER</a:t>
            </a:r>
            <a:r>
              <a:rPr dirty="0" sz="1300" spc="-35" b="1">
                <a:latin typeface="Courier New"/>
                <a:cs typeface="Courier New"/>
              </a:rPr>
              <a:t> </a:t>
            </a:r>
            <a:r>
              <a:rPr dirty="0" sz="1300" spc="-20" b="1">
                <a:latin typeface="Courier New"/>
                <a:cs typeface="Courier New"/>
              </a:rPr>
              <a:t>secure_emp</a:t>
            </a:r>
            <a:endParaRPr sz="1300">
              <a:latin typeface="Courier New"/>
              <a:cs typeface="Courier New"/>
            </a:endParaRPr>
          </a:p>
          <a:p>
            <a:pPr marL="76200" marR="334645" indent="194945">
              <a:lnSpc>
                <a:spcPts val="1400"/>
              </a:lnSpc>
              <a:spcBef>
                <a:spcPts val="95"/>
              </a:spcBef>
            </a:pPr>
            <a:r>
              <a:rPr dirty="0" sz="1300" spc="-15" b="1">
                <a:latin typeface="Courier New"/>
                <a:cs typeface="Courier New"/>
              </a:rPr>
              <a:t>BEFORE INSERT </a:t>
            </a:r>
            <a:r>
              <a:rPr dirty="0" sz="1300" spc="-10" b="1">
                <a:latin typeface="Courier New"/>
                <a:cs typeface="Courier New"/>
              </a:rPr>
              <a:t>OR </a:t>
            </a:r>
            <a:r>
              <a:rPr dirty="0" sz="1300" spc="-15" b="1">
                <a:latin typeface="Courier New"/>
                <a:cs typeface="Courier New"/>
              </a:rPr>
              <a:t>UPDATE OR DELETE ON </a:t>
            </a:r>
            <a:r>
              <a:rPr dirty="0" sz="1300" spc="-20" b="1">
                <a:latin typeface="Courier New"/>
                <a:cs typeface="Courier New"/>
              </a:rPr>
              <a:t>employees  DECLARE</a:t>
            </a:r>
            <a:endParaRPr sz="1300">
              <a:latin typeface="Courier New"/>
              <a:cs typeface="Courier New"/>
            </a:endParaRPr>
          </a:p>
          <a:p>
            <a:pPr marL="76200">
              <a:lnSpc>
                <a:spcPts val="1285"/>
              </a:lnSpc>
            </a:pPr>
            <a:r>
              <a:rPr dirty="0" sz="1300" spc="-15" b="1">
                <a:latin typeface="Courier New"/>
                <a:cs typeface="Courier New"/>
              </a:rPr>
              <a:t>dummy</a:t>
            </a:r>
            <a:r>
              <a:rPr dirty="0" sz="1300" spc="-25" b="1">
                <a:latin typeface="Courier New"/>
                <a:cs typeface="Courier New"/>
              </a:rPr>
              <a:t> </a:t>
            </a:r>
            <a:r>
              <a:rPr dirty="0" sz="1300" spc="-20" b="1">
                <a:latin typeface="Courier New"/>
                <a:cs typeface="Courier New"/>
              </a:rPr>
              <a:t>PLS_INTEGER;</a:t>
            </a:r>
            <a:endParaRPr sz="1300">
              <a:latin typeface="Courier New"/>
              <a:cs typeface="Courier New"/>
            </a:endParaRPr>
          </a:p>
          <a:p>
            <a:pPr marL="76200">
              <a:lnSpc>
                <a:spcPts val="1395"/>
              </a:lnSpc>
            </a:pPr>
            <a:r>
              <a:rPr dirty="0" sz="1300" spc="-15" b="1">
                <a:latin typeface="Courier New"/>
                <a:cs typeface="Courier New"/>
              </a:rPr>
              <a:t>BEGIN</a:t>
            </a:r>
            <a:endParaRPr sz="1300">
              <a:latin typeface="Courier New"/>
              <a:cs typeface="Courier New"/>
            </a:endParaRPr>
          </a:p>
          <a:p>
            <a:pPr marL="368300" marR="43815" indent="-195580">
              <a:lnSpc>
                <a:spcPts val="1390"/>
              </a:lnSpc>
              <a:spcBef>
                <a:spcPts val="110"/>
              </a:spcBef>
            </a:pPr>
            <a:r>
              <a:rPr dirty="0" sz="1300" spc="-15" b="1">
                <a:latin typeface="Courier New"/>
                <a:cs typeface="Courier New"/>
              </a:rPr>
              <a:t>IF (TO_CHAR (SYSDATE, 'DY') IN </a:t>
            </a:r>
            <a:r>
              <a:rPr dirty="0" sz="1300" spc="-20" b="1">
                <a:latin typeface="Courier New"/>
                <a:cs typeface="Courier New"/>
              </a:rPr>
              <a:t>('SAT','SUN')) THEN  RAISE_APPLICATION_ERROR(-20506,'You </a:t>
            </a:r>
            <a:r>
              <a:rPr dirty="0" sz="1300" spc="-15" b="1">
                <a:latin typeface="Courier New"/>
                <a:cs typeface="Courier New"/>
              </a:rPr>
              <a:t>may</a:t>
            </a:r>
            <a:r>
              <a:rPr dirty="0" sz="1300" spc="10" b="1">
                <a:latin typeface="Courier New"/>
                <a:cs typeface="Courier New"/>
              </a:rPr>
              <a:t> </a:t>
            </a:r>
            <a:r>
              <a:rPr dirty="0" sz="1300" spc="-20" b="1">
                <a:latin typeface="Courier New"/>
                <a:cs typeface="Courier New"/>
              </a:rPr>
              <a:t>only</a:t>
            </a:r>
            <a:endParaRPr sz="1300">
              <a:latin typeface="Courier New"/>
              <a:cs typeface="Courier New"/>
            </a:endParaRPr>
          </a:p>
          <a:p>
            <a:pPr marL="173355" marR="236854" indent="390525">
              <a:lnSpc>
                <a:spcPts val="1390"/>
              </a:lnSpc>
              <a:spcBef>
                <a:spcPts val="10"/>
              </a:spcBef>
            </a:pPr>
            <a:r>
              <a:rPr dirty="0" sz="1300" spc="-15" b="1">
                <a:latin typeface="Courier New"/>
                <a:cs typeface="Courier New"/>
              </a:rPr>
              <a:t>change data during normal business </a:t>
            </a:r>
            <a:r>
              <a:rPr dirty="0" sz="1300" spc="-20" b="1">
                <a:latin typeface="Courier New"/>
                <a:cs typeface="Courier New"/>
              </a:rPr>
              <a:t>hours.');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173355">
              <a:lnSpc>
                <a:spcPts val="1295"/>
              </a:lnSpc>
            </a:pPr>
            <a:r>
              <a:rPr dirty="0" sz="1300" spc="-15" b="1">
                <a:latin typeface="Courier New"/>
                <a:cs typeface="Courier New"/>
              </a:rPr>
              <a:t>SELECT COUNT(*) INTO dummy FROM</a:t>
            </a:r>
            <a:r>
              <a:rPr dirty="0" sz="1300" spc="-55" b="1">
                <a:latin typeface="Courier New"/>
                <a:cs typeface="Courier New"/>
              </a:rPr>
              <a:t> </a:t>
            </a:r>
            <a:r>
              <a:rPr dirty="0" sz="1300" spc="-20" b="1">
                <a:latin typeface="Courier New"/>
                <a:cs typeface="Courier New"/>
              </a:rPr>
              <a:t>holiday</a:t>
            </a:r>
            <a:endParaRPr sz="1300">
              <a:latin typeface="Courier New"/>
              <a:cs typeface="Courier New"/>
            </a:endParaRPr>
          </a:p>
          <a:p>
            <a:pPr marL="173355" marR="1311275">
              <a:lnSpc>
                <a:spcPts val="1390"/>
              </a:lnSpc>
              <a:spcBef>
                <a:spcPts val="105"/>
              </a:spcBef>
            </a:pPr>
            <a:r>
              <a:rPr dirty="0" sz="1300" spc="-15" b="1">
                <a:latin typeface="Courier New"/>
                <a:cs typeface="Courier New"/>
              </a:rPr>
              <a:t>WHERE </a:t>
            </a:r>
            <a:r>
              <a:rPr dirty="0" sz="1300" spc="-20" b="1">
                <a:latin typeface="Courier New"/>
                <a:cs typeface="Courier New"/>
              </a:rPr>
              <a:t>holiday_date </a:t>
            </a:r>
            <a:r>
              <a:rPr dirty="0" sz="1300" spc="-10" b="1">
                <a:latin typeface="Courier New"/>
                <a:cs typeface="Courier New"/>
              </a:rPr>
              <a:t>= </a:t>
            </a:r>
            <a:r>
              <a:rPr dirty="0" sz="1300" spc="-15" b="1">
                <a:latin typeface="Courier New"/>
                <a:cs typeface="Courier New"/>
              </a:rPr>
              <a:t>TRUNC </a:t>
            </a:r>
            <a:r>
              <a:rPr dirty="0" sz="1300" spc="-20" b="1">
                <a:latin typeface="Courier New"/>
                <a:cs typeface="Courier New"/>
              </a:rPr>
              <a:t>(SYSDATE);  </a:t>
            </a:r>
            <a:r>
              <a:rPr dirty="0" sz="1300" spc="-15" b="1">
                <a:latin typeface="Courier New"/>
                <a:cs typeface="Courier New"/>
              </a:rPr>
              <a:t>IF dummy </a:t>
            </a:r>
            <a:r>
              <a:rPr dirty="0" sz="1300" spc="-10" b="1">
                <a:latin typeface="Courier New"/>
                <a:cs typeface="Courier New"/>
              </a:rPr>
              <a:t>&gt; 0</a:t>
            </a:r>
            <a:r>
              <a:rPr dirty="0" sz="1300" spc="-55" b="1">
                <a:latin typeface="Courier New"/>
                <a:cs typeface="Courier New"/>
              </a:rPr>
              <a:t> </a:t>
            </a:r>
            <a:r>
              <a:rPr dirty="0" sz="1300" spc="-20" b="1">
                <a:latin typeface="Courier New"/>
                <a:cs typeface="Courier New"/>
              </a:rPr>
              <a:t>THEN</a:t>
            </a:r>
            <a:endParaRPr sz="1300">
              <a:latin typeface="Courier New"/>
              <a:cs typeface="Courier New"/>
            </a:endParaRPr>
          </a:p>
          <a:p>
            <a:pPr marL="368300">
              <a:lnSpc>
                <a:spcPts val="1300"/>
              </a:lnSpc>
            </a:pPr>
            <a:r>
              <a:rPr dirty="0" sz="1300" spc="-15" b="1">
                <a:latin typeface="Courier New"/>
                <a:cs typeface="Courier New"/>
              </a:rPr>
              <a:t>RAISE_APPLICATION_ERROR(-20507,</a:t>
            </a:r>
            <a:endParaRPr sz="1300">
              <a:latin typeface="Courier New"/>
              <a:cs typeface="Courier New"/>
            </a:endParaRPr>
          </a:p>
          <a:p>
            <a:pPr marL="173355" marR="530860" indent="390525">
              <a:lnSpc>
                <a:spcPts val="1390"/>
              </a:lnSpc>
              <a:spcBef>
                <a:spcPts val="105"/>
              </a:spcBef>
            </a:pPr>
            <a:r>
              <a:rPr dirty="0" sz="1300" spc="-15" b="1">
                <a:latin typeface="Courier New"/>
                <a:cs typeface="Courier New"/>
              </a:rPr>
              <a:t>'You may not change data on </a:t>
            </a:r>
            <a:r>
              <a:rPr dirty="0" sz="1300" spc="-10" b="1">
                <a:latin typeface="Courier New"/>
                <a:cs typeface="Courier New"/>
              </a:rPr>
              <a:t>a </a:t>
            </a:r>
            <a:r>
              <a:rPr dirty="0" sz="1300" spc="-20" b="1">
                <a:latin typeface="Courier New"/>
                <a:cs typeface="Courier New"/>
              </a:rPr>
              <a:t>holiday.');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5565">
              <a:lnSpc>
                <a:spcPts val="1300"/>
              </a:lnSpc>
            </a:pPr>
            <a:r>
              <a:rPr dirty="0" sz="1300" spc="-20" b="1">
                <a:latin typeface="Courier New"/>
                <a:cs typeface="Courier New"/>
              </a:rPr>
              <a:t>END;</a:t>
            </a:r>
            <a:endParaRPr sz="1300">
              <a:latin typeface="Courier New"/>
              <a:cs typeface="Courier New"/>
            </a:endParaRPr>
          </a:p>
          <a:p>
            <a:pPr marL="75565">
              <a:lnSpc>
                <a:spcPts val="1475"/>
              </a:lnSpc>
            </a:pPr>
            <a:r>
              <a:rPr dirty="0" sz="1300" spc="-10" b="1">
                <a:latin typeface="Courier New"/>
                <a:cs typeface="Courier New"/>
              </a:rPr>
              <a:t>/</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814830" marR="1843405" indent="-2540">
              <a:lnSpc>
                <a:spcPct val="100000"/>
              </a:lnSpc>
            </a:pPr>
            <a:r>
              <a:rPr dirty="0" sz="2000" spc="-5" b="1">
                <a:latin typeface="Arial"/>
                <a:cs typeface="Arial"/>
              </a:rPr>
              <a:t>Controlling Security  </a:t>
            </a:r>
            <a:r>
              <a:rPr dirty="0" sz="2000" b="1">
                <a:latin typeface="Arial"/>
                <a:cs typeface="Arial"/>
              </a:rPr>
              <a:t>with a </a:t>
            </a:r>
            <a:r>
              <a:rPr dirty="0" sz="2000" spc="-5" b="1">
                <a:latin typeface="Arial"/>
                <a:cs typeface="Arial"/>
              </a:rPr>
              <a:t>Database</a:t>
            </a:r>
            <a:r>
              <a:rPr dirty="0" sz="2000" spc="-55" b="1">
                <a:latin typeface="Arial"/>
                <a:cs typeface="Arial"/>
              </a:rPr>
              <a:t> </a:t>
            </a:r>
            <a:r>
              <a:rPr dirty="0" sz="2000" b="1">
                <a:latin typeface="Arial"/>
                <a:cs typeface="Arial"/>
              </a:rPr>
              <a:t>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839"/>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6217920" cy="132397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Controlling Security </a:t>
            </a:r>
            <a:r>
              <a:rPr dirty="0" sz="1300" spc="10" b="1">
                <a:latin typeface="Arial"/>
                <a:cs typeface="Arial"/>
              </a:rPr>
              <a:t>with a </a:t>
            </a:r>
            <a:r>
              <a:rPr dirty="0" sz="1300" spc="5" b="1">
                <a:latin typeface="Arial"/>
                <a:cs typeface="Arial"/>
              </a:rPr>
              <a:t>Database</a:t>
            </a:r>
            <a:r>
              <a:rPr dirty="0" sz="1300" spc="-5" b="1">
                <a:latin typeface="Arial"/>
                <a:cs typeface="Arial"/>
              </a:rPr>
              <a:t> </a:t>
            </a:r>
            <a:r>
              <a:rPr dirty="0" sz="1300" spc="5" b="1">
                <a:latin typeface="Arial"/>
                <a:cs typeface="Arial"/>
              </a:rPr>
              <a:t>Trigger</a:t>
            </a:r>
            <a:endParaRPr sz="1300">
              <a:latin typeface="Arial"/>
              <a:cs typeface="Arial"/>
            </a:endParaRPr>
          </a:p>
          <a:p>
            <a:pPr marL="138430">
              <a:lnSpc>
                <a:spcPct val="100000"/>
              </a:lnSpc>
              <a:spcBef>
                <a:spcPts val="390"/>
              </a:spcBef>
            </a:pPr>
            <a:r>
              <a:rPr dirty="0" sz="1300" spc="5">
                <a:latin typeface="Times New Roman"/>
                <a:cs typeface="Times New Roman"/>
              </a:rPr>
              <a:t>Develop triggers to handle </a:t>
            </a:r>
            <a:r>
              <a:rPr dirty="0" sz="1300" spc="10">
                <a:latin typeface="Times New Roman"/>
                <a:cs typeface="Times New Roman"/>
              </a:rPr>
              <a:t>more complex </a:t>
            </a:r>
            <a:r>
              <a:rPr dirty="0" sz="1300" spc="5">
                <a:latin typeface="Times New Roman"/>
                <a:cs typeface="Times New Roman"/>
              </a:rPr>
              <a:t>security requirements.</a:t>
            </a:r>
            <a:endParaRPr sz="1300">
              <a:latin typeface="Times New Roman"/>
              <a:cs typeface="Times New Roman"/>
            </a:endParaRPr>
          </a:p>
          <a:p>
            <a:pPr marL="515620" marR="5080" indent="-251460">
              <a:lnSpc>
                <a:spcPts val="1580"/>
              </a:lnSpc>
              <a:spcBef>
                <a:spcPts val="50"/>
              </a:spcBef>
              <a:buChar char="•"/>
              <a:tabLst>
                <a:tab pos="514984" algn="l"/>
                <a:tab pos="515620" algn="l"/>
              </a:tabLst>
            </a:pPr>
            <a:r>
              <a:rPr dirty="0" sz="1300" spc="5">
                <a:latin typeface="Times New Roman"/>
                <a:cs typeface="Times New Roman"/>
              </a:rPr>
              <a:t>Base privileges </a:t>
            </a:r>
            <a:r>
              <a:rPr dirty="0" sz="1300" spc="10">
                <a:latin typeface="Times New Roman"/>
                <a:cs typeface="Times New Roman"/>
              </a:rPr>
              <a:t>on </a:t>
            </a:r>
            <a:r>
              <a:rPr dirty="0" sz="1300" spc="5">
                <a:latin typeface="Times New Roman"/>
                <a:cs typeface="Times New Roman"/>
              </a:rPr>
              <a:t>any database values, such as the time of day, the day of the week,  and so</a:t>
            </a:r>
            <a:r>
              <a:rPr dirty="0" sz="1300">
                <a:latin typeface="Times New Roman"/>
                <a:cs typeface="Times New Roman"/>
              </a:rPr>
              <a:t> </a:t>
            </a:r>
            <a:r>
              <a:rPr dirty="0" sz="1300" spc="5">
                <a:latin typeface="Times New Roman"/>
                <a:cs typeface="Times New Roman"/>
              </a:rPr>
              <a:t>on.</a:t>
            </a:r>
            <a:endParaRPr sz="1300">
              <a:latin typeface="Times New Roman"/>
              <a:cs typeface="Times New Roman"/>
            </a:endParaRPr>
          </a:p>
          <a:p>
            <a:pPr marL="514984" indent="-251460">
              <a:lnSpc>
                <a:spcPts val="1530"/>
              </a:lnSpc>
              <a:buChar char="•"/>
              <a:tabLst>
                <a:tab pos="514984" algn="l"/>
                <a:tab pos="515620" algn="l"/>
              </a:tabLst>
            </a:pPr>
            <a:r>
              <a:rPr dirty="0" sz="1300" spc="5">
                <a:latin typeface="Times New Roman"/>
                <a:cs typeface="Times New Roman"/>
              </a:rPr>
              <a:t>Determine access to tables</a:t>
            </a:r>
            <a:r>
              <a:rPr dirty="0" sz="1300">
                <a:latin typeface="Times New Roman"/>
                <a:cs typeface="Times New Roman"/>
              </a:rPr>
              <a:t> </a:t>
            </a:r>
            <a:r>
              <a:rPr dirty="0" sz="1300" spc="5">
                <a:latin typeface="Times New Roman"/>
                <a:cs typeface="Times New Roman"/>
              </a:rPr>
              <a:t>only.</a:t>
            </a:r>
            <a:endParaRPr sz="1300">
              <a:latin typeface="Times New Roman"/>
              <a:cs typeface="Times New Roman"/>
            </a:endParaRPr>
          </a:p>
          <a:p>
            <a:pPr marL="514984" indent="-251460">
              <a:lnSpc>
                <a:spcPct val="100000"/>
              </a:lnSpc>
              <a:spcBef>
                <a:spcPts val="20"/>
              </a:spcBef>
              <a:buChar char="•"/>
              <a:tabLst>
                <a:tab pos="514984" algn="l"/>
                <a:tab pos="515620" algn="l"/>
              </a:tabLst>
            </a:pPr>
            <a:r>
              <a:rPr dirty="0" sz="1300" spc="5">
                <a:latin typeface="Times New Roman"/>
                <a:cs typeface="Times New Roman"/>
              </a:rPr>
              <a:t>Determine data-manipulation privileges only.</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2359151"/>
            <a:ext cx="5105400" cy="851535"/>
          </a:xfrm>
          <a:prstGeom prst="rect">
            <a:avLst/>
          </a:prstGeom>
          <a:solidFill>
            <a:srgbClr val="CCCCCC"/>
          </a:solidFill>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AUDIT INSERT, UPDATE,</a:t>
            </a:r>
            <a:r>
              <a:rPr dirty="0" sz="1300" spc="-40" b="1">
                <a:latin typeface="Courier New"/>
                <a:cs typeface="Courier New"/>
              </a:rPr>
              <a:t> </a:t>
            </a:r>
            <a:r>
              <a:rPr dirty="0" sz="1300" spc="-20" b="1">
                <a:latin typeface="Courier New"/>
                <a:cs typeface="Courier New"/>
              </a:rPr>
              <a:t>DELETE</a:t>
            </a:r>
            <a:endParaRPr sz="1300">
              <a:latin typeface="Courier New"/>
              <a:cs typeface="Courier New"/>
            </a:endParaRPr>
          </a:p>
          <a:p>
            <a:pPr marL="271145" marR="3361690">
              <a:lnSpc>
                <a:spcPts val="1550"/>
              </a:lnSpc>
              <a:spcBef>
                <a:spcPts val="55"/>
              </a:spcBef>
              <a:tabLst>
                <a:tab pos="661035" algn="l"/>
              </a:tabLst>
            </a:pPr>
            <a:r>
              <a:rPr dirty="0" sz="1300" spc="-20" b="1">
                <a:latin typeface="Courier New"/>
                <a:cs typeface="Courier New"/>
              </a:rPr>
              <a:t>O</a:t>
            </a:r>
            <a:r>
              <a:rPr dirty="0" sz="1300" spc="-10" b="1">
                <a:latin typeface="Courier New"/>
                <a:cs typeface="Courier New"/>
              </a:rPr>
              <a:t>N</a:t>
            </a:r>
            <a:r>
              <a:rPr dirty="0" sz="1300" b="1">
                <a:latin typeface="Courier New"/>
                <a:cs typeface="Courier New"/>
              </a:rPr>
              <a:t>	</a:t>
            </a:r>
            <a:r>
              <a:rPr dirty="0" sz="1300" spc="-20" b="1">
                <a:latin typeface="Courier New"/>
                <a:cs typeface="Courier New"/>
              </a:rPr>
              <a:t>departments  </a:t>
            </a:r>
            <a:r>
              <a:rPr dirty="0" sz="1300" spc="-15" b="1">
                <a:latin typeface="Courier New"/>
                <a:cs typeface="Courier New"/>
              </a:rPr>
              <a:t>BY</a:t>
            </a:r>
            <a:r>
              <a:rPr dirty="0" sz="1300" spc="-30" b="1">
                <a:latin typeface="Courier New"/>
                <a:cs typeface="Courier New"/>
              </a:rPr>
              <a:t> </a:t>
            </a:r>
            <a:r>
              <a:rPr dirty="0" sz="1300" spc="-20" b="1">
                <a:latin typeface="Courier New"/>
                <a:cs typeface="Courier New"/>
              </a:rPr>
              <a:t>ACCESS</a:t>
            </a:r>
            <a:endParaRPr sz="1300">
              <a:latin typeface="Courier New"/>
              <a:cs typeface="Courier New"/>
            </a:endParaRPr>
          </a:p>
          <a:p>
            <a:pPr marL="76200">
              <a:lnSpc>
                <a:spcPts val="1490"/>
              </a:lnSpc>
            </a:pPr>
            <a:r>
              <a:rPr dirty="0" sz="1300" spc="-15" b="1">
                <a:latin typeface="Courier New"/>
                <a:cs typeface="Courier New"/>
              </a:rPr>
              <a:t>WHENEVER</a:t>
            </a:r>
            <a:r>
              <a:rPr dirty="0" sz="1300" spc="-25" b="1">
                <a:latin typeface="Courier New"/>
                <a:cs typeface="Courier New"/>
              </a:rPr>
              <a:t> </a:t>
            </a:r>
            <a:r>
              <a:rPr dirty="0" sz="1300" spc="-20" b="1">
                <a:latin typeface="Courier New"/>
                <a:cs typeface="Courier New"/>
              </a:rPr>
              <a:t>SUCCESSFUL;</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5</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751330" marR="1780539">
              <a:lnSpc>
                <a:spcPct val="100000"/>
              </a:lnSpc>
            </a:pPr>
            <a:r>
              <a:rPr dirty="0" sz="2000" spc="-5" b="1">
                <a:latin typeface="Arial"/>
                <a:cs typeface="Arial"/>
              </a:rPr>
              <a:t>Using the Server </a:t>
            </a:r>
            <a:r>
              <a:rPr dirty="0" sz="2000" b="1">
                <a:latin typeface="Arial"/>
                <a:cs typeface="Arial"/>
              </a:rPr>
              <a:t>Facility  to </a:t>
            </a:r>
            <a:r>
              <a:rPr dirty="0" sz="2000" spc="-5" b="1">
                <a:latin typeface="Arial"/>
                <a:cs typeface="Arial"/>
              </a:rPr>
              <a:t>Audit Data</a:t>
            </a:r>
            <a:r>
              <a:rPr dirty="0" sz="2000" spc="-45" b="1">
                <a:latin typeface="Arial"/>
                <a:cs typeface="Arial"/>
              </a:rPr>
              <a:t> </a:t>
            </a:r>
            <a:r>
              <a:rPr dirty="0" sz="2000" b="1">
                <a:latin typeface="Arial"/>
                <a:cs typeface="Arial"/>
              </a:rPr>
              <a:t>Operations</a:t>
            </a:r>
            <a:endParaRPr sz="2000">
              <a:latin typeface="Arial"/>
              <a:cs typeface="Arial"/>
            </a:endParaRPr>
          </a:p>
          <a:p>
            <a:pPr>
              <a:lnSpc>
                <a:spcPct val="100000"/>
              </a:lnSpc>
              <a:spcBef>
                <a:spcPts val="15"/>
              </a:spcBef>
            </a:pPr>
            <a:endParaRPr sz="2100">
              <a:latin typeface="Arial"/>
              <a:cs typeface="Arial"/>
            </a:endParaRPr>
          </a:p>
          <a:p>
            <a:pPr marL="626745" marR="1110615">
              <a:lnSpc>
                <a:spcPct val="101299"/>
              </a:lnSpc>
            </a:pPr>
            <a:r>
              <a:rPr dirty="0" sz="1550" spc="10" b="1">
                <a:latin typeface="Arial"/>
                <a:cs typeface="Arial"/>
              </a:rPr>
              <a:t>The Oracle server stores the audit information </a:t>
            </a:r>
            <a:r>
              <a:rPr dirty="0" sz="1550" spc="5" b="1">
                <a:latin typeface="Arial"/>
                <a:cs typeface="Arial"/>
              </a:rPr>
              <a:t>in </a:t>
            </a:r>
            <a:r>
              <a:rPr dirty="0" sz="1550" spc="10" b="1">
                <a:latin typeface="Arial"/>
                <a:cs typeface="Arial"/>
              </a:rPr>
              <a:t>a  data dictionary table or an operating system</a:t>
            </a:r>
            <a:r>
              <a:rPr dirty="0" sz="1550" spc="-25" b="1">
                <a:latin typeface="Arial"/>
                <a:cs typeface="Arial"/>
              </a:rPr>
              <a:t> </a:t>
            </a:r>
            <a:r>
              <a:rPr dirty="0" sz="1550" spc="5" b="1">
                <a:latin typeface="Arial"/>
                <a:cs typeface="Arial"/>
              </a:rPr>
              <a:t>file.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0"/>
              </a:spcBef>
            </a:pPr>
            <a:endParaRPr sz="1850">
              <a:latin typeface="Arial"/>
              <a:cs typeface="Arial"/>
            </a:endParaRPr>
          </a:p>
          <a:p>
            <a:pPr marL="774700">
              <a:lnSpc>
                <a:spcPct val="100000"/>
              </a:lnSpc>
              <a:spcBef>
                <a:spcPts val="5"/>
              </a:spcBef>
            </a:pPr>
            <a:r>
              <a:rPr dirty="0" sz="1300" spc="-15" b="1">
                <a:latin typeface="Courier New"/>
                <a:cs typeface="Courier New"/>
              </a:rPr>
              <a:t>Audit</a:t>
            </a:r>
            <a:r>
              <a:rPr dirty="0" sz="1300" spc="-25" b="1">
                <a:latin typeface="Courier New"/>
                <a:cs typeface="Courier New"/>
              </a:rPr>
              <a:t> </a:t>
            </a:r>
            <a:r>
              <a:rPr dirty="0" sz="1300" spc="-20" b="1">
                <a:latin typeface="Courier New"/>
                <a:cs typeface="Courier New"/>
              </a:rPr>
              <a:t>succeeded.</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85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6108700" cy="278066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Auditing </a:t>
            </a:r>
            <a:r>
              <a:rPr dirty="0" sz="1300" spc="5" b="1">
                <a:latin typeface="Arial"/>
                <a:cs typeface="Arial"/>
              </a:rPr>
              <a:t>Data</a:t>
            </a:r>
            <a:r>
              <a:rPr dirty="0" sz="1300" spc="-5" b="1">
                <a:latin typeface="Arial"/>
                <a:cs typeface="Arial"/>
              </a:rPr>
              <a:t> </a:t>
            </a:r>
            <a:r>
              <a:rPr dirty="0" sz="1300" spc="10" b="1">
                <a:latin typeface="Arial"/>
                <a:cs typeface="Arial"/>
              </a:rPr>
              <a:t>Operations</a:t>
            </a:r>
            <a:endParaRPr sz="1300">
              <a:latin typeface="Arial"/>
              <a:cs typeface="Arial"/>
            </a:endParaRPr>
          </a:p>
          <a:p>
            <a:pPr marL="138430" marR="5080">
              <a:lnSpc>
                <a:spcPct val="101400"/>
              </a:lnSpc>
              <a:spcBef>
                <a:spcPts val="365"/>
              </a:spcBef>
            </a:pPr>
            <a:r>
              <a:rPr dirty="0" sz="1300" spc="10">
                <a:latin typeface="Times New Roman"/>
                <a:cs typeface="Times New Roman"/>
              </a:rPr>
              <a:t>You </a:t>
            </a:r>
            <a:r>
              <a:rPr dirty="0" sz="1300" spc="5">
                <a:latin typeface="Times New Roman"/>
                <a:cs typeface="Times New Roman"/>
              </a:rPr>
              <a:t>can audit data operations within the Oracle server. Database auditing is used to  monitor and gather data about specific database activities. </a:t>
            </a:r>
            <a:r>
              <a:rPr dirty="0" sz="1300" spc="10">
                <a:latin typeface="Times New Roman"/>
                <a:cs typeface="Times New Roman"/>
              </a:rPr>
              <a:t>The DBA </a:t>
            </a:r>
            <a:r>
              <a:rPr dirty="0" sz="1300" spc="5">
                <a:latin typeface="Times New Roman"/>
                <a:cs typeface="Times New Roman"/>
              </a:rPr>
              <a:t>can gather statistics  such as which tables are being updated, </a:t>
            </a:r>
            <a:r>
              <a:rPr dirty="0" sz="1300" spc="10">
                <a:latin typeface="Times New Roman"/>
                <a:cs typeface="Times New Roman"/>
              </a:rPr>
              <a:t>how many </a:t>
            </a:r>
            <a:r>
              <a:rPr dirty="0" sz="1300" spc="5">
                <a:latin typeface="Times New Roman"/>
                <a:cs typeface="Times New Roman"/>
              </a:rPr>
              <a:t>I/Os are performed, </a:t>
            </a:r>
            <a:r>
              <a:rPr dirty="0" sz="1300" spc="10">
                <a:latin typeface="Times New Roman"/>
                <a:cs typeface="Times New Roman"/>
              </a:rPr>
              <a:t>how many  </a:t>
            </a:r>
            <a:r>
              <a:rPr dirty="0" sz="1300" spc="5">
                <a:latin typeface="Times New Roman"/>
                <a:cs typeface="Times New Roman"/>
              </a:rPr>
              <a:t>concurrent users connect at peak time, and so</a:t>
            </a:r>
            <a:r>
              <a:rPr dirty="0" sz="1300" spc="10">
                <a:latin typeface="Times New Roman"/>
                <a:cs typeface="Times New Roman"/>
              </a:rPr>
              <a:t> </a:t>
            </a:r>
            <a:r>
              <a:rPr dirty="0" sz="1300" spc="5">
                <a:latin typeface="Times New Roman"/>
                <a:cs typeface="Times New Roman"/>
              </a:rPr>
              <a:t>on.</a:t>
            </a:r>
            <a:endParaRPr sz="1300">
              <a:latin typeface="Times New Roman"/>
              <a:cs typeface="Times New Roman"/>
            </a:endParaRPr>
          </a:p>
          <a:p>
            <a:pPr marL="514984" indent="-251460">
              <a:lnSpc>
                <a:spcPct val="100000"/>
              </a:lnSpc>
              <a:spcBef>
                <a:spcPts val="20"/>
              </a:spcBef>
              <a:buChar char="•"/>
              <a:tabLst>
                <a:tab pos="514984" algn="l"/>
                <a:tab pos="515620" algn="l"/>
              </a:tabLst>
            </a:pPr>
            <a:r>
              <a:rPr dirty="0" sz="1300" spc="5">
                <a:latin typeface="Times New Roman"/>
                <a:cs typeface="Times New Roman"/>
              </a:rPr>
              <a:t>Audit users, statements, or objects.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Audit data retrieval, data-manipulation, and data-definition</a:t>
            </a:r>
            <a:r>
              <a:rPr dirty="0" sz="1300" spc="50">
                <a:latin typeface="Times New Roman"/>
                <a:cs typeface="Times New Roman"/>
              </a:rPr>
              <a:t> </a:t>
            </a:r>
            <a:r>
              <a:rPr dirty="0" sz="1300" spc="5">
                <a:latin typeface="Times New Roman"/>
                <a:cs typeface="Times New Roman"/>
              </a:rPr>
              <a:t>statements.</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Write the audit trail to a centralized </a:t>
            </a:r>
            <a:r>
              <a:rPr dirty="0" sz="1300" spc="10">
                <a:latin typeface="Times New Roman"/>
                <a:cs typeface="Times New Roman"/>
              </a:rPr>
              <a:t>audit</a:t>
            </a:r>
            <a:r>
              <a:rPr dirty="0" sz="1300" spc="15">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Generate audit records once per session or once per </a:t>
            </a:r>
            <a:r>
              <a:rPr dirty="0" sz="1300" spc="10">
                <a:latin typeface="Times New Roman"/>
                <a:cs typeface="Times New Roman"/>
              </a:rPr>
              <a:t>access</a:t>
            </a:r>
            <a:r>
              <a:rPr dirty="0" sz="1300" spc="25">
                <a:latin typeface="Times New Roman"/>
                <a:cs typeface="Times New Roman"/>
              </a:rPr>
              <a:t> </a:t>
            </a:r>
            <a:r>
              <a:rPr dirty="0" sz="1300" spc="5">
                <a:latin typeface="Times New Roman"/>
                <a:cs typeface="Times New Roman"/>
              </a:rPr>
              <a:t>attempt.</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Capture successful attempts, unsuccessful attempts, or</a:t>
            </a:r>
            <a:r>
              <a:rPr dirty="0" sz="1300" spc="20">
                <a:latin typeface="Times New Roman"/>
                <a:cs typeface="Times New Roman"/>
              </a:rPr>
              <a:t> </a:t>
            </a:r>
            <a:r>
              <a:rPr dirty="0" sz="1300" spc="5">
                <a:latin typeface="Times New Roman"/>
                <a:cs typeface="Times New Roman"/>
              </a:rPr>
              <a:t>both.</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Enable and disable dynamically.</a:t>
            </a:r>
            <a:endParaRPr sz="1300">
              <a:latin typeface="Times New Roman"/>
              <a:cs typeface="Times New Roman"/>
            </a:endParaRPr>
          </a:p>
          <a:p>
            <a:pPr marL="138430" marR="399415">
              <a:lnSpc>
                <a:spcPct val="101499"/>
              </a:lnSpc>
              <a:spcBef>
                <a:spcPts val="400"/>
              </a:spcBef>
            </a:pPr>
            <a:r>
              <a:rPr dirty="0" sz="1300" spc="5">
                <a:latin typeface="Times New Roman"/>
                <a:cs typeface="Times New Roman"/>
              </a:rPr>
              <a:t>Executing </a:t>
            </a:r>
            <a:r>
              <a:rPr dirty="0" sz="1300" spc="10">
                <a:latin typeface="Times New Roman"/>
                <a:cs typeface="Times New Roman"/>
              </a:rPr>
              <a:t>SQL </a:t>
            </a:r>
            <a:r>
              <a:rPr dirty="0" sz="1300" spc="5">
                <a:latin typeface="Times New Roman"/>
                <a:cs typeface="Times New Roman"/>
              </a:rPr>
              <a:t>through </a:t>
            </a:r>
            <a:r>
              <a:rPr dirty="0" sz="1300" spc="10">
                <a:latin typeface="Times New Roman"/>
                <a:cs typeface="Times New Roman"/>
              </a:rPr>
              <a:t>PL/SQL program </a:t>
            </a:r>
            <a:r>
              <a:rPr dirty="0" sz="1300" spc="5">
                <a:latin typeface="Times New Roman"/>
                <a:cs typeface="Times New Roman"/>
              </a:rPr>
              <a:t>units </a:t>
            </a:r>
            <a:r>
              <a:rPr dirty="0" sz="1300" spc="10">
                <a:latin typeface="Times New Roman"/>
                <a:cs typeface="Times New Roman"/>
              </a:rPr>
              <a:t>may </a:t>
            </a:r>
            <a:r>
              <a:rPr dirty="0" sz="1300" spc="5">
                <a:latin typeface="Times New Roman"/>
                <a:cs typeface="Times New Roman"/>
              </a:rPr>
              <a:t>generate several audit records  because the </a:t>
            </a:r>
            <a:r>
              <a:rPr dirty="0" sz="1300" spc="10">
                <a:latin typeface="Times New Roman"/>
                <a:cs typeface="Times New Roman"/>
              </a:rPr>
              <a:t>program </a:t>
            </a:r>
            <a:r>
              <a:rPr dirty="0" sz="1300" spc="5">
                <a:latin typeface="Times New Roman"/>
                <a:cs typeface="Times New Roman"/>
              </a:rPr>
              <a:t>units </a:t>
            </a:r>
            <a:r>
              <a:rPr dirty="0" sz="1300" spc="10">
                <a:latin typeface="Times New Roman"/>
                <a:cs typeface="Times New Roman"/>
              </a:rPr>
              <a:t>may </a:t>
            </a:r>
            <a:r>
              <a:rPr dirty="0" sz="1300" spc="5">
                <a:latin typeface="Times New Roman"/>
                <a:cs typeface="Times New Roman"/>
              </a:rPr>
              <a:t>refer to other database objects.</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483613"/>
            <a:ext cx="5105400" cy="2742565"/>
          </a:xfrm>
          <a:prstGeom prst="rect">
            <a:avLst/>
          </a:prstGeom>
          <a:solidFill>
            <a:srgbClr val="CCCCCC"/>
          </a:solidFill>
          <a:ln w="20574">
            <a:solidFill>
              <a:srgbClr val="000000"/>
            </a:solidFill>
          </a:ln>
        </p:spPr>
        <p:txBody>
          <a:bodyPr wrap="square" lIns="0" tIns="34290" rIns="0" bIns="0" rtlCol="0" vert="horz">
            <a:spAutoFit/>
          </a:bodyPr>
          <a:lstStyle/>
          <a:p>
            <a:pPr marL="76200" marR="920750">
              <a:lnSpc>
                <a:spcPct val="79200"/>
              </a:lnSpc>
              <a:spcBef>
                <a:spcPts val="270"/>
              </a:spcBef>
            </a:pPr>
            <a:r>
              <a:rPr dirty="0" sz="1300" spc="-15" b="1">
                <a:latin typeface="Courier New"/>
                <a:cs typeface="Courier New"/>
              </a:rPr>
              <a:t>CREATE OR REPLACE TRIGGER </a:t>
            </a:r>
            <a:r>
              <a:rPr dirty="0" sz="1300" spc="-20" b="1">
                <a:latin typeface="Courier New"/>
                <a:cs typeface="Courier New"/>
              </a:rPr>
              <a:t>audit_emp_values  </a:t>
            </a:r>
            <a:r>
              <a:rPr dirty="0" sz="1300" spc="-15" b="1">
                <a:latin typeface="Courier New"/>
                <a:cs typeface="Courier New"/>
              </a:rPr>
              <a:t>AFTER DELETE OR INSERT OR</a:t>
            </a:r>
            <a:r>
              <a:rPr dirty="0" sz="1300" spc="-60" b="1">
                <a:latin typeface="Courier New"/>
                <a:cs typeface="Courier New"/>
              </a:rPr>
              <a:t> </a:t>
            </a:r>
            <a:r>
              <a:rPr dirty="0" sz="1300" spc="-20" b="1">
                <a:latin typeface="Courier New"/>
                <a:cs typeface="Courier New"/>
              </a:rPr>
              <a:t>UPDATE</a:t>
            </a:r>
            <a:endParaRPr sz="1300">
              <a:latin typeface="Courier New"/>
              <a:cs typeface="Courier New"/>
            </a:endParaRPr>
          </a:p>
          <a:p>
            <a:pPr marL="76200" marR="2581275">
              <a:lnSpc>
                <a:spcPct val="78800"/>
              </a:lnSpc>
              <a:spcBef>
                <a:spcPts val="10"/>
              </a:spcBef>
            </a:pPr>
            <a:r>
              <a:rPr dirty="0" sz="1300" spc="-15" b="1">
                <a:latin typeface="Courier New"/>
                <a:cs typeface="Courier New"/>
              </a:rPr>
              <a:t>ON employees FOR EACH </a:t>
            </a:r>
            <a:r>
              <a:rPr dirty="0" sz="1300" spc="-20" b="1">
                <a:latin typeface="Courier New"/>
                <a:cs typeface="Courier New"/>
              </a:rPr>
              <a:t>ROW  </a:t>
            </a:r>
            <a:r>
              <a:rPr dirty="0" sz="1300" spc="-15" b="1">
                <a:latin typeface="Courier New"/>
                <a:cs typeface="Courier New"/>
              </a:rPr>
              <a:t>BEGIN</a:t>
            </a:r>
            <a:endParaRPr sz="1300">
              <a:latin typeface="Courier New"/>
              <a:cs typeface="Courier New"/>
            </a:endParaRPr>
          </a:p>
          <a:p>
            <a:pPr marL="368300" marR="529590" indent="-195580">
              <a:lnSpc>
                <a:spcPct val="78800"/>
              </a:lnSpc>
              <a:spcBef>
                <a:spcPts val="5"/>
              </a:spcBef>
            </a:pPr>
            <a:r>
              <a:rPr dirty="0" sz="1300" spc="-15" b="1">
                <a:latin typeface="Courier New"/>
                <a:cs typeface="Courier New"/>
              </a:rPr>
              <a:t>IF </a:t>
            </a:r>
            <a:r>
              <a:rPr dirty="0" sz="1300" spc="-20" b="1">
                <a:latin typeface="Courier New"/>
                <a:cs typeface="Courier New"/>
              </a:rPr>
              <a:t>(audit_emp_pkg. </a:t>
            </a:r>
            <a:r>
              <a:rPr dirty="0" sz="1300" spc="-15" b="1">
                <a:latin typeface="Courier New"/>
                <a:cs typeface="Courier New"/>
              </a:rPr>
              <a:t>reason </a:t>
            </a:r>
            <a:r>
              <a:rPr dirty="0" sz="1300" spc="-10" b="1">
                <a:latin typeface="Courier New"/>
                <a:cs typeface="Courier New"/>
              </a:rPr>
              <a:t>IS </a:t>
            </a:r>
            <a:r>
              <a:rPr dirty="0" sz="1300" spc="-15" b="1">
                <a:latin typeface="Courier New"/>
                <a:cs typeface="Courier New"/>
              </a:rPr>
              <a:t>NULL) THEN  RAISE_APPLICATION_ERROR (-20059, 'Specify</a:t>
            </a:r>
            <a:r>
              <a:rPr dirty="0" sz="1300" spc="-30" b="1">
                <a:latin typeface="Courier New"/>
                <a:cs typeface="Courier New"/>
              </a:rPr>
              <a:t> </a:t>
            </a:r>
            <a:r>
              <a:rPr dirty="0" sz="1300" spc="-10" b="1">
                <a:latin typeface="Courier New"/>
                <a:cs typeface="Courier New"/>
              </a:rPr>
              <a:t>a</a:t>
            </a:r>
            <a:endParaRPr sz="1300">
              <a:latin typeface="Courier New"/>
              <a:cs typeface="Courier New"/>
            </a:endParaRPr>
          </a:p>
          <a:p>
            <a:pPr marL="466725" marR="530860">
              <a:lnSpc>
                <a:spcPct val="78800"/>
              </a:lnSpc>
              <a:spcBef>
                <a:spcPts val="5"/>
              </a:spcBef>
            </a:pPr>
            <a:r>
              <a:rPr dirty="0" sz="1300" spc="-15" b="1">
                <a:latin typeface="Courier New"/>
                <a:cs typeface="Courier New"/>
              </a:rPr>
              <a:t>reason for operation through the </a:t>
            </a:r>
            <a:r>
              <a:rPr dirty="0" sz="1300" spc="-20" b="1">
                <a:latin typeface="Courier New"/>
                <a:cs typeface="Courier New"/>
              </a:rPr>
              <a:t>procedure  AUDIT_EMP_PKG.SET_REASON </a:t>
            </a:r>
            <a:r>
              <a:rPr dirty="0" sz="1300" spc="-15" b="1">
                <a:latin typeface="Courier New"/>
                <a:cs typeface="Courier New"/>
              </a:rPr>
              <a:t>to</a:t>
            </a:r>
            <a:r>
              <a:rPr dirty="0" sz="1300" spc="10" b="1">
                <a:latin typeface="Courier New"/>
                <a:cs typeface="Courier New"/>
              </a:rPr>
              <a:t> </a:t>
            </a:r>
            <a:r>
              <a:rPr dirty="0" sz="1300" spc="-20" b="1">
                <a:latin typeface="Courier New"/>
                <a:cs typeface="Courier New"/>
              </a:rPr>
              <a:t>proceed.');</a:t>
            </a:r>
            <a:endParaRPr sz="1300">
              <a:latin typeface="Courier New"/>
              <a:cs typeface="Courier New"/>
            </a:endParaRPr>
          </a:p>
          <a:p>
            <a:pPr marL="173355">
              <a:lnSpc>
                <a:spcPts val="1075"/>
              </a:lnSpc>
            </a:pPr>
            <a:r>
              <a:rPr dirty="0" sz="1300" spc="-15" b="1">
                <a:latin typeface="Courier New"/>
                <a:cs typeface="Courier New"/>
              </a:rPr>
              <a:t>ELSE</a:t>
            </a:r>
            <a:endParaRPr sz="1300">
              <a:latin typeface="Courier New"/>
              <a:cs typeface="Courier New"/>
            </a:endParaRPr>
          </a:p>
          <a:p>
            <a:pPr marL="564515" marR="237490" indent="-196215">
              <a:lnSpc>
                <a:spcPct val="79000"/>
              </a:lnSpc>
              <a:spcBef>
                <a:spcPts val="165"/>
              </a:spcBef>
            </a:pPr>
            <a:r>
              <a:rPr dirty="0" sz="1300" spc="-15" b="1">
                <a:latin typeface="Courier New"/>
                <a:cs typeface="Courier New"/>
              </a:rPr>
              <a:t>INSERT INTO audit_emp_table </a:t>
            </a:r>
            <a:r>
              <a:rPr dirty="0" sz="1300" spc="-20" b="1">
                <a:latin typeface="Courier New"/>
                <a:cs typeface="Courier New"/>
              </a:rPr>
              <a:t>(user_name,  timestamp, </a:t>
            </a:r>
            <a:r>
              <a:rPr dirty="0" sz="1300" spc="-15" b="1">
                <a:latin typeface="Courier New"/>
                <a:cs typeface="Courier New"/>
              </a:rPr>
              <a:t>id, </a:t>
            </a:r>
            <a:r>
              <a:rPr dirty="0" sz="1300" spc="-20" b="1">
                <a:latin typeface="Courier New"/>
                <a:cs typeface="Courier New"/>
              </a:rPr>
              <a:t>old_last_name, new_last_name,  old_salary, new_salary,</a:t>
            </a:r>
            <a:r>
              <a:rPr dirty="0" sz="1300" spc="-15" b="1">
                <a:latin typeface="Courier New"/>
                <a:cs typeface="Courier New"/>
              </a:rPr>
              <a:t> </a:t>
            </a:r>
            <a:r>
              <a:rPr dirty="0" sz="1300" spc="-20" b="1">
                <a:latin typeface="Courier New"/>
                <a:cs typeface="Courier New"/>
              </a:rPr>
              <a:t>comments)</a:t>
            </a:r>
            <a:endParaRPr sz="1300">
              <a:latin typeface="Courier New"/>
              <a:cs typeface="Courier New"/>
            </a:endParaRPr>
          </a:p>
          <a:p>
            <a:pPr marL="368300">
              <a:lnSpc>
                <a:spcPts val="1065"/>
              </a:lnSpc>
            </a:pPr>
            <a:r>
              <a:rPr dirty="0" sz="1300" spc="-15" b="1">
                <a:latin typeface="Courier New"/>
                <a:cs typeface="Courier New"/>
              </a:rPr>
              <a:t>VALUES (USER, SYSDATE,</a:t>
            </a:r>
            <a:r>
              <a:rPr dirty="0" sz="1300" spc="-30" b="1">
                <a:latin typeface="Courier New"/>
                <a:cs typeface="Courier New"/>
              </a:rPr>
              <a:t> </a:t>
            </a:r>
            <a:r>
              <a:rPr dirty="0" sz="1300" spc="-20" b="1">
                <a:latin typeface="Courier New"/>
                <a:cs typeface="Courier New"/>
              </a:rPr>
              <a:t>:OLD.employee_id,</a:t>
            </a:r>
            <a:endParaRPr sz="1300">
              <a:latin typeface="Courier New"/>
              <a:cs typeface="Courier New"/>
            </a:endParaRPr>
          </a:p>
          <a:p>
            <a:pPr marL="564515">
              <a:lnSpc>
                <a:spcPts val="1235"/>
              </a:lnSpc>
            </a:pPr>
            <a:r>
              <a:rPr dirty="0" sz="1300" spc="-20" b="1">
                <a:latin typeface="Courier New"/>
                <a:cs typeface="Courier New"/>
              </a:rPr>
              <a:t>:OLD.last_name,</a:t>
            </a:r>
            <a:r>
              <a:rPr dirty="0" sz="1300" spc="-25" b="1">
                <a:latin typeface="Courier New"/>
                <a:cs typeface="Courier New"/>
              </a:rPr>
              <a:t> </a:t>
            </a:r>
            <a:r>
              <a:rPr dirty="0" sz="1300" spc="-15" b="1">
                <a:latin typeface="Courier New"/>
                <a:cs typeface="Courier New"/>
              </a:rPr>
              <a:t>:NEW.last_name,:OLD.salary,</a:t>
            </a:r>
            <a:endParaRPr sz="1300">
              <a:latin typeface="Courier New"/>
              <a:cs typeface="Courier New"/>
            </a:endParaRPr>
          </a:p>
          <a:p>
            <a:pPr marL="173355" marR="1115060" indent="390525">
              <a:lnSpc>
                <a:spcPct val="78800"/>
              </a:lnSpc>
              <a:spcBef>
                <a:spcPts val="170"/>
              </a:spcBef>
            </a:pPr>
            <a:r>
              <a:rPr dirty="0" sz="1300" spc="-20" b="1">
                <a:latin typeface="Courier New"/>
                <a:cs typeface="Courier New"/>
              </a:rPr>
              <a:t>:NEW.salary, audit_emp_pkg.reason);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5565">
              <a:lnSpc>
                <a:spcPts val="1235"/>
              </a:lnSpc>
            </a:pPr>
            <a:r>
              <a:rPr dirty="0" sz="1300" spc="-20" b="1">
                <a:latin typeface="Courier New"/>
                <a:cs typeface="Courier New"/>
              </a:rPr>
              <a:t>END;</a:t>
            </a:r>
            <a:endParaRPr sz="1300">
              <a:latin typeface="Courier New"/>
              <a:cs typeface="Courier New"/>
            </a:endParaRPr>
          </a:p>
        </p:txBody>
      </p:sp>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6</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4283202"/>
            <a:ext cx="5105400" cy="677545"/>
          </a:xfrm>
          <a:prstGeom prst="rect">
            <a:avLst/>
          </a:prstGeom>
          <a:solidFill>
            <a:srgbClr val="CCCCCC"/>
          </a:solidFill>
          <a:ln w="20574">
            <a:solidFill>
              <a:srgbClr val="000000"/>
            </a:solidFill>
          </a:ln>
        </p:spPr>
        <p:txBody>
          <a:bodyPr wrap="square" lIns="0" tIns="34290" rIns="0" bIns="0" rtlCol="0" vert="horz">
            <a:spAutoFit/>
          </a:bodyPr>
          <a:lstStyle/>
          <a:p>
            <a:pPr marL="173355" marR="531495" indent="-97790">
              <a:lnSpc>
                <a:spcPct val="79200"/>
              </a:lnSpc>
              <a:spcBef>
                <a:spcPts val="270"/>
              </a:spcBef>
            </a:pPr>
            <a:r>
              <a:rPr dirty="0" sz="1300" spc="-15" b="1">
                <a:latin typeface="Courier New"/>
                <a:cs typeface="Courier New"/>
              </a:rPr>
              <a:t>CREATE OR REPLACE TRIGGER </a:t>
            </a:r>
            <a:r>
              <a:rPr dirty="0" sz="1300" spc="-20" b="1">
                <a:latin typeface="Courier New"/>
                <a:cs typeface="Courier New"/>
              </a:rPr>
              <a:t>cleanup_audit_emp  </a:t>
            </a:r>
            <a:r>
              <a:rPr dirty="0" sz="1300" spc="-15" b="1">
                <a:latin typeface="Courier New"/>
                <a:cs typeface="Courier New"/>
              </a:rPr>
              <a:t>AFTER INSERT OR UPDATE OR DELETE ON</a:t>
            </a:r>
            <a:r>
              <a:rPr dirty="0" sz="1300" spc="-75" b="1">
                <a:latin typeface="Courier New"/>
                <a:cs typeface="Courier New"/>
              </a:rPr>
              <a:t> </a:t>
            </a:r>
            <a:r>
              <a:rPr dirty="0" sz="1300" spc="-20" b="1">
                <a:latin typeface="Courier New"/>
                <a:cs typeface="Courier New"/>
              </a:rPr>
              <a:t>employees</a:t>
            </a:r>
            <a:endParaRPr sz="1300">
              <a:latin typeface="Courier New"/>
              <a:cs typeface="Courier New"/>
            </a:endParaRPr>
          </a:p>
          <a:p>
            <a:pPr marL="76200">
              <a:lnSpc>
                <a:spcPts val="1065"/>
              </a:lnSpc>
            </a:pPr>
            <a:r>
              <a:rPr dirty="0" sz="1300" spc="-15" b="1">
                <a:latin typeface="Courier New"/>
                <a:cs typeface="Courier New"/>
              </a:rPr>
              <a:t>BEGIN </a:t>
            </a:r>
            <a:r>
              <a:rPr dirty="0" sz="1300" spc="-20" b="1">
                <a:latin typeface="Courier New"/>
                <a:cs typeface="Courier New"/>
              </a:rPr>
              <a:t>audit_emp_package.g_reason </a:t>
            </a:r>
            <a:r>
              <a:rPr dirty="0" sz="1300" spc="-15" b="1">
                <a:latin typeface="Courier New"/>
                <a:cs typeface="Courier New"/>
              </a:rPr>
              <a:t>:= </a:t>
            </a:r>
            <a:r>
              <a:rPr dirty="0" sz="1300" spc="-20" b="1">
                <a:latin typeface="Courier New"/>
                <a:cs typeface="Courier New"/>
              </a:rPr>
              <a:t>NULL;</a:t>
            </a:r>
            <a:endParaRPr sz="1300">
              <a:latin typeface="Courier New"/>
              <a:cs typeface="Courier New"/>
            </a:endParaRPr>
          </a:p>
          <a:p>
            <a:pPr marL="76200">
              <a:lnSpc>
                <a:spcPts val="1400"/>
              </a:lnSpc>
            </a:pPr>
            <a:r>
              <a:rPr dirty="0" sz="1300" spc="-20" b="1">
                <a:latin typeface="Courier New"/>
                <a:cs typeface="Courier New"/>
              </a:rPr>
              <a:t>END;</a:t>
            </a:r>
            <a:endParaRPr sz="1300">
              <a:latin typeface="Courier New"/>
              <a:cs typeface="Courier New"/>
            </a:endParaRPr>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Auditing </a:t>
            </a:r>
            <a:r>
              <a:rPr dirty="0" sz="2000" b="1">
                <a:latin typeface="Arial"/>
                <a:cs typeface="Arial"/>
              </a:rPr>
              <a:t>by </a:t>
            </a:r>
            <a:r>
              <a:rPr dirty="0" sz="2000" spc="-5" b="1">
                <a:latin typeface="Arial"/>
                <a:cs typeface="Arial"/>
              </a:rPr>
              <a:t>Using </a:t>
            </a:r>
            <a:r>
              <a:rPr dirty="0" sz="2000" b="1">
                <a:latin typeface="Arial"/>
                <a:cs typeface="Arial"/>
              </a:rPr>
              <a:t>a</a:t>
            </a:r>
            <a:r>
              <a:rPr dirty="0" sz="2000" spc="-15" b="1">
                <a:latin typeface="Arial"/>
                <a:cs typeface="Arial"/>
              </a:rPr>
              <a:t> </a:t>
            </a:r>
            <a:r>
              <a:rPr dirty="0" sz="2000" b="1">
                <a:latin typeface="Arial"/>
                <a:cs typeface="Arial"/>
              </a:rPr>
              <a:t>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3204" y="5609382"/>
            <a:ext cx="6082030" cy="283083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Auditing </a:t>
            </a:r>
            <a:r>
              <a:rPr dirty="0" sz="1300" spc="5" b="1">
                <a:latin typeface="Arial"/>
                <a:cs typeface="Arial"/>
              </a:rPr>
              <a:t>Data</a:t>
            </a:r>
            <a:r>
              <a:rPr dirty="0" sz="1300" spc="-5" b="1">
                <a:latin typeface="Arial"/>
                <a:cs typeface="Arial"/>
              </a:rPr>
              <a:t> </a:t>
            </a:r>
            <a:r>
              <a:rPr dirty="0" sz="1300" spc="10" b="1">
                <a:latin typeface="Arial"/>
                <a:cs typeface="Arial"/>
              </a:rPr>
              <a:t>Values</a:t>
            </a:r>
            <a:endParaRPr sz="1300">
              <a:latin typeface="Arial"/>
              <a:cs typeface="Arial"/>
            </a:endParaRPr>
          </a:p>
          <a:p>
            <a:pPr marL="137795" marR="3376929">
              <a:lnSpc>
                <a:spcPts val="1980"/>
              </a:lnSpc>
              <a:spcBef>
                <a:spcPts val="105"/>
              </a:spcBef>
            </a:pPr>
            <a:r>
              <a:rPr dirty="0" sz="1300" spc="5">
                <a:latin typeface="Times New Roman"/>
                <a:cs typeface="Times New Roman"/>
              </a:rPr>
              <a:t>Audit actual </a:t>
            </a:r>
            <a:r>
              <a:rPr dirty="0" sz="1300" spc="10">
                <a:latin typeface="Times New Roman"/>
                <a:cs typeface="Times New Roman"/>
              </a:rPr>
              <a:t>data values </a:t>
            </a:r>
            <a:r>
              <a:rPr dirty="0" sz="1300" spc="5">
                <a:latin typeface="Times New Roman"/>
                <a:cs typeface="Times New Roman"/>
              </a:rPr>
              <a:t>with triggers.  </a:t>
            </a: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do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729">
              <a:lnSpc>
                <a:spcPts val="1450"/>
              </a:lnSpc>
              <a:buChar char="•"/>
              <a:tabLst>
                <a:tab pos="514984" algn="l"/>
                <a:tab pos="516255" algn="l"/>
              </a:tabLst>
            </a:pPr>
            <a:r>
              <a:rPr dirty="0" sz="1300" spc="5">
                <a:latin typeface="Times New Roman"/>
                <a:cs typeface="Times New Roman"/>
              </a:rPr>
              <a:t>Audit data-manipulation statements only.</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Write the audit trail to a user-defined audit</a:t>
            </a:r>
            <a:r>
              <a:rPr dirty="0" sz="1300" spc="35">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Generate audit records once for the statement or once for each</a:t>
            </a:r>
            <a:r>
              <a:rPr dirty="0" sz="1300" spc="35">
                <a:latin typeface="Times New Roman"/>
                <a:cs typeface="Times New Roman"/>
              </a:rPr>
              <a:t> </a:t>
            </a:r>
            <a:r>
              <a:rPr dirty="0" sz="1300" spc="5">
                <a:latin typeface="Times New Roman"/>
                <a:cs typeface="Times New Roman"/>
              </a:rPr>
              <a:t>row.</a:t>
            </a:r>
            <a:endParaRPr sz="1300">
              <a:latin typeface="Times New Roman"/>
              <a:cs typeface="Times New Roman"/>
            </a:endParaRPr>
          </a:p>
          <a:p>
            <a:pPr marL="515620" indent="-252729">
              <a:lnSpc>
                <a:spcPct val="100000"/>
              </a:lnSpc>
              <a:spcBef>
                <a:spcPts val="20"/>
              </a:spcBef>
              <a:buChar char="•"/>
              <a:tabLst>
                <a:tab pos="514984" algn="l"/>
                <a:tab pos="516255" algn="l"/>
              </a:tabLst>
            </a:pPr>
            <a:r>
              <a:rPr dirty="0" sz="1300" spc="5">
                <a:latin typeface="Times New Roman"/>
                <a:cs typeface="Times New Roman"/>
              </a:rPr>
              <a:t>Capture successful attempts only.</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Enable and disable</a:t>
            </a:r>
            <a:r>
              <a:rPr dirty="0" sz="1300" spc="10">
                <a:latin typeface="Times New Roman"/>
                <a:cs typeface="Times New Roman"/>
              </a:rPr>
              <a:t> </a:t>
            </a:r>
            <a:r>
              <a:rPr dirty="0" sz="1300" spc="5">
                <a:latin typeface="Times New Roman"/>
                <a:cs typeface="Times New Roman"/>
              </a:rPr>
              <a:t>dynamically.</a:t>
            </a:r>
            <a:endParaRPr sz="1300">
              <a:latin typeface="Times New Roman"/>
              <a:cs typeface="Times New Roman"/>
            </a:endParaRPr>
          </a:p>
          <a:p>
            <a:pPr marL="137795" marR="5080">
              <a:lnSpc>
                <a:spcPct val="101299"/>
              </a:lnSpc>
              <a:spcBef>
                <a:spcPts val="395"/>
              </a:spcBef>
            </a:pPr>
            <a:r>
              <a:rPr dirty="0" sz="1300" spc="5">
                <a:latin typeface="Times New Roman"/>
                <a:cs typeface="Times New Roman"/>
              </a:rPr>
              <a:t>Using the Oracle server, </a:t>
            </a:r>
            <a:r>
              <a:rPr dirty="0" sz="1300" spc="10">
                <a:latin typeface="Times New Roman"/>
                <a:cs typeface="Times New Roman"/>
              </a:rPr>
              <a:t>you can </a:t>
            </a:r>
            <a:r>
              <a:rPr dirty="0" sz="1300" spc="5">
                <a:latin typeface="Times New Roman"/>
                <a:cs typeface="Times New Roman"/>
              </a:rPr>
              <a:t>perform database auditing. Database auditing cannot  record changes to specific </a:t>
            </a:r>
            <a:r>
              <a:rPr dirty="0" sz="1300" spc="10">
                <a:latin typeface="Times New Roman"/>
                <a:cs typeface="Times New Roman"/>
              </a:rPr>
              <a:t>column </a:t>
            </a:r>
            <a:r>
              <a:rPr dirty="0" sz="1300" spc="5">
                <a:latin typeface="Times New Roman"/>
                <a:cs typeface="Times New Roman"/>
              </a:rPr>
              <a:t>values. If the changes to the table </a:t>
            </a:r>
            <a:r>
              <a:rPr dirty="0" sz="1300" spc="10">
                <a:latin typeface="Times New Roman"/>
                <a:cs typeface="Times New Roman"/>
              </a:rPr>
              <a:t>columns </a:t>
            </a:r>
            <a:r>
              <a:rPr dirty="0" sz="1300" spc="5">
                <a:latin typeface="Times New Roman"/>
                <a:cs typeface="Times New Roman"/>
              </a:rPr>
              <a:t>need to be  tracked and </a:t>
            </a:r>
            <a:r>
              <a:rPr dirty="0" sz="1300" spc="10">
                <a:latin typeface="Times New Roman"/>
                <a:cs typeface="Times New Roman"/>
              </a:rPr>
              <a:t>column </a:t>
            </a:r>
            <a:r>
              <a:rPr dirty="0" sz="1300" spc="5">
                <a:latin typeface="Times New Roman"/>
                <a:cs typeface="Times New Roman"/>
              </a:rPr>
              <a:t>values need to be stored for </a:t>
            </a:r>
            <a:r>
              <a:rPr dirty="0" sz="1300" spc="10">
                <a:latin typeface="Times New Roman"/>
                <a:cs typeface="Times New Roman"/>
              </a:rPr>
              <a:t>each </a:t>
            </a:r>
            <a:r>
              <a:rPr dirty="0" sz="1300" spc="5">
                <a:latin typeface="Times New Roman"/>
                <a:cs typeface="Times New Roman"/>
              </a:rPr>
              <a:t>change, then use application  auditing. Application auditing </a:t>
            </a:r>
            <a:r>
              <a:rPr dirty="0" sz="1300" spc="10">
                <a:latin typeface="Times New Roman"/>
                <a:cs typeface="Times New Roman"/>
              </a:rPr>
              <a:t>can </a:t>
            </a:r>
            <a:r>
              <a:rPr dirty="0" sz="1300" spc="5">
                <a:latin typeface="Times New Roman"/>
                <a:cs typeface="Times New Roman"/>
              </a:rPr>
              <a:t>be done either through stored procedures or database  triggers, as </a:t>
            </a:r>
            <a:r>
              <a:rPr dirty="0" sz="1300" spc="10">
                <a:latin typeface="Times New Roman"/>
                <a:cs typeface="Times New Roman"/>
              </a:rPr>
              <a:t>shown </a:t>
            </a:r>
            <a:r>
              <a:rPr dirty="0" sz="1300" spc="5">
                <a:latin typeface="Times New Roman"/>
                <a:cs typeface="Times New Roman"/>
              </a:rPr>
              <a:t>in the </a:t>
            </a:r>
            <a:r>
              <a:rPr dirty="0" sz="1300" spc="10">
                <a:latin typeface="Times New Roman"/>
                <a:cs typeface="Times New Roman"/>
              </a:rPr>
              <a:t>example </a:t>
            </a:r>
            <a:r>
              <a:rPr dirty="0" sz="1300" spc="5">
                <a:latin typeface="Times New Roman"/>
                <a:cs typeface="Times New Roman"/>
              </a:rPr>
              <a:t>in the</a:t>
            </a:r>
            <a:r>
              <a:rPr dirty="0" sz="1300" spc="-5">
                <a:latin typeface="Times New Roman"/>
                <a:cs typeface="Times New Roman"/>
              </a:rPr>
              <a:t> </a:t>
            </a:r>
            <a:r>
              <a:rPr dirty="0" sz="1300" spc="5">
                <a:latin typeface="Times New Roman"/>
                <a:cs typeface="Times New Roman"/>
              </a:rPr>
              <a:t>slide.</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2405062" y="2322576"/>
            <a:ext cx="2082164" cy="1320165"/>
            <a:chOff x="2405062" y="2322576"/>
            <a:chExt cx="2082164" cy="1320165"/>
          </a:xfrm>
        </p:grpSpPr>
        <p:sp>
          <p:nvSpPr>
            <p:cNvPr id="7" name="object 7"/>
            <p:cNvSpPr/>
            <p:nvPr/>
          </p:nvSpPr>
          <p:spPr>
            <a:xfrm>
              <a:off x="2415539" y="3336036"/>
              <a:ext cx="727710" cy="0"/>
            </a:xfrm>
            <a:custGeom>
              <a:avLst/>
              <a:gdLst/>
              <a:ahLst/>
              <a:cxnLst/>
              <a:rect l="l" t="t" r="r" b="b"/>
              <a:pathLst>
                <a:path w="727710" h="0">
                  <a:moveTo>
                    <a:pt x="0" y="0"/>
                  </a:moveTo>
                  <a:lnTo>
                    <a:pt x="727710" y="0"/>
                  </a:lnTo>
                </a:path>
              </a:pathLst>
            </a:custGeom>
            <a:ln w="20574">
              <a:solidFill>
                <a:srgbClr val="000000"/>
              </a:solidFill>
            </a:ln>
          </p:spPr>
          <p:txBody>
            <a:bodyPr wrap="square" lIns="0" tIns="0" rIns="0" bIns="0" rtlCol="0"/>
            <a:lstStyle/>
            <a:p/>
          </p:txBody>
        </p:sp>
        <p:sp>
          <p:nvSpPr>
            <p:cNvPr id="8" name="object 8"/>
            <p:cNvSpPr/>
            <p:nvPr/>
          </p:nvSpPr>
          <p:spPr>
            <a:xfrm>
              <a:off x="3141726" y="3303270"/>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9" name="object 9"/>
            <p:cNvSpPr/>
            <p:nvPr/>
          </p:nvSpPr>
          <p:spPr>
            <a:xfrm>
              <a:off x="2415539" y="3472434"/>
              <a:ext cx="727710" cy="0"/>
            </a:xfrm>
            <a:custGeom>
              <a:avLst/>
              <a:gdLst/>
              <a:ahLst/>
              <a:cxnLst/>
              <a:rect l="l" t="t" r="r" b="b"/>
              <a:pathLst>
                <a:path w="727710" h="0">
                  <a:moveTo>
                    <a:pt x="0" y="0"/>
                  </a:moveTo>
                  <a:lnTo>
                    <a:pt x="727710" y="0"/>
                  </a:lnTo>
                </a:path>
              </a:pathLst>
            </a:custGeom>
            <a:ln w="20574">
              <a:solidFill>
                <a:srgbClr val="000000"/>
              </a:solidFill>
            </a:ln>
          </p:spPr>
          <p:txBody>
            <a:bodyPr wrap="square" lIns="0" tIns="0" rIns="0" bIns="0" rtlCol="0"/>
            <a:lstStyle/>
            <a:p/>
          </p:txBody>
        </p:sp>
        <p:sp>
          <p:nvSpPr>
            <p:cNvPr id="10" name="object 10"/>
            <p:cNvSpPr/>
            <p:nvPr/>
          </p:nvSpPr>
          <p:spPr>
            <a:xfrm>
              <a:off x="3141726" y="3439668"/>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11" name="object 11"/>
            <p:cNvSpPr/>
            <p:nvPr/>
          </p:nvSpPr>
          <p:spPr>
            <a:xfrm>
              <a:off x="2415539" y="3608832"/>
              <a:ext cx="727710" cy="0"/>
            </a:xfrm>
            <a:custGeom>
              <a:avLst/>
              <a:gdLst/>
              <a:ahLst/>
              <a:cxnLst/>
              <a:rect l="l" t="t" r="r" b="b"/>
              <a:pathLst>
                <a:path w="727710" h="0">
                  <a:moveTo>
                    <a:pt x="0" y="0"/>
                  </a:moveTo>
                  <a:lnTo>
                    <a:pt x="727710" y="0"/>
                  </a:lnTo>
                </a:path>
              </a:pathLst>
            </a:custGeom>
            <a:ln w="20574">
              <a:solidFill>
                <a:srgbClr val="000000"/>
              </a:solidFill>
            </a:ln>
          </p:spPr>
          <p:txBody>
            <a:bodyPr wrap="square" lIns="0" tIns="0" rIns="0" bIns="0" rtlCol="0"/>
            <a:lstStyle/>
            <a:p/>
          </p:txBody>
        </p:sp>
        <p:sp>
          <p:nvSpPr>
            <p:cNvPr id="12" name="object 12"/>
            <p:cNvSpPr/>
            <p:nvPr/>
          </p:nvSpPr>
          <p:spPr>
            <a:xfrm>
              <a:off x="3141726" y="3576066"/>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3" name="object 13"/>
            <p:cNvSpPr/>
            <p:nvPr/>
          </p:nvSpPr>
          <p:spPr>
            <a:xfrm>
              <a:off x="2578607" y="2355342"/>
              <a:ext cx="1842770" cy="0"/>
            </a:xfrm>
            <a:custGeom>
              <a:avLst/>
              <a:gdLst/>
              <a:ahLst/>
              <a:cxnLst/>
              <a:rect l="l" t="t" r="r" b="b"/>
              <a:pathLst>
                <a:path w="1842770" h="0">
                  <a:moveTo>
                    <a:pt x="0" y="0"/>
                  </a:moveTo>
                  <a:lnTo>
                    <a:pt x="1842516" y="0"/>
                  </a:lnTo>
                </a:path>
              </a:pathLst>
            </a:custGeom>
            <a:ln w="20574">
              <a:solidFill>
                <a:srgbClr val="000000"/>
              </a:solidFill>
            </a:ln>
          </p:spPr>
          <p:txBody>
            <a:bodyPr wrap="square" lIns="0" tIns="0" rIns="0" bIns="0" rtlCol="0"/>
            <a:lstStyle/>
            <a:p/>
          </p:txBody>
        </p:sp>
        <p:sp>
          <p:nvSpPr>
            <p:cNvPr id="14" name="object 14"/>
            <p:cNvSpPr/>
            <p:nvPr/>
          </p:nvSpPr>
          <p:spPr>
            <a:xfrm>
              <a:off x="4419600" y="232257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15" name="object 15"/>
          <p:cNvSpPr txBox="1"/>
          <p:nvPr/>
        </p:nvSpPr>
        <p:spPr>
          <a:xfrm>
            <a:off x="2234945" y="873506"/>
            <a:ext cx="3277870" cy="636905"/>
          </a:xfrm>
          <a:prstGeom prst="rect">
            <a:avLst/>
          </a:prstGeom>
        </p:spPr>
        <p:txBody>
          <a:bodyPr wrap="square" lIns="0" tIns="12700" rIns="0" bIns="0" rtlCol="0" vert="horz">
            <a:spAutoFit/>
          </a:bodyPr>
          <a:lstStyle/>
          <a:p>
            <a:pPr marL="407670" marR="5080" indent="-408305">
              <a:lnSpc>
                <a:spcPct val="100000"/>
              </a:lnSpc>
              <a:spcBef>
                <a:spcPts val="100"/>
              </a:spcBef>
            </a:pPr>
            <a:r>
              <a:rPr dirty="0" sz="2000" spc="-5" b="1">
                <a:latin typeface="Arial"/>
                <a:cs typeface="Arial"/>
              </a:rPr>
              <a:t>Auditing </a:t>
            </a:r>
            <a:r>
              <a:rPr dirty="0" sz="2000" b="1">
                <a:latin typeface="Arial"/>
                <a:cs typeface="Arial"/>
              </a:rPr>
              <a:t>Triggers by </a:t>
            </a:r>
            <a:r>
              <a:rPr dirty="0" sz="2000" spc="-5" b="1">
                <a:latin typeface="Arial"/>
                <a:cs typeface="Arial"/>
              </a:rPr>
              <a:t>Using  </a:t>
            </a:r>
            <a:r>
              <a:rPr dirty="0" sz="2000" b="1">
                <a:latin typeface="Arial"/>
                <a:cs typeface="Arial"/>
              </a:rPr>
              <a:t>Package</a:t>
            </a:r>
            <a:r>
              <a:rPr dirty="0" sz="2000" spc="-10" b="1">
                <a:latin typeface="Arial"/>
                <a:cs typeface="Arial"/>
              </a:rPr>
              <a:t> </a:t>
            </a:r>
            <a:r>
              <a:rPr dirty="0" sz="2000" b="1">
                <a:latin typeface="Arial"/>
                <a:cs typeface="Arial"/>
              </a:rPr>
              <a:t>Constructs</a:t>
            </a:r>
            <a:endParaRPr sz="2000">
              <a:latin typeface="Arial"/>
              <a:cs typeface="Arial"/>
            </a:endParaRPr>
          </a:p>
        </p:txBody>
      </p:sp>
      <p:sp>
        <p:nvSpPr>
          <p:cNvPr id="16" name="object 16"/>
          <p:cNvSpPr txBox="1"/>
          <p:nvPr/>
        </p:nvSpPr>
        <p:spPr>
          <a:xfrm>
            <a:off x="1391472" y="1765746"/>
            <a:ext cx="1318260" cy="389255"/>
          </a:xfrm>
          <a:prstGeom prst="rect">
            <a:avLst/>
          </a:prstGeom>
        </p:spPr>
        <p:txBody>
          <a:bodyPr wrap="square" lIns="0" tIns="11430" rIns="0" bIns="0" rtlCol="0" vert="horz">
            <a:spAutoFit/>
          </a:bodyPr>
          <a:lstStyle/>
          <a:p>
            <a:pPr>
              <a:lnSpc>
                <a:spcPts val="1435"/>
              </a:lnSpc>
              <a:spcBef>
                <a:spcPts val="90"/>
              </a:spcBef>
            </a:pPr>
            <a:r>
              <a:rPr dirty="0" sz="1300" spc="-15" b="1">
                <a:latin typeface="Arial"/>
                <a:cs typeface="Arial"/>
              </a:rPr>
              <a:t>DML </a:t>
            </a:r>
            <a:r>
              <a:rPr dirty="0" sz="1300" spc="-10" b="1">
                <a:latin typeface="Arial"/>
                <a:cs typeface="Arial"/>
              </a:rPr>
              <a:t>into</a:t>
            </a:r>
            <a:r>
              <a:rPr dirty="0" sz="1300" spc="-30" b="1">
                <a:latin typeface="Arial"/>
                <a:cs typeface="Arial"/>
              </a:rPr>
              <a:t> </a:t>
            </a:r>
            <a:r>
              <a:rPr dirty="0" sz="1300" spc="-10" b="1">
                <a:latin typeface="Arial"/>
                <a:cs typeface="Arial"/>
              </a:rPr>
              <a:t>the</a:t>
            </a:r>
            <a:endParaRPr sz="1300">
              <a:latin typeface="Arial"/>
              <a:cs typeface="Arial"/>
            </a:endParaRPr>
          </a:p>
          <a:p>
            <a:pPr>
              <a:lnSpc>
                <a:spcPts val="1435"/>
              </a:lnSpc>
            </a:pPr>
            <a:r>
              <a:rPr dirty="0" sz="1300" spc="-15" b="1">
                <a:latin typeface="Courier New"/>
                <a:cs typeface="Courier New"/>
              </a:rPr>
              <a:t>EMPLOYEES</a:t>
            </a:r>
            <a:r>
              <a:rPr dirty="0" sz="1300" spc="-495" b="1">
                <a:latin typeface="Courier New"/>
                <a:cs typeface="Courier New"/>
              </a:rPr>
              <a:t> </a:t>
            </a:r>
            <a:r>
              <a:rPr dirty="0" sz="1300" spc="-10" b="1">
                <a:latin typeface="Arial"/>
                <a:cs typeface="Arial"/>
              </a:rPr>
              <a:t>table</a:t>
            </a:r>
            <a:endParaRPr sz="1300">
              <a:latin typeface="Arial"/>
              <a:cs typeface="Arial"/>
            </a:endParaRPr>
          </a:p>
        </p:txBody>
      </p:sp>
      <p:grpSp>
        <p:nvGrpSpPr>
          <p:cNvPr id="17" name="object 17"/>
          <p:cNvGrpSpPr/>
          <p:nvPr/>
        </p:nvGrpSpPr>
        <p:grpSpPr>
          <a:xfrm>
            <a:off x="1564576" y="2609088"/>
            <a:ext cx="392430" cy="66675"/>
            <a:chOff x="1564576" y="2609088"/>
            <a:chExt cx="392430" cy="66675"/>
          </a:xfrm>
        </p:grpSpPr>
        <p:sp>
          <p:nvSpPr>
            <p:cNvPr id="18" name="object 18"/>
            <p:cNvSpPr/>
            <p:nvPr/>
          </p:nvSpPr>
          <p:spPr>
            <a:xfrm>
              <a:off x="1575053" y="2641854"/>
              <a:ext cx="317500" cy="0"/>
            </a:xfrm>
            <a:custGeom>
              <a:avLst/>
              <a:gdLst/>
              <a:ahLst/>
              <a:cxnLst/>
              <a:rect l="l" t="t" r="r" b="b"/>
              <a:pathLst>
                <a:path w="317500" h="0">
                  <a:moveTo>
                    <a:pt x="0" y="0"/>
                  </a:moveTo>
                  <a:lnTo>
                    <a:pt x="316992" y="0"/>
                  </a:lnTo>
                </a:path>
              </a:pathLst>
            </a:custGeom>
            <a:ln w="20574">
              <a:solidFill>
                <a:srgbClr val="000000"/>
              </a:solidFill>
            </a:ln>
          </p:spPr>
          <p:txBody>
            <a:bodyPr wrap="square" lIns="0" tIns="0" rIns="0" bIns="0" rtlCol="0"/>
            <a:lstStyle/>
            <a:p/>
          </p:txBody>
        </p:sp>
        <p:sp>
          <p:nvSpPr>
            <p:cNvPr id="19" name="object 19"/>
            <p:cNvSpPr/>
            <p:nvPr/>
          </p:nvSpPr>
          <p:spPr>
            <a:xfrm>
              <a:off x="1890522" y="2609088"/>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20" name="object 20"/>
          <p:cNvSpPr txBox="1"/>
          <p:nvPr/>
        </p:nvSpPr>
        <p:spPr>
          <a:xfrm>
            <a:off x="4879085" y="2177288"/>
            <a:ext cx="1835785" cy="1148715"/>
          </a:xfrm>
          <a:prstGeom prst="rect">
            <a:avLst/>
          </a:prstGeom>
        </p:spPr>
        <p:txBody>
          <a:bodyPr wrap="square" lIns="0" tIns="31115" rIns="0" bIns="0" rtlCol="0" vert="horz">
            <a:spAutoFit/>
          </a:bodyPr>
          <a:lstStyle/>
          <a:p>
            <a:pPr marR="265430">
              <a:lnSpc>
                <a:spcPts val="1430"/>
              </a:lnSpc>
              <a:spcBef>
                <a:spcPts val="245"/>
              </a:spcBef>
            </a:pPr>
            <a:r>
              <a:rPr dirty="0" sz="1300" spc="-20" b="1">
                <a:latin typeface="Courier New"/>
                <a:cs typeface="Courier New"/>
              </a:rPr>
              <a:t>AUDIT_EMPDML_TRG  </a:t>
            </a:r>
            <a:r>
              <a:rPr dirty="0" sz="1300" spc="-15" b="1">
                <a:latin typeface="Courier New"/>
                <a:cs typeface="Courier New"/>
              </a:rPr>
              <a:t>AFTER</a:t>
            </a:r>
            <a:r>
              <a:rPr dirty="0" sz="1300" spc="-450" b="1">
                <a:latin typeface="Courier New"/>
                <a:cs typeface="Courier New"/>
              </a:rPr>
              <a:t> </a:t>
            </a:r>
            <a:r>
              <a:rPr dirty="0" sz="1300" spc="-20" b="1">
                <a:latin typeface="Courier New"/>
                <a:cs typeface="Courier New"/>
              </a:rPr>
              <a:t>STATEMENT</a:t>
            </a:r>
            <a:endParaRPr sz="1300">
              <a:latin typeface="Courier New"/>
              <a:cs typeface="Courier New"/>
            </a:endParaRPr>
          </a:p>
          <a:p>
            <a:pPr>
              <a:lnSpc>
                <a:spcPts val="1320"/>
              </a:lnSpc>
            </a:pPr>
            <a:r>
              <a:rPr dirty="0" sz="1300" spc="-10" b="1">
                <a:latin typeface="Arial"/>
                <a:cs typeface="Arial"/>
              </a:rPr>
              <a:t>invokes </a:t>
            </a:r>
            <a:r>
              <a:rPr dirty="0" sz="1300" spc="-5" b="1">
                <a:latin typeface="Arial"/>
                <a:cs typeface="Arial"/>
              </a:rPr>
              <a:t>the</a:t>
            </a:r>
            <a:r>
              <a:rPr dirty="0" sz="1300" spc="-55" b="1">
                <a:latin typeface="Arial"/>
                <a:cs typeface="Arial"/>
              </a:rPr>
              <a:t> </a:t>
            </a:r>
            <a:r>
              <a:rPr dirty="0" sz="1300" spc="-20" b="1">
                <a:latin typeface="Courier New"/>
                <a:cs typeface="Courier New"/>
              </a:rPr>
              <a:t>AUDIT_EMP</a:t>
            </a:r>
            <a:endParaRPr sz="1300">
              <a:latin typeface="Courier New"/>
              <a:cs typeface="Courier New"/>
            </a:endParaRPr>
          </a:p>
          <a:p>
            <a:pPr>
              <a:lnSpc>
                <a:spcPts val="1520"/>
              </a:lnSpc>
            </a:pPr>
            <a:r>
              <a:rPr dirty="0" sz="1300" spc="-15" b="1">
                <a:latin typeface="Arial"/>
                <a:cs typeface="Arial"/>
              </a:rPr>
              <a:t>procedure.</a:t>
            </a:r>
            <a:endParaRPr sz="1300">
              <a:latin typeface="Arial"/>
              <a:cs typeface="Arial"/>
            </a:endParaRPr>
          </a:p>
          <a:p>
            <a:pPr>
              <a:lnSpc>
                <a:spcPct val="100000"/>
              </a:lnSpc>
            </a:pPr>
            <a:endParaRPr sz="1250">
              <a:latin typeface="Arial"/>
              <a:cs typeface="Arial"/>
            </a:endParaRPr>
          </a:p>
          <a:p>
            <a:pPr marL="381000">
              <a:lnSpc>
                <a:spcPct val="100000"/>
              </a:lnSpc>
            </a:pPr>
            <a:r>
              <a:rPr dirty="0" sz="1300" spc="-20" b="1">
                <a:latin typeface="Courier New"/>
                <a:cs typeface="Courier New"/>
              </a:rPr>
              <a:t>AUDIT_TABLE</a:t>
            </a:r>
            <a:endParaRPr sz="1300">
              <a:latin typeface="Courier New"/>
              <a:cs typeface="Courier New"/>
            </a:endParaRPr>
          </a:p>
        </p:txBody>
      </p:sp>
      <p:grpSp>
        <p:nvGrpSpPr>
          <p:cNvPr id="21" name="object 21"/>
          <p:cNvGrpSpPr/>
          <p:nvPr/>
        </p:nvGrpSpPr>
        <p:grpSpPr>
          <a:xfrm>
            <a:off x="1292542" y="2451709"/>
            <a:ext cx="3542029" cy="1333500"/>
            <a:chOff x="1292542" y="2451709"/>
            <a:chExt cx="3542029" cy="1333500"/>
          </a:xfrm>
        </p:grpSpPr>
        <p:sp>
          <p:nvSpPr>
            <p:cNvPr id="22" name="object 22"/>
            <p:cNvSpPr/>
            <p:nvPr/>
          </p:nvSpPr>
          <p:spPr>
            <a:xfrm>
              <a:off x="4536554" y="2451709"/>
              <a:ext cx="297980" cy="155486"/>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4540758" y="2595029"/>
              <a:ext cx="281177" cy="333755"/>
            </a:xfrm>
            <a:prstGeom prst="rect">
              <a:avLst/>
            </a:prstGeom>
            <a:blipFill>
              <a:blip r:embed="rId4" cstate="print"/>
              <a:stretch>
                <a:fillRect/>
              </a:stretch>
            </a:blipFill>
          </p:spPr>
          <p:txBody>
            <a:bodyPr wrap="square" lIns="0" tIns="0" rIns="0" bIns="0" rtlCol="0"/>
            <a:lstStyle/>
            <a:p/>
          </p:txBody>
        </p:sp>
        <p:sp>
          <p:nvSpPr>
            <p:cNvPr id="24" name="object 24"/>
            <p:cNvSpPr/>
            <p:nvPr/>
          </p:nvSpPr>
          <p:spPr>
            <a:xfrm>
              <a:off x="2084831" y="2916174"/>
              <a:ext cx="2744723" cy="399288"/>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2088642" y="3303689"/>
              <a:ext cx="281178" cy="333755"/>
            </a:xfrm>
            <a:prstGeom prst="rect">
              <a:avLst/>
            </a:prstGeom>
            <a:blipFill>
              <a:blip r:embed="rId4" cstate="print"/>
              <a:stretch>
                <a:fillRect/>
              </a:stretch>
            </a:blipFill>
          </p:spPr>
          <p:txBody>
            <a:bodyPr wrap="square" lIns="0" tIns="0" rIns="0" bIns="0" rtlCol="0"/>
            <a:lstStyle/>
            <a:p/>
          </p:txBody>
        </p:sp>
        <p:sp>
          <p:nvSpPr>
            <p:cNvPr id="26" name="object 26"/>
            <p:cNvSpPr/>
            <p:nvPr/>
          </p:nvSpPr>
          <p:spPr>
            <a:xfrm>
              <a:off x="2076450" y="3624834"/>
              <a:ext cx="300989" cy="160020"/>
            </a:xfrm>
            <a:prstGeom prst="rect">
              <a:avLst/>
            </a:prstGeom>
            <a:blipFill>
              <a:blip r:embed="rId6" cstate="print"/>
              <a:stretch>
                <a:fillRect/>
              </a:stretch>
            </a:blipFill>
          </p:spPr>
          <p:txBody>
            <a:bodyPr wrap="square" lIns="0" tIns="0" rIns="0" bIns="0" rtlCol="0"/>
            <a:lstStyle/>
            <a:p/>
          </p:txBody>
        </p:sp>
        <p:sp>
          <p:nvSpPr>
            <p:cNvPr id="27" name="object 27"/>
            <p:cNvSpPr/>
            <p:nvPr/>
          </p:nvSpPr>
          <p:spPr>
            <a:xfrm>
              <a:off x="1303020" y="2479548"/>
              <a:ext cx="312420" cy="311785"/>
            </a:xfrm>
            <a:custGeom>
              <a:avLst/>
              <a:gdLst/>
              <a:ahLst/>
              <a:cxnLst/>
              <a:rect l="l" t="t" r="r" b="b"/>
              <a:pathLst>
                <a:path w="312419" h="311785">
                  <a:moveTo>
                    <a:pt x="156210" y="0"/>
                  </a:moveTo>
                  <a:lnTo>
                    <a:pt x="106606" y="7900"/>
                  </a:lnTo>
                  <a:lnTo>
                    <a:pt x="63697" y="29919"/>
                  </a:lnTo>
                  <a:lnTo>
                    <a:pt x="29967" y="63532"/>
                  </a:lnTo>
                  <a:lnTo>
                    <a:pt x="7906" y="106216"/>
                  </a:lnTo>
                  <a:lnTo>
                    <a:pt x="0" y="155448"/>
                  </a:lnTo>
                  <a:lnTo>
                    <a:pt x="7906" y="204758"/>
                  </a:lnTo>
                  <a:lnTo>
                    <a:pt x="29967" y="247631"/>
                  </a:lnTo>
                  <a:lnTo>
                    <a:pt x="63697" y="281470"/>
                  </a:lnTo>
                  <a:lnTo>
                    <a:pt x="106606" y="303678"/>
                  </a:lnTo>
                  <a:lnTo>
                    <a:pt x="156210" y="311658"/>
                  </a:lnTo>
                  <a:lnTo>
                    <a:pt x="205520" y="303678"/>
                  </a:lnTo>
                  <a:lnTo>
                    <a:pt x="248393" y="281470"/>
                  </a:lnTo>
                  <a:lnTo>
                    <a:pt x="282232" y="247631"/>
                  </a:lnTo>
                  <a:lnTo>
                    <a:pt x="304440" y="204758"/>
                  </a:lnTo>
                  <a:lnTo>
                    <a:pt x="312420" y="155448"/>
                  </a:lnTo>
                  <a:lnTo>
                    <a:pt x="304440" y="106216"/>
                  </a:lnTo>
                  <a:lnTo>
                    <a:pt x="282232" y="63532"/>
                  </a:lnTo>
                  <a:lnTo>
                    <a:pt x="248393" y="29919"/>
                  </a:lnTo>
                  <a:lnTo>
                    <a:pt x="205520" y="7900"/>
                  </a:lnTo>
                  <a:lnTo>
                    <a:pt x="156210" y="0"/>
                  </a:lnTo>
                  <a:close/>
                </a:path>
              </a:pathLst>
            </a:custGeom>
            <a:solidFill>
              <a:srgbClr val="CCCCFF"/>
            </a:solidFill>
          </p:spPr>
          <p:txBody>
            <a:bodyPr wrap="square" lIns="0" tIns="0" rIns="0" bIns="0" rtlCol="0"/>
            <a:lstStyle/>
            <a:p/>
          </p:txBody>
        </p:sp>
        <p:sp>
          <p:nvSpPr>
            <p:cNvPr id="28" name="object 28"/>
            <p:cNvSpPr/>
            <p:nvPr/>
          </p:nvSpPr>
          <p:spPr>
            <a:xfrm>
              <a:off x="1303020" y="2479548"/>
              <a:ext cx="312420" cy="311785"/>
            </a:xfrm>
            <a:custGeom>
              <a:avLst/>
              <a:gdLst/>
              <a:ahLst/>
              <a:cxnLst/>
              <a:rect l="l" t="t" r="r" b="b"/>
              <a:pathLst>
                <a:path w="312419" h="311785">
                  <a:moveTo>
                    <a:pt x="312420" y="155448"/>
                  </a:moveTo>
                  <a:lnTo>
                    <a:pt x="304440" y="106216"/>
                  </a:lnTo>
                  <a:lnTo>
                    <a:pt x="282232" y="63532"/>
                  </a:lnTo>
                  <a:lnTo>
                    <a:pt x="248393" y="29919"/>
                  </a:lnTo>
                  <a:lnTo>
                    <a:pt x="205520" y="7900"/>
                  </a:lnTo>
                  <a:lnTo>
                    <a:pt x="156210" y="0"/>
                  </a:lnTo>
                  <a:lnTo>
                    <a:pt x="106606" y="7900"/>
                  </a:lnTo>
                  <a:lnTo>
                    <a:pt x="63697" y="29919"/>
                  </a:lnTo>
                  <a:lnTo>
                    <a:pt x="29967" y="63532"/>
                  </a:lnTo>
                  <a:lnTo>
                    <a:pt x="7906" y="106216"/>
                  </a:lnTo>
                  <a:lnTo>
                    <a:pt x="0" y="155448"/>
                  </a:lnTo>
                  <a:lnTo>
                    <a:pt x="7906" y="204758"/>
                  </a:lnTo>
                  <a:lnTo>
                    <a:pt x="29967" y="247631"/>
                  </a:lnTo>
                  <a:lnTo>
                    <a:pt x="63697" y="281470"/>
                  </a:lnTo>
                  <a:lnTo>
                    <a:pt x="106606" y="303678"/>
                  </a:lnTo>
                  <a:lnTo>
                    <a:pt x="156210" y="311658"/>
                  </a:lnTo>
                  <a:lnTo>
                    <a:pt x="205520" y="303678"/>
                  </a:lnTo>
                  <a:lnTo>
                    <a:pt x="248393" y="281470"/>
                  </a:lnTo>
                  <a:lnTo>
                    <a:pt x="282232" y="247631"/>
                  </a:lnTo>
                  <a:lnTo>
                    <a:pt x="304440" y="204758"/>
                  </a:lnTo>
                  <a:lnTo>
                    <a:pt x="312420" y="155448"/>
                  </a:lnTo>
                  <a:close/>
                </a:path>
              </a:pathLst>
            </a:custGeom>
            <a:ln w="20573">
              <a:solidFill>
                <a:srgbClr val="000000"/>
              </a:solidFill>
            </a:ln>
          </p:spPr>
          <p:txBody>
            <a:bodyPr wrap="square" lIns="0" tIns="0" rIns="0" bIns="0" rtlCol="0"/>
            <a:lstStyle/>
            <a:p/>
          </p:txBody>
        </p:sp>
      </p:grpSp>
      <p:sp>
        <p:nvSpPr>
          <p:cNvPr id="29" name="object 29"/>
          <p:cNvSpPr txBox="1"/>
          <p:nvPr/>
        </p:nvSpPr>
        <p:spPr>
          <a:xfrm>
            <a:off x="1412747" y="2513329"/>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endParaRPr sz="1300">
              <a:latin typeface="Arial"/>
              <a:cs typeface="Arial"/>
            </a:endParaRPr>
          </a:p>
        </p:txBody>
      </p:sp>
      <p:grpSp>
        <p:nvGrpSpPr>
          <p:cNvPr id="30" name="object 30"/>
          <p:cNvGrpSpPr/>
          <p:nvPr/>
        </p:nvGrpSpPr>
        <p:grpSpPr>
          <a:xfrm>
            <a:off x="1656778" y="3449764"/>
            <a:ext cx="333375" cy="333375"/>
            <a:chOff x="1656778" y="3449764"/>
            <a:chExt cx="333375" cy="333375"/>
          </a:xfrm>
        </p:grpSpPr>
        <p:sp>
          <p:nvSpPr>
            <p:cNvPr id="31" name="object 31"/>
            <p:cNvSpPr/>
            <p:nvPr/>
          </p:nvSpPr>
          <p:spPr>
            <a:xfrm>
              <a:off x="1667256" y="3460242"/>
              <a:ext cx="312420" cy="312420"/>
            </a:xfrm>
            <a:custGeom>
              <a:avLst/>
              <a:gdLst/>
              <a:ahLst/>
              <a:cxnLst/>
              <a:rect l="l" t="t" r="r" b="b"/>
              <a:pathLst>
                <a:path w="312419" h="312420">
                  <a:moveTo>
                    <a:pt x="156209" y="0"/>
                  </a:moveTo>
                  <a:lnTo>
                    <a:pt x="106606" y="7906"/>
                  </a:lnTo>
                  <a:lnTo>
                    <a:pt x="63697" y="29967"/>
                  </a:lnTo>
                  <a:lnTo>
                    <a:pt x="29967" y="63697"/>
                  </a:lnTo>
                  <a:lnTo>
                    <a:pt x="7906" y="106606"/>
                  </a:lnTo>
                  <a:lnTo>
                    <a:pt x="0" y="156209"/>
                  </a:lnTo>
                  <a:lnTo>
                    <a:pt x="7906" y="205520"/>
                  </a:lnTo>
                  <a:lnTo>
                    <a:pt x="29967" y="248393"/>
                  </a:lnTo>
                  <a:lnTo>
                    <a:pt x="63697" y="282232"/>
                  </a:lnTo>
                  <a:lnTo>
                    <a:pt x="106606" y="304440"/>
                  </a:lnTo>
                  <a:lnTo>
                    <a:pt x="156209" y="312419"/>
                  </a:lnTo>
                  <a:lnTo>
                    <a:pt x="205520" y="304440"/>
                  </a:lnTo>
                  <a:lnTo>
                    <a:pt x="248393" y="282232"/>
                  </a:lnTo>
                  <a:lnTo>
                    <a:pt x="282232" y="248393"/>
                  </a:lnTo>
                  <a:lnTo>
                    <a:pt x="304440" y="205520"/>
                  </a:lnTo>
                  <a:lnTo>
                    <a:pt x="312419" y="156209"/>
                  </a:lnTo>
                  <a:lnTo>
                    <a:pt x="304440" y="106606"/>
                  </a:lnTo>
                  <a:lnTo>
                    <a:pt x="282232" y="63697"/>
                  </a:lnTo>
                  <a:lnTo>
                    <a:pt x="248393" y="29967"/>
                  </a:lnTo>
                  <a:lnTo>
                    <a:pt x="205520" y="7906"/>
                  </a:lnTo>
                  <a:lnTo>
                    <a:pt x="156209" y="0"/>
                  </a:lnTo>
                  <a:close/>
                </a:path>
              </a:pathLst>
            </a:custGeom>
            <a:solidFill>
              <a:srgbClr val="CCCCFF"/>
            </a:solidFill>
          </p:spPr>
          <p:txBody>
            <a:bodyPr wrap="square" lIns="0" tIns="0" rIns="0" bIns="0" rtlCol="0"/>
            <a:lstStyle/>
            <a:p/>
          </p:txBody>
        </p:sp>
        <p:sp>
          <p:nvSpPr>
            <p:cNvPr id="32" name="object 32"/>
            <p:cNvSpPr/>
            <p:nvPr/>
          </p:nvSpPr>
          <p:spPr>
            <a:xfrm>
              <a:off x="1667256" y="3460242"/>
              <a:ext cx="312420" cy="312420"/>
            </a:xfrm>
            <a:custGeom>
              <a:avLst/>
              <a:gdLst/>
              <a:ahLst/>
              <a:cxnLst/>
              <a:rect l="l" t="t" r="r" b="b"/>
              <a:pathLst>
                <a:path w="312419" h="312420">
                  <a:moveTo>
                    <a:pt x="312419" y="156209"/>
                  </a:moveTo>
                  <a:lnTo>
                    <a:pt x="304440" y="106606"/>
                  </a:lnTo>
                  <a:lnTo>
                    <a:pt x="282232" y="63697"/>
                  </a:lnTo>
                  <a:lnTo>
                    <a:pt x="248393" y="29967"/>
                  </a:lnTo>
                  <a:lnTo>
                    <a:pt x="205520" y="7906"/>
                  </a:lnTo>
                  <a:lnTo>
                    <a:pt x="156209" y="0"/>
                  </a:lnTo>
                  <a:lnTo>
                    <a:pt x="106606" y="7906"/>
                  </a:lnTo>
                  <a:lnTo>
                    <a:pt x="63697" y="29967"/>
                  </a:lnTo>
                  <a:lnTo>
                    <a:pt x="29967" y="63697"/>
                  </a:lnTo>
                  <a:lnTo>
                    <a:pt x="7906" y="106606"/>
                  </a:lnTo>
                  <a:lnTo>
                    <a:pt x="0" y="156209"/>
                  </a:lnTo>
                  <a:lnTo>
                    <a:pt x="7906" y="205520"/>
                  </a:lnTo>
                  <a:lnTo>
                    <a:pt x="29967" y="248393"/>
                  </a:lnTo>
                  <a:lnTo>
                    <a:pt x="63697" y="282232"/>
                  </a:lnTo>
                  <a:lnTo>
                    <a:pt x="106606" y="304440"/>
                  </a:lnTo>
                  <a:lnTo>
                    <a:pt x="156209" y="312419"/>
                  </a:lnTo>
                  <a:lnTo>
                    <a:pt x="205520" y="304440"/>
                  </a:lnTo>
                  <a:lnTo>
                    <a:pt x="248393" y="282232"/>
                  </a:lnTo>
                  <a:lnTo>
                    <a:pt x="282232" y="248393"/>
                  </a:lnTo>
                  <a:lnTo>
                    <a:pt x="304440" y="205520"/>
                  </a:lnTo>
                  <a:lnTo>
                    <a:pt x="312419" y="156209"/>
                  </a:lnTo>
                  <a:close/>
                </a:path>
              </a:pathLst>
            </a:custGeom>
            <a:ln w="20574">
              <a:solidFill>
                <a:srgbClr val="000000"/>
              </a:solidFill>
            </a:ln>
          </p:spPr>
          <p:txBody>
            <a:bodyPr wrap="square" lIns="0" tIns="0" rIns="0" bIns="0" rtlCol="0"/>
            <a:lstStyle/>
            <a:p/>
          </p:txBody>
        </p:sp>
      </p:grpSp>
      <p:sp>
        <p:nvSpPr>
          <p:cNvPr id="33" name="object 33"/>
          <p:cNvSpPr txBox="1"/>
          <p:nvPr/>
        </p:nvSpPr>
        <p:spPr>
          <a:xfrm>
            <a:off x="1664207" y="3428491"/>
            <a:ext cx="1421765" cy="1096010"/>
          </a:xfrm>
          <a:prstGeom prst="rect">
            <a:avLst/>
          </a:prstGeom>
        </p:spPr>
        <p:txBody>
          <a:bodyPr wrap="square" lIns="0" tIns="77470" rIns="0" bIns="0" rtlCol="0" vert="horz">
            <a:spAutoFit/>
          </a:bodyPr>
          <a:lstStyle/>
          <a:p>
            <a:pPr marL="113030">
              <a:lnSpc>
                <a:spcPct val="100000"/>
              </a:lnSpc>
              <a:spcBef>
                <a:spcPts val="610"/>
              </a:spcBef>
            </a:pPr>
            <a:r>
              <a:rPr dirty="0" sz="1300" spc="-10" b="1">
                <a:latin typeface="Arial"/>
                <a:cs typeface="Arial"/>
              </a:rPr>
              <a:t>2</a:t>
            </a:r>
            <a:endParaRPr sz="1300">
              <a:latin typeface="Arial"/>
              <a:cs typeface="Arial"/>
            </a:endParaRPr>
          </a:p>
          <a:p>
            <a:pPr marR="144145">
              <a:lnSpc>
                <a:spcPts val="1430"/>
              </a:lnSpc>
              <a:spcBef>
                <a:spcPts val="665"/>
              </a:spcBef>
            </a:pPr>
            <a:r>
              <a:rPr dirty="0" sz="1300" spc="-20" b="1">
                <a:latin typeface="Courier New"/>
                <a:cs typeface="Courier New"/>
              </a:rPr>
              <a:t>AUDIT_EMP_TRG  </a:t>
            </a:r>
            <a:r>
              <a:rPr dirty="0" sz="1300" spc="-15" b="1">
                <a:latin typeface="Courier New"/>
                <a:cs typeface="Courier New"/>
              </a:rPr>
              <a:t>FOR EACH</a:t>
            </a:r>
            <a:r>
              <a:rPr dirty="0" sz="1300" spc="-65" b="1">
                <a:latin typeface="Courier New"/>
                <a:cs typeface="Courier New"/>
              </a:rPr>
              <a:t> </a:t>
            </a:r>
            <a:r>
              <a:rPr dirty="0" sz="1300" spc="-20" b="1">
                <a:latin typeface="Courier New"/>
                <a:cs typeface="Courier New"/>
              </a:rPr>
              <a:t>ROW</a:t>
            </a:r>
            <a:endParaRPr sz="1300">
              <a:latin typeface="Courier New"/>
              <a:cs typeface="Courier New"/>
            </a:endParaRPr>
          </a:p>
          <a:p>
            <a:pPr marR="5080">
              <a:lnSpc>
                <a:spcPts val="1390"/>
              </a:lnSpc>
              <a:spcBef>
                <a:spcPts val="70"/>
              </a:spcBef>
            </a:pPr>
            <a:r>
              <a:rPr dirty="0" sz="1300" spc="-10" b="1">
                <a:latin typeface="Arial"/>
                <a:cs typeface="Arial"/>
              </a:rPr>
              <a:t>increments  package</a:t>
            </a:r>
            <a:r>
              <a:rPr dirty="0" sz="1300" spc="-75" b="1">
                <a:latin typeface="Arial"/>
                <a:cs typeface="Arial"/>
              </a:rPr>
              <a:t> </a:t>
            </a:r>
            <a:r>
              <a:rPr dirty="0" sz="1300" spc="-10" b="1">
                <a:latin typeface="Arial"/>
                <a:cs typeface="Arial"/>
              </a:rPr>
              <a:t>variables</a:t>
            </a:r>
            <a:endParaRPr sz="1300">
              <a:latin typeface="Arial"/>
              <a:cs typeface="Arial"/>
            </a:endParaRPr>
          </a:p>
        </p:txBody>
      </p:sp>
      <p:grpSp>
        <p:nvGrpSpPr>
          <p:cNvPr id="34" name="object 34"/>
          <p:cNvGrpSpPr/>
          <p:nvPr/>
        </p:nvGrpSpPr>
        <p:grpSpPr>
          <a:xfrm>
            <a:off x="4475416" y="2181796"/>
            <a:ext cx="333375" cy="332740"/>
            <a:chOff x="4475416" y="2181796"/>
            <a:chExt cx="333375" cy="332740"/>
          </a:xfrm>
        </p:grpSpPr>
        <p:sp>
          <p:nvSpPr>
            <p:cNvPr id="35" name="object 35"/>
            <p:cNvSpPr/>
            <p:nvPr/>
          </p:nvSpPr>
          <p:spPr>
            <a:xfrm>
              <a:off x="4485893" y="2192273"/>
              <a:ext cx="312420" cy="311785"/>
            </a:xfrm>
            <a:custGeom>
              <a:avLst/>
              <a:gdLst/>
              <a:ahLst/>
              <a:cxnLst/>
              <a:rect l="l" t="t" r="r" b="b"/>
              <a:pathLst>
                <a:path w="312420" h="311785">
                  <a:moveTo>
                    <a:pt x="156210" y="0"/>
                  </a:moveTo>
                  <a:lnTo>
                    <a:pt x="106606" y="7900"/>
                  </a:lnTo>
                  <a:lnTo>
                    <a:pt x="63697" y="29919"/>
                  </a:lnTo>
                  <a:lnTo>
                    <a:pt x="29967" y="63532"/>
                  </a:lnTo>
                  <a:lnTo>
                    <a:pt x="7906" y="106216"/>
                  </a:lnTo>
                  <a:lnTo>
                    <a:pt x="0" y="155448"/>
                  </a:lnTo>
                  <a:lnTo>
                    <a:pt x="7906" y="204758"/>
                  </a:lnTo>
                  <a:lnTo>
                    <a:pt x="29967" y="247631"/>
                  </a:lnTo>
                  <a:lnTo>
                    <a:pt x="63697" y="281470"/>
                  </a:lnTo>
                  <a:lnTo>
                    <a:pt x="106606" y="303678"/>
                  </a:lnTo>
                  <a:lnTo>
                    <a:pt x="156210" y="311658"/>
                  </a:lnTo>
                  <a:lnTo>
                    <a:pt x="205520" y="303678"/>
                  </a:lnTo>
                  <a:lnTo>
                    <a:pt x="248393" y="281470"/>
                  </a:lnTo>
                  <a:lnTo>
                    <a:pt x="282232" y="247631"/>
                  </a:lnTo>
                  <a:lnTo>
                    <a:pt x="304440" y="204758"/>
                  </a:lnTo>
                  <a:lnTo>
                    <a:pt x="312420" y="155448"/>
                  </a:lnTo>
                  <a:lnTo>
                    <a:pt x="304440" y="106216"/>
                  </a:lnTo>
                  <a:lnTo>
                    <a:pt x="282232" y="63532"/>
                  </a:lnTo>
                  <a:lnTo>
                    <a:pt x="248393" y="29919"/>
                  </a:lnTo>
                  <a:lnTo>
                    <a:pt x="205520" y="7900"/>
                  </a:lnTo>
                  <a:lnTo>
                    <a:pt x="156210" y="0"/>
                  </a:lnTo>
                  <a:close/>
                </a:path>
              </a:pathLst>
            </a:custGeom>
            <a:solidFill>
              <a:srgbClr val="CCCCFF"/>
            </a:solidFill>
          </p:spPr>
          <p:txBody>
            <a:bodyPr wrap="square" lIns="0" tIns="0" rIns="0" bIns="0" rtlCol="0"/>
            <a:lstStyle/>
            <a:p/>
          </p:txBody>
        </p:sp>
        <p:sp>
          <p:nvSpPr>
            <p:cNvPr id="36" name="object 36"/>
            <p:cNvSpPr/>
            <p:nvPr/>
          </p:nvSpPr>
          <p:spPr>
            <a:xfrm>
              <a:off x="4485893" y="2192273"/>
              <a:ext cx="312420" cy="311785"/>
            </a:xfrm>
            <a:custGeom>
              <a:avLst/>
              <a:gdLst/>
              <a:ahLst/>
              <a:cxnLst/>
              <a:rect l="l" t="t" r="r" b="b"/>
              <a:pathLst>
                <a:path w="312420" h="311785">
                  <a:moveTo>
                    <a:pt x="312420" y="155448"/>
                  </a:moveTo>
                  <a:lnTo>
                    <a:pt x="304440" y="106216"/>
                  </a:lnTo>
                  <a:lnTo>
                    <a:pt x="282232" y="63532"/>
                  </a:lnTo>
                  <a:lnTo>
                    <a:pt x="248393" y="29919"/>
                  </a:lnTo>
                  <a:lnTo>
                    <a:pt x="205520" y="7900"/>
                  </a:lnTo>
                  <a:lnTo>
                    <a:pt x="156210" y="0"/>
                  </a:lnTo>
                  <a:lnTo>
                    <a:pt x="106606" y="7900"/>
                  </a:lnTo>
                  <a:lnTo>
                    <a:pt x="63697" y="29919"/>
                  </a:lnTo>
                  <a:lnTo>
                    <a:pt x="29967" y="63532"/>
                  </a:lnTo>
                  <a:lnTo>
                    <a:pt x="7906" y="106216"/>
                  </a:lnTo>
                  <a:lnTo>
                    <a:pt x="0" y="155448"/>
                  </a:lnTo>
                  <a:lnTo>
                    <a:pt x="7906" y="204758"/>
                  </a:lnTo>
                  <a:lnTo>
                    <a:pt x="29967" y="247631"/>
                  </a:lnTo>
                  <a:lnTo>
                    <a:pt x="63697" y="281470"/>
                  </a:lnTo>
                  <a:lnTo>
                    <a:pt x="106606" y="303678"/>
                  </a:lnTo>
                  <a:lnTo>
                    <a:pt x="156210" y="311658"/>
                  </a:lnTo>
                  <a:lnTo>
                    <a:pt x="205520" y="303678"/>
                  </a:lnTo>
                  <a:lnTo>
                    <a:pt x="248393" y="281470"/>
                  </a:lnTo>
                  <a:lnTo>
                    <a:pt x="282232" y="247631"/>
                  </a:lnTo>
                  <a:lnTo>
                    <a:pt x="304440" y="204758"/>
                  </a:lnTo>
                  <a:lnTo>
                    <a:pt x="312420" y="155448"/>
                  </a:lnTo>
                  <a:close/>
                </a:path>
              </a:pathLst>
            </a:custGeom>
            <a:ln w="20574">
              <a:solidFill>
                <a:srgbClr val="000000"/>
              </a:solidFill>
            </a:ln>
          </p:spPr>
          <p:txBody>
            <a:bodyPr wrap="square" lIns="0" tIns="0" rIns="0" bIns="0" rtlCol="0"/>
            <a:lstStyle/>
            <a:p/>
          </p:txBody>
        </p:sp>
      </p:grpSp>
      <p:sp>
        <p:nvSpPr>
          <p:cNvPr id="37" name="object 37"/>
          <p:cNvSpPr txBox="1"/>
          <p:nvPr/>
        </p:nvSpPr>
        <p:spPr>
          <a:xfrm>
            <a:off x="4596384" y="2226817"/>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3</a:t>
            </a:r>
            <a:endParaRPr sz="1300">
              <a:latin typeface="Arial"/>
              <a:cs typeface="Arial"/>
            </a:endParaRPr>
          </a:p>
        </p:txBody>
      </p:sp>
      <p:grpSp>
        <p:nvGrpSpPr>
          <p:cNvPr id="38" name="object 38"/>
          <p:cNvGrpSpPr/>
          <p:nvPr/>
        </p:nvGrpSpPr>
        <p:grpSpPr>
          <a:xfrm>
            <a:off x="4113466" y="3939730"/>
            <a:ext cx="333375" cy="333375"/>
            <a:chOff x="4113466" y="3939730"/>
            <a:chExt cx="333375" cy="333375"/>
          </a:xfrm>
        </p:grpSpPr>
        <p:sp>
          <p:nvSpPr>
            <p:cNvPr id="39" name="object 39"/>
            <p:cNvSpPr/>
            <p:nvPr/>
          </p:nvSpPr>
          <p:spPr>
            <a:xfrm>
              <a:off x="4123943" y="3950207"/>
              <a:ext cx="312420" cy="312420"/>
            </a:xfrm>
            <a:custGeom>
              <a:avLst/>
              <a:gdLst/>
              <a:ahLst/>
              <a:cxnLst/>
              <a:rect l="l" t="t" r="r" b="b"/>
              <a:pathLst>
                <a:path w="312420" h="312420">
                  <a:moveTo>
                    <a:pt x="156210" y="0"/>
                  </a:moveTo>
                  <a:lnTo>
                    <a:pt x="106606" y="7906"/>
                  </a:lnTo>
                  <a:lnTo>
                    <a:pt x="63697" y="29967"/>
                  </a:lnTo>
                  <a:lnTo>
                    <a:pt x="29967" y="63697"/>
                  </a:lnTo>
                  <a:lnTo>
                    <a:pt x="7906" y="106606"/>
                  </a:lnTo>
                  <a:lnTo>
                    <a:pt x="0" y="156210"/>
                  </a:lnTo>
                  <a:lnTo>
                    <a:pt x="7906" y="205520"/>
                  </a:lnTo>
                  <a:lnTo>
                    <a:pt x="29967" y="248393"/>
                  </a:lnTo>
                  <a:lnTo>
                    <a:pt x="63697" y="282232"/>
                  </a:lnTo>
                  <a:lnTo>
                    <a:pt x="106606" y="304440"/>
                  </a:lnTo>
                  <a:lnTo>
                    <a:pt x="156210" y="312420"/>
                  </a:lnTo>
                  <a:lnTo>
                    <a:pt x="205520" y="304440"/>
                  </a:lnTo>
                  <a:lnTo>
                    <a:pt x="248393" y="282232"/>
                  </a:lnTo>
                  <a:lnTo>
                    <a:pt x="282232" y="248393"/>
                  </a:lnTo>
                  <a:lnTo>
                    <a:pt x="304440" y="205520"/>
                  </a:lnTo>
                  <a:lnTo>
                    <a:pt x="312420" y="156210"/>
                  </a:lnTo>
                  <a:lnTo>
                    <a:pt x="304440" y="106606"/>
                  </a:lnTo>
                  <a:lnTo>
                    <a:pt x="282232" y="63697"/>
                  </a:lnTo>
                  <a:lnTo>
                    <a:pt x="248393" y="29967"/>
                  </a:lnTo>
                  <a:lnTo>
                    <a:pt x="205520" y="7906"/>
                  </a:lnTo>
                  <a:lnTo>
                    <a:pt x="156210" y="0"/>
                  </a:lnTo>
                  <a:close/>
                </a:path>
              </a:pathLst>
            </a:custGeom>
            <a:solidFill>
              <a:srgbClr val="CCCCFF"/>
            </a:solidFill>
          </p:spPr>
          <p:txBody>
            <a:bodyPr wrap="square" lIns="0" tIns="0" rIns="0" bIns="0" rtlCol="0"/>
            <a:lstStyle/>
            <a:p/>
          </p:txBody>
        </p:sp>
        <p:sp>
          <p:nvSpPr>
            <p:cNvPr id="40" name="object 40"/>
            <p:cNvSpPr/>
            <p:nvPr/>
          </p:nvSpPr>
          <p:spPr>
            <a:xfrm>
              <a:off x="4123943" y="3950207"/>
              <a:ext cx="312420" cy="312420"/>
            </a:xfrm>
            <a:custGeom>
              <a:avLst/>
              <a:gdLst/>
              <a:ahLst/>
              <a:cxnLst/>
              <a:rect l="l" t="t" r="r" b="b"/>
              <a:pathLst>
                <a:path w="312420" h="312420">
                  <a:moveTo>
                    <a:pt x="312420" y="156210"/>
                  </a:moveTo>
                  <a:lnTo>
                    <a:pt x="304440" y="106606"/>
                  </a:lnTo>
                  <a:lnTo>
                    <a:pt x="282232" y="63697"/>
                  </a:lnTo>
                  <a:lnTo>
                    <a:pt x="248393" y="29967"/>
                  </a:lnTo>
                  <a:lnTo>
                    <a:pt x="205520" y="7906"/>
                  </a:lnTo>
                  <a:lnTo>
                    <a:pt x="156210" y="0"/>
                  </a:lnTo>
                  <a:lnTo>
                    <a:pt x="106606" y="7906"/>
                  </a:lnTo>
                  <a:lnTo>
                    <a:pt x="63697" y="29967"/>
                  </a:lnTo>
                  <a:lnTo>
                    <a:pt x="29967" y="63697"/>
                  </a:lnTo>
                  <a:lnTo>
                    <a:pt x="7906" y="106606"/>
                  </a:lnTo>
                  <a:lnTo>
                    <a:pt x="0" y="156210"/>
                  </a:lnTo>
                  <a:lnTo>
                    <a:pt x="7906" y="205520"/>
                  </a:lnTo>
                  <a:lnTo>
                    <a:pt x="29967" y="248393"/>
                  </a:lnTo>
                  <a:lnTo>
                    <a:pt x="63697" y="282232"/>
                  </a:lnTo>
                  <a:lnTo>
                    <a:pt x="106606" y="304440"/>
                  </a:lnTo>
                  <a:lnTo>
                    <a:pt x="156210" y="312420"/>
                  </a:lnTo>
                  <a:lnTo>
                    <a:pt x="205520" y="304440"/>
                  </a:lnTo>
                  <a:lnTo>
                    <a:pt x="248393" y="282232"/>
                  </a:lnTo>
                  <a:lnTo>
                    <a:pt x="282232" y="248393"/>
                  </a:lnTo>
                  <a:lnTo>
                    <a:pt x="304440" y="205520"/>
                  </a:lnTo>
                  <a:lnTo>
                    <a:pt x="312420" y="156210"/>
                  </a:lnTo>
                  <a:close/>
                </a:path>
              </a:pathLst>
            </a:custGeom>
            <a:ln w="20574">
              <a:solidFill>
                <a:srgbClr val="000000"/>
              </a:solidFill>
            </a:ln>
          </p:spPr>
          <p:txBody>
            <a:bodyPr wrap="square" lIns="0" tIns="0" rIns="0" bIns="0" rtlCol="0"/>
            <a:lstStyle/>
            <a:p/>
          </p:txBody>
        </p:sp>
      </p:grpSp>
      <p:sp>
        <p:nvSpPr>
          <p:cNvPr id="41" name="object 41"/>
          <p:cNvSpPr txBox="1"/>
          <p:nvPr/>
        </p:nvSpPr>
        <p:spPr>
          <a:xfrm>
            <a:off x="4174857" y="3925281"/>
            <a:ext cx="2141855" cy="1080770"/>
          </a:xfrm>
          <a:prstGeom prst="rect">
            <a:avLst/>
          </a:prstGeom>
        </p:spPr>
        <p:txBody>
          <a:bodyPr wrap="square" lIns="0" tIns="70485" rIns="0" bIns="0" rtlCol="0" vert="horz">
            <a:spAutoFit/>
          </a:bodyPr>
          <a:lstStyle/>
          <a:p>
            <a:pPr marL="58419">
              <a:lnSpc>
                <a:spcPct val="100000"/>
              </a:lnSpc>
              <a:spcBef>
                <a:spcPts val="555"/>
              </a:spcBef>
            </a:pPr>
            <a:r>
              <a:rPr dirty="0" sz="1300" spc="-10" b="1">
                <a:latin typeface="Arial"/>
                <a:cs typeface="Arial"/>
              </a:rPr>
              <a:t>4</a:t>
            </a:r>
            <a:endParaRPr sz="1300">
              <a:latin typeface="Arial"/>
              <a:cs typeface="Arial"/>
            </a:endParaRPr>
          </a:p>
          <a:p>
            <a:pPr marR="5080">
              <a:lnSpc>
                <a:spcPct val="91400"/>
              </a:lnSpc>
              <a:spcBef>
                <a:spcPts val="590"/>
              </a:spcBef>
            </a:pPr>
            <a:r>
              <a:rPr dirty="0" sz="1300" spc="-10" b="1">
                <a:latin typeface="Arial"/>
                <a:cs typeface="Arial"/>
              </a:rPr>
              <a:t>The </a:t>
            </a:r>
            <a:r>
              <a:rPr dirty="0" sz="1300" spc="-15" b="1">
                <a:latin typeface="Courier New"/>
                <a:cs typeface="Courier New"/>
              </a:rPr>
              <a:t>AUDIT_EMP </a:t>
            </a:r>
            <a:r>
              <a:rPr dirty="0" sz="1300" spc="-15" b="1">
                <a:latin typeface="Arial"/>
                <a:cs typeface="Arial"/>
              </a:rPr>
              <a:t>procedure  </a:t>
            </a:r>
            <a:r>
              <a:rPr dirty="0" sz="1300" spc="-10" b="1">
                <a:latin typeface="Arial"/>
                <a:cs typeface="Arial"/>
              </a:rPr>
              <a:t>reads package variables,  updates </a:t>
            </a:r>
            <a:r>
              <a:rPr dirty="0" sz="1300" spc="-15" b="1">
                <a:latin typeface="Courier New"/>
                <a:cs typeface="Courier New"/>
              </a:rPr>
              <a:t>AUDIT_TABLE</a:t>
            </a:r>
            <a:r>
              <a:rPr dirty="0" sz="1300" spc="-15" b="1">
                <a:latin typeface="Arial"/>
                <a:cs typeface="Arial"/>
              </a:rPr>
              <a:t>, </a:t>
            </a:r>
            <a:r>
              <a:rPr dirty="0" sz="1300" spc="-10" b="1">
                <a:latin typeface="Arial"/>
                <a:cs typeface="Arial"/>
              </a:rPr>
              <a:t>and  resets package</a:t>
            </a:r>
            <a:r>
              <a:rPr dirty="0" sz="1300" spc="-35" b="1">
                <a:latin typeface="Arial"/>
                <a:cs typeface="Arial"/>
              </a:rPr>
              <a:t> </a:t>
            </a:r>
            <a:r>
              <a:rPr dirty="0" sz="1300" spc="-10" b="1">
                <a:latin typeface="Arial"/>
                <a:cs typeface="Arial"/>
              </a:rPr>
              <a:t>variables.</a:t>
            </a:r>
            <a:endParaRPr sz="1300">
              <a:latin typeface="Arial"/>
              <a:cs typeface="Arial"/>
            </a:endParaRPr>
          </a:p>
        </p:txBody>
      </p:sp>
      <p:grpSp>
        <p:nvGrpSpPr>
          <p:cNvPr id="42" name="object 42"/>
          <p:cNvGrpSpPr/>
          <p:nvPr/>
        </p:nvGrpSpPr>
        <p:grpSpPr>
          <a:xfrm>
            <a:off x="1940814" y="2173871"/>
            <a:ext cx="1997075" cy="2004060"/>
            <a:chOff x="1940814" y="2173871"/>
            <a:chExt cx="1997075" cy="2004060"/>
          </a:xfrm>
        </p:grpSpPr>
        <p:sp>
          <p:nvSpPr>
            <p:cNvPr id="43" name="object 43"/>
            <p:cNvSpPr/>
            <p:nvPr/>
          </p:nvSpPr>
          <p:spPr>
            <a:xfrm>
              <a:off x="1952891" y="2173871"/>
              <a:ext cx="644118" cy="330936"/>
            </a:xfrm>
            <a:prstGeom prst="rect">
              <a:avLst/>
            </a:prstGeom>
            <a:blipFill>
              <a:blip r:embed="rId7" cstate="print"/>
              <a:stretch>
                <a:fillRect/>
              </a:stretch>
            </a:blipFill>
          </p:spPr>
          <p:txBody>
            <a:bodyPr wrap="square" lIns="0" tIns="0" rIns="0" bIns="0" rtlCol="0"/>
            <a:lstStyle/>
            <a:p/>
          </p:txBody>
        </p:sp>
        <p:sp>
          <p:nvSpPr>
            <p:cNvPr id="44" name="object 44"/>
            <p:cNvSpPr/>
            <p:nvPr/>
          </p:nvSpPr>
          <p:spPr>
            <a:xfrm>
              <a:off x="1959102" y="2486444"/>
              <a:ext cx="619506" cy="239268"/>
            </a:xfrm>
            <a:prstGeom prst="rect">
              <a:avLst/>
            </a:prstGeom>
            <a:blipFill>
              <a:blip r:embed="rId8" cstate="print"/>
              <a:stretch>
                <a:fillRect/>
              </a:stretch>
            </a:blipFill>
          </p:spPr>
          <p:txBody>
            <a:bodyPr wrap="square" lIns="0" tIns="0" rIns="0" bIns="0" rtlCol="0"/>
            <a:lstStyle/>
            <a:p/>
          </p:txBody>
        </p:sp>
        <p:sp>
          <p:nvSpPr>
            <p:cNvPr id="45" name="object 45"/>
            <p:cNvSpPr/>
            <p:nvPr/>
          </p:nvSpPr>
          <p:spPr>
            <a:xfrm>
              <a:off x="1940814" y="2707386"/>
              <a:ext cx="1958339" cy="573024"/>
            </a:xfrm>
            <a:prstGeom prst="rect">
              <a:avLst/>
            </a:prstGeom>
            <a:blipFill>
              <a:blip r:embed="rId9" cstate="print"/>
              <a:stretch>
                <a:fillRect/>
              </a:stretch>
            </a:blipFill>
          </p:spPr>
          <p:txBody>
            <a:bodyPr wrap="square" lIns="0" tIns="0" rIns="0" bIns="0" rtlCol="0"/>
            <a:lstStyle/>
            <a:p/>
          </p:txBody>
        </p:sp>
        <p:sp>
          <p:nvSpPr>
            <p:cNvPr id="46" name="object 46"/>
            <p:cNvSpPr/>
            <p:nvPr/>
          </p:nvSpPr>
          <p:spPr>
            <a:xfrm>
              <a:off x="3210306" y="3261906"/>
              <a:ext cx="670559" cy="204216"/>
            </a:xfrm>
            <a:prstGeom prst="rect">
              <a:avLst/>
            </a:prstGeom>
            <a:blipFill>
              <a:blip r:embed="rId10" cstate="print"/>
              <a:stretch>
                <a:fillRect/>
              </a:stretch>
            </a:blipFill>
          </p:spPr>
          <p:txBody>
            <a:bodyPr wrap="square" lIns="0" tIns="0" rIns="0" bIns="0" rtlCol="0"/>
            <a:lstStyle/>
            <a:p/>
          </p:txBody>
        </p:sp>
        <p:sp>
          <p:nvSpPr>
            <p:cNvPr id="47" name="object 47"/>
            <p:cNvSpPr/>
            <p:nvPr/>
          </p:nvSpPr>
          <p:spPr>
            <a:xfrm>
              <a:off x="3154299" y="3442335"/>
              <a:ext cx="783336" cy="735330"/>
            </a:xfrm>
            <a:prstGeom prst="rect">
              <a:avLst/>
            </a:prstGeom>
            <a:blipFill>
              <a:blip r:embed="rId11" cstate="print"/>
              <a:stretch>
                <a:fillRect/>
              </a:stretch>
            </a:blipFill>
          </p:spPr>
          <p:txBody>
            <a:bodyPr wrap="square" lIns="0" tIns="0" rIns="0" bIns="0" rtlCol="0"/>
            <a:lstStyle/>
            <a:p/>
          </p:txBody>
        </p:sp>
      </p:grpSp>
      <p:sp>
        <p:nvSpPr>
          <p:cNvPr id="48" name="object 48"/>
          <p:cNvSpPr txBox="1"/>
          <p:nvPr/>
        </p:nvSpPr>
        <p:spPr>
          <a:xfrm>
            <a:off x="2798064" y="2504186"/>
            <a:ext cx="1282065" cy="590550"/>
          </a:xfrm>
          <a:prstGeom prst="rect">
            <a:avLst/>
          </a:prstGeom>
        </p:spPr>
        <p:txBody>
          <a:bodyPr wrap="square" lIns="0" tIns="11430" rIns="0" bIns="0" rtlCol="0" vert="horz">
            <a:spAutoFit/>
          </a:bodyPr>
          <a:lstStyle/>
          <a:p>
            <a:pPr>
              <a:lnSpc>
                <a:spcPts val="1535"/>
              </a:lnSpc>
              <a:spcBef>
                <a:spcPts val="90"/>
              </a:spcBef>
            </a:pPr>
            <a:r>
              <a:rPr dirty="0" sz="1300" spc="-20" b="1">
                <a:latin typeface="Courier New"/>
                <a:cs typeface="Courier New"/>
              </a:rPr>
              <a:t>AUDIT_EMP_PKG</a:t>
            </a:r>
            <a:endParaRPr sz="1300">
              <a:latin typeface="Courier New"/>
              <a:cs typeface="Courier New"/>
            </a:endParaRPr>
          </a:p>
          <a:p>
            <a:pPr marR="248285">
              <a:lnSpc>
                <a:spcPts val="1390"/>
              </a:lnSpc>
              <a:spcBef>
                <a:spcPts val="160"/>
              </a:spcBef>
            </a:pPr>
            <a:r>
              <a:rPr dirty="0" sz="1300" spc="-5" b="1">
                <a:latin typeface="Arial"/>
                <a:cs typeface="Arial"/>
              </a:rPr>
              <a:t>with</a:t>
            </a:r>
            <a:r>
              <a:rPr dirty="0" sz="1300" spc="-75" b="1">
                <a:latin typeface="Arial"/>
                <a:cs typeface="Arial"/>
              </a:rPr>
              <a:t> </a:t>
            </a:r>
            <a:r>
              <a:rPr dirty="0" sz="1300" spc="-15" b="1">
                <a:latin typeface="Arial"/>
                <a:cs typeface="Arial"/>
              </a:rPr>
              <a:t>package  </a:t>
            </a:r>
            <a:r>
              <a:rPr dirty="0" sz="1300" spc="-10" b="1">
                <a:latin typeface="Arial"/>
                <a:cs typeface="Arial"/>
              </a:rPr>
              <a:t>variables</a:t>
            </a:r>
            <a:endParaRPr sz="1300">
              <a:latin typeface="Arial"/>
              <a:cs typeface="Arial"/>
            </a:endParaRPr>
          </a:p>
        </p:txBody>
      </p:sp>
      <p:grpSp>
        <p:nvGrpSpPr>
          <p:cNvPr id="49" name="object 49"/>
          <p:cNvGrpSpPr/>
          <p:nvPr/>
        </p:nvGrpSpPr>
        <p:grpSpPr>
          <a:xfrm>
            <a:off x="2189988" y="2900172"/>
            <a:ext cx="3860800" cy="1266190"/>
            <a:chOff x="2189988" y="2900172"/>
            <a:chExt cx="3860800" cy="1266190"/>
          </a:xfrm>
        </p:grpSpPr>
        <p:sp>
          <p:nvSpPr>
            <p:cNvPr id="50" name="object 50"/>
            <p:cNvSpPr/>
            <p:nvPr/>
          </p:nvSpPr>
          <p:spPr>
            <a:xfrm>
              <a:off x="2222754" y="2900172"/>
              <a:ext cx="0" cy="262255"/>
            </a:xfrm>
            <a:custGeom>
              <a:avLst/>
              <a:gdLst/>
              <a:ahLst/>
              <a:cxnLst/>
              <a:rect l="l" t="t" r="r" b="b"/>
              <a:pathLst>
                <a:path w="0" h="262255">
                  <a:moveTo>
                    <a:pt x="0" y="0"/>
                  </a:moveTo>
                  <a:lnTo>
                    <a:pt x="0" y="262128"/>
                  </a:lnTo>
                </a:path>
              </a:pathLst>
            </a:custGeom>
            <a:ln w="20574">
              <a:solidFill>
                <a:srgbClr val="000000"/>
              </a:solidFill>
            </a:ln>
          </p:spPr>
          <p:txBody>
            <a:bodyPr wrap="square" lIns="0" tIns="0" rIns="0" bIns="0" rtlCol="0"/>
            <a:lstStyle/>
            <a:p/>
          </p:txBody>
        </p:sp>
        <p:sp>
          <p:nvSpPr>
            <p:cNvPr id="51" name="object 51"/>
            <p:cNvSpPr/>
            <p:nvPr/>
          </p:nvSpPr>
          <p:spPr>
            <a:xfrm>
              <a:off x="2189988" y="3160776"/>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sp>
          <p:nvSpPr>
            <p:cNvPr id="52" name="object 52"/>
            <p:cNvSpPr/>
            <p:nvPr/>
          </p:nvSpPr>
          <p:spPr>
            <a:xfrm>
              <a:off x="5406275" y="3300869"/>
              <a:ext cx="644118" cy="330936"/>
            </a:xfrm>
            <a:prstGeom prst="rect">
              <a:avLst/>
            </a:prstGeom>
            <a:blipFill>
              <a:blip r:embed="rId7" cstate="print"/>
              <a:stretch>
                <a:fillRect/>
              </a:stretch>
            </a:blipFill>
          </p:spPr>
          <p:txBody>
            <a:bodyPr wrap="square" lIns="0" tIns="0" rIns="0" bIns="0" rtlCol="0"/>
            <a:lstStyle/>
            <a:p/>
          </p:txBody>
        </p:sp>
        <p:sp>
          <p:nvSpPr>
            <p:cNvPr id="53" name="object 53"/>
            <p:cNvSpPr/>
            <p:nvPr/>
          </p:nvSpPr>
          <p:spPr>
            <a:xfrm>
              <a:off x="5412486" y="3613442"/>
              <a:ext cx="619506" cy="239267"/>
            </a:xfrm>
            <a:prstGeom prst="rect">
              <a:avLst/>
            </a:prstGeom>
            <a:blipFill>
              <a:blip r:embed="rId8" cstate="print"/>
              <a:stretch>
                <a:fillRect/>
              </a:stretch>
            </a:blipFill>
          </p:spPr>
          <p:txBody>
            <a:bodyPr wrap="square" lIns="0" tIns="0" rIns="0" bIns="0" rtlCol="0"/>
            <a:lstStyle/>
            <a:p/>
          </p:txBody>
        </p:sp>
        <p:sp>
          <p:nvSpPr>
            <p:cNvPr id="54" name="object 54"/>
            <p:cNvSpPr/>
            <p:nvPr/>
          </p:nvSpPr>
          <p:spPr>
            <a:xfrm>
              <a:off x="4536554" y="3542131"/>
              <a:ext cx="1501178" cy="624116"/>
            </a:xfrm>
            <a:prstGeom prst="rect">
              <a:avLst/>
            </a:prstGeom>
            <a:blipFill>
              <a:blip r:embed="rId12" cstate="print"/>
              <a:stretch>
                <a:fillRect/>
              </a:stretch>
            </a:blipFill>
          </p:spPr>
          <p:txBody>
            <a:bodyPr wrap="square" lIns="0" tIns="0" rIns="0" bIns="0" rtlCol="0"/>
            <a:lstStyle/>
            <a:p/>
          </p:txBody>
        </p:sp>
        <p:sp>
          <p:nvSpPr>
            <p:cNvPr id="55" name="object 55"/>
            <p:cNvSpPr/>
            <p:nvPr/>
          </p:nvSpPr>
          <p:spPr>
            <a:xfrm>
              <a:off x="4540758" y="3685438"/>
              <a:ext cx="281177" cy="332993"/>
            </a:xfrm>
            <a:prstGeom prst="rect">
              <a:avLst/>
            </a:prstGeom>
            <a:blipFill>
              <a:blip r:embed="rId4" cstate="print"/>
              <a:stretch>
                <a:fillRect/>
              </a:stretch>
            </a:blipFill>
          </p:spPr>
          <p:txBody>
            <a:bodyPr wrap="square" lIns="0" tIns="0" rIns="0" bIns="0" rtlCol="0"/>
            <a:lstStyle/>
            <a:p/>
          </p:txBody>
        </p:sp>
        <p:sp>
          <p:nvSpPr>
            <p:cNvPr id="56" name="object 56"/>
            <p:cNvSpPr/>
            <p:nvPr/>
          </p:nvSpPr>
          <p:spPr>
            <a:xfrm>
              <a:off x="4528566" y="4005833"/>
              <a:ext cx="300989" cy="160020"/>
            </a:xfrm>
            <a:prstGeom prst="rect">
              <a:avLst/>
            </a:prstGeom>
            <a:blipFill>
              <a:blip r:embed="rId13" cstate="print"/>
              <a:stretch>
                <a:fillRect/>
              </a:stretch>
            </a:blipFill>
          </p:spPr>
          <p:txBody>
            <a:bodyPr wrap="square" lIns="0" tIns="0" rIns="0" bIns="0" rtlCol="0"/>
            <a:lstStyle/>
            <a:p/>
          </p:txBody>
        </p:sp>
        <p:sp>
          <p:nvSpPr>
            <p:cNvPr id="57" name="object 57"/>
            <p:cNvSpPr/>
            <p:nvPr/>
          </p:nvSpPr>
          <p:spPr>
            <a:xfrm>
              <a:off x="4649723" y="3009138"/>
              <a:ext cx="0" cy="535305"/>
            </a:xfrm>
            <a:custGeom>
              <a:avLst/>
              <a:gdLst/>
              <a:ahLst/>
              <a:cxnLst/>
              <a:rect l="l" t="t" r="r" b="b"/>
              <a:pathLst>
                <a:path w="0" h="535304">
                  <a:moveTo>
                    <a:pt x="0" y="0"/>
                  </a:moveTo>
                  <a:lnTo>
                    <a:pt x="0" y="534924"/>
                  </a:lnTo>
                </a:path>
              </a:pathLst>
            </a:custGeom>
            <a:ln w="20574">
              <a:solidFill>
                <a:srgbClr val="000000"/>
              </a:solidFill>
            </a:ln>
          </p:spPr>
          <p:txBody>
            <a:bodyPr wrap="square" lIns="0" tIns="0" rIns="0" bIns="0" rtlCol="0"/>
            <a:lstStyle/>
            <a:p/>
          </p:txBody>
        </p:sp>
        <p:sp>
          <p:nvSpPr>
            <p:cNvPr id="58" name="object 58"/>
            <p:cNvSpPr/>
            <p:nvPr/>
          </p:nvSpPr>
          <p:spPr>
            <a:xfrm>
              <a:off x="4616958" y="3542538"/>
              <a:ext cx="66675" cy="66675"/>
            </a:xfrm>
            <a:custGeom>
              <a:avLst/>
              <a:gdLst/>
              <a:ahLst/>
              <a:cxnLst/>
              <a:rect l="l" t="t" r="r" b="b"/>
              <a:pathLst>
                <a:path w="66675" h="66675">
                  <a:moveTo>
                    <a:pt x="66294" y="0"/>
                  </a:moveTo>
                  <a:lnTo>
                    <a:pt x="0" y="0"/>
                  </a:lnTo>
                  <a:lnTo>
                    <a:pt x="32766" y="66294"/>
                  </a:lnTo>
                  <a:lnTo>
                    <a:pt x="66294" y="0"/>
                  </a:lnTo>
                  <a:close/>
                </a:path>
              </a:pathLst>
            </a:custGeom>
            <a:solidFill>
              <a:srgbClr val="000000"/>
            </a:solidFill>
          </p:spPr>
          <p:txBody>
            <a:bodyPr wrap="square" lIns="0" tIns="0" rIns="0" bIns="0" rtlCol="0"/>
            <a:lstStyle/>
            <a:p/>
          </p:txBody>
        </p:sp>
        <p:sp>
          <p:nvSpPr>
            <p:cNvPr id="59" name="object 59"/>
            <p:cNvSpPr/>
            <p:nvPr/>
          </p:nvSpPr>
          <p:spPr>
            <a:xfrm>
              <a:off x="3886961" y="3717797"/>
              <a:ext cx="589280" cy="0"/>
            </a:xfrm>
            <a:custGeom>
              <a:avLst/>
              <a:gdLst/>
              <a:ahLst/>
              <a:cxnLst/>
              <a:rect l="l" t="t" r="r" b="b"/>
              <a:pathLst>
                <a:path w="589279" h="0">
                  <a:moveTo>
                    <a:pt x="0" y="0"/>
                  </a:moveTo>
                  <a:lnTo>
                    <a:pt x="589026" y="0"/>
                  </a:lnTo>
                </a:path>
              </a:pathLst>
            </a:custGeom>
            <a:ln w="20574">
              <a:solidFill>
                <a:srgbClr val="000000"/>
              </a:solidFill>
            </a:ln>
          </p:spPr>
          <p:txBody>
            <a:bodyPr wrap="square" lIns="0" tIns="0" rIns="0" bIns="0" rtlCol="0"/>
            <a:lstStyle/>
            <a:p/>
          </p:txBody>
        </p:sp>
        <p:sp>
          <p:nvSpPr>
            <p:cNvPr id="60" name="object 60"/>
            <p:cNvSpPr/>
            <p:nvPr/>
          </p:nvSpPr>
          <p:spPr>
            <a:xfrm>
              <a:off x="4474464" y="3685031"/>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61" name="object 61"/>
            <p:cNvSpPr/>
            <p:nvPr/>
          </p:nvSpPr>
          <p:spPr>
            <a:xfrm>
              <a:off x="4825745" y="3717797"/>
              <a:ext cx="480059" cy="0"/>
            </a:xfrm>
            <a:custGeom>
              <a:avLst/>
              <a:gdLst/>
              <a:ahLst/>
              <a:cxnLst/>
              <a:rect l="l" t="t" r="r" b="b"/>
              <a:pathLst>
                <a:path w="480060" h="0">
                  <a:moveTo>
                    <a:pt x="0" y="0"/>
                  </a:moveTo>
                  <a:lnTo>
                    <a:pt x="480059" y="0"/>
                  </a:lnTo>
                </a:path>
              </a:pathLst>
            </a:custGeom>
            <a:ln w="20574">
              <a:solidFill>
                <a:srgbClr val="000000"/>
              </a:solidFill>
            </a:ln>
          </p:spPr>
          <p:txBody>
            <a:bodyPr wrap="square" lIns="0" tIns="0" rIns="0" bIns="0" rtlCol="0"/>
            <a:lstStyle/>
            <a:p/>
          </p:txBody>
        </p:sp>
        <p:sp>
          <p:nvSpPr>
            <p:cNvPr id="62" name="object 62"/>
            <p:cNvSpPr/>
            <p:nvPr/>
          </p:nvSpPr>
          <p:spPr>
            <a:xfrm>
              <a:off x="5304282" y="3685031"/>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63" name="object 63"/>
            <p:cNvSpPr/>
            <p:nvPr/>
          </p:nvSpPr>
          <p:spPr>
            <a:xfrm>
              <a:off x="3938777" y="3826763"/>
              <a:ext cx="589280" cy="0"/>
            </a:xfrm>
            <a:custGeom>
              <a:avLst/>
              <a:gdLst/>
              <a:ahLst/>
              <a:cxnLst/>
              <a:rect l="l" t="t" r="r" b="b"/>
              <a:pathLst>
                <a:path w="589279" h="0">
                  <a:moveTo>
                    <a:pt x="589026" y="0"/>
                  </a:moveTo>
                  <a:lnTo>
                    <a:pt x="0" y="0"/>
                  </a:lnTo>
                </a:path>
              </a:pathLst>
            </a:custGeom>
            <a:ln w="20574">
              <a:solidFill>
                <a:srgbClr val="000000"/>
              </a:solidFill>
            </a:ln>
          </p:spPr>
          <p:txBody>
            <a:bodyPr wrap="square" lIns="0" tIns="0" rIns="0" bIns="0" rtlCol="0"/>
            <a:lstStyle/>
            <a:p/>
          </p:txBody>
        </p:sp>
        <p:sp>
          <p:nvSpPr>
            <p:cNvPr id="64" name="object 64"/>
            <p:cNvSpPr/>
            <p:nvPr/>
          </p:nvSpPr>
          <p:spPr>
            <a:xfrm>
              <a:off x="3874008" y="3793997"/>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grpSp>
      <p:sp>
        <p:nvSpPr>
          <p:cNvPr id="65" name="object 65"/>
          <p:cNvSpPr txBox="1"/>
          <p:nvPr/>
        </p:nvSpPr>
        <p:spPr>
          <a:xfrm>
            <a:off x="743204" y="5609382"/>
            <a:ext cx="6057265" cy="29806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Auditing Triggers </a:t>
            </a:r>
            <a:r>
              <a:rPr dirty="0" sz="1300" spc="10" b="1">
                <a:latin typeface="Arial"/>
                <a:cs typeface="Arial"/>
              </a:rPr>
              <a:t>by </a:t>
            </a:r>
            <a:r>
              <a:rPr dirty="0" sz="1300" spc="5" b="1">
                <a:latin typeface="Arial"/>
                <a:cs typeface="Arial"/>
              </a:rPr>
              <a:t>Using Package</a:t>
            </a:r>
            <a:r>
              <a:rPr dirty="0" sz="1300" b="1">
                <a:latin typeface="Arial"/>
                <a:cs typeface="Arial"/>
              </a:rPr>
              <a:t> </a:t>
            </a:r>
            <a:r>
              <a:rPr dirty="0" sz="1300" spc="5" b="1">
                <a:latin typeface="Arial"/>
                <a:cs typeface="Arial"/>
              </a:rPr>
              <a:t>Constructs</a:t>
            </a:r>
            <a:endParaRPr sz="1300">
              <a:latin typeface="Arial"/>
              <a:cs typeface="Arial"/>
            </a:endParaRPr>
          </a:p>
          <a:p>
            <a:pPr marL="138430" marR="215265">
              <a:lnSpc>
                <a:spcPct val="101099"/>
              </a:lnSpc>
              <a:spcBef>
                <a:spcPts val="370"/>
              </a:spcBef>
            </a:pPr>
            <a:r>
              <a:rPr dirty="0" sz="1300" spc="10">
                <a:latin typeface="Times New Roman"/>
                <a:cs typeface="Times New Roman"/>
              </a:rPr>
              <a:t>The </a:t>
            </a:r>
            <a:r>
              <a:rPr dirty="0" sz="1300" spc="5">
                <a:latin typeface="Times New Roman"/>
                <a:cs typeface="Times New Roman"/>
              </a:rPr>
              <a:t>following pages cover </a:t>
            </a:r>
            <a:r>
              <a:rPr dirty="0" sz="1300" spc="10">
                <a:latin typeface="Times New Roman"/>
                <a:cs typeface="Times New Roman"/>
              </a:rPr>
              <a:t>PL/SQL </a:t>
            </a:r>
            <a:r>
              <a:rPr dirty="0" sz="1300" spc="5">
                <a:latin typeface="Times New Roman"/>
                <a:cs typeface="Times New Roman"/>
              </a:rPr>
              <a:t>subprograms with examples of the interaction of  triggers, package procedures, functions, and global</a:t>
            </a:r>
            <a:r>
              <a:rPr dirty="0" sz="1300" spc="15">
                <a:latin typeface="Times New Roman"/>
                <a:cs typeface="Times New Roman"/>
              </a:rPr>
              <a:t> </a:t>
            </a:r>
            <a:r>
              <a:rPr dirty="0" sz="1300" spc="5">
                <a:latin typeface="Times New Roman"/>
                <a:cs typeface="Times New Roman"/>
              </a:rPr>
              <a:t>variables.</a:t>
            </a:r>
            <a:endParaRPr sz="1300">
              <a:latin typeface="Times New Roman"/>
              <a:cs typeface="Times New Roman"/>
            </a:endParaRPr>
          </a:p>
          <a:p>
            <a:pPr marL="138430">
              <a:lnSpc>
                <a:spcPts val="1530"/>
              </a:lnSpc>
              <a:spcBef>
                <a:spcPts val="425"/>
              </a:spcBef>
            </a:pPr>
            <a:r>
              <a:rPr dirty="0" sz="1300" spc="10">
                <a:latin typeface="Times New Roman"/>
                <a:cs typeface="Times New Roman"/>
              </a:rPr>
              <a:t>The </a:t>
            </a:r>
            <a:r>
              <a:rPr dirty="0" sz="1300" spc="5">
                <a:latin typeface="Times New Roman"/>
                <a:cs typeface="Times New Roman"/>
              </a:rPr>
              <a:t>sequence of</a:t>
            </a:r>
            <a:r>
              <a:rPr dirty="0" sz="1300" spc="-5">
                <a:latin typeface="Times New Roman"/>
                <a:cs typeface="Times New Roman"/>
              </a:rPr>
              <a:t> </a:t>
            </a:r>
            <a:r>
              <a:rPr dirty="0" sz="1300" spc="5">
                <a:latin typeface="Times New Roman"/>
                <a:cs typeface="Times New Roman"/>
              </a:rPr>
              <a:t>events:</a:t>
            </a:r>
            <a:endParaRPr sz="1300">
              <a:latin typeface="Times New Roman"/>
              <a:cs typeface="Times New Roman"/>
            </a:endParaRPr>
          </a:p>
          <a:p>
            <a:pPr marL="515620" indent="-252095">
              <a:lnSpc>
                <a:spcPts val="1530"/>
              </a:lnSpc>
              <a:buAutoNum type="arabicPeriod"/>
              <a:tabLst>
                <a:tab pos="516255" algn="l"/>
              </a:tabLst>
            </a:pPr>
            <a:r>
              <a:rPr dirty="0" sz="1300" spc="5">
                <a:latin typeface="Times New Roman"/>
                <a:cs typeface="Times New Roman"/>
              </a:rPr>
              <a:t>Execute an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or </a:t>
            </a:r>
            <a:r>
              <a:rPr dirty="0" sz="1300" spc="15">
                <a:latin typeface="Courier New"/>
                <a:cs typeface="Courier New"/>
              </a:rPr>
              <a:t>DELETE</a:t>
            </a:r>
            <a:r>
              <a:rPr dirty="0" sz="1300" spc="-375">
                <a:latin typeface="Courier New"/>
                <a:cs typeface="Courier New"/>
              </a:rPr>
              <a:t> </a:t>
            </a:r>
            <a:r>
              <a:rPr dirty="0" sz="1300" spc="10">
                <a:latin typeface="Times New Roman"/>
                <a:cs typeface="Times New Roman"/>
              </a:rPr>
              <a:t>command </a:t>
            </a:r>
            <a:r>
              <a:rPr dirty="0" sz="1300" spc="5">
                <a:latin typeface="Times New Roman"/>
                <a:cs typeface="Times New Roman"/>
              </a:rPr>
              <a:t>that can manipulate one or</a:t>
            </a:r>
            <a:endParaRPr sz="1300">
              <a:latin typeface="Times New Roman"/>
              <a:cs typeface="Times New Roman"/>
            </a:endParaRPr>
          </a:p>
          <a:p>
            <a:pPr marL="514984">
              <a:lnSpc>
                <a:spcPts val="1530"/>
              </a:lnSpc>
              <a:spcBef>
                <a:spcPts val="105"/>
              </a:spcBef>
            </a:pPr>
            <a:r>
              <a:rPr dirty="0" sz="1300" spc="10">
                <a:latin typeface="Times New Roman"/>
                <a:cs typeface="Times New Roman"/>
              </a:rPr>
              <a:t>many</a:t>
            </a:r>
            <a:r>
              <a:rPr dirty="0" sz="1300" spc="5">
                <a:latin typeface="Times New Roman"/>
                <a:cs typeface="Times New Roman"/>
              </a:rPr>
              <a:t> </a:t>
            </a:r>
            <a:r>
              <a:rPr dirty="0" sz="1300">
                <a:latin typeface="Times New Roman"/>
                <a:cs typeface="Times New Roman"/>
              </a:rPr>
              <a:t>rows.</a:t>
            </a:r>
            <a:endParaRPr sz="1300">
              <a:latin typeface="Times New Roman"/>
              <a:cs typeface="Times New Roman"/>
            </a:endParaRPr>
          </a:p>
          <a:p>
            <a:pPr marL="514984" marR="130810" indent="-252095">
              <a:lnSpc>
                <a:spcPts val="1580"/>
              </a:lnSpc>
              <a:spcBef>
                <a:spcPts val="5"/>
              </a:spcBef>
              <a:buFont typeface="Times New Roman"/>
              <a:buAutoNum type="arabicPeriod" startAt="2"/>
              <a:tabLst>
                <a:tab pos="515620" algn="l"/>
              </a:tabLst>
            </a:pPr>
            <a:r>
              <a:rPr dirty="0" sz="1300" spc="15">
                <a:latin typeface="Courier New"/>
                <a:cs typeface="Courier New"/>
              </a:rPr>
              <a:t>AUDIT_EMP_TRG </a:t>
            </a:r>
            <a:r>
              <a:rPr dirty="0" sz="1300" spc="5">
                <a:latin typeface="Times New Roman"/>
                <a:cs typeface="Times New Roman"/>
              </a:rPr>
              <a:t>(the </a:t>
            </a:r>
            <a:r>
              <a:rPr dirty="0" sz="1300" spc="15">
                <a:latin typeface="Courier New"/>
                <a:cs typeface="Courier New"/>
              </a:rPr>
              <a:t>AFTER ROW </a:t>
            </a:r>
            <a:r>
              <a:rPr dirty="0" sz="1300" spc="5">
                <a:latin typeface="Times New Roman"/>
                <a:cs typeface="Times New Roman"/>
              </a:rPr>
              <a:t>trigger) calls the package procedure to  </a:t>
            </a:r>
            <a:r>
              <a:rPr dirty="0" sz="1300" spc="10">
                <a:latin typeface="Times New Roman"/>
                <a:cs typeface="Times New Roman"/>
              </a:rPr>
              <a:t>increment </a:t>
            </a:r>
            <a:r>
              <a:rPr dirty="0" sz="1300" spc="5">
                <a:latin typeface="Times New Roman"/>
                <a:cs typeface="Times New Roman"/>
              </a:rPr>
              <a:t>the </a:t>
            </a:r>
            <a:r>
              <a:rPr dirty="0" sz="1300" spc="10">
                <a:latin typeface="Times New Roman"/>
                <a:cs typeface="Times New Roman"/>
              </a:rPr>
              <a:t>global </a:t>
            </a:r>
            <a:r>
              <a:rPr dirty="0" sz="1300" spc="5">
                <a:latin typeface="Times New Roman"/>
                <a:cs typeface="Times New Roman"/>
              </a:rPr>
              <a:t>variables in the </a:t>
            </a:r>
            <a:r>
              <a:rPr dirty="0" sz="1300" spc="15">
                <a:latin typeface="Courier New"/>
                <a:cs typeface="Courier New"/>
              </a:rPr>
              <a:t>VAR_PACK</a:t>
            </a:r>
            <a:r>
              <a:rPr dirty="0" sz="1300" spc="-409">
                <a:latin typeface="Courier New"/>
                <a:cs typeface="Courier New"/>
              </a:rPr>
              <a:t> </a:t>
            </a:r>
            <a:r>
              <a:rPr dirty="0" sz="1300" spc="5">
                <a:latin typeface="Times New Roman"/>
                <a:cs typeface="Times New Roman"/>
              </a:rPr>
              <a:t>package. Because this is a </a:t>
            </a:r>
            <a:r>
              <a:rPr dirty="0" sz="1300" spc="10">
                <a:latin typeface="Times New Roman"/>
                <a:cs typeface="Times New Roman"/>
              </a:rPr>
              <a:t>row</a:t>
            </a:r>
            <a:endParaRPr sz="1300">
              <a:latin typeface="Times New Roman"/>
              <a:cs typeface="Times New Roman"/>
            </a:endParaRPr>
          </a:p>
          <a:p>
            <a:pPr marL="514984">
              <a:lnSpc>
                <a:spcPts val="1535"/>
              </a:lnSpc>
              <a:spcBef>
                <a:spcPts val="45"/>
              </a:spcBef>
            </a:pPr>
            <a:r>
              <a:rPr dirty="0" sz="1300" spc="5">
                <a:latin typeface="Times New Roman"/>
                <a:cs typeface="Times New Roman"/>
              </a:rPr>
              <a:t>trigger, the trigger fires once for </a:t>
            </a:r>
            <a:r>
              <a:rPr dirty="0" sz="1300" spc="10">
                <a:latin typeface="Times New Roman"/>
                <a:cs typeface="Times New Roman"/>
              </a:rPr>
              <a:t>each row </a:t>
            </a:r>
            <a:r>
              <a:rPr dirty="0" sz="1300" spc="5">
                <a:latin typeface="Times New Roman"/>
                <a:cs typeface="Times New Roman"/>
              </a:rPr>
              <a:t>that </a:t>
            </a:r>
            <a:r>
              <a:rPr dirty="0" sz="1300" spc="10">
                <a:latin typeface="Times New Roman"/>
                <a:cs typeface="Times New Roman"/>
              </a:rPr>
              <a:t>you</a:t>
            </a:r>
            <a:r>
              <a:rPr dirty="0" sz="1300" spc="-10">
                <a:latin typeface="Times New Roman"/>
                <a:cs typeface="Times New Roman"/>
              </a:rPr>
              <a:t> </a:t>
            </a:r>
            <a:r>
              <a:rPr dirty="0" sz="1300" spc="5">
                <a:latin typeface="Times New Roman"/>
                <a:cs typeface="Times New Roman"/>
              </a:rPr>
              <a:t>updated.</a:t>
            </a:r>
            <a:endParaRPr sz="1300">
              <a:latin typeface="Times New Roman"/>
              <a:cs typeface="Times New Roman"/>
            </a:endParaRPr>
          </a:p>
          <a:p>
            <a:pPr marL="515620" indent="-252095">
              <a:lnSpc>
                <a:spcPts val="1535"/>
              </a:lnSpc>
              <a:buAutoNum type="arabicPeriod" startAt="3"/>
              <a:tabLst>
                <a:tab pos="515620" algn="l"/>
              </a:tabLst>
            </a:pPr>
            <a:r>
              <a:rPr dirty="0" sz="1300" spc="10">
                <a:latin typeface="Times New Roman"/>
                <a:cs typeface="Times New Roman"/>
              </a:rPr>
              <a:t>When</a:t>
            </a:r>
            <a:r>
              <a:rPr dirty="0" sz="1300" spc="5">
                <a:latin typeface="Times New Roman"/>
                <a:cs typeface="Times New Roman"/>
              </a:rPr>
              <a:t> the</a:t>
            </a:r>
            <a:r>
              <a:rPr dirty="0" sz="1300" spc="10">
                <a:latin typeface="Times New Roman"/>
                <a:cs typeface="Times New Roman"/>
              </a:rPr>
              <a:t> </a:t>
            </a:r>
            <a:r>
              <a:rPr dirty="0" sz="1300" spc="5">
                <a:latin typeface="Times New Roman"/>
                <a:cs typeface="Times New Roman"/>
              </a:rPr>
              <a:t>statement has</a:t>
            </a:r>
            <a:r>
              <a:rPr dirty="0" sz="1300" spc="10">
                <a:latin typeface="Times New Roman"/>
                <a:cs typeface="Times New Roman"/>
              </a:rPr>
              <a:t> </a:t>
            </a:r>
            <a:r>
              <a:rPr dirty="0" sz="1300" spc="5">
                <a:latin typeface="Times New Roman"/>
                <a:cs typeface="Times New Roman"/>
              </a:rPr>
              <a:t>finished, </a:t>
            </a:r>
            <a:r>
              <a:rPr dirty="0" sz="1300" spc="15">
                <a:latin typeface="Courier New"/>
                <a:cs typeface="Courier New"/>
              </a:rPr>
              <a:t>AUDIT_EMP_TAB</a:t>
            </a:r>
            <a:r>
              <a:rPr dirty="0" sz="1300" spc="-445">
                <a:latin typeface="Courier New"/>
                <a:cs typeface="Courier New"/>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AFTER</a:t>
            </a:r>
            <a:r>
              <a:rPr dirty="0" sz="1300" spc="-445">
                <a:latin typeface="Courier New"/>
                <a:cs typeface="Courier New"/>
              </a:rPr>
              <a:t> </a:t>
            </a:r>
            <a:r>
              <a:rPr dirty="0" sz="1300" spc="15">
                <a:latin typeface="Courier New"/>
                <a:cs typeface="Courier New"/>
              </a:rPr>
              <a:t>STATEMENT</a:t>
            </a:r>
            <a:endParaRPr sz="1300">
              <a:latin typeface="Courier New"/>
              <a:cs typeface="Courier New"/>
            </a:endParaRPr>
          </a:p>
          <a:p>
            <a:pPr marL="515620">
              <a:lnSpc>
                <a:spcPct val="100000"/>
              </a:lnSpc>
              <a:spcBef>
                <a:spcPts val="20"/>
              </a:spcBef>
            </a:pPr>
            <a:r>
              <a:rPr dirty="0" sz="1300" spc="5">
                <a:latin typeface="Times New Roman"/>
                <a:cs typeface="Times New Roman"/>
              </a:rPr>
              <a:t>trigger) calls the </a:t>
            </a:r>
            <a:r>
              <a:rPr dirty="0" sz="1300" spc="15">
                <a:latin typeface="Courier New"/>
                <a:cs typeface="Courier New"/>
              </a:rPr>
              <a:t>AUDIT_EMP</a:t>
            </a:r>
            <a:r>
              <a:rPr dirty="0" sz="1300" spc="-459">
                <a:latin typeface="Courier New"/>
                <a:cs typeface="Courier New"/>
              </a:rPr>
              <a:t> </a:t>
            </a:r>
            <a:r>
              <a:rPr dirty="0" sz="1300" spc="5">
                <a:latin typeface="Times New Roman"/>
                <a:cs typeface="Times New Roman"/>
              </a:rPr>
              <a:t>procedure.</a:t>
            </a:r>
            <a:endParaRPr sz="1300">
              <a:latin typeface="Times New Roman"/>
              <a:cs typeface="Times New Roman"/>
            </a:endParaRPr>
          </a:p>
          <a:p>
            <a:pPr marL="515620" marR="5080" indent="-251460">
              <a:lnSpc>
                <a:spcPct val="101299"/>
              </a:lnSpc>
              <a:spcBef>
                <a:spcPts val="75"/>
              </a:spcBef>
              <a:buAutoNum type="arabicPeriod" startAt="4"/>
              <a:tabLst>
                <a:tab pos="516255" algn="l"/>
              </a:tabLst>
            </a:pPr>
            <a:r>
              <a:rPr dirty="0" sz="1300" spc="5">
                <a:latin typeface="Times New Roman"/>
                <a:cs typeface="Times New Roman"/>
              </a:rPr>
              <a:t>This procedure assigns the </a:t>
            </a:r>
            <a:r>
              <a:rPr dirty="0" sz="1300" spc="10">
                <a:latin typeface="Times New Roman"/>
                <a:cs typeface="Times New Roman"/>
              </a:rPr>
              <a:t>values </a:t>
            </a:r>
            <a:r>
              <a:rPr dirty="0" sz="1300" spc="5">
                <a:latin typeface="Times New Roman"/>
                <a:cs typeface="Times New Roman"/>
              </a:rPr>
              <a:t>of the global variables into local variables using  the package functions, updates the </a:t>
            </a:r>
            <a:r>
              <a:rPr dirty="0" sz="1300" spc="15">
                <a:latin typeface="Courier New"/>
                <a:cs typeface="Courier New"/>
              </a:rPr>
              <a:t>AUDIT_TABLE</a:t>
            </a:r>
            <a:r>
              <a:rPr dirty="0" sz="1300" spc="15">
                <a:latin typeface="Times New Roman"/>
                <a:cs typeface="Times New Roman"/>
              </a:rPr>
              <a:t>, </a:t>
            </a:r>
            <a:r>
              <a:rPr dirty="0" sz="1300" spc="5">
                <a:latin typeface="Times New Roman"/>
                <a:cs typeface="Times New Roman"/>
              </a:rPr>
              <a:t>and then resets the global  variables.</a:t>
            </a:r>
            <a:endParaRPr sz="1300">
              <a:latin typeface="Times New Roman"/>
              <a:cs typeface="Times New Roman"/>
            </a:endParaRPr>
          </a:p>
        </p:txBody>
      </p:sp>
      <p:sp>
        <p:nvSpPr>
          <p:cNvPr id="67" name="object 6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68" name="object 6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7</a:t>
            </a:r>
            <a:endParaRPr baseline="-18518" sz="1800">
              <a:latin typeface="Arial"/>
              <a:cs typeface="Arial"/>
            </a:endParaRPr>
          </a:p>
        </p:txBody>
      </p:sp>
      <p:sp>
        <p:nvSpPr>
          <p:cNvPr id="69" name="object 6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4"/>
              </a:rPr>
              <a:t>OracleWDP_ww@oracle.com</a:t>
            </a:r>
            <a:r>
              <a:rPr dirty="0" sz="800" spc="-55">
                <a:latin typeface="Garuda"/>
                <a:cs typeface="Garuda"/>
                <a:hlinkClick r:id="rId1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6" name="object 6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Describe the </a:t>
            </a:r>
            <a:r>
              <a:rPr dirty="0" sz="1550" spc="5" b="1">
                <a:latin typeface="Arial"/>
                <a:cs typeface="Arial"/>
              </a:rPr>
              <a:t>different </a:t>
            </a:r>
            <a:r>
              <a:rPr dirty="0" sz="1550" spc="10" b="1">
                <a:latin typeface="Arial"/>
                <a:cs typeface="Arial"/>
              </a:rPr>
              <a:t>types of 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Describe database triggers and </a:t>
            </a:r>
            <a:r>
              <a:rPr dirty="0" sz="1550" spc="5" b="1">
                <a:latin typeface="Arial"/>
                <a:cs typeface="Arial"/>
              </a:rPr>
              <a:t>their</a:t>
            </a:r>
            <a:r>
              <a:rPr dirty="0" sz="1550" spc="-5" b="1">
                <a:latin typeface="Arial"/>
                <a:cs typeface="Arial"/>
              </a:rPr>
              <a:t> </a:t>
            </a:r>
            <a:r>
              <a:rPr dirty="0" sz="1550" spc="10" b="1">
                <a:latin typeface="Arial"/>
                <a:cs typeface="Arial"/>
              </a:rPr>
              <a:t>uses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5" b="1">
                <a:latin typeface="Arial"/>
                <a:cs typeface="Arial"/>
              </a:rPr>
              <a:t>Create </a:t>
            </a:r>
            <a:r>
              <a:rPr dirty="0" sz="1550" spc="10" b="1">
                <a:latin typeface="Arial"/>
                <a:cs typeface="Arial"/>
              </a:rPr>
              <a:t>database</a:t>
            </a:r>
            <a:r>
              <a:rPr dirty="0" sz="1550"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Describe database </a:t>
            </a:r>
            <a:r>
              <a:rPr dirty="0" sz="1550" spc="5" b="1">
                <a:latin typeface="Arial"/>
                <a:cs typeface="Arial"/>
              </a:rPr>
              <a:t>trigger-firing</a:t>
            </a:r>
            <a:r>
              <a:rPr dirty="0" sz="1550" spc="-10" b="1">
                <a:latin typeface="Arial"/>
                <a:cs typeface="Arial"/>
              </a:rPr>
              <a:t> </a:t>
            </a:r>
            <a:r>
              <a:rPr dirty="0" sz="1550" spc="10" b="1">
                <a:latin typeface="Arial"/>
                <a:cs typeface="Arial"/>
              </a:rPr>
              <a:t>rules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Remove database</a:t>
            </a:r>
            <a:r>
              <a:rPr dirty="0" sz="1550" b="1">
                <a:latin typeface="Arial"/>
                <a:cs typeface="Arial"/>
              </a:rPr>
              <a:t> </a:t>
            </a:r>
            <a:r>
              <a:rPr dirty="0" sz="1550" spc="10" b="1">
                <a:latin typeface="Arial"/>
                <a:cs typeface="Arial"/>
              </a:rPr>
              <a:t>triggers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20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4468495" cy="52070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a:lnSpc>
                <a:spcPct val="100000"/>
              </a:lnSpc>
              <a:spcBef>
                <a:spcPts val="390"/>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a:t>
            </a:r>
            <a:r>
              <a:rPr dirty="0" sz="1300" spc="10">
                <a:latin typeface="Times New Roman"/>
                <a:cs typeface="Times New Roman"/>
              </a:rPr>
              <a:t>how </a:t>
            </a:r>
            <a:r>
              <a:rPr dirty="0" sz="1300" spc="5">
                <a:latin typeface="Times New Roman"/>
                <a:cs typeface="Times New Roman"/>
              </a:rPr>
              <a:t>to create and use database</a:t>
            </a:r>
            <a:r>
              <a:rPr dirty="0" sz="1300" spc="55">
                <a:latin typeface="Times New Roman"/>
                <a:cs typeface="Times New Roman"/>
              </a:rPr>
              <a:t> </a:t>
            </a:r>
            <a:r>
              <a:rPr dirty="0" sz="1300" spc="5">
                <a:latin typeface="Times New Roman"/>
                <a:cs typeface="Times New Roman"/>
              </a:rPr>
              <a:t>triggers.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617980" marR="1647189">
              <a:lnSpc>
                <a:spcPct val="100000"/>
              </a:lnSpc>
            </a:pPr>
            <a:r>
              <a:rPr dirty="0" sz="2000" spc="-5" b="1">
                <a:latin typeface="Arial"/>
                <a:cs typeface="Arial"/>
              </a:rPr>
              <a:t>Auditing </a:t>
            </a:r>
            <a:r>
              <a:rPr dirty="0" sz="2000" b="1">
                <a:latin typeface="Arial"/>
                <a:cs typeface="Arial"/>
              </a:rPr>
              <a:t>Triggers by</a:t>
            </a:r>
            <a:r>
              <a:rPr dirty="0" sz="2000" spc="-50" b="1">
                <a:latin typeface="Arial"/>
                <a:cs typeface="Arial"/>
              </a:rPr>
              <a:t> </a:t>
            </a:r>
            <a:r>
              <a:rPr dirty="0" sz="2000" spc="-5" b="1">
                <a:latin typeface="Arial"/>
                <a:cs typeface="Arial"/>
              </a:rPr>
              <a:t>Using  </a:t>
            </a:r>
            <a:r>
              <a:rPr dirty="0" sz="2000" b="1">
                <a:latin typeface="Arial"/>
                <a:cs typeface="Arial"/>
              </a:rPr>
              <a:t>Package</a:t>
            </a:r>
            <a:r>
              <a:rPr dirty="0" sz="2000" spc="-10" b="1">
                <a:latin typeface="Arial"/>
                <a:cs typeface="Arial"/>
              </a:rPr>
              <a:t> </a:t>
            </a:r>
            <a:r>
              <a:rPr dirty="0" sz="2000" b="1">
                <a:latin typeface="Arial"/>
                <a:cs typeface="Arial"/>
              </a:rPr>
              <a:t>Constructs</a:t>
            </a:r>
            <a:endParaRPr sz="2000">
              <a:latin typeface="Arial"/>
              <a:cs typeface="Arial"/>
            </a:endParaRPr>
          </a:p>
          <a:p>
            <a:pPr>
              <a:lnSpc>
                <a:spcPct val="100000"/>
              </a:lnSpc>
              <a:spcBef>
                <a:spcPts val="40"/>
              </a:spcBef>
            </a:pPr>
            <a:endParaRPr sz="2000">
              <a:latin typeface="Arial"/>
              <a:cs typeface="Arial"/>
            </a:endParaRPr>
          </a:p>
          <a:p>
            <a:pPr marL="626745">
              <a:lnSpc>
                <a:spcPct val="100000"/>
              </a:lnSpc>
            </a:pPr>
            <a:r>
              <a:rPr dirty="0" sz="1550" spc="10" b="1">
                <a:latin typeface="Courier New"/>
                <a:cs typeface="Courier New"/>
              </a:rPr>
              <a:t>AFTER</a:t>
            </a:r>
            <a:r>
              <a:rPr dirty="0" sz="1550" spc="-500" b="1">
                <a:latin typeface="Courier New"/>
                <a:cs typeface="Courier New"/>
              </a:rPr>
              <a:t> </a:t>
            </a:r>
            <a:r>
              <a:rPr dirty="0" sz="1550" spc="10" b="1">
                <a:latin typeface="Arial"/>
                <a:cs typeface="Arial"/>
              </a:rPr>
              <a:t>statement </a:t>
            </a:r>
            <a:r>
              <a:rPr dirty="0" sz="1550" spc="5" b="1">
                <a:latin typeface="Arial"/>
                <a:cs typeface="Arial"/>
              </a:rPr>
              <a:t>trigger:</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marL="626745">
              <a:lnSpc>
                <a:spcPct val="100000"/>
              </a:lnSpc>
              <a:spcBef>
                <a:spcPts val="1165"/>
              </a:spcBef>
            </a:pPr>
            <a:r>
              <a:rPr dirty="0" sz="1550" spc="10" b="1">
                <a:latin typeface="Courier New"/>
                <a:cs typeface="Courier New"/>
              </a:rPr>
              <a:t>AFTER</a:t>
            </a:r>
            <a:r>
              <a:rPr dirty="0" sz="1550" spc="-495" b="1">
                <a:latin typeface="Courier New"/>
                <a:cs typeface="Courier New"/>
              </a:rPr>
              <a:t> </a:t>
            </a:r>
            <a:r>
              <a:rPr dirty="0" sz="1550" spc="10" b="1">
                <a:latin typeface="Arial"/>
                <a:cs typeface="Arial"/>
              </a:rPr>
              <a:t>row </a:t>
            </a:r>
            <a:r>
              <a:rPr dirty="0" sz="1550" spc="5" b="1">
                <a:latin typeface="Arial"/>
                <a:cs typeface="Arial"/>
              </a:rPr>
              <a:t>trigger:</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20"/>
              </a:spcBef>
            </a:pPr>
            <a:endParaRPr sz="15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8</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3554729"/>
            <a:ext cx="5160010" cy="1089660"/>
          </a:xfrm>
          <a:prstGeom prst="rect">
            <a:avLst/>
          </a:prstGeom>
          <a:solidFill>
            <a:srgbClr val="CCCCCC"/>
          </a:solidFill>
          <a:ln w="20574">
            <a:solidFill>
              <a:srgbClr val="000000"/>
            </a:solidFill>
          </a:ln>
        </p:spPr>
        <p:txBody>
          <a:bodyPr wrap="square" lIns="0" tIns="6985" rIns="0" bIns="0" rtlCol="0" vert="horz">
            <a:spAutoFit/>
          </a:bodyPr>
          <a:lstStyle/>
          <a:p>
            <a:pPr marL="74930" marR="30480">
              <a:lnSpc>
                <a:spcPts val="1475"/>
              </a:lnSpc>
              <a:spcBef>
                <a:spcPts val="55"/>
              </a:spcBef>
            </a:pPr>
            <a:r>
              <a:rPr dirty="0" sz="1300" spc="-15" b="1">
                <a:latin typeface="Courier New"/>
                <a:cs typeface="Courier New"/>
              </a:rPr>
              <a:t>CREATE OR REPLACE TRIGGER</a:t>
            </a:r>
            <a:r>
              <a:rPr dirty="0" sz="1300" spc="-35" b="1">
                <a:latin typeface="Courier New"/>
                <a:cs typeface="Courier New"/>
              </a:rPr>
              <a:t> </a:t>
            </a:r>
            <a:r>
              <a:rPr dirty="0" sz="1300" spc="-20" b="1">
                <a:latin typeface="Courier New"/>
                <a:cs typeface="Courier New"/>
              </a:rPr>
              <a:t>audit_emp_trg</a:t>
            </a:r>
            <a:endParaRPr sz="1300">
              <a:latin typeface="Courier New"/>
              <a:cs typeface="Courier New"/>
            </a:endParaRPr>
          </a:p>
          <a:p>
            <a:pPr marL="74930" marR="681355">
              <a:lnSpc>
                <a:spcPts val="1390"/>
              </a:lnSpc>
              <a:spcBef>
                <a:spcPts val="105"/>
              </a:spcBef>
            </a:pPr>
            <a:r>
              <a:rPr dirty="0" sz="1300" spc="-15" b="1">
                <a:latin typeface="Courier New"/>
                <a:cs typeface="Courier New"/>
              </a:rPr>
              <a:t>AFTER UPDATE OR INSERT OR DELETE ON </a:t>
            </a:r>
            <a:r>
              <a:rPr dirty="0" sz="1300" spc="-20" b="1">
                <a:latin typeface="Courier New"/>
                <a:cs typeface="Courier New"/>
              </a:rPr>
              <a:t>EMPLOYEES  </a:t>
            </a:r>
            <a:r>
              <a:rPr dirty="0" sz="1300" spc="-15" b="1">
                <a:latin typeface="Courier New"/>
                <a:cs typeface="Courier New"/>
              </a:rPr>
              <a:t>FOR EACH</a:t>
            </a:r>
            <a:r>
              <a:rPr dirty="0" sz="1300" spc="-20" b="1">
                <a:latin typeface="Courier New"/>
                <a:cs typeface="Courier New"/>
              </a:rPr>
              <a:t> ROW</a:t>
            </a:r>
            <a:endParaRPr sz="1300">
              <a:latin typeface="Courier New"/>
              <a:cs typeface="Courier New"/>
            </a:endParaRPr>
          </a:p>
          <a:p>
            <a:pPr marL="74930" marR="30480">
              <a:lnSpc>
                <a:spcPts val="1300"/>
              </a:lnSpc>
            </a:pPr>
            <a:r>
              <a:rPr dirty="0" sz="1300" spc="-15" b="1">
                <a:latin typeface="Courier New"/>
                <a:cs typeface="Courier New"/>
              </a:rPr>
              <a:t>-- Call Audit package to maintain</a:t>
            </a:r>
            <a:r>
              <a:rPr dirty="0" sz="1300" spc="-60" b="1">
                <a:latin typeface="Courier New"/>
                <a:cs typeface="Courier New"/>
              </a:rPr>
              <a:t> </a:t>
            </a:r>
            <a:r>
              <a:rPr dirty="0" sz="1300" spc="-20" b="1">
                <a:latin typeface="Courier New"/>
                <a:cs typeface="Courier New"/>
              </a:rPr>
              <a:t>counts</a:t>
            </a:r>
            <a:endParaRPr sz="1300">
              <a:latin typeface="Courier New"/>
              <a:cs typeface="Courier New"/>
            </a:endParaRPr>
          </a:p>
          <a:p>
            <a:pPr marL="74930">
              <a:lnSpc>
                <a:spcPts val="1395"/>
              </a:lnSpc>
            </a:pPr>
            <a:r>
              <a:rPr dirty="0" sz="1300" spc="-15" b="1">
                <a:latin typeface="Courier New"/>
                <a:cs typeface="Courier New"/>
              </a:rPr>
              <a:t>CALL</a:t>
            </a:r>
            <a:r>
              <a:rPr dirty="0" sz="1300" spc="50" b="1">
                <a:latin typeface="Courier New"/>
                <a:cs typeface="Courier New"/>
              </a:rPr>
              <a:t> </a:t>
            </a:r>
            <a:r>
              <a:rPr dirty="0" sz="1300" spc="-20" b="1">
                <a:latin typeface="Courier New"/>
                <a:cs typeface="Courier New"/>
              </a:rPr>
              <a:t>audit_emp_pkg.set(INSERTING,UPDATING,DELETING);</a:t>
            </a:r>
            <a:endParaRPr sz="1300">
              <a:latin typeface="Courier New"/>
              <a:cs typeface="Courier New"/>
            </a:endParaRPr>
          </a:p>
          <a:p>
            <a:pPr marL="74930" marR="30480">
              <a:lnSpc>
                <a:spcPts val="1470"/>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1325880" y="2076450"/>
            <a:ext cx="5121910" cy="1129665"/>
          </a:xfrm>
          <a:prstGeom prst="rect">
            <a:avLst/>
          </a:prstGeom>
          <a:solidFill>
            <a:srgbClr val="CCCCCC"/>
          </a:solidFill>
          <a:ln w="20574">
            <a:solidFill>
              <a:srgbClr val="000000"/>
            </a:solidFill>
          </a:ln>
        </p:spPr>
        <p:txBody>
          <a:bodyPr wrap="square" lIns="0" tIns="27940" rIns="0" bIns="0" rtlCol="0" vert="horz">
            <a:spAutoFit/>
          </a:bodyPr>
          <a:lstStyle/>
          <a:p>
            <a:pPr marL="74930" marR="645160">
              <a:lnSpc>
                <a:spcPct val="89400"/>
              </a:lnSpc>
              <a:spcBef>
                <a:spcPts val="220"/>
              </a:spcBef>
            </a:pPr>
            <a:r>
              <a:rPr dirty="0" sz="1300" spc="-15" b="1">
                <a:latin typeface="Courier New"/>
                <a:cs typeface="Courier New"/>
              </a:rPr>
              <a:t>CREATE OR REPLACE TRIGGER </a:t>
            </a:r>
            <a:r>
              <a:rPr dirty="0" sz="1300" spc="-20" b="1">
                <a:latin typeface="Courier New"/>
                <a:cs typeface="Courier New"/>
              </a:rPr>
              <a:t>audit_empdml_trg  </a:t>
            </a:r>
            <a:r>
              <a:rPr dirty="0" sz="1300" spc="-15" b="1">
                <a:latin typeface="Courier New"/>
                <a:cs typeface="Courier New"/>
              </a:rPr>
              <a:t>AFTER UPDATE OR INSERT OR DELETE on </a:t>
            </a:r>
            <a:r>
              <a:rPr dirty="0" sz="1300" spc="-20" b="1">
                <a:latin typeface="Courier New"/>
                <a:cs typeface="Courier New"/>
              </a:rPr>
              <a:t>employees  </a:t>
            </a:r>
            <a:r>
              <a:rPr dirty="0" sz="1300" spc="-15" b="1">
                <a:latin typeface="Courier New"/>
                <a:cs typeface="Courier New"/>
              </a:rPr>
              <a:t>BEGIN</a:t>
            </a:r>
            <a:endParaRPr sz="1300">
              <a:latin typeface="Courier New"/>
              <a:cs typeface="Courier New"/>
            </a:endParaRPr>
          </a:p>
          <a:p>
            <a:pPr marL="75565" marR="1035050" indent="194945">
              <a:lnSpc>
                <a:spcPts val="1390"/>
              </a:lnSpc>
              <a:spcBef>
                <a:spcPts val="20"/>
              </a:spcBef>
              <a:tabLst>
                <a:tab pos="1832610" algn="l"/>
              </a:tabLst>
            </a:pPr>
            <a:r>
              <a:rPr dirty="0" sz="1300" spc="-15" b="1">
                <a:latin typeface="Courier New"/>
                <a:cs typeface="Courier New"/>
              </a:rPr>
              <a:t>audit_emp;	</a:t>
            </a:r>
            <a:r>
              <a:rPr dirty="0" sz="1300" spc="-10" b="1">
                <a:latin typeface="Courier New"/>
                <a:cs typeface="Courier New"/>
              </a:rPr>
              <a:t>-- </a:t>
            </a:r>
            <a:r>
              <a:rPr dirty="0" sz="1300" spc="-15" b="1">
                <a:latin typeface="Courier New"/>
                <a:cs typeface="Courier New"/>
              </a:rPr>
              <a:t>write the audit</a:t>
            </a:r>
            <a:r>
              <a:rPr dirty="0" sz="1300" spc="-105" b="1">
                <a:latin typeface="Courier New"/>
                <a:cs typeface="Courier New"/>
              </a:rPr>
              <a:t> </a:t>
            </a:r>
            <a:r>
              <a:rPr dirty="0" sz="1300" spc="-20" b="1">
                <a:latin typeface="Courier New"/>
                <a:cs typeface="Courier New"/>
              </a:rPr>
              <a:t>data  </a:t>
            </a:r>
            <a:r>
              <a:rPr dirty="0" sz="1300" spc="-15" b="1">
                <a:latin typeface="Courier New"/>
                <a:cs typeface="Courier New"/>
              </a:rPr>
              <a:t>END</a:t>
            </a:r>
            <a:r>
              <a:rPr dirty="0" sz="1300" spc="-20" b="1">
                <a:latin typeface="Courier New"/>
                <a:cs typeface="Courier New"/>
              </a:rPr>
              <a:t> audit_emp_tab;</a:t>
            </a:r>
            <a:endParaRPr sz="1300">
              <a:latin typeface="Courier New"/>
              <a:cs typeface="Courier New"/>
            </a:endParaRPr>
          </a:p>
          <a:p>
            <a:pPr marL="75565">
              <a:lnSpc>
                <a:spcPts val="1380"/>
              </a:lnSpc>
            </a:pPr>
            <a:r>
              <a:rPr dirty="0" sz="1300" spc="-10" b="1">
                <a:latin typeface="Courier New"/>
                <a:cs typeface="Courier New"/>
              </a:rPr>
              <a:t>/</a:t>
            </a:r>
            <a:endParaRPr sz="1300">
              <a:latin typeface="Courier New"/>
              <a:cs typeface="Courier New"/>
            </a:endParaRPr>
          </a:p>
        </p:txBody>
      </p:sp>
      <p:sp>
        <p:nvSpPr>
          <p:cNvPr id="6" name="object 6"/>
          <p:cNvSpPr txBox="1"/>
          <p:nvPr/>
        </p:nvSpPr>
        <p:spPr>
          <a:xfrm>
            <a:off x="743204" y="5619272"/>
            <a:ext cx="6245860" cy="316230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Auditing Triggers by Using </a:t>
            </a:r>
            <a:r>
              <a:rPr dirty="0" sz="1300" spc="5" b="1">
                <a:latin typeface="Arial"/>
                <a:cs typeface="Arial"/>
              </a:rPr>
              <a:t>Package Constructs</a:t>
            </a:r>
            <a:r>
              <a:rPr dirty="0" sz="1300" spc="-15" b="1">
                <a:latin typeface="Arial"/>
                <a:cs typeface="Arial"/>
              </a:rPr>
              <a:t> </a:t>
            </a:r>
            <a:r>
              <a:rPr dirty="0" sz="1300" spc="5" b="1">
                <a:latin typeface="Arial"/>
                <a:cs typeface="Arial"/>
              </a:rPr>
              <a:t>(continued)</a:t>
            </a:r>
            <a:endParaRPr sz="1300">
              <a:latin typeface="Arial"/>
              <a:cs typeface="Arial"/>
            </a:endParaRPr>
          </a:p>
          <a:p>
            <a:pPr marL="137795" marR="26670">
              <a:lnSpc>
                <a:spcPct val="102200"/>
              </a:lnSpc>
              <a:spcBef>
                <a:spcPts val="280"/>
              </a:spcBef>
            </a:pPr>
            <a:r>
              <a:rPr dirty="0" sz="1300" spc="10">
                <a:latin typeface="Times New Roman"/>
                <a:cs typeface="Times New Roman"/>
              </a:rPr>
              <a:t>The </a:t>
            </a:r>
            <a:r>
              <a:rPr dirty="0" sz="1300" spc="15">
                <a:latin typeface="Courier New"/>
                <a:cs typeface="Courier New"/>
              </a:rPr>
              <a:t>AUDIT_EMP_TRIG</a:t>
            </a:r>
            <a:r>
              <a:rPr dirty="0" sz="1300" spc="-365">
                <a:latin typeface="Courier New"/>
                <a:cs typeface="Courier New"/>
              </a:rPr>
              <a:t> </a:t>
            </a:r>
            <a:r>
              <a:rPr dirty="0" sz="1300" spc="5">
                <a:latin typeface="Times New Roman"/>
                <a:cs typeface="Times New Roman"/>
              </a:rPr>
              <a:t>trigger is a </a:t>
            </a:r>
            <a:r>
              <a:rPr dirty="0" sz="1300" spc="10">
                <a:latin typeface="Times New Roman"/>
                <a:cs typeface="Times New Roman"/>
              </a:rPr>
              <a:t>row </a:t>
            </a:r>
            <a:r>
              <a:rPr dirty="0" sz="1300" spc="5">
                <a:latin typeface="Times New Roman"/>
                <a:cs typeface="Times New Roman"/>
              </a:rPr>
              <a:t>trigger that fires after every </a:t>
            </a:r>
            <a:r>
              <a:rPr dirty="0" sz="1300" spc="10">
                <a:latin typeface="Times New Roman"/>
                <a:cs typeface="Times New Roman"/>
              </a:rPr>
              <a:t>row </a:t>
            </a:r>
            <a:r>
              <a:rPr dirty="0" sz="1300" spc="5">
                <a:latin typeface="Times New Roman"/>
                <a:cs typeface="Times New Roman"/>
              </a:rPr>
              <a:t>is manipulated.  This trigger invokes the </a:t>
            </a:r>
            <a:r>
              <a:rPr dirty="0" sz="1300" spc="10">
                <a:latin typeface="Times New Roman"/>
                <a:cs typeface="Times New Roman"/>
              </a:rPr>
              <a:t>package </a:t>
            </a:r>
            <a:r>
              <a:rPr dirty="0" sz="1300" spc="5">
                <a:latin typeface="Times New Roman"/>
                <a:cs typeface="Times New Roman"/>
              </a:rPr>
              <a:t>procedures depending </a:t>
            </a:r>
            <a:r>
              <a:rPr dirty="0" sz="1300" spc="10">
                <a:latin typeface="Times New Roman"/>
                <a:cs typeface="Times New Roman"/>
              </a:rPr>
              <a:t>on </a:t>
            </a:r>
            <a:r>
              <a:rPr dirty="0" sz="1300" spc="5">
                <a:latin typeface="Times New Roman"/>
                <a:cs typeface="Times New Roman"/>
              </a:rPr>
              <a:t>the type of data manipulation  language </a:t>
            </a:r>
            <a:r>
              <a:rPr dirty="0" sz="1300" spc="10">
                <a:latin typeface="Times New Roman"/>
                <a:cs typeface="Times New Roman"/>
              </a:rPr>
              <a:t>(DML) </a:t>
            </a:r>
            <a:r>
              <a:rPr dirty="0" sz="1300" spc="5">
                <a:latin typeface="Times New Roman"/>
                <a:cs typeface="Times New Roman"/>
              </a:rPr>
              <a:t>performed. For example, if the </a:t>
            </a:r>
            <a:r>
              <a:rPr dirty="0" sz="1300" spc="10">
                <a:latin typeface="Times New Roman"/>
                <a:cs typeface="Times New Roman"/>
              </a:rPr>
              <a:t>DML </a:t>
            </a:r>
            <a:r>
              <a:rPr dirty="0" sz="1300" spc="5">
                <a:latin typeface="Times New Roman"/>
                <a:cs typeface="Times New Roman"/>
              </a:rPr>
              <a:t>updates the salary of </a:t>
            </a:r>
            <a:r>
              <a:rPr dirty="0" sz="1300" spc="10">
                <a:latin typeface="Times New Roman"/>
                <a:cs typeface="Times New Roman"/>
              </a:rPr>
              <a:t>an </a:t>
            </a:r>
            <a:r>
              <a:rPr dirty="0" sz="1300" spc="5">
                <a:latin typeface="Times New Roman"/>
                <a:cs typeface="Times New Roman"/>
              </a:rPr>
              <a:t>employee,  then the trigger invokes the </a:t>
            </a:r>
            <a:r>
              <a:rPr dirty="0" sz="1300" spc="15">
                <a:latin typeface="Courier New"/>
                <a:cs typeface="Courier New"/>
              </a:rPr>
              <a:t>SET_G_UP_SAL</a:t>
            </a:r>
            <a:r>
              <a:rPr dirty="0" sz="1300" spc="-300">
                <a:latin typeface="Courier New"/>
                <a:cs typeface="Courier New"/>
              </a:rPr>
              <a:t> </a:t>
            </a:r>
            <a:r>
              <a:rPr dirty="0" sz="1300" spc="5">
                <a:latin typeface="Times New Roman"/>
                <a:cs typeface="Times New Roman"/>
              </a:rPr>
              <a:t>procedure. This package procedure, in turn,  invokes the </a:t>
            </a:r>
            <a:r>
              <a:rPr dirty="0" sz="1300" spc="15">
                <a:latin typeface="Courier New"/>
                <a:cs typeface="Courier New"/>
              </a:rPr>
              <a:t>G_UP_SAL </a:t>
            </a:r>
            <a:r>
              <a:rPr dirty="0" sz="1300" spc="5">
                <a:latin typeface="Times New Roman"/>
                <a:cs typeface="Times New Roman"/>
              </a:rPr>
              <a:t>function. This function increments the </a:t>
            </a:r>
            <a:r>
              <a:rPr dirty="0" sz="1300" spc="15">
                <a:latin typeface="Courier New"/>
                <a:cs typeface="Courier New"/>
              </a:rPr>
              <a:t>GV_UP_SAL </a:t>
            </a:r>
            <a:r>
              <a:rPr dirty="0" sz="1300" spc="5">
                <a:latin typeface="Times New Roman"/>
                <a:cs typeface="Times New Roman"/>
              </a:rPr>
              <a:t>package  variable that keeps account of the </a:t>
            </a:r>
            <a:r>
              <a:rPr dirty="0" sz="1300" spc="10">
                <a:latin typeface="Times New Roman"/>
                <a:cs typeface="Times New Roman"/>
              </a:rPr>
              <a:t>number </a:t>
            </a:r>
            <a:r>
              <a:rPr dirty="0" sz="1300" spc="5">
                <a:latin typeface="Times New Roman"/>
                <a:cs typeface="Times New Roman"/>
              </a:rPr>
              <a:t>of rows being changed due to the update of the  salary.</a:t>
            </a:r>
            <a:endParaRPr sz="1300">
              <a:latin typeface="Times New Roman"/>
              <a:cs typeface="Times New Roman"/>
            </a:endParaRPr>
          </a:p>
          <a:p>
            <a:pPr marL="137795" marR="5080">
              <a:lnSpc>
                <a:spcPct val="101400"/>
              </a:lnSpc>
              <a:spcBef>
                <a:spcPts val="320"/>
              </a:spcBef>
            </a:pPr>
            <a:r>
              <a:rPr dirty="0" sz="1300" spc="10">
                <a:latin typeface="Times New Roman"/>
                <a:cs typeface="Times New Roman"/>
              </a:rPr>
              <a:t>The </a:t>
            </a:r>
            <a:r>
              <a:rPr dirty="0" sz="1300" spc="15">
                <a:latin typeface="Courier New"/>
                <a:cs typeface="Courier New"/>
              </a:rPr>
              <a:t>AUDIT_EMP_TAB </a:t>
            </a:r>
            <a:r>
              <a:rPr dirty="0" sz="1300" spc="5">
                <a:latin typeface="Times New Roman"/>
                <a:cs typeface="Times New Roman"/>
              </a:rPr>
              <a:t>trigger fires after the statement has finished. This trigger invokes  the </a:t>
            </a:r>
            <a:r>
              <a:rPr dirty="0" sz="1300" spc="15">
                <a:latin typeface="Courier New"/>
                <a:cs typeface="Courier New"/>
              </a:rPr>
              <a:t>AUDIT_EMP</a:t>
            </a:r>
            <a:r>
              <a:rPr dirty="0" sz="1300" spc="-360">
                <a:latin typeface="Courier New"/>
                <a:cs typeface="Courier New"/>
              </a:rPr>
              <a:t> </a:t>
            </a:r>
            <a:r>
              <a:rPr dirty="0" sz="1300" spc="5">
                <a:latin typeface="Times New Roman"/>
                <a:cs typeface="Times New Roman"/>
              </a:rPr>
              <a:t>procedure, which is explained </a:t>
            </a:r>
            <a:r>
              <a:rPr dirty="0" sz="1300" spc="10">
                <a:latin typeface="Times New Roman"/>
                <a:cs typeface="Times New Roman"/>
              </a:rPr>
              <a:t>on </a:t>
            </a:r>
            <a:r>
              <a:rPr dirty="0" sz="1300" spc="5">
                <a:latin typeface="Times New Roman"/>
                <a:cs typeface="Times New Roman"/>
              </a:rPr>
              <a:t>the following pages. </a:t>
            </a:r>
            <a:r>
              <a:rPr dirty="0" sz="1300" spc="10">
                <a:latin typeface="Times New Roman"/>
                <a:cs typeface="Times New Roman"/>
              </a:rPr>
              <a:t>The </a:t>
            </a:r>
            <a:r>
              <a:rPr dirty="0" sz="1300" spc="15">
                <a:latin typeface="Courier New"/>
                <a:cs typeface="Courier New"/>
              </a:rPr>
              <a:t>AUDIT_EMP  </a:t>
            </a:r>
            <a:r>
              <a:rPr dirty="0" sz="1300" spc="5">
                <a:latin typeface="Times New Roman"/>
                <a:cs typeface="Times New Roman"/>
              </a:rPr>
              <a:t>procedure updates the </a:t>
            </a:r>
            <a:r>
              <a:rPr dirty="0" sz="1300" spc="15">
                <a:latin typeface="Courier New"/>
                <a:cs typeface="Courier New"/>
              </a:rPr>
              <a:t>AUDIT_TABLE </a:t>
            </a:r>
            <a:r>
              <a:rPr dirty="0" sz="1300" spc="5">
                <a:latin typeface="Times New Roman"/>
                <a:cs typeface="Times New Roman"/>
              </a:rPr>
              <a:t>table. </a:t>
            </a:r>
            <a:r>
              <a:rPr dirty="0" sz="1300" spc="10">
                <a:latin typeface="Times New Roman"/>
                <a:cs typeface="Times New Roman"/>
              </a:rPr>
              <a:t>An </a:t>
            </a:r>
            <a:r>
              <a:rPr dirty="0" sz="1300" spc="5">
                <a:latin typeface="Times New Roman"/>
                <a:cs typeface="Times New Roman"/>
              </a:rPr>
              <a:t>entry is </a:t>
            </a:r>
            <a:r>
              <a:rPr dirty="0" sz="1300" spc="10">
                <a:latin typeface="Times New Roman"/>
                <a:cs typeface="Times New Roman"/>
              </a:rPr>
              <a:t>made </a:t>
            </a:r>
            <a:r>
              <a:rPr dirty="0" sz="1300" spc="5">
                <a:latin typeface="Times New Roman"/>
                <a:cs typeface="Times New Roman"/>
              </a:rPr>
              <a:t>into the </a:t>
            </a:r>
            <a:r>
              <a:rPr dirty="0" sz="1300" spc="15">
                <a:latin typeface="Courier New"/>
                <a:cs typeface="Courier New"/>
              </a:rPr>
              <a:t>AUDIT_TABLE  </a:t>
            </a:r>
            <a:r>
              <a:rPr dirty="0" sz="1300" spc="5">
                <a:latin typeface="Times New Roman"/>
                <a:cs typeface="Times New Roman"/>
              </a:rPr>
              <a:t>table with information such as the user who performed the DML, the table </a:t>
            </a:r>
            <a:r>
              <a:rPr dirty="0" sz="1300" spc="10">
                <a:latin typeface="Times New Roman"/>
                <a:cs typeface="Times New Roman"/>
              </a:rPr>
              <a:t>on </a:t>
            </a:r>
            <a:r>
              <a:rPr dirty="0" sz="1300" spc="5">
                <a:latin typeface="Times New Roman"/>
                <a:cs typeface="Times New Roman"/>
              </a:rPr>
              <a:t>which DML  is performed, and the total </a:t>
            </a:r>
            <a:r>
              <a:rPr dirty="0" sz="1300" spc="10">
                <a:latin typeface="Times New Roman"/>
                <a:cs typeface="Times New Roman"/>
              </a:rPr>
              <a:t>number </a:t>
            </a:r>
            <a:r>
              <a:rPr dirty="0" sz="1300" spc="5">
                <a:latin typeface="Times New Roman"/>
                <a:cs typeface="Times New Roman"/>
              </a:rPr>
              <a:t>of such data manipulations performed so far </a:t>
            </a:r>
            <a:r>
              <a:rPr dirty="0" sz="1300" spc="10">
                <a:latin typeface="Times New Roman"/>
                <a:cs typeface="Times New Roman"/>
              </a:rPr>
              <a:t>on </a:t>
            </a:r>
            <a:r>
              <a:rPr dirty="0" sz="1300" spc="5">
                <a:latin typeface="Times New Roman"/>
                <a:cs typeface="Times New Roman"/>
              </a:rPr>
              <a:t>the  table (indicated </a:t>
            </a:r>
            <a:r>
              <a:rPr dirty="0" sz="1300" spc="10">
                <a:latin typeface="Times New Roman"/>
                <a:cs typeface="Times New Roman"/>
              </a:rPr>
              <a:t>by </a:t>
            </a:r>
            <a:r>
              <a:rPr dirty="0" sz="1300" spc="5">
                <a:latin typeface="Times New Roman"/>
                <a:cs typeface="Times New Roman"/>
              </a:rPr>
              <a:t>the value of the corresponding </a:t>
            </a:r>
            <a:r>
              <a:rPr dirty="0" sz="1300" spc="10">
                <a:latin typeface="Times New Roman"/>
                <a:cs typeface="Times New Roman"/>
              </a:rPr>
              <a:t>column </a:t>
            </a:r>
            <a:r>
              <a:rPr dirty="0" sz="1300" spc="5">
                <a:latin typeface="Times New Roman"/>
                <a:cs typeface="Times New Roman"/>
              </a:rPr>
              <a:t>in the </a:t>
            </a:r>
            <a:r>
              <a:rPr dirty="0" sz="1300" spc="15">
                <a:latin typeface="Courier New"/>
                <a:cs typeface="Courier New"/>
              </a:rPr>
              <a:t>AUDIT_TABLE</a:t>
            </a:r>
            <a:r>
              <a:rPr dirty="0" sz="1300" spc="-390">
                <a:latin typeface="Courier New"/>
                <a:cs typeface="Courier New"/>
              </a:rPr>
              <a:t> </a:t>
            </a:r>
            <a:r>
              <a:rPr dirty="0" sz="1300" spc="5">
                <a:latin typeface="Times New Roman"/>
                <a:cs typeface="Times New Roman"/>
              </a:rPr>
              <a:t>table).</a:t>
            </a:r>
            <a:endParaRPr sz="1300">
              <a:latin typeface="Times New Roman"/>
              <a:cs typeface="Times New Roman"/>
            </a:endParaRPr>
          </a:p>
          <a:p>
            <a:pPr marL="137795">
              <a:lnSpc>
                <a:spcPct val="100000"/>
              </a:lnSpc>
              <a:spcBef>
                <a:spcPts val="25"/>
              </a:spcBef>
            </a:pPr>
            <a:r>
              <a:rPr dirty="0" sz="1300" spc="10">
                <a:latin typeface="Times New Roman"/>
                <a:cs typeface="Times New Roman"/>
              </a:rPr>
              <a:t>At </a:t>
            </a:r>
            <a:r>
              <a:rPr dirty="0" sz="1300" spc="5">
                <a:latin typeface="Times New Roman"/>
                <a:cs typeface="Times New Roman"/>
              </a:rPr>
              <a:t>the end, the </a:t>
            </a:r>
            <a:r>
              <a:rPr dirty="0" sz="1300" spc="15">
                <a:latin typeface="Courier New"/>
                <a:cs typeface="Courier New"/>
              </a:rPr>
              <a:t>AUDIT_EMP</a:t>
            </a:r>
            <a:r>
              <a:rPr dirty="0" sz="1300" spc="-440">
                <a:latin typeface="Courier New"/>
                <a:cs typeface="Courier New"/>
              </a:rPr>
              <a:t> </a:t>
            </a:r>
            <a:r>
              <a:rPr dirty="0" sz="1300" spc="5">
                <a:latin typeface="Times New Roman"/>
                <a:cs typeface="Times New Roman"/>
              </a:rPr>
              <a:t>procedure resets the package variables to </a:t>
            </a:r>
            <a:r>
              <a:rPr dirty="0" sz="1300" spc="5">
                <a:latin typeface="Courier New"/>
                <a:cs typeface="Courier New"/>
              </a:rPr>
              <a:t>0</a:t>
            </a:r>
            <a:r>
              <a:rPr dirty="0" sz="1300" spc="5">
                <a:latin typeface="Times New Roman"/>
                <a:cs typeface="Times New Roman"/>
              </a:rPr>
              <a:t>.</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Courier New"/>
                <a:cs typeface="Courier New"/>
              </a:rPr>
              <a:t>AUDIT_PKG</a:t>
            </a:r>
            <a:r>
              <a:rPr dirty="0" sz="2000" spc="-660" b="1">
                <a:latin typeface="Courier New"/>
                <a:cs typeface="Courier New"/>
              </a:rPr>
              <a:t> </a:t>
            </a:r>
            <a:r>
              <a:rPr dirty="0" sz="2000" b="1">
                <a:latin typeface="Arial"/>
                <a:cs typeface="Arial"/>
              </a:rPr>
              <a:t>Package</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C</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9</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1647444"/>
            <a:ext cx="5105400" cy="3324225"/>
          </a:xfrm>
          <a:prstGeom prst="rect">
            <a:avLst/>
          </a:prstGeom>
          <a:solidFill>
            <a:srgbClr val="CCCCCC"/>
          </a:solidFill>
          <a:ln w="20574">
            <a:solidFill>
              <a:srgbClr val="000000"/>
            </a:solidFill>
          </a:ln>
        </p:spPr>
        <p:txBody>
          <a:bodyPr wrap="square" lIns="0" tIns="36194" rIns="0" bIns="0" rtlCol="0" vert="horz">
            <a:spAutoFit/>
          </a:bodyPr>
          <a:lstStyle/>
          <a:p>
            <a:pPr marL="271145" marR="920750" indent="-195580">
              <a:lnSpc>
                <a:spcPct val="74600"/>
              </a:lnSpc>
              <a:spcBef>
                <a:spcPts val="284"/>
              </a:spcBef>
            </a:pPr>
            <a:r>
              <a:rPr dirty="0" sz="1300" spc="-15" b="1">
                <a:latin typeface="Courier New"/>
                <a:cs typeface="Courier New"/>
              </a:rPr>
              <a:t>CREATE OR REPLACE PACKAGE </a:t>
            </a:r>
            <a:r>
              <a:rPr dirty="0" sz="1300" spc="-20" b="1">
                <a:latin typeface="Courier New"/>
                <a:cs typeface="Courier New"/>
              </a:rPr>
              <a:t>audit_emp_pkg IS  </a:t>
            </a:r>
            <a:r>
              <a:rPr dirty="0" sz="1300" spc="-15" b="1">
                <a:latin typeface="Courier New"/>
                <a:cs typeface="Courier New"/>
              </a:rPr>
              <a:t>delcnt PLS_INTEGER </a:t>
            </a:r>
            <a:r>
              <a:rPr dirty="0" sz="1300" spc="-10" b="1">
                <a:latin typeface="Courier New"/>
                <a:cs typeface="Courier New"/>
              </a:rPr>
              <a:t>:=</a:t>
            </a:r>
            <a:r>
              <a:rPr dirty="0" sz="1300" spc="-35" b="1">
                <a:latin typeface="Courier New"/>
                <a:cs typeface="Courier New"/>
              </a:rPr>
              <a:t> </a:t>
            </a:r>
            <a:r>
              <a:rPr dirty="0" sz="1300" spc="-15" b="1">
                <a:latin typeface="Courier New"/>
                <a:cs typeface="Courier New"/>
              </a:rPr>
              <a:t>0;</a:t>
            </a:r>
            <a:endParaRPr sz="1300">
              <a:latin typeface="Courier New"/>
              <a:cs typeface="Courier New"/>
            </a:endParaRPr>
          </a:p>
          <a:p>
            <a:pPr marL="271145">
              <a:lnSpc>
                <a:spcPts val="960"/>
              </a:lnSpc>
            </a:pPr>
            <a:r>
              <a:rPr dirty="0" sz="1300" spc="-15" b="1">
                <a:latin typeface="Courier New"/>
                <a:cs typeface="Courier New"/>
              </a:rPr>
              <a:t>inscnt PLS_INTEGER </a:t>
            </a:r>
            <a:r>
              <a:rPr dirty="0" sz="1300" spc="-10" b="1">
                <a:latin typeface="Courier New"/>
                <a:cs typeface="Courier New"/>
              </a:rPr>
              <a:t>:=</a:t>
            </a:r>
            <a:r>
              <a:rPr dirty="0" sz="1300" spc="-45" b="1">
                <a:latin typeface="Courier New"/>
                <a:cs typeface="Courier New"/>
              </a:rPr>
              <a:t> </a:t>
            </a:r>
            <a:r>
              <a:rPr dirty="0" sz="1300" spc="-15" b="1">
                <a:latin typeface="Courier New"/>
                <a:cs typeface="Courier New"/>
              </a:rPr>
              <a:t>0;</a:t>
            </a:r>
            <a:endParaRPr sz="1300">
              <a:latin typeface="Courier New"/>
              <a:cs typeface="Courier New"/>
            </a:endParaRPr>
          </a:p>
          <a:p>
            <a:pPr marL="271145" marR="2385060">
              <a:lnSpc>
                <a:spcPct val="74600"/>
              </a:lnSpc>
              <a:spcBef>
                <a:spcPts val="195"/>
              </a:spcBef>
              <a:tabLst>
                <a:tab pos="1052195" algn="l"/>
              </a:tabLst>
            </a:pPr>
            <a:r>
              <a:rPr dirty="0" sz="1300" spc="-15" b="1">
                <a:latin typeface="Courier New"/>
                <a:cs typeface="Courier New"/>
              </a:rPr>
              <a:t>updcnt	</a:t>
            </a:r>
            <a:r>
              <a:rPr dirty="0" sz="1300" spc="-20" b="1">
                <a:latin typeface="Courier New"/>
                <a:cs typeface="Courier New"/>
              </a:rPr>
              <a:t>PLS_INTEGER </a:t>
            </a:r>
            <a:r>
              <a:rPr dirty="0" sz="1300" spc="-15" b="1">
                <a:latin typeface="Courier New"/>
                <a:cs typeface="Courier New"/>
              </a:rPr>
              <a:t>:= </a:t>
            </a:r>
            <a:r>
              <a:rPr dirty="0" sz="1300" spc="-20" b="1">
                <a:latin typeface="Courier New"/>
                <a:cs typeface="Courier New"/>
              </a:rPr>
              <a:t>0;  </a:t>
            </a:r>
            <a:r>
              <a:rPr dirty="0" sz="1300" spc="-15" b="1">
                <a:latin typeface="Courier New"/>
                <a:cs typeface="Courier New"/>
              </a:rPr>
              <a:t>PROCEDURE</a:t>
            </a:r>
            <a:r>
              <a:rPr dirty="0" sz="1300" spc="-30" b="1">
                <a:latin typeface="Courier New"/>
                <a:cs typeface="Courier New"/>
              </a:rPr>
              <a:t> </a:t>
            </a:r>
            <a:r>
              <a:rPr dirty="0" sz="1300" spc="-20" b="1">
                <a:latin typeface="Courier New"/>
                <a:cs typeface="Courier New"/>
              </a:rPr>
              <a:t>init;</a:t>
            </a:r>
            <a:endParaRPr sz="1300">
              <a:latin typeface="Courier New"/>
              <a:cs typeface="Courier New"/>
            </a:endParaRPr>
          </a:p>
          <a:p>
            <a:pPr marL="271145">
              <a:lnSpc>
                <a:spcPts val="960"/>
              </a:lnSpc>
            </a:pPr>
            <a:r>
              <a:rPr dirty="0" sz="1300" spc="-15" b="1">
                <a:latin typeface="Courier New"/>
                <a:cs typeface="Courier New"/>
              </a:rPr>
              <a:t>PROCEDURE set(i BOOLEAN,u BOOLEAN,d</a:t>
            </a:r>
            <a:r>
              <a:rPr dirty="0" sz="1300" spc="-65" b="1">
                <a:latin typeface="Courier New"/>
                <a:cs typeface="Courier New"/>
              </a:rPr>
              <a:t> </a:t>
            </a:r>
            <a:r>
              <a:rPr dirty="0" sz="1300" spc="-20" b="1">
                <a:latin typeface="Courier New"/>
                <a:cs typeface="Courier New"/>
              </a:rPr>
              <a:t>BOOLEAN);</a:t>
            </a:r>
            <a:endParaRPr sz="1300">
              <a:latin typeface="Courier New"/>
              <a:cs typeface="Courier New"/>
            </a:endParaRPr>
          </a:p>
          <a:p>
            <a:pPr marL="76200">
              <a:lnSpc>
                <a:spcPts val="1165"/>
              </a:lnSpc>
            </a:pPr>
            <a:r>
              <a:rPr dirty="0" sz="1300" spc="-15" b="1">
                <a:latin typeface="Courier New"/>
                <a:cs typeface="Courier New"/>
              </a:rPr>
              <a:t>END</a:t>
            </a:r>
            <a:r>
              <a:rPr dirty="0" sz="1300" spc="-55" b="1">
                <a:latin typeface="Courier New"/>
                <a:cs typeface="Courier New"/>
              </a:rPr>
              <a:t> </a:t>
            </a:r>
            <a:r>
              <a:rPr dirty="0" sz="1300" spc="-20" b="1">
                <a:latin typeface="Courier New"/>
                <a:cs typeface="Courier New"/>
              </a:rPr>
              <a:t>audit_emp_pkg;</a:t>
            </a:r>
            <a:endParaRPr sz="1300">
              <a:latin typeface="Courier New"/>
              <a:cs typeface="Courier New"/>
            </a:endParaRPr>
          </a:p>
          <a:p>
            <a:pPr marL="76200">
              <a:lnSpc>
                <a:spcPts val="1160"/>
              </a:lnSpc>
            </a:pPr>
            <a:r>
              <a:rPr dirty="0" sz="1300" spc="-10" b="1">
                <a:latin typeface="Courier New"/>
                <a:cs typeface="Courier New"/>
              </a:rPr>
              <a:t>/</a:t>
            </a:r>
            <a:endParaRPr sz="1300">
              <a:latin typeface="Courier New"/>
              <a:cs typeface="Courier New"/>
            </a:endParaRPr>
          </a:p>
          <a:p>
            <a:pPr marL="173355" marR="431800" indent="-97790">
              <a:lnSpc>
                <a:spcPct val="74600"/>
              </a:lnSpc>
              <a:spcBef>
                <a:spcPts val="195"/>
              </a:spcBef>
            </a:pPr>
            <a:r>
              <a:rPr dirty="0" sz="1300" spc="-15" b="1">
                <a:latin typeface="Courier New"/>
                <a:cs typeface="Courier New"/>
              </a:rPr>
              <a:t>CREATE OR REPLACE PACKAGE BODY </a:t>
            </a:r>
            <a:r>
              <a:rPr dirty="0" sz="1300" spc="-20" b="1">
                <a:latin typeface="Courier New"/>
                <a:cs typeface="Courier New"/>
              </a:rPr>
              <a:t>audit_emp_pkg IS  </a:t>
            </a:r>
            <a:r>
              <a:rPr dirty="0" sz="1300" spc="-15" b="1">
                <a:latin typeface="Courier New"/>
                <a:cs typeface="Courier New"/>
              </a:rPr>
              <a:t>PROCEDURE init</a:t>
            </a:r>
            <a:r>
              <a:rPr dirty="0" sz="1300" spc="-25" b="1">
                <a:latin typeface="Courier New"/>
                <a:cs typeface="Courier New"/>
              </a:rPr>
              <a:t> </a:t>
            </a:r>
            <a:r>
              <a:rPr dirty="0" sz="1300" spc="-20" b="1">
                <a:latin typeface="Courier New"/>
                <a:cs typeface="Courier New"/>
              </a:rPr>
              <a:t>IS</a:t>
            </a:r>
            <a:endParaRPr sz="1300">
              <a:latin typeface="Courier New"/>
              <a:cs typeface="Courier New"/>
            </a:endParaRPr>
          </a:p>
          <a:p>
            <a:pPr marL="271145">
              <a:lnSpc>
                <a:spcPts val="965"/>
              </a:lnSpc>
            </a:pPr>
            <a:r>
              <a:rPr dirty="0" sz="1300" spc="-15" b="1">
                <a:latin typeface="Courier New"/>
                <a:cs typeface="Courier New"/>
              </a:rPr>
              <a:t>BEGIN</a:t>
            </a:r>
            <a:endParaRPr sz="1300">
              <a:latin typeface="Courier New"/>
              <a:cs typeface="Courier New"/>
            </a:endParaRPr>
          </a:p>
          <a:p>
            <a:pPr marL="271145" marR="920750" indent="195580">
              <a:lnSpc>
                <a:spcPct val="74600"/>
              </a:lnSpc>
              <a:spcBef>
                <a:spcPts val="195"/>
              </a:spcBef>
            </a:pPr>
            <a:r>
              <a:rPr dirty="0" sz="1300" spc="-15" b="1">
                <a:latin typeface="Courier New"/>
                <a:cs typeface="Courier New"/>
              </a:rPr>
              <a:t>inscnt := 0; updcnt := 0; delcnt := </a:t>
            </a:r>
            <a:r>
              <a:rPr dirty="0" sz="1300" spc="-20" b="1">
                <a:latin typeface="Courier New"/>
                <a:cs typeface="Courier New"/>
              </a:rPr>
              <a:t>0;  </a:t>
            </a:r>
            <a:r>
              <a:rPr dirty="0" sz="1300" spc="-15" b="1">
                <a:latin typeface="Courier New"/>
                <a:cs typeface="Courier New"/>
              </a:rPr>
              <a:t>END;</a:t>
            </a:r>
            <a:endParaRPr sz="1300">
              <a:latin typeface="Courier New"/>
              <a:cs typeface="Courier New"/>
            </a:endParaRPr>
          </a:p>
          <a:p>
            <a:pPr marL="271145" marR="237490">
              <a:lnSpc>
                <a:spcPct val="74300"/>
              </a:lnSpc>
              <a:spcBef>
                <a:spcPts val="5"/>
              </a:spcBef>
            </a:pPr>
            <a:r>
              <a:rPr dirty="0" sz="1300" spc="-15" b="1">
                <a:latin typeface="Courier New"/>
                <a:cs typeface="Courier New"/>
              </a:rPr>
              <a:t>PROCEDURE set(i BOOLEAN,u BOOLEAN,d BOOLEAN)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466725" marR="1311275">
              <a:lnSpc>
                <a:spcPct val="74400"/>
              </a:lnSpc>
              <a:spcBef>
                <a:spcPts val="5"/>
              </a:spcBef>
            </a:pPr>
            <a:r>
              <a:rPr dirty="0" sz="1300" spc="-10" b="1">
                <a:latin typeface="Courier New"/>
                <a:cs typeface="Courier New"/>
              </a:rPr>
              <a:t>IF i THEN </a:t>
            </a:r>
            <a:r>
              <a:rPr dirty="0" sz="1300" spc="-15" b="1">
                <a:latin typeface="Courier New"/>
                <a:cs typeface="Courier New"/>
              </a:rPr>
              <a:t>inscnt </a:t>
            </a:r>
            <a:r>
              <a:rPr dirty="0" sz="1300" spc="-10" b="1">
                <a:latin typeface="Courier New"/>
                <a:cs typeface="Courier New"/>
              </a:rPr>
              <a:t>:= </a:t>
            </a:r>
            <a:r>
              <a:rPr dirty="0" sz="1300" spc="-15" b="1">
                <a:latin typeface="Courier New"/>
                <a:cs typeface="Courier New"/>
              </a:rPr>
              <a:t>inscnt </a:t>
            </a:r>
            <a:r>
              <a:rPr dirty="0" sz="1300" spc="-10" b="1">
                <a:latin typeface="Courier New"/>
                <a:cs typeface="Courier New"/>
              </a:rPr>
              <a:t>+ </a:t>
            </a:r>
            <a:r>
              <a:rPr dirty="0" sz="1300" spc="-15" b="1">
                <a:latin typeface="Courier New"/>
                <a:cs typeface="Courier New"/>
              </a:rPr>
              <a:t>1;  ELSIF </a:t>
            </a:r>
            <a:r>
              <a:rPr dirty="0" sz="1300" spc="-10" b="1">
                <a:latin typeface="Courier New"/>
                <a:cs typeface="Courier New"/>
              </a:rPr>
              <a:t>d </a:t>
            </a:r>
            <a:r>
              <a:rPr dirty="0" sz="1300" spc="-15" b="1">
                <a:latin typeface="Courier New"/>
                <a:cs typeface="Courier New"/>
              </a:rPr>
              <a:t>THEN delcnt := delcnt </a:t>
            </a:r>
            <a:r>
              <a:rPr dirty="0" sz="1300" spc="-10" b="1">
                <a:latin typeface="Courier New"/>
                <a:cs typeface="Courier New"/>
              </a:rPr>
              <a:t>+ </a:t>
            </a:r>
            <a:r>
              <a:rPr dirty="0" sz="1300" spc="-20" b="1">
                <a:latin typeface="Courier New"/>
                <a:cs typeface="Courier New"/>
              </a:rPr>
              <a:t>1;  </a:t>
            </a:r>
            <a:r>
              <a:rPr dirty="0" sz="1300" spc="-15" b="1">
                <a:latin typeface="Courier New"/>
                <a:cs typeface="Courier New"/>
              </a:rPr>
              <a:t>ELSE upd := updcnt </a:t>
            </a:r>
            <a:r>
              <a:rPr dirty="0" sz="1300" spc="-10" b="1">
                <a:latin typeface="Courier New"/>
                <a:cs typeface="Courier New"/>
              </a:rPr>
              <a:t>+</a:t>
            </a:r>
            <a:r>
              <a:rPr dirty="0" sz="1300" spc="-65" b="1">
                <a:latin typeface="Courier New"/>
                <a:cs typeface="Courier New"/>
              </a:rPr>
              <a:t> </a:t>
            </a:r>
            <a:r>
              <a:rPr dirty="0" sz="1300" spc="-20" b="1">
                <a:latin typeface="Courier New"/>
                <a:cs typeface="Courier New"/>
              </a:rPr>
              <a:t>1;</a:t>
            </a:r>
            <a:endParaRPr sz="1300">
              <a:latin typeface="Courier New"/>
              <a:cs typeface="Courier New"/>
            </a:endParaRPr>
          </a:p>
          <a:p>
            <a:pPr marL="271145" marR="3947795" indent="195580">
              <a:lnSpc>
                <a:spcPct val="74600"/>
              </a:lnSpc>
            </a:pPr>
            <a:r>
              <a:rPr dirty="0" sz="1300" spc="-15" b="1">
                <a:latin typeface="Courier New"/>
                <a:cs typeface="Courier New"/>
              </a:rPr>
              <a:t>END</a:t>
            </a:r>
            <a:r>
              <a:rPr dirty="0" sz="1300" spc="-100" b="1">
                <a:latin typeface="Courier New"/>
                <a:cs typeface="Courier New"/>
              </a:rPr>
              <a:t> </a:t>
            </a:r>
            <a:r>
              <a:rPr dirty="0" sz="1300" spc="-20" b="1">
                <a:latin typeface="Courier New"/>
                <a:cs typeface="Courier New"/>
              </a:rPr>
              <a:t>IF;</a:t>
            </a:r>
            <a:endParaRPr sz="1300">
              <a:latin typeface="Courier New"/>
              <a:cs typeface="Courier New"/>
            </a:endParaRPr>
          </a:p>
          <a:p>
            <a:pPr marL="271145" marR="3947795">
              <a:lnSpc>
                <a:spcPct val="74600"/>
              </a:lnSpc>
            </a:pPr>
            <a:r>
              <a:rPr dirty="0" sz="1300" spc="-15" b="1">
                <a:latin typeface="Courier New"/>
                <a:cs typeface="Courier New"/>
              </a:rPr>
              <a:t>END;</a:t>
            </a:r>
            <a:endParaRPr sz="1300">
              <a:latin typeface="Courier New"/>
              <a:cs typeface="Courier New"/>
            </a:endParaRPr>
          </a:p>
          <a:p>
            <a:pPr marL="76200">
              <a:lnSpc>
                <a:spcPts val="960"/>
              </a:lnSpc>
            </a:pPr>
            <a:r>
              <a:rPr dirty="0" sz="1300" spc="-15" b="1">
                <a:latin typeface="Courier New"/>
                <a:cs typeface="Courier New"/>
              </a:rPr>
              <a:t>END</a:t>
            </a:r>
            <a:r>
              <a:rPr dirty="0" sz="1300" spc="-20" b="1">
                <a:latin typeface="Courier New"/>
                <a:cs typeface="Courier New"/>
              </a:rPr>
              <a:t> audit_emp_pkg;</a:t>
            </a:r>
            <a:endParaRPr sz="1300">
              <a:latin typeface="Courier New"/>
              <a:cs typeface="Courier New"/>
            </a:endParaRPr>
          </a:p>
          <a:p>
            <a:pPr marL="76200">
              <a:lnSpc>
                <a:spcPts val="1360"/>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591809"/>
            <a:ext cx="6231255" cy="369252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AUDIT_PKG</a:t>
            </a:r>
            <a:r>
              <a:rPr dirty="0" sz="1300" spc="-415" b="1">
                <a:latin typeface="Courier New"/>
                <a:cs typeface="Courier New"/>
              </a:rPr>
              <a:t> </a:t>
            </a:r>
            <a:r>
              <a:rPr dirty="0" sz="1300" spc="5" b="1">
                <a:latin typeface="Arial"/>
                <a:cs typeface="Arial"/>
              </a:rPr>
              <a:t>Package</a:t>
            </a:r>
            <a:endParaRPr sz="1300">
              <a:latin typeface="Arial"/>
              <a:cs typeface="Arial"/>
            </a:endParaRPr>
          </a:p>
          <a:p>
            <a:pPr marL="138430" marR="27940" indent="-635">
              <a:lnSpc>
                <a:spcPct val="102200"/>
              </a:lnSpc>
              <a:spcBef>
                <a:spcPts val="385"/>
              </a:spcBef>
            </a:pPr>
            <a:r>
              <a:rPr dirty="0" sz="1300" spc="10">
                <a:latin typeface="Times New Roman"/>
                <a:cs typeface="Times New Roman"/>
              </a:rPr>
              <a:t>The </a:t>
            </a:r>
            <a:r>
              <a:rPr dirty="0" sz="1300" spc="15">
                <a:latin typeface="Courier New"/>
                <a:cs typeface="Courier New"/>
              </a:rPr>
              <a:t>AUDIT_PKG </a:t>
            </a:r>
            <a:r>
              <a:rPr dirty="0" sz="1300" spc="10">
                <a:latin typeface="Times New Roman"/>
                <a:cs typeface="Times New Roman"/>
              </a:rPr>
              <a:t>package </a:t>
            </a:r>
            <a:r>
              <a:rPr dirty="0" sz="1300" spc="5">
                <a:latin typeface="Times New Roman"/>
                <a:cs typeface="Times New Roman"/>
              </a:rPr>
              <a:t>declares public package variables </a:t>
            </a:r>
            <a:r>
              <a:rPr dirty="0" sz="1300" spc="10">
                <a:latin typeface="Times New Roman"/>
                <a:cs typeface="Times New Roman"/>
              </a:rPr>
              <a:t>(</a:t>
            </a:r>
            <a:r>
              <a:rPr dirty="0" sz="1300" spc="10">
                <a:latin typeface="Courier New"/>
                <a:cs typeface="Courier New"/>
              </a:rPr>
              <a:t>inscnt</a:t>
            </a:r>
            <a:r>
              <a:rPr dirty="0" sz="1300" spc="10">
                <a:latin typeface="Times New Roman"/>
                <a:cs typeface="Times New Roman"/>
              </a:rPr>
              <a:t>, </a:t>
            </a:r>
            <a:r>
              <a:rPr dirty="0" sz="1300" spc="10">
                <a:latin typeface="Courier New"/>
                <a:cs typeface="Courier New"/>
              </a:rPr>
              <a:t>updcnt</a:t>
            </a:r>
            <a:r>
              <a:rPr dirty="0" sz="1300" spc="10">
                <a:latin typeface="Times New Roman"/>
                <a:cs typeface="Times New Roman"/>
              </a:rPr>
              <a:t>, </a:t>
            </a:r>
            <a:r>
              <a:rPr dirty="0" sz="1300" spc="5">
                <a:latin typeface="Times New Roman"/>
                <a:cs typeface="Times New Roman"/>
              </a:rPr>
              <a:t>and  </a:t>
            </a:r>
            <a:r>
              <a:rPr dirty="0" sz="1300" spc="10">
                <a:latin typeface="Courier New"/>
                <a:cs typeface="Courier New"/>
              </a:rPr>
              <a:t>delcnt</a:t>
            </a:r>
            <a:r>
              <a:rPr dirty="0" sz="1300" spc="10">
                <a:latin typeface="Times New Roman"/>
                <a:cs typeface="Times New Roman"/>
              </a:rPr>
              <a:t>) </a:t>
            </a:r>
            <a:r>
              <a:rPr dirty="0" sz="1300" spc="5">
                <a:latin typeface="Times New Roman"/>
                <a:cs typeface="Times New Roman"/>
              </a:rPr>
              <a:t>that are used to track the </a:t>
            </a:r>
            <a:r>
              <a:rPr dirty="0" sz="1300" spc="10">
                <a:latin typeface="Times New Roman"/>
                <a:cs typeface="Times New Roman"/>
              </a:rPr>
              <a:t>number </a:t>
            </a:r>
            <a:r>
              <a:rPr dirty="0" sz="1300" spc="5">
                <a:latin typeface="Times New Roman"/>
                <a:cs typeface="Times New Roman"/>
              </a:rPr>
              <a:t>of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DELETE  </a:t>
            </a:r>
            <a:r>
              <a:rPr dirty="0" sz="1300" spc="5">
                <a:latin typeface="Times New Roman"/>
                <a:cs typeface="Times New Roman"/>
              </a:rPr>
              <a:t>operations performed. In the code example, they are declared publicly </a:t>
            </a:r>
            <a:r>
              <a:rPr dirty="0" sz="1300">
                <a:latin typeface="Times New Roman"/>
                <a:cs typeface="Times New Roman"/>
              </a:rPr>
              <a:t>for </a:t>
            </a:r>
            <a:r>
              <a:rPr dirty="0" sz="1300" spc="5">
                <a:latin typeface="Times New Roman"/>
                <a:cs typeface="Times New Roman"/>
              </a:rPr>
              <a:t>simplicity.  However, it </a:t>
            </a:r>
            <a:r>
              <a:rPr dirty="0" sz="1300" spc="10">
                <a:latin typeface="Times New Roman"/>
                <a:cs typeface="Times New Roman"/>
              </a:rPr>
              <a:t>may </a:t>
            </a:r>
            <a:r>
              <a:rPr dirty="0" sz="1300" spc="5">
                <a:latin typeface="Times New Roman"/>
                <a:cs typeface="Times New Roman"/>
              </a:rPr>
              <a:t>be better to declare </a:t>
            </a:r>
            <a:r>
              <a:rPr dirty="0" sz="1300" spc="10">
                <a:latin typeface="Times New Roman"/>
                <a:cs typeface="Times New Roman"/>
              </a:rPr>
              <a:t>them </a:t>
            </a:r>
            <a:r>
              <a:rPr dirty="0" sz="1300" spc="5">
                <a:latin typeface="Times New Roman"/>
                <a:cs typeface="Times New Roman"/>
              </a:rPr>
              <a:t>as private variables to prevent </a:t>
            </a:r>
            <a:r>
              <a:rPr dirty="0" sz="1300" spc="10">
                <a:latin typeface="Times New Roman"/>
                <a:cs typeface="Times New Roman"/>
              </a:rPr>
              <a:t>them </a:t>
            </a:r>
            <a:r>
              <a:rPr dirty="0" sz="1300" spc="5">
                <a:latin typeface="Times New Roman"/>
                <a:cs typeface="Times New Roman"/>
              </a:rPr>
              <a:t>from being  directly modified. If the variables are declared privately, in the </a:t>
            </a:r>
            <a:r>
              <a:rPr dirty="0" sz="1300" spc="10">
                <a:latin typeface="Times New Roman"/>
                <a:cs typeface="Times New Roman"/>
              </a:rPr>
              <a:t>package </a:t>
            </a:r>
            <a:r>
              <a:rPr dirty="0" sz="1300" spc="5">
                <a:latin typeface="Times New Roman"/>
                <a:cs typeface="Times New Roman"/>
              </a:rPr>
              <a:t>body, </a:t>
            </a:r>
            <a:r>
              <a:rPr dirty="0" sz="1300" spc="10">
                <a:latin typeface="Times New Roman"/>
                <a:cs typeface="Times New Roman"/>
              </a:rPr>
              <a:t>you would  </a:t>
            </a:r>
            <a:r>
              <a:rPr dirty="0" sz="1300" spc="5">
                <a:latin typeface="Times New Roman"/>
                <a:cs typeface="Times New Roman"/>
              </a:rPr>
              <a:t>have to provide additional public subprograms to return their values to the user of the  package.</a:t>
            </a:r>
            <a:endParaRPr sz="1300">
              <a:latin typeface="Times New Roman"/>
              <a:cs typeface="Times New Roman"/>
            </a:endParaRPr>
          </a:p>
          <a:p>
            <a:pPr marL="138430">
              <a:lnSpc>
                <a:spcPct val="100000"/>
              </a:lnSpc>
              <a:spcBef>
                <a:spcPts val="340"/>
              </a:spcBef>
            </a:pPr>
            <a:r>
              <a:rPr dirty="0" sz="1300" spc="10">
                <a:latin typeface="Times New Roman"/>
                <a:cs typeface="Times New Roman"/>
              </a:rPr>
              <a:t>The </a:t>
            </a:r>
            <a:r>
              <a:rPr dirty="0" sz="1300" spc="10">
                <a:latin typeface="Courier New"/>
                <a:cs typeface="Courier New"/>
              </a:rPr>
              <a:t>init</a:t>
            </a:r>
            <a:r>
              <a:rPr dirty="0" sz="1300" spc="-415">
                <a:latin typeface="Courier New"/>
                <a:cs typeface="Courier New"/>
              </a:rPr>
              <a:t> </a:t>
            </a:r>
            <a:r>
              <a:rPr dirty="0" sz="1300" spc="5">
                <a:latin typeface="Times New Roman"/>
                <a:cs typeface="Times New Roman"/>
              </a:rPr>
              <a:t>procedure is used to initialize the public </a:t>
            </a:r>
            <a:r>
              <a:rPr dirty="0" sz="1300" spc="10">
                <a:latin typeface="Times New Roman"/>
                <a:cs typeface="Times New Roman"/>
              </a:rPr>
              <a:t>package </a:t>
            </a:r>
            <a:r>
              <a:rPr dirty="0" sz="1300" spc="5">
                <a:latin typeface="Times New Roman"/>
                <a:cs typeface="Times New Roman"/>
              </a:rPr>
              <a:t>variables to zero.</a:t>
            </a:r>
            <a:endParaRPr sz="1300">
              <a:latin typeface="Times New Roman"/>
              <a:cs typeface="Times New Roman"/>
            </a:endParaRPr>
          </a:p>
          <a:p>
            <a:pPr marL="138430" marR="196215">
              <a:lnSpc>
                <a:spcPct val="101400"/>
              </a:lnSpc>
              <a:spcBef>
                <a:spcPts val="400"/>
              </a:spcBef>
            </a:pPr>
            <a:r>
              <a:rPr dirty="0" sz="1300" spc="10">
                <a:latin typeface="Times New Roman"/>
                <a:cs typeface="Times New Roman"/>
              </a:rPr>
              <a:t>The </a:t>
            </a:r>
            <a:r>
              <a:rPr dirty="0" sz="1300" spc="10">
                <a:latin typeface="Courier New"/>
                <a:cs typeface="Courier New"/>
              </a:rPr>
              <a:t>set</a:t>
            </a:r>
            <a:r>
              <a:rPr dirty="0" sz="1300" spc="-445">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accepts</a:t>
            </a:r>
            <a:r>
              <a:rPr dirty="0" sz="1300" spc="15">
                <a:latin typeface="Times New Roman"/>
                <a:cs typeface="Times New Roman"/>
              </a:rPr>
              <a:t> </a:t>
            </a:r>
            <a:r>
              <a:rPr dirty="0" sz="1300" spc="5">
                <a:latin typeface="Times New Roman"/>
                <a:cs typeface="Times New Roman"/>
              </a:rPr>
              <a:t>three </a:t>
            </a:r>
            <a:r>
              <a:rPr dirty="0" sz="1300" spc="15">
                <a:latin typeface="Courier New"/>
                <a:cs typeface="Courier New"/>
              </a:rPr>
              <a:t>BOOLEAN</a:t>
            </a:r>
            <a:r>
              <a:rPr dirty="0" sz="1300" spc="-450">
                <a:latin typeface="Courier New"/>
                <a:cs typeface="Courier New"/>
              </a:rPr>
              <a:t> </a:t>
            </a:r>
            <a:r>
              <a:rPr dirty="0" sz="1300" spc="5">
                <a:latin typeface="Times New Roman"/>
                <a:cs typeface="Times New Roman"/>
              </a:rPr>
              <a:t>arguments:</a:t>
            </a:r>
            <a:r>
              <a:rPr dirty="0" sz="1300" spc="10">
                <a:latin typeface="Times New Roman"/>
                <a:cs typeface="Times New Roman"/>
              </a:rPr>
              <a:t> </a:t>
            </a:r>
            <a:r>
              <a:rPr dirty="0" sz="1300" spc="5">
                <a:latin typeface="Courier New"/>
                <a:cs typeface="Courier New"/>
              </a:rPr>
              <a:t>i</a:t>
            </a:r>
            <a:r>
              <a:rPr dirty="0" sz="1300" spc="5">
                <a:latin typeface="Times New Roman"/>
                <a:cs typeface="Times New Roman"/>
              </a:rPr>
              <a:t>,</a:t>
            </a:r>
            <a:r>
              <a:rPr dirty="0" sz="1300" spc="10">
                <a:latin typeface="Times New Roman"/>
                <a:cs typeface="Times New Roman"/>
              </a:rPr>
              <a:t> </a:t>
            </a:r>
            <a:r>
              <a:rPr dirty="0" sz="1300" spc="5">
                <a:latin typeface="Courier New"/>
                <a:cs typeface="Courier New"/>
              </a:rPr>
              <a:t>u</a:t>
            </a:r>
            <a:r>
              <a:rPr dirty="0" sz="1300" spc="5">
                <a:latin typeface="Times New Roman"/>
                <a:cs typeface="Times New Roman"/>
              </a:rPr>
              <a:t>,</a:t>
            </a:r>
            <a:r>
              <a:rPr dirty="0" sz="1300" spc="20">
                <a:latin typeface="Times New Roman"/>
                <a:cs typeface="Times New Roman"/>
              </a:rPr>
              <a:t> </a:t>
            </a:r>
            <a:r>
              <a:rPr dirty="0" sz="1300" spc="5">
                <a:latin typeface="Times New Roman"/>
                <a:cs typeface="Times New Roman"/>
              </a:rPr>
              <a:t>and </a:t>
            </a:r>
            <a:r>
              <a:rPr dirty="0" sz="1300" spc="10">
                <a:latin typeface="Courier New"/>
                <a:cs typeface="Courier New"/>
              </a:rPr>
              <a:t>d</a:t>
            </a:r>
            <a:r>
              <a:rPr dirty="0" sz="1300" spc="-450">
                <a:latin typeface="Courier New"/>
                <a:cs typeface="Courier New"/>
              </a:rPr>
              <a:t> </a:t>
            </a:r>
            <a:r>
              <a:rPr dirty="0" sz="1300" spc="5">
                <a:latin typeface="Times New Roman"/>
                <a:cs typeface="Times New Roman"/>
              </a:rPr>
              <a:t>for an</a:t>
            </a:r>
            <a:r>
              <a:rPr dirty="0" sz="1300" spc="15">
                <a:latin typeface="Times New Roman"/>
                <a:cs typeface="Times New Roman"/>
              </a:rPr>
              <a:t>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or </a:t>
            </a:r>
            <a:r>
              <a:rPr dirty="0" sz="1300" spc="15">
                <a:latin typeface="Courier New"/>
                <a:cs typeface="Courier New"/>
              </a:rPr>
              <a:t>DELETE</a:t>
            </a:r>
            <a:r>
              <a:rPr dirty="0" sz="1300" spc="-409">
                <a:latin typeface="Courier New"/>
                <a:cs typeface="Courier New"/>
              </a:rPr>
              <a:t> </a:t>
            </a:r>
            <a:r>
              <a:rPr dirty="0" sz="1300" spc="5">
                <a:latin typeface="Times New Roman"/>
                <a:cs typeface="Times New Roman"/>
              </a:rPr>
              <a:t>operation, respectively. </a:t>
            </a:r>
            <a:r>
              <a:rPr dirty="0" sz="1300" spc="10">
                <a:latin typeface="Times New Roman"/>
                <a:cs typeface="Times New Roman"/>
              </a:rPr>
              <a:t>The </a:t>
            </a:r>
            <a:r>
              <a:rPr dirty="0" sz="1300" spc="5">
                <a:latin typeface="Times New Roman"/>
                <a:cs typeface="Times New Roman"/>
              </a:rPr>
              <a:t>appropriate </a:t>
            </a:r>
            <a:r>
              <a:rPr dirty="0" sz="1300" spc="10">
                <a:latin typeface="Times New Roman"/>
                <a:cs typeface="Times New Roman"/>
              </a:rPr>
              <a:t>parameter </a:t>
            </a:r>
            <a:r>
              <a:rPr dirty="0" sz="1300" spc="5">
                <a:latin typeface="Times New Roman"/>
                <a:cs typeface="Times New Roman"/>
              </a:rPr>
              <a:t>value is set to  </a:t>
            </a:r>
            <a:r>
              <a:rPr dirty="0" sz="1300" spc="15">
                <a:latin typeface="Courier New"/>
                <a:cs typeface="Courier New"/>
              </a:rPr>
              <a:t>TRUE</a:t>
            </a:r>
            <a:r>
              <a:rPr dirty="0" sz="1300" spc="-445">
                <a:latin typeface="Courier New"/>
                <a:cs typeface="Courier New"/>
              </a:rPr>
              <a:t> </a:t>
            </a:r>
            <a:r>
              <a:rPr dirty="0" sz="1300" spc="10">
                <a:latin typeface="Times New Roman"/>
                <a:cs typeface="Times New Roman"/>
              </a:rPr>
              <a:t>when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trigger</a:t>
            </a:r>
            <a:r>
              <a:rPr dirty="0" sz="1300" spc="10">
                <a:latin typeface="Times New Roman"/>
                <a:cs typeface="Times New Roman"/>
              </a:rPr>
              <a:t> </a:t>
            </a:r>
            <a:r>
              <a:rPr dirty="0" sz="1300" spc="5">
                <a:latin typeface="Times New Roman"/>
                <a:cs typeface="Times New Roman"/>
              </a:rPr>
              <a:t>that</a:t>
            </a:r>
            <a:r>
              <a:rPr dirty="0" sz="1300" spc="10">
                <a:latin typeface="Times New Roman"/>
                <a:cs typeface="Times New Roman"/>
              </a:rPr>
              <a:t> </a:t>
            </a:r>
            <a:r>
              <a:rPr dirty="0" sz="1300" spc="5">
                <a:latin typeface="Times New Roman"/>
                <a:cs typeface="Times New Roman"/>
              </a:rPr>
              <a:t>invokes</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0">
                <a:latin typeface="Courier New"/>
                <a:cs typeface="Courier New"/>
              </a:rPr>
              <a:t>set</a:t>
            </a:r>
            <a:r>
              <a:rPr dirty="0" sz="1300" spc="-440">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fired</a:t>
            </a:r>
            <a:r>
              <a:rPr dirty="0" sz="1300" spc="15">
                <a:latin typeface="Times New Roman"/>
                <a:cs typeface="Times New Roman"/>
              </a:rPr>
              <a:t> </a:t>
            </a:r>
            <a:r>
              <a:rPr dirty="0" sz="1300" spc="5">
                <a:latin typeface="Times New Roman"/>
                <a:cs typeface="Times New Roman"/>
              </a:rPr>
              <a:t>during</a:t>
            </a:r>
            <a:r>
              <a:rPr dirty="0" sz="1300" spc="10">
                <a:latin typeface="Times New Roman"/>
                <a:cs typeface="Times New Roman"/>
              </a:rPr>
              <a:t> </a:t>
            </a:r>
            <a:r>
              <a:rPr dirty="0" sz="1300" spc="5">
                <a:latin typeface="Times New Roman"/>
                <a:cs typeface="Times New Roman"/>
              </a:rPr>
              <a:t>one</a:t>
            </a:r>
            <a:r>
              <a:rPr dirty="0" sz="1300" spc="10">
                <a:latin typeface="Times New Roman"/>
                <a:cs typeface="Times New Roman"/>
              </a:rPr>
              <a:t> </a:t>
            </a:r>
            <a:r>
              <a:rPr dirty="0" sz="1300" spc="5">
                <a:latin typeface="Times New Roman"/>
                <a:cs typeface="Times New Roman"/>
              </a:rPr>
              <a:t>of</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DML  </a:t>
            </a:r>
            <a:r>
              <a:rPr dirty="0" sz="1300" spc="5">
                <a:latin typeface="Times New Roman"/>
                <a:cs typeface="Times New Roman"/>
              </a:rPr>
              <a:t>operations. </a:t>
            </a:r>
            <a:r>
              <a:rPr dirty="0" sz="1300" spc="10">
                <a:latin typeface="Times New Roman"/>
                <a:cs typeface="Times New Roman"/>
              </a:rPr>
              <a:t>A </a:t>
            </a:r>
            <a:r>
              <a:rPr dirty="0" sz="1300" spc="5">
                <a:latin typeface="Times New Roman"/>
                <a:cs typeface="Times New Roman"/>
              </a:rPr>
              <a:t>package variable is incremented </a:t>
            </a:r>
            <a:r>
              <a:rPr dirty="0" sz="1300" spc="10">
                <a:latin typeface="Times New Roman"/>
                <a:cs typeface="Times New Roman"/>
              </a:rPr>
              <a:t>by </a:t>
            </a:r>
            <a:r>
              <a:rPr dirty="0" sz="1300" spc="5">
                <a:latin typeface="Times New Roman"/>
                <a:cs typeface="Times New Roman"/>
              </a:rPr>
              <a:t>a value of 1, depending </a:t>
            </a:r>
            <a:r>
              <a:rPr dirty="0" sz="1300" spc="10">
                <a:latin typeface="Times New Roman"/>
                <a:cs typeface="Times New Roman"/>
              </a:rPr>
              <a:t>on </a:t>
            </a:r>
            <a:r>
              <a:rPr dirty="0" sz="1300" spc="5">
                <a:latin typeface="Times New Roman"/>
                <a:cs typeface="Times New Roman"/>
              </a:rPr>
              <a:t>which  </a:t>
            </a:r>
            <a:r>
              <a:rPr dirty="0" sz="1300" spc="10">
                <a:latin typeface="Times New Roman"/>
                <a:cs typeface="Times New Roman"/>
              </a:rPr>
              <a:t>argument</a:t>
            </a:r>
            <a:r>
              <a:rPr dirty="0" sz="1300" spc="5">
                <a:latin typeface="Times New Roman"/>
                <a:cs typeface="Times New Roman"/>
              </a:rPr>
              <a:t> </a:t>
            </a:r>
            <a:r>
              <a:rPr dirty="0" sz="1300" spc="10">
                <a:latin typeface="Times New Roman"/>
                <a:cs typeface="Times New Roman"/>
              </a:rPr>
              <a:t>value</a:t>
            </a:r>
            <a:r>
              <a:rPr dirty="0" sz="1300" spc="5">
                <a:latin typeface="Times New Roman"/>
                <a:cs typeface="Times New Roman"/>
              </a:rPr>
              <a:t> is </a:t>
            </a:r>
            <a:r>
              <a:rPr dirty="0" sz="1300" spc="10">
                <a:latin typeface="Courier New"/>
                <a:cs typeface="Courier New"/>
              </a:rPr>
              <a:t>TRUE</a:t>
            </a:r>
            <a:r>
              <a:rPr dirty="0" sz="1300" spc="-455">
                <a:latin typeface="Courier New"/>
                <a:cs typeface="Courier New"/>
              </a:rPr>
              <a:t> </a:t>
            </a:r>
            <a:r>
              <a:rPr dirty="0" sz="1300" spc="10">
                <a:latin typeface="Times New Roman"/>
                <a:cs typeface="Times New Roman"/>
              </a:rPr>
              <a:t>when</a:t>
            </a:r>
            <a:r>
              <a:rPr dirty="0" sz="1300" spc="5">
                <a:latin typeface="Times New Roman"/>
                <a:cs typeface="Times New Roman"/>
              </a:rPr>
              <a:t> the </a:t>
            </a:r>
            <a:r>
              <a:rPr dirty="0" sz="1300" spc="15">
                <a:latin typeface="Courier New"/>
                <a:cs typeface="Courier New"/>
              </a:rPr>
              <a:t>set</a:t>
            </a:r>
            <a:r>
              <a:rPr dirty="0" sz="1300" spc="-450">
                <a:latin typeface="Courier New"/>
                <a:cs typeface="Courier New"/>
              </a:rPr>
              <a:t> </a:t>
            </a:r>
            <a:r>
              <a:rPr dirty="0" sz="1300" spc="5">
                <a:latin typeface="Times New Roman"/>
                <a:cs typeface="Times New Roman"/>
              </a:rPr>
              <a:t>procedure is invoked.</a:t>
            </a:r>
            <a:endParaRPr sz="1300">
              <a:latin typeface="Times New Roman"/>
              <a:cs typeface="Times New Roman"/>
            </a:endParaRPr>
          </a:p>
          <a:p>
            <a:pPr marL="138430" marR="5080">
              <a:lnSpc>
                <a:spcPct val="98800"/>
              </a:lnSpc>
              <a:spcBef>
                <a:spcPts val="515"/>
              </a:spcBef>
            </a:pPr>
            <a:r>
              <a:rPr dirty="0" sz="1300" spc="5" b="1">
                <a:latin typeface="Times New Roman"/>
                <a:cs typeface="Times New Roman"/>
              </a:rPr>
              <a:t>Note: </a:t>
            </a:r>
            <a:r>
              <a:rPr dirty="0" sz="1300" spc="10">
                <a:latin typeface="Times New Roman"/>
                <a:cs typeface="Times New Roman"/>
              </a:rPr>
              <a:t>A DML </a:t>
            </a:r>
            <a:r>
              <a:rPr dirty="0" sz="1300" spc="5">
                <a:latin typeface="Times New Roman"/>
                <a:cs typeface="Times New Roman"/>
              </a:rPr>
              <a:t>trigger can fire once for </a:t>
            </a:r>
            <a:r>
              <a:rPr dirty="0" sz="1300" spc="10">
                <a:latin typeface="Times New Roman"/>
                <a:cs typeface="Times New Roman"/>
              </a:rPr>
              <a:t>each DML on each </a:t>
            </a:r>
            <a:r>
              <a:rPr dirty="0" sz="1300" spc="5">
                <a:latin typeface="Times New Roman"/>
                <a:cs typeface="Times New Roman"/>
              </a:rPr>
              <a:t>row. Therefore, only one of the  three variables passed to the </a:t>
            </a:r>
            <a:r>
              <a:rPr dirty="0" sz="1300" spc="15">
                <a:latin typeface="Courier New"/>
                <a:cs typeface="Courier New"/>
              </a:rPr>
              <a:t>set </a:t>
            </a:r>
            <a:r>
              <a:rPr dirty="0" sz="1300" spc="5">
                <a:latin typeface="Times New Roman"/>
                <a:cs typeface="Times New Roman"/>
              </a:rPr>
              <a:t>procedure can be </a:t>
            </a:r>
            <a:r>
              <a:rPr dirty="0" sz="1300" spc="10">
                <a:latin typeface="Courier New"/>
                <a:cs typeface="Courier New"/>
              </a:rPr>
              <a:t>TRUE </a:t>
            </a:r>
            <a:r>
              <a:rPr dirty="0" sz="1300" spc="5">
                <a:latin typeface="Times New Roman"/>
                <a:cs typeface="Times New Roman"/>
              </a:rPr>
              <a:t>at a given time. </a:t>
            </a:r>
            <a:r>
              <a:rPr dirty="0" sz="1300" spc="10">
                <a:latin typeface="Times New Roman"/>
                <a:cs typeface="Times New Roman"/>
              </a:rPr>
              <a:t>The </a:t>
            </a:r>
            <a:r>
              <a:rPr dirty="0" sz="1300" spc="5">
                <a:latin typeface="Times New Roman"/>
                <a:cs typeface="Times New Roman"/>
              </a:rPr>
              <a:t>remaining  </a:t>
            </a:r>
            <a:r>
              <a:rPr dirty="0" sz="1300" spc="10">
                <a:latin typeface="Times New Roman"/>
                <a:cs typeface="Times New Roman"/>
              </a:rPr>
              <a:t>two </a:t>
            </a:r>
            <a:r>
              <a:rPr dirty="0" sz="1300" spc="5">
                <a:latin typeface="Times New Roman"/>
                <a:cs typeface="Times New Roman"/>
              </a:rPr>
              <a:t>arguments will be set to the value </a:t>
            </a:r>
            <a:r>
              <a:rPr dirty="0" sz="1300" spc="10">
                <a:latin typeface="Courier New"/>
                <a:cs typeface="Courier New"/>
              </a:rPr>
              <a:t>FALSE</a:t>
            </a:r>
            <a:r>
              <a:rPr dirty="0" sz="1300" spc="10">
                <a:latin typeface="Times New Roman"/>
                <a:cs typeface="Times New Roman"/>
              </a:rPr>
              <a:t>.</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10511"/>
            <a:ext cx="5105400" cy="3184525"/>
          </a:xfrm>
          <a:prstGeom prst="rect">
            <a:avLst/>
          </a:prstGeom>
          <a:solidFill>
            <a:srgbClr val="CCCCCC"/>
          </a:solidFill>
          <a:ln w="20574">
            <a:solidFill>
              <a:srgbClr val="000000"/>
            </a:solidFill>
          </a:ln>
        </p:spPr>
        <p:txBody>
          <a:bodyPr wrap="square" lIns="0" tIns="34925" rIns="0" bIns="0" rtlCol="0" vert="horz">
            <a:spAutoFit/>
          </a:bodyPr>
          <a:lstStyle/>
          <a:p>
            <a:pPr algn="just" marL="173355" marR="2481580" indent="-97790">
              <a:lnSpc>
                <a:spcPct val="79100"/>
              </a:lnSpc>
              <a:spcBef>
                <a:spcPts val="275"/>
              </a:spcBef>
            </a:pPr>
            <a:r>
              <a:rPr dirty="0" sz="1300" spc="-15" b="1">
                <a:latin typeface="Courier New"/>
                <a:cs typeface="Courier New"/>
              </a:rPr>
              <a:t>CREATE TABLE </a:t>
            </a:r>
            <a:r>
              <a:rPr dirty="0" sz="1300" spc="-20" b="1">
                <a:latin typeface="Courier New"/>
                <a:cs typeface="Courier New"/>
              </a:rPr>
              <a:t>audit_table </a:t>
            </a:r>
            <a:r>
              <a:rPr dirty="0" sz="1300" spc="-10" b="1">
                <a:latin typeface="Courier New"/>
                <a:cs typeface="Courier New"/>
              </a:rPr>
              <a:t>(  </a:t>
            </a:r>
            <a:r>
              <a:rPr dirty="0" sz="1300" spc="-15" b="1">
                <a:latin typeface="Courier New"/>
                <a:cs typeface="Courier New"/>
              </a:rPr>
              <a:t>USER_NAME</a:t>
            </a:r>
            <a:r>
              <a:rPr dirty="0" sz="1300" spc="750" b="1">
                <a:latin typeface="Courier New"/>
                <a:cs typeface="Courier New"/>
              </a:rPr>
              <a:t> </a:t>
            </a:r>
            <a:r>
              <a:rPr dirty="0" sz="1300" spc="-20" b="1">
                <a:latin typeface="Courier New"/>
                <a:cs typeface="Courier New"/>
              </a:rPr>
              <a:t>VARCHAR2(30),  </a:t>
            </a:r>
            <a:r>
              <a:rPr dirty="0" sz="1300" spc="-15" b="1">
                <a:latin typeface="Courier New"/>
                <a:cs typeface="Courier New"/>
              </a:rPr>
              <a:t>TABLE_NAME VARCHAR2(30),  INS</a:t>
            </a:r>
            <a:r>
              <a:rPr dirty="0" sz="1300" spc="735" b="1">
                <a:latin typeface="Courier New"/>
                <a:cs typeface="Courier New"/>
              </a:rPr>
              <a:t> </a:t>
            </a:r>
            <a:r>
              <a:rPr dirty="0" sz="1300" spc="-20" b="1">
                <a:latin typeface="Courier New"/>
                <a:cs typeface="Courier New"/>
              </a:rPr>
              <a:t>NUMBER,</a:t>
            </a:r>
            <a:endParaRPr sz="1300">
              <a:latin typeface="Courier New"/>
              <a:cs typeface="Courier New"/>
            </a:endParaRPr>
          </a:p>
          <a:p>
            <a:pPr algn="just" marL="173355">
              <a:lnSpc>
                <a:spcPts val="1070"/>
              </a:lnSpc>
            </a:pPr>
            <a:r>
              <a:rPr dirty="0" sz="1300" spc="-15" b="1">
                <a:latin typeface="Courier New"/>
                <a:cs typeface="Courier New"/>
              </a:rPr>
              <a:t>UPD       </a:t>
            </a:r>
            <a:r>
              <a:rPr dirty="0" sz="1300" spc="705" b="1">
                <a:latin typeface="Courier New"/>
                <a:cs typeface="Courier New"/>
              </a:rPr>
              <a:t> </a:t>
            </a:r>
            <a:r>
              <a:rPr dirty="0" sz="1300" spc="-20" b="1">
                <a:latin typeface="Courier New"/>
                <a:cs typeface="Courier New"/>
              </a:rPr>
              <a:t>NUMBER,</a:t>
            </a:r>
            <a:endParaRPr sz="1300">
              <a:latin typeface="Courier New"/>
              <a:cs typeface="Courier New"/>
            </a:endParaRPr>
          </a:p>
          <a:p>
            <a:pPr algn="just" marL="173355">
              <a:lnSpc>
                <a:spcPts val="1235"/>
              </a:lnSpc>
            </a:pPr>
            <a:r>
              <a:rPr dirty="0" sz="1300" spc="-15" b="1">
                <a:latin typeface="Courier New"/>
                <a:cs typeface="Courier New"/>
              </a:rPr>
              <a:t>DEL       </a:t>
            </a:r>
            <a:r>
              <a:rPr dirty="0" sz="1300" spc="705" b="1">
                <a:latin typeface="Courier New"/>
                <a:cs typeface="Courier New"/>
              </a:rPr>
              <a:t> </a:t>
            </a:r>
            <a:r>
              <a:rPr dirty="0" sz="1300" spc="-20" b="1">
                <a:latin typeface="Courier New"/>
                <a:cs typeface="Courier New"/>
              </a:rPr>
              <a:t>NUMBER)</a:t>
            </a:r>
            <a:endParaRPr sz="1300">
              <a:latin typeface="Courier New"/>
              <a:cs typeface="Courier New"/>
            </a:endParaRPr>
          </a:p>
          <a:p>
            <a:pPr marL="76200">
              <a:lnSpc>
                <a:spcPts val="1235"/>
              </a:lnSpc>
            </a:pPr>
            <a:r>
              <a:rPr dirty="0" sz="1300" spc="-10" b="1">
                <a:latin typeface="Courier New"/>
                <a:cs typeface="Courier New"/>
              </a:rPr>
              <a:t>/</a:t>
            </a:r>
            <a:endParaRPr sz="1300">
              <a:latin typeface="Courier New"/>
              <a:cs typeface="Courier New"/>
            </a:endParaRPr>
          </a:p>
          <a:p>
            <a:pPr marL="76200" marR="1115060">
              <a:lnSpc>
                <a:spcPct val="78800"/>
              </a:lnSpc>
              <a:spcBef>
                <a:spcPts val="165"/>
              </a:spcBef>
            </a:pPr>
            <a:r>
              <a:rPr dirty="0" sz="1300" spc="-15" b="1">
                <a:latin typeface="Courier New"/>
                <a:cs typeface="Courier New"/>
              </a:rPr>
              <a:t>CREATE OR REPLACE PROCEDURE audit_emp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466725" marR="1116330" indent="-196215">
              <a:lnSpc>
                <a:spcPct val="78800"/>
              </a:lnSpc>
              <a:spcBef>
                <a:spcPts val="10"/>
              </a:spcBef>
              <a:tabLst>
                <a:tab pos="661670" algn="l"/>
              </a:tabLst>
            </a:pPr>
            <a:r>
              <a:rPr dirty="0" sz="1300" spc="-10" b="1">
                <a:latin typeface="Courier New"/>
                <a:cs typeface="Courier New"/>
              </a:rPr>
              <a:t>IF	</a:t>
            </a:r>
            <a:r>
              <a:rPr dirty="0" sz="1300" spc="-15" b="1">
                <a:latin typeface="Courier New"/>
                <a:cs typeface="Courier New"/>
              </a:rPr>
              <a:t>delcnt </a:t>
            </a:r>
            <a:r>
              <a:rPr dirty="0" sz="1300" spc="-10" b="1">
                <a:latin typeface="Courier New"/>
                <a:cs typeface="Courier New"/>
              </a:rPr>
              <a:t>+ </a:t>
            </a:r>
            <a:r>
              <a:rPr dirty="0" sz="1300" spc="-15" b="1">
                <a:latin typeface="Courier New"/>
                <a:cs typeface="Courier New"/>
              </a:rPr>
              <a:t>inscnt </a:t>
            </a:r>
            <a:r>
              <a:rPr dirty="0" sz="1300" spc="-10" b="1">
                <a:latin typeface="Courier New"/>
                <a:cs typeface="Courier New"/>
              </a:rPr>
              <a:t>+ </a:t>
            </a:r>
            <a:r>
              <a:rPr dirty="0" sz="1300" spc="-15" b="1">
                <a:latin typeface="Courier New"/>
                <a:cs typeface="Courier New"/>
              </a:rPr>
              <a:t>updcnt </a:t>
            </a:r>
            <a:r>
              <a:rPr dirty="0" sz="1300" spc="-10" b="1">
                <a:latin typeface="Courier New"/>
                <a:cs typeface="Courier New"/>
              </a:rPr>
              <a:t>&lt;&gt; 0 </a:t>
            </a:r>
            <a:r>
              <a:rPr dirty="0" sz="1300" spc="-15" b="1">
                <a:latin typeface="Courier New"/>
                <a:cs typeface="Courier New"/>
              </a:rPr>
              <a:t>THEN  UPDATE</a:t>
            </a:r>
            <a:r>
              <a:rPr dirty="0" sz="1300" spc="-20" b="1">
                <a:latin typeface="Courier New"/>
                <a:cs typeface="Courier New"/>
              </a:rPr>
              <a:t> audit_table</a:t>
            </a:r>
            <a:endParaRPr sz="1300">
              <a:latin typeface="Courier New"/>
              <a:cs typeface="Courier New"/>
            </a:endParaRPr>
          </a:p>
          <a:p>
            <a:pPr algn="just" marL="954405" marR="920750" indent="-390525">
              <a:lnSpc>
                <a:spcPct val="79000"/>
              </a:lnSpc>
            </a:pPr>
            <a:r>
              <a:rPr dirty="0" sz="1300" spc="-15" b="1">
                <a:latin typeface="Courier New"/>
                <a:cs typeface="Courier New"/>
              </a:rPr>
              <a:t>SET del </a:t>
            </a:r>
            <a:r>
              <a:rPr dirty="0" sz="1300" spc="-10" b="1">
                <a:latin typeface="Courier New"/>
                <a:cs typeface="Courier New"/>
              </a:rPr>
              <a:t>= </a:t>
            </a:r>
            <a:r>
              <a:rPr dirty="0" sz="1300" spc="-15" b="1">
                <a:latin typeface="Courier New"/>
                <a:cs typeface="Courier New"/>
              </a:rPr>
              <a:t>del </a:t>
            </a:r>
            <a:r>
              <a:rPr dirty="0" sz="1300" spc="-10" b="1">
                <a:latin typeface="Courier New"/>
                <a:cs typeface="Courier New"/>
              </a:rPr>
              <a:t>+ </a:t>
            </a:r>
            <a:r>
              <a:rPr dirty="0" sz="1300" spc="-20" b="1">
                <a:latin typeface="Courier New"/>
                <a:cs typeface="Courier New"/>
              </a:rPr>
              <a:t>audit_emp_pkg.delcnt,  </a:t>
            </a:r>
            <a:r>
              <a:rPr dirty="0" sz="1300" spc="-15" b="1">
                <a:latin typeface="Courier New"/>
                <a:cs typeface="Courier New"/>
              </a:rPr>
              <a:t>ins </a:t>
            </a:r>
            <a:r>
              <a:rPr dirty="0" sz="1300" spc="-10" b="1">
                <a:latin typeface="Courier New"/>
                <a:cs typeface="Courier New"/>
              </a:rPr>
              <a:t>= </a:t>
            </a:r>
            <a:r>
              <a:rPr dirty="0" sz="1300" spc="-15" b="1">
                <a:latin typeface="Courier New"/>
                <a:cs typeface="Courier New"/>
              </a:rPr>
              <a:t>ins </a:t>
            </a:r>
            <a:r>
              <a:rPr dirty="0" sz="1300" spc="-10" b="1">
                <a:latin typeface="Courier New"/>
                <a:cs typeface="Courier New"/>
              </a:rPr>
              <a:t>+ </a:t>
            </a:r>
            <a:r>
              <a:rPr dirty="0" sz="1300" spc="-20" b="1">
                <a:latin typeface="Courier New"/>
                <a:cs typeface="Courier New"/>
              </a:rPr>
              <a:t>audit_emp_pkg.inscnt,  </a:t>
            </a:r>
            <a:r>
              <a:rPr dirty="0" sz="1300" spc="-10" b="1">
                <a:latin typeface="Courier New"/>
                <a:cs typeface="Courier New"/>
              </a:rPr>
              <a:t>upd = upd +</a:t>
            </a:r>
            <a:r>
              <a:rPr dirty="0" sz="1300" spc="-60" b="1">
                <a:latin typeface="Courier New"/>
                <a:cs typeface="Courier New"/>
              </a:rPr>
              <a:t> </a:t>
            </a:r>
            <a:r>
              <a:rPr dirty="0" sz="1300" spc="-15" b="1">
                <a:latin typeface="Courier New"/>
                <a:cs typeface="Courier New"/>
              </a:rPr>
              <a:t>audit_emp_pkg.updcnt</a:t>
            </a:r>
            <a:endParaRPr sz="1300">
              <a:latin typeface="Courier New"/>
              <a:cs typeface="Courier New"/>
            </a:endParaRPr>
          </a:p>
          <a:p>
            <a:pPr marL="466725">
              <a:lnSpc>
                <a:spcPts val="1070"/>
              </a:lnSpc>
            </a:pPr>
            <a:r>
              <a:rPr dirty="0" sz="1300" spc="-15" b="1">
                <a:latin typeface="Courier New"/>
                <a:cs typeface="Courier New"/>
              </a:rPr>
              <a:t>WHERE user_name </a:t>
            </a:r>
            <a:r>
              <a:rPr dirty="0" sz="1300" spc="-10" b="1">
                <a:latin typeface="Courier New"/>
                <a:cs typeface="Courier New"/>
              </a:rPr>
              <a:t>=</a:t>
            </a:r>
            <a:r>
              <a:rPr dirty="0" sz="1300" spc="-40" b="1">
                <a:latin typeface="Courier New"/>
                <a:cs typeface="Courier New"/>
              </a:rPr>
              <a:t> </a:t>
            </a:r>
            <a:r>
              <a:rPr dirty="0" sz="1300" spc="-20" b="1">
                <a:latin typeface="Courier New"/>
                <a:cs typeface="Courier New"/>
              </a:rPr>
              <a:t>USER</a:t>
            </a:r>
            <a:endParaRPr sz="1300">
              <a:latin typeface="Courier New"/>
              <a:cs typeface="Courier New"/>
            </a:endParaRPr>
          </a:p>
          <a:p>
            <a:pPr marL="466725" marR="1604010">
              <a:lnSpc>
                <a:spcPct val="79200"/>
              </a:lnSpc>
              <a:spcBef>
                <a:spcPts val="160"/>
              </a:spcBef>
              <a:tabLst>
                <a:tab pos="1052195" algn="l"/>
              </a:tabLst>
            </a:pPr>
            <a:r>
              <a:rPr dirty="0" sz="1300" spc="-15" b="1">
                <a:latin typeface="Courier New"/>
                <a:cs typeface="Courier New"/>
              </a:rPr>
              <a:t>AND	</a:t>
            </a:r>
            <a:r>
              <a:rPr dirty="0" sz="1300" spc="-20" b="1">
                <a:latin typeface="Courier New"/>
                <a:cs typeface="Courier New"/>
              </a:rPr>
              <a:t>table_name </a:t>
            </a:r>
            <a:r>
              <a:rPr dirty="0" sz="1300" spc="-10" b="1">
                <a:latin typeface="Courier New"/>
                <a:cs typeface="Courier New"/>
              </a:rPr>
              <a:t>= </a:t>
            </a:r>
            <a:r>
              <a:rPr dirty="0" sz="1300" spc="-20" b="1">
                <a:latin typeface="Courier New"/>
                <a:cs typeface="Courier New"/>
              </a:rPr>
              <a:t>'EMPLOYEES';  audit_emp_pkg.init;</a:t>
            </a:r>
            <a:endParaRPr sz="1300">
              <a:latin typeface="Courier New"/>
              <a:cs typeface="Courier New"/>
            </a:endParaRPr>
          </a:p>
          <a:p>
            <a:pPr marL="271145">
              <a:lnSpc>
                <a:spcPts val="106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5565">
              <a:lnSpc>
                <a:spcPts val="1235"/>
              </a:lnSpc>
            </a:pPr>
            <a:r>
              <a:rPr dirty="0" sz="1300" spc="-15" b="1">
                <a:latin typeface="Courier New"/>
                <a:cs typeface="Courier New"/>
              </a:rPr>
              <a:t>END</a:t>
            </a:r>
            <a:r>
              <a:rPr dirty="0" sz="1300" spc="-20" b="1">
                <a:latin typeface="Courier New"/>
                <a:cs typeface="Courier New"/>
              </a:rPr>
              <a:t> audit_emp;</a:t>
            </a:r>
            <a:endParaRPr sz="1300">
              <a:latin typeface="Courier New"/>
              <a:cs typeface="Courier New"/>
            </a:endParaRPr>
          </a:p>
          <a:p>
            <a:pPr marL="75565">
              <a:lnSpc>
                <a:spcPts val="1400"/>
              </a:lnSpc>
            </a:pPr>
            <a:r>
              <a:rPr dirty="0" sz="1300" spc="-10" b="1">
                <a:latin typeface="Courier New"/>
                <a:cs typeface="Courier New"/>
              </a:rPr>
              <a:t>/</a:t>
            </a:r>
            <a:endParaRPr sz="1300">
              <a:latin typeface="Courier New"/>
              <a:cs typeface="Courier New"/>
            </a:endParaRPr>
          </a:p>
        </p:txBody>
      </p:sp>
      <p:sp>
        <p:nvSpPr>
          <p:cNvPr id="7" name="object 7"/>
          <p:cNvSpPr txBox="1"/>
          <p:nvPr/>
        </p:nvSpPr>
        <p:spPr>
          <a:xfrm>
            <a:off x="749300" y="9492605"/>
            <a:ext cx="6168390"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04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90">
                <a:latin typeface="Garuda"/>
                <a:cs typeface="Garuda"/>
              </a:rPr>
              <a:t> </a:t>
            </a:r>
            <a:r>
              <a:rPr dirty="0" baseline="-18518" sz="1800" b="1">
                <a:latin typeface="Arial"/>
                <a:cs typeface="Arial"/>
              </a:rPr>
              <a:t>0</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Courier New"/>
                <a:cs typeface="Courier New"/>
              </a:rPr>
              <a:t>AUDIT_TABLE</a:t>
            </a:r>
            <a:r>
              <a:rPr dirty="0" sz="2000" spc="-655" b="1">
                <a:latin typeface="Courier New"/>
                <a:cs typeface="Courier New"/>
              </a:rPr>
              <a:t> </a:t>
            </a:r>
            <a:r>
              <a:rPr dirty="0" sz="2000" b="1">
                <a:latin typeface="Arial"/>
                <a:cs typeface="Arial"/>
              </a:rPr>
              <a:t>Table </a:t>
            </a:r>
            <a:r>
              <a:rPr dirty="0" sz="2000" spc="-5" b="1">
                <a:latin typeface="Arial"/>
                <a:cs typeface="Arial"/>
              </a:rPr>
              <a:t>and</a:t>
            </a:r>
            <a:endParaRPr sz="2000">
              <a:latin typeface="Arial"/>
              <a:cs typeface="Arial"/>
            </a:endParaRPr>
          </a:p>
          <a:p>
            <a:pPr algn="ctr" marR="28575">
              <a:lnSpc>
                <a:spcPct val="100000"/>
              </a:lnSpc>
              <a:spcBef>
                <a:spcPts val="5"/>
              </a:spcBef>
            </a:pPr>
            <a:r>
              <a:rPr dirty="0" sz="2000" spc="-5" b="1">
                <a:latin typeface="Courier New"/>
                <a:cs typeface="Courier New"/>
              </a:rPr>
              <a:t>AUDIT_EMP</a:t>
            </a:r>
            <a:r>
              <a:rPr dirty="0" sz="2000" spc="-660" b="1">
                <a:latin typeface="Courier New"/>
                <a:cs typeface="Courier New"/>
              </a:rPr>
              <a:t> </a:t>
            </a:r>
            <a:r>
              <a:rPr dirty="0" sz="2000" spc="-5" b="1">
                <a:latin typeface="Arial"/>
                <a:cs typeface="Arial"/>
              </a:rPr>
              <a:t>Procedure</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20"/>
              </a:spcBef>
            </a:pPr>
            <a:endParaRPr sz="29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591809"/>
            <a:ext cx="6142355" cy="939800"/>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AUDIT_TABLE</a:t>
            </a:r>
            <a:r>
              <a:rPr dirty="0" sz="1300" spc="-409" b="1">
                <a:latin typeface="Courier New"/>
                <a:cs typeface="Courier New"/>
              </a:rPr>
              <a:t> </a:t>
            </a:r>
            <a:r>
              <a:rPr dirty="0" sz="1300" spc="10" b="1">
                <a:latin typeface="Arial"/>
                <a:cs typeface="Arial"/>
              </a:rPr>
              <a:t>Table</a:t>
            </a:r>
            <a:r>
              <a:rPr dirty="0" sz="1300" spc="5" b="1">
                <a:latin typeface="Arial"/>
                <a:cs typeface="Arial"/>
              </a:rPr>
              <a:t> </a:t>
            </a:r>
            <a:r>
              <a:rPr dirty="0" sz="1300" spc="10" b="1">
                <a:latin typeface="Arial"/>
                <a:cs typeface="Arial"/>
              </a:rPr>
              <a:t>and </a:t>
            </a:r>
            <a:r>
              <a:rPr dirty="0" sz="1300" spc="15" b="1">
                <a:latin typeface="Courier New"/>
                <a:cs typeface="Courier New"/>
              </a:rPr>
              <a:t>AUDIT_EMP</a:t>
            </a:r>
            <a:r>
              <a:rPr dirty="0" sz="1300" spc="-405" b="1">
                <a:latin typeface="Courier New"/>
                <a:cs typeface="Courier New"/>
              </a:rPr>
              <a:t> </a:t>
            </a:r>
            <a:r>
              <a:rPr dirty="0" sz="1300" spc="5" b="1">
                <a:latin typeface="Arial"/>
                <a:cs typeface="Arial"/>
              </a:rPr>
              <a:t>Procedure</a:t>
            </a:r>
            <a:endParaRPr sz="1300">
              <a:latin typeface="Arial"/>
              <a:cs typeface="Arial"/>
            </a:endParaRPr>
          </a:p>
          <a:p>
            <a:pPr algn="just" marL="138430" marR="5080" indent="-635">
              <a:lnSpc>
                <a:spcPct val="103800"/>
              </a:lnSpc>
              <a:spcBef>
                <a:spcPts val="360"/>
              </a:spcBef>
            </a:pP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AUDIT_EMP</a:t>
            </a:r>
            <a:r>
              <a:rPr dirty="0" sz="1300" spc="-445">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updates</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AUDIT_TABLE</a:t>
            </a:r>
            <a:r>
              <a:rPr dirty="0" sz="1300" spc="-434">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and</a:t>
            </a:r>
            <a:r>
              <a:rPr dirty="0" sz="1300" spc="15">
                <a:latin typeface="Times New Roman"/>
                <a:cs typeface="Times New Roman"/>
              </a:rPr>
              <a:t> </a:t>
            </a:r>
            <a:r>
              <a:rPr dirty="0" sz="1300" spc="5">
                <a:latin typeface="Times New Roman"/>
                <a:cs typeface="Times New Roman"/>
              </a:rPr>
              <a:t>calls</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functions</a:t>
            </a:r>
            <a:r>
              <a:rPr dirty="0" sz="1300" spc="15">
                <a:latin typeface="Times New Roman"/>
                <a:cs typeface="Times New Roman"/>
              </a:rPr>
              <a:t> </a:t>
            </a:r>
            <a:r>
              <a:rPr dirty="0" sz="1300" spc="5">
                <a:latin typeface="Times New Roman"/>
                <a:cs typeface="Times New Roman"/>
              </a:rPr>
              <a:t>in  the </a:t>
            </a:r>
            <a:r>
              <a:rPr dirty="0" sz="1300" spc="15">
                <a:latin typeface="Courier New"/>
                <a:cs typeface="Courier New"/>
              </a:rPr>
              <a:t>AUDIT_EMP_PKG</a:t>
            </a:r>
            <a:r>
              <a:rPr dirty="0" sz="1300" spc="-335">
                <a:latin typeface="Courier New"/>
                <a:cs typeface="Courier New"/>
              </a:rPr>
              <a:t> </a:t>
            </a:r>
            <a:r>
              <a:rPr dirty="0" sz="1300" spc="5">
                <a:latin typeface="Times New Roman"/>
                <a:cs typeface="Times New Roman"/>
              </a:rPr>
              <a:t>package that reset the package variables, ready for the next </a:t>
            </a:r>
            <a:r>
              <a:rPr dirty="0" sz="1300" spc="10">
                <a:latin typeface="Times New Roman"/>
                <a:cs typeface="Times New Roman"/>
              </a:rPr>
              <a:t>DML  </a:t>
            </a:r>
            <a:r>
              <a:rPr dirty="0" sz="1300" spc="5">
                <a:latin typeface="Times New Roman"/>
                <a:cs typeface="Times New Roman"/>
              </a:rPr>
              <a:t>statement.</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65376"/>
            <a:ext cx="5105400" cy="599440"/>
          </a:xfrm>
          <a:prstGeom prst="rect">
            <a:avLst/>
          </a:prstGeom>
          <a:solidFill>
            <a:srgbClr val="CCCCCC"/>
          </a:solidFill>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ALTER TABLE employees</a:t>
            </a:r>
            <a:r>
              <a:rPr dirty="0" sz="1300" spc="-40" b="1">
                <a:latin typeface="Courier New"/>
                <a:cs typeface="Courier New"/>
              </a:rPr>
              <a:t> </a:t>
            </a:r>
            <a:r>
              <a:rPr dirty="0" sz="1300" spc="-20" b="1">
                <a:latin typeface="Courier New"/>
                <a:cs typeface="Courier New"/>
              </a:rPr>
              <a:t>ADD</a:t>
            </a:r>
            <a:endParaRPr sz="1300">
              <a:latin typeface="Courier New"/>
              <a:cs typeface="Courier New"/>
            </a:endParaRPr>
          </a:p>
          <a:p>
            <a:pPr marL="271145">
              <a:lnSpc>
                <a:spcPts val="1555"/>
              </a:lnSpc>
            </a:pPr>
            <a:r>
              <a:rPr dirty="0" sz="1300" spc="-20" b="1">
                <a:latin typeface="Courier New"/>
                <a:cs typeface="Courier New"/>
              </a:rPr>
              <a:t>CONSTRAINT </a:t>
            </a:r>
            <a:r>
              <a:rPr dirty="0" sz="1300" spc="-15" b="1">
                <a:latin typeface="Courier New"/>
                <a:cs typeface="Courier New"/>
              </a:rPr>
              <a:t>ck_salary CHECK (salary &gt;=</a:t>
            </a:r>
            <a:r>
              <a:rPr dirty="0" sz="1300" spc="-40" b="1">
                <a:latin typeface="Courier New"/>
                <a:cs typeface="Courier New"/>
              </a:rPr>
              <a:t> </a:t>
            </a:r>
            <a:r>
              <a:rPr dirty="0" sz="1300" spc="-20" b="1">
                <a:latin typeface="Courier New"/>
                <a:cs typeface="Courier New"/>
              </a:rPr>
              <a:t>500);</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1</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marL="727710">
              <a:lnSpc>
                <a:spcPct val="100000"/>
              </a:lnSpc>
            </a:pPr>
            <a:r>
              <a:rPr dirty="0" sz="2000" b="1">
                <a:latin typeface="Arial"/>
                <a:cs typeface="Arial"/>
              </a:rPr>
              <a:t>Enforcing </a:t>
            </a:r>
            <a:r>
              <a:rPr dirty="0" sz="2000" spc="-5" b="1">
                <a:latin typeface="Arial"/>
                <a:cs typeface="Arial"/>
              </a:rPr>
              <a:t>Data </a:t>
            </a:r>
            <a:r>
              <a:rPr dirty="0" sz="2000" b="1">
                <a:latin typeface="Arial"/>
                <a:cs typeface="Arial"/>
              </a:rPr>
              <a:t>Integrity Within the</a:t>
            </a:r>
            <a:r>
              <a:rPr dirty="0" sz="2000" spc="-5" b="1">
                <a:latin typeface="Arial"/>
                <a:cs typeface="Arial"/>
              </a:rPr>
              <a:t> </a:t>
            </a:r>
            <a:r>
              <a:rPr dirty="0" sz="2000" b="1">
                <a:latin typeface="Arial"/>
                <a:cs typeface="Arial"/>
              </a:rPr>
              <a:t>Server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5"/>
              </a:spcBef>
            </a:pPr>
            <a:endParaRPr sz="2600">
              <a:latin typeface="Arial"/>
              <a:cs typeface="Arial"/>
            </a:endParaRPr>
          </a:p>
          <a:p>
            <a:pPr marL="774700">
              <a:lnSpc>
                <a:spcPct val="100000"/>
              </a:lnSpc>
            </a:pPr>
            <a:r>
              <a:rPr dirty="0" sz="1300" spc="-15" b="1">
                <a:latin typeface="Courier New"/>
                <a:cs typeface="Courier New"/>
              </a:rPr>
              <a:t>Table</a:t>
            </a:r>
            <a:r>
              <a:rPr dirty="0" sz="1300" spc="-25" b="1">
                <a:latin typeface="Courier New"/>
                <a:cs typeface="Courier New"/>
              </a:rPr>
              <a:t> </a:t>
            </a:r>
            <a:r>
              <a:rPr dirty="0" sz="1300" spc="-20" b="1">
                <a:latin typeface="Courier New"/>
                <a:cs typeface="Courier New"/>
              </a:rPr>
              <a:t>altered.</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gn="ctr" marL="10160">
              <a:lnSpc>
                <a:spcPct val="100000"/>
              </a:lnSpc>
              <a:spcBef>
                <a:spcPts val="74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5938520" cy="23298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Enforcing </a:t>
            </a:r>
            <a:r>
              <a:rPr dirty="0" sz="1300" spc="10" b="1">
                <a:latin typeface="Arial"/>
                <a:cs typeface="Arial"/>
              </a:rPr>
              <a:t>Data </a:t>
            </a:r>
            <a:r>
              <a:rPr dirty="0" sz="1300" spc="5" b="1">
                <a:latin typeface="Arial"/>
                <a:cs typeface="Arial"/>
              </a:rPr>
              <a:t>Integrity </a:t>
            </a:r>
            <a:r>
              <a:rPr dirty="0" sz="1300" spc="10" b="1">
                <a:latin typeface="Arial"/>
                <a:cs typeface="Arial"/>
              </a:rPr>
              <a:t>Within </a:t>
            </a:r>
            <a:r>
              <a:rPr dirty="0" sz="1300" spc="5" b="1">
                <a:latin typeface="Arial"/>
                <a:cs typeface="Arial"/>
              </a:rPr>
              <a:t>the</a:t>
            </a:r>
            <a:r>
              <a:rPr dirty="0" sz="1300" spc="-10" b="1">
                <a:latin typeface="Arial"/>
                <a:cs typeface="Arial"/>
              </a:rPr>
              <a:t> </a:t>
            </a:r>
            <a:r>
              <a:rPr dirty="0" sz="1300" spc="5" b="1">
                <a:latin typeface="Arial"/>
                <a:cs typeface="Arial"/>
              </a:rPr>
              <a:t>Server</a:t>
            </a:r>
            <a:endParaRPr sz="1300">
              <a:latin typeface="Arial"/>
              <a:cs typeface="Arial"/>
            </a:endParaRPr>
          </a:p>
          <a:p>
            <a:pPr marL="138430" marR="5080">
              <a:lnSpc>
                <a:spcPct val="101099"/>
              </a:lnSpc>
              <a:spcBef>
                <a:spcPts val="370"/>
              </a:spcBef>
            </a:pP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enforce </a:t>
            </a:r>
            <a:r>
              <a:rPr dirty="0" sz="1300" spc="5">
                <a:latin typeface="Times New Roman"/>
                <a:cs typeface="Times New Roman"/>
              </a:rPr>
              <a:t>data integrity within the Oracle server and develop triggers to handle  </a:t>
            </a:r>
            <a:r>
              <a:rPr dirty="0" sz="1300" spc="10">
                <a:latin typeface="Times New Roman"/>
                <a:cs typeface="Times New Roman"/>
              </a:rPr>
              <a:t>more complex data </a:t>
            </a:r>
            <a:r>
              <a:rPr dirty="0" sz="1300" spc="5">
                <a:latin typeface="Times New Roman"/>
                <a:cs typeface="Times New Roman"/>
              </a:rPr>
              <a:t>integrity</a:t>
            </a:r>
            <a:r>
              <a:rPr dirty="0" sz="1300" spc="-15">
                <a:latin typeface="Times New Roman"/>
                <a:cs typeface="Times New Roman"/>
              </a:rPr>
              <a:t> </a:t>
            </a:r>
            <a:r>
              <a:rPr dirty="0" sz="1300" spc="5">
                <a:latin typeface="Times New Roman"/>
                <a:cs typeface="Times New Roman"/>
              </a:rPr>
              <a:t>rules.</a:t>
            </a:r>
            <a:endParaRPr sz="1300">
              <a:latin typeface="Times New Roman"/>
              <a:cs typeface="Times New Roman"/>
            </a:endParaRPr>
          </a:p>
          <a:p>
            <a:pPr marL="138430" marR="181610">
              <a:lnSpc>
                <a:spcPct val="126899"/>
              </a:lnSpc>
              <a:spcBef>
                <a:spcPts val="5"/>
              </a:spcBef>
            </a:pPr>
            <a:r>
              <a:rPr dirty="0" sz="1300" spc="10">
                <a:latin typeface="Times New Roman"/>
                <a:cs typeface="Times New Roman"/>
              </a:rPr>
              <a:t>The </a:t>
            </a:r>
            <a:r>
              <a:rPr dirty="0" sz="1300" spc="5">
                <a:latin typeface="Times New Roman"/>
                <a:cs typeface="Times New Roman"/>
              </a:rPr>
              <a:t>standard data integrity rules are not null, unique, primary key, and foreign key.  Use these rules</a:t>
            </a:r>
            <a:r>
              <a:rPr dirty="0" sz="1300">
                <a:latin typeface="Times New Roman"/>
                <a:cs typeface="Times New Roman"/>
              </a:rPr>
              <a:t> </a:t>
            </a:r>
            <a:r>
              <a:rPr dirty="0" sz="1300" spc="5">
                <a:latin typeface="Times New Roman"/>
                <a:cs typeface="Times New Roman"/>
              </a:rPr>
              <a:t>to:</a:t>
            </a:r>
            <a:endParaRPr sz="1300">
              <a:latin typeface="Times New Roman"/>
              <a:cs typeface="Times New Roman"/>
            </a:endParaRPr>
          </a:p>
          <a:p>
            <a:pPr marL="514984" indent="-251460">
              <a:lnSpc>
                <a:spcPct val="100000"/>
              </a:lnSpc>
              <a:spcBef>
                <a:spcPts val="20"/>
              </a:spcBef>
              <a:buChar char="•"/>
              <a:tabLst>
                <a:tab pos="514984" algn="l"/>
                <a:tab pos="515620" algn="l"/>
              </a:tabLst>
            </a:pPr>
            <a:r>
              <a:rPr dirty="0" sz="1300" spc="5">
                <a:latin typeface="Times New Roman"/>
                <a:cs typeface="Times New Roman"/>
              </a:rPr>
              <a:t>Provide constant default values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Enforce static constraints</a:t>
            </a:r>
            <a:endParaRPr sz="1300">
              <a:latin typeface="Times New Roman"/>
              <a:cs typeface="Times New Roman"/>
            </a:endParaRPr>
          </a:p>
          <a:p>
            <a:pPr marL="514984" indent="-251460">
              <a:lnSpc>
                <a:spcPct val="100000"/>
              </a:lnSpc>
              <a:spcBef>
                <a:spcPts val="15"/>
              </a:spcBef>
              <a:buChar char="•"/>
              <a:tabLst>
                <a:tab pos="514984" algn="l"/>
                <a:tab pos="515620" algn="l"/>
              </a:tabLst>
            </a:pPr>
            <a:r>
              <a:rPr dirty="0" sz="1300" spc="5">
                <a:latin typeface="Times New Roman"/>
                <a:cs typeface="Times New Roman"/>
              </a:rPr>
              <a:t>Enable and disable dynamically</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The </a:t>
            </a:r>
            <a:r>
              <a:rPr dirty="0" sz="1300" spc="5">
                <a:latin typeface="Times New Roman"/>
                <a:cs typeface="Times New Roman"/>
              </a:rPr>
              <a:t>code sample in the slide ensures that the salary is at least</a:t>
            </a:r>
            <a:r>
              <a:rPr dirty="0" sz="1300" spc="10">
                <a:latin typeface="Times New Roman"/>
                <a:cs typeface="Times New Roman"/>
              </a:rPr>
              <a:t> $500.</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66138"/>
            <a:ext cx="5105400" cy="1916430"/>
          </a:xfrm>
          <a:prstGeom prst="rect">
            <a:avLst/>
          </a:prstGeom>
          <a:solidFill>
            <a:srgbClr val="CCCCCC"/>
          </a:solidFill>
          <a:ln w="20574">
            <a:solidFill>
              <a:srgbClr val="000000"/>
            </a:solidFill>
          </a:ln>
        </p:spPr>
        <p:txBody>
          <a:bodyPr wrap="square" lIns="0" tIns="54610" rIns="0" bIns="0" rtlCol="0" vert="horz">
            <a:spAutoFit/>
          </a:bodyPr>
          <a:lstStyle/>
          <a:p>
            <a:pPr algn="just" marL="271145" marR="1312545" indent="-195580">
              <a:lnSpc>
                <a:spcPct val="99000"/>
              </a:lnSpc>
              <a:spcBef>
                <a:spcPts val="430"/>
              </a:spcBef>
            </a:pPr>
            <a:r>
              <a:rPr dirty="0" sz="1300" spc="-15" b="1">
                <a:latin typeface="Courier New"/>
                <a:cs typeface="Courier New"/>
              </a:rPr>
              <a:t>CREATE OR REPLACE TRIGGER </a:t>
            </a:r>
            <a:r>
              <a:rPr dirty="0" sz="1300" spc="-20" b="1">
                <a:latin typeface="Courier New"/>
                <a:cs typeface="Courier New"/>
              </a:rPr>
              <a:t>check_salary  </a:t>
            </a:r>
            <a:r>
              <a:rPr dirty="0" sz="1300" spc="-15" b="1">
                <a:latin typeface="Courier New"/>
                <a:cs typeface="Courier New"/>
              </a:rPr>
              <a:t>BEFORE UPDATE </a:t>
            </a:r>
            <a:r>
              <a:rPr dirty="0" sz="1300" spc="-10" b="1">
                <a:latin typeface="Courier New"/>
                <a:cs typeface="Courier New"/>
              </a:rPr>
              <a:t>OF </a:t>
            </a:r>
            <a:r>
              <a:rPr dirty="0" sz="1300" spc="-15" b="1">
                <a:latin typeface="Courier New"/>
                <a:cs typeface="Courier New"/>
              </a:rPr>
              <a:t>salary ON </a:t>
            </a:r>
            <a:r>
              <a:rPr dirty="0" sz="1300" spc="-20" b="1">
                <a:latin typeface="Courier New"/>
                <a:cs typeface="Courier New"/>
              </a:rPr>
              <a:t>employees  </a:t>
            </a:r>
            <a:r>
              <a:rPr dirty="0" sz="1300" spc="-15" b="1">
                <a:latin typeface="Courier New"/>
                <a:cs typeface="Courier New"/>
              </a:rPr>
              <a:t>FOR EACH</a:t>
            </a:r>
            <a:r>
              <a:rPr dirty="0" sz="1300" spc="-25" b="1">
                <a:latin typeface="Courier New"/>
                <a:cs typeface="Courier New"/>
              </a:rPr>
              <a:t> </a:t>
            </a:r>
            <a:r>
              <a:rPr dirty="0" sz="1300" spc="-20" b="1">
                <a:latin typeface="Courier New"/>
                <a:cs typeface="Courier New"/>
              </a:rPr>
              <a:t>ROW</a:t>
            </a:r>
            <a:endParaRPr sz="1300">
              <a:latin typeface="Courier New"/>
              <a:cs typeface="Courier New"/>
            </a:endParaRPr>
          </a:p>
          <a:p>
            <a:pPr marL="75565" marR="1898014" indent="194945">
              <a:lnSpc>
                <a:spcPts val="1550"/>
              </a:lnSpc>
              <a:spcBef>
                <a:spcPts val="50"/>
              </a:spcBef>
            </a:pPr>
            <a:r>
              <a:rPr dirty="0" sz="1300" spc="-15" b="1">
                <a:latin typeface="Courier New"/>
                <a:cs typeface="Courier New"/>
              </a:rPr>
              <a:t>WHEN </a:t>
            </a:r>
            <a:r>
              <a:rPr dirty="0" sz="1300" spc="-20" b="1">
                <a:latin typeface="Courier New"/>
                <a:cs typeface="Courier New"/>
              </a:rPr>
              <a:t>(NEW.salary </a:t>
            </a:r>
            <a:r>
              <a:rPr dirty="0" sz="1300" spc="-10" b="1">
                <a:latin typeface="Courier New"/>
                <a:cs typeface="Courier New"/>
              </a:rPr>
              <a:t>&lt; </a:t>
            </a:r>
            <a:r>
              <a:rPr dirty="0" sz="1300" spc="-20" b="1">
                <a:latin typeface="Courier New"/>
                <a:cs typeface="Courier New"/>
              </a:rPr>
              <a:t>OLD.salary)  </a:t>
            </a:r>
            <a:r>
              <a:rPr dirty="0" sz="1300" spc="-15" b="1">
                <a:latin typeface="Courier New"/>
                <a:cs typeface="Courier New"/>
              </a:rPr>
              <a:t>BEGIN</a:t>
            </a:r>
            <a:endParaRPr sz="1300">
              <a:latin typeface="Courier New"/>
              <a:cs typeface="Courier New"/>
            </a:endParaRPr>
          </a:p>
          <a:p>
            <a:pPr marL="271145">
              <a:lnSpc>
                <a:spcPts val="1485"/>
              </a:lnSpc>
            </a:pPr>
            <a:r>
              <a:rPr dirty="0" sz="1300" spc="-20" b="1">
                <a:latin typeface="Courier New"/>
                <a:cs typeface="Courier New"/>
              </a:rPr>
              <a:t>RAISE_APPLICATION_ERROR (-20508,</a:t>
            </a:r>
            <a:endParaRPr sz="1300">
              <a:latin typeface="Courier New"/>
              <a:cs typeface="Courier New"/>
            </a:endParaRPr>
          </a:p>
          <a:p>
            <a:pPr marL="661670">
              <a:lnSpc>
                <a:spcPts val="1550"/>
              </a:lnSpc>
            </a:pPr>
            <a:r>
              <a:rPr dirty="0" sz="1300" spc="-15" b="1">
                <a:latin typeface="Courier New"/>
                <a:cs typeface="Courier New"/>
              </a:rPr>
              <a:t>'Do not decrease</a:t>
            </a:r>
            <a:r>
              <a:rPr dirty="0" sz="1300" spc="-40" b="1">
                <a:latin typeface="Courier New"/>
                <a:cs typeface="Courier New"/>
              </a:rPr>
              <a:t> </a:t>
            </a:r>
            <a:r>
              <a:rPr dirty="0" sz="1300" spc="-20" b="1">
                <a:latin typeface="Courier New"/>
                <a:cs typeface="Courier New"/>
              </a:rPr>
              <a:t>salary.');</a:t>
            </a:r>
            <a:endParaRPr sz="1300">
              <a:latin typeface="Courier New"/>
              <a:cs typeface="Courier New"/>
            </a:endParaRPr>
          </a:p>
          <a:p>
            <a:pPr marL="75565">
              <a:lnSpc>
                <a:spcPts val="1550"/>
              </a:lnSpc>
            </a:pPr>
            <a:r>
              <a:rPr dirty="0" sz="1300" spc="-20" b="1">
                <a:latin typeface="Courier New"/>
                <a:cs typeface="Courier New"/>
              </a:rPr>
              <a:t>END;</a:t>
            </a:r>
            <a:endParaRPr sz="1300">
              <a:latin typeface="Courier New"/>
              <a:cs typeface="Courier New"/>
            </a:endParaRPr>
          </a:p>
          <a:p>
            <a:pPr marL="75565">
              <a:lnSpc>
                <a:spcPts val="1555"/>
              </a:lnSpc>
            </a:pPr>
            <a:r>
              <a:rPr dirty="0" sz="1300" spc="-10" b="1">
                <a:latin typeface="Courier New"/>
                <a:cs typeface="Courier New"/>
              </a:rPr>
              <a:t>/</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2</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b="1">
                <a:latin typeface="Arial"/>
                <a:cs typeface="Arial"/>
              </a:rPr>
              <a:t>Protecting </a:t>
            </a:r>
            <a:r>
              <a:rPr dirty="0" sz="2000" spc="-5" b="1">
                <a:latin typeface="Arial"/>
                <a:cs typeface="Arial"/>
              </a:rPr>
              <a:t>Data </a:t>
            </a:r>
            <a:r>
              <a:rPr dirty="0" sz="2000" b="1">
                <a:latin typeface="Arial"/>
                <a:cs typeface="Arial"/>
              </a:rPr>
              <a:t>Integrity with a</a:t>
            </a:r>
            <a:r>
              <a:rPr dirty="0" sz="2000" spc="-5" b="1">
                <a:latin typeface="Arial"/>
                <a:cs typeface="Arial"/>
              </a:rPr>
              <a:t> </a:t>
            </a:r>
            <a:r>
              <a:rPr dirty="0" sz="2000" b="1">
                <a:latin typeface="Arial"/>
                <a:cs typeface="Arial"/>
              </a:rPr>
              <a:t>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5944870" cy="2028189"/>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Protecting Data Integrity </a:t>
            </a:r>
            <a:r>
              <a:rPr dirty="0" sz="1300" spc="10" b="1">
                <a:latin typeface="Arial"/>
                <a:cs typeface="Arial"/>
              </a:rPr>
              <a:t>with a</a:t>
            </a:r>
            <a:r>
              <a:rPr dirty="0" sz="1300" spc="-5" b="1">
                <a:latin typeface="Arial"/>
                <a:cs typeface="Arial"/>
              </a:rPr>
              <a:t> </a:t>
            </a:r>
            <a:r>
              <a:rPr dirty="0" sz="1300" spc="5" b="1">
                <a:latin typeface="Arial"/>
                <a:cs typeface="Arial"/>
              </a:rPr>
              <a:t>Trigger</a:t>
            </a:r>
            <a:endParaRPr sz="1300">
              <a:latin typeface="Arial"/>
              <a:cs typeface="Arial"/>
            </a:endParaRPr>
          </a:p>
          <a:p>
            <a:pPr marL="137795">
              <a:lnSpc>
                <a:spcPct val="100000"/>
              </a:lnSpc>
              <a:spcBef>
                <a:spcPts val="390"/>
              </a:spcBef>
            </a:pPr>
            <a:r>
              <a:rPr dirty="0" sz="1300" spc="5">
                <a:latin typeface="Times New Roman"/>
                <a:cs typeface="Times New Roman"/>
              </a:rPr>
              <a:t>Protect data integrity with a trigger and enforce nonstandard data integrity</a:t>
            </a:r>
            <a:r>
              <a:rPr dirty="0" sz="1300" spc="125">
                <a:latin typeface="Times New Roman"/>
                <a:cs typeface="Times New Roman"/>
              </a:rPr>
              <a:t> </a:t>
            </a:r>
            <a:r>
              <a:rPr dirty="0" sz="1300" spc="5">
                <a:latin typeface="Times New Roman"/>
                <a:cs typeface="Times New Roman"/>
              </a:rPr>
              <a:t>checks.</a:t>
            </a:r>
            <a:endParaRPr sz="1300">
              <a:latin typeface="Times New Roman"/>
              <a:cs typeface="Times New Roman"/>
            </a:endParaRPr>
          </a:p>
          <a:p>
            <a:pPr marL="515620" indent="-252729">
              <a:lnSpc>
                <a:spcPct val="100000"/>
              </a:lnSpc>
              <a:spcBef>
                <a:spcPts val="15"/>
              </a:spcBef>
              <a:buChar char="•"/>
              <a:tabLst>
                <a:tab pos="514984" algn="l"/>
                <a:tab pos="516255" algn="l"/>
              </a:tabLst>
            </a:pPr>
            <a:r>
              <a:rPr dirty="0" sz="1300" spc="5">
                <a:latin typeface="Times New Roman"/>
                <a:cs typeface="Times New Roman"/>
              </a:rPr>
              <a:t>Provide variable default</a:t>
            </a:r>
            <a:r>
              <a:rPr dirty="0" sz="1300">
                <a:latin typeface="Times New Roman"/>
                <a:cs typeface="Times New Roman"/>
              </a:rPr>
              <a:t> </a:t>
            </a:r>
            <a:r>
              <a:rPr dirty="0" sz="1300" spc="5">
                <a:latin typeface="Times New Roman"/>
                <a:cs typeface="Times New Roman"/>
              </a:rPr>
              <a:t>values.</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Enforce dynamic</a:t>
            </a:r>
            <a:r>
              <a:rPr dirty="0" sz="1300">
                <a:latin typeface="Times New Roman"/>
                <a:cs typeface="Times New Roman"/>
              </a:rPr>
              <a:t> </a:t>
            </a:r>
            <a:r>
              <a:rPr dirty="0" sz="1300" spc="5">
                <a:latin typeface="Times New Roman"/>
                <a:cs typeface="Times New Roman"/>
              </a:rPr>
              <a:t>constraints.</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Enable and disable dynamically.</a:t>
            </a:r>
            <a:endParaRPr sz="1300">
              <a:latin typeface="Times New Roman"/>
              <a:cs typeface="Times New Roman"/>
            </a:endParaRPr>
          </a:p>
          <a:p>
            <a:pPr marL="515620" marR="5080" indent="-251460">
              <a:lnSpc>
                <a:spcPts val="1580"/>
              </a:lnSpc>
              <a:spcBef>
                <a:spcPts val="55"/>
              </a:spcBef>
              <a:buChar char="•"/>
              <a:tabLst>
                <a:tab pos="514984" algn="l"/>
                <a:tab pos="515620" algn="l"/>
              </a:tabLst>
            </a:pPr>
            <a:r>
              <a:rPr dirty="0" sz="1300" spc="5">
                <a:latin typeface="Times New Roman"/>
                <a:cs typeface="Times New Roman"/>
              </a:rPr>
              <a:t>Incorporate declarative constraints within the definition of a table to protect data  integrity.</a:t>
            </a:r>
            <a:endParaRPr sz="1300">
              <a:latin typeface="Times New Roman"/>
              <a:cs typeface="Times New Roman"/>
            </a:endParaRPr>
          </a:p>
          <a:p>
            <a:pPr marL="137795">
              <a:lnSpc>
                <a:spcPct val="100000"/>
              </a:lnSpc>
              <a:spcBef>
                <a:spcPts val="365"/>
              </a:spcBef>
            </a:pPr>
            <a:r>
              <a:rPr dirty="0" sz="1300" spc="5" b="1">
                <a:latin typeface="Times New Roman"/>
                <a:cs typeface="Times New Roman"/>
              </a:rPr>
              <a:t>Example</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The </a:t>
            </a:r>
            <a:r>
              <a:rPr dirty="0" sz="1300" spc="5">
                <a:latin typeface="Times New Roman"/>
                <a:cs typeface="Times New Roman"/>
              </a:rPr>
              <a:t>code sample in the slide ensures that the salary is never</a:t>
            </a:r>
            <a:r>
              <a:rPr dirty="0" sz="1300" spc="30">
                <a:latin typeface="Times New Roman"/>
                <a:cs typeface="Times New Roman"/>
              </a:rPr>
              <a:t> </a:t>
            </a:r>
            <a:r>
              <a:rPr dirty="0" sz="1300" spc="5">
                <a:latin typeface="Times New Roman"/>
                <a:cs typeface="Times New Roman"/>
              </a:rPr>
              <a:t>decreased.</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65376"/>
            <a:ext cx="5105400" cy="1047750"/>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0"/>
              </a:lnSpc>
              <a:spcBef>
                <a:spcPts val="90"/>
              </a:spcBef>
            </a:pPr>
            <a:r>
              <a:rPr dirty="0" sz="1300" spc="-15" b="1">
                <a:latin typeface="Courier New"/>
                <a:cs typeface="Courier New"/>
              </a:rPr>
              <a:t>ALTER TABLE</a:t>
            </a:r>
            <a:r>
              <a:rPr dirty="0" sz="1300" spc="-30" b="1">
                <a:latin typeface="Courier New"/>
                <a:cs typeface="Courier New"/>
              </a:rPr>
              <a:t> </a:t>
            </a:r>
            <a:r>
              <a:rPr dirty="0" sz="1300" spc="-20" b="1">
                <a:latin typeface="Courier New"/>
                <a:cs typeface="Courier New"/>
              </a:rPr>
              <a:t>employees</a:t>
            </a:r>
            <a:endParaRPr sz="1300">
              <a:latin typeface="Courier New"/>
              <a:cs typeface="Courier New"/>
            </a:endParaRPr>
          </a:p>
          <a:p>
            <a:pPr marL="271145" marR="2092960">
              <a:lnSpc>
                <a:spcPts val="1550"/>
              </a:lnSpc>
              <a:spcBef>
                <a:spcPts val="50"/>
              </a:spcBef>
            </a:pPr>
            <a:r>
              <a:rPr dirty="0" sz="1300" spc="-15" b="1">
                <a:latin typeface="Courier New"/>
                <a:cs typeface="Courier New"/>
              </a:rPr>
              <a:t>ADD </a:t>
            </a:r>
            <a:r>
              <a:rPr dirty="0" sz="1300" spc="-20" b="1">
                <a:latin typeface="Courier New"/>
                <a:cs typeface="Courier New"/>
              </a:rPr>
              <a:t>CONSTRAINT emp_deptno_fk  </a:t>
            </a:r>
            <a:r>
              <a:rPr dirty="0" sz="1300" spc="-15" b="1">
                <a:latin typeface="Courier New"/>
                <a:cs typeface="Courier New"/>
              </a:rPr>
              <a:t>FOREIGN KEY</a:t>
            </a:r>
            <a:r>
              <a:rPr dirty="0" sz="1300" spc="-50" b="1">
                <a:latin typeface="Courier New"/>
                <a:cs typeface="Courier New"/>
              </a:rPr>
              <a:t> </a:t>
            </a:r>
            <a:r>
              <a:rPr dirty="0" sz="1300" spc="-20" b="1">
                <a:latin typeface="Courier New"/>
                <a:cs typeface="Courier New"/>
              </a:rPr>
              <a:t>(department_id)</a:t>
            </a:r>
            <a:endParaRPr sz="1300">
              <a:latin typeface="Courier New"/>
              <a:cs typeface="Courier New"/>
            </a:endParaRPr>
          </a:p>
          <a:p>
            <a:pPr marL="564515">
              <a:lnSpc>
                <a:spcPts val="1490"/>
              </a:lnSpc>
            </a:pPr>
            <a:r>
              <a:rPr dirty="0" sz="1300" spc="-20" b="1">
                <a:latin typeface="Courier New"/>
                <a:cs typeface="Courier New"/>
              </a:rPr>
              <a:t>REFERENCES</a:t>
            </a:r>
            <a:r>
              <a:rPr dirty="0" sz="1300" spc="-15" b="1">
                <a:latin typeface="Courier New"/>
                <a:cs typeface="Courier New"/>
              </a:rPr>
              <a:t> </a:t>
            </a:r>
            <a:r>
              <a:rPr dirty="0" sz="1300" spc="-20" b="1">
                <a:latin typeface="Courier New"/>
                <a:cs typeface="Courier New"/>
              </a:rPr>
              <a:t>departments(department_id)</a:t>
            </a:r>
            <a:endParaRPr sz="1300">
              <a:latin typeface="Courier New"/>
              <a:cs typeface="Courier New"/>
            </a:endParaRPr>
          </a:p>
          <a:p>
            <a:pPr marL="76200">
              <a:lnSpc>
                <a:spcPts val="1555"/>
              </a:lnSpc>
            </a:pPr>
            <a:r>
              <a:rPr dirty="0" sz="1300" spc="-15" b="1">
                <a:latin typeface="Courier New"/>
                <a:cs typeface="Courier New"/>
              </a:rPr>
              <a:t>ON DELETE</a:t>
            </a:r>
            <a:r>
              <a:rPr dirty="0" sz="1300" spc="-30" b="1">
                <a:latin typeface="Courier New"/>
                <a:cs typeface="Courier New"/>
              </a:rPr>
              <a:t> </a:t>
            </a:r>
            <a:r>
              <a:rPr dirty="0" sz="1300" spc="-20" b="1">
                <a:latin typeface="Courier New"/>
                <a:cs typeface="Courier New"/>
              </a:rPr>
              <a:t>CASCADE;</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3</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426845" marR="1456055">
              <a:lnSpc>
                <a:spcPct val="100000"/>
              </a:lnSpc>
            </a:pPr>
            <a:r>
              <a:rPr dirty="0" sz="2000" b="1">
                <a:latin typeface="Arial"/>
                <a:cs typeface="Arial"/>
              </a:rPr>
              <a:t>Enforcing </a:t>
            </a:r>
            <a:r>
              <a:rPr dirty="0" sz="2000" spc="-5" b="1">
                <a:latin typeface="Arial"/>
                <a:cs typeface="Arial"/>
              </a:rPr>
              <a:t>Referential</a:t>
            </a:r>
            <a:r>
              <a:rPr dirty="0" sz="2000" spc="-50" b="1">
                <a:latin typeface="Arial"/>
                <a:cs typeface="Arial"/>
              </a:rPr>
              <a:t> </a:t>
            </a:r>
            <a:r>
              <a:rPr dirty="0" sz="2000" b="1">
                <a:latin typeface="Arial"/>
                <a:cs typeface="Arial"/>
              </a:rPr>
              <a:t>Integrity  Within </a:t>
            </a:r>
            <a:r>
              <a:rPr dirty="0" sz="2000" spc="-5" b="1">
                <a:latin typeface="Arial"/>
                <a:cs typeface="Arial"/>
              </a:rPr>
              <a:t>the</a:t>
            </a:r>
            <a:r>
              <a:rPr dirty="0" sz="2000" spc="-10" b="1">
                <a:latin typeface="Arial"/>
                <a:cs typeface="Arial"/>
              </a:rPr>
              <a:t> </a:t>
            </a:r>
            <a:r>
              <a:rPr dirty="0" sz="2000" spc="-5" b="1">
                <a:latin typeface="Arial"/>
                <a:cs typeface="Arial"/>
              </a:rPr>
              <a:t>Server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839"/>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6172835" cy="201803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Enforcing </a:t>
            </a:r>
            <a:r>
              <a:rPr dirty="0" sz="1300" spc="5" b="1">
                <a:latin typeface="Arial"/>
                <a:cs typeface="Arial"/>
              </a:rPr>
              <a:t>Referential Integrity </a:t>
            </a:r>
            <a:r>
              <a:rPr dirty="0" sz="1300" spc="10" b="1">
                <a:latin typeface="Arial"/>
                <a:cs typeface="Arial"/>
              </a:rPr>
              <a:t>Within </a:t>
            </a:r>
            <a:r>
              <a:rPr dirty="0" sz="1300" spc="5" b="1">
                <a:latin typeface="Arial"/>
                <a:cs typeface="Arial"/>
              </a:rPr>
              <a:t>the</a:t>
            </a:r>
            <a:r>
              <a:rPr dirty="0" sz="1300" spc="-10" b="1">
                <a:latin typeface="Arial"/>
                <a:cs typeface="Arial"/>
              </a:rPr>
              <a:t> </a:t>
            </a:r>
            <a:r>
              <a:rPr dirty="0" sz="1300" spc="5" b="1">
                <a:latin typeface="Arial"/>
                <a:cs typeface="Arial"/>
              </a:rPr>
              <a:t>Server</a:t>
            </a:r>
            <a:endParaRPr sz="1300">
              <a:latin typeface="Arial"/>
              <a:cs typeface="Arial"/>
            </a:endParaRPr>
          </a:p>
          <a:p>
            <a:pPr marL="137795" marR="5080">
              <a:lnSpc>
                <a:spcPct val="101099"/>
              </a:lnSpc>
              <a:spcBef>
                <a:spcPts val="370"/>
              </a:spcBef>
            </a:pPr>
            <a:r>
              <a:rPr dirty="0" sz="1300" spc="5">
                <a:latin typeface="Times New Roman"/>
                <a:cs typeface="Times New Roman"/>
              </a:rPr>
              <a:t>Incorporate referential integrity constraints within the definition </a:t>
            </a:r>
            <a:r>
              <a:rPr dirty="0" sz="1300" spc="10">
                <a:latin typeface="Times New Roman"/>
                <a:cs typeface="Times New Roman"/>
              </a:rPr>
              <a:t>of </a:t>
            </a:r>
            <a:r>
              <a:rPr dirty="0" sz="1300" spc="5">
                <a:latin typeface="Times New Roman"/>
                <a:cs typeface="Times New Roman"/>
              </a:rPr>
              <a:t>a table to prevent data  inconsistency and enforce referential integrity within the</a:t>
            </a:r>
            <a:r>
              <a:rPr dirty="0" sz="1300" spc="30">
                <a:latin typeface="Times New Roman"/>
                <a:cs typeface="Times New Roman"/>
              </a:rPr>
              <a:t> </a:t>
            </a:r>
            <a:r>
              <a:rPr dirty="0" sz="1300" spc="5">
                <a:latin typeface="Times New Roman"/>
                <a:cs typeface="Times New Roman"/>
              </a:rPr>
              <a:t>server.</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Restrict updates and</a:t>
            </a:r>
            <a:r>
              <a:rPr dirty="0" sz="1300">
                <a:latin typeface="Times New Roman"/>
                <a:cs typeface="Times New Roman"/>
              </a:rPr>
              <a:t> </a:t>
            </a:r>
            <a:r>
              <a:rPr dirty="0" sz="1300" spc="5">
                <a:latin typeface="Times New Roman"/>
                <a:cs typeface="Times New Roman"/>
              </a:rPr>
              <a:t>deletes.</a:t>
            </a:r>
            <a:endParaRPr sz="1300">
              <a:latin typeface="Times New Roman"/>
              <a:cs typeface="Times New Roman"/>
            </a:endParaRPr>
          </a:p>
          <a:p>
            <a:pPr marL="515620" indent="-252095">
              <a:lnSpc>
                <a:spcPct val="100000"/>
              </a:lnSpc>
              <a:spcBef>
                <a:spcPts val="25"/>
              </a:spcBef>
              <a:buChar char="•"/>
              <a:tabLst>
                <a:tab pos="514984" algn="l"/>
                <a:tab pos="515620" algn="l"/>
              </a:tabLst>
            </a:pPr>
            <a:r>
              <a:rPr dirty="0" sz="1300" spc="5">
                <a:latin typeface="Times New Roman"/>
                <a:cs typeface="Times New Roman"/>
              </a:rPr>
              <a:t>Cascade</a:t>
            </a:r>
            <a:r>
              <a:rPr dirty="0" sz="1300">
                <a:latin typeface="Times New Roman"/>
                <a:cs typeface="Times New Roman"/>
              </a:rPr>
              <a:t> </a:t>
            </a:r>
            <a:r>
              <a:rPr dirty="0" sz="1300" spc="5">
                <a:latin typeface="Times New Roman"/>
                <a:cs typeface="Times New Roman"/>
              </a:rPr>
              <a:t>deletes.</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Enable and disable dynamically.</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37795" marR="462280">
              <a:lnSpc>
                <a:spcPct val="101499"/>
              </a:lnSpc>
              <a:spcBef>
                <a:spcPts val="320"/>
              </a:spcBef>
            </a:pPr>
            <a:r>
              <a:rPr dirty="0" sz="1300" spc="10">
                <a:latin typeface="Times New Roman"/>
                <a:cs typeface="Times New Roman"/>
              </a:rPr>
              <a:t>When </a:t>
            </a:r>
            <a:r>
              <a:rPr dirty="0" sz="1300" spc="5">
                <a:latin typeface="Times New Roman"/>
                <a:cs typeface="Times New Roman"/>
              </a:rPr>
              <a:t>a department is </a:t>
            </a:r>
            <a:r>
              <a:rPr dirty="0" sz="1300" spc="10">
                <a:latin typeface="Times New Roman"/>
                <a:cs typeface="Times New Roman"/>
              </a:rPr>
              <a:t>removed </a:t>
            </a:r>
            <a:r>
              <a:rPr dirty="0" sz="1300" spc="5">
                <a:latin typeface="Times New Roman"/>
                <a:cs typeface="Times New Roman"/>
              </a:rPr>
              <a:t>from the </a:t>
            </a:r>
            <a:r>
              <a:rPr dirty="0" sz="1300" spc="10">
                <a:latin typeface="Courier New"/>
                <a:cs typeface="Courier New"/>
              </a:rPr>
              <a:t>DEPARTMENTS</a:t>
            </a:r>
            <a:r>
              <a:rPr dirty="0" sz="1300" spc="-350">
                <a:latin typeface="Courier New"/>
                <a:cs typeface="Courier New"/>
              </a:rPr>
              <a:t> </a:t>
            </a:r>
            <a:r>
              <a:rPr dirty="0" sz="1300" spc="5">
                <a:latin typeface="Times New Roman"/>
                <a:cs typeface="Times New Roman"/>
              </a:rPr>
              <a:t>parent table, cascade the  deletion to the corresponding rows in the </a:t>
            </a:r>
            <a:r>
              <a:rPr dirty="0" sz="1300" spc="15">
                <a:latin typeface="Courier New"/>
                <a:cs typeface="Courier New"/>
              </a:rPr>
              <a:t>EMPLOYEES</a:t>
            </a:r>
            <a:r>
              <a:rPr dirty="0" sz="1300" spc="-440">
                <a:latin typeface="Courier New"/>
                <a:cs typeface="Courier New"/>
              </a:rPr>
              <a:t> </a:t>
            </a:r>
            <a:r>
              <a:rPr dirty="0" sz="1300" spc="5">
                <a:latin typeface="Times New Roman"/>
                <a:cs typeface="Times New Roman"/>
              </a:rPr>
              <a:t>child table.</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66138"/>
            <a:ext cx="5105400" cy="2662555"/>
          </a:xfrm>
          <a:prstGeom prst="rect">
            <a:avLst/>
          </a:prstGeom>
          <a:solidFill>
            <a:srgbClr val="CCCCCC"/>
          </a:solidFill>
          <a:ln w="20574">
            <a:solidFill>
              <a:srgbClr val="000000"/>
            </a:solidFill>
          </a:ln>
        </p:spPr>
        <p:txBody>
          <a:bodyPr wrap="square" lIns="0" tIns="13335" rIns="0" bIns="0" rtlCol="0" vert="horz">
            <a:spAutoFit/>
          </a:bodyPr>
          <a:lstStyle/>
          <a:p>
            <a:pPr marL="173355" marR="628650" indent="-97790">
              <a:lnSpc>
                <a:spcPct val="109000"/>
              </a:lnSpc>
              <a:spcBef>
                <a:spcPts val="105"/>
              </a:spcBef>
            </a:pPr>
            <a:r>
              <a:rPr dirty="0" sz="1300" spc="-15" b="1">
                <a:latin typeface="Courier New"/>
                <a:cs typeface="Courier New"/>
              </a:rPr>
              <a:t>CREATE OR REPLACE TRIGGER </a:t>
            </a:r>
            <a:r>
              <a:rPr dirty="0" sz="1300" spc="-20" b="1">
                <a:latin typeface="Courier New"/>
                <a:cs typeface="Courier New"/>
              </a:rPr>
              <a:t>cascade_updates  </a:t>
            </a:r>
            <a:r>
              <a:rPr dirty="0" sz="1300" spc="-15" b="1">
                <a:latin typeface="Courier New"/>
                <a:cs typeface="Courier New"/>
              </a:rPr>
              <a:t>AFTER UPDATE OF </a:t>
            </a:r>
            <a:r>
              <a:rPr dirty="0" sz="1300" spc="-20" b="1">
                <a:latin typeface="Courier New"/>
                <a:cs typeface="Courier New"/>
              </a:rPr>
              <a:t>department_id </a:t>
            </a:r>
            <a:r>
              <a:rPr dirty="0" sz="1300" spc="-15" b="1">
                <a:latin typeface="Courier New"/>
                <a:cs typeface="Courier New"/>
              </a:rPr>
              <a:t>ON </a:t>
            </a:r>
            <a:r>
              <a:rPr dirty="0" sz="1300" spc="-20" b="1">
                <a:latin typeface="Courier New"/>
                <a:cs typeface="Courier New"/>
              </a:rPr>
              <a:t>departments  </a:t>
            </a:r>
            <a:r>
              <a:rPr dirty="0" sz="1300" spc="-10" b="1">
                <a:latin typeface="Courier New"/>
                <a:cs typeface="Courier New"/>
              </a:rPr>
              <a:t>FOR EACH</a:t>
            </a:r>
            <a:r>
              <a:rPr dirty="0" sz="1300" spc="-35" b="1">
                <a:latin typeface="Courier New"/>
                <a:cs typeface="Courier New"/>
              </a:rPr>
              <a:t> </a:t>
            </a:r>
            <a:r>
              <a:rPr dirty="0" sz="1300" spc="-15" b="1">
                <a:latin typeface="Courier New"/>
                <a:cs typeface="Courier New"/>
              </a:rPr>
              <a:t>ROW</a:t>
            </a:r>
            <a:endParaRPr sz="1300">
              <a:latin typeface="Courier New"/>
              <a:cs typeface="Courier New"/>
            </a:endParaRPr>
          </a:p>
          <a:p>
            <a:pPr marL="75565">
              <a:lnSpc>
                <a:spcPct val="100000"/>
              </a:lnSpc>
              <a:spcBef>
                <a:spcPts val="140"/>
              </a:spcBef>
            </a:pPr>
            <a:r>
              <a:rPr dirty="0" sz="1300" spc="-15" b="1">
                <a:latin typeface="Courier New"/>
                <a:cs typeface="Courier New"/>
              </a:rPr>
              <a:t>BEGIN</a:t>
            </a:r>
            <a:endParaRPr sz="1300">
              <a:latin typeface="Courier New"/>
              <a:cs typeface="Courier New"/>
            </a:endParaRPr>
          </a:p>
          <a:p>
            <a:pPr marL="173355">
              <a:lnSpc>
                <a:spcPct val="100000"/>
              </a:lnSpc>
              <a:spcBef>
                <a:spcPts val="135"/>
              </a:spcBef>
            </a:pPr>
            <a:r>
              <a:rPr dirty="0" sz="1300" spc="-15" b="1">
                <a:latin typeface="Courier New"/>
                <a:cs typeface="Courier New"/>
              </a:rPr>
              <a:t>UPDATE</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173355" marR="43815" indent="97155">
              <a:lnSpc>
                <a:spcPct val="108800"/>
              </a:lnSpc>
            </a:pPr>
            <a:r>
              <a:rPr dirty="0" sz="1300" spc="-15" b="1">
                <a:latin typeface="Courier New"/>
                <a:cs typeface="Courier New"/>
              </a:rPr>
              <a:t>SET </a:t>
            </a:r>
            <a:r>
              <a:rPr dirty="0" sz="1300" spc="-20" b="1">
                <a:latin typeface="Courier New"/>
                <a:cs typeface="Courier New"/>
              </a:rPr>
              <a:t>employees.department_id=:NEW.department_id  </a:t>
            </a:r>
            <a:r>
              <a:rPr dirty="0" sz="1300" spc="-15" b="1">
                <a:latin typeface="Courier New"/>
                <a:cs typeface="Courier New"/>
              </a:rPr>
              <a:t>WHERE </a:t>
            </a:r>
            <a:r>
              <a:rPr dirty="0" sz="1300" spc="-20" b="1">
                <a:latin typeface="Courier New"/>
                <a:cs typeface="Courier New"/>
              </a:rPr>
              <a:t>employees.department_id=:OLD.department_id;  </a:t>
            </a:r>
            <a:r>
              <a:rPr dirty="0" sz="1300" spc="-15" b="1">
                <a:latin typeface="Courier New"/>
                <a:cs typeface="Courier New"/>
              </a:rPr>
              <a:t>UPDATE</a:t>
            </a:r>
            <a:r>
              <a:rPr dirty="0" sz="1300" spc="-25" b="1">
                <a:latin typeface="Courier New"/>
                <a:cs typeface="Courier New"/>
              </a:rPr>
              <a:t> </a:t>
            </a:r>
            <a:r>
              <a:rPr dirty="0" sz="1300" spc="-15" b="1">
                <a:latin typeface="Courier New"/>
                <a:cs typeface="Courier New"/>
              </a:rPr>
              <a:t>job_history</a:t>
            </a:r>
            <a:endParaRPr sz="1300">
              <a:latin typeface="Courier New"/>
              <a:cs typeface="Courier New"/>
            </a:endParaRPr>
          </a:p>
          <a:p>
            <a:pPr marL="271145" marR="1018540">
              <a:lnSpc>
                <a:spcPct val="108800"/>
              </a:lnSpc>
            </a:pPr>
            <a:r>
              <a:rPr dirty="0" sz="1300" spc="-15" b="1">
                <a:latin typeface="Courier New"/>
                <a:cs typeface="Courier New"/>
              </a:rPr>
              <a:t>SET </a:t>
            </a:r>
            <a:r>
              <a:rPr dirty="0" sz="1300" spc="-20" b="1">
                <a:latin typeface="Courier New"/>
                <a:cs typeface="Courier New"/>
              </a:rPr>
              <a:t>department_id=:NEW.department_id  </a:t>
            </a:r>
            <a:r>
              <a:rPr dirty="0" sz="1300" spc="-15" b="1">
                <a:latin typeface="Courier New"/>
                <a:cs typeface="Courier New"/>
              </a:rPr>
              <a:t>WHERE</a:t>
            </a:r>
            <a:r>
              <a:rPr dirty="0" sz="1300" spc="10" b="1">
                <a:latin typeface="Courier New"/>
                <a:cs typeface="Courier New"/>
              </a:rPr>
              <a:t> </a:t>
            </a:r>
            <a:r>
              <a:rPr dirty="0" sz="1300" spc="-20" b="1">
                <a:latin typeface="Courier New"/>
                <a:cs typeface="Courier New"/>
              </a:rPr>
              <a:t>department_id=:OLD.department_id;</a:t>
            </a:r>
            <a:endParaRPr sz="1300">
              <a:latin typeface="Courier New"/>
              <a:cs typeface="Courier New"/>
            </a:endParaRPr>
          </a:p>
          <a:p>
            <a:pPr marL="76200">
              <a:lnSpc>
                <a:spcPct val="100000"/>
              </a:lnSpc>
              <a:spcBef>
                <a:spcPts val="140"/>
              </a:spcBef>
            </a:pPr>
            <a:r>
              <a:rPr dirty="0" sz="1300" spc="-20" b="1">
                <a:latin typeface="Courier New"/>
                <a:cs typeface="Courier New"/>
              </a:rPr>
              <a:t>END;</a:t>
            </a:r>
            <a:endParaRPr sz="1300">
              <a:latin typeface="Courier New"/>
              <a:cs typeface="Courier New"/>
            </a:endParaRPr>
          </a:p>
          <a:p>
            <a:pPr marL="76200">
              <a:lnSpc>
                <a:spcPct val="100000"/>
              </a:lnSpc>
              <a:spcBef>
                <a:spcPts val="135"/>
              </a:spcBef>
            </a:pPr>
            <a:r>
              <a:rPr dirty="0" sz="1300" spc="-10" b="1">
                <a:latin typeface="Courier New"/>
                <a:cs typeface="Courier New"/>
              </a:rPr>
              <a:t>/</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390650" marR="1421130">
              <a:lnSpc>
                <a:spcPct val="100000"/>
              </a:lnSpc>
            </a:pPr>
            <a:r>
              <a:rPr dirty="0" sz="2000" b="1">
                <a:latin typeface="Arial"/>
                <a:cs typeface="Arial"/>
              </a:rPr>
              <a:t>Protecting </a:t>
            </a:r>
            <a:r>
              <a:rPr dirty="0" sz="2000" spc="-5" b="1">
                <a:latin typeface="Arial"/>
                <a:cs typeface="Arial"/>
              </a:rPr>
              <a:t>Referential</a:t>
            </a:r>
            <a:r>
              <a:rPr dirty="0" sz="2000" spc="-50" b="1">
                <a:latin typeface="Arial"/>
                <a:cs typeface="Arial"/>
              </a:rPr>
              <a:t> </a:t>
            </a:r>
            <a:r>
              <a:rPr dirty="0" sz="2000" b="1">
                <a:latin typeface="Arial"/>
                <a:cs typeface="Arial"/>
              </a:rPr>
              <a:t>Integrity  </a:t>
            </a:r>
            <a:r>
              <a:rPr dirty="0" sz="2000" spc="-5" b="1">
                <a:latin typeface="Arial"/>
                <a:cs typeface="Arial"/>
              </a:rPr>
              <a:t>with </a:t>
            </a:r>
            <a:r>
              <a:rPr dirty="0" sz="2000" b="1">
                <a:latin typeface="Arial"/>
                <a:cs typeface="Arial"/>
              </a:rPr>
              <a:t>a</a:t>
            </a:r>
            <a:r>
              <a:rPr dirty="0" sz="2000" spc="-5" b="1">
                <a:latin typeface="Arial"/>
                <a:cs typeface="Arial"/>
              </a:rPr>
              <a:t> 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839"/>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6243320" cy="293243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Protecting </a:t>
            </a:r>
            <a:r>
              <a:rPr dirty="0" sz="1300" b="1">
                <a:latin typeface="Arial"/>
                <a:cs typeface="Arial"/>
              </a:rPr>
              <a:t>Referential </a:t>
            </a:r>
            <a:r>
              <a:rPr dirty="0" sz="1300" spc="5" b="1">
                <a:latin typeface="Arial"/>
                <a:cs typeface="Arial"/>
              </a:rPr>
              <a:t>Integrity </a:t>
            </a:r>
            <a:r>
              <a:rPr dirty="0" sz="1300" spc="10" b="1">
                <a:latin typeface="Arial"/>
                <a:cs typeface="Arial"/>
              </a:rPr>
              <a:t>with a</a:t>
            </a:r>
            <a:r>
              <a:rPr dirty="0" sz="1300" b="1">
                <a:latin typeface="Arial"/>
                <a:cs typeface="Arial"/>
              </a:rPr>
              <a:t> </a:t>
            </a:r>
            <a:r>
              <a:rPr dirty="0" sz="1300" spc="5" b="1">
                <a:latin typeface="Arial"/>
                <a:cs typeface="Arial"/>
              </a:rPr>
              <a:t>Trigger</a:t>
            </a:r>
            <a:endParaRPr sz="1300">
              <a:latin typeface="Arial"/>
              <a:cs typeface="Arial"/>
            </a:endParaRPr>
          </a:p>
          <a:p>
            <a:pPr marL="137795">
              <a:lnSpc>
                <a:spcPct val="100000"/>
              </a:lnSpc>
              <a:spcBef>
                <a:spcPts val="390"/>
              </a:spcBef>
            </a:pPr>
            <a:r>
              <a:rPr dirty="0" sz="1300" spc="10">
                <a:latin typeface="Times New Roman"/>
                <a:cs typeface="Times New Roman"/>
              </a:rPr>
              <a:t>The </a:t>
            </a:r>
            <a:r>
              <a:rPr dirty="0" sz="1300" spc="5">
                <a:latin typeface="Times New Roman"/>
                <a:cs typeface="Times New Roman"/>
              </a:rPr>
              <a:t>following referential integrity rules are not supported </a:t>
            </a:r>
            <a:r>
              <a:rPr dirty="0" sz="1300" spc="10">
                <a:latin typeface="Times New Roman"/>
                <a:cs typeface="Times New Roman"/>
              </a:rPr>
              <a:t>by </a:t>
            </a:r>
            <a:r>
              <a:rPr dirty="0" sz="1300" spc="5">
                <a:latin typeface="Times New Roman"/>
                <a:cs typeface="Times New Roman"/>
              </a:rPr>
              <a:t>declarative</a:t>
            </a:r>
            <a:r>
              <a:rPr dirty="0" sz="1300" spc="60">
                <a:latin typeface="Times New Roman"/>
                <a:cs typeface="Times New Roman"/>
              </a:rPr>
              <a:t> </a:t>
            </a:r>
            <a:r>
              <a:rPr dirty="0" sz="1300" spc="5">
                <a:latin typeface="Times New Roman"/>
                <a:cs typeface="Times New Roman"/>
              </a:rPr>
              <a:t>constraints:</a:t>
            </a:r>
            <a:endParaRPr sz="1300">
              <a:latin typeface="Times New Roman"/>
              <a:cs typeface="Times New Roman"/>
            </a:endParaRPr>
          </a:p>
          <a:p>
            <a:pPr marL="514984" indent="-251460">
              <a:lnSpc>
                <a:spcPts val="1535"/>
              </a:lnSpc>
              <a:spcBef>
                <a:spcPts val="15"/>
              </a:spcBef>
              <a:buChar char="•"/>
              <a:tabLst>
                <a:tab pos="514984" algn="l"/>
                <a:tab pos="515620" algn="l"/>
              </a:tabLst>
            </a:pPr>
            <a:r>
              <a:rPr dirty="0" sz="1300" spc="5">
                <a:latin typeface="Times New Roman"/>
                <a:cs typeface="Times New Roman"/>
              </a:rPr>
              <a:t>Cascade</a:t>
            </a:r>
            <a:r>
              <a:rPr dirty="0" sz="1300">
                <a:latin typeface="Times New Roman"/>
                <a:cs typeface="Times New Roman"/>
              </a:rPr>
              <a:t> </a:t>
            </a:r>
            <a:r>
              <a:rPr dirty="0" sz="1300" spc="5">
                <a:latin typeface="Times New Roman"/>
                <a:cs typeface="Times New Roman"/>
              </a:rPr>
              <a:t>updates.</a:t>
            </a:r>
            <a:endParaRPr sz="1300">
              <a:latin typeface="Times New Roman"/>
              <a:cs typeface="Times New Roman"/>
            </a:endParaRPr>
          </a:p>
          <a:p>
            <a:pPr marL="514984" indent="-251460">
              <a:lnSpc>
                <a:spcPts val="1535"/>
              </a:lnSpc>
              <a:buChar char="•"/>
              <a:tabLst>
                <a:tab pos="514984" algn="l"/>
                <a:tab pos="515620" algn="l"/>
              </a:tabLst>
            </a:pPr>
            <a:r>
              <a:rPr dirty="0" sz="1300" spc="5">
                <a:latin typeface="Times New Roman"/>
                <a:cs typeface="Times New Roman"/>
              </a:rPr>
              <a:t>Set to </a:t>
            </a:r>
            <a:r>
              <a:rPr dirty="0" sz="1300" spc="10">
                <a:latin typeface="Courier New"/>
                <a:cs typeface="Courier New"/>
              </a:rPr>
              <a:t>NULL</a:t>
            </a:r>
            <a:r>
              <a:rPr dirty="0" sz="1300" spc="-450">
                <a:latin typeface="Courier New"/>
                <a:cs typeface="Courier New"/>
              </a:rPr>
              <a:t> </a:t>
            </a:r>
            <a:r>
              <a:rPr dirty="0" sz="1300" spc="5">
                <a:latin typeface="Times New Roman"/>
                <a:cs typeface="Times New Roman"/>
              </a:rPr>
              <a:t>for updates and deletions.</a:t>
            </a:r>
            <a:endParaRPr sz="1300">
              <a:latin typeface="Times New Roman"/>
              <a:cs typeface="Times New Roman"/>
            </a:endParaRPr>
          </a:p>
          <a:p>
            <a:pPr marL="515620" indent="-252095">
              <a:lnSpc>
                <a:spcPct val="100000"/>
              </a:lnSpc>
              <a:spcBef>
                <a:spcPts val="105"/>
              </a:spcBef>
              <a:buChar char="•"/>
              <a:tabLst>
                <a:tab pos="514984" algn="l"/>
                <a:tab pos="516255" algn="l"/>
              </a:tabLst>
            </a:pPr>
            <a:r>
              <a:rPr dirty="0" sz="1300" spc="5">
                <a:latin typeface="Times New Roman"/>
                <a:cs typeface="Times New Roman"/>
              </a:rPr>
              <a:t>Set to a default value </a:t>
            </a:r>
            <a:r>
              <a:rPr dirty="0" sz="1300" spc="10">
                <a:latin typeface="Times New Roman"/>
                <a:cs typeface="Times New Roman"/>
              </a:rPr>
              <a:t>on </a:t>
            </a:r>
            <a:r>
              <a:rPr dirty="0" sz="1300" spc="5">
                <a:latin typeface="Times New Roman"/>
                <a:cs typeface="Times New Roman"/>
              </a:rPr>
              <a:t>updates and</a:t>
            </a:r>
            <a:r>
              <a:rPr dirty="0" sz="1300">
                <a:latin typeface="Times New Roman"/>
                <a:cs typeface="Times New Roman"/>
              </a:rPr>
              <a:t> </a:t>
            </a:r>
            <a:r>
              <a:rPr dirty="0" sz="1300" spc="5">
                <a:latin typeface="Times New Roman"/>
                <a:cs typeface="Times New Roman"/>
              </a:rPr>
              <a:t>deletions.</a:t>
            </a:r>
            <a:endParaRPr sz="1300">
              <a:latin typeface="Times New Roman"/>
              <a:cs typeface="Times New Roman"/>
            </a:endParaRPr>
          </a:p>
          <a:p>
            <a:pPr marL="514984" indent="-251460">
              <a:lnSpc>
                <a:spcPct val="100000"/>
              </a:lnSpc>
              <a:spcBef>
                <a:spcPts val="15"/>
              </a:spcBef>
              <a:buChar char="•"/>
              <a:tabLst>
                <a:tab pos="514984" algn="l"/>
                <a:tab pos="515620" algn="l"/>
              </a:tabLst>
            </a:pPr>
            <a:r>
              <a:rPr dirty="0" sz="1300" spc="5">
                <a:latin typeface="Times New Roman"/>
                <a:cs typeface="Times New Roman"/>
              </a:rPr>
              <a:t>Enforce referential integrity in a distributed</a:t>
            </a:r>
            <a:r>
              <a:rPr dirty="0" sz="1300" spc="25">
                <a:latin typeface="Times New Roman"/>
                <a:cs typeface="Times New Roman"/>
              </a:rPr>
              <a:t> </a:t>
            </a:r>
            <a:r>
              <a:rPr dirty="0" sz="1300" spc="5">
                <a:latin typeface="Times New Roman"/>
                <a:cs typeface="Times New Roman"/>
              </a:rPr>
              <a:t>system.</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Enable and disable dynamically.</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You </a:t>
            </a:r>
            <a:r>
              <a:rPr dirty="0" sz="1300" spc="5">
                <a:latin typeface="Times New Roman"/>
                <a:cs typeface="Times New Roman"/>
              </a:rPr>
              <a:t>can develop triggers to implement these integrity</a:t>
            </a:r>
            <a:r>
              <a:rPr dirty="0" sz="1300" spc="20">
                <a:latin typeface="Times New Roman"/>
                <a:cs typeface="Times New Roman"/>
              </a:rPr>
              <a:t> </a:t>
            </a:r>
            <a:r>
              <a:rPr dirty="0" sz="1300" spc="5">
                <a:latin typeface="Times New Roman"/>
                <a:cs typeface="Times New Roman"/>
              </a:rPr>
              <a:t>rules.</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38430" marR="5080">
              <a:lnSpc>
                <a:spcPct val="101299"/>
              </a:lnSpc>
              <a:spcBef>
                <a:spcPts val="320"/>
              </a:spcBef>
            </a:pPr>
            <a:r>
              <a:rPr dirty="0" sz="1300" spc="10">
                <a:latin typeface="Times New Roman"/>
                <a:cs typeface="Times New Roman"/>
              </a:rPr>
              <a:t>Enforce </a:t>
            </a:r>
            <a:r>
              <a:rPr dirty="0" sz="1300" spc="5">
                <a:latin typeface="Times New Roman"/>
                <a:cs typeface="Times New Roman"/>
              </a:rPr>
              <a:t>referential integrity with a trigger. </a:t>
            </a: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value </a:t>
            </a:r>
            <a:r>
              <a:rPr dirty="0" sz="1300" spc="5">
                <a:latin typeface="Times New Roman"/>
                <a:cs typeface="Times New Roman"/>
              </a:rPr>
              <a:t>of </a:t>
            </a:r>
            <a:r>
              <a:rPr dirty="0" sz="1300" spc="15">
                <a:latin typeface="Courier New"/>
                <a:cs typeface="Courier New"/>
              </a:rPr>
              <a:t>DEPARTMENT_ID</a:t>
            </a:r>
            <a:r>
              <a:rPr dirty="0" sz="1300" spc="-400">
                <a:latin typeface="Courier New"/>
                <a:cs typeface="Courier New"/>
              </a:rPr>
              <a:t> </a:t>
            </a:r>
            <a:r>
              <a:rPr dirty="0" sz="1300" spc="5">
                <a:latin typeface="Times New Roman"/>
                <a:cs typeface="Times New Roman"/>
              </a:rPr>
              <a:t>changes  in the </a:t>
            </a:r>
            <a:r>
              <a:rPr dirty="0" sz="1300" spc="15">
                <a:latin typeface="Courier New"/>
                <a:cs typeface="Courier New"/>
              </a:rPr>
              <a:t>DEPARTMENTS </a:t>
            </a:r>
            <a:r>
              <a:rPr dirty="0" sz="1300" spc="5">
                <a:latin typeface="Times New Roman"/>
                <a:cs typeface="Times New Roman"/>
              </a:rPr>
              <a:t>parent table, cascade the update to the corresponding rows in the  </a:t>
            </a:r>
            <a:r>
              <a:rPr dirty="0" sz="1300" spc="15">
                <a:latin typeface="Courier New"/>
                <a:cs typeface="Courier New"/>
              </a:rPr>
              <a:t>EMPLOYEES</a:t>
            </a:r>
            <a:r>
              <a:rPr dirty="0" sz="1300" spc="-455">
                <a:latin typeface="Courier New"/>
                <a:cs typeface="Courier New"/>
              </a:rPr>
              <a:t> </a:t>
            </a:r>
            <a:r>
              <a:rPr dirty="0" sz="1300" spc="5">
                <a:latin typeface="Times New Roman"/>
                <a:cs typeface="Times New Roman"/>
              </a:rPr>
              <a:t>child table.</a:t>
            </a:r>
            <a:endParaRPr sz="1300">
              <a:latin typeface="Times New Roman"/>
              <a:cs typeface="Times New Roman"/>
            </a:endParaRPr>
          </a:p>
          <a:p>
            <a:pPr marL="138430">
              <a:lnSpc>
                <a:spcPct val="100000"/>
              </a:lnSpc>
              <a:spcBef>
                <a:spcPts val="500"/>
              </a:spcBef>
            </a:pPr>
            <a:r>
              <a:rPr dirty="0" sz="1300" spc="5">
                <a:latin typeface="Times New Roman"/>
                <a:cs typeface="Times New Roman"/>
              </a:rPr>
              <a:t>For a complete referential integrity solution using triggers, a single trigger is not</a:t>
            </a:r>
            <a:r>
              <a:rPr dirty="0" sz="1300" spc="140">
                <a:latin typeface="Times New Roman"/>
                <a:cs typeface="Times New Roman"/>
              </a:rPr>
              <a:t> </a:t>
            </a:r>
            <a:r>
              <a:rPr dirty="0" sz="1300" spc="5">
                <a:latin typeface="Times New Roman"/>
                <a:cs typeface="Times New Roman"/>
              </a:rPr>
              <a:t>enough.</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65376"/>
            <a:ext cx="5105400" cy="708025"/>
          </a:xfrm>
          <a:prstGeom prst="rect">
            <a:avLst/>
          </a:prstGeom>
          <a:solidFill>
            <a:srgbClr val="CCCCCC"/>
          </a:solidFill>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CREATE </a:t>
            </a:r>
            <a:r>
              <a:rPr dirty="0" sz="1300" spc="-20" b="1">
                <a:latin typeface="Courier New"/>
                <a:cs typeface="Courier New"/>
              </a:rPr>
              <a:t>MATERIALIZED </a:t>
            </a:r>
            <a:r>
              <a:rPr dirty="0" sz="1300" spc="-15" b="1">
                <a:latin typeface="Courier New"/>
                <a:cs typeface="Courier New"/>
              </a:rPr>
              <a:t>VIEW</a:t>
            </a:r>
            <a:r>
              <a:rPr dirty="0" sz="1300" spc="-30" b="1">
                <a:latin typeface="Courier New"/>
                <a:cs typeface="Courier New"/>
              </a:rPr>
              <a:t> </a:t>
            </a:r>
            <a:r>
              <a:rPr dirty="0" sz="1300" spc="-20" b="1">
                <a:latin typeface="Courier New"/>
                <a:cs typeface="Courier New"/>
              </a:rPr>
              <a:t>emp_copy</a:t>
            </a:r>
            <a:endParaRPr sz="1300">
              <a:latin typeface="Courier New"/>
              <a:cs typeface="Courier New"/>
            </a:endParaRPr>
          </a:p>
          <a:p>
            <a:pPr marL="271145">
              <a:lnSpc>
                <a:spcPts val="1550"/>
              </a:lnSpc>
            </a:pPr>
            <a:r>
              <a:rPr dirty="0" sz="1300" spc="-10" b="1">
                <a:latin typeface="Courier New"/>
                <a:cs typeface="Courier New"/>
              </a:rPr>
              <a:t>NEXT </a:t>
            </a:r>
            <a:r>
              <a:rPr dirty="0" sz="1300" spc="-15" b="1">
                <a:latin typeface="Courier New"/>
                <a:cs typeface="Courier New"/>
              </a:rPr>
              <a:t>sysdate </a:t>
            </a:r>
            <a:r>
              <a:rPr dirty="0" sz="1300" spc="-10" b="1">
                <a:latin typeface="Courier New"/>
                <a:cs typeface="Courier New"/>
              </a:rPr>
              <a:t>+</a:t>
            </a:r>
            <a:r>
              <a:rPr dirty="0" sz="1300" spc="-40" b="1">
                <a:latin typeface="Courier New"/>
                <a:cs typeface="Courier New"/>
              </a:rPr>
              <a:t> </a:t>
            </a:r>
            <a:r>
              <a:rPr dirty="0" sz="1300" spc="-10" b="1">
                <a:latin typeface="Courier New"/>
                <a:cs typeface="Courier New"/>
              </a:rPr>
              <a:t>7</a:t>
            </a:r>
            <a:endParaRPr sz="1300">
              <a:latin typeface="Courier New"/>
              <a:cs typeface="Courier New"/>
            </a:endParaRPr>
          </a:p>
          <a:p>
            <a:pPr marL="271145">
              <a:lnSpc>
                <a:spcPts val="1555"/>
              </a:lnSpc>
            </a:pPr>
            <a:r>
              <a:rPr dirty="0" sz="1300" spc="-15" b="1">
                <a:latin typeface="Courier New"/>
                <a:cs typeface="Courier New"/>
              </a:rPr>
              <a:t>AS SELECT </a:t>
            </a:r>
            <a:r>
              <a:rPr dirty="0" sz="1300" spc="-10" b="1">
                <a:latin typeface="Courier New"/>
                <a:cs typeface="Courier New"/>
              </a:rPr>
              <a:t>* </a:t>
            </a:r>
            <a:r>
              <a:rPr dirty="0" sz="1300" spc="-15" b="1">
                <a:latin typeface="Courier New"/>
                <a:cs typeface="Courier New"/>
              </a:rPr>
              <a:t>FROM</a:t>
            </a:r>
            <a:r>
              <a:rPr dirty="0" sz="1300" spc="-45" b="1">
                <a:latin typeface="Courier New"/>
                <a:cs typeface="Courier New"/>
              </a:rPr>
              <a:t> </a:t>
            </a:r>
            <a:r>
              <a:rPr dirty="0" sz="1300" spc="-20" b="1">
                <a:latin typeface="Courier New"/>
                <a:cs typeface="Courier New"/>
              </a:rPr>
              <a:t>employees@ny;</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5</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spc="-5" b="1">
                <a:latin typeface="Arial"/>
                <a:cs typeface="Arial"/>
              </a:rPr>
              <a:t>Replicating </a:t>
            </a:r>
            <a:r>
              <a:rPr dirty="0" sz="2000" b="1">
                <a:latin typeface="Arial"/>
                <a:cs typeface="Arial"/>
              </a:rPr>
              <a:t>a Table Within </a:t>
            </a:r>
            <a:r>
              <a:rPr dirty="0" sz="2000" spc="-5" b="1">
                <a:latin typeface="Arial"/>
                <a:cs typeface="Arial"/>
              </a:rPr>
              <a:t>the Server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6263640" cy="36849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a </a:t>
            </a:r>
            <a:r>
              <a:rPr dirty="0" sz="1300" spc="5" b="1">
                <a:latin typeface="Arial"/>
                <a:cs typeface="Arial"/>
              </a:rPr>
              <a:t>Materialized</a:t>
            </a:r>
            <a:r>
              <a:rPr dirty="0" sz="1300" spc="-5" b="1">
                <a:latin typeface="Arial"/>
                <a:cs typeface="Arial"/>
              </a:rPr>
              <a:t> </a:t>
            </a:r>
            <a:r>
              <a:rPr dirty="0" sz="1300" spc="5" b="1">
                <a:latin typeface="Arial"/>
                <a:cs typeface="Arial"/>
              </a:rPr>
              <a:t>View</a:t>
            </a:r>
            <a:endParaRPr sz="1300">
              <a:latin typeface="Arial"/>
              <a:cs typeface="Arial"/>
            </a:endParaRPr>
          </a:p>
          <a:p>
            <a:pPr marL="137795" marR="5080">
              <a:lnSpc>
                <a:spcPct val="101299"/>
              </a:lnSpc>
              <a:spcBef>
                <a:spcPts val="370"/>
              </a:spcBef>
            </a:pPr>
            <a:r>
              <a:rPr dirty="0" sz="1300" spc="5">
                <a:latin typeface="Times New Roman"/>
                <a:cs typeface="Times New Roman"/>
              </a:rPr>
              <a:t>Materialized views enable </a:t>
            </a:r>
            <a:r>
              <a:rPr dirty="0" sz="1300" spc="10">
                <a:latin typeface="Times New Roman"/>
                <a:cs typeface="Times New Roman"/>
              </a:rPr>
              <a:t>you </a:t>
            </a:r>
            <a:r>
              <a:rPr dirty="0" sz="1300" spc="5">
                <a:latin typeface="Times New Roman"/>
                <a:cs typeface="Times New Roman"/>
              </a:rPr>
              <a:t>to </a:t>
            </a:r>
            <a:r>
              <a:rPr dirty="0" sz="1300" spc="10">
                <a:latin typeface="Times New Roman"/>
                <a:cs typeface="Times New Roman"/>
              </a:rPr>
              <a:t>maintain copies </a:t>
            </a:r>
            <a:r>
              <a:rPr dirty="0" sz="1300" spc="5">
                <a:latin typeface="Times New Roman"/>
                <a:cs typeface="Times New Roman"/>
              </a:rPr>
              <a:t>of </a:t>
            </a:r>
            <a:r>
              <a:rPr dirty="0" sz="1300" spc="10">
                <a:latin typeface="Times New Roman"/>
                <a:cs typeface="Times New Roman"/>
              </a:rPr>
              <a:t>remote </a:t>
            </a:r>
            <a:r>
              <a:rPr dirty="0" sz="1300" spc="5">
                <a:latin typeface="Times New Roman"/>
                <a:cs typeface="Times New Roman"/>
              </a:rPr>
              <a:t>data </a:t>
            </a:r>
            <a:r>
              <a:rPr dirty="0" sz="1300" spc="10">
                <a:latin typeface="Times New Roman"/>
                <a:cs typeface="Times New Roman"/>
              </a:rPr>
              <a:t>on </a:t>
            </a:r>
            <a:r>
              <a:rPr dirty="0" sz="1300" spc="5">
                <a:latin typeface="Times New Roman"/>
                <a:cs typeface="Times New Roman"/>
              </a:rPr>
              <a:t>your local node for  replication purposes. </a:t>
            </a:r>
            <a:r>
              <a:rPr dirty="0" sz="1300" spc="10">
                <a:latin typeface="Times New Roman"/>
                <a:cs typeface="Times New Roman"/>
              </a:rPr>
              <a:t>You </a:t>
            </a:r>
            <a:r>
              <a:rPr dirty="0" sz="1300" spc="5">
                <a:latin typeface="Times New Roman"/>
                <a:cs typeface="Times New Roman"/>
              </a:rPr>
              <a:t>can select data from a materialized </a:t>
            </a:r>
            <a:r>
              <a:rPr dirty="0" sz="1300" spc="10">
                <a:latin typeface="Times New Roman"/>
                <a:cs typeface="Times New Roman"/>
              </a:rPr>
              <a:t>view </a:t>
            </a:r>
            <a:r>
              <a:rPr dirty="0" sz="1300" spc="5">
                <a:latin typeface="Times New Roman"/>
                <a:cs typeface="Times New Roman"/>
              </a:rPr>
              <a:t>as </a:t>
            </a:r>
            <a:r>
              <a:rPr dirty="0" sz="1300" spc="10">
                <a:latin typeface="Times New Roman"/>
                <a:cs typeface="Times New Roman"/>
              </a:rPr>
              <a:t>you would </a:t>
            </a:r>
            <a:r>
              <a:rPr dirty="0" sz="1300" spc="5">
                <a:latin typeface="Times New Roman"/>
                <a:cs typeface="Times New Roman"/>
              </a:rPr>
              <a:t>from a  </a:t>
            </a:r>
            <a:r>
              <a:rPr dirty="0" sz="1300" spc="10">
                <a:latin typeface="Times New Roman"/>
                <a:cs typeface="Times New Roman"/>
              </a:rPr>
              <a:t>normal </a:t>
            </a:r>
            <a:r>
              <a:rPr dirty="0" sz="1300" spc="5">
                <a:latin typeface="Times New Roman"/>
                <a:cs typeface="Times New Roman"/>
              </a:rPr>
              <a:t>database table or view. </a:t>
            </a:r>
            <a:r>
              <a:rPr dirty="0" sz="1300" spc="10">
                <a:latin typeface="Times New Roman"/>
                <a:cs typeface="Times New Roman"/>
              </a:rPr>
              <a:t>A </a:t>
            </a:r>
            <a:r>
              <a:rPr dirty="0" sz="1300" spc="5">
                <a:latin typeface="Times New Roman"/>
                <a:cs typeface="Times New Roman"/>
              </a:rPr>
              <a:t>materialized view is a database object that contains the  results of a query, or a copy of </a:t>
            </a:r>
            <a:r>
              <a:rPr dirty="0" sz="1300" spc="10">
                <a:latin typeface="Times New Roman"/>
                <a:cs typeface="Times New Roman"/>
              </a:rPr>
              <a:t>some </a:t>
            </a:r>
            <a:r>
              <a:rPr dirty="0" sz="1300" spc="5">
                <a:latin typeface="Times New Roman"/>
                <a:cs typeface="Times New Roman"/>
              </a:rPr>
              <a:t>database </a:t>
            </a:r>
            <a:r>
              <a:rPr dirty="0" sz="1300" spc="10">
                <a:latin typeface="Times New Roman"/>
                <a:cs typeface="Times New Roman"/>
              </a:rPr>
              <a:t>on </a:t>
            </a:r>
            <a:r>
              <a:rPr dirty="0" sz="1300" spc="5">
                <a:latin typeface="Times New Roman"/>
                <a:cs typeface="Times New Roman"/>
              </a:rPr>
              <a:t>a query. </a:t>
            </a:r>
            <a:r>
              <a:rPr dirty="0" sz="1300" spc="10">
                <a:latin typeface="Times New Roman"/>
                <a:cs typeface="Times New Roman"/>
              </a:rPr>
              <a:t>The </a:t>
            </a:r>
            <a:r>
              <a:rPr dirty="0" sz="1300" spc="10">
                <a:latin typeface="Courier New"/>
                <a:cs typeface="Courier New"/>
              </a:rPr>
              <a:t>FROM</a:t>
            </a:r>
            <a:r>
              <a:rPr dirty="0" sz="1300" spc="-385">
                <a:latin typeface="Courier New"/>
                <a:cs typeface="Courier New"/>
              </a:rPr>
              <a:t> </a:t>
            </a:r>
            <a:r>
              <a:rPr dirty="0" sz="1300" spc="10">
                <a:latin typeface="Times New Roman"/>
                <a:cs typeface="Times New Roman"/>
              </a:rPr>
              <a:t>clause </a:t>
            </a:r>
            <a:r>
              <a:rPr dirty="0" sz="1300" spc="5">
                <a:latin typeface="Times New Roman"/>
                <a:cs typeface="Times New Roman"/>
              </a:rPr>
              <a:t>of the query of  a materialized view </a:t>
            </a:r>
            <a:r>
              <a:rPr dirty="0" sz="1300" spc="10">
                <a:latin typeface="Times New Roman"/>
                <a:cs typeface="Times New Roman"/>
              </a:rPr>
              <a:t>can name </a:t>
            </a:r>
            <a:r>
              <a:rPr dirty="0" sz="1300" spc="5">
                <a:latin typeface="Times New Roman"/>
                <a:cs typeface="Times New Roman"/>
              </a:rPr>
              <a:t>tables, views, and other materialized</a:t>
            </a:r>
            <a:r>
              <a:rPr dirty="0" sz="1300" spc="15">
                <a:latin typeface="Times New Roman"/>
                <a:cs typeface="Times New Roman"/>
              </a:rPr>
              <a:t> </a:t>
            </a:r>
            <a:r>
              <a:rPr dirty="0" sz="1300" spc="5">
                <a:latin typeface="Times New Roman"/>
                <a:cs typeface="Times New Roman"/>
              </a:rPr>
              <a:t>views.</a:t>
            </a:r>
            <a:endParaRPr sz="1300">
              <a:latin typeface="Times New Roman"/>
              <a:cs typeface="Times New Roman"/>
            </a:endParaRPr>
          </a:p>
          <a:p>
            <a:pPr algn="just" marL="137795" marR="10160">
              <a:lnSpc>
                <a:spcPct val="101299"/>
              </a:lnSpc>
              <a:spcBef>
                <a:spcPts val="400"/>
              </a:spcBef>
            </a:pPr>
            <a:r>
              <a:rPr dirty="0" sz="1300" spc="10">
                <a:latin typeface="Times New Roman"/>
                <a:cs typeface="Times New Roman"/>
              </a:rPr>
              <a:t>When </a:t>
            </a:r>
            <a:r>
              <a:rPr dirty="0" sz="1300" spc="5">
                <a:latin typeface="Times New Roman"/>
                <a:cs typeface="Times New Roman"/>
              </a:rPr>
              <a:t>a materialized view is used, replication is performed implicitly </a:t>
            </a:r>
            <a:r>
              <a:rPr dirty="0" sz="1300" spc="10">
                <a:latin typeface="Times New Roman"/>
                <a:cs typeface="Times New Roman"/>
              </a:rPr>
              <a:t>by </a:t>
            </a:r>
            <a:r>
              <a:rPr dirty="0" sz="1300" spc="5">
                <a:latin typeface="Times New Roman"/>
                <a:cs typeface="Times New Roman"/>
              </a:rPr>
              <a:t>the Oracle server.  This performs better than using user-defined </a:t>
            </a:r>
            <a:r>
              <a:rPr dirty="0" sz="1300" spc="10">
                <a:latin typeface="Times New Roman"/>
                <a:cs typeface="Times New Roman"/>
              </a:rPr>
              <a:t>PL/SQL </a:t>
            </a:r>
            <a:r>
              <a:rPr dirty="0" sz="1300" spc="5">
                <a:latin typeface="Times New Roman"/>
                <a:cs typeface="Times New Roman"/>
              </a:rPr>
              <a:t>triggers for replication. Materialized  views:</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10">
                <a:latin typeface="Times New Roman"/>
                <a:cs typeface="Times New Roman"/>
              </a:rPr>
              <a:t>Copy </a:t>
            </a:r>
            <a:r>
              <a:rPr dirty="0" sz="1300" spc="5">
                <a:latin typeface="Times New Roman"/>
                <a:cs typeface="Times New Roman"/>
              </a:rPr>
              <a:t>data from local and </a:t>
            </a:r>
            <a:r>
              <a:rPr dirty="0" sz="1300" spc="10">
                <a:latin typeface="Times New Roman"/>
                <a:cs typeface="Times New Roman"/>
              </a:rPr>
              <a:t>remote </a:t>
            </a:r>
            <a:r>
              <a:rPr dirty="0" sz="1300" spc="5">
                <a:latin typeface="Times New Roman"/>
                <a:cs typeface="Times New Roman"/>
              </a:rPr>
              <a:t>tables asynchronously, at user-defined</a:t>
            </a:r>
            <a:r>
              <a:rPr dirty="0" sz="1300" spc="50">
                <a:latin typeface="Times New Roman"/>
                <a:cs typeface="Times New Roman"/>
              </a:rPr>
              <a:t> </a:t>
            </a:r>
            <a:r>
              <a:rPr dirty="0" sz="1300" spc="5">
                <a:latin typeface="Times New Roman"/>
                <a:cs typeface="Times New Roman"/>
              </a:rPr>
              <a:t>intervals</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10">
                <a:latin typeface="Times New Roman"/>
                <a:cs typeface="Times New Roman"/>
              </a:rPr>
              <a:t>Can </a:t>
            </a:r>
            <a:r>
              <a:rPr dirty="0" sz="1300" spc="5">
                <a:latin typeface="Times New Roman"/>
                <a:cs typeface="Times New Roman"/>
              </a:rPr>
              <a:t>be based </a:t>
            </a:r>
            <a:r>
              <a:rPr dirty="0" sz="1300" spc="10">
                <a:latin typeface="Times New Roman"/>
                <a:cs typeface="Times New Roman"/>
              </a:rPr>
              <a:t>on </a:t>
            </a:r>
            <a:r>
              <a:rPr dirty="0" sz="1300" spc="5">
                <a:latin typeface="Times New Roman"/>
                <a:cs typeface="Times New Roman"/>
              </a:rPr>
              <a:t>multiple master</a:t>
            </a:r>
            <a:r>
              <a:rPr dirty="0" sz="1300" spc="-10">
                <a:latin typeface="Times New Roman"/>
                <a:cs typeface="Times New Roman"/>
              </a:rPr>
              <a:t> </a:t>
            </a:r>
            <a:r>
              <a:rPr dirty="0" sz="1300" spc="5">
                <a:latin typeface="Times New Roman"/>
                <a:cs typeface="Times New Roman"/>
              </a:rPr>
              <a:t>tables</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10">
                <a:latin typeface="Times New Roman"/>
                <a:cs typeface="Times New Roman"/>
              </a:rPr>
              <a:t>Are </a:t>
            </a:r>
            <a:r>
              <a:rPr dirty="0" sz="1300" spc="5">
                <a:latin typeface="Times New Roman"/>
                <a:cs typeface="Times New Roman"/>
              </a:rPr>
              <a:t>read-only </a:t>
            </a:r>
            <a:r>
              <a:rPr dirty="0" sz="1300" spc="10">
                <a:latin typeface="Times New Roman"/>
                <a:cs typeface="Times New Roman"/>
              </a:rPr>
              <a:t>by </a:t>
            </a:r>
            <a:r>
              <a:rPr dirty="0" sz="1300" spc="5">
                <a:latin typeface="Times New Roman"/>
                <a:cs typeface="Times New Roman"/>
              </a:rPr>
              <a:t>default, unless using the Oracle </a:t>
            </a:r>
            <a:r>
              <a:rPr dirty="0" sz="1300" spc="10">
                <a:latin typeface="Times New Roman"/>
                <a:cs typeface="Times New Roman"/>
              </a:rPr>
              <a:t>Advanced </a:t>
            </a:r>
            <a:r>
              <a:rPr dirty="0" sz="1300" spc="5">
                <a:latin typeface="Times New Roman"/>
                <a:cs typeface="Times New Roman"/>
              </a:rPr>
              <a:t>Replication</a:t>
            </a:r>
            <a:r>
              <a:rPr dirty="0" sz="1300" spc="50">
                <a:latin typeface="Times New Roman"/>
                <a:cs typeface="Times New Roman"/>
              </a:rPr>
              <a:t> </a:t>
            </a:r>
            <a:r>
              <a:rPr dirty="0" sz="1300" spc="5">
                <a:latin typeface="Times New Roman"/>
                <a:cs typeface="Times New Roman"/>
              </a:rPr>
              <a:t>feature</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Improve the performance of data manipulation </a:t>
            </a:r>
            <a:r>
              <a:rPr dirty="0" sz="1300" spc="10">
                <a:latin typeface="Times New Roman"/>
                <a:cs typeface="Times New Roman"/>
              </a:rPr>
              <a:t>on </a:t>
            </a:r>
            <a:r>
              <a:rPr dirty="0" sz="1300" spc="5">
                <a:latin typeface="Times New Roman"/>
                <a:cs typeface="Times New Roman"/>
              </a:rPr>
              <a:t>the master</a:t>
            </a:r>
            <a:r>
              <a:rPr dirty="0" sz="1300" spc="3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137795">
              <a:lnSpc>
                <a:spcPct val="100000"/>
              </a:lnSpc>
              <a:spcBef>
                <a:spcPts val="420"/>
              </a:spcBef>
            </a:pPr>
            <a:r>
              <a:rPr dirty="0" sz="1300" spc="5">
                <a:latin typeface="Times New Roman"/>
                <a:cs typeface="Times New Roman"/>
              </a:rPr>
              <a:t>Alternatively, </a:t>
            </a:r>
            <a:r>
              <a:rPr dirty="0" sz="1300" spc="10">
                <a:latin typeface="Times New Roman"/>
                <a:cs typeface="Times New Roman"/>
              </a:rPr>
              <a:t>you can </a:t>
            </a:r>
            <a:r>
              <a:rPr dirty="0" sz="1300" spc="5">
                <a:latin typeface="Times New Roman"/>
                <a:cs typeface="Times New Roman"/>
              </a:rPr>
              <a:t>replicate tables using</a:t>
            </a:r>
            <a:r>
              <a:rPr dirty="0" sz="1300" spc="-5">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137795" marR="48895">
              <a:lnSpc>
                <a:spcPct val="103800"/>
              </a:lnSpc>
              <a:spcBef>
                <a:spcPts val="280"/>
              </a:spcBef>
            </a:pPr>
            <a:r>
              <a:rPr dirty="0" sz="1300" spc="10">
                <a:latin typeface="Times New Roman"/>
                <a:cs typeface="Times New Roman"/>
              </a:rPr>
              <a:t>The </a:t>
            </a:r>
            <a:r>
              <a:rPr dirty="0" sz="1300" spc="5">
                <a:latin typeface="Times New Roman"/>
                <a:cs typeface="Times New Roman"/>
              </a:rPr>
              <a:t>example in the slide creates a copy of the </a:t>
            </a:r>
            <a:r>
              <a:rPr dirty="0" sz="1300" spc="10">
                <a:latin typeface="Times New Roman"/>
                <a:cs typeface="Times New Roman"/>
              </a:rPr>
              <a:t>remote </a:t>
            </a:r>
            <a:r>
              <a:rPr dirty="0" sz="1300" spc="15">
                <a:latin typeface="Courier New"/>
                <a:cs typeface="Courier New"/>
              </a:rPr>
              <a:t>EMPLOYEES</a:t>
            </a:r>
            <a:r>
              <a:rPr dirty="0" sz="1300" spc="-355">
                <a:latin typeface="Courier New"/>
                <a:cs typeface="Courier New"/>
              </a:rPr>
              <a:t> </a:t>
            </a:r>
            <a:r>
              <a:rPr dirty="0" sz="1300" spc="5">
                <a:latin typeface="Times New Roman"/>
                <a:cs typeface="Times New Roman"/>
              </a:rPr>
              <a:t>table from </a:t>
            </a:r>
            <a:r>
              <a:rPr dirty="0" sz="1300" spc="10">
                <a:latin typeface="Times New Roman"/>
                <a:cs typeface="Times New Roman"/>
              </a:rPr>
              <a:t>New </a:t>
            </a:r>
            <a:r>
              <a:rPr dirty="0" sz="1300" spc="5">
                <a:latin typeface="Times New Roman"/>
                <a:cs typeface="Times New Roman"/>
              </a:rPr>
              <a:t>York.  </a:t>
            </a:r>
            <a:r>
              <a:rPr dirty="0" sz="1300" spc="10">
                <a:latin typeface="Times New Roman"/>
                <a:cs typeface="Times New Roman"/>
              </a:rPr>
              <a:t>The </a:t>
            </a:r>
            <a:r>
              <a:rPr dirty="0" sz="1300" spc="10">
                <a:latin typeface="Courier New"/>
                <a:cs typeface="Courier New"/>
              </a:rPr>
              <a:t>NEXT </a:t>
            </a:r>
            <a:r>
              <a:rPr dirty="0" sz="1300" spc="5">
                <a:latin typeface="Times New Roman"/>
                <a:cs typeface="Times New Roman"/>
              </a:rPr>
              <a:t>clause specifies a date time expression for the interval </a:t>
            </a:r>
            <a:r>
              <a:rPr dirty="0" sz="1300" spc="10">
                <a:latin typeface="Times New Roman"/>
                <a:cs typeface="Times New Roman"/>
              </a:rPr>
              <a:t>between </a:t>
            </a:r>
            <a:r>
              <a:rPr dirty="0" sz="1300" spc="5">
                <a:latin typeface="Times New Roman"/>
                <a:cs typeface="Times New Roman"/>
              </a:rPr>
              <a:t>automatic  refreshes.</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10511"/>
            <a:ext cx="5105400" cy="316103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250"/>
              </a:lnSpc>
            </a:pPr>
            <a:r>
              <a:rPr dirty="0" sz="1300" spc="-15" b="1">
                <a:latin typeface="Courier New"/>
                <a:cs typeface="Courier New"/>
              </a:rPr>
              <a:t>CREATE OR REPLACE TRIGGER</a:t>
            </a:r>
            <a:r>
              <a:rPr dirty="0" sz="1300" spc="-40" b="1">
                <a:latin typeface="Courier New"/>
                <a:cs typeface="Courier New"/>
              </a:rPr>
              <a:t> </a:t>
            </a:r>
            <a:r>
              <a:rPr dirty="0" sz="1300" spc="-20" b="1">
                <a:latin typeface="Courier New"/>
                <a:cs typeface="Courier New"/>
              </a:rPr>
              <a:t>emp_replica</a:t>
            </a:r>
            <a:endParaRPr sz="1300">
              <a:latin typeface="Courier New"/>
              <a:cs typeface="Courier New"/>
            </a:endParaRPr>
          </a:p>
          <a:p>
            <a:pPr marL="173355">
              <a:lnSpc>
                <a:spcPts val="1165"/>
              </a:lnSpc>
            </a:pPr>
            <a:r>
              <a:rPr dirty="0" sz="1300" spc="-15" b="1">
                <a:latin typeface="Courier New"/>
                <a:cs typeface="Courier New"/>
              </a:rPr>
              <a:t>BEFORE INSERT OR UPDATE ON employees FOR EACH</a:t>
            </a:r>
            <a:r>
              <a:rPr dirty="0" sz="1300" spc="-95" b="1">
                <a:latin typeface="Courier New"/>
                <a:cs typeface="Courier New"/>
              </a:rPr>
              <a:t> </a:t>
            </a:r>
            <a:r>
              <a:rPr dirty="0" sz="1300" spc="-20" b="1">
                <a:latin typeface="Courier New"/>
                <a:cs typeface="Courier New"/>
              </a:rPr>
              <a:t>ROW</a:t>
            </a:r>
            <a:endParaRPr sz="1300">
              <a:latin typeface="Courier New"/>
              <a:cs typeface="Courier New"/>
            </a:endParaRPr>
          </a:p>
          <a:p>
            <a:pPr marL="856615" marR="139700" indent="-781050">
              <a:lnSpc>
                <a:spcPct val="74600"/>
              </a:lnSpc>
              <a:spcBef>
                <a:spcPts val="195"/>
              </a:spcBef>
            </a:pPr>
            <a:r>
              <a:rPr dirty="0" sz="1300" spc="-15" b="1">
                <a:latin typeface="Courier New"/>
                <a:cs typeface="Courier New"/>
              </a:rPr>
              <a:t>BEGIN /* Proceed if user initiates data </a:t>
            </a:r>
            <a:r>
              <a:rPr dirty="0" sz="1300" spc="-20" b="1">
                <a:latin typeface="Courier New"/>
                <a:cs typeface="Courier New"/>
              </a:rPr>
              <a:t>operation,  </a:t>
            </a:r>
            <a:r>
              <a:rPr dirty="0" sz="1300" spc="-15" b="1">
                <a:latin typeface="Courier New"/>
                <a:cs typeface="Courier New"/>
              </a:rPr>
              <a:t>NOT through the cascading</a:t>
            </a:r>
            <a:r>
              <a:rPr dirty="0" sz="1300" spc="-55" b="1">
                <a:latin typeface="Courier New"/>
                <a:cs typeface="Courier New"/>
              </a:rPr>
              <a:t> </a:t>
            </a:r>
            <a:r>
              <a:rPr dirty="0" sz="1300" spc="-20" b="1">
                <a:latin typeface="Courier New"/>
                <a:cs typeface="Courier New"/>
              </a:rPr>
              <a:t>trigger.*/</a:t>
            </a:r>
            <a:endParaRPr sz="1300">
              <a:latin typeface="Courier New"/>
              <a:cs typeface="Courier New"/>
            </a:endParaRPr>
          </a:p>
          <a:p>
            <a:pPr marL="270510">
              <a:lnSpc>
                <a:spcPts val="960"/>
              </a:lnSpc>
            </a:pPr>
            <a:r>
              <a:rPr dirty="0" sz="1300" spc="-10" b="1">
                <a:latin typeface="Courier New"/>
                <a:cs typeface="Courier New"/>
              </a:rPr>
              <a:t>IF </a:t>
            </a:r>
            <a:r>
              <a:rPr dirty="0" sz="1300" spc="-15" b="1">
                <a:latin typeface="Courier New"/>
                <a:cs typeface="Courier New"/>
              </a:rPr>
              <a:t>INSERTING</a:t>
            </a:r>
            <a:r>
              <a:rPr dirty="0" sz="1300" spc="-35" b="1">
                <a:latin typeface="Courier New"/>
                <a:cs typeface="Courier New"/>
              </a:rPr>
              <a:t> </a:t>
            </a:r>
            <a:r>
              <a:rPr dirty="0" sz="1300" spc="-15" b="1">
                <a:latin typeface="Courier New"/>
                <a:cs typeface="Courier New"/>
              </a:rPr>
              <a:t>THEN</a:t>
            </a:r>
            <a:endParaRPr sz="1300">
              <a:latin typeface="Courier New"/>
              <a:cs typeface="Courier New"/>
            </a:endParaRPr>
          </a:p>
          <a:p>
            <a:pPr marL="368300">
              <a:lnSpc>
                <a:spcPts val="1165"/>
              </a:lnSpc>
            </a:pPr>
            <a:r>
              <a:rPr dirty="0" sz="1300" spc="-10" b="1">
                <a:latin typeface="Courier New"/>
                <a:cs typeface="Courier New"/>
              </a:rPr>
              <a:t>IF </a:t>
            </a:r>
            <a:r>
              <a:rPr dirty="0" sz="1300" spc="-15" b="1">
                <a:latin typeface="Courier New"/>
                <a:cs typeface="Courier New"/>
              </a:rPr>
              <a:t>:NEW.flag </a:t>
            </a:r>
            <a:r>
              <a:rPr dirty="0" sz="1300" spc="-10" b="1">
                <a:latin typeface="Courier New"/>
                <a:cs typeface="Courier New"/>
              </a:rPr>
              <a:t>IS NULL</a:t>
            </a:r>
            <a:r>
              <a:rPr dirty="0" sz="1300" spc="-55" b="1">
                <a:latin typeface="Courier New"/>
                <a:cs typeface="Courier New"/>
              </a:rPr>
              <a:t> </a:t>
            </a:r>
            <a:r>
              <a:rPr dirty="0" sz="1300" spc="-15" b="1">
                <a:latin typeface="Courier New"/>
                <a:cs typeface="Courier New"/>
              </a:rPr>
              <a:t>THEN</a:t>
            </a:r>
            <a:endParaRPr sz="1300">
              <a:latin typeface="Courier New"/>
              <a:cs typeface="Courier New"/>
            </a:endParaRPr>
          </a:p>
          <a:p>
            <a:pPr marL="563880" marR="1311275">
              <a:lnSpc>
                <a:spcPct val="74300"/>
              </a:lnSpc>
              <a:spcBef>
                <a:spcPts val="204"/>
              </a:spcBef>
            </a:pPr>
            <a:r>
              <a:rPr dirty="0" sz="1300" spc="-15" b="1">
                <a:latin typeface="Courier New"/>
                <a:cs typeface="Courier New"/>
              </a:rPr>
              <a:t>INSERT INTO </a:t>
            </a:r>
            <a:r>
              <a:rPr dirty="0" sz="1300" spc="-20" b="1">
                <a:latin typeface="Courier New"/>
                <a:cs typeface="Courier New"/>
              </a:rPr>
              <a:t>employees@sf  VALUES(:new.employee_id,...,'B');</a:t>
            </a:r>
            <a:endParaRPr sz="1300">
              <a:latin typeface="Courier New"/>
              <a:cs typeface="Courier New"/>
            </a:endParaRPr>
          </a:p>
          <a:p>
            <a:pPr marL="368300" marR="2874010" indent="195580">
              <a:lnSpc>
                <a:spcPct val="74600"/>
              </a:lnSpc>
            </a:pPr>
            <a:r>
              <a:rPr dirty="0" sz="1300" spc="-15" b="1">
                <a:latin typeface="Courier New"/>
                <a:cs typeface="Courier New"/>
              </a:rPr>
              <a:t>:NEW.flag :=</a:t>
            </a:r>
            <a:r>
              <a:rPr dirty="0" sz="1300" spc="-90" b="1">
                <a:latin typeface="Courier New"/>
                <a:cs typeface="Courier New"/>
              </a:rPr>
              <a:t> </a:t>
            </a:r>
            <a:r>
              <a:rPr dirty="0" sz="1300" spc="-20" b="1">
                <a:latin typeface="Courier New"/>
                <a:cs typeface="Courier New"/>
              </a:rPr>
              <a:t>'A';  </a:t>
            </a:r>
            <a:r>
              <a:rPr dirty="0" sz="1300" spc="-15" b="1">
                <a:latin typeface="Courier New"/>
                <a:cs typeface="Courier New"/>
              </a:rPr>
              <a:t>END</a:t>
            </a:r>
            <a:r>
              <a:rPr dirty="0" sz="1300" spc="-30" b="1">
                <a:latin typeface="Courier New"/>
                <a:cs typeface="Courier New"/>
              </a:rPr>
              <a:t> </a:t>
            </a:r>
            <a:r>
              <a:rPr dirty="0" sz="1300" spc="-20" b="1">
                <a:latin typeface="Courier New"/>
                <a:cs typeface="Courier New"/>
              </a:rPr>
              <a:t>IF;</a:t>
            </a:r>
            <a:endParaRPr sz="1300">
              <a:latin typeface="Courier New"/>
              <a:cs typeface="Courier New"/>
            </a:endParaRPr>
          </a:p>
          <a:p>
            <a:pPr marL="270510">
              <a:lnSpc>
                <a:spcPts val="960"/>
              </a:lnSpc>
              <a:tabLst>
                <a:tab pos="953769" algn="l"/>
              </a:tabLst>
            </a:pPr>
            <a:r>
              <a:rPr dirty="0" sz="1300" spc="-15" b="1">
                <a:latin typeface="Courier New"/>
                <a:cs typeface="Courier New"/>
              </a:rPr>
              <a:t>ELSE	/* Updating.</a:t>
            </a:r>
            <a:r>
              <a:rPr dirty="0" sz="1300" spc="-110" b="1">
                <a:latin typeface="Courier New"/>
                <a:cs typeface="Courier New"/>
              </a:rPr>
              <a:t> </a:t>
            </a:r>
            <a:r>
              <a:rPr dirty="0" sz="1300" spc="-20" b="1">
                <a:latin typeface="Courier New"/>
                <a:cs typeface="Courier New"/>
              </a:rPr>
              <a:t>*/</a:t>
            </a:r>
            <a:endParaRPr sz="1300">
              <a:latin typeface="Courier New"/>
              <a:cs typeface="Courier New"/>
            </a:endParaRPr>
          </a:p>
          <a:p>
            <a:pPr marL="563880" marR="1898014" indent="-196215">
              <a:lnSpc>
                <a:spcPct val="74600"/>
              </a:lnSpc>
              <a:spcBef>
                <a:spcPts val="195"/>
              </a:spcBef>
            </a:pPr>
            <a:r>
              <a:rPr dirty="0" sz="1300" spc="-15" b="1">
                <a:latin typeface="Courier New"/>
                <a:cs typeface="Courier New"/>
              </a:rPr>
              <a:t>IF :NEW.flag </a:t>
            </a:r>
            <a:r>
              <a:rPr dirty="0" sz="1300" spc="-10" b="1">
                <a:latin typeface="Courier New"/>
                <a:cs typeface="Courier New"/>
              </a:rPr>
              <a:t>= </a:t>
            </a:r>
            <a:r>
              <a:rPr dirty="0" sz="1300" spc="-15" b="1">
                <a:latin typeface="Courier New"/>
                <a:cs typeface="Courier New"/>
              </a:rPr>
              <a:t>:OLD.flag </a:t>
            </a:r>
            <a:r>
              <a:rPr dirty="0" sz="1300" spc="-20" b="1">
                <a:latin typeface="Courier New"/>
                <a:cs typeface="Courier New"/>
              </a:rPr>
              <a:t>THEN  </a:t>
            </a:r>
            <a:r>
              <a:rPr dirty="0" sz="1300" spc="-15" b="1">
                <a:latin typeface="Courier New"/>
                <a:cs typeface="Courier New"/>
              </a:rPr>
              <a:t>UPDATE</a:t>
            </a:r>
            <a:r>
              <a:rPr dirty="0" sz="1300" spc="-30" b="1">
                <a:latin typeface="Courier New"/>
                <a:cs typeface="Courier New"/>
              </a:rPr>
              <a:t> </a:t>
            </a:r>
            <a:r>
              <a:rPr dirty="0" sz="1300" spc="-20" b="1">
                <a:latin typeface="Courier New"/>
                <a:cs typeface="Courier New"/>
              </a:rPr>
              <a:t>employees@sf</a:t>
            </a:r>
            <a:endParaRPr sz="1300">
              <a:latin typeface="Courier New"/>
              <a:cs typeface="Courier New"/>
            </a:endParaRPr>
          </a:p>
          <a:p>
            <a:pPr marL="661670">
              <a:lnSpc>
                <a:spcPts val="960"/>
              </a:lnSpc>
            </a:pPr>
            <a:r>
              <a:rPr dirty="0" sz="1300" spc="-15" b="1">
                <a:latin typeface="Courier New"/>
                <a:cs typeface="Courier New"/>
              </a:rPr>
              <a:t>SET</a:t>
            </a:r>
            <a:r>
              <a:rPr dirty="0" sz="1300" spc="-5" b="1">
                <a:latin typeface="Courier New"/>
                <a:cs typeface="Courier New"/>
              </a:rPr>
              <a:t> </a:t>
            </a:r>
            <a:r>
              <a:rPr dirty="0" sz="1300" spc="-20" b="1">
                <a:latin typeface="Courier New"/>
                <a:cs typeface="Courier New"/>
              </a:rPr>
              <a:t>ename=:NEW.last_name,...,flag=:NEW.flag</a:t>
            </a:r>
            <a:endParaRPr sz="1300">
              <a:latin typeface="Courier New"/>
              <a:cs typeface="Courier New"/>
            </a:endParaRPr>
          </a:p>
          <a:p>
            <a:pPr marL="368300" marR="822960" indent="293370">
              <a:lnSpc>
                <a:spcPct val="74600"/>
              </a:lnSpc>
              <a:spcBef>
                <a:spcPts val="200"/>
              </a:spcBef>
            </a:pPr>
            <a:r>
              <a:rPr dirty="0" sz="1300" spc="-15" b="1">
                <a:latin typeface="Courier New"/>
                <a:cs typeface="Courier New"/>
              </a:rPr>
              <a:t>WHERE employee_id </a:t>
            </a:r>
            <a:r>
              <a:rPr dirty="0" sz="1300" spc="-10" b="1">
                <a:latin typeface="Courier New"/>
                <a:cs typeface="Courier New"/>
              </a:rPr>
              <a:t>= </a:t>
            </a:r>
            <a:r>
              <a:rPr dirty="0" sz="1300" spc="-15" b="1">
                <a:latin typeface="Courier New"/>
                <a:cs typeface="Courier New"/>
              </a:rPr>
              <a:t>:NEW.employee_id;  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algn="r" marR="725805">
              <a:lnSpc>
                <a:spcPts val="960"/>
              </a:lnSpc>
            </a:pPr>
            <a:r>
              <a:rPr dirty="0" sz="1300" spc="-15" b="1">
                <a:latin typeface="Courier New"/>
                <a:cs typeface="Courier New"/>
              </a:rPr>
              <a:t>IF :OLD.flag </a:t>
            </a:r>
            <a:r>
              <a:rPr dirty="0" sz="1300" spc="-10" b="1">
                <a:latin typeface="Courier New"/>
                <a:cs typeface="Courier New"/>
              </a:rPr>
              <a:t>= </a:t>
            </a:r>
            <a:r>
              <a:rPr dirty="0" sz="1300" spc="-15" b="1">
                <a:latin typeface="Courier New"/>
                <a:cs typeface="Courier New"/>
              </a:rPr>
              <a:t>'A' THEN :NEW.flag :=</a:t>
            </a:r>
            <a:r>
              <a:rPr dirty="0" sz="1300" spc="-110" b="1">
                <a:latin typeface="Courier New"/>
                <a:cs typeface="Courier New"/>
              </a:rPr>
              <a:t> </a:t>
            </a:r>
            <a:r>
              <a:rPr dirty="0" sz="1300" spc="-20" b="1">
                <a:latin typeface="Courier New"/>
                <a:cs typeface="Courier New"/>
              </a:rPr>
              <a:t>'B';</a:t>
            </a:r>
            <a:endParaRPr sz="1300">
              <a:latin typeface="Courier New"/>
              <a:cs typeface="Courier New"/>
            </a:endParaRPr>
          </a:p>
          <a:p>
            <a:pPr algn="r" marR="725805">
              <a:lnSpc>
                <a:spcPts val="1165"/>
              </a:lnSpc>
            </a:pPr>
            <a:r>
              <a:rPr dirty="0" sz="1300" spc="-15" b="1">
                <a:latin typeface="Courier New"/>
                <a:cs typeface="Courier New"/>
              </a:rPr>
              <a:t>ELSE :NEW.flag :=</a:t>
            </a:r>
            <a:r>
              <a:rPr dirty="0" sz="1300" spc="-105" b="1">
                <a:latin typeface="Courier New"/>
                <a:cs typeface="Courier New"/>
              </a:rPr>
              <a:t> </a:t>
            </a:r>
            <a:r>
              <a:rPr dirty="0" sz="1300" spc="-20" b="1">
                <a:latin typeface="Courier New"/>
                <a:cs typeface="Courier New"/>
              </a:rPr>
              <a:t>'A';</a:t>
            </a:r>
            <a:endParaRPr sz="1300">
              <a:latin typeface="Courier New"/>
              <a:cs typeface="Courier New"/>
            </a:endParaRPr>
          </a:p>
          <a:p>
            <a:pPr marL="270510" marR="4045585" indent="97155">
              <a:lnSpc>
                <a:spcPct val="74300"/>
              </a:lnSpc>
              <a:spcBef>
                <a:spcPts val="135"/>
              </a:spcBef>
            </a:pPr>
            <a:r>
              <a:rPr dirty="0" sz="1300" spc="-15" b="1">
                <a:latin typeface="Courier New"/>
                <a:cs typeface="Courier New"/>
              </a:rPr>
              <a:t>END</a:t>
            </a:r>
            <a:r>
              <a:rPr dirty="0" sz="1300" spc="-100" b="1">
                <a:latin typeface="Courier New"/>
                <a:cs typeface="Courier New"/>
              </a:rPr>
              <a:t> </a:t>
            </a:r>
            <a:r>
              <a:rPr dirty="0" sz="1300" spc="-20" b="1">
                <a:latin typeface="Courier New"/>
                <a:cs typeface="Courier New"/>
              </a:rPr>
              <a:t>IF;</a:t>
            </a:r>
            <a:endParaRPr sz="1300">
              <a:latin typeface="Courier New"/>
              <a:cs typeface="Courier New"/>
            </a:endParaRPr>
          </a:p>
          <a:p>
            <a:pPr marL="270510" marR="4045585">
              <a:lnSpc>
                <a:spcPct val="74300"/>
              </a:lnSpc>
            </a:pPr>
            <a:r>
              <a:rPr dirty="0" sz="1300" spc="-15" b="1">
                <a:latin typeface="Courier New"/>
                <a:cs typeface="Courier New"/>
              </a:rPr>
              <a:t>END</a:t>
            </a:r>
            <a:r>
              <a:rPr dirty="0" sz="1300" spc="-60" b="1">
                <a:latin typeface="Courier New"/>
                <a:cs typeface="Courier New"/>
              </a:rPr>
              <a:t> </a:t>
            </a:r>
            <a:r>
              <a:rPr dirty="0" sz="1300" spc="-20" b="1">
                <a:latin typeface="Courier New"/>
                <a:cs typeface="Courier New"/>
              </a:rPr>
              <a:t>IF;</a:t>
            </a:r>
            <a:endParaRPr sz="1300">
              <a:latin typeface="Courier New"/>
              <a:cs typeface="Courier New"/>
            </a:endParaRPr>
          </a:p>
          <a:p>
            <a:pPr marL="75565">
              <a:lnSpc>
                <a:spcPts val="1165"/>
              </a:lnSpc>
              <a:spcBef>
                <a:spcPts val="65"/>
              </a:spcBef>
            </a:pPr>
            <a:r>
              <a:rPr dirty="0" sz="1300" spc="-20" b="1">
                <a:latin typeface="Courier New"/>
                <a:cs typeface="Courier New"/>
              </a:rPr>
              <a:t>END;</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6</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Replicating </a:t>
            </a:r>
            <a:r>
              <a:rPr dirty="0" sz="2000" b="1">
                <a:latin typeface="Arial"/>
                <a:cs typeface="Arial"/>
              </a:rPr>
              <a:t>a Table with a</a:t>
            </a:r>
            <a:r>
              <a:rPr dirty="0" sz="2000" spc="-5" b="1">
                <a:latin typeface="Arial"/>
                <a:cs typeface="Arial"/>
              </a:rPr>
              <a:t> 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6049010" cy="208788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Replicating </a:t>
            </a:r>
            <a:r>
              <a:rPr dirty="0" sz="1300" spc="10" b="1">
                <a:latin typeface="Arial"/>
                <a:cs typeface="Arial"/>
              </a:rPr>
              <a:t>a Table with a</a:t>
            </a:r>
            <a:r>
              <a:rPr dirty="0" sz="1300" spc="-15" b="1">
                <a:latin typeface="Arial"/>
                <a:cs typeface="Arial"/>
              </a:rPr>
              <a:t> </a:t>
            </a:r>
            <a:r>
              <a:rPr dirty="0" sz="1300" spc="5" b="1">
                <a:latin typeface="Arial"/>
                <a:cs typeface="Arial"/>
              </a:rPr>
              <a:t>Trigger</a:t>
            </a:r>
            <a:endParaRPr sz="1300">
              <a:latin typeface="Arial"/>
              <a:cs typeface="Arial"/>
            </a:endParaRPr>
          </a:p>
          <a:p>
            <a:pPr marL="138430">
              <a:lnSpc>
                <a:spcPct val="100000"/>
              </a:lnSpc>
              <a:spcBef>
                <a:spcPts val="390"/>
              </a:spcBef>
            </a:pPr>
            <a:r>
              <a:rPr dirty="0" sz="1300" spc="10">
                <a:latin typeface="Times New Roman"/>
                <a:cs typeface="Times New Roman"/>
              </a:rPr>
              <a:t>You </a:t>
            </a:r>
            <a:r>
              <a:rPr dirty="0" sz="1300" spc="5">
                <a:latin typeface="Times New Roman"/>
                <a:cs typeface="Times New Roman"/>
              </a:rPr>
              <a:t>can replicate a table with a trigger. </a:t>
            </a:r>
            <a:r>
              <a:rPr dirty="0" sz="1300" spc="10">
                <a:latin typeface="Times New Roman"/>
                <a:cs typeface="Times New Roman"/>
              </a:rPr>
              <a:t>By </a:t>
            </a:r>
            <a:r>
              <a:rPr dirty="0" sz="1300" spc="5">
                <a:latin typeface="Times New Roman"/>
                <a:cs typeface="Times New Roman"/>
              </a:rPr>
              <a:t>replicating a table, </a:t>
            </a:r>
            <a:r>
              <a:rPr dirty="0" sz="1300" spc="10">
                <a:latin typeface="Times New Roman"/>
                <a:cs typeface="Times New Roman"/>
              </a:rPr>
              <a:t>you</a:t>
            </a:r>
            <a:r>
              <a:rPr dirty="0" sz="1300" spc="25">
                <a:latin typeface="Times New Roman"/>
                <a:cs typeface="Times New Roman"/>
              </a:rPr>
              <a:t> </a:t>
            </a:r>
            <a:r>
              <a:rPr dirty="0" sz="1300" spc="5">
                <a:latin typeface="Times New Roman"/>
                <a:cs typeface="Times New Roman"/>
              </a:rPr>
              <a:t>can:</a:t>
            </a:r>
            <a:endParaRPr sz="1300">
              <a:latin typeface="Times New Roman"/>
              <a:cs typeface="Times New Roman"/>
            </a:endParaRPr>
          </a:p>
          <a:p>
            <a:pPr marL="515620" indent="-252729">
              <a:lnSpc>
                <a:spcPct val="100000"/>
              </a:lnSpc>
              <a:spcBef>
                <a:spcPts val="15"/>
              </a:spcBef>
              <a:buChar char="•"/>
              <a:tabLst>
                <a:tab pos="514984" algn="l"/>
                <a:tab pos="516255" algn="l"/>
              </a:tabLst>
            </a:pPr>
            <a:r>
              <a:rPr dirty="0" sz="1300" spc="10">
                <a:latin typeface="Times New Roman"/>
                <a:cs typeface="Times New Roman"/>
              </a:rPr>
              <a:t>Copy </a:t>
            </a:r>
            <a:r>
              <a:rPr dirty="0" sz="1300" spc="5">
                <a:latin typeface="Times New Roman"/>
                <a:cs typeface="Times New Roman"/>
              </a:rPr>
              <a:t>tables synchronously, in real</a:t>
            </a:r>
            <a:r>
              <a:rPr dirty="0" sz="1300" spc="-5">
                <a:latin typeface="Times New Roman"/>
                <a:cs typeface="Times New Roman"/>
              </a:rPr>
              <a:t> </a:t>
            </a:r>
            <a:r>
              <a:rPr dirty="0" sz="1300" spc="5">
                <a:latin typeface="Times New Roman"/>
                <a:cs typeface="Times New Roman"/>
              </a:rPr>
              <a:t>time</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Base replicas </a:t>
            </a:r>
            <a:r>
              <a:rPr dirty="0" sz="1300" spc="10">
                <a:latin typeface="Times New Roman"/>
                <a:cs typeface="Times New Roman"/>
              </a:rPr>
              <a:t>on </a:t>
            </a:r>
            <a:r>
              <a:rPr dirty="0" sz="1300" spc="5">
                <a:latin typeface="Times New Roman"/>
                <a:cs typeface="Times New Roman"/>
              </a:rPr>
              <a:t>a single master</a:t>
            </a:r>
            <a:r>
              <a:rPr dirty="0" sz="130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515620" indent="-252095">
              <a:lnSpc>
                <a:spcPct val="100000"/>
              </a:lnSpc>
              <a:spcBef>
                <a:spcPts val="25"/>
              </a:spcBef>
              <a:buChar char="•"/>
              <a:tabLst>
                <a:tab pos="514984" algn="l"/>
                <a:tab pos="515620" algn="l"/>
              </a:tabLst>
            </a:pPr>
            <a:r>
              <a:rPr dirty="0" sz="1300" spc="10">
                <a:latin typeface="Times New Roman"/>
                <a:cs typeface="Times New Roman"/>
              </a:rPr>
              <a:t>Read from </a:t>
            </a:r>
            <a:r>
              <a:rPr dirty="0" sz="1300" spc="5">
                <a:latin typeface="Times New Roman"/>
                <a:cs typeface="Times New Roman"/>
              </a:rPr>
              <a:t>replicas as </a:t>
            </a:r>
            <a:r>
              <a:rPr dirty="0" sz="1300">
                <a:latin typeface="Times New Roman"/>
                <a:cs typeface="Times New Roman"/>
              </a:rPr>
              <a:t>well </a:t>
            </a:r>
            <a:r>
              <a:rPr dirty="0" sz="1300" spc="5">
                <a:latin typeface="Times New Roman"/>
                <a:cs typeface="Times New Roman"/>
              </a:rPr>
              <a:t>as </a:t>
            </a:r>
            <a:r>
              <a:rPr dirty="0" sz="1300">
                <a:latin typeface="Times New Roman"/>
                <a:cs typeface="Times New Roman"/>
              </a:rPr>
              <a:t>write </a:t>
            </a:r>
            <a:r>
              <a:rPr dirty="0" sz="1300" spc="5">
                <a:latin typeface="Times New Roman"/>
                <a:cs typeface="Times New Roman"/>
              </a:rPr>
              <a:t>to</a:t>
            </a:r>
            <a:r>
              <a:rPr dirty="0" sz="1300" spc="-5">
                <a:latin typeface="Times New Roman"/>
                <a:cs typeface="Times New Roman"/>
              </a:rPr>
              <a:t> </a:t>
            </a:r>
            <a:r>
              <a:rPr dirty="0" sz="1300" spc="10">
                <a:latin typeface="Times New Roman"/>
                <a:cs typeface="Times New Roman"/>
              </a:rPr>
              <a:t>them</a:t>
            </a:r>
            <a:endParaRPr sz="1300">
              <a:latin typeface="Times New Roman"/>
              <a:cs typeface="Times New Roman"/>
            </a:endParaRPr>
          </a:p>
          <a:p>
            <a:pPr marL="138430" marR="5080">
              <a:lnSpc>
                <a:spcPct val="101499"/>
              </a:lnSpc>
              <a:spcBef>
                <a:spcPts val="80"/>
              </a:spcBef>
            </a:pPr>
            <a:r>
              <a:rPr dirty="0" sz="1300" spc="5" b="1">
                <a:latin typeface="Times New Roman"/>
                <a:cs typeface="Times New Roman"/>
              </a:rPr>
              <a:t>Note: </a:t>
            </a:r>
            <a:r>
              <a:rPr dirty="0" sz="1300" spc="5">
                <a:latin typeface="Times New Roman"/>
                <a:cs typeface="Times New Roman"/>
              </a:rPr>
              <a:t>Excessive use of triggers </a:t>
            </a:r>
            <a:r>
              <a:rPr dirty="0" sz="1300" spc="10">
                <a:latin typeface="Times New Roman"/>
                <a:cs typeface="Times New Roman"/>
              </a:rPr>
              <a:t>can </a:t>
            </a:r>
            <a:r>
              <a:rPr dirty="0" sz="1300" spc="5">
                <a:latin typeface="Times New Roman"/>
                <a:cs typeface="Times New Roman"/>
              </a:rPr>
              <a:t>impair </a:t>
            </a:r>
            <a:r>
              <a:rPr dirty="0" sz="1300">
                <a:latin typeface="Times New Roman"/>
                <a:cs typeface="Times New Roman"/>
              </a:rPr>
              <a:t>the </a:t>
            </a:r>
            <a:r>
              <a:rPr dirty="0" sz="1300" spc="5">
                <a:latin typeface="Times New Roman"/>
                <a:cs typeface="Times New Roman"/>
              </a:rPr>
              <a:t>performance of data manipulation </a:t>
            </a:r>
            <a:r>
              <a:rPr dirty="0" sz="1300" spc="10">
                <a:latin typeface="Times New Roman"/>
                <a:cs typeface="Times New Roman"/>
              </a:rPr>
              <a:t>on </a:t>
            </a:r>
            <a:r>
              <a:rPr dirty="0" sz="1300" spc="5">
                <a:latin typeface="Times New Roman"/>
                <a:cs typeface="Times New Roman"/>
              </a:rPr>
              <a:t>the  master table, particularly if the </a:t>
            </a:r>
            <a:r>
              <a:rPr dirty="0" sz="1300" spc="10">
                <a:latin typeface="Times New Roman"/>
                <a:cs typeface="Times New Roman"/>
              </a:rPr>
              <a:t>network</a:t>
            </a:r>
            <a:r>
              <a:rPr dirty="0" sz="1300" spc="5">
                <a:latin typeface="Times New Roman"/>
                <a:cs typeface="Times New Roman"/>
              </a:rPr>
              <a:t> fails.</a:t>
            </a:r>
            <a:endParaRPr sz="1300">
              <a:latin typeface="Times New Roman"/>
              <a:cs typeface="Times New Roman"/>
            </a:endParaRPr>
          </a:p>
          <a:p>
            <a:pPr marL="138430">
              <a:lnSpc>
                <a:spcPct val="100000"/>
              </a:lnSpc>
              <a:spcBef>
                <a:spcPts val="880"/>
              </a:spcBef>
            </a:pPr>
            <a:r>
              <a:rPr dirty="0" sz="1300" spc="5" b="1">
                <a:latin typeface="Times New Roman"/>
                <a:cs typeface="Times New Roman"/>
              </a:rPr>
              <a:t>Example</a:t>
            </a:r>
            <a:endParaRPr sz="1300">
              <a:latin typeface="Times New Roman"/>
              <a:cs typeface="Times New Roman"/>
            </a:endParaRPr>
          </a:p>
          <a:p>
            <a:pPr marL="138430">
              <a:lnSpc>
                <a:spcPct val="100000"/>
              </a:lnSpc>
              <a:spcBef>
                <a:spcPts val="345"/>
              </a:spcBef>
            </a:pPr>
            <a:r>
              <a:rPr dirty="0" sz="1300" spc="5">
                <a:latin typeface="Times New Roman"/>
                <a:cs typeface="Times New Roman"/>
              </a:rPr>
              <a:t>In </a:t>
            </a:r>
            <a:r>
              <a:rPr dirty="0" sz="1300" spc="10">
                <a:latin typeface="Times New Roman"/>
                <a:cs typeface="Times New Roman"/>
              </a:rPr>
              <a:t>New </a:t>
            </a:r>
            <a:r>
              <a:rPr dirty="0" sz="1300" spc="5">
                <a:latin typeface="Times New Roman"/>
                <a:cs typeface="Times New Roman"/>
              </a:rPr>
              <a:t>York, replicate the local </a:t>
            </a:r>
            <a:r>
              <a:rPr dirty="0" sz="1300" spc="15">
                <a:latin typeface="Courier New"/>
                <a:cs typeface="Courier New"/>
              </a:rPr>
              <a:t>EMPLOYEES</a:t>
            </a:r>
            <a:r>
              <a:rPr dirty="0" sz="1300" spc="-434">
                <a:latin typeface="Courier New"/>
                <a:cs typeface="Courier New"/>
              </a:rPr>
              <a:t> </a:t>
            </a:r>
            <a:r>
              <a:rPr dirty="0" sz="1300" spc="5">
                <a:latin typeface="Times New Roman"/>
                <a:cs typeface="Times New Roman"/>
              </a:rPr>
              <a:t>table to </a:t>
            </a:r>
            <a:r>
              <a:rPr dirty="0" sz="1300" spc="10">
                <a:latin typeface="Times New Roman"/>
                <a:cs typeface="Times New Roman"/>
              </a:rPr>
              <a:t>San </a:t>
            </a:r>
            <a:r>
              <a:rPr dirty="0" sz="1300" spc="5">
                <a:latin typeface="Times New Roman"/>
                <a:cs typeface="Times New Roman"/>
              </a:rPr>
              <a:t>Francisco.</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Computing Derived Data </a:t>
            </a:r>
            <a:r>
              <a:rPr dirty="0" sz="2000" b="1">
                <a:latin typeface="Arial"/>
                <a:cs typeface="Arial"/>
              </a:rPr>
              <a:t>Within the</a:t>
            </a:r>
            <a:r>
              <a:rPr dirty="0" sz="2000" spc="10" b="1">
                <a:latin typeface="Arial"/>
                <a:cs typeface="Arial"/>
              </a:rPr>
              <a:t> </a:t>
            </a:r>
            <a:r>
              <a:rPr dirty="0" sz="2000" b="1">
                <a:latin typeface="Arial"/>
                <a:cs typeface="Arial"/>
              </a:rPr>
              <a:t>Server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7</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1865376"/>
            <a:ext cx="5105400" cy="1047750"/>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0"/>
              </a:lnSpc>
              <a:spcBef>
                <a:spcPts val="90"/>
              </a:spcBef>
            </a:pPr>
            <a:r>
              <a:rPr dirty="0" sz="1300" spc="-15" b="1">
                <a:latin typeface="Courier New"/>
                <a:cs typeface="Courier New"/>
              </a:rPr>
              <a:t>UPDATE</a:t>
            </a:r>
            <a:r>
              <a:rPr dirty="0" sz="1300" spc="-25" b="1">
                <a:latin typeface="Courier New"/>
                <a:cs typeface="Courier New"/>
              </a:rPr>
              <a:t> </a:t>
            </a:r>
            <a:r>
              <a:rPr dirty="0" sz="1300" spc="-20" b="1">
                <a:latin typeface="Courier New"/>
                <a:cs typeface="Courier New"/>
              </a:rPr>
              <a:t>departments</a:t>
            </a:r>
            <a:endParaRPr sz="1300">
              <a:latin typeface="Courier New"/>
              <a:cs typeface="Courier New"/>
            </a:endParaRPr>
          </a:p>
          <a:p>
            <a:pPr marL="173355">
              <a:lnSpc>
                <a:spcPts val="1545"/>
              </a:lnSpc>
            </a:pPr>
            <a:r>
              <a:rPr dirty="0" sz="1300" spc="-15" b="1">
                <a:latin typeface="Courier New"/>
                <a:cs typeface="Courier New"/>
              </a:rPr>
              <a:t>SET </a:t>
            </a:r>
            <a:r>
              <a:rPr dirty="0" sz="1300" spc="-20" b="1">
                <a:latin typeface="Courier New"/>
                <a:cs typeface="Courier New"/>
              </a:rPr>
              <a:t>total_sal=(SELECT</a:t>
            </a:r>
            <a:r>
              <a:rPr dirty="0" sz="1300" spc="-25" b="1">
                <a:latin typeface="Courier New"/>
                <a:cs typeface="Courier New"/>
              </a:rPr>
              <a:t> </a:t>
            </a:r>
            <a:r>
              <a:rPr dirty="0" sz="1300" spc="-20" b="1">
                <a:latin typeface="Courier New"/>
                <a:cs typeface="Courier New"/>
              </a:rPr>
              <a:t>SUM(salary)</a:t>
            </a:r>
            <a:endParaRPr sz="1300">
              <a:latin typeface="Courier New"/>
              <a:cs typeface="Courier New"/>
            </a:endParaRPr>
          </a:p>
          <a:p>
            <a:pPr marL="1675764">
              <a:lnSpc>
                <a:spcPts val="1550"/>
              </a:lnSpc>
            </a:pPr>
            <a:r>
              <a:rPr dirty="0" sz="1300" spc="-15" b="1">
                <a:latin typeface="Courier New"/>
                <a:cs typeface="Courier New"/>
              </a:rPr>
              <a:t>FROM</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2126615" marR="334645" indent="-450850">
              <a:lnSpc>
                <a:spcPts val="1550"/>
              </a:lnSpc>
              <a:spcBef>
                <a:spcPts val="55"/>
              </a:spcBef>
            </a:pPr>
            <a:r>
              <a:rPr dirty="0" sz="1300" spc="-15" b="1">
                <a:latin typeface="Courier New"/>
                <a:cs typeface="Courier New"/>
              </a:rPr>
              <a:t>WHERE </a:t>
            </a:r>
            <a:r>
              <a:rPr dirty="0" sz="1300" spc="-20" b="1">
                <a:latin typeface="Courier New"/>
                <a:cs typeface="Courier New"/>
              </a:rPr>
              <a:t>employees.department_id </a:t>
            </a:r>
            <a:r>
              <a:rPr dirty="0" sz="1300" spc="-10" b="1">
                <a:latin typeface="Courier New"/>
                <a:cs typeface="Courier New"/>
              </a:rPr>
              <a:t>=  </a:t>
            </a:r>
            <a:r>
              <a:rPr dirty="0" sz="1300" spc="-20" b="1">
                <a:latin typeface="Courier New"/>
                <a:cs typeface="Courier New"/>
              </a:rPr>
              <a:t>departments.department_id);</a:t>
            </a:r>
            <a:endParaRPr sz="1300">
              <a:latin typeface="Courier New"/>
              <a:cs typeface="Courier New"/>
            </a:endParaRPr>
          </a:p>
        </p:txBody>
      </p:sp>
      <p:sp>
        <p:nvSpPr>
          <p:cNvPr id="5" name="object 5"/>
          <p:cNvSpPr txBox="1"/>
          <p:nvPr/>
        </p:nvSpPr>
        <p:spPr>
          <a:xfrm>
            <a:off x="743204" y="5609382"/>
            <a:ext cx="6259195" cy="226949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Computing </a:t>
            </a:r>
            <a:r>
              <a:rPr dirty="0" sz="1300" spc="5" b="1">
                <a:latin typeface="Arial"/>
                <a:cs typeface="Arial"/>
              </a:rPr>
              <a:t>Derived </a:t>
            </a:r>
            <a:r>
              <a:rPr dirty="0" sz="1300" spc="10" b="1">
                <a:latin typeface="Arial"/>
                <a:cs typeface="Arial"/>
              </a:rPr>
              <a:t>Data Within the</a:t>
            </a:r>
            <a:r>
              <a:rPr dirty="0" sz="1300" spc="-10" b="1">
                <a:latin typeface="Arial"/>
                <a:cs typeface="Arial"/>
              </a:rPr>
              <a:t> </a:t>
            </a:r>
            <a:r>
              <a:rPr dirty="0" sz="1300" spc="5" b="1">
                <a:latin typeface="Arial"/>
                <a:cs typeface="Arial"/>
              </a:rPr>
              <a:t>Server</a:t>
            </a:r>
            <a:endParaRPr sz="1300">
              <a:latin typeface="Arial"/>
              <a:cs typeface="Arial"/>
            </a:endParaRPr>
          </a:p>
          <a:p>
            <a:pPr marL="137795" marR="327025">
              <a:lnSpc>
                <a:spcPct val="101099"/>
              </a:lnSpc>
              <a:spcBef>
                <a:spcPts val="370"/>
              </a:spcBef>
            </a:pPr>
            <a:r>
              <a:rPr dirty="0" sz="1300" spc="10">
                <a:latin typeface="Times New Roman"/>
                <a:cs typeface="Times New Roman"/>
              </a:rPr>
              <a:t>By </a:t>
            </a:r>
            <a:r>
              <a:rPr dirty="0" sz="1300" spc="5">
                <a:latin typeface="Times New Roman"/>
                <a:cs typeface="Times New Roman"/>
              </a:rPr>
              <a:t>using the server, </a:t>
            </a:r>
            <a:r>
              <a:rPr dirty="0" sz="1300" spc="10">
                <a:latin typeface="Times New Roman"/>
                <a:cs typeface="Times New Roman"/>
              </a:rPr>
              <a:t>you </a:t>
            </a:r>
            <a:r>
              <a:rPr dirty="0" sz="1300" spc="5">
                <a:latin typeface="Times New Roman"/>
                <a:cs typeface="Times New Roman"/>
              </a:rPr>
              <a:t>can schedule batch jobs or use the database Scheduler for the  following</a:t>
            </a:r>
            <a:r>
              <a:rPr dirty="0" sz="1300">
                <a:latin typeface="Times New Roman"/>
                <a:cs typeface="Times New Roman"/>
              </a:rPr>
              <a:t> </a:t>
            </a:r>
            <a:r>
              <a:rPr dirty="0" sz="1300" spc="5">
                <a:latin typeface="Times New Roman"/>
                <a:cs typeface="Times New Roman"/>
              </a:rPr>
              <a:t>scenarios:</a:t>
            </a:r>
            <a:endParaRPr sz="1300">
              <a:latin typeface="Times New Roman"/>
              <a:cs typeface="Times New Roman"/>
            </a:endParaRPr>
          </a:p>
          <a:p>
            <a:pPr marL="515620" indent="-252095">
              <a:lnSpc>
                <a:spcPct val="100000"/>
              </a:lnSpc>
              <a:spcBef>
                <a:spcPts val="25"/>
              </a:spcBef>
              <a:buChar char="•"/>
              <a:tabLst>
                <a:tab pos="514984" algn="l"/>
                <a:tab pos="515620" algn="l"/>
              </a:tabLst>
            </a:pPr>
            <a:r>
              <a:rPr dirty="0" sz="1300" spc="10">
                <a:latin typeface="Times New Roman"/>
                <a:cs typeface="Times New Roman"/>
              </a:rPr>
              <a:t>Compute </a:t>
            </a:r>
            <a:r>
              <a:rPr dirty="0" sz="1300" spc="5">
                <a:latin typeface="Times New Roman"/>
                <a:cs typeface="Times New Roman"/>
              </a:rPr>
              <a:t>derived </a:t>
            </a:r>
            <a:r>
              <a:rPr dirty="0" sz="1300" spc="10">
                <a:latin typeface="Times New Roman"/>
                <a:cs typeface="Times New Roman"/>
              </a:rPr>
              <a:t>column </a:t>
            </a:r>
            <a:r>
              <a:rPr dirty="0" sz="1300" spc="5">
                <a:latin typeface="Times New Roman"/>
                <a:cs typeface="Times New Roman"/>
              </a:rPr>
              <a:t>values asynchronously, at user-defined</a:t>
            </a:r>
            <a:r>
              <a:rPr dirty="0" sz="1300" spc="20">
                <a:latin typeface="Times New Roman"/>
                <a:cs typeface="Times New Roman"/>
              </a:rPr>
              <a:t> </a:t>
            </a:r>
            <a:r>
              <a:rPr dirty="0" sz="1300" spc="5">
                <a:latin typeface="Times New Roman"/>
                <a:cs typeface="Times New Roman"/>
              </a:rPr>
              <a:t>intervals.</a:t>
            </a:r>
            <a:endParaRPr sz="1300">
              <a:latin typeface="Times New Roman"/>
              <a:cs typeface="Times New Roman"/>
            </a:endParaRPr>
          </a:p>
          <a:p>
            <a:pPr marL="515620" indent="-252095">
              <a:lnSpc>
                <a:spcPct val="100000"/>
              </a:lnSpc>
              <a:spcBef>
                <a:spcPts val="25"/>
              </a:spcBef>
              <a:buChar char="•"/>
              <a:tabLst>
                <a:tab pos="514984" algn="l"/>
                <a:tab pos="515620" algn="l"/>
              </a:tabLst>
            </a:pPr>
            <a:r>
              <a:rPr dirty="0" sz="1300" spc="5">
                <a:latin typeface="Times New Roman"/>
                <a:cs typeface="Times New Roman"/>
              </a:rPr>
              <a:t>Store derived values only within database tables.</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10">
                <a:latin typeface="Times New Roman"/>
                <a:cs typeface="Times New Roman"/>
              </a:rPr>
              <a:t>Modify </a:t>
            </a:r>
            <a:r>
              <a:rPr dirty="0" sz="1300" spc="5">
                <a:latin typeface="Times New Roman"/>
                <a:cs typeface="Times New Roman"/>
              </a:rPr>
              <a:t>data in one pass to the database and calculate derived data in a second</a:t>
            </a:r>
            <a:r>
              <a:rPr dirty="0" sz="1300" spc="114">
                <a:latin typeface="Times New Roman"/>
                <a:cs typeface="Times New Roman"/>
              </a:rPr>
              <a:t> </a:t>
            </a:r>
            <a:r>
              <a:rPr dirty="0" sz="1300" spc="5">
                <a:latin typeface="Times New Roman"/>
                <a:cs typeface="Times New Roman"/>
              </a:rPr>
              <a:t>pass.</a:t>
            </a:r>
            <a:endParaRPr sz="1300">
              <a:latin typeface="Times New Roman"/>
              <a:cs typeface="Times New Roman"/>
            </a:endParaRPr>
          </a:p>
          <a:p>
            <a:pPr marL="137795">
              <a:lnSpc>
                <a:spcPct val="100000"/>
              </a:lnSpc>
              <a:spcBef>
                <a:spcPts val="420"/>
              </a:spcBef>
            </a:pPr>
            <a:r>
              <a:rPr dirty="0" sz="1300" spc="5">
                <a:latin typeface="Times New Roman"/>
                <a:cs typeface="Times New Roman"/>
              </a:rPr>
              <a:t>Alternatively, </a:t>
            </a:r>
            <a:r>
              <a:rPr dirty="0" sz="1300" spc="10">
                <a:latin typeface="Times New Roman"/>
                <a:cs typeface="Times New Roman"/>
              </a:rPr>
              <a:t>you can </a:t>
            </a:r>
            <a:r>
              <a:rPr dirty="0" sz="1300" spc="5">
                <a:latin typeface="Times New Roman"/>
                <a:cs typeface="Times New Roman"/>
              </a:rPr>
              <a:t>use triggers to keep running computations of derived</a:t>
            </a:r>
            <a:r>
              <a:rPr dirty="0" sz="1300" spc="50">
                <a:latin typeface="Times New Roman"/>
                <a:cs typeface="Times New Roman"/>
              </a:rPr>
              <a:t> </a:t>
            </a:r>
            <a:r>
              <a:rPr dirty="0" sz="1300" spc="5">
                <a:latin typeface="Times New Roman"/>
                <a:cs typeface="Times New Roman"/>
              </a:rPr>
              <a:t>data.</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37795">
              <a:lnSpc>
                <a:spcPct val="100000"/>
              </a:lnSpc>
              <a:spcBef>
                <a:spcPts val="345"/>
              </a:spcBef>
            </a:pPr>
            <a:r>
              <a:rPr dirty="0" sz="1300" spc="10">
                <a:latin typeface="Times New Roman"/>
                <a:cs typeface="Times New Roman"/>
              </a:rPr>
              <a:t>Keep </a:t>
            </a:r>
            <a:r>
              <a:rPr dirty="0" sz="1300" spc="5">
                <a:latin typeface="Times New Roman"/>
                <a:cs typeface="Times New Roman"/>
              </a:rPr>
              <a:t>the salary total for each </a:t>
            </a:r>
            <a:r>
              <a:rPr dirty="0" sz="1300" spc="10">
                <a:latin typeface="Times New Roman"/>
                <a:cs typeface="Times New Roman"/>
              </a:rPr>
              <a:t>department </a:t>
            </a:r>
            <a:r>
              <a:rPr dirty="0" sz="1300" spc="5">
                <a:latin typeface="Times New Roman"/>
                <a:cs typeface="Times New Roman"/>
              </a:rPr>
              <a:t>within a special </a:t>
            </a:r>
            <a:r>
              <a:rPr dirty="0" sz="1300" spc="15">
                <a:latin typeface="Courier New"/>
                <a:cs typeface="Courier New"/>
              </a:rPr>
              <a:t>TOTAL_SALARY</a:t>
            </a:r>
            <a:r>
              <a:rPr dirty="0" sz="1300" spc="-395">
                <a:latin typeface="Courier New"/>
                <a:cs typeface="Courier New"/>
              </a:rPr>
              <a:t> </a:t>
            </a:r>
            <a:r>
              <a:rPr dirty="0" sz="1300" spc="10">
                <a:latin typeface="Times New Roman"/>
                <a:cs typeface="Times New Roman"/>
              </a:rPr>
              <a:t>column </a:t>
            </a:r>
            <a:r>
              <a:rPr dirty="0" sz="1300" spc="5">
                <a:latin typeface="Times New Roman"/>
                <a:cs typeface="Times New Roman"/>
              </a:rPr>
              <a:t>of the</a:t>
            </a:r>
            <a:endParaRPr sz="1300">
              <a:latin typeface="Times New Roman"/>
              <a:cs typeface="Times New Roman"/>
            </a:endParaRPr>
          </a:p>
          <a:p>
            <a:pPr marL="137795">
              <a:lnSpc>
                <a:spcPct val="100000"/>
              </a:lnSpc>
              <a:spcBef>
                <a:spcPts val="25"/>
              </a:spcBef>
            </a:pPr>
            <a:r>
              <a:rPr dirty="0" sz="1300" spc="15">
                <a:latin typeface="Courier New"/>
                <a:cs typeface="Courier New"/>
              </a:rPr>
              <a:t>DEPARTMENTS</a:t>
            </a:r>
            <a:r>
              <a:rPr dirty="0" sz="1300" spc="-450">
                <a:latin typeface="Courier New"/>
                <a:cs typeface="Courier New"/>
              </a:rPr>
              <a:t> </a:t>
            </a:r>
            <a:r>
              <a:rPr dirty="0" sz="1300" spc="5">
                <a:latin typeface="Times New Roman"/>
                <a:cs typeface="Times New Roman"/>
              </a:rPr>
              <a:t>table.</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799588" y="873506"/>
            <a:ext cx="215138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Types of</a:t>
            </a:r>
            <a:r>
              <a:rPr dirty="0" sz="2000" spc="-65" b="1">
                <a:latin typeface="Arial"/>
                <a:cs typeface="Arial"/>
              </a:rPr>
              <a:t> </a:t>
            </a:r>
            <a:r>
              <a:rPr dirty="0" sz="2000" b="1">
                <a:latin typeface="Arial"/>
                <a:cs typeface="Arial"/>
              </a:rPr>
              <a:t>Triggers</a:t>
            </a:r>
            <a:endParaRPr sz="2000">
              <a:latin typeface="Arial"/>
              <a:cs typeface="Arial"/>
            </a:endParaRPr>
          </a:p>
        </p:txBody>
      </p:sp>
      <p:sp>
        <p:nvSpPr>
          <p:cNvPr id="7" name="object 7"/>
          <p:cNvSpPr txBox="1"/>
          <p:nvPr/>
        </p:nvSpPr>
        <p:spPr>
          <a:xfrm>
            <a:off x="1243583" y="1745561"/>
            <a:ext cx="5243830" cy="2829560"/>
          </a:xfrm>
          <a:prstGeom prst="rect">
            <a:avLst/>
          </a:prstGeom>
        </p:spPr>
        <p:txBody>
          <a:bodyPr wrap="square" lIns="0" tIns="62230" rIns="0" bIns="0" rtlCol="0" vert="horz">
            <a:spAutoFit/>
          </a:bodyPr>
          <a:lstStyle/>
          <a:p>
            <a:pPr>
              <a:lnSpc>
                <a:spcPct val="100000"/>
              </a:lnSpc>
              <a:spcBef>
                <a:spcPts val="490"/>
              </a:spcBef>
            </a:pPr>
            <a:r>
              <a:rPr dirty="0" sz="1550" spc="15" b="1">
                <a:latin typeface="Arial"/>
                <a:cs typeface="Arial"/>
              </a:rPr>
              <a:t>A</a:t>
            </a:r>
            <a:r>
              <a:rPr dirty="0" sz="1550" b="1">
                <a:latin typeface="Arial"/>
                <a:cs typeface="Arial"/>
              </a:rPr>
              <a:t> </a:t>
            </a:r>
            <a:r>
              <a:rPr dirty="0" sz="1550" spc="10" b="1">
                <a:latin typeface="Arial"/>
                <a:cs typeface="Arial"/>
              </a:rPr>
              <a:t>trigger:</a:t>
            </a:r>
            <a:endParaRPr sz="1550">
              <a:latin typeface="Arial"/>
              <a:cs typeface="Arial"/>
            </a:endParaRPr>
          </a:p>
          <a:p>
            <a:pPr marL="407670" marR="11430" indent="-327025">
              <a:lnSpc>
                <a:spcPct val="101600"/>
              </a:lnSpc>
              <a:spcBef>
                <a:spcPts val="365"/>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a PL/SQL block or a PL/SQL procedure  associated with a </a:t>
            </a:r>
            <a:r>
              <a:rPr dirty="0" sz="1550" spc="5" b="1">
                <a:latin typeface="Arial"/>
                <a:cs typeface="Arial"/>
              </a:rPr>
              <a:t>table, </a:t>
            </a:r>
            <a:r>
              <a:rPr dirty="0" sz="1550" spc="10" b="1">
                <a:latin typeface="Arial"/>
                <a:cs typeface="Arial"/>
              </a:rPr>
              <a:t>view, schema, or</a:t>
            </a:r>
            <a:r>
              <a:rPr dirty="0" sz="1550" spc="-25" b="1">
                <a:latin typeface="Arial"/>
                <a:cs typeface="Arial"/>
              </a:rPr>
              <a:t> </a:t>
            </a:r>
            <a:r>
              <a:rPr dirty="0" sz="1550" spc="10" b="1">
                <a:latin typeface="Arial"/>
                <a:cs typeface="Arial"/>
              </a:rPr>
              <a:t>database</a:t>
            </a:r>
            <a:endParaRPr sz="1550">
              <a:latin typeface="Arial"/>
              <a:cs typeface="Arial"/>
            </a:endParaRPr>
          </a:p>
          <a:p>
            <a:pPr marL="407670" marR="333375" indent="-327025">
              <a:lnSpc>
                <a:spcPct val="101299"/>
              </a:lnSpc>
              <a:spcBef>
                <a:spcPts val="380"/>
              </a:spcBef>
              <a:buClr>
                <a:srgbClr val="FF0000"/>
              </a:buClr>
              <a:buFont typeface="Arial"/>
              <a:buChar char="•"/>
              <a:tabLst>
                <a:tab pos="407670" algn="l"/>
                <a:tab pos="408305" algn="l"/>
              </a:tabLst>
            </a:pPr>
            <a:r>
              <a:rPr dirty="0" sz="1550" spc="10" b="1">
                <a:latin typeface="Arial"/>
                <a:cs typeface="Arial"/>
              </a:rPr>
              <a:t>Executes </a:t>
            </a:r>
            <a:r>
              <a:rPr dirty="0" sz="1550" spc="5" b="1">
                <a:latin typeface="Arial"/>
                <a:cs typeface="Arial"/>
              </a:rPr>
              <a:t>implicitly </a:t>
            </a:r>
            <a:r>
              <a:rPr dirty="0" sz="1550" spc="10" b="1">
                <a:latin typeface="Arial"/>
                <a:cs typeface="Arial"/>
              </a:rPr>
              <a:t>whenever a particular event  takes place</a:t>
            </a:r>
            <a:endParaRPr sz="1550">
              <a:latin typeface="Arial"/>
              <a:cs typeface="Arial"/>
            </a:endParaRPr>
          </a:p>
          <a:p>
            <a:pPr marL="407670" indent="-327025">
              <a:lnSpc>
                <a:spcPct val="100000"/>
              </a:lnSpc>
              <a:spcBef>
                <a:spcPts val="400"/>
              </a:spcBef>
              <a:buClr>
                <a:srgbClr val="FF0000"/>
              </a:buClr>
              <a:buFont typeface="Arial"/>
              <a:buChar char="•"/>
              <a:tabLst>
                <a:tab pos="407670" algn="l"/>
                <a:tab pos="408305" algn="l"/>
              </a:tabLst>
            </a:pPr>
            <a:r>
              <a:rPr dirty="0" sz="1550" spc="10" b="1">
                <a:latin typeface="Arial"/>
                <a:cs typeface="Arial"/>
              </a:rPr>
              <a:t>Can be either of the</a:t>
            </a:r>
            <a:r>
              <a:rPr dirty="0" sz="1550" b="1">
                <a:latin typeface="Arial"/>
                <a:cs typeface="Arial"/>
              </a:rPr>
              <a:t> </a:t>
            </a:r>
            <a:r>
              <a:rPr dirty="0" sz="1550" spc="10" b="1">
                <a:latin typeface="Arial"/>
                <a:cs typeface="Arial"/>
              </a:rPr>
              <a:t>following:</a:t>
            </a:r>
            <a:endParaRPr sz="1550">
              <a:latin typeface="Arial"/>
              <a:cs typeface="Arial"/>
            </a:endParaRPr>
          </a:p>
          <a:p>
            <a:pPr lvl="1" marL="735330" marR="24130" indent="-245110">
              <a:lnSpc>
                <a:spcPct val="102200"/>
              </a:lnSpc>
              <a:spcBef>
                <a:spcPts val="350"/>
              </a:spcBef>
              <a:buClr>
                <a:srgbClr val="FF0000"/>
              </a:buClr>
              <a:buFont typeface="Arial"/>
              <a:buChar char="–"/>
              <a:tabLst>
                <a:tab pos="734695" algn="l"/>
                <a:tab pos="735965" algn="l"/>
              </a:tabLst>
            </a:pPr>
            <a:r>
              <a:rPr dirty="0" sz="1400" spc="10" b="1">
                <a:latin typeface="Arial"/>
                <a:cs typeface="Arial"/>
              </a:rPr>
              <a:t>Application </a:t>
            </a:r>
            <a:r>
              <a:rPr dirty="0" sz="1400" spc="5" b="1">
                <a:latin typeface="Arial"/>
                <a:cs typeface="Arial"/>
              </a:rPr>
              <a:t>trigger: Fires </a:t>
            </a:r>
            <a:r>
              <a:rPr dirty="0" sz="1400" spc="15" b="1">
                <a:latin typeface="Arial"/>
                <a:cs typeface="Arial"/>
              </a:rPr>
              <a:t>whenever an </a:t>
            </a:r>
            <a:r>
              <a:rPr dirty="0" sz="1400" spc="10" b="1">
                <a:latin typeface="Arial"/>
                <a:cs typeface="Arial"/>
              </a:rPr>
              <a:t>event </a:t>
            </a:r>
            <a:r>
              <a:rPr dirty="0" sz="1400" spc="15" b="1">
                <a:latin typeface="Arial"/>
                <a:cs typeface="Arial"/>
              </a:rPr>
              <a:t>occurs  </a:t>
            </a:r>
            <a:r>
              <a:rPr dirty="0" sz="1400" spc="10" b="1">
                <a:latin typeface="Arial"/>
                <a:cs typeface="Arial"/>
              </a:rPr>
              <a:t>with </a:t>
            </a:r>
            <a:r>
              <a:rPr dirty="0" sz="1400" spc="15" b="1">
                <a:latin typeface="Arial"/>
                <a:cs typeface="Arial"/>
              </a:rPr>
              <a:t>a </a:t>
            </a:r>
            <a:r>
              <a:rPr dirty="0" sz="1400" spc="5" b="1">
                <a:latin typeface="Arial"/>
                <a:cs typeface="Arial"/>
              </a:rPr>
              <a:t>particular</a:t>
            </a:r>
            <a:r>
              <a:rPr dirty="0" sz="1400" spc="-15" b="1">
                <a:latin typeface="Arial"/>
                <a:cs typeface="Arial"/>
              </a:rPr>
              <a:t> </a:t>
            </a:r>
            <a:r>
              <a:rPr dirty="0" sz="1400" spc="5" b="1">
                <a:latin typeface="Arial"/>
                <a:cs typeface="Arial"/>
              </a:rPr>
              <a:t>application</a:t>
            </a:r>
            <a:endParaRPr sz="1400">
              <a:latin typeface="Arial"/>
              <a:cs typeface="Arial"/>
            </a:endParaRPr>
          </a:p>
          <a:p>
            <a:pPr lvl="1" marL="735330" marR="5080" indent="-245110">
              <a:lnSpc>
                <a:spcPct val="102200"/>
              </a:lnSpc>
              <a:spcBef>
                <a:spcPts val="335"/>
              </a:spcBef>
              <a:buClr>
                <a:srgbClr val="FF0000"/>
              </a:buClr>
              <a:buFont typeface="Arial"/>
              <a:buChar char="–"/>
              <a:tabLst>
                <a:tab pos="734695" algn="l"/>
                <a:tab pos="735965" algn="l"/>
              </a:tabLst>
            </a:pPr>
            <a:r>
              <a:rPr dirty="0" sz="1400" spc="10" b="1">
                <a:latin typeface="Arial"/>
                <a:cs typeface="Arial"/>
              </a:rPr>
              <a:t>Database trigger: Fires </a:t>
            </a:r>
            <a:r>
              <a:rPr dirty="0" sz="1400" spc="15" b="1">
                <a:latin typeface="Arial"/>
                <a:cs typeface="Arial"/>
              </a:rPr>
              <a:t>whenever a </a:t>
            </a:r>
            <a:r>
              <a:rPr dirty="0" sz="1400" spc="10" b="1">
                <a:latin typeface="Arial"/>
                <a:cs typeface="Arial"/>
              </a:rPr>
              <a:t>data event (such  as </a:t>
            </a:r>
            <a:r>
              <a:rPr dirty="0" sz="1400" spc="15" b="1">
                <a:latin typeface="Arial"/>
                <a:cs typeface="Arial"/>
              </a:rPr>
              <a:t>DML) </a:t>
            </a:r>
            <a:r>
              <a:rPr dirty="0" sz="1400" spc="10" b="1">
                <a:latin typeface="Arial"/>
                <a:cs typeface="Arial"/>
              </a:rPr>
              <a:t>or system event (such as </a:t>
            </a:r>
            <a:r>
              <a:rPr dirty="0" sz="1400" spc="15" b="1">
                <a:latin typeface="Arial"/>
                <a:cs typeface="Arial"/>
              </a:rPr>
              <a:t>logon </a:t>
            </a:r>
            <a:r>
              <a:rPr dirty="0" sz="1400" spc="10" b="1">
                <a:latin typeface="Arial"/>
                <a:cs typeface="Arial"/>
              </a:rPr>
              <a:t>or  </a:t>
            </a:r>
            <a:r>
              <a:rPr dirty="0" sz="1400" spc="15" b="1">
                <a:latin typeface="Arial"/>
                <a:cs typeface="Arial"/>
              </a:rPr>
              <a:t>shutdown) occurs on a schema </a:t>
            </a:r>
            <a:r>
              <a:rPr dirty="0" sz="1400" spc="10" b="1">
                <a:latin typeface="Arial"/>
                <a:cs typeface="Arial"/>
              </a:rPr>
              <a:t>or</a:t>
            </a:r>
            <a:r>
              <a:rPr dirty="0" sz="1400" spc="-65" b="1">
                <a:latin typeface="Arial"/>
                <a:cs typeface="Arial"/>
              </a:rPr>
              <a:t> </a:t>
            </a:r>
            <a:r>
              <a:rPr dirty="0" sz="1400" spc="15" b="1">
                <a:latin typeface="Arial"/>
                <a:cs typeface="Arial"/>
              </a:rPr>
              <a:t>database</a:t>
            </a:r>
            <a:endParaRPr sz="1400">
              <a:latin typeface="Arial"/>
              <a:cs typeface="Arial"/>
            </a:endParaRPr>
          </a:p>
        </p:txBody>
      </p:sp>
      <p:sp>
        <p:nvSpPr>
          <p:cNvPr id="8" name="object 8"/>
          <p:cNvSpPr txBox="1"/>
          <p:nvPr/>
        </p:nvSpPr>
        <p:spPr>
          <a:xfrm>
            <a:off x="743204" y="5609382"/>
            <a:ext cx="6268720" cy="394906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Types of</a:t>
            </a:r>
            <a:r>
              <a:rPr dirty="0" sz="1300" spc="15" b="1">
                <a:latin typeface="Arial"/>
                <a:cs typeface="Arial"/>
              </a:rPr>
              <a:t> </a:t>
            </a:r>
            <a:r>
              <a:rPr dirty="0" sz="1300" spc="5" b="1">
                <a:latin typeface="Arial"/>
                <a:cs typeface="Arial"/>
              </a:rPr>
              <a:t>Triggers</a:t>
            </a:r>
            <a:endParaRPr sz="1300">
              <a:latin typeface="Arial"/>
              <a:cs typeface="Arial"/>
            </a:endParaRPr>
          </a:p>
          <a:p>
            <a:pPr marL="137795" marR="32384">
              <a:lnSpc>
                <a:spcPct val="101299"/>
              </a:lnSpc>
              <a:spcBef>
                <a:spcPts val="370"/>
              </a:spcBef>
            </a:pPr>
            <a:r>
              <a:rPr dirty="0" sz="1300" spc="10">
                <a:latin typeface="Times New Roman"/>
                <a:cs typeface="Times New Roman"/>
              </a:rPr>
              <a:t>Application </a:t>
            </a:r>
            <a:r>
              <a:rPr dirty="0" sz="1300" spc="5">
                <a:latin typeface="Times New Roman"/>
                <a:cs typeface="Times New Roman"/>
              </a:rPr>
              <a:t>triggers execute implicitly whenever a particular data </a:t>
            </a:r>
            <a:r>
              <a:rPr dirty="0" sz="1300" spc="10">
                <a:latin typeface="Times New Roman"/>
                <a:cs typeface="Times New Roman"/>
              </a:rPr>
              <a:t>manipulation language  (DML) </a:t>
            </a:r>
            <a:r>
              <a:rPr dirty="0" sz="1300" spc="5">
                <a:latin typeface="Times New Roman"/>
                <a:cs typeface="Times New Roman"/>
              </a:rPr>
              <a:t>event occurs within an application. </a:t>
            </a:r>
            <a:r>
              <a:rPr dirty="0" sz="1300" spc="10">
                <a:latin typeface="Times New Roman"/>
                <a:cs typeface="Times New Roman"/>
              </a:rPr>
              <a:t>An </a:t>
            </a:r>
            <a:r>
              <a:rPr dirty="0" sz="1300" spc="5">
                <a:latin typeface="Times New Roman"/>
                <a:cs typeface="Times New Roman"/>
              </a:rPr>
              <a:t>example of an application that uses triggers  extensively is an application developed with Oracle </a:t>
            </a:r>
            <a:r>
              <a:rPr dirty="0" sz="1300" spc="10">
                <a:latin typeface="Times New Roman"/>
                <a:cs typeface="Times New Roman"/>
              </a:rPr>
              <a:t>Forms</a:t>
            </a:r>
            <a:r>
              <a:rPr dirty="0" sz="1300" spc="25">
                <a:latin typeface="Times New Roman"/>
                <a:cs typeface="Times New Roman"/>
              </a:rPr>
              <a:t> </a:t>
            </a:r>
            <a:r>
              <a:rPr dirty="0" sz="1300" spc="5">
                <a:latin typeface="Times New Roman"/>
                <a:cs typeface="Times New Roman"/>
              </a:rPr>
              <a:t>Developer.</a:t>
            </a:r>
            <a:endParaRPr sz="1300">
              <a:latin typeface="Times New Roman"/>
              <a:cs typeface="Times New Roman"/>
            </a:endParaRPr>
          </a:p>
          <a:p>
            <a:pPr marL="137795">
              <a:lnSpc>
                <a:spcPct val="100000"/>
              </a:lnSpc>
              <a:spcBef>
                <a:spcPts val="405"/>
              </a:spcBef>
            </a:pPr>
            <a:r>
              <a:rPr dirty="0" sz="1300" spc="5">
                <a:latin typeface="Times New Roman"/>
                <a:cs typeface="Times New Roman"/>
              </a:rPr>
              <a:t>Database triggers execute implicitly </a:t>
            </a:r>
            <a:r>
              <a:rPr dirty="0" sz="1300" spc="10">
                <a:latin typeface="Times New Roman"/>
                <a:cs typeface="Times New Roman"/>
              </a:rPr>
              <a:t>when </a:t>
            </a:r>
            <a:r>
              <a:rPr dirty="0" sz="1300" spc="5">
                <a:latin typeface="Times New Roman"/>
                <a:cs typeface="Times New Roman"/>
              </a:rPr>
              <a:t>any of the following events</a:t>
            </a:r>
            <a:r>
              <a:rPr dirty="0" sz="1300" spc="45">
                <a:latin typeface="Times New Roman"/>
                <a:cs typeface="Times New Roman"/>
              </a:rPr>
              <a:t> </a:t>
            </a:r>
            <a:r>
              <a:rPr dirty="0" sz="1300" spc="5">
                <a:latin typeface="Times New Roman"/>
                <a:cs typeface="Times New Roman"/>
              </a:rPr>
              <a:t>occur:</a:t>
            </a:r>
            <a:endParaRPr sz="1300">
              <a:latin typeface="Times New Roman"/>
              <a:cs typeface="Times New Roman"/>
            </a:endParaRPr>
          </a:p>
          <a:p>
            <a:pPr marL="515620" indent="-252095">
              <a:lnSpc>
                <a:spcPts val="1525"/>
              </a:lnSpc>
              <a:spcBef>
                <a:spcPts val="5"/>
              </a:spcBef>
              <a:buChar char="•"/>
              <a:tabLst>
                <a:tab pos="514984" algn="l"/>
                <a:tab pos="515620" algn="l"/>
              </a:tabLst>
            </a:pPr>
            <a:r>
              <a:rPr dirty="0" sz="1300" spc="10">
                <a:latin typeface="Times New Roman"/>
                <a:cs typeface="Times New Roman"/>
              </a:rPr>
              <a:t>DML </a:t>
            </a:r>
            <a:r>
              <a:rPr dirty="0" sz="1300" spc="5">
                <a:latin typeface="Times New Roman"/>
                <a:cs typeface="Times New Roman"/>
              </a:rPr>
              <a:t>operations </a:t>
            </a:r>
            <a:r>
              <a:rPr dirty="0" sz="1300" spc="10">
                <a:latin typeface="Times New Roman"/>
                <a:cs typeface="Times New Roman"/>
              </a:rPr>
              <a:t>on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514984" indent="-252095">
              <a:lnSpc>
                <a:spcPts val="1525"/>
              </a:lnSpc>
              <a:buChar char="•"/>
              <a:tabLst>
                <a:tab pos="514984" algn="l"/>
                <a:tab pos="515620" algn="l"/>
              </a:tabLst>
            </a:pPr>
            <a:r>
              <a:rPr dirty="0" sz="1300" spc="10">
                <a:latin typeface="Times New Roman"/>
                <a:cs typeface="Times New Roman"/>
              </a:rPr>
              <a:t>DML</a:t>
            </a:r>
            <a:r>
              <a:rPr dirty="0" sz="1300" spc="5">
                <a:latin typeface="Times New Roman"/>
                <a:cs typeface="Times New Roman"/>
              </a:rPr>
              <a:t> operations </a:t>
            </a:r>
            <a:r>
              <a:rPr dirty="0" sz="1300" spc="10">
                <a:latin typeface="Times New Roman"/>
                <a:cs typeface="Times New Roman"/>
              </a:rPr>
              <a:t>on</a:t>
            </a:r>
            <a:r>
              <a:rPr dirty="0" sz="1300" spc="5">
                <a:latin typeface="Times New Roman"/>
                <a:cs typeface="Times New Roman"/>
              </a:rPr>
              <a:t> a view, with an </a:t>
            </a:r>
            <a:r>
              <a:rPr dirty="0" sz="1300" spc="15">
                <a:latin typeface="Courier New"/>
                <a:cs typeface="Courier New"/>
              </a:rPr>
              <a:t>INSTEAD</a:t>
            </a:r>
            <a:r>
              <a:rPr dirty="0" sz="1300" spc="-445">
                <a:latin typeface="Courier New"/>
                <a:cs typeface="Courier New"/>
              </a:rPr>
              <a:t> </a:t>
            </a:r>
            <a:r>
              <a:rPr dirty="0" sz="1300" spc="10">
                <a:latin typeface="Courier New"/>
                <a:cs typeface="Courier New"/>
              </a:rPr>
              <a:t>OF</a:t>
            </a:r>
            <a:r>
              <a:rPr dirty="0" sz="1300" spc="-445">
                <a:latin typeface="Courier New"/>
                <a:cs typeface="Courier New"/>
              </a:rPr>
              <a:t> </a:t>
            </a:r>
            <a:r>
              <a:rPr dirty="0" sz="1300" spc="5">
                <a:latin typeface="Times New Roman"/>
                <a:cs typeface="Times New Roman"/>
              </a:rPr>
              <a:t>trigger</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10">
                <a:latin typeface="Times New Roman"/>
                <a:cs typeface="Times New Roman"/>
              </a:rPr>
              <a:t>DDL </a:t>
            </a:r>
            <a:r>
              <a:rPr dirty="0" sz="1300" spc="5">
                <a:latin typeface="Times New Roman"/>
                <a:cs typeface="Times New Roman"/>
              </a:rPr>
              <a:t>statements, such as </a:t>
            </a:r>
            <a:r>
              <a:rPr dirty="0" sz="1300" spc="15">
                <a:latin typeface="Courier New"/>
                <a:cs typeface="Courier New"/>
              </a:rPr>
              <a:t>CREATE</a:t>
            </a:r>
            <a:r>
              <a:rPr dirty="0" sz="1300" spc="-459">
                <a:latin typeface="Courier New"/>
                <a:cs typeface="Courier New"/>
              </a:rPr>
              <a:t> </a:t>
            </a:r>
            <a:r>
              <a:rPr dirty="0" sz="1300" spc="5">
                <a:latin typeface="Times New Roman"/>
                <a:cs typeface="Times New Roman"/>
              </a:rPr>
              <a:t>and </a:t>
            </a:r>
            <a:r>
              <a:rPr dirty="0" sz="1300" spc="15">
                <a:latin typeface="Courier New"/>
                <a:cs typeface="Courier New"/>
              </a:rPr>
              <a:t>ALTER</a:t>
            </a:r>
            <a:endParaRPr sz="1300">
              <a:latin typeface="Courier New"/>
              <a:cs typeface="Courier New"/>
            </a:endParaRPr>
          </a:p>
          <a:p>
            <a:pPr algn="just" marL="137795" marR="127635">
              <a:lnSpc>
                <a:spcPct val="100600"/>
              </a:lnSpc>
              <a:spcBef>
                <a:spcPts val="470"/>
              </a:spcBef>
            </a:pPr>
            <a:r>
              <a:rPr dirty="0" sz="1300" spc="5">
                <a:latin typeface="Times New Roman"/>
                <a:cs typeface="Times New Roman"/>
              </a:rPr>
              <a:t>This is the case </a:t>
            </a:r>
            <a:r>
              <a:rPr dirty="0" sz="1300" spc="10">
                <a:latin typeface="Times New Roman"/>
                <a:cs typeface="Times New Roman"/>
              </a:rPr>
              <a:t>no matter </a:t>
            </a:r>
            <a:r>
              <a:rPr dirty="0" sz="1300" spc="5">
                <a:latin typeface="Times New Roman"/>
                <a:cs typeface="Times New Roman"/>
              </a:rPr>
              <a:t>which user is connected or which application is used. Database  triggers also execute implicitly </a:t>
            </a:r>
            <a:r>
              <a:rPr dirty="0" sz="1300" spc="10">
                <a:latin typeface="Times New Roman"/>
                <a:cs typeface="Times New Roman"/>
              </a:rPr>
              <a:t>when some </a:t>
            </a:r>
            <a:r>
              <a:rPr dirty="0" sz="1300" spc="5">
                <a:latin typeface="Times New Roman"/>
                <a:cs typeface="Times New Roman"/>
              </a:rPr>
              <a:t>user actions or database system </a:t>
            </a:r>
            <a:r>
              <a:rPr dirty="0" sz="1300" spc="10">
                <a:latin typeface="Times New Roman"/>
                <a:cs typeface="Times New Roman"/>
              </a:rPr>
              <a:t>actions </a:t>
            </a:r>
            <a:r>
              <a:rPr dirty="0" sz="1300" spc="5">
                <a:latin typeface="Times New Roman"/>
                <a:cs typeface="Times New Roman"/>
              </a:rPr>
              <a:t>occur  (for example, </a:t>
            </a:r>
            <a:r>
              <a:rPr dirty="0" sz="1300" spc="10">
                <a:latin typeface="Times New Roman"/>
                <a:cs typeface="Times New Roman"/>
              </a:rPr>
              <a:t>when </a:t>
            </a:r>
            <a:r>
              <a:rPr dirty="0" sz="1300" spc="5">
                <a:latin typeface="Times New Roman"/>
                <a:cs typeface="Times New Roman"/>
              </a:rPr>
              <a:t>a user logs </a:t>
            </a:r>
            <a:r>
              <a:rPr dirty="0" sz="1300" spc="10">
                <a:latin typeface="Times New Roman"/>
                <a:cs typeface="Times New Roman"/>
              </a:rPr>
              <a:t>on </a:t>
            </a:r>
            <a:r>
              <a:rPr dirty="0" sz="1300" spc="5">
                <a:latin typeface="Times New Roman"/>
                <a:cs typeface="Times New Roman"/>
              </a:rPr>
              <a:t>or the </a:t>
            </a:r>
            <a:r>
              <a:rPr dirty="0" sz="1300" spc="10">
                <a:latin typeface="Times New Roman"/>
                <a:cs typeface="Times New Roman"/>
              </a:rPr>
              <a:t>DBA </a:t>
            </a:r>
            <a:r>
              <a:rPr dirty="0" sz="1300" spc="5">
                <a:latin typeface="Times New Roman"/>
                <a:cs typeface="Times New Roman"/>
              </a:rPr>
              <a:t>shuts </a:t>
            </a:r>
            <a:r>
              <a:rPr dirty="0" sz="1300" spc="10">
                <a:latin typeface="Times New Roman"/>
                <a:cs typeface="Times New Roman"/>
              </a:rPr>
              <a:t>down </a:t>
            </a:r>
            <a:r>
              <a:rPr dirty="0" sz="1300" spc="5">
                <a:latin typeface="Times New Roman"/>
                <a:cs typeface="Times New Roman"/>
              </a:rPr>
              <a:t>the</a:t>
            </a:r>
            <a:r>
              <a:rPr dirty="0" sz="1300" spc="-25">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137795" marR="181610">
              <a:lnSpc>
                <a:spcPct val="100400"/>
              </a:lnSpc>
              <a:spcBef>
                <a:spcPts val="400"/>
              </a:spcBef>
            </a:pPr>
            <a:r>
              <a:rPr dirty="0" sz="1300" spc="5" b="1">
                <a:latin typeface="Times New Roman"/>
                <a:cs typeface="Times New Roman"/>
              </a:rPr>
              <a:t>Note: </a:t>
            </a:r>
            <a:r>
              <a:rPr dirty="0" sz="1300" spc="5">
                <a:latin typeface="Times New Roman"/>
                <a:cs typeface="Times New Roman"/>
              </a:rPr>
              <a:t>Database triggers can be defined </a:t>
            </a:r>
            <a:r>
              <a:rPr dirty="0" sz="1300" spc="10">
                <a:latin typeface="Times New Roman"/>
                <a:cs typeface="Times New Roman"/>
              </a:rPr>
              <a:t>on </a:t>
            </a:r>
            <a:r>
              <a:rPr dirty="0" sz="1300" spc="5">
                <a:latin typeface="Times New Roman"/>
                <a:cs typeface="Times New Roman"/>
              </a:rPr>
              <a:t>tables and </a:t>
            </a:r>
            <a:r>
              <a:rPr dirty="0" sz="1300" spc="10">
                <a:latin typeface="Times New Roman"/>
                <a:cs typeface="Times New Roman"/>
              </a:rPr>
              <a:t>on </a:t>
            </a:r>
            <a:r>
              <a:rPr dirty="0" sz="1300" spc="5">
                <a:latin typeface="Times New Roman"/>
                <a:cs typeface="Times New Roman"/>
              </a:rPr>
              <a:t>views. If a </a:t>
            </a:r>
            <a:r>
              <a:rPr dirty="0" sz="1300" spc="10">
                <a:latin typeface="Times New Roman"/>
                <a:cs typeface="Times New Roman"/>
              </a:rPr>
              <a:t>DML </a:t>
            </a:r>
            <a:r>
              <a:rPr dirty="0" sz="1300" spc="5">
                <a:latin typeface="Times New Roman"/>
                <a:cs typeface="Times New Roman"/>
              </a:rPr>
              <a:t>operation is  issued</a:t>
            </a:r>
            <a:r>
              <a:rPr dirty="0" sz="1300" spc="10">
                <a:latin typeface="Times New Roman"/>
                <a:cs typeface="Times New Roman"/>
              </a:rPr>
              <a:t> on</a:t>
            </a:r>
            <a:r>
              <a:rPr dirty="0" sz="1300" spc="15">
                <a:latin typeface="Times New Roman"/>
                <a:cs typeface="Times New Roman"/>
              </a:rPr>
              <a:t> </a:t>
            </a:r>
            <a:r>
              <a:rPr dirty="0" sz="1300" spc="5">
                <a:latin typeface="Times New Roman"/>
                <a:cs typeface="Times New Roman"/>
              </a:rPr>
              <a:t>a</a:t>
            </a:r>
            <a:r>
              <a:rPr dirty="0" sz="1300" spc="20">
                <a:latin typeface="Times New Roman"/>
                <a:cs typeface="Times New Roman"/>
              </a:rPr>
              <a:t> </a:t>
            </a:r>
            <a:r>
              <a:rPr dirty="0" sz="1300" spc="5">
                <a:latin typeface="Times New Roman"/>
                <a:cs typeface="Times New Roman"/>
              </a:rPr>
              <a:t>view,</a:t>
            </a:r>
            <a:r>
              <a:rPr dirty="0" sz="1300" spc="15">
                <a:latin typeface="Times New Roman"/>
                <a:cs typeface="Times New Roman"/>
              </a:rPr>
              <a:t> </a:t>
            </a:r>
            <a:r>
              <a:rPr dirty="0" sz="1300" spc="5">
                <a:latin typeface="Times New Roman"/>
                <a:cs typeface="Times New Roman"/>
              </a:rPr>
              <a:t>then</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INSTEAD</a:t>
            </a:r>
            <a:r>
              <a:rPr dirty="0" sz="1300" spc="-434">
                <a:latin typeface="Courier New"/>
                <a:cs typeface="Courier New"/>
              </a:rPr>
              <a:t> </a:t>
            </a:r>
            <a:r>
              <a:rPr dirty="0" sz="1300" spc="10">
                <a:latin typeface="Courier New"/>
                <a:cs typeface="Courier New"/>
              </a:rPr>
              <a:t>OF</a:t>
            </a:r>
            <a:r>
              <a:rPr dirty="0" sz="1300" spc="-445">
                <a:latin typeface="Courier New"/>
                <a:cs typeface="Courier New"/>
              </a:rPr>
              <a:t> </a:t>
            </a:r>
            <a:r>
              <a:rPr dirty="0" sz="1300" spc="5">
                <a:latin typeface="Times New Roman"/>
                <a:cs typeface="Times New Roman"/>
              </a:rPr>
              <a:t>trigger</a:t>
            </a:r>
            <a:r>
              <a:rPr dirty="0" sz="1300" spc="15">
                <a:latin typeface="Times New Roman"/>
                <a:cs typeface="Times New Roman"/>
              </a:rPr>
              <a:t> </a:t>
            </a:r>
            <a:r>
              <a:rPr dirty="0" sz="1300" spc="5">
                <a:latin typeface="Times New Roman"/>
                <a:cs typeface="Times New Roman"/>
              </a:rPr>
              <a:t>defines</a:t>
            </a:r>
            <a:r>
              <a:rPr dirty="0" sz="1300" spc="10">
                <a:latin typeface="Times New Roman"/>
                <a:cs typeface="Times New Roman"/>
              </a:rPr>
              <a:t> </a:t>
            </a:r>
            <a:r>
              <a:rPr dirty="0" sz="1300" spc="5">
                <a:latin typeface="Times New Roman"/>
                <a:cs typeface="Times New Roman"/>
              </a:rPr>
              <a:t>what actions</a:t>
            </a:r>
            <a:r>
              <a:rPr dirty="0" sz="1300" spc="15">
                <a:latin typeface="Times New Roman"/>
                <a:cs typeface="Times New Roman"/>
              </a:rPr>
              <a:t> </a:t>
            </a:r>
            <a:r>
              <a:rPr dirty="0" sz="1300" spc="5">
                <a:latin typeface="Times New Roman"/>
                <a:cs typeface="Times New Roman"/>
              </a:rPr>
              <a:t>take</a:t>
            </a:r>
            <a:r>
              <a:rPr dirty="0" sz="1300" spc="15">
                <a:latin typeface="Times New Roman"/>
                <a:cs typeface="Times New Roman"/>
              </a:rPr>
              <a:t> </a:t>
            </a:r>
            <a:r>
              <a:rPr dirty="0" sz="1300" spc="5">
                <a:latin typeface="Times New Roman"/>
                <a:cs typeface="Times New Roman"/>
              </a:rPr>
              <a:t>place.</a:t>
            </a:r>
            <a:r>
              <a:rPr dirty="0" sz="1300" spc="15">
                <a:latin typeface="Times New Roman"/>
                <a:cs typeface="Times New Roman"/>
              </a:rPr>
              <a:t> </a:t>
            </a:r>
            <a:r>
              <a:rPr dirty="0" sz="1300" spc="5">
                <a:latin typeface="Times New Roman"/>
                <a:cs typeface="Times New Roman"/>
              </a:rPr>
              <a:t>If</a:t>
            </a:r>
            <a:r>
              <a:rPr dirty="0" sz="1300" spc="15">
                <a:latin typeface="Times New Roman"/>
                <a:cs typeface="Times New Roman"/>
              </a:rPr>
              <a:t> </a:t>
            </a:r>
            <a:r>
              <a:rPr dirty="0" sz="1300" spc="5">
                <a:latin typeface="Times New Roman"/>
                <a:cs typeface="Times New Roman"/>
              </a:rPr>
              <a:t>these  actions include </a:t>
            </a:r>
            <a:r>
              <a:rPr dirty="0" sz="1300" spc="10">
                <a:latin typeface="Times New Roman"/>
                <a:cs typeface="Times New Roman"/>
              </a:rPr>
              <a:t>DML </a:t>
            </a:r>
            <a:r>
              <a:rPr dirty="0" sz="1300" spc="5">
                <a:latin typeface="Times New Roman"/>
                <a:cs typeface="Times New Roman"/>
              </a:rPr>
              <a:t>operations </a:t>
            </a:r>
            <a:r>
              <a:rPr dirty="0" sz="1300" spc="10">
                <a:latin typeface="Times New Roman"/>
                <a:cs typeface="Times New Roman"/>
              </a:rPr>
              <a:t>on </a:t>
            </a:r>
            <a:r>
              <a:rPr dirty="0" sz="1300" spc="5">
                <a:latin typeface="Times New Roman"/>
                <a:cs typeface="Times New Roman"/>
              </a:rPr>
              <a:t>tables, then any triggers </a:t>
            </a:r>
            <a:r>
              <a:rPr dirty="0" sz="1300" spc="10">
                <a:latin typeface="Times New Roman"/>
                <a:cs typeface="Times New Roman"/>
              </a:rPr>
              <a:t>on </a:t>
            </a:r>
            <a:r>
              <a:rPr dirty="0" sz="1300" spc="5">
                <a:latin typeface="Times New Roman"/>
                <a:cs typeface="Times New Roman"/>
              </a:rPr>
              <a:t>the base tables are</a:t>
            </a:r>
            <a:r>
              <a:rPr dirty="0" sz="1300" spc="110">
                <a:latin typeface="Times New Roman"/>
                <a:cs typeface="Times New Roman"/>
              </a:rPr>
              <a:t> </a:t>
            </a:r>
            <a:r>
              <a:rPr dirty="0" sz="1300" spc="5">
                <a:latin typeface="Times New Roman"/>
                <a:cs typeface="Times New Roman"/>
              </a:rPr>
              <a:t>fired.</a:t>
            </a:r>
            <a:endParaRPr sz="1300">
              <a:latin typeface="Times New Roman"/>
              <a:cs typeface="Times New Roman"/>
            </a:endParaRPr>
          </a:p>
          <a:p>
            <a:pPr marL="137795" marR="5080">
              <a:lnSpc>
                <a:spcPts val="1490"/>
              </a:lnSpc>
              <a:spcBef>
                <a:spcPts val="470"/>
              </a:spcBef>
            </a:pPr>
            <a:r>
              <a:rPr dirty="0" sz="1300" spc="5">
                <a:latin typeface="Times New Roman"/>
                <a:cs typeface="Times New Roman"/>
              </a:rPr>
              <a:t>Database triggers can be system triggers </a:t>
            </a:r>
            <a:r>
              <a:rPr dirty="0" sz="1300" spc="10">
                <a:latin typeface="Times New Roman"/>
                <a:cs typeface="Times New Roman"/>
              </a:rPr>
              <a:t>on </a:t>
            </a:r>
            <a:r>
              <a:rPr dirty="0" sz="1300" spc="5">
                <a:latin typeface="Times New Roman"/>
                <a:cs typeface="Times New Roman"/>
              </a:rPr>
              <a:t>a database or a </a:t>
            </a:r>
            <a:r>
              <a:rPr dirty="0" sz="1300" spc="10">
                <a:latin typeface="Times New Roman"/>
                <a:cs typeface="Times New Roman"/>
              </a:rPr>
              <a:t>schema. </a:t>
            </a:r>
            <a:r>
              <a:rPr dirty="0" sz="1300" spc="5">
                <a:latin typeface="Times New Roman"/>
                <a:cs typeface="Times New Roman"/>
              </a:rPr>
              <a:t>For databases, triggers  fire for </a:t>
            </a:r>
            <a:r>
              <a:rPr dirty="0" sz="1300" spc="10">
                <a:latin typeface="Times New Roman"/>
                <a:cs typeface="Times New Roman"/>
              </a:rPr>
              <a:t>each </a:t>
            </a:r>
            <a:r>
              <a:rPr dirty="0" sz="1300" spc="5">
                <a:latin typeface="Times New Roman"/>
                <a:cs typeface="Times New Roman"/>
              </a:rPr>
              <a:t>event for all users; for a schema, they fire for each event for that specific</a:t>
            </a:r>
            <a:r>
              <a:rPr dirty="0" sz="1300" spc="165">
                <a:latin typeface="Times New Roman"/>
                <a:cs typeface="Times New Roman"/>
              </a:rPr>
              <a:t> </a:t>
            </a:r>
            <a:r>
              <a:rPr dirty="0" sz="1300" spc="5">
                <a:latin typeface="Times New Roman"/>
                <a:cs typeface="Times New Roman"/>
              </a:rPr>
              <a:t>user.</a:t>
            </a:r>
            <a:endParaRPr sz="1300">
              <a:latin typeface="Times New Roman"/>
              <a:cs typeface="Times New Roman"/>
            </a:endParaRPr>
          </a:p>
          <a:p>
            <a:pPr marL="137795" marR="140335">
              <a:lnSpc>
                <a:spcPct val="101499"/>
              </a:lnSpc>
              <a:spcBef>
                <a:spcPts val="345"/>
              </a:spcBef>
            </a:pPr>
            <a:r>
              <a:rPr dirty="0" sz="1300" spc="5">
                <a:latin typeface="Times New Roman"/>
                <a:cs typeface="Times New Roman"/>
              </a:rPr>
              <a:t>This course explains </a:t>
            </a:r>
            <a:r>
              <a:rPr dirty="0" sz="1300" spc="10">
                <a:latin typeface="Times New Roman"/>
                <a:cs typeface="Times New Roman"/>
              </a:rPr>
              <a:t>how </a:t>
            </a:r>
            <a:r>
              <a:rPr dirty="0" sz="1300" spc="5">
                <a:latin typeface="Times New Roman"/>
                <a:cs typeface="Times New Roman"/>
              </a:rPr>
              <a:t>to </a:t>
            </a:r>
            <a:r>
              <a:rPr dirty="0" sz="1300" spc="10">
                <a:latin typeface="Times New Roman"/>
                <a:cs typeface="Times New Roman"/>
              </a:rPr>
              <a:t>create </a:t>
            </a:r>
            <a:r>
              <a:rPr dirty="0" sz="1300" spc="5">
                <a:latin typeface="Times New Roman"/>
                <a:cs typeface="Times New Roman"/>
              </a:rPr>
              <a:t>database triggers. Creating database triggers based </a:t>
            </a:r>
            <a:r>
              <a:rPr dirty="0" sz="1300" spc="10">
                <a:latin typeface="Times New Roman"/>
                <a:cs typeface="Times New Roman"/>
              </a:rPr>
              <a:t>on  </a:t>
            </a:r>
            <a:r>
              <a:rPr dirty="0" sz="1300" spc="5">
                <a:latin typeface="Times New Roman"/>
                <a:cs typeface="Times New Roman"/>
              </a:rPr>
              <a:t>system events is discussed in the lesson titled “Applications for</a:t>
            </a:r>
            <a:r>
              <a:rPr dirty="0" sz="1300" spc="40">
                <a:latin typeface="Times New Roman"/>
                <a:cs typeface="Times New Roman"/>
              </a:rPr>
              <a:t> </a:t>
            </a:r>
            <a:r>
              <a:rPr dirty="0" sz="1300" spc="5">
                <a:latin typeface="Times New Roman"/>
                <a:cs typeface="Times New Roman"/>
              </a:rPr>
              <a:t>Triggers.”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756410"/>
            <a:ext cx="5105400" cy="1308100"/>
          </a:xfrm>
          <a:prstGeom prst="rect">
            <a:avLst/>
          </a:prstGeom>
          <a:solidFill>
            <a:srgbClr val="CCCCCC"/>
          </a:solidFill>
          <a:ln w="20574">
            <a:solidFill>
              <a:srgbClr val="000000"/>
            </a:solidFill>
          </a:ln>
        </p:spPr>
        <p:txBody>
          <a:bodyPr wrap="square" lIns="0" tIns="30480" rIns="0" bIns="0" rtlCol="0" vert="horz">
            <a:spAutoFit/>
          </a:bodyPr>
          <a:lstStyle/>
          <a:p>
            <a:pPr marL="271145" marR="1799589" indent="-195580">
              <a:lnSpc>
                <a:spcPts val="1390"/>
              </a:lnSpc>
              <a:spcBef>
                <a:spcPts val="240"/>
              </a:spcBef>
            </a:pPr>
            <a:r>
              <a:rPr dirty="0" sz="1300" spc="-15" b="1">
                <a:latin typeface="Courier New"/>
                <a:cs typeface="Courier New"/>
              </a:rPr>
              <a:t>CREATE PROCEDURE </a:t>
            </a:r>
            <a:r>
              <a:rPr dirty="0" sz="1300" spc="-20" b="1">
                <a:latin typeface="Courier New"/>
                <a:cs typeface="Courier New"/>
              </a:rPr>
              <a:t>increment_salary  </a:t>
            </a:r>
            <a:r>
              <a:rPr dirty="0" sz="1300" spc="-15" b="1">
                <a:latin typeface="Courier New"/>
                <a:cs typeface="Courier New"/>
              </a:rPr>
              <a:t>(id NUMBER, new_sal NUMBER)</a:t>
            </a:r>
            <a:r>
              <a:rPr dirty="0" sz="1300" spc="-100" b="1">
                <a:latin typeface="Courier New"/>
                <a:cs typeface="Courier New"/>
              </a:rPr>
              <a:t> </a:t>
            </a:r>
            <a:r>
              <a:rPr dirty="0" sz="1300" spc="-20" b="1">
                <a:latin typeface="Courier New"/>
                <a:cs typeface="Courier New"/>
              </a:rPr>
              <a:t>IS</a:t>
            </a:r>
            <a:endParaRPr sz="1300">
              <a:latin typeface="Courier New"/>
              <a:cs typeface="Courier New"/>
            </a:endParaRPr>
          </a:p>
          <a:p>
            <a:pPr marL="76200">
              <a:lnSpc>
                <a:spcPts val="1300"/>
              </a:lnSpc>
            </a:pPr>
            <a:r>
              <a:rPr dirty="0" sz="1300" spc="-15" b="1">
                <a:latin typeface="Courier New"/>
                <a:cs typeface="Courier New"/>
              </a:rPr>
              <a:t>BEGIN</a:t>
            </a:r>
            <a:endParaRPr sz="1300">
              <a:latin typeface="Courier New"/>
              <a:cs typeface="Courier New"/>
            </a:endParaRPr>
          </a:p>
          <a:p>
            <a:pPr marL="368300">
              <a:lnSpc>
                <a:spcPts val="1390"/>
              </a:lnSpc>
            </a:pPr>
            <a:r>
              <a:rPr dirty="0" sz="1300" spc="-15" b="1">
                <a:latin typeface="Courier New"/>
                <a:cs typeface="Courier New"/>
              </a:rPr>
              <a:t>UPDATE</a:t>
            </a:r>
            <a:r>
              <a:rPr dirty="0" sz="1300" spc="-25" b="1">
                <a:latin typeface="Courier New"/>
                <a:cs typeface="Courier New"/>
              </a:rPr>
              <a:t> </a:t>
            </a:r>
            <a:r>
              <a:rPr dirty="0" sz="1300" spc="-15" b="1">
                <a:latin typeface="Courier New"/>
                <a:cs typeface="Courier New"/>
              </a:rPr>
              <a:t>departments</a:t>
            </a:r>
            <a:endParaRPr sz="1300">
              <a:latin typeface="Courier New"/>
              <a:cs typeface="Courier New"/>
            </a:endParaRPr>
          </a:p>
          <a:p>
            <a:pPr marL="368300" marR="238125">
              <a:lnSpc>
                <a:spcPts val="1400"/>
              </a:lnSpc>
              <a:spcBef>
                <a:spcPts val="100"/>
              </a:spcBef>
              <a:tabLst>
                <a:tab pos="1051560" algn="l"/>
              </a:tabLst>
            </a:pPr>
            <a:r>
              <a:rPr dirty="0" sz="1300" spc="-15" b="1">
                <a:latin typeface="Courier New"/>
                <a:cs typeface="Courier New"/>
              </a:rPr>
              <a:t>SET	total_sal </a:t>
            </a:r>
            <a:r>
              <a:rPr dirty="0" sz="1300" spc="-10" b="1">
                <a:latin typeface="Courier New"/>
                <a:cs typeface="Courier New"/>
              </a:rPr>
              <a:t>= </a:t>
            </a:r>
            <a:r>
              <a:rPr dirty="0" sz="1300" spc="-15" b="1">
                <a:latin typeface="Courier New"/>
                <a:cs typeface="Courier New"/>
              </a:rPr>
              <a:t>NVL </a:t>
            </a:r>
            <a:r>
              <a:rPr dirty="0" sz="1300" spc="-20" b="1">
                <a:latin typeface="Courier New"/>
                <a:cs typeface="Courier New"/>
              </a:rPr>
              <a:t>(total_sal, </a:t>
            </a:r>
            <a:r>
              <a:rPr dirty="0" sz="1300" spc="-15" b="1">
                <a:latin typeface="Courier New"/>
                <a:cs typeface="Courier New"/>
              </a:rPr>
              <a:t>0)+ </a:t>
            </a:r>
            <a:r>
              <a:rPr dirty="0" sz="1300" spc="-20" b="1">
                <a:latin typeface="Courier New"/>
                <a:cs typeface="Courier New"/>
              </a:rPr>
              <a:t>new_sal  </a:t>
            </a:r>
            <a:r>
              <a:rPr dirty="0" sz="1300" spc="-15" b="1">
                <a:latin typeface="Courier New"/>
                <a:cs typeface="Courier New"/>
              </a:rPr>
              <a:t>WHERE	department_id </a:t>
            </a:r>
            <a:r>
              <a:rPr dirty="0" sz="1300" spc="-10" b="1">
                <a:latin typeface="Courier New"/>
                <a:cs typeface="Courier New"/>
              </a:rPr>
              <a:t>=</a:t>
            </a:r>
            <a:r>
              <a:rPr dirty="0" sz="1300" spc="-30" b="1">
                <a:latin typeface="Courier New"/>
                <a:cs typeface="Courier New"/>
              </a:rPr>
              <a:t> </a:t>
            </a:r>
            <a:r>
              <a:rPr dirty="0" sz="1300" spc="-15" b="1">
                <a:latin typeface="Courier New"/>
                <a:cs typeface="Courier New"/>
              </a:rPr>
              <a:t>id;</a:t>
            </a:r>
            <a:endParaRPr sz="1300">
              <a:latin typeface="Courier New"/>
              <a:cs typeface="Courier New"/>
            </a:endParaRPr>
          </a:p>
          <a:p>
            <a:pPr marL="75565">
              <a:lnSpc>
                <a:spcPts val="1370"/>
              </a:lnSpc>
            </a:pPr>
            <a:r>
              <a:rPr dirty="0" sz="1300" spc="-15" b="1">
                <a:latin typeface="Courier New"/>
                <a:cs typeface="Courier New"/>
              </a:rPr>
              <a:t>END</a:t>
            </a:r>
            <a:r>
              <a:rPr dirty="0" sz="1300" spc="-20" b="1">
                <a:latin typeface="Courier New"/>
                <a:cs typeface="Courier New"/>
              </a:rPr>
              <a:t> increment_salary;</a:t>
            </a:r>
            <a:endParaRPr sz="1300">
              <a:latin typeface="Courier New"/>
              <a:cs typeface="Courier New"/>
            </a:endParaRPr>
          </a:p>
        </p:txBody>
      </p:sp>
      <p:grpSp>
        <p:nvGrpSpPr>
          <p:cNvPr id="4" name="object 4"/>
          <p:cNvGrpSpPr/>
          <p:nvPr/>
        </p:nvGrpSpPr>
        <p:grpSpPr>
          <a:xfrm>
            <a:off x="1325499" y="3107817"/>
            <a:ext cx="5126355" cy="1873885"/>
            <a:chOff x="1325499" y="3107817"/>
            <a:chExt cx="5126355" cy="1873885"/>
          </a:xfrm>
        </p:grpSpPr>
        <p:sp>
          <p:nvSpPr>
            <p:cNvPr id="5" name="object 5"/>
            <p:cNvSpPr/>
            <p:nvPr/>
          </p:nvSpPr>
          <p:spPr>
            <a:xfrm>
              <a:off x="1335786" y="3118104"/>
              <a:ext cx="5105400" cy="1853564"/>
            </a:xfrm>
            <a:custGeom>
              <a:avLst/>
              <a:gdLst/>
              <a:ahLst/>
              <a:cxnLst/>
              <a:rect l="l" t="t" r="r" b="b"/>
              <a:pathLst>
                <a:path w="5105400" h="1853564">
                  <a:moveTo>
                    <a:pt x="5105400" y="0"/>
                  </a:moveTo>
                  <a:lnTo>
                    <a:pt x="0" y="0"/>
                  </a:lnTo>
                  <a:lnTo>
                    <a:pt x="0" y="1853183"/>
                  </a:lnTo>
                  <a:lnTo>
                    <a:pt x="5105400" y="1853183"/>
                  </a:lnTo>
                  <a:lnTo>
                    <a:pt x="5105400" y="0"/>
                  </a:lnTo>
                  <a:close/>
                </a:path>
              </a:pathLst>
            </a:custGeom>
            <a:solidFill>
              <a:srgbClr val="CCCCCC"/>
            </a:solidFill>
          </p:spPr>
          <p:txBody>
            <a:bodyPr wrap="square" lIns="0" tIns="0" rIns="0" bIns="0" rtlCol="0"/>
            <a:lstStyle/>
            <a:p/>
          </p:txBody>
        </p:sp>
        <p:sp>
          <p:nvSpPr>
            <p:cNvPr id="6" name="object 6"/>
            <p:cNvSpPr/>
            <p:nvPr/>
          </p:nvSpPr>
          <p:spPr>
            <a:xfrm>
              <a:off x="1335786" y="3118104"/>
              <a:ext cx="5105400" cy="1853564"/>
            </a:xfrm>
            <a:custGeom>
              <a:avLst/>
              <a:gdLst/>
              <a:ahLst/>
              <a:cxnLst/>
              <a:rect l="l" t="t" r="r" b="b"/>
              <a:pathLst>
                <a:path w="5105400" h="1853564">
                  <a:moveTo>
                    <a:pt x="5105400" y="0"/>
                  </a:moveTo>
                  <a:lnTo>
                    <a:pt x="0" y="0"/>
                  </a:lnTo>
                  <a:lnTo>
                    <a:pt x="0" y="1853183"/>
                  </a:lnTo>
                  <a:lnTo>
                    <a:pt x="5105400" y="1853183"/>
                  </a:lnTo>
                  <a:lnTo>
                    <a:pt x="510540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1411986" y="3093212"/>
            <a:ext cx="4114165" cy="664845"/>
          </a:xfrm>
          <a:prstGeom prst="rect">
            <a:avLst/>
          </a:prstGeom>
        </p:spPr>
        <p:txBody>
          <a:bodyPr wrap="square" lIns="0" tIns="62230" rIns="0" bIns="0" rtlCol="0" vert="horz">
            <a:spAutoFit/>
          </a:bodyPr>
          <a:lstStyle/>
          <a:p>
            <a:pPr marR="5080">
              <a:lnSpc>
                <a:spcPct val="74300"/>
              </a:lnSpc>
              <a:spcBef>
                <a:spcPts val="490"/>
              </a:spcBef>
            </a:pPr>
            <a:r>
              <a:rPr dirty="0" sz="1300" spc="-15" b="1">
                <a:latin typeface="Courier New"/>
                <a:cs typeface="Courier New"/>
              </a:rPr>
              <a:t>CREATE OR REPLACE TRIGGER </a:t>
            </a:r>
            <a:r>
              <a:rPr dirty="0" sz="1300" spc="-20" b="1">
                <a:latin typeface="Courier New"/>
                <a:cs typeface="Courier New"/>
              </a:rPr>
              <a:t>compute_salary  </a:t>
            </a:r>
            <a:r>
              <a:rPr dirty="0" sz="1300" spc="-15" b="1">
                <a:latin typeface="Courier New"/>
                <a:cs typeface="Courier New"/>
              </a:rPr>
              <a:t>AFTER INSERT OR UPDATE OF salary OR</a:t>
            </a:r>
            <a:r>
              <a:rPr dirty="0" sz="1300" spc="-85" b="1">
                <a:latin typeface="Courier New"/>
                <a:cs typeface="Courier New"/>
              </a:rPr>
              <a:t> </a:t>
            </a:r>
            <a:r>
              <a:rPr dirty="0" sz="1300" spc="-20" b="1">
                <a:latin typeface="Courier New"/>
                <a:cs typeface="Courier New"/>
              </a:rPr>
              <a:t>DELETE</a:t>
            </a:r>
            <a:endParaRPr sz="1300">
              <a:latin typeface="Courier New"/>
              <a:cs typeface="Courier New"/>
            </a:endParaRPr>
          </a:p>
          <a:p>
            <a:pPr marR="1664970">
              <a:lnSpc>
                <a:spcPct val="74600"/>
              </a:lnSpc>
            </a:pPr>
            <a:r>
              <a:rPr dirty="0" sz="1300" spc="-15" b="1">
                <a:latin typeface="Courier New"/>
                <a:cs typeface="Courier New"/>
              </a:rPr>
              <a:t>ON employees FOR EACH </a:t>
            </a:r>
            <a:r>
              <a:rPr dirty="0" sz="1300" spc="-20" b="1">
                <a:latin typeface="Courier New"/>
                <a:cs typeface="Courier New"/>
              </a:rPr>
              <a:t>ROW  </a:t>
            </a:r>
            <a:r>
              <a:rPr dirty="0" sz="1300" spc="-15" b="1">
                <a:latin typeface="Courier New"/>
                <a:cs typeface="Courier New"/>
              </a:rPr>
              <a:t>BEGIN</a:t>
            </a:r>
            <a:endParaRPr sz="1300">
              <a:latin typeface="Courier New"/>
              <a:cs typeface="Courier New"/>
            </a:endParaRPr>
          </a:p>
        </p:txBody>
      </p:sp>
      <p:sp>
        <p:nvSpPr>
          <p:cNvPr id="19" name="object 1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20" name="object 20"/>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8</a:t>
            </a:r>
            <a:endParaRPr baseline="-18518" sz="1800">
              <a:latin typeface="Arial"/>
              <a:cs typeface="Arial"/>
            </a:endParaRPr>
          </a:p>
        </p:txBody>
      </p:sp>
      <p:sp>
        <p:nvSpPr>
          <p:cNvPr id="21" name="object 2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509464" y="3683000"/>
            <a:ext cx="157480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IF DELETING</a:t>
            </a:r>
            <a:r>
              <a:rPr dirty="0" sz="1300" spc="-95" b="1">
                <a:latin typeface="Courier New"/>
                <a:cs typeface="Courier New"/>
              </a:rPr>
              <a:t> </a:t>
            </a:r>
            <a:r>
              <a:rPr dirty="0" sz="1300" spc="-20" b="1">
                <a:latin typeface="Courier New"/>
                <a:cs typeface="Courier New"/>
              </a:rPr>
              <a:t>THEN</a:t>
            </a:r>
            <a:endParaRPr sz="1300">
              <a:latin typeface="Courier New"/>
              <a:cs typeface="Courier New"/>
            </a:endParaRPr>
          </a:p>
        </p:txBody>
      </p:sp>
      <p:sp>
        <p:nvSpPr>
          <p:cNvPr id="9" name="object 9"/>
          <p:cNvSpPr txBox="1"/>
          <p:nvPr/>
        </p:nvSpPr>
        <p:spPr>
          <a:xfrm>
            <a:off x="3560075" y="3683000"/>
            <a:ext cx="167195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increment_salary(</a:t>
            </a:r>
            <a:endParaRPr sz="1300">
              <a:latin typeface="Courier New"/>
              <a:cs typeface="Courier New"/>
            </a:endParaRPr>
          </a:p>
        </p:txBody>
      </p:sp>
      <p:sp>
        <p:nvSpPr>
          <p:cNvPr id="10" name="object 10"/>
          <p:cNvSpPr txBox="1"/>
          <p:nvPr/>
        </p:nvSpPr>
        <p:spPr>
          <a:xfrm>
            <a:off x="1900363" y="3830774"/>
            <a:ext cx="362521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:OLD.department_id,(-1*:OLD.salary));</a:t>
            </a:r>
            <a:endParaRPr sz="1300">
              <a:latin typeface="Courier New"/>
              <a:cs typeface="Courier New"/>
            </a:endParaRPr>
          </a:p>
        </p:txBody>
      </p:sp>
      <p:sp>
        <p:nvSpPr>
          <p:cNvPr id="11" name="object 11"/>
          <p:cNvSpPr txBox="1"/>
          <p:nvPr/>
        </p:nvSpPr>
        <p:spPr>
          <a:xfrm>
            <a:off x="1509464" y="3978549"/>
            <a:ext cx="3723004" cy="222250"/>
          </a:xfrm>
          <a:prstGeom prst="rect">
            <a:avLst/>
          </a:prstGeom>
        </p:spPr>
        <p:txBody>
          <a:bodyPr wrap="square" lIns="0" tIns="11430" rIns="0" bIns="0" rtlCol="0" vert="horz">
            <a:spAutoFit/>
          </a:bodyPr>
          <a:lstStyle/>
          <a:p>
            <a:pPr>
              <a:lnSpc>
                <a:spcPct val="100000"/>
              </a:lnSpc>
              <a:spcBef>
                <a:spcPts val="90"/>
              </a:spcBef>
              <a:tabLst>
                <a:tab pos="2050414" algn="l"/>
              </a:tabLst>
            </a:pPr>
            <a:r>
              <a:rPr dirty="0" sz="1300" spc="-15" b="1">
                <a:latin typeface="Courier New"/>
                <a:cs typeface="Courier New"/>
              </a:rPr>
              <a:t>ELSIF</a:t>
            </a:r>
            <a:r>
              <a:rPr dirty="0" sz="1300" spc="-20" b="1">
                <a:latin typeface="Courier New"/>
                <a:cs typeface="Courier New"/>
              </a:rPr>
              <a:t> </a:t>
            </a:r>
            <a:r>
              <a:rPr dirty="0" sz="1300" spc="-15" b="1">
                <a:latin typeface="Courier New"/>
                <a:cs typeface="Courier New"/>
              </a:rPr>
              <a:t>UPDATING THEN	</a:t>
            </a:r>
            <a:r>
              <a:rPr dirty="0" sz="1300" spc="-20" b="1">
                <a:latin typeface="Courier New"/>
                <a:cs typeface="Courier New"/>
              </a:rPr>
              <a:t>increment_salary(</a:t>
            </a:r>
            <a:endParaRPr sz="1300">
              <a:latin typeface="Courier New"/>
              <a:cs typeface="Courier New"/>
            </a:endParaRPr>
          </a:p>
        </p:txBody>
      </p:sp>
      <p:sp>
        <p:nvSpPr>
          <p:cNvPr id="12" name="object 12"/>
          <p:cNvSpPr txBox="1"/>
          <p:nvPr/>
        </p:nvSpPr>
        <p:spPr>
          <a:xfrm>
            <a:off x="1900363" y="4125668"/>
            <a:ext cx="450215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:NEW.department_id,(:NEW.salary-:OLD.salary));</a:t>
            </a:r>
            <a:endParaRPr sz="1300">
              <a:latin typeface="Courier New"/>
              <a:cs typeface="Courier New"/>
            </a:endParaRPr>
          </a:p>
        </p:txBody>
      </p:sp>
      <p:sp>
        <p:nvSpPr>
          <p:cNvPr id="13" name="object 13"/>
          <p:cNvSpPr txBox="1"/>
          <p:nvPr/>
        </p:nvSpPr>
        <p:spPr>
          <a:xfrm>
            <a:off x="1509464" y="4273443"/>
            <a:ext cx="2355850" cy="222250"/>
          </a:xfrm>
          <a:prstGeom prst="rect">
            <a:avLst/>
          </a:prstGeom>
        </p:spPr>
        <p:txBody>
          <a:bodyPr wrap="square" lIns="0" tIns="11430" rIns="0" bIns="0" rtlCol="0" vert="horz">
            <a:spAutoFit/>
          </a:bodyPr>
          <a:lstStyle/>
          <a:p>
            <a:pPr>
              <a:lnSpc>
                <a:spcPct val="100000"/>
              </a:lnSpc>
              <a:spcBef>
                <a:spcPts val="90"/>
              </a:spcBef>
              <a:tabLst>
                <a:tab pos="682625" algn="l"/>
              </a:tabLst>
            </a:pPr>
            <a:r>
              <a:rPr dirty="0" sz="1300" spc="-15" b="1">
                <a:latin typeface="Courier New"/>
                <a:cs typeface="Courier New"/>
              </a:rPr>
              <a:t>ELSE	</a:t>
            </a:r>
            <a:r>
              <a:rPr dirty="0" sz="1300" spc="-20" b="1">
                <a:latin typeface="Courier New"/>
                <a:cs typeface="Courier New"/>
              </a:rPr>
              <a:t>increment_salary(</a:t>
            </a:r>
            <a:endParaRPr sz="1300">
              <a:latin typeface="Courier New"/>
              <a:cs typeface="Courier New"/>
            </a:endParaRPr>
          </a:p>
        </p:txBody>
      </p:sp>
      <p:sp>
        <p:nvSpPr>
          <p:cNvPr id="14" name="object 14"/>
          <p:cNvSpPr txBox="1"/>
          <p:nvPr/>
        </p:nvSpPr>
        <p:spPr>
          <a:xfrm>
            <a:off x="1900363" y="4421218"/>
            <a:ext cx="401574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:NEW.department_id,:NEW.salary);</a:t>
            </a:r>
            <a:r>
              <a:rPr dirty="0" sz="1300" spc="30" b="1">
                <a:latin typeface="Courier New"/>
                <a:cs typeface="Courier New"/>
              </a:rPr>
              <a:t> </a:t>
            </a:r>
            <a:r>
              <a:rPr dirty="0" sz="1300" spc="-20" b="1">
                <a:latin typeface="Courier New"/>
                <a:cs typeface="Courier New"/>
              </a:rPr>
              <a:t>--INSERT</a:t>
            </a:r>
            <a:endParaRPr sz="1300">
              <a:latin typeface="Courier New"/>
              <a:cs typeface="Courier New"/>
            </a:endParaRPr>
          </a:p>
        </p:txBody>
      </p:sp>
      <p:sp>
        <p:nvSpPr>
          <p:cNvPr id="15" name="object 15"/>
          <p:cNvSpPr txBox="1"/>
          <p:nvPr/>
        </p:nvSpPr>
        <p:spPr>
          <a:xfrm>
            <a:off x="1411986" y="4568337"/>
            <a:ext cx="793750" cy="370205"/>
          </a:xfrm>
          <a:prstGeom prst="rect">
            <a:avLst/>
          </a:prstGeom>
        </p:spPr>
        <p:txBody>
          <a:bodyPr wrap="square" lIns="0" tIns="61594" rIns="0" bIns="0" rtlCol="0" vert="horz">
            <a:spAutoFit/>
          </a:bodyPr>
          <a:lstStyle/>
          <a:p>
            <a:pPr marR="5080" indent="97155">
              <a:lnSpc>
                <a:spcPct val="74600"/>
              </a:lnSpc>
              <a:spcBef>
                <a:spcPts val="484"/>
              </a:spcBef>
            </a:pPr>
            <a:r>
              <a:rPr dirty="0" sz="1300" spc="-15" b="1">
                <a:latin typeface="Courier New"/>
                <a:cs typeface="Courier New"/>
              </a:rPr>
              <a:t>END</a:t>
            </a:r>
            <a:r>
              <a:rPr dirty="0" sz="1300" spc="-100" b="1">
                <a:latin typeface="Courier New"/>
                <a:cs typeface="Courier New"/>
              </a:rPr>
              <a:t> </a:t>
            </a:r>
            <a:r>
              <a:rPr dirty="0" sz="1300" spc="-20" b="1">
                <a:latin typeface="Courier New"/>
                <a:cs typeface="Courier New"/>
              </a:rPr>
              <a:t>IF;  END;</a:t>
            </a:r>
            <a:endParaRPr sz="1300">
              <a:latin typeface="Courier New"/>
              <a:cs typeface="Courier New"/>
            </a:endParaRPr>
          </a:p>
        </p:txBody>
      </p:sp>
      <p:sp>
        <p:nvSpPr>
          <p:cNvPr id="16" name="object 16"/>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Computing Derived Values </a:t>
            </a:r>
            <a:r>
              <a:rPr dirty="0" sz="2000" b="1">
                <a:latin typeface="Arial"/>
                <a:cs typeface="Arial"/>
              </a:rPr>
              <a:t>with a</a:t>
            </a:r>
            <a:r>
              <a:rPr dirty="0" sz="2000" spc="10" b="1">
                <a:latin typeface="Arial"/>
                <a:cs typeface="Arial"/>
              </a:rPr>
              <a:t> </a:t>
            </a:r>
            <a:r>
              <a:rPr dirty="0" sz="2000" spc="-5" b="1">
                <a:latin typeface="Arial"/>
                <a:cs typeface="Arial"/>
              </a:rPr>
              <a:t>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7" name="object 17"/>
          <p:cNvSpPr txBox="1"/>
          <p:nvPr/>
        </p:nvSpPr>
        <p:spPr>
          <a:xfrm>
            <a:off x="743204" y="5609382"/>
            <a:ext cx="5977255" cy="181673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Computing </a:t>
            </a:r>
            <a:r>
              <a:rPr dirty="0" sz="1300" spc="5" b="1">
                <a:latin typeface="Arial"/>
                <a:cs typeface="Arial"/>
              </a:rPr>
              <a:t>Derived </a:t>
            </a:r>
            <a:r>
              <a:rPr dirty="0" sz="1300" spc="10" b="1">
                <a:latin typeface="Arial"/>
                <a:cs typeface="Arial"/>
              </a:rPr>
              <a:t>Data </a:t>
            </a:r>
            <a:r>
              <a:rPr dirty="0" sz="1300" spc="5" b="1">
                <a:latin typeface="Arial"/>
                <a:cs typeface="Arial"/>
              </a:rPr>
              <a:t>Values </a:t>
            </a:r>
            <a:r>
              <a:rPr dirty="0" sz="1300" spc="10" b="1">
                <a:latin typeface="Arial"/>
                <a:cs typeface="Arial"/>
              </a:rPr>
              <a:t>with a</a:t>
            </a:r>
            <a:r>
              <a:rPr dirty="0" sz="1300" spc="-10" b="1">
                <a:latin typeface="Arial"/>
                <a:cs typeface="Arial"/>
              </a:rPr>
              <a:t> </a:t>
            </a:r>
            <a:r>
              <a:rPr dirty="0" sz="1300" b="1">
                <a:latin typeface="Arial"/>
                <a:cs typeface="Arial"/>
              </a:rPr>
              <a:t>Trigger</a:t>
            </a:r>
            <a:endParaRPr sz="1300">
              <a:latin typeface="Arial"/>
              <a:cs typeface="Arial"/>
            </a:endParaRPr>
          </a:p>
          <a:p>
            <a:pPr marL="138430">
              <a:lnSpc>
                <a:spcPct val="100000"/>
              </a:lnSpc>
              <a:spcBef>
                <a:spcPts val="390"/>
              </a:spcBef>
            </a:pPr>
            <a:r>
              <a:rPr dirty="0" sz="1300" spc="10">
                <a:latin typeface="Times New Roman"/>
                <a:cs typeface="Times New Roman"/>
              </a:rPr>
              <a:t>By </a:t>
            </a:r>
            <a:r>
              <a:rPr dirty="0" sz="1300" spc="5">
                <a:latin typeface="Times New Roman"/>
                <a:cs typeface="Times New Roman"/>
              </a:rPr>
              <a:t>using a trigger, </a:t>
            </a:r>
            <a:r>
              <a:rPr dirty="0" sz="1300" spc="10">
                <a:latin typeface="Times New Roman"/>
                <a:cs typeface="Times New Roman"/>
              </a:rPr>
              <a:t>you </a:t>
            </a:r>
            <a:r>
              <a:rPr dirty="0" sz="1300" spc="5">
                <a:latin typeface="Times New Roman"/>
                <a:cs typeface="Times New Roman"/>
              </a:rPr>
              <a:t>can perform the following</a:t>
            </a:r>
            <a:r>
              <a:rPr dirty="0" sz="1300" spc="-5">
                <a:latin typeface="Times New Roman"/>
                <a:cs typeface="Times New Roman"/>
              </a:rPr>
              <a:t> </a:t>
            </a:r>
            <a:r>
              <a:rPr dirty="0" sz="1300" spc="5">
                <a:latin typeface="Times New Roman"/>
                <a:cs typeface="Times New Roman"/>
              </a:rPr>
              <a:t>tasks:</a:t>
            </a:r>
            <a:endParaRPr sz="1300">
              <a:latin typeface="Times New Roman"/>
              <a:cs typeface="Times New Roman"/>
            </a:endParaRPr>
          </a:p>
          <a:p>
            <a:pPr marL="515620" indent="-252095">
              <a:lnSpc>
                <a:spcPct val="100000"/>
              </a:lnSpc>
              <a:spcBef>
                <a:spcPts val="15"/>
              </a:spcBef>
              <a:buChar char="•"/>
              <a:tabLst>
                <a:tab pos="514984" algn="l"/>
                <a:tab pos="516255" algn="l"/>
              </a:tabLst>
            </a:pPr>
            <a:r>
              <a:rPr dirty="0" sz="1300" spc="10">
                <a:latin typeface="Times New Roman"/>
                <a:cs typeface="Times New Roman"/>
              </a:rPr>
              <a:t>Compute </a:t>
            </a:r>
            <a:r>
              <a:rPr dirty="0" sz="1300" spc="5">
                <a:latin typeface="Times New Roman"/>
                <a:cs typeface="Times New Roman"/>
              </a:rPr>
              <a:t>derived columns synchronously, in real time.</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Store derived values within database tables or within package global</a:t>
            </a:r>
            <a:r>
              <a:rPr dirty="0" sz="1300" spc="110">
                <a:latin typeface="Times New Roman"/>
                <a:cs typeface="Times New Roman"/>
              </a:rPr>
              <a:t> </a:t>
            </a:r>
            <a:r>
              <a:rPr dirty="0" sz="1300" spc="5">
                <a:latin typeface="Times New Roman"/>
                <a:cs typeface="Times New Roman"/>
              </a:rPr>
              <a:t>variables.</a:t>
            </a:r>
            <a:endParaRPr sz="1300">
              <a:latin typeface="Times New Roman"/>
              <a:cs typeface="Times New Roman"/>
            </a:endParaRPr>
          </a:p>
          <a:p>
            <a:pPr marL="515620" indent="-252095">
              <a:lnSpc>
                <a:spcPct val="100000"/>
              </a:lnSpc>
              <a:spcBef>
                <a:spcPts val="25"/>
              </a:spcBef>
              <a:buChar char="•"/>
              <a:tabLst>
                <a:tab pos="514984" algn="l"/>
                <a:tab pos="515620" algn="l"/>
              </a:tabLst>
            </a:pPr>
            <a:r>
              <a:rPr dirty="0" sz="1300" spc="10">
                <a:latin typeface="Times New Roman"/>
                <a:cs typeface="Times New Roman"/>
              </a:rPr>
              <a:t>Modify </a:t>
            </a:r>
            <a:r>
              <a:rPr dirty="0" sz="1300" spc="5">
                <a:latin typeface="Times New Roman"/>
                <a:cs typeface="Times New Roman"/>
              </a:rPr>
              <a:t>data and calculate </a:t>
            </a:r>
            <a:r>
              <a:rPr dirty="0" sz="1300" spc="10">
                <a:latin typeface="Times New Roman"/>
                <a:cs typeface="Times New Roman"/>
              </a:rPr>
              <a:t>derived </a:t>
            </a:r>
            <a:r>
              <a:rPr dirty="0" sz="1300" spc="5">
                <a:latin typeface="Times New Roman"/>
                <a:cs typeface="Times New Roman"/>
              </a:rPr>
              <a:t>data in a </a:t>
            </a:r>
            <a:r>
              <a:rPr dirty="0" sz="1300">
                <a:latin typeface="Times New Roman"/>
                <a:cs typeface="Times New Roman"/>
              </a:rPr>
              <a:t>single </a:t>
            </a:r>
            <a:r>
              <a:rPr dirty="0" sz="1300" spc="5">
                <a:latin typeface="Times New Roman"/>
                <a:cs typeface="Times New Roman"/>
              </a:rPr>
              <a:t>pass to the</a:t>
            </a:r>
            <a:r>
              <a:rPr dirty="0" sz="1300" spc="25">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37795">
              <a:lnSpc>
                <a:spcPct val="100000"/>
              </a:lnSpc>
              <a:spcBef>
                <a:spcPts val="340"/>
              </a:spcBef>
            </a:pPr>
            <a:r>
              <a:rPr dirty="0" sz="1300" spc="10">
                <a:latin typeface="Times New Roman"/>
                <a:cs typeface="Times New Roman"/>
              </a:rPr>
              <a:t>Keep </a:t>
            </a:r>
            <a:r>
              <a:rPr dirty="0" sz="1300" spc="5">
                <a:latin typeface="Times New Roman"/>
                <a:cs typeface="Times New Roman"/>
              </a:rPr>
              <a:t>a running total </a:t>
            </a:r>
            <a:r>
              <a:rPr dirty="0" sz="1300" spc="10">
                <a:latin typeface="Times New Roman"/>
                <a:cs typeface="Times New Roman"/>
              </a:rPr>
              <a:t>of </a:t>
            </a:r>
            <a:r>
              <a:rPr dirty="0" sz="1300" spc="5">
                <a:latin typeface="Times New Roman"/>
                <a:cs typeface="Times New Roman"/>
              </a:rPr>
              <a:t>the salary for </a:t>
            </a:r>
            <a:r>
              <a:rPr dirty="0" sz="1300" spc="10">
                <a:latin typeface="Times New Roman"/>
                <a:cs typeface="Times New Roman"/>
              </a:rPr>
              <a:t>each department </a:t>
            </a:r>
            <a:r>
              <a:rPr dirty="0" sz="1300" spc="5">
                <a:latin typeface="Times New Roman"/>
                <a:cs typeface="Times New Roman"/>
              </a:rPr>
              <a:t>in the special</a:t>
            </a:r>
            <a:r>
              <a:rPr dirty="0" sz="1300" spc="60">
                <a:latin typeface="Times New Roman"/>
                <a:cs typeface="Times New Roman"/>
              </a:rPr>
              <a:t> </a:t>
            </a:r>
            <a:r>
              <a:rPr dirty="0" sz="1300" spc="15">
                <a:latin typeface="Courier New"/>
                <a:cs typeface="Courier New"/>
              </a:rPr>
              <a:t>TOTAL_SALARY</a:t>
            </a:r>
            <a:endParaRPr sz="1300">
              <a:latin typeface="Courier New"/>
              <a:cs typeface="Courier New"/>
            </a:endParaRPr>
          </a:p>
          <a:p>
            <a:pPr marL="138430">
              <a:lnSpc>
                <a:spcPct val="100000"/>
              </a:lnSpc>
              <a:spcBef>
                <a:spcPts val="20"/>
              </a:spcBef>
            </a:pPr>
            <a:r>
              <a:rPr dirty="0" sz="1300" spc="10">
                <a:latin typeface="Times New Roman"/>
                <a:cs typeface="Times New Roman"/>
              </a:rPr>
              <a:t>column of </a:t>
            </a:r>
            <a:r>
              <a:rPr dirty="0" sz="1300" spc="5">
                <a:latin typeface="Times New Roman"/>
                <a:cs typeface="Times New Roman"/>
              </a:rPr>
              <a:t>the </a:t>
            </a:r>
            <a:r>
              <a:rPr dirty="0" sz="1300" spc="15">
                <a:latin typeface="Courier New"/>
                <a:cs typeface="Courier New"/>
              </a:rPr>
              <a:t>DEPARTMENTS</a:t>
            </a:r>
            <a:r>
              <a:rPr dirty="0" sz="1300" spc="-470">
                <a:latin typeface="Courier New"/>
                <a:cs typeface="Courier New"/>
              </a:rPr>
              <a:t> </a:t>
            </a:r>
            <a:r>
              <a:rPr dirty="0" sz="1300" spc="5">
                <a:latin typeface="Times New Roman"/>
                <a:cs typeface="Times New Roman"/>
              </a:rPr>
              <a:t>table.</a:t>
            </a:r>
            <a:endParaRPr sz="1300">
              <a:latin typeface="Times New Roman"/>
              <a:cs typeface="Times New Roman"/>
            </a:endParaRPr>
          </a:p>
        </p:txBody>
      </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10511"/>
            <a:ext cx="5105400" cy="3129280"/>
          </a:xfrm>
          <a:prstGeom prst="rect">
            <a:avLst/>
          </a:prstGeom>
          <a:solidFill>
            <a:srgbClr val="CCCCCC"/>
          </a:solidFill>
          <a:ln w="20574">
            <a:solidFill>
              <a:srgbClr val="000000"/>
            </a:solidFill>
          </a:ln>
        </p:spPr>
        <p:txBody>
          <a:bodyPr wrap="square" lIns="0" tIns="36194" rIns="0" bIns="0" rtlCol="0" vert="horz">
            <a:spAutoFit/>
          </a:bodyPr>
          <a:lstStyle/>
          <a:p>
            <a:pPr marL="76200" marR="334645">
              <a:lnSpc>
                <a:spcPct val="74600"/>
              </a:lnSpc>
              <a:spcBef>
                <a:spcPts val="284"/>
              </a:spcBef>
            </a:pPr>
            <a:r>
              <a:rPr dirty="0" sz="1300" spc="-15" b="1">
                <a:latin typeface="Courier New"/>
                <a:cs typeface="Courier New"/>
              </a:rPr>
              <a:t>CREATE OR REPLACE TRIGGER </a:t>
            </a:r>
            <a:r>
              <a:rPr dirty="0" sz="1300" spc="-20" b="1">
                <a:latin typeface="Courier New"/>
                <a:cs typeface="Courier New"/>
              </a:rPr>
              <a:t>notify_reorder_rep  </a:t>
            </a:r>
            <a:r>
              <a:rPr dirty="0" sz="1300" spc="-15" b="1">
                <a:latin typeface="Courier New"/>
                <a:cs typeface="Courier New"/>
              </a:rPr>
              <a:t>BEFORE UPDATE OF quantity_on_hand, </a:t>
            </a:r>
            <a:r>
              <a:rPr dirty="0" sz="1300" spc="-20" b="1">
                <a:latin typeface="Courier New"/>
                <a:cs typeface="Courier New"/>
              </a:rPr>
              <a:t>reorder_point  </a:t>
            </a:r>
            <a:r>
              <a:rPr dirty="0" sz="1300" spc="-15" b="1">
                <a:latin typeface="Courier New"/>
                <a:cs typeface="Courier New"/>
              </a:rPr>
              <a:t>ON </a:t>
            </a:r>
            <a:r>
              <a:rPr dirty="0" sz="1300" spc="-20" b="1">
                <a:latin typeface="Courier New"/>
                <a:cs typeface="Courier New"/>
              </a:rPr>
              <a:t>inventories </a:t>
            </a:r>
            <a:r>
              <a:rPr dirty="0" sz="1300" spc="-15" b="1">
                <a:latin typeface="Courier New"/>
                <a:cs typeface="Courier New"/>
              </a:rPr>
              <a:t>FOR EACH </a:t>
            </a:r>
            <a:r>
              <a:rPr dirty="0" sz="1300" spc="-20" b="1">
                <a:latin typeface="Courier New"/>
                <a:cs typeface="Courier New"/>
              </a:rPr>
              <a:t>ROW</a:t>
            </a:r>
            <a:endParaRPr sz="1300">
              <a:latin typeface="Courier New"/>
              <a:cs typeface="Courier New"/>
            </a:endParaRPr>
          </a:p>
          <a:p>
            <a:pPr marL="76200">
              <a:lnSpc>
                <a:spcPts val="965"/>
              </a:lnSpc>
            </a:pPr>
            <a:r>
              <a:rPr dirty="0" sz="1300" spc="-20" b="1">
                <a:latin typeface="Courier New"/>
                <a:cs typeface="Courier New"/>
              </a:rPr>
              <a:t>DECLARE</a:t>
            </a:r>
            <a:endParaRPr sz="1300">
              <a:latin typeface="Courier New"/>
              <a:cs typeface="Courier New"/>
            </a:endParaRPr>
          </a:p>
          <a:p>
            <a:pPr marL="173355" marR="43815">
              <a:lnSpc>
                <a:spcPct val="74600"/>
              </a:lnSpc>
              <a:spcBef>
                <a:spcPts val="195"/>
              </a:spcBef>
            </a:pPr>
            <a:r>
              <a:rPr dirty="0" sz="1300" spc="-15" b="1">
                <a:latin typeface="Courier New"/>
                <a:cs typeface="Courier New"/>
              </a:rPr>
              <a:t>dsc </a:t>
            </a:r>
            <a:r>
              <a:rPr dirty="0" sz="1300" spc="-20" b="1">
                <a:latin typeface="Courier New"/>
                <a:cs typeface="Courier New"/>
              </a:rPr>
              <a:t>product_descriptions.product_description%TYPE;  </a:t>
            </a:r>
            <a:r>
              <a:rPr dirty="0" sz="1300" spc="-15" b="1">
                <a:latin typeface="Courier New"/>
                <a:cs typeface="Courier New"/>
              </a:rPr>
              <a:t>msg_text</a:t>
            </a:r>
            <a:r>
              <a:rPr dirty="0" sz="1300" spc="-25" b="1">
                <a:latin typeface="Courier New"/>
                <a:cs typeface="Courier New"/>
              </a:rPr>
              <a:t> </a:t>
            </a:r>
            <a:r>
              <a:rPr dirty="0" sz="1300" spc="-20" b="1">
                <a:latin typeface="Courier New"/>
                <a:cs typeface="Courier New"/>
              </a:rPr>
              <a:t>VARCHAR2(2000);</a:t>
            </a:r>
            <a:endParaRPr sz="1300">
              <a:latin typeface="Courier New"/>
              <a:cs typeface="Courier New"/>
            </a:endParaRPr>
          </a:p>
          <a:p>
            <a:pPr marL="76200">
              <a:lnSpc>
                <a:spcPts val="965"/>
              </a:lnSpc>
            </a:pPr>
            <a:r>
              <a:rPr dirty="0" sz="1300" spc="-15" b="1">
                <a:latin typeface="Courier New"/>
                <a:cs typeface="Courier New"/>
              </a:rPr>
              <a:t>BEGIN</a:t>
            </a:r>
            <a:endParaRPr sz="1300">
              <a:latin typeface="Courier New"/>
              <a:cs typeface="Courier New"/>
            </a:endParaRPr>
          </a:p>
          <a:p>
            <a:pPr marL="271145">
              <a:lnSpc>
                <a:spcPts val="1160"/>
              </a:lnSpc>
            </a:pPr>
            <a:r>
              <a:rPr dirty="0" sz="1300" spc="-15" b="1">
                <a:latin typeface="Courier New"/>
                <a:cs typeface="Courier New"/>
              </a:rPr>
              <a:t>IF </a:t>
            </a:r>
            <a:r>
              <a:rPr dirty="0" sz="1300" spc="-20" b="1">
                <a:latin typeface="Courier New"/>
                <a:cs typeface="Courier New"/>
              </a:rPr>
              <a:t>:NEW.quantity_on_hand</a:t>
            </a:r>
            <a:r>
              <a:rPr dirty="0" sz="1300" spc="-25" b="1">
                <a:latin typeface="Courier New"/>
                <a:cs typeface="Courier New"/>
              </a:rPr>
              <a:t> </a:t>
            </a:r>
            <a:r>
              <a:rPr dirty="0" sz="1300" spc="-20" b="1">
                <a:latin typeface="Courier New"/>
                <a:cs typeface="Courier New"/>
              </a:rPr>
              <a:t>&lt;=</a:t>
            </a:r>
            <a:endParaRPr sz="1300">
              <a:latin typeface="Courier New"/>
              <a:cs typeface="Courier New"/>
            </a:endParaRPr>
          </a:p>
          <a:p>
            <a:pPr marL="564515">
              <a:lnSpc>
                <a:spcPts val="1165"/>
              </a:lnSpc>
            </a:pPr>
            <a:r>
              <a:rPr dirty="0" sz="1300" spc="-20" b="1">
                <a:latin typeface="Courier New"/>
                <a:cs typeface="Courier New"/>
              </a:rPr>
              <a:t>:NEW.reorder_point</a:t>
            </a:r>
            <a:r>
              <a:rPr dirty="0" sz="1300" spc="-25" b="1">
                <a:latin typeface="Courier New"/>
                <a:cs typeface="Courier New"/>
              </a:rPr>
              <a:t> </a:t>
            </a:r>
            <a:r>
              <a:rPr dirty="0" sz="1300" spc="-20" b="1">
                <a:latin typeface="Courier New"/>
                <a:cs typeface="Courier New"/>
              </a:rPr>
              <a:t>THEN</a:t>
            </a:r>
            <a:endParaRPr sz="1300">
              <a:latin typeface="Courier New"/>
              <a:cs typeface="Courier New"/>
            </a:endParaRPr>
          </a:p>
          <a:p>
            <a:pPr marL="466725" marR="1214120">
              <a:lnSpc>
                <a:spcPct val="74300"/>
              </a:lnSpc>
              <a:spcBef>
                <a:spcPts val="200"/>
              </a:spcBef>
            </a:pPr>
            <a:r>
              <a:rPr dirty="0" sz="1300" spc="-15" b="1">
                <a:latin typeface="Courier New"/>
                <a:cs typeface="Courier New"/>
              </a:rPr>
              <a:t>SELECT </a:t>
            </a:r>
            <a:r>
              <a:rPr dirty="0" sz="1300" spc="-20" b="1">
                <a:latin typeface="Courier New"/>
                <a:cs typeface="Courier New"/>
              </a:rPr>
              <a:t>product_description </a:t>
            </a:r>
            <a:r>
              <a:rPr dirty="0" sz="1300" spc="-15" b="1">
                <a:latin typeface="Courier New"/>
                <a:cs typeface="Courier New"/>
              </a:rPr>
              <a:t>INTO </a:t>
            </a:r>
            <a:r>
              <a:rPr dirty="0" sz="1300" spc="-20" b="1">
                <a:latin typeface="Courier New"/>
                <a:cs typeface="Courier New"/>
              </a:rPr>
              <a:t>dsc  </a:t>
            </a:r>
            <a:r>
              <a:rPr dirty="0" sz="1300" spc="-15" b="1">
                <a:latin typeface="Courier New"/>
                <a:cs typeface="Courier New"/>
              </a:rPr>
              <a:t>FROM</a:t>
            </a:r>
            <a:r>
              <a:rPr dirty="0" sz="1300" spc="-25" b="1">
                <a:latin typeface="Courier New"/>
                <a:cs typeface="Courier New"/>
              </a:rPr>
              <a:t> </a:t>
            </a:r>
            <a:r>
              <a:rPr dirty="0" sz="1300" spc="-20" b="1">
                <a:latin typeface="Courier New"/>
                <a:cs typeface="Courier New"/>
              </a:rPr>
              <a:t>product_descriptions</a:t>
            </a:r>
            <a:endParaRPr sz="1300">
              <a:latin typeface="Courier New"/>
              <a:cs typeface="Courier New"/>
            </a:endParaRPr>
          </a:p>
          <a:p>
            <a:pPr marL="466725">
              <a:lnSpc>
                <a:spcPts val="965"/>
              </a:lnSpc>
            </a:pPr>
            <a:r>
              <a:rPr dirty="0" sz="1300" spc="-15" b="1">
                <a:latin typeface="Courier New"/>
                <a:cs typeface="Courier New"/>
              </a:rPr>
              <a:t>WHERE </a:t>
            </a:r>
            <a:r>
              <a:rPr dirty="0" sz="1300" spc="-20" b="1">
                <a:latin typeface="Courier New"/>
                <a:cs typeface="Courier New"/>
              </a:rPr>
              <a:t>product_id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:NEW.product_id;</a:t>
            </a:r>
            <a:endParaRPr sz="1300">
              <a:latin typeface="Courier New"/>
              <a:cs typeface="Courier New"/>
            </a:endParaRPr>
          </a:p>
          <a:p>
            <a:pPr marL="271145">
              <a:lnSpc>
                <a:spcPts val="1160"/>
              </a:lnSpc>
            </a:pPr>
            <a:r>
              <a:rPr dirty="0" sz="1300" spc="-10" b="1">
                <a:latin typeface="Courier New"/>
                <a:cs typeface="Courier New"/>
              </a:rPr>
              <a:t>_ </a:t>
            </a:r>
            <a:r>
              <a:rPr dirty="0" sz="1300" spc="-15" b="1">
                <a:latin typeface="Courier New"/>
                <a:cs typeface="Courier New"/>
              </a:rPr>
              <a:t>msg_text := 'ALERT: INVENTORY LOW</a:t>
            </a:r>
            <a:r>
              <a:rPr dirty="0" sz="1300" spc="-70" b="1">
                <a:latin typeface="Courier New"/>
                <a:cs typeface="Courier New"/>
              </a:rPr>
              <a:t> </a:t>
            </a:r>
            <a:r>
              <a:rPr dirty="0" sz="1300" spc="-20" b="1">
                <a:latin typeface="Courier New"/>
                <a:cs typeface="Courier New"/>
              </a:rPr>
              <a:t>ORDER:'||</a:t>
            </a:r>
            <a:endParaRPr sz="1300">
              <a:latin typeface="Courier New"/>
              <a:cs typeface="Courier New"/>
            </a:endParaRPr>
          </a:p>
          <a:p>
            <a:pPr marL="271145" marR="139065" indent="488315">
              <a:lnSpc>
                <a:spcPct val="74600"/>
              </a:lnSpc>
              <a:spcBef>
                <a:spcPts val="195"/>
              </a:spcBef>
            </a:pPr>
            <a:r>
              <a:rPr dirty="0" sz="1300" spc="-15" b="1">
                <a:latin typeface="Courier New"/>
                <a:cs typeface="Courier New"/>
              </a:rPr>
              <a:t>'Yours,' ||CHR(10) ||user || '.'|| </a:t>
            </a:r>
            <a:r>
              <a:rPr dirty="0" sz="1300" spc="-20" b="1">
                <a:latin typeface="Courier New"/>
                <a:cs typeface="Courier New"/>
              </a:rPr>
              <a:t>CHR(10);  </a:t>
            </a:r>
            <a:r>
              <a:rPr dirty="0" sz="1300" spc="-15" b="1">
                <a:latin typeface="Courier New"/>
                <a:cs typeface="Courier New"/>
              </a:rPr>
              <a:t>ELSIF :OLD.quantity_on_hand</a:t>
            </a:r>
            <a:r>
              <a:rPr dirty="0" sz="1300" spc="-25" b="1">
                <a:latin typeface="Courier New"/>
                <a:cs typeface="Courier New"/>
              </a:rPr>
              <a:t> </a:t>
            </a:r>
            <a:r>
              <a:rPr dirty="0" sz="1300" spc="-15" b="1">
                <a:latin typeface="Courier New"/>
                <a:cs typeface="Courier New"/>
              </a:rPr>
              <a:t>&gt;=</a:t>
            </a:r>
            <a:endParaRPr sz="1300">
              <a:latin typeface="Courier New"/>
              <a:cs typeface="Courier New"/>
            </a:endParaRPr>
          </a:p>
          <a:p>
            <a:pPr marL="467359" marR="1017269" indent="389890">
              <a:lnSpc>
                <a:spcPct val="74300"/>
              </a:lnSpc>
              <a:spcBef>
                <a:spcPts val="5"/>
              </a:spcBef>
            </a:pPr>
            <a:r>
              <a:rPr dirty="0" sz="1300" spc="-20" b="1">
                <a:latin typeface="Courier New"/>
                <a:cs typeface="Courier New"/>
              </a:rPr>
              <a:t>:NEW.quantity_on_hand THEN  </a:t>
            </a:r>
            <a:r>
              <a:rPr dirty="0" sz="1300" spc="-15" b="1">
                <a:latin typeface="Courier New"/>
                <a:cs typeface="Courier New"/>
              </a:rPr>
              <a:t>msg_text := 'Product #'||...</a:t>
            </a:r>
            <a:r>
              <a:rPr dirty="0" sz="1300" spc="-85" b="1">
                <a:latin typeface="Courier New"/>
                <a:cs typeface="Courier New"/>
              </a:rPr>
              <a:t> </a:t>
            </a:r>
            <a:r>
              <a:rPr dirty="0" sz="1300" spc="-20" b="1">
                <a:latin typeface="Courier New"/>
                <a:cs typeface="Courier New"/>
              </a:rPr>
              <a:t>CHR(10);</a:t>
            </a:r>
            <a:endParaRPr sz="1300">
              <a:latin typeface="Courier New"/>
              <a:cs typeface="Courier New"/>
            </a:endParaRPr>
          </a:p>
          <a:p>
            <a:pPr marL="271780">
              <a:lnSpc>
                <a:spcPts val="96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368935" marR="43180" indent="-97790">
              <a:lnSpc>
                <a:spcPct val="74300"/>
              </a:lnSpc>
              <a:spcBef>
                <a:spcPts val="204"/>
              </a:spcBef>
            </a:pPr>
            <a:r>
              <a:rPr dirty="0" sz="1300" spc="-20" b="1">
                <a:latin typeface="Courier New"/>
                <a:cs typeface="Courier New"/>
              </a:rPr>
              <a:t>UTL_MAIL.SEND('inv@oracle.com','ord@oracle.com',  message=&gt;msg_text, subject=&gt;'Inventory</a:t>
            </a:r>
            <a:r>
              <a:rPr dirty="0" sz="1300" spc="70" b="1">
                <a:latin typeface="Courier New"/>
                <a:cs typeface="Courier New"/>
              </a:rPr>
              <a:t> </a:t>
            </a:r>
            <a:r>
              <a:rPr dirty="0" sz="1300" spc="-20" b="1">
                <a:latin typeface="Courier New"/>
                <a:cs typeface="Courier New"/>
              </a:rPr>
              <a:t>Notice');</a:t>
            </a:r>
            <a:endParaRPr sz="1300">
              <a:latin typeface="Courier New"/>
              <a:cs typeface="Courier New"/>
            </a:endParaRPr>
          </a:p>
          <a:p>
            <a:pPr marL="76200">
              <a:lnSpc>
                <a:spcPts val="1110"/>
              </a:lnSpc>
            </a:pPr>
            <a:r>
              <a:rPr dirty="0" sz="1300" spc="-20" b="1">
                <a:latin typeface="Courier New"/>
                <a:cs typeface="Courier New"/>
              </a:rPr>
              <a:t>END;</a:t>
            </a:r>
            <a:endParaRPr sz="13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9</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034">
              <a:lnSpc>
                <a:spcPct val="100000"/>
              </a:lnSpc>
            </a:pPr>
            <a:r>
              <a:rPr dirty="0" sz="2000" b="1">
                <a:latin typeface="Arial"/>
                <a:cs typeface="Arial"/>
              </a:rPr>
              <a:t>Logging Events with a</a:t>
            </a:r>
            <a:r>
              <a:rPr dirty="0" sz="2000" spc="-10" b="1">
                <a:latin typeface="Arial"/>
                <a:cs typeface="Arial"/>
              </a:rPr>
              <a:t> </a:t>
            </a:r>
            <a:r>
              <a:rPr dirty="0" sz="2000" b="1">
                <a:latin typeface="Arial"/>
                <a:cs typeface="Arial"/>
              </a:rPr>
              <a:t>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09382"/>
            <a:ext cx="6256020" cy="263080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Logging Events with a</a:t>
            </a:r>
            <a:r>
              <a:rPr dirty="0" sz="1300" b="1">
                <a:latin typeface="Arial"/>
                <a:cs typeface="Arial"/>
              </a:rPr>
              <a:t> </a:t>
            </a:r>
            <a:r>
              <a:rPr dirty="0" sz="1300" spc="5" b="1">
                <a:latin typeface="Arial"/>
                <a:cs typeface="Arial"/>
              </a:rPr>
              <a:t>Trigger</a:t>
            </a:r>
            <a:endParaRPr sz="1300">
              <a:latin typeface="Arial"/>
              <a:cs typeface="Arial"/>
            </a:endParaRPr>
          </a:p>
          <a:p>
            <a:pPr marL="137795" marR="5080">
              <a:lnSpc>
                <a:spcPct val="101400"/>
              </a:lnSpc>
              <a:spcBef>
                <a:spcPts val="365"/>
              </a:spcBef>
            </a:pPr>
            <a:r>
              <a:rPr dirty="0" sz="1300" spc="5">
                <a:latin typeface="Times New Roman"/>
                <a:cs typeface="Times New Roman"/>
              </a:rPr>
              <a:t>In the server, </a:t>
            </a:r>
            <a:r>
              <a:rPr dirty="0" sz="1300" spc="10">
                <a:latin typeface="Times New Roman"/>
                <a:cs typeface="Times New Roman"/>
              </a:rPr>
              <a:t>you can </a:t>
            </a:r>
            <a:r>
              <a:rPr dirty="0" sz="1300" spc="5">
                <a:latin typeface="Times New Roman"/>
                <a:cs typeface="Times New Roman"/>
              </a:rPr>
              <a:t>log events </a:t>
            </a:r>
            <a:r>
              <a:rPr dirty="0" sz="1300" spc="10">
                <a:latin typeface="Times New Roman"/>
                <a:cs typeface="Times New Roman"/>
              </a:rPr>
              <a:t>by </a:t>
            </a:r>
            <a:r>
              <a:rPr dirty="0" sz="1300" spc="5">
                <a:latin typeface="Times New Roman"/>
                <a:cs typeface="Times New Roman"/>
              </a:rPr>
              <a:t>querying data and performing operations manually.  This sends an e-mail message </a:t>
            </a:r>
            <a:r>
              <a:rPr dirty="0" sz="1300" spc="10">
                <a:latin typeface="Times New Roman"/>
                <a:cs typeface="Times New Roman"/>
              </a:rPr>
              <a:t>when </a:t>
            </a:r>
            <a:r>
              <a:rPr dirty="0" sz="1300" spc="5">
                <a:latin typeface="Times New Roman"/>
                <a:cs typeface="Times New Roman"/>
              </a:rPr>
              <a:t>the inventory for a particular product </a:t>
            </a:r>
            <a:r>
              <a:rPr dirty="0" sz="1300" spc="10">
                <a:latin typeface="Times New Roman"/>
                <a:cs typeface="Times New Roman"/>
              </a:rPr>
              <a:t>has </a:t>
            </a:r>
            <a:r>
              <a:rPr dirty="0" sz="1300" spc="5">
                <a:latin typeface="Times New Roman"/>
                <a:cs typeface="Times New Roman"/>
              </a:rPr>
              <a:t>fallen </a:t>
            </a:r>
            <a:r>
              <a:rPr dirty="0" sz="1300" spc="10">
                <a:latin typeface="Times New Roman"/>
                <a:cs typeface="Times New Roman"/>
              </a:rPr>
              <a:t>below  </a:t>
            </a:r>
            <a:r>
              <a:rPr dirty="0" sz="1300" spc="5">
                <a:latin typeface="Times New Roman"/>
                <a:cs typeface="Times New Roman"/>
              </a:rPr>
              <a:t>the acceptable limit. This trigger uses the Oracle-supplied package </a:t>
            </a:r>
            <a:r>
              <a:rPr dirty="0" sz="1300" spc="15">
                <a:latin typeface="Courier New"/>
                <a:cs typeface="Courier New"/>
              </a:rPr>
              <a:t>UTL_MAIL</a:t>
            </a:r>
            <a:r>
              <a:rPr dirty="0" sz="1300" spc="-290">
                <a:latin typeface="Courier New"/>
                <a:cs typeface="Courier New"/>
              </a:rPr>
              <a:t> </a:t>
            </a:r>
            <a:r>
              <a:rPr dirty="0" sz="1300" spc="5">
                <a:latin typeface="Times New Roman"/>
                <a:cs typeface="Times New Roman"/>
              </a:rPr>
              <a:t>to send the  e-mail message.</a:t>
            </a:r>
            <a:endParaRPr sz="1300">
              <a:latin typeface="Times New Roman"/>
              <a:cs typeface="Times New Roman"/>
            </a:endParaRPr>
          </a:p>
          <a:p>
            <a:pPr marL="138430">
              <a:lnSpc>
                <a:spcPct val="100000"/>
              </a:lnSpc>
              <a:spcBef>
                <a:spcPts val="420"/>
              </a:spcBef>
            </a:pPr>
            <a:r>
              <a:rPr dirty="0" sz="1300" spc="10" b="1">
                <a:latin typeface="Times New Roman"/>
                <a:cs typeface="Times New Roman"/>
              </a:rPr>
              <a:t>Logging </a:t>
            </a:r>
            <a:r>
              <a:rPr dirty="0" sz="1300" spc="5" b="1">
                <a:latin typeface="Times New Roman"/>
                <a:cs typeface="Times New Roman"/>
              </a:rPr>
              <a:t>Events </a:t>
            </a:r>
            <a:r>
              <a:rPr dirty="0" sz="1300" spc="10" b="1">
                <a:latin typeface="Times New Roman"/>
                <a:cs typeface="Times New Roman"/>
              </a:rPr>
              <a:t>Within </a:t>
            </a:r>
            <a:r>
              <a:rPr dirty="0" sz="1300" spc="5" b="1">
                <a:latin typeface="Times New Roman"/>
                <a:cs typeface="Times New Roman"/>
              </a:rPr>
              <a:t>the</a:t>
            </a:r>
            <a:r>
              <a:rPr dirty="0" sz="1300" spc="-10" b="1">
                <a:latin typeface="Times New Roman"/>
                <a:cs typeface="Times New Roman"/>
              </a:rPr>
              <a:t> </a:t>
            </a:r>
            <a:r>
              <a:rPr dirty="0" sz="1300" spc="5" b="1">
                <a:latin typeface="Times New Roman"/>
                <a:cs typeface="Times New Roman"/>
              </a:rPr>
              <a:t>Server</a:t>
            </a:r>
            <a:endParaRPr sz="1300">
              <a:latin typeface="Times New Roman"/>
              <a:cs typeface="Times New Roman"/>
            </a:endParaRPr>
          </a:p>
          <a:p>
            <a:pPr marL="515620" indent="-252095">
              <a:lnSpc>
                <a:spcPct val="100000"/>
              </a:lnSpc>
              <a:spcBef>
                <a:spcPts val="20"/>
              </a:spcBef>
              <a:buAutoNum type="arabicPeriod"/>
              <a:tabLst>
                <a:tab pos="516255" algn="l"/>
              </a:tabLst>
            </a:pPr>
            <a:r>
              <a:rPr dirty="0" sz="1300" spc="10">
                <a:latin typeface="Times New Roman"/>
                <a:cs typeface="Times New Roman"/>
              </a:rPr>
              <a:t>Query </a:t>
            </a:r>
            <a:r>
              <a:rPr dirty="0" sz="1300" spc="5">
                <a:latin typeface="Times New Roman"/>
                <a:cs typeface="Times New Roman"/>
              </a:rPr>
              <a:t>data explicitly to </a:t>
            </a:r>
            <a:r>
              <a:rPr dirty="0" sz="1300" spc="10">
                <a:latin typeface="Times New Roman"/>
                <a:cs typeface="Times New Roman"/>
              </a:rPr>
              <a:t>determine </a:t>
            </a:r>
            <a:r>
              <a:rPr dirty="0" sz="1300" spc="5">
                <a:latin typeface="Times New Roman"/>
                <a:cs typeface="Times New Roman"/>
              </a:rPr>
              <a:t>whether an operation is necessary.</a:t>
            </a:r>
            <a:endParaRPr sz="1300">
              <a:latin typeface="Times New Roman"/>
              <a:cs typeface="Times New Roman"/>
            </a:endParaRPr>
          </a:p>
          <a:p>
            <a:pPr marL="515620" indent="-252095">
              <a:lnSpc>
                <a:spcPct val="100000"/>
              </a:lnSpc>
              <a:spcBef>
                <a:spcPts val="25"/>
              </a:spcBef>
              <a:buAutoNum type="arabicPeriod"/>
              <a:tabLst>
                <a:tab pos="516255" algn="l"/>
              </a:tabLst>
            </a:pPr>
            <a:r>
              <a:rPr dirty="0" sz="1300" spc="5">
                <a:latin typeface="Times New Roman"/>
                <a:cs typeface="Times New Roman"/>
              </a:rPr>
              <a:t>Perform the operation, such as sending a</a:t>
            </a:r>
            <a:r>
              <a:rPr dirty="0" sz="1300" spc="10">
                <a:latin typeface="Times New Roman"/>
                <a:cs typeface="Times New Roman"/>
              </a:rPr>
              <a:t> </a:t>
            </a:r>
            <a:r>
              <a:rPr dirty="0" sz="1300" spc="5">
                <a:latin typeface="Times New Roman"/>
                <a:cs typeface="Times New Roman"/>
              </a:rPr>
              <a:t>message.</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Using Triggers to </a:t>
            </a:r>
            <a:r>
              <a:rPr dirty="0" sz="1300" spc="10" b="1">
                <a:latin typeface="Times New Roman"/>
                <a:cs typeface="Times New Roman"/>
              </a:rPr>
              <a:t>Log</a:t>
            </a:r>
            <a:r>
              <a:rPr dirty="0" sz="1300" spc="-5" b="1">
                <a:latin typeface="Times New Roman"/>
                <a:cs typeface="Times New Roman"/>
              </a:rPr>
              <a:t> </a:t>
            </a:r>
            <a:r>
              <a:rPr dirty="0" sz="1300" spc="5" b="1">
                <a:latin typeface="Times New Roman"/>
                <a:cs typeface="Times New Roman"/>
              </a:rPr>
              <a:t>Events</a:t>
            </a:r>
            <a:endParaRPr sz="1300">
              <a:latin typeface="Times New Roman"/>
              <a:cs typeface="Times New Roman"/>
            </a:endParaRPr>
          </a:p>
          <a:p>
            <a:pPr marL="515620" indent="-252095">
              <a:lnSpc>
                <a:spcPct val="100000"/>
              </a:lnSpc>
              <a:spcBef>
                <a:spcPts val="15"/>
              </a:spcBef>
              <a:buAutoNum type="arabicPeriod"/>
              <a:tabLst>
                <a:tab pos="516255" algn="l"/>
              </a:tabLst>
            </a:pPr>
            <a:r>
              <a:rPr dirty="0" sz="1300" spc="5">
                <a:latin typeface="Times New Roman"/>
                <a:cs typeface="Times New Roman"/>
              </a:rPr>
              <a:t>Perform operations implicitly, such as firing off an automatic electronic</a:t>
            </a:r>
            <a:r>
              <a:rPr dirty="0" sz="1300" spc="85">
                <a:latin typeface="Times New Roman"/>
                <a:cs typeface="Times New Roman"/>
              </a:rPr>
              <a:t> </a:t>
            </a:r>
            <a:r>
              <a:rPr dirty="0" sz="1300" spc="10">
                <a:latin typeface="Times New Roman"/>
                <a:cs typeface="Times New Roman"/>
              </a:rPr>
              <a:t>memo.</a:t>
            </a:r>
            <a:endParaRPr sz="1300">
              <a:latin typeface="Times New Roman"/>
              <a:cs typeface="Times New Roman"/>
            </a:endParaRPr>
          </a:p>
          <a:p>
            <a:pPr marL="515620" indent="-252095">
              <a:lnSpc>
                <a:spcPct val="100000"/>
              </a:lnSpc>
              <a:spcBef>
                <a:spcPts val="25"/>
              </a:spcBef>
              <a:buAutoNum type="arabicPeriod"/>
              <a:tabLst>
                <a:tab pos="516255" algn="l"/>
              </a:tabLst>
            </a:pPr>
            <a:r>
              <a:rPr dirty="0" sz="1300" spc="10">
                <a:latin typeface="Times New Roman"/>
                <a:cs typeface="Times New Roman"/>
              </a:rPr>
              <a:t>Modify </a:t>
            </a:r>
            <a:r>
              <a:rPr dirty="0" sz="1300" spc="5">
                <a:latin typeface="Times New Roman"/>
                <a:cs typeface="Times New Roman"/>
              </a:rPr>
              <a:t>data and perform its dependent operation in a single</a:t>
            </a:r>
            <a:r>
              <a:rPr dirty="0" sz="1300" spc="15">
                <a:latin typeface="Times New Roman"/>
                <a:cs typeface="Times New Roman"/>
              </a:rPr>
              <a:t> </a:t>
            </a:r>
            <a:r>
              <a:rPr dirty="0" sz="1300" spc="5">
                <a:latin typeface="Times New Roman"/>
                <a:cs typeface="Times New Roman"/>
              </a:rPr>
              <a:t>step.</a:t>
            </a:r>
            <a:endParaRPr sz="1300">
              <a:latin typeface="Times New Roman"/>
              <a:cs typeface="Times New Roman"/>
            </a:endParaRPr>
          </a:p>
          <a:p>
            <a:pPr marL="515620" indent="-252095">
              <a:lnSpc>
                <a:spcPct val="100000"/>
              </a:lnSpc>
              <a:spcBef>
                <a:spcPts val="25"/>
              </a:spcBef>
              <a:buAutoNum type="arabicPeriod"/>
              <a:tabLst>
                <a:tab pos="516255" algn="l"/>
              </a:tabLst>
            </a:pPr>
            <a:r>
              <a:rPr dirty="0" sz="1300" spc="10">
                <a:latin typeface="Times New Roman"/>
                <a:cs typeface="Times New Roman"/>
              </a:rPr>
              <a:t>Log </a:t>
            </a:r>
            <a:r>
              <a:rPr dirty="0" sz="1300" spc="5">
                <a:latin typeface="Times New Roman"/>
                <a:cs typeface="Times New Roman"/>
              </a:rPr>
              <a:t>events automatically as data is</a:t>
            </a:r>
            <a:r>
              <a:rPr dirty="0" sz="1300" spc="15">
                <a:latin typeface="Times New Roman"/>
                <a:cs typeface="Times New Roman"/>
              </a:rPr>
              <a:t> </a:t>
            </a:r>
            <a:r>
              <a:rPr dirty="0" sz="1300" spc="5">
                <a:latin typeface="Times New Roman"/>
                <a:cs typeface="Times New Roman"/>
              </a:rPr>
              <a:t>changing.</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p:nvPr/>
        </p:nvSpPr>
        <p:spPr>
          <a:xfrm>
            <a:off x="749300" y="9619605"/>
            <a:ext cx="5404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90">
                <a:latin typeface="Garuda"/>
                <a:cs typeface="Garuda"/>
              </a:rPr>
              <a:t> </a:t>
            </a:r>
            <a:r>
              <a:rPr dirty="0" baseline="-18518" sz="1800" b="1">
                <a:latin typeface="Arial"/>
                <a:cs typeface="Arial"/>
              </a:rPr>
              <a:t>0</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654812" y="449880"/>
            <a:ext cx="5950585" cy="631634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Logging Events with a </a:t>
            </a:r>
            <a:r>
              <a:rPr dirty="0" sz="1300" spc="5" b="1">
                <a:latin typeface="Arial"/>
                <a:cs typeface="Arial"/>
              </a:rPr>
              <a:t>Trigger</a:t>
            </a:r>
            <a:r>
              <a:rPr dirty="0" sz="1300" spc="-5" b="1">
                <a:latin typeface="Arial"/>
                <a:cs typeface="Arial"/>
              </a:rPr>
              <a:t> </a:t>
            </a:r>
            <a:r>
              <a:rPr dirty="0" sz="1300" spc="5" b="1">
                <a:latin typeface="Arial"/>
                <a:cs typeface="Arial"/>
              </a:rPr>
              <a:t>(continued)</a:t>
            </a:r>
            <a:endParaRPr sz="1300">
              <a:latin typeface="Arial"/>
              <a:cs typeface="Arial"/>
            </a:endParaRPr>
          </a:p>
          <a:p>
            <a:pPr marL="137795">
              <a:lnSpc>
                <a:spcPct val="100000"/>
              </a:lnSpc>
              <a:spcBef>
                <a:spcPts val="390"/>
              </a:spcBef>
            </a:pPr>
            <a:r>
              <a:rPr dirty="0" sz="1300" spc="10" b="1">
                <a:latin typeface="Times New Roman"/>
                <a:cs typeface="Times New Roman"/>
              </a:rPr>
              <a:t>Logging </a:t>
            </a:r>
            <a:r>
              <a:rPr dirty="0" sz="1300" spc="5" b="1">
                <a:latin typeface="Times New Roman"/>
                <a:cs typeface="Times New Roman"/>
              </a:rPr>
              <a:t>Events</a:t>
            </a:r>
            <a:r>
              <a:rPr dirty="0" sz="1300" spc="-5" b="1">
                <a:latin typeface="Times New Roman"/>
                <a:cs typeface="Times New Roman"/>
              </a:rPr>
              <a:t> </a:t>
            </a:r>
            <a:r>
              <a:rPr dirty="0" sz="1300" spc="5" b="1">
                <a:latin typeface="Times New Roman"/>
                <a:cs typeface="Times New Roman"/>
              </a:rPr>
              <a:t>Transparently</a:t>
            </a:r>
            <a:endParaRPr sz="1300">
              <a:latin typeface="Times New Roman"/>
              <a:cs typeface="Times New Roman"/>
            </a:endParaRPr>
          </a:p>
          <a:p>
            <a:pPr marL="137795">
              <a:lnSpc>
                <a:spcPts val="1535"/>
              </a:lnSpc>
              <a:spcBef>
                <a:spcPts val="420"/>
              </a:spcBef>
            </a:pPr>
            <a:r>
              <a:rPr dirty="0" sz="1300" spc="5">
                <a:latin typeface="Times New Roman"/>
                <a:cs typeface="Times New Roman"/>
              </a:rPr>
              <a:t>In the trigger</a:t>
            </a:r>
            <a:r>
              <a:rPr dirty="0" sz="1300">
                <a:latin typeface="Times New Roman"/>
                <a:cs typeface="Times New Roman"/>
              </a:rPr>
              <a:t> </a:t>
            </a:r>
            <a:r>
              <a:rPr dirty="0" sz="1300" spc="10">
                <a:latin typeface="Times New Roman"/>
                <a:cs typeface="Times New Roman"/>
              </a:rPr>
              <a:t>code:</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5">
                <a:latin typeface="Courier New"/>
                <a:cs typeface="Courier New"/>
              </a:rPr>
              <a:t>CHR(10)</a:t>
            </a:r>
            <a:r>
              <a:rPr dirty="0" sz="1300" spc="-455">
                <a:latin typeface="Courier New"/>
                <a:cs typeface="Courier New"/>
              </a:rPr>
              <a:t> </a:t>
            </a:r>
            <a:r>
              <a:rPr dirty="0" sz="1300" spc="5">
                <a:latin typeface="Times New Roman"/>
                <a:cs typeface="Times New Roman"/>
              </a:rPr>
              <a:t>is a carriage return</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Reorder_point</a:t>
            </a:r>
            <a:r>
              <a:rPr dirty="0" sz="1300" spc="-445">
                <a:latin typeface="Courier New"/>
                <a:cs typeface="Courier New"/>
              </a:rPr>
              <a:t> </a:t>
            </a:r>
            <a:r>
              <a:rPr dirty="0" sz="1300" spc="5">
                <a:latin typeface="Times New Roman"/>
                <a:cs typeface="Times New Roman"/>
              </a:rPr>
              <a:t>is not </a:t>
            </a:r>
            <a:r>
              <a:rPr dirty="0" sz="1300" spc="15">
                <a:latin typeface="Courier New"/>
                <a:cs typeface="Courier New"/>
              </a:rPr>
              <a:t>NULL</a:t>
            </a:r>
            <a:endParaRPr sz="1300">
              <a:latin typeface="Courier New"/>
              <a:cs typeface="Courier New"/>
            </a:endParaRPr>
          </a:p>
          <a:p>
            <a:pPr marL="514984" indent="-252095">
              <a:lnSpc>
                <a:spcPct val="100000"/>
              </a:lnSpc>
              <a:spcBef>
                <a:spcPts val="95"/>
              </a:spcBef>
              <a:buChar char="•"/>
              <a:tabLst>
                <a:tab pos="514984" algn="l"/>
                <a:tab pos="515620" algn="l"/>
              </a:tabLst>
            </a:pPr>
            <a:r>
              <a:rPr dirty="0" sz="1300" spc="5">
                <a:latin typeface="Times New Roman"/>
                <a:cs typeface="Times New Roman"/>
              </a:rPr>
              <a:t>Another transaction </a:t>
            </a:r>
            <a:r>
              <a:rPr dirty="0" sz="1300" spc="10">
                <a:latin typeface="Times New Roman"/>
                <a:cs typeface="Times New Roman"/>
              </a:rPr>
              <a:t>can </a:t>
            </a:r>
            <a:r>
              <a:rPr dirty="0" sz="1300" spc="5">
                <a:latin typeface="Times New Roman"/>
                <a:cs typeface="Times New Roman"/>
              </a:rPr>
              <a:t>receive </a:t>
            </a:r>
            <a:r>
              <a:rPr dirty="0" sz="1300" spc="10">
                <a:latin typeface="Times New Roman"/>
                <a:cs typeface="Times New Roman"/>
              </a:rPr>
              <a:t>and </a:t>
            </a:r>
            <a:r>
              <a:rPr dirty="0" sz="1300" spc="5">
                <a:latin typeface="Times New Roman"/>
                <a:cs typeface="Times New Roman"/>
              </a:rPr>
              <a:t>read the message in the</a:t>
            </a:r>
            <a:r>
              <a:rPr dirty="0" sz="1300" spc="25">
                <a:latin typeface="Times New Roman"/>
                <a:cs typeface="Times New Roman"/>
              </a:rPr>
              <a:t> </a:t>
            </a:r>
            <a:r>
              <a:rPr dirty="0" sz="1300" spc="5">
                <a:latin typeface="Times New Roman"/>
                <a:cs typeface="Times New Roman"/>
              </a:rPr>
              <a:t>pipe</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96850">
              <a:lnSpc>
                <a:spcPct val="100000"/>
              </a:lnSpc>
              <a:spcBef>
                <a:spcPts val="80"/>
              </a:spcBef>
            </a:pPr>
            <a:r>
              <a:rPr dirty="0" sz="1200" spc="5">
                <a:latin typeface="Courier New"/>
                <a:cs typeface="Courier New"/>
              </a:rPr>
              <a:t>CREATE OR REPLACE TRIGGER</a:t>
            </a:r>
            <a:r>
              <a:rPr dirty="0" sz="1200">
                <a:latin typeface="Courier New"/>
                <a:cs typeface="Courier New"/>
              </a:rPr>
              <a:t> </a:t>
            </a:r>
            <a:r>
              <a:rPr dirty="0" sz="1200" spc="5">
                <a:latin typeface="Courier New"/>
                <a:cs typeface="Courier New"/>
              </a:rPr>
              <a:t>notify_reorder_rep</a:t>
            </a:r>
            <a:endParaRPr sz="1200">
              <a:latin typeface="Courier New"/>
              <a:cs typeface="Courier New"/>
            </a:endParaRPr>
          </a:p>
          <a:p>
            <a:pPr marL="196850" marR="1393825">
              <a:lnSpc>
                <a:spcPct val="111700"/>
              </a:lnSpc>
              <a:spcBef>
                <a:spcPts val="5"/>
              </a:spcBef>
              <a:tabLst>
                <a:tab pos="1492885" algn="l"/>
              </a:tabLst>
            </a:pPr>
            <a:r>
              <a:rPr dirty="0" sz="1200" spc="5">
                <a:latin typeface="Courier New"/>
                <a:cs typeface="Courier New"/>
              </a:rPr>
              <a:t>BEFORE UPDATE OF amount_in_stock, reorder_point  ON</a:t>
            </a:r>
            <a:r>
              <a:rPr dirty="0" sz="1200" spc="20">
                <a:latin typeface="Courier New"/>
                <a:cs typeface="Courier New"/>
              </a:rPr>
              <a:t> </a:t>
            </a:r>
            <a:r>
              <a:rPr dirty="0" sz="1200" spc="5">
                <a:latin typeface="Courier New"/>
                <a:cs typeface="Courier New"/>
              </a:rPr>
              <a:t>inventory	FOR EACH</a:t>
            </a:r>
            <a:r>
              <a:rPr dirty="0" sz="1200" spc="10">
                <a:latin typeface="Courier New"/>
                <a:cs typeface="Courier New"/>
              </a:rPr>
              <a:t> </a:t>
            </a:r>
            <a:r>
              <a:rPr dirty="0" sz="1200" spc="5">
                <a:latin typeface="Courier New"/>
                <a:cs typeface="Courier New"/>
              </a:rPr>
              <a:t>ROW</a:t>
            </a:r>
            <a:endParaRPr sz="1200">
              <a:latin typeface="Courier New"/>
              <a:cs typeface="Courier New"/>
            </a:endParaRPr>
          </a:p>
          <a:p>
            <a:pPr marL="196850">
              <a:lnSpc>
                <a:spcPct val="100000"/>
              </a:lnSpc>
              <a:spcBef>
                <a:spcPts val="170"/>
              </a:spcBef>
            </a:pPr>
            <a:r>
              <a:rPr dirty="0" sz="1200" spc="5">
                <a:latin typeface="Courier New"/>
                <a:cs typeface="Courier New"/>
              </a:rPr>
              <a:t>DECLARE</a:t>
            </a:r>
            <a:endParaRPr sz="1200">
              <a:latin typeface="Courier New"/>
              <a:cs typeface="Courier New"/>
            </a:endParaRPr>
          </a:p>
          <a:p>
            <a:pPr marL="382270" marR="3245485">
              <a:lnSpc>
                <a:spcPct val="111700"/>
              </a:lnSpc>
            </a:pPr>
            <a:r>
              <a:rPr dirty="0" sz="1200" spc="5">
                <a:latin typeface="Courier New"/>
                <a:cs typeface="Courier New"/>
              </a:rPr>
              <a:t>dsc product.descrip%TYPE;  msg_text</a:t>
            </a:r>
            <a:r>
              <a:rPr dirty="0" sz="1200" spc="-20">
                <a:latin typeface="Courier New"/>
                <a:cs typeface="Courier New"/>
              </a:rPr>
              <a:t> </a:t>
            </a:r>
            <a:r>
              <a:rPr dirty="0" sz="1200" spc="5">
                <a:latin typeface="Courier New"/>
                <a:cs typeface="Courier New"/>
              </a:rPr>
              <a:t>VARCHAR2(2000);</a:t>
            </a:r>
            <a:endParaRPr sz="1200">
              <a:latin typeface="Courier New"/>
              <a:cs typeface="Courier New"/>
            </a:endParaRPr>
          </a:p>
          <a:p>
            <a:pPr marL="196850">
              <a:lnSpc>
                <a:spcPct val="100000"/>
              </a:lnSpc>
              <a:spcBef>
                <a:spcPts val="170"/>
              </a:spcBef>
            </a:pPr>
            <a:r>
              <a:rPr dirty="0" sz="1200" spc="5">
                <a:latin typeface="Courier New"/>
                <a:cs typeface="Courier New"/>
              </a:rPr>
              <a:t>BEGIN</a:t>
            </a:r>
            <a:endParaRPr sz="1200">
              <a:latin typeface="Courier New"/>
              <a:cs typeface="Courier New"/>
            </a:endParaRPr>
          </a:p>
          <a:p>
            <a:pPr marL="567055" marR="838200" indent="-185420">
              <a:lnSpc>
                <a:spcPct val="111700"/>
              </a:lnSpc>
              <a:spcBef>
                <a:spcPts val="5"/>
              </a:spcBef>
              <a:tabLst>
                <a:tab pos="753110" algn="l"/>
                <a:tab pos="2511425" algn="l"/>
              </a:tabLst>
            </a:pPr>
            <a:r>
              <a:rPr dirty="0" sz="1200" spc="5">
                <a:latin typeface="Courier New"/>
                <a:cs typeface="Courier New"/>
              </a:rPr>
              <a:t>IF	:NEW.amount_in_stock &lt;= :NEW.reorder_point THEN  SELECT</a:t>
            </a:r>
            <a:r>
              <a:rPr dirty="0" sz="1200" spc="25">
                <a:latin typeface="Courier New"/>
                <a:cs typeface="Courier New"/>
              </a:rPr>
              <a:t> </a:t>
            </a:r>
            <a:r>
              <a:rPr dirty="0" sz="1200" spc="5">
                <a:latin typeface="Courier New"/>
                <a:cs typeface="Courier New"/>
              </a:rPr>
              <a:t>descrip</a:t>
            </a:r>
            <a:r>
              <a:rPr dirty="0" sz="1200" spc="30">
                <a:latin typeface="Courier New"/>
                <a:cs typeface="Courier New"/>
              </a:rPr>
              <a:t> </a:t>
            </a:r>
            <a:r>
              <a:rPr dirty="0" sz="1200" spc="5">
                <a:latin typeface="Courier New"/>
                <a:cs typeface="Courier New"/>
              </a:rPr>
              <a:t>INTO	dsc</a:t>
            </a:r>
            <a:endParaRPr sz="1200">
              <a:latin typeface="Courier New"/>
              <a:cs typeface="Courier New"/>
            </a:endParaRPr>
          </a:p>
          <a:p>
            <a:pPr marL="567055" marR="560070">
              <a:lnSpc>
                <a:spcPct val="111700"/>
              </a:lnSpc>
            </a:pPr>
            <a:r>
              <a:rPr dirty="0" sz="1200" spc="5">
                <a:latin typeface="Courier New"/>
                <a:cs typeface="Courier New"/>
              </a:rPr>
              <a:t>FROM PRODUCT WHERE prodid = :NEW.product_id;  msg_text := 'ALERT: INVENTORY LOW</a:t>
            </a:r>
            <a:r>
              <a:rPr dirty="0" sz="1200" spc="20">
                <a:latin typeface="Courier New"/>
                <a:cs typeface="Courier New"/>
              </a:rPr>
              <a:t> </a:t>
            </a:r>
            <a:r>
              <a:rPr dirty="0" sz="1200" spc="5">
                <a:latin typeface="Courier New"/>
                <a:cs typeface="Courier New"/>
              </a:rPr>
              <a:t>ORDER:'||CHR(10)||</a:t>
            </a:r>
            <a:endParaRPr sz="1200">
              <a:latin typeface="Courier New"/>
              <a:cs typeface="Courier New"/>
            </a:endParaRPr>
          </a:p>
          <a:p>
            <a:pPr marL="567055">
              <a:lnSpc>
                <a:spcPct val="100000"/>
              </a:lnSpc>
              <a:spcBef>
                <a:spcPts val="165"/>
              </a:spcBef>
            </a:pPr>
            <a:r>
              <a:rPr dirty="0" sz="1200" spc="5">
                <a:latin typeface="Courier New"/>
                <a:cs typeface="Courier New"/>
              </a:rPr>
              <a:t>'It has come to my personal attention that, due to</a:t>
            </a:r>
            <a:r>
              <a:rPr dirty="0" sz="1200" spc="10">
                <a:latin typeface="Courier New"/>
                <a:cs typeface="Courier New"/>
              </a:rPr>
              <a:t> </a:t>
            </a:r>
            <a:r>
              <a:rPr dirty="0" sz="1200" spc="5">
                <a:latin typeface="Courier New"/>
                <a:cs typeface="Courier New"/>
              </a:rPr>
              <a:t>recent'</a:t>
            </a:r>
            <a:endParaRPr sz="1200">
              <a:latin typeface="Courier New"/>
              <a:cs typeface="Courier New"/>
            </a:endParaRPr>
          </a:p>
          <a:p>
            <a:pPr marL="567690" marR="98425" indent="-635">
              <a:lnSpc>
                <a:spcPct val="111700"/>
              </a:lnSpc>
            </a:pPr>
            <a:r>
              <a:rPr dirty="0" sz="1200" spc="5">
                <a:latin typeface="Courier New"/>
                <a:cs typeface="Courier New"/>
              </a:rPr>
              <a:t>||CHR(10)||'transactions, our inventory for product # '||  TO_CHAR(:NEW.product_id)||'-- '|| dsc</a:t>
            </a:r>
            <a:r>
              <a:rPr dirty="0" sz="1200" spc="15">
                <a:latin typeface="Courier New"/>
                <a:cs typeface="Courier New"/>
              </a:rPr>
              <a:t> </a:t>
            </a:r>
            <a:r>
              <a:rPr dirty="0" sz="1200" spc="5">
                <a:latin typeface="Courier New"/>
                <a:cs typeface="Courier New"/>
              </a:rPr>
              <a:t>||</a:t>
            </a:r>
            <a:endParaRPr sz="1200">
              <a:latin typeface="Courier New"/>
              <a:cs typeface="Courier New"/>
            </a:endParaRPr>
          </a:p>
          <a:p>
            <a:pPr marL="567690" marR="283210" indent="-635">
              <a:lnSpc>
                <a:spcPct val="111700"/>
              </a:lnSpc>
              <a:spcBef>
                <a:spcPts val="10"/>
              </a:spcBef>
            </a:pPr>
            <a:r>
              <a:rPr dirty="0" sz="1200" spc="5">
                <a:latin typeface="Courier New"/>
                <a:cs typeface="Courier New"/>
              </a:rPr>
              <a:t>' -- has fallen below acceptable levels.' || CHR(10) ||  'Yours,' ||CHR(10) ||user || '.'|| CHR(10)||</a:t>
            </a:r>
            <a:r>
              <a:rPr dirty="0" sz="1200" spc="25">
                <a:latin typeface="Courier New"/>
                <a:cs typeface="Courier New"/>
              </a:rPr>
              <a:t> </a:t>
            </a:r>
            <a:r>
              <a:rPr dirty="0" sz="1200" spc="5">
                <a:latin typeface="Courier New"/>
                <a:cs typeface="Courier New"/>
              </a:rPr>
              <a:t>CHR(10);</a:t>
            </a:r>
            <a:endParaRPr sz="1200">
              <a:latin typeface="Courier New"/>
              <a:cs typeface="Courier New"/>
            </a:endParaRPr>
          </a:p>
          <a:p>
            <a:pPr marL="567690" marR="468630" indent="-185420">
              <a:lnSpc>
                <a:spcPct val="111700"/>
              </a:lnSpc>
            </a:pPr>
            <a:r>
              <a:rPr dirty="0" sz="1200" spc="5">
                <a:latin typeface="Courier New"/>
                <a:cs typeface="Courier New"/>
              </a:rPr>
              <a:t>ELSIF :OLD.amount_in_stock &gt;= :NEW.amount_in_stock THEN  msg_text := 'Product #'||</a:t>
            </a:r>
            <a:r>
              <a:rPr dirty="0" sz="1200" spc="30">
                <a:latin typeface="Courier New"/>
                <a:cs typeface="Courier New"/>
              </a:rPr>
              <a:t> </a:t>
            </a:r>
            <a:r>
              <a:rPr dirty="0" sz="1200" spc="5">
                <a:latin typeface="Courier New"/>
                <a:cs typeface="Courier New"/>
              </a:rPr>
              <a:t>TO_CHAR(:NEW.product_id)</a:t>
            </a:r>
            <a:endParaRPr sz="1200">
              <a:latin typeface="Courier New"/>
              <a:cs typeface="Courier New"/>
            </a:endParaRPr>
          </a:p>
          <a:p>
            <a:pPr marL="382905" marR="2132330" indent="184785">
              <a:lnSpc>
                <a:spcPct val="111700"/>
              </a:lnSpc>
            </a:pPr>
            <a:r>
              <a:rPr dirty="0" sz="1200" spc="5">
                <a:latin typeface="Courier New"/>
                <a:cs typeface="Courier New"/>
              </a:rPr>
              <a:t>||' ordered. '|| CHR(10)|| CHR(10);  END IF;</a:t>
            </a:r>
            <a:endParaRPr sz="1200">
              <a:latin typeface="Courier New"/>
              <a:cs typeface="Courier New"/>
            </a:endParaRPr>
          </a:p>
          <a:p>
            <a:pPr marL="661035" marR="467995" indent="-278765">
              <a:lnSpc>
                <a:spcPct val="111700"/>
              </a:lnSpc>
              <a:spcBef>
                <a:spcPts val="5"/>
              </a:spcBef>
            </a:pPr>
            <a:r>
              <a:rPr dirty="0" sz="1200" spc="5">
                <a:latin typeface="Courier New"/>
                <a:cs typeface="Courier New"/>
              </a:rPr>
              <a:t>UTL_MAIL.SEND('inv@oracle.com', 'ord@oracle.com',  message =&gt; msg_text, subject =&gt; 'Inventory</a:t>
            </a:r>
            <a:r>
              <a:rPr dirty="0" sz="1200" spc="20">
                <a:latin typeface="Courier New"/>
                <a:cs typeface="Courier New"/>
              </a:rPr>
              <a:t> </a:t>
            </a:r>
            <a:r>
              <a:rPr dirty="0" sz="1200" spc="5">
                <a:latin typeface="Courier New"/>
                <a:cs typeface="Courier New"/>
              </a:rPr>
              <a:t>Notice');</a:t>
            </a:r>
            <a:endParaRPr sz="1200">
              <a:latin typeface="Courier New"/>
              <a:cs typeface="Courier New"/>
            </a:endParaRPr>
          </a:p>
          <a:p>
            <a:pPr marL="105410">
              <a:lnSpc>
                <a:spcPct val="100000"/>
              </a:lnSpc>
              <a:spcBef>
                <a:spcPts val="165"/>
              </a:spcBef>
            </a:pPr>
            <a:r>
              <a:rPr dirty="0" sz="1200" spc="5">
                <a:latin typeface="Courier New"/>
                <a:cs typeface="Courier New"/>
              </a:rPr>
              <a:t>END;</a:t>
            </a:r>
            <a:endParaRPr sz="1200">
              <a:latin typeface="Courier New"/>
              <a:cs typeface="Courier New"/>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marR="1412875" indent="-327025">
              <a:lnSpc>
                <a:spcPct val="101600"/>
              </a:lnSpc>
              <a:spcBef>
                <a:spcPts val="365"/>
              </a:spcBef>
              <a:buClr>
                <a:srgbClr val="FF0000"/>
              </a:buClr>
              <a:buFont typeface="Arial"/>
              <a:buChar char="•"/>
              <a:tabLst>
                <a:tab pos="1035050" algn="l"/>
                <a:tab pos="1035685" algn="l"/>
              </a:tabLst>
            </a:pPr>
            <a:r>
              <a:rPr dirty="0" sz="1550" spc="10" b="1">
                <a:latin typeface="Arial"/>
                <a:cs typeface="Arial"/>
              </a:rPr>
              <a:t>Use database triggers and database server  functionality </a:t>
            </a:r>
            <a:r>
              <a:rPr dirty="0" sz="1550" spc="5" b="1">
                <a:latin typeface="Arial"/>
                <a:cs typeface="Arial"/>
              </a:rPr>
              <a:t>to:</a:t>
            </a:r>
            <a:endParaRPr sz="155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Enhance database</a:t>
            </a:r>
            <a:r>
              <a:rPr dirty="0" sz="1400" spc="-10" b="1">
                <a:latin typeface="Arial"/>
                <a:cs typeface="Arial"/>
              </a:rPr>
              <a:t> </a:t>
            </a:r>
            <a:r>
              <a:rPr dirty="0" sz="1400" spc="10" b="1">
                <a:latin typeface="Arial"/>
                <a:cs typeface="Arial"/>
              </a:rPr>
              <a:t>security</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Audit </a:t>
            </a:r>
            <a:r>
              <a:rPr dirty="0" sz="1400" spc="10" b="1">
                <a:latin typeface="Arial"/>
                <a:cs typeface="Arial"/>
              </a:rPr>
              <a:t>data</a:t>
            </a:r>
            <a:r>
              <a:rPr dirty="0" sz="1400" spc="-10" b="1">
                <a:latin typeface="Arial"/>
                <a:cs typeface="Arial"/>
              </a:rPr>
              <a:t> </a:t>
            </a:r>
            <a:r>
              <a:rPr dirty="0" sz="1400" spc="10" b="1">
                <a:latin typeface="Arial"/>
                <a:cs typeface="Arial"/>
              </a:rPr>
              <a:t>changes</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10" b="1">
                <a:latin typeface="Arial"/>
                <a:cs typeface="Arial"/>
              </a:rPr>
              <a:t>Enforce data</a:t>
            </a:r>
            <a:r>
              <a:rPr dirty="0" sz="1400" spc="-5" b="1">
                <a:latin typeface="Arial"/>
                <a:cs typeface="Arial"/>
              </a:rPr>
              <a:t> </a:t>
            </a:r>
            <a:r>
              <a:rPr dirty="0" sz="1400" spc="10" b="1">
                <a:latin typeface="Arial"/>
                <a:cs typeface="Arial"/>
              </a:rPr>
              <a:t>integrity</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5" b="1">
                <a:latin typeface="Arial"/>
                <a:cs typeface="Arial"/>
              </a:rPr>
              <a:t>Maintain referential integrity</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5" b="1">
                <a:latin typeface="Arial"/>
                <a:cs typeface="Arial"/>
              </a:rPr>
              <a:t>Replicate </a:t>
            </a:r>
            <a:r>
              <a:rPr dirty="0" sz="1400" spc="10" b="1">
                <a:latin typeface="Arial"/>
                <a:cs typeface="Arial"/>
              </a:rPr>
              <a:t>data </a:t>
            </a:r>
            <a:r>
              <a:rPr dirty="0" sz="1400" spc="15" b="1">
                <a:latin typeface="Arial"/>
                <a:cs typeface="Arial"/>
              </a:rPr>
              <a:t>between</a:t>
            </a:r>
            <a:r>
              <a:rPr dirty="0" sz="1400" spc="-5" b="1">
                <a:latin typeface="Arial"/>
                <a:cs typeface="Arial"/>
              </a:rPr>
              <a:t> </a:t>
            </a:r>
            <a:r>
              <a:rPr dirty="0" sz="1400" spc="5" b="1">
                <a:latin typeface="Arial"/>
                <a:cs typeface="Arial"/>
              </a:rPr>
              <a:t>tables</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Automate computation </a:t>
            </a:r>
            <a:r>
              <a:rPr dirty="0" sz="1400" spc="10" b="1">
                <a:latin typeface="Arial"/>
                <a:cs typeface="Arial"/>
              </a:rPr>
              <a:t>of </a:t>
            </a:r>
            <a:r>
              <a:rPr dirty="0" sz="1400" spc="5" b="1">
                <a:latin typeface="Arial"/>
                <a:cs typeface="Arial"/>
              </a:rPr>
              <a:t>derived</a:t>
            </a:r>
            <a:r>
              <a:rPr dirty="0" sz="1400" spc="-25" b="1">
                <a:latin typeface="Arial"/>
                <a:cs typeface="Arial"/>
              </a:rPr>
              <a:t> </a:t>
            </a:r>
            <a:r>
              <a:rPr dirty="0" sz="1400" spc="5" b="1">
                <a:latin typeface="Arial"/>
                <a:cs typeface="Arial"/>
              </a:rPr>
              <a:t>data</a:t>
            </a:r>
            <a:endParaRPr sz="1400">
              <a:latin typeface="Arial"/>
              <a:cs typeface="Arial"/>
            </a:endParaRPr>
          </a:p>
          <a:p>
            <a:pPr lvl="1" marL="1362075" indent="-245110">
              <a:lnSpc>
                <a:spcPct val="100000"/>
              </a:lnSpc>
              <a:spcBef>
                <a:spcPts val="370"/>
              </a:spcBef>
              <a:buClr>
                <a:srgbClr val="FF0000"/>
              </a:buClr>
              <a:buFont typeface="Arial"/>
              <a:buChar char="–"/>
              <a:tabLst>
                <a:tab pos="1362075" algn="l"/>
                <a:tab pos="1362710" algn="l"/>
              </a:tabLst>
            </a:pPr>
            <a:r>
              <a:rPr dirty="0" sz="1400" spc="10" b="1">
                <a:latin typeface="Arial"/>
                <a:cs typeface="Arial"/>
              </a:rPr>
              <a:t>Provide </a:t>
            </a:r>
            <a:r>
              <a:rPr dirty="0" sz="1400" spc="5" b="1">
                <a:latin typeface="Arial"/>
                <a:cs typeface="Arial"/>
              </a:rPr>
              <a:t>event-logging</a:t>
            </a:r>
            <a:r>
              <a:rPr dirty="0" sz="1400" spc="10" b="1">
                <a:latin typeface="Arial"/>
                <a:cs typeface="Arial"/>
              </a:rPr>
              <a:t> </a:t>
            </a:r>
            <a:r>
              <a:rPr dirty="0" sz="1400" spc="5" b="1">
                <a:latin typeface="Arial"/>
                <a:cs typeface="Arial"/>
              </a:rPr>
              <a:t>capabilities</a:t>
            </a:r>
            <a:endParaRPr sz="1400">
              <a:latin typeface="Arial"/>
              <a:cs typeface="Arial"/>
            </a:endParaRPr>
          </a:p>
          <a:p>
            <a:pPr marL="1035050" marR="1311275" indent="-327025">
              <a:lnSpc>
                <a:spcPct val="101600"/>
              </a:lnSpc>
              <a:spcBef>
                <a:spcPts val="370"/>
              </a:spcBef>
              <a:buClr>
                <a:srgbClr val="FF0000"/>
              </a:buClr>
              <a:buFont typeface="Arial"/>
              <a:buChar char="•"/>
              <a:tabLst>
                <a:tab pos="1035050" algn="l"/>
                <a:tab pos="1035685" algn="l"/>
              </a:tabLst>
            </a:pPr>
            <a:r>
              <a:rPr dirty="0" sz="1550" spc="10" b="1">
                <a:latin typeface="Arial"/>
                <a:cs typeface="Arial"/>
              </a:rPr>
              <a:t>Recognize when to use triggers to database  functionality</a:t>
            </a:r>
            <a:endParaRPr sz="1550">
              <a:latin typeface="Arial"/>
              <a:cs typeface="Arial"/>
            </a:endParaRPr>
          </a:p>
          <a:p>
            <a:pPr>
              <a:lnSpc>
                <a:spcPct val="100000"/>
              </a:lnSpc>
              <a:spcBef>
                <a:spcPts val="20"/>
              </a:spcBef>
            </a:pPr>
            <a:endParaRPr sz="2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404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C</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90">
                <a:latin typeface="Garuda"/>
                <a:cs typeface="Garuda"/>
              </a:rPr>
              <a:t> </a:t>
            </a:r>
            <a:r>
              <a:rPr dirty="0" baseline="-18518" sz="1800" b="1">
                <a:latin typeface="Arial"/>
                <a:cs typeface="Arial"/>
              </a:rPr>
              <a:t>1</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169025" cy="172529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7795" marR="5080">
              <a:lnSpc>
                <a:spcPct val="101299"/>
              </a:lnSpc>
              <a:spcBef>
                <a:spcPts val="370"/>
              </a:spcBef>
            </a:pPr>
            <a:r>
              <a:rPr dirty="0" sz="1300" spc="10">
                <a:latin typeface="Times New Roman"/>
                <a:cs typeface="Times New Roman"/>
              </a:rPr>
              <a:t>This </a:t>
            </a:r>
            <a:r>
              <a:rPr dirty="0" sz="1300" spc="5">
                <a:latin typeface="Times New Roman"/>
                <a:cs typeface="Times New Roman"/>
              </a:rPr>
              <a:t>lesson provides </a:t>
            </a:r>
            <a:r>
              <a:rPr dirty="0" sz="1300" spc="10">
                <a:latin typeface="Times New Roman"/>
                <a:cs typeface="Times New Roman"/>
              </a:rPr>
              <a:t>some </a:t>
            </a:r>
            <a:r>
              <a:rPr dirty="0" sz="1300" spc="5">
                <a:latin typeface="Times New Roman"/>
                <a:cs typeface="Times New Roman"/>
              </a:rPr>
              <a:t>detailed </a:t>
            </a:r>
            <a:r>
              <a:rPr dirty="0" sz="1300" spc="10">
                <a:latin typeface="Times New Roman"/>
                <a:cs typeface="Times New Roman"/>
              </a:rPr>
              <a:t>comparison </a:t>
            </a:r>
            <a:r>
              <a:rPr dirty="0" sz="1300" spc="5">
                <a:latin typeface="Times New Roman"/>
                <a:cs typeface="Times New Roman"/>
              </a:rPr>
              <a:t>of using the </a:t>
            </a:r>
            <a:r>
              <a:rPr dirty="0" sz="1300" spc="10">
                <a:latin typeface="Times New Roman"/>
                <a:cs typeface="Times New Roman"/>
              </a:rPr>
              <a:t>Oracle </a:t>
            </a:r>
            <a:r>
              <a:rPr dirty="0" sz="1300" spc="5">
                <a:latin typeface="Times New Roman"/>
                <a:cs typeface="Times New Roman"/>
              </a:rPr>
              <a:t>database server  functionality to implement security, auditing, data integrity, replication, and logging. </a:t>
            </a:r>
            <a:r>
              <a:rPr dirty="0" sz="1300" spc="10">
                <a:latin typeface="Times New Roman"/>
                <a:cs typeface="Times New Roman"/>
              </a:rPr>
              <a:t>The  </a:t>
            </a:r>
            <a:r>
              <a:rPr dirty="0" sz="1300" spc="5">
                <a:latin typeface="Times New Roman"/>
                <a:cs typeface="Times New Roman"/>
              </a:rPr>
              <a:t>lesson also covers </a:t>
            </a:r>
            <a:r>
              <a:rPr dirty="0" sz="1300" spc="10">
                <a:latin typeface="Times New Roman"/>
                <a:cs typeface="Times New Roman"/>
              </a:rPr>
              <a:t>how </a:t>
            </a:r>
            <a:r>
              <a:rPr dirty="0" sz="1300" spc="5">
                <a:latin typeface="Times New Roman"/>
                <a:cs typeface="Times New Roman"/>
              </a:rPr>
              <a:t>database triggers can be used to </a:t>
            </a:r>
            <a:r>
              <a:rPr dirty="0" sz="1300" spc="10">
                <a:latin typeface="Times New Roman"/>
                <a:cs typeface="Times New Roman"/>
              </a:rPr>
              <a:t>implement </a:t>
            </a:r>
            <a:r>
              <a:rPr dirty="0" sz="1300" spc="5">
                <a:latin typeface="Times New Roman"/>
                <a:cs typeface="Times New Roman"/>
              </a:rPr>
              <a:t>the </a:t>
            </a:r>
            <a:r>
              <a:rPr dirty="0" sz="1300" spc="10">
                <a:latin typeface="Times New Roman"/>
                <a:cs typeface="Times New Roman"/>
              </a:rPr>
              <a:t>same </a:t>
            </a:r>
            <a:r>
              <a:rPr dirty="0" sz="1300" spc="5">
                <a:latin typeface="Times New Roman"/>
                <a:cs typeface="Times New Roman"/>
              </a:rPr>
              <a:t>features but  </a:t>
            </a:r>
            <a:r>
              <a:rPr dirty="0" sz="1300" spc="10">
                <a:latin typeface="Times New Roman"/>
                <a:cs typeface="Times New Roman"/>
              </a:rPr>
              <a:t>go </a:t>
            </a:r>
            <a:r>
              <a:rPr dirty="0" sz="1300" spc="5">
                <a:latin typeface="Times New Roman"/>
                <a:cs typeface="Times New Roman"/>
              </a:rPr>
              <a:t>further to enhance the features that the database server provides. In some cases, </a:t>
            </a:r>
            <a:r>
              <a:rPr dirty="0" sz="1300" spc="10">
                <a:latin typeface="Times New Roman"/>
                <a:cs typeface="Times New Roman"/>
              </a:rPr>
              <a:t>you  </a:t>
            </a:r>
            <a:r>
              <a:rPr dirty="0" sz="1300" spc="5">
                <a:latin typeface="Times New Roman"/>
                <a:cs typeface="Times New Roman"/>
              </a:rPr>
              <a:t>must use a trigger to perform </a:t>
            </a:r>
            <a:r>
              <a:rPr dirty="0" sz="1300" spc="10">
                <a:latin typeface="Times New Roman"/>
                <a:cs typeface="Times New Roman"/>
              </a:rPr>
              <a:t>some </a:t>
            </a:r>
            <a:r>
              <a:rPr dirty="0" sz="1300" spc="5">
                <a:latin typeface="Times New Roman"/>
                <a:cs typeface="Times New Roman"/>
              </a:rPr>
              <a:t>activities (such as computation of derived data)  because the Oracle server cannot </a:t>
            </a:r>
            <a:r>
              <a:rPr dirty="0" sz="1300" spc="10">
                <a:latin typeface="Times New Roman"/>
                <a:cs typeface="Times New Roman"/>
              </a:rPr>
              <a:t>know how </a:t>
            </a:r>
            <a:r>
              <a:rPr dirty="0" sz="1300" spc="5">
                <a:latin typeface="Times New Roman"/>
                <a:cs typeface="Times New Roman"/>
              </a:rPr>
              <a:t>to </a:t>
            </a:r>
            <a:r>
              <a:rPr dirty="0" sz="1300" spc="10">
                <a:latin typeface="Times New Roman"/>
                <a:cs typeface="Times New Roman"/>
              </a:rPr>
              <a:t>implement </a:t>
            </a:r>
            <a:r>
              <a:rPr dirty="0" sz="1300" spc="5">
                <a:latin typeface="Times New Roman"/>
                <a:cs typeface="Times New Roman"/>
              </a:rPr>
              <a:t>this kind of business rule  without </a:t>
            </a:r>
            <a:r>
              <a:rPr dirty="0" sz="1300" spc="10">
                <a:latin typeface="Times New Roman"/>
                <a:cs typeface="Times New Roman"/>
              </a:rPr>
              <a:t>some programming</a:t>
            </a:r>
            <a:r>
              <a:rPr dirty="0" sz="1300" spc="-5">
                <a:latin typeface="Times New Roman"/>
                <a:cs typeface="Times New Roman"/>
              </a:rPr>
              <a:t> </a:t>
            </a:r>
            <a:r>
              <a:rPr dirty="0" sz="1300" spc="5">
                <a:latin typeface="Times New Roman"/>
                <a:cs typeface="Times New Roman"/>
              </a:rPr>
              <a:t>effort.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25139" y="1981961"/>
            <a:ext cx="1678305" cy="1666239"/>
          </a:xfrm>
          <a:custGeom>
            <a:avLst/>
            <a:gdLst/>
            <a:ahLst/>
            <a:cxnLst/>
            <a:rect l="l" t="t" r="r" b="b"/>
            <a:pathLst>
              <a:path w="1678304" h="1666239">
                <a:moveTo>
                  <a:pt x="782574" y="0"/>
                </a:moveTo>
                <a:lnTo>
                  <a:pt x="0" y="0"/>
                </a:lnTo>
                <a:lnTo>
                  <a:pt x="0" y="45719"/>
                </a:lnTo>
                <a:lnTo>
                  <a:pt x="72390" y="45719"/>
                </a:lnTo>
                <a:lnTo>
                  <a:pt x="88392" y="47243"/>
                </a:lnTo>
                <a:lnTo>
                  <a:pt x="153423" y="62898"/>
                </a:lnTo>
                <a:lnTo>
                  <a:pt x="207264" y="102107"/>
                </a:lnTo>
                <a:lnTo>
                  <a:pt x="227076" y="147065"/>
                </a:lnTo>
                <a:lnTo>
                  <a:pt x="232410" y="202691"/>
                </a:lnTo>
                <a:lnTo>
                  <a:pt x="234636" y="252366"/>
                </a:lnTo>
                <a:lnTo>
                  <a:pt x="234696" y="1411223"/>
                </a:lnTo>
                <a:lnTo>
                  <a:pt x="233934" y="1424939"/>
                </a:lnTo>
                <a:lnTo>
                  <a:pt x="233837" y="1440941"/>
                </a:lnTo>
                <a:lnTo>
                  <a:pt x="231781" y="1483013"/>
                </a:lnTo>
                <a:lnTo>
                  <a:pt x="226314" y="1527047"/>
                </a:lnTo>
                <a:lnTo>
                  <a:pt x="200244" y="1570562"/>
                </a:lnTo>
                <a:lnTo>
                  <a:pt x="168321" y="1595928"/>
                </a:lnTo>
                <a:lnTo>
                  <a:pt x="130341" y="1611809"/>
                </a:lnTo>
                <a:lnTo>
                  <a:pt x="89154" y="1618487"/>
                </a:lnTo>
                <a:lnTo>
                  <a:pt x="55626" y="1620011"/>
                </a:lnTo>
                <a:lnTo>
                  <a:pt x="0" y="1620011"/>
                </a:lnTo>
                <a:lnTo>
                  <a:pt x="0" y="1665731"/>
                </a:lnTo>
                <a:lnTo>
                  <a:pt x="745236" y="1665731"/>
                </a:lnTo>
                <a:lnTo>
                  <a:pt x="865462" y="1663149"/>
                </a:lnTo>
                <a:lnTo>
                  <a:pt x="911831" y="1659690"/>
                </a:lnTo>
                <a:lnTo>
                  <a:pt x="959351" y="1653865"/>
                </a:lnTo>
                <a:lnTo>
                  <a:pt x="1007593" y="1645708"/>
                </a:lnTo>
                <a:lnTo>
                  <a:pt x="1056130" y="1635253"/>
                </a:lnTo>
                <a:lnTo>
                  <a:pt x="1104533" y="1622533"/>
                </a:lnTo>
                <a:lnTo>
                  <a:pt x="1152373" y="1607583"/>
                </a:lnTo>
                <a:lnTo>
                  <a:pt x="1199222" y="1590437"/>
                </a:lnTo>
                <a:lnTo>
                  <a:pt x="1237208" y="1574291"/>
                </a:lnTo>
                <a:lnTo>
                  <a:pt x="773430" y="1574291"/>
                </a:lnTo>
                <a:lnTo>
                  <a:pt x="750549" y="1573900"/>
                </a:lnTo>
                <a:lnTo>
                  <a:pt x="699031" y="1565146"/>
                </a:lnTo>
                <a:lnTo>
                  <a:pt x="658368" y="1540763"/>
                </a:lnTo>
                <a:lnTo>
                  <a:pt x="640222" y="1502844"/>
                </a:lnTo>
                <a:lnTo>
                  <a:pt x="636270" y="1459991"/>
                </a:lnTo>
                <a:lnTo>
                  <a:pt x="635508" y="1440941"/>
                </a:lnTo>
                <a:lnTo>
                  <a:pt x="635508" y="1418843"/>
                </a:lnTo>
                <a:lnTo>
                  <a:pt x="634746" y="1393697"/>
                </a:lnTo>
                <a:lnTo>
                  <a:pt x="634746" y="94487"/>
                </a:lnTo>
                <a:lnTo>
                  <a:pt x="1254534" y="94487"/>
                </a:lnTo>
                <a:lnTo>
                  <a:pt x="1218157" y="77568"/>
                </a:lnTo>
                <a:lnTo>
                  <a:pt x="1170850" y="59301"/>
                </a:lnTo>
                <a:lnTo>
                  <a:pt x="1122650" y="44061"/>
                </a:lnTo>
                <a:lnTo>
                  <a:pt x="1073625" y="31587"/>
                </a:lnTo>
                <a:lnTo>
                  <a:pt x="1023838" y="21616"/>
                </a:lnTo>
                <a:lnTo>
                  <a:pt x="973355" y="13887"/>
                </a:lnTo>
                <a:lnTo>
                  <a:pt x="922242" y="8137"/>
                </a:lnTo>
                <a:lnTo>
                  <a:pt x="870564" y="4103"/>
                </a:lnTo>
                <a:lnTo>
                  <a:pt x="782574" y="0"/>
                </a:lnTo>
                <a:close/>
              </a:path>
              <a:path w="1678304" h="1666239">
                <a:moveTo>
                  <a:pt x="1254534" y="94487"/>
                </a:moveTo>
                <a:lnTo>
                  <a:pt x="684276" y="94487"/>
                </a:lnTo>
                <a:lnTo>
                  <a:pt x="707898" y="95249"/>
                </a:lnTo>
                <a:lnTo>
                  <a:pt x="761448" y="98156"/>
                </a:lnTo>
                <a:lnTo>
                  <a:pt x="810805" y="102918"/>
                </a:lnTo>
                <a:lnTo>
                  <a:pt x="856458" y="110301"/>
                </a:lnTo>
                <a:lnTo>
                  <a:pt x="898895" y="121066"/>
                </a:lnTo>
                <a:lnTo>
                  <a:pt x="938603" y="135978"/>
                </a:lnTo>
                <a:lnTo>
                  <a:pt x="976069" y="155801"/>
                </a:lnTo>
                <a:lnTo>
                  <a:pt x="1011845" y="181355"/>
                </a:lnTo>
                <a:lnTo>
                  <a:pt x="1046230" y="213231"/>
                </a:lnTo>
                <a:lnTo>
                  <a:pt x="1079901" y="252366"/>
                </a:lnTo>
                <a:lnTo>
                  <a:pt x="1113282" y="299465"/>
                </a:lnTo>
                <a:lnTo>
                  <a:pt x="1133856" y="335279"/>
                </a:lnTo>
                <a:lnTo>
                  <a:pt x="1164217" y="401897"/>
                </a:lnTo>
                <a:lnTo>
                  <a:pt x="1180026" y="446090"/>
                </a:lnTo>
                <a:lnTo>
                  <a:pt x="1193583" y="491972"/>
                </a:lnTo>
                <a:lnTo>
                  <a:pt x="1204996" y="539274"/>
                </a:lnTo>
                <a:lnTo>
                  <a:pt x="1214373" y="587724"/>
                </a:lnTo>
                <a:lnTo>
                  <a:pt x="1221823" y="637053"/>
                </a:lnTo>
                <a:lnTo>
                  <a:pt x="1227453" y="686991"/>
                </a:lnTo>
                <a:lnTo>
                  <a:pt x="1231372" y="737266"/>
                </a:lnTo>
                <a:lnTo>
                  <a:pt x="1233687" y="787608"/>
                </a:lnTo>
                <a:lnTo>
                  <a:pt x="1234507" y="837748"/>
                </a:lnTo>
                <a:lnTo>
                  <a:pt x="1233940" y="887415"/>
                </a:lnTo>
                <a:lnTo>
                  <a:pt x="1232094" y="936338"/>
                </a:lnTo>
                <a:lnTo>
                  <a:pt x="1229077" y="984247"/>
                </a:lnTo>
                <a:lnTo>
                  <a:pt x="1224996" y="1030873"/>
                </a:lnTo>
                <a:lnTo>
                  <a:pt x="1219962" y="1075943"/>
                </a:lnTo>
                <a:lnTo>
                  <a:pt x="1213866" y="1116329"/>
                </a:lnTo>
                <a:lnTo>
                  <a:pt x="1206246" y="1155953"/>
                </a:lnTo>
                <a:lnTo>
                  <a:pt x="1197864" y="1193291"/>
                </a:lnTo>
                <a:lnTo>
                  <a:pt x="1171737" y="1276468"/>
                </a:lnTo>
                <a:lnTo>
                  <a:pt x="1153536" y="1321406"/>
                </a:lnTo>
                <a:lnTo>
                  <a:pt x="1133031" y="1363633"/>
                </a:lnTo>
                <a:lnTo>
                  <a:pt x="1109899" y="1402866"/>
                </a:lnTo>
                <a:lnTo>
                  <a:pt x="1083818" y="1438819"/>
                </a:lnTo>
                <a:lnTo>
                  <a:pt x="1054466" y="1471208"/>
                </a:lnTo>
                <a:lnTo>
                  <a:pt x="1021520" y="1499747"/>
                </a:lnTo>
                <a:lnTo>
                  <a:pt x="984657" y="1524153"/>
                </a:lnTo>
                <a:lnTo>
                  <a:pt x="943555" y="1544140"/>
                </a:lnTo>
                <a:lnTo>
                  <a:pt x="897891" y="1559424"/>
                </a:lnTo>
                <a:lnTo>
                  <a:pt x="847344" y="1569719"/>
                </a:lnTo>
                <a:lnTo>
                  <a:pt x="799338" y="1574291"/>
                </a:lnTo>
                <a:lnTo>
                  <a:pt x="1237208" y="1574291"/>
                </a:lnTo>
                <a:lnTo>
                  <a:pt x="1288233" y="1549690"/>
                </a:lnTo>
                <a:lnTo>
                  <a:pt x="1329538" y="1526158"/>
                </a:lnTo>
                <a:lnTo>
                  <a:pt x="1368137" y="1500565"/>
                </a:lnTo>
                <a:lnTo>
                  <a:pt x="1403604" y="1472945"/>
                </a:lnTo>
                <a:lnTo>
                  <a:pt x="1452372" y="1429511"/>
                </a:lnTo>
                <a:lnTo>
                  <a:pt x="1486939" y="1392471"/>
                </a:lnTo>
                <a:lnTo>
                  <a:pt x="1518574" y="1352959"/>
                </a:lnTo>
                <a:lnTo>
                  <a:pt x="1547293" y="1311221"/>
                </a:lnTo>
                <a:lnTo>
                  <a:pt x="1573113" y="1267500"/>
                </a:lnTo>
                <a:lnTo>
                  <a:pt x="1596051" y="1222041"/>
                </a:lnTo>
                <a:lnTo>
                  <a:pt x="1616125" y="1175087"/>
                </a:lnTo>
                <a:lnTo>
                  <a:pt x="1633351" y="1126883"/>
                </a:lnTo>
                <a:lnTo>
                  <a:pt x="1647747" y="1077673"/>
                </a:lnTo>
                <a:lnTo>
                  <a:pt x="1659329" y="1027701"/>
                </a:lnTo>
                <a:lnTo>
                  <a:pt x="1668115" y="977211"/>
                </a:lnTo>
                <a:lnTo>
                  <a:pt x="1674122" y="926447"/>
                </a:lnTo>
                <a:lnTo>
                  <a:pt x="1677367" y="875654"/>
                </a:lnTo>
                <a:lnTo>
                  <a:pt x="1677866" y="825074"/>
                </a:lnTo>
                <a:lnTo>
                  <a:pt x="1675638" y="774953"/>
                </a:lnTo>
                <a:lnTo>
                  <a:pt x="1670304" y="713993"/>
                </a:lnTo>
                <a:lnTo>
                  <a:pt x="1661922" y="654557"/>
                </a:lnTo>
                <a:lnTo>
                  <a:pt x="1651341" y="605811"/>
                </a:lnTo>
                <a:lnTo>
                  <a:pt x="1638213" y="557743"/>
                </a:lnTo>
                <a:lnTo>
                  <a:pt x="1622502" y="510545"/>
                </a:lnTo>
                <a:lnTo>
                  <a:pt x="1604175" y="464411"/>
                </a:lnTo>
                <a:lnTo>
                  <a:pt x="1583198" y="419533"/>
                </a:lnTo>
                <a:lnTo>
                  <a:pt x="1559538" y="376104"/>
                </a:lnTo>
                <a:lnTo>
                  <a:pt x="1533159" y="334318"/>
                </a:lnTo>
                <a:lnTo>
                  <a:pt x="1504030" y="294367"/>
                </a:lnTo>
                <a:lnTo>
                  <a:pt x="1472115" y="256443"/>
                </a:lnTo>
                <a:lnTo>
                  <a:pt x="1437381" y="220740"/>
                </a:lnTo>
                <a:lnTo>
                  <a:pt x="1399794" y="187451"/>
                </a:lnTo>
                <a:lnTo>
                  <a:pt x="1354074" y="153161"/>
                </a:lnTo>
                <a:lnTo>
                  <a:pt x="1309835" y="124236"/>
                </a:lnTo>
                <a:lnTo>
                  <a:pt x="1264507" y="99126"/>
                </a:lnTo>
                <a:lnTo>
                  <a:pt x="1254534" y="94487"/>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marL="635">
              <a:lnSpc>
                <a:spcPct val="100000"/>
              </a:lnSpc>
            </a:pPr>
            <a:r>
              <a:rPr dirty="0" sz="2000" spc="-5" b="1">
                <a:latin typeface="Arial"/>
                <a:cs typeface="Arial"/>
              </a:rPr>
              <a:t>Review </a:t>
            </a:r>
            <a:r>
              <a:rPr dirty="0" sz="2000" b="1">
                <a:latin typeface="Arial"/>
                <a:cs typeface="Arial"/>
              </a:rPr>
              <a:t>of</a:t>
            </a:r>
            <a:r>
              <a:rPr dirty="0" sz="2000" spc="-70" b="1">
                <a:latin typeface="Arial"/>
                <a:cs typeface="Arial"/>
              </a:rPr>
              <a:t> </a:t>
            </a:r>
            <a:r>
              <a:rPr dirty="0" sz="2000" spc="-5" b="1">
                <a:latin typeface="Arial"/>
                <a:cs typeface="Arial"/>
              </a:rPr>
              <a:t>PL/SQL</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30"/>
              </a:spcBef>
            </a:pPr>
            <a:endParaRPr sz="18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20">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2</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4667250" cy="3249930"/>
          </a:xfrm>
          <a:prstGeom prst="rect">
            <a:avLst/>
          </a:prstGeom>
        </p:spPr>
        <p:txBody>
          <a:bodyPr wrap="square" lIns="0" tIns="12700" rIns="0" bIns="0" rtlCol="0" vert="horz">
            <a:spAutoFit/>
          </a:bodyPr>
          <a:lstStyle/>
          <a:p>
            <a:pPr marL="1631314" marR="194310" indent="-1012190">
              <a:lnSpc>
                <a:spcPct val="100000"/>
              </a:lnSpc>
              <a:spcBef>
                <a:spcPts val="100"/>
              </a:spcBef>
            </a:pPr>
            <a:r>
              <a:rPr dirty="0" sz="2000" spc="-5" b="1">
                <a:latin typeface="Arial"/>
                <a:cs typeface="Arial"/>
              </a:rPr>
              <a:t>Block </a:t>
            </a:r>
            <a:r>
              <a:rPr dirty="0" sz="2000" b="1">
                <a:latin typeface="Arial"/>
                <a:cs typeface="Arial"/>
              </a:rPr>
              <a:t>Structure for </a:t>
            </a:r>
            <a:r>
              <a:rPr dirty="0" sz="2000" spc="-5" b="1">
                <a:latin typeface="Arial"/>
                <a:cs typeface="Arial"/>
              </a:rPr>
              <a:t>Anonymous  PL/SQL Blocks</a:t>
            </a:r>
            <a:endParaRPr sz="2000">
              <a:latin typeface="Arial"/>
              <a:cs typeface="Arial"/>
            </a:endParaRPr>
          </a:p>
          <a:p>
            <a:pPr>
              <a:lnSpc>
                <a:spcPct val="100000"/>
              </a:lnSpc>
              <a:spcBef>
                <a:spcPts val="40"/>
              </a:spcBef>
            </a:pPr>
            <a:endParaRPr sz="2000">
              <a:latin typeface="Arial"/>
              <a:cs typeface="Arial"/>
            </a:endParaRPr>
          </a:p>
          <a:p>
            <a:pPr marL="326390" indent="-327025">
              <a:lnSpc>
                <a:spcPct val="100000"/>
              </a:lnSpc>
              <a:spcBef>
                <a:spcPts val="5"/>
              </a:spcBef>
              <a:buClr>
                <a:srgbClr val="FF0000"/>
              </a:buClr>
              <a:buFont typeface="Arial"/>
              <a:buChar char="•"/>
              <a:tabLst>
                <a:tab pos="326390" algn="l"/>
                <a:tab pos="327025" algn="l"/>
                <a:tab pos="1552575" algn="l"/>
              </a:tabLst>
            </a:pPr>
            <a:r>
              <a:rPr dirty="0" sz="1550" spc="10" b="1">
                <a:latin typeface="Courier New"/>
                <a:cs typeface="Courier New"/>
              </a:rPr>
              <a:t>DECLARE	</a:t>
            </a:r>
            <a:r>
              <a:rPr dirty="0" sz="1550" spc="10" b="1">
                <a:latin typeface="Arial"/>
                <a:cs typeface="Arial"/>
              </a:rPr>
              <a:t>(optional)</a:t>
            </a:r>
            <a:endParaRPr sz="1550">
              <a:latin typeface="Arial"/>
              <a:cs typeface="Arial"/>
            </a:endParaRPr>
          </a:p>
          <a:p>
            <a:pPr lvl="1" marL="653415" marR="53340" indent="-245110">
              <a:lnSpc>
                <a:spcPct val="102200"/>
              </a:lnSpc>
              <a:spcBef>
                <a:spcPts val="455"/>
              </a:spcBef>
              <a:buClr>
                <a:srgbClr val="FF0000"/>
              </a:buClr>
              <a:buFont typeface="Arial"/>
              <a:buChar char="–"/>
              <a:tabLst>
                <a:tab pos="653415" algn="l"/>
                <a:tab pos="654050" algn="l"/>
              </a:tabLst>
            </a:pPr>
            <a:r>
              <a:rPr dirty="0" sz="1400" spc="10" b="1">
                <a:latin typeface="Arial"/>
                <a:cs typeface="Arial"/>
              </a:rPr>
              <a:t>Declare PL/SQL </a:t>
            </a:r>
            <a:r>
              <a:rPr dirty="0" sz="1400" spc="5" b="1">
                <a:latin typeface="Arial"/>
                <a:cs typeface="Arial"/>
              </a:rPr>
              <a:t>objects </a:t>
            </a:r>
            <a:r>
              <a:rPr dirty="0" sz="1400" spc="10" b="1">
                <a:latin typeface="Arial"/>
                <a:cs typeface="Arial"/>
              </a:rPr>
              <a:t>to be used </a:t>
            </a:r>
            <a:r>
              <a:rPr dirty="0" sz="1400" spc="5" b="1">
                <a:latin typeface="Arial"/>
                <a:cs typeface="Arial"/>
              </a:rPr>
              <a:t>within this  </a:t>
            </a:r>
            <a:r>
              <a:rPr dirty="0" sz="1400" spc="10" b="1">
                <a:latin typeface="Arial"/>
                <a:cs typeface="Arial"/>
              </a:rPr>
              <a:t>block.</a:t>
            </a:r>
            <a:endParaRPr sz="1400">
              <a:latin typeface="Arial"/>
              <a:cs typeface="Arial"/>
            </a:endParaRPr>
          </a:p>
          <a:p>
            <a:pPr marL="326390" indent="-327025">
              <a:lnSpc>
                <a:spcPct val="100000"/>
              </a:lnSpc>
              <a:spcBef>
                <a:spcPts val="280"/>
              </a:spcBef>
              <a:buClr>
                <a:srgbClr val="FF0000"/>
              </a:buClr>
              <a:buFont typeface="Arial"/>
              <a:buChar char="•"/>
              <a:tabLst>
                <a:tab pos="326390" algn="l"/>
                <a:tab pos="327025" algn="l"/>
                <a:tab pos="1552575" algn="l"/>
              </a:tabLst>
            </a:pPr>
            <a:r>
              <a:rPr dirty="0" sz="1550" spc="10" b="1">
                <a:latin typeface="Courier New"/>
                <a:cs typeface="Courier New"/>
              </a:rPr>
              <a:t>BEGIN	</a:t>
            </a:r>
            <a:r>
              <a:rPr dirty="0" sz="1550" spc="10" b="1">
                <a:latin typeface="Arial"/>
                <a:cs typeface="Arial"/>
              </a:rPr>
              <a:t>(mandatory)</a:t>
            </a:r>
            <a:endParaRPr sz="1550">
              <a:latin typeface="Arial"/>
              <a:cs typeface="Arial"/>
            </a:endParaRPr>
          </a:p>
          <a:p>
            <a:pPr lvl="1" marL="653415" indent="-245110">
              <a:lnSpc>
                <a:spcPct val="100000"/>
              </a:lnSpc>
              <a:spcBef>
                <a:spcPts val="495"/>
              </a:spcBef>
              <a:buClr>
                <a:srgbClr val="FF0000"/>
              </a:buClr>
              <a:buFont typeface="Arial"/>
              <a:buChar char="–"/>
              <a:tabLst>
                <a:tab pos="653415" algn="l"/>
                <a:tab pos="654050" algn="l"/>
              </a:tabLst>
            </a:pPr>
            <a:r>
              <a:rPr dirty="0" sz="1400" spc="10" b="1">
                <a:latin typeface="Arial"/>
                <a:cs typeface="Arial"/>
              </a:rPr>
              <a:t>Define the executable</a:t>
            </a:r>
            <a:r>
              <a:rPr dirty="0" sz="1400" spc="-10" b="1">
                <a:latin typeface="Arial"/>
                <a:cs typeface="Arial"/>
              </a:rPr>
              <a:t> </a:t>
            </a:r>
            <a:r>
              <a:rPr dirty="0" sz="1400" spc="5" b="1">
                <a:latin typeface="Arial"/>
                <a:cs typeface="Arial"/>
              </a:rPr>
              <a:t>statements.</a:t>
            </a:r>
            <a:endParaRPr sz="1400">
              <a:latin typeface="Arial"/>
              <a:cs typeface="Arial"/>
            </a:endParaRPr>
          </a:p>
          <a:p>
            <a:pPr marL="326390" indent="-327025">
              <a:lnSpc>
                <a:spcPct val="100000"/>
              </a:lnSpc>
              <a:spcBef>
                <a:spcPts val="285"/>
              </a:spcBef>
              <a:buClr>
                <a:srgbClr val="FF0000"/>
              </a:buClr>
              <a:buFont typeface="Arial"/>
              <a:buChar char="•"/>
              <a:tabLst>
                <a:tab pos="326390" algn="l"/>
                <a:tab pos="327025" algn="l"/>
              </a:tabLst>
            </a:pPr>
            <a:r>
              <a:rPr dirty="0" sz="1550" spc="10" b="1">
                <a:latin typeface="Courier New"/>
                <a:cs typeface="Courier New"/>
              </a:rPr>
              <a:t>EXCEPTION</a:t>
            </a:r>
            <a:r>
              <a:rPr dirty="0" sz="1550" spc="195" b="1">
                <a:latin typeface="Courier New"/>
                <a:cs typeface="Courier New"/>
              </a:rPr>
              <a:t> </a:t>
            </a:r>
            <a:r>
              <a:rPr dirty="0" sz="1550" spc="10" b="1">
                <a:latin typeface="Arial"/>
                <a:cs typeface="Arial"/>
              </a:rPr>
              <a:t>(optional)</a:t>
            </a:r>
            <a:endParaRPr sz="1550">
              <a:latin typeface="Arial"/>
              <a:cs typeface="Arial"/>
            </a:endParaRPr>
          </a:p>
          <a:p>
            <a:pPr lvl="1" marL="653415" marR="5080" indent="-245110">
              <a:lnSpc>
                <a:spcPct val="102200"/>
              </a:lnSpc>
              <a:spcBef>
                <a:spcPts val="455"/>
              </a:spcBef>
              <a:buClr>
                <a:srgbClr val="FF0000"/>
              </a:buClr>
              <a:buFont typeface="Arial"/>
              <a:buChar char="–"/>
              <a:tabLst>
                <a:tab pos="653415" algn="l"/>
                <a:tab pos="654050" algn="l"/>
              </a:tabLst>
            </a:pPr>
            <a:r>
              <a:rPr dirty="0" sz="1400" spc="10" b="1">
                <a:latin typeface="Arial"/>
                <a:cs typeface="Arial"/>
              </a:rPr>
              <a:t>Define the actions </a:t>
            </a:r>
            <a:r>
              <a:rPr dirty="0" sz="1400" spc="5" b="1">
                <a:latin typeface="Arial"/>
                <a:cs typeface="Arial"/>
              </a:rPr>
              <a:t>that </a:t>
            </a:r>
            <a:r>
              <a:rPr dirty="0" sz="1400" spc="10" b="1">
                <a:latin typeface="Arial"/>
                <a:cs typeface="Arial"/>
              </a:rPr>
              <a:t>take place </a:t>
            </a:r>
            <a:r>
              <a:rPr dirty="0" sz="1400" spc="5" b="1">
                <a:latin typeface="Arial"/>
                <a:cs typeface="Arial"/>
              </a:rPr>
              <a:t>if </a:t>
            </a:r>
            <a:r>
              <a:rPr dirty="0" sz="1400" spc="10" b="1">
                <a:latin typeface="Arial"/>
                <a:cs typeface="Arial"/>
              </a:rPr>
              <a:t>an </a:t>
            </a:r>
            <a:r>
              <a:rPr dirty="0" sz="1400" spc="5" b="1">
                <a:latin typeface="Arial"/>
                <a:cs typeface="Arial"/>
              </a:rPr>
              <a:t>error </a:t>
            </a:r>
            <a:r>
              <a:rPr dirty="0" sz="1400" spc="10" b="1">
                <a:latin typeface="Arial"/>
                <a:cs typeface="Arial"/>
              </a:rPr>
              <a:t>or  exception</a:t>
            </a:r>
            <a:r>
              <a:rPr dirty="0" sz="1400" b="1">
                <a:latin typeface="Arial"/>
                <a:cs typeface="Arial"/>
              </a:rPr>
              <a:t> </a:t>
            </a:r>
            <a:r>
              <a:rPr dirty="0" sz="1400" spc="5" b="1">
                <a:latin typeface="Arial"/>
                <a:cs typeface="Arial"/>
              </a:rPr>
              <a:t>arises.</a:t>
            </a:r>
            <a:endParaRPr sz="1400">
              <a:latin typeface="Arial"/>
              <a:cs typeface="Arial"/>
            </a:endParaRPr>
          </a:p>
          <a:p>
            <a:pPr marL="326390" indent="-327025">
              <a:lnSpc>
                <a:spcPct val="100000"/>
              </a:lnSpc>
              <a:spcBef>
                <a:spcPts val="280"/>
              </a:spcBef>
              <a:buClr>
                <a:srgbClr val="FF0000"/>
              </a:buClr>
              <a:buFont typeface="Arial"/>
              <a:buChar char="•"/>
              <a:tabLst>
                <a:tab pos="326390" algn="l"/>
                <a:tab pos="327025" algn="l"/>
                <a:tab pos="1552575" algn="l"/>
              </a:tabLst>
            </a:pPr>
            <a:r>
              <a:rPr dirty="0" sz="1550" spc="10" b="1">
                <a:latin typeface="Courier New"/>
                <a:cs typeface="Courier New"/>
              </a:rPr>
              <a:t>END;	</a:t>
            </a:r>
            <a:r>
              <a:rPr dirty="0" sz="1550" spc="10" b="1">
                <a:latin typeface="Arial"/>
                <a:cs typeface="Arial"/>
              </a:rPr>
              <a:t>(mandatory)</a:t>
            </a:r>
            <a:endParaRPr sz="1550">
              <a:latin typeface="Arial"/>
              <a:cs typeface="Arial"/>
            </a:endParaRPr>
          </a:p>
        </p:txBody>
      </p:sp>
      <p:sp>
        <p:nvSpPr>
          <p:cNvPr id="7" name="object 7"/>
          <p:cNvSpPr txBox="1"/>
          <p:nvPr/>
        </p:nvSpPr>
        <p:spPr>
          <a:xfrm>
            <a:off x="743204" y="5606349"/>
            <a:ext cx="6273165" cy="3375660"/>
          </a:xfrm>
          <a:prstGeom prst="rect">
            <a:avLst/>
          </a:prstGeom>
        </p:spPr>
        <p:txBody>
          <a:bodyPr wrap="square" lIns="0" tIns="62865" rIns="0" bIns="0" rtlCol="0" vert="horz">
            <a:spAutoFit/>
          </a:bodyPr>
          <a:lstStyle/>
          <a:p>
            <a:pPr marL="12700">
              <a:lnSpc>
                <a:spcPct val="100000"/>
              </a:lnSpc>
              <a:spcBef>
                <a:spcPts val="495"/>
              </a:spcBef>
            </a:pPr>
            <a:r>
              <a:rPr dirty="0" sz="1300" spc="10" b="1">
                <a:latin typeface="Arial"/>
                <a:cs typeface="Arial"/>
              </a:rPr>
              <a:t>Anonymous</a:t>
            </a:r>
            <a:r>
              <a:rPr dirty="0" sz="1300" b="1">
                <a:latin typeface="Arial"/>
                <a:cs typeface="Arial"/>
              </a:rPr>
              <a:t> </a:t>
            </a:r>
            <a:r>
              <a:rPr dirty="0" sz="1300" spc="10" b="1">
                <a:latin typeface="Arial"/>
                <a:cs typeface="Arial"/>
              </a:rPr>
              <a:t>Blocks</a:t>
            </a:r>
            <a:endParaRPr sz="1300">
              <a:latin typeface="Arial"/>
              <a:cs typeface="Arial"/>
            </a:endParaRPr>
          </a:p>
          <a:p>
            <a:pPr marL="138430" marR="227965">
              <a:lnSpc>
                <a:spcPct val="101299"/>
              </a:lnSpc>
              <a:spcBef>
                <a:spcPts val="380"/>
              </a:spcBef>
            </a:pPr>
            <a:r>
              <a:rPr dirty="0" sz="1300" spc="10">
                <a:latin typeface="Times New Roman"/>
                <a:cs typeface="Times New Roman"/>
              </a:rPr>
              <a:t>Anonymous </a:t>
            </a:r>
            <a:r>
              <a:rPr dirty="0" sz="1300" spc="5">
                <a:latin typeface="Times New Roman"/>
                <a:cs typeface="Times New Roman"/>
              </a:rPr>
              <a:t>blocks </a:t>
            </a:r>
            <a:r>
              <a:rPr dirty="0" sz="1300" spc="10">
                <a:latin typeface="Times New Roman"/>
                <a:cs typeface="Times New Roman"/>
              </a:rPr>
              <a:t>do </a:t>
            </a:r>
            <a:r>
              <a:rPr dirty="0" sz="1300" spc="5">
                <a:latin typeface="Times New Roman"/>
                <a:cs typeface="Times New Roman"/>
              </a:rPr>
              <a:t>not have names. </a:t>
            </a:r>
            <a:r>
              <a:rPr dirty="0" sz="1300" spc="10">
                <a:latin typeface="Times New Roman"/>
                <a:cs typeface="Times New Roman"/>
              </a:rPr>
              <a:t>You declare them </a:t>
            </a:r>
            <a:r>
              <a:rPr dirty="0" sz="1300" spc="5">
                <a:latin typeface="Times New Roman"/>
                <a:cs typeface="Times New Roman"/>
              </a:rPr>
              <a:t>at the point in an application  where they are to be run, and they are passed to the </a:t>
            </a:r>
            <a:r>
              <a:rPr dirty="0" sz="1300" spc="10">
                <a:latin typeface="Times New Roman"/>
                <a:cs typeface="Times New Roman"/>
              </a:rPr>
              <a:t>PL/SQL </a:t>
            </a:r>
            <a:r>
              <a:rPr dirty="0" sz="1300" spc="5">
                <a:latin typeface="Times New Roman"/>
                <a:cs typeface="Times New Roman"/>
              </a:rPr>
              <a:t>engine for execution at run  time.</a:t>
            </a:r>
            <a:endParaRPr sz="1300">
              <a:latin typeface="Times New Roman"/>
              <a:cs typeface="Times New Roman"/>
            </a:endParaRPr>
          </a:p>
          <a:p>
            <a:pPr marL="515620" indent="-252095">
              <a:lnSpc>
                <a:spcPts val="1505"/>
              </a:lnSpc>
              <a:buChar char="•"/>
              <a:tabLst>
                <a:tab pos="514984" algn="l"/>
                <a:tab pos="516255" algn="l"/>
              </a:tabLst>
            </a:pPr>
            <a:r>
              <a:rPr dirty="0" sz="1300" spc="5">
                <a:latin typeface="Times New Roman"/>
                <a:cs typeface="Times New Roman"/>
              </a:rPr>
              <a:t>The section</a:t>
            </a:r>
            <a:r>
              <a:rPr dirty="0" sz="1300" spc="10">
                <a:latin typeface="Times New Roman"/>
                <a:cs typeface="Times New Roman"/>
              </a:rPr>
              <a:t> between</a:t>
            </a:r>
            <a:r>
              <a:rPr dirty="0" sz="1300" spc="5">
                <a:latin typeface="Times New Roman"/>
                <a:cs typeface="Times New Roman"/>
              </a:rPr>
              <a:t> the</a:t>
            </a:r>
            <a:r>
              <a:rPr dirty="0" sz="1300" spc="10">
                <a:latin typeface="Times New Roman"/>
                <a:cs typeface="Times New Roman"/>
              </a:rPr>
              <a:t> </a:t>
            </a:r>
            <a:r>
              <a:rPr dirty="0" sz="1300" spc="5">
                <a:latin typeface="Times New Roman"/>
                <a:cs typeface="Times New Roman"/>
              </a:rPr>
              <a:t>keywords</a:t>
            </a:r>
            <a:r>
              <a:rPr dirty="0" sz="1300" spc="10">
                <a:latin typeface="Times New Roman"/>
                <a:cs typeface="Times New Roman"/>
              </a:rPr>
              <a:t> </a:t>
            </a:r>
            <a:r>
              <a:rPr dirty="0" sz="1300" spc="10">
                <a:latin typeface="Courier New"/>
                <a:cs typeface="Courier New"/>
              </a:rPr>
              <a:t>DECLARE</a:t>
            </a:r>
            <a:r>
              <a:rPr dirty="0" sz="1300" spc="-45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BEGIN</a:t>
            </a:r>
            <a:r>
              <a:rPr dirty="0" sz="1300" spc="-440">
                <a:latin typeface="Courier New"/>
                <a:cs typeface="Courier New"/>
              </a:rPr>
              <a:t> </a:t>
            </a:r>
            <a:r>
              <a:rPr dirty="0" sz="1300" spc="5">
                <a:latin typeface="Times New Roman"/>
                <a:cs typeface="Times New Roman"/>
              </a:rPr>
              <a:t>is referred</a:t>
            </a:r>
            <a:r>
              <a:rPr dirty="0" sz="1300" spc="10">
                <a:latin typeface="Times New Roman"/>
                <a:cs typeface="Times New Roman"/>
              </a:rPr>
              <a:t> </a:t>
            </a:r>
            <a:r>
              <a:rPr dirty="0" sz="1300" spc="5">
                <a:latin typeface="Times New Roman"/>
                <a:cs typeface="Times New Roman"/>
              </a:rPr>
              <a:t>to as</a:t>
            </a:r>
            <a:r>
              <a:rPr dirty="0" sz="1300" spc="1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5620" marR="5080">
              <a:lnSpc>
                <a:spcPct val="101400"/>
              </a:lnSpc>
              <a:spcBef>
                <a:spcPts val="75"/>
              </a:spcBef>
            </a:pPr>
            <a:r>
              <a:rPr dirty="0" sz="1300" spc="5">
                <a:latin typeface="Times New Roman"/>
                <a:cs typeface="Times New Roman"/>
              </a:rPr>
              <a:t>declaration section. In the declaration section, </a:t>
            </a:r>
            <a:r>
              <a:rPr dirty="0" sz="1300" spc="10">
                <a:latin typeface="Times New Roman"/>
                <a:cs typeface="Times New Roman"/>
              </a:rPr>
              <a:t>you </a:t>
            </a:r>
            <a:r>
              <a:rPr dirty="0" sz="1300" spc="5">
                <a:latin typeface="Times New Roman"/>
                <a:cs typeface="Times New Roman"/>
              </a:rPr>
              <a:t>define the </a:t>
            </a:r>
            <a:r>
              <a:rPr dirty="0" sz="1300" spc="10">
                <a:latin typeface="Times New Roman"/>
                <a:cs typeface="Times New Roman"/>
              </a:rPr>
              <a:t>PL/SQL objects </a:t>
            </a:r>
            <a:r>
              <a:rPr dirty="0" sz="1300" spc="5">
                <a:latin typeface="Times New Roman"/>
                <a:cs typeface="Times New Roman"/>
              </a:rPr>
              <a:t>such as  variables, constants, cursors, and user-defined exceptions that </a:t>
            </a:r>
            <a:r>
              <a:rPr dirty="0" sz="1300" spc="10">
                <a:latin typeface="Times New Roman"/>
                <a:cs typeface="Times New Roman"/>
              </a:rPr>
              <a:t>you </a:t>
            </a:r>
            <a:r>
              <a:rPr dirty="0" sz="1300" spc="5">
                <a:latin typeface="Times New Roman"/>
                <a:cs typeface="Times New Roman"/>
              </a:rPr>
              <a:t>want to reference  within the block. </a:t>
            </a:r>
            <a:r>
              <a:rPr dirty="0" sz="1300" spc="10">
                <a:latin typeface="Times New Roman"/>
                <a:cs typeface="Times New Roman"/>
              </a:rPr>
              <a:t>The </a:t>
            </a:r>
            <a:r>
              <a:rPr dirty="0" sz="1300" spc="15">
                <a:latin typeface="Courier New"/>
                <a:cs typeface="Courier New"/>
              </a:rPr>
              <a:t>DECLARE </a:t>
            </a:r>
            <a:r>
              <a:rPr dirty="0" sz="1300" spc="10">
                <a:latin typeface="Times New Roman"/>
                <a:cs typeface="Times New Roman"/>
              </a:rPr>
              <a:t>keyword </a:t>
            </a:r>
            <a:r>
              <a:rPr dirty="0" sz="1300" spc="5">
                <a:latin typeface="Times New Roman"/>
                <a:cs typeface="Times New Roman"/>
              </a:rPr>
              <a:t>is optional if </a:t>
            </a:r>
            <a:r>
              <a:rPr dirty="0" sz="1300" spc="10">
                <a:latin typeface="Times New Roman"/>
                <a:cs typeface="Times New Roman"/>
              </a:rPr>
              <a:t>you do </a:t>
            </a:r>
            <a:r>
              <a:rPr dirty="0" sz="1300" spc="5">
                <a:latin typeface="Times New Roman"/>
                <a:cs typeface="Times New Roman"/>
              </a:rPr>
              <a:t>not declare any  PL/SQL</a:t>
            </a:r>
            <a:r>
              <a:rPr dirty="0" sz="1300" spc="-5">
                <a:latin typeface="Times New Roman"/>
                <a:cs typeface="Times New Roman"/>
              </a:rPr>
              <a:t> </a:t>
            </a:r>
            <a:r>
              <a:rPr dirty="0" sz="1300" spc="5">
                <a:latin typeface="Times New Roman"/>
                <a:cs typeface="Times New Roman"/>
              </a:rPr>
              <a:t>objects.</a:t>
            </a:r>
            <a:endParaRPr sz="1300">
              <a:latin typeface="Times New Roman"/>
              <a:cs typeface="Times New Roman"/>
            </a:endParaRPr>
          </a:p>
          <a:p>
            <a:pPr marL="514984" indent="-251460">
              <a:lnSpc>
                <a:spcPts val="1500"/>
              </a:lnSpc>
              <a:buChar char="•"/>
              <a:tabLst>
                <a:tab pos="514984" algn="l"/>
                <a:tab pos="515620" algn="l"/>
              </a:tabLst>
            </a:pPr>
            <a:r>
              <a:rPr dirty="0" sz="1300" spc="10">
                <a:latin typeface="Times New Roman"/>
                <a:cs typeface="Times New Roman"/>
              </a:rPr>
              <a:t>The</a:t>
            </a:r>
            <a:r>
              <a:rPr dirty="0" sz="1300" spc="15">
                <a:latin typeface="Times New Roman"/>
                <a:cs typeface="Times New Roman"/>
              </a:rPr>
              <a:t> </a:t>
            </a:r>
            <a:r>
              <a:rPr dirty="0" sz="1300" spc="10">
                <a:latin typeface="Courier New"/>
                <a:cs typeface="Courier New"/>
              </a:rPr>
              <a:t>BEGIN</a:t>
            </a:r>
            <a:r>
              <a:rPr dirty="0" sz="1300" spc="-450">
                <a:latin typeface="Courier New"/>
                <a:cs typeface="Courier New"/>
              </a:rPr>
              <a:t> </a:t>
            </a:r>
            <a:r>
              <a:rPr dirty="0" sz="1300" spc="5">
                <a:latin typeface="Times New Roman"/>
                <a:cs typeface="Times New Roman"/>
              </a:rPr>
              <a:t>and</a:t>
            </a:r>
            <a:r>
              <a:rPr dirty="0" sz="1300" spc="20">
                <a:latin typeface="Times New Roman"/>
                <a:cs typeface="Times New Roman"/>
              </a:rPr>
              <a:t> </a:t>
            </a:r>
            <a:r>
              <a:rPr dirty="0" sz="1300" spc="15">
                <a:latin typeface="Courier New"/>
                <a:cs typeface="Courier New"/>
              </a:rPr>
              <a:t>END</a:t>
            </a:r>
            <a:r>
              <a:rPr dirty="0" sz="1300" spc="-440">
                <a:latin typeface="Courier New"/>
                <a:cs typeface="Courier New"/>
              </a:rPr>
              <a:t> </a:t>
            </a:r>
            <a:r>
              <a:rPr dirty="0" sz="1300" spc="5">
                <a:latin typeface="Times New Roman"/>
                <a:cs typeface="Times New Roman"/>
              </a:rPr>
              <a:t>keywords</a:t>
            </a:r>
            <a:r>
              <a:rPr dirty="0" sz="1300" spc="10">
                <a:latin typeface="Times New Roman"/>
                <a:cs typeface="Times New Roman"/>
              </a:rPr>
              <a:t> </a:t>
            </a:r>
            <a:r>
              <a:rPr dirty="0" sz="1300" spc="5">
                <a:latin typeface="Times New Roman"/>
                <a:cs typeface="Times New Roman"/>
              </a:rPr>
              <a:t>are</a:t>
            </a:r>
            <a:r>
              <a:rPr dirty="0" sz="1300" spc="15">
                <a:latin typeface="Times New Roman"/>
                <a:cs typeface="Times New Roman"/>
              </a:rPr>
              <a:t> </a:t>
            </a:r>
            <a:r>
              <a:rPr dirty="0" sz="1300" spc="5">
                <a:latin typeface="Times New Roman"/>
                <a:cs typeface="Times New Roman"/>
              </a:rPr>
              <a:t>mandatory</a:t>
            </a:r>
            <a:r>
              <a:rPr dirty="0" sz="1300" spc="10">
                <a:latin typeface="Times New Roman"/>
                <a:cs typeface="Times New Roman"/>
              </a:rPr>
              <a:t> </a:t>
            </a:r>
            <a:r>
              <a:rPr dirty="0" sz="1300" spc="5">
                <a:latin typeface="Times New Roman"/>
                <a:cs typeface="Times New Roman"/>
              </a:rPr>
              <a:t>and</a:t>
            </a:r>
            <a:r>
              <a:rPr dirty="0" sz="1300" spc="15">
                <a:latin typeface="Times New Roman"/>
                <a:cs typeface="Times New Roman"/>
              </a:rPr>
              <a:t> </a:t>
            </a:r>
            <a:r>
              <a:rPr dirty="0" sz="1300" spc="5">
                <a:latin typeface="Times New Roman"/>
                <a:cs typeface="Times New Roman"/>
              </a:rPr>
              <a:t>enclose</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body</a:t>
            </a:r>
            <a:r>
              <a:rPr dirty="0" sz="1300" spc="15">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actions</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be</a:t>
            </a:r>
            <a:endParaRPr sz="1300">
              <a:latin typeface="Times New Roman"/>
              <a:cs typeface="Times New Roman"/>
            </a:endParaRPr>
          </a:p>
          <a:p>
            <a:pPr marL="515620">
              <a:lnSpc>
                <a:spcPts val="1535"/>
              </a:lnSpc>
              <a:spcBef>
                <a:spcPts val="105"/>
              </a:spcBef>
            </a:pPr>
            <a:r>
              <a:rPr dirty="0" sz="1300" spc="5">
                <a:latin typeface="Times New Roman"/>
                <a:cs typeface="Times New Roman"/>
              </a:rPr>
              <a:t>performed. </a:t>
            </a:r>
            <a:r>
              <a:rPr dirty="0" sz="1300" spc="10">
                <a:latin typeface="Times New Roman"/>
                <a:cs typeface="Times New Roman"/>
              </a:rPr>
              <a:t>This </a:t>
            </a:r>
            <a:r>
              <a:rPr dirty="0" sz="1300" spc="5">
                <a:latin typeface="Times New Roman"/>
                <a:cs typeface="Times New Roman"/>
              </a:rPr>
              <a:t>section is referred to as the executable section of the</a:t>
            </a:r>
            <a:r>
              <a:rPr dirty="0" sz="1300" spc="7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515620" indent="-252095">
              <a:lnSpc>
                <a:spcPts val="1535"/>
              </a:lnSpc>
              <a:buChar char="•"/>
              <a:tabLst>
                <a:tab pos="515620" algn="l"/>
                <a:tab pos="516255" algn="l"/>
              </a:tabLst>
            </a:pPr>
            <a:r>
              <a:rPr dirty="0" sz="1300" spc="5">
                <a:latin typeface="Times New Roman"/>
                <a:cs typeface="Times New Roman"/>
              </a:rPr>
              <a:t>The section</a:t>
            </a:r>
            <a:r>
              <a:rPr dirty="0" sz="1300" spc="10">
                <a:latin typeface="Times New Roman"/>
                <a:cs typeface="Times New Roman"/>
              </a:rPr>
              <a:t> between</a:t>
            </a:r>
            <a:r>
              <a:rPr dirty="0" sz="1300" spc="25">
                <a:latin typeface="Times New Roman"/>
                <a:cs typeface="Times New Roman"/>
              </a:rPr>
              <a:t> </a:t>
            </a:r>
            <a:r>
              <a:rPr dirty="0" sz="1300" spc="15">
                <a:latin typeface="Courier New"/>
                <a:cs typeface="Courier New"/>
              </a:rPr>
              <a:t>EXCEPTION</a:t>
            </a:r>
            <a:r>
              <a:rPr dirty="0" sz="1300" spc="-45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END</a:t>
            </a:r>
            <a:r>
              <a:rPr dirty="0" sz="1300" spc="-440">
                <a:latin typeface="Courier New"/>
                <a:cs typeface="Courier New"/>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referred</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as</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exception</a:t>
            </a:r>
            <a:r>
              <a:rPr dirty="0" sz="1300" spc="10">
                <a:latin typeface="Times New Roman"/>
                <a:cs typeface="Times New Roman"/>
              </a:rPr>
              <a:t> </a:t>
            </a:r>
            <a:r>
              <a:rPr dirty="0" sz="1300" spc="5">
                <a:latin typeface="Times New Roman"/>
                <a:cs typeface="Times New Roman"/>
              </a:rPr>
              <a:t>section.</a:t>
            </a:r>
            <a:endParaRPr sz="1300">
              <a:latin typeface="Times New Roman"/>
              <a:cs typeface="Times New Roman"/>
            </a:endParaRPr>
          </a:p>
          <a:p>
            <a:pPr marL="515620" marR="359410">
              <a:lnSpc>
                <a:spcPct val="101499"/>
              </a:lnSpc>
              <a:spcBef>
                <a:spcPts val="70"/>
              </a:spcBef>
            </a:pPr>
            <a:r>
              <a:rPr dirty="0" sz="1300" spc="10">
                <a:latin typeface="Times New Roman"/>
                <a:cs typeface="Times New Roman"/>
              </a:rPr>
              <a:t>The </a:t>
            </a:r>
            <a:r>
              <a:rPr dirty="0" sz="1300" spc="5">
                <a:latin typeface="Times New Roman"/>
                <a:cs typeface="Times New Roman"/>
              </a:rPr>
              <a:t>exception section traps error conditions. In it, </a:t>
            </a:r>
            <a:r>
              <a:rPr dirty="0" sz="1300" spc="10">
                <a:latin typeface="Times New Roman"/>
                <a:cs typeface="Times New Roman"/>
              </a:rPr>
              <a:t>you </a:t>
            </a:r>
            <a:r>
              <a:rPr dirty="0" sz="1300" spc="5">
                <a:latin typeface="Times New Roman"/>
                <a:cs typeface="Times New Roman"/>
              </a:rPr>
              <a:t>define actions to take if a  specified condition arises. </a:t>
            </a:r>
            <a:r>
              <a:rPr dirty="0" sz="1300" spc="10">
                <a:latin typeface="Times New Roman"/>
                <a:cs typeface="Times New Roman"/>
              </a:rPr>
              <a:t>The </a:t>
            </a:r>
            <a:r>
              <a:rPr dirty="0" sz="1300" spc="5">
                <a:latin typeface="Times New Roman"/>
                <a:cs typeface="Times New Roman"/>
              </a:rPr>
              <a:t>exception section is optional.</a:t>
            </a:r>
            <a:endParaRPr sz="1300">
              <a:latin typeface="Times New Roman"/>
              <a:cs typeface="Times New Roman"/>
            </a:endParaRPr>
          </a:p>
          <a:p>
            <a:pPr marL="138430">
              <a:lnSpc>
                <a:spcPct val="100000"/>
              </a:lnSpc>
              <a:spcBef>
                <a:spcPts val="340"/>
              </a:spcBef>
            </a:pPr>
            <a:r>
              <a:rPr dirty="0" sz="1300" spc="10">
                <a:latin typeface="Times New Roman"/>
                <a:cs typeface="Times New Roman"/>
              </a:rPr>
              <a:t>The </a:t>
            </a:r>
            <a:r>
              <a:rPr dirty="0" sz="1300" spc="5">
                <a:latin typeface="Times New Roman"/>
                <a:cs typeface="Times New Roman"/>
              </a:rPr>
              <a:t>keywords </a:t>
            </a:r>
            <a:r>
              <a:rPr dirty="0" sz="1300" spc="10">
                <a:latin typeface="Courier New"/>
                <a:cs typeface="Courier New"/>
              </a:rPr>
              <a:t>DECLARE</a:t>
            </a:r>
            <a:r>
              <a:rPr dirty="0" sz="1300" spc="10">
                <a:latin typeface="Times New Roman"/>
                <a:cs typeface="Times New Roman"/>
              </a:rPr>
              <a:t>, </a:t>
            </a:r>
            <a:r>
              <a:rPr dirty="0" sz="1300" spc="5">
                <a:latin typeface="Courier New"/>
                <a:cs typeface="Courier New"/>
              </a:rPr>
              <a:t>BEGIN</a:t>
            </a:r>
            <a:r>
              <a:rPr dirty="0" sz="1300" spc="5">
                <a:latin typeface="Times New Roman"/>
                <a:cs typeface="Times New Roman"/>
              </a:rPr>
              <a:t>, and </a:t>
            </a:r>
            <a:r>
              <a:rPr dirty="0" sz="1300" spc="15">
                <a:latin typeface="Courier New"/>
                <a:cs typeface="Courier New"/>
              </a:rPr>
              <a:t>EXCEPTION</a:t>
            </a:r>
            <a:r>
              <a:rPr dirty="0" sz="1300" spc="-360">
                <a:latin typeface="Courier New"/>
                <a:cs typeface="Courier New"/>
              </a:rPr>
              <a:t> </a:t>
            </a:r>
            <a:r>
              <a:rPr dirty="0" sz="1300" spc="5">
                <a:latin typeface="Times New Roman"/>
                <a:cs typeface="Times New Roman"/>
              </a:rPr>
              <a:t>are not followed </a:t>
            </a:r>
            <a:r>
              <a:rPr dirty="0" sz="1300" spc="10">
                <a:latin typeface="Times New Roman"/>
                <a:cs typeface="Times New Roman"/>
              </a:rPr>
              <a:t>by </a:t>
            </a:r>
            <a:r>
              <a:rPr dirty="0" sz="1300" spc="5">
                <a:latin typeface="Times New Roman"/>
                <a:cs typeface="Times New Roman"/>
              </a:rPr>
              <a:t>semicolons, but</a:t>
            </a:r>
            <a:endParaRPr sz="1300">
              <a:latin typeface="Times New Roman"/>
              <a:cs typeface="Times New Roman"/>
            </a:endParaRPr>
          </a:p>
          <a:p>
            <a:pPr marL="138430">
              <a:lnSpc>
                <a:spcPct val="100000"/>
              </a:lnSpc>
              <a:spcBef>
                <a:spcPts val="20"/>
              </a:spcBef>
            </a:pPr>
            <a:r>
              <a:rPr dirty="0" sz="1300" spc="15">
                <a:latin typeface="Courier New"/>
                <a:cs typeface="Courier New"/>
              </a:rPr>
              <a:t>END</a:t>
            </a:r>
            <a:r>
              <a:rPr dirty="0" sz="1300" spc="-465">
                <a:latin typeface="Courier New"/>
                <a:cs typeface="Courier New"/>
              </a:rPr>
              <a:t> </a:t>
            </a:r>
            <a:r>
              <a:rPr dirty="0" sz="1300" spc="5">
                <a:latin typeface="Times New Roman"/>
                <a:cs typeface="Times New Roman"/>
              </a:rPr>
              <a:t>and </a:t>
            </a:r>
            <a:r>
              <a:rPr dirty="0" sz="1300" spc="10">
                <a:latin typeface="Times New Roman"/>
                <a:cs typeface="Times New Roman"/>
              </a:rPr>
              <a:t>all </a:t>
            </a:r>
            <a:r>
              <a:rPr dirty="0" sz="1300" spc="5">
                <a:latin typeface="Times New Roman"/>
                <a:cs typeface="Times New Roman"/>
              </a:rPr>
              <a:t>other </a:t>
            </a:r>
            <a:r>
              <a:rPr dirty="0" sz="1300" spc="10">
                <a:latin typeface="Times New Roman"/>
                <a:cs typeface="Times New Roman"/>
              </a:rPr>
              <a:t>PL/SQL </a:t>
            </a:r>
            <a:r>
              <a:rPr dirty="0" sz="1300" spc="5">
                <a:latin typeface="Times New Roman"/>
                <a:cs typeface="Times New Roman"/>
              </a:rPr>
              <a:t>statements </a:t>
            </a:r>
            <a:r>
              <a:rPr dirty="0" sz="1300" spc="10">
                <a:latin typeface="Times New Roman"/>
                <a:cs typeface="Times New Roman"/>
              </a:rPr>
              <a:t>do </a:t>
            </a:r>
            <a:r>
              <a:rPr dirty="0" sz="1300" spc="5">
                <a:latin typeface="Times New Roman"/>
                <a:cs typeface="Times New Roman"/>
              </a:rPr>
              <a:t>require semicolons.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193035" y="873506"/>
            <a:ext cx="336169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Declaring PL/SQL</a:t>
            </a:r>
            <a:r>
              <a:rPr dirty="0" sz="2000" spc="-40" b="1">
                <a:latin typeface="Arial"/>
                <a:cs typeface="Arial"/>
              </a:rPr>
              <a:t> </a:t>
            </a:r>
            <a:r>
              <a:rPr dirty="0" sz="2000" spc="-5" b="1">
                <a:latin typeface="Arial"/>
                <a:cs typeface="Arial"/>
              </a:rPr>
              <a:t>Variables</a:t>
            </a:r>
            <a:endParaRPr sz="2000">
              <a:latin typeface="Arial"/>
              <a:cs typeface="Arial"/>
            </a:endParaRPr>
          </a:p>
        </p:txBody>
      </p:sp>
      <p:sp>
        <p:nvSpPr>
          <p:cNvPr id="7" name="object 7"/>
          <p:cNvSpPr txBox="1"/>
          <p:nvPr/>
        </p:nvSpPr>
        <p:spPr>
          <a:xfrm>
            <a:off x="1325117" y="1792477"/>
            <a:ext cx="106299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Syntax:</a:t>
            </a:r>
            <a:endParaRPr sz="1550">
              <a:latin typeface="Arial"/>
              <a:cs typeface="Arial"/>
            </a:endParaRPr>
          </a:p>
        </p:txBody>
      </p:sp>
      <p:sp>
        <p:nvSpPr>
          <p:cNvPr id="8" name="object 8"/>
          <p:cNvSpPr txBox="1"/>
          <p:nvPr/>
        </p:nvSpPr>
        <p:spPr>
          <a:xfrm>
            <a:off x="1325117" y="2653542"/>
            <a:ext cx="133921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Examples:</a:t>
            </a:r>
            <a:endParaRPr sz="1550">
              <a:latin typeface="Arial"/>
              <a:cs typeface="Arial"/>
            </a:endParaRPr>
          </a:p>
        </p:txBody>
      </p:sp>
      <p:sp>
        <p:nvSpPr>
          <p:cNvPr id="9" name="object 9"/>
          <p:cNvSpPr txBox="1"/>
          <p:nvPr/>
        </p:nvSpPr>
        <p:spPr>
          <a:xfrm>
            <a:off x="1325880" y="2099310"/>
            <a:ext cx="5121910" cy="458470"/>
          </a:xfrm>
          <a:prstGeom prst="rect">
            <a:avLst/>
          </a:prstGeom>
          <a:solidFill>
            <a:srgbClr val="CCCCCC"/>
          </a:solidFill>
          <a:ln w="20574">
            <a:solidFill>
              <a:srgbClr val="000000"/>
            </a:solidFill>
          </a:ln>
        </p:spPr>
        <p:txBody>
          <a:bodyPr wrap="square" lIns="0" tIns="32384" rIns="0" bIns="0" rtlCol="0" vert="horz">
            <a:spAutoFit/>
          </a:bodyPr>
          <a:lstStyle/>
          <a:p>
            <a:pPr marL="556895" marR="1035050" indent="-481965">
              <a:lnSpc>
                <a:spcPts val="1460"/>
              </a:lnSpc>
              <a:spcBef>
                <a:spcPts val="254"/>
              </a:spcBef>
            </a:pPr>
            <a:r>
              <a:rPr dirty="0" sz="1300" spc="-20" b="1" i="1">
                <a:latin typeface="Courier New"/>
                <a:cs typeface="Courier New"/>
              </a:rPr>
              <a:t>identifier </a:t>
            </a:r>
            <a:r>
              <a:rPr dirty="0" sz="1300" spc="-20" b="1">
                <a:latin typeface="Courier New"/>
                <a:cs typeface="Courier New"/>
              </a:rPr>
              <a:t>[CONSTANT] </a:t>
            </a:r>
            <a:r>
              <a:rPr dirty="0" sz="1300" spc="-15" b="1" i="1">
                <a:latin typeface="Courier New"/>
                <a:cs typeface="Courier New"/>
              </a:rPr>
              <a:t>datatype </a:t>
            </a:r>
            <a:r>
              <a:rPr dirty="0" sz="1300" spc="-10" b="1">
                <a:latin typeface="Courier New"/>
                <a:cs typeface="Courier New"/>
              </a:rPr>
              <a:t>[NOT </a:t>
            </a:r>
            <a:r>
              <a:rPr dirty="0" sz="1300" spc="-15" b="1">
                <a:latin typeface="Courier New"/>
                <a:cs typeface="Courier New"/>
              </a:rPr>
              <a:t>NULL]  [:= </a:t>
            </a:r>
            <a:r>
              <a:rPr dirty="0" sz="1300" spc="-10" b="1">
                <a:latin typeface="Courier New"/>
                <a:cs typeface="Courier New"/>
              </a:rPr>
              <a:t>| </a:t>
            </a:r>
            <a:r>
              <a:rPr dirty="0" sz="1300" spc="-15" b="1">
                <a:latin typeface="Courier New"/>
                <a:cs typeface="Courier New"/>
              </a:rPr>
              <a:t>DEFAULT</a:t>
            </a:r>
            <a:r>
              <a:rPr dirty="0" sz="1300" spc="-40" b="1">
                <a:latin typeface="Courier New"/>
                <a:cs typeface="Courier New"/>
              </a:rPr>
              <a:t> </a:t>
            </a:r>
            <a:r>
              <a:rPr dirty="0" sz="1300" spc="-15" b="1" i="1">
                <a:latin typeface="Courier New"/>
                <a:cs typeface="Courier New"/>
              </a:rPr>
              <a:t>expr</a:t>
            </a:r>
            <a:r>
              <a:rPr dirty="0" sz="1300" spc="-15" b="1">
                <a:latin typeface="Courier New"/>
                <a:cs typeface="Courier New"/>
              </a:rPr>
              <a:t>];</a:t>
            </a:r>
            <a:endParaRPr sz="1300">
              <a:latin typeface="Courier New"/>
              <a:cs typeface="Courier New"/>
            </a:endParaRPr>
          </a:p>
        </p:txBody>
      </p:sp>
      <p:grpSp>
        <p:nvGrpSpPr>
          <p:cNvPr id="10" name="object 10"/>
          <p:cNvGrpSpPr/>
          <p:nvPr/>
        </p:nvGrpSpPr>
        <p:grpSpPr>
          <a:xfrm>
            <a:off x="1315592" y="2944748"/>
            <a:ext cx="5142230" cy="1430655"/>
            <a:chOff x="1315592" y="2944748"/>
            <a:chExt cx="5142230" cy="1430655"/>
          </a:xfrm>
        </p:grpSpPr>
        <p:sp>
          <p:nvSpPr>
            <p:cNvPr id="11" name="object 11"/>
            <p:cNvSpPr/>
            <p:nvPr/>
          </p:nvSpPr>
          <p:spPr>
            <a:xfrm>
              <a:off x="1325879" y="2955035"/>
              <a:ext cx="5121910" cy="1409700"/>
            </a:xfrm>
            <a:custGeom>
              <a:avLst/>
              <a:gdLst/>
              <a:ahLst/>
              <a:cxnLst/>
              <a:rect l="l" t="t" r="r" b="b"/>
              <a:pathLst>
                <a:path w="5121910" h="1409700">
                  <a:moveTo>
                    <a:pt x="5121402" y="0"/>
                  </a:moveTo>
                  <a:lnTo>
                    <a:pt x="0" y="0"/>
                  </a:lnTo>
                  <a:lnTo>
                    <a:pt x="0" y="1409700"/>
                  </a:lnTo>
                  <a:lnTo>
                    <a:pt x="5121402" y="1409700"/>
                  </a:lnTo>
                  <a:lnTo>
                    <a:pt x="5121402" y="0"/>
                  </a:lnTo>
                  <a:close/>
                </a:path>
              </a:pathLst>
            </a:custGeom>
            <a:solidFill>
              <a:srgbClr val="CCCCCC"/>
            </a:solidFill>
          </p:spPr>
          <p:txBody>
            <a:bodyPr wrap="square" lIns="0" tIns="0" rIns="0" bIns="0" rtlCol="0"/>
            <a:lstStyle/>
            <a:p/>
          </p:txBody>
        </p:sp>
        <p:sp>
          <p:nvSpPr>
            <p:cNvPr id="12" name="object 12"/>
            <p:cNvSpPr/>
            <p:nvPr/>
          </p:nvSpPr>
          <p:spPr>
            <a:xfrm>
              <a:off x="1325879" y="2955035"/>
              <a:ext cx="5121910" cy="1409700"/>
            </a:xfrm>
            <a:custGeom>
              <a:avLst/>
              <a:gdLst/>
              <a:ahLst/>
              <a:cxnLst/>
              <a:rect l="l" t="t" r="r" b="b"/>
              <a:pathLst>
                <a:path w="5121910" h="1409700">
                  <a:moveTo>
                    <a:pt x="5121402" y="0"/>
                  </a:moveTo>
                  <a:lnTo>
                    <a:pt x="0" y="0"/>
                  </a:lnTo>
                  <a:lnTo>
                    <a:pt x="0" y="1409700"/>
                  </a:lnTo>
                  <a:lnTo>
                    <a:pt x="5121402" y="1409700"/>
                  </a:lnTo>
                  <a:lnTo>
                    <a:pt x="5121402" y="0"/>
                  </a:lnTo>
                  <a:close/>
                </a:path>
              </a:pathLst>
            </a:custGeom>
            <a:ln w="20574">
              <a:solidFill>
                <a:srgbClr val="000000"/>
              </a:solidFill>
            </a:ln>
          </p:spPr>
          <p:txBody>
            <a:bodyPr wrap="square" lIns="0" tIns="0" rIns="0" bIns="0" rtlCol="0"/>
            <a:lstStyle/>
            <a:p/>
          </p:txBody>
        </p:sp>
      </p:grpSp>
      <p:sp>
        <p:nvSpPr>
          <p:cNvPr id="13" name="object 13"/>
          <p:cNvSpPr txBox="1"/>
          <p:nvPr/>
        </p:nvSpPr>
        <p:spPr>
          <a:xfrm>
            <a:off x="1401317" y="2959100"/>
            <a:ext cx="1184910" cy="1353820"/>
          </a:xfrm>
          <a:prstGeom prst="rect">
            <a:avLst/>
          </a:prstGeom>
        </p:spPr>
        <p:txBody>
          <a:bodyPr wrap="square" lIns="0" tIns="20955" rIns="0" bIns="0" rtlCol="0" vert="horz">
            <a:spAutoFit/>
          </a:bodyPr>
          <a:lstStyle/>
          <a:p>
            <a:pPr marL="194945" marR="5080" indent="-195580">
              <a:lnSpc>
                <a:spcPct val="95200"/>
              </a:lnSpc>
              <a:spcBef>
                <a:spcPts val="165"/>
              </a:spcBef>
            </a:pPr>
            <a:r>
              <a:rPr dirty="0" sz="1300" spc="-20" b="1">
                <a:latin typeface="Courier New"/>
                <a:cs typeface="Courier New"/>
              </a:rPr>
              <a:t>Declare  </a:t>
            </a:r>
            <a:r>
              <a:rPr dirty="0" sz="1300" spc="-15" b="1">
                <a:latin typeface="Courier New"/>
                <a:cs typeface="Courier New"/>
              </a:rPr>
              <a:t>v_hiredate  </a:t>
            </a:r>
            <a:r>
              <a:rPr dirty="0" sz="1300" spc="-20" b="1">
                <a:latin typeface="Courier New"/>
                <a:cs typeface="Courier New"/>
              </a:rPr>
              <a:t>v_deptno  </a:t>
            </a:r>
            <a:r>
              <a:rPr dirty="0" sz="1300" spc="-20" b="1">
                <a:latin typeface="Courier New"/>
                <a:cs typeface="Courier New"/>
              </a:rPr>
              <a:t>v_location  </a:t>
            </a:r>
            <a:r>
              <a:rPr dirty="0" sz="1300" spc="-15" b="1">
                <a:latin typeface="Courier New"/>
                <a:cs typeface="Courier New"/>
              </a:rPr>
              <a:t>c_ </a:t>
            </a:r>
            <a:r>
              <a:rPr dirty="0" sz="1300" spc="-20" b="1">
                <a:latin typeface="Courier New"/>
                <a:cs typeface="Courier New"/>
              </a:rPr>
              <a:t>comm  v_count  v_valid</a:t>
            </a:r>
            <a:endParaRPr sz="1300">
              <a:latin typeface="Courier New"/>
              <a:cs typeface="Courier New"/>
            </a:endParaRPr>
          </a:p>
        </p:txBody>
      </p:sp>
      <p:sp>
        <p:nvSpPr>
          <p:cNvPr id="22" name="object 22"/>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23" name="object 23"/>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3</a:t>
            </a:r>
            <a:endParaRPr baseline="-18518" sz="1800">
              <a:latin typeface="Arial"/>
              <a:cs typeface="Arial"/>
            </a:endParaRPr>
          </a:p>
        </p:txBody>
      </p:sp>
      <p:sp>
        <p:nvSpPr>
          <p:cNvPr id="24" name="object 2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3116618" y="3145047"/>
            <a:ext cx="2552700" cy="1167765"/>
          </a:xfrm>
          <a:prstGeom prst="rect">
            <a:avLst/>
          </a:prstGeom>
        </p:spPr>
        <p:txBody>
          <a:bodyPr wrap="square" lIns="0" tIns="11430" rIns="0" bIns="0" rtlCol="0" vert="horz">
            <a:spAutoFit/>
          </a:bodyPr>
          <a:lstStyle/>
          <a:p>
            <a:pPr marL="635">
              <a:lnSpc>
                <a:spcPts val="1510"/>
              </a:lnSpc>
              <a:spcBef>
                <a:spcPts val="90"/>
              </a:spcBef>
            </a:pPr>
            <a:r>
              <a:rPr dirty="0" sz="1300" spc="-15" b="1">
                <a:latin typeface="Courier New"/>
                <a:cs typeface="Courier New"/>
              </a:rPr>
              <a:t>DATE;</a:t>
            </a:r>
            <a:endParaRPr sz="1300">
              <a:latin typeface="Courier New"/>
              <a:cs typeface="Courier New"/>
            </a:endParaRPr>
          </a:p>
          <a:p>
            <a:pPr marR="5080" indent="635">
              <a:lnSpc>
                <a:spcPct val="95900"/>
              </a:lnSpc>
              <a:spcBef>
                <a:spcPts val="15"/>
              </a:spcBef>
            </a:pPr>
            <a:r>
              <a:rPr dirty="0" sz="1300" spc="-15" b="1">
                <a:latin typeface="Courier New"/>
                <a:cs typeface="Courier New"/>
              </a:rPr>
              <a:t>NUMBER(2) NOT NULL := </a:t>
            </a:r>
            <a:r>
              <a:rPr dirty="0" sz="1300" spc="-20" b="1">
                <a:latin typeface="Courier New"/>
                <a:cs typeface="Courier New"/>
              </a:rPr>
              <a:t>10;  </a:t>
            </a:r>
            <a:r>
              <a:rPr dirty="0" sz="1300" spc="-15" b="1">
                <a:latin typeface="Courier New"/>
                <a:cs typeface="Courier New"/>
              </a:rPr>
              <a:t>VARCHAR2(13) := </a:t>
            </a:r>
            <a:r>
              <a:rPr dirty="0" sz="1300" spc="-20" b="1">
                <a:latin typeface="Courier New"/>
                <a:cs typeface="Courier New"/>
              </a:rPr>
              <a:t>'Atlanta';  </a:t>
            </a:r>
            <a:r>
              <a:rPr dirty="0" sz="1300" spc="-15" b="1">
                <a:latin typeface="Courier New"/>
                <a:cs typeface="Courier New"/>
              </a:rPr>
              <a:t>CONSTANT NUMBER := </a:t>
            </a:r>
            <a:r>
              <a:rPr dirty="0" sz="1300" spc="-20" b="1">
                <a:latin typeface="Courier New"/>
                <a:cs typeface="Courier New"/>
              </a:rPr>
              <a:t>1400;  BINARY_INTEGER </a:t>
            </a:r>
            <a:r>
              <a:rPr dirty="0" sz="1300" spc="-15" b="1">
                <a:latin typeface="Courier New"/>
                <a:cs typeface="Courier New"/>
              </a:rPr>
              <a:t>:= </a:t>
            </a:r>
            <a:r>
              <a:rPr dirty="0" sz="1300" spc="-20" b="1">
                <a:latin typeface="Courier New"/>
                <a:cs typeface="Courier New"/>
              </a:rPr>
              <a:t>0;  </a:t>
            </a:r>
            <a:r>
              <a:rPr dirty="0" sz="1300" spc="-15" b="1">
                <a:latin typeface="Courier New"/>
                <a:cs typeface="Courier New"/>
              </a:rPr>
              <a:t>BOOLEAN NOT NULL :=</a:t>
            </a:r>
            <a:r>
              <a:rPr dirty="0" sz="1300" spc="-85" b="1">
                <a:latin typeface="Courier New"/>
                <a:cs typeface="Courier New"/>
              </a:rPr>
              <a:t> </a:t>
            </a:r>
            <a:r>
              <a:rPr dirty="0" sz="1300" spc="-20" b="1">
                <a:latin typeface="Courier New"/>
                <a:cs typeface="Courier New"/>
              </a:rPr>
              <a:t>TRUE;</a:t>
            </a:r>
            <a:endParaRPr sz="1300">
              <a:latin typeface="Courier New"/>
              <a:cs typeface="Courier New"/>
            </a:endParaRPr>
          </a:p>
        </p:txBody>
      </p:sp>
      <p:sp>
        <p:nvSpPr>
          <p:cNvPr id="15" name="object 15"/>
          <p:cNvSpPr txBox="1"/>
          <p:nvPr/>
        </p:nvSpPr>
        <p:spPr>
          <a:xfrm>
            <a:off x="743204" y="5609382"/>
            <a:ext cx="6203950" cy="156718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Declaring </a:t>
            </a:r>
            <a:r>
              <a:rPr dirty="0" sz="1300" spc="10" b="1">
                <a:latin typeface="Arial"/>
                <a:cs typeface="Arial"/>
              </a:rPr>
              <a:t>PL/SQL</a:t>
            </a:r>
            <a:r>
              <a:rPr dirty="0" sz="1300" b="1">
                <a:latin typeface="Arial"/>
                <a:cs typeface="Arial"/>
              </a:rPr>
              <a:t> </a:t>
            </a:r>
            <a:r>
              <a:rPr dirty="0" sz="1300" spc="5" b="1">
                <a:latin typeface="Arial"/>
                <a:cs typeface="Arial"/>
              </a:rPr>
              <a:t>Variables</a:t>
            </a:r>
            <a:endParaRPr sz="1300">
              <a:latin typeface="Arial"/>
              <a:cs typeface="Arial"/>
            </a:endParaRPr>
          </a:p>
          <a:p>
            <a:pPr marL="137795" marR="5080">
              <a:lnSpc>
                <a:spcPct val="101299"/>
              </a:lnSpc>
              <a:spcBef>
                <a:spcPts val="370"/>
              </a:spcBef>
            </a:pPr>
            <a:r>
              <a:rPr dirty="0" sz="1300" spc="10">
                <a:latin typeface="Times New Roman"/>
                <a:cs typeface="Times New Roman"/>
              </a:rPr>
              <a:t>You </a:t>
            </a:r>
            <a:r>
              <a:rPr dirty="0" sz="1300" spc="5">
                <a:latin typeface="Times New Roman"/>
                <a:cs typeface="Times New Roman"/>
              </a:rPr>
              <a:t>need to declare all PL/SQL identifiers within the declaration section before  referencing </a:t>
            </a:r>
            <a:r>
              <a:rPr dirty="0" sz="1300" spc="10">
                <a:latin typeface="Times New Roman"/>
                <a:cs typeface="Times New Roman"/>
              </a:rPr>
              <a:t>them </a:t>
            </a:r>
            <a:r>
              <a:rPr dirty="0" sz="1300" spc="5">
                <a:latin typeface="Times New Roman"/>
                <a:cs typeface="Times New Roman"/>
              </a:rPr>
              <a:t>within the </a:t>
            </a:r>
            <a:r>
              <a:rPr dirty="0" sz="1300" spc="10">
                <a:latin typeface="Times New Roman"/>
                <a:cs typeface="Times New Roman"/>
              </a:rPr>
              <a:t>PL/SQL </a:t>
            </a:r>
            <a:r>
              <a:rPr dirty="0" sz="1300" spc="5">
                <a:latin typeface="Times New Roman"/>
                <a:cs typeface="Times New Roman"/>
              </a:rPr>
              <a:t>block. </a:t>
            </a:r>
            <a:r>
              <a:rPr dirty="0" sz="1300" spc="10">
                <a:latin typeface="Times New Roman"/>
                <a:cs typeface="Times New Roman"/>
              </a:rPr>
              <a:t>You </a:t>
            </a:r>
            <a:r>
              <a:rPr dirty="0" sz="1300" spc="5">
                <a:latin typeface="Times New Roman"/>
                <a:cs typeface="Times New Roman"/>
              </a:rPr>
              <a:t>have the option to assign an initial value.  </a:t>
            </a:r>
            <a:r>
              <a:rPr dirty="0" sz="1300" spc="10">
                <a:latin typeface="Times New Roman"/>
                <a:cs typeface="Times New Roman"/>
              </a:rPr>
              <a:t>You do </a:t>
            </a:r>
            <a:r>
              <a:rPr dirty="0" sz="1300" spc="5">
                <a:latin typeface="Times New Roman"/>
                <a:cs typeface="Times New Roman"/>
              </a:rPr>
              <a:t>not need to assign a value to a variable in order to declare it. If </a:t>
            </a:r>
            <a:r>
              <a:rPr dirty="0" sz="1300" spc="10">
                <a:latin typeface="Times New Roman"/>
                <a:cs typeface="Times New Roman"/>
              </a:rPr>
              <a:t>you </a:t>
            </a:r>
            <a:r>
              <a:rPr dirty="0" sz="1300" spc="5">
                <a:latin typeface="Times New Roman"/>
                <a:cs typeface="Times New Roman"/>
              </a:rPr>
              <a:t>refer to other  variables in a declaration, </a:t>
            </a:r>
            <a:r>
              <a:rPr dirty="0" sz="1300" spc="10">
                <a:latin typeface="Times New Roman"/>
                <a:cs typeface="Times New Roman"/>
              </a:rPr>
              <a:t>you </a:t>
            </a:r>
            <a:r>
              <a:rPr dirty="0" sz="1300" spc="5">
                <a:latin typeface="Times New Roman"/>
                <a:cs typeface="Times New Roman"/>
              </a:rPr>
              <a:t>must be sure to declare </a:t>
            </a:r>
            <a:r>
              <a:rPr dirty="0" sz="1300" spc="10">
                <a:latin typeface="Times New Roman"/>
                <a:cs typeface="Times New Roman"/>
              </a:rPr>
              <a:t>them </a:t>
            </a:r>
            <a:r>
              <a:rPr dirty="0" sz="1300" spc="5">
                <a:latin typeface="Times New Roman"/>
                <a:cs typeface="Times New Roman"/>
              </a:rPr>
              <a:t>separately in a previous  statement.</a:t>
            </a:r>
            <a:endParaRPr sz="1300">
              <a:latin typeface="Times New Roman"/>
              <a:cs typeface="Times New Roman"/>
            </a:endParaRPr>
          </a:p>
          <a:p>
            <a:pPr marL="138430">
              <a:lnSpc>
                <a:spcPct val="100000"/>
              </a:lnSpc>
              <a:spcBef>
                <a:spcPts val="350"/>
              </a:spcBef>
            </a:pPr>
            <a:r>
              <a:rPr dirty="0" sz="1300" spc="5">
                <a:latin typeface="Times New Roman"/>
                <a:cs typeface="Times New Roman"/>
              </a:rPr>
              <a:t>In the</a:t>
            </a:r>
            <a:r>
              <a:rPr dirty="0" sz="1300">
                <a:latin typeface="Times New Roman"/>
                <a:cs typeface="Times New Roman"/>
              </a:rPr>
              <a:t> </a:t>
            </a:r>
            <a:r>
              <a:rPr dirty="0" sz="1300" spc="5">
                <a:latin typeface="Times New Roman"/>
                <a:cs typeface="Times New Roman"/>
              </a:rPr>
              <a:t>syntax,</a:t>
            </a:r>
            <a:endParaRPr sz="1300">
              <a:latin typeface="Times New Roman"/>
              <a:cs typeface="Times New Roman"/>
            </a:endParaRPr>
          </a:p>
        </p:txBody>
      </p:sp>
      <p:sp>
        <p:nvSpPr>
          <p:cNvPr id="16" name="object 16"/>
          <p:cNvSpPr txBox="1"/>
          <p:nvPr/>
        </p:nvSpPr>
        <p:spPr>
          <a:xfrm>
            <a:off x="1120394" y="7093498"/>
            <a:ext cx="1038225" cy="604520"/>
          </a:xfrm>
          <a:prstGeom prst="rect">
            <a:avLst/>
          </a:prstGeom>
        </p:spPr>
        <p:txBody>
          <a:bodyPr wrap="square" lIns="0" tIns="103505" rIns="0" bIns="0" rtlCol="0" vert="horz">
            <a:spAutoFit/>
          </a:bodyPr>
          <a:lstStyle/>
          <a:p>
            <a:pPr marL="12700">
              <a:lnSpc>
                <a:spcPct val="100000"/>
              </a:lnSpc>
              <a:spcBef>
                <a:spcPts val="815"/>
              </a:spcBef>
            </a:pPr>
            <a:r>
              <a:rPr dirty="0" sz="1300" spc="15" i="1">
                <a:latin typeface="Courier New"/>
                <a:cs typeface="Courier New"/>
              </a:rPr>
              <a:t>Identifier</a:t>
            </a:r>
            <a:endParaRPr sz="1300">
              <a:latin typeface="Courier New"/>
              <a:cs typeface="Courier New"/>
            </a:endParaRPr>
          </a:p>
          <a:p>
            <a:pPr marL="12700">
              <a:lnSpc>
                <a:spcPct val="100000"/>
              </a:lnSpc>
              <a:spcBef>
                <a:spcPts val="720"/>
              </a:spcBef>
            </a:pPr>
            <a:r>
              <a:rPr dirty="0" sz="1300" spc="15">
                <a:latin typeface="Courier New"/>
                <a:cs typeface="Courier New"/>
              </a:rPr>
              <a:t>CONSTANT</a:t>
            </a:r>
            <a:endParaRPr sz="1300">
              <a:latin typeface="Courier New"/>
              <a:cs typeface="Courier New"/>
            </a:endParaRPr>
          </a:p>
        </p:txBody>
      </p:sp>
      <p:sp>
        <p:nvSpPr>
          <p:cNvPr id="17" name="object 17"/>
          <p:cNvSpPr txBox="1"/>
          <p:nvPr/>
        </p:nvSpPr>
        <p:spPr>
          <a:xfrm>
            <a:off x="2503423" y="7093498"/>
            <a:ext cx="4524375" cy="2245360"/>
          </a:xfrm>
          <a:prstGeom prst="rect">
            <a:avLst/>
          </a:prstGeom>
        </p:spPr>
        <p:txBody>
          <a:bodyPr wrap="square" lIns="0" tIns="103505" rIns="0" bIns="0" rtlCol="0" vert="horz">
            <a:spAutoFit/>
          </a:bodyPr>
          <a:lstStyle/>
          <a:p>
            <a:pPr marL="12700">
              <a:lnSpc>
                <a:spcPct val="100000"/>
              </a:lnSpc>
              <a:spcBef>
                <a:spcPts val="815"/>
              </a:spcBef>
            </a:pP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a:t>
            </a:r>
            <a:r>
              <a:rPr dirty="0" sz="1300">
                <a:latin typeface="Times New Roman"/>
                <a:cs typeface="Times New Roman"/>
              </a:rPr>
              <a:t> </a:t>
            </a:r>
            <a:r>
              <a:rPr dirty="0" sz="1300" spc="5">
                <a:latin typeface="Times New Roman"/>
                <a:cs typeface="Times New Roman"/>
              </a:rPr>
              <a:t>variable</a:t>
            </a:r>
            <a:endParaRPr sz="1300">
              <a:latin typeface="Times New Roman"/>
              <a:cs typeface="Times New Roman"/>
            </a:endParaRPr>
          </a:p>
          <a:p>
            <a:pPr marL="12700" marR="5080">
              <a:lnSpc>
                <a:spcPct val="100000"/>
              </a:lnSpc>
              <a:spcBef>
                <a:spcPts val="720"/>
              </a:spcBef>
            </a:pPr>
            <a:r>
              <a:rPr dirty="0" sz="1300" spc="5">
                <a:latin typeface="Times New Roman"/>
                <a:cs typeface="Times New Roman"/>
              </a:rPr>
              <a:t>Constrains the variable so that its value cannot change; constants  must be</a:t>
            </a:r>
            <a:r>
              <a:rPr dirty="0" sz="1300" spc="10">
                <a:latin typeface="Times New Roman"/>
                <a:cs typeface="Times New Roman"/>
              </a:rPr>
              <a:t> </a:t>
            </a:r>
            <a:r>
              <a:rPr dirty="0" sz="1300" spc="5">
                <a:latin typeface="Times New Roman"/>
                <a:cs typeface="Times New Roman"/>
              </a:rPr>
              <a:t>initialized.</a:t>
            </a:r>
            <a:endParaRPr sz="1300">
              <a:latin typeface="Times New Roman"/>
              <a:cs typeface="Times New Roman"/>
            </a:endParaRPr>
          </a:p>
          <a:p>
            <a:pPr marL="12700" marR="5080" indent="-635">
              <a:lnSpc>
                <a:spcPct val="100000"/>
              </a:lnSpc>
              <a:spcBef>
                <a:spcPts val="665"/>
              </a:spcBef>
            </a:pPr>
            <a:r>
              <a:rPr dirty="0" sz="1300" spc="5">
                <a:latin typeface="Times New Roman"/>
                <a:cs typeface="Times New Roman"/>
              </a:rPr>
              <a:t>Is a scalar, composite, reference, or </a:t>
            </a:r>
            <a:r>
              <a:rPr dirty="0" sz="1300" spc="15">
                <a:latin typeface="Courier New"/>
                <a:cs typeface="Courier New"/>
              </a:rPr>
              <a:t>LOB </a:t>
            </a:r>
            <a:r>
              <a:rPr dirty="0" sz="1300" spc="5">
                <a:latin typeface="Times New Roman"/>
                <a:cs typeface="Times New Roman"/>
              </a:rPr>
              <a:t>data type (This course  covers only scalar and composite data</a:t>
            </a:r>
            <a:r>
              <a:rPr dirty="0" sz="1300" spc="10">
                <a:latin typeface="Times New Roman"/>
                <a:cs typeface="Times New Roman"/>
              </a:rPr>
              <a:t> </a:t>
            </a:r>
            <a:r>
              <a:rPr dirty="0" sz="1300" spc="5">
                <a:latin typeface="Times New Roman"/>
                <a:cs typeface="Times New Roman"/>
              </a:rPr>
              <a:t>types.)</a:t>
            </a:r>
            <a:endParaRPr sz="1300">
              <a:latin typeface="Times New Roman"/>
              <a:cs typeface="Times New Roman"/>
            </a:endParaRPr>
          </a:p>
          <a:p>
            <a:pPr marL="12700" marR="5715">
              <a:lnSpc>
                <a:spcPts val="1500"/>
              </a:lnSpc>
              <a:spcBef>
                <a:spcPts val="760"/>
              </a:spcBef>
            </a:pPr>
            <a:r>
              <a:rPr dirty="0" sz="1300" spc="5">
                <a:latin typeface="Times New Roman"/>
                <a:cs typeface="Times New Roman"/>
              </a:rPr>
              <a:t>Constrains the variable so </a:t>
            </a:r>
            <a:r>
              <a:rPr dirty="0" sz="1300" spc="10">
                <a:latin typeface="Times New Roman"/>
                <a:cs typeface="Times New Roman"/>
              </a:rPr>
              <a:t>that </a:t>
            </a:r>
            <a:r>
              <a:rPr dirty="0" sz="1300" spc="5">
                <a:latin typeface="Times New Roman"/>
                <a:cs typeface="Times New Roman"/>
              </a:rPr>
              <a:t>it must contain a value; </a:t>
            </a:r>
            <a:r>
              <a:rPr dirty="0" sz="1300" spc="10">
                <a:latin typeface="Courier New"/>
                <a:cs typeface="Courier New"/>
              </a:rPr>
              <a:t>NOT  </a:t>
            </a:r>
            <a:r>
              <a:rPr dirty="0" sz="1300" spc="15">
                <a:latin typeface="Courier New"/>
                <a:cs typeface="Courier New"/>
              </a:rPr>
              <a:t>NULL</a:t>
            </a:r>
            <a:r>
              <a:rPr dirty="0" sz="1300" spc="-455">
                <a:latin typeface="Courier New"/>
                <a:cs typeface="Courier New"/>
              </a:rPr>
              <a:t> </a:t>
            </a:r>
            <a:r>
              <a:rPr dirty="0" sz="1300" spc="5">
                <a:latin typeface="Times New Roman"/>
                <a:cs typeface="Times New Roman"/>
              </a:rPr>
              <a:t>variables must be initialized.</a:t>
            </a:r>
            <a:endParaRPr sz="1300">
              <a:latin typeface="Times New Roman"/>
              <a:cs typeface="Times New Roman"/>
            </a:endParaRPr>
          </a:p>
          <a:p>
            <a:pPr marL="12700" marR="5715">
              <a:lnSpc>
                <a:spcPct val="100800"/>
              </a:lnSpc>
              <a:spcBef>
                <a:spcPts val="665"/>
              </a:spcBef>
            </a:pPr>
            <a:r>
              <a:rPr dirty="0" sz="1300">
                <a:latin typeface="Times New Roman"/>
                <a:cs typeface="Times New Roman"/>
              </a:rPr>
              <a:t>Is </a:t>
            </a:r>
            <a:r>
              <a:rPr dirty="0" sz="1300" spc="5">
                <a:latin typeface="Times New Roman"/>
                <a:cs typeface="Times New Roman"/>
              </a:rPr>
              <a:t>any PL/SQL expression that can be a literal, another variable, or  an expression involving operators and</a:t>
            </a:r>
            <a:r>
              <a:rPr dirty="0" sz="1300" spc="10">
                <a:latin typeface="Times New Roman"/>
                <a:cs typeface="Times New Roman"/>
              </a:rPr>
              <a:t> </a:t>
            </a:r>
            <a:r>
              <a:rPr dirty="0" sz="1300" spc="5">
                <a:latin typeface="Times New Roman"/>
                <a:cs typeface="Times New Roman"/>
              </a:rPr>
              <a:t>functions</a:t>
            </a:r>
            <a:endParaRPr sz="1300">
              <a:latin typeface="Times New Roman"/>
              <a:cs typeface="Times New Roman"/>
            </a:endParaRPr>
          </a:p>
        </p:txBody>
      </p:sp>
      <p:sp>
        <p:nvSpPr>
          <p:cNvPr id="18" name="object 18"/>
          <p:cNvSpPr txBox="1"/>
          <p:nvPr/>
        </p:nvSpPr>
        <p:spPr>
          <a:xfrm>
            <a:off x="1120394" y="7952151"/>
            <a:ext cx="835660" cy="226695"/>
          </a:xfrm>
          <a:prstGeom prst="rect">
            <a:avLst/>
          </a:prstGeom>
        </p:spPr>
        <p:txBody>
          <a:bodyPr wrap="square" lIns="0" tIns="15240" rIns="0" bIns="0" rtlCol="0" vert="horz">
            <a:spAutoFit/>
          </a:bodyPr>
          <a:lstStyle/>
          <a:p>
            <a:pPr marL="12700">
              <a:lnSpc>
                <a:spcPct val="100000"/>
              </a:lnSpc>
              <a:spcBef>
                <a:spcPts val="120"/>
              </a:spcBef>
            </a:pPr>
            <a:r>
              <a:rPr dirty="0" sz="1300" spc="15" i="1">
                <a:latin typeface="Courier New"/>
                <a:cs typeface="Courier New"/>
              </a:rPr>
              <a:t>datatype</a:t>
            </a:r>
            <a:endParaRPr sz="1300">
              <a:latin typeface="Courier New"/>
              <a:cs typeface="Courier New"/>
            </a:endParaRPr>
          </a:p>
        </p:txBody>
      </p:sp>
      <p:sp>
        <p:nvSpPr>
          <p:cNvPr id="19" name="object 19"/>
          <p:cNvSpPr txBox="1"/>
          <p:nvPr/>
        </p:nvSpPr>
        <p:spPr>
          <a:xfrm>
            <a:off x="1120561" y="8432103"/>
            <a:ext cx="835660" cy="22669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NOT</a:t>
            </a:r>
            <a:r>
              <a:rPr dirty="0" sz="1300" spc="-65">
                <a:latin typeface="Courier New"/>
                <a:cs typeface="Courier New"/>
              </a:rPr>
              <a:t> </a:t>
            </a:r>
            <a:r>
              <a:rPr dirty="0" sz="1300" spc="15">
                <a:latin typeface="Courier New"/>
                <a:cs typeface="Courier New"/>
              </a:rPr>
              <a:t>NULL</a:t>
            </a:r>
            <a:endParaRPr sz="1300">
              <a:latin typeface="Courier New"/>
              <a:cs typeface="Courier New"/>
            </a:endParaRPr>
          </a:p>
        </p:txBody>
      </p:sp>
      <p:sp>
        <p:nvSpPr>
          <p:cNvPr id="20" name="object 20"/>
          <p:cNvSpPr txBox="1"/>
          <p:nvPr/>
        </p:nvSpPr>
        <p:spPr>
          <a:xfrm>
            <a:off x="1120561" y="8912057"/>
            <a:ext cx="431165" cy="226695"/>
          </a:xfrm>
          <a:prstGeom prst="rect">
            <a:avLst/>
          </a:prstGeom>
        </p:spPr>
        <p:txBody>
          <a:bodyPr wrap="square" lIns="0" tIns="15240" rIns="0" bIns="0" rtlCol="0" vert="horz">
            <a:spAutoFit/>
          </a:bodyPr>
          <a:lstStyle/>
          <a:p>
            <a:pPr marL="12700">
              <a:lnSpc>
                <a:spcPct val="100000"/>
              </a:lnSpc>
              <a:spcBef>
                <a:spcPts val="120"/>
              </a:spcBef>
            </a:pPr>
            <a:r>
              <a:rPr dirty="0" sz="1300" spc="15" i="1">
                <a:latin typeface="Courier New"/>
                <a:cs typeface="Courier New"/>
              </a:rPr>
              <a:t>expr</a:t>
            </a:r>
            <a:endParaRPr sz="1300">
              <a:latin typeface="Courier New"/>
              <a:cs typeface="Courier New"/>
            </a:endParaRPr>
          </a:p>
        </p:txBody>
      </p:sp>
      <p:sp>
        <p:nvSpPr>
          <p:cNvPr id="21" name="object 2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ts val="2330"/>
              </a:lnSpc>
            </a:pPr>
            <a:r>
              <a:rPr dirty="0" sz="2000" spc="-5" b="1">
                <a:latin typeface="Arial"/>
                <a:cs typeface="Arial"/>
              </a:rPr>
              <a:t>Declaring </a:t>
            </a:r>
            <a:r>
              <a:rPr dirty="0" sz="2000" b="1">
                <a:latin typeface="Arial"/>
                <a:cs typeface="Arial"/>
              </a:rPr>
              <a:t>Variables with</a:t>
            </a:r>
            <a:r>
              <a:rPr dirty="0" sz="2000" spc="-5" b="1">
                <a:latin typeface="Arial"/>
                <a:cs typeface="Arial"/>
              </a:rPr>
              <a:t> </a:t>
            </a:r>
            <a:r>
              <a:rPr dirty="0" sz="2000" b="1">
                <a:latin typeface="Arial"/>
                <a:cs typeface="Arial"/>
              </a:rPr>
              <a:t>the</a:t>
            </a:r>
            <a:endParaRPr sz="2000">
              <a:latin typeface="Arial"/>
              <a:cs typeface="Arial"/>
            </a:endParaRPr>
          </a:p>
          <a:p>
            <a:pPr algn="ctr" marR="29845">
              <a:lnSpc>
                <a:spcPts val="2330"/>
              </a:lnSpc>
            </a:pPr>
            <a:r>
              <a:rPr dirty="0" sz="2000" spc="-5" b="1">
                <a:latin typeface="Courier New"/>
                <a:cs typeface="Courier New"/>
              </a:rPr>
              <a:t>%TYPE</a:t>
            </a:r>
            <a:r>
              <a:rPr dirty="0" sz="2000" spc="-660" b="1">
                <a:latin typeface="Courier New"/>
                <a:cs typeface="Courier New"/>
              </a:rPr>
              <a:t> </a:t>
            </a:r>
            <a:r>
              <a:rPr dirty="0" sz="2000" spc="-5" b="1">
                <a:latin typeface="Arial"/>
                <a:cs typeface="Arial"/>
              </a:rPr>
              <a:t>Attribute</a:t>
            </a:r>
            <a:endParaRPr sz="2000">
              <a:latin typeface="Arial"/>
              <a:cs typeface="Arial"/>
            </a:endParaRPr>
          </a:p>
          <a:p>
            <a:pPr>
              <a:lnSpc>
                <a:spcPct val="100000"/>
              </a:lnSpc>
              <a:spcBef>
                <a:spcPts val="5"/>
              </a:spcBef>
            </a:pPr>
            <a:endParaRPr sz="2250">
              <a:latin typeface="Arial"/>
              <a:cs typeface="Arial"/>
            </a:endParaRPr>
          </a:p>
          <a:p>
            <a:pPr marL="626745">
              <a:lnSpc>
                <a:spcPct val="100000"/>
              </a:lnSpc>
            </a:pPr>
            <a:r>
              <a:rPr dirty="0" sz="1550" spc="10" b="1">
                <a:latin typeface="Arial"/>
                <a:cs typeface="Arial"/>
              </a:rPr>
              <a:t>Examples: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15592" y="2159126"/>
            <a:ext cx="5142230" cy="1038225"/>
            <a:chOff x="1315592" y="2159126"/>
            <a:chExt cx="5142230" cy="1038225"/>
          </a:xfrm>
        </p:grpSpPr>
        <p:sp>
          <p:nvSpPr>
            <p:cNvPr id="5" name="object 5"/>
            <p:cNvSpPr/>
            <p:nvPr/>
          </p:nvSpPr>
          <p:spPr>
            <a:xfrm>
              <a:off x="1325879" y="2169413"/>
              <a:ext cx="5121910" cy="1017269"/>
            </a:xfrm>
            <a:custGeom>
              <a:avLst/>
              <a:gdLst/>
              <a:ahLst/>
              <a:cxnLst/>
              <a:rect l="l" t="t" r="r" b="b"/>
              <a:pathLst>
                <a:path w="5121910" h="1017269">
                  <a:moveTo>
                    <a:pt x="5121402" y="0"/>
                  </a:moveTo>
                  <a:lnTo>
                    <a:pt x="0" y="0"/>
                  </a:lnTo>
                  <a:lnTo>
                    <a:pt x="0" y="1017270"/>
                  </a:lnTo>
                  <a:lnTo>
                    <a:pt x="5121402" y="1017270"/>
                  </a:lnTo>
                  <a:lnTo>
                    <a:pt x="5121402" y="0"/>
                  </a:lnTo>
                  <a:close/>
                </a:path>
              </a:pathLst>
            </a:custGeom>
            <a:solidFill>
              <a:srgbClr val="CCCCCC"/>
            </a:solidFill>
          </p:spPr>
          <p:txBody>
            <a:bodyPr wrap="square" lIns="0" tIns="0" rIns="0" bIns="0" rtlCol="0"/>
            <a:lstStyle/>
            <a:p/>
          </p:txBody>
        </p:sp>
        <p:sp>
          <p:nvSpPr>
            <p:cNvPr id="6" name="object 6"/>
            <p:cNvSpPr/>
            <p:nvPr/>
          </p:nvSpPr>
          <p:spPr>
            <a:xfrm>
              <a:off x="1325879" y="2169413"/>
              <a:ext cx="5121910" cy="1017269"/>
            </a:xfrm>
            <a:custGeom>
              <a:avLst/>
              <a:gdLst/>
              <a:ahLst/>
              <a:cxnLst/>
              <a:rect l="l" t="t" r="r" b="b"/>
              <a:pathLst>
                <a:path w="5121910" h="1017269">
                  <a:moveTo>
                    <a:pt x="5121402" y="0"/>
                  </a:moveTo>
                  <a:lnTo>
                    <a:pt x="0" y="0"/>
                  </a:lnTo>
                  <a:lnTo>
                    <a:pt x="0" y="1017270"/>
                  </a:lnTo>
                  <a:lnTo>
                    <a:pt x="5121402" y="1017270"/>
                  </a:lnTo>
                  <a:lnTo>
                    <a:pt x="5121402" y="0"/>
                  </a:lnTo>
                  <a:close/>
                </a:path>
              </a:pathLst>
            </a:custGeom>
            <a:ln w="20574">
              <a:solidFill>
                <a:srgbClr val="000000"/>
              </a:solidFill>
            </a:ln>
          </p:spPr>
          <p:txBody>
            <a:bodyPr wrap="square" lIns="0" tIns="0" rIns="0" bIns="0" rtlCol="0"/>
            <a:lstStyle/>
            <a:p/>
          </p:txBody>
        </p:sp>
      </p:grpSp>
      <p:sp>
        <p:nvSpPr>
          <p:cNvPr id="7" name="object 7"/>
          <p:cNvSpPr txBox="1"/>
          <p:nvPr/>
        </p:nvSpPr>
        <p:spPr>
          <a:xfrm>
            <a:off x="3689155" y="2359425"/>
            <a:ext cx="2453640" cy="594995"/>
          </a:xfrm>
          <a:prstGeom prst="rect">
            <a:avLst/>
          </a:prstGeom>
        </p:spPr>
        <p:txBody>
          <a:bodyPr wrap="square" lIns="0" tIns="26670" rIns="0" bIns="0" rtlCol="0" vert="horz">
            <a:spAutoFit/>
          </a:bodyPr>
          <a:lstStyle/>
          <a:p>
            <a:pPr marR="5080" indent="-635">
              <a:lnSpc>
                <a:spcPts val="1470"/>
              </a:lnSpc>
              <a:spcBef>
                <a:spcPts val="210"/>
              </a:spcBef>
            </a:pPr>
            <a:r>
              <a:rPr dirty="0" sz="1300" spc="-20" b="1">
                <a:latin typeface="Courier New"/>
                <a:cs typeface="Courier New"/>
              </a:rPr>
              <a:t>employees.last_name%TYPE;  NUMBER(7,2);</a:t>
            </a:r>
            <a:endParaRPr sz="1300">
              <a:latin typeface="Courier New"/>
              <a:cs typeface="Courier New"/>
            </a:endParaRPr>
          </a:p>
          <a:p>
            <a:pPr>
              <a:lnSpc>
                <a:spcPts val="1430"/>
              </a:lnSpc>
            </a:pPr>
            <a:r>
              <a:rPr dirty="0" sz="1300" spc="-20" b="1">
                <a:latin typeface="Courier New"/>
                <a:cs typeface="Courier New"/>
              </a:rPr>
              <a:t>v_balance%TYPE </a:t>
            </a:r>
            <a:r>
              <a:rPr dirty="0" sz="1300" spc="-15" b="1">
                <a:latin typeface="Courier New"/>
                <a:cs typeface="Courier New"/>
              </a:rPr>
              <a:t>:=</a:t>
            </a:r>
            <a:r>
              <a:rPr dirty="0" sz="1300" spc="-20" b="1">
                <a:latin typeface="Courier New"/>
                <a:cs typeface="Courier New"/>
              </a:rPr>
              <a:t> 10;</a:t>
            </a:r>
            <a:endParaRPr sz="1300">
              <a:latin typeface="Courier New"/>
              <a:cs typeface="Courier New"/>
            </a:endParaRPr>
          </a:p>
        </p:txBody>
      </p:sp>
      <p:sp>
        <p:nvSpPr>
          <p:cNvPr id="14" name="object 14"/>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5" name="object 15"/>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4</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401317" y="2173477"/>
            <a:ext cx="1477010" cy="966469"/>
          </a:xfrm>
          <a:prstGeom prst="rect">
            <a:avLst/>
          </a:prstGeom>
        </p:spPr>
        <p:txBody>
          <a:bodyPr wrap="square" lIns="0" tIns="11430" rIns="0" bIns="0" rtlCol="0" vert="horz">
            <a:spAutoFit/>
          </a:bodyPr>
          <a:lstStyle/>
          <a:p>
            <a:pPr>
              <a:lnSpc>
                <a:spcPts val="1510"/>
              </a:lnSpc>
              <a:spcBef>
                <a:spcPts val="90"/>
              </a:spcBef>
            </a:pPr>
            <a:r>
              <a:rPr dirty="0" sz="1300" spc="-20" b="1">
                <a:latin typeface="Courier New"/>
                <a:cs typeface="Courier New"/>
              </a:rPr>
              <a:t>...</a:t>
            </a:r>
            <a:endParaRPr sz="1300">
              <a:latin typeface="Courier New"/>
              <a:cs typeface="Courier New"/>
            </a:endParaRPr>
          </a:p>
          <a:p>
            <a:pPr marL="194945" marR="5080">
              <a:lnSpc>
                <a:spcPct val="94000"/>
              </a:lnSpc>
              <a:spcBef>
                <a:spcPts val="45"/>
              </a:spcBef>
            </a:pPr>
            <a:r>
              <a:rPr dirty="0" sz="1300" spc="-20" b="1">
                <a:latin typeface="Courier New"/>
                <a:cs typeface="Courier New"/>
              </a:rPr>
              <a:t>v_ename  v_balance  </a:t>
            </a:r>
            <a:r>
              <a:rPr dirty="0" sz="1300" spc="-20" b="1">
                <a:latin typeface="Courier New"/>
                <a:cs typeface="Courier New"/>
              </a:rPr>
              <a:t>v_min_balance</a:t>
            </a:r>
            <a:endParaRPr sz="1300">
              <a:latin typeface="Courier New"/>
              <a:cs typeface="Courier New"/>
            </a:endParaRPr>
          </a:p>
          <a:p>
            <a:pPr>
              <a:lnSpc>
                <a:spcPts val="1465"/>
              </a:lnSpc>
            </a:pPr>
            <a:r>
              <a:rPr dirty="0" sz="1300" spc="-20" b="1">
                <a:latin typeface="Courier New"/>
                <a:cs typeface="Courier New"/>
              </a:rPr>
              <a:t>...</a:t>
            </a:r>
            <a:endParaRPr sz="1300">
              <a:latin typeface="Courier New"/>
              <a:cs typeface="Courier New"/>
            </a:endParaRPr>
          </a:p>
        </p:txBody>
      </p:sp>
      <p:sp>
        <p:nvSpPr>
          <p:cNvPr id="9" name="object 9"/>
          <p:cNvSpPr txBox="1"/>
          <p:nvPr/>
        </p:nvSpPr>
        <p:spPr>
          <a:xfrm>
            <a:off x="743204" y="5581919"/>
            <a:ext cx="6182995" cy="1790700"/>
          </a:xfrm>
          <a:prstGeom prst="rect">
            <a:avLst/>
          </a:prstGeom>
        </p:spPr>
        <p:txBody>
          <a:bodyPr wrap="square" lIns="0" tIns="74930" rIns="0" bIns="0" rtlCol="0" vert="horz">
            <a:spAutoFit/>
          </a:bodyPr>
          <a:lstStyle/>
          <a:p>
            <a:pPr marL="12700">
              <a:lnSpc>
                <a:spcPct val="100000"/>
              </a:lnSpc>
              <a:spcBef>
                <a:spcPts val="590"/>
              </a:spcBef>
            </a:pPr>
            <a:r>
              <a:rPr dirty="0" sz="1300" spc="5" b="1">
                <a:latin typeface="Arial"/>
                <a:cs typeface="Arial"/>
              </a:rPr>
              <a:t>Declaring Variables </a:t>
            </a:r>
            <a:r>
              <a:rPr dirty="0" sz="1300" spc="10" b="1">
                <a:latin typeface="Arial"/>
                <a:cs typeface="Arial"/>
              </a:rPr>
              <a:t>with </a:t>
            </a:r>
            <a:r>
              <a:rPr dirty="0" sz="1300" spc="5" b="1">
                <a:latin typeface="Arial"/>
                <a:cs typeface="Arial"/>
              </a:rPr>
              <a:t>the </a:t>
            </a:r>
            <a:r>
              <a:rPr dirty="0" sz="1300" spc="10" b="1">
                <a:latin typeface="Courier New"/>
                <a:cs typeface="Courier New"/>
              </a:rPr>
              <a:t>%TYPE</a:t>
            </a:r>
            <a:r>
              <a:rPr dirty="0" sz="1300" spc="-425" b="1">
                <a:latin typeface="Courier New"/>
                <a:cs typeface="Courier New"/>
              </a:rPr>
              <a:t> </a:t>
            </a:r>
            <a:r>
              <a:rPr dirty="0" sz="1300" spc="5" b="1">
                <a:latin typeface="Arial"/>
                <a:cs typeface="Arial"/>
              </a:rPr>
              <a:t>Attribute</a:t>
            </a:r>
            <a:endParaRPr sz="1300">
              <a:latin typeface="Arial"/>
              <a:cs typeface="Arial"/>
            </a:endParaRPr>
          </a:p>
          <a:p>
            <a:pPr marL="138430">
              <a:lnSpc>
                <a:spcPts val="1515"/>
              </a:lnSpc>
              <a:spcBef>
                <a:spcPts val="500"/>
              </a:spcBef>
            </a:pPr>
            <a:r>
              <a:rPr dirty="0" sz="1300" spc="5">
                <a:latin typeface="Times New Roman"/>
                <a:cs typeface="Times New Roman"/>
              </a:rPr>
              <a:t>Declare variables to store the name of an</a:t>
            </a:r>
            <a:r>
              <a:rPr dirty="0" sz="1300" spc="25">
                <a:latin typeface="Times New Roman"/>
                <a:cs typeface="Times New Roman"/>
              </a:rPr>
              <a:t> </a:t>
            </a:r>
            <a:r>
              <a:rPr dirty="0" sz="1300" spc="5">
                <a:latin typeface="Times New Roman"/>
                <a:cs typeface="Times New Roman"/>
              </a:rPr>
              <a:t>employee.</a:t>
            </a:r>
            <a:endParaRPr sz="1300">
              <a:latin typeface="Times New Roman"/>
              <a:cs typeface="Times New Roman"/>
            </a:endParaRPr>
          </a:p>
          <a:p>
            <a:pPr marL="316230">
              <a:lnSpc>
                <a:spcPts val="1515"/>
              </a:lnSpc>
            </a:pPr>
            <a:r>
              <a:rPr dirty="0" sz="1300" spc="10">
                <a:latin typeface="Courier New"/>
                <a:cs typeface="Courier New"/>
              </a:rPr>
              <a:t>...</a:t>
            </a:r>
            <a:endParaRPr sz="1300">
              <a:latin typeface="Courier New"/>
              <a:cs typeface="Courier New"/>
            </a:endParaRPr>
          </a:p>
          <a:p>
            <a:pPr marL="316230">
              <a:lnSpc>
                <a:spcPct val="100000"/>
              </a:lnSpc>
              <a:spcBef>
                <a:spcPts val="25"/>
              </a:spcBef>
              <a:tabLst>
                <a:tab pos="2024380" algn="l"/>
              </a:tabLst>
            </a:pPr>
            <a:r>
              <a:rPr dirty="0" sz="1300" spc="15">
                <a:latin typeface="Courier New"/>
                <a:cs typeface="Courier New"/>
              </a:rPr>
              <a:t>v_ename	employees.last_name%TYPE;</a:t>
            </a:r>
            <a:endParaRPr sz="1300">
              <a:latin typeface="Courier New"/>
              <a:cs typeface="Courier New"/>
            </a:endParaRPr>
          </a:p>
          <a:p>
            <a:pPr marL="316230">
              <a:lnSpc>
                <a:spcPct val="100000"/>
              </a:lnSpc>
              <a:spcBef>
                <a:spcPts val="55"/>
              </a:spcBef>
            </a:pPr>
            <a:r>
              <a:rPr dirty="0" sz="1300" spc="10">
                <a:latin typeface="Courier New"/>
                <a:cs typeface="Courier New"/>
              </a:rPr>
              <a:t>...</a:t>
            </a:r>
            <a:endParaRPr sz="1300">
              <a:latin typeface="Courier New"/>
              <a:cs typeface="Courier New"/>
            </a:endParaRPr>
          </a:p>
          <a:p>
            <a:pPr marL="138430" marR="5080">
              <a:lnSpc>
                <a:spcPct val="101099"/>
              </a:lnSpc>
              <a:spcBef>
                <a:spcPts val="480"/>
              </a:spcBef>
            </a:pPr>
            <a:r>
              <a:rPr dirty="0" sz="1300" spc="5">
                <a:latin typeface="Times New Roman"/>
                <a:cs typeface="Times New Roman"/>
              </a:rPr>
              <a:t>Declare variables to store the </a:t>
            </a:r>
            <a:r>
              <a:rPr dirty="0" sz="1300" spc="10">
                <a:latin typeface="Times New Roman"/>
                <a:cs typeface="Times New Roman"/>
              </a:rPr>
              <a:t>balance </a:t>
            </a:r>
            <a:r>
              <a:rPr dirty="0" sz="1300" spc="5">
                <a:latin typeface="Times New Roman"/>
                <a:cs typeface="Times New Roman"/>
              </a:rPr>
              <a:t>of a bank account, as well </a:t>
            </a:r>
            <a:r>
              <a:rPr dirty="0" sz="1300" spc="10">
                <a:latin typeface="Times New Roman"/>
                <a:cs typeface="Times New Roman"/>
              </a:rPr>
              <a:t>as </a:t>
            </a:r>
            <a:r>
              <a:rPr dirty="0" sz="1300" spc="5">
                <a:latin typeface="Times New Roman"/>
                <a:cs typeface="Times New Roman"/>
              </a:rPr>
              <a:t>the </a:t>
            </a:r>
            <a:r>
              <a:rPr dirty="0" sz="1300" spc="10">
                <a:latin typeface="Times New Roman"/>
                <a:cs typeface="Times New Roman"/>
              </a:rPr>
              <a:t>minimum </a:t>
            </a:r>
            <a:r>
              <a:rPr dirty="0" sz="1300" spc="5">
                <a:latin typeface="Times New Roman"/>
                <a:cs typeface="Times New Roman"/>
              </a:rPr>
              <a:t>balance,  which starts out as</a:t>
            </a:r>
            <a:r>
              <a:rPr dirty="0" sz="1300">
                <a:latin typeface="Times New Roman"/>
                <a:cs typeface="Times New Roman"/>
              </a:rPr>
              <a:t> </a:t>
            </a:r>
            <a:r>
              <a:rPr dirty="0" sz="1300" spc="5">
                <a:latin typeface="Times New Roman"/>
                <a:cs typeface="Times New Roman"/>
              </a:rPr>
              <a:t>10.</a:t>
            </a:r>
            <a:endParaRPr sz="1300">
              <a:latin typeface="Times New Roman"/>
              <a:cs typeface="Times New Roman"/>
            </a:endParaRPr>
          </a:p>
          <a:p>
            <a:pPr marL="316230">
              <a:lnSpc>
                <a:spcPts val="1475"/>
              </a:lnSpc>
            </a:pPr>
            <a:r>
              <a:rPr dirty="0" sz="1300" spc="10">
                <a:latin typeface="Courier New"/>
                <a:cs typeface="Courier New"/>
              </a:rPr>
              <a:t>...</a:t>
            </a:r>
            <a:endParaRPr sz="1300">
              <a:latin typeface="Courier New"/>
              <a:cs typeface="Courier New"/>
            </a:endParaRPr>
          </a:p>
        </p:txBody>
      </p:sp>
      <p:sp>
        <p:nvSpPr>
          <p:cNvPr id="10" name="object 10"/>
          <p:cNvSpPr txBox="1"/>
          <p:nvPr/>
        </p:nvSpPr>
        <p:spPr>
          <a:xfrm>
            <a:off x="2754867" y="7345827"/>
            <a:ext cx="2151380" cy="427990"/>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NUMBER(7,2);</a:t>
            </a:r>
            <a:endParaRPr sz="1300">
              <a:latin typeface="Courier New"/>
              <a:cs typeface="Courier New"/>
            </a:endParaRPr>
          </a:p>
          <a:p>
            <a:pPr marL="12700">
              <a:lnSpc>
                <a:spcPct val="100000"/>
              </a:lnSpc>
              <a:spcBef>
                <a:spcPts val="20"/>
              </a:spcBef>
            </a:pPr>
            <a:r>
              <a:rPr dirty="0" sz="1300" spc="15">
                <a:latin typeface="Courier New"/>
                <a:cs typeface="Courier New"/>
              </a:rPr>
              <a:t>v_balance%TYPE </a:t>
            </a:r>
            <a:r>
              <a:rPr dirty="0" sz="1300" spc="10">
                <a:latin typeface="Courier New"/>
                <a:cs typeface="Courier New"/>
              </a:rPr>
              <a:t>:=</a:t>
            </a:r>
            <a:r>
              <a:rPr dirty="0" sz="1300" spc="-40">
                <a:latin typeface="Courier New"/>
                <a:cs typeface="Courier New"/>
              </a:rPr>
              <a:t> </a:t>
            </a:r>
            <a:r>
              <a:rPr dirty="0" sz="1300" spc="15">
                <a:latin typeface="Courier New"/>
                <a:cs typeface="Courier New"/>
              </a:rPr>
              <a:t>10;</a:t>
            </a:r>
            <a:endParaRPr sz="1300">
              <a:latin typeface="Courier New"/>
              <a:cs typeface="Courier New"/>
            </a:endParaRPr>
          </a:p>
        </p:txBody>
      </p:sp>
      <p:sp>
        <p:nvSpPr>
          <p:cNvPr id="11" name="object 11"/>
          <p:cNvSpPr txBox="1"/>
          <p:nvPr/>
        </p:nvSpPr>
        <p:spPr>
          <a:xfrm>
            <a:off x="1047302" y="7345827"/>
            <a:ext cx="1341755" cy="633095"/>
          </a:xfrm>
          <a:prstGeom prst="rect">
            <a:avLst/>
          </a:prstGeom>
        </p:spPr>
        <p:txBody>
          <a:bodyPr wrap="square" lIns="0" tIns="12065" rIns="0" bIns="0" rtlCol="0" vert="horz">
            <a:spAutoFit/>
          </a:bodyPr>
          <a:lstStyle/>
          <a:p>
            <a:pPr marL="12700" marR="5080">
              <a:lnSpc>
                <a:spcPct val="101499"/>
              </a:lnSpc>
              <a:spcBef>
                <a:spcPts val="95"/>
              </a:spcBef>
            </a:pPr>
            <a:r>
              <a:rPr dirty="0" sz="1300" spc="15">
                <a:latin typeface="Courier New"/>
                <a:cs typeface="Courier New"/>
              </a:rPr>
              <a:t>v_balance  </a:t>
            </a:r>
            <a:r>
              <a:rPr dirty="0" sz="1300" spc="15">
                <a:latin typeface="Courier New"/>
                <a:cs typeface="Courier New"/>
              </a:rPr>
              <a:t>v_min_balance</a:t>
            </a:r>
            <a:endParaRPr sz="1300">
              <a:latin typeface="Courier New"/>
              <a:cs typeface="Courier New"/>
            </a:endParaRPr>
          </a:p>
          <a:p>
            <a:pPr marL="12700">
              <a:lnSpc>
                <a:spcPct val="100000"/>
              </a:lnSpc>
              <a:spcBef>
                <a:spcPts val="55"/>
              </a:spcBef>
            </a:pPr>
            <a:r>
              <a:rPr dirty="0" sz="1300" spc="10">
                <a:latin typeface="Courier New"/>
                <a:cs typeface="Courier New"/>
              </a:rPr>
              <a:t>...</a:t>
            </a:r>
            <a:endParaRPr sz="1300">
              <a:latin typeface="Courier New"/>
              <a:cs typeface="Courier New"/>
            </a:endParaRPr>
          </a:p>
        </p:txBody>
      </p:sp>
      <p:sp>
        <p:nvSpPr>
          <p:cNvPr id="12" name="object 12"/>
          <p:cNvSpPr txBox="1"/>
          <p:nvPr/>
        </p:nvSpPr>
        <p:spPr>
          <a:xfrm>
            <a:off x="868933" y="8003478"/>
            <a:ext cx="5775325" cy="628650"/>
          </a:xfrm>
          <a:prstGeom prst="rect">
            <a:avLst/>
          </a:prstGeom>
        </p:spPr>
        <p:txBody>
          <a:bodyPr wrap="square" lIns="0" tIns="12700" rIns="0" bIns="0" rtlCol="0" vert="horz">
            <a:spAutoFit/>
          </a:bodyPr>
          <a:lstStyle/>
          <a:p>
            <a:pPr marL="12700" marR="5080" indent="-635">
              <a:lnSpc>
                <a:spcPct val="101299"/>
              </a:lnSpc>
              <a:spcBef>
                <a:spcPts val="100"/>
              </a:spcBef>
            </a:pPr>
            <a:r>
              <a:rPr dirty="0" sz="1300" spc="10">
                <a:latin typeface="Times New Roman"/>
                <a:cs typeface="Times New Roman"/>
              </a:rPr>
              <a:t>A </a:t>
            </a:r>
            <a:r>
              <a:rPr dirty="0" sz="1300" spc="15">
                <a:latin typeface="Courier New"/>
                <a:cs typeface="Courier New"/>
              </a:rPr>
              <a:t>NOT NULL </a:t>
            </a:r>
            <a:r>
              <a:rPr dirty="0" sz="1300" spc="10">
                <a:latin typeface="Times New Roman"/>
                <a:cs typeface="Times New Roman"/>
              </a:rPr>
              <a:t>column </a:t>
            </a:r>
            <a:r>
              <a:rPr dirty="0" sz="1300" spc="5">
                <a:latin typeface="Times New Roman"/>
                <a:cs typeface="Times New Roman"/>
              </a:rPr>
              <a:t>constraint does not apply to variables declared using </a:t>
            </a:r>
            <a:r>
              <a:rPr dirty="0" sz="1300" spc="10">
                <a:latin typeface="Courier New"/>
                <a:cs typeface="Courier New"/>
              </a:rPr>
              <a:t>%TYPE</a:t>
            </a:r>
            <a:r>
              <a:rPr dirty="0" sz="1300" spc="10">
                <a:latin typeface="Times New Roman"/>
                <a:cs typeface="Times New Roman"/>
              </a:rPr>
              <a:t>.  </a:t>
            </a:r>
            <a:r>
              <a:rPr dirty="0" sz="1300" spc="5">
                <a:latin typeface="Times New Roman"/>
                <a:cs typeface="Times New Roman"/>
              </a:rPr>
              <a:t>Therefore, if </a:t>
            </a:r>
            <a:r>
              <a:rPr dirty="0" sz="1300" spc="10">
                <a:latin typeface="Times New Roman"/>
                <a:cs typeface="Times New Roman"/>
              </a:rPr>
              <a:t>you </a:t>
            </a:r>
            <a:r>
              <a:rPr dirty="0" sz="1300" spc="5">
                <a:latin typeface="Times New Roman"/>
                <a:cs typeface="Times New Roman"/>
              </a:rPr>
              <a:t>declare a variable using the </a:t>
            </a:r>
            <a:r>
              <a:rPr dirty="0" sz="1300" spc="15">
                <a:latin typeface="Courier New"/>
                <a:cs typeface="Courier New"/>
              </a:rPr>
              <a:t>%TYPE</a:t>
            </a:r>
            <a:r>
              <a:rPr dirty="0" sz="1300" spc="-360">
                <a:latin typeface="Courier New"/>
                <a:cs typeface="Courier New"/>
              </a:rPr>
              <a:t> </a:t>
            </a:r>
            <a:r>
              <a:rPr dirty="0" sz="1300" spc="5">
                <a:latin typeface="Times New Roman"/>
                <a:cs typeface="Times New Roman"/>
              </a:rPr>
              <a:t>attribute and a database </a:t>
            </a:r>
            <a:r>
              <a:rPr dirty="0" sz="1300" spc="10">
                <a:latin typeface="Times New Roman"/>
                <a:cs typeface="Times New Roman"/>
              </a:rPr>
              <a:t>column  </a:t>
            </a:r>
            <a:r>
              <a:rPr dirty="0" sz="1300" spc="5">
                <a:latin typeface="Times New Roman"/>
                <a:cs typeface="Times New Roman"/>
              </a:rPr>
              <a:t>defined</a:t>
            </a:r>
            <a:r>
              <a:rPr dirty="0" sz="1300" spc="10">
                <a:latin typeface="Times New Roman"/>
                <a:cs typeface="Times New Roman"/>
              </a:rPr>
              <a:t> </a:t>
            </a:r>
            <a:r>
              <a:rPr dirty="0" sz="1300" spc="5">
                <a:latin typeface="Times New Roman"/>
                <a:cs typeface="Times New Roman"/>
              </a:rPr>
              <a:t>as </a:t>
            </a:r>
            <a:r>
              <a:rPr dirty="0" sz="1300" spc="15">
                <a:latin typeface="Courier New"/>
                <a:cs typeface="Courier New"/>
              </a:rPr>
              <a:t>NOT</a:t>
            </a:r>
            <a:r>
              <a:rPr dirty="0" sz="1300" spc="-440">
                <a:latin typeface="Courier New"/>
                <a:cs typeface="Courier New"/>
              </a:rPr>
              <a:t> </a:t>
            </a:r>
            <a:r>
              <a:rPr dirty="0" sz="1300" spc="10">
                <a:latin typeface="Courier New"/>
                <a:cs typeface="Courier New"/>
              </a:rPr>
              <a:t>NULL</a:t>
            </a:r>
            <a:r>
              <a:rPr dirty="0" sz="1300" spc="10">
                <a:latin typeface="Times New Roman"/>
                <a:cs typeface="Times New Roman"/>
              </a:rPr>
              <a:t>,</a:t>
            </a:r>
            <a:r>
              <a:rPr dirty="0" sz="1300" spc="5">
                <a:latin typeface="Times New Roman"/>
                <a:cs typeface="Times New Roman"/>
              </a:rPr>
              <a:t> then </a:t>
            </a:r>
            <a:r>
              <a:rPr dirty="0" sz="1300" spc="10">
                <a:latin typeface="Times New Roman"/>
                <a:cs typeface="Times New Roman"/>
              </a:rPr>
              <a:t>you </a:t>
            </a:r>
            <a:r>
              <a:rPr dirty="0" sz="1300" spc="5">
                <a:latin typeface="Times New Roman"/>
                <a:cs typeface="Times New Roman"/>
              </a:rPr>
              <a:t>can assign the </a:t>
            </a:r>
            <a:r>
              <a:rPr dirty="0" sz="1300" spc="15">
                <a:latin typeface="Courier New"/>
                <a:cs typeface="Courier New"/>
              </a:rPr>
              <a:t>NULL</a:t>
            </a:r>
            <a:r>
              <a:rPr dirty="0" sz="1300" spc="-450">
                <a:latin typeface="Courier New"/>
                <a:cs typeface="Courier New"/>
              </a:rPr>
              <a:t> </a:t>
            </a:r>
            <a:r>
              <a:rPr dirty="0" sz="1300" spc="10">
                <a:latin typeface="Times New Roman"/>
                <a:cs typeface="Times New Roman"/>
              </a:rPr>
              <a:t>value</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variable.</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PL/SQL</a:t>
            </a:r>
            <a:r>
              <a:rPr dirty="0" sz="2000" spc="-10" b="1">
                <a:latin typeface="Arial"/>
                <a:cs typeface="Arial"/>
              </a:rPr>
              <a:t> </a:t>
            </a:r>
            <a:r>
              <a:rPr dirty="0" sz="2000" spc="-5" b="1">
                <a:latin typeface="Arial"/>
                <a:cs typeface="Arial"/>
              </a:rPr>
              <a:t>Record</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79145">
              <a:lnSpc>
                <a:spcPct val="101299"/>
              </a:lnSpc>
            </a:pPr>
            <a:r>
              <a:rPr dirty="0" sz="1550" spc="10" b="1">
                <a:latin typeface="Arial"/>
                <a:cs typeface="Arial"/>
              </a:rPr>
              <a:t>Declare variables to store the name, </a:t>
            </a:r>
            <a:r>
              <a:rPr dirty="0" sz="1550" spc="5" b="1">
                <a:latin typeface="Arial"/>
                <a:cs typeface="Arial"/>
              </a:rPr>
              <a:t>job, </a:t>
            </a:r>
            <a:r>
              <a:rPr dirty="0" sz="1550" spc="10" b="1">
                <a:latin typeface="Arial"/>
                <a:cs typeface="Arial"/>
              </a:rPr>
              <a:t>and salary of  a new</a:t>
            </a:r>
            <a:r>
              <a:rPr dirty="0" sz="1550" spc="-5" b="1">
                <a:latin typeface="Arial"/>
                <a:cs typeface="Arial"/>
              </a:rPr>
              <a:t> </a:t>
            </a:r>
            <a:r>
              <a:rPr dirty="0" sz="1550" spc="10" b="1">
                <a:latin typeface="Arial"/>
                <a:cs typeface="Arial"/>
              </a:rPr>
              <a:t>employee.</a:t>
            </a:r>
            <a:endParaRPr sz="1550">
              <a:latin typeface="Arial"/>
              <a:cs typeface="Arial"/>
            </a:endParaRPr>
          </a:p>
          <a:p>
            <a:pPr marL="626745">
              <a:lnSpc>
                <a:spcPct val="100000"/>
              </a:lnSpc>
              <a:spcBef>
                <a:spcPts val="405"/>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4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5</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682239"/>
            <a:ext cx="5121910" cy="1446530"/>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345"/>
              </a:lnSpc>
            </a:pPr>
            <a:r>
              <a:rPr dirty="0" sz="1300" spc="-20" b="1">
                <a:latin typeface="Courier New"/>
                <a:cs typeface="Courier New"/>
              </a:rPr>
              <a:t>...</a:t>
            </a:r>
            <a:endParaRPr sz="1300">
              <a:latin typeface="Courier New"/>
              <a:cs typeface="Courier New"/>
            </a:endParaRPr>
          </a:p>
          <a:p>
            <a:pPr marL="466090" marR="1914525" indent="-196215">
              <a:lnSpc>
                <a:spcPts val="1620"/>
              </a:lnSpc>
              <a:spcBef>
                <a:spcPts val="55"/>
              </a:spcBef>
              <a:tabLst>
                <a:tab pos="1383030" algn="l"/>
              </a:tabLst>
            </a:pPr>
            <a:r>
              <a:rPr dirty="0" sz="1300" spc="-15" b="1">
                <a:latin typeface="Courier New"/>
                <a:cs typeface="Courier New"/>
              </a:rPr>
              <a:t>TYPE </a:t>
            </a:r>
            <a:r>
              <a:rPr dirty="0" sz="1300" spc="-20" b="1">
                <a:latin typeface="Courier New"/>
                <a:cs typeface="Courier New"/>
              </a:rPr>
              <a:t>emp_record_type </a:t>
            </a:r>
            <a:r>
              <a:rPr dirty="0" sz="1300" spc="-15" b="1">
                <a:latin typeface="Courier New"/>
                <a:cs typeface="Courier New"/>
              </a:rPr>
              <a:t>IS </a:t>
            </a:r>
            <a:r>
              <a:rPr dirty="0" sz="1300" spc="-20" b="1">
                <a:latin typeface="Courier New"/>
                <a:cs typeface="Courier New"/>
              </a:rPr>
              <a:t>RECORD  </a:t>
            </a:r>
            <a:r>
              <a:rPr dirty="0" sz="1300" spc="-15" b="1">
                <a:latin typeface="Courier New"/>
                <a:cs typeface="Courier New"/>
              </a:rPr>
              <a:t>(ename	</a:t>
            </a:r>
            <a:r>
              <a:rPr dirty="0" sz="1300" spc="-20" b="1">
                <a:latin typeface="Courier New"/>
                <a:cs typeface="Courier New"/>
              </a:rPr>
              <a:t>VARCHAR2(25),</a:t>
            </a:r>
            <a:endParaRPr sz="1300">
              <a:latin typeface="Courier New"/>
              <a:cs typeface="Courier New"/>
            </a:endParaRPr>
          </a:p>
          <a:p>
            <a:pPr marL="563245">
              <a:lnSpc>
                <a:spcPts val="1555"/>
              </a:lnSpc>
              <a:tabLst>
                <a:tab pos="1710055" algn="l"/>
              </a:tabLst>
            </a:pPr>
            <a:r>
              <a:rPr dirty="0" sz="1300" spc="-15" b="1">
                <a:latin typeface="Courier New"/>
                <a:cs typeface="Courier New"/>
              </a:rPr>
              <a:t>job	</a:t>
            </a:r>
            <a:r>
              <a:rPr dirty="0" sz="1300" spc="-20" b="1">
                <a:latin typeface="Courier New"/>
                <a:cs typeface="Courier New"/>
              </a:rPr>
              <a:t>VARCHAR2(10),</a:t>
            </a:r>
            <a:endParaRPr sz="1300">
              <a:latin typeface="Courier New"/>
              <a:cs typeface="Courier New"/>
            </a:endParaRPr>
          </a:p>
          <a:p>
            <a:pPr marL="563245">
              <a:lnSpc>
                <a:spcPct val="100000"/>
              </a:lnSpc>
              <a:spcBef>
                <a:spcPts val="55"/>
              </a:spcBef>
              <a:tabLst>
                <a:tab pos="1709420" algn="l"/>
              </a:tabLst>
            </a:pPr>
            <a:r>
              <a:rPr dirty="0" sz="1300" spc="-15" b="1">
                <a:latin typeface="Courier New"/>
                <a:cs typeface="Courier New"/>
              </a:rPr>
              <a:t>sal	</a:t>
            </a:r>
            <a:r>
              <a:rPr dirty="0" sz="1300" spc="-20" b="1">
                <a:latin typeface="Courier New"/>
                <a:cs typeface="Courier New"/>
              </a:rPr>
              <a:t>NUMBER(8,2));</a:t>
            </a:r>
            <a:endParaRPr sz="1300">
              <a:latin typeface="Courier New"/>
              <a:cs typeface="Courier New"/>
            </a:endParaRPr>
          </a:p>
          <a:p>
            <a:pPr marL="269875">
              <a:lnSpc>
                <a:spcPct val="100000"/>
              </a:lnSpc>
              <a:spcBef>
                <a:spcPts val="60"/>
              </a:spcBef>
              <a:tabLst>
                <a:tab pos="1708785" algn="l"/>
              </a:tabLst>
            </a:pPr>
            <a:r>
              <a:rPr dirty="0" sz="1300" spc="-15" b="1">
                <a:latin typeface="Courier New"/>
                <a:cs typeface="Courier New"/>
              </a:rPr>
              <a:t>emp_record	emp_record_type;</a:t>
            </a:r>
            <a:endParaRPr sz="1300">
              <a:latin typeface="Courier New"/>
              <a:cs typeface="Courier New"/>
            </a:endParaRPr>
          </a:p>
          <a:p>
            <a:pPr marL="74930">
              <a:lnSpc>
                <a:spcPct val="100000"/>
              </a:lnSpc>
              <a:spcBef>
                <a:spcPts val="60"/>
              </a:spcBef>
            </a:pPr>
            <a:r>
              <a:rPr dirty="0" sz="1300" spc="-20" b="1">
                <a:latin typeface="Courier New"/>
                <a:cs typeface="Courier New"/>
              </a:rPr>
              <a:t>...</a:t>
            </a:r>
            <a:endParaRPr sz="1300">
              <a:latin typeface="Courier New"/>
              <a:cs typeface="Courier New"/>
            </a:endParaRPr>
          </a:p>
        </p:txBody>
      </p:sp>
      <p:sp>
        <p:nvSpPr>
          <p:cNvPr id="5" name="object 5"/>
          <p:cNvSpPr txBox="1"/>
          <p:nvPr/>
        </p:nvSpPr>
        <p:spPr>
          <a:xfrm>
            <a:off x="743204" y="5609382"/>
            <a:ext cx="6207760" cy="196342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a PL/SQL</a:t>
            </a:r>
            <a:r>
              <a:rPr dirty="0" sz="1300" b="1">
                <a:latin typeface="Arial"/>
                <a:cs typeface="Arial"/>
              </a:rPr>
              <a:t> </a:t>
            </a:r>
            <a:r>
              <a:rPr dirty="0" sz="1300" spc="5" b="1">
                <a:latin typeface="Arial"/>
                <a:cs typeface="Arial"/>
              </a:rPr>
              <a:t>Record</a:t>
            </a:r>
            <a:endParaRPr sz="1300">
              <a:latin typeface="Arial"/>
              <a:cs typeface="Arial"/>
            </a:endParaRPr>
          </a:p>
          <a:p>
            <a:pPr marL="138430" marR="5080">
              <a:lnSpc>
                <a:spcPct val="101400"/>
              </a:lnSpc>
              <a:spcBef>
                <a:spcPts val="365"/>
              </a:spcBef>
            </a:pPr>
            <a:r>
              <a:rPr dirty="0" sz="1300" spc="5">
                <a:latin typeface="Times New Roman"/>
                <a:cs typeface="Times New Roman"/>
              </a:rPr>
              <a:t>Field declarations are like variable declarations. </a:t>
            </a:r>
            <a:r>
              <a:rPr dirty="0" sz="1300" spc="10">
                <a:latin typeface="Times New Roman"/>
                <a:cs typeface="Times New Roman"/>
              </a:rPr>
              <a:t>Each </a:t>
            </a:r>
            <a:r>
              <a:rPr dirty="0" sz="1300" spc="5">
                <a:latin typeface="Times New Roman"/>
                <a:cs typeface="Times New Roman"/>
              </a:rPr>
              <a:t>field has a unique </a:t>
            </a:r>
            <a:r>
              <a:rPr dirty="0" sz="1300" spc="10">
                <a:latin typeface="Times New Roman"/>
                <a:cs typeface="Times New Roman"/>
              </a:rPr>
              <a:t>name </a:t>
            </a:r>
            <a:r>
              <a:rPr dirty="0" sz="1300" spc="5">
                <a:latin typeface="Times New Roman"/>
                <a:cs typeface="Times New Roman"/>
              </a:rPr>
              <a:t>and a  specific data type. There are </a:t>
            </a:r>
            <a:r>
              <a:rPr dirty="0" sz="1300" spc="10">
                <a:latin typeface="Times New Roman"/>
                <a:cs typeface="Times New Roman"/>
              </a:rPr>
              <a:t>no </a:t>
            </a:r>
            <a:r>
              <a:rPr dirty="0" sz="1300" spc="5">
                <a:latin typeface="Times New Roman"/>
                <a:cs typeface="Times New Roman"/>
              </a:rPr>
              <a:t>predefined data types for </a:t>
            </a:r>
            <a:r>
              <a:rPr dirty="0" sz="1300" spc="10">
                <a:latin typeface="Times New Roman"/>
                <a:cs typeface="Times New Roman"/>
              </a:rPr>
              <a:t>PL/SQL </a:t>
            </a:r>
            <a:r>
              <a:rPr dirty="0" sz="1300" spc="5">
                <a:latin typeface="Times New Roman"/>
                <a:cs typeface="Times New Roman"/>
              </a:rPr>
              <a:t>records, as there are for  scalar variables. Therefore, </a:t>
            </a:r>
            <a:r>
              <a:rPr dirty="0" sz="1300" spc="10">
                <a:latin typeface="Times New Roman"/>
                <a:cs typeface="Times New Roman"/>
              </a:rPr>
              <a:t>you </a:t>
            </a:r>
            <a:r>
              <a:rPr dirty="0" sz="1300" spc="5">
                <a:latin typeface="Times New Roman"/>
                <a:cs typeface="Times New Roman"/>
              </a:rPr>
              <a:t>must create the data type first and then declare an  identifier using that data type.</a:t>
            </a:r>
            <a:endParaRPr sz="1300">
              <a:latin typeface="Times New Roman"/>
              <a:cs typeface="Times New Roman"/>
            </a:endParaRPr>
          </a:p>
          <a:p>
            <a:pPr marL="138430" marR="12065">
              <a:lnSpc>
                <a:spcPct val="106100"/>
              </a:lnSpc>
              <a:spcBef>
                <a:spcPts val="250"/>
              </a:spcBef>
            </a:pPr>
            <a:r>
              <a:rPr dirty="0" sz="1300" spc="10">
                <a:latin typeface="Times New Roman"/>
                <a:cs typeface="Times New Roman"/>
              </a:rPr>
              <a:t>The </a:t>
            </a:r>
            <a:r>
              <a:rPr dirty="0" sz="1300" spc="5">
                <a:latin typeface="Times New Roman"/>
                <a:cs typeface="Times New Roman"/>
              </a:rPr>
              <a:t>following example </a:t>
            </a:r>
            <a:r>
              <a:rPr dirty="0" sz="1300" spc="10">
                <a:latin typeface="Times New Roman"/>
                <a:cs typeface="Times New Roman"/>
              </a:rPr>
              <a:t>shows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can use the </a:t>
            </a:r>
            <a:r>
              <a:rPr dirty="0" sz="1300" spc="15">
                <a:latin typeface="Courier New"/>
                <a:cs typeface="Courier New"/>
              </a:rPr>
              <a:t>%TYPE</a:t>
            </a:r>
            <a:r>
              <a:rPr dirty="0" sz="1300" spc="-390">
                <a:latin typeface="Courier New"/>
                <a:cs typeface="Courier New"/>
              </a:rPr>
              <a:t> </a:t>
            </a:r>
            <a:r>
              <a:rPr dirty="0" sz="1300" spc="5">
                <a:latin typeface="Times New Roman"/>
                <a:cs typeface="Times New Roman"/>
              </a:rPr>
              <a:t>attribute to specify a field data  type:</a:t>
            </a:r>
            <a:endParaRPr sz="1300">
              <a:latin typeface="Times New Roman"/>
              <a:cs typeface="Times New Roman"/>
            </a:endParaRPr>
          </a:p>
          <a:p>
            <a:pPr marL="316230">
              <a:lnSpc>
                <a:spcPts val="1475"/>
              </a:lnSpc>
            </a:pPr>
            <a:r>
              <a:rPr dirty="0" sz="1300" spc="15">
                <a:latin typeface="Courier New"/>
                <a:cs typeface="Courier New"/>
              </a:rPr>
              <a:t>DECLARE</a:t>
            </a:r>
            <a:endParaRPr sz="1300">
              <a:latin typeface="Courier New"/>
              <a:cs typeface="Courier New"/>
            </a:endParaRPr>
          </a:p>
          <a:p>
            <a:pPr marL="518159">
              <a:lnSpc>
                <a:spcPct val="100000"/>
              </a:lnSpc>
              <a:spcBef>
                <a:spcPts val="15"/>
              </a:spcBef>
            </a:pPr>
            <a:r>
              <a:rPr dirty="0" sz="1300" spc="15">
                <a:latin typeface="Courier New"/>
                <a:cs typeface="Courier New"/>
              </a:rPr>
              <a:t>TYPE emp_record_type </a:t>
            </a:r>
            <a:r>
              <a:rPr dirty="0" sz="1300" spc="10">
                <a:latin typeface="Courier New"/>
                <a:cs typeface="Courier New"/>
              </a:rPr>
              <a:t>IS</a:t>
            </a:r>
            <a:r>
              <a:rPr dirty="0" sz="1300" spc="20">
                <a:latin typeface="Courier New"/>
                <a:cs typeface="Courier New"/>
              </a:rPr>
              <a:t> </a:t>
            </a:r>
            <a:r>
              <a:rPr dirty="0" sz="1300" spc="15">
                <a:latin typeface="Courier New"/>
                <a:cs typeface="Courier New"/>
              </a:rPr>
              <a:t>RECORD</a:t>
            </a:r>
            <a:endParaRPr sz="1300">
              <a:latin typeface="Courier New"/>
              <a:cs typeface="Courier New"/>
            </a:endParaRPr>
          </a:p>
        </p:txBody>
      </p:sp>
      <p:sp>
        <p:nvSpPr>
          <p:cNvPr id="6" name="object 6"/>
          <p:cNvSpPr txBox="1"/>
          <p:nvPr/>
        </p:nvSpPr>
        <p:spPr>
          <a:xfrm>
            <a:off x="1451818" y="7546797"/>
            <a:ext cx="633095" cy="628650"/>
          </a:xfrm>
          <a:prstGeom prst="rect">
            <a:avLst/>
          </a:prstGeom>
        </p:spPr>
        <p:txBody>
          <a:bodyPr wrap="square" lIns="0" tIns="12700" rIns="0" bIns="0" rtlCol="0" vert="horz">
            <a:spAutoFit/>
          </a:bodyPr>
          <a:lstStyle/>
          <a:p>
            <a:pPr algn="just" marL="113664" marR="5080" indent="-101600">
              <a:lnSpc>
                <a:spcPct val="101299"/>
              </a:lnSpc>
              <a:spcBef>
                <a:spcPts val="100"/>
              </a:spcBef>
            </a:pPr>
            <a:r>
              <a:rPr dirty="0" sz="1300" spc="15">
                <a:latin typeface="Courier New"/>
                <a:cs typeface="Courier New"/>
              </a:rPr>
              <a:t>(empid  ename  </a:t>
            </a:r>
            <a:r>
              <a:rPr dirty="0" sz="1300" spc="15">
                <a:latin typeface="Courier New"/>
                <a:cs typeface="Courier New"/>
              </a:rPr>
              <a:t>job</a:t>
            </a:r>
            <a:endParaRPr sz="1300">
              <a:latin typeface="Courier New"/>
              <a:cs typeface="Courier New"/>
            </a:endParaRPr>
          </a:p>
        </p:txBody>
      </p:sp>
      <p:sp>
        <p:nvSpPr>
          <p:cNvPr id="7" name="object 7"/>
          <p:cNvSpPr txBox="1"/>
          <p:nvPr/>
        </p:nvSpPr>
        <p:spPr>
          <a:xfrm>
            <a:off x="2261435" y="7546797"/>
            <a:ext cx="2658110" cy="628650"/>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NUMBER(6) NOT NULL </a:t>
            </a:r>
            <a:r>
              <a:rPr dirty="0" sz="1300" spc="10">
                <a:latin typeface="Courier New"/>
                <a:cs typeface="Courier New"/>
              </a:rPr>
              <a:t>:=</a:t>
            </a:r>
            <a:r>
              <a:rPr dirty="0" sz="1300" spc="-35">
                <a:latin typeface="Courier New"/>
                <a:cs typeface="Courier New"/>
              </a:rPr>
              <a:t> </a:t>
            </a:r>
            <a:r>
              <a:rPr dirty="0" sz="1300" spc="15">
                <a:latin typeface="Courier New"/>
                <a:cs typeface="Courier New"/>
              </a:rPr>
              <a:t>100,</a:t>
            </a:r>
            <a:endParaRPr sz="1300">
              <a:latin typeface="Courier New"/>
              <a:cs typeface="Courier New"/>
            </a:endParaRPr>
          </a:p>
          <a:p>
            <a:pPr marL="12700" marR="106680">
              <a:lnSpc>
                <a:spcPct val="101099"/>
              </a:lnSpc>
              <a:spcBef>
                <a:spcPts val="5"/>
              </a:spcBef>
            </a:pPr>
            <a:r>
              <a:rPr dirty="0" sz="1300" spc="15">
                <a:latin typeface="Courier New"/>
                <a:cs typeface="Courier New"/>
              </a:rPr>
              <a:t>employees.last_name%TYPE,  </a:t>
            </a:r>
            <a:r>
              <a:rPr dirty="0" sz="1300" spc="15">
                <a:latin typeface="Courier New"/>
                <a:cs typeface="Courier New"/>
              </a:rPr>
              <a:t>employees.job_id%TYPE);</a:t>
            </a:r>
            <a:endParaRPr sz="1300">
              <a:latin typeface="Courier New"/>
              <a:cs typeface="Courier New"/>
            </a:endParaRPr>
          </a:p>
        </p:txBody>
      </p:sp>
      <p:sp>
        <p:nvSpPr>
          <p:cNvPr id="8" name="object 8"/>
          <p:cNvSpPr txBox="1"/>
          <p:nvPr/>
        </p:nvSpPr>
        <p:spPr>
          <a:xfrm>
            <a:off x="868766" y="8149463"/>
            <a:ext cx="5717540" cy="1094105"/>
          </a:xfrm>
          <a:prstGeom prst="rect">
            <a:avLst/>
          </a:prstGeom>
        </p:spPr>
        <p:txBody>
          <a:bodyPr wrap="square" lIns="0" tIns="15240" rIns="0" bIns="0" rtlCol="0" vert="horz">
            <a:spAutoFit/>
          </a:bodyPr>
          <a:lstStyle/>
          <a:p>
            <a:pPr marL="392430">
              <a:lnSpc>
                <a:spcPct val="100000"/>
              </a:lnSpc>
              <a:spcBef>
                <a:spcPts val="120"/>
              </a:spcBef>
              <a:tabLst>
                <a:tab pos="1898014" algn="l"/>
              </a:tabLst>
            </a:pPr>
            <a:r>
              <a:rPr dirty="0" sz="1300" spc="15">
                <a:latin typeface="Courier New"/>
                <a:cs typeface="Courier New"/>
              </a:rPr>
              <a:t>emp_record	emp_record_type;</a:t>
            </a:r>
            <a:endParaRPr sz="1300">
              <a:latin typeface="Courier New"/>
              <a:cs typeface="Courier New"/>
            </a:endParaRPr>
          </a:p>
          <a:p>
            <a:pPr marL="190500">
              <a:lnSpc>
                <a:spcPct val="100000"/>
              </a:lnSpc>
              <a:spcBef>
                <a:spcPts val="45"/>
              </a:spcBef>
            </a:pPr>
            <a:r>
              <a:rPr dirty="0" sz="1300" spc="10">
                <a:latin typeface="Courier New"/>
                <a:cs typeface="Courier New"/>
              </a:rPr>
              <a:t>...</a:t>
            </a:r>
            <a:endParaRPr sz="1300">
              <a:latin typeface="Courier New"/>
              <a:cs typeface="Courier New"/>
            </a:endParaRPr>
          </a:p>
          <a:p>
            <a:pPr marL="12700" marR="5080">
              <a:lnSpc>
                <a:spcPct val="103800"/>
              </a:lnSpc>
              <a:spcBef>
                <a:spcPts val="360"/>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 add the </a:t>
            </a:r>
            <a:r>
              <a:rPr dirty="0" sz="1300" spc="15">
                <a:latin typeface="Courier New"/>
                <a:cs typeface="Courier New"/>
              </a:rPr>
              <a:t>NOT NULL </a:t>
            </a:r>
            <a:r>
              <a:rPr dirty="0" sz="1300" spc="5">
                <a:latin typeface="Times New Roman"/>
                <a:cs typeface="Times New Roman"/>
              </a:rPr>
              <a:t>constraint to any field declaration to prevent the  assigning</a:t>
            </a:r>
            <a:r>
              <a:rPr dirty="0" sz="1300" spc="10">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nulls</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that</a:t>
            </a:r>
            <a:r>
              <a:rPr dirty="0" sz="1300" spc="10">
                <a:latin typeface="Times New Roman"/>
                <a:cs typeface="Times New Roman"/>
              </a:rPr>
              <a:t> </a:t>
            </a:r>
            <a:r>
              <a:rPr dirty="0" sz="1300" spc="5">
                <a:latin typeface="Times New Roman"/>
                <a:cs typeface="Times New Roman"/>
              </a:rPr>
              <a:t>field.</a:t>
            </a:r>
            <a:r>
              <a:rPr dirty="0" sz="1300" spc="10">
                <a:latin typeface="Times New Roman"/>
                <a:cs typeface="Times New Roman"/>
              </a:rPr>
              <a:t> Remember</a:t>
            </a:r>
            <a:r>
              <a:rPr dirty="0" sz="1300" spc="15">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fields</a:t>
            </a:r>
            <a:r>
              <a:rPr dirty="0" sz="1300" spc="15">
                <a:latin typeface="Times New Roman"/>
                <a:cs typeface="Times New Roman"/>
              </a:rPr>
              <a:t> </a:t>
            </a:r>
            <a:r>
              <a:rPr dirty="0" sz="1300" spc="5">
                <a:latin typeface="Times New Roman"/>
                <a:cs typeface="Times New Roman"/>
              </a:rPr>
              <a:t>declared</a:t>
            </a:r>
            <a:r>
              <a:rPr dirty="0" sz="1300" spc="15">
                <a:latin typeface="Times New Roman"/>
                <a:cs typeface="Times New Roman"/>
              </a:rPr>
              <a:t> </a:t>
            </a:r>
            <a:r>
              <a:rPr dirty="0" sz="1300" spc="5">
                <a:latin typeface="Times New Roman"/>
                <a:cs typeface="Times New Roman"/>
              </a:rPr>
              <a:t>as </a:t>
            </a:r>
            <a:r>
              <a:rPr dirty="0" sz="1300" spc="15">
                <a:latin typeface="Courier New"/>
                <a:cs typeface="Courier New"/>
              </a:rPr>
              <a:t>NOT</a:t>
            </a:r>
            <a:r>
              <a:rPr dirty="0" sz="1300" spc="-440">
                <a:latin typeface="Courier New"/>
                <a:cs typeface="Courier New"/>
              </a:rPr>
              <a:t> </a:t>
            </a:r>
            <a:r>
              <a:rPr dirty="0" sz="1300" spc="15">
                <a:latin typeface="Courier New"/>
                <a:cs typeface="Courier New"/>
              </a:rPr>
              <a:t>NULL</a:t>
            </a:r>
            <a:r>
              <a:rPr dirty="0" sz="1300" spc="-445">
                <a:latin typeface="Courier New"/>
                <a:cs typeface="Courier New"/>
              </a:rPr>
              <a:t> </a:t>
            </a:r>
            <a:r>
              <a:rPr dirty="0" sz="1300" spc="5">
                <a:latin typeface="Times New Roman"/>
                <a:cs typeface="Times New Roman"/>
              </a:rPr>
              <a:t>must</a:t>
            </a:r>
            <a:r>
              <a:rPr dirty="0" sz="1300" spc="10">
                <a:latin typeface="Times New Roman"/>
                <a:cs typeface="Times New Roman"/>
              </a:rPr>
              <a:t> </a:t>
            </a:r>
            <a:r>
              <a:rPr dirty="0" sz="1300" spc="5">
                <a:latin typeface="Times New Roman"/>
                <a:cs typeface="Times New Roman"/>
              </a:rPr>
              <a:t>be  initialized.</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4</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5180330" cy="4165600"/>
          </a:xfrm>
          <a:prstGeom prst="rect">
            <a:avLst/>
          </a:prstGeom>
        </p:spPr>
        <p:txBody>
          <a:bodyPr wrap="square" lIns="0" tIns="12700" rIns="0" bIns="0" rtlCol="0" vert="horz">
            <a:spAutoFit/>
          </a:bodyPr>
          <a:lstStyle/>
          <a:p>
            <a:pPr marL="492125">
              <a:lnSpc>
                <a:spcPct val="100000"/>
              </a:lnSpc>
              <a:spcBef>
                <a:spcPts val="100"/>
              </a:spcBef>
            </a:pPr>
            <a:r>
              <a:rPr dirty="0" sz="2000" b="1">
                <a:latin typeface="Arial"/>
                <a:cs typeface="Arial"/>
              </a:rPr>
              <a:t>Guidelines </a:t>
            </a:r>
            <a:r>
              <a:rPr dirty="0" sz="2000" spc="-5" b="1">
                <a:latin typeface="Arial"/>
                <a:cs typeface="Arial"/>
              </a:rPr>
              <a:t>for Designing </a:t>
            </a:r>
            <a:r>
              <a:rPr dirty="0" sz="2000" b="1">
                <a:latin typeface="Arial"/>
                <a:cs typeface="Arial"/>
              </a:rPr>
              <a:t>Triggers</a:t>
            </a:r>
            <a:endParaRPr sz="2000">
              <a:latin typeface="Arial"/>
              <a:cs typeface="Arial"/>
            </a:endParaRPr>
          </a:p>
          <a:p>
            <a:pPr>
              <a:lnSpc>
                <a:spcPct val="100000"/>
              </a:lnSpc>
            </a:pPr>
            <a:endParaRPr sz="2200">
              <a:latin typeface="Arial"/>
              <a:cs typeface="Arial"/>
            </a:endParaRPr>
          </a:p>
          <a:p>
            <a:pPr marL="326390" indent="-327025">
              <a:lnSpc>
                <a:spcPct val="100000"/>
              </a:lnSpc>
              <a:spcBef>
                <a:spcPts val="1535"/>
              </a:spcBef>
              <a:buClr>
                <a:srgbClr val="FF0000"/>
              </a:buClr>
              <a:buFont typeface="Arial"/>
              <a:buChar char="•"/>
              <a:tabLst>
                <a:tab pos="326390" algn="l"/>
                <a:tab pos="327025" algn="l"/>
              </a:tabLst>
            </a:pPr>
            <a:r>
              <a:rPr dirty="0" sz="1550" spc="10" b="1">
                <a:latin typeface="Arial"/>
                <a:cs typeface="Arial"/>
              </a:rPr>
              <a:t>You can design triggers</a:t>
            </a:r>
            <a:r>
              <a:rPr dirty="0" sz="1550" spc="5" b="1">
                <a:latin typeface="Arial"/>
                <a:cs typeface="Arial"/>
              </a:rPr>
              <a:t> to:</a:t>
            </a:r>
            <a:endParaRPr sz="1550">
              <a:latin typeface="Arial"/>
              <a:cs typeface="Arial"/>
            </a:endParaRPr>
          </a:p>
          <a:p>
            <a:pPr lvl="1" marL="653415" indent="-245110">
              <a:lnSpc>
                <a:spcPct val="100000"/>
              </a:lnSpc>
              <a:spcBef>
                <a:spcPts val="385"/>
              </a:spcBef>
              <a:buClr>
                <a:srgbClr val="FF0000"/>
              </a:buClr>
              <a:buFont typeface="Arial"/>
              <a:buChar char="–"/>
              <a:tabLst>
                <a:tab pos="653415" algn="l"/>
                <a:tab pos="654050" algn="l"/>
              </a:tabLst>
            </a:pPr>
            <a:r>
              <a:rPr dirty="0" sz="1400" spc="15" b="1">
                <a:latin typeface="Arial"/>
                <a:cs typeface="Arial"/>
              </a:rPr>
              <a:t>Perform </a:t>
            </a:r>
            <a:r>
              <a:rPr dirty="0" sz="1400" spc="10" b="1">
                <a:latin typeface="Arial"/>
                <a:cs typeface="Arial"/>
              </a:rPr>
              <a:t>related</a:t>
            </a:r>
            <a:r>
              <a:rPr dirty="0" sz="1400" spc="-10" b="1">
                <a:latin typeface="Arial"/>
                <a:cs typeface="Arial"/>
              </a:rPr>
              <a:t> </a:t>
            </a:r>
            <a:r>
              <a:rPr dirty="0" sz="1400" spc="10" b="1">
                <a:latin typeface="Arial"/>
                <a:cs typeface="Arial"/>
              </a:rPr>
              <a:t>actions</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5" b="1">
                <a:latin typeface="Arial"/>
                <a:cs typeface="Arial"/>
              </a:rPr>
              <a:t>Centralize </a:t>
            </a:r>
            <a:r>
              <a:rPr dirty="0" sz="1400" spc="10" b="1">
                <a:latin typeface="Arial"/>
                <a:cs typeface="Arial"/>
              </a:rPr>
              <a:t>global</a:t>
            </a:r>
            <a:r>
              <a:rPr dirty="0" sz="1400" spc="5" b="1">
                <a:latin typeface="Arial"/>
                <a:cs typeface="Arial"/>
              </a:rPr>
              <a:t> </a:t>
            </a:r>
            <a:r>
              <a:rPr dirty="0" sz="1400" spc="10" b="1">
                <a:latin typeface="Arial"/>
                <a:cs typeface="Arial"/>
              </a:rPr>
              <a:t>operations</a:t>
            </a:r>
            <a:endParaRPr sz="140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You must not design</a:t>
            </a:r>
            <a:r>
              <a:rPr dirty="0" sz="1550" spc="5" b="1">
                <a:latin typeface="Arial"/>
                <a:cs typeface="Arial"/>
              </a:rPr>
              <a:t> triggers:</a:t>
            </a:r>
            <a:endParaRPr sz="1550">
              <a:latin typeface="Arial"/>
              <a:cs typeface="Arial"/>
            </a:endParaRPr>
          </a:p>
          <a:p>
            <a:pPr lvl="1" marL="653415" marR="195580" indent="-245110">
              <a:lnSpc>
                <a:spcPct val="102200"/>
              </a:lnSpc>
              <a:spcBef>
                <a:spcPts val="340"/>
              </a:spcBef>
              <a:buClr>
                <a:srgbClr val="FF0000"/>
              </a:buClr>
              <a:buFont typeface="Arial"/>
              <a:buChar char="–"/>
              <a:tabLst>
                <a:tab pos="653415" algn="l"/>
                <a:tab pos="654050" algn="l"/>
              </a:tabLst>
            </a:pPr>
            <a:r>
              <a:rPr dirty="0" sz="1400" spc="15" b="1">
                <a:latin typeface="Arial"/>
                <a:cs typeface="Arial"/>
              </a:rPr>
              <a:t>Where </a:t>
            </a:r>
            <a:r>
              <a:rPr dirty="0" sz="1400" spc="5" b="1">
                <a:latin typeface="Arial"/>
                <a:cs typeface="Arial"/>
              </a:rPr>
              <a:t>functionality </a:t>
            </a:r>
            <a:r>
              <a:rPr dirty="0" sz="1400" spc="10" b="1">
                <a:latin typeface="Arial"/>
                <a:cs typeface="Arial"/>
              </a:rPr>
              <a:t>is already built into the Oracle  </a:t>
            </a:r>
            <a:r>
              <a:rPr dirty="0" sz="1400" spc="5" b="1">
                <a:latin typeface="Arial"/>
                <a:cs typeface="Arial"/>
              </a:rPr>
              <a:t>server</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0" b="1">
                <a:latin typeface="Arial"/>
                <a:cs typeface="Arial"/>
              </a:rPr>
              <a:t>That duplicate other</a:t>
            </a:r>
            <a:r>
              <a:rPr dirty="0" sz="1400" spc="-10" b="1">
                <a:latin typeface="Arial"/>
                <a:cs typeface="Arial"/>
              </a:rPr>
              <a:t> </a:t>
            </a:r>
            <a:r>
              <a:rPr dirty="0" sz="1400" spc="10" b="1">
                <a:latin typeface="Arial"/>
                <a:cs typeface="Arial"/>
              </a:rPr>
              <a:t>triggers</a:t>
            </a:r>
            <a:endParaRPr sz="1400">
              <a:latin typeface="Arial"/>
              <a:cs typeface="Arial"/>
            </a:endParaRPr>
          </a:p>
          <a:p>
            <a:pPr marL="326390" marR="506095" indent="-327025">
              <a:lnSpc>
                <a:spcPct val="101400"/>
              </a:lnSpc>
              <a:spcBef>
                <a:spcPts val="370"/>
              </a:spcBef>
              <a:buClr>
                <a:srgbClr val="FF0000"/>
              </a:buClr>
              <a:buFont typeface="Arial"/>
              <a:buChar char="•"/>
              <a:tabLst>
                <a:tab pos="326390" algn="l"/>
                <a:tab pos="327025" algn="l"/>
              </a:tabLst>
            </a:pPr>
            <a:r>
              <a:rPr dirty="0" sz="1550" spc="10" b="1">
                <a:latin typeface="Arial"/>
                <a:cs typeface="Arial"/>
              </a:rPr>
              <a:t>You can create stored procedures and invoke  them </a:t>
            </a:r>
            <a:r>
              <a:rPr dirty="0" sz="1550" spc="5" b="1">
                <a:latin typeface="Arial"/>
                <a:cs typeface="Arial"/>
              </a:rPr>
              <a:t>in </a:t>
            </a:r>
            <a:r>
              <a:rPr dirty="0" sz="1550" spc="10" b="1">
                <a:latin typeface="Arial"/>
                <a:cs typeface="Arial"/>
              </a:rPr>
              <a:t>a </a:t>
            </a:r>
            <a:r>
              <a:rPr dirty="0" sz="1550" spc="5" b="1">
                <a:latin typeface="Arial"/>
                <a:cs typeface="Arial"/>
              </a:rPr>
              <a:t>trigger, if </a:t>
            </a:r>
            <a:r>
              <a:rPr dirty="0" sz="1550" spc="10" b="1">
                <a:latin typeface="Arial"/>
                <a:cs typeface="Arial"/>
              </a:rPr>
              <a:t>the PL/SQL code </a:t>
            </a:r>
            <a:r>
              <a:rPr dirty="0" sz="1550" spc="5" b="1">
                <a:latin typeface="Arial"/>
                <a:cs typeface="Arial"/>
              </a:rPr>
              <a:t>is </a:t>
            </a:r>
            <a:r>
              <a:rPr dirty="0" sz="1550" spc="10" b="1">
                <a:latin typeface="Arial"/>
                <a:cs typeface="Arial"/>
              </a:rPr>
              <a:t>very  lengthy.</a:t>
            </a:r>
            <a:endParaRPr sz="1550">
              <a:latin typeface="Arial"/>
              <a:cs typeface="Arial"/>
            </a:endParaRPr>
          </a:p>
          <a:p>
            <a:pPr marL="326390" marR="5080" indent="-327025">
              <a:lnSpc>
                <a:spcPct val="101299"/>
              </a:lnSpc>
              <a:spcBef>
                <a:spcPts val="380"/>
              </a:spcBef>
              <a:buClr>
                <a:srgbClr val="FF0000"/>
              </a:buClr>
              <a:buFont typeface="Arial"/>
              <a:buChar char="•"/>
              <a:tabLst>
                <a:tab pos="326390" algn="l"/>
                <a:tab pos="327025" algn="l"/>
              </a:tabLst>
            </a:pPr>
            <a:r>
              <a:rPr dirty="0" sz="1550" spc="10" b="1">
                <a:latin typeface="Arial"/>
                <a:cs typeface="Arial"/>
              </a:rPr>
              <a:t>The excessive use of triggers can result </a:t>
            </a:r>
            <a:r>
              <a:rPr dirty="0" sz="1550" spc="5" b="1">
                <a:latin typeface="Arial"/>
                <a:cs typeface="Arial"/>
              </a:rPr>
              <a:t>in  </a:t>
            </a:r>
            <a:r>
              <a:rPr dirty="0" sz="1550" spc="10" b="1">
                <a:latin typeface="Arial"/>
                <a:cs typeface="Arial"/>
              </a:rPr>
              <a:t>complex interdependencies, which may be </a:t>
            </a:r>
            <a:r>
              <a:rPr dirty="0" sz="1550" spc="5" b="1">
                <a:latin typeface="Arial"/>
                <a:cs typeface="Arial"/>
              </a:rPr>
              <a:t>difficult  </a:t>
            </a:r>
            <a:r>
              <a:rPr dirty="0" sz="1550" spc="10" b="1">
                <a:latin typeface="Arial"/>
                <a:cs typeface="Arial"/>
              </a:rPr>
              <a:t>to maintain </a:t>
            </a:r>
            <a:r>
              <a:rPr dirty="0" sz="1550" spc="5" b="1">
                <a:latin typeface="Arial"/>
                <a:cs typeface="Arial"/>
              </a:rPr>
              <a:t>in </a:t>
            </a:r>
            <a:r>
              <a:rPr dirty="0" sz="1550" spc="10" b="1">
                <a:latin typeface="Arial"/>
                <a:cs typeface="Arial"/>
              </a:rPr>
              <a:t>large</a:t>
            </a:r>
            <a:r>
              <a:rPr dirty="0" sz="1550" b="1">
                <a:latin typeface="Arial"/>
                <a:cs typeface="Arial"/>
              </a:rPr>
              <a:t> </a:t>
            </a:r>
            <a:r>
              <a:rPr dirty="0" sz="1550" spc="10" b="1">
                <a:latin typeface="Arial"/>
                <a:cs typeface="Arial"/>
              </a:rPr>
              <a:t>applications.</a:t>
            </a:r>
            <a:endParaRPr sz="1550">
              <a:latin typeface="Arial"/>
              <a:cs typeface="Arial"/>
            </a:endParaRPr>
          </a:p>
        </p:txBody>
      </p:sp>
      <p:sp>
        <p:nvSpPr>
          <p:cNvPr id="7" name="object 7"/>
          <p:cNvSpPr txBox="1"/>
          <p:nvPr/>
        </p:nvSpPr>
        <p:spPr>
          <a:xfrm>
            <a:off x="743204" y="5609382"/>
            <a:ext cx="6176010" cy="393509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Guidelines for Designing</a:t>
            </a:r>
            <a:r>
              <a:rPr dirty="0" sz="1300" spc="15" b="1">
                <a:latin typeface="Arial"/>
                <a:cs typeface="Arial"/>
              </a:rPr>
              <a:t> </a:t>
            </a:r>
            <a:r>
              <a:rPr dirty="0" sz="1300" spc="5" b="1">
                <a:latin typeface="Arial"/>
                <a:cs typeface="Arial"/>
              </a:rPr>
              <a:t>Triggers</a:t>
            </a:r>
            <a:endParaRPr sz="1300">
              <a:latin typeface="Arial"/>
              <a:cs typeface="Arial"/>
            </a:endParaRPr>
          </a:p>
          <a:p>
            <a:pPr marL="515620" indent="-252095">
              <a:lnSpc>
                <a:spcPct val="100000"/>
              </a:lnSpc>
              <a:spcBef>
                <a:spcPts val="390"/>
              </a:spcBef>
              <a:buChar char="•"/>
              <a:tabLst>
                <a:tab pos="514984" algn="l"/>
                <a:tab pos="515620" algn="l"/>
              </a:tabLst>
            </a:pPr>
            <a:r>
              <a:rPr dirty="0" sz="1300" spc="5">
                <a:latin typeface="Times New Roman"/>
                <a:cs typeface="Times New Roman"/>
              </a:rPr>
              <a:t>Use triggers to guarantee that related actions are performed for a specific</a:t>
            </a:r>
            <a:r>
              <a:rPr dirty="0" sz="1300" spc="155">
                <a:latin typeface="Times New Roman"/>
                <a:cs typeface="Times New Roman"/>
              </a:rPr>
              <a:t> </a:t>
            </a:r>
            <a:r>
              <a:rPr dirty="0" sz="1300" spc="5">
                <a:latin typeface="Times New Roman"/>
                <a:cs typeface="Times New Roman"/>
              </a:rPr>
              <a:t>operation.</a:t>
            </a:r>
            <a:endParaRPr sz="1300">
              <a:latin typeface="Times New Roman"/>
              <a:cs typeface="Times New Roman"/>
            </a:endParaRPr>
          </a:p>
          <a:p>
            <a:pPr marL="514984" marR="120014" indent="-251460">
              <a:lnSpc>
                <a:spcPts val="1580"/>
              </a:lnSpc>
              <a:spcBef>
                <a:spcPts val="50"/>
              </a:spcBef>
              <a:buChar char="•"/>
              <a:tabLst>
                <a:tab pos="514984" algn="l"/>
                <a:tab pos="515620" algn="l"/>
              </a:tabLst>
            </a:pPr>
            <a:r>
              <a:rPr dirty="0" sz="1300" spc="5">
                <a:latin typeface="Times New Roman"/>
                <a:cs typeface="Times New Roman"/>
              </a:rPr>
              <a:t>Use database triggers for centralized, global operations that should be fired for the  triggering statement, independent of the </a:t>
            </a:r>
            <a:r>
              <a:rPr dirty="0" sz="1300">
                <a:latin typeface="Times New Roman"/>
                <a:cs typeface="Times New Roman"/>
              </a:rPr>
              <a:t>user </a:t>
            </a:r>
            <a:r>
              <a:rPr dirty="0" sz="1300" spc="5">
                <a:latin typeface="Times New Roman"/>
                <a:cs typeface="Times New Roman"/>
              </a:rPr>
              <a:t>or application issuing the</a:t>
            </a:r>
            <a:r>
              <a:rPr dirty="0" sz="1300" spc="150">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514984" marR="38735" indent="-251460">
              <a:lnSpc>
                <a:spcPts val="1580"/>
              </a:lnSpc>
              <a:spcBef>
                <a:spcPts val="10"/>
              </a:spcBef>
              <a:buChar char="•"/>
              <a:tabLst>
                <a:tab pos="514984" algn="l"/>
                <a:tab pos="515620" algn="l"/>
              </a:tabLst>
            </a:pPr>
            <a:r>
              <a:rPr dirty="0" sz="1300" spc="10">
                <a:latin typeface="Times New Roman"/>
                <a:cs typeface="Times New Roman"/>
              </a:rPr>
              <a:t>Do </a:t>
            </a:r>
            <a:r>
              <a:rPr dirty="0" sz="1300" spc="5">
                <a:latin typeface="Times New Roman"/>
                <a:cs typeface="Times New Roman"/>
              </a:rPr>
              <a:t>not define triggers to duplicate or replace the functionality already built into the  Oracle database. For example, </a:t>
            </a:r>
            <a:r>
              <a:rPr dirty="0" sz="1300" spc="10">
                <a:latin typeface="Times New Roman"/>
                <a:cs typeface="Times New Roman"/>
              </a:rPr>
              <a:t>implement </a:t>
            </a:r>
            <a:r>
              <a:rPr dirty="0" sz="1300" spc="5">
                <a:latin typeface="Times New Roman"/>
                <a:cs typeface="Times New Roman"/>
              </a:rPr>
              <a:t>integrity rules using</a:t>
            </a:r>
            <a:r>
              <a:rPr dirty="0" sz="1300" spc="35">
                <a:latin typeface="Times New Roman"/>
                <a:cs typeface="Times New Roman"/>
              </a:rPr>
              <a:t> </a:t>
            </a:r>
            <a:r>
              <a:rPr dirty="0" sz="1300" spc="5">
                <a:latin typeface="Times New Roman"/>
                <a:cs typeface="Times New Roman"/>
              </a:rPr>
              <a:t>declarative</a:t>
            </a:r>
            <a:endParaRPr sz="1300">
              <a:latin typeface="Times New Roman"/>
              <a:cs typeface="Times New Roman"/>
            </a:endParaRPr>
          </a:p>
          <a:p>
            <a:pPr marL="514984">
              <a:lnSpc>
                <a:spcPts val="1525"/>
              </a:lnSpc>
            </a:pPr>
            <a:r>
              <a:rPr dirty="0" sz="1300" spc="5">
                <a:latin typeface="Times New Roman"/>
                <a:cs typeface="Times New Roman"/>
              </a:rPr>
              <a:t>constraints, not triggers. </a:t>
            </a:r>
            <a:r>
              <a:rPr dirty="0" sz="1300" spc="10">
                <a:latin typeface="Times New Roman"/>
                <a:cs typeface="Times New Roman"/>
              </a:rPr>
              <a:t>To remember </a:t>
            </a:r>
            <a:r>
              <a:rPr dirty="0" sz="1300" spc="5">
                <a:latin typeface="Times New Roman"/>
                <a:cs typeface="Times New Roman"/>
              </a:rPr>
              <a:t>the design order for a business</a:t>
            </a:r>
            <a:r>
              <a:rPr dirty="0" sz="1300" spc="20">
                <a:latin typeface="Times New Roman"/>
                <a:cs typeface="Times New Roman"/>
              </a:rPr>
              <a:t> </a:t>
            </a:r>
            <a:r>
              <a:rPr dirty="0" sz="1300" spc="5">
                <a:latin typeface="Times New Roman"/>
                <a:cs typeface="Times New Roman"/>
              </a:rPr>
              <a:t>rule:</a:t>
            </a:r>
            <a:endParaRPr sz="1300">
              <a:latin typeface="Times New Roman"/>
              <a:cs typeface="Times New Roman"/>
            </a:endParaRPr>
          </a:p>
          <a:p>
            <a:pPr lvl="1" marL="892175" indent="-252095">
              <a:lnSpc>
                <a:spcPct val="100000"/>
              </a:lnSpc>
              <a:spcBef>
                <a:spcPts val="20"/>
              </a:spcBef>
              <a:buChar char="-"/>
              <a:tabLst>
                <a:tab pos="892175" algn="l"/>
                <a:tab pos="892810" algn="l"/>
              </a:tabLst>
            </a:pPr>
            <a:r>
              <a:rPr dirty="0" sz="1300" spc="5">
                <a:latin typeface="Times New Roman"/>
                <a:cs typeface="Times New Roman"/>
              </a:rPr>
              <a:t>Use built-in constraints in the Oracle server, such as primary key, and so</a:t>
            </a:r>
            <a:r>
              <a:rPr dirty="0" sz="1300" spc="90">
                <a:latin typeface="Times New Roman"/>
                <a:cs typeface="Times New Roman"/>
              </a:rPr>
              <a:t> </a:t>
            </a:r>
            <a:r>
              <a:rPr dirty="0" sz="1300" spc="5">
                <a:latin typeface="Times New Roman"/>
                <a:cs typeface="Times New Roman"/>
              </a:rPr>
              <a:t>on.</a:t>
            </a:r>
            <a:endParaRPr sz="1300">
              <a:latin typeface="Times New Roman"/>
              <a:cs typeface="Times New Roman"/>
            </a:endParaRPr>
          </a:p>
          <a:p>
            <a:pPr lvl="1" marL="892175" marR="208279" indent="-251460">
              <a:lnSpc>
                <a:spcPct val="101099"/>
              </a:lnSpc>
              <a:spcBef>
                <a:spcPts val="5"/>
              </a:spcBef>
              <a:buChar char="-"/>
              <a:tabLst>
                <a:tab pos="892175" algn="l"/>
                <a:tab pos="892810" algn="l"/>
              </a:tabLst>
            </a:pPr>
            <a:r>
              <a:rPr dirty="0" sz="1300" spc="5">
                <a:latin typeface="Times New Roman"/>
                <a:cs typeface="Times New Roman"/>
              </a:rPr>
              <a:t>Develop a database trigger or an application, such as a servlet or Enterprise  JavaBeans (EJB) </a:t>
            </a:r>
            <a:r>
              <a:rPr dirty="0" sz="1300" spc="10">
                <a:latin typeface="Times New Roman"/>
                <a:cs typeface="Times New Roman"/>
              </a:rPr>
              <a:t>on </a:t>
            </a:r>
            <a:r>
              <a:rPr dirty="0" sz="1300" spc="5">
                <a:latin typeface="Times New Roman"/>
                <a:cs typeface="Times New Roman"/>
              </a:rPr>
              <a:t>your middle</a:t>
            </a:r>
            <a:r>
              <a:rPr dirty="0" sz="1300">
                <a:latin typeface="Times New Roman"/>
                <a:cs typeface="Times New Roman"/>
              </a:rPr>
              <a:t> </a:t>
            </a:r>
            <a:r>
              <a:rPr dirty="0" sz="1300" spc="5">
                <a:latin typeface="Times New Roman"/>
                <a:cs typeface="Times New Roman"/>
              </a:rPr>
              <a:t>tier.</a:t>
            </a:r>
            <a:endParaRPr sz="1300">
              <a:latin typeface="Times New Roman"/>
              <a:cs typeface="Times New Roman"/>
            </a:endParaRPr>
          </a:p>
          <a:p>
            <a:pPr lvl="1" marL="892810" marR="57785" indent="-252095">
              <a:lnSpc>
                <a:spcPct val="101499"/>
              </a:lnSpc>
              <a:buChar char="-"/>
              <a:tabLst>
                <a:tab pos="892175" algn="l"/>
                <a:tab pos="892810" algn="l"/>
              </a:tabLst>
            </a:pPr>
            <a:r>
              <a:rPr dirty="0" sz="1300" spc="5">
                <a:latin typeface="Times New Roman"/>
                <a:cs typeface="Times New Roman"/>
              </a:rPr>
              <a:t>Use a presentation interface, such as Oracle Forms, </a:t>
            </a:r>
            <a:r>
              <a:rPr dirty="0" sz="1300" spc="10">
                <a:latin typeface="Times New Roman"/>
                <a:cs typeface="Times New Roman"/>
              </a:rPr>
              <a:t>HTML, </a:t>
            </a:r>
            <a:r>
              <a:rPr dirty="0" sz="1300" spc="5">
                <a:latin typeface="Times New Roman"/>
                <a:cs typeface="Times New Roman"/>
              </a:rPr>
              <a:t>JavaServer Pages  (JSP) and so on, for data presentation rules.</a:t>
            </a:r>
            <a:endParaRPr sz="1300">
              <a:latin typeface="Times New Roman"/>
              <a:cs typeface="Times New Roman"/>
            </a:endParaRPr>
          </a:p>
          <a:p>
            <a:pPr marL="515620" indent="-251460">
              <a:lnSpc>
                <a:spcPct val="100000"/>
              </a:lnSpc>
              <a:spcBef>
                <a:spcPts val="15"/>
              </a:spcBef>
              <a:buChar char="•"/>
              <a:tabLst>
                <a:tab pos="514984" algn="l"/>
                <a:tab pos="515620" algn="l"/>
              </a:tabLst>
            </a:pPr>
            <a:r>
              <a:rPr dirty="0" sz="1300" spc="5">
                <a:latin typeface="Times New Roman"/>
                <a:cs typeface="Times New Roman"/>
              </a:rPr>
              <a:t>Excessive use of triggers can result in complex interdependencies, which </a:t>
            </a:r>
            <a:r>
              <a:rPr dirty="0" sz="1300" spc="10">
                <a:latin typeface="Times New Roman"/>
                <a:cs typeface="Times New Roman"/>
              </a:rPr>
              <a:t>may</a:t>
            </a:r>
            <a:r>
              <a:rPr dirty="0" sz="1300" spc="90">
                <a:latin typeface="Times New Roman"/>
                <a:cs typeface="Times New Roman"/>
              </a:rPr>
              <a:t> </a:t>
            </a:r>
            <a:r>
              <a:rPr dirty="0" sz="1300" spc="5">
                <a:latin typeface="Times New Roman"/>
                <a:cs typeface="Times New Roman"/>
              </a:rPr>
              <a:t>be</a:t>
            </a:r>
            <a:endParaRPr sz="1300">
              <a:latin typeface="Times New Roman"/>
              <a:cs typeface="Times New Roman"/>
            </a:endParaRPr>
          </a:p>
          <a:p>
            <a:pPr marL="514984" marR="208279">
              <a:lnSpc>
                <a:spcPct val="101099"/>
              </a:lnSpc>
              <a:spcBef>
                <a:spcPts val="10"/>
              </a:spcBef>
            </a:pPr>
            <a:r>
              <a:rPr dirty="0" sz="1300" spc="5">
                <a:latin typeface="Times New Roman"/>
                <a:cs typeface="Times New Roman"/>
              </a:rPr>
              <a:t>difficult to </a:t>
            </a:r>
            <a:r>
              <a:rPr dirty="0" sz="1300" spc="10">
                <a:latin typeface="Times New Roman"/>
                <a:cs typeface="Times New Roman"/>
              </a:rPr>
              <a:t>maintain. Use </a:t>
            </a:r>
            <a:r>
              <a:rPr dirty="0" sz="1300" spc="5">
                <a:latin typeface="Times New Roman"/>
                <a:cs typeface="Times New Roman"/>
              </a:rPr>
              <a:t>triggers </a:t>
            </a:r>
            <a:r>
              <a:rPr dirty="0" sz="1300" spc="10">
                <a:latin typeface="Times New Roman"/>
                <a:cs typeface="Times New Roman"/>
              </a:rPr>
              <a:t>when </a:t>
            </a:r>
            <a:r>
              <a:rPr dirty="0" sz="1300" spc="5">
                <a:latin typeface="Times New Roman"/>
                <a:cs typeface="Times New Roman"/>
              </a:rPr>
              <a:t>necessary, and be aware </a:t>
            </a:r>
            <a:r>
              <a:rPr dirty="0" sz="1300" spc="10">
                <a:latin typeface="Times New Roman"/>
                <a:cs typeface="Times New Roman"/>
              </a:rPr>
              <a:t>of </a:t>
            </a:r>
            <a:r>
              <a:rPr dirty="0" sz="1300" spc="5">
                <a:latin typeface="Times New Roman"/>
                <a:cs typeface="Times New Roman"/>
              </a:rPr>
              <a:t>recursive and  cascading effects.</a:t>
            </a:r>
            <a:endParaRPr sz="1300">
              <a:latin typeface="Times New Roman"/>
              <a:cs typeface="Times New Roman"/>
            </a:endParaRPr>
          </a:p>
          <a:p>
            <a:pPr marL="515620" marR="154305" indent="-251460">
              <a:lnSpc>
                <a:spcPct val="101499"/>
              </a:lnSpc>
              <a:buChar char="•"/>
              <a:tabLst>
                <a:tab pos="514984" algn="l"/>
                <a:tab pos="515620" algn="l"/>
              </a:tabLst>
            </a:pPr>
            <a:r>
              <a:rPr dirty="0" sz="1300" spc="10">
                <a:latin typeface="Times New Roman"/>
                <a:cs typeface="Times New Roman"/>
              </a:rPr>
              <a:t>Avoid </a:t>
            </a:r>
            <a:r>
              <a:rPr dirty="0" sz="1300" spc="5">
                <a:latin typeface="Times New Roman"/>
                <a:cs typeface="Times New Roman"/>
              </a:rPr>
              <a:t>lengthy trigger logic </a:t>
            </a:r>
            <a:r>
              <a:rPr dirty="0" sz="1300" spc="10">
                <a:latin typeface="Times New Roman"/>
                <a:cs typeface="Times New Roman"/>
              </a:rPr>
              <a:t>by </a:t>
            </a:r>
            <a:r>
              <a:rPr dirty="0" sz="1300" spc="5">
                <a:latin typeface="Times New Roman"/>
                <a:cs typeface="Times New Roman"/>
              </a:rPr>
              <a:t>creating stored procedures or packaged procedures  that are invoked in the trigger</a:t>
            </a:r>
            <a:r>
              <a:rPr dirty="0" sz="1300" spc="15">
                <a:latin typeface="Times New Roman"/>
                <a:cs typeface="Times New Roman"/>
              </a:rPr>
              <a:t> </a:t>
            </a:r>
            <a:r>
              <a:rPr dirty="0" sz="1300" spc="10">
                <a:latin typeface="Times New Roman"/>
                <a:cs typeface="Times New Roman"/>
              </a:rPr>
              <a:t>body.</a:t>
            </a:r>
            <a:endParaRPr sz="1300">
              <a:latin typeface="Times New Roman"/>
              <a:cs typeface="Times New Roman"/>
            </a:endParaRPr>
          </a:p>
          <a:p>
            <a:pPr marL="515620" marR="5080" indent="-251460">
              <a:lnSpc>
                <a:spcPts val="1580"/>
              </a:lnSpc>
              <a:spcBef>
                <a:spcPts val="55"/>
              </a:spcBef>
              <a:buChar char="•"/>
              <a:tabLst>
                <a:tab pos="514984" algn="l"/>
                <a:tab pos="516255" algn="l"/>
              </a:tabLst>
            </a:pPr>
            <a:r>
              <a:rPr dirty="0" sz="1300" spc="5">
                <a:latin typeface="Times New Roman"/>
                <a:cs typeface="Times New Roman"/>
              </a:rPr>
              <a:t>Database triggers fire for every user each time the event occurs </a:t>
            </a:r>
            <a:r>
              <a:rPr dirty="0" sz="1300" spc="10">
                <a:latin typeface="Times New Roman"/>
                <a:cs typeface="Times New Roman"/>
              </a:rPr>
              <a:t>on </a:t>
            </a:r>
            <a:r>
              <a:rPr dirty="0" sz="1300" spc="5">
                <a:latin typeface="Times New Roman"/>
                <a:cs typeface="Times New Roman"/>
              </a:rPr>
              <a:t>the trigger that is  created.</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7" name="object 1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8" name="object 1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6</a:t>
            </a:r>
            <a:endParaRPr baseline="-18518" sz="1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693670" y="855218"/>
            <a:ext cx="236029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%ROWTYPE</a:t>
            </a:r>
            <a:r>
              <a:rPr dirty="0" sz="2000" spc="-705" b="1">
                <a:latin typeface="Courier New"/>
                <a:cs typeface="Courier New"/>
              </a:rPr>
              <a:t> </a:t>
            </a:r>
            <a:r>
              <a:rPr dirty="0" sz="2000" spc="-5" b="1">
                <a:latin typeface="Arial"/>
                <a:cs typeface="Arial"/>
              </a:rPr>
              <a:t>Attribute</a:t>
            </a:r>
            <a:endParaRPr sz="2000">
              <a:latin typeface="Arial"/>
              <a:cs typeface="Arial"/>
            </a:endParaRPr>
          </a:p>
        </p:txBody>
      </p:sp>
      <p:sp>
        <p:nvSpPr>
          <p:cNvPr id="7" name="object 7"/>
          <p:cNvSpPr txBox="1"/>
          <p:nvPr/>
        </p:nvSpPr>
        <p:spPr>
          <a:xfrm>
            <a:off x="1243583" y="1745561"/>
            <a:ext cx="4989195" cy="1063625"/>
          </a:xfrm>
          <a:prstGeom prst="rect">
            <a:avLst/>
          </a:prstGeom>
        </p:spPr>
        <p:txBody>
          <a:bodyPr wrap="square" lIns="0" tIns="62230" rIns="0" bIns="0" rtlCol="0" vert="horz">
            <a:spAutoFit/>
          </a:bodyPr>
          <a:lstStyle/>
          <a:p>
            <a:pPr>
              <a:lnSpc>
                <a:spcPct val="100000"/>
              </a:lnSpc>
              <a:spcBef>
                <a:spcPts val="490"/>
              </a:spcBef>
            </a:pPr>
            <a:r>
              <a:rPr dirty="0" sz="1550" spc="10" b="1">
                <a:latin typeface="Arial"/>
                <a:cs typeface="Arial"/>
              </a:rPr>
              <a:t>Examples:</a:t>
            </a:r>
            <a:endParaRPr sz="1550">
              <a:latin typeface="Arial"/>
              <a:cs typeface="Arial"/>
            </a:endParaRPr>
          </a:p>
          <a:p>
            <a:pPr marL="407670" marR="5080" indent="-327025">
              <a:lnSpc>
                <a:spcPct val="98400"/>
              </a:lnSpc>
              <a:spcBef>
                <a:spcPts val="425"/>
              </a:spcBef>
              <a:buClr>
                <a:srgbClr val="FF0000"/>
              </a:buClr>
              <a:buFont typeface="Arial"/>
              <a:buChar char="•"/>
              <a:tabLst>
                <a:tab pos="407670" algn="l"/>
                <a:tab pos="408305" algn="l"/>
              </a:tabLst>
            </a:pPr>
            <a:r>
              <a:rPr dirty="0" sz="1550" spc="10" b="1">
                <a:latin typeface="Arial"/>
                <a:cs typeface="Arial"/>
              </a:rPr>
              <a:t>Declare a variable to store the same</a:t>
            </a:r>
            <a:r>
              <a:rPr dirty="0" sz="1550" spc="-75" b="1">
                <a:latin typeface="Arial"/>
                <a:cs typeface="Arial"/>
              </a:rPr>
              <a:t> </a:t>
            </a:r>
            <a:r>
              <a:rPr dirty="0" sz="1550" spc="10" b="1">
                <a:latin typeface="Arial"/>
                <a:cs typeface="Arial"/>
              </a:rPr>
              <a:t>information  about a department as </a:t>
            </a:r>
            <a:r>
              <a:rPr dirty="0" sz="1550" spc="5" b="1">
                <a:latin typeface="Arial"/>
                <a:cs typeface="Arial"/>
              </a:rPr>
              <a:t>is </a:t>
            </a:r>
            <a:r>
              <a:rPr dirty="0" sz="1550" spc="10" b="1">
                <a:latin typeface="Arial"/>
                <a:cs typeface="Arial"/>
              </a:rPr>
              <a:t>stored </a:t>
            </a:r>
            <a:r>
              <a:rPr dirty="0" sz="1550" spc="5" b="1">
                <a:latin typeface="Arial"/>
                <a:cs typeface="Arial"/>
              </a:rPr>
              <a:t>in </a:t>
            </a:r>
            <a:r>
              <a:rPr dirty="0" sz="1550" spc="10" b="1">
                <a:latin typeface="Arial"/>
                <a:cs typeface="Arial"/>
              </a:rPr>
              <a:t>the  </a:t>
            </a:r>
            <a:r>
              <a:rPr dirty="0" sz="1550" spc="10" b="1">
                <a:latin typeface="Courier New"/>
                <a:cs typeface="Courier New"/>
              </a:rPr>
              <a:t>DEPARTMENTS</a:t>
            </a:r>
            <a:r>
              <a:rPr dirty="0" sz="1550" spc="-495" b="1">
                <a:latin typeface="Courier New"/>
                <a:cs typeface="Courier New"/>
              </a:rPr>
              <a:t> </a:t>
            </a:r>
            <a:r>
              <a:rPr dirty="0" sz="1550" spc="5" b="1">
                <a:latin typeface="Arial"/>
                <a:cs typeface="Arial"/>
              </a:rPr>
              <a:t>table.</a:t>
            </a:r>
            <a:endParaRPr sz="1550">
              <a:latin typeface="Arial"/>
              <a:cs typeface="Arial"/>
            </a:endParaRPr>
          </a:p>
        </p:txBody>
      </p:sp>
      <p:sp>
        <p:nvSpPr>
          <p:cNvPr id="8" name="object 8"/>
          <p:cNvSpPr txBox="1"/>
          <p:nvPr/>
        </p:nvSpPr>
        <p:spPr>
          <a:xfrm>
            <a:off x="1325038" y="3292004"/>
            <a:ext cx="5050155" cy="743585"/>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Declare a variable to store the same information  about an employee as </a:t>
            </a:r>
            <a:r>
              <a:rPr dirty="0" sz="1550" spc="5" b="1">
                <a:latin typeface="Arial"/>
                <a:cs typeface="Arial"/>
              </a:rPr>
              <a:t>is </a:t>
            </a:r>
            <a:r>
              <a:rPr dirty="0" sz="1550" spc="10" b="1">
                <a:latin typeface="Arial"/>
                <a:cs typeface="Arial"/>
              </a:rPr>
              <a:t>stored </a:t>
            </a:r>
            <a:r>
              <a:rPr dirty="0" sz="1550" spc="5" b="1">
                <a:latin typeface="Arial"/>
                <a:cs typeface="Arial"/>
              </a:rPr>
              <a:t>in </a:t>
            </a:r>
            <a:r>
              <a:rPr dirty="0" sz="1550" spc="10" b="1">
                <a:latin typeface="Arial"/>
                <a:cs typeface="Arial"/>
              </a:rPr>
              <a:t>the </a:t>
            </a:r>
            <a:r>
              <a:rPr dirty="0" sz="1550" spc="10" b="1">
                <a:latin typeface="Courier New"/>
                <a:cs typeface="Courier New"/>
              </a:rPr>
              <a:t>EMPLOYEES  </a:t>
            </a:r>
            <a:r>
              <a:rPr dirty="0" sz="1550" spc="10" b="1">
                <a:latin typeface="Arial"/>
                <a:cs typeface="Arial"/>
              </a:rPr>
              <a:t>table.</a:t>
            </a:r>
            <a:endParaRPr sz="1550">
              <a:latin typeface="Arial"/>
              <a:cs typeface="Arial"/>
            </a:endParaRPr>
          </a:p>
        </p:txBody>
      </p:sp>
      <p:sp>
        <p:nvSpPr>
          <p:cNvPr id="9" name="object 9"/>
          <p:cNvSpPr txBox="1"/>
          <p:nvPr/>
        </p:nvSpPr>
        <p:spPr>
          <a:xfrm>
            <a:off x="1325880" y="2900172"/>
            <a:ext cx="5121910" cy="331470"/>
          </a:xfrm>
          <a:prstGeom prst="rect">
            <a:avLst/>
          </a:prstGeom>
          <a:solidFill>
            <a:srgbClr val="CCCCCC"/>
          </a:solidFill>
          <a:ln w="20574">
            <a:solidFill>
              <a:srgbClr val="000000"/>
            </a:solidFill>
          </a:ln>
        </p:spPr>
        <p:txBody>
          <a:bodyPr wrap="square" lIns="0" tIns="58419" rIns="0" bIns="0" rtlCol="0" vert="horz">
            <a:spAutoFit/>
          </a:bodyPr>
          <a:lstStyle/>
          <a:p>
            <a:pPr marL="74930">
              <a:lnSpc>
                <a:spcPct val="100000"/>
              </a:lnSpc>
              <a:spcBef>
                <a:spcPts val="459"/>
              </a:spcBef>
              <a:tabLst>
                <a:tab pos="1505585" algn="l"/>
              </a:tabLst>
            </a:pPr>
            <a:r>
              <a:rPr dirty="0" sz="1300" spc="-20" b="1">
                <a:latin typeface="Courier New"/>
                <a:cs typeface="Courier New"/>
              </a:rPr>
              <a:t>dept_record	departments%ROWTYPE;</a:t>
            </a:r>
            <a:endParaRPr sz="1300">
              <a:latin typeface="Courier New"/>
              <a:cs typeface="Courier New"/>
            </a:endParaRPr>
          </a:p>
        </p:txBody>
      </p:sp>
      <p:sp>
        <p:nvSpPr>
          <p:cNvPr id="10" name="object 10"/>
          <p:cNvSpPr txBox="1"/>
          <p:nvPr/>
        </p:nvSpPr>
        <p:spPr>
          <a:xfrm>
            <a:off x="1325880" y="4099559"/>
            <a:ext cx="5121910" cy="331470"/>
          </a:xfrm>
          <a:prstGeom prst="rect">
            <a:avLst/>
          </a:prstGeom>
          <a:solidFill>
            <a:srgbClr val="CCCCCC"/>
          </a:solidFill>
          <a:ln w="20574">
            <a:solidFill>
              <a:srgbClr val="000000"/>
            </a:solidFill>
          </a:ln>
        </p:spPr>
        <p:txBody>
          <a:bodyPr wrap="square" lIns="0" tIns="57785" rIns="0" bIns="0" rtlCol="0" vert="horz">
            <a:spAutoFit/>
          </a:bodyPr>
          <a:lstStyle/>
          <a:p>
            <a:pPr marL="74930">
              <a:lnSpc>
                <a:spcPct val="100000"/>
              </a:lnSpc>
              <a:spcBef>
                <a:spcPts val="455"/>
              </a:spcBef>
              <a:tabLst>
                <a:tab pos="1505585" algn="l"/>
              </a:tabLst>
            </a:pPr>
            <a:r>
              <a:rPr dirty="0" sz="1300" spc="-20" b="1">
                <a:latin typeface="Courier New"/>
                <a:cs typeface="Courier New"/>
              </a:rPr>
              <a:t>emp_record	employees%ROWTYPE;</a:t>
            </a:r>
            <a:endParaRPr sz="1300">
              <a:latin typeface="Courier New"/>
              <a:cs typeface="Courier New"/>
            </a:endParaRPr>
          </a:p>
        </p:txBody>
      </p:sp>
      <p:sp>
        <p:nvSpPr>
          <p:cNvPr id="11" name="object 11"/>
          <p:cNvSpPr txBox="1"/>
          <p:nvPr/>
        </p:nvSpPr>
        <p:spPr>
          <a:xfrm>
            <a:off x="743204" y="5609382"/>
            <a:ext cx="6205855" cy="220218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Examples</a:t>
            </a:r>
            <a:endParaRPr sz="1300">
              <a:latin typeface="Arial"/>
              <a:cs typeface="Arial"/>
            </a:endParaRPr>
          </a:p>
          <a:p>
            <a:pPr marL="138430" marR="57150" indent="-635">
              <a:lnSpc>
                <a:spcPct val="98800"/>
              </a:lnSpc>
              <a:spcBef>
                <a:spcPts val="405"/>
              </a:spcBef>
            </a:pPr>
            <a:r>
              <a:rPr dirty="0" sz="1300" spc="10">
                <a:latin typeface="Times New Roman"/>
                <a:cs typeface="Times New Roman"/>
              </a:rPr>
              <a:t>The </a:t>
            </a:r>
            <a:r>
              <a:rPr dirty="0" sz="1300" spc="5">
                <a:latin typeface="Times New Roman"/>
                <a:cs typeface="Times New Roman"/>
              </a:rPr>
              <a:t>first declaration in the slide creates a record with the same field </a:t>
            </a:r>
            <a:r>
              <a:rPr dirty="0" sz="1300" spc="10">
                <a:latin typeface="Times New Roman"/>
                <a:cs typeface="Times New Roman"/>
              </a:rPr>
              <a:t>names </a:t>
            </a:r>
            <a:r>
              <a:rPr dirty="0" sz="1300" spc="5">
                <a:latin typeface="Times New Roman"/>
                <a:cs typeface="Times New Roman"/>
              </a:rPr>
              <a:t>and field data  types as a </a:t>
            </a:r>
            <a:r>
              <a:rPr dirty="0" sz="1300" spc="10">
                <a:latin typeface="Times New Roman"/>
                <a:cs typeface="Times New Roman"/>
              </a:rPr>
              <a:t>row </a:t>
            </a:r>
            <a:r>
              <a:rPr dirty="0" sz="1300" spc="5">
                <a:latin typeface="Times New Roman"/>
                <a:cs typeface="Times New Roman"/>
              </a:rPr>
              <a:t>in the </a:t>
            </a:r>
            <a:r>
              <a:rPr dirty="0" sz="1300" spc="15">
                <a:latin typeface="Courier New"/>
                <a:cs typeface="Courier New"/>
              </a:rPr>
              <a:t>DEPARTMENTS </a:t>
            </a:r>
            <a:r>
              <a:rPr dirty="0" sz="1300" spc="5">
                <a:latin typeface="Times New Roman"/>
                <a:cs typeface="Times New Roman"/>
              </a:rPr>
              <a:t>table. </a:t>
            </a:r>
            <a:r>
              <a:rPr dirty="0" sz="1300" spc="10">
                <a:latin typeface="Times New Roman"/>
                <a:cs typeface="Times New Roman"/>
              </a:rPr>
              <a:t>The </a:t>
            </a:r>
            <a:r>
              <a:rPr dirty="0" sz="1300" spc="5">
                <a:latin typeface="Times New Roman"/>
                <a:cs typeface="Times New Roman"/>
              </a:rPr>
              <a:t>fields are </a:t>
            </a:r>
            <a:r>
              <a:rPr dirty="0" sz="1300" spc="15">
                <a:latin typeface="Courier New"/>
                <a:cs typeface="Courier New"/>
              </a:rPr>
              <a:t>DEPARTMENT_ID</a:t>
            </a:r>
            <a:r>
              <a:rPr dirty="0" sz="1300" spc="15">
                <a:latin typeface="Times New Roman"/>
                <a:cs typeface="Times New Roman"/>
              </a:rPr>
              <a:t>,  </a:t>
            </a:r>
            <a:r>
              <a:rPr dirty="0" sz="1300" spc="15">
                <a:latin typeface="Courier New"/>
                <a:cs typeface="Courier New"/>
              </a:rPr>
              <a:t>DEPARTMENT_NAME</a:t>
            </a:r>
            <a:r>
              <a:rPr dirty="0" sz="1300" spc="15">
                <a:latin typeface="Times New Roman"/>
                <a:cs typeface="Times New Roman"/>
              </a:rPr>
              <a:t>, </a:t>
            </a:r>
            <a:r>
              <a:rPr dirty="0" sz="1300" spc="10">
                <a:latin typeface="Courier New"/>
                <a:cs typeface="Courier New"/>
              </a:rPr>
              <a:t>MANAGER_ID</a:t>
            </a:r>
            <a:r>
              <a:rPr dirty="0" sz="1300" spc="10">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LOCATION_ID</a:t>
            </a:r>
            <a:r>
              <a:rPr dirty="0" sz="1300" spc="15">
                <a:latin typeface="Times New Roman"/>
                <a:cs typeface="Times New Roman"/>
              </a:rPr>
              <a:t>.</a:t>
            </a:r>
            <a:endParaRPr sz="1300">
              <a:latin typeface="Times New Roman"/>
              <a:cs typeface="Times New Roman"/>
            </a:endParaRPr>
          </a:p>
          <a:p>
            <a:pPr marL="137795" marR="184150">
              <a:lnSpc>
                <a:spcPct val="99700"/>
              </a:lnSpc>
              <a:spcBef>
                <a:spcPts val="505"/>
              </a:spcBef>
            </a:pPr>
            <a:r>
              <a:rPr dirty="0" sz="1300" spc="10">
                <a:latin typeface="Times New Roman"/>
                <a:cs typeface="Times New Roman"/>
              </a:rPr>
              <a:t>The </a:t>
            </a:r>
            <a:r>
              <a:rPr dirty="0" sz="1300" spc="5">
                <a:latin typeface="Times New Roman"/>
                <a:cs typeface="Times New Roman"/>
              </a:rPr>
              <a:t>second declaration in the slide creates a record with the </a:t>
            </a:r>
            <a:r>
              <a:rPr dirty="0" sz="1300" spc="10">
                <a:latin typeface="Times New Roman"/>
                <a:cs typeface="Times New Roman"/>
              </a:rPr>
              <a:t>same </a:t>
            </a:r>
            <a:r>
              <a:rPr dirty="0" sz="1300" spc="5">
                <a:latin typeface="Times New Roman"/>
                <a:cs typeface="Times New Roman"/>
              </a:rPr>
              <a:t>field </a:t>
            </a:r>
            <a:r>
              <a:rPr dirty="0" sz="1300" spc="10">
                <a:latin typeface="Times New Roman"/>
                <a:cs typeface="Times New Roman"/>
              </a:rPr>
              <a:t>names </a:t>
            </a:r>
            <a:r>
              <a:rPr dirty="0" sz="1300" spc="5">
                <a:latin typeface="Times New Roman"/>
                <a:cs typeface="Times New Roman"/>
              </a:rPr>
              <a:t>and field  data types as a </a:t>
            </a:r>
            <a:r>
              <a:rPr dirty="0" sz="1300" spc="10">
                <a:latin typeface="Times New Roman"/>
                <a:cs typeface="Times New Roman"/>
              </a:rPr>
              <a:t>row </a:t>
            </a:r>
            <a:r>
              <a:rPr dirty="0" sz="1300" spc="5">
                <a:latin typeface="Times New Roman"/>
                <a:cs typeface="Times New Roman"/>
              </a:rPr>
              <a:t>in the </a:t>
            </a:r>
            <a:r>
              <a:rPr dirty="0" sz="1300" spc="15">
                <a:latin typeface="Courier New"/>
                <a:cs typeface="Courier New"/>
              </a:rPr>
              <a:t>EMPLOYEES </a:t>
            </a:r>
            <a:r>
              <a:rPr dirty="0" sz="1300" spc="5">
                <a:latin typeface="Times New Roman"/>
                <a:cs typeface="Times New Roman"/>
              </a:rPr>
              <a:t>table. </a:t>
            </a:r>
            <a:r>
              <a:rPr dirty="0" sz="1300" spc="10">
                <a:latin typeface="Times New Roman"/>
                <a:cs typeface="Times New Roman"/>
              </a:rPr>
              <a:t>The </a:t>
            </a:r>
            <a:r>
              <a:rPr dirty="0" sz="1300" spc="5">
                <a:latin typeface="Times New Roman"/>
                <a:cs typeface="Times New Roman"/>
              </a:rPr>
              <a:t>fields are </a:t>
            </a:r>
            <a:r>
              <a:rPr dirty="0" sz="1300" spc="15">
                <a:latin typeface="Courier New"/>
                <a:cs typeface="Courier New"/>
              </a:rPr>
              <a:t>EMPLOYEE_ID</a:t>
            </a:r>
            <a:r>
              <a:rPr dirty="0" sz="1300" spc="15">
                <a:latin typeface="Times New Roman"/>
                <a:cs typeface="Times New Roman"/>
              </a:rPr>
              <a:t>,  </a:t>
            </a:r>
            <a:r>
              <a:rPr dirty="0" sz="1300" spc="10">
                <a:latin typeface="Courier New"/>
                <a:cs typeface="Courier New"/>
              </a:rPr>
              <a:t>FIRST_NAME</a:t>
            </a:r>
            <a:r>
              <a:rPr dirty="0" sz="1300" spc="10">
                <a:latin typeface="Times New Roman"/>
                <a:cs typeface="Times New Roman"/>
              </a:rPr>
              <a:t>, </a:t>
            </a:r>
            <a:r>
              <a:rPr dirty="0" sz="1300" spc="10">
                <a:latin typeface="Courier New"/>
                <a:cs typeface="Courier New"/>
              </a:rPr>
              <a:t>LAST_NAME</a:t>
            </a:r>
            <a:r>
              <a:rPr dirty="0" sz="1300" spc="10">
                <a:latin typeface="Times New Roman"/>
                <a:cs typeface="Times New Roman"/>
              </a:rPr>
              <a:t>, </a:t>
            </a:r>
            <a:r>
              <a:rPr dirty="0" sz="1300" spc="10">
                <a:latin typeface="Courier New"/>
                <a:cs typeface="Courier New"/>
              </a:rPr>
              <a:t>EMAIL</a:t>
            </a:r>
            <a:r>
              <a:rPr dirty="0" sz="1300" spc="10">
                <a:latin typeface="Times New Roman"/>
                <a:cs typeface="Times New Roman"/>
              </a:rPr>
              <a:t>, </a:t>
            </a:r>
            <a:r>
              <a:rPr dirty="0" sz="1300" spc="15">
                <a:latin typeface="Courier New"/>
                <a:cs typeface="Courier New"/>
              </a:rPr>
              <a:t>PHONE_NUMBER</a:t>
            </a:r>
            <a:r>
              <a:rPr dirty="0" sz="1300" spc="15">
                <a:latin typeface="Times New Roman"/>
                <a:cs typeface="Times New Roman"/>
              </a:rPr>
              <a:t>, </a:t>
            </a:r>
            <a:r>
              <a:rPr dirty="0" sz="1300" spc="10">
                <a:latin typeface="Courier New"/>
                <a:cs typeface="Courier New"/>
              </a:rPr>
              <a:t>HIRE_DATE</a:t>
            </a:r>
            <a:r>
              <a:rPr dirty="0" sz="1300" spc="10">
                <a:latin typeface="Times New Roman"/>
                <a:cs typeface="Times New Roman"/>
              </a:rPr>
              <a:t>, </a:t>
            </a:r>
            <a:r>
              <a:rPr dirty="0" sz="1300" spc="10">
                <a:latin typeface="Courier New"/>
                <a:cs typeface="Courier New"/>
              </a:rPr>
              <a:t>JOB_ID</a:t>
            </a:r>
            <a:r>
              <a:rPr dirty="0" sz="1300" spc="10">
                <a:latin typeface="Times New Roman"/>
                <a:cs typeface="Times New Roman"/>
              </a:rPr>
              <a:t>,  </a:t>
            </a:r>
            <a:r>
              <a:rPr dirty="0" sz="1300" spc="10">
                <a:latin typeface="Courier New"/>
                <a:cs typeface="Courier New"/>
              </a:rPr>
              <a:t>SALARY</a:t>
            </a:r>
            <a:r>
              <a:rPr dirty="0" sz="1300" spc="10">
                <a:latin typeface="Times New Roman"/>
                <a:cs typeface="Times New Roman"/>
              </a:rPr>
              <a:t>, </a:t>
            </a:r>
            <a:r>
              <a:rPr dirty="0" sz="1300" spc="15">
                <a:latin typeface="Courier New"/>
                <a:cs typeface="Courier New"/>
              </a:rPr>
              <a:t>COMMISSION_PCT</a:t>
            </a:r>
            <a:r>
              <a:rPr dirty="0" sz="1300" spc="15">
                <a:latin typeface="Times New Roman"/>
                <a:cs typeface="Times New Roman"/>
              </a:rPr>
              <a:t>, </a:t>
            </a:r>
            <a:r>
              <a:rPr dirty="0" sz="1300" spc="10">
                <a:latin typeface="Courier New"/>
                <a:cs typeface="Courier New"/>
              </a:rPr>
              <a:t>MANAGER_ID</a:t>
            </a:r>
            <a:r>
              <a:rPr dirty="0" sz="1300" spc="10">
                <a:latin typeface="Times New Roman"/>
                <a:cs typeface="Times New Roman"/>
              </a:rPr>
              <a:t>, </a:t>
            </a:r>
            <a:r>
              <a:rPr dirty="0" sz="1300" spc="5">
                <a:latin typeface="Times New Roman"/>
                <a:cs typeface="Times New Roman"/>
              </a:rPr>
              <a:t>and</a:t>
            </a:r>
            <a:r>
              <a:rPr dirty="0" sz="1300" spc="-5">
                <a:latin typeface="Times New Roman"/>
                <a:cs typeface="Times New Roman"/>
              </a:rPr>
              <a:t> </a:t>
            </a:r>
            <a:r>
              <a:rPr dirty="0" sz="1300" spc="15">
                <a:latin typeface="Courier New"/>
                <a:cs typeface="Courier New"/>
              </a:rPr>
              <a:t>DEPARTMENT_ID</a:t>
            </a:r>
            <a:r>
              <a:rPr dirty="0" sz="1300" spc="15">
                <a:latin typeface="Times New Roman"/>
                <a:cs typeface="Times New Roman"/>
              </a:rPr>
              <a:t>.</a:t>
            </a:r>
            <a:endParaRPr sz="1300">
              <a:latin typeface="Times New Roman"/>
              <a:cs typeface="Times New Roman"/>
            </a:endParaRPr>
          </a:p>
          <a:p>
            <a:pPr marL="137160">
              <a:lnSpc>
                <a:spcPct val="100000"/>
              </a:lnSpc>
              <a:spcBef>
                <a:spcPts val="420"/>
              </a:spcBef>
            </a:pPr>
            <a:r>
              <a:rPr dirty="0" sz="1300" spc="5">
                <a:latin typeface="Times New Roman"/>
                <a:cs typeface="Times New Roman"/>
              </a:rPr>
              <a:t>In the following </a:t>
            </a:r>
            <a:r>
              <a:rPr dirty="0" sz="1300" spc="10">
                <a:latin typeface="Times New Roman"/>
                <a:cs typeface="Times New Roman"/>
              </a:rPr>
              <a:t>example, you </a:t>
            </a:r>
            <a:r>
              <a:rPr dirty="0" sz="1300" spc="5">
                <a:latin typeface="Times New Roman"/>
                <a:cs typeface="Times New Roman"/>
              </a:rPr>
              <a:t>select </a:t>
            </a:r>
            <a:r>
              <a:rPr dirty="0" sz="1300" spc="10">
                <a:latin typeface="Times New Roman"/>
                <a:cs typeface="Times New Roman"/>
              </a:rPr>
              <a:t>column </a:t>
            </a:r>
            <a:r>
              <a:rPr dirty="0" sz="1300" spc="5">
                <a:latin typeface="Times New Roman"/>
                <a:cs typeface="Times New Roman"/>
              </a:rPr>
              <a:t>values into a record </a:t>
            </a:r>
            <a:r>
              <a:rPr dirty="0" sz="1300" spc="10">
                <a:latin typeface="Times New Roman"/>
                <a:cs typeface="Times New Roman"/>
              </a:rPr>
              <a:t>named</a:t>
            </a:r>
            <a:r>
              <a:rPr dirty="0" sz="1300" spc="45">
                <a:latin typeface="Times New Roman"/>
                <a:cs typeface="Times New Roman"/>
              </a:rPr>
              <a:t> </a:t>
            </a:r>
            <a:r>
              <a:rPr dirty="0" sz="1300" spc="15">
                <a:latin typeface="Courier New"/>
                <a:cs typeface="Courier New"/>
              </a:rPr>
              <a:t>item_record</a:t>
            </a:r>
            <a:r>
              <a:rPr dirty="0" sz="1300" spc="15" i="1">
                <a:latin typeface="Times New Roman"/>
                <a:cs typeface="Times New Roman"/>
              </a:rPr>
              <a:t>.</a:t>
            </a:r>
            <a:endParaRPr sz="1300">
              <a:latin typeface="Times New Roman"/>
              <a:cs typeface="Times New Roman"/>
            </a:endParaRPr>
          </a:p>
          <a:p>
            <a:pPr marL="1295400">
              <a:lnSpc>
                <a:spcPct val="100000"/>
              </a:lnSpc>
              <a:spcBef>
                <a:spcPts val="10"/>
              </a:spcBef>
            </a:pPr>
            <a:r>
              <a:rPr dirty="0" sz="1200" spc="5">
                <a:latin typeface="Courier New"/>
                <a:cs typeface="Courier New"/>
              </a:rPr>
              <a:t>DECLARE</a:t>
            </a:r>
            <a:endParaRPr sz="1200">
              <a:latin typeface="Courier New"/>
              <a:cs typeface="Courier New"/>
            </a:endParaRPr>
          </a:p>
        </p:txBody>
      </p:sp>
      <p:sp>
        <p:nvSpPr>
          <p:cNvPr id="12" name="object 12"/>
          <p:cNvSpPr txBox="1"/>
          <p:nvPr/>
        </p:nvSpPr>
        <p:spPr>
          <a:xfrm>
            <a:off x="3414005" y="7786374"/>
            <a:ext cx="1229360"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jobs%ROWTYPE;</a:t>
            </a:r>
            <a:endParaRPr sz="1200">
              <a:latin typeface="Courier New"/>
              <a:cs typeface="Courier New"/>
            </a:endParaRPr>
          </a:p>
        </p:txBody>
      </p:sp>
      <p:sp>
        <p:nvSpPr>
          <p:cNvPr id="13" name="object 13"/>
          <p:cNvSpPr txBox="1"/>
          <p:nvPr/>
        </p:nvSpPr>
        <p:spPr>
          <a:xfrm>
            <a:off x="2026411" y="7786374"/>
            <a:ext cx="1228725" cy="581025"/>
          </a:xfrm>
          <a:prstGeom prst="rect">
            <a:avLst/>
          </a:prstGeom>
        </p:spPr>
        <p:txBody>
          <a:bodyPr wrap="square" lIns="0" tIns="13970" rIns="0" bIns="0" rtlCol="0" vert="horz">
            <a:spAutoFit/>
          </a:bodyPr>
          <a:lstStyle/>
          <a:p>
            <a:pPr marL="289560">
              <a:lnSpc>
                <a:spcPct val="100000"/>
              </a:lnSpc>
              <a:spcBef>
                <a:spcPts val="110"/>
              </a:spcBef>
            </a:pPr>
            <a:r>
              <a:rPr dirty="0" sz="1200" spc="5">
                <a:latin typeface="Courier New"/>
                <a:cs typeface="Courier New"/>
              </a:rPr>
              <a:t>job_record</a:t>
            </a:r>
            <a:endParaRPr sz="1200">
              <a:latin typeface="Courier New"/>
              <a:cs typeface="Courier New"/>
            </a:endParaRPr>
          </a:p>
          <a:p>
            <a:pPr marL="12700" marR="651510" indent="276860">
              <a:lnSpc>
                <a:spcPct val="101299"/>
              </a:lnSpc>
            </a:pPr>
            <a:r>
              <a:rPr dirty="0" sz="1200" spc="5">
                <a:latin typeface="Courier New"/>
                <a:cs typeface="Courier New"/>
              </a:rPr>
              <a:t>...  </a:t>
            </a:r>
            <a:r>
              <a:rPr dirty="0" sz="1200" spc="5">
                <a:latin typeface="Courier New"/>
                <a:cs typeface="Courier New"/>
              </a:rPr>
              <a:t>BEGIN</a:t>
            </a:r>
            <a:endParaRPr sz="1200">
              <a:latin typeface="Courier New"/>
              <a:cs typeface="Courier New"/>
            </a:endParaRPr>
          </a:p>
        </p:txBody>
      </p:sp>
      <p:sp>
        <p:nvSpPr>
          <p:cNvPr id="14" name="object 14"/>
          <p:cNvSpPr txBox="1"/>
          <p:nvPr/>
        </p:nvSpPr>
        <p:spPr>
          <a:xfrm>
            <a:off x="2303783" y="8341886"/>
            <a:ext cx="580390" cy="579755"/>
          </a:xfrm>
          <a:prstGeom prst="rect">
            <a:avLst/>
          </a:prstGeom>
        </p:spPr>
        <p:txBody>
          <a:bodyPr wrap="square" lIns="0" tIns="12065" rIns="0" bIns="0" rtlCol="0" vert="horz">
            <a:spAutoFit/>
          </a:bodyPr>
          <a:lstStyle/>
          <a:p>
            <a:pPr marL="12700" marR="5080">
              <a:lnSpc>
                <a:spcPct val="101000"/>
              </a:lnSpc>
              <a:spcBef>
                <a:spcPts val="95"/>
              </a:spcBef>
            </a:pPr>
            <a:r>
              <a:rPr dirty="0" sz="1200" spc="5">
                <a:latin typeface="Courier New"/>
                <a:cs typeface="Courier New"/>
              </a:rPr>
              <a:t>SELECT  </a:t>
            </a:r>
            <a:r>
              <a:rPr dirty="0" sz="1200" spc="5">
                <a:latin typeface="Courier New"/>
                <a:cs typeface="Courier New"/>
              </a:rPr>
              <a:t>FROM  WHERE</a:t>
            </a:r>
            <a:endParaRPr sz="1200">
              <a:latin typeface="Courier New"/>
              <a:cs typeface="Courier New"/>
            </a:endParaRPr>
          </a:p>
        </p:txBody>
      </p:sp>
      <p:sp>
        <p:nvSpPr>
          <p:cNvPr id="15" name="object 15"/>
          <p:cNvSpPr txBox="1"/>
          <p:nvPr/>
        </p:nvSpPr>
        <p:spPr>
          <a:xfrm>
            <a:off x="2951341" y="8341886"/>
            <a:ext cx="1600200" cy="579755"/>
          </a:xfrm>
          <a:prstGeom prst="rect">
            <a:avLst/>
          </a:prstGeom>
        </p:spPr>
        <p:txBody>
          <a:bodyPr wrap="square" lIns="0" tIns="11430" rIns="0" bIns="0" rtlCol="0" vert="horz">
            <a:spAutoFit/>
          </a:bodyPr>
          <a:lstStyle/>
          <a:p>
            <a:pPr marL="13335" marR="5080" indent="-1270">
              <a:lnSpc>
                <a:spcPct val="101299"/>
              </a:lnSpc>
              <a:spcBef>
                <a:spcPts val="90"/>
              </a:spcBef>
            </a:pPr>
            <a:r>
              <a:rPr dirty="0" sz="1200" spc="5">
                <a:latin typeface="Courier New"/>
                <a:cs typeface="Courier New"/>
              </a:rPr>
              <a:t>* INTO</a:t>
            </a:r>
            <a:r>
              <a:rPr dirty="0" sz="1200" spc="-50">
                <a:latin typeface="Courier New"/>
                <a:cs typeface="Courier New"/>
              </a:rPr>
              <a:t> </a:t>
            </a:r>
            <a:r>
              <a:rPr dirty="0" sz="1200" spc="5">
                <a:latin typeface="Courier New"/>
                <a:cs typeface="Courier New"/>
              </a:rPr>
              <a:t>job_record  jobs</a:t>
            </a:r>
            <a:endParaRPr sz="1200">
              <a:latin typeface="Courier New"/>
              <a:cs typeface="Courier New"/>
            </a:endParaRPr>
          </a:p>
          <a:p>
            <a:pPr marL="13335">
              <a:lnSpc>
                <a:spcPct val="100000"/>
              </a:lnSpc>
              <a:spcBef>
                <a:spcPts val="15"/>
              </a:spcBef>
            </a:pPr>
            <a:r>
              <a:rPr dirty="0" sz="1200" spc="5">
                <a:latin typeface="Courier New"/>
                <a:cs typeface="Courier New"/>
              </a:rPr>
              <a:t>...</a:t>
            </a:r>
            <a:endParaRPr sz="1200">
              <a:latin typeface="Courier New"/>
              <a:cs typeface="Courier New"/>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800">
              <a:latin typeface="Times New Roman"/>
              <a:cs typeface="Times New Roman"/>
            </a:endParaRPr>
          </a:p>
          <a:p>
            <a:pPr algn="ctr" marR="26670">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PL/SQL</a:t>
            </a:r>
            <a:r>
              <a:rPr dirty="0" sz="2000" spc="-10" b="1">
                <a:latin typeface="Arial"/>
                <a:cs typeface="Arial"/>
              </a:rPr>
              <a:t> </a:t>
            </a:r>
            <a:r>
              <a:rPr dirty="0" sz="2000" b="1">
                <a:latin typeface="Arial"/>
                <a:cs typeface="Arial"/>
              </a:rPr>
              <a:t>Table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51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7</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1941576"/>
            <a:ext cx="5121910" cy="2974975"/>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270"/>
              </a:lnSpc>
            </a:pPr>
            <a:r>
              <a:rPr dirty="0" sz="1300" spc="-20" b="1">
                <a:latin typeface="Courier New"/>
                <a:cs typeface="Courier New"/>
              </a:rPr>
              <a:t>DECLARE</a:t>
            </a:r>
            <a:endParaRPr sz="1300">
              <a:latin typeface="Courier New"/>
              <a:cs typeface="Courier New"/>
            </a:endParaRPr>
          </a:p>
          <a:p>
            <a:pPr marL="466090" marR="1621155" indent="-196215">
              <a:lnSpc>
                <a:spcPts val="1550"/>
              </a:lnSpc>
              <a:spcBef>
                <a:spcPts val="50"/>
              </a:spcBef>
            </a:pPr>
            <a:r>
              <a:rPr dirty="0" sz="1300" spc="-15" b="1">
                <a:latin typeface="Courier New"/>
                <a:cs typeface="Courier New"/>
              </a:rPr>
              <a:t>TYPE </a:t>
            </a:r>
            <a:r>
              <a:rPr dirty="0" sz="1300" spc="-20" b="1">
                <a:latin typeface="Courier New"/>
                <a:cs typeface="Courier New"/>
              </a:rPr>
              <a:t>ename_table_type </a:t>
            </a:r>
            <a:r>
              <a:rPr dirty="0" sz="1300" spc="-15" b="1">
                <a:latin typeface="Courier New"/>
                <a:cs typeface="Courier New"/>
              </a:rPr>
              <a:t>IS TABLE </a:t>
            </a:r>
            <a:r>
              <a:rPr dirty="0" sz="1300" spc="-20" b="1">
                <a:latin typeface="Courier New"/>
                <a:cs typeface="Courier New"/>
              </a:rPr>
              <a:t>OF  employees.last_name%TYPE</a:t>
            </a:r>
            <a:endParaRPr sz="1300">
              <a:latin typeface="Courier New"/>
              <a:cs typeface="Courier New"/>
            </a:endParaRPr>
          </a:p>
          <a:p>
            <a:pPr marL="466090">
              <a:lnSpc>
                <a:spcPts val="1485"/>
              </a:lnSpc>
            </a:pPr>
            <a:r>
              <a:rPr dirty="0" sz="1300" spc="-15" b="1">
                <a:latin typeface="Courier New"/>
                <a:cs typeface="Courier New"/>
              </a:rPr>
              <a:t>INDEX BY</a:t>
            </a:r>
            <a:r>
              <a:rPr dirty="0" sz="1300" spc="-55" b="1">
                <a:latin typeface="Courier New"/>
                <a:cs typeface="Courier New"/>
              </a:rPr>
              <a:t> </a:t>
            </a:r>
            <a:r>
              <a:rPr dirty="0" sz="1300" spc="-20" b="1">
                <a:latin typeface="Courier New"/>
                <a:cs typeface="Courier New"/>
              </a:rPr>
              <a:t>BINARY_INTEGER;</a:t>
            </a:r>
            <a:endParaRPr sz="1300">
              <a:latin typeface="Courier New"/>
              <a:cs typeface="Courier New"/>
            </a:endParaRPr>
          </a:p>
          <a:p>
            <a:pPr marL="466090" marR="839469" indent="-196215">
              <a:lnSpc>
                <a:spcPts val="1550"/>
              </a:lnSpc>
              <a:spcBef>
                <a:spcPts val="55"/>
              </a:spcBef>
            </a:pPr>
            <a:r>
              <a:rPr dirty="0" sz="1300" spc="-10" b="1">
                <a:latin typeface="Courier New"/>
                <a:cs typeface="Courier New"/>
              </a:rPr>
              <a:t>TYPE </a:t>
            </a:r>
            <a:r>
              <a:rPr dirty="0" sz="1300" spc="-15" b="1">
                <a:latin typeface="Courier New"/>
                <a:cs typeface="Courier New"/>
              </a:rPr>
              <a:t>hiredate_table_type IS TABLE OF </a:t>
            </a:r>
            <a:r>
              <a:rPr dirty="0" sz="1300" spc="-20" b="1">
                <a:latin typeface="Courier New"/>
                <a:cs typeface="Courier New"/>
              </a:rPr>
              <a:t>DATE  </a:t>
            </a:r>
            <a:r>
              <a:rPr dirty="0" sz="1300" spc="-15" b="1">
                <a:latin typeface="Courier New"/>
                <a:cs typeface="Courier New"/>
              </a:rPr>
              <a:t>INDEX BY</a:t>
            </a:r>
            <a:r>
              <a:rPr dirty="0" sz="1300" spc="-30" b="1">
                <a:latin typeface="Courier New"/>
                <a:cs typeface="Courier New"/>
              </a:rPr>
              <a:t> </a:t>
            </a:r>
            <a:r>
              <a:rPr dirty="0" sz="1300" spc="-20" b="1">
                <a:latin typeface="Courier New"/>
                <a:cs typeface="Courier New"/>
              </a:rPr>
              <a:t>BINARY_INTEGER;</a:t>
            </a:r>
            <a:endParaRPr sz="1300">
              <a:latin typeface="Courier New"/>
              <a:cs typeface="Courier New"/>
            </a:endParaRPr>
          </a:p>
          <a:p>
            <a:pPr marL="270510">
              <a:lnSpc>
                <a:spcPts val="1485"/>
              </a:lnSpc>
              <a:tabLst>
                <a:tab pos="1832610" algn="l"/>
              </a:tabLst>
            </a:pPr>
            <a:r>
              <a:rPr dirty="0" sz="1300" spc="-20" b="1">
                <a:latin typeface="Courier New"/>
                <a:cs typeface="Courier New"/>
              </a:rPr>
              <a:t>ename_table	ename_table_type;</a:t>
            </a:r>
            <a:endParaRPr sz="1300">
              <a:latin typeface="Courier New"/>
              <a:cs typeface="Courier New"/>
            </a:endParaRPr>
          </a:p>
          <a:p>
            <a:pPr marL="74930" marR="1327785" indent="194945">
              <a:lnSpc>
                <a:spcPts val="1550"/>
              </a:lnSpc>
              <a:spcBef>
                <a:spcPts val="55"/>
              </a:spcBef>
              <a:tabLst>
                <a:tab pos="1832610" algn="l"/>
              </a:tabLst>
            </a:pPr>
            <a:r>
              <a:rPr dirty="0" sz="1300" spc="-20" b="1">
                <a:latin typeface="Courier New"/>
                <a:cs typeface="Courier New"/>
              </a:rPr>
              <a:t>hiredate_table	hiredate_table_type;  </a:t>
            </a:r>
            <a:r>
              <a:rPr dirty="0" sz="1300" spc="-15" b="1">
                <a:latin typeface="Courier New"/>
                <a:cs typeface="Courier New"/>
              </a:rPr>
              <a:t>BEGIN</a:t>
            </a:r>
            <a:endParaRPr sz="1300">
              <a:latin typeface="Courier New"/>
              <a:cs typeface="Courier New"/>
            </a:endParaRPr>
          </a:p>
          <a:p>
            <a:pPr marL="270510" marR="1620520">
              <a:lnSpc>
                <a:spcPts val="1540"/>
              </a:lnSpc>
              <a:spcBef>
                <a:spcPts val="5"/>
              </a:spcBef>
            </a:pPr>
            <a:r>
              <a:rPr dirty="0" sz="1300" spc="-20" b="1">
                <a:latin typeface="Courier New"/>
                <a:cs typeface="Courier New"/>
              </a:rPr>
              <a:t>ename_table(1) </a:t>
            </a:r>
            <a:r>
              <a:rPr dirty="0" sz="1300" spc="-15" b="1">
                <a:latin typeface="Courier New"/>
                <a:cs typeface="Courier New"/>
              </a:rPr>
              <a:t>:= </a:t>
            </a:r>
            <a:r>
              <a:rPr dirty="0" sz="1300" spc="-20" b="1">
                <a:latin typeface="Courier New"/>
                <a:cs typeface="Courier New"/>
              </a:rPr>
              <a:t>'CAMERON';  </a:t>
            </a:r>
            <a:r>
              <a:rPr dirty="0" sz="1300" spc="-15" b="1">
                <a:latin typeface="Courier New"/>
                <a:cs typeface="Courier New"/>
              </a:rPr>
              <a:t>hiredate_table(8) </a:t>
            </a:r>
            <a:r>
              <a:rPr dirty="0" sz="1300" spc="-10" b="1">
                <a:latin typeface="Courier New"/>
                <a:cs typeface="Courier New"/>
              </a:rPr>
              <a:t>:= </a:t>
            </a:r>
            <a:r>
              <a:rPr dirty="0" sz="1300" spc="-15" b="1">
                <a:latin typeface="Courier New"/>
                <a:cs typeface="Courier New"/>
              </a:rPr>
              <a:t>SYSDATE </a:t>
            </a:r>
            <a:r>
              <a:rPr dirty="0" sz="1300" spc="-10" b="1">
                <a:latin typeface="Courier New"/>
                <a:cs typeface="Courier New"/>
              </a:rPr>
              <a:t>+</a:t>
            </a:r>
            <a:r>
              <a:rPr dirty="0" sz="1300" spc="-25" b="1">
                <a:latin typeface="Courier New"/>
                <a:cs typeface="Courier New"/>
              </a:rPr>
              <a:t> </a:t>
            </a:r>
            <a:r>
              <a:rPr dirty="0" sz="1300" spc="-15" b="1">
                <a:latin typeface="Courier New"/>
                <a:cs typeface="Courier New"/>
              </a:rPr>
              <a:t>7;</a:t>
            </a:r>
            <a:endParaRPr sz="1300">
              <a:latin typeface="Courier New"/>
              <a:cs typeface="Courier New"/>
            </a:endParaRPr>
          </a:p>
          <a:p>
            <a:pPr marL="661035" marR="1815464" indent="-195580">
              <a:lnSpc>
                <a:spcPts val="1550"/>
              </a:lnSpc>
            </a:pPr>
            <a:r>
              <a:rPr dirty="0" sz="1300" spc="-15" b="1">
                <a:latin typeface="Courier New"/>
                <a:cs typeface="Courier New"/>
              </a:rPr>
              <a:t>IF </a:t>
            </a:r>
            <a:r>
              <a:rPr dirty="0" sz="1300" spc="-20" b="1">
                <a:latin typeface="Courier New"/>
                <a:cs typeface="Courier New"/>
              </a:rPr>
              <a:t>ename_table.EXISTS(1) THEN  </a:t>
            </a:r>
            <a:r>
              <a:rPr dirty="0" sz="1300" spc="-15" b="1">
                <a:latin typeface="Courier New"/>
                <a:cs typeface="Courier New"/>
              </a:rPr>
              <a:t>INSERT INTO</a:t>
            </a:r>
            <a:r>
              <a:rPr dirty="0" sz="1300" spc="-30" b="1">
                <a:latin typeface="Courier New"/>
                <a:cs typeface="Courier New"/>
              </a:rPr>
              <a:t> </a:t>
            </a:r>
            <a:r>
              <a:rPr dirty="0" sz="1300" spc="-20" b="1">
                <a:latin typeface="Courier New"/>
                <a:cs typeface="Courier New"/>
              </a:rPr>
              <a:t>...</a:t>
            </a:r>
            <a:endParaRPr sz="1300">
              <a:latin typeface="Courier New"/>
              <a:cs typeface="Courier New"/>
            </a:endParaRPr>
          </a:p>
          <a:p>
            <a:pPr marL="466090">
              <a:lnSpc>
                <a:spcPts val="1495"/>
              </a:lnSpc>
            </a:pPr>
            <a:r>
              <a:rPr dirty="0" sz="1300" spc="-20" b="1">
                <a:latin typeface="Courier New"/>
                <a:cs typeface="Courier New"/>
              </a:rPr>
              <a:t>...</a:t>
            </a:r>
            <a:endParaRPr sz="1300">
              <a:latin typeface="Courier New"/>
              <a:cs typeface="Courier New"/>
            </a:endParaRPr>
          </a:p>
          <a:p>
            <a:pPr marL="74930">
              <a:lnSpc>
                <a:spcPct val="100000"/>
              </a:lnSpc>
              <a:spcBef>
                <a:spcPts val="140"/>
              </a:spcBef>
            </a:pPr>
            <a:r>
              <a:rPr dirty="0" sz="1300" spc="-20" b="1">
                <a:latin typeface="Courier New"/>
                <a:cs typeface="Courier New"/>
              </a:rPr>
              <a:t>END;</a:t>
            </a:r>
            <a:endParaRPr sz="1300">
              <a:latin typeface="Courier New"/>
              <a:cs typeface="Courier New"/>
            </a:endParaRPr>
          </a:p>
        </p:txBody>
      </p:sp>
      <p:sp>
        <p:nvSpPr>
          <p:cNvPr id="5" name="object 5"/>
          <p:cNvSpPr txBox="1"/>
          <p:nvPr/>
        </p:nvSpPr>
        <p:spPr>
          <a:xfrm>
            <a:off x="743204" y="5609382"/>
            <a:ext cx="6210300" cy="390334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a PL/SQL</a:t>
            </a:r>
            <a:r>
              <a:rPr dirty="0" sz="1300" b="1">
                <a:latin typeface="Arial"/>
                <a:cs typeface="Arial"/>
              </a:rPr>
              <a:t> </a:t>
            </a:r>
            <a:r>
              <a:rPr dirty="0" sz="1300" spc="10" b="1">
                <a:latin typeface="Arial"/>
                <a:cs typeface="Arial"/>
              </a:rPr>
              <a:t>Table</a:t>
            </a:r>
            <a:endParaRPr sz="1300">
              <a:latin typeface="Arial"/>
              <a:cs typeface="Arial"/>
            </a:endParaRPr>
          </a:p>
          <a:p>
            <a:pPr marL="138430" marR="5080">
              <a:lnSpc>
                <a:spcPct val="101299"/>
              </a:lnSpc>
              <a:spcBef>
                <a:spcPts val="370"/>
              </a:spcBef>
            </a:pPr>
            <a:r>
              <a:rPr dirty="0" sz="1300" spc="5">
                <a:latin typeface="Times New Roman"/>
                <a:cs typeface="Times New Roman"/>
              </a:rPr>
              <a:t>There are </a:t>
            </a:r>
            <a:r>
              <a:rPr dirty="0" sz="1300" spc="10">
                <a:latin typeface="Times New Roman"/>
                <a:cs typeface="Times New Roman"/>
              </a:rPr>
              <a:t>no </a:t>
            </a:r>
            <a:r>
              <a:rPr dirty="0" sz="1300" spc="5">
                <a:latin typeface="Times New Roman"/>
                <a:cs typeface="Times New Roman"/>
              </a:rPr>
              <a:t>predefined data types for </a:t>
            </a:r>
            <a:r>
              <a:rPr dirty="0" sz="1300" spc="10">
                <a:latin typeface="Times New Roman"/>
                <a:cs typeface="Times New Roman"/>
              </a:rPr>
              <a:t>PL/SQL </a:t>
            </a:r>
            <a:r>
              <a:rPr dirty="0" sz="1300" spc="5">
                <a:latin typeface="Times New Roman"/>
                <a:cs typeface="Times New Roman"/>
              </a:rPr>
              <a:t>tables, as there are for scalar variables.  Therefore, </a:t>
            </a:r>
            <a:r>
              <a:rPr dirty="0" sz="1300" spc="10">
                <a:latin typeface="Times New Roman"/>
                <a:cs typeface="Times New Roman"/>
              </a:rPr>
              <a:t>you </a:t>
            </a:r>
            <a:r>
              <a:rPr dirty="0" sz="1300" spc="5">
                <a:latin typeface="Times New Roman"/>
                <a:cs typeface="Times New Roman"/>
              </a:rPr>
              <a:t>must create the data type first and then declare an identifier using that data  type.</a:t>
            </a:r>
            <a:endParaRPr sz="1300">
              <a:latin typeface="Times New Roman"/>
              <a:cs typeface="Times New Roman"/>
            </a:endParaRPr>
          </a:p>
          <a:p>
            <a:pPr marL="138430" marR="3979545">
              <a:lnSpc>
                <a:spcPct val="126899"/>
              </a:lnSpc>
            </a:pPr>
            <a:r>
              <a:rPr dirty="0" sz="1300" spc="5" b="1">
                <a:latin typeface="Times New Roman"/>
                <a:cs typeface="Times New Roman"/>
              </a:rPr>
              <a:t>Referencing </a:t>
            </a:r>
            <a:r>
              <a:rPr dirty="0" sz="1300" spc="10" b="1">
                <a:latin typeface="Times New Roman"/>
                <a:cs typeface="Times New Roman"/>
              </a:rPr>
              <a:t>a PL/SQL</a:t>
            </a:r>
            <a:r>
              <a:rPr dirty="0" sz="1300" spc="-15" b="1">
                <a:latin typeface="Times New Roman"/>
                <a:cs typeface="Times New Roman"/>
              </a:rPr>
              <a:t> </a:t>
            </a:r>
            <a:r>
              <a:rPr dirty="0" sz="1300" spc="5" b="1">
                <a:latin typeface="Times New Roman"/>
                <a:cs typeface="Times New Roman"/>
              </a:rPr>
              <a:t>Table  </a:t>
            </a:r>
            <a:r>
              <a:rPr dirty="0" sz="1300" b="1">
                <a:latin typeface="Times New Roman"/>
                <a:cs typeface="Times New Roman"/>
              </a:rPr>
              <a:t>Syntax</a:t>
            </a:r>
            <a:endParaRPr sz="1300">
              <a:latin typeface="Times New Roman"/>
              <a:cs typeface="Times New Roman"/>
            </a:endParaRPr>
          </a:p>
          <a:p>
            <a:pPr marL="442595">
              <a:lnSpc>
                <a:spcPct val="100000"/>
              </a:lnSpc>
              <a:spcBef>
                <a:spcPts val="819"/>
              </a:spcBef>
            </a:pPr>
            <a:r>
              <a:rPr dirty="0" sz="1300" spc="15">
                <a:latin typeface="Courier New"/>
                <a:cs typeface="Courier New"/>
              </a:rPr>
              <a:t>pl/sql_table_name(primary_key_value)</a:t>
            </a:r>
            <a:endParaRPr sz="1300">
              <a:latin typeface="Courier New"/>
              <a:cs typeface="Courier New"/>
            </a:endParaRPr>
          </a:p>
          <a:p>
            <a:pPr marL="138430" marR="494665">
              <a:lnSpc>
                <a:spcPct val="157700"/>
              </a:lnSpc>
            </a:pPr>
            <a:r>
              <a:rPr dirty="0" sz="1300" spc="5">
                <a:latin typeface="Times New Roman"/>
                <a:cs typeface="Times New Roman"/>
              </a:rPr>
              <a:t>In this</a:t>
            </a:r>
            <a:r>
              <a:rPr dirty="0" sz="1300" spc="10">
                <a:latin typeface="Times New Roman"/>
                <a:cs typeface="Times New Roman"/>
              </a:rPr>
              <a:t> </a:t>
            </a:r>
            <a:r>
              <a:rPr dirty="0" sz="1300" spc="5">
                <a:latin typeface="Times New Roman"/>
                <a:cs typeface="Times New Roman"/>
              </a:rPr>
              <a:t>syntax,</a:t>
            </a:r>
            <a:r>
              <a:rPr dirty="0" sz="1300" spc="15">
                <a:latin typeface="Times New Roman"/>
                <a:cs typeface="Times New Roman"/>
              </a:rPr>
              <a:t> </a:t>
            </a:r>
            <a:r>
              <a:rPr dirty="0" sz="1300" spc="15">
                <a:latin typeface="Courier New"/>
                <a:cs typeface="Courier New"/>
              </a:rPr>
              <a:t>primary_key_value</a:t>
            </a:r>
            <a:r>
              <a:rPr dirty="0" sz="1300" spc="-445">
                <a:latin typeface="Courier New"/>
                <a:cs typeface="Courier New"/>
              </a:rPr>
              <a:t> </a:t>
            </a:r>
            <a:r>
              <a:rPr dirty="0" sz="1300" spc="5">
                <a:latin typeface="Times New Roman"/>
                <a:cs typeface="Times New Roman"/>
              </a:rPr>
              <a:t>belongs</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BINARY_INTEGER</a:t>
            </a:r>
            <a:r>
              <a:rPr dirty="0" sz="1300" spc="-440">
                <a:latin typeface="Courier New"/>
                <a:cs typeface="Courier New"/>
              </a:rPr>
              <a:t> </a:t>
            </a:r>
            <a:r>
              <a:rPr dirty="0" sz="1300" spc="5">
                <a:latin typeface="Times New Roman"/>
                <a:cs typeface="Times New Roman"/>
              </a:rPr>
              <a:t>type.  Reference the third </a:t>
            </a:r>
            <a:r>
              <a:rPr dirty="0" sz="1300" spc="10">
                <a:latin typeface="Times New Roman"/>
                <a:cs typeface="Times New Roman"/>
              </a:rPr>
              <a:t>row </a:t>
            </a:r>
            <a:r>
              <a:rPr dirty="0" sz="1300" spc="5">
                <a:latin typeface="Times New Roman"/>
                <a:cs typeface="Times New Roman"/>
              </a:rPr>
              <a:t>in a </a:t>
            </a:r>
            <a:r>
              <a:rPr dirty="0" sz="1300" spc="10">
                <a:latin typeface="Times New Roman"/>
                <a:cs typeface="Times New Roman"/>
              </a:rPr>
              <a:t>PL/SQL </a:t>
            </a:r>
            <a:r>
              <a:rPr dirty="0" sz="1300" spc="5">
                <a:latin typeface="Times New Roman"/>
                <a:cs typeface="Times New Roman"/>
              </a:rPr>
              <a:t>table</a:t>
            </a:r>
            <a:r>
              <a:rPr dirty="0" sz="1300">
                <a:latin typeface="Times New Roman"/>
                <a:cs typeface="Times New Roman"/>
              </a:rPr>
              <a:t> </a:t>
            </a:r>
            <a:r>
              <a:rPr dirty="0" sz="1300" spc="15">
                <a:latin typeface="Courier New"/>
                <a:cs typeface="Courier New"/>
              </a:rPr>
              <a:t>ENAME_TABLE</a:t>
            </a:r>
            <a:r>
              <a:rPr dirty="0" sz="1300" spc="15">
                <a:latin typeface="Times New Roman"/>
                <a:cs typeface="Times New Roman"/>
              </a:rPr>
              <a:t>.</a:t>
            </a:r>
            <a:endParaRPr sz="1300">
              <a:latin typeface="Times New Roman"/>
              <a:cs typeface="Times New Roman"/>
            </a:endParaRPr>
          </a:p>
          <a:p>
            <a:pPr marL="442595">
              <a:lnSpc>
                <a:spcPct val="100000"/>
              </a:lnSpc>
              <a:spcBef>
                <a:spcPts val="900"/>
              </a:spcBef>
            </a:pPr>
            <a:r>
              <a:rPr dirty="0" sz="1300" spc="10">
                <a:latin typeface="Courier New"/>
                <a:cs typeface="Courier New"/>
              </a:rPr>
              <a:t>ename_table(3)</a:t>
            </a:r>
            <a:r>
              <a:rPr dirty="0" sz="1300" spc="15">
                <a:latin typeface="Courier New"/>
                <a:cs typeface="Courier New"/>
              </a:rPr>
              <a:t> </a:t>
            </a:r>
            <a:r>
              <a:rPr dirty="0" sz="1300" spc="10">
                <a:latin typeface="Courier New"/>
                <a:cs typeface="Courier New"/>
              </a:rPr>
              <a:t>...</a:t>
            </a:r>
            <a:endParaRPr sz="1300">
              <a:latin typeface="Courier New"/>
              <a:cs typeface="Courier New"/>
            </a:endParaRPr>
          </a:p>
          <a:p>
            <a:pPr marL="138430" marR="358775">
              <a:lnSpc>
                <a:spcPct val="106500"/>
              </a:lnSpc>
              <a:spcBef>
                <a:spcPts val="805"/>
              </a:spcBef>
            </a:pPr>
            <a:r>
              <a:rPr dirty="0" sz="1300" spc="10">
                <a:latin typeface="Times New Roman"/>
                <a:cs typeface="Times New Roman"/>
              </a:rPr>
              <a:t>The </a:t>
            </a:r>
            <a:r>
              <a:rPr dirty="0" sz="1300" spc="5">
                <a:latin typeface="Times New Roman"/>
                <a:cs typeface="Times New Roman"/>
              </a:rPr>
              <a:t>magnitude range of a </a:t>
            </a:r>
            <a:r>
              <a:rPr dirty="0" sz="1300" spc="15">
                <a:latin typeface="Courier New"/>
                <a:cs typeface="Courier New"/>
              </a:rPr>
              <a:t>BINARY_INTEGER</a:t>
            </a:r>
            <a:r>
              <a:rPr dirty="0" sz="1300" spc="-400">
                <a:latin typeface="Courier New"/>
                <a:cs typeface="Courier New"/>
              </a:rPr>
              <a:t> </a:t>
            </a:r>
            <a:r>
              <a:rPr dirty="0" sz="1300" spc="5">
                <a:latin typeface="Times New Roman"/>
                <a:cs typeface="Times New Roman"/>
              </a:rPr>
              <a:t>is </a:t>
            </a:r>
            <a:r>
              <a:rPr dirty="0" sz="1300" spc="10">
                <a:latin typeface="Times New Roman"/>
                <a:cs typeface="Times New Roman"/>
              </a:rPr>
              <a:t>–2147483647 </a:t>
            </a:r>
            <a:r>
              <a:rPr dirty="0" sz="1300" spc="5">
                <a:latin typeface="Times New Roman"/>
                <a:cs typeface="Times New Roman"/>
              </a:rPr>
              <a:t>to 2147483647. </a:t>
            </a:r>
            <a:r>
              <a:rPr dirty="0" sz="1300" spc="10">
                <a:latin typeface="Times New Roman"/>
                <a:cs typeface="Times New Roman"/>
              </a:rPr>
              <a:t>The  </a:t>
            </a:r>
            <a:r>
              <a:rPr dirty="0" sz="1300" spc="5">
                <a:latin typeface="Times New Roman"/>
                <a:cs typeface="Times New Roman"/>
              </a:rPr>
              <a:t>primary </a:t>
            </a:r>
            <a:r>
              <a:rPr dirty="0" sz="1300" spc="10">
                <a:latin typeface="Times New Roman"/>
                <a:cs typeface="Times New Roman"/>
              </a:rPr>
              <a:t>key </a:t>
            </a:r>
            <a:r>
              <a:rPr dirty="0" sz="1300" spc="5">
                <a:latin typeface="Times New Roman"/>
                <a:cs typeface="Times New Roman"/>
              </a:rPr>
              <a:t>value </a:t>
            </a:r>
            <a:r>
              <a:rPr dirty="0" sz="1300" spc="10">
                <a:latin typeface="Times New Roman"/>
                <a:cs typeface="Times New Roman"/>
              </a:rPr>
              <a:t>can </a:t>
            </a:r>
            <a:r>
              <a:rPr dirty="0" sz="1300" spc="5">
                <a:latin typeface="Times New Roman"/>
                <a:cs typeface="Times New Roman"/>
              </a:rPr>
              <a:t>therefore be negative. Indexing need not start with</a:t>
            </a:r>
            <a:r>
              <a:rPr dirty="0" sz="1300" spc="40">
                <a:latin typeface="Times New Roman"/>
                <a:cs typeface="Times New Roman"/>
              </a:rPr>
              <a:t> </a:t>
            </a:r>
            <a:r>
              <a:rPr dirty="0" sz="1300" spc="5">
                <a:latin typeface="Times New Roman"/>
                <a:cs typeface="Times New Roman"/>
              </a:rPr>
              <a:t>1.</a:t>
            </a:r>
            <a:endParaRPr sz="1300">
              <a:latin typeface="Times New Roman"/>
              <a:cs typeface="Times New Roman"/>
            </a:endParaRPr>
          </a:p>
          <a:p>
            <a:pPr marL="137795" marR="19685">
              <a:lnSpc>
                <a:spcPct val="103800"/>
              </a:lnSpc>
              <a:spcBef>
                <a:spcPts val="760"/>
              </a:spcBef>
            </a:pPr>
            <a:r>
              <a:rPr dirty="0" sz="1300" spc="5" b="1">
                <a:latin typeface="Times New Roman"/>
                <a:cs typeface="Times New Roman"/>
              </a:rPr>
              <a:t>Note:</a:t>
            </a:r>
            <a:r>
              <a:rPr dirty="0" sz="1300" spc="10" b="1">
                <a:latin typeface="Times New Roman"/>
                <a:cs typeface="Times New Roman"/>
              </a:rPr>
              <a:t> </a:t>
            </a:r>
            <a:r>
              <a:rPr dirty="0" sz="1300" spc="10">
                <a:latin typeface="Times New Roman"/>
                <a:cs typeface="Times New Roman"/>
              </a:rPr>
              <a:t>The </a:t>
            </a:r>
            <a:r>
              <a:rPr dirty="0" sz="1300" spc="15" i="1">
                <a:latin typeface="Courier New"/>
                <a:cs typeface="Courier New"/>
              </a:rPr>
              <a:t>table</a:t>
            </a:r>
            <a:r>
              <a:rPr dirty="0" sz="1300" spc="15">
                <a:latin typeface="Courier New"/>
                <a:cs typeface="Courier New"/>
              </a:rPr>
              <a:t>.EXISTS(</a:t>
            </a:r>
            <a:r>
              <a:rPr dirty="0" sz="1300" spc="15" i="1">
                <a:latin typeface="Courier New"/>
                <a:cs typeface="Courier New"/>
              </a:rPr>
              <a:t>i</a:t>
            </a:r>
            <a:r>
              <a:rPr dirty="0" sz="1300" spc="15">
                <a:latin typeface="Courier New"/>
                <a:cs typeface="Courier New"/>
              </a:rPr>
              <a:t>)</a:t>
            </a:r>
            <a:r>
              <a:rPr dirty="0" sz="1300" spc="-450">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returns</a:t>
            </a:r>
            <a:r>
              <a:rPr dirty="0" sz="1300" spc="20">
                <a:latin typeface="Times New Roman"/>
                <a:cs typeface="Times New Roman"/>
              </a:rPr>
              <a:t> </a:t>
            </a:r>
            <a:r>
              <a:rPr dirty="0" sz="1300" spc="15">
                <a:latin typeface="Courier New"/>
                <a:cs typeface="Courier New"/>
              </a:rPr>
              <a:t>TRUE</a:t>
            </a:r>
            <a:r>
              <a:rPr dirty="0" sz="1300" spc="-440">
                <a:latin typeface="Courier New"/>
                <a:cs typeface="Courier New"/>
              </a:rPr>
              <a:t> </a:t>
            </a:r>
            <a:r>
              <a:rPr dirty="0" sz="1300" spc="5">
                <a:latin typeface="Times New Roman"/>
                <a:cs typeface="Times New Roman"/>
              </a:rPr>
              <a:t>if</a:t>
            </a:r>
            <a:r>
              <a:rPr dirty="0" sz="1300" spc="10">
                <a:latin typeface="Times New Roman"/>
                <a:cs typeface="Times New Roman"/>
              </a:rPr>
              <a:t> </a:t>
            </a:r>
            <a:r>
              <a:rPr dirty="0" sz="1300" spc="5">
                <a:latin typeface="Times New Roman"/>
                <a:cs typeface="Times New Roman"/>
              </a:rPr>
              <a:t>at</a:t>
            </a:r>
            <a:r>
              <a:rPr dirty="0" sz="1300" spc="15">
                <a:latin typeface="Times New Roman"/>
                <a:cs typeface="Times New Roman"/>
              </a:rPr>
              <a:t> </a:t>
            </a:r>
            <a:r>
              <a:rPr dirty="0" sz="1300" spc="5">
                <a:latin typeface="Times New Roman"/>
                <a:cs typeface="Times New Roman"/>
              </a:rPr>
              <a:t>least</a:t>
            </a:r>
            <a:r>
              <a:rPr dirty="0" sz="1300" spc="10">
                <a:latin typeface="Times New Roman"/>
                <a:cs typeface="Times New Roman"/>
              </a:rPr>
              <a:t> </a:t>
            </a:r>
            <a:r>
              <a:rPr dirty="0" sz="1300" spc="5">
                <a:latin typeface="Times New Roman"/>
                <a:cs typeface="Times New Roman"/>
              </a:rPr>
              <a:t>one</a:t>
            </a:r>
            <a:r>
              <a:rPr dirty="0" sz="1300" spc="10">
                <a:latin typeface="Times New Roman"/>
                <a:cs typeface="Times New Roman"/>
              </a:rPr>
              <a:t> row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index</a:t>
            </a:r>
            <a:r>
              <a:rPr dirty="0" sz="1300" spc="10">
                <a:latin typeface="Times New Roman"/>
                <a:cs typeface="Times New Roman"/>
              </a:rPr>
              <a:t> </a:t>
            </a:r>
            <a:r>
              <a:rPr dirty="0" sz="1300" spc="10">
                <a:latin typeface="Courier New"/>
                <a:cs typeface="Courier New"/>
              </a:rPr>
              <a:t>i  </a:t>
            </a:r>
            <a:r>
              <a:rPr dirty="0" sz="1300" spc="5">
                <a:latin typeface="Times New Roman"/>
                <a:cs typeface="Times New Roman"/>
              </a:rPr>
              <a:t>is returned. Use the </a:t>
            </a:r>
            <a:r>
              <a:rPr dirty="0" sz="1300" spc="15">
                <a:latin typeface="Courier New"/>
                <a:cs typeface="Courier New"/>
              </a:rPr>
              <a:t>EXISTS </a:t>
            </a:r>
            <a:r>
              <a:rPr dirty="0" sz="1300" spc="10">
                <a:latin typeface="Times New Roman"/>
                <a:cs typeface="Times New Roman"/>
              </a:rPr>
              <a:t>statement </a:t>
            </a:r>
            <a:r>
              <a:rPr dirty="0" sz="1300" spc="5">
                <a:latin typeface="Times New Roman"/>
                <a:cs typeface="Times New Roman"/>
              </a:rPr>
              <a:t>to prevent an error that is raised in reference to a  nonexistent table</a:t>
            </a:r>
            <a:r>
              <a:rPr dirty="0" sz="1300">
                <a:latin typeface="Times New Roman"/>
                <a:cs typeface="Times New Roman"/>
              </a:rPr>
              <a:t> </a:t>
            </a:r>
            <a:r>
              <a:rPr dirty="0" sz="1300" spc="10">
                <a:latin typeface="Times New Roman"/>
                <a:cs typeface="Times New Roman"/>
              </a:rPr>
              <a:t>element.</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305">
              <a:lnSpc>
                <a:spcPct val="100000"/>
              </a:lnSpc>
              <a:spcBef>
                <a:spcPts val="5"/>
              </a:spcBef>
            </a:pPr>
            <a:r>
              <a:rPr dirty="0" sz="2000" spc="-5" b="1">
                <a:latin typeface="Courier New"/>
                <a:cs typeface="Courier New"/>
              </a:rPr>
              <a:t>SELECT</a:t>
            </a:r>
            <a:r>
              <a:rPr dirty="0" sz="2000" spc="-670" b="1">
                <a:latin typeface="Courier New"/>
                <a:cs typeface="Courier New"/>
              </a:rPr>
              <a:t> </a:t>
            </a:r>
            <a:r>
              <a:rPr dirty="0" sz="2000" b="1">
                <a:latin typeface="Arial"/>
                <a:cs typeface="Arial"/>
              </a:rPr>
              <a:t>Statements in PL/SQL</a:t>
            </a:r>
            <a:endParaRPr sz="2000">
              <a:latin typeface="Arial"/>
              <a:cs typeface="Arial"/>
            </a:endParaRPr>
          </a:p>
          <a:p>
            <a:pPr>
              <a:lnSpc>
                <a:spcPct val="100000"/>
              </a:lnSpc>
            </a:pPr>
            <a:endParaRPr sz="2300">
              <a:latin typeface="Arial"/>
              <a:cs typeface="Arial"/>
            </a:endParaRPr>
          </a:p>
          <a:p>
            <a:pPr marL="626745" marR="2974975">
              <a:lnSpc>
                <a:spcPct val="127499"/>
              </a:lnSpc>
              <a:spcBef>
                <a:spcPts val="1725"/>
              </a:spcBef>
            </a:pPr>
            <a:r>
              <a:rPr dirty="0" sz="1550" spc="10" b="1">
                <a:latin typeface="Arial"/>
                <a:cs typeface="Arial"/>
              </a:rPr>
              <a:t>The </a:t>
            </a:r>
            <a:r>
              <a:rPr dirty="0" sz="1550" spc="10" b="1">
                <a:latin typeface="Courier New"/>
                <a:cs typeface="Courier New"/>
              </a:rPr>
              <a:t>INTO</a:t>
            </a:r>
            <a:r>
              <a:rPr dirty="0" sz="1550" spc="-515" b="1">
                <a:latin typeface="Courier New"/>
                <a:cs typeface="Courier New"/>
              </a:rPr>
              <a:t> </a:t>
            </a:r>
            <a:r>
              <a:rPr dirty="0" sz="1550" spc="10" b="1">
                <a:latin typeface="Arial"/>
                <a:cs typeface="Arial"/>
              </a:rPr>
              <a:t>clause </a:t>
            </a:r>
            <a:r>
              <a:rPr dirty="0" sz="1550" spc="5" b="1">
                <a:latin typeface="Arial"/>
                <a:cs typeface="Arial"/>
              </a:rPr>
              <a:t>is mandatory.  </a:t>
            </a: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0"/>
              </a:spcBef>
            </a:pPr>
            <a:endParaRPr sz="1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15592" y="2454020"/>
            <a:ext cx="5142230" cy="1851660"/>
            <a:chOff x="1315592" y="2454020"/>
            <a:chExt cx="5142230" cy="1851660"/>
          </a:xfrm>
        </p:grpSpPr>
        <p:sp>
          <p:nvSpPr>
            <p:cNvPr id="5" name="object 5"/>
            <p:cNvSpPr/>
            <p:nvPr/>
          </p:nvSpPr>
          <p:spPr>
            <a:xfrm>
              <a:off x="1325879" y="2464307"/>
              <a:ext cx="5121910" cy="1831339"/>
            </a:xfrm>
            <a:custGeom>
              <a:avLst/>
              <a:gdLst/>
              <a:ahLst/>
              <a:cxnLst/>
              <a:rect l="l" t="t" r="r" b="b"/>
              <a:pathLst>
                <a:path w="5121910" h="1831339">
                  <a:moveTo>
                    <a:pt x="5121402" y="0"/>
                  </a:moveTo>
                  <a:lnTo>
                    <a:pt x="0" y="0"/>
                  </a:lnTo>
                  <a:lnTo>
                    <a:pt x="0" y="1831086"/>
                  </a:lnTo>
                  <a:lnTo>
                    <a:pt x="5121402" y="1831086"/>
                  </a:lnTo>
                  <a:lnTo>
                    <a:pt x="5121402" y="0"/>
                  </a:lnTo>
                  <a:close/>
                </a:path>
              </a:pathLst>
            </a:custGeom>
            <a:solidFill>
              <a:srgbClr val="CCCCCC"/>
            </a:solidFill>
          </p:spPr>
          <p:txBody>
            <a:bodyPr wrap="square" lIns="0" tIns="0" rIns="0" bIns="0" rtlCol="0"/>
            <a:lstStyle/>
            <a:p/>
          </p:txBody>
        </p:sp>
        <p:sp>
          <p:nvSpPr>
            <p:cNvPr id="6" name="object 6"/>
            <p:cNvSpPr/>
            <p:nvPr/>
          </p:nvSpPr>
          <p:spPr>
            <a:xfrm>
              <a:off x="1325879" y="2464307"/>
              <a:ext cx="5121910" cy="1831339"/>
            </a:xfrm>
            <a:custGeom>
              <a:avLst/>
              <a:gdLst/>
              <a:ahLst/>
              <a:cxnLst/>
              <a:rect l="l" t="t" r="r" b="b"/>
              <a:pathLst>
                <a:path w="5121910" h="1831339">
                  <a:moveTo>
                    <a:pt x="5121402" y="0"/>
                  </a:moveTo>
                  <a:lnTo>
                    <a:pt x="0" y="0"/>
                  </a:lnTo>
                  <a:lnTo>
                    <a:pt x="0" y="1831086"/>
                  </a:lnTo>
                  <a:lnTo>
                    <a:pt x="5121402" y="1831086"/>
                  </a:lnTo>
                  <a:lnTo>
                    <a:pt x="5121402" y="0"/>
                  </a:lnTo>
                  <a:close/>
                </a:path>
              </a:pathLst>
            </a:custGeom>
            <a:ln w="20574">
              <a:solidFill>
                <a:srgbClr val="000000"/>
              </a:solidFill>
            </a:ln>
          </p:spPr>
          <p:txBody>
            <a:bodyPr wrap="square" lIns="0" tIns="0" rIns="0" bIns="0" rtlCol="0"/>
            <a:lstStyle/>
            <a:p/>
          </p:txBody>
        </p:sp>
      </p:grpSp>
      <p:sp>
        <p:nvSpPr>
          <p:cNvPr id="7" name="object 7"/>
          <p:cNvSpPr txBox="1"/>
          <p:nvPr/>
        </p:nvSpPr>
        <p:spPr>
          <a:xfrm>
            <a:off x="1401317" y="2439415"/>
            <a:ext cx="3528060" cy="978535"/>
          </a:xfrm>
          <a:prstGeom prst="rect">
            <a:avLst/>
          </a:prstGeom>
        </p:spPr>
        <p:txBody>
          <a:bodyPr wrap="square" lIns="0" tIns="11430" rIns="0" bIns="0" rtlCol="0" vert="horz">
            <a:spAutoFit/>
          </a:bodyPr>
          <a:lstStyle/>
          <a:p>
            <a:pPr>
              <a:lnSpc>
                <a:spcPts val="1555"/>
              </a:lnSpc>
              <a:spcBef>
                <a:spcPts val="90"/>
              </a:spcBef>
            </a:pPr>
            <a:r>
              <a:rPr dirty="0" sz="1300" spc="-20" b="1">
                <a:latin typeface="Courier New"/>
                <a:cs typeface="Courier New"/>
              </a:rPr>
              <a:t>DECLARE</a:t>
            </a:r>
            <a:endParaRPr sz="1300">
              <a:latin typeface="Courier New"/>
              <a:cs typeface="Courier New"/>
            </a:endParaRPr>
          </a:p>
          <a:p>
            <a:pPr marL="194945" marR="1236345">
              <a:lnSpc>
                <a:spcPts val="1460"/>
              </a:lnSpc>
              <a:spcBef>
                <a:spcPts val="130"/>
              </a:spcBef>
              <a:tabLst>
                <a:tab pos="1306830" algn="l"/>
              </a:tabLst>
            </a:pPr>
            <a:r>
              <a:rPr dirty="0" sz="1300" spc="-20" b="1">
                <a:latin typeface="Courier New"/>
                <a:cs typeface="Courier New"/>
              </a:rPr>
              <a:t>v_depti</a:t>
            </a:r>
            <a:r>
              <a:rPr dirty="0" sz="1300" spc="-10" b="1">
                <a:latin typeface="Courier New"/>
                <a:cs typeface="Courier New"/>
              </a:rPr>
              <a:t>d</a:t>
            </a:r>
            <a:r>
              <a:rPr dirty="0" sz="1300" b="1">
                <a:latin typeface="Courier New"/>
                <a:cs typeface="Courier New"/>
              </a:rPr>
              <a:t>	</a:t>
            </a:r>
            <a:r>
              <a:rPr dirty="0" sz="1300" spc="-20" b="1">
                <a:latin typeface="Courier New"/>
                <a:cs typeface="Courier New"/>
              </a:rPr>
              <a:t>NUMBER(4);  v_lo</a:t>
            </a:r>
            <a:r>
              <a:rPr dirty="0" sz="1300" spc="-10" b="1">
                <a:latin typeface="Courier New"/>
                <a:cs typeface="Courier New"/>
              </a:rPr>
              <a:t>c</a:t>
            </a:r>
            <a:r>
              <a:rPr dirty="0" sz="1300" b="1">
                <a:latin typeface="Courier New"/>
                <a:cs typeface="Courier New"/>
              </a:rPr>
              <a:t>	</a:t>
            </a:r>
            <a:r>
              <a:rPr dirty="0" sz="1300" spc="-20" b="1">
                <a:latin typeface="Courier New"/>
                <a:cs typeface="Courier New"/>
              </a:rPr>
              <a:t>NUMBER(4);</a:t>
            </a:r>
            <a:endParaRPr sz="1300">
              <a:latin typeface="Courier New"/>
              <a:cs typeface="Courier New"/>
            </a:endParaRPr>
          </a:p>
          <a:p>
            <a:pPr>
              <a:lnSpc>
                <a:spcPts val="1395"/>
              </a:lnSpc>
            </a:pPr>
            <a:r>
              <a:rPr dirty="0" sz="1300" spc="-15" b="1">
                <a:latin typeface="Courier New"/>
                <a:cs typeface="Courier New"/>
              </a:rPr>
              <a:t>BEGIN</a:t>
            </a:r>
            <a:endParaRPr sz="1300">
              <a:latin typeface="Courier New"/>
              <a:cs typeface="Courier New"/>
            </a:endParaRPr>
          </a:p>
          <a:p>
            <a:pPr marL="194945">
              <a:lnSpc>
                <a:spcPts val="1510"/>
              </a:lnSpc>
              <a:tabLst>
                <a:tab pos="975994" algn="l"/>
              </a:tabLst>
            </a:pPr>
            <a:r>
              <a:rPr dirty="0" sz="1300" spc="-15" b="1">
                <a:latin typeface="Courier New"/>
                <a:cs typeface="Courier New"/>
              </a:rPr>
              <a:t>SELECT	</a:t>
            </a:r>
            <a:r>
              <a:rPr dirty="0" sz="1300" spc="-20" b="1">
                <a:latin typeface="Courier New"/>
                <a:cs typeface="Courier New"/>
              </a:rPr>
              <a:t>department_id,</a:t>
            </a:r>
            <a:r>
              <a:rPr dirty="0" sz="1300" spc="-15" b="1">
                <a:latin typeface="Courier New"/>
                <a:cs typeface="Courier New"/>
              </a:rPr>
              <a:t> </a:t>
            </a:r>
            <a:r>
              <a:rPr dirty="0" sz="1300" spc="-20" b="1">
                <a:latin typeface="Courier New"/>
                <a:cs typeface="Courier New"/>
              </a:rPr>
              <a:t>location_id</a:t>
            </a:r>
            <a:endParaRPr sz="1300">
              <a:latin typeface="Courier New"/>
              <a:cs typeface="Courier New"/>
            </a:endParaRPr>
          </a:p>
        </p:txBody>
      </p:sp>
      <p:sp>
        <p:nvSpPr>
          <p:cNvPr id="14" name="object 14"/>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5" name="object 15"/>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8</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596439" y="3381274"/>
            <a:ext cx="501015" cy="594995"/>
          </a:xfrm>
          <a:prstGeom prst="rect">
            <a:avLst/>
          </a:prstGeom>
        </p:spPr>
        <p:txBody>
          <a:bodyPr wrap="square" lIns="0" tIns="22860" rIns="0" bIns="0" rtlCol="0" vert="horz">
            <a:spAutoFit/>
          </a:bodyPr>
          <a:lstStyle/>
          <a:p>
            <a:pPr algn="just" marR="5080">
              <a:lnSpc>
                <a:spcPct val="94000"/>
              </a:lnSpc>
              <a:spcBef>
                <a:spcPts val="180"/>
              </a:spcBef>
            </a:pPr>
            <a:r>
              <a:rPr dirty="0" sz="1300" spc="-20" b="1">
                <a:latin typeface="Courier New"/>
                <a:cs typeface="Courier New"/>
              </a:rPr>
              <a:t>INTO  FROM  </a:t>
            </a:r>
            <a:r>
              <a:rPr dirty="0" sz="1300" spc="-20" b="1">
                <a:latin typeface="Courier New"/>
                <a:cs typeface="Courier New"/>
              </a:rPr>
              <a:t>WHERE</a:t>
            </a:r>
            <a:endParaRPr sz="1300">
              <a:latin typeface="Courier New"/>
              <a:cs typeface="Courier New"/>
            </a:endParaRPr>
          </a:p>
        </p:txBody>
      </p:sp>
      <p:sp>
        <p:nvSpPr>
          <p:cNvPr id="9" name="object 9"/>
          <p:cNvSpPr txBox="1"/>
          <p:nvPr/>
        </p:nvSpPr>
        <p:spPr>
          <a:xfrm>
            <a:off x="2377056" y="3381274"/>
            <a:ext cx="2551430" cy="594995"/>
          </a:xfrm>
          <a:prstGeom prst="rect">
            <a:avLst/>
          </a:prstGeom>
        </p:spPr>
        <p:txBody>
          <a:bodyPr wrap="square" lIns="0" tIns="22860" rIns="0" bIns="0" rtlCol="0" vert="horz">
            <a:spAutoFit/>
          </a:bodyPr>
          <a:lstStyle/>
          <a:p>
            <a:pPr marR="5080">
              <a:lnSpc>
                <a:spcPct val="94000"/>
              </a:lnSpc>
              <a:spcBef>
                <a:spcPts val="180"/>
              </a:spcBef>
            </a:pPr>
            <a:r>
              <a:rPr dirty="0" sz="1300" spc="-15" b="1">
                <a:latin typeface="Courier New"/>
                <a:cs typeface="Courier New"/>
              </a:rPr>
              <a:t>v_deptno, </a:t>
            </a:r>
            <a:r>
              <a:rPr dirty="0" sz="1300" spc="-20" b="1">
                <a:latin typeface="Courier New"/>
                <a:cs typeface="Courier New"/>
              </a:rPr>
              <a:t>v_loc  departments  department_name </a:t>
            </a:r>
            <a:r>
              <a:rPr dirty="0" sz="1300" spc="-10" b="1">
                <a:latin typeface="Courier New"/>
                <a:cs typeface="Courier New"/>
              </a:rPr>
              <a:t>=</a:t>
            </a:r>
            <a:r>
              <a:rPr dirty="0" sz="1300" spc="-20" b="1">
                <a:latin typeface="Courier New"/>
                <a:cs typeface="Courier New"/>
              </a:rPr>
              <a:t> 'Sales';</a:t>
            </a:r>
            <a:endParaRPr sz="1300">
              <a:latin typeface="Courier New"/>
              <a:cs typeface="Courier New"/>
            </a:endParaRPr>
          </a:p>
        </p:txBody>
      </p:sp>
      <p:sp>
        <p:nvSpPr>
          <p:cNvPr id="10" name="object 10"/>
          <p:cNvSpPr txBox="1"/>
          <p:nvPr/>
        </p:nvSpPr>
        <p:spPr>
          <a:xfrm>
            <a:off x="1401317" y="3861296"/>
            <a:ext cx="30543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a:t>
            </a:r>
            <a:endParaRPr sz="1300">
              <a:latin typeface="Courier New"/>
              <a:cs typeface="Courier New"/>
            </a:endParaRPr>
          </a:p>
        </p:txBody>
      </p:sp>
      <p:sp>
        <p:nvSpPr>
          <p:cNvPr id="11" name="object 11"/>
          <p:cNvSpPr txBox="1"/>
          <p:nvPr/>
        </p:nvSpPr>
        <p:spPr>
          <a:xfrm>
            <a:off x="1401317" y="4047899"/>
            <a:ext cx="40322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END;</a:t>
            </a:r>
            <a:endParaRPr sz="1300">
              <a:latin typeface="Courier New"/>
              <a:cs typeface="Courier New"/>
            </a:endParaRPr>
          </a:p>
        </p:txBody>
      </p:sp>
      <p:sp>
        <p:nvSpPr>
          <p:cNvPr id="12" name="object 12"/>
          <p:cNvSpPr txBox="1"/>
          <p:nvPr/>
        </p:nvSpPr>
        <p:spPr>
          <a:xfrm>
            <a:off x="743204" y="5591809"/>
            <a:ext cx="6242050" cy="3191510"/>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INTO</a:t>
            </a:r>
            <a:r>
              <a:rPr dirty="0" sz="1300" spc="-415" b="1">
                <a:latin typeface="Courier New"/>
                <a:cs typeface="Courier New"/>
              </a:rPr>
              <a:t> </a:t>
            </a:r>
            <a:r>
              <a:rPr dirty="0" sz="1300" spc="5" b="1">
                <a:latin typeface="Arial"/>
                <a:cs typeface="Arial"/>
              </a:rPr>
              <a:t>Clause</a:t>
            </a:r>
            <a:endParaRPr sz="1300">
              <a:latin typeface="Arial"/>
              <a:cs typeface="Arial"/>
            </a:endParaRPr>
          </a:p>
          <a:p>
            <a:pPr marL="138430" marR="143510" indent="-635">
              <a:lnSpc>
                <a:spcPct val="103099"/>
              </a:lnSpc>
              <a:spcBef>
                <a:spcPts val="370"/>
              </a:spcBef>
            </a:pPr>
            <a:r>
              <a:rPr dirty="0" sz="1300" spc="10">
                <a:latin typeface="Times New Roman"/>
                <a:cs typeface="Times New Roman"/>
              </a:rPr>
              <a:t>The </a:t>
            </a:r>
            <a:r>
              <a:rPr dirty="0" sz="1300" spc="10">
                <a:latin typeface="Courier New"/>
                <a:cs typeface="Courier New"/>
              </a:rPr>
              <a:t>INTO</a:t>
            </a:r>
            <a:r>
              <a:rPr dirty="0" sz="1300" spc="-450">
                <a:latin typeface="Courier New"/>
                <a:cs typeface="Courier New"/>
              </a:rPr>
              <a:t> </a:t>
            </a:r>
            <a:r>
              <a:rPr dirty="0" sz="1300" spc="5">
                <a:latin typeface="Times New Roman"/>
                <a:cs typeface="Times New Roman"/>
              </a:rPr>
              <a:t>clause</a:t>
            </a:r>
            <a:r>
              <a:rPr dirty="0" sz="1300" spc="10">
                <a:latin typeface="Times New Roman"/>
                <a:cs typeface="Times New Roman"/>
              </a:rPr>
              <a:t> </a:t>
            </a:r>
            <a:r>
              <a:rPr dirty="0" sz="1300" spc="5">
                <a:latin typeface="Times New Roman"/>
                <a:cs typeface="Times New Roman"/>
              </a:rPr>
              <a:t>is </a:t>
            </a:r>
            <a:r>
              <a:rPr dirty="0" sz="1300" spc="10">
                <a:latin typeface="Times New Roman"/>
                <a:cs typeface="Times New Roman"/>
              </a:rPr>
              <a:t>mandatory</a:t>
            </a:r>
            <a:r>
              <a:rPr dirty="0" sz="1300" spc="5">
                <a:latin typeface="Times New Roman"/>
                <a:cs typeface="Times New Roman"/>
              </a:rPr>
              <a:t> </a:t>
            </a:r>
            <a:r>
              <a:rPr dirty="0" sz="1300" spc="10">
                <a:latin typeface="Times New Roman"/>
                <a:cs typeface="Times New Roman"/>
              </a:rPr>
              <a:t>and </a:t>
            </a:r>
            <a:r>
              <a:rPr dirty="0" sz="1300" spc="5">
                <a:latin typeface="Times New Roman"/>
                <a:cs typeface="Times New Roman"/>
              </a:rPr>
              <a:t>occurs </a:t>
            </a:r>
            <a:r>
              <a:rPr dirty="0" sz="1300" spc="10">
                <a:latin typeface="Times New Roman"/>
                <a:cs typeface="Times New Roman"/>
              </a:rPr>
              <a:t>between</a:t>
            </a:r>
            <a:r>
              <a:rPr dirty="0" sz="1300" spc="5">
                <a:latin typeface="Times New Roman"/>
                <a:cs typeface="Times New Roman"/>
              </a:rPr>
              <a:t> the</a:t>
            </a:r>
            <a:r>
              <a:rPr dirty="0" sz="1300" spc="10">
                <a:latin typeface="Times New Roman"/>
                <a:cs typeface="Times New Roman"/>
              </a:rPr>
              <a:t> </a:t>
            </a:r>
            <a:r>
              <a:rPr dirty="0" sz="1300" spc="10">
                <a:latin typeface="Courier New"/>
                <a:cs typeface="Courier New"/>
              </a:rPr>
              <a:t>SELECT</a:t>
            </a:r>
            <a:r>
              <a:rPr dirty="0" sz="1300" spc="-445">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5">
                <a:latin typeface="Courier New"/>
                <a:cs typeface="Courier New"/>
              </a:rPr>
              <a:t>FROM</a:t>
            </a:r>
            <a:r>
              <a:rPr dirty="0" sz="1300" spc="-445">
                <a:latin typeface="Courier New"/>
                <a:cs typeface="Courier New"/>
              </a:rPr>
              <a:t> </a:t>
            </a:r>
            <a:r>
              <a:rPr dirty="0" sz="1300" spc="5">
                <a:latin typeface="Times New Roman"/>
                <a:cs typeface="Times New Roman"/>
              </a:rPr>
              <a:t>clauses. It is  used to specify the </a:t>
            </a:r>
            <a:r>
              <a:rPr dirty="0" sz="1300" spc="10">
                <a:latin typeface="Times New Roman"/>
                <a:cs typeface="Times New Roman"/>
              </a:rPr>
              <a:t>names </a:t>
            </a:r>
            <a:r>
              <a:rPr dirty="0" sz="1300" spc="5">
                <a:latin typeface="Times New Roman"/>
                <a:cs typeface="Times New Roman"/>
              </a:rPr>
              <a:t>of variables to hold the </a:t>
            </a:r>
            <a:r>
              <a:rPr dirty="0" sz="1300" spc="10">
                <a:latin typeface="Times New Roman"/>
                <a:cs typeface="Times New Roman"/>
              </a:rPr>
              <a:t>values </a:t>
            </a:r>
            <a:r>
              <a:rPr dirty="0" sz="1300" spc="5">
                <a:latin typeface="Times New Roman"/>
                <a:cs typeface="Times New Roman"/>
              </a:rPr>
              <a:t>that SQL returns </a:t>
            </a:r>
            <a:r>
              <a:rPr dirty="0" sz="1300" spc="10">
                <a:latin typeface="Times New Roman"/>
                <a:cs typeface="Times New Roman"/>
              </a:rPr>
              <a:t>from </a:t>
            </a:r>
            <a:r>
              <a:rPr dirty="0" sz="1300" spc="5">
                <a:latin typeface="Times New Roman"/>
                <a:cs typeface="Times New Roman"/>
              </a:rPr>
              <a:t>the  </a:t>
            </a:r>
            <a:r>
              <a:rPr dirty="0" sz="1300" spc="10">
                <a:latin typeface="Courier New"/>
                <a:cs typeface="Courier New"/>
              </a:rPr>
              <a:t>SELECT </a:t>
            </a:r>
            <a:r>
              <a:rPr dirty="0" sz="1300" spc="5">
                <a:latin typeface="Times New Roman"/>
                <a:cs typeface="Times New Roman"/>
              </a:rPr>
              <a:t>clause. </a:t>
            </a:r>
            <a:r>
              <a:rPr dirty="0" sz="1300" spc="10">
                <a:latin typeface="Times New Roman"/>
                <a:cs typeface="Times New Roman"/>
              </a:rPr>
              <a:t>You </a:t>
            </a:r>
            <a:r>
              <a:rPr dirty="0" sz="1300" spc="5">
                <a:latin typeface="Times New Roman"/>
                <a:cs typeface="Times New Roman"/>
              </a:rPr>
              <a:t>must give one variable for </a:t>
            </a:r>
            <a:r>
              <a:rPr dirty="0" sz="1300" spc="10">
                <a:latin typeface="Times New Roman"/>
                <a:cs typeface="Times New Roman"/>
              </a:rPr>
              <a:t>each item </a:t>
            </a:r>
            <a:r>
              <a:rPr dirty="0" sz="1300" spc="5">
                <a:latin typeface="Times New Roman"/>
                <a:cs typeface="Times New Roman"/>
              </a:rPr>
              <a:t>selected, and the order of  variables must correspond to the items</a:t>
            </a:r>
            <a:r>
              <a:rPr dirty="0" sz="1300" spc="10">
                <a:latin typeface="Times New Roman"/>
                <a:cs typeface="Times New Roman"/>
              </a:rPr>
              <a:t> </a:t>
            </a:r>
            <a:r>
              <a:rPr dirty="0" sz="1300" spc="5">
                <a:latin typeface="Times New Roman"/>
                <a:cs typeface="Times New Roman"/>
              </a:rPr>
              <a:t>selected.</a:t>
            </a:r>
            <a:endParaRPr sz="1300">
              <a:latin typeface="Times New Roman"/>
              <a:cs typeface="Times New Roman"/>
            </a:endParaRPr>
          </a:p>
          <a:p>
            <a:pPr marL="139065">
              <a:lnSpc>
                <a:spcPct val="100000"/>
              </a:lnSpc>
              <a:spcBef>
                <a:spcPts val="345"/>
              </a:spcBef>
            </a:pP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INTO</a:t>
            </a:r>
            <a:r>
              <a:rPr dirty="0" sz="1300" spc="-434">
                <a:latin typeface="Courier New"/>
                <a:cs typeface="Courier New"/>
              </a:rPr>
              <a:t> </a:t>
            </a:r>
            <a:r>
              <a:rPr dirty="0" sz="1300" spc="5">
                <a:latin typeface="Times New Roman"/>
                <a:cs typeface="Times New Roman"/>
              </a:rPr>
              <a:t>clause to populate either </a:t>
            </a:r>
            <a:r>
              <a:rPr dirty="0" sz="1300" spc="10">
                <a:latin typeface="Times New Roman"/>
                <a:cs typeface="Times New Roman"/>
              </a:rPr>
              <a:t>PL/SQL </a:t>
            </a:r>
            <a:r>
              <a:rPr dirty="0" sz="1300" spc="5">
                <a:latin typeface="Times New Roman"/>
                <a:cs typeface="Times New Roman"/>
              </a:rPr>
              <a:t>variables or host variables.</a:t>
            </a:r>
            <a:endParaRPr sz="1300">
              <a:latin typeface="Times New Roman"/>
              <a:cs typeface="Times New Roman"/>
            </a:endParaRPr>
          </a:p>
          <a:p>
            <a:pPr marL="139065">
              <a:lnSpc>
                <a:spcPct val="100000"/>
              </a:lnSpc>
              <a:spcBef>
                <a:spcPts val="495"/>
              </a:spcBef>
            </a:pPr>
            <a:r>
              <a:rPr dirty="0" sz="1300" spc="5" b="1">
                <a:latin typeface="Times New Roman"/>
                <a:cs typeface="Times New Roman"/>
              </a:rPr>
              <a:t>Queries Must </a:t>
            </a:r>
            <a:r>
              <a:rPr dirty="0" sz="1300" spc="10" b="1">
                <a:latin typeface="Times New Roman"/>
                <a:cs typeface="Times New Roman"/>
              </a:rPr>
              <a:t>Return </a:t>
            </a:r>
            <a:r>
              <a:rPr dirty="0" sz="1300" spc="5" b="1">
                <a:latin typeface="Times New Roman"/>
                <a:cs typeface="Times New Roman"/>
              </a:rPr>
              <a:t>One and Only One</a:t>
            </a:r>
            <a:r>
              <a:rPr dirty="0" sz="1300" spc="-20" b="1">
                <a:latin typeface="Times New Roman"/>
                <a:cs typeface="Times New Roman"/>
              </a:rPr>
              <a:t> </a:t>
            </a:r>
            <a:r>
              <a:rPr dirty="0" sz="1300" spc="5" b="1">
                <a:latin typeface="Times New Roman"/>
                <a:cs typeface="Times New Roman"/>
              </a:rPr>
              <a:t>Row</a:t>
            </a:r>
            <a:endParaRPr sz="1300">
              <a:latin typeface="Times New Roman"/>
              <a:cs typeface="Times New Roman"/>
            </a:endParaRPr>
          </a:p>
          <a:p>
            <a:pPr marL="139065" marR="5080">
              <a:lnSpc>
                <a:spcPct val="106100"/>
              </a:lnSpc>
              <a:spcBef>
                <a:spcPts val="250"/>
              </a:spcBef>
            </a:pPr>
            <a:r>
              <a:rPr dirty="0" sz="1300" spc="10">
                <a:latin typeface="Courier New"/>
                <a:cs typeface="Courier New"/>
              </a:rPr>
              <a:t>SELECT</a:t>
            </a:r>
            <a:r>
              <a:rPr dirty="0" sz="1300" spc="-350">
                <a:latin typeface="Courier New"/>
                <a:cs typeface="Courier New"/>
              </a:rPr>
              <a:t> </a:t>
            </a:r>
            <a:r>
              <a:rPr dirty="0" sz="1300" spc="5">
                <a:latin typeface="Times New Roman"/>
                <a:cs typeface="Times New Roman"/>
              </a:rPr>
              <a:t>statements within a </a:t>
            </a:r>
            <a:r>
              <a:rPr dirty="0" sz="1300" spc="10">
                <a:latin typeface="Times New Roman"/>
                <a:cs typeface="Times New Roman"/>
              </a:rPr>
              <a:t>PL/SQL </a:t>
            </a:r>
            <a:r>
              <a:rPr dirty="0" sz="1300" spc="5">
                <a:latin typeface="Times New Roman"/>
                <a:cs typeface="Times New Roman"/>
              </a:rPr>
              <a:t>block fall into the </a:t>
            </a:r>
            <a:r>
              <a:rPr dirty="0" sz="1300" spc="10">
                <a:latin typeface="Times New Roman"/>
                <a:cs typeface="Times New Roman"/>
              </a:rPr>
              <a:t>ANSI </a:t>
            </a:r>
            <a:r>
              <a:rPr dirty="0" sz="1300" spc="5">
                <a:latin typeface="Times New Roman"/>
                <a:cs typeface="Times New Roman"/>
              </a:rPr>
              <a:t>classification of </a:t>
            </a:r>
            <a:r>
              <a:rPr dirty="0" sz="1300" spc="10">
                <a:latin typeface="Times New Roman"/>
                <a:cs typeface="Times New Roman"/>
              </a:rPr>
              <a:t>Embedded  SQL, </a:t>
            </a:r>
            <a:r>
              <a:rPr dirty="0" sz="1300" spc="5">
                <a:latin typeface="Times New Roman"/>
                <a:cs typeface="Times New Roman"/>
              </a:rPr>
              <a:t>for which the following rule applies:</a:t>
            </a:r>
            <a:endParaRPr sz="1300">
              <a:latin typeface="Times New Roman"/>
              <a:cs typeface="Times New Roman"/>
            </a:endParaRPr>
          </a:p>
          <a:p>
            <a:pPr marL="139065" marR="327025">
              <a:lnSpc>
                <a:spcPct val="101499"/>
              </a:lnSpc>
              <a:spcBef>
                <a:spcPts val="395"/>
              </a:spcBef>
            </a:pPr>
            <a:r>
              <a:rPr dirty="0" sz="1300" spc="5">
                <a:latin typeface="Times New Roman"/>
                <a:cs typeface="Times New Roman"/>
              </a:rPr>
              <a:t>Queries must return one and only one row. </a:t>
            </a:r>
            <a:r>
              <a:rPr dirty="0" sz="1300" spc="10">
                <a:latin typeface="Times New Roman"/>
                <a:cs typeface="Times New Roman"/>
              </a:rPr>
              <a:t>More </a:t>
            </a:r>
            <a:r>
              <a:rPr dirty="0" sz="1300" spc="5">
                <a:latin typeface="Times New Roman"/>
                <a:cs typeface="Times New Roman"/>
              </a:rPr>
              <a:t>than one </a:t>
            </a:r>
            <a:r>
              <a:rPr dirty="0" sz="1300" spc="10">
                <a:latin typeface="Times New Roman"/>
                <a:cs typeface="Times New Roman"/>
              </a:rPr>
              <a:t>row </a:t>
            </a:r>
            <a:r>
              <a:rPr dirty="0" sz="1300" spc="5">
                <a:latin typeface="Times New Roman"/>
                <a:cs typeface="Times New Roman"/>
              </a:rPr>
              <a:t>or </a:t>
            </a:r>
            <a:r>
              <a:rPr dirty="0" sz="1300" spc="10">
                <a:latin typeface="Times New Roman"/>
                <a:cs typeface="Times New Roman"/>
              </a:rPr>
              <a:t>no row </a:t>
            </a:r>
            <a:r>
              <a:rPr dirty="0" sz="1300" spc="5">
                <a:latin typeface="Times New Roman"/>
                <a:cs typeface="Times New Roman"/>
              </a:rPr>
              <a:t>generates an  </a:t>
            </a:r>
            <a:r>
              <a:rPr dirty="0" sz="1300">
                <a:latin typeface="Times New Roman"/>
                <a:cs typeface="Times New Roman"/>
              </a:rPr>
              <a:t>error.</a:t>
            </a:r>
            <a:endParaRPr sz="1300">
              <a:latin typeface="Times New Roman"/>
              <a:cs typeface="Times New Roman"/>
            </a:endParaRPr>
          </a:p>
          <a:p>
            <a:pPr marL="139065" marR="118745">
              <a:lnSpc>
                <a:spcPct val="98800"/>
              </a:lnSpc>
              <a:spcBef>
                <a:spcPts val="439"/>
              </a:spcBef>
            </a:pPr>
            <a:r>
              <a:rPr dirty="0" sz="1300" spc="5">
                <a:latin typeface="Times New Roman"/>
                <a:cs typeface="Times New Roman"/>
              </a:rPr>
              <a:t>PL/SQL deals with these errors </a:t>
            </a:r>
            <a:r>
              <a:rPr dirty="0" sz="1300" spc="10">
                <a:latin typeface="Times New Roman"/>
                <a:cs typeface="Times New Roman"/>
              </a:rPr>
              <a:t>by </a:t>
            </a:r>
            <a:r>
              <a:rPr dirty="0" sz="1300" spc="5">
                <a:latin typeface="Times New Roman"/>
                <a:cs typeface="Times New Roman"/>
              </a:rPr>
              <a:t>raising standard exceptions, which </a:t>
            </a:r>
            <a:r>
              <a:rPr dirty="0" sz="1300" spc="10">
                <a:latin typeface="Times New Roman"/>
                <a:cs typeface="Times New Roman"/>
              </a:rPr>
              <a:t>you </a:t>
            </a:r>
            <a:r>
              <a:rPr dirty="0" sz="1300" spc="5">
                <a:latin typeface="Times New Roman"/>
                <a:cs typeface="Times New Roman"/>
              </a:rPr>
              <a:t>can trap in the  exception section of the block with the </a:t>
            </a:r>
            <a:r>
              <a:rPr dirty="0" sz="1300" spc="15">
                <a:latin typeface="Courier New"/>
                <a:cs typeface="Courier New"/>
              </a:rPr>
              <a:t>NO_DATA_FOUND </a:t>
            </a:r>
            <a:r>
              <a:rPr dirty="0" sz="1300" spc="5">
                <a:latin typeface="Times New Roman"/>
                <a:cs typeface="Times New Roman"/>
              </a:rPr>
              <a:t>and </a:t>
            </a:r>
            <a:r>
              <a:rPr dirty="0" sz="1300" spc="15">
                <a:latin typeface="Courier New"/>
                <a:cs typeface="Courier New"/>
              </a:rPr>
              <a:t>TOO_MANY_ROWS  </a:t>
            </a:r>
            <a:r>
              <a:rPr dirty="0" sz="1300" spc="5">
                <a:latin typeface="Times New Roman"/>
                <a:cs typeface="Times New Roman"/>
              </a:rPr>
              <a:t>exceptions. </a:t>
            </a:r>
            <a:r>
              <a:rPr dirty="0" sz="1300" spc="10">
                <a:latin typeface="Times New Roman"/>
                <a:cs typeface="Times New Roman"/>
              </a:rPr>
              <a:t>You </a:t>
            </a:r>
            <a:r>
              <a:rPr dirty="0" sz="1300" spc="5">
                <a:latin typeface="Times New Roman"/>
                <a:cs typeface="Times New Roman"/>
              </a:rPr>
              <a:t>should code </a:t>
            </a:r>
            <a:r>
              <a:rPr dirty="0" sz="1300" spc="15">
                <a:latin typeface="Courier New"/>
                <a:cs typeface="Courier New"/>
              </a:rPr>
              <a:t>SELECT</a:t>
            </a:r>
            <a:r>
              <a:rPr dirty="0" sz="1300" spc="-440">
                <a:latin typeface="Courier New"/>
                <a:cs typeface="Courier New"/>
              </a:rPr>
              <a:t> </a:t>
            </a:r>
            <a:r>
              <a:rPr dirty="0" sz="1300" spc="5">
                <a:latin typeface="Times New Roman"/>
                <a:cs typeface="Times New Roman"/>
              </a:rPr>
              <a:t>statements to return a single row.</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Inserting</a:t>
            </a:r>
            <a:r>
              <a:rPr dirty="0" sz="2000" spc="-5" b="1">
                <a:latin typeface="Arial"/>
                <a:cs typeface="Arial"/>
              </a:rPr>
              <a:t> Data</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626745">
              <a:lnSpc>
                <a:spcPct val="100000"/>
              </a:lnSpc>
            </a:pPr>
            <a:r>
              <a:rPr dirty="0" sz="1550" spc="10" b="1">
                <a:latin typeface="Arial"/>
                <a:cs typeface="Arial"/>
              </a:rPr>
              <a:t>Add new employee information to the</a:t>
            </a:r>
            <a:r>
              <a:rPr dirty="0" sz="1550" b="1">
                <a:latin typeface="Arial"/>
                <a:cs typeface="Arial"/>
              </a:rPr>
              <a:t> </a:t>
            </a:r>
            <a:r>
              <a:rPr dirty="0" sz="1550" spc="10" b="1">
                <a:latin typeface="Courier New"/>
                <a:cs typeface="Courier New"/>
              </a:rPr>
              <a:t>EMPLOYEES</a:t>
            </a:r>
            <a:endParaRPr sz="1550">
              <a:latin typeface="Courier New"/>
              <a:cs typeface="Courier New"/>
            </a:endParaRPr>
          </a:p>
          <a:p>
            <a:pPr marL="626745">
              <a:lnSpc>
                <a:spcPct val="100000"/>
              </a:lnSpc>
              <a:spcBef>
                <a:spcPts val="140"/>
              </a:spcBef>
            </a:pPr>
            <a:r>
              <a:rPr dirty="0" sz="1550" spc="10" b="1">
                <a:latin typeface="Arial"/>
                <a:cs typeface="Arial"/>
              </a:rPr>
              <a:t>table.</a:t>
            </a:r>
            <a:endParaRPr sz="1550">
              <a:latin typeface="Arial"/>
              <a:cs typeface="Arial"/>
            </a:endParaRPr>
          </a:p>
          <a:p>
            <a:pPr marL="626745">
              <a:lnSpc>
                <a:spcPct val="100000"/>
              </a:lnSpc>
              <a:spcBef>
                <a:spcPts val="400"/>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4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13307" y="2710052"/>
            <a:ext cx="5144770" cy="1775460"/>
            <a:chOff x="1313307" y="2710052"/>
            <a:chExt cx="5144770" cy="1775460"/>
          </a:xfrm>
        </p:grpSpPr>
        <p:sp>
          <p:nvSpPr>
            <p:cNvPr id="5" name="object 5"/>
            <p:cNvSpPr/>
            <p:nvPr/>
          </p:nvSpPr>
          <p:spPr>
            <a:xfrm>
              <a:off x="1323594" y="2720339"/>
              <a:ext cx="5123815" cy="1755139"/>
            </a:xfrm>
            <a:custGeom>
              <a:avLst/>
              <a:gdLst/>
              <a:ahLst/>
              <a:cxnLst/>
              <a:rect l="l" t="t" r="r" b="b"/>
              <a:pathLst>
                <a:path w="5123815" h="1755139">
                  <a:moveTo>
                    <a:pt x="5123688" y="0"/>
                  </a:moveTo>
                  <a:lnTo>
                    <a:pt x="0" y="0"/>
                  </a:lnTo>
                  <a:lnTo>
                    <a:pt x="0" y="1754886"/>
                  </a:lnTo>
                  <a:lnTo>
                    <a:pt x="5123688" y="1754886"/>
                  </a:lnTo>
                  <a:lnTo>
                    <a:pt x="5123688" y="0"/>
                  </a:lnTo>
                  <a:close/>
                </a:path>
              </a:pathLst>
            </a:custGeom>
            <a:solidFill>
              <a:srgbClr val="CCCCCC"/>
            </a:solidFill>
          </p:spPr>
          <p:txBody>
            <a:bodyPr wrap="square" lIns="0" tIns="0" rIns="0" bIns="0" rtlCol="0"/>
            <a:lstStyle/>
            <a:p/>
          </p:txBody>
        </p:sp>
        <p:sp>
          <p:nvSpPr>
            <p:cNvPr id="6" name="object 6"/>
            <p:cNvSpPr/>
            <p:nvPr/>
          </p:nvSpPr>
          <p:spPr>
            <a:xfrm>
              <a:off x="1323594" y="2720339"/>
              <a:ext cx="5123815" cy="1755139"/>
            </a:xfrm>
            <a:custGeom>
              <a:avLst/>
              <a:gdLst/>
              <a:ahLst/>
              <a:cxnLst/>
              <a:rect l="l" t="t" r="r" b="b"/>
              <a:pathLst>
                <a:path w="5123815" h="1755139">
                  <a:moveTo>
                    <a:pt x="5123688" y="0"/>
                  </a:moveTo>
                  <a:lnTo>
                    <a:pt x="0" y="0"/>
                  </a:lnTo>
                  <a:lnTo>
                    <a:pt x="0" y="1754886"/>
                  </a:lnTo>
                  <a:lnTo>
                    <a:pt x="5123688" y="1754886"/>
                  </a:lnTo>
                  <a:lnTo>
                    <a:pt x="5123688" y="0"/>
                  </a:lnTo>
                  <a:close/>
                </a:path>
              </a:pathLst>
            </a:custGeom>
            <a:ln w="20574">
              <a:solidFill>
                <a:srgbClr val="000000"/>
              </a:solidFill>
            </a:ln>
          </p:spPr>
          <p:txBody>
            <a:bodyPr wrap="square" lIns="0" tIns="0" rIns="0" bIns="0" rtlCol="0"/>
            <a:lstStyle/>
            <a:p/>
          </p:txBody>
        </p:sp>
      </p:grpSp>
      <p:sp>
        <p:nvSpPr>
          <p:cNvPr id="7" name="object 7"/>
          <p:cNvSpPr txBox="1"/>
          <p:nvPr/>
        </p:nvSpPr>
        <p:spPr>
          <a:xfrm>
            <a:off x="2473494" y="2876107"/>
            <a:ext cx="264922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employees.employee_id%TYPE;</a:t>
            </a:r>
            <a:endParaRPr sz="1300">
              <a:latin typeface="Courier New"/>
              <a:cs typeface="Courier New"/>
            </a:endParaRPr>
          </a:p>
        </p:txBody>
      </p:sp>
      <p:sp>
        <p:nvSpPr>
          <p:cNvPr id="13" name="object 13"/>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4" name="object 14"/>
          <p:cNvSpPr txBox="1"/>
          <p:nvPr/>
        </p:nvSpPr>
        <p:spPr>
          <a:xfrm>
            <a:off x="749300" y="9619605"/>
            <a:ext cx="53860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35">
                <a:latin typeface="Garuda"/>
                <a:cs typeface="Garuda"/>
              </a:rPr>
              <a:t>A</a:t>
            </a:r>
            <a:r>
              <a:rPr dirty="0" baseline="-18518" sz="1800" spc="-352" b="1">
                <a:latin typeface="Arial"/>
                <a:cs typeface="Arial"/>
              </a:rPr>
              <a:t>c</a:t>
            </a:r>
            <a:r>
              <a:rPr dirty="0" sz="800" spc="-235">
                <a:latin typeface="Garuda"/>
                <a:cs typeface="Garuda"/>
              </a:rPr>
              <a:t>ll</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e</a:t>
            </a:r>
            <a:r>
              <a:rPr dirty="0" sz="800" spc="-235">
                <a:latin typeface="Garuda"/>
                <a:cs typeface="Garuda"/>
              </a:rPr>
              <a:t>D</a:t>
            </a:r>
            <a:r>
              <a:rPr dirty="0" baseline="-18518" sz="1800" spc="-352" b="1">
                <a:latin typeface="Arial"/>
                <a:cs typeface="Arial"/>
              </a:rPr>
              <a:t>D</a:t>
            </a:r>
            <a:r>
              <a:rPr dirty="0" sz="800" spc="-235">
                <a:latin typeface="Garuda"/>
                <a:cs typeface="Garuda"/>
              </a:rPr>
              <a:t>P </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ei</a:t>
            </a:r>
            <a:r>
              <a:rPr dirty="0" baseline="-18518" sz="1800" spc="-337" b="1">
                <a:latin typeface="Arial"/>
                <a:cs typeface="Arial"/>
              </a:rPr>
              <a:t>:</a:t>
            </a:r>
            <a:r>
              <a:rPr dirty="0" sz="800" spc="-225">
                <a:latin typeface="Garuda"/>
                <a:cs typeface="Garuda"/>
              </a:rPr>
              <a:t>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a:t>
            </a:r>
            <a:r>
              <a:rPr dirty="0" sz="800" spc="-235">
                <a:latin typeface="Garuda"/>
                <a:cs typeface="Garuda"/>
              </a:rPr>
              <a:t>w</a:t>
            </a:r>
            <a:r>
              <a:rPr dirty="0" baseline="-18518" sz="1800" spc="-352" b="1">
                <a:latin typeface="Arial"/>
                <a:cs typeface="Arial"/>
              </a:rPr>
              <a:t>o</a:t>
            </a:r>
            <a:r>
              <a:rPr dirty="0" sz="800" spc="-235">
                <a:latin typeface="Garuda"/>
                <a:cs typeface="Garuda"/>
              </a:rPr>
              <a:t>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a:t>
            </a:r>
            <a:r>
              <a:rPr dirty="0" baseline="-18518" sz="1800" spc="-352" b="1">
                <a:latin typeface="Arial"/>
                <a:cs typeface="Arial"/>
              </a:rPr>
              <a:t>L</a:t>
            </a:r>
            <a:r>
              <a:rPr dirty="0" sz="800" spc="-235">
                <a:latin typeface="Garuda"/>
                <a:cs typeface="Garuda"/>
              </a:rPr>
              <a:t>rk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wi</a:t>
            </a:r>
            <a:r>
              <a:rPr dirty="0" baseline="-18518" sz="1800" spc="-352" b="1">
                <a:latin typeface="Arial"/>
                <a:cs typeface="Arial"/>
              </a:rPr>
              <a:t>L</a:t>
            </a:r>
            <a:r>
              <a:rPr dirty="0" sz="800" spc="-235">
                <a:latin typeface="Garuda"/>
                <a:cs typeface="Garuda"/>
              </a:rPr>
              <a:t>th </a:t>
            </a:r>
            <a:r>
              <a:rPr dirty="0" sz="800" spc="-250">
                <a:latin typeface="Garuda"/>
                <a:cs typeface="Garuda"/>
              </a:rPr>
              <a:t>t</a:t>
            </a:r>
            <a:r>
              <a:rPr dirty="0" baseline="-18518" sz="1800" spc="-375" b="1">
                <a:latin typeface="Arial"/>
                <a:cs typeface="Arial"/>
              </a:rPr>
              <a:t>P</a:t>
            </a:r>
            <a:r>
              <a:rPr dirty="0" sz="800" spc="-250">
                <a:latin typeface="Garuda"/>
                <a:cs typeface="Garuda"/>
              </a:rPr>
              <a:t>he</a:t>
            </a:r>
            <a:r>
              <a:rPr dirty="0" baseline="-18518" sz="1800" spc="-375" b="1">
                <a:latin typeface="Arial"/>
                <a:cs typeface="Arial"/>
              </a:rPr>
              <a:t>r</a:t>
            </a:r>
            <a:r>
              <a:rPr dirty="0" sz="800" spc="-250">
                <a:latin typeface="Garuda"/>
                <a:cs typeface="Garuda"/>
              </a:rPr>
              <a:t>ir</a:t>
            </a:r>
            <a:r>
              <a:rPr dirty="0" baseline="-18518" sz="1800" spc="-375" b="1">
                <a:latin typeface="Arial"/>
                <a:cs typeface="Arial"/>
              </a:rPr>
              <a:t>o</a:t>
            </a:r>
            <a:r>
              <a:rPr dirty="0" sz="800" spc="-250">
                <a:latin typeface="Garuda"/>
                <a:cs typeface="Garuda"/>
              </a:rPr>
              <a:t>n</a:t>
            </a:r>
            <a:r>
              <a:rPr dirty="0" baseline="-18518" sz="1800" spc="-375" b="1">
                <a:latin typeface="Arial"/>
                <a:cs typeface="Arial"/>
              </a:rPr>
              <a:t>g</a:t>
            </a:r>
            <a:r>
              <a:rPr dirty="0" sz="800" spc="-250">
                <a:latin typeface="Garuda"/>
                <a:cs typeface="Garuda"/>
              </a:rPr>
              <a:t>am</a:t>
            </a:r>
            <a:r>
              <a:rPr dirty="0" baseline="-18518" sz="1800" spc="-375" b="1">
                <a:latin typeface="Arial"/>
                <a:cs typeface="Arial"/>
              </a:rPr>
              <a:t>ra</a:t>
            </a:r>
            <a:r>
              <a:rPr dirty="0" sz="800" spc="-250">
                <a:latin typeface="Garuda"/>
                <a:cs typeface="Garuda"/>
              </a:rPr>
              <a:t>e </a:t>
            </a:r>
            <a:r>
              <a:rPr dirty="0" baseline="-18518" sz="1800" spc="-300" b="1">
                <a:latin typeface="Arial"/>
                <a:cs typeface="Arial"/>
              </a:rPr>
              <a:t>m</a:t>
            </a:r>
            <a:r>
              <a:rPr dirty="0" sz="800" spc="-200">
                <a:latin typeface="Garuda"/>
                <a:cs typeface="Garuda"/>
              </a:rPr>
              <a:t>and</a:t>
            </a:r>
            <a:r>
              <a:rPr dirty="0" baseline="-18518" sz="1800" spc="-300" b="1">
                <a:latin typeface="Arial"/>
                <a:cs typeface="Arial"/>
              </a:rPr>
              <a:t>U</a:t>
            </a:r>
            <a:r>
              <a:rPr dirty="0" sz="800" spc="-200">
                <a:latin typeface="Garuda"/>
                <a:cs typeface="Garuda"/>
              </a:rPr>
              <a:t>em</a:t>
            </a:r>
            <a:r>
              <a:rPr dirty="0" baseline="-18518" sz="1800" spc="-300" b="1">
                <a:latin typeface="Arial"/>
                <a:cs typeface="Arial"/>
              </a:rPr>
              <a:t>n</a:t>
            </a:r>
            <a:r>
              <a:rPr dirty="0" sz="800" spc="-200">
                <a:latin typeface="Garuda"/>
                <a:cs typeface="Garuda"/>
              </a:rPr>
              <a:t>a</a:t>
            </a:r>
            <a:r>
              <a:rPr dirty="0" baseline="-18518" sz="1800" spc="-300" b="1">
                <a:latin typeface="Arial"/>
                <a:cs typeface="Arial"/>
              </a:rPr>
              <a:t>i</a:t>
            </a:r>
            <a:r>
              <a:rPr dirty="0" sz="800" spc="-200">
                <a:latin typeface="Garuda"/>
                <a:cs typeface="Garuda"/>
              </a:rPr>
              <a:t>il</a:t>
            </a:r>
            <a:r>
              <a:rPr dirty="0" baseline="-18518" sz="1800" spc="-300" b="1">
                <a:latin typeface="Arial"/>
                <a:cs typeface="Arial"/>
              </a:rPr>
              <a:t>t</a:t>
            </a:r>
            <a:r>
              <a:rPr dirty="0" sz="800" spc="-200">
                <a:latin typeface="Garuda"/>
                <a:cs typeface="Garuda"/>
              </a:rPr>
              <a:t>.</a:t>
            </a:r>
            <a:r>
              <a:rPr dirty="0" baseline="-18518" sz="1800" spc="-300" b="1">
                <a:latin typeface="Arial"/>
                <a:cs typeface="Arial"/>
              </a:rPr>
              <a:t>s</a:t>
            </a:r>
            <a:r>
              <a:rPr dirty="0" sz="800" spc="-200">
                <a:latin typeface="Garuda"/>
                <a:cs typeface="Garuda"/>
              </a:rPr>
              <a:t>Cont</a:t>
            </a:r>
            <a:r>
              <a:rPr dirty="0" baseline="-18518" sz="1800" spc="-300" b="1">
                <a:latin typeface="Arial"/>
                <a:cs typeface="Arial"/>
              </a:rPr>
              <a:t>D</a:t>
            </a:r>
            <a:r>
              <a:rPr dirty="0" sz="800" spc="-200">
                <a:latin typeface="Garuda"/>
                <a:cs typeface="Garuda"/>
              </a:rPr>
              <a:t>ac</a:t>
            </a:r>
            <a:r>
              <a:rPr dirty="0" baseline="-18518" sz="1800" spc="-300" b="1">
                <a:latin typeface="Arial"/>
                <a:cs typeface="Arial"/>
              </a:rPr>
              <a:t>-</a:t>
            </a:r>
            <a:r>
              <a:rPr dirty="0" sz="800" spc="-200">
                <a:latin typeface="Garuda"/>
                <a:cs typeface="Garuda"/>
              </a:rPr>
              <a:t>t</a:t>
            </a:r>
            <a:r>
              <a:rPr dirty="0" baseline="-18518" sz="1800" spc="-300" b="1">
                <a:latin typeface="Arial"/>
                <a:cs typeface="Arial"/>
              </a:rPr>
              <a:t>9</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399032" y="2709163"/>
            <a:ext cx="891540" cy="890269"/>
          </a:xfrm>
          <a:prstGeom prst="rect">
            <a:avLst/>
          </a:prstGeom>
        </p:spPr>
        <p:txBody>
          <a:bodyPr wrap="square" lIns="0" tIns="11430" rIns="0" bIns="0" rtlCol="0" vert="horz">
            <a:spAutoFit/>
          </a:bodyPr>
          <a:lstStyle/>
          <a:p>
            <a:pPr>
              <a:lnSpc>
                <a:spcPts val="1435"/>
              </a:lnSpc>
              <a:spcBef>
                <a:spcPts val="90"/>
              </a:spcBef>
            </a:pPr>
            <a:r>
              <a:rPr dirty="0" sz="1300" spc="-20" b="1">
                <a:latin typeface="Courier New"/>
                <a:cs typeface="Courier New"/>
              </a:rPr>
              <a:t>DECLARE</a:t>
            </a:r>
            <a:endParaRPr sz="1300">
              <a:latin typeface="Courier New"/>
              <a:cs typeface="Courier New"/>
            </a:endParaRPr>
          </a:p>
          <a:p>
            <a:pPr marR="5080" indent="194945">
              <a:lnSpc>
                <a:spcPts val="1310"/>
              </a:lnSpc>
              <a:spcBef>
                <a:spcPts val="130"/>
              </a:spcBef>
            </a:pPr>
            <a:r>
              <a:rPr dirty="0" sz="1300" spc="-20" b="1">
                <a:latin typeface="Courier New"/>
                <a:cs typeface="Courier New"/>
              </a:rPr>
              <a:t>v_empid  </a:t>
            </a:r>
            <a:r>
              <a:rPr dirty="0" sz="1300" spc="-15" b="1">
                <a:latin typeface="Courier New"/>
                <a:cs typeface="Courier New"/>
              </a:rPr>
              <a:t>BEGIN</a:t>
            </a:r>
            <a:endParaRPr sz="1300">
              <a:latin typeface="Courier New"/>
              <a:cs typeface="Courier New"/>
            </a:endParaRPr>
          </a:p>
          <a:p>
            <a:pPr marL="194945" marR="102235">
              <a:lnSpc>
                <a:spcPts val="1310"/>
              </a:lnSpc>
              <a:spcBef>
                <a:spcPts val="5"/>
              </a:spcBef>
            </a:pPr>
            <a:r>
              <a:rPr dirty="0" sz="1300" spc="-20" b="1">
                <a:latin typeface="Courier New"/>
                <a:cs typeface="Courier New"/>
              </a:rPr>
              <a:t>SELECT  </a:t>
            </a:r>
            <a:r>
              <a:rPr dirty="0" sz="1300" spc="-20" b="1">
                <a:latin typeface="Courier New"/>
                <a:cs typeface="Courier New"/>
              </a:rPr>
              <a:t>INTO</a:t>
            </a:r>
            <a:endParaRPr sz="1300">
              <a:latin typeface="Courier New"/>
              <a:cs typeface="Courier New"/>
            </a:endParaRPr>
          </a:p>
        </p:txBody>
      </p:sp>
      <p:sp>
        <p:nvSpPr>
          <p:cNvPr id="9" name="object 9"/>
          <p:cNvSpPr txBox="1"/>
          <p:nvPr/>
        </p:nvSpPr>
        <p:spPr>
          <a:xfrm>
            <a:off x="2374770" y="3209992"/>
            <a:ext cx="2063114" cy="389255"/>
          </a:xfrm>
          <a:prstGeom prst="rect">
            <a:avLst/>
          </a:prstGeom>
        </p:spPr>
        <p:txBody>
          <a:bodyPr wrap="square" lIns="0" tIns="43180" rIns="0" bIns="0" rtlCol="0" vert="horz">
            <a:spAutoFit/>
          </a:bodyPr>
          <a:lstStyle/>
          <a:p>
            <a:pPr marR="5080">
              <a:lnSpc>
                <a:spcPts val="1310"/>
              </a:lnSpc>
              <a:spcBef>
                <a:spcPts val="340"/>
              </a:spcBef>
            </a:pPr>
            <a:r>
              <a:rPr dirty="0" sz="1300" spc="-20" b="1">
                <a:latin typeface="Courier New"/>
                <a:cs typeface="Courier New"/>
              </a:rPr>
              <a:t>employees_seq.NEXTVAL  v_empno</a:t>
            </a:r>
            <a:endParaRPr sz="1300">
              <a:latin typeface="Courier New"/>
              <a:cs typeface="Courier New"/>
            </a:endParaRPr>
          </a:p>
        </p:txBody>
      </p:sp>
      <p:sp>
        <p:nvSpPr>
          <p:cNvPr id="10" name="object 10"/>
          <p:cNvSpPr txBox="1"/>
          <p:nvPr/>
        </p:nvSpPr>
        <p:spPr>
          <a:xfrm>
            <a:off x="1399195" y="3543877"/>
            <a:ext cx="4699635" cy="890269"/>
          </a:xfrm>
          <a:prstGeom prst="rect">
            <a:avLst/>
          </a:prstGeom>
        </p:spPr>
        <p:txBody>
          <a:bodyPr wrap="square" lIns="0" tIns="11430" rIns="0" bIns="0" rtlCol="0" vert="horz">
            <a:spAutoFit/>
          </a:bodyPr>
          <a:lstStyle/>
          <a:p>
            <a:pPr marL="194945">
              <a:lnSpc>
                <a:spcPts val="1435"/>
              </a:lnSpc>
              <a:spcBef>
                <a:spcPts val="90"/>
              </a:spcBef>
              <a:tabLst>
                <a:tab pos="975360" algn="l"/>
              </a:tabLst>
            </a:pPr>
            <a:r>
              <a:rPr dirty="0" sz="1300" spc="-15" b="1">
                <a:latin typeface="Courier New"/>
                <a:cs typeface="Courier New"/>
              </a:rPr>
              <a:t>FROM	</a:t>
            </a:r>
            <a:r>
              <a:rPr dirty="0" sz="1300" spc="-20" b="1">
                <a:latin typeface="Courier New"/>
                <a:cs typeface="Courier New"/>
              </a:rPr>
              <a:t>dual;</a:t>
            </a:r>
            <a:endParaRPr sz="1300">
              <a:latin typeface="Courier New"/>
              <a:cs typeface="Courier New"/>
            </a:endParaRPr>
          </a:p>
          <a:p>
            <a:pPr marL="194945">
              <a:lnSpc>
                <a:spcPts val="1315"/>
              </a:lnSpc>
              <a:tabLst>
                <a:tab pos="1463675" algn="l"/>
              </a:tabLst>
            </a:pPr>
            <a:r>
              <a:rPr dirty="0" sz="1300" spc="-15" b="1">
                <a:latin typeface="Courier New"/>
                <a:cs typeface="Courier New"/>
              </a:rPr>
              <a:t>INSERT</a:t>
            </a:r>
            <a:r>
              <a:rPr dirty="0" sz="1300" spc="-20" b="1">
                <a:latin typeface="Courier New"/>
                <a:cs typeface="Courier New"/>
              </a:rPr>
              <a:t> </a:t>
            </a:r>
            <a:r>
              <a:rPr dirty="0" sz="1300" spc="-15" b="1">
                <a:latin typeface="Courier New"/>
                <a:cs typeface="Courier New"/>
              </a:rPr>
              <a:t>INTO	employees(employee_id,</a:t>
            </a:r>
            <a:r>
              <a:rPr dirty="0" sz="1300" spc="-65" b="1">
                <a:latin typeface="Courier New"/>
                <a:cs typeface="Courier New"/>
              </a:rPr>
              <a:t> </a:t>
            </a:r>
            <a:r>
              <a:rPr dirty="0" sz="1300" spc="-20" b="1">
                <a:latin typeface="Courier New"/>
                <a:cs typeface="Courier New"/>
              </a:rPr>
              <a:t>last_name,</a:t>
            </a:r>
            <a:endParaRPr sz="1300">
              <a:latin typeface="Courier New"/>
              <a:cs typeface="Courier New"/>
            </a:endParaRPr>
          </a:p>
          <a:p>
            <a:pPr marL="194945" marR="101600" indent="2245995">
              <a:lnSpc>
                <a:spcPts val="1310"/>
              </a:lnSpc>
              <a:spcBef>
                <a:spcPts val="130"/>
              </a:spcBef>
            </a:pPr>
            <a:r>
              <a:rPr dirty="0" sz="1300" spc="-15" b="1">
                <a:latin typeface="Courier New"/>
                <a:cs typeface="Courier New"/>
              </a:rPr>
              <a:t>job_id,</a:t>
            </a:r>
            <a:r>
              <a:rPr dirty="0" sz="1300" spc="-35" b="1">
                <a:latin typeface="Courier New"/>
                <a:cs typeface="Courier New"/>
              </a:rPr>
              <a:t> </a:t>
            </a:r>
            <a:r>
              <a:rPr dirty="0" sz="1300" spc="-15" b="1">
                <a:latin typeface="Courier New"/>
                <a:cs typeface="Courier New"/>
              </a:rPr>
              <a:t>department_id)  </a:t>
            </a:r>
            <a:r>
              <a:rPr dirty="0" sz="1300" spc="-20" b="1">
                <a:latin typeface="Courier New"/>
                <a:cs typeface="Courier New"/>
              </a:rPr>
              <a:t>VALUES(v_empno, 'HARDING', </a:t>
            </a:r>
            <a:r>
              <a:rPr dirty="0" sz="1300" spc="-15" b="1">
                <a:latin typeface="Courier New"/>
                <a:cs typeface="Courier New"/>
              </a:rPr>
              <a:t>'PU_CLERK',</a:t>
            </a:r>
            <a:r>
              <a:rPr dirty="0" sz="1300" spc="10" b="1">
                <a:latin typeface="Courier New"/>
                <a:cs typeface="Courier New"/>
              </a:rPr>
              <a:t> </a:t>
            </a:r>
            <a:r>
              <a:rPr dirty="0" sz="1300" spc="-20" b="1">
                <a:latin typeface="Courier New"/>
                <a:cs typeface="Courier New"/>
              </a:rPr>
              <a:t>30);</a:t>
            </a:r>
            <a:endParaRPr sz="1300">
              <a:latin typeface="Courier New"/>
              <a:cs typeface="Courier New"/>
            </a:endParaRPr>
          </a:p>
          <a:p>
            <a:pPr>
              <a:lnSpc>
                <a:spcPts val="1315"/>
              </a:lnSpc>
            </a:pPr>
            <a:r>
              <a:rPr dirty="0" sz="1300" spc="-20" b="1">
                <a:latin typeface="Courier New"/>
                <a:cs typeface="Courier New"/>
              </a:rPr>
              <a:t>END;</a:t>
            </a:r>
            <a:endParaRPr sz="1300">
              <a:latin typeface="Courier New"/>
              <a:cs typeface="Courier New"/>
            </a:endParaRPr>
          </a:p>
        </p:txBody>
      </p:sp>
      <p:sp>
        <p:nvSpPr>
          <p:cNvPr id="11" name="object 11"/>
          <p:cNvSpPr txBox="1"/>
          <p:nvPr/>
        </p:nvSpPr>
        <p:spPr>
          <a:xfrm>
            <a:off x="743204" y="5619272"/>
            <a:ext cx="5864860" cy="176657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Inserting</a:t>
            </a:r>
            <a:r>
              <a:rPr dirty="0" sz="1300" b="1">
                <a:latin typeface="Arial"/>
                <a:cs typeface="Arial"/>
              </a:rPr>
              <a:t> </a:t>
            </a:r>
            <a:r>
              <a:rPr dirty="0" sz="1300" spc="5" b="1">
                <a:latin typeface="Arial"/>
                <a:cs typeface="Arial"/>
              </a:rPr>
              <a:t>Data</a:t>
            </a:r>
            <a:endParaRPr sz="1300">
              <a:latin typeface="Arial"/>
              <a:cs typeface="Arial"/>
            </a:endParaRPr>
          </a:p>
          <a:p>
            <a:pPr marL="514984" indent="-252095">
              <a:lnSpc>
                <a:spcPct val="100000"/>
              </a:lnSpc>
              <a:spcBef>
                <a:spcPts val="315"/>
              </a:spcBef>
              <a:buChar char="•"/>
              <a:tabLst>
                <a:tab pos="514984" algn="l"/>
                <a:tab pos="515620" algn="l"/>
              </a:tabLst>
            </a:pPr>
            <a:r>
              <a:rPr dirty="0" sz="1300" spc="5">
                <a:latin typeface="Times New Roman"/>
                <a:cs typeface="Times New Roman"/>
              </a:rPr>
              <a:t>Use SQL functions, such as </a:t>
            </a:r>
            <a:r>
              <a:rPr dirty="0" sz="1300" spc="15">
                <a:latin typeface="Courier New"/>
                <a:cs typeface="Courier New"/>
              </a:rPr>
              <a:t>USER</a:t>
            </a:r>
            <a:r>
              <a:rPr dirty="0" sz="1300" spc="-434">
                <a:latin typeface="Courier New"/>
                <a:cs typeface="Courier New"/>
              </a:rPr>
              <a:t> </a:t>
            </a:r>
            <a:r>
              <a:rPr dirty="0" sz="1300" spc="5">
                <a:latin typeface="Times New Roman"/>
                <a:cs typeface="Times New Roman"/>
              </a:rPr>
              <a:t>and </a:t>
            </a:r>
            <a:r>
              <a:rPr dirty="0" sz="1300" spc="10">
                <a:latin typeface="Courier New"/>
                <a:cs typeface="Courier New"/>
              </a:rPr>
              <a:t>SYSDATE</a:t>
            </a:r>
            <a:r>
              <a:rPr dirty="0" sz="1300" spc="10">
                <a:latin typeface="Times New Roman"/>
                <a:cs typeface="Times New Roman"/>
              </a:rPr>
              <a:t>.</a:t>
            </a:r>
            <a:endParaRPr sz="1300">
              <a:latin typeface="Times New Roman"/>
              <a:cs typeface="Times New Roman"/>
            </a:endParaRPr>
          </a:p>
          <a:p>
            <a:pPr marL="514984" indent="-251460">
              <a:lnSpc>
                <a:spcPct val="100000"/>
              </a:lnSpc>
              <a:spcBef>
                <a:spcPts val="95"/>
              </a:spcBef>
              <a:buChar char="•"/>
              <a:tabLst>
                <a:tab pos="514984" algn="l"/>
                <a:tab pos="515620" algn="l"/>
              </a:tabLst>
            </a:pPr>
            <a:r>
              <a:rPr dirty="0" sz="1300" spc="5">
                <a:latin typeface="Times New Roman"/>
                <a:cs typeface="Times New Roman"/>
              </a:rPr>
              <a:t>Generate primary key values </a:t>
            </a:r>
            <a:r>
              <a:rPr dirty="0" sz="1300" spc="10">
                <a:latin typeface="Times New Roman"/>
                <a:cs typeface="Times New Roman"/>
              </a:rPr>
              <a:t>by </a:t>
            </a:r>
            <a:r>
              <a:rPr dirty="0" sz="1300" spc="5">
                <a:latin typeface="Times New Roman"/>
                <a:cs typeface="Times New Roman"/>
              </a:rPr>
              <a:t>using database</a:t>
            </a:r>
            <a:r>
              <a:rPr dirty="0" sz="1300" spc="15">
                <a:latin typeface="Times New Roman"/>
                <a:cs typeface="Times New Roman"/>
              </a:rPr>
              <a:t> </a:t>
            </a:r>
            <a:r>
              <a:rPr dirty="0" sz="1300" spc="5">
                <a:latin typeface="Times New Roman"/>
                <a:cs typeface="Times New Roman"/>
              </a:rPr>
              <a:t>sequences.</a:t>
            </a:r>
            <a:endParaRPr sz="1300">
              <a:latin typeface="Times New Roman"/>
              <a:cs typeface="Times New Roman"/>
            </a:endParaRPr>
          </a:p>
          <a:p>
            <a:pPr marL="515620" indent="-252095">
              <a:lnSpc>
                <a:spcPct val="100000"/>
              </a:lnSpc>
              <a:spcBef>
                <a:spcPts val="20"/>
              </a:spcBef>
              <a:buChar char="•"/>
              <a:tabLst>
                <a:tab pos="514984" algn="l"/>
                <a:tab pos="516255" algn="l"/>
              </a:tabLst>
            </a:pPr>
            <a:r>
              <a:rPr dirty="0" sz="1300" spc="5">
                <a:latin typeface="Times New Roman"/>
                <a:cs typeface="Times New Roman"/>
              </a:rPr>
              <a:t>Derive values in the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515620" indent="-252095">
              <a:lnSpc>
                <a:spcPct val="100000"/>
              </a:lnSpc>
              <a:spcBef>
                <a:spcPts val="25"/>
              </a:spcBef>
              <a:buChar char="•"/>
              <a:tabLst>
                <a:tab pos="514984" algn="l"/>
                <a:tab pos="516255" algn="l"/>
              </a:tabLst>
            </a:pPr>
            <a:r>
              <a:rPr dirty="0" sz="1300" spc="10">
                <a:latin typeface="Times New Roman"/>
                <a:cs typeface="Times New Roman"/>
              </a:rPr>
              <a:t>Add column </a:t>
            </a:r>
            <a:r>
              <a:rPr dirty="0" sz="1300" spc="5">
                <a:latin typeface="Times New Roman"/>
                <a:cs typeface="Times New Roman"/>
              </a:rPr>
              <a:t>default</a:t>
            </a:r>
            <a:r>
              <a:rPr dirty="0" sz="1300" spc="-10">
                <a:latin typeface="Times New Roman"/>
                <a:cs typeface="Times New Roman"/>
              </a:rPr>
              <a:t> </a:t>
            </a:r>
            <a:r>
              <a:rPr dirty="0" sz="1300" spc="5">
                <a:latin typeface="Times New Roman"/>
                <a:cs typeface="Times New Roman"/>
              </a:rPr>
              <a:t>values.</a:t>
            </a:r>
            <a:endParaRPr sz="1300">
              <a:latin typeface="Times New Roman"/>
              <a:cs typeface="Times New Roman"/>
            </a:endParaRPr>
          </a:p>
          <a:p>
            <a:pPr algn="just" marL="137795" marR="5080">
              <a:lnSpc>
                <a:spcPct val="101299"/>
              </a:lnSpc>
              <a:spcBef>
                <a:spcPts val="400"/>
              </a:spcBef>
            </a:pPr>
            <a:r>
              <a:rPr dirty="0" sz="1300" spc="5" b="1">
                <a:latin typeface="Times New Roman"/>
                <a:cs typeface="Times New Roman"/>
              </a:rPr>
              <a:t>Note: </a:t>
            </a:r>
            <a:r>
              <a:rPr dirty="0" sz="1300" spc="5">
                <a:latin typeface="Times New Roman"/>
                <a:cs typeface="Times New Roman"/>
              </a:rPr>
              <a:t>There is no possibility </a:t>
            </a:r>
            <a:r>
              <a:rPr dirty="0" sz="1300">
                <a:latin typeface="Times New Roman"/>
                <a:cs typeface="Times New Roman"/>
              </a:rPr>
              <a:t>for </a:t>
            </a:r>
            <a:r>
              <a:rPr dirty="0" sz="1300" spc="5">
                <a:latin typeface="Times New Roman"/>
                <a:cs typeface="Times New Roman"/>
              </a:rPr>
              <a:t>ambiguity </a:t>
            </a:r>
            <a:r>
              <a:rPr dirty="0" sz="1300" spc="10">
                <a:latin typeface="Times New Roman"/>
                <a:cs typeface="Times New Roman"/>
              </a:rPr>
              <a:t>with </a:t>
            </a:r>
            <a:r>
              <a:rPr dirty="0" sz="1300" spc="5">
                <a:latin typeface="Times New Roman"/>
                <a:cs typeface="Times New Roman"/>
              </a:rPr>
              <a:t>identifiers and </a:t>
            </a:r>
            <a:r>
              <a:rPr dirty="0" sz="1300" spc="10">
                <a:latin typeface="Times New Roman"/>
                <a:cs typeface="Times New Roman"/>
              </a:rPr>
              <a:t>column names </a:t>
            </a:r>
            <a:r>
              <a:rPr dirty="0" sz="1300" spc="5">
                <a:latin typeface="Times New Roman"/>
                <a:cs typeface="Times New Roman"/>
              </a:rPr>
              <a:t>in the  </a:t>
            </a:r>
            <a:r>
              <a:rPr dirty="0" sz="1300" spc="10">
                <a:latin typeface="Courier New"/>
                <a:cs typeface="Courier New"/>
              </a:rPr>
              <a:t>INSERT</a:t>
            </a:r>
            <a:r>
              <a:rPr dirty="0" sz="1300" spc="-450">
                <a:latin typeface="Courier New"/>
                <a:cs typeface="Courier New"/>
              </a:rPr>
              <a:t> </a:t>
            </a:r>
            <a:r>
              <a:rPr dirty="0" sz="1300" spc="5">
                <a:latin typeface="Times New Roman"/>
                <a:cs typeface="Times New Roman"/>
              </a:rPr>
              <a:t>statement.</a:t>
            </a:r>
            <a:r>
              <a:rPr dirty="0" sz="1300" spc="10">
                <a:latin typeface="Times New Roman"/>
                <a:cs typeface="Times New Roman"/>
              </a:rPr>
              <a:t> Any </a:t>
            </a:r>
            <a:r>
              <a:rPr dirty="0" sz="1300" spc="5">
                <a:latin typeface="Times New Roman"/>
                <a:cs typeface="Times New Roman"/>
              </a:rPr>
              <a:t>identifier</a:t>
            </a:r>
            <a:r>
              <a:rPr dirty="0" sz="1300" spc="1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INSERT</a:t>
            </a:r>
            <a:r>
              <a:rPr dirty="0" sz="1300" spc="-450">
                <a:latin typeface="Courier New"/>
                <a:cs typeface="Courier New"/>
              </a:rPr>
              <a:t> </a:t>
            </a:r>
            <a:r>
              <a:rPr dirty="0" sz="1300" spc="10">
                <a:latin typeface="Times New Roman"/>
                <a:cs typeface="Times New Roman"/>
              </a:rPr>
              <a:t>clause </a:t>
            </a:r>
            <a:r>
              <a:rPr dirty="0" sz="1300" spc="5">
                <a:latin typeface="Times New Roman"/>
                <a:cs typeface="Times New Roman"/>
              </a:rPr>
              <a:t>must</a:t>
            </a:r>
            <a:r>
              <a:rPr dirty="0" sz="1300" spc="15">
                <a:latin typeface="Times New Roman"/>
                <a:cs typeface="Times New Roman"/>
              </a:rPr>
              <a:t> </a:t>
            </a:r>
            <a:r>
              <a:rPr dirty="0" sz="1300" spc="5">
                <a:latin typeface="Times New Roman"/>
                <a:cs typeface="Times New Roman"/>
              </a:rPr>
              <a:t>be</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database</a:t>
            </a:r>
            <a:r>
              <a:rPr dirty="0" sz="1300" spc="10">
                <a:latin typeface="Times New Roman"/>
                <a:cs typeface="Times New Roman"/>
              </a:rPr>
              <a:t> column  </a:t>
            </a:r>
            <a:r>
              <a:rPr dirty="0" sz="1300" spc="5">
                <a:latin typeface="Times New Roman"/>
                <a:cs typeface="Times New Roman"/>
              </a:rPr>
              <a:t>name.</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Updating Data</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626745">
              <a:lnSpc>
                <a:spcPct val="100000"/>
              </a:lnSpc>
            </a:pPr>
            <a:r>
              <a:rPr dirty="0" sz="1550" spc="10" b="1">
                <a:latin typeface="Arial"/>
                <a:cs typeface="Arial"/>
              </a:rPr>
              <a:t>Increase the salary of </a:t>
            </a:r>
            <a:r>
              <a:rPr dirty="0" sz="1550" spc="5" b="1">
                <a:latin typeface="Arial"/>
                <a:cs typeface="Arial"/>
              </a:rPr>
              <a:t>all </a:t>
            </a:r>
            <a:r>
              <a:rPr dirty="0" sz="1550" spc="10" b="1">
                <a:latin typeface="Arial"/>
                <a:cs typeface="Arial"/>
              </a:rPr>
              <a:t>employees </a:t>
            </a:r>
            <a:r>
              <a:rPr dirty="0" sz="1550" spc="5" b="1">
                <a:latin typeface="Arial"/>
                <a:cs typeface="Arial"/>
              </a:rPr>
              <a:t>in </a:t>
            </a:r>
            <a:r>
              <a:rPr dirty="0" sz="1550" spc="10" b="1">
                <a:latin typeface="Arial"/>
                <a:cs typeface="Arial"/>
              </a:rPr>
              <a:t>the</a:t>
            </a:r>
            <a:r>
              <a:rPr dirty="0" sz="1550" b="1">
                <a:latin typeface="Arial"/>
                <a:cs typeface="Arial"/>
              </a:rPr>
              <a:t> </a:t>
            </a:r>
            <a:r>
              <a:rPr dirty="0" sz="1550" spc="10" b="1">
                <a:latin typeface="Courier New"/>
                <a:cs typeface="Courier New"/>
              </a:rPr>
              <a:t>EMPLOYEES</a:t>
            </a:r>
            <a:endParaRPr sz="1550">
              <a:latin typeface="Courier New"/>
              <a:cs typeface="Courier New"/>
            </a:endParaRPr>
          </a:p>
          <a:p>
            <a:pPr marL="626745">
              <a:lnSpc>
                <a:spcPct val="100000"/>
              </a:lnSpc>
              <a:spcBef>
                <a:spcPts val="140"/>
              </a:spcBef>
            </a:pPr>
            <a:r>
              <a:rPr dirty="0" sz="1550" spc="10" b="1">
                <a:latin typeface="Arial"/>
                <a:cs typeface="Arial"/>
              </a:rPr>
              <a:t>table who are purchasing</a:t>
            </a:r>
            <a:r>
              <a:rPr dirty="0" sz="1550" spc="-5" b="1">
                <a:latin typeface="Arial"/>
                <a:cs typeface="Arial"/>
              </a:rPr>
              <a:t> </a:t>
            </a:r>
            <a:r>
              <a:rPr dirty="0" sz="1550" spc="10" b="1">
                <a:latin typeface="Arial"/>
                <a:cs typeface="Arial"/>
              </a:rPr>
              <a:t>clerks.</a:t>
            </a:r>
            <a:endParaRPr sz="1550">
              <a:latin typeface="Arial"/>
              <a:cs typeface="Arial"/>
            </a:endParaRPr>
          </a:p>
          <a:p>
            <a:pPr marL="626745">
              <a:lnSpc>
                <a:spcPct val="100000"/>
              </a:lnSpc>
              <a:spcBef>
                <a:spcPts val="400"/>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4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15592" y="2708529"/>
            <a:ext cx="5142230" cy="1365250"/>
            <a:chOff x="1315592" y="2708529"/>
            <a:chExt cx="5142230" cy="1365250"/>
          </a:xfrm>
        </p:grpSpPr>
        <p:sp>
          <p:nvSpPr>
            <p:cNvPr id="5" name="object 5"/>
            <p:cNvSpPr/>
            <p:nvPr/>
          </p:nvSpPr>
          <p:spPr>
            <a:xfrm>
              <a:off x="1325879" y="2718816"/>
              <a:ext cx="5121910" cy="1344295"/>
            </a:xfrm>
            <a:custGeom>
              <a:avLst/>
              <a:gdLst/>
              <a:ahLst/>
              <a:cxnLst/>
              <a:rect l="l" t="t" r="r" b="b"/>
              <a:pathLst>
                <a:path w="5121910" h="1344295">
                  <a:moveTo>
                    <a:pt x="5121402" y="0"/>
                  </a:moveTo>
                  <a:lnTo>
                    <a:pt x="0" y="0"/>
                  </a:lnTo>
                  <a:lnTo>
                    <a:pt x="0" y="1344168"/>
                  </a:lnTo>
                  <a:lnTo>
                    <a:pt x="5121402" y="1344168"/>
                  </a:lnTo>
                  <a:lnTo>
                    <a:pt x="5121402" y="0"/>
                  </a:lnTo>
                  <a:close/>
                </a:path>
              </a:pathLst>
            </a:custGeom>
            <a:solidFill>
              <a:srgbClr val="CCCCCC"/>
            </a:solidFill>
          </p:spPr>
          <p:txBody>
            <a:bodyPr wrap="square" lIns="0" tIns="0" rIns="0" bIns="0" rtlCol="0"/>
            <a:lstStyle/>
            <a:p/>
          </p:txBody>
        </p:sp>
        <p:sp>
          <p:nvSpPr>
            <p:cNvPr id="6" name="object 6"/>
            <p:cNvSpPr/>
            <p:nvPr/>
          </p:nvSpPr>
          <p:spPr>
            <a:xfrm>
              <a:off x="1325879" y="2718816"/>
              <a:ext cx="5121910" cy="1344295"/>
            </a:xfrm>
            <a:custGeom>
              <a:avLst/>
              <a:gdLst/>
              <a:ahLst/>
              <a:cxnLst/>
              <a:rect l="l" t="t" r="r" b="b"/>
              <a:pathLst>
                <a:path w="5121910" h="1344295">
                  <a:moveTo>
                    <a:pt x="5121402" y="0"/>
                  </a:moveTo>
                  <a:lnTo>
                    <a:pt x="0" y="0"/>
                  </a:lnTo>
                  <a:lnTo>
                    <a:pt x="0" y="1344168"/>
                  </a:lnTo>
                  <a:lnTo>
                    <a:pt x="5121402" y="1344168"/>
                  </a:lnTo>
                  <a:lnTo>
                    <a:pt x="5121402" y="0"/>
                  </a:lnTo>
                  <a:close/>
                </a:path>
              </a:pathLst>
            </a:custGeom>
            <a:ln w="20574">
              <a:solidFill>
                <a:srgbClr val="000000"/>
              </a:solidFill>
            </a:ln>
          </p:spPr>
          <p:txBody>
            <a:bodyPr wrap="square" lIns="0" tIns="0" rIns="0" bIns="0" rtlCol="0"/>
            <a:lstStyle/>
            <a:p/>
          </p:txBody>
        </p:sp>
      </p:grpSp>
      <p:sp>
        <p:nvSpPr>
          <p:cNvPr id="7" name="object 7"/>
          <p:cNvSpPr txBox="1"/>
          <p:nvPr/>
        </p:nvSpPr>
        <p:spPr>
          <a:xfrm>
            <a:off x="3256856" y="2884336"/>
            <a:ext cx="294195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employees.salary%TYPE </a:t>
            </a:r>
            <a:r>
              <a:rPr dirty="0" sz="1300" spc="-15" b="1">
                <a:latin typeface="Courier New"/>
                <a:cs typeface="Courier New"/>
              </a:rPr>
              <a:t>:=</a:t>
            </a:r>
            <a:r>
              <a:rPr dirty="0" sz="1300" b="1">
                <a:latin typeface="Courier New"/>
                <a:cs typeface="Courier New"/>
              </a:rPr>
              <a:t> </a:t>
            </a:r>
            <a:r>
              <a:rPr dirty="0" sz="1300" spc="-20" b="1">
                <a:latin typeface="Courier New"/>
                <a:cs typeface="Courier New"/>
              </a:rPr>
              <a:t>2000;</a:t>
            </a:r>
            <a:endParaRPr sz="1300">
              <a:latin typeface="Courier New"/>
              <a:cs typeface="Courier New"/>
            </a:endParaRPr>
          </a:p>
        </p:txBody>
      </p:sp>
      <p:sp>
        <p:nvSpPr>
          <p:cNvPr id="12" name="object 12"/>
          <p:cNvSpPr txBox="1"/>
          <p:nvPr/>
        </p:nvSpPr>
        <p:spPr>
          <a:xfrm>
            <a:off x="749300" y="9492605"/>
            <a:ext cx="6168390"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3" name="object 13"/>
          <p:cNvSpPr txBox="1"/>
          <p:nvPr/>
        </p:nvSpPr>
        <p:spPr>
          <a:xfrm>
            <a:off x="749300" y="9619605"/>
            <a:ext cx="5404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90">
                <a:latin typeface="Garuda"/>
                <a:cs typeface="Garuda"/>
              </a:rPr>
              <a:t> </a:t>
            </a:r>
            <a:r>
              <a:rPr dirty="0" baseline="-18518" sz="1800" b="1">
                <a:latin typeface="Arial"/>
                <a:cs typeface="Arial"/>
              </a:rPr>
              <a:t>0</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401317" y="2697734"/>
            <a:ext cx="1575435" cy="594995"/>
          </a:xfrm>
          <a:prstGeom prst="rect">
            <a:avLst/>
          </a:prstGeom>
        </p:spPr>
        <p:txBody>
          <a:bodyPr wrap="square" lIns="0" tIns="11430" rIns="0" bIns="0" rtlCol="0" vert="horz">
            <a:spAutoFit/>
          </a:bodyPr>
          <a:lstStyle/>
          <a:p>
            <a:pPr>
              <a:lnSpc>
                <a:spcPts val="1515"/>
              </a:lnSpc>
              <a:spcBef>
                <a:spcPts val="90"/>
              </a:spcBef>
            </a:pPr>
            <a:r>
              <a:rPr dirty="0" sz="1300" spc="-20" b="1">
                <a:latin typeface="Courier New"/>
                <a:cs typeface="Courier New"/>
              </a:rPr>
              <a:t>DECLARE</a:t>
            </a:r>
            <a:endParaRPr sz="1300">
              <a:latin typeface="Courier New"/>
              <a:cs typeface="Courier New"/>
            </a:endParaRPr>
          </a:p>
          <a:p>
            <a:pPr marR="5080" indent="194945">
              <a:lnSpc>
                <a:spcPts val="1460"/>
              </a:lnSpc>
              <a:spcBef>
                <a:spcPts val="85"/>
              </a:spcBef>
            </a:pPr>
            <a:r>
              <a:rPr dirty="0" sz="1300" spc="-20" b="1">
                <a:latin typeface="Courier New"/>
                <a:cs typeface="Courier New"/>
              </a:rPr>
              <a:t>v_sal_increase  </a:t>
            </a:r>
            <a:r>
              <a:rPr dirty="0" sz="1300" spc="-15" b="1">
                <a:latin typeface="Courier New"/>
                <a:cs typeface="Courier New"/>
              </a:rPr>
              <a:t>BEGIN</a:t>
            </a:r>
            <a:endParaRPr sz="1300">
              <a:latin typeface="Courier New"/>
              <a:cs typeface="Courier New"/>
            </a:endParaRPr>
          </a:p>
        </p:txBody>
      </p:sp>
      <p:sp>
        <p:nvSpPr>
          <p:cNvPr id="9" name="object 9"/>
          <p:cNvSpPr txBox="1"/>
          <p:nvPr/>
        </p:nvSpPr>
        <p:spPr>
          <a:xfrm>
            <a:off x="1401481" y="3256230"/>
            <a:ext cx="4114165" cy="781050"/>
          </a:xfrm>
          <a:prstGeom prst="rect">
            <a:avLst/>
          </a:prstGeom>
        </p:spPr>
        <p:txBody>
          <a:bodyPr wrap="square" lIns="0" tIns="11430" rIns="0" bIns="0" rtlCol="0" vert="horz">
            <a:spAutoFit/>
          </a:bodyPr>
          <a:lstStyle/>
          <a:p>
            <a:pPr marL="194945">
              <a:lnSpc>
                <a:spcPts val="1515"/>
              </a:lnSpc>
              <a:spcBef>
                <a:spcPts val="90"/>
              </a:spcBef>
              <a:tabLst>
                <a:tab pos="975994" algn="l"/>
              </a:tabLst>
            </a:pPr>
            <a:r>
              <a:rPr dirty="0" sz="1300" spc="-15" b="1">
                <a:latin typeface="Courier New"/>
                <a:cs typeface="Courier New"/>
              </a:rPr>
              <a:t>UPDATE	employees</a:t>
            </a:r>
            <a:endParaRPr sz="1300">
              <a:latin typeface="Courier New"/>
              <a:cs typeface="Courier New"/>
            </a:endParaRPr>
          </a:p>
          <a:p>
            <a:pPr marL="194945" marR="5080">
              <a:lnSpc>
                <a:spcPts val="1460"/>
              </a:lnSpc>
              <a:spcBef>
                <a:spcPts val="85"/>
              </a:spcBef>
              <a:tabLst>
                <a:tab pos="975360" algn="l"/>
              </a:tabLst>
            </a:pPr>
            <a:r>
              <a:rPr dirty="0" sz="1300" spc="-10" b="1">
                <a:latin typeface="Courier New"/>
                <a:cs typeface="Courier New"/>
              </a:rPr>
              <a:t>SET	</a:t>
            </a:r>
            <a:r>
              <a:rPr dirty="0" sz="1300" spc="-15" b="1">
                <a:latin typeface="Courier New"/>
                <a:cs typeface="Courier New"/>
              </a:rPr>
              <a:t>salary </a:t>
            </a:r>
            <a:r>
              <a:rPr dirty="0" sz="1300" spc="-10" b="1">
                <a:latin typeface="Courier New"/>
                <a:cs typeface="Courier New"/>
              </a:rPr>
              <a:t>= </a:t>
            </a:r>
            <a:r>
              <a:rPr dirty="0" sz="1300" spc="-15" b="1">
                <a:latin typeface="Courier New"/>
                <a:cs typeface="Courier New"/>
              </a:rPr>
              <a:t>salary </a:t>
            </a:r>
            <a:r>
              <a:rPr dirty="0" sz="1300" spc="-10" b="1">
                <a:latin typeface="Courier New"/>
                <a:cs typeface="Courier New"/>
              </a:rPr>
              <a:t>+ </a:t>
            </a:r>
            <a:r>
              <a:rPr dirty="0" sz="1300" spc="-15" b="1">
                <a:latin typeface="Courier New"/>
                <a:cs typeface="Courier New"/>
              </a:rPr>
              <a:t>v_sal_increase  WHERE	job_id </a:t>
            </a:r>
            <a:r>
              <a:rPr dirty="0" sz="1300" spc="-10" b="1">
                <a:latin typeface="Courier New"/>
                <a:cs typeface="Courier New"/>
              </a:rPr>
              <a:t>=</a:t>
            </a:r>
            <a:r>
              <a:rPr dirty="0" sz="1300" spc="-30" b="1">
                <a:latin typeface="Courier New"/>
                <a:cs typeface="Courier New"/>
              </a:rPr>
              <a:t> </a:t>
            </a:r>
            <a:r>
              <a:rPr dirty="0" sz="1300" spc="-15" b="1">
                <a:latin typeface="Courier New"/>
                <a:cs typeface="Courier New"/>
              </a:rPr>
              <a:t>'PU_CLERK';</a:t>
            </a:r>
            <a:endParaRPr sz="1300">
              <a:latin typeface="Courier New"/>
              <a:cs typeface="Courier New"/>
            </a:endParaRPr>
          </a:p>
          <a:p>
            <a:pPr>
              <a:lnSpc>
                <a:spcPts val="1435"/>
              </a:lnSpc>
            </a:pPr>
            <a:r>
              <a:rPr dirty="0" sz="1300" spc="-20" b="1">
                <a:latin typeface="Courier New"/>
                <a:cs typeface="Courier New"/>
              </a:rPr>
              <a:t>END;</a:t>
            </a:r>
            <a:endParaRPr sz="1300">
              <a:latin typeface="Courier New"/>
              <a:cs typeface="Courier New"/>
            </a:endParaRPr>
          </a:p>
        </p:txBody>
      </p:sp>
      <p:sp>
        <p:nvSpPr>
          <p:cNvPr id="10" name="object 10"/>
          <p:cNvSpPr txBox="1"/>
          <p:nvPr/>
        </p:nvSpPr>
        <p:spPr>
          <a:xfrm>
            <a:off x="743204" y="5611606"/>
            <a:ext cx="6259830" cy="2123440"/>
          </a:xfrm>
          <a:prstGeom prst="rect">
            <a:avLst/>
          </a:prstGeom>
        </p:spPr>
        <p:txBody>
          <a:bodyPr wrap="square" lIns="0" tIns="55244" rIns="0" bIns="0" rtlCol="0" vert="horz">
            <a:spAutoFit/>
          </a:bodyPr>
          <a:lstStyle/>
          <a:p>
            <a:pPr marL="12700">
              <a:lnSpc>
                <a:spcPct val="100000"/>
              </a:lnSpc>
              <a:spcBef>
                <a:spcPts val="434"/>
              </a:spcBef>
            </a:pPr>
            <a:r>
              <a:rPr dirty="0" sz="1300" spc="10" b="1">
                <a:latin typeface="Arial"/>
                <a:cs typeface="Arial"/>
              </a:rPr>
              <a:t>Updating</a:t>
            </a:r>
            <a:r>
              <a:rPr dirty="0" sz="1300" spc="5" b="1">
                <a:latin typeface="Arial"/>
                <a:cs typeface="Arial"/>
              </a:rPr>
              <a:t> Data</a:t>
            </a:r>
            <a:endParaRPr sz="1300">
              <a:latin typeface="Arial"/>
              <a:cs typeface="Arial"/>
            </a:endParaRPr>
          </a:p>
          <a:p>
            <a:pPr marL="137795" marR="220345">
              <a:lnSpc>
                <a:spcPct val="103800"/>
              </a:lnSpc>
              <a:spcBef>
                <a:spcPts val="285"/>
              </a:spcBef>
            </a:pPr>
            <a:r>
              <a:rPr dirty="0" sz="1300" spc="5">
                <a:latin typeface="Times New Roman"/>
                <a:cs typeface="Times New Roman"/>
              </a:rPr>
              <a:t>There</a:t>
            </a:r>
            <a:r>
              <a:rPr dirty="0" sz="1300" spc="15">
                <a:latin typeface="Times New Roman"/>
                <a:cs typeface="Times New Roman"/>
              </a:rPr>
              <a:t> </a:t>
            </a:r>
            <a:r>
              <a:rPr dirty="0" sz="1300" spc="10">
                <a:latin typeface="Times New Roman"/>
                <a:cs typeface="Times New Roman"/>
              </a:rPr>
              <a:t>may</a:t>
            </a:r>
            <a:r>
              <a:rPr dirty="0" sz="1300" spc="20">
                <a:latin typeface="Times New Roman"/>
                <a:cs typeface="Times New Roman"/>
              </a:rPr>
              <a:t> </a:t>
            </a:r>
            <a:r>
              <a:rPr dirty="0" sz="1300" spc="5">
                <a:latin typeface="Times New Roman"/>
                <a:cs typeface="Times New Roman"/>
              </a:rPr>
              <a:t>be</a:t>
            </a:r>
            <a:r>
              <a:rPr dirty="0" sz="1300" spc="15">
                <a:latin typeface="Times New Roman"/>
                <a:cs typeface="Times New Roman"/>
              </a:rPr>
              <a:t> </a:t>
            </a:r>
            <a:r>
              <a:rPr dirty="0" sz="1300" spc="5">
                <a:latin typeface="Times New Roman"/>
                <a:cs typeface="Times New Roman"/>
              </a:rPr>
              <a:t>ambiguity</a:t>
            </a:r>
            <a:r>
              <a:rPr dirty="0" sz="1300" spc="2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SET</a:t>
            </a:r>
            <a:r>
              <a:rPr dirty="0" sz="1300" spc="-450">
                <a:latin typeface="Courier New"/>
                <a:cs typeface="Courier New"/>
              </a:rPr>
              <a:t> </a:t>
            </a:r>
            <a:r>
              <a:rPr dirty="0" sz="1300" spc="10">
                <a:latin typeface="Times New Roman"/>
                <a:cs typeface="Times New Roman"/>
              </a:rPr>
              <a:t>clause</a:t>
            </a:r>
            <a:r>
              <a:rPr dirty="0" sz="1300" spc="15">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UPDATE</a:t>
            </a:r>
            <a:r>
              <a:rPr dirty="0" sz="1300" spc="-445">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because,</a:t>
            </a:r>
            <a:r>
              <a:rPr dirty="0" sz="1300" spc="15">
                <a:latin typeface="Times New Roman"/>
                <a:cs typeface="Times New Roman"/>
              </a:rPr>
              <a:t> </a:t>
            </a:r>
            <a:r>
              <a:rPr dirty="0" sz="1300" spc="5">
                <a:latin typeface="Times New Roman"/>
                <a:cs typeface="Times New Roman"/>
              </a:rPr>
              <a:t>although  the identifier </a:t>
            </a:r>
            <a:r>
              <a:rPr dirty="0" sz="1300" spc="10">
                <a:latin typeface="Times New Roman"/>
                <a:cs typeface="Times New Roman"/>
              </a:rPr>
              <a:t>on </a:t>
            </a:r>
            <a:r>
              <a:rPr dirty="0" sz="1300" spc="5">
                <a:latin typeface="Times New Roman"/>
                <a:cs typeface="Times New Roman"/>
              </a:rPr>
              <a:t>the left of the assignment operator is always a database column, the  identifier </a:t>
            </a:r>
            <a:r>
              <a:rPr dirty="0" sz="1300" spc="10">
                <a:latin typeface="Times New Roman"/>
                <a:cs typeface="Times New Roman"/>
              </a:rPr>
              <a:t>on </a:t>
            </a:r>
            <a:r>
              <a:rPr dirty="0" sz="1300" spc="5">
                <a:latin typeface="Times New Roman"/>
                <a:cs typeface="Times New Roman"/>
              </a:rPr>
              <a:t>the right can </a:t>
            </a:r>
            <a:r>
              <a:rPr dirty="0" sz="1300" spc="10">
                <a:latin typeface="Times New Roman"/>
                <a:cs typeface="Times New Roman"/>
              </a:rPr>
              <a:t>be </a:t>
            </a:r>
            <a:r>
              <a:rPr dirty="0" sz="1300" spc="5">
                <a:latin typeface="Times New Roman"/>
                <a:cs typeface="Times New Roman"/>
              </a:rPr>
              <a:t>either a </a:t>
            </a:r>
            <a:r>
              <a:rPr dirty="0" sz="1300" spc="10">
                <a:latin typeface="Times New Roman"/>
                <a:cs typeface="Times New Roman"/>
              </a:rPr>
              <a:t>database column </a:t>
            </a:r>
            <a:r>
              <a:rPr dirty="0" sz="1300" spc="5">
                <a:latin typeface="Times New Roman"/>
                <a:cs typeface="Times New Roman"/>
              </a:rPr>
              <a:t>or a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variable.</a:t>
            </a:r>
            <a:endParaRPr sz="1300">
              <a:latin typeface="Times New Roman"/>
              <a:cs typeface="Times New Roman"/>
            </a:endParaRPr>
          </a:p>
          <a:p>
            <a:pPr marL="138430" marR="5080">
              <a:lnSpc>
                <a:spcPct val="101099"/>
              </a:lnSpc>
              <a:spcBef>
                <a:spcPts val="710"/>
              </a:spcBef>
            </a:pPr>
            <a:r>
              <a:rPr dirty="0" sz="1300" spc="10">
                <a:latin typeface="Times New Roman"/>
                <a:cs typeface="Times New Roman"/>
              </a:rPr>
              <a:t>Remember </a:t>
            </a:r>
            <a:r>
              <a:rPr dirty="0" sz="1300" spc="5">
                <a:latin typeface="Times New Roman"/>
                <a:cs typeface="Times New Roman"/>
              </a:rPr>
              <a:t>that the </a:t>
            </a:r>
            <a:r>
              <a:rPr dirty="0" sz="1300" spc="15">
                <a:latin typeface="Courier New"/>
                <a:cs typeface="Courier New"/>
              </a:rPr>
              <a:t>WHERE</a:t>
            </a:r>
            <a:r>
              <a:rPr dirty="0" sz="1300" spc="-360">
                <a:latin typeface="Courier New"/>
                <a:cs typeface="Courier New"/>
              </a:rPr>
              <a:t> </a:t>
            </a:r>
            <a:r>
              <a:rPr dirty="0" sz="1300" spc="10">
                <a:latin typeface="Times New Roman"/>
                <a:cs typeface="Times New Roman"/>
              </a:rPr>
              <a:t>clause </a:t>
            </a:r>
            <a:r>
              <a:rPr dirty="0" sz="1300" spc="5">
                <a:latin typeface="Times New Roman"/>
                <a:cs typeface="Times New Roman"/>
              </a:rPr>
              <a:t>is used to determine which rows are affected. If </a:t>
            </a:r>
            <a:r>
              <a:rPr dirty="0" sz="1300" spc="10">
                <a:latin typeface="Times New Roman"/>
                <a:cs typeface="Times New Roman"/>
              </a:rPr>
              <a:t>no </a:t>
            </a:r>
            <a:r>
              <a:rPr dirty="0" sz="1300" spc="5">
                <a:latin typeface="Times New Roman"/>
                <a:cs typeface="Times New Roman"/>
              </a:rPr>
              <a:t>rows  are modified, </a:t>
            </a:r>
            <a:r>
              <a:rPr dirty="0" sz="1300" spc="10">
                <a:latin typeface="Times New Roman"/>
                <a:cs typeface="Times New Roman"/>
              </a:rPr>
              <a:t>no </a:t>
            </a:r>
            <a:r>
              <a:rPr dirty="0" sz="1300" spc="5">
                <a:latin typeface="Times New Roman"/>
                <a:cs typeface="Times New Roman"/>
              </a:rPr>
              <a:t>error occurs (unlike the </a:t>
            </a:r>
            <a:r>
              <a:rPr dirty="0" sz="1300" spc="15">
                <a:latin typeface="Courier New"/>
                <a:cs typeface="Courier New"/>
              </a:rPr>
              <a:t>SELECT</a:t>
            </a:r>
            <a:r>
              <a:rPr dirty="0" sz="1300" spc="-430">
                <a:latin typeface="Courier New"/>
                <a:cs typeface="Courier New"/>
              </a:rPr>
              <a:t> </a:t>
            </a:r>
            <a:r>
              <a:rPr dirty="0" sz="1300" spc="5">
                <a:latin typeface="Times New Roman"/>
                <a:cs typeface="Times New Roman"/>
              </a:rPr>
              <a:t>statement in </a:t>
            </a:r>
            <a:r>
              <a:rPr dirty="0" sz="1300">
                <a:latin typeface="Times New Roman"/>
                <a:cs typeface="Times New Roman"/>
              </a:rPr>
              <a:t>PL/SQL).</a:t>
            </a:r>
            <a:endParaRPr sz="1300">
              <a:latin typeface="Times New Roman"/>
              <a:cs typeface="Times New Roman"/>
            </a:endParaRPr>
          </a:p>
          <a:p>
            <a:pPr algn="just" marL="137795" marR="93980">
              <a:lnSpc>
                <a:spcPct val="103800"/>
              </a:lnSpc>
              <a:spcBef>
                <a:spcPts val="750"/>
              </a:spcBef>
            </a:pPr>
            <a:r>
              <a:rPr dirty="0" sz="1300" spc="5" b="1">
                <a:latin typeface="Times New Roman"/>
                <a:cs typeface="Times New Roman"/>
              </a:rPr>
              <a:t>Note: </a:t>
            </a:r>
            <a:r>
              <a:rPr dirty="0" sz="1300" spc="10">
                <a:latin typeface="Times New Roman"/>
                <a:cs typeface="Times New Roman"/>
              </a:rPr>
              <a:t>PL/SQL </a:t>
            </a:r>
            <a:r>
              <a:rPr dirty="0" sz="1300" spc="5">
                <a:latin typeface="Times New Roman"/>
                <a:cs typeface="Times New Roman"/>
              </a:rPr>
              <a:t>variable assignments always use </a:t>
            </a:r>
            <a:r>
              <a:rPr dirty="0" sz="1300" spc="10">
                <a:latin typeface="Courier New"/>
                <a:cs typeface="Courier New"/>
              </a:rPr>
              <a:t>:=</a:t>
            </a:r>
            <a:r>
              <a:rPr dirty="0" sz="1300" spc="-345">
                <a:latin typeface="Courier New"/>
                <a:cs typeface="Courier New"/>
              </a:rPr>
              <a:t> </a:t>
            </a:r>
            <a:r>
              <a:rPr dirty="0" sz="1300" spc="5">
                <a:latin typeface="Times New Roman"/>
                <a:cs typeface="Times New Roman"/>
              </a:rPr>
              <a:t>and </a:t>
            </a:r>
            <a:r>
              <a:rPr dirty="0" sz="1300" spc="10">
                <a:latin typeface="Times New Roman"/>
                <a:cs typeface="Times New Roman"/>
              </a:rPr>
              <a:t>SQL column </a:t>
            </a:r>
            <a:r>
              <a:rPr dirty="0" sz="1300" spc="5">
                <a:latin typeface="Times New Roman"/>
                <a:cs typeface="Times New Roman"/>
              </a:rPr>
              <a:t>assignments always  use </a:t>
            </a:r>
            <a:r>
              <a:rPr dirty="0" sz="1300" spc="5">
                <a:latin typeface="Courier New"/>
                <a:cs typeface="Courier New"/>
              </a:rPr>
              <a:t>=.</a:t>
            </a:r>
            <a:r>
              <a:rPr dirty="0" sz="1300" spc="5">
                <a:latin typeface="Times New Roman"/>
                <a:cs typeface="Times New Roman"/>
              </a:rPr>
              <a:t>. </a:t>
            </a:r>
            <a:r>
              <a:rPr dirty="0" sz="1300" spc="10">
                <a:latin typeface="Times New Roman"/>
                <a:cs typeface="Times New Roman"/>
              </a:rPr>
              <a:t>Remember </a:t>
            </a:r>
            <a:r>
              <a:rPr dirty="0" sz="1300" spc="5">
                <a:latin typeface="Times New Roman"/>
                <a:cs typeface="Times New Roman"/>
              </a:rPr>
              <a:t>that if </a:t>
            </a:r>
            <a:r>
              <a:rPr dirty="0" sz="1300" spc="10">
                <a:latin typeface="Times New Roman"/>
                <a:cs typeface="Times New Roman"/>
              </a:rPr>
              <a:t>column names </a:t>
            </a:r>
            <a:r>
              <a:rPr dirty="0" sz="1300" spc="5">
                <a:latin typeface="Times New Roman"/>
                <a:cs typeface="Times New Roman"/>
              </a:rPr>
              <a:t>and identifier </a:t>
            </a:r>
            <a:r>
              <a:rPr dirty="0" sz="1300" spc="10">
                <a:latin typeface="Times New Roman"/>
                <a:cs typeface="Times New Roman"/>
              </a:rPr>
              <a:t>names </a:t>
            </a:r>
            <a:r>
              <a:rPr dirty="0" sz="1300" spc="5">
                <a:latin typeface="Times New Roman"/>
                <a:cs typeface="Times New Roman"/>
              </a:rPr>
              <a:t>are identical in the </a:t>
            </a:r>
            <a:r>
              <a:rPr dirty="0" sz="1300" spc="15">
                <a:latin typeface="Courier New"/>
                <a:cs typeface="Courier New"/>
              </a:rPr>
              <a:t>WHERE  </a:t>
            </a:r>
            <a:r>
              <a:rPr dirty="0" sz="1300" spc="5">
                <a:latin typeface="Times New Roman"/>
                <a:cs typeface="Times New Roman"/>
              </a:rPr>
              <a:t>clause, the Oracle server looks to the database first for the</a:t>
            </a:r>
            <a:r>
              <a:rPr dirty="0" sz="1300" spc="15">
                <a:latin typeface="Times New Roman"/>
                <a:cs typeface="Times New Roman"/>
              </a:rPr>
              <a:t> </a:t>
            </a:r>
            <a:r>
              <a:rPr dirty="0" sz="1300" spc="10">
                <a:latin typeface="Times New Roman"/>
                <a:cs typeface="Times New Roman"/>
              </a:rPr>
              <a:t>name.</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Deleting Data</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Delete rows that belong to department 190 from</a:t>
            </a:r>
            <a:r>
              <a:rPr dirty="0" sz="1550" spc="-15" b="1">
                <a:latin typeface="Arial"/>
                <a:cs typeface="Arial"/>
              </a:rPr>
              <a:t> </a:t>
            </a:r>
            <a:r>
              <a:rPr dirty="0" sz="1550" spc="10" b="1">
                <a:latin typeface="Arial"/>
                <a:cs typeface="Arial"/>
              </a:rPr>
              <a:t>the</a:t>
            </a:r>
            <a:endParaRPr sz="1550">
              <a:latin typeface="Arial"/>
              <a:cs typeface="Arial"/>
            </a:endParaRPr>
          </a:p>
          <a:p>
            <a:pPr marL="626745">
              <a:lnSpc>
                <a:spcPct val="100000"/>
              </a:lnSpc>
              <a:spcBef>
                <a:spcPts val="285"/>
              </a:spcBef>
            </a:pPr>
            <a:r>
              <a:rPr dirty="0" sz="1550" spc="10" b="1">
                <a:latin typeface="Courier New"/>
                <a:cs typeface="Courier New"/>
              </a:rPr>
              <a:t>EMPLOYEES</a:t>
            </a:r>
            <a:r>
              <a:rPr dirty="0" sz="1550" spc="-495" b="1">
                <a:latin typeface="Courier New"/>
                <a:cs typeface="Courier New"/>
              </a:rPr>
              <a:t> </a:t>
            </a:r>
            <a:r>
              <a:rPr dirty="0" sz="1550" spc="10" b="1">
                <a:latin typeface="Arial"/>
                <a:cs typeface="Arial"/>
              </a:rPr>
              <a:t>table.</a:t>
            </a:r>
            <a:endParaRPr sz="1550">
              <a:latin typeface="Arial"/>
              <a:cs typeface="Arial"/>
            </a:endParaRPr>
          </a:p>
          <a:p>
            <a:pPr marL="626745">
              <a:lnSpc>
                <a:spcPct val="100000"/>
              </a:lnSpc>
              <a:spcBef>
                <a:spcPts val="515"/>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28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17878" y="2706242"/>
            <a:ext cx="5139690" cy="1205230"/>
            <a:chOff x="1317878" y="2706242"/>
            <a:chExt cx="5139690" cy="1205230"/>
          </a:xfrm>
        </p:grpSpPr>
        <p:sp>
          <p:nvSpPr>
            <p:cNvPr id="5" name="object 5"/>
            <p:cNvSpPr/>
            <p:nvPr/>
          </p:nvSpPr>
          <p:spPr>
            <a:xfrm>
              <a:off x="1328165" y="2716529"/>
              <a:ext cx="5119370" cy="1184275"/>
            </a:xfrm>
            <a:custGeom>
              <a:avLst/>
              <a:gdLst/>
              <a:ahLst/>
              <a:cxnLst/>
              <a:rect l="l" t="t" r="r" b="b"/>
              <a:pathLst>
                <a:path w="5119370" h="1184275">
                  <a:moveTo>
                    <a:pt x="5119116" y="0"/>
                  </a:moveTo>
                  <a:lnTo>
                    <a:pt x="0" y="0"/>
                  </a:lnTo>
                  <a:lnTo>
                    <a:pt x="0" y="1184148"/>
                  </a:lnTo>
                  <a:lnTo>
                    <a:pt x="5119116" y="1184148"/>
                  </a:lnTo>
                  <a:lnTo>
                    <a:pt x="5119116" y="0"/>
                  </a:lnTo>
                  <a:close/>
                </a:path>
              </a:pathLst>
            </a:custGeom>
            <a:solidFill>
              <a:srgbClr val="CCCCCC"/>
            </a:solidFill>
          </p:spPr>
          <p:txBody>
            <a:bodyPr wrap="square" lIns="0" tIns="0" rIns="0" bIns="0" rtlCol="0"/>
            <a:lstStyle/>
            <a:p/>
          </p:txBody>
        </p:sp>
        <p:sp>
          <p:nvSpPr>
            <p:cNvPr id="6" name="object 6"/>
            <p:cNvSpPr/>
            <p:nvPr/>
          </p:nvSpPr>
          <p:spPr>
            <a:xfrm>
              <a:off x="1328165" y="2716529"/>
              <a:ext cx="5119370" cy="1184275"/>
            </a:xfrm>
            <a:custGeom>
              <a:avLst/>
              <a:gdLst/>
              <a:ahLst/>
              <a:cxnLst/>
              <a:rect l="l" t="t" r="r" b="b"/>
              <a:pathLst>
                <a:path w="5119370" h="1184275">
                  <a:moveTo>
                    <a:pt x="5119116" y="0"/>
                  </a:moveTo>
                  <a:lnTo>
                    <a:pt x="0" y="0"/>
                  </a:lnTo>
                  <a:lnTo>
                    <a:pt x="0" y="1184148"/>
                  </a:lnTo>
                  <a:lnTo>
                    <a:pt x="5119116" y="1184148"/>
                  </a:lnTo>
                  <a:lnTo>
                    <a:pt x="5119116" y="0"/>
                  </a:lnTo>
                  <a:close/>
                </a:path>
              </a:pathLst>
            </a:custGeom>
            <a:ln w="20574">
              <a:solidFill>
                <a:srgbClr val="000000"/>
              </a:solidFill>
            </a:ln>
          </p:spPr>
          <p:txBody>
            <a:bodyPr wrap="square" lIns="0" tIns="0" rIns="0" bIns="0" rtlCol="0"/>
            <a:lstStyle/>
            <a:p/>
          </p:txBody>
        </p:sp>
      </p:grpSp>
      <p:sp>
        <p:nvSpPr>
          <p:cNvPr id="7" name="object 7"/>
          <p:cNvSpPr txBox="1"/>
          <p:nvPr/>
        </p:nvSpPr>
        <p:spPr>
          <a:xfrm>
            <a:off x="2672975" y="2908118"/>
            <a:ext cx="352806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employees.department_id%TYPE </a:t>
            </a:r>
            <a:r>
              <a:rPr dirty="0" sz="1300" spc="-15" b="1">
                <a:latin typeface="Courier New"/>
                <a:cs typeface="Courier New"/>
              </a:rPr>
              <a:t>:=</a:t>
            </a:r>
            <a:r>
              <a:rPr dirty="0" sz="1300" spc="20" b="1">
                <a:latin typeface="Courier New"/>
                <a:cs typeface="Courier New"/>
              </a:rPr>
              <a:t> </a:t>
            </a:r>
            <a:r>
              <a:rPr dirty="0" sz="1300" spc="-20" b="1">
                <a:latin typeface="Courier New"/>
                <a:cs typeface="Courier New"/>
              </a:rPr>
              <a:t>190;</a:t>
            </a:r>
            <a:endParaRPr sz="1300">
              <a:latin typeface="Courier New"/>
              <a:cs typeface="Courier New"/>
            </a:endParaRPr>
          </a:p>
        </p:txBody>
      </p:sp>
      <p:sp>
        <p:nvSpPr>
          <p:cNvPr id="14" name="object 14"/>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5" name="object 15"/>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1</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403603" y="2706115"/>
            <a:ext cx="988694" cy="610235"/>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DECLARE</a:t>
            </a:r>
            <a:endParaRPr sz="1300">
              <a:latin typeface="Courier New"/>
              <a:cs typeface="Courier New"/>
            </a:endParaRPr>
          </a:p>
          <a:p>
            <a:pPr marR="5080" indent="194945">
              <a:lnSpc>
                <a:spcPts val="1460"/>
              </a:lnSpc>
              <a:spcBef>
                <a:spcPts val="160"/>
              </a:spcBef>
            </a:pPr>
            <a:r>
              <a:rPr dirty="0" sz="1300" spc="-20" b="1">
                <a:latin typeface="Courier New"/>
                <a:cs typeface="Courier New"/>
              </a:rPr>
              <a:t>v_deptid  </a:t>
            </a:r>
            <a:r>
              <a:rPr dirty="0" sz="1300" spc="-15" b="1">
                <a:latin typeface="Courier New"/>
                <a:cs typeface="Courier New"/>
              </a:rPr>
              <a:t>BEGIN</a:t>
            </a:r>
            <a:endParaRPr sz="1300">
              <a:latin typeface="Courier New"/>
              <a:cs typeface="Courier New"/>
            </a:endParaRPr>
          </a:p>
        </p:txBody>
      </p:sp>
      <p:sp>
        <p:nvSpPr>
          <p:cNvPr id="9" name="object 9"/>
          <p:cNvSpPr txBox="1"/>
          <p:nvPr/>
        </p:nvSpPr>
        <p:spPr>
          <a:xfrm>
            <a:off x="1403767" y="3280667"/>
            <a:ext cx="3235325" cy="594360"/>
          </a:xfrm>
          <a:prstGeom prst="rect">
            <a:avLst/>
          </a:prstGeom>
        </p:spPr>
        <p:txBody>
          <a:bodyPr wrap="square" lIns="0" tIns="11430" rIns="0" bIns="0" rtlCol="0" vert="horz">
            <a:spAutoFit/>
          </a:bodyPr>
          <a:lstStyle/>
          <a:p>
            <a:pPr marL="194945">
              <a:lnSpc>
                <a:spcPts val="1510"/>
              </a:lnSpc>
              <a:spcBef>
                <a:spcPts val="90"/>
              </a:spcBef>
            </a:pPr>
            <a:r>
              <a:rPr dirty="0" sz="1300" spc="-15" b="1">
                <a:latin typeface="Courier New"/>
                <a:cs typeface="Courier New"/>
              </a:rPr>
              <a:t>DELETE FROM</a:t>
            </a:r>
            <a:r>
              <a:rPr dirty="0" sz="1300" spc="-35" b="1">
                <a:latin typeface="Courier New"/>
                <a:cs typeface="Courier New"/>
              </a:rPr>
              <a:t> </a:t>
            </a:r>
            <a:r>
              <a:rPr dirty="0" sz="1300" spc="-20" b="1">
                <a:latin typeface="Courier New"/>
                <a:cs typeface="Courier New"/>
              </a:rPr>
              <a:t>employees</a:t>
            </a:r>
            <a:endParaRPr sz="1300">
              <a:latin typeface="Courier New"/>
              <a:cs typeface="Courier New"/>
            </a:endParaRPr>
          </a:p>
          <a:p>
            <a:pPr marR="5080" indent="194945">
              <a:lnSpc>
                <a:spcPts val="1460"/>
              </a:lnSpc>
              <a:spcBef>
                <a:spcPts val="85"/>
              </a:spcBef>
            </a:pPr>
            <a:r>
              <a:rPr dirty="0" sz="1300" spc="-15" b="1">
                <a:latin typeface="Courier New"/>
                <a:cs typeface="Courier New"/>
              </a:rPr>
              <a:t>WHERE department_id </a:t>
            </a:r>
            <a:r>
              <a:rPr dirty="0" sz="1300" spc="-10" b="1">
                <a:latin typeface="Courier New"/>
                <a:cs typeface="Courier New"/>
              </a:rPr>
              <a:t>= </a:t>
            </a:r>
            <a:r>
              <a:rPr dirty="0" sz="1300" spc="-15" b="1">
                <a:latin typeface="Courier New"/>
                <a:cs typeface="Courier New"/>
              </a:rPr>
              <a:t>v_deptid;  </a:t>
            </a:r>
            <a:r>
              <a:rPr dirty="0" sz="1300" spc="-20" b="1">
                <a:latin typeface="Courier New"/>
                <a:cs typeface="Courier New"/>
              </a:rPr>
              <a:t>END;</a:t>
            </a:r>
            <a:endParaRPr sz="1300">
              <a:latin typeface="Courier New"/>
              <a:cs typeface="Courier New"/>
            </a:endParaRPr>
          </a:p>
        </p:txBody>
      </p:sp>
      <p:sp>
        <p:nvSpPr>
          <p:cNvPr id="10" name="object 10"/>
          <p:cNvSpPr txBox="1"/>
          <p:nvPr/>
        </p:nvSpPr>
        <p:spPr>
          <a:xfrm>
            <a:off x="743204" y="5609382"/>
            <a:ext cx="2141855" cy="106553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Deleting Data</a:t>
            </a:r>
            <a:endParaRPr sz="1300">
              <a:latin typeface="Arial"/>
              <a:cs typeface="Arial"/>
            </a:endParaRPr>
          </a:p>
          <a:p>
            <a:pPr marL="137795">
              <a:lnSpc>
                <a:spcPts val="1525"/>
              </a:lnSpc>
              <a:spcBef>
                <a:spcPts val="390"/>
              </a:spcBef>
            </a:pPr>
            <a:r>
              <a:rPr dirty="0" sz="1300" spc="5">
                <a:latin typeface="Times New Roman"/>
                <a:cs typeface="Times New Roman"/>
              </a:rPr>
              <a:t>Delete a specific</a:t>
            </a:r>
            <a:r>
              <a:rPr dirty="0" sz="1300" spc="10">
                <a:latin typeface="Times New Roman"/>
                <a:cs typeface="Times New Roman"/>
              </a:rPr>
              <a:t> </a:t>
            </a:r>
            <a:r>
              <a:rPr dirty="0" sz="1300" spc="5">
                <a:latin typeface="Times New Roman"/>
                <a:cs typeface="Times New Roman"/>
              </a:rPr>
              <a:t>job:</a:t>
            </a:r>
            <a:endParaRPr sz="1300">
              <a:latin typeface="Times New Roman"/>
              <a:cs typeface="Times New Roman"/>
            </a:endParaRPr>
          </a:p>
          <a:p>
            <a:pPr marL="1295400">
              <a:lnSpc>
                <a:spcPts val="1405"/>
              </a:lnSpc>
            </a:pPr>
            <a:r>
              <a:rPr dirty="0" sz="1200" spc="5">
                <a:latin typeface="Courier New"/>
                <a:cs typeface="Courier New"/>
              </a:rPr>
              <a:t>DECLARE</a:t>
            </a:r>
            <a:endParaRPr sz="1200">
              <a:latin typeface="Courier New"/>
              <a:cs typeface="Courier New"/>
            </a:endParaRPr>
          </a:p>
          <a:p>
            <a:pPr marL="1295400" marR="5080" indent="184785">
              <a:lnSpc>
                <a:spcPct val="101299"/>
              </a:lnSpc>
            </a:pPr>
            <a:r>
              <a:rPr dirty="0" sz="1200" spc="5">
                <a:latin typeface="Courier New"/>
                <a:cs typeface="Courier New"/>
              </a:rPr>
              <a:t>v_jobid  </a:t>
            </a:r>
            <a:r>
              <a:rPr dirty="0" sz="1200" spc="5">
                <a:latin typeface="Courier New"/>
                <a:cs typeface="Courier New"/>
              </a:rPr>
              <a:t>BEGIN</a:t>
            </a:r>
            <a:endParaRPr sz="1200">
              <a:latin typeface="Courier New"/>
              <a:cs typeface="Courier New"/>
            </a:endParaRPr>
          </a:p>
        </p:txBody>
      </p:sp>
      <p:sp>
        <p:nvSpPr>
          <p:cNvPr id="11" name="object 11"/>
          <p:cNvSpPr txBox="1"/>
          <p:nvPr/>
        </p:nvSpPr>
        <p:spPr>
          <a:xfrm>
            <a:off x="3257450" y="6279138"/>
            <a:ext cx="2710180"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jobs.job_id%TYPE :=</a:t>
            </a:r>
            <a:r>
              <a:rPr dirty="0" sz="1200" spc="-30">
                <a:latin typeface="Courier New"/>
                <a:cs typeface="Courier New"/>
              </a:rPr>
              <a:t> </a:t>
            </a:r>
            <a:r>
              <a:rPr dirty="0" sz="1200" spc="5">
                <a:latin typeface="Courier New"/>
                <a:cs typeface="Courier New"/>
              </a:rPr>
              <a:t>‘PR_REP’;</a:t>
            </a:r>
            <a:endParaRPr sz="1200">
              <a:latin typeface="Courier New"/>
              <a:cs typeface="Courier New"/>
            </a:endParaRPr>
          </a:p>
        </p:txBody>
      </p:sp>
      <p:sp>
        <p:nvSpPr>
          <p:cNvPr id="12" name="object 12"/>
          <p:cNvSpPr txBox="1"/>
          <p:nvPr/>
        </p:nvSpPr>
        <p:spPr>
          <a:xfrm>
            <a:off x="2026411" y="6649479"/>
            <a:ext cx="2339975" cy="581025"/>
          </a:xfrm>
          <a:prstGeom prst="rect">
            <a:avLst/>
          </a:prstGeom>
        </p:spPr>
        <p:txBody>
          <a:bodyPr wrap="square" lIns="0" tIns="13970" rIns="0" bIns="0" rtlCol="0" vert="horz">
            <a:spAutoFit/>
          </a:bodyPr>
          <a:lstStyle/>
          <a:p>
            <a:pPr marL="197485">
              <a:lnSpc>
                <a:spcPct val="100000"/>
              </a:lnSpc>
              <a:spcBef>
                <a:spcPts val="110"/>
              </a:spcBef>
            </a:pPr>
            <a:r>
              <a:rPr dirty="0" sz="1200" spc="5">
                <a:latin typeface="Courier New"/>
                <a:cs typeface="Courier New"/>
              </a:rPr>
              <a:t>DELETE FROM</a:t>
            </a:r>
            <a:r>
              <a:rPr dirty="0" sz="1200" spc="-15">
                <a:latin typeface="Courier New"/>
                <a:cs typeface="Courier New"/>
              </a:rPr>
              <a:t> </a:t>
            </a:r>
            <a:r>
              <a:rPr dirty="0" sz="1200" spc="5">
                <a:latin typeface="Courier New"/>
                <a:cs typeface="Courier New"/>
              </a:rPr>
              <a:t>jobs</a:t>
            </a:r>
            <a:endParaRPr sz="1200">
              <a:latin typeface="Courier New"/>
              <a:cs typeface="Courier New"/>
            </a:endParaRPr>
          </a:p>
          <a:p>
            <a:pPr marL="12700" marR="5080" indent="184785">
              <a:lnSpc>
                <a:spcPct val="101299"/>
              </a:lnSpc>
            </a:pPr>
            <a:r>
              <a:rPr dirty="0" sz="1200" spc="5">
                <a:latin typeface="Courier New"/>
                <a:cs typeface="Courier New"/>
              </a:rPr>
              <a:t>WHERE job_id =</a:t>
            </a:r>
            <a:r>
              <a:rPr dirty="0" sz="1200" spc="-55">
                <a:latin typeface="Courier New"/>
                <a:cs typeface="Courier New"/>
              </a:rPr>
              <a:t> </a:t>
            </a:r>
            <a:r>
              <a:rPr dirty="0" sz="1200" spc="5">
                <a:latin typeface="Courier New"/>
                <a:cs typeface="Courier New"/>
              </a:rPr>
              <a:t>v_jobid;  END;</a:t>
            </a:r>
            <a:endParaRPr sz="1200">
              <a:latin typeface="Courier New"/>
              <a:cs typeface="Courier New"/>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2</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784604" y="855218"/>
            <a:ext cx="417830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COMMIT</a:t>
            </a:r>
            <a:r>
              <a:rPr dirty="0" sz="2000" spc="-660" b="1">
                <a:latin typeface="Courier New"/>
                <a:cs typeface="Courier New"/>
              </a:rPr>
              <a:t> </a:t>
            </a:r>
            <a:r>
              <a:rPr dirty="0" sz="2000" spc="-5" b="1">
                <a:latin typeface="Arial"/>
                <a:cs typeface="Arial"/>
              </a:rPr>
              <a:t>and</a:t>
            </a:r>
            <a:r>
              <a:rPr dirty="0" sz="2000" spc="-15" b="1">
                <a:latin typeface="Arial"/>
                <a:cs typeface="Arial"/>
              </a:rPr>
              <a:t> </a:t>
            </a:r>
            <a:r>
              <a:rPr dirty="0" sz="2000" spc="-5" b="1">
                <a:latin typeface="Courier New"/>
                <a:cs typeface="Courier New"/>
              </a:rPr>
              <a:t>ROLLBACK</a:t>
            </a:r>
            <a:r>
              <a:rPr dirty="0" sz="2000" spc="-665" b="1">
                <a:latin typeface="Courier New"/>
                <a:cs typeface="Courier New"/>
              </a:rPr>
              <a:t> </a:t>
            </a:r>
            <a:r>
              <a:rPr dirty="0" sz="2000" b="1">
                <a:latin typeface="Arial"/>
                <a:cs typeface="Arial"/>
              </a:rPr>
              <a:t>Statements</a:t>
            </a:r>
            <a:endParaRPr sz="2000">
              <a:latin typeface="Arial"/>
              <a:cs typeface="Arial"/>
            </a:endParaRPr>
          </a:p>
        </p:txBody>
      </p:sp>
      <p:sp>
        <p:nvSpPr>
          <p:cNvPr id="7" name="object 7"/>
          <p:cNvSpPr txBox="1"/>
          <p:nvPr/>
        </p:nvSpPr>
        <p:spPr>
          <a:xfrm>
            <a:off x="1324918" y="1792477"/>
            <a:ext cx="5023485" cy="1031240"/>
          </a:xfrm>
          <a:prstGeom prst="rect">
            <a:avLst/>
          </a:prstGeom>
        </p:spPr>
        <p:txBody>
          <a:bodyPr wrap="square" lIns="0" tIns="32384" rIns="0" bIns="0" rtlCol="0" vert="horz">
            <a:spAutoFit/>
          </a:bodyPr>
          <a:lstStyle/>
          <a:p>
            <a:pPr marL="326390" marR="5080" indent="-327025">
              <a:lnSpc>
                <a:spcPts val="1770"/>
              </a:lnSpc>
              <a:spcBef>
                <a:spcPts val="254"/>
              </a:spcBef>
              <a:buClr>
                <a:srgbClr val="FF0000"/>
              </a:buClr>
              <a:buFont typeface="Arial"/>
              <a:buChar char="•"/>
              <a:tabLst>
                <a:tab pos="326390" algn="l"/>
                <a:tab pos="327025" algn="l"/>
              </a:tabLst>
            </a:pPr>
            <a:r>
              <a:rPr dirty="0" sz="1550" spc="5" b="1">
                <a:latin typeface="Arial"/>
                <a:cs typeface="Arial"/>
              </a:rPr>
              <a:t>Initiate </a:t>
            </a:r>
            <a:r>
              <a:rPr dirty="0" sz="1550" spc="10" b="1">
                <a:latin typeface="Arial"/>
                <a:cs typeface="Arial"/>
              </a:rPr>
              <a:t>a transaction with the </a:t>
            </a:r>
            <a:r>
              <a:rPr dirty="0" sz="1550" spc="5" b="1">
                <a:latin typeface="Arial"/>
                <a:cs typeface="Arial"/>
              </a:rPr>
              <a:t>first </a:t>
            </a:r>
            <a:r>
              <a:rPr dirty="0" sz="1550" spc="15" b="1">
                <a:latin typeface="Arial"/>
                <a:cs typeface="Arial"/>
              </a:rPr>
              <a:t>DML </a:t>
            </a:r>
            <a:r>
              <a:rPr dirty="0" sz="1550" spc="10" b="1">
                <a:latin typeface="Arial"/>
                <a:cs typeface="Arial"/>
              </a:rPr>
              <a:t>command  to</a:t>
            </a:r>
            <a:r>
              <a:rPr dirty="0" sz="1550" spc="5" b="1">
                <a:latin typeface="Arial"/>
                <a:cs typeface="Arial"/>
              </a:rPr>
              <a:t> </a:t>
            </a:r>
            <a:r>
              <a:rPr dirty="0" sz="1550" spc="10" b="1">
                <a:latin typeface="Arial"/>
                <a:cs typeface="Arial"/>
              </a:rPr>
              <a:t>follow a</a:t>
            </a:r>
            <a:r>
              <a:rPr dirty="0" sz="1550" spc="5" b="1">
                <a:latin typeface="Arial"/>
                <a:cs typeface="Arial"/>
              </a:rPr>
              <a:t> </a:t>
            </a:r>
            <a:r>
              <a:rPr dirty="0" sz="1550" spc="10" b="1">
                <a:latin typeface="Courier New"/>
                <a:cs typeface="Courier New"/>
              </a:rPr>
              <a:t>COMMIT</a:t>
            </a:r>
            <a:r>
              <a:rPr dirty="0" sz="1550" spc="-490" b="1">
                <a:latin typeface="Courier New"/>
                <a:cs typeface="Courier New"/>
              </a:rPr>
              <a:t> </a:t>
            </a:r>
            <a:r>
              <a:rPr dirty="0" sz="1550" spc="10" b="1">
                <a:latin typeface="Arial"/>
                <a:cs typeface="Arial"/>
              </a:rPr>
              <a:t>or</a:t>
            </a:r>
            <a:r>
              <a:rPr dirty="0" sz="1550" spc="5" b="1">
                <a:latin typeface="Arial"/>
                <a:cs typeface="Arial"/>
              </a:rPr>
              <a:t> </a:t>
            </a:r>
            <a:r>
              <a:rPr dirty="0" sz="1550" spc="10" b="1">
                <a:latin typeface="Courier New"/>
                <a:cs typeface="Courier New"/>
              </a:rPr>
              <a:t>ROLLBACK</a:t>
            </a:r>
            <a:r>
              <a:rPr dirty="0" sz="1550" spc="-495" b="1">
                <a:latin typeface="Courier New"/>
                <a:cs typeface="Courier New"/>
              </a:rPr>
              <a:t> </a:t>
            </a:r>
            <a:r>
              <a:rPr dirty="0" sz="1550" spc="5" b="1">
                <a:latin typeface="Arial"/>
                <a:cs typeface="Arial"/>
              </a:rPr>
              <a:t>statement.</a:t>
            </a:r>
            <a:endParaRPr sz="1550">
              <a:latin typeface="Arial"/>
              <a:cs typeface="Arial"/>
            </a:endParaRPr>
          </a:p>
          <a:p>
            <a:pPr marL="326390" marR="289560" indent="-327025">
              <a:lnSpc>
                <a:spcPct val="107400"/>
              </a:lnSpc>
              <a:spcBef>
                <a:spcPts val="220"/>
              </a:spcBef>
              <a:buClr>
                <a:srgbClr val="FF0000"/>
              </a:buClr>
              <a:buFont typeface="Arial"/>
              <a:buChar char="•"/>
              <a:tabLst>
                <a:tab pos="326390" algn="l"/>
                <a:tab pos="327025" algn="l"/>
              </a:tabLst>
            </a:pPr>
            <a:r>
              <a:rPr dirty="0" sz="1550" spc="10" b="1">
                <a:latin typeface="Arial"/>
                <a:cs typeface="Arial"/>
              </a:rPr>
              <a:t>Use</a:t>
            </a:r>
            <a:r>
              <a:rPr dirty="0" sz="1550" spc="5" b="1">
                <a:latin typeface="Arial"/>
                <a:cs typeface="Arial"/>
              </a:rPr>
              <a:t> </a:t>
            </a:r>
            <a:r>
              <a:rPr dirty="0" sz="1550" spc="10" b="1">
                <a:latin typeface="Courier New"/>
                <a:cs typeface="Courier New"/>
              </a:rPr>
              <a:t>COMMIT</a:t>
            </a:r>
            <a:r>
              <a:rPr dirty="0" sz="1550" spc="-495" b="1">
                <a:latin typeface="Courier New"/>
                <a:cs typeface="Courier New"/>
              </a:rPr>
              <a:t> </a:t>
            </a:r>
            <a:r>
              <a:rPr dirty="0" sz="1550" spc="10" b="1">
                <a:latin typeface="Arial"/>
                <a:cs typeface="Arial"/>
              </a:rPr>
              <a:t>and</a:t>
            </a:r>
            <a:r>
              <a:rPr dirty="0" sz="1550" spc="15" b="1">
                <a:latin typeface="Arial"/>
                <a:cs typeface="Arial"/>
              </a:rPr>
              <a:t> </a:t>
            </a:r>
            <a:r>
              <a:rPr dirty="0" sz="1550" spc="10" b="1">
                <a:latin typeface="Courier New"/>
                <a:cs typeface="Courier New"/>
              </a:rPr>
              <a:t>ROLLBACK</a:t>
            </a:r>
            <a:r>
              <a:rPr dirty="0" sz="1550" spc="-490" b="1">
                <a:latin typeface="Courier New"/>
                <a:cs typeface="Courier New"/>
              </a:rPr>
              <a:t> </a:t>
            </a:r>
            <a:r>
              <a:rPr dirty="0" sz="1550" spc="15" b="1">
                <a:latin typeface="Arial"/>
                <a:cs typeface="Arial"/>
              </a:rPr>
              <a:t>SQL</a:t>
            </a:r>
            <a:r>
              <a:rPr dirty="0" sz="1550" spc="10" b="1">
                <a:latin typeface="Arial"/>
                <a:cs typeface="Arial"/>
              </a:rPr>
              <a:t> </a:t>
            </a:r>
            <a:r>
              <a:rPr dirty="0" sz="1550" spc="5" b="1">
                <a:latin typeface="Arial"/>
                <a:cs typeface="Arial"/>
              </a:rPr>
              <a:t>statements</a:t>
            </a:r>
            <a:r>
              <a:rPr dirty="0" sz="1550" spc="10" b="1">
                <a:latin typeface="Arial"/>
                <a:cs typeface="Arial"/>
              </a:rPr>
              <a:t> to  terminate a transaction</a:t>
            </a:r>
            <a:r>
              <a:rPr dirty="0" sz="1550" spc="5" b="1">
                <a:latin typeface="Arial"/>
                <a:cs typeface="Arial"/>
              </a:rPr>
              <a:t> explicitly.</a:t>
            </a:r>
            <a:endParaRPr sz="1550">
              <a:latin typeface="Arial"/>
              <a:cs typeface="Arial"/>
            </a:endParaRPr>
          </a:p>
        </p:txBody>
      </p:sp>
      <p:sp>
        <p:nvSpPr>
          <p:cNvPr id="8" name="object 8"/>
          <p:cNvSpPr txBox="1"/>
          <p:nvPr/>
        </p:nvSpPr>
        <p:spPr>
          <a:xfrm>
            <a:off x="743204" y="5611606"/>
            <a:ext cx="6208395" cy="3702050"/>
          </a:xfrm>
          <a:prstGeom prst="rect">
            <a:avLst/>
          </a:prstGeom>
        </p:spPr>
        <p:txBody>
          <a:bodyPr wrap="square" lIns="0" tIns="55244" rIns="0" bIns="0" rtlCol="0" vert="horz">
            <a:spAutoFit/>
          </a:bodyPr>
          <a:lstStyle/>
          <a:p>
            <a:pPr marL="12700">
              <a:lnSpc>
                <a:spcPct val="100000"/>
              </a:lnSpc>
              <a:spcBef>
                <a:spcPts val="434"/>
              </a:spcBef>
            </a:pPr>
            <a:r>
              <a:rPr dirty="0" sz="1300" spc="5" b="1">
                <a:latin typeface="Arial"/>
                <a:cs typeface="Arial"/>
              </a:rPr>
              <a:t>Controlling</a:t>
            </a:r>
            <a:r>
              <a:rPr dirty="0" sz="1300" spc="-10" b="1">
                <a:latin typeface="Arial"/>
                <a:cs typeface="Arial"/>
              </a:rPr>
              <a:t> </a:t>
            </a:r>
            <a:r>
              <a:rPr dirty="0" sz="1300" spc="5" b="1">
                <a:latin typeface="Arial"/>
                <a:cs typeface="Arial"/>
              </a:rPr>
              <a:t>Transactions</a:t>
            </a:r>
            <a:endParaRPr sz="1300">
              <a:latin typeface="Arial"/>
              <a:cs typeface="Arial"/>
            </a:endParaRPr>
          </a:p>
          <a:p>
            <a:pPr marL="138430" marR="22225">
              <a:lnSpc>
                <a:spcPct val="102200"/>
              </a:lnSpc>
              <a:spcBef>
                <a:spcPts val="310"/>
              </a:spcBef>
            </a:pPr>
            <a:r>
              <a:rPr dirty="0" sz="1300" spc="10">
                <a:latin typeface="Times New Roman"/>
                <a:cs typeface="Times New Roman"/>
              </a:rPr>
              <a:t>You </a:t>
            </a:r>
            <a:r>
              <a:rPr dirty="0" sz="1300" spc="5">
                <a:latin typeface="Times New Roman"/>
                <a:cs typeface="Times New Roman"/>
              </a:rPr>
              <a:t>control the logic of transactions with </a:t>
            </a:r>
            <a:r>
              <a:rPr dirty="0" sz="1300" spc="15">
                <a:latin typeface="Courier New"/>
                <a:cs typeface="Courier New"/>
              </a:rPr>
              <a:t>COMMIT </a:t>
            </a:r>
            <a:r>
              <a:rPr dirty="0" sz="1300" spc="5">
                <a:latin typeface="Times New Roman"/>
                <a:cs typeface="Times New Roman"/>
              </a:rPr>
              <a:t>and </a:t>
            </a:r>
            <a:r>
              <a:rPr dirty="0" sz="1300" spc="15">
                <a:latin typeface="Courier New"/>
                <a:cs typeface="Courier New"/>
              </a:rPr>
              <a:t>ROLLBACK </a:t>
            </a:r>
            <a:r>
              <a:rPr dirty="0" sz="1300" spc="10">
                <a:latin typeface="Times New Roman"/>
                <a:cs typeface="Times New Roman"/>
              </a:rPr>
              <a:t>SQL </a:t>
            </a:r>
            <a:r>
              <a:rPr dirty="0" sz="1300" spc="5">
                <a:latin typeface="Times New Roman"/>
                <a:cs typeface="Times New Roman"/>
              </a:rPr>
              <a:t>statements,  rendering </a:t>
            </a:r>
            <a:r>
              <a:rPr dirty="0" sz="1300" spc="10">
                <a:latin typeface="Times New Roman"/>
                <a:cs typeface="Times New Roman"/>
              </a:rPr>
              <a:t>some </a:t>
            </a:r>
            <a:r>
              <a:rPr dirty="0" sz="1300" spc="5">
                <a:latin typeface="Times New Roman"/>
                <a:cs typeface="Times New Roman"/>
              </a:rPr>
              <a:t>groups of database changes permanent while discarding others. </a:t>
            </a:r>
            <a:r>
              <a:rPr dirty="0" sz="1300" spc="10">
                <a:latin typeface="Times New Roman"/>
                <a:cs typeface="Times New Roman"/>
              </a:rPr>
              <a:t>As </a:t>
            </a:r>
            <a:r>
              <a:rPr dirty="0" sz="1300" spc="5">
                <a:latin typeface="Times New Roman"/>
                <a:cs typeface="Times New Roman"/>
              </a:rPr>
              <a:t>with  the Oracle server, data manipulation language </a:t>
            </a:r>
            <a:r>
              <a:rPr dirty="0" sz="1300" spc="10">
                <a:latin typeface="Times New Roman"/>
                <a:cs typeface="Times New Roman"/>
              </a:rPr>
              <a:t>(DML) </a:t>
            </a:r>
            <a:r>
              <a:rPr dirty="0" sz="1300" spc="5">
                <a:latin typeface="Times New Roman"/>
                <a:cs typeface="Times New Roman"/>
              </a:rPr>
              <a:t>transactions start at the first  </a:t>
            </a:r>
            <a:r>
              <a:rPr dirty="0" sz="1300" spc="10">
                <a:latin typeface="Times New Roman"/>
                <a:cs typeface="Times New Roman"/>
              </a:rPr>
              <a:t>command</a:t>
            </a:r>
            <a:r>
              <a:rPr dirty="0" sz="1300" spc="5">
                <a:latin typeface="Times New Roman"/>
                <a:cs typeface="Times New Roman"/>
              </a:rPr>
              <a:t> to</a:t>
            </a:r>
            <a:r>
              <a:rPr dirty="0" sz="1300" spc="10">
                <a:latin typeface="Times New Roman"/>
                <a:cs typeface="Times New Roman"/>
              </a:rPr>
              <a:t> </a:t>
            </a:r>
            <a:r>
              <a:rPr dirty="0" sz="1300" spc="5">
                <a:latin typeface="Times New Roman"/>
                <a:cs typeface="Times New Roman"/>
              </a:rPr>
              <a:t>follow</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10">
                <a:latin typeface="Courier New"/>
                <a:cs typeface="Courier New"/>
              </a:rPr>
              <a:t>COMMIT</a:t>
            </a:r>
            <a:r>
              <a:rPr dirty="0" sz="1300" spc="-450">
                <a:latin typeface="Courier New"/>
                <a:cs typeface="Courier New"/>
              </a:rPr>
              <a:t> </a:t>
            </a:r>
            <a:r>
              <a:rPr dirty="0" sz="1300" spc="10">
                <a:latin typeface="Times New Roman"/>
                <a:cs typeface="Times New Roman"/>
              </a:rPr>
              <a:t>or</a:t>
            </a:r>
            <a:r>
              <a:rPr dirty="0" sz="1300">
                <a:latin typeface="Times New Roman"/>
                <a:cs typeface="Times New Roman"/>
              </a:rPr>
              <a:t> </a:t>
            </a:r>
            <a:r>
              <a:rPr dirty="0" sz="1300" spc="15">
                <a:latin typeface="Courier New"/>
                <a:cs typeface="Courier New"/>
              </a:rPr>
              <a:t>ROLLBACK</a:t>
            </a:r>
            <a:r>
              <a:rPr dirty="0" sz="1300" spc="-445">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end</a:t>
            </a:r>
            <a:r>
              <a:rPr dirty="0" sz="1300" spc="10">
                <a:latin typeface="Times New Roman"/>
                <a:cs typeface="Times New Roman"/>
              </a:rPr>
              <a:t> on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next successful</a:t>
            </a:r>
            <a:r>
              <a:rPr dirty="0" sz="1300" spc="10">
                <a:latin typeface="Times New Roman"/>
                <a:cs typeface="Times New Roman"/>
              </a:rPr>
              <a:t> </a:t>
            </a:r>
            <a:r>
              <a:rPr dirty="0" sz="1300" spc="10">
                <a:latin typeface="Courier New"/>
                <a:cs typeface="Courier New"/>
              </a:rPr>
              <a:t>COMMIT</a:t>
            </a:r>
            <a:r>
              <a:rPr dirty="0" sz="1300" spc="-450">
                <a:latin typeface="Courier New"/>
                <a:cs typeface="Courier New"/>
              </a:rPr>
              <a:t> </a:t>
            </a:r>
            <a:r>
              <a:rPr dirty="0" sz="1300" spc="10">
                <a:latin typeface="Times New Roman"/>
                <a:cs typeface="Times New Roman"/>
              </a:rPr>
              <a:t>or  </a:t>
            </a:r>
            <a:r>
              <a:rPr dirty="0" sz="1300" spc="10">
                <a:latin typeface="Courier New"/>
                <a:cs typeface="Courier New"/>
              </a:rPr>
              <a:t>ROLLBACK</a:t>
            </a:r>
            <a:r>
              <a:rPr dirty="0" sz="1300" spc="10">
                <a:latin typeface="Times New Roman"/>
                <a:cs typeface="Times New Roman"/>
              </a:rPr>
              <a:t>. </a:t>
            </a:r>
            <a:r>
              <a:rPr dirty="0" sz="1300" spc="5">
                <a:latin typeface="Times New Roman"/>
                <a:cs typeface="Times New Roman"/>
              </a:rPr>
              <a:t>These actions </a:t>
            </a:r>
            <a:r>
              <a:rPr dirty="0" sz="1300" spc="10">
                <a:latin typeface="Times New Roman"/>
                <a:cs typeface="Times New Roman"/>
              </a:rPr>
              <a:t>may </a:t>
            </a:r>
            <a:r>
              <a:rPr dirty="0" sz="1300" spc="5">
                <a:latin typeface="Times New Roman"/>
                <a:cs typeface="Times New Roman"/>
              </a:rPr>
              <a:t>occur within a </a:t>
            </a:r>
            <a:r>
              <a:rPr dirty="0" sz="1300" spc="10">
                <a:latin typeface="Times New Roman"/>
                <a:cs typeface="Times New Roman"/>
              </a:rPr>
              <a:t>PL/SQL </a:t>
            </a:r>
            <a:r>
              <a:rPr dirty="0" sz="1300" spc="5">
                <a:latin typeface="Times New Roman"/>
                <a:cs typeface="Times New Roman"/>
              </a:rPr>
              <a:t>block or as a result of events in  the host environment. </a:t>
            </a:r>
            <a:r>
              <a:rPr dirty="0" sz="1300" spc="10">
                <a:latin typeface="Times New Roman"/>
                <a:cs typeface="Times New Roman"/>
              </a:rPr>
              <a:t>A </a:t>
            </a:r>
            <a:r>
              <a:rPr dirty="0" sz="1300" spc="15">
                <a:latin typeface="Courier New"/>
                <a:cs typeface="Courier New"/>
              </a:rPr>
              <a:t>COMMIT </a:t>
            </a:r>
            <a:r>
              <a:rPr dirty="0" sz="1300" spc="5">
                <a:latin typeface="Times New Roman"/>
                <a:cs typeface="Times New Roman"/>
              </a:rPr>
              <a:t>ends the current transaction </a:t>
            </a:r>
            <a:r>
              <a:rPr dirty="0" sz="1300" spc="10">
                <a:latin typeface="Times New Roman"/>
                <a:cs typeface="Times New Roman"/>
              </a:rPr>
              <a:t>by making all </a:t>
            </a:r>
            <a:r>
              <a:rPr dirty="0" sz="1300" spc="5">
                <a:latin typeface="Times New Roman"/>
                <a:cs typeface="Times New Roman"/>
              </a:rPr>
              <a:t>pending  changes to the database permanent.</a:t>
            </a:r>
            <a:endParaRPr sz="1300">
              <a:latin typeface="Times New Roman"/>
              <a:cs typeface="Times New Roman"/>
            </a:endParaRPr>
          </a:p>
          <a:p>
            <a:pPr marL="138430">
              <a:lnSpc>
                <a:spcPts val="1525"/>
              </a:lnSpc>
              <a:spcBef>
                <a:spcPts val="420"/>
              </a:spcBef>
            </a:pPr>
            <a:r>
              <a:rPr dirty="0" sz="1300" b="1">
                <a:latin typeface="Times New Roman"/>
                <a:cs typeface="Times New Roman"/>
              </a:rPr>
              <a:t>Syntax</a:t>
            </a:r>
            <a:endParaRPr sz="1300">
              <a:latin typeface="Times New Roman"/>
              <a:cs typeface="Times New Roman"/>
            </a:endParaRPr>
          </a:p>
          <a:p>
            <a:pPr marL="1295400">
              <a:lnSpc>
                <a:spcPts val="1405"/>
              </a:lnSpc>
            </a:pPr>
            <a:r>
              <a:rPr dirty="0" sz="1200" spc="5">
                <a:latin typeface="Courier New"/>
                <a:cs typeface="Courier New"/>
              </a:rPr>
              <a:t>COMMIT</a:t>
            </a:r>
            <a:r>
              <a:rPr dirty="0" sz="1200">
                <a:latin typeface="Courier New"/>
                <a:cs typeface="Courier New"/>
              </a:rPr>
              <a:t> </a:t>
            </a:r>
            <a:r>
              <a:rPr dirty="0" sz="1200" spc="5">
                <a:latin typeface="Courier New"/>
                <a:cs typeface="Courier New"/>
              </a:rPr>
              <a:t>[WORK];</a:t>
            </a:r>
            <a:endParaRPr sz="1200">
              <a:latin typeface="Courier New"/>
              <a:cs typeface="Courier New"/>
            </a:endParaRPr>
          </a:p>
          <a:p>
            <a:pPr marL="1295400">
              <a:lnSpc>
                <a:spcPct val="100000"/>
              </a:lnSpc>
              <a:spcBef>
                <a:spcPts val="15"/>
              </a:spcBef>
            </a:pPr>
            <a:r>
              <a:rPr dirty="0" sz="1200" spc="5">
                <a:latin typeface="Courier New"/>
                <a:cs typeface="Courier New"/>
              </a:rPr>
              <a:t>ROLLBACK</a:t>
            </a:r>
            <a:r>
              <a:rPr dirty="0" sz="1200">
                <a:latin typeface="Courier New"/>
                <a:cs typeface="Courier New"/>
              </a:rPr>
              <a:t> </a:t>
            </a:r>
            <a:r>
              <a:rPr dirty="0" sz="1200" spc="5">
                <a:latin typeface="Courier New"/>
                <a:cs typeface="Courier New"/>
              </a:rPr>
              <a:t>[WORK];</a:t>
            </a:r>
            <a:endParaRPr sz="1200">
              <a:latin typeface="Courier New"/>
              <a:cs typeface="Courier New"/>
            </a:endParaRPr>
          </a:p>
          <a:p>
            <a:pPr marL="137795">
              <a:lnSpc>
                <a:spcPct val="100000"/>
              </a:lnSpc>
              <a:spcBef>
                <a:spcPts val="430"/>
              </a:spcBef>
            </a:pPr>
            <a:r>
              <a:rPr dirty="0" sz="1300" spc="5">
                <a:latin typeface="Times New Roman"/>
                <a:cs typeface="Times New Roman"/>
              </a:rPr>
              <a:t>In this syntax, </a:t>
            </a:r>
            <a:r>
              <a:rPr dirty="0" sz="1300" spc="15">
                <a:latin typeface="Courier New"/>
                <a:cs typeface="Courier New"/>
              </a:rPr>
              <a:t>WORK</a:t>
            </a:r>
            <a:r>
              <a:rPr dirty="0" sz="1300" spc="-440">
                <a:latin typeface="Courier New"/>
                <a:cs typeface="Courier New"/>
              </a:rPr>
              <a:t> </a:t>
            </a:r>
            <a:r>
              <a:rPr dirty="0" sz="1300" spc="5">
                <a:latin typeface="Times New Roman"/>
                <a:cs typeface="Times New Roman"/>
              </a:rPr>
              <a:t>is for compliance with ANSI standards.</a:t>
            </a:r>
            <a:endParaRPr sz="1300">
              <a:latin typeface="Times New Roman"/>
              <a:cs typeface="Times New Roman"/>
            </a:endParaRPr>
          </a:p>
          <a:p>
            <a:pPr marL="137795" marR="146685" indent="-635">
              <a:lnSpc>
                <a:spcPct val="101499"/>
              </a:lnSpc>
              <a:spcBef>
                <a:spcPts val="475"/>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transaction control commands are </a:t>
            </a:r>
            <a:r>
              <a:rPr dirty="0" sz="1300" spc="10">
                <a:latin typeface="Times New Roman"/>
                <a:cs typeface="Times New Roman"/>
              </a:rPr>
              <a:t>all </a:t>
            </a:r>
            <a:r>
              <a:rPr dirty="0" sz="1300" spc="5">
                <a:latin typeface="Times New Roman"/>
                <a:cs typeface="Times New Roman"/>
              </a:rPr>
              <a:t>valid within </a:t>
            </a:r>
            <a:r>
              <a:rPr dirty="0" sz="1300" spc="10">
                <a:latin typeface="Times New Roman"/>
                <a:cs typeface="Times New Roman"/>
              </a:rPr>
              <a:t>PL/SQL, </a:t>
            </a:r>
            <a:r>
              <a:rPr dirty="0" sz="1300" spc="5">
                <a:latin typeface="Times New Roman"/>
                <a:cs typeface="Times New Roman"/>
              </a:rPr>
              <a:t>although the host  environment </a:t>
            </a:r>
            <a:r>
              <a:rPr dirty="0" sz="1300" spc="10">
                <a:latin typeface="Times New Roman"/>
                <a:cs typeface="Times New Roman"/>
              </a:rPr>
              <a:t>may place some </a:t>
            </a:r>
            <a:r>
              <a:rPr dirty="0" sz="1300" spc="5">
                <a:latin typeface="Times New Roman"/>
                <a:cs typeface="Times New Roman"/>
              </a:rPr>
              <a:t>restriction </a:t>
            </a:r>
            <a:r>
              <a:rPr dirty="0" sz="1300" spc="10">
                <a:latin typeface="Times New Roman"/>
                <a:cs typeface="Times New Roman"/>
              </a:rPr>
              <a:t>on </a:t>
            </a:r>
            <a:r>
              <a:rPr dirty="0" sz="1300" spc="5">
                <a:latin typeface="Times New Roman"/>
                <a:cs typeface="Times New Roman"/>
              </a:rPr>
              <a:t>their</a:t>
            </a:r>
            <a:r>
              <a:rPr dirty="0" sz="1300" spc="-15">
                <a:latin typeface="Times New Roman"/>
                <a:cs typeface="Times New Roman"/>
              </a:rPr>
              <a:t> </a:t>
            </a:r>
            <a:r>
              <a:rPr dirty="0" sz="1300" spc="5">
                <a:latin typeface="Times New Roman"/>
                <a:cs typeface="Times New Roman"/>
              </a:rPr>
              <a:t>use.</a:t>
            </a:r>
            <a:endParaRPr sz="1300">
              <a:latin typeface="Times New Roman"/>
              <a:cs typeface="Times New Roman"/>
            </a:endParaRPr>
          </a:p>
          <a:p>
            <a:pPr marL="137795">
              <a:lnSpc>
                <a:spcPct val="100000"/>
              </a:lnSpc>
              <a:spcBef>
                <a:spcPts val="340"/>
              </a:spcBef>
            </a:pPr>
            <a:r>
              <a:rPr dirty="0" sz="1300" spc="10">
                <a:latin typeface="Times New Roman"/>
                <a:cs typeface="Times New Roman"/>
              </a:rPr>
              <a:t>You</a:t>
            </a:r>
            <a:r>
              <a:rPr dirty="0" sz="1300" spc="5">
                <a:latin typeface="Times New Roman"/>
                <a:cs typeface="Times New Roman"/>
              </a:rPr>
              <a:t> can</a:t>
            </a:r>
            <a:r>
              <a:rPr dirty="0" sz="1300" spc="10">
                <a:latin typeface="Times New Roman"/>
                <a:cs typeface="Times New Roman"/>
              </a:rPr>
              <a:t> also</a:t>
            </a:r>
            <a:r>
              <a:rPr dirty="0" sz="1300" spc="5">
                <a:latin typeface="Times New Roman"/>
                <a:cs typeface="Times New Roman"/>
              </a:rPr>
              <a:t> include</a:t>
            </a:r>
            <a:r>
              <a:rPr dirty="0" sz="1300" spc="10">
                <a:latin typeface="Times New Roman"/>
                <a:cs typeface="Times New Roman"/>
              </a:rPr>
              <a:t> </a:t>
            </a:r>
            <a:r>
              <a:rPr dirty="0" sz="1300" spc="5">
                <a:latin typeface="Times New Roman"/>
                <a:cs typeface="Times New Roman"/>
              </a:rPr>
              <a:t>explicit locking</a:t>
            </a:r>
            <a:r>
              <a:rPr dirty="0" sz="1300" spc="10">
                <a:latin typeface="Times New Roman"/>
                <a:cs typeface="Times New Roman"/>
              </a:rPr>
              <a:t> commands</a:t>
            </a:r>
            <a:r>
              <a:rPr dirty="0" sz="1300" spc="5">
                <a:latin typeface="Times New Roman"/>
                <a:cs typeface="Times New Roman"/>
              </a:rPr>
              <a:t> (such</a:t>
            </a:r>
            <a:r>
              <a:rPr dirty="0" sz="1300" spc="10">
                <a:latin typeface="Times New Roman"/>
                <a:cs typeface="Times New Roman"/>
              </a:rPr>
              <a:t> </a:t>
            </a:r>
            <a:r>
              <a:rPr dirty="0" sz="1300" spc="5">
                <a:latin typeface="Times New Roman"/>
                <a:cs typeface="Times New Roman"/>
              </a:rPr>
              <a:t>as </a:t>
            </a:r>
            <a:r>
              <a:rPr dirty="0" sz="1300" spc="15">
                <a:latin typeface="Courier New"/>
                <a:cs typeface="Courier New"/>
              </a:rPr>
              <a:t>LOCK</a:t>
            </a:r>
            <a:r>
              <a:rPr dirty="0" sz="1300" spc="-440">
                <a:latin typeface="Courier New"/>
                <a:cs typeface="Courier New"/>
              </a:rPr>
              <a:t> </a:t>
            </a:r>
            <a:r>
              <a:rPr dirty="0" sz="1300" spc="15">
                <a:latin typeface="Courier New"/>
                <a:cs typeface="Courier New"/>
              </a:rPr>
              <a:t>TABLE</a:t>
            </a:r>
            <a:r>
              <a:rPr dirty="0" sz="1300" spc="-45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SELECT</a:t>
            </a:r>
            <a:endParaRPr sz="1300">
              <a:latin typeface="Courier New"/>
              <a:cs typeface="Courier New"/>
            </a:endParaRPr>
          </a:p>
          <a:p>
            <a:pPr marL="138430">
              <a:lnSpc>
                <a:spcPct val="100000"/>
              </a:lnSpc>
              <a:spcBef>
                <a:spcPts val="25"/>
              </a:spcBef>
            </a:pPr>
            <a:r>
              <a:rPr dirty="0" sz="1300" spc="15">
                <a:latin typeface="Courier New"/>
                <a:cs typeface="Courier New"/>
              </a:rPr>
              <a:t>... FOR UPDATE</a:t>
            </a:r>
            <a:r>
              <a:rPr dirty="0" sz="1300" spc="15">
                <a:latin typeface="Times New Roman"/>
                <a:cs typeface="Times New Roman"/>
              </a:rPr>
              <a:t>) </a:t>
            </a:r>
            <a:r>
              <a:rPr dirty="0" sz="1300" spc="5">
                <a:latin typeface="Times New Roman"/>
                <a:cs typeface="Times New Roman"/>
              </a:rPr>
              <a:t>in a block. </a:t>
            </a:r>
            <a:r>
              <a:rPr dirty="0" sz="1300" spc="10">
                <a:latin typeface="Times New Roman"/>
                <a:cs typeface="Times New Roman"/>
              </a:rPr>
              <a:t>They </a:t>
            </a:r>
            <a:r>
              <a:rPr dirty="0" sz="1300" spc="5">
                <a:latin typeface="Times New Roman"/>
                <a:cs typeface="Times New Roman"/>
              </a:rPr>
              <a:t>stay in effect until the end of the transaction.</a:t>
            </a:r>
            <a:r>
              <a:rPr dirty="0" sz="1300" spc="85">
                <a:latin typeface="Times New Roman"/>
                <a:cs typeface="Times New Roman"/>
              </a:rPr>
              <a:t> </a:t>
            </a:r>
            <a:r>
              <a:rPr dirty="0" sz="1300" spc="5">
                <a:latin typeface="Times New Roman"/>
                <a:cs typeface="Times New Roman"/>
              </a:rPr>
              <a:t>Also,</a:t>
            </a:r>
            <a:endParaRPr sz="1300">
              <a:latin typeface="Times New Roman"/>
              <a:cs typeface="Times New Roman"/>
            </a:endParaRPr>
          </a:p>
          <a:p>
            <a:pPr marL="138430">
              <a:lnSpc>
                <a:spcPct val="100000"/>
              </a:lnSpc>
              <a:spcBef>
                <a:spcPts val="95"/>
              </a:spcBef>
            </a:pPr>
            <a:r>
              <a:rPr dirty="0" sz="1300" spc="5">
                <a:latin typeface="Times New Roman"/>
                <a:cs typeface="Times New Roman"/>
              </a:rPr>
              <a:t>one </a:t>
            </a:r>
            <a:r>
              <a:rPr dirty="0" sz="1300" spc="10">
                <a:latin typeface="Times New Roman"/>
                <a:cs typeface="Times New Roman"/>
              </a:rPr>
              <a:t>PL/SQL </a:t>
            </a:r>
            <a:r>
              <a:rPr dirty="0" sz="1300" spc="5">
                <a:latin typeface="Times New Roman"/>
                <a:cs typeface="Times New Roman"/>
              </a:rPr>
              <a:t>block does not necessarily imply one</a:t>
            </a:r>
            <a:r>
              <a:rPr dirty="0" sz="1300" spc="25">
                <a:latin typeface="Times New Roman"/>
                <a:cs typeface="Times New Roman"/>
              </a:rPr>
              <a:t> </a:t>
            </a:r>
            <a:r>
              <a:rPr dirty="0" sz="1300" spc="5">
                <a:latin typeface="Times New Roman"/>
                <a:cs typeface="Times New Roman"/>
              </a:rPr>
              <a:t>transaction.</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2" name="object 12"/>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3</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504948" y="873506"/>
            <a:ext cx="2724150"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SQL Cursor</a:t>
            </a:r>
            <a:r>
              <a:rPr dirty="0" sz="2000" spc="-50" b="1">
                <a:latin typeface="Arial"/>
                <a:cs typeface="Arial"/>
              </a:rPr>
              <a:t> </a:t>
            </a:r>
            <a:r>
              <a:rPr dirty="0" sz="2000" spc="-5" b="1">
                <a:latin typeface="Arial"/>
                <a:cs typeface="Arial"/>
              </a:rPr>
              <a:t>Attributes</a:t>
            </a:r>
            <a:endParaRPr sz="2000">
              <a:latin typeface="Arial"/>
              <a:cs typeface="Arial"/>
            </a:endParaRPr>
          </a:p>
        </p:txBody>
      </p:sp>
      <p:sp>
        <p:nvSpPr>
          <p:cNvPr id="7" name="object 7"/>
          <p:cNvSpPr txBox="1"/>
          <p:nvPr/>
        </p:nvSpPr>
        <p:spPr>
          <a:xfrm>
            <a:off x="1230883" y="1792477"/>
            <a:ext cx="5220970" cy="504190"/>
          </a:xfrm>
          <a:prstGeom prst="rect">
            <a:avLst/>
          </a:prstGeom>
        </p:spPr>
        <p:txBody>
          <a:bodyPr wrap="square" lIns="0" tIns="12065" rIns="0" bIns="0" rtlCol="0" vert="horz">
            <a:spAutoFit/>
          </a:bodyPr>
          <a:lstStyle/>
          <a:p>
            <a:pPr marL="12700" marR="5080">
              <a:lnSpc>
                <a:spcPct val="101299"/>
              </a:lnSpc>
              <a:spcBef>
                <a:spcPts val="95"/>
              </a:spcBef>
            </a:pPr>
            <a:r>
              <a:rPr dirty="0" sz="1550" spc="10" b="1">
                <a:latin typeface="Arial"/>
                <a:cs typeface="Arial"/>
              </a:rPr>
              <a:t>Using </a:t>
            </a:r>
            <a:r>
              <a:rPr dirty="0" sz="1550" spc="15" b="1">
                <a:latin typeface="Arial"/>
                <a:cs typeface="Arial"/>
              </a:rPr>
              <a:t>SQL </a:t>
            </a:r>
            <a:r>
              <a:rPr dirty="0" sz="1550" spc="10" b="1">
                <a:latin typeface="Arial"/>
                <a:cs typeface="Arial"/>
              </a:rPr>
              <a:t>cursor </a:t>
            </a:r>
            <a:r>
              <a:rPr dirty="0" sz="1550" spc="5" b="1">
                <a:latin typeface="Arial"/>
                <a:cs typeface="Arial"/>
              </a:rPr>
              <a:t>attributes, </a:t>
            </a:r>
            <a:r>
              <a:rPr dirty="0" sz="1550" spc="10" b="1">
                <a:latin typeface="Arial"/>
                <a:cs typeface="Arial"/>
              </a:rPr>
              <a:t>you can </a:t>
            </a:r>
            <a:r>
              <a:rPr dirty="0" sz="1550" spc="5" b="1">
                <a:latin typeface="Arial"/>
                <a:cs typeface="Arial"/>
              </a:rPr>
              <a:t>test </a:t>
            </a:r>
            <a:r>
              <a:rPr dirty="0" sz="1550" spc="10" b="1">
                <a:latin typeface="Arial"/>
                <a:cs typeface="Arial"/>
              </a:rPr>
              <a:t>the outcome  of your </a:t>
            </a:r>
            <a:r>
              <a:rPr dirty="0" sz="1550" spc="15" b="1">
                <a:latin typeface="Arial"/>
                <a:cs typeface="Arial"/>
              </a:rPr>
              <a:t>SQL</a:t>
            </a:r>
            <a:r>
              <a:rPr dirty="0" sz="1550" spc="5" b="1">
                <a:latin typeface="Arial"/>
                <a:cs typeface="Arial"/>
              </a:rPr>
              <a:t> </a:t>
            </a:r>
            <a:r>
              <a:rPr dirty="0" sz="1550" spc="10" b="1">
                <a:latin typeface="Arial"/>
                <a:cs typeface="Arial"/>
              </a:rPr>
              <a:t>statements.</a:t>
            </a:r>
            <a:endParaRPr sz="1550">
              <a:latin typeface="Arial"/>
              <a:cs typeface="Arial"/>
            </a:endParaRPr>
          </a:p>
        </p:txBody>
      </p:sp>
      <p:graphicFrame>
        <p:nvGraphicFramePr>
          <p:cNvPr id="8" name="object 8"/>
          <p:cNvGraphicFramePr>
            <a:graphicFrameLocks noGrp="1"/>
          </p:cNvGraphicFramePr>
          <p:nvPr/>
        </p:nvGraphicFramePr>
        <p:xfrm>
          <a:off x="1315592" y="2345054"/>
          <a:ext cx="5152390" cy="2472690"/>
        </p:xfrm>
        <a:graphic>
          <a:graphicData uri="http://schemas.openxmlformats.org/drawingml/2006/table">
            <a:tbl>
              <a:tblPr firstRow="1" bandRow="1">
                <a:tableStyleId>{2D5ABB26-0587-4C30-8999-92F81FD0307C}</a:tableStyleId>
              </a:tblPr>
              <a:tblGrid>
                <a:gridCol w="1470660"/>
                <a:gridCol w="3650615"/>
              </a:tblGrid>
              <a:tr h="493395">
                <a:tc>
                  <a:txBody>
                    <a:bodyPr/>
                    <a:lstStyle/>
                    <a:p>
                      <a:pPr marL="74930">
                        <a:lnSpc>
                          <a:spcPct val="100000"/>
                        </a:lnSpc>
                        <a:spcBef>
                          <a:spcPts val="175"/>
                        </a:spcBef>
                      </a:pPr>
                      <a:r>
                        <a:rPr dirty="0" sz="1300" spc="-15" b="1">
                          <a:latin typeface="Courier New"/>
                          <a:cs typeface="Courier New"/>
                        </a:rPr>
                        <a:t>SQL%ROWCOUNT</a:t>
                      </a:r>
                      <a:endParaRPr sz="130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marR="152400">
                        <a:lnSpc>
                          <a:spcPts val="1540"/>
                        </a:lnSpc>
                        <a:spcBef>
                          <a:spcPts val="360"/>
                        </a:spcBef>
                      </a:pPr>
                      <a:r>
                        <a:rPr dirty="0" sz="1300" spc="-15" b="1">
                          <a:latin typeface="Arial"/>
                          <a:cs typeface="Arial"/>
                        </a:rPr>
                        <a:t>Number </a:t>
                      </a:r>
                      <a:r>
                        <a:rPr dirty="0" sz="1300" spc="-10" b="1">
                          <a:latin typeface="Arial"/>
                          <a:cs typeface="Arial"/>
                        </a:rPr>
                        <a:t>of rows affected by </a:t>
                      </a:r>
                      <a:r>
                        <a:rPr dirty="0" sz="1300" spc="-5" b="1">
                          <a:latin typeface="Arial"/>
                          <a:cs typeface="Arial"/>
                        </a:rPr>
                        <a:t>the </a:t>
                      </a:r>
                      <a:r>
                        <a:rPr dirty="0" sz="1300" spc="-10" b="1">
                          <a:latin typeface="Arial"/>
                          <a:cs typeface="Arial"/>
                        </a:rPr>
                        <a:t>most recent  </a:t>
                      </a:r>
                      <a:r>
                        <a:rPr dirty="0" sz="1300" spc="-15" b="1">
                          <a:latin typeface="Arial"/>
                          <a:cs typeface="Arial"/>
                        </a:rPr>
                        <a:t>SQL </a:t>
                      </a:r>
                      <a:r>
                        <a:rPr dirty="0" sz="1300" spc="-10" b="1">
                          <a:latin typeface="Arial"/>
                          <a:cs typeface="Arial"/>
                        </a:rPr>
                        <a:t>statement (an integer</a:t>
                      </a:r>
                      <a:r>
                        <a:rPr dirty="0" sz="1300" b="1">
                          <a:latin typeface="Arial"/>
                          <a:cs typeface="Arial"/>
                        </a:rPr>
                        <a:t> </a:t>
                      </a:r>
                      <a:r>
                        <a:rPr dirty="0" sz="1300" spc="-10" b="1">
                          <a:latin typeface="Arial"/>
                          <a:cs typeface="Arial"/>
                        </a:rPr>
                        <a:t>value)</a:t>
                      </a:r>
                      <a:endParaRPr sz="1300">
                        <a:latin typeface="Arial"/>
                        <a:cs typeface="Arial"/>
                      </a:endParaRPr>
                    </a:p>
                  </a:txBody>
                  <a:tcPr marL="0" marR="0" marB="0" marT="457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650748">
                <a:tc>
                  <a:txBody>
                    <a:bodyPr/>
                    <a:lstStyle/>
                    <a:p>
                      <a:pPr marL="74930">
                        <a:lnSpc>
                          <a:spcPts val="1560"/>
                        </a:lnSpc>
                      </a:pPr>
                      <a:r>
                        <a:rPr dirty="0" sz="1300" spc="-20" b="1">
                          <a:latin typeface="Courier New"/>
                          <a:cs typeface="Courier New"/>
                        </a:rPr>
                        <a:t>SQL%FOUND</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indent="-635">
                        <a:lnSpc>
                          <a:spcPct val="100000"/>
                        </a:lnSpc>
                        <a:spcBef>
                          <a:spcPts val="25"/>
                        </a:spcBef>
                      </a:pPr>
                      <a:r>
                        <a:rPr dirty="0" sz="1300" spc="-10" b="1">
                          <a:latin typeface="Arial"/>
                          <a:cs typeface="Arial"/>
                        </a:rPr>
                        <a:t>Boolean attribute that evaluates to </a:t>
                      </a:r>
                      <a:r>
                        <a:rPr dirty="0" sz="1300" spc="-15" b="1">
                          <a:latin typeface="Courier New"/>
                          <a:cs typeface="Courier New"/>
                        </a:rPr>
                        <a:t>TRUE</a:t>
                      </a:r>
                      <a:r>
                        <a:rPr dirty="0" sz="1300" spc="-459" b="1">
                          <a:latin typeface="Courier New"/>
                          <a:cs typeface="Courier New"/>
                        </a:rPr>
                        <a:t> </a:t>
                      </a:r>
                      <a:r>
                        <a:rPr dirty="0" sz="1300" spc="-10" b="1">
                          <a:latin typeface="Arial"/>
                          <a:cs typeface="Arial"/>
                        </a:rPr>
                        <a:t>if</a:t>
                      </a:r>
                      <a:endParaRPr sz="1300">
                        <a:latin typeface="Arial"/>
                        <a:cs typeface="Arial"/>
                      </a:endParaRPr>
                    </a:p>
                    <a:p>
                      <a:pPr marL="76200" marR="242570">
                        <a:lnSpc>
                          <a:spcPts val="1540"/>
                        </a:lnSpc>
                        <a:spcBef>
                          <a:spcPts val="150"/>
                        </a:spcBef>
                      </a:pPr>
                      <a:r>
                        <a:rPr dirty="0" sz="1300" spc="-10" b="1">
                          <a:latin typeface="Arial"/>
                          <a:cs typeface="Arial"/>
                        </a:rPr>
                        <a:t>the most recent </a:t>
                      </a:r>
                      <a:r>
                        <a:rPr dirty="0" sz="1300" spc="-15" b="1">
                          <a:latin typeface="Arial"/>
                          <a:cs typeface="Arial"/>
                        </a:rPr>
                        <a:t>SQL </a:t>
                      </a:r>
                      <a:r>
                        <a:rPr dirty="0" sz="1300" spc="-10" b="1">
                          <a:latin typeface="Arial"/>
                          <a:cs typeface="Arial"/>
                        </a:rPr>
                        <a:t>statement affects </a:t>
                      </a:r>
                      <a:r>
                        <a:rPr dirty="0" sz="1300" spc="-15" b="1">
                          <a:latin typeface="Arial"/>
                          <a:cs typeface="Arial"/>
                        </a:rPr>
                        <a:t>one  </a:t>
                      </a:r>
                      <a:r>
                        <a:rPr dirty="0" sz="1300" spc="-10" b="1">
                          <a:latin typeface="Arial"/>
                          <a:cs typeface="Arial"/>
                        </a:rPr>
                        <a:t>or more rows</a:t>
                      </a:r>
                      <a:endParaRPr sz="1300">
                        <a:latin typeface="Arial"/>
                        <a:cs typeface="Arial"/>
                      </a:endParaRPr>
                    </a:p>
                  </a:txBody>
                  <a:tcPr marL="0" marR="0" marB="0" marT="31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692276">
                <a:tc>
                  <a:txBody>
                    <a:bodyPr/>
                    <a:lstStyle/>
                    <a:p>
                      <a:pPr marL="74930">
                        <a:lnSpc>
                          <a:spcPct val="100000"/>
                        </a:lnSpc>
                        <a:spcBef>
                          <a:spcPts val="130"/>
                        </a:spcBef>
                      </a:pPr>
                      <a:r>
                        <a:rPr dirty="0" sz="1300" spc="-15" b="1">
                          <a:latin typeface="Courier New"/>
                          <a:cs typeface="Courier New"/>
                        </a:rPr>
                        <a:t>SQL%NOTFOUND</a:t>
                      </a:r>
                      <a:endParaRPr sz="1300">
                        <a:latin typeface="Courier New"/>
                        <a:cs typeface="Courier New"/>
                      </a:endParaRPr>
                    </a:p>
                  </a:txBody>
                  <a:tcPr marL="0" marR="0" marB="0" marT="1651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marR="305435" indent="-635">
                        <a:lnSpc>
                          <a:spcPct val="101899"/>
                        </a:lnSpc>
                        <a:spcBef>
                          <a:spcPts val="130"/>
                        </a:spcBef>
                      </a:pPr>
                      <a:r>
                        <a:rPr dirty="0" sz="1300" spc="-10" b="1">
                          <a:latin typeface="Arial"/>
                          <a:cs typeface="Arial"/>
                        </a:rPr>
                        <a:t>Boolean attribute that evaluates to </a:t>
                      </a:r>
                      <a:r>
                        <a:rPr dirty="0" sz="1300" spc="-15" b="1">
                          <a:latin typeface="Courier New"/>
                          <a:cs typeface="Courier New"/>
                        </a:rPr>
                        <a:t>TRUE</a:t>
                      </a:r>
                      <a:r>
                        <a:rPr dirty="0" sz="1300" spc="-490" b="1">
                          <a:latin typeface="Courier New"/>
                          <a:cs typeface="Courier New"/>
                        </a:rPr>
                        <a:t> </a:t>
                      </a:r>
                      <a:r>
                        <a:rPr dirty="0" sz="1300" spc="-10" b="1">
                          <a:latin typeface="Arial"/>
                          <a:cs typeface="Arial"/>
                        </a:rPr>
                        <a:t>if  the most recent </a:t>
                      </a:r>
                      <a:r>
                        <a:rPr dirty="0" sz="1300" spc="-15" b="1">
                          <a:latin typeface="Arial"/>
                          <a:cs typeface="Arial"/>
                        </a:rPr>
                        <a:t>SQL </a:t>
                      </a:r>
                      <a:r>
                        <a:rPr dirty="0" sz="1300" spc="-10" b="1">
                          <a:latin typeface="Arial"/>
                          <a:cs typeface="Arial"/>
                        </a:rPr>
                        <a:t>statement does </a:t>
                      </a:r>
                      <a:r>
                        <a:rPr dirty="0" sz="1300" spc="-15" b="1">
                          <a:latin typeface="Arial"/>
                          <a:cs typeface="Arial"/>
                        </a:rPr>
                        <a:t>not  </a:t>
                      </a:r>
                      <a:r>
                        <a:rPr dirty="0" sz="1300" spc="-10" b="1">
                          <a:latin typeface="Arial"/>
                          <a:cs typeface="Arial"/>
                        </a:rPr>
                        <a:t>affect any</a:t>
                      </a:r>
                      <a:r>
                        <a:rPr dirty="0" sz="1300" spc="-15" b="1">
                          <a:latin typeface="Arial"/>
                          <a:cs typeface="Arial"/>
                        </a:rPr>
                        <a:t> </a:t>
                      </a:r>
                      <a:r>
                        <a:rPr dirty="0" sz="1300" spc="-10" b="1">
                          <a:latin typeface="Arial"/>
                          <a:cs typeface="Arial"/>
                        </a:rPr>
                        <a:t>rows</a:t>
                      </a:r>
                      <a:endParaRPr sz="1300">
                        <a:latin typeface="Arial"/>
                        <a:cs typeface="Arial"/>
                      </a:endParaRPr>
                    </a:p>
                  </a:txBody>
                  <a:tcPr marL="0" marR="0" marB="0" marT="1651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615696">
                <a:tc>
                  <a:txBody>
                    <a:bodyPr/>
                    <a:lstStyle/>
                    <a:p>
                      <a:pPr marL="74930">
                        <a:lnSpc>
                          <a:spcPts val="1525"/>
                        </a:lnSpc>
                      </a:pPr>
                      <a:r>
                        <a:rPr dirty="0" sz="1300" spc="-20" b="1">
                          <a:latin typeface="Courier New"/>
                          <a:cs typeface="Courier New"/>
                        </a:rPr>
                        <a:t>SQL%ISOPEN</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marR="150495">
                        <a:lnSpc>
                          <a:spcPct val="99000"/>
                        </a:lnSpc>
                        <a:spcBef>
                          <a:spcPts val="70"/>
                        </a:spcBef>
                      </a:pPr>
                      <a:r>
                        <a:rPr dirty="0" sz="1300" spc="-10" b="1">
                          <a:latin typeface="Arial"/>
                          <a:cs typeface="Arial"/>
                        </a:rPr>
                        <a:t>Boolean attribute that </a:t>
                      </a:r>
                      <a:r>
                        <a:rPr dirty="0" sz="1300" spc="-15" b="1">
                          <a:latin typeface="Arial"/>
                          <a:cs typeface="Arial"/>
                        </a:rPr>
                        <a:t>always </a:t>
                      </a:r>
                      <a:r>
                        <a:rPr dirty="0" sz="1300" spc="-10" b="1">
                          <a:latin typeface="Arial"/>
                          <a:cs typeface="Arial"/>
                        </a:rPr>
                        <a:t>evaluates to  </a:t>
                      </a:r>
                      <a:r>
                        <a:rPr dirty="0" sz="1300" spc="-15" b="1">
                          <a:latin typeface="Courier New"/>
                          <a:cs typeface="Courier New"/>
                        </a:rPr>
                        <a:t>FALSE </a:t>
                      </a:r>
                      <a:r>
                        <a:rPr dirty="0" sz="1300" spc="-10" b="1">
                          <a:latin typeface="Arial"/>
                          <a:cs typeface="Arial"/>
                        </a:rPr>
                        <a:t>because </a:t>
                      </a:r>
                      <a:r>
                        <a:rPr dirty="0" sz="1300" spc="-15" b="1">
                          <a:latin typeface="Arial"/>
                          <a:cs typeface="Arial"/>
                        </a:rPr>
                        <a:t>PL/SQL </a:t>
                      </a:r>
                      <a:r>
                        <a:rPr dirty="0" sz="1300" spc="-10" b="1">
                          <a:latin typeface="Arial"/>
                          <a:cs typeface="Arial"/>
                        </a:rPr>
                        <a:t>closes implicit  cursors </a:t>
                      </a:r>
                      <a:r>
                        <a:rPr dirty="0" sz="1300" spc="-15" b="1">
                          <a:latin typeface="Arial"/>
                          <a:cs typeface="Arial"/>
                        </a:rPr>
                        <a:t>immediately </a:t>
                      </a:r>
                      <a:r>
                        <a:rPr dirty="0" sz="1300" spc="-5" b="1">
                          <a:latin typeface="Arial"/>
                          <a:cs typeface="Arial"/>
                        </a:rPr>
                        <a:t>after </a:t>
                      </a:r>
                      <a:r>
                        <a:rPr dirty="0" sz="1300" spc="-10" b="1">
                          <a:latin typeface="Arial"/>
                          <a:cs typeface="Arial"/>
                        </a:rPr>
                        <a:t>they are</a:t>
                      </a:r>
                      <a:r>
                        <a:rPr dirty="0" sz="1300" spc="-20" b="1">
                          <a:latin typeface="Arial"/>
                          <a:cs typeface="Arial"/>
                        </a:rPr>
                        <a:t> </a:t>
                      </a:r>
                      <a:r>
                        <a:rPr dirty="0" sz="1300" spc="-15" b="1">
                          <a:latin typeface="Arial"/>
                          <a:cs typeface="Arial"/>
                        </a:rPr>
                        <a:t>executed</a:t>
                      </a:r>
                      <a:endParaRPr sz="1300">
                        <a:latin typeface="Arial"/>
                        <a:cs typeface="Arial"/>
                      </a:endParaRPr>
                    </a:p>
                  </a:txBody>
                  <a:tcPr marL="0" marR="0" marB="0" marT="88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9" name="object 9"/>
          <p:cNvSpPr txBox="1"/>
          <p:nvPr/>
        </p:nvSpPr>
        <p:spPr>
          <a:xfrm>
            <a:off x="743204" y="5590987"/>
            <a:ext cx="6280150" cy="2016760"/>
          </a:xfrm>
          <a:prstGeom prst="rect">
            <a:avLst/>
          </a:prstGeom>
        </p:spPr>
        <p:txBody>
          <a:bodyPr wrap="square" lIns="0" tIns="76200" rIns="0" bIns="0" rtlCol="0" vert="horz">
            <a:spAutoFit/>
          </a:bodyPr>
          <a:lstStyle/>
          <a:p>
            <a:pPr marL="12700">
              <a:lnSpc>
                <a:spcPct val="100000"/>
              </a:lnSpc>
              <a:spcBef>
                <a:spcPts val="600"/>
              </a:spcBef>
            </a:pPr>
            <a:r>
              <a:rPr dirty="0" sz="1300" spc="10" b="1">
                <a:latin typeface="Arial"/>
                <a:cs typeface="Arial"/>
              </a:rPr>
              <a:t>SQL </a:t>
            </a:r>
            <a:r>
              <a:rPr dirty="0" sz="1300" spc="5" b="1">
                <a:latin typeface="Arial"/>
                <a:cs typeface="Arial"/>
              </a:rPr>
              <a:t>Cursor</a:t>
            </a:r>
            <a:r>
              <a:rPr dirty="0" sz="1300" spc="-60" b="1">
                <a:latin typeface="Arial"/>
                <a:cs typeface="Arial"/>
              </a:rPr>
              <a:t> </a:t>
            </a:r>
            <a:r>
              <a:rPr dirty="0" sz="1300" spc="5" b="1">
                <a:latin typeface="Arial"/>
                <a:cs typeface="Arial"/>
              </a:rPr>
              <a:t>Attributes</a:t>
            </a:r>
            <a:endParaRPr sz="1300">
              <a:latin typeface="Arial"/>
              <a:cs typeface="Arial"/>
            </a:endParaRPr>
          </a:p>
          <a:p>
            <a:pPr marL="138430" marR="5080">
              <a:lnSpc>
                <a:spcPct val="101299"/>
              </a:lnSpc>
              <a:spcBef>
                <a:spcPts val="484"/>
              </a:spcBef>
            </a:pPr>
            <a:r>
              <a:rPr dirty="0" sz="1300" spc="10">
                <a:latin typeface="Times New Roman"/>
                <a:cs typeface="Times New Roman"/>
              </a:rPr>
              <a:t>SQL </a:t>
            </a:r>
            <a:r>
              <a:rPr dirty="0" sz="1300" spc="5">
                <a:latin typeface="Times New Roman"/>
                <a:cs typeface="Times New Roman"/>
              </a:rPr>
              <a:t>cursor attributes enable </a:t>
            </a:r>
            <a:r>
              <a:rPr dirty="0" sz="1300" spc="10">
                <a:latin typeface="Times New Roman"/>
                <a:cs typeface="Times New Roman"/>
              </a:rPr>
              <a:t>you </a:t>
            </a:r>
            <a:r>
              <a:rPr dirty="0" sz="1300" spc="5">
                <a:latin typeface="Times New Roman"/>
                <a:cs typeface="Times New Roman"/>
              </a:rPr>
              <a:t>to evaluate what </a:t>
            </a:r>
            <a:r>
              <a:rPr dirty="0" sz="1300" spc="10">
                <a:latin typeface="Times New Roman"/>
                <a:cs typeface="Times New Roman"/>
              </a:rPr>
              <a:t>happened when </a:t>
            </a:r>
            <a:r>
              <a:rPr dirty="0" sz="1300" spc="5">
                <a:latin typeface="Times New Roman"/>
                <a:cs typeface="Times New Roman"/>
              </a:rPr>
              <a:t>the implicit cursor </a:t>
            </a:r>
            <a:r>
              <a:rPr dirty="0" sz="1300" spc="10">
                <a:latin typeface="Times New Roman"/>
                <a:cs typeface="Times New Roman"/>
              </a:rPr>
              <a:t>was  </a:t>
            </a:r>
            <a:r>
              <a:rPr dirty="0" sz="1300" spc="5">
                <a:latin typeface="Times New Roman"/>
                <a:cs typeface="Times New Roman"/>
              </a:rPr>
              <a:t>last used. </a:t>
            </a:r>
            <a:r>
              <a:rPr dirty="0" sz="1300" spc="10">
                <a:latin typeface="Times New Roman"/>
                <a:cs typeface="Times New Roman"/>
              </a:rPr>
              <a:t>You </a:t>
            </a:r>
            <a:r>
              <a:rPr dirty="0" sz="1300" spc="5">
                <a:latin typeface="Times New Roman"/>
                <a:cs typeface="Times New Roman"/>
              </a:rPr>
              <a:t>use these attributes in </a:t>
            </a:r>
            <a:r>
              <a:rPr dirty="0" sz="1300" spc="10">
                <a:latin typeface="Times New Roman"/>
                <a:cs typeface="Times New Roman"/>
              </a:rPr>
              <a:t>PL/SQL </a:t>
            </a:r>
            <a:r>
              <a:rPr dirty="0" sz="1300" spc="5">
                <a:latin typeface="Times New Roman"/>
                <a:cs typeface="Times New Roman"/>
              </a:rPr>
              <a:t>statements such as functions. </a:t>
            </a:r>
            <a:r>
              <a:rPr dirty="0" sz="1300" spc="10">
                <a:latin typeface="Times New Roman"/>
                <a:cs typeface="Times New Roman"/>
              </a:rPr>
              <a:t>You </a:t>
            </a:r>
            <a:r>
              <a:rPr dirty="0" sz="1300" spc="5">
                <a:latin typeface="Times New Roman"/>
                <a:cs typeface="Times New Roman"/>
              </a:rPr>
              <a:t>cannot use  them in </a:t>
            </a:r>
            <a:r>
              <a:rPr dirty="0" sz="1300" spc="10">
                <a:latin typeface="Times New Roman"/>
                <a:cs typeface="Times New Roman"/>
              </a:rPr>
              <a:t>SQL</a:t>
            </a:r>
            <a:r>
              <a:rPr dirty="0" sz="1300">
                <a:latin typeface="Times New Roman"/>
                <a:cs typeface="Times New Roman"/>
              </a:rPr>
              <a:t> </a:t>
            </a:r>
            <a:r>
              <a:rPr dirty="0" sz="1300" spc="5">
                <a:latin typeface="Times New Roman"/>
                <a:cs typeface="Times New Roman"/>
              </a:rPr>
              <a:t>statements.</a:t>
            </a:r>
            <a:endParaRPr sz="1300">
              <a:latin typeface="Times New Roman"/>
              <a:cs typeface="Times New Roman"/>
            </a:endParaRPr>
          </a:p>
          <a:p>
            <a:pPr marL="138430">
              <a:lnSpc>
                <a:spcPct val="100000"/>
              </a:lnSpc>
              <a:spcBef>
                <a:spcPts val="425"/>
              </a:spcBef>
            </a:pPr>
            <a:r>
              <a:rPr dirty="0" sz="1300" spc="10">
                <a:latin typeface="Times New Roman"/>
                <a:cs typeface="Times New Roman"/>
              </a:rPr>
              <a:t>You </a:t>
            </a:r>
            <a:r>
              <a:rPr dirty="0" sz="1300" spc="5">
                <a:latin typeface="Times New Roman"/>
                <a:cs typeface="Times New Roman"/>
              </a:rPr>
              <a:t>can use the </a:t>
            </a:r>
            <a:r>
              <a:rPr dirty="0" sz="1300" spc="15">
                <a:latin typeface="Courier New"/>
                <a:cs typeface="Courier New"/>
              </a:rPr>
              <a:t>SQL%ROWCOUNT</a:t>
            </a:r>
            <a:r>
              <a:rPr dirty="0" sz="1300" spc="15">
                <a:latin typeface="Times New Roman"/>
                <a:cs typeface="Times New Roman"/>
              </a:rPr>
              <a:t>, </a:t>
            </a:r>
            <a:r>
              <a:rPr dirty="0" sz="1300" spc="15">
                <a:latin typeface="Courier New"/>
                <a:cs typeface="Courier New"/>
              </a:rPr>
              <a:t>SQL%FOUND</a:t>
            </a:r>
            <a:r>
              <a:rPr dirty="0" sz="1300" spc="15">
                <a:latin typeface="Times New Roman"/>
                <a:cs typeface="Times New Roman"/>
              </a:rPr>
              <a:t>, </a:t>
            </a:r>
            <a:r>
              <a:rPr dirty="0" sz="1300" spc="15">
                <a:latin typeface="Courier New"/>
                <a:cs typeface="Courier New"/>
              </a:rPr>
              <a:t>SQL%NOTFOUND</a:t>
            </a:r>
            <a:r>
              <a:rPr dirty="0" sz="1300" spc="15">
                <a:latin typeface="Times New Roman"/>
                <a:cs typeface="Times New Roman"/>
              </a:rPr>
              <a:t>, </a:t>
            </a:r>
            <a:r>
              <a:rPr dirty="0" sz="1300" spc="5">
                <a:latin typeface="Times New Roman"/>
                <a:cs typeface="Times New Roman"/>
              </a:rPr>
              <a:t>and</a:t>
            </a:r>
            <a:r>
              <a:rPr dirty="0" sz="1300" spc="-30">
                <a:latin typeface="Times New Roman"/>
                <a:cs typeface="Times New Roman"/>
              </a:rPr>
              <a:t> </a:t>
            </a:r>
            <a:r>
              <a:rPr dirty="0" sz="1300" spc="15">
                <a:latin typeface="Courier New"/>
                <a:cs typeface="Courier New"/>
              </a:rPr>
              <a:t>SQL%ISOPEN</a:t>
            </a:r>
            <a:endParaRPr sz="1300">
              <a:latin typeface="Courier New"/>
              <a:cs typeface="Courier New"/>
            </a:endParaRPr>
          </a:p>
          <a:p>
            <a:pPr marL="137795" marR="26034">
              <a:lnSpc>
                <a:spcPct val="101400"/>
              </a:lnSpc>
              <a:spcBef>
                <a:spcPts val="70"/>
              </a:spcBef>
            </a:pPr>
            <a:r>
              <a:rPr dirty="0" sz="1300" spc="5">
                <a:latin typeface="Times New Roman"/>
                <a:cs typeface="Times New Roman"/>
              </a:rPr>
              <a:t>attributes in the exception section of a block to gather information about the execution of a  </a:t>
            </a:r>
            <a:r>
              <a:rPr dirty="0" sz="1300" spc="10">
                <a:latin typeface="Times New Roman"/>
                <a:cs typeface="Times New Roman"/>
              </a:rPr>
              <a:t>DML </a:t>
            </a:r>
            <a:r>
              <a:rPr dirty="0" sz="1300" spc="5">
                <a:latin typeface="Times New Roman"/>
                <a:cs typeface="Times New Roman"/>
              </a:rPr>
              <a:t>statement. In </a:t>
            </a:r>
            <a:r>
              <a:rPr dirty="0" sz="1300" spc="10">
                <a:latin typeface="Times New Roman"/>
                <a:cs typeface="Times New Roman"/>
              </a:rPr>
              <a:t>PL/SQL, </a:t>
            </a:r>
            <a:r>
              <a:rPr dirty="0" sz="1300" spc="5">
                <a:latin typeface="Times New Roman"/>
                <a:cs typeface="Times New Roman"/>
              </a:rPr>
              <a:t>a </a:t>
            </a:r>
            <a:r>
              <a:rPr dirty="0" sz="1300" spc="10">
                <a:latin typeface="Times New Roman"/>
                <a:cs typeface="Times New Roman"/>
              </a:rPr>
              <a:t>DML </a:t>
            </a:r>
            <a:r>
              <a:rPr dirty="0" sz="1300" spc="5">
                <a:latin typeface="Times New Roman"/>
                <a:cs typeface="Times New Roman"/>
              </a:rPr>
              <a:t>statement that does not </a:t>
            </a:r>
            <a:r>
              <a:rPr dirty="0" sz="1300" spc="10">
                <a:latin typeface="Times New Roman"/>
                <a:cs typeface="Times New Roman"/>
              </a:rPr>
              <a:t>change </a:t>
            </a:r>
            <a:r>
              <a:rPr dirty="0" sz="1300" spc="5">
                <a:latin typeface="Times New Roman"/>
                <a:cs typeface="Times New Roman"/>
              </a:rPr>
              <a:t>any rows is not </a:t>
            </a:r>
            <a:r>
              <a:rPr dirty="0" sz="1300">
                <a:latin typeface="Times New Roman"/>
                <a:cs typeface="Times New Roman"/>
              </a:rPr>
              <a:t>seen  </a:t>
            </a:r>
            <a:r>
              <a:rPr dirty="0" sz="1300" spc="5">
                <a:latin typeface="Times New Roman"/>
                <a:cs typeface="Times New Roman"/>
              </a:rPr>
              <a:t>as an error condition, whereas the </a:t>
            </a:r>
            <a:r>
              <a:rPr dirty="0" sz="1300" spc="15">
                <a:latin typeface="Courier New"/>
                <a:cs typeface="Courier New"/>
              </a:rPr>
              <a:t>SELECT </a:t>
            </a:r>
            <a:r>
              <a:rPr dirty="0" sz="1300" spc="5">
                <a:latin typeface="Times New Roman"/>
                <a:cs typeface="Times New Roman"/>
              </a:rPr>
              <a:t>statement will return an exception if it cannot  locate any</a:t>
            </a:r>
            <a:r>
              <a:rPr dirty="0" sz="1300" spc="10">
                <a:latin typeface="Times New Roman"/>
                <a:cs typeface="Times New Roman"/>
              </a:rPr>
              <a:t> </a:t>
            </a:r>
            <a:r>
              <a:rPr dirty="0" sz="1300" spc="5">
                <a:latin typeface="Times New Roman"/>
                <a:cs typeface="Times New Roman"/>
              </a:rPr>
              <a:t>rows.</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spc="-5" b="1">
                <a:latin typeface="Courier New"/>
                <a:cs typeface="Courier New"/>
              </a:rPr>
              <a:t>IF</a:t>
            </a:r>
            <a:r>
              <a:rPr dirty="0" sz="2000" spc="-5" b="1">
                <a:latin typeface="Arial"/>
                <a:cs typeface="Arial"/>
              </a:rPr>
              <a:t>, </a:t>
            </a:r>
            <a:r>
              <a:rPr dirty="0" sz="2000" spc="-5" b="1">
                <a:latin typeface="Courier New"/>
                <a:cs typeface="Courier New"/>
              </a:rPr>
              <a:t>THEN</a:t>
            </a:r>
            <a:r>
              <a:rPr dirty="0" sz="2000" spc="-5" b="1">
                <a:latin typeface="Arial"/>
                <a:cs typeface="Arial"/>
              </a:rPr>
              <a:t>, and </a:t>
            </a:r>
            <a:r>
              <a:rPr dirty="0" sz="2000" spc="-10" b="1">
                <a:latin typeface="Courier New"/>
                <a:cs typeface="Courier New"/>
              </a:rPr>
              <a:t>ELSIF</a:t>
            </a:r>
            <a:r>
              <a:rPr dirty="0" sz="2000" spc="-655" b="1">
                <a:latin typeface="Courier New"/>
                <a:cs typeface="Courier New"/>
              </a:rPr>
              <a:t> </a:t>
            </a:r>
            <a:r>
              <a:rPr dirty="0" sz="2000" b="1">
                <a:latin typeface="Arial"/>
                <a:cs typeface="Arial"/>
              </a:rPr>
              <a:t>Statements</a:t>
            </a:r>
            <a:endParaRPr sz="2000">
              <a:latin typeface="Arial"/>
              <a:cs typeface="Arial"/>
            </a:endParaRPr>
          </a:p>
          <a:p>
            <a:pPr>
              <a:lnSpc>
                <a:spcPct val="100000"/>
              </a:lnSpc>
            </a:pPr>
            <a:endParaRPr sz="2300">
              <a:latin typeface="Arial"/>
              <a:cs typeface="Arial"/>
            </a:endParaRPr>
          </a:p>
          <a:p>
            <a:pPr marL="626745" marR="976630">
              <a:lnSpc>
                <a:spcPct val="121300"/>
              </a:lnSpc>
              <a:spcBef>
                <a:spcPts val="1955"/>
              </a:spcBef>
            </a:pPr>
            <a:r>
              <a:rPr dirty="0" sz="1550" spc="10" b="1">
                <a:latin typeface="Arial"/>
                <a:cs typeface="Arial"/>
              </a:rPr>
              <a:t>For a given value entered, return a calculated value.  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0"/>
              </a:spcBef>
            </a:pPr>
            <a:endParaRPr sz="1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493264"/>
            <a:ext cx="5121910" cy="1842135"/>
          </a:xfrm>
          <a:prstGeom prst="rect">
            <a:avLst/>
          </a:prstGeom>
          <a:solidFill>
            <a:srgbClr val="CCCCCC"/>
          </a:solidFill>
          <a:ln w="20574">
            <a:solidFill>
              <a:srgbClr val="000000"/>
            </a:solidFill>
          </a:ln>
        </p:spPr>
        <p:txBody>
          <a:bodyPr wrap="square" lIns="0" tIns="15240" rIns="0" bIns="0" rtlCol="0" vert="horz">
            <a:spAutoFit/>
          </a:bodyPr>
          <a:lstStyle/>
          <a:p>
            <a:pPr marL="74930">
              <a:lnSpc>
                <a:spcPts val="1555"/>
              </a:lnSpc>
              <a:spcBef>
                <a:spcPts val="120"/>
              </a:spcBef>
            </a:pPr>
            <a:r>
              <a:rPr dirty="0" sz="1300" spc="-10" b="1">
                <a:latin typeface="Courier New"/>
                <a:cs typeface="Courier New"/>
              </a:rPr>
              <a:t>. .</a:t>
            </a:r>
            <a:r>
              <a:rPr dirty="0" sz="1300" spc="-35" b="1">
                <a:latin typeface="Courier New"/>
                <a:cs typeface="Courier New"/>
              </a:rPr>
              <a:t> </a:t>
            </a:r>
            <a:r>
              <a:rPr dirty="0" sz="1300" spc="-10" b="1">
                <a:latin typeface="Courier New"/>
                <a:cs typeface="Courier New"/>
              </a:rPr>
              <a:t>.</a:t>
            </a:r>
            <a:endParaRPr sz="1300">
              <a:latin typeface="Courier New"/>
              <a:cs typeface="Courier New"/>
            </a:endParaRPr>
          </a:p>
          <a:p>
            <a:pPr marL="270510" marR="2597785" indent="-195580">
              <a:lnSpc>
                <a:spcPts val="1550"/>
              </a:lnSpc>
              <a:spcBef>
                <a:spcPts val="55"/>
              </a:spcBef>
            </a:pPr>
            <a:r>
              <a:rPr dirty="0" sz="1300" spc="-15" b="1">
                <a:latin typeface="Courier New"/>
                <a:cs typeface="Courier New"/>
              </a:rPr>
              <a:t>IF v_start </a:t>
            </a:r>
            <a:r>
              <a:rPr dirty="0" sz="1300" spc="-10" b="1">
                <a:latin typeface="Courier New"/>
                <a:cs typeface="Courier New"/>
              </a:rPr>
              <a:t>&gt; </a:t>
            </a:r>
            <a:r>
              <a:rPr dirty="0" sz="1300" spc="-15" b="1">
                <a:latin typeface="Courier New"/>
                <a:cs typeface="Courier New"/>
              </a:rPr>
              <a:t>100 </a:t>
            </a:r>
            <a:r>
              <a:rPr dirty="0" sz="1300" spc="-20" b="1">
                <a:latin typeface="Courier New"/>
                <a:cs typeface="Courier New"/>
              </a:rPr>
              <a:t>THEN  </a:t>
            </a:r>
            <a:r>
              <a:rPr dirty="0" sz="1300" spc="-15" b="1">
                <a:latin typeface="Courier New"/>
                <a:cs typeface="Courier New"/>
              </a:rPr>
              <a:t>v_start := </a:t>
            </a:r>
            <a:r>
              <a:rPr dirty="0" sz="1300" spc="-10" b="1">
                <a:latin typeface="Courier New"/>
                <a:cs typeface="Courier New"/>
              </a:rPr>
              <a:t>2 *</a:t>
            </a:r>
            <a:r>
              <a:rPr dirty="0" sz="1300" spc="-90" b="1">
                <a:latin typeface="Courier New"/>
                <a:cs typeface="Courier New"/>
              </a:rPr>
              <a:t> </a:t>
            </a:r>
            <a:r>
              <a:rPr dirty="0" sz="1300" spc="-20" b="1">
                <a:latin typeface="Courier New"/>
                <a:cs typeface="Courier New"/>
              </a:rPr>
              <a:t>v_start;</a:t>
            </a:r>
            <a:endParaRPr sz="1300">
              <a:latin typeface="Courier New"/>
              <a:cs typeface="Courier New"/>
            </a:endParaRPr>
          </a:p>
          <a:p>
            <a:pPr marL="270510" marR="2401570" indent="-195580">
              <a:lnSpc>
                <a:spcPts val="1540"/>
              </a:lnSpc>
              <a:spcBef>
                <a:spcPts val="5"/>
              </a:spcBef>
            </a:pPr>
            <a:r>
              <a:rPr dirty="0" sz="1300" spc="-15" b="1">
                <a:latin typeface="Courier New"/>
                <a:cs typeface="Courier New"/>
              </a:rPr>
              <a:t>ELSIF v_start &gt;= 50 </a:t>
            </a:r>
            <a:r>
              <a:rPr dirty="0" sz="1300" spc="-20" b="1">
                <a:latin typeface="Courier New"/>
                <a:cs typeface="Courier New"/>
              </a:rPr>
              <a:t>THEN  </a:t>
            </a:r>
            <a:r>
              <a:rPr dirty="0" sz="1300" spc="-15" b="1">
                <a:latin typeface="Courier New"/>
                <a:cs typeface="Courier New"/>
              </a:rPr>
              <a:t>v_start </a:t>
            </a:r>
            <a:r>
              <a:rPr dirty="0" sz="1300" spc="-10" b="1">
                <a:latin typeface="Courier New"/>
                <a:cs typeface="Courier New"/>
              </a:rPr>
              <a:t>:= 0.5 *</a:t>
            </a:r>
            <a:r>
              <a:rPr dirty="0" sz="1300" spc="-75" b="1">
                <a:latin typeface="Courier New"/>
                <a:cs typeface="Courier New"/>
              </a:rPr>
              <a:t> </a:t>
            </a:r>
            <a:r>
              <a:rPr dirty="0" sz="1300" spc="-15" b="1">
                <a:latin typeface="Courier New"/>
                <a:cs typeface="Courier New"/>
              </a:rPr>
              <a:t>v_start;</a:t>
            </a:r>
            <a:endParaRPr sz="1300">
              <a:latin typeface="Courier New"/>
              <a:cs typeface="Courier New"/>
            </a:endParaRPr>
          </a:p>
          <a:p>
            <a:pPr marL="74930">
              <a:lnSpc>
                <a:spcPts val="1495"/>
              </a:lnSpc>
            </a:pPr>
            <a:r>
              <a:rPr dirty="0" sz="1300" spc="-20" b="1">
                <a:latin typeface="Courier New"/>
                <a:cs typeface="Courier New"/>
              </a:rPr>
              <a:t>ELSE</a:t>
            </a:r>
            <a:endParaRPr sz="1300">
              <a:latin typeface="Courier New"/>
              <a:cs typeface="Courier New"/>
            </a:endParaRPr>
          </a:p>
          <a:p>
            <a:pPr marL="74930" marR="2401570" indent="194945">
              <a:lnSpc>
                <a:spcPts val="1550"/>
              </a:lnSpc>
              <a:spcBef>
                <a:spcPts val="50"/>
              </a:spcBef>
            </a:pPr>
            <a:r>
              <a:rPr dirty="0" sz="1300" spc="-15" b="1">
                <a:latin typeface="Courier New"/>
                <a:cs typeface="Courier New"/>
              </a:rPr>
              <a:t>v_start </a:t>
            </a:r>
            <a:r>
              <a:rPr dirty="0" sz="1300" spc="-10" b="1">
                <a:latin typeface="Courier New"/>
                <a:cs typeface="Courier New"/>
              </a:rPr>
              <a:t>:= 0.1 *</a:t>
            </a:r>
            <a:r>
              <a:rPr dirty="0" sz="1300" spc="-75" b="1">
                <a:latin typeface="Courier New"/>
                <a:cs typeface="Courier New"/>
              </a:rPr>
              <a:t> </a:t>
            </a:r>
            <a:r>
              <a:rPr dirty="0" sz="1300" spc="-15" b="1">
                <a:latin typeface="Courier New"/>
                <a:cs typeface="Courier New"/>
              </a:rPr>
              <a:t>v_start;  END</a:t>
            </a:r>
            <a:r>
              <a:rPr dirty="0" sz="1300" spc="-20" b="1">
                <a:latin typeface="Courier New"/>
                <a:cs typeface="Courier New"/>
              </a:rPr>
              <a:t> IF;</a:t>
            </a:r>
            <a:endParaRPr sz="1300">
              <a:latin typeface="Courier New"/>
              <a:cs typeface="Courier New"/>
            </a:endParaRPr>
          </a:p>
          <a:p>
            <a:pPr marL="74930">
              <a:lnSpc>
                <a:spcPts val="1490"/>
              </a:lnSpc>
            </a:pPr>
            <a:r>
              <a:rPr dirty="0" sz="1300" spc="-10" b="1">
                <a:latin typeface="Courier New"/>
                <a:cs typeface="Courier New"/>
              </a:rPr>
              <a:t>. .</a:t>
            </a:r>
            <a:r>
              <a:rPr dirty="0" sz="1300" spc="-35" b="1">
                <a:latin typeface="Courier New"/>
                <a:cs typeface="Courier New"/>
              </a:rPr>
              <a:t> </a:t>
            </a: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595589"/>
            <a:ext cx="6230620" cy="3861435"/>
          </a:xfrm>
          <a:prstGeom prst="rect">
            <a:avLst/>
          </a:prstGeom>
        </p:spPr>
        <p:txBody>
          <a:bodyPr wrap="square" lIns="0" tIns="45720" rIns="0" bIns="0" rtlCol="0" vert="horz">
            <a:spAutoFit/>
          </a:bodyPr>
          <a:lstStyle/>
          <a:p>
            <a:pPr marL="12700">
              <a:lnSpc>
                <a:spcPct val="100000"/>
              </a:lnSpc>
              <a:spcBef>
                <a:spcPts val="360"/>
              </a:spcBef>
            </a:pPr>
            <a:r>
              <a:rPr dirty="0" sz="1300" spc="10" b="1">
                <a:latin typeface="Courier New"/>
                <a:cs typeface="Courier New"/>
              </a:rPr>
              <a:t>IF</a:t>
            </a:r>
            <a:r>
              <a:rPr dirty="0" sz="1300" spc="10" b="1">
                <a:latin typeface="Arial"/>
                <a:cs typeface="Arial"/>
              </a:rPr>
              <a:t>, </a:t>
            </a:r>
            <a:r>
              <a:rPr dirty="0" sz="1300" spc="10" b="1">
                <a:latin typeface="Courier New"/>
                <a:cs typeface="Courier New"/>
              </a:rPr>
              <a:t>THEN</a:t>
            </a:r>
            <a:r>
              <a:rPr dirty="0" sz="1300" spc="10" b="1">
                <a:latin typeface="Arial"/>
                <a:cs typeface="Arial"/>
              </a:rPr>
              <a:t>, and </a:t>
            </a:r>
            <a:r>
              <a:rPr dirty="0" sz="1300" spc="10" b="1">
                <a:latin typeface="Courier New"/>
                <a:cs typeface="Courier New"/>
              </a:rPr>
              <a:t>ELSIF</a:t>
            </a:r>
            <a:r>
              <a:rPr dirty="0" sz="1300" spc="-420" b="1">
                <a:latin typeface="Courier New"/>
                <a:cs typeface="Courier New"/>
              </a:rPr>
              <a:t> </a:t>
            </a:r>
            <a:r>
              <a:rPr dirty="0" sz="1300" spc="5" b="1">
                <a:latin typeface="Arial"/>
                <a:cs typeface="Arial"/>
              </a:rPr>
              <a:t>Statements</a:t>
            </a:r>
            <a:endParaRPr sz="1300">
              <a:latin typeface="Arial"/>
              <a:cs typeface="Arial"/>
            </a:endParaRPr>
          </a:p>
          <a:p>
            <a:pPr algn="just" marL="137795" marR="5080">
              <a:lnSpc>
                <a:spcPct val="91700"/>
              </a:lnSpc>
              <a:spcBef>
                <a:spcPts val="390"/>
              </a:spcBef>
            </a:pPr>
            <a:r>
              <a:rPr dirty="0" sz="1300" spc="10">
                <a:latin typeface="Times New Roman"/>
                <a:cs typeface="Times New Roman"/>
              </a:rPr>
              <a:t>When </a:t>
            </a:r>
            <a:r>
              <a:rPr dirty="0" sz="1300" spc="5">
                <a:latin typeface="Times New Roman"/>
                <a:cs typeface="Times New Roman"/>
              </a:rPr>
              <a:t>possible,</a:t>
            </a:r>
            <a:r>
              <a:rPr dirty="0" sz="1300" spc="10">
                <a:latin typeface="Times New Roman"/>
                <a:cs typeface="Times New Roman"/>
              </a:rPr>
              <a:t> </a:t>
            </a:r>
            <a:r>
              <a:rPr dirty="0" sz="1300" spc="5">
                <a:latin typeface="Times New Roman"/>
                <a:cs typeface="Times New Roman"/>
              </a:rPr>
              <a:t>use</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ELSIF</a:t>
            </a:r>
            <a:r>
              <a:rPr dirty="0" sz="1300" spc="-440">
                <a:latin typeface="Courier New"/>
                <a:cs typeface="Courier New"/>
              </a:rPr>
              <a:t> </a:t>
            </a:r>
            <a:r>
              <a:rPr dirty="0" sz="1300" spc="5">
                <a:latin typeface="Times New Roman"/>
                <a:cs typeface="Times New Roman"/>
              </a:rPr>
              <a:t>clause</a:t>
            </a:r>
            <a:r>
              <a:rPr dirty="0" sz="1300" spc="10">
                <a:latin typeface="Times New Roman"/>
                <a:cs typeface="Times New Roman"/>
              </a:rPr>
              <a:t> </a:t>
            </a:r>
            <a:r>
              <a:rPr dirty="0" sz="1300" spc="5">
                <a:latin typeface="Times New Roman"/>
                <a:cs typeface="Times New Roman"/>
              </a:rPr>
              <a:t>instead</a:t>
            </a:r>
            <a:r>
              <a:rPr dirty="0" sz="1300" spc="15">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nesting</a:t>
            </a:r>
            <a:r>
              <a:rPr dirty="0" sz="1300" spc="10">
                <a:latin typeface="Times New Roman"/>
                <a:cs typeface="Times New Roman"/>
              </a:rPr>
              <a:t> </a:t>
            </a:r>
            <a:r>
              <a:rPr dirty="0" sz="1300" spc="10">
                <a:latin typeface="Courier New"/>
                <a:cs typeface="Courier New"/>
              </a:rPr>
              <a:t>IF</a:t>
            </a:r>
            <a:r>
              <a:rPr dirty="0" sz="1300" spc="-450">
                <a:latin typeface="Courier New"/>
                <a:cs typeface="Courier New"/>
              </a:rPr>
              <a:t> </a:t>
            </a:r>
            <a:r>
              <a:rPr dirty="0" sz="1300" spc="5">
                <a:latin typeface="Times New Roman"/>
                <a:cs typeface="Times New Roman"/>
              </a:rPr>
              <a:t>statements.</a:t>
            </a:r>
            <a:r>
              <a:rPr dirty="0" sz="1300" spc="15">
                <a:latin typeface="Times New Roman"/>
                <a:cs typeface="Times New Roman"/>
              </a:rPr>
              <a:t> </a:t>
            </a:r>
            <a:r>
              <a:rPr dirty="0" sz="1300" spc="10">
                <a:latin typeface="Times New Roman"/>
                <a:cs typeface="Times New Roman"/>
              </a:rPr>
              <a:t>The</a:t>
            </a:r>
            <a:r>
              <a:rPr dirty="0" sz="1300" spc="15">
                <a:latin typeface="Times New Roman"/>
                <a:cs typeface="Times New Roman"/>
              </a:rPr>
              <a:t> </a:t>
            </a:r>
            <a:r>
              <a:rPr dirty="0" sz="1300" spc="5">
                <a:latin typeface="Times New Roman"/>
                <a:cs typeface="Times New Roman"/>
              </a:rPr>
              <a:t>code</a:t>
            </a:r>
            <a:r>
              <a:rPr dirty="0" sz="1300" spc="15">
                <a:latin typeface="Times New Roman"/>
                <a:cs typeface="Times New Roman"/>
              </a:rPr>
              <a:t> </a:t>
            </a:r>
            <a:r>
              <a:rPr dirty="0" sz="1300">
                <a:latin typeface="Times New Roman"/>
                <a:cs typeface="Times New Roman"/>
              </a:rPr>
              <a:t>is</a:t>
            </a:r>
            <a:r>
              <a:rPr dirty="0" sz="1300" spc="10">
                <a:latin typeface="Times New Roman"/>
                <a:cs typeface="Times New Roman"/>
              </a:rPr>
              <a:t> easier  </a:t>
            </a:r>
            <a:r>
              <a:rPr dirty="0" sz="1300" spc="5">
                <a:latin typeface="Times New Roman"/>
                <a:cs typeface="Times New Roman"/>
              </a:rPr>
              <a:t>to read and understand, and the logic is clearly identified. If the action in the </a:t>
            </a:r>
            <a:r>
              <a:rPr dirty="0" sz="1300" spc="15">
                <a:latin typeface="Courier New"/>
                <a:cs typeface="Courier New"/>
              </a:rPr>
              <a:t>ELSE </a:t>
            </a:r>
            <a:r>
              <a:rPr dirty="0" sz="1300" spc="5">
                <a:latin typeface="Times New Roman"/>
                <a:cs typeface="Times New Roman"/>
              </a:rPr>
              <a:t>clause  consists</a:t>
            </a:r>
            <a:r>
              <a:rPr dirty="0" sz="1300" spc="10">
                <a:latin typeface="Times New Roman"/>
                <a:cs typeface="Times New Roman"/>
              </a:rPr>
              <a:t> </a:t>
            </a:r>
            <a:r>
              <a:rPr dirty="0" sz="1300" spc="5">
                <a:latin typeface="Times New Roman"/>
                <a:cs typeface="Times New Roman"/>
              </a:rPr>
              <a:t>purely</a:t>
            </a:r>
            <a:r>
              <a:rPr dirty="0" sz="1300" spc="10">
                <a:latin typeface="Times New Roman"/>
                <a:cs typeface="Times New Roman"/>
              </a:rPr>
              <a:t> </a:t>
            </a:r>
            <a:r>
              <a:rPr dirty="0" sz="1300" spc="5">
                <a:latin typeface="Times New Roman"/>
                <a:cs typeface="Times New Roman"/>
              </a:rPr>
              <a:t>of</a:t>
            </a:r>
            <a:r>
              <a:rPr dirty="0" sz="1300" spc="15">
                <a:latin typeface="Times New Roman"/>
                <a:cs typeface="Times New Roman"/>
              </a:rPr>
              <a:t> </a:t>
            </a:r>
            <a:r>
              <a:rPr dirty="0" sz="1300" spc="5">
                <a:latin typeface="Times New Roman"/>
                <a:cs typeface="Times New Roman"/>
              </a:rPr>
              <a:t>another </a:t>
            </a:r>
            <a:r>
              <a:rPr dirty="0" sz="1300" spc="10">
                <a:latin typeface="Courier New"/>
                <a:cs typeface="Courier New"/>
              </a:rPr>
              <a:t>IF</a:t>
            </a:r>
            <a:r>
              <a:rPr dirty="0" sz="1300" spc="-450">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it</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more</a:t>
            </a:r>
            <a:r>
              <a:rPr dirty="0" sz="1300" spc="15">
                <a:latin typeface="Times New Roman"/>
                <a:cs typeface="Times New Roman"/>
              </a:rPr>
              <a:t> </a:t>
            </a:r>
            <a:r>
              <a:rPr dirty="0" sz="1300" spc="5">
                <a:latin typeface="Times New Roman"/>
                <a:cs typeface="Times New Roman"/>
              </a:rPr>
              <a:t>convenient</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use</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ELSIF</a:t>
            </a:r>
            <a:r>
              <a:rPr dirty="0" sz="1300" spc="-455">
                <a:latin typeface="Courier New"/>
                <a:cs typeface="Courier New"/>
              </a:rPr>
              <a:t> </a:t>
            </a:r>
            <a:r>
              <a:rPr dirty="0" sz="1300" spc="5">
                <a:latin typeface="Times New Roman"/>
                <a:cs typeface="Times New Roman"/>
              </a:rPr>
              <a:t>clause.</a:t>
            </a:r>
            <a:endParaRPr sz="1300">
              <a:latin typeface="Times New Roman"/>
              <a:cs typeface="Times New Roman"/>
            </a:endParaRPr>
          </a:p>
          <a:p>
            <a:pPr marL="137795">
              <a:lnSpc>
                <a:spcPts val="1410"/>
              </a:lnSpc>
            </a:pPr>
            <a:r>
              <a:rPr dirty="0" sz="1300" spc="5">
                <a:latin typeface="Times New Roman"/>
                <a:cs typeface="Times New Roman"/>
              </a:rPr>
              <a:t>This </a:t>
            </a:r>
            <a:r>
              <a:rPr dirty="0" sz="1300" spc="10">
                <a:latin typeface="Times New Roman"/>
                <a:cs typeface="Times New Roman"/>
              </a:rPr>
              <a:t>makes </a:t>
            </a:r>
            <a:r>
              <a:rPr dirty="0" sz="1300" spc="5">
                <a:latin typeface="Times New Roman"/>
                <a:cs typeface="Times New Roman"/>
              </a:rPr>
              <a:t>the code clearer </a:t>
            </a:r>
            <a:r>
              <a:rPr dirty="0" sz="1300" spc="10">
                <a:latin typeface="Times New Roman"/>
                <a:cs typeface="Times New Roman"/>
              </a:rPr>
              <a:t>by </a:t>
            </a:r>
            <a:r>
              <a:rPr dirty="0" sz="1300" spc="5">
                <a:latin typeface="Times New Roman"/>
                <a:cs typeface="Times New Roman"/>
              </a:rPr>
              <a:t>removing the need for nested </a:t>
            </a:r>
            <a:r>
              <a:rPr dirty="0" sz="1300" spc="10">
                <a:latin typeface="Courier New"/>
                <a:cs typeface="Courier New"/>
              </a:rPr>
              <a:t>END</a:t>
            </a:r>
            <a:r>
              <a:rPr dirty="0" sz="1300" spc="-385">
                <a:latin typeface="Courier New"/>
                <a:cs typeface="Courier New"/>
              </a:rPr>
              <a:t> </a:t>
            </a:r>
            <a:r>
              <a:rPr dirty="0" sz="1300" spc="10">
                <a:latin typeface="Courier New"/>
                <a:cs typeface="Courier New"/>
              </a:rPr>
              <a:t>IF</a:t>
            </a:r>
            <a:r>
              <a:rPr dirty="0" sz="1300" spc="10">
                <a:latin typeface="Times New Roman"/>
                <a:cs typeface="Times New Roman"/>
              </a:rPr>
              <a:t>s </a:t>
            </a:r>
            <a:r>
              <a:rPr dirty="0" sz="1300" spc="5">
                <a:latin typeface="Times New Roman"/>
                <a:cs typeface="Times New Roman"/>
              </a:rPr>
              <a:t>at the end of each</a:t>
            </a:r>
            <a:endParaRPr sz="1300">
              <a:latin typeface="Times New Roman"/>
              <a:cs typeface="Times New Roman"/>
            </a:endParaRPr>
          </a:p>
          <a:p>
            <a:pPr marL="137795">
              <a:lnSpc>
                <a:spcPts val="1535"/>
              </a:lnSpc>
            </a:pPr>
            <a:r>
              <a:rPr dirty="0" sz="1300" spc="5">
                <a:latin typeface="Times New Roman"/>
                <a:cs typeface="Times New Roman"/>
              </a:rPr>
              <a:t>further set of conditions and actions.</a:t>
            </a:r>
            <a:endParaRPr sz="1300">
              <a:latin typeface="Times New Roman"/>
              <a:cs typeface="Times New Roman"/>
            </a:endParaRPr>
          </a:p>
          <a:p>
            <a:pPr marL="137795">
              <a:lnSpc>
                <a:spcPts val="1455"/>
              </a:lnSpc>
              <a:spcBef>
                <a:spcPts val="270"/>
              </a:spcBef>
            </a:pPr>
            <a:r>
              <a:rPr dirty="0" sz="1300" spc="5" b="1">
                <a:latin typeface="Times New Roman"/>
                <a:cs typeface="Times New Roman"/>
              </a:rPr>
              <a:t>Example</a:t>
            </a:r>
            <a:endParaRPr sz="1300">
              <a:latin typeface="Times New Roman"/>
              <a:cs typeface="Times New Roman"/>
            </a:endParaRPr>
          </a:p>
          <a:p>
            <a:pPr marL="1480820" marR="3260090" indent="-185420">
              <a:lnSpc>
                <a:spcPts val="1310"/>
              </a:lnSpc>
              <a:spcBef>
                <a:spcPts val="50"/>
              </a:spcBef>
            </a:pPr>
            <a:r>
              <a:rPr dirty="0" sz="1200" spc="5">
                <a:latin typeface="Courier New"/>
                <a:cs typeface="Courier New"/>
              </a:rPr>
              <a:t>IF condition1</a:t>
            </a:r>
            <a:r>
              <a:rPr dirty="0" sz="1200" spc="-60">
                <a:latin typeface="Courier New"/>
                <a:cs typeface="Courier New"/>
              </a:rPr>
              <a:t> </a:t>
            </a:r>
            <a:r>
              <a:rPr dirty="0" sz="1200" spc="5">
                <a:latin typeface="Courier New"/>
                <a:cs typeface="Courier New"/>
              </a:rPr>
              <a:t>THEN  statement1;</a:t>
            </a:r>
            <a:endParaRPr sz="1200">
              <a:latin typeface="Courier New"/>
              <a:cs typeface="Courier New"/>
            </a:endParaRPr>
          </a:p>
          <a:p>
            <a:pPr marL="1295400">
              <a:lnSpc>
                <a:spcPts val="1215"/>
              </a:lnSpc>
            </a:pPr>
            <a:r>
              <a:rPr dirty="0" sz="1200" spc="5">
                <a:latin typeface="Courier New"/>
                <a:cs typeface="Courier New"/>
              </a:rPr>
              <a:t>ELSIF condition2</a:t>
            </a:r>
            <a:r>
              <a:rPr dirty="0" sz="1200">
                <a:latin typeface="Courier New"/>
                <a:cs typeface="Courier New"/>
              </a:rPr>
              <a:t> </a:t>
            </a:r>
            <a:r>
              <a:rPr dirty="0" sz="1200" spc="5">
                <a:latin typeface="Courier New"/>
                <a:cs typeface="Courier New"/>
              </a:rPr>
              <a:t>THEN</a:t>
            </a:r>
            <a:endParaRPr sz="1200">
              <a:latin typeface="Courier New"/>
              <a:cs typeface="Courier New"/>
            </a:endParaRPr>
          </a:p>
          <a:p>
            <a:pPr marL="1480820">
              <a:lnSpc>
                <a:spcPts val="1305"/>
              </a:lnSpc>
            </a:pPr>
            <a:r>
              <a:rPr dirty="0" sz="1200" spc="5">
                <a:latin typeface="Courier New"/>
                <a:cs typeface="Courier New"/>
              </a:rPr>
              <a:t>statement2;</a:t>
            </a:r>
            <a:endParaRPr sz="1200">
              <a:latin typeface="Courier New"/>
              <a:cs typeface="Courier New"/>
            </a:endParaRPr>
          </a:p>
          <a:p>
            <a:pPr marL="1480820" marR="2981960" indent="-185420">
              <a:lnSpc>
                <a:spcPts val="1310"/>
              </a:lnSpc>
              <a:spcBef>
                <a:spcPts val="80"/>
              </a:spcBef>
            </a:pPr>
            <a:r>
              <a:rPr dirty="0" sz="1200" spc="5">
                <a:latin typeface="Courier New"/>
                <a:cs typeface="Courier New"/>
              </a:rPr>
              <a:t>ELSIF condition3</a:t>
            </a:r>
            <a:r>
              <a:rPr dirty="0" sz="1200" spc="-55">
                <a:latin typeface="Courier New"/>
                <a:cs typeface="Courier New"/>
              </a:rPr>
              <a:t> </a:t>
            </a:r>
            <a:r>
              <a:rPr dirty="0" sz="1200" spc="5">
                <a:latin typeface="Courier New"/>
                <a:cs typeface="Courier New"/>
              </a:rPr>
              <a:t>THEN  statement3;</a:t>
            </a:r>
            <a:endParaRPr sz="1200">
              <a:latin typeface="Courier New"/>
              <a:cs typeface="Courier New"/>
            </a:endParaRPr>
          </a:p>
          <a:p>
            <a:pPr marL="1295400">
              <a:lnSpc>
                <a:spcPts val="1285"/>
              </a:lnSpc>
            </a:pPr>
            <a:r>
              <a:rPr dirty="0" sz="1200" spc="5">
                <a:latin typeface="Courier New"/>
                <a:cs typeface="Courier New"/>
              </a:rPr>
              <a:t>END IF;</a:t>
            </a:r>
            <a:endParaRPr sz="1200">
              <a:latin typeface="Courier New"/>
              <a:cs typeface="Courier New"/>
            </a:endParaRPr>
          </a:p>
          <a:p>
            <a:pPr algn="just" marL="137795">
              <a:lnSpc>
                <a:spcPct val="100000"/>
              </a:lnSpc>
              <a:spcBef>
                <a:spcPts val="345"/>
              </a:spcBef>
            </a:pPr>
            <a:r>
              <a:rPr dirty="0" sz="1300" spc="10">
                <a:latin typeface="Times New Roman"/>
                <a:cs typeface="Times New Roman"/>
              </a:rPr>
              <a:t>The </a:t>
            </a:r>
            <a:r>
              <a:rPr dirty="0" sz="1300" spc="5">
                <a:latin typeface="Times New Roman"/>
                <a:cs typeface="Times New Roman"/>
              </a:rPr>
              <a:t>statement in the </a:t>
            </a:r>
            <a:r>
              <a:rPr dirty="0" sz="1300">
                <a:latin typeface="Times New Roman"/>
                <a:cs typeface="Times New Roman"/>
              </a:rPr>
              <a:t>slide </a:t>
            </a:r>
            <a:r>
              <a:rPr dirty="0" sz="1300" spc="5">
                <a:latin typeface="Times New Roman"/>
                <a:cs typeface="Times New Roman"/>
              </a:rPr>
              <a:t>is further defined as</a:t>
            </a:r>
            <a:r>
              <a:rPr dirty="0" sz="1300" spc="15">
                <a:latin typeface="Times New Roman"/>
                <a:cs typeface="Times New Roman"/>
              </a:rPr>
              <a:t> </a:t>
            </a:r>
            <a:r>
              <a:rPr dirty="0" sz="1300" spc="5">
                <a:latin typeface="Times New Roman"/>
                <a:cs typeface="Times New Roman"/>
              </a:rPr>
              <a:t>follows:</a:t>
            </a:r>
            <a:endParaRPr sz="1300">
              <a:latin typeface="Times New Roman"/>
              <a:cs typeface="Times New Roman"/>
            </a:endParaRPr>
          </a:p>
          <a:p>
            <a:pPr algn="just" marL="138430" marR="23495">
              <a:lnSpc>
                <a:spcPct val="91700"/>
              </a:lnSpc>
              <a:spcBef>
                <a:spcPts val="400"/>
              </a:spcBef>
            </a:pPr>
            <a:r>
              <a:rPr dirty="0" sz="1300" spc="5">
                <a:latin typeface="Times New Roman"/>
                <a:cs typeface="Times New Roman"/>
              </a:rPr>
              <a:t>For a given value entered, return a </a:t>
            </a:r>
            <a:r>
              <a:rPr dirty="0" sz="1300" spc="10">
                <a:latin typeface="Times New Roman"/>
                <a:cs typeface="Times New Roman"/>
              </a:rPr>
              <a:t>calculated </a:t>
            </a:r>
            <a:r>
              <a:rPr dirty="0" sz="1300" spc="5">
                <a:latin typeface="Times New Roman"/>
                <a:cs typeface="Times New Roman"/>
              </a:rPr>
              <a:t>value. If the entered value is over 100, then  the calculated value is </a:t>
            </a:r>
            <a:r>
              <a:rPr dirty="0" sz="1300" spc="10">
                <a:latin typeface="Times New Roman"/>
                <a:cs typeface="Times New Roman"/>
              </a:rPr>
              <a:t>two </a:t>
            </a:r>
            <a:r>
              <a:rPr dirty="0" sz="1300" spc="5">
                <a:latin typeface="Times New Roman"/>
                <a:cs typeface="Times New Roman"/>
              </a:rPr>
              <a:t>times the entered value. If the entered value is between </a:t>
            </a:r>
            <a:r>
              <a:rPr dirty="0" sz="1300" spc="10">
                <a:latin typeface="Times New Roman"/>
                <a:cs typeface="Times New Roman"/>
              </a:rPr>
              <a:t>50 </a:t>
            </a:r>
            <a:r>
              <a:rPr dirty="0" sz="1300" spc="5">
                <a:latin typeface="Times New Roman"/>
                <a:cs typeface="Times New Roman"/>
              </a:rPr>
              <a:t>and  100, then the calculated value is </a:t>
            </a:r>
            <a:r>
              <a:rPr dirty="0" sz="1300" spc="10">
                <a:latin typeface="Times New Roman"/>
                <a:cs typeface="Times New Roman"/>
              </a:rPr>
              <a:t>50% </a:t>
            </a:r>
            <a:r>
              <a:rPr dirty="0" sz="1300" spc="5">
                <a:latin typeface="Times New Roman"/>
                <a:cs typeface="Times New Roman"/>
              </a:rPr>
              <a:t>of the starting value. If the entered value is less than  50, then the </a:t>
            </a:r>
            <a:r>
              <a:rPr dirty="0" sz="1300" spc="10">
                <a:latin typeface="Times New Roman"/>
                <a:cs typeface="Times New Roman"/>
              </a:rPr>
              <a:t>calculated </a:t>
            </a:r>
            <a:r>
              <a:rPr dirty="0" sz="1300" spc="5">
                <a:latin typeface="Times New Roman"/>
                <a:cs typeface="Times New Roman"/>
              </a:rPr>
              <a:t>value is </a:t>
            </a:r>
            <a:r>
              <a:rPr dirty="0" sz="1300" spc="10">
                <a:latin typeface="Times New Roman"/>
                <a:cs typeface="Times New Roman"/>
              </a:rPr>
              <a:t>10% </a:t>
            </a:r>
            <a:r>
              <a:rPr dirty="0" sz="1300" spc="5">
                <a:latin typeface="Times New Roman"/>
                <a:cs typeface="Times New Roman"/>
              </a:rPr>
              <a:t>of the starting</a:t>
            </a:r>
            <a:r>
              <a:rPr dirty="0" sz="1300">
                <a:latin typeface="Times New Roman"/>
                <a:cs typeface="Times New Roman"/>
              </a:rPr>
              <a:t> </a:t>
            </a:r>
            <a:r>
              <a:rPr dirty="0" sz="1300" spc="5">
                <a:latin typeface="Times New Roman"/>
                <a:cs typeface="Times New Roman"/>
              </a:rPr>
              <a:t>value.</a:t>
            </a:r>
            <a:endParaRPr sz="1300">
              <a:latin typeface="Times New Roman"/>
              <a:cs typeface="Times New Roman"/>
            </a:endParaRPr>
          </a:p>
          <a:p>
            <a:pPr algn="just" marL="138430">
              <a:lnSpc>
                <a:spcPct val="100000"/>
              </a:lnSpc>
              <a:spcBef>
                <a:spcPts val="265"/>
              </a:spcBef>
            </a:pPr>
            <a:r>
              <a:rPr dirty="0" sz="1300" spc="5" b="1">
                <a:latin typeface="Times New Roman"/>
                <a:cs typeface="Times New Roman"/>
              </a:rPr>
              <a:t>Note: </a:t>
            </a:r>
            <a:r>
              <a:rPr dirty="0" sz="1300" spc="10">
                <a:latin typeface="Times New Roman"/>
                <a:cs typeface="Times New Roman"/>
              </a:rPr>
              <a:t>Any </a:t>
            </a:r>
            <a:r>
              <a:rPr dirty="0" sz="1300" spc="5">
                <a:latin typeface="Times New Roman"/>
                <a:cs typeface="Times New Roman"/>
              </a:rPr>
              <a:t>arithmetic expression containing null values evaluates to</a:t>
            </a:r>
            <a:r>
              <a:rPr dirty="0" sz="1300" spc="15">
                <a:latin typeface="Times New Roman"/>
                <a:cs typeface="Times New Roman"/>
              </a:rPr>
              <a:t> </a:t>
            </a:r>
            <a:r>
              <a:rPr dirty="0" sz="1300" spc="5">
                <a:latin typeface="Times New Roman"/>
                <a:cs typeface="Times New Roman"/>
              </a:rPr>
              <a:t>null.</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Basic </a:t>
            </a:r>
            <a:r>
              <a:rPr dirty="0" sz="2000" b="1">
                <a:latin typeface="Arial"/>
                <a:cs typeface="Arial"/>
              </a:rPr>
              <a:t>Loop</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5</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177033"/>
            <a:ext cx="5121910" cy="2303780"/>
          </a:xfrm>
          <a:prstGeom prst="rect">
            <a:avLst/>
          </a:prstGeom>
          <a:solidFill>
            <a:srgbClr val="CCCCCC"/>
          </a:solidFill>
          <a:ln w="20574">
            <a:solidFill>
              <a:srgbClr val="000000"/>
            </a:solidFill>
          </a:ln>
        </p:spPr>
        <p:txBody>
          <a:bodyPr wrap="square" lIns="0" tIns="50165" rIns="0" bIns="0" rtlCol="0" vert="horz">
            <a:spAutoFit/>
          </a:bodyPr>
          <a:lstStyle/>
          <a:p>
            <a:pPr marL="74930">
              <a:lnSpc>
                <a:spcPts val="1555"/>
              </a:lnSpc>
              <a:spcBef>
                <a:spcPts val="395"/>
              </a:spcBef>
            </a:pPr>
            <a:r>
              <a:rPr dirty="0" sz="1300" spc="-20" b="1">
                <a:latin typeface="Courier New"/>
                <a:cs typeface="Courier New"/>
              </a:rPr>
              <a:t>DECLARE</a:t>
            </a:r>
            <a:endParaRPr sz="1300">
              <a:latin typeface="Courier New"/>
              <a:cs typeface="Courier New"/>
            </a:endParaRPr>
          </a:p>
          <a:p>
            <a:pPr marL="270510" marR="508000">
              <a:lnSpc>
                <a:spcPts val="1540"/>
              </a:lnSpc>
              <a:spcBef>
                <a:spcPts val="65"/>
              </a:spcBef>
              <a:tabLst>
                <a:tab pos="1382395" algn="l"/>
              </a:tabLst>
            </a:pPr>
            <a:r>
              <a:rPr dirty="0" sz="1300" spc="-15" b="1">
                <a:latin typeface="Courier New"/>
                <a:cs typeface="Courier New"/>
              </a:rPr>
              <a:t>v_ordid	</a:t>
            </a:r>
            <a:r>
              <a:rPr dirty="0" sz="1300" spc="-20" b="1">
                <a:latin typeface="Courier New"/>
                <a:cs typeface="Courier New"/>
              </a:rPr>
              <a:t>order_items.order_id%TYPE </a:t>
            </a:r>
            <a:r>
              <a:rPr dirty="0" sz="1300" spc="-15" b="1">
                <a:latin typeface="Courier New"/>
                <a:cs typeface="Courier New"/>
              </a:rPr>
              <a:t>:= </a:t>
            </a:r>
            <a:r>
              <a:rPr dirty="0" sz="1300" spc="-20" b="1">
                <a:latin typeface="Courier New"/>
                <a:cs typeface="Courier New"/>
              </a:rPr>
              <a:t>101;  </a:t>
            </a:r>
            <a:r>
              <a:rPr dirty="0" sz="1300" spc="-15" b="1">
                <a:latin typeface="Courier New"/>
                <a:cs typeface="Courier New"/>
              </a:rPr>
              <a:t>v_counter	NUMBER(2) :=</a:t>
            </a:r>
            <a:r>
              <a:rPr dirty="0" sz="1300" spc="-35" b="1">
                <a:latin typeface="Courier New"/>
                <a:cs typeface="Courier New"/>
              </a:rPr>
              <a:t> </a:t>
            </a:r>
            <a:r>
              <a:rPr dirty="0" sz="1300" spc="-20" b="1">
                <a:latin typeface="Courier New"/>
                <a:cs typeface="Courier New"/>
              </a:rPr>
              <a:t>1;</a:t>
            </a:r>
            <a:endParaRPr sz="1300">
              <a:latin typeface="Courier New"/>
              <a:cs typeface="Courier New"/>
            </a:endParaRPr>
          </a:p>
          <a:p>
            <a:pPr marL="74930">
              <a:lnSpc>
                <a:spcPts val="1495"/>
              </a:lnSpc>
            </a:pPr>
            <a:r>
              <a:rPr dirty="0" sz="1300" spc="-15" b="1">
                <a:latin typeface="Courier New"/>
                <a:cs typeface="Courier New"/>
              </a:rPr>
              <a:t>BEGIN</a:t>
            </a:r>
            <a:endParaRPr sz="1300">
              <a:latin typeface="Courier New"/>
              <a:cs typeface="Courier New"/>
            </a:endParaRPr>
          </a:p>
          <a:p>
            <a:pPr marL="270510">
              <a:lnSpc>
                <a:spcPts val="1550"/>
              </a:lnSpc>
            </a:pPr>
            <a:r>
              <a:rPr dirty="0" sz="1300" spc="-15" b="1">
                <a:latin typeface="Courier New"/>
                <a:cs typeface="Courier New"/>
              </a:rPr>
              <a:t>LOOP</a:t>
            </a:r>
            <a:endParaRPr sz="1300">
              <a:latin typeface="Courier New"/>
              <a:cs typeface="Courier New"/>
            </a:endParaRPr>
          </a:p>
          <a:p>
            <a:pPr marL="466090" marR="156210">
              <a:lnSpc>
                <a:spcPts val="1540"/>
              </a:lnSpc>
              <a:spcBef>
                <a:spcPts val="60"/>
              </a:spcBef>
            </a:pPr>
            <a:r>
              <a:rPr dirty="0" sz="1300" spc="-15" b="1">
                <a:latin typeface="Courier New"/>
                <a:cs typeface="Courier New"/>
              </a:rPr>
              <a:t>INSERT INTO </a:t>
            </a:r>
            <a:r>
              <a:rPr dirty="0" sz="1300" spc="-20" b="1">
                <a:latin typeface="Courier New"/>
                <a:cs typeface="Courier New"/>
              </a:rPr>
              <a:t>order_items(order_id,line_item_id)  VALUES(v_ordid, v_counter);</a:t>
            </a:r>
            <a:endParaRPr sz="1300">
              <a:latin typeface="Courier New"/>
              <a:cs typeface="Courier New"/>
            </a:endParaRPr>
          </a:p>
          <a:p>
            <a:pPr marL="466090" marR="2011680">
              <a:lnSpc>
                <a:spcPts val="1550"/>
              </a:lnSpc>
            </a:pPr>
            <a:r>
              <a:rPr dirty="0" sz="1300" spc="-15" b="1">
                <a:latin typeface="Courier New"/>
                <a:cs typeface="Courier New"/>
              </a:rPr>
              <a:t>v_counter := v_counter </a:t>
            </a:r>
            <a:r>
              <a:rPr dirty="0" sz="1300" spc="-10" b="1">
                <a:latin typeface="Courier New"/>
                <a:cs typeface="Courier New"/>
              </a:rPr>
              <a:t>+ </a:t>
            </a:r>
            <a:r>
              <a:rPr dirty="0" sz="1300" spc="-20" b="1">
                <a:latin typeface="Courier New"/>
                <a:cs typeface="Courier New"/>
              </a:rPr>
              <a:t>1;  </a:t>
            </a:r>
            <a:r>
              <a:rPr dirty="0" sz="1300" spc="-10" b="1">
                <a:latin typeface="Courier New"/>
                <a:cs typeface="Courier New"/>
              </a:rPr>
              <a:t>EXIT WHEN </a:t>
            </a:r>
            <a:r>
              <a:rPr dirty="0" sz="1300" spc="-15" b="1">
                <a:latin typeface="Courier New"/>
                <a:cs typeface="Courier New"/>
              </a:rPr>
              <a:t>v_counter </a:t>
            </a:r>
            <a:r>
              <a:rPr dirty="0" sz="1300" spc="-10" b="1">
                <a:latin typeface="Courier New"/>
                <a:cs typeface="Courier New"/>
              </a:rPr>
              <a:t>&gt;</a:t>
            </a:r>
            <a:r>
              <a:rPr dirty="0" sz="1300" spc="-75" b="1">
                <a:latin typeface="Courier New"/>
                <a:cs typeface="Courier New"/>
              </a:rPr>
              <a:t> </a:t>
            </a:r>
            <a:r>
              <a:rPr dirty="0" sz="1300" spc="-15" b="1">
                <a:latin typeface="Courier New"/>
                <a:cs typeface="Courier New"/>
              </a:rPr>
              <a:t>10;</a:t>
            </a:r>
            <a:endParaRPr sz="1300">
              <a:latin typeface="Courier New"/>
              <a:cs typeface="Courier New"/>
            </a:endParaRPr>
          </a:p>
          <a:p>
            <a:pPr marL="74930" marR="3964304" indent="194945">
              <a:lnSpc>
                <a:spcPts val="1540"/>
              </a:lnSpc>
              <a:spcBef>
                <a:spcPts val="5"/>
              </a:spcBef>
            </a:pPr>
            <a:r>
              <a:rPr dirty="0" sz="1300" spc="-15" b="1">
                <a:latin typeface="Courier New"/>
                <a:cs typeface="Courier New"/>
              </a:rPr>
              <a:t>END</a:t>
            </a:r>
            <a:r>
              <a:rPr dirty="0" sz="1300" spc="-90" b="1">
                <a:latin typeface="Courier New"/>
                <a:cs typeface="Courier New"/>
              </a:rPr>
              <a:t> </a:t>
            </a:r>
            <a:r>
              <a:rPr dirty="0" sz="1300" spc="-20" b="1">
                <a:latin typeface="Courier New"/>
                <a:cs typeface="Courier New"/>
              </a:rPr>
              <a:t>LOOP;</a:t>
            </a:r>
            <a:endParaRPr sz="1300">
              <a:latin typeface="Courier New"/>
              <a:cs typeface="Courier New"/>
            </a:endParaRPr>
          </a:p>
          <a:p>
            <a:pPr marL="74930" marR="3964304">
              <a:lnSpc>
                <a:spcPts val="1540"/>
              </a:lnSpc>
              <a:spcBef>
                <a:spcPts val="5"/>
              </a:spcBef>
            </a:pPr>
            <a:r>
              <a:rPr dirty="0" sz="1300" spc="-20" b="1">
                <a:latin typeface="Courier New"/>
                <a:cs typeface="Courier New"/>
              </a:rPr>
              <a:t>END;</a:t>
            </a:r>
            <a:endParaRPr sz="1300">
              <a:latin typeface="Courier New"/>
              <a:cs typeface="Courier New"/>
            </a:endParaRPr>
          </a:p>
        </p:txBody>
      </p:sp>
      <p:sp>
        <p:nvSpPr>
          <p:cNvPr id="5" name="object 5"/>
          <p:cNvSpPr txBox="1"/>
          <p:nvPr/>
        </p:nvSpPr>
        <p:spPr>
          <a:xfrm>
            <a:off x="743204" y="5609382"/>
            <a:ext cx="6161405" cy="12249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Basic</a:t>
            </a:r>
            <a:r>
              <a:rPr dirty="0" sz="1300" spc="-5" b="1">
                <a:latin typeface="Arial"/>
                <a:cs typeface="Arial"/>
              </a:rPr>
              <a:t> </a:t>
            </a:r>
            <a:r>
              <a:rPr dirty="0" sz="1300" spc="10" b="1">
                <a:latin typeface="Arial"/>
                <a:cs typeface="Arial"/>
              </a:rPr>
              <a:t>Loop</a:t>
            </a:r>
            <a:endParaRPr sz="1300">
              <a:latin typeface="Arial"/>
              <a:cs typeface="Arial"/>
            </a:endParaRPr>
          </a:p>
          <a:p>
            <a:pPr marL="137795" marR="1678939">
              <a:lnSpc>
                <a:spcPts val="1980"/>
              </a:lnSpc>
              <a:spcBef>
                <a:spcPts val="105"/>
              </a:spcBef>
            </a:pPr>
            <a:r>
              <a:rPr dirty="0" sz="1300" spc="10">
                <a:latin typeface="Times New Roman"/>
                <a:cs typeface="Times New Roman"/>
              </a:rPr>
              <a:t>The </a:t>
            </a:r>
            <a:r>
              <a:rPr dirty="0" sz="1300" spc="5">
                <a:latin typeface="Times New Roman"/>
                <a:cs typeface="Times New Roman"/>
              </a:rPr>
              <a:t>basic loop </a:t>
            </a:r>
            <a:r>
              <a:rPr dirty="0" sz="1300" spc="10">
                <a:latin typeface="Times New Roman"/>
                <a:cs typeface="Times New Roman"/>
              </a:rPr>
              <a:t>example shown </a:t>
            </a:r>
            <a:r>
              <a:rPr dirty="0" sz="1300" spc="5">
                <a:latin typeface="Times New Roman"/>
                <a:cs typeface="Times New Roman"/>
              </a:rPr>
              <a:t>in the slide is defined as follows:  Insert the first </a:t>
            </a:r>
            <a:r>
              <a:rPr dirty="0" sz="1300" spc="10">
                <a:latin typeface="Times New Roman"/>
                <a:cs typeface="Times New Roman"/>
              </a:rPr>
              <a:t>10 new </a:t>
            </a:r>
            <a:r>
              <a:rPr dirty="0" sz="1300" spc="5">
                <a:latin typeface="Times New Roman"/>
                <a:cs typeface="Times New Roman"/>
              </a:rPr>
              <a:t>line items for order </a:t>
            </a:r>
            <a:r>
              <a:rPr dirty="0" sz="1300" spc="10">
                <a:latin typeface="Times New Roman"/>
                <a:cs typeface="Times New Roman"/>
              </a:rPr>
              <a:t>number</a:t>
            </a:r>
            <a:r>
              <a:rPr dirty="0" sz="1300" spc="-10">
                <a:latin typeface="Times New Roman"/>
                <a:cs typeface="Times New Roman"/>
              </a:rPr>
              <a:t> </a:t>
            </a:r>
            <a:r>
              <a:rPr dirty="0" sz="1300" spc="5">
                <a:latin typeface="Times New Roman"/>
                <a:cs typeface="Times New Roman"/>
              </a:rPr>
              <a:t>101.</a:t>
            </a:r>
            <a:endParaRPr sz="1300">
              <a:latin typeface="Times New Roman"/>
              <a:cs typeface="Times New Roman"/>
            </a:endParaRPr>
          </a:p>
          <a:p>
            <a:pPr marL="137795" marR="5080">
              <a:lnSpc>
                <a:spcPct val="101499"/>
              </a:lnSpc>
              <a:spcBef>
                <a:spcPts val="260"/>
              </a:spcBef>
            </a:pPr>
            <a:r>
              <a:rPr dirty="0" sz="1300" spc="5" b="1">
                <a:latin typeface="Times New Roman"/>
                <a:cs typeface="Times New Roman"/>
              </a:rPr>
              <a:t>Note: </a:t>
            </a:r>
            <a:r>
              <a:rPr dirty="0" sz="1300" spc="10">
                <a:latin typeface="Times New Roman"/>
                <a:cs typeface="Times New Roman"/>
              </a:rPr>
              <a:t>A </a:t>
            </a:r>
            <a:r>
              <a:rPr dirty="0" sz="1300" spc="5">
                <a:latin typeface="Times New Roman"/>
                <a:cs typeface="Times New Roman"/>
              </a:rPr>
              <a:t>basic loop enables execution of its statements at least once, even if the condition  has been </a:t>
            </a:r>
            <a:r>
              <a:rPr dirty="0" sz="1300" spc="10">
                <a:latin typeface="Times New Roman"/>
                <a:cs typeface="Times New Roman"/>
              </a:rPr>
              <a:t>met upon </a:t>
            </a:r>
            <a:r>
              <a:rPr dirty="0" sz="1300" spc="5">
                <a:latin typeface="Times New Roman"/>
                <a:cs typeface="Times New Roman"/>
              </a:rPr>
              <a:t>entering the</a:t>
            </a:r>
            <a:r>
              <a:rPr dirty="0" sz="1300" spc="-10">
                <a:latin typeface="Times New Roman"/>
                <a:cs typeface="Times New Roman"/>
              </a:rPr>
              <a:t> </a:t>
            </a:r>
            <a:r>
              <a:rPr dirty="0" sz="1300" spc="5">
                <a:latin typeface="Times New Roman"/>
                <a:cs typeface="Times New Roman"/>
              </a:rPr>
              <a:t>loop.</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2" name="object 12"/>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5</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5005705" cy="1031875"/>
          </a:xfrm>
          <a:prstGeom prst="rect">
            <a:avLst/>
          </a:prstGeom>
        </p:spPr>
        <p:txBody>
          <a:bodyPr wrap="square" lIns="0" tIns="12700" rIns="0" bIns="0" rtlCol="0" vert="horz">
            <a:spAutoFit/>
          </a:bodyPr>
          <a:lstStyle/>
          <a:p>
            <a:pPr algn="ctr" marL="242570">
              <a:lnSpc>
                <a:spcPct val="100000"/>
              </a:lnSpc>
              <a:spcBef>
                <a:spcPts val="100"/>
              </a:spcBef>
            </a:pPr>
            <a:r>
              <a:rPr dirty="0" sz="2000" spc="-5" b="1">
                <a:latin typeface="Arial"/>
                <a:cs typeface="Arial"/>
              </a:rPr>
              <a:t>Creating DML </a:t>
            </a:r>
            <a:r>
              <a:rPr dirty="0" sz="2000" b="1">
                <a:latin typeface="Arial"/>
                <a:cs typeface="Arial"/>
              </a:rPr>
              <a:t>Triggers</a:t>
            </a:r>
            <a:endParaRPr sz="2000">
              <a:latin typeface="Arial"/>
              <a:cs typeface="Arial"/>
            </a:endParaRPr>
          </a:p>
          <a:p>
            <a:pPr>
              <a:lnSpc>
                <a:spcPct val="100000"/>
              </a:lnSpc>
              <a:spcBef>
                <a:spcPts val="35"/>
              </a:spcBef>
            </a:pPr>
            <a:endParaRPr sz="3150">
              <a:latin typeface="Arial"/>
              <a:cs typeface="Arial"/>
            </a:endParaRPr>
          </a:p>
          <a:p>
            <a:pPr>
              <a:lnSpc>
                <a:spcPct val="100000"/>
              </a:lnSpc>
            </a:pPr>
            <a:r>
              <a:rPr dirty="0" sz="1550" spc="10" b="1">
                <a:latin typeface="Arial"/>
                <a:cs typeface="Arial"/>
              </a:rPr>
              <a:t>Create </a:t>
            </a:r>
            <a:r>
              <a:rPr dirty="0" sz="1550" spc="15" b="1">
                <a:latin typeface="Arial"/>
                <a:cs typeface="Arial"/>
              </a:rPr>
              <a:t>DML </a:t>
            </a:r>
            <a:r>
              <a:rPr dirty="0" sz="1550" spc="10" b="1">
                <a:latin typeface="Arial"/>
                <a:cs typeface="Arial"/>
              </a:rPr>
              <a:t>statement or row type triggers by</a:t>
            </a:r>
            <a:r>
              <a:rPr dirty="0" sz="1550" spc="-40" b="1">
                <a:latin typeface="Arial"/>
                <a:cs typeface="Arial"/>
              </a:rPr>
              <a:t> </a:t>
            </a:r>
            <a:r>
              <a:rPr dirty="0" sz="1550" spc="10" b="1">
                <a:latin typeface="Arial"/>
                <a:cs typeface="Arial"/>
              </a:rPr>
              <a:t>using:</a:t>
            </a:r>
            <a:endParaRPr sz="1550">
              <a:latin typeface="Arial"/>
              <a:cs typeface="Arial"/>
            </a:endParaRPr>
          </a:p>
        </p:txBody>
      </p:sp>
      <p:sp>
        <p:nvSpPr>
          <p:cNvPr id="7" name="object 7"/>
          <p:cNvSpPr txBox="1"/>
          <p:nvPr/>
        </p:nvSpPr>
        <p:spPr>
          <a:xfrm>
            <a:off x="1243384" y="3650293"/>
            <a:ext cx="4963160" cy="1318895"/>
          </a:xfrm>
          <a:prstGeom prst="rect">
            <a:avLst/>
          </a:prstGeom>
        </p:spPr>
        <p:txBody>
          <a:bodyPr wrap="square" lIns="0" tIns="11430" rIns="0" bIns="0" rtlCol="0" vert="horz">
            <a:spAutoFit/>
          </a:bodyPr>
          <a:lstStyle/>
          <a:p>
            <a:pPr marL="408305" marR="734695" indent="-327025">
              <a:lnSpc>
                <a:spcPct val="101600"/>
              </a:lnSpc>
              <a:spcBef>
                <a:spcPts val="90"/>
              </a:spcBef>
              <a:buClr>
                <a:srgbClr val="FF0000"/>
              </a:buClr>
              <a:buFont typeface="Arial"/>
              <a:buChar char="•"/>
              <a:tabLst>
                <a:tab pos="408305" algn="l"/>
                <a:tab pos="408940" algn="l"/>
              </a:tabLst>
            </a:pPr>
            <a:r>
              <a:rPr dirty="0" sz="1550" spc="15" b="1">
                <a:latin typeface="Arial"/>
                <a:cs typeface="Arial"/>
              </a:rPr>
              <a:t>A </a:t>
            </a:r>
            <a:r>
              <a:rPr dirty="0" sz="1550" spc="10" b="1">
                <a:latin typeface="Arial"/>
                <a:cs typeface="Arial"/>
              </a:rPr>
              <a:t>statement trigger </a:t>
            </a:r>
            <a:r>
              <a:rPr dirty="0" sz="1550" spc="5" b="1">
                <a:latin typeface="Arial"/>
                <a:cs typeface="Arial"/>
              </a:rPr>
              <a:t>fires </a:t>
            </a:r>
            <a:r>
              <a:rPr dirty="0" sz="1550" spc="10" b="1">
                <a:latin typeface="Arial"/>
                <a:cs typeface="Arial"/>
              </a:rPr>
              <a:t>once </a:t>
            </a:r>
            <a:r>
              <a:rPr dirty="0" sz="1550" spc="5" b="1">
                <a:latin typeface="Arial"/>
                <a:cs typeface="Arial"/>
              </a:rPr>
              <a:t>for </a:t>
            </a:r>
            <a:r>
              <a:rPr dirty="0" sz="1550" spc="10" b="1">
                <a:latin typeface="Arial"/>
                <a:cs typeface="Arial"/>
              </a:rPr>
              <a:t>a </a:t>
            </a:r>
            <a:r>
              <a:rPr dirty="0" sz="1550" spc="15" b="1">
                <a:latin typeface="Arial"/>
                <a:cs typeface="Arial"/>
              </a:rPr>
              <a:t>DML  </a:t>
            </a:r>
            <a:r>
              <a:rPr dirty="0" sz="1550" spc="10" b="1">
                <a:latin typeface="Arial"/>
                <a:cs typeface="Arial"/>
              </a:rPr>
              <a:t>statement.</a:t>
            </a:r>
            <a:endParaRPr sz="1550">
              <a:latin typeface="Arial"/>
              <a:cs typeface="Arial"/>
            </a:endParaRPr>
          </a:p>
          <a:p>
            <a:pPr marR="5080" indent="81280">
              <a:lnSpc>
                <a:spcPct val="111400"/>
              </a:lnSpc>
              <a:spcBef>
                <a:spcPts val="190"/>
              </a:spcBef>
              <a:buClr>
                <a:srgbClr val="FF0000"/>
              </a:buClr>
              <a:buFont typeface="Arial"/>
              <a:buChar char="•"/>
              <a:tabLst>
                <a:tab pos="408305" algn="l"/>
                <a:tab pos="408940" algn="l"/>
              </a:tabLst>
            </a:pPr>
            <a:r>
              <a:rPr dirty="0" sz="1550" spc="15" b="1">
                <a:latin typeface="Arial"/>
                <a:cs typeface="Arial"/>
              </a:rPr>
              <a:t>A </a:t>
            </a:r>
            <a:r>
              <a:rPr dirty="0" sz="1550" spc="10" b="1">
                <a:latin typeface="Arial"/>
                <a:cs typeface="Arial"/>
              </a:rPr>
              <a:t>row trigger </a:t>
            </a:r>
            <a:r>
              <a:rPr dirty="0" sz="1550" spc="5" b="1">
                <a:latin typeface="Arial"/>
                <a:cs typeface="Arial"/>
              </a:rPr>
              <a:t>fires </a:t>
            </a:r>
            <a:r>
              <a:rPr dirty="0" sz="1550" spc="10" b="1">
                <a:latin typeface="Arial"/>
                <a:cs typeface="Arial"/>
              </a:rPr>
              <a:t>once </a:t>
            </a:r>
            <a:r>
              <a:rPr dirty="0" sz="1550" spc="5" b="1">
                <a:latin typeface="Arial"/>
                <a:cs typeface="Arial"/>
              </a:rPr>
              <a:t>for </a:t>
            </a:r>
            <a:r>
              <a:rPr dirty="0" sz="1550" spc="10" b="1">
                <a:latin typeface="Arial"/>
                <a:cs typeface="Arial"/>
              </a:rPr>
              <a:t>each row affected.  Note: Trigger names must be unique with respect to  other triggers </a:t>
            </a:r>
            <a:r>
              <a:rPr dirty="0" sz="1550" spc="5" b="1">
                <a:latin typeface="Arial"/>
                <a:cs typeface="Arial"/>
              </a:rPr>
              <a:t>in </a:t>
            </a:r>
            <a:r>
              <a:rPr dirty="0" sz="1550" spc="10" b="1">
                <a:latin typeface="Arial"/>
                <a:cs typeface="Arial"/>
              </a:rPr>
              <a:t>the same</a:t>
            </a:r>
            <a:r>
              <a:rPr dirty="0" sz="1550" spc="-20" b="1">
                <a:latin typeface="Arial"/>
                <a:cs typeface="Arial"/>
              </a:rPr>
              <a:t> </a:t>
            </a:r>
            <a:r>
              <a:rPr dirty="0" sz="1550" spc="10" b="1">
                <a:latin typeface="Arial"/>
                <a:cs typeface="Arial"/>
              </a:rPr>
              <a:t>schema.</a:t>
            </a:r>
            <a:endParaRPr sz="1550">
              <a:latin typeface="Arial"/>
              <a:cs typeface="Arial"/>
            </a:endParaRPr>
          </a:p>
        </p:txBody>
      </p:sp>
      <p:sp>
        <p:nvSpPr>
          <p:cNvPr id="8" name="object 8"/>
          <p:cNvSpPr txBox="1"/>
          <p:nvPr/>
        </p:nvSpPr>
        <p:spPr>
          <a:xfrm>
            <a:off x="1335786" y="1919477"/>
            <a:ext cx="5105400" cy="1689735"/>
          </a:xfrm>
          <a:prstGeom prst="rect">
            <a:avLst/>
          </a:prstGeom>
          <a:solidFill>
            <a:srgbClr val="CCCCCC"/>
          </a:solidFill>
          <a:ln w="20574">
            <a:solidFill>
              <a:srgbClr val="000000"/>
            </a:solidFill>
          </a:ln>
        </p:spPr>
        <p:txBody>
          <a:bodyPr wrap="square" lIns="0" tIns="31114" rIns="0" bIns="0" rtlCol="0" vert="horz">
            <a:spAutoFit/>
          </a:bodyPr>
          <a:lstStyle/>
          <a:p>
            <a:pPr marL="173355" marR="1116965" indent="-97790">
              <a:lnSpc>
                <a:spcPts val="1540"/>
              </a:lnSpc>
              <a:spcBef>
                <a:spcPts val="244"/>
              </a:spcBef>
            </a:pPr>
            <a:r>
              <a:rPr dirty="0" sz="1300" spc="-15" b="1">
                <a:latin typeface="Courier New"/>
                <a:cs typeface="Courier New"/>
              </a:rPr>
              <a:t>CREATE [OR REPLACE] TRIGGER </a:t>
            </a:r>
            <a:r>
              <a:rPr dirty="0" sz="1300" spc="-20" b="1" i="1">
                <a:latin typeface="Courier New"/>
                <a:cs typeface="Courier New"/>
              </a:rPr>
              <a:t>trigger_name  </a:t>
            </a:r>
            <a:r>
              <a:rPr dirty="0" sz="1300" spc="-20" b="1" i="1">
                <a:latin typeface="Courier New"/>
                <a:cs typeface="Courier New"/>
              </a:rPr>
              <a:t>timing</a:t>
            </a:r>
            <a:endParaRPr sz="1300">
              <a:latin typeface="Courier New"/>
              <a:cs typeface="Courier New"/>
            </a:endParaRPr>
          </a:p>
          <a:p>
            <a:pPr marL="173355">
              <a:lnSpc>
                <a:spcPts val="1495"/>
              </a:lnSpc>
            </a:pPr>
            <a:r>
              <a:rPr dirty="0" sz="1300" spc="-15" b="1" i="1">
                <a:latin typeface="Courier New"/>
                <a:cs typeface="Courier New"/>
              </a:rPr>
              <a:t>event1 </a:t>
            </a:r>
            <a:r>
              <a:rPr dirty="0" sz="1300" spc="-15" b="1">
                <a:latin typeface="Courier New"/>
                <a:cs typeface="Courier New"/>
              </a:rPr>
              <a:t>[OR </a:t>
            </a:r>
            <a:r>
              <a:rPr dirty="0" sz="1300" spc="-15" b="1" i="1">
                <a:latin typeface="Courier New"/>
                <a:cs typeface="Courier New"/>
              </a:rPr>
              <a:t>event2 </a:t>
            </a:r>
            <a:r>
              <a:rPr dirty="0" sz="1300" spc="-15" b="1">
                <a:latin typeface="Courier New"/>
                <a:cs typeface="Courier New"/>
              </a:rPr>
              <a:t>OR</a:t>
            </a:r>
            <a:r>
              <a:rPr dirty="0" sz="1300" spc="-35" b="1">
                <a:latin typeface="Courier New"/>
                <a:cs typeface="Courier New"/>
              </a:rPr>
              <a:t> </a:t>
            </a:r>
            <a:r>
              <a:rPr dirty="0" sz="1300" spc="-15" b="1" i="1">
                <a:latin typeface="Courier New"/>
                <a:cs typeface="Courier New"/>
              </a:rPr>
              <a:t>event3</a:t>
            </a:r>
            <a:r>
              <a:rPr dirty="0" sz="1300" spc="-15" b="1">
                <a:latin typeface="Courier New"/>
                <a:cs typeface="Courier New"/>
              </a:rPr>
              <a:t>]</a:t>
            </a:r>
            <a:endParaRPr sz="1300">
              <a:latin typeface="Courier New"/>
              <a:cs typeface="Courier New"/>
            </a:endParaRPr>
          </a:p>
          <a:p>
            <a:pPr marL="75565">
              <a:lnSpc>
                <a:spcPts val="1545"/>
              </a:lnSpc>
            </a:pPr>
            <a:r>
              <a:rPr dirty="0" sz="1300" spc="-15" b="1">
                <a:latin typeface="Courier New"/>
                <a:cs typeface="Courier New"/>
              </a:rPr>
              <a:t>ON</a:t>
            </a:r>
            <a:r>
              <a:rPr dirty="0" sz="1300" spc="-25" b="1">
                <a:latin typeface="Courier New"/>
                <a:cs typeface="Courier New"/>
              </a:rPr>
              <a:t> </a:t>
            </a:r>
            <a:r>
              <a:rPr dirty="0" sz="1300" spc="-15" b="1" i="1">
                <a:latin typeface="Courier New"/>
                <a:cs typeface="Courier New"/>
              </a:rPr>
              <a:t>object_name</a:t>
            </a:r>
            <a:endParaRPr sz="1300">
              <a:latin typeface="Courier New"/>
              <a:cs typeface="Courier New"/>
            </a:endParaRPr>
          </a:p>
          <a:p>
            <a:pPr marL="173355" marR="1310640" indent="-97790">
              <a:lnSpc>
                <a:spcPts val="1550"/>
              </a:lnSpc>
              <a:spcBef>
                <a:spcPts val="50"/>
              </a:spcBef>
            </a:pPr>
            <a:r>
              <a:rPr dirty="0" sz="1300" spc="-20" b="1">
                <a:latin typeface="Courier New"/>
                <a:cs typeface="Courier New"/>
              </a:rPr>
              <a:t>[[REFERENCING </a:t>
            </a:r>
            <a:r>
              <a:rPr dirty="0" sz="1300" spc="-15" b="1">
                <a:latin typeface="Courier New"/>
                <a:cs typeface="Courier New"/>
              </a:rPr>
              <a:t>OLD AS </a:t>
            </a:r>
            <a:r>
              <a:rPr dirty="0" sz="1300" spc="-15" b="1" i="1">
                <a:latin typeface="Courier New"/>
                <a:cs typeface="Courier New"/>
              </a:rPr>
              <a:t>old </a:t>
            </a:r>
            <a:r>
              <a:rPr dirty="0" sz="1300" spc="-10" b="1" i="1">
                <a:latin typeface="Courier New"/>
                <a:cs typeface="Courier New"/>
              </a:rPr>
              <a:t>| </a:t>
            </a:r>
            <a:r>
              <a:rPr dirty="0" sz="1300" spc="-10" b="1">
                <a:latin typeface="Courier New"/>
                <a:cs typeface="Courier New"/>
              </a:rPr>
              <a:t>NEW AS </a:t>
            </a:r>
            <a:r>
              <a:rPr dirty="0" sz="1300" spc="-15" b="1" i="1">
                <a:latin typeface="Courier New"/>
                <a:cs typeface="Courier New"/>
              </a:rPr>
              <a:t>new</a:t>
            </a:r>
            <a:r>
              <a:rPr dirty="0" sz="1300" spc="-15" b="1">
                <a:latin typeface="Courier New"/>
                <a:cs typeface="Courier New"/>
              </a:rPr>
              <a:t>]  FOR EACH</a:t>
            </a:r>
            <a:r>
              <a:rPr dirty="0" sz="1300" spc="-35" b="1">
                <a:latin typeface="Courier New"/>
                <a:cs typeface="Courier New"/>
              </a:rPr>
              <a:t> </a:t>
            </a:r>
            <a:r>
              <a:rPr dirty="0" sz="1300" spc="-20" b="1">
                <a:latin typeface="Courier New"/>
                <a:cs typeface="Courier New"/>
              </a:rPr>
              <a:t>ROW</a:t>
            </a:r>
            <a:endParaRPr sz="1300">
              <a:latin typeface="Courier New"/>
              <a:cs typeface="Courier New"/>
            </a:endParaRPr>
          </a:p>
          <a:p>
            <a:pPr marL="173355">
              <a:lnSpc>
                <a:spcPts val="1490"/>
              </a:lnSpc>
            </a:pPr>
            <a:r>
              <a:rPr dirty="0" sz="1300" spc="-15" b="1">
                <a:latin typeface="Courier New"/>
                <a:cs typeface="Courier New"/>
              </a:rPr>
              <a:t>[WHEN</a:t>
            </a:r>
            <a:r>
              <a:rPr dirty="0" sz="1300" spc="-25" b="1">
                <a:latin typeface="Courier New"/>
                <a:cs typeface="Courier New"/>
              </a:rPr>
              <a:t> </a:t>
            </a:r>
            <a:r>
              <a:rPr dirty="0" sz="1300" spc="-15" b="1">
                <a:latin typeface="Courier New"/>
                <a:cs typeface="Courier New"/>
              </a:rPr>
              <a:t>(</a:t>
            </a:r>
            <a:r>
              <a:rPr dirty="0" sz="1300" spc="-15" b="1" i="1">
                <a:latin typeface="Courier New"/>
                <a:cs typeface="Courier New"/>
              </a:rPr>
              <a:t>condition</a:t>
            </a:r>
            <a:r>
              <a:rPr dirty="0" sz="1300" spc="-15" b="1">
                <a:latin typeface="Courier New"/>
                <a:cs typeface="Courier New"/>
              </a:rPr>
              <a:t>)]]</a:t>
            </a:r>
            <a:endParaRPr sz="1300">
              <a:latin typeface="Courier New"/>
              <a:cs typeface="Courier New"/>
            </a:endParaRPr>
          </a:p>
          <a:p>
            <a:pPr marL="75565">
              <a:lnSpc>
                <a:spcPts val="1555"/>
              </a:lnSpc>
            </a:pPr>
            <a:r>
              <a:rPr dirty="0" sz="1300" spc="-15" b="1" i="1">
                <a:latin typeface="Courier New"/>
                <a:cs typeface="Courier New"/>
              </a:rPr>
              <a:t>trigger_body</a:t>
            </a:r>
            <a:endParaRPr sz="1300">
              <a:latin typeface="Courier New"/>
              <a:cs typeface="Courier New"/>
            </a:endParaRPr>
          </a:p>
        </p:txBody>
      </p:sp>
      <p:sp>
        <p:nvSpPr>
          <p:cNvPr id="9" name="object 9"/>
          <p:cNvSpPr txBox="1"/>
          <p:nvPr/>
        </p:nvSpPr>
        <p:spPr>
          <a:xfrm>
            <a:off x="743204" y="5609382"/>
            <a:ext cx="6256655" cy="390842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DML Triggers</a:t>
            </a:r>
            <a:endParaRPr sz="1300">
              <a:latin typeface="Arial"/>
              <a:cs typeface="Arial"/>
            </a:endParaRPr>
          </a:p>
          <a:p>
            <a:pPr marL="137795">
              <a:lnSpc>
                <a:spcPts val="1530"/>
              </a:lnSpc>
              <a:spcBef>
                <a:spcPts val="390"/>
              </a:spcBef>
            </a:pPr>
            <a:r>
              <a:rPr dirty="0" sz="1300" spc="10">
                <a:latin typeface="Times New Roman"/>
                <a:cs typeface="Times New Roman"/>
              </a:rPr>
              <a:t>The </a:t>
            </a:r>
            <a:r>
              <a:rPr dirty="0" sz="1300" spc="5">
                <a:latin typeface="Times New Roman"/>
                <a:cs typeface="Times New Roman"/>
              </a:rPr>
              <a:t>components of the trigger syntax</a:t>
            </a:r>
            <a:r>
              <a:rPr dirty="0" sz="1300">
                <a:latin typeface="Times New Roman"/>
                <a:cs typeface="Times New Roman"/>
              </a:rPr>
              <a:t> </a:t>
            </a:r>
            <a:r>
              <a:rPr dirty="0" sz="1300" spc="5">
                <a:latin typeface="Times New Roman"/>
                <a:cs typeface="Times New Roman"/>
              </a:rPr>
              <a:t>are:</a:t>
            </a:r>
            <a:endParaRPr sz="1300">
              <a:latin typeface="Times New Roman"/>
              <a:cs typeface="Times New Roman"/>
            </a:endParaRPr>
          </a:p>
          <a:p>
            <a:pPr marL="515620" indent="-252095">
              <a:lnSpc>
                <a:spcPts val="1530"/>
              </a:lnSpc>
              <a:buSzPct val="65384"/>
              <a:buFont typeface="Courier New"/>
              <a:buChar char="•"/>
              <a:tabLst>
                <a:tab pos="514984" algn="l"/>
                <a:tab pos="515620" algn="l"/>
              </a:tabLst>
            </a:pPr>
            <a:r>
              <a:rPr dirty="0" sz="1300" spc="15" i="1">
                <a:latin typeface="Courier New"/>
                <a:cs typeface="Courier New"/>
              </a:rPr>
              <a:t>trigger_name</a:t>
            </a:r>
            <a:r>
              <a:rPr dirty="0" sz="1300" spc="-455" i="1">
                <a:latin typeface="Courier New"/>
                <a:cs typeface="Courier New"/>
              </a:rPr>
              <a:t> </a:t>
            </a:r>
            <a:r>
              <a:rPr dirty="0" sz="1300" spc="5">
                <a:latin typeface="Times New Roman"/>
                <a:cs typeface="Times New Roman"/>
              </a:rPr>
              <a:t>uniquely identifies the trigger.</a:t>
            </a:r>
            <a:endParaRPr sz="1300">
              <a:latin typeface="Times New Roman"/>
              <a:cs typeface="Times New Roman"/>
            </a:endParaRPr>
          </a:p>
          <a:p>
            <a:pPr marL="515620" marR="186055" indent="-251460">
              <a:lnSpc>
                <a:spcPct val="101499"/>
              </a:lnSpc>
              <a:buSzPct val="65384"/>
              <a:buFont typeface="Courier New"/>
              <a:buChar char="•"/>
              <a:tabLst>
                <a:tab pos="514984" algn="l"/>
                <a:tab pos="515620" algn="l"/>
              </a:tabLst>
            </a:pPr>
            <a:r>
              <a:rPr dirty="0" sz="1300" spc="10" i="1">
                <a:latin typeface="Courier New"/>
                <a:cs typeface="Courier New"/>
              </a:rPr>
              <a:t>timing</a:t>
            </a:r>
            <a:r>
              <a:rPr dirty="0" sz="1300" spc="-340" i="1">
                <a:latin typeface="Courier New"/>
                <a:cs typeface="Courier New"/>
              </a:rPr>
              <a:t> </a:t>
            </a:r>
            <a:r>
              <a:rPr dirty="0" sz="1300" spc="5">
                <a:latin typeface="Times New Roman"/>
                <a:cs typeface="Times New Roman"/>
              </a:rPr>
              <a:t>indicates </a:t>
            </a:r>
            <a:r>
              <a:rPr dirty="0" sz="1300" spc="10">
                <a:latin typeface="Times New Roman"/>
                <a:cs typeface="Times New Roman"/>
              </a:rPr>
              <a:t>when </a:t>
            </a:r>
            <a:r>
              <a:rPr dirty="0" sz="1300" spc="5">
                <a:latin typeface="Times New Roman"/>
                <a:cs typeface="Times New Roman"/>
              </a:rPr>
              <a:t>the trigger fires in relation to the triggering event. Values  are </a:t>
            </a:r>
            <a:r>
              <a:rPr dirty="0" sz="1300" spc="10">
                <a:latin typeface="Courier New"/>
                <a:cs typeface="Courier New"/>
              </a:rPr>
              <a:t>BEFORE</a:t>
            </a:r>
            <a:r>
              <a:rPr dirty="0" sz="1300" spc="10">
                <a:latin typeface="Times New Roman"/>
                <a:cs typeface="Times New Roman"/>
              </a:rPr>
              <a:t>, </a:t>
            </a:r>
            <a:r>
              <a:rPr dirty="0" sz="1300" spc="10">
                <a:latin typeface="Courier New"/>
                <a:cs typeface="Courier New"/>
              </a:rPr>
              <a:t>AFTER</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INSTEAD</a:t>
            </a:r>
            <a:r>
              <a:rPr dirty="0" sz="1300" spc="-445">
                <a:latin typeface="Courier New"/>
                <a:cs typeface="Courier New"/>
              </a:rPr>
              <a:t> </a:t>
            </a:r>
            <a:r>
              <a:rPr dirty="0" sz="1300" spc="10">
                <a:latin typeface="Courier New"/>
                <a:cs typeface="Courier New"/>
              </a:rPr>
              <a:t>OF</a:t>
            </a:r>
            <a:r>
              <a:rPr dirty="0" sz="1300" spc="10">
                <a:latin typeface="Times New Roman"/>
                <a:cs typeface="Times New Roman"/>
              </a:rPr>
              <a:t>.</a:t>
            </a:r>
            <a:endParaRPr sz="1300">
              <a:latin typeface="Times New Roman"/>
              <a:cs typeface="Times New Roman"/>
            </a:endParaRPr>
          </a:p>
          <a:p>
            <a:pPr marL="514984" marR="1433830" indent="-251460">
              <a:lnSpc>
                <a:spcPts val="1580"/>
              </a:lnSpc>
              <a:spcBef>
                <a:spcPts val="55"/>
              </a:spcBef>
              <a:buSzPct val="65384"/>
              <a:buChar char="•"/>
              <a:tabLst>
                <a:tab pos="514984" algn="l"/>
                <a:tab pos="515620" algn="l"/>
              </a:tabLst>
            </a:pPr>
            <a:r>
              <a:rPr dirty="0" sz="1300" spc="15">
                <a:latin typeface="Courier New"/>
                <a:cs typeface="Courier New"/>
              </a:rPr>
              <a:t>event</a:t>
            </a:r>
            <a:r>
              <a:rPr dirty="0" sz="1300" spc="-400">
                <a:latin typeface="Courier New"/>
                <a:cs typeface="Courier New"/>
              </a:rPr>
              <a:t> </a:t>
            </a:r>
            <a:r>
              <a:rPr dirty="0" sz="1300" spc="5">
                <a:latin typeface="Times New Roman"/>
                <a:cs typeface="Times New Roman"/>
              </a:rPr>
              <a:t>identifies the </a:t>
            </a:r>
            <a:r>
              <a:rPr dirty="0" sz="1300" spc="10">
                <a:latin typeface="Times New Roman"/>
                <a:cs typeface="Times New Roman"/>
              </a:rPr>
              <a:t>DML </a:t>
            </a:r>
            <a:r>
              <a:rPr dirty="0" sz="1300" spc="5">
                <a:latin typeface="Times New Roman"/>
                <a:cs typeface="Times New Roman"/>
              </a:rPr>
              <a:t>operation causing the trigger to fire.  Values are</a:t>
            </a:r>
            <a:r>
              <a:rPr dirty="0" sz="1300" spc="15">
                <a:latin typeface="Times New Roman"/>
                <a:cs typeface="Times New Roman"/>
              </a:rPr>
              <a:t> </a:t>
            </a:r>
            <a:r>
              <a:rPr dirty="0" sz="1300" spc="10">
                <a:latin typeface="Courier New"/>
                <a:cs typeface="Courier New"/>
              </a:rPr>
              <a:t>INSERT</a:t>
            </a:r>
            <a:r>
              <a:rPr dirty="0" sz="1300" spc="10">
                <a:latin typeface="Times New Roman"/>
                <a:cs typeface="Times New Roman"/>
              </a:rPr>
              <a:t>, </a:t>
            </a:r>
            <a:r>
              <a:rPr dirty="0" sz="1300" spc="15">
                <a:latin typeface="Courier New"/>
                <a:cs typeface="Courier New"/>
              </a:rPr>
              <a:t>UPDATE</a:t>
            </a:r>
            <a:r>
              <a:rPr dirty="0" sz="1300" spc="-440">
                <a:latin typeface="Courier New"/>
                <a:cs typeface="Courier New"/>
              </a:rPr>
              <a:t> </a:t>
            </a:r>
            <a:r>
              <a:rPr dirty="0" sz="1300" spc="15">
                <a:latin typeface="Courier New"/>
                <a:cs typeface="Courier New"/>
              </a:rPr>
              <a:t>[OF</a:t>
            </a:r>
            <a:r>
              <a:rPr dirty="0" sz="1300" spc="-445">
                <a:latin typeface="Courier New"/>
                <a:cs typeface="Courier New"/>
              </a:rPr>
              <a:t> </a:t>
            </a:r>
            <a:r>
              <a:rPr dirty="0" sz="1300" spc="10">
                <a:latin typeface="Courier New"/>
                <a:cs typeface="Courier New"/>
              </a:rPr>
              <a:t>column]</a:t>
            </a:r>
            <a:r>
              <a:rPr dirty="0" sz="1300" spc="10">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10">
                <a:latin typeface="Courier New"/>
                <a:cs typeface="Courier New"/>
              </a:rPr>
              <a:t>DELETE</a:t>
            </a:r>
            <a:r>
              <a:rPr dirty="0" sz="1300" spc="10">
                <a:latin typeface="Times New Roman"/>
                <a:cs typeface="Times New Roman"/>
              </a:rPr>
              <a:t>.</a:t>
            </a:r>
            <a:endParaRPr sz="1300">
              <a:latin typeface="Times New Roman"/>
              <a:cs typeface="Times New Roman"/>
            </a:endParaRPr>
          </a:p>
          <a:p>
            <a:pPr marL="515620" indent="-252095">
              <a:lnSpc>
                <a:spcPts val="1525"/>
              </a:lnSpc>
              <a:buSzPct val="65384"/>
              <a:buFont typeface="Courier New"/>
              <a:buChar char="•"/>
              <a:tabLst>
                <a:tab pos="514984" algn="l"/>
                <a:tab pos="515620" algn="l"/>
              </a:tabLst>
            </a:pPr>
            <a:r>
              <a:rPr dirty="0" sz="1300" spc="15" i="1">
                <a:latin typeface="Courier New"/>
                <a:cs typeface="Courier New"/>
              </a:rPr>
              <a:t>object_name</a:t>
            </a:r>
            <a:r>
              <a:rPr dirty="0" sz="1300" spc="-415" i="1">
                <a:latin typeface="Courier New"/>
                <a:cs typeface="Courier New"/>
              </a:rPr>
              <a:t> </a:t>
            </a:r>
            <a:r>
              <a:rPr dirty="0" sz="1300" spc="5">
                <a:latin typeface="Times New Roman"/>
                <a:cs typeface="Times New Roman"/>
              </a:rPr>
              <a:t>indicates the table or view associated with the trigger.</a:t>
            </a:r>
            <a:endParaRPr sz="1300">
              <a:latin typeface="Times New Roman"/>
              <a:cs typeface="Times New Roman"/>
            </a:endParaRPr>
          </a:p>
          <a:p>
            <a:pPr marL="514984" indent="-252095">
              <a:lnSpc>
                <a:spcPts val="1530"/>
              </a:lnSpc>
              <a:spcBef>
                <a:spcPts val="100"/>
              </a:spcBef>
              <a:buChar char="•"/>
              <a:tabLst>
                <a:tab pos="514984" algn="l"/>
                <a:tab pos="515620" algn="l"/>
              </a:tabLst>
            </a:pPr>
            <a:r>
              <a:rPr dirty="0" sz="1300" spc="5">
                <a:latin typeface="Times New Roman"/>
                <a:cs typeface="Times New Roman"/>
              </a:rPr>
              <a:t>For </a:t>
            </a:r>
            <a:r>
              <a:rPr dirty="0" sz="1300" spc="10">
                <a:latin typeface="Times New Roman"/>
                <a:cs typeface="Times New Roman"/>
              </a:rPr>
              <a:t>row </a:t>
            </a:r>
            <a:r>
              <a:rPr dirty="0" sz="1300" spc="5">
                <a:latin typeface="Times New Roman"/>
                <a:cs typeface="Times New Roman"/>
              </a:rPr>
              <a:t>triggers, </a:t>
            </a:r>
            <a:r>
              <a:rPr dirty="0" sz="1300" spc="10">
                <a:latin typeface="Times New Roman"/>
                <a:cs typeface="Times New Roman"/>
              </a:rPr>
              <a:t>you </a:t>
            </a:r>
            <a:r>
              <a:rPr dirty="0" sz="1300" spc="5">
                <a:latin typeface="Times New Roman"/>
                <a:cs typeface="Times New Roman"/>
              </a:rPr>
              <a:t>can</a:t>
            </a:r>
            <a:r>
              <a:rPr dirty="0" sz="1300" spc="-10">
                <a:latin typeface="Times New Roman"/>
                <a:cs typeface="Times New Roman"/>
              </a:rPr>
              <a:t> </a:t>
            </a:r>
            <a:r>
              <a:rPr dirty="0" sz="1300" spc="5">
                <a:latin typeface="Times New Roman"/>
                <a:cs typeface="Times New Roman"/>
              </a:rPr>
              <a:t>specify:</a:t>
            </a:r>
            <a:endParaRPr sz="1300">
              <a:latin typeface="Times New Roman"/>
              <a:cs typeface="Times New Roman"/>
            </a:endParaRPr>
          </a:p>
          <a:p>
            <a:pPr lvl="1" marL="892175" marR="142240" indent="-251460">
              <a:lnSpc>
                <a:spcPts val="1580"/>
              </a:lnSpc>
              <a:spcBef>
                <a:spcPts val="5"/>
              </a:spcBef>
              <a:buChar char="-"/>
              <a:tabLst>
                <a:tab pos="892175" algn="l"/>
                <a:tab pos="892810" algn="l"/>
              </a:tabLst>
            </a:pPr>
            <a:r>
              <a:rPr dirty="0" sz="1300" spc="10">
                <a:latin typeface="Times New Roman"/>
                <a:cs typeface="Times New Roman"/>
              </a:rPr>
              <a:t>A </a:t>
            </a:r>
            <a:r>
              <a:rPr dirty="0" sz="1300" spc="15">
                <a:latin typeface="Courier New"/>
                <a:cs typeface="Courier New"/>
              </a:rPr>
              <a:t>REFERENCING</a:t>
            </a:r>
            <a:r>
              <a:rPr dirty="0" sz="1300" spc="-405">
                <a:latin typeface="Courier New"/>
                <a:cs typeface="Courier New"/>
              </a:rPr>
              <a:t> </a:t>
            </a:r>
            <a:r>
              <a:rPr dirty="0" sz="1300" spc="10">
                <a:latin typeface="Times New Roman"/>
                <a:cs typeface="Times New Roman"/>
              </a:rPr>
              <a:t>clause </a:t>
            </a:r>
            <a:r>
              <a:rPr dirty="0" sz="1300" spc="5">
                <a:latin typeface="Times New Roman"/>
                <a:cs typeface="Times New Roman"/>
              </a:rPr>
              <a:t>to choose correlation </a:t>
            </a:r>
            <a:r>
              <a:rPr dirty="0" sz="1300" spc="10">
                <a:latin typeface="Times New Roman"/>
                <a:cs typeface="Times New Roman"/>
              </a:rPr>
              <a:t>names </a:t>
            </a:r>
            <a:r>
              <a:rPr dirty="0" sz="1300" spc="5">
                <a:latin typeface="Times New Roman"/>
                <a:cs typeface="Times New Roman"/>
              </a:rPr>
              <a:t>for referencing the old  and </a:t>
            </a:r>
            <a:r>
              <a:rPr dirty="0" sz="1300" spc="10">
                <a:latin typeface="Times New Roman"/>
                <a:cs typeface="Times New Roman"/>
              </a:rPr>
              <a:t>new </a:t>
            </a:r>
            <a:r>
              <a:rPr dirty="0" sz="1300" spc="5">
                <a:latin typeface="Times New Roman"/>
                <a:cs typeface="Times New Roman"/>
              </a:rPr>
              <a:t>values of the current </a:t>
            </a:r>
            <a:r>
              <a:rPr dirty="0" sz="1300" spc="10">
                <a:latin typeface="Times New Roman"/>
                <a:cs typeface="Times New Roman"/>
              </a:rPr>
              <a:t>row </a:t>
            </a:r>
            <a:r>
              <a:rPr dirty="0" sz="1300" spc="5">
                <a:latin typeface="Times New Roman"/>
                <a:cs typeface="Times New Roman"/>
              </a:rPr>
              <a:t>(default values are </a:t>
            </a:r>
            <a:r>
              <a:rPr dirty="0" sz="1300" spc="10">
                <a:latin typeface="Courier New"/>
                <a:cs typeface="Courier New"/>
              </a:rPr>
              <a:t>OLD</a:t>
            </a:r>
            <a:r>
              <a:rPr dirty="0" sz="1300" spc="-415">
                <a:latin typeface="Courier New"/>
                <a:cs typeface="Courier New"/>
              </a:rPr>
              <a:t> </a:t>
            </a:r>
            <a:r>
              <a:rPr dirty="0" sz="1300" spc="5">
                <a:latin typeface="Times New Roman"/>
                <a:cs typeface="Times New Roman"/>
              </a:rPr>
              <a:t>and </a:t>
            </a:r>
            <a:r>
              <a:rPr dirty="0" sz="1300" spc="10">
                <a:latin typeface="Courier New"/>
                <a:cs typeface="Courier New"/>
              </a:rPr>
              <a:t>NEW</a:t>
            </a:r>
            <a:r>
              <a:rPr dirty="0" sz="1300" spc="10">
                <a:latin typeface="Times New Roman"/>
                <a:cs typeface="Times New Roman"/>
              </a:rPr>
              <a:t>)</a:t>
            </a:r>
            <a:endParaRPr sz="1300">
              <a:latin typeface="Times New Roman"/>
              <a:cs typeface="Times New Roman"/>
            </a:endParaRPr>
          </a:p>
          <a:p>
            <a:pPr lvl="1" marL="892810" indent="-252095">
              <a:lnSpc>
                <a:spcPts val="1530"/>
              </a:lnSpc>
              <a:buFont typeface="Times New Roman"/>
              <a:buChar char="-"/>
              <a:tabLst>
                <a:tab pos="892175" algn="l"/>
                <a:tab pos="892810" algn="l"/>
              </a:tabLst>
            </a:pPr>
            <a:r>
              <a:rPr dirty="0" sz="1300" spc="15">
                <a:latin typeface="Courier New"/>
                <a:cs typeface="Courier New"/>
              </a:rPr>
              <a:t>FOR</a:t>
            </a:r>
            <a:r>
              <a:rPr dirty="0" sz="1300" spc="-445">
                <a:latin typeface="Courier New"/>
                <a:cs typeface="Courier New"/>
              </a:rPr>
              <a:t> </a:t>
            </a:r>
            <a:r>
              <a:rPr dirty="0" sz="1300" spc="15">
                <a:latin typeface="Courier New"/>
                <a:cs typeface="Courier New"/>
              </a:rPr>
              <a:t>EACH</a:t>
            </a:r>
            <a:r>
              <a:rPr dirty="0" sz="1300" spc="-445">
                <a:latin typeface="Courier New"/>
                <a:cs typeface="Courier New"/>
              </a:rPr>
              <a:t> </a:t>
            </a:r>
            <a:r>
              <a:rPr dirty="0" sz="1300" spc="15">
                <a:latin typeface="Courier New"/>
                <a:cs typeface="Courier New"/>
              </a:rPr>
              <a:t>ROW</a:t>
            </a:r>
            <a:r>
              <a:rPr dirty="0" sz="1300" spc="-445">
                <a:latin typeface="Courier New"/>
                <a:cs typeface="Courier New"/>
              </a:rPr>
              <a:t> </a:t>
            </a:r>
            <a:r>
              <a:rPr dirty="0" sz="1300" spc="5">
                <a:latin typeface="Times New Roman"/>
                <a:cs typeface="Times New Roman"/>
              </a:rPr>
              <a:t>to designate that</a:t>
            </a:r>
            <a:r>
              <a:rPr dirty="0" sz="1300" spc="10">
                <a:latin typeface="Times New Roman"/>
                <a:cs typeface="Times New Roman"/>
              </a:rPr>
              <a:t> </a:t>
            </a:r>
            <a:r>
              <a:rPr dirty="0" sz="1300" spc="5">
                <a:latin typeface="Times New Roman"/>
                <a:cs typeface="Times New Roman"/>
              </a:rPr>
              <a:t>the trigger is a </a:t>
            </a:r>
            <a:r>
              <a:rPr dirty="0" sz="1300" spc="10">
                <a:latin typeface="Times New Roman"/>
                <a:cs typeface="Times New Roman"/>
              </a:rPr>
              <a:t>row</a:t>
            </a:r>
            <a:r>
              <a:rPr dirty="0" sz="1300" spc="5">
                <a:latin typeface="Times New Roman"/>
                <a:cs typeface="Times New Roman"/>
              </a:rPr>
              <a:t> trigger</a:t>
            </a:r>
            <a:endParaRPr sz="1300">
              <a:latin typeface="Times New Roman"/>
              <a:cs typeface="Times New Roman"/>
            </a:endParaRPr>
          </a:p>
          <a:p>
            <a:pPr lvl="1" marL="892810" indent="-252095">
              <a:lnSpc>
                <a:spcPct val="100000"/>
              </a:lnSpc>
              <a:spcBef>
                <a:spcPts val="20"/>
              </a:spcBef>
              <a:buChar char="-"/>
              <a:tabLst>
                <a:tab pos="892175" algn="l"/>
                <a:tab pos="892810" algn="l"/>
              </a:tabLst>
            </a:pPr>
            <a:r>
              <a:rPr dirty="0" sz="1300" spc="10">
                <a:latin typeface="Times New Roman"/>
                <a:cs typeface="Times New Roman"/>
              </a:rPr>
              <a:t>A </a:t>
            </a:r>
            <a:r>
              <a:rPr dirty="0" sz="1300" spc="10">
                <a:latin typeface="Courier New"/>
                <a:cs typeface="Courier New"/>
              </a:rPr>
              <a:t>WHEN</a:t>
            </a:r>
            <a:r>
              <a:rPr dirty="0" sz="1300" spc="-425">
                <a:latin typeface="Courier New"/>
                <a:cs typeface="Courier New"/>
              </a:rPr>
              <a:t> </a:t>
            </a:r>
            <a:r>
              <a:rPr dirty="0" sz="1300" spc="10">
                <a:latin typeface="Times New Roman"/>
                <a:cs typeface="Times New Roman"/>
              </a:rPr>
              <a:t>clause </a:t>
            </a:r>
            <a:r>
              <a:rPr dirty="0" sz="1300" spc="5">
                <a:latin typeface="Times New Roman"/>
                <a:cs typeface="Times New Roman"/>
              </a:rPr>
              <a:t>to apply a conditional predicate, in parentheses, which is</a:t>
            </a:r>
            <a:endParaRPr sz="1300">
              <a:latin typeface="Times New Roman"/>
              <a:cs typeface="Times New Roman"/>
            </a:endParaRPr>
          </a:p>
          <a:p>
            <a:pPr marL="892810">
              <a:lnSpc>
                <a:spcPct val="100000"/>
              </a:lnSpc>
              <a:spcBef>
                <a:spcPts val="100"/>
              </a:spcBef>
            </a:pPr>
            <a:r>
              <a:rPr dirty="0" sz="1300" spc="5">
                <a:latin typeface="Times New Roman"/>
                <a:cs typeface="Times New Roman"/>
              </a:rPr>
              <a:t>evaluated for </a:t>
            </a:r>
            <a:r>
              <a:rPr dirty="0" sz="1300" spc="10">
                <a:latin typeface="Times New Roman"/>
                <a:cs typeface="Times New Roman"/>
              </a:rPr>
              <a:t>each row </a:t>
            </a:r>
            <a:r>
              <a:rPr dirty="0" sz="1300" spc="5">
                <a:latin typeface="Times New Roman"/>
                <a:cs typeface="Times New Roman"/>
              </a:rPr>
              <a:t>to determine </a:t>
            </a:r>
            <a:r>
              <a:rPr dirty="0" sz="1300" spc="10">
                <a:latin typeface="Times New Roman"/>
                <a:cs typeface="Times New Roman"/>
              </a:rPr>
              <a:t>whether </a:t>
            </a:r>
            <a:r>
              <a:rPr dirty="0" sz="1300" spc="5">
                <a:latin typeface="Times New Roman"/>
                <a:cs typeface="Times New Roman"/>
              </a:rPr>
              <a:t>or not to </a:t>
            </a:r>
            <a:r>
              <a:rPr dirty="0" sz="1300" spc="10">
                <a:latin typeface="Times New Roman"/>
                <a:cs typeface="Times New Roman"/>
              </a:rPr>
              <a:t>execute </a:t>
            </a:r>
            <a:r>
              <a:rPr dirty="0" sz="1300" spc="5">
                <a:latin typeface="Times New Roman"/>
                <a:cs typeface="Times New Roman"/>
              </a:rPr>
              <a:t>the trigger</a:t>
            </a:r>
            <a:r>
              <a:rPr dirty="0" sz="1300" spc="20">
                <a:latin typeface="Times New Roman"/>
                <a:cs typeface="Times New Roman"/>
              </a:rPr>
              <a:t> </a:t>
            </a:r>
            <a:r>
              <a:rPr dirty="0" sz="1300" spc="10">
                <a:latin typeface="Times New Roman"/>
                <a:cs typeface="Times New Roman"/>
              </a:rPr>
              <a:t>body</a:t>
            </a:r>
            <a:endParaRPr sz="1300">
              <a:latin typeface="Times New Roman"/>
              <a:cs typeface="Times New Roman"/>
            </a:endParaRPr>
          </a:p>
          <a:p>
            <a:pPr marL="515620" marR="5080" indent="-251460">
              <a:lnSpc>
                <a:spcPts val="1580"/>
              </a:lnSpc>
              <a:spcBef>
                <a:spcPts val="55"/>
              </a:spcBef>
              <a:buChar char="•"/>
              <a:tabLst>
                <a:tab pos="515620" algn="l"/>
                <a:tab pos="516255" algn="l"/>
              </a:tabLst>
            </a:pPr>
            <a:r>
              <a:rPr dirty="0" sz="1300" spc="10">
                <a:latin typeface="Times New Roman"/>
                <a:cs typeface="Times New Roman"/>
              </a:rPr>
              <a:t>The </a:t>
            </a:r>
            <a:r>
              <a:rPr dirty="0" sz="1300" spc="5" i="1">
                <a:latin typeface="Times New Roman"/>
                <a:cs typeface="Times New Roman"/>
              </a:rPr>
              <a:t>trigger_body </a:t>
            </a:r>
            <a:r>
              <a:rPr dirty="0" sz="1300" spc="5">
                <a:latin typeface="Times New Roman"/>
                <a:cs typeface="Times New Roman"/>
              </a:rPr>
              <a:t>is the action performed </a:t>
            </a:r>
            <a:r>
              <a:rPr dirty="0" sz="1300" spc="10">
                <a:latin typeface="Times New Roman"/>
                <a:cs typeface="Times New Roman"/>
              </a:rPr>
              <a:t>by </a:t>
            </a:r>
            <a:r>
              <a:rPr dirty="0" sz="1300" spc="5">
                <a:latin typeface="Times New Roman"/>
                <a:cs typeface="Times New Roman"/>
              </a:rPr>
              <a:t>the trigger, implemented as either of the  following:</a:t>
            </a:r>
            <a:endParaRPr sz="1300">
              <a:latin typeface="Times New Roman"/>
              <a:cs typeface="Times New Roman"/>
            </a:endParaRPr>
          </a:p>
          <a:p>
            <a:pPr lvl="1" marL="892810" indent="-252095">
              <a:lnSpc>
                <a:spcPts val="1455"/>
              </a:lnSpc>
              <a:buChar char="-"/>
              <a:tabLst>
                <a:tab pos="892810" algn="l"/>
                <a:tab pos="893444" algn="l"/>
              </a:tabLst>
            </a:pPr>
            <a:r>
              <a:rPr dirty="0" sz="1300" spc="10">
                <a:latin typeface="Times New Roman"/>
                <a:cs typeface="Times New Roman"/>
              </a:rPr>
              <a:t>An anonymous </a:t>
            </a:r>
            <a:r>
              <a:rPr dirty="0" sz="1300" spc="5">
                <a:latin typeface="Times New Roman"/>
                <a:cs typeface="Times New Roman"/>
              </a:rPr>
              <a:t>block with a </a:t>
            </a:r>
            <a:r>
              <a:rPr dirty="0" sz="1300" spc="15">
                <a:latin typeface="Courier New"/>
                <a:cs typeface="Courier New"/>
              </a:rPr>
              <a:t>DECLARE</a:t>
            </a:r>
            <a:r>
              <a:rPr dirty="0" sz="1300" spc="-470">
                <a:latin typeface="Courier New"/>
                <a:cs typeface="Courier New"/>
              </a:rPr>
              <a:t> </a:t>
            </a:r>
            <a:r>
              <a:rPr dirty="0" sz="1300" spc="5">
                <a:latin typeface="Times New Roman"/>
                <a:cs typeface="Times New Roman"/>
              </a:rPr>
              <a:t>or </a:t>
            </a:r>
            <a:r>
              <a:rPr dirty="0" sz="1300" spc="10">
                <a:latin typeface="Courier New"/>
                <a:cs typeface="Courier New"/>
              </a:rPr>
              <a:t>BEGIN</a:t>
            </a:r>
            <a:r>
              <a:rPr dirty="0" sz="1300" spc="10">
                <a:latin typeface="Times New Roman"/>
                <a:cs typeface="Times New Roman"/>
              </a:rPr>
              <a:t>, </a:t>
            </a:r>
            <a:r>
              <a:rPr dirty="0" sz="1300" spc="5">
                <a:latin typeface="Times New Roman"/>
                <a:cs typeface="Times New Roman"/>
              </a:rPr>
              <a:t>and an </a:t>
            </a:r>
            <a:r>
              <a:rPr dirty="0" sz="1300" spc="15">
                <a:latin typeface="Courier New"/>
                <a:cs typeface="Courier New"/>
              </a:rPr>
              <a:t>END</a:t>
            </a:r>
            <a:endParaRPr sz="1300">
              <a:latin typeface="Courier New"/>
              <a:cs typeface="Courier New"/>
            </a:endParaRPr>
          </a:p>
          <a:p>
            <a:pPr lvl="1" marL="892810" indent="-252095">
              <a:lnSpc>
                <a:spcPct val="100000"/>
              </a:lnSpc>
              <a:spcBef>
                <a:spcPts val="15"/>
              </a:spcBef>
              <a:buChar char="-"/>
              <a:tabLst>
                <a:tab pos="892810" algn="l"/>
                <a:tab pos="893444" algn="l"/>
              </a:tabLst>
            </a:pPr>
            <a:r>
              <a:rPr dirty="0" sz="1300" spc="10">
                <a:latin typeface="Times New Roman"/>
                <a:cs typeface="Times New Roman"/>
              </a:rPr>
              <a:t>A </a:t>
            </a:r>
            <a:r>
              <a:rPr dirty="0" sz="1300" spc="10">
                <a:latin typeface="Courier New"/>
                <a:cs typeface="Courier New"/>
              </a:rPr>
              <a:t>CALL</a:t>
            </a:r>
            <a:r>
              <a:rPr dirty="0" sz="1300" spc="-385">
                <a:latin typeface="Courier New"/>
                <a:cs typeface="Courier New"/>
              </a:rPr>
              <a:t> </a:t>
            </a:r>
            <a:r>
              <a:rPr dirty="0" sz="1300" spc="10">
                <a:latin typeface="Times New Roman"/>
                <a:cs typeface="Times New Roman"/>
              </a:rPr>
              <a:t>clause </a:t>
            </a:r>
            <a:r>
              <a:rPr dirty="0" sz="1300" spc="5">
                <a:latin typeface="Times New Roman"/>
                <a:cs typeface="Times New Roman"/>
              </a:rPr>
              <a:t>to invoke a stand-alone or packaged stored procedure, such as:</a:t>
            </a:r>
            <a:endParaRPr sz="1300">
              <a:latin typeface="Times New Roman"/>
              <a:cs typeface="Times New Roman"/>
            </a:endParaRPr>
          </a:p>
          <a:p>
            <a:pPr marL="1017905">
              <a:lnSpc>
                <a:spcPct val="100000"/>
              </a:lnSpc>
              <a:spcBef>
                <a:spcPts val="15"/>
              </a:spcBef>
            </a:pPr>
            <a:r>
              <a:rPr dirty="0" sz="1200" spc="5">
                <a:latin typeface="Courier New"/>
                <a:cs typeface="Courier New"/>
              </a:rPr>
              <a:t>CALL my_procedure;</a:t>
            </a:r>
            <a:endParaRPr sz="12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Courier New"/>
                <a:cs typeface="Courier New"/>
              </a:rPr>
              <a:t>FOR</a:t>
            </a:r>
            <a:r>
              <a:rPr dirty="0" sz="2000" spc="-660" b="1">
                <a:latin typeface="Courier New"/>
                <a:cs typeface="Courier New"/>
              </a:rPr>
              <a:t> </a:t>
            </a:r>
            <a:r>
              <a:rPr dirty="0" sz="2000" spc="-5" b="1">
                <a:latin typeface="Arial"/>
                <a:cs typeface="Arial"/>
              </a:rPr>
              <a:t>Loop</a:t>
            </a:r>
            <a:endParaRPr sz="2000">
              <a:latin typeface="Arial"/>
              <a:cs typeface="Arial"/>
            </a:endParaRPr>
          </a:p>
          <a:p>
            <a:pPr>
              <a:lnSpc>
                <a:spcPct val="100000"/>
              </a:lnSpc>
            </a:pPr>
            <a:endParaRPr sz="2300">
              <a:latin typeface="Arial"/>
              <a:cs typeface="Arial"/>
            </a:endParaRPr>
          </a:p>
          <a:p>
            <a:pPr marL="626745" marR="743585">
              <a:lnSpc>
                <a:spcPct val="121300"/>
              </a:lnSpc>
              <a:spcBef>
                <a:spcPts val="1955"/>
              </a:spcBef>
            </a:pPr>
            <a:r>
              <a:rPr dirty="0" sz="1550" spc="10" b="1">
                <a:latin typeface="Arial"/>
                <a:cs typeface="Arial"/>
              </a:rPr>
              <a:t>Insert the </a:t>
            </a:r>
            <a:r>
              <a:rPr dirty="0" sz="1550" spc="5" b="1">
                <a:latin typeface="Arial"/>
                <a:cs typeface="Arial"/>
              </a:rPr>
              <a:t>first </a:t>
            </a:r>
            <a:r>
              <a:rPr dirty="0" sz="1550" spc="10" b="1">
                <a:latin typeface="Arial"/>
                <a:cs typeface="Arial"/>
              </a:rPr>
              <a:t>10 new </a:t>
            </a:r>
            <a:r>
              <a:rPr dirty="0" sz="1550" spc="5" b="1">
                <a:latin typeface="Arial"/>
                <a:cs typeface="Arial"/>
              </a:rPr>
              <a:t>line </a:t>
            </a:r>
            <a:r>
              <a:rPr dirty="0" sz="1550" spc="10" b="1">
                <a:latin typeface="Arial"/>
                <a:cs typeface="Arial"/>
              </a:rPr>
              <a:t>items </a:t>
            </a:r>
            <a:r>
              <a:rPr dirty="0" sz="1550" spc="5" b="1">
                <a:latin typeface="Arial"/>
                <a:cs typeface="Arial"/>
              </a:rPr>
              <a:t>for </a:t>
            </a:r>
            <a:r>
              <a:rPr dirty="0" sz="1550" spc="10" b="1">
                <a:latin typeface="Arial"/>
                <a:cs typeface="Arial"/>
              </a:rPr>
              <a:t>order number 101.  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0"/>
              </a:spcBef>
            </a:pPr>
            <a:endParaRPr sz="1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25499" y="2440304"/>
            <a:ext cx="5126355" cy="1778635"/>
            <a:chOff x="1325499" y="2440304"/>
            <a:chExt cx="5126355" cy="1778635"/>
          </a:xfrm>
        </p:grpSpPr>
        <p:sp>
          <p:nvSpPr>
            <p:cNvPr id="5" name="object 5"/>
            <p:cNvSpPr/>
            <p:nvPr/>
          </p:nvSpPr>
          <p:spPr>
            <a:xfrm>
              <a:off x="1335786" y="2450591"/>
              <a:ext cx="5105400" cy="1758314"/>
            </a:xfrm>
            <a:custGeom>
              <a:avLst/>
              <a:gdLst/>
              <a:ahLst/>
              <a:cxnLst/>
              <a:rect l="l" t="t" r="r" b="b"/>
              <a:pathLst>
                <a:path w="5105400" h="1758314">
                  <a:moveTo>
                    <a:pt x="5105400" y="0"/>
                  </a:moveTo>
                  <a:lnTo>
                    <a:pt x="0" y="0"/>
                  </a:lnTo>
                  <a:lnTo>
                    <a:pt x="0" y="1757933"/>
                  </a:lnTo>
                  <a:lnTo>
                    <a:pt x="5105400" y="1757933"/>
                  </a:lnTo>
                  <a:lnTo>
                    <a:pt x="5105400" y="0"/>
                  </a:lnTo>
                  <a:close/>
                </a:path>
              </a:pathLst>
            </a:custGeom>
            <a:solidFill>
              <a:srgbClr val="CCCCCC"/>
            </a:solidFill>
          </p:spPr>
          <p:txBody>
            <a:bodyPr wrap="square" lIns="0" tIns="0" rIns="0" bIns="0" rtlCol="0"/>
            <a:lstStyle/>
            <a:p/>
          </p:txBody>
        </p:sp>
        <p:sp>
          <p:nvSpPr>
            <p:cNvPr id="6" name="object 6"/>
            <p:cNvSpPr/>
            <p:nvPr/>
          </p:nvSpPr>
          <p:spPr>
            <a:xfrm>
              <a:off x="1335786" y="2450591"/>
              <a:ext cx="5105400" cy="1758314"/>
            </a:xfrm>
            <a:custGeom>
              <a:avLst/>
              <a:gdLst/>
              <a:ahLst/>
              <a:cxnLst/>
              <a:rect l="l" t="t" r="r" b="b"/>
              <a:pathLst>
                <a:path w="5105400" h="1758314">
                  <a:moveTo>
                    <a:pt x="5105400" y="0"/>
                  </a:moveTo>
                  <a:lnTo>
                    <a:pt x="0" y="0"/>
                  </a:lnTo>
                  <a:lnTo>
                    <a:pt x="0" y="1757933"/>
                  </a:lnTo>
                  <a:lnTo>
                    <a:pt x="5105400" y="1757933"/>
                  </a:lnTo>
                  <a:lnTo>
                    <a:pt x="510540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2719513" y="2707639"/>
            <a:ext cx="323532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order_items.order_id%TYPE </a:t>
            </a:r>
            <a:r>
              <a:rPr dirty="0" sz="1300" spc="-15" b="1">
                <a:latin typeface="Courier New"/>
                <a:cs typeface="Courier New"/>
              </a:rPr>
              <a:t>:=</a:t>
            </a:r>
            <a:r>
              <a:rPr dirty="0" sz="1300" spc="10" b="1">
                <a:latin typeface="Courier New"/>
                <a:cs typeface="Courier New"/>
              </a:rPr>
              <a:t> </a:t>
            </a:r>
            <a:r>
              <a:rPr dirty="0" sz="1300" spc="-20" b="1">
                <a:latin typeface="Courier New"/>
                <a:cs typeface="Courier New"/>
              </a:rPr>
              <a:t>101;</a:t>
            </a:r>
            <a:endParaRPr sz="1300">
              <a:latin typeface="Courier New"/>
              <a:cs typeface="Courier New"/>
            </a:endParaRPr>
          </a:p>
        </p:txBody>
      </p:sp>
      <p:sp>
        <p:nvSpPr>
          <p:cNvPr id="12" name="object 12"/>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3" name="object 13"/>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6</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411986" y="2511044"/>
            <a:ext cx="891540" cy="615315"/>
          </a:xfrm>
          <a:prstGeom prst="rect">
            <a:avLst/>
          </a:prstGeom>
        </p:spPr>
        <p:txBody>
          <a:bodyPr wrap="square" lIns="0" tIns="11430" rIns="0" bIns="0" rtlCol="0" vert="horz">
            <a:spAutoFit/>
          </a:bodyPr>
          <a:lstStyle/>
          <a:p>
            <a:pPr>
              <a:lnSpc>
                <a:spcPts val="1555"/>
              </a:lnSpc>
              <a:spcBef>
                <a:spcPts val="90"/>
              </a:spcBef>
            </a:pPr>
            <a:r>
              <a:rPr dirty="0" sz="1300" spc="-20" b="1">
                <a:latin typeface="Courier New"/>
                <a:cs typeface="Courier New"/>
              </a:rPr>
              <a:t>DECLARE</a:t>
            </a:r>
            <a:endParaRPr sz="1300">
              <a:latin typeface="Courier New"/>
              <a:cs typeface="Courier New"/>
            </a:endParaRPr>
          </a:p>
          <a:p>
            <a:pPr marR="5080" indent="194945">
              <a:lnSpc>
                <a:spcPts val="1550"/>
              </a:lnSpc>
              <a:spcBef>
                <a:spcPts val="50"/>
              </a:spcBef>
            </a:pPr>
            <a:r>
              <a:rPr dirty="0" sz="1300" spc="-20" b="1">
                <a:latin typeface="Courier New"/>
                <a:cs typeface="Courier New"/>
              </a:rPr>
              <a:t>v_ordid  </a:t>
            </a:r>
            <a:r>
              <a:rPr dirty="0" sz="1300" spc="-15" b="1">
                <a:latin typeface="Courier New"/>
                <a:cs typeface="Courier New"/>
              </a:rPr>
              <a:t>BEGIN</a:t>
            </a:r>
            <a:endParaRPr sz="1300">
              <a:latin typeface="Courier New"/>
              <a:cs typeface="Courier New"/>
            </a:endParaRPr>
          </a:p>
        </p:txBody>
      </p:sp>
      <p:sp>
        <p:nvSpPr>
          <p:cNvPr id="9" name="object 9"/>
          <p:cNvSpPr txBox="1"/>
          <p:nvPr/>
        </p:nvSpPr>
        <p:spPr>
          <a:xfrm>
            <a:off x="1411986" y="3100832"/>
            <a:ext cx="4895215" cy="1007110"/>
          </a:xfrm>
          <a:prstGeom prst="rect">
            <a:avLst/>
          </a:prstGeom>
        </p:spPr>
        <p:txBody>
          <a:bodyPr wrap="square" lIns="0" tIns="11430" rIns="0" bIns="0" rtlCol="0" vert="horz">
            <a:spAutoFit/>
          </a:bodyPr>
          <a:lstStyle/>
          <a:p>
            <a:pPr marL="194945">
              <a:lnSpc>
                <a:spcPts val="1550"/>
              </a:lnSpc>
              <a:spcBef>
                <a:spcPts val="90"/>
              </a:spcBef>
            </a:pPr>
            <a:r>
              <a:rPr dirty="0" sz="1300" spc="-15" b="1">
                <a:latin typeface="Courier New"/>
                <a:cs typeface="Courier New"/>
              </a:rPr>
              <a:t>FOR </a:t>
            </a:r>
            <a:r>
              <a:rPr dirty="0" sz="1300" spc="-10" b="1">
                <a:latin typeface="Courier New"/>
                <a:cs typeface="Courier New"/>
              </a:rPr>
              <a:t>i </a:t>
            </a:r>
            <a:r>
              <a:rPr dirty="0" sz="1300" spc="-15" b="1">
                <a:latin typeface="Courier New"/>
                <a:cs typeface="Courier New"/>
              </a:rPr>
              <a:t>IN 1..10</a:t>
            </a:r>
            <a:r>
              <a:rPr dirty="0" sz="1300" spc="-50" b="1">
                <a:latin typeface="Courier New"/>
                <a:cs typeface="Courier New"/>
              </a:rPr>
              <a:t> </a:t>
            </a:r>
            <a:r>
              <a:rPr dirty="0" sz="1300" spc="-20" b="1">
                <a:latin typeface="Courier New"/>
                <a:cs typeface="Courier New"/>
              </a:rPr>
              <a:t>LOOP</a:t>
            </a:r>
            <a:endParaRPr sz="1300">
              <a:latin typeface="Courier New"/>
              <a:cs typeface="Courier New"/>
            </a:endParaRPr>
          </a:p>
          <a:p>
            <a:pPr marL="390525" marR="5080">
              <a:lnSpc>
                <a:spcPts val="1550"/>
              </a:lnSpc>
              <a:spcBef>
                <a:spcPts val="50"/>
              </a:spcBef>
            </a:pPr>
            <a:r>
              <a:rPr dirty="0" sz="1300" spc="-15" b="1">
                <a:latin typeface="Courier New"/>
                <a:cs typeface="Courier New"/>
              </a:rPr>
              <a:t>INSERT INTO </a:t>
            </a:r>
            <a:r>
              <a:rPr dirty="0" sz="1300" spc="-20" b="1">
                <a:latin typeface="Courier New"/>
                <a:cs typeface="Courier New"/>
              </a:rPr>
              <a:t>order_items(order_id,line_item_id)  VALUES(v_ordid,</a:t>
            </a:r>
            <a:r>
              <a:rPr dirty="0" sz="1300" spc="-25" b="1">
                <a:latin typeface="Courier New"/>
                <a:cs typeface="Courier New"/>
              </a:rPr>
              <a:t> </a:t>
            </a:r>
            <a:r>
              <a:rPr dirty="0" sz="1300" spc="-20" b="1">
                <a:latin typeface="Courier New"/>
                <a:cs typeface="Courier New"/>
              </a:rPr>
              <a:t>i);</a:t>
            </a:r>
            <a:endParaRPr sz="1300">
              <a:latin typeface="Courier New"/>
              <a:cs typeface="Courier New"/>
            </a:endParaRPr>
          </a:p>
          <a:p>
            <a:pPr marR="3813175" indent="194945">
              <a:lnSpc>
                <a:spcPts val="1540"/>
              </a:lnSpc>
              <a:spcBef>
                <a:spcPts val="5"/>
              </a:spcBef>
            </a:pPr>
            <a:r>
              <a:rPr dirty="0" sz="1300" spc="-15" b="1">
                <a:latin typeface="Courier New"/>
                <a:cs typeface="Courier New"/>
              </a:rPr>
              <a:t>END</a:t>
            </a:r>
            <a:r>
              <a:rPr dirty="0" sz="1300" spc="-90" b="1">
                <a:latin typeface="Courier New"/>
                <a:cs typeface="Courier New"/>
              </a:rPr>
              <a:t> </a:t>
            </a:r>
            <a:r>
              <a:rPr dirty="0" sz="1300" spc="-20" b="1">
                <a:latin typeface="Courier New"/>
                <a:cs typeface="Courier New"/>
              </a:rPr>
              <a:t>LOOP;  END;</a:t>
            </a:r>
            <a:endParaRPr sz="1300">
              <a:latin typeface="Courier New"/>
              <a:cs typeface="Courier New"/>
            </a:endParaRPr>
          </a:p>
        </p:txBody>
      </p:sp>
      <p:sp>
        <p:nvSpPr>
          <p:cNvPr id="10" name="object 10"/>
          <p:cNvSpPr txBox="1"/>
          <p:nvPr/>
        </p:nvSpPr>
        <p:spPr>
          <a:xfrm>
            <a:off x="743204" y="5591809"/>
            <a:ext cx="5507355" cy="528320"/>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FOR</a:t>
            </a:r>
            <a:r>
              <a:rPr dirty="0" sz="1300" spc="-409" b="1">
                <a:latin typeface="Courier New"/>
                <a:cs typeface="Courier New"/>
              </a:rPr>
              <a:t> </a:t>
            </a:r>
            <a:r>
              <a:rPr dirty="0" sz="1300" spc="10" b="1">
                <a:latin typeface="Arial"/>
                <a:cs typeface="Arial"/>
              </a:rPr>
              <a:t>Loop</a:t>
            </a:r>
            <a:endParaRPr sz="1300">
              <a:latin typeface="Arial"/>
              <a:cs typeface="Arial"/>
            </a:endParaRPr>
          </a:p>
          <a:p>
            <a:pPr marL="138430">
              <a:lnSpc>
                <a:spcPct val="100000"/>
              </a:lnSpc>
              <a:spcBef>
                <a:spcPts val="420"/>
              </a:spcBef>
            </a:pPr>
            <a:r>
              <a:rPr dirty="0" sz="1300" spc="10">
                <a:latin typeface="Times New Roman"/>
                <a:cs typeface="Times New Roman"/>
              </a:rPr>
              <a:t>The</a:t>
            </a:r>
            <a:r>
              <a:rPr dirty="0" sz="1300" spc="5">
                <a:latin typeface="Times New Roman"/>
                <a:cs typeface="Times New Roman"/>
              </a:rPr>
              <a:t> slide</a:t>
            </a:r>
            <a:r>
              <a:rPr dirty="0" sz="1300" spc="10">
                <a:latin typeface="Times New Roman"/>
                <a:cs typeface="Times New Roman"/>
              </a:rPr>
              <a:t> </a:t>
            </a:r>
            <a:r>
              <a:rPr dirty="0" sz="1300" spc="5">
                <a:latin typeface="Times New Roman"/>
                <a:cs typeface="Times New Roman"/>
              </a:rPr>
              <a:t>shows</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10">
                <a:latin typeface="Courier New"/>
                <a:cs typeface="Courier New"/>
              </a:rPr>
              <a:t>FOR</a:t>
            </a:r>
            <a:r>
              <a:rPr dirty="0" sz="1300" spc="-440">
                <a:latin typeface="Courier New"/>
                <a:cs typeface="Courier New"/>
              </a:rPr>
              <a:t> </a:t>
            </a:r>
            <a:r>
              <a:rPr dirty="0" sz="1300" spc="5">
                <a:latin typeface="Times New Roman"/>
                <a:cs typeface="Times New Roman"/>
              </a:rPr>
              <a:t>loop that</a:t>
            </a:r>
            <a:r>
              <a:rPr dirty="0" sz="1300" spc="10">
                <a:latin typeface="Times New Roman"/>
                <a:cs typeface="Times New Roman"/>
              </a:rPr>
              <a:t> </a:t>
            </a:r>
            <a:r>
              <a:rPr dirty="0" sz="1300" spc="5">
                <a:latin typeface="Times New Roman"/>
                <a:cs typeface="Times New Roman"/>
              </a:rPr>
              <a:t>inserts</a:t>
            </a:r>
            <a:r>
              <a:rPr dirty="0" sz="1300" spc="10">
                <a:latin typeface="Times New Roman"/>
                <a:cs typeface="Times New Roman"/>
              </a:rPr>
              <a:t> 10 </a:t>
            </a:r>
            <a:r>
              <a:rPr dirty="0" sz="1300" spc="5">
                <a:latin typeface="Times New Roman"/>
                <a:cs typeface="Times New Roman"/>
              </a:rPr>
              <a:t>rows</a:t>
            </a:r>
            <a:r>
              <a:rPr dirty="0" sz="1300" spc="10">
                <a:latin typeface="Times New Roman"/>
                <a:cs typeface="Times New Roman"/>
              </a:rPr>
              <a:t> </a:t>
            </a:r>
            <a:r>
              <a:rPr dirty="0" sz="1300" spc="5">
                <a:latin typeface="Times New Roman"/>
                <a:cs typeface="Times New Roman"/>
              </a:rPr>
              <a:t>into the</a:t>
            </a:r>
            <a:r>
              <a:rPr dirty="0" sz="1300" spc="-10">
                <a:latin typeface="Times New Roman"/>
                <a:cs typeface="Times New Roman"/>
              </a:rPr>
              <a:t> </a:t>
            </a:r>
            <a:r>
              <a:rPr dirty="0" sz="1300" spc="15">
                <a:latin typeface="Courier New"/>
                <a:cs typeface="Courier New"/>
              </a:rPr>
              <a:t>order_items</a:t>
            </a:r>
            <a:r>
              <a:rPr dirty="0" sz="1300" spc="-450">
                <a:latin typeface="Courier New"/>
                <a:cs typeface="Courier New"/>
              </a:rPr>
              <a:t> </a:t>
            </a:r>
            <a:r>
              <a:rPr dirty="0" sz="1300" spc="5">
                <a:latin typeface="Times New Roman"/>
                <a:cs typeface="Times New Roman"/>
              </a:rPr>
              <a:t>table.</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Courier New"/>
                <a:cs typeface="Courier New"/>
              </a:rPr>
              <a:t>WHILE</a:t>
            </a:r>
            <a:r>
              <a:rPr dirty="0" sz="2000" spc="-660" b="1">
                <a:latin typeface="Courier New"/>
                <a:cs typeface="Courier New"/>
              </a:rPr>
              <a:t> </a:t>
            </a:r>
            <a:r>
              <a:rPr dirty="0" sz="2000" b="1">
                <a:latin typeface="Arial"/>
                <a:cs typeface="Arial"/>
              </a:rPr>
              <a:t>Loop</a:t>
            </a:r>
            <a:endParaRPr sz="2000">
              <a:latin typeface="Arial"/>
              <a:cs typeface="Arial"/>
            </a:endParaRPr>
          </a:p>
          <a:p>
            <a:pPr>
              <a:lnSpc>
                <a:spcPct val="100000"/>
              </a:lnSpc>
            </a:pPr>
            <a:endParaRPr sz="2300">
              <a:latin typeface="Arial"/>
              <a:cs typeface="Arial"/>
            </a:endParaRPr>
          </a:p>
          <a:p>
            <a:pPr>
              <a:lnSpc>
                <a:spcPct val="100000"/>
              </a:lnSpc>
              <a:spcBef>
                <a:spcPts val="50"/>
              </a:spcBef>
            </a:pPr>
            <a:endParaRPr sz="2000">
              <a:latin typeface="Arial"/>
              <a:cs typeface="Arial"/>
            </a:endParaRPr>
          </a:p>
          <a:p>
            <a:pPr marL="626745">
              <a:lnSpc>
                <a:spcPct val="100000"/>
              </a:lnSpc>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7</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159507"/>
            <a:ext cx="5121910" cy="2687320"/>
          </a:xfrm>
          <a:prstGeom prst="rect">
            <a:avLst/>
          </a:prstGeom>
          <a:solidFill>
            <a:srgbClr val="CCCCCC"/>
          </a:solidFill>
          <a:ln w="20574">
            <a:solidFill>
              <a:srgbClr val="000000"/>
            </a:solidFill>
          </a:ln>
        </p:spPr>
        <p:txBody>
          <a:bodyPr wrap="square" lIns="0" tIns="6350" rIns="0" bIns="0" rtlCol="0" vert="horz">
            <a:spAutoFit/>
          </a:bodyPr>
          <a:lstStyle/>
          <a:p>
            <a:pPr>
              <a:lnSpc>
                <a:spcPct val="100000"/>
              </a:lnSpc>
              <a:spcBef>
                <a:spcPts val="50"/>
              </a:spcBef>
            </a:pPr>
            <a:endParaRPr sz="1450">
              <a:latin typeface="Times New Roman"/>
              <a:cs typeface="Times New Roman"/>
            </a:endParaRPr>
          </a:p>
          <a:p>
            <a:pPr marL="74930" marR="403225">
              <a:lnSpc>
                <a:spcPts val="1170"/>
              </a:lnSpc>
              <a:spcBef>
                <a:spcPts val="5"/>
              </a:spcBef>
            </a:pPr>
            <a:r>
              <a:rPr dirty="0" sz="1150" spc="-5" b="1">
                <a:latin typeface="Courier New"/>
                <a:cs typeface="Courier New"/>
              </a:rPr>
              <a:t>ACCEPT p_price PROMPT 'Enter the price of the item: '  ACCEPT p_itemtot -</a:t>
            </a:r>
            <a:endParaRPr sz="1150">
              <a:latin typeface="Courier New"/>
              <a:cs typeface="Courier New"/>
            </a:endParaRPr>
          </a:p>
          <a:p>
            <a:pPr marL="74930" marR="142240" indent="86995">
              <a:lnSpc>
                <a:spcPts val="1170"/>
              </a:lnSpc>
              <a:spcBef>
                <a:spcPts val="5"/>
              </a:spcBef>
            </a:pPr>
            <a:r>
              <a:rPr dirty="0" sz="1150" spc="-5" b="1">
                <a:latin typeface="Courier New"/>
                <a:cs typeface="Courier New"/>
              </a:rPr>
              <a:t>PROMPT 'Enter the maximum total for purchase of item: '  DECLARE</a:t>
            </a:r>
            <a:endParaRPr sz="1150">
              <a:latin typeface="Courier New"/>
              <a:cs typeface="Courier New"/>
            </a:endParaRPr>
          </a:p>
          <a:p>
            <a:pPr marL="74930">
              <a:lnSpc>
                <a:spcPts val="1060"/>
              </a:lnSpc>
            </a:pPr>
            <a:r>
              <a:rPr dirty="0" sz="1150" spc="-5" b="1">
                <a:latin typeface="Courier New"/>
                <a:cs typeface="Courier New"/>
              </a:rPr>
              <a:t>...</a:t>
            </a:r>
            <a:endParaRPr sz="1150">
              <a:latin typeface="Courier New"/>
              <a:cs typeface="Courier New"/>
            </a:endParaRPr>
          </a:p>
          <a:p>
            <a:pPr marL="74930">
              <a:lnSpc>
                <a:spcPts val="1170"/>
              </a:lnSpc>
              <a:tabLst>
                <a:tab pos="2036445" algn="l"/>
              </a:tabLst>
            </a:pPr>
            <a:r>
              <a:rPr dirty="0" sz="1150" spc="-5" b="1">
                <a:latin typeface="Courier New"/>
                <a:cs typeface="Courier New"/>
              </a:rPr>
              <a:t>v_qty	NUMBER(8) :=</a:t>
            </a:r>
            <a:r>
              <a:rPr dirty="0" sz="1150" spc="-10" b="1">
                <a:latin typeface="Courier New"/>
                <a:cs typeface="Courier New"/>
              </a:rPr>
              <a:t> </a:t>
            </a:r>
            <a:r>
              <a:rPr dirty="0" sz="1150" spc="-5" b="1">
                <a:latin typeface="Courier New"/>
                <a:cs typeface="Courier New"/>
              </a:rPr>
              <a:t>1;</a:t>
            </a:r>
            <a:endParaRPr sz="1150">
              <a:latin typeface="Courier New"/>
              <a:cs typeface="Courier New"/>
            </a:endParaRPr>
          </a:p>
          <a:p>
            <a:pPr marL="74930" marR="1590040">
              <a:lnSpc>
                <a:spcPts val="1170"/>
              </a:lnSpc>
              <a:spcBef>
                <a:spcPts val="110"/>
              </a:spcBef>
              <a:tabLst>
                <a:tab pos="2036445" algn="l"/>
              </a:tabLst>
            </a:pPr>
            <a:r>
              <a:rPr dirty="0" sz="1150" spc="-5" b="1">
                <a:latin typeface="Courier New"/>
                <a:cs typeface="Courier New"/>
              </a:rPr>
              <a:t>v_running_total	NUMBER(7,2) :=</a:t>
            </a:r>
            <a:r>
              <a:rPr dirty="0" sz="1150" spc="-75" b="1">
                <a:latin typeface="Courier New"/>
                <a:cs typeface="Courier New"/>
              </a:rPr>
              <a:t> </a:t>
            </a:r>
            <a:r>
              <a:rPr dirty="0" sz="1150" spc="-5" b="1">
                <a:latin typeface="Courier New"/>
                <a:cs typeface="Courier New"/>
              </a:rPr>
              <a:t>0;  BEGIN</a:t>
            </a:r>
            <a:endParaRPr sz="1150">
              <a:latin typeface="Courier New"/>
              <a:cs typeface="Courier New"/>
            </a:endParaRPr>
          </a:p>
          <a:p>
            <a:pPr marL="250190">
              <a:lnSpc>
                <a:spcPts val="1065"/>
              </a:lnSpc>
            </a:pPr>
            <a:r>
              <a:rPr dirty="0" sz="1150" spc="-5" b="1">
                <a:latin typeface="Courier New"/>
                <a:cs typeface="Courier New"/>
              </a:rPr>
              <a:t>...</a:t>
            </a:r>
            <a:endParaRPr sz="1150">
              <a:latin typeface="Courier New"/>
              <a:cs typeface="Courier New"/>
            </a:endParaRPr>
          </a:p>
          <a:p>
            <a:pPr marL="250190">
              <a:lnSpc>
                <a:spcPts val="1175"/>
              </a:lnSpc>
            </a:pPr>
            <a:r>
              <a:rPr dirty="0" sz="1150" spc="-5" b="1">
                <a:latin typeface="Courier New"/>
                <a:cs typeface="Courier New"/>
              </a:rPr>
              <a:t>WHILE v_running_total &lt; &amp;p_itemtot</a:t>
            </a:r>
            <a:r>
              <a:rPr dirty="0" sz="1150" spc="-10" b="1">
                <a:latin typeface="Courier New"/>
                <a:cs typeface="Courier New"/>
              </a:rPr>
              <a:t> </a:t>
            </a:r>
            <a:r>
              <a:rPr dirty="0" sz="1150" spc="-5" b="1">
                <a:latin typeface="Courier New"/>
                <a:cs typeface="Courier New"/>
              </a:rPr>
              <a:t>LOOP</a:t>
            </a:r>
            <a:endParaRPr sz="1150">
              <a:latin typeface="Courier New"/>
              <a:cs typeface="Courier New"/>
            </a:endParaRPr>
          </a:p>
          <a:p>
            <a:pPr marL="424815">
              <a:lnSpc>
                <a:spcPts val="1170"/>
              </a:lnSpc>
            </a:pPr>
            <a:r>
              <a:rPr dirty="0" sz="1150" spc="-5" b="1">
                <a:latin typeface="Courier New"/>
                <a:cs typeface="Courier New"/>
              </a:rPr>
              <a:t>...</a:t>
            </a:r>
            <a:endParaRPr sz="1150">
              <a:latin typeface="Courier New"/>
              <a:cs typeface="Courier New"/>
            </a:endParaRPr>
          </a:p>
          <a:p>
            <a:pPr marL="250190">
              <a:lnSpc>
                <a:spcPts val="1170"/>
              </a:lnSpc>
            </a:pPr>
            <a:r>
              <a:rPr dirty="0" sz="1150" spc="-5" b="1">
                <a:latin typeface="Courier New"/>
                <a:cs typeface="Courier New"/>
              </a:rPr>
              <a:t>v_qty := v_qty + 1;</a:t>
            </a:r>
            <a:endParaRPr sz="1150">
              <a:latin typeface="Courier New"/>
              <a:cs typeface="Courier New"/>
            </a:endParaRPr>
          </a:p>
          <a:p>
            <a:pPr marL="250190" marR="1714500">
              <a:lnSpc>
                <a:spcPts val="1170"/>
              </a:lnSpc>
              <a:spcBef>
                <a:spcPts val="105"/>
              </a:spcBef>
            </a:pPr>
            <a:r>
              <a:rPr dirty="0" sz="1150" spc="-5" b="1">
                <a:latin typeface="Courier New"/>
                <a:cs typeface="Courier New"/>
              </a:rPr>
              <a:t>v_running_total := v_qty * &amp;p_price;  END LOOP;</a:t>
            </a:r>
            <a:endParaRPr sz="1150">
              <a:latin typeface="Courier New"/>
              <a:cs typeface="Courier New"/>
            </a:endParaRPr>
          </a:p>
          <a:p>
            <a:pPr marL="74930">
              <a:lnSpc>
                <a:spcPts val="1165"/>
              </a:lnSpc>
            </a:pPr>
            <a:r>
              <a:rPr dirty="0" sz="1150" spc="-5" b="1">
                <a:latin typeface="Courier New"/>
                <a:cs typeface="Courier New"/>
              </a:rPr>
              <a:t>...</a:t>
            </a:r>
            <a:endParaRPr sz="1150">
              <a:latin typeface="Courier New"/>
              <a:cs typeface="Courier New"/>
            </a:endParaRPr>
          </a:p>
        </p:txBody>
      </p:sp>
      <p:sp>
        <p:nvSpPr>
          <p:cNvPr id="5" name="object 5"/>
          <p:cNvSpPr txBox="1"/>
          <p:nvPr/>
        </p:nvSpPr>
        <p:spPr>
          <a:xfrm>
            <a:off x="743204" y="5581919"/>
            <a:ext cx="6139815" cy="748665"/>
          </a:xfrm>
          <a:prstGeom prst="rect">
            <a:avLst/>
          </a:prstGeom>
        </p:spPr>
        <p:txBody>
          <a:bodyPr wrap="square" lIns="0" tIns="74930" rIns="0" bIns="0" rtlCol="0" vert="horz">
            <a:spAutoFit/>
          </a:bodyPr>
          <a:lstStyle/>
          <a:p>
            <a:pPr marL="12700">
              <a:lnSpc>
                <a:spcPct val="100000"/>
              </a:lnSpc>
              <a:spcBef>
                <a:spcPts val="590"/>
              </a:spcBef>
            </a:pPr>
            <a:r>
              <a:rPr dirty="0" sz="1300" spc="15" b="1">
                <a:latin typeface="Courier New"/>
                <a:cs typeface="Courier New"/>
              </a:rPr>
              <a:t>WHILE</a:t>
            </a:r>
            <a:r>
              <a:rPr dirty="0" sz="1300" spc="-415" b="1">
                <a:latin typeface="Courier New"/>
                <a:cs typeface="Courier New"/>
              </a:rPr>
              <a:t> </a:t>
            </a:r>
            <a:r>
              <a:rPr dirty="0" sz="1300" spc="15" b="1">
                <a:latin typeface="Arial"/>
                <a:cs typeface="Arial"/>
              </a:rPr>
              <a:t>Loop</a:t>
            </a:r>
            <a:endParaRPr sz="1300">
              <a:latin typeface="Arial"/>
              <a:cs typeface="Arial"/>
            </a:endParaRPr>
          </a:p>
          <a:p>
            <a:pPr marL="138430" marR="5080">
              <a:lnSpc>
                <a:spcPct val="101099"/>
              </a:lnSpc>
              <a:spcBef>
                <a:spcPts val="484"/>
              </a:spcBef>
            </a:pPr>
            <a:r>
              <a:rPr dirty="0" sz="1300" spc="5">
                <a:latin typeface="Times New Roman"/>
                <a:cs typeface="Times New Roman"/>
              </a:rPr>
              <a:t>In the </a:t>
            </a:r>
            <a:r>
              <a:rPr dirty="0" sz="1300" spc="10">
                <a:latin typeface="Times New Roman"/>
                <a:cs typeface="Times New Roman"/>
              </a:rPr>
              <a:t>example </a:t>
            </a:r>
            <a:r>
              <a:rPr dirty="0" sz="1300" spc="5">
                <a:latin typeface="Times New Roman"/>
                <a:cs typeface="Times New Roman"/>
              </a:rPr>
              <a:t>in the slide, the quantity increases with each iteration of the loop until the  quantity is </a:t>
            </a:r>
            <a:r>
              <a:rPr dirty="0" sz="1300" spc="10">
                <a:latin typeface="Times New Roman"/>
                <a:cs typeface="Times New Roman"/>
              </a:rPr>
              <a:t>no </a:t>
            </a:r>
            <a:r>
              <a:rPr dirty="0" sz="1300" spc="5">
                <a:latin typeface="Times New Roman"/>
                <a:cs typeface="Times New Roman"/>
              </a:rPr>
              <a:t>longer less than the </a:t>
            </a:r>
            <a:r>
              <a:rPr dirty="0" sz="1300" spc="10">
                <a:latin typeface="Times New Roman"/>
                <a:cs typeface="Times New Roman"/>
              </a:rPr>
              <a:t>maximum </a:t>
            </a:r>
            <a:r>
              <a:rPr dirty="0" sz="1300" spc="5">
                <a:latin typeface="Times New Roman"/>
                <a:cs typeface="Times New Roman"/>
              </a:rPr>
              <a:t>price allowed for spending </a:t>
            </a:r>
            <a:r>
              <a:rPr dirty="0" sz="1300" spc="10">
                <a:latin typeface="Times New Roman"/>
                <a:cs typeface="Times New Roman"/>
              </a:rPr>
              <a:t>on </a:t>
            </a:r>
            <a:r>
              <a:rPr dirty="0" sz="1300" spc="5">
                <a:latin typeface="Times New Roman"/>
                <a:cs typeface="Times New Roman"/>
              </a:rPr>
              <a:t>the</a:t>
            </a:r>
            <a:r>
              <a:rPr dirty="0" sz="1300" spc="70">
                <a:latin typeface="Times New Roman"/>
                <a:cs typeface="Times New Roman"/>
              </a:rPr>
              <a:t> </a:t>
            </a:r>
            <a:r>
              <a:rPr dirty="0" sz="1300" spc="5">
                <a:latin typeface="Times New Roman"/>
                <a:cs typeface="Times New Roman"/>
              </a:rPr>
              <a:t>item.</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2023300" y="1963864"/>
            <a:ext cx="3756025" cy="668655"/>
            <a:chOff x="2023300" y="1963864"/>
            <a:chExt cx="3756025" cy="668655"/>
          </a:xfrm>
        </p:grpSpPr>
        <p:sp>
          <p:nvSpPr>
            <p:cNvPr id="7" name="object 7"/>
            <p:cNvSpPr/>
            <p:nvPr/>
          </p:nvSpPr>
          <p:spPr>
            <a:xfrm>
              <a:off x="2033778" y="2597657"/>
              <a:ext cx="293370" cy="0"/>
            </a:xfrm>
            <a:custGeom>
              <a:avLst/>
              <a:gdLst/>
              <a:ahLst/>
              <a:cxnLst/>
              <a:rect l="l" t="t" r="r" b="b"/>
              <a:pathLst>
                <a:path w="293369" h="0">
                  <a:moveTo>
                    <a:pt x="0" y="0"/>
                  </a:moveTo>
                  <a:lnTo>
                    <a:pt x="293370" y="0"/>
                  </a:lnTo>
                </a:path>
              </a:pathLst>
            </a:custGeom>
            <a:ln w="20573">
              <a:solidFill>
                <a:srgbClr val="000000"/>
              </a:solidFill>
            </a:ln>
          </p:spPr>
          <p:txBody>
            <a:bodyPr wrap="square" lIns="0" tIns="0" rIns="0" bIns="0" rtlCol="0"/>
            <a:lstStyle/>
            <a:p/>
          </p:txBody>
        </p:sp>
        <p:sp>
          <p:nvSpPr>
            <p:cNvPr id="8" name="object 8"/>
            <p:cNvSpPr/>
            <p:nvPr/>
          </p:nvSpPr>
          <p:spPr>
            <a:xfrm>
              <a:off x="2325624" y="2564891"/>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9" name="object 9"/>
            <p:cNvSpPr/>
            <p:nvPr/>
          </p:nvSpPr>
          <p:spPr>
            <a:xfrm>
              <a:off x="4135373" y="2598038"/>
              <a:ext cx="272415" cy="0"/>
            </a:xfrm>
            <a:custGeom>
              <a:avLst/>
              <a:gdLst/>
              <a:ahLst/>
              <a:cxnLst/>
              <a:rect l="l" t="t" r="r" b="b"/>
              <a:pathLst>
                <a:path w="272414" h="0">
                  <a:moveTo>
                    <a:pt x="0" y="0"/>
                  </a:moveTo>
                  <a:lnTo>
                    <a:pt x="272414" y="0"/>
                  </a:lnTo>
                </a:path>
              </a:pathLst>
            </a:custGeom>
            <a:ln w="21335">
              <a:solidFill>
                <a:srgbClr val="000000"/>
              </a:solidFill>
            </a:ln>
          </p:spPr>
          <p:txBody>
            <a:bodyPr wrap="square" lIns="0" tIns="0" rIns="0" bIns="0" rtlCol="0"/>
            <a:lstStyle/>
            <a:p/>
          </p:txBody>
        </p:sp>
        <p:sp>
          <p:nvSpPr>
            <p:cNvPr id="10" name="object 10"/>
            <p:cNvSpPr/>
            <p:nvPr/>
          </p:nvSpPr>
          <p:spPr>
            <a:xfrm>
              <a:off x="4395978" y="2564891"/>
              <a:ext cx="1383030" cy="67310"/>
            </a:xfrm>
            <a:custGeom>
              <a:avLst/>
              <a:gdLst/>
              <a:ahLst/>
              <a:cxnLst/>
              <a:rect l="l" t="t" r="r" b="b"/>
              <a:pathLst>
                <a:path w="1383029" h="67310">
                  <a:moveTo>
                    <a:pt x="66294" y="33528"/>
                  </a:moveTo>
                  <a:lnTo>
                    <a:pt x="0" y="762"/>
                  </a:lnTo>
                  <a:lnTo>
                    <a:pt x="0" y="67056"/>
                  </a:lnTo>
                  <a:lnTo>
                    <a:pt x="66294" y="33528"/>
                  </a:lnTo>
                  <a:close/>
                </a:path>
                <a:path w="1383029" h="67310">
                  <a:moveTo>
                    <a:pt x="1383030" y="33528"/>
                  </a:moveTo>
                  <a:lnTo>
                    <a:pt x="1316736" y="0"/>
                  </a:lnTo>
                  <a:lnTo>
                    <a:pt x="1316736" y="66294"/>
                  </a:lnTo>
                  <a:lnTo>
                    <a:pt x="1383030" y="33528"/>
                  </a:lnTo>
                  <a:close/>
                </a:path>
              </a:pathLst>
            </a:custGeom>
            <a:solidFill>
              <a:srgbClr val="000000"/>
            </a:solidFill>
          </p:spPr>
          <p:txBody>
            <a:bodyPr wrap="square" lIns="0" tIns="0" rIns="0" bIns="0" rtlCol="0"/>
            <a:lstStyle/>
            <a:p/>
          </p:txBody>
        </p:sp>
        <p:sp>
          <p:nvSpPr>
            <p:cNvPr id="11" name="object 11"/>
            <p:cNvSpPr/>
            <p:nvPr/>
          </p:nvSpPr>
          <p:spPr>
            <a:xfrm>
              <a:off x="3062477" y="2597657"/>
              <a:ext cx="283845" cy="0"/>
            </a:xfrm>
            <a:custGeom>
              <a:avLst/>
              <a:gdLst/>
              <a:ahLst/>
              <a:cxnLst/>
              <a:rect l="l" t="t" r="r" b="b"/>
              <a:pathLst>
                <a:path w="283845" h="0">
                  <a:moveTo>
                    <a:pt x="0" y="0"/>
                  </a:moveTo>
                  <a:lnTo>
                    <a:pt x="283463" y="0"/>
                  </a:lnTo>
                </a:path>
              </a:pathLst>
            </a:custGeom>
            <a:ln w="20573">
              <a:solidFill>
                <a:srgbClr val="000000"/>
              </a:solidFill>
            </a:ln>
          </p:spPr>
          <p:txBody>
            <a:bodyPr wrap="square" lIns="0" tIns="0" rIns="0" bIns="0" rtlCol="0"/>
            <a:lstStyle/>
            <a:p/>
          </p:txBody>
        </p:sp>
        <p:sp>
          <p:nvSpPr>
            <p:cNvPr id="12" name="object 12"/>
            <p:cNvSpPr/>
            <p:nvPr/>
          </p:nvSpPr>
          <p:spPr>
            <a:xfrm>
              <a:off x="3344418" y="2564891"/>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13" name="object 13"/>
            <p:cNvSpPr/>
            <p:nvPr/>
          </p:nvSpPr>
          <p:spPr>
            <a:xfrm>
              <a:off x="3777995" y="1974341"/>
              <a:ext cx="1125855" cy="326390"/>
            </a:xfrm>
            <a:custGeom>
              <a:avLst/>
              <a:gdLst/>
              <a:ahLst/>
              <a:cxnLst/>
              <a:rect l="l" t="t" r="r" b="b"/>
              <a:pathLst>
                <a:path w="1125854" h="326389">
                  <a:moveTo>
                    <a:pt x="1125474" y="326135"/>
                  </a:moveTo>
                  <a:lnTo>
                    <a:pt x="1125474" y="0"/>
                  </a:lnTo>
                  <a:lnTo>
                    <a:pt x="0" y="0"/>
                  </a:lnTo>
                  <a:lnTo>
                    <a:pt x="0" y="261365"/>
                  </a:lnTo>
                </a:path>
              </a:pathLst>
            </a:custGeom>
            <a:ln w="20574">
              <a:solidFill>
                <a:srgbClr val="000000"/>
              </a:solidFill>
            </a:ln>
          </p:spPr>
          <p:txBody>
            <a:bodyPr wrap="square" lIns="0" tIns="0" rIns="0" bIns="0" rtlCol="0"/>
            <a:lstStyle/>
            <a:p/>
          </p:txBody>
        </p:sp>
        <p:sp>
          <p:nvSpPr>
            <p:cNvPr id="14" name="object 14"/>
            <p:cNvSpPr/>
            <p:nvPr/>
          </p:nvSpPr>
          <p:spPr>
            <a:xfrm>
              <a:off x="3745230" y="2234183"/>
              <a:ext cx="66675" cy="67310"/>
            </a:xfrm>
            <a:custGeom>
              <a:avLst/>
              <a:gdLst/>
              <a:ahLst/>
              <a:cxnLst/>
              <a:rect l="l" t="t" r="r" b="b"/>
              <a:pathLst>
                <a:path w="66675" h="67310">
                  <a:moveTo>
                    <a:pt x="66294" y="0"/>
                  </a:moveTo>
                  <a:lnTo>
                    <a:pt x="0" y="0"/>
                  </a:lnTo>
                  <a:lnTo>
                    <a:pt x="32766" y="67056"/>
                  </a:lnTo>
                  <a:lnTo>
                    <a:pt x="66294" y="0"/>
                  </a:lnTo>
                  <a:close/>
                </a:path>
              </a:pathLst>
            </a:custGeom>
            <a:solidFill>
              <a:srgbClr val="000000"/>
            </a:solidFill>
          </p:spPr>
          <p:txBody>
            <a:bodyPr wrap="square" lIns="0" tIns="0" rIns="0" bIns="0" rtlCol="0"/>
            <a:lstStyle/>
            <a:p/>
          </p:txBody>
        </p:sp>
      </p:grpSp>
      <p:sp>
        <p:nvSpPr>
          <p:cNvPr id="15" name="object 15"/>
          <p:cNvSpPr txBox="1"/>
          <p:nvPr/>
        </p:nvSpPr>
        <p:spPr>
          <a:xfrm>
            <a:off x="4965210" y="1945651"/>
            <a:ext cx="23114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No</a:t>
            </a:r>
            <a:endParaRPr sz="1300">
              <a:latin typeface="Arial"/>
              <a:cs typeface="Arial"/>
            </a:endParaRPr>
          </a:p>
        </p:txBody>
      </p:sp>
      <p:sp>
        <p:nvSpPr>
          <p:cNvPr id="16" name="object 16"/>
          <p:cNvSpPr txBox="1"/>
          <p:nvPr/>
        </p:nvSpPr>
        <p:spPr>
          <a:xfrm>
            <a:off x="2178557" y="873506"/>
            <a:ext cx="3389629"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Controlling Explicit</a:t>
            </a:r>
            <a:r>
              <a:rPr dirty="0" sz="2000" spc="-40" b="1">
                <a:latin typeface="Arial"/>
                <a:cs typeface="Arial"/>
              </a:rPr>
              <a:t> </a:t>
            </a:r>
            <a:r>
              <a:rPr dirty="0" sz="2000" spc="-5" b="1">
                <a:latin typeface="Arial"/>
                <a:cs typeface="Arial"/>
              </a:rPr>
              <a:t>Cursors</a:t>
            </a:r>
            <a:endParaRPr sz="2000">
              <a:latin typeface="Arial"/>
              <a:cs typeface="Arial"/>
            </a:endParaRPr>
          </a:p>
        </p:txBody>
      </p:sp>
      <p:grpSp>
        <p:nvGrpSpPr>
          <p:cNvPr id="17" name="object 17"/>
          <p:cNvGrpSpPr/>
          <p:nvPr/>
        </p:nvGrpSpPr>
        <p:grpSpPr>
          <a:xfrm>
            <a:off x="1260538" y="2284666"/>
            <a:ext cx="784225" cy="626110"/>
            <a:chOff x="1260538" y="2284666"/>
            <a:chExt cx="784225" cy="626110"/>
          </a:xfrm>
        </p:grpSpPr>
        <p:sp>
          <p:nvSpPr>
            <p:cNvPr id="18" name="object 18"/>
            <p:cNvSpPr/>
            <p:nvPr/>
          </p:nvSpPr>
          <p:spPr>
            <a:xfrm>
              <a:off x="1271015" y="2295144"/>
              <a:ext cx="763270" cy="605155"/>
            </a:xfrm>
            <a:custGeom>
              <a:avLst/>
              <a:gdLst/>
              <a:ahLst/>
              <a:cxnLst/>
              <a:rect l="l" t="t" r="r" b="b"/>
              <a:pathLst>
                <a:path w="763269" h="605155">
                  <a:moveTo>
                    <a:pt x="762762" y="0"/>
                  </a:moveTo>
                  <a:lnTo>
                    <a:pt x="0" y="0"/>
                  </a:lnTo>
                  <a:lnTo>
                    <a:pt x="0" y="605027"/>
                  </a:lnTo>
                  <a:lnTo>
                    <a:pt x="762762" y="605027"/>
                  </a:lnTo>
                  <a:lnTo>
                    <a:pt x="762762" y="0"/>
                  </a:lnTo>
                  <a:close/>
                </a:path>
              </a:pathLst>
            </a:custGeom>
            <a:solidFill>
              <a:srgbClr val="99CCFF"/>
            </a:solidFill>
          </p:spPr>
          <p:txBody>
            <a:bodyPr wrap="square" lIns="0" tIns="0" rIns="0" bIns="0" rtlCol="0"/>
            <a:lstStyle/>
            <a:p/>
          </p:txBody>
        </p:sp>
        <p:sp>
          <p:nvSpPr>
            <p:cNvPr id="19" name="object 19"/>
            <p:cNvSpPr/>
            <p:nvPr/>
          </p:nvSpPr>
          <p:spPr>
            <a:xfrm>
              <a:off x="1271015" y="2295144"/>
              <a:ext cx="763270" cy="605155"/>
            </a:xfrm>
            <a:custGeom>
              <a:avLst/>
              <a:gdLst/>
              <a:ahLst/>
              <a:cxnLst/>
              <a:rect l="l" t="t" r="r" b="b"/>
              <a:pathLst>
                <a:path w="763269" h="605155">
                  <a:moveTo>
                    <a:pt x="762762" y="0"/>
                  </a:moveTo>
                  <a:lnTo>
                    <a:pt x="0" y="0"/>
                  </a:lnTo>
                  <a:lnTo>
                    <a:pt x="0" y="605027"/>
                  </a:lnTo>
                  <a:lnTo>
                    <a:pt x="762762" y="605027"/>
                  </a:lnTo>
                  <a:lnTo>
                    <a:pt x="762762" y="0"/>
                  </a:lnTo>
                  <a:close/>
                </a:path>
              </a:pathLst>
            </a:custGeom>
            <a:ln w="20574">
              <a:solidFill>
                <a:srgbClr val="000000"/>
              </a:solidFill>
            </a:ln>
          </p:spPr>
          <p:txBody>
            <a:bodyPr wrap="square" lIns="0" tIns="0" rIns="0" bIns="0" rtlCol="0"/>
            <a:lstStyle/>
            <a:p/>
          </p:txBody>
        </p:sp>
      </p:grpSp>
      <p:sp>
        <p:nvSpPr>
          <p:cNvPr id="20" name="object 20"/>
          <p:cNvSpPr txBox="1"/>
          <p:nvPr/>
        </p:nvSpPr>
        <p:spPr>
          <a:xfrm>
            <a:off x="1310639" y="2466848"/>
            <a:ext cx="69659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DECLARE</a:t>
            </a:r>
            <a:endParaRPr sz="1300">
              <a:latin typeface="Courier New"/>
              <a:cs typeface="Courier New"/>
            </a:endParaRPr>
          </a:p>
        </p:txBody>
      </p:sp>
      <p:grpSp>
        <p:nvGrpSpPr>
          <p:cNvPr id="21" name="object 21"/>
          <p:cNvGrpSpPr/>
          <p:nvPr/>
        </p:nvGrpSpPr>
        <p:grpSpPr>
          <a:xfrm>
            <a:off x="2381440" y="2284666"/>
            <a:ext cx="691515" cy="626110"/>
            <a:chOff x="2381440" y="2284666"/>
            <a:chExt cx="691515" cy="626110"/>
          </a:xfrm>
        </p:grpSpPr>
        <p:sp>
          <p:nvSpPr>
            <p:cNvPr id="22" name="object 22"/>
            <p:cNvSpPr/>
            <p:nvPr/>
          </p:nvSpPr>
          <p:spPr>
            <a:xfrm>
              <a:off x="2391917" y="2295144"/>
              <a:ext cx="670560" cy="605155"/>
            </a:xfrm>
            <a:custGeom>
              <a:avLst/>
              <a:gdLst/>
              <a:ahLst/>
              <a:cxnLst/>
              <a:rect l="l" t="t" r="r" b="b"/>
              <a:pathLst>
                <a:path w="670560" h="605155">
                  <a:moveTo>
                    <a:pt x="670560" y="0"/>
                  </a:moveTo>
                  <a:lnTo>
                    <a:pt x="0" y="0"/>
                  </a:lnTo>
                  <a:lnTo>
                    <a:pt x="0" y="605027"/>
                  </a:lnTo>
                  <a:lnTo>
                    <a:pt x="670560" y="605027"/>
                  </a:lnTo>
                  <a:lnTo>
                    <a:pt x="670560" y="0"/>
                  </a:lnTo>
                  <a:close/>
                </a:path>
              </a:pathLst>
            </a:custGeom>
            <a:solidFill>
              <a:srgbClr val="99CCFF"/>
            </a:solidFill>
          </p:spPr>
          <p:txBody>
            <a:bodyPr wrap="square" lIns="0" tIns="0" rIns="0" bIns="0" rtlCol="0"/>
            <a:lstStyle/>
            <a:p/>
          </p:txBody>
        </p:sp>
        <p:sp>
          <p:nvSpPr>
            <p:cNvPr id="23" name="object 23"/>
            <p:cNvSpPr/>
            <p:nvPr/>
          </p:nvSpPr>
          <p:spPr>
            <a:xfrm>
              <a:off x="2391917" y="2295144"/>
              <a:ext cx="670560" cy="605155"/>
            </a:xfrm>
            <a:custGeom>
              <a:avLst/>
              <a:gdLst/>
              <a:ahLst/>
              <a:cxnLst/>
              <a:rect l="l" t="t" r="r" b="b"/>
              <a:pathLst>
                <a:path w="670560" h="605155">
                  <a:moveTo>
                    <a:pt x="670560" y="0"/>
                  </a:moveTo>
                  <a:lnTo>
                    <a:pt x="0" y="0"/>
                  </a:lnTo>
                  <a:lnTo>
                    <a:pt x="0" y="605027"/>
                  </a:lnTo>
                  <a:lnTo>
                    <a:pt x="670560" y="605027"/>
                  </a:lnTo>
                  <a:lnTo>
                    <a:pt x="670560" y="0"/>
                  </a:lnTo>
                  <a:close/>
                </a:path>
              </a:pathLst>
            </a:custGeom>
            <a:ln w="20574">
              <a:solidFill>
                <a:srgbClr val="000000"/>
              </a:solidFill>
            </a:ln>
          </p:spPr>
          <p:txBody>
            <a:bodyPr wrap="square" lIns="0" tIns="0" rIns="0" bIns="0" rtlCol="0"/>
            <a:lstStyle/>
            <a:p/>
          </p:txBody>
        </p:sp>
      </p:grpSp>
      <p:sp>
        <p:nvSpPr>
          <p:cNvPr id="24" name="object 24"/>
          <p:cNvSpPr txBox="1"/>
          <p:nvPr/>
        </p:nvSpPr>
        <p:spPr>
          <a:xfrm>
            <a:off x="2531364" y="2466848"/>
            <a:ext cx="40322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OPEN</a:t>
            </a:r>
            <a:endParaRPr sz="1300">
              <a:latin typeface="Courier New"/>
              <a:cs typeface="Courier New"/>
            </a:endParaRPr>
          </a:p>
        </p:txBody>
      </p:sp>
      <p:grpSp>
        <p:nvGrpSpPr>
          <p:cNvPr id="25" name="object 25"/>
          <p:cNvGrpSpPr/>
          <p:nvPr/>
        </p:nvGrpSpPr>
        <p:grpSpPr>
          <a:xfrm>
            <a:off x="4431982" y="2121598"/>
            <a:ext cx="949325" cy="948690"/>
            <a:chOff x="4431982" y="2121598"/>
            <a:chExt cx="949325" cy="948690"/>
          </a:xfrm>
        </p:grpSpPr>
        <p:sp>
          <p:nvSpPr>
            <p:cNvPr id="26" name="object 26"/>
            <p:cNvSpPr/>
            <p:nvPr/>
          </p:nvSpPr>
          <p:spPr>
            <a:xfrm>
              <a:off x="4442460" y="2132075"/>
              <a:ext cx="928369" cy="927735"/>
            </a:xfrm>
            <a:custGeom>
              <a:avLst/>
              <a:gdLst/>
              <a:ahLst/>
              <a:cxnLst/>
              <a:rect l="l" t="t" r="r" b="b"/>
              <a:pathLst>
                <a:path w="928370" h="927735">
                  <a:moveTo>
                    <a:pt x="457200" y="0"/>
                  </a:moveTo>
                  <a:lnTo>
                    <a:pt x="0" y="456438"/>
                  </a:lnTo>
                  <a:lnTo>
                    <a:pt x="471678" y="927354"/>
                  </a:lnTo>
                  <a:lnTo>
                    <a:pt x="928116" y="470916"/>
                  </a:lnTo>
                  <a:lnTo>
                    <a:pt x="457200" y="0"/>
                  </a:lnTo>
                  <a:close/>
                </a:path>
              </a:pathLst>
            </a:custGeom>
            <a:solidFill>
              <a:srgbClr val="FFCC99"/>
            </a:solidFill>
          </p:spPr>
          <p:txBody>
            <a:bodyPr wrap="square" lIns="0" tIns="0" rIns="0" bIns="0" rtlCol="0"/>
            <a:lstStyle/>
            <a:p/>
          </p:txBody>
        </p:sp>
        <p:sp>
          <p:nvSpPr>
            <p:cNvPr id="27" name="object 27"/>
            <p:cNvSpPr/>
            <p:nvPr/>
          </p:nvSpPr>
          <p:spPr>
            <a:xfrm>
              <a:off x="4442460" y="2132075"/>
              <a:ext cx="928369" cy="927735"/>
            </a:xfrm>
            <a:custGeom>
              <a:avLst/>
              <a:gdLst/>
              <a:ahLst/>
              <a:cxnLst/>
              <a:rect l="l" t="t" r="r" b="b"/>
              <a:pathLst>
                <a:path w="928370" h="927735">
                  <a:moveTo>
                    <a:pt x="457200" y="0"/>
                  </a:moveTo>
                  <a:lnTo>
                    <a:pt x="0" y="456438"/>
                  </a:lnTo>
                  <a:lnTo>
                    <a:pt x="471678" y="927354"/>
                  </a:lnTo>
                  <a:lnTo>
                    <a:pt x="928116" y="470916"/>
                  </a:lnTo>
                  <a:lnTo>
                    <a:pt x="457200" y="0"/>
                  </a:lnTo>
                  <a:close/>
                </a:path>
              </a:pathLst>
            </a:custGeom>
            <a:ln w="20574">
              <a:solidFill>
                <a:srgbClr val="000000"/>
              </a:solidFill>
            </a:ln>
          </p:spPr>
          <p:txBody>
            <a:bodyPr wrap="square" lIns="0" tIns="0" rIns="0" bIns="0" rtlCol="0"/>
            <a:lstStyle/>
            <a:p/>
          </p:txBody>
        </p:sp>
      </p:grpSp>
      <p:sp>
        <p:nvSpPr>
          <p:cNvPr id="28" name="object 28"/>
          <p:cNvSpPr txBox="1"/>
          <p:nvPr/>
        </p:nvSpPr>
        <p:spPr>
          <a:xfrm>
            <a:off x="4558284" y="2997962"/>
            <a:ext cx="1972945" cy="1322070"/>
          </a:xfrm>
          <a:prstGeom prst="rect">
            <a:avLst/>
          </a:prstGeom>
        </p:spPr>
        <p:txBody>
          <a:bodyPr wrap="square" lIns="0" tIns="59054" rIns="0" bIns="0" rtlCol="0" vert="horz">
            <a:spAutoFit/>
          </a:bodyPr>
          <a:lstStyle/>
          <a:p>
            <a:pPr marL="122555" marR="5080" indent="-123189">
              <a:lnSpc>
                <a:spcPct val="81600"/>
              </a:lnSpc>
              <a:spcBef>
                <a:spcPts val="464"/>
              </a:spcBef>
              <a:buClr>
                <a:srgbClr val="FF0000"/>
              </a:buClr>
              <a:buSzPct val="119230"/>
              <a:buFont typeface="Arial"/>
              <a:buChar char="•"/>
              <a:tabLst>
                <a:tab pos="123189" algn="l"/>
                <a:tab pos="1083310" algn="l"/>
                <a:tab pos="1205865" algn="l"/>
              </a:tabLst>
            </a:pPr>
            <a:r>
              <a:rPr dirty="0" sz="1300" spc="-10" b="1">
                <a:latin typeface="Arial"/>
                <a:cs typeface="Arial"/>
              </a:rPr>
              <a:t>Test for	</a:t>
            </a:r>
            <a:r>
              <a:rPr dirty="0" sz="1550" spc="5">
                <a:solidFill>
                  <a:srgbClr val="FF0000"/>
                </a:solidFill>
                <a:latin typeface="Arial"/>
                <a:cs typeface="Arial"/>
              </a:rPr>
              <a:t>• </a:t>
            </a:r>
            <a:r>
              <a:rPr dirty="0" sz="1300" spc="-15" b="1">
                <a:latin typeface="Arial"/>
                <a:cs typeface="Arial"/>
              </a:rPr>
              <a:t>Release  </a:t>
            </a:r>
            <a:r>
              <a:rPr dirty="0" sz="1300" spc="-10" b="1">
                <a:latin typeface="Arial"/>
                <a:cs typeface="Arial"/>
              </a:rPr>
              <a:t>existing		the</a:t>
            </a:r>
            <a:r>
              <a:rPr dirty="0" sz="1300" spc="-90" b="1">
                <a:latin typeface="Arial"/>
                <a:cs typeface="Arial"/>
              </a:rPr>
              <a:t> </a:t>
            </a:r>
            <a:r>
              <a:rPr dirty="0" sz="1300" spc="-10" b="1">
                <a:latin typeface="Arial"/>
                <a:cs typeface="Arial"/>
              </a:rPr>
              <a:t>active</a:t>
            </a:r>
            <a:endParaRPr sz="1300">
              <a:latin typeface="Arial"/>
              <a:cs typeface="Arial"/>
            </a:endParaRPr>
          </a:p>
          <a:p>
            <a:pPr marL="122555">
              <a:lnSpc>
                <a:spcPts val="1315"/>
              </a:lnSpc>
              <a:tabLst>
                <a:tab pos="1205865" algn="l"/>
              </a:tabLst>
            </a:pPr>
            <a:r>
              <a:rPr dirty="0" sz="1300" spc="-10" b="1">
                <a:latin typeface="Arial"/>
                <a:cs typeface="Arial"/>
              </a:rPr>
              <a:t>rows.	set.</a:t>
            </a:r>
            <a:endParaRPr sz="1300">
              <a:latin typeface="Arial"/>
              <a:cs typeface="Arial"/>
            </a:endParaRPr>
          </a:p>
          <a:p>
            <a:pPr marL="122555" marR="1115060" indent="-123189">
              <a:lnSpc>
                <a:spcPct val="84200"/>
              </a:lnSpc>
              <a:spcBef>
                <a:spcPts val="490"/>
              </a:spcBef>
              <a:buClr>
                <a:srgbClr val="FF0000"/>
              </a:buClr>
              <a:buSzPct val="119230"/>
              <a:buFont typeface="Arial"/>
              <a:buChar char="•"/>
              <a:tabLst>
                <a:tab pos="123189" algn="l"/>
              </a:tabLst>
            </a:pPr>
            <a:r>
              <a:rPr dirty="0" sz="1300" spc="-10" b="1">
                <a:latin typeface="Arial"/>
                <a:cs typeface="Arial"/>
              </a:rPr>
              <a:t>Return</a:t>
            </a:r>
            <a:r>
              <a:rPr dirty="0" sz="1300" spc="-90" b="1">
                <a:latin typeface="Arial"/>
                <a:cs typeface="Arial"/>
              </a:rPr>
              <a:t> </a:t>
            </a:r>
            <a:r>
              <a:rPr dirty="0" sz="1300" spc="-5" b="1">
                <a:latin typeface="Arial"/>
                <a:cs typeface="Arial"/>
              </a:rPr>
              <a:t>to  </a:t>
            </a:r>
            <a:r>
              <a:rPr dirty="0" sz="1300" spc="-15" b="1" i="1">
                <a:latin typeface="Courier New"/>
                <a:cs typeface="Courier New"/>
              </a:rPr>
              <a:t>FETCH </a:t>
            </a:r>
            <a:r>
              <a:rPr dirty="0" sz="1300" spc="-10" b="1">
                <a:latin typeface="Arial"/>
                <a:cs typeface="Arial"/>
              </a:rPr>
              <a:t>if  rows are  </a:t>
            </a:r>
            <a:r>
              <a:rPr dirty="0" sz="1300" spc="-15" b="1">
                <a:latin typeface="Arial"/>
                <a:cs typeface="Arial"/>
              </a:rPr>
              <a:t>found.</a:t>
            </a:r>
            <a:endParaRPr sz="1300">
              <a:latin typeface="Arial"/>
              <a:cs typeface="Arial"/>
            </a:endParaRPr>
          </a:p>
        </p:txBody>
      </p:sp>
      <p:sp>
        <p:nvSpPr>
          <p:cNvPr id="29" name="object 29"/>
          <p:cNvSpPr txBox="1"/>
          <p:nvPr/>
        </p:nvSpPr>
        <p:spPr>
          <a:xfrm>
            <a:off x="5779008" y="2295144"/>
            <a:ext cx="723265" cy="605155"/>
          </a:xfrm>
          <a:prstGeom prst="rect">
            <a:avLst/>
          </a:prstGeom>
          <a:solidFill>
            <a:srgbClr val="99CCFF"/>
          </a:solidFill>
          <a:ln w="20573">
            <a:solidFill>
              <a:srgbClr val="000000"/>
            </a:solidFill>
          </a:ln>
        </p:spPr>
        <p:txBody>
          <a:bodyPr wrap="square" lIns="0" tIns="0" rIns="0" bIns="0" rtlCol="0" vert="horz">
            <a:spAutoFit/>
          </a:bodyPr>
          <a:lstStyle/>
          <a:p>
            <a:pPr>
              <a:lnSpc>
                <a:spcPct val="100000"/>
              </a:lnSpc>
            </a:pPr>
            <a:endParaRPr sz="1250">
              <a:latin typeface="Times New Roman"/>
              <a:cs typeface="Times New Roman"/>
            </a:endParaRPr>
          </a:p>
          <a:p>
            <a:pPr marL="116205">
              <a:lnSpc>
                <a:spcPct val="100000"/>
              </a:lnSpc>
              <a:spcBef>
                <a:spcPts val="5"/>
              </a:spcBef>
            </a:pPr>
            <a:r>
              <a:rPr dirty="0" sz="1300" spc="-15" b="1">
                <a:latin typeface="Courier New"/>
                <a:cs typeface="Courier New"/>
              </a:rPr>
              <a:t>CLOSE</a:t>
            </a:r>
            <a:endParaRPr sz="1300">
              <a:latin typeface="Courier New"/>
              <a:cs typeface="Courier New"/>
            </a:endParaRPr>
          </a:p>
        </p:txBody>
      </p:sp>
      <p:sp>
        <p:nvSpPr>
          <p:cNvPr id="30" name="object 30"/>
          <p:cNvSpPr txBox="1"/>
          <p:nvPr/>
        </p:nvSpPr>
        <p:spPr>
          <a:xfrm>
            <a:off x="4564888" y="2483612"/>
            <a:ext cx="1187450" cy="222250"/>
          </a:xfrm>
          <a:prstGeom prst="rect">
            <a:avLst/>
          </a:prstGeom>
        </p:spPr>
        <p:txBody>
          <a:bodyPr wrap="square" lIns="0" tIns="11430" rIns="0" bIns="0" rtlCol="0" vert="horz">
            <a:spAutoFit/>
          </a:bodyPr>
          <a:lstStyle/>
          <a:p>
            <a:pPr marL="25400">
              <a:lnSpc>
                <a:spcPct val="100000"/>
              </a:lnSpc>
              <a:spcBef>
                <a:spcPts val="90"/>
              </a:spcBef>
            </a:pPr>
            <a:r>
              <a:rPr dirty="0" sz="1300" spc="-15" b="1">
                <a:latin typeface="Arial"/>
                <a:cs typeface="Arial"/>
              </a:rPr>
              <a:t>EMPTY?</a:t>
            </a:r>
            <a:r>
              <a:rPr dirty="0" sz="1300" spc="160" b="1">
                <a:latin typeface="Arial"/>
                <a:cs typeface="Arial"/>
              </a:rPr>
              <a:t> </a:t>
            </a:r>
            <a:r>
              <a:rPr dirty="0" u="heavy" baseline="34188" sz="1950" spc="-15" b="1">
                <a:uFill>
                  <a:solidFill>
                    <a:srgbClr val="000000"/>
                  </a:solidFill>
                </a:uFill>
                <a:latin typeface="Arial"/>
                <a:cs typeface="Arial"/>
              </a:rPr>
              <a:t>Yes</a:t>
            </a:r>
            <a:r>
              <a:rPr dirty="0" u="heavy" baseline="34188" sz="1950" spc="97" b="1">
                <a:uFill>
                  <a:solidFill>
                    <a:srgbClr val="000000"/>
                  </a:solidFill>
                </a:uFill>
                <a:latin typeface="Arial"/>
                <a:cs typeface="Arial"/>
              </a:rPr>
              <a:t> </a:t>
            </a:r>
            <a:endParaRPr baseline="34188" sz="1950">
              <a:latin typeface="Arial"/>
              <a:cs typeface="Arial"/>
            </a:endParaRPr>
          </a:p>
        </p:txBody>
      </p:sp>
      <p:sp>
        <p:nvSpPr>
          <p:cNvPr id="31" name="object 31"/>
          <p:cNvSpPr txBox="1"/>
          <p:nvPr/>
        </p:nvSpPr>
        <p:spPr>
          <a:xfrm>
            <a:off x="1247394" y="2997962"/>
            <a:ext cx="2994660" cy="758825"/>
          </a:xfrm>
          <a:prstGeom prst="rect">
            <a:avLst/>
          </a:prstGeom>
        </p:spPr>
        <p:txBody>
          <a:bodyPr wrap="square" lIns="0" tIns="55880" rIns="0" bIns="0" rtlCol="0" vert="horz">
            <a:spAutoFit/>
          </a:bodyPr>
          <a:lstStyle/>
          <a:p>
            <a:pPr marL="122555" marR="76835" indent="-123189">
              <a:lnSpc>
                <a:spcPct val="82900"/>
              </a:lnSpc>
              <a:spcBef>
                <a:spcPts val="440"/>
              </a:spcBef>
              <a:buClr>
                <a:srgbClr val="FF0000"/>
              </a:buClr>
              <a:buSzPct val="119230"/>
              <a:buFont typeface="Arial"/>
              <a:buChar char="•"/>
              <a:tabLst>
                <a:tab pos="123189" algn="l"/>
                <a:tab pos="1069975" algn="l"/>
                <a:tab pos="1193165" algn="l"/>
                <a:tab pos="2105025" algn="l"/>
                <a:tab pos="2227580" algn="l"/>
              </a:tabLst>
            </a:pPr>
            <a:r>
              <a:rPr dirty="0" sz="1300" spc="-10" b="1">
                <a:latin typeface="Arial"/>
                <a:cs typeface="Arial"/>
              </a:rPr>
              <a:t>Create a	</a:t>
            </a:r>
            <a:r>
              <a:rPr dirty="0" sz="1550" spc="5">
                <a:solidFill>
                  <a:srgbClr val="FF0000"/>
                </a:solidFill>
                <a:latin typeface="Arial"/>
                <a:cs typeface="Arial"/>
              </a:rPr>
              <a:t>• </a:t>
            </a:r>
            <a:r>
              <a:rPr dirty="0" sz="1300" spc="-10" b="1">
                <a:latin typeface="Arial"/>
                <a:cs typeface="Arial"/>
              </a:rPr>
              <a:t>Identify	</a:t>
            </a:r>
            <a:r>
              <a:rPr dirty="0" sz="1550" spc="5">
                <a:solidFill>
                  <a:srgbClr val="FF0000"/>
                </a:solidFill>
                <a:latin typeface="Arial"/>
                <a:cs typeface="Arial"/>
              </a:rPr>
              <a:t>• </a:t>
            </a:r>
            <a:r>
              <a:rPr dirty="0" sz="1300" spc="-10" b="1">
                <a:latin typeface="Arial"/>
                <a:cs typeface="Arial"/>
              </a:rPr>
              <a:t>Load</a:t>
            </a:r>
            <a:r>
              <a:rPr dirty="0" sz="1300" spc="-114" b="1">
                <a:latin typeface="Arial"/>
                <a:cs typeface="Arial"/>
              </a:rPr>
              <a:t> </a:t>
            </a:r>
            <a:r>
              <a:rPr dirty="0" sz="1300" spc="-10" b="1">
                <a:latin typeface="Arial"/>
                <a:cs typeface="Arial"/>
              </a:rPr>
              <a:t>the  </a:t>
            </a:r>
            <a:r>
              <a:rPr dirty="0" sz="1300" spc="-15" b="1">
                <a:latin typeface="Arial"/>
                <a:cs typeface="Arial"/>
              </a:rPr>
              <a:t>named		</a:t>
            </a:r>
            <a:r>
              <a:rPr dirty="0" sz="1300" spc="-10" b="1">
                <a:latin typeface="Arial"/>
                <a:cs typeface="Arial"/>
              </a:rPr>
              <a:t>the</a:t>
            </a:r>
            <a:r>
              <a:rPr dirty="0" sz="1300" spc="-5" b="1">
                <a:latin typeface="Arial"/>
                <a:cs typeface="Arial"/>
              </a:rPr>
              <a:t> </a:t>
            </a:r>
            <a:r>
              <a:rPr dirty="0" sz="1300" spc="-10" b="1">
                <a:latin typeface="Arial"/>
                <a:cs typeface="Arial"/>
              </a:rPr>
              <a:t>active		current  </a:t>
            </a:r>
            <a:r>
              <a:rPr dirty="0" sz="1300" spc="-15" b="1">
                <a:latin typeface="Arial"/>
                <a:cs typeface="Arial"/>
              </a:rPr>
              <a:t>SQL</a:t>
            </a:r>
            <a:r>
              <a:rPr dirty="0" sz="1300" spc="5" b="1">
                <a:latin typeface="Arial"/>
                <a:cs typeface="Arial"/>
              </a:rPr>
              <a:t> </a:t>
            </a:r>
            <a:r>
              <a:rPr dirty="0" sz="1300" spc="-10" b="1">
                <a:latin typeface="Arial"/>
                <a:cs typeface="Arial"/>
              </a:rPr>
              <a:t>area.		set.		</a:t>
            </a:r>
            <a:r>
              <a:rPr dirty="0" sz="1300" spc="-15" b="1">
                <a:latin typeface="Arial"/>
                <a:cs typeface="Arial"/>
              </a:rPr>
              <a:t>row</a:t>
            </a:r>
            <a:r>
              <a:rPr dirty="0" sz="1300" spc="-25" b="1">
                <a:latin typeface="Arial"/>
                <a:cs typeface="Arial"/>
              </a:rPr>
              <a:t> </a:t>
            </a:r>
            <a:r>
              <a:rPr dirty="0" sz="1300" spc="-10" b="1">
                <a:latin typeface="Arial"/>
                <a:cs typeface="Arial"/>
              </a:rPr>
              <a:t>into</a:t>
            </a:r>
            <a:endParaRPr sz="1300">
              <a:latin typeface="Arial"/>
              <a:cs typeface="Arial"/>
            </a:endParaRPr>
          </a:p>
          <a:p>
            <a:pPr marL="2227580">
              <a:lnSpc>
                <a:spcPts val="1315"/>
              </a:lnSpc>
            </a:pPr>
            <a:r>
              <a:rPr dirty="0" sz="1300" spc="-10" b="1">
                <a:latin typeface="Arial"/>
                <a:cs typeface="Arial"/>
              </a:rPr>
              <a:t>variables.</a:t>
            </a:r>
            <a:endParaRPr sz="1300">
              <a:latin typeface="Arial"/>
              <a:cs typeface="Arial"/>
            </a:endParaRPr>
          </a:p>
        </p:txBody>
      </p:sp>
      <p:grpSp>
        <p:nvGrpSpPr>
          <p:cNvPr id="32" name="object 32"/>
          <p:cNvGrpSpPr/>
          <p:nvPr/>
        </p:nvGrpSpPr>
        <p:grpSpPr>
          <a:xfrm>
            <a:off x="3401948" y="2284857"/>
            <a:ext cx="744220" cy="626110"/>
            <a:chOff x="3401948" y="2284857"/>
            <a:chExt cx="744220" cy="626110"/>
          </a:xfrm>
        </p:grpSpPr>
        <p:sp>
          <p:nvSpPr>
            <p:cNvPr id="33" name="object 33"/>
            <p:cNvSpPr/>
            <p:nvPr/>
          </p:nvSpPr>
          <p:spPr>
            <a:xfrm>
              <a:off x="3412235" y="2295144"/>
              <a:ext cx="723265" cy="605155"/>
            </a:xfrm>
            <a:custGeom>
              <a:avLst/>
              <a:gdLst/>
              <a:ahLst/>
              <a:cxnLst/>
              <a:rect l="l" t="t" r="r" b="b"/>
              <a:pathLst>
                <a:path w="723264" h="605155">
                  <a:moveTo>
                    <a:pt x="723138" y="0"/>
                  </a:moveTo>
                  <a:lnTo>
                    <a:pt x="0" y="0"/>
                  </a:lnTo>
                  <a:lnTo>
                    <a:pt x="0" y="605027"/>
                  </a:lnTo>
                  <a:lnTo>
                    <a:pt x="723138" y="605027"/>
                  </a:lnTo>
                  <a:lnTo>
                    <a:pt x="723138" y="0"/>
                  </a:lnTo>
                  <a:close/>
                </a:path>
              </a:pathLst>
            </a:custGeom>
            <a:solidFill>
              <a:srgbClr val="99CCFF"/>
            </a:solidFill>
          </p:spPr>
          <p:txBody>
            <a:bodyPr wrap="square" lIns="0" tIns="0" rIns="0" bIns="0" rtlCol="0"/>
            <a:lstStyle/>
            <a:p/>
          </p:txBody>
        </p:sp>
        <p:sp>
          <p:nvSpPr>
            <p:cNvPr id="34" name="object 34"/>
            <p:cNvSpPr/>
            <p:nvPr/>
          </p:nvSpPr>
          <p:spPr>
            <a:xfrm>
              <a:off x="3412235" y="2295144"/>
              <a:ext cx="723265" cy="605155"/>
            </a:xfrm>
            <a:custGeom>
              <a:avLst/>
              <a:gdLst/>
              <a:ahLst/>
              <a:cxnLst/>
              <a:rect l="l" t="t" r="r" b="b"/>
              <a:pathLst>
                <a:path w="723264" h="605155">
                  <a:moveTo>
                    <a:pt x="723138" y="0"/>
                  </a:moveTo>
                  <a:lnTo>
                    <a:pt x="0" y="0"/>
                  </a:lnTo>
                  <a:lnTo>
                    <a:pt x="0" y="605027"/>
                  </a:lnTo>
                  <a:lnTo>
                    <a:pt x="723138" y="605027"/>
                  </a:lnTo>
                  <a:lnTo>
                    <a:pt x="723138" y="0"/>
                  </a:lnTo>
                  <a:close/>
                </a:path>
              </a:pathLst>
            </a:custGeom>
            <a:ln w="20574">
              <a:solidFill>
                <a:srgbClr val="000000"/>
              </a:solidFill>
            </a:ln>
          </p:spPr>
          <p:txBody>
            <a:bodyPr wrap="square" lIns="0" tIns="0" rIns="0" bIns="0" rtlCol="0"/>
            <a:lstStyle/>
            <a:p/>
          </p:txBody>
        </p:sp>
      </p:grpSp>
      <p:sp>
        <p:nvSpPr>
          <p:cNvPr id="35" name="object 35"/>
          <p:cNvSpPr txBox="1"/>
          <p:nvPr/>
        </p:nvSpPr>
        <p:spPr>
          <a:xfrm>
            <a:off x="3528821" y="2466848"/>
            <a:ext cx="50165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FETCH</a:t>
            </a:r>
            <a:endParaRPr sz="1300">
              <a:latin typeface="Courier New"/>
              <a:cs typeface="Courier New"/>
            </a:endParaRPr>
          </a:p>
        </p:txBody>
      </p:sp>
      <p:sp>
        <p:nvSpPr>
          <p:cNvPr id="38" name="object 3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39" name="object 39"/>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8</a:t>
            </a:r>
            <a:endParaRPr baseline="-18518" sz="1800">
              <a:latin typeface="Arial"/>
              <a:cs typeface="Arial"/>
            </a:endParaRPr>
          </a:p>
        </p:txBody>
      </p:sp>
      <p:sp>
        <p:nvSpPr>
          <p:cNvPr id="40" name="object 4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6" name="object 36"/>
          <p:cNvSpPr txBox="1"/>
          <p:nvPr/>
        </p:nvSpPr>
        <p:spPr>
          <a:xfrm>
            <a:off x="743204" y="5609382"/>
            <a:ext cx="6278245" cy="293052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Explicit</a:t>
            </a:r>
            <a:r>
              <a:rPr dirty="0" sz="1300" b="1">
                <a:latin typeface="Arial"/>
                <a:cs typeface="Arial"/>
              </a:rPr>
              <a:t> </a:t>
            </a:r>
            <a:r>
              <a:rPr dirty="0" sz="1300" spc="5" b="1">
                <a:latin typeface="Arial"/>
                <a:cs typeface="Arial"/>
              </a:rPr>
              <a:t>Cursors</a:t>
            </a:r>
            <a:endParaRPr sz="1300">
              <a:latin typeface="Arial"/>
              <a:cs typeface="Arial"/>
            </a:endParaRPr>
          </a:p>
          <a:p>
            <a:pPr marL="137795">
              <a:lnSpc>
                <a:spcPct val="100000"/>
              </a:lnSpc>
              <a:spcBef>
                <a:spcPts val="390"/>
              </a:spcBef>
            </a:pPr>
            <a:r>
              <a:rPr dirty="0" sz="1300" b="1">
                <a:latin typeface="Times New Roman"/>
                <a:cs typeface="Times New Roman"/>
              </a:rPr>
              <a:t>Controlling </a:t>
            </a:r>
            <a:r>
              <a:rPr dirty="0" sz="1300" spc="5" b="1">
                <a:latin typeface="Times New Roman"/>
                <a:cs typeface="Times New Roman"/>
              </a:rPr>
              <a:t>Explicit Cursors Using </a:t>
            </a:r>
            <a:r>
              <a:rPr dirty="0" sz="1300" spc="10" b="1">
                <a:latin typeface="Times New Roman"/>
                <a:cs typeface="Times New Roman"/>
              </a:rPr>
              <a:t>Four</a:t>
            </a:r>
            <a:r>
              <a:rPr dirty="0" sz="1300" spc="-10" b="1">
                <a:latin typeface="Times New Roman"/>
                <a:cs typeface="Times New Roman"/>
              </a:rPr>
              <a:t> </a:t>
            </a:r>
            <a:r>
              <a:rPr dirty="0" sz="1300" spc="5" b="1">
                <a:latin typeface="Times New Roman"/>
                <a:cs typeface="Times New Roman"/>
              </a:rPr>
              <a:t>Commands</a:t>
            </a:r>
            <a:endParaRPr sz="1300">
              <a:latin typeface="Times New Roman"/>
              <a:cs typeface="Times New Roman"/>
            </a:endParaRPr>
          </a:p>
          <a:p>
            <a:pPr marL="515620" marR="635635" indent="-251460">
              <a:lnSpc>
                <a:spcPts val="1580"/>
              </a:lnSpc>
              <a:spcBef>
                <a:spcPts val="50"/>
              </a:spcBef>
              <a:buAutoNum type="arabicPeriod"/>
              <a:tabLst>
                <a:tab pos="516255" algn="l"/>
              </a:tabLst>
            </a:pPr>
            <a:r>
              <a:rPr dirty="0" sz="1300" spc="5">
                <a:latin typeface="Times New Roman"/>
                <a:cs typeface="Times New Roman"/>
              </a:rPr>
              <a:t>Declare the cursor </a:t>
            </a:r>
            <a:r>
              <a:rPr dirty="0" sz="1300" spc="10">
                <a:latin typeface="Times New Roman"/>
                <a:cs typeface="Times New Roman"/>
              </a:rPr>
              <a:t>by naming </a:t>
            </a:r>
            <a:r>
              <a:rPr dirty="0" sz="1300" spc="5">
                <a:latin typeface="Times New Roman"/>
                <a:cs typeface="Times New Roman"/>
              </a:rPr>
              <a:t>it </a:t>
            </a:r>
            <a:r>
              <a:rPr dirty="0" sz="1300" spc="10">
                <a:latin typeface="Times New Roman"/>
                <a:cs typeface="Times New Roman"/>
              </a:rPr>
              <a:t>and </a:t>
            </a:r>
            <a:r>
              <a:rPr dirty="0" sz="1300" spc="5">
                <a:latin typeface="Times New Roman"/>
                <a:cs typeface="Times New Roman"/>
              </a:rPr>
              <a:t>defining the structure of the query to be  performed within</a:t>
            </a:r>
            <a:r>
              <a:rPr dirty="0" sz="1300" spc="10">
                <a:latin typeface="Times New Roman"/>
                <a:cs typeface="Times New Roman"/>
              </a:rPr>
              <a:t> </a:t>
            </a:r>
            <a:r>
              <a:rPr dirty="0" sz="1300" spc="5">
                <a:latin typeface="Times New Roman"/>
                <a:cs typeface="Times New Roman"/>
              </a:rPr>
              <a:t>it.</a:t>
            </a:r>
            <a:endParaRPr sz="1300">
              <a:latin typeface="Times New Roman"/>
              <a:cs typeface="Times New Roman"/>
            </a:endParaRPr>
          </a:p>
          <a:p>
            <a:pPr marL="515620" indent="-252095">
              <a:lnSpc>
                <a:spcPts val="1455"/>
              </a:lnSpc>
              <a:buAutoNum type="arabicPeriod"/>
              <a:tabLst>
                <a:tab pos="516255" algn="l"/>
              </a:tabLst>
            </a:pPr>
            <a:r>
              <a:rPr dirty="0" sz="1300" spc="10">
                <a:latin typeface="Times New Roman"/>
                <a:cs typeface="Times New Roman"/>
              </a:rPr>
              <a:t>Open </a:t>
            </a:r>
            <a:r>
              <a:rPr dirty="0" sz="1300" spc="5">
                <a:latin typeface="Times New Roman"/>
                <a:cs typeface="Times New Roman"/>
              </a:rPr>
              <a:t>the cursor. </a:t>
            </a:r>
            <a:r>
              <a:rPr dirty="0" sz="1300" spc="10">
                <a:latin typeface="Times New Roman"/>
                <a:cs typeface="Times New Roman"/>
              </a:rPr>
              <a:t>The </a:t>
            </a:r>
            <a:r>
              <a:rPr dirty="0" sz="1300" spc="10">
                <a:latin typeface="Courier New"/>
                <a:cs typeface="Courier New"/>
              </a:rPr>
              <a:t>OPEN</a:t>
            </a:r>
            <a:r>
              <a:rPr dirty="0" sz="1300" spc="-390">
                <a:latin typeface="Courier New"/>
                <a:cs typeface="Courier New"/>
              </a:rPr>
              <a:t> </a:t>
            </a:r>
            <a:r>
              <a:rPr dirty="0" sz="1300" spc="5">
                <a:latin typeface="Times New Roman"/>
                <a:cs typeface="Times New Roman"/>
              </a:rPr>
              <a:t>statement executes the query and binds any variables</a:t>
            </a:r>
            <a:endParaRPr sz="1300">
              <a:latin typeface="Times New Roman"/>
              <a:cs typeface="Times New Roman"/>
            </a:endParaRPr>
          </a:p>
          <a:p>
            <a:pPr marL="515620" marR="318770">
              <a:lnSpc>
                <a:spcPct val="101499"/>
              </a:lnSpc>
              <a:spcBef>
                <a:spcPts val="75"/>
              </a:spcBef>
            </a:pPr>
            <a:r>
              <a:rPr dirty="0" sz="1300" spc="5">
                <a:latin typeface="Times New Roman"/>
                <a:cs typeface="Times New Roman"/>
              </a:rPr>
              <a:t>that are referenced. Rows identified </a:t>
            </a:r>
            <a:r>
              <a:rPr dirty="0" sz="1300" spc="10">
                <a:latin typeface="Times New Roman"/>
                <a:cs typeface="Times New Roman"/>
              </a:rPr>
              <a:t>by </a:t>
            </a:r>
            <a:r>
              <a:rPr dirty="0" sz="1300" spc="5">
                <a:latin typeface="Times New Roman"/>
                <a:cs typeface="Times New Roman"/>
              </a:rPr>
              <a:t>the query are called the </a:t>
            </a:r>
            <a:r>
              <a:rPr dirty="0" sz="1300" spc="5" i="1">
                <a:latin typeface="Times New Roman"/>
                <a:cs typeface="Times New Roman"/>
              </a:rPr>
              <a:t>active set </a:t>
            </a:r>
            <a:r>
              <a:rPr dirty="0" sz="1300" spc="5">
                <a:latin typeface="Times New Roman"/>
                <a:cs typeface="Times New Roman"/>
              </a:rPr>
              <a:t>and are  </a:t>
            </a:r>
            <a:r>
              <a:rPr dirty="0" sz="1300" spc="10">
                <a:latin typeface="Times New Roman"/>
                <a:cs typeface="Times New Roman"/>
              </a:rPr>
              <a:t>now </a:t>
            </a:r>
            <a:r>
              <a:rPr dirty="0" sz="1300" spc="5">
                <a:latin typeface="Times New Roman"/>
                <a:cs typeface="Times New Roman"/>
              </a:rPr>
              <a:t>available for</a:t>
            </a:r>
            <a:r>
              <a:rPr dirty="0" sz="1300" spc="-5">
                <a:latin typeface="Times New Roman"/>
                <a:cs typeface="Times New Roman"/>
              </a:rPr>
              <a:t> </a:t>
            </a:r>
            <a:r>
              <a:rPr dirty="0" sz="1300" spc="5">
                <a:latin typeface="Times New Roman"/>
                <a:cs typeface="Times New Roman"/>
              </a:rPr>
              <a:t>fetching.</a:t>
            </a:r>
            <a:endParaRPr sz="1300">
              <a:latin typeface="Times New Roman"/>
              <a:cs typeface="Times New Roman"/>
            </a:endParaRPr>
          </a:p>
          <a:p>
            <a:pPr marL="516255" indent="-252729">
              <a:lnSpc>
                <a:spcPts val="1500"/>
              </a:lnSpc>
              <a:buAutoNum type="arabicPeriod" startAt="3"/>
              <a:tabLst>
                <a:tab pos="516890" algn="l"/>
              </a:tabLst>
            </a:pPr>
            <a:r>
              <a:rPr dirty="0" sz="1300" spc="5">
                <a:latin typeface="Times New Roman"/>
                <a:cs typeface="Times New Roman"/>
              </a:rPr>
              <a:t>Fetch data from the cursor. </a:t>
            </a:r>
            <a:r>
              <a:rPr dirty="0" sz="1300" spc="10">
                <a:latin typeface="Times New Roman"/>
                <a:cs typeface="Times New Roman"/>
              </a:rPr>
              <a:t>The </a:t>
            </a:r>
            <a:r>
              <a:rPr dirty="0" sz="1300" spc="15">
                <a:latin typeface="Courier New"/>
                <a:cs typeface="Courier New"/>
              </a:rPr>
              <a:t>FETCH</a:t>
            </a:r>
            <a:r>
              <a:rPr dirty="0" sz="1300" spc="-395">
                <a:latin typeface="Courier New"/>
                <a:cs typeface="Courier New"/>
              </a:rPr>
              <a:t> </a:t>
            </a:r>
            <a:r>
              <a:rPr dirty="0" sz="1300" spc="5">
                <a:latin typeface="Times New Roman"/>
                <a:cs typeface="Times New Roman"/>
              </a:rPr>
              <a:t>statement loads the current </a:t>
            </a:r>
            <a:r>
              <a:rPr dirty="0" sz="1300" spc="10">
                <a:latin typeface="Times New Roman"/>
                <a:cs typeface="Times New Roman"/>
              </a:rPr>
              <a:t>row </a:t>
            </a:r>
            <a:r>
              <a:rPr dirty="0" sz="1300" spc="5">
                <a:latin typeface="Times New Roman"/>
                <a:cs typeface="Times New Roman"/>
              </a:rPr>
              <a:t>from the</a:t>
            </a:r>
            <a:endParaRPr sz="1300">
              <a:latin typeface="Times New Roman"/>
              <a:cs typeface="Times New Roman"/>
            </a:endParaRPr>
          </a:p>
          <a:p>
            <a:pPr marL="515620" marR="5080">
              <a:lnSpc>
                <a:spcPct val="101400"/>
              </a:lnSpc>
              <a:spcBef>
                <a:spcPts val="80"/>
              </a:spcBef>
            </a:pPr>
            <a:r>
              <a:rPr dirty="0" sz="1300" spc="5">
                <a:latin typeface="Times New Roman"/>
                <a:cs typeface="Times New Roman"/>
              </a:rPr>
              <a:t>cursor into variables. </a:t>
            </a:r>
            <a:r>
              <a:rPr dirty="0" sz="1300" spc="10">
                <a:latin typeface="Times New Roman"/>
                <a:cs typeface="Times New Roman"/>
              </a:rPr>
              <a:t>Each </a:t>
            </a:r>
            <a:r>
              <a:rPr dirty="0" sz="1300" spc="5">
                <a:latin typeface="Times New Roman"/>
                <a:cs typeface="Times New Roman"/>
              </a:rPr>
              <a:t>fetch causes the cursor to </a:t>
            </a:r>
            <a:r>
              <a:rPr dirty="0" sz="1300" spc="10">
                <a:latin typeface="Times New Roman"/>
                <a:cs typeface="Times New Roman"/>
              </a:rPr>
              <a:t>move </a:t>
            </a:r>
            <a:r>
              <a:rPr dirty="0" sz="1300" spc="5">
                <a:latin typeface="Times New Roman"/>
                <a:cs typeface="Times New Roman"/>
              </a:rPr>
              <a:t>its pointer to the next </a:t>
            </a:r>
            <a:r>
              <a:rPr dirty="0" sz="1300" spc="10">
                <a:latin typeface="Times New Roman"/>
                <a:cs typeface="Times New Roman"/>
              </a:rPr>
              <a:t>row  </a:t>
            </a:r>
            <a:r>
              <a:rPr dirty="0" sz="1300" spc="5">
                <a:latin typeface="Times New Roman"/>
                <a:cs typeface="Times New Roman"/>
              </a:rPr>
              <a:t>in the active set. Therefore, each fetch </a:t>
            </a:r>
            <a:r>
              <a:rPr dirty="0" sz="1300" spc="10">
                <a:latin typeface="Times New Roman"/>
                <a:cs typeface="Times New Roman"/>
              </a:rPr>
              <a:t>accesses </a:t>
            </a:r>
            <a:r>
              <a:rPr dirty="0" sz="1300" spc="5">
                <a:latin typeface="Times New Roman"/>
                <a:cs typeface="Times New Roman"/>
              </a:rPr>
              <a:t>a different </a:t>
            </a:r>
            <a:r>
              <a:rPr dirty="0" sz="1300" spc="10">
                <a:latin typeface="Times New Roman"/>
                <a:cs typeface="Times New Roman"/>
              </a:rPr>
              <a:t>row </a:t>
            </a:r>
            <a:r>
              <a:rPr dirty="0" sz="1300" spc="5">
                <a:latin typeface="Times New Roman"/>
                <a:cs typeface="Times New Roman"/>
              </a:rPr>
              <a:t>returned </a:t>
            </a:r>
            <a:r>
              <a:rPr dirty="0" sz="1300" spc="10">
                <a:latin typeface="Times New Roman"/>
                <a:cs typeface="Times New Roman"/>
              </a:rPr>
              <a:t>by </a:t>
            </a:r>
            <a:r>
              <a:rPr dirty="0" sz="1300" spc="5">
                <a:latin typeface="Times New Roman"/>
                <a:cs typeface="Times New Roman"/>
              </a:rPr>
              <a:t>the query.  In the flow </a:t>
            </a:r>
            <a:r>
              <a:rPr dirty="0" sz="1300" spc="10">
                <a:latin typeface="Times New Roman"/>
                <a:cs typeface="Times New Roman"/>
              </a:rPr>
              <a:t>diagram </a:t>
            </a:r>
            <a:r>
              <a:rPr dirty="0" sz="1300" spc="5">
                <a:latin typeface="Times New Roman"/>
                <a:cs typeface="Times New Roman"/>
              </a:rPr>
              <a:t>in the slide, each fetch tests the cursor </a:t>
            </a:r>
            <a:r>
              <a:rPr dirty="0" sz="1300">
                <a:latin typeface="Times New Roman"/>
                <a:cs typeface="Times New Roman"/>
              </a:rPr>
              <a:t>for </a:t>
            </a:r>
            <a:r>
              <a:rPr dirty="0" sz="1300" spc="5">
                <a:latin typeface="Times New Roman"/>
                <a:cs typeface="Times New Roman"/>
              </a:rPr>
              <a:t>any </a:t>
            </a:r>
            <a:r>
              <a:rPr dirty="0" sz="1300">
                <a:latin typeface="Times New Roman"/>
                <a:cs typeface="Times New Roman"/>
              </a:rPr>
              <a:t>existing rows. If  </a:t>
            </a:r>
            <a:r>
              <a:rPr dirty="0" sz="1300" spc="5">
                <a:latin typeface="Times New Roman"/>
                <a:cs typeface="Times New Roman"/>
              </a:rPr>
              <a:t>rows are found, it loads the current </a:t>
            </a:r>
            <a:r>
              <a:rPr dirty="0" sz="1300" spc="10">
                <a:latin typeface="Times New Roman"/>
                <a:cs typeface="Times New Roman"/>
              </a:rPr>
              <a:t>row </a:t>
            </a:r>
            <a:r>
              <a:rPr dirty="0" sz="1300" spc="5">
                <a:latin typeface="Times New Roman"/>
                <a:cs typeface="Times New Roman"/>
              </a:rPr>
              <a:t>into variables; otherwise, it closes the</a:t>
            </a:r>
            <a:r>
              <a:rPr dirty="0" sz="1300" spc="105">
                <a:latin typeface="Times New Roman"/>
                <a:cs typeface="Times New Roman"/>
              </a:rPr>
              <a:t> </a:t>
            </a:r>
            <a:r>
              <a:rPr dirty="0" sz="1300" spc="5">
                <a:latin typeface="Times New Roman"/>
                <a:cs typeface="Times New Roman"/>
              </a:rPr>
              <a:t>cursor.</a:t>
            </a:r>
            <a:endParaRPr sz="1300">
              <a:latin typeface="Times New Roman"/>
              <a:cs typeface="Times New Roman"/>
            </a:endParaRPr>
          </a:p>
          <a:p>
            <a:pPr marL="516255" indent="-252729">
              <a:lnSpc>
                <a:spcPts val="1500"/>
              </a:lnSpc>
              <a:buAutoNum type="arabicPeriod" startAt="4"/>
              <a:tabLst>
                <a:tab pos="516890" algn="l"/>
              </a:tabLst>
            </a:pPr>
            <a:r>
              <a:rPr dirty="0" sz="1300" spc="5">
                <a:latin typeface="Times New Roman"/>
                <a:cs typeface="Times New Roman"/>
              </a:rPr>
              <a:t>Close the cursor. </a:t>
            </a:r>
            <a:r>
              <a:rPr dirty="0" sz="1300" spc="10">
                <a:latin typeface="Times New Roman"/>
                <a:cs typeface="Times New Roman"/>
              </a:rPr>
              <a:t>The </a:t>
            </a:r>
            <a:r>
              <a:rPr dirty="0" sz="1300" spc="10">
                <a:latin typeface="Courier New"/>
                <a:cs typeface="Courier New"/>
              </a:rPr>
              <a:t>CLOSE</a:t>
            </a:r>
            <a:r>
              <a:rPr dirty="0" sz="1300" spc="-409">
                <a:latin typeface="Courier New"/>
                <a:cs typeface="Courier New"/>
              </a:rPr>
              <a:t> </a:t>
            </a:r>
            <a:r>
              <a:rPr dirty="0" sz="1300" spc="5">
                <a:latin typeface="Times New Roman"/>
                <a:cs typeface="Times New Roman"/>
              </a:rPr>
              <a:t>statement releases the active set of rows. It is </a:t>
            </a:r>
            <a:r>
              <a:rPr dirty="0" sz="1300" spc="10">
                <a:latin typeface="Times New Roman"/>
                <a:cs typeface="Times New Roman"/>
              </a:rPr>
              <a:t>now</a:t>
            </a:r>
            <a:endParaRPr sz="1300">
              <a:latin typeface="Times New Roman"/>
              <a:cs typeface="Times New Roman"/>
            </a:endParaRPr>
          </a:p>
          <a:p>
            <a:pPr marL="515620">
              <a:lnSpc>
                <a:spcPct val="100000"/>
              </a:lnSpc>
              <a:spcBef>
                <a:spcPts val="100"/>
              </a:spcBef>
            </a:pPr>
            <a:r>
              <a:rPr dirty="0" sz="1300" spc="5">
                <a:latin typeface="Times New Roman"/>
                <a:cs typeface="Times New Roman"/>
              </a:rPr>
              <a:t>possible to reopen the cursor to establish a fresh active</a:t>
            </a:r>
            <a:r>
              <a:rPr dirty="0" sz="1300" spc="30">
                <a:latin typeface="Times New Roman"/>
                <a:cs typeface="Times New Roman"/>
              </a:rPr>
              <a:t> </a:t>
            </a:r>
            <a:r>
              <a:rPr dirty="0" sz="1300" spc="5">
                <a:latin typeface="Times New Roman"/>
                <a:cs typeface="Times New Roman"/>
              </a:rPr>
              <a:t>set.</a:t>
            </a:r>
            <a:endParaRPr sz="1300">
              <a:latin typeface="Times New Roman"/>
              <a:cs typeface="Times New Roman"/>
            </a:endParaRPr>
          </a:p>
        </p:txBody>
      </p:sp>
      <p:sp>
        <p:nvSpPr>
          <p:cNvPr id="37" name="object 3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Declaring </a:t>
            </a:r>
            <a:r>
              <a:rPr dirty="0" sz="2000" b="1">
                <a:latin typeface="Arial"/>
                <a:cs typeface="Arial"/>
              </a:rPr>
              <a:t>the Cursor</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3" name="object 13"/>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4" name="object 14"/>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1</a:t>
            </a:r>
            <a:r>
              <a:rPr dirty="0" sz="800" spc="-200">
                <a:latin typeface="Garuda"/>
                <a:cs typeface="Garuda"/>
              </a:rPr>
              <a:t>t</a:t>
            </a:r>
            <a:r>
              <a:rPr dirty="0" sz="800" spc="-140">
                <a:latin typeface="Garuda"/>
                <a:cs typeface="Garuda"/>
              </a:rPr>
              <a:t> </a:t>
            </a:r>
            <a:r>
              <a:rPr dirty="0" baseline="-18518" sz="1800" spc="7" b="1">
                <a:latin typeface="Arial"/>
                <a:cs typeface="Arial"/>
              </a:rPr>
              <a:t>9</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15211" y="2146554"/>
            <a:ext cx="5132070" cy="2359660"/>
          </a:xfrm>
          <a:prstGeom prst="rect">
            <a:avLst/>
          </a:prstGeom>
          <a:solidFill>
            <a:srgbClr val="CCCCCC"/>
          </a:solidFill>
          <a:ln w="20574">
            <a:solidFill>
              <a:srgbClr val="000000"/>
            </a:solidFill>
          </a:ln>
        </p:spPr>
        <p:txBody>
          <a:bodyPr wrap="square" lIns="0" tIns="17145" rIns="0" bIns="0" rtlCol="0" vert="horz">
            <a:spAutoFit/>
          </a:bodyPr>
          <a:lstStyle/>
          <a:p>
            <a:pPr algn="ctr" marR="4208780">
              <a:lnSpc>
                <a:spcPts val="1655"/>
              </a:lnSpc>
              <a:spcBef>
                <a:spcPts val="135"/>
              </a:spcBef>
            </a:pPr>
            <a:r>
              <a:rPr dirty="0" sz="1400" spc="15" b="1">
                <a:latin typeface="Courier New"/>
                <a:cs typeface="Courier New"/>
              </a:rPr>
              <a:t>DECLARE</a:t>
            </a:r>
            <a:endParaRPr sz="1400">
              <a:latin typeface="Courier New"/>
              <a:cs typeface="Courier New"/>
            </a:endParaRPr>
          </a:p>
          <a:p>
            <a:pPr algn="ctr" marR="3228340">
              <a:lnSpc>
                <a:spcPts val="1625"/>
              </a:lnSpc>
            </a:pPr>
            <a:r>
              <a:rPr dirty="0" sz="1400" spc="15" b="1">
                <a:latin typeface="Courier New"/>
                <a:cs typeface="Courier New"/>
              </a:rPr>
              <a:t>CURSOR c1</a:t>
            </a:r>
            <a:r>
              <a:rPr dirty="0" sz="1400" spc="-25" b="1">
                <a:latin typeface="Courier New"/>
                <a:cs typeface="Courier New"/>
              </a:rPr>
              <a:t> </a:t>
            </a:r>
            <a:r>
              <a:rPr dirty="0" sz="1400" spc="15" b="1">
                <a:latin typeface="Courier New"/>
                <a:cs typeface="Courier New"/>
              </a:rPr>
              <a:t>IS</a:t>
            </a:r>
            <a:endParaRPr sz="1400">
              <a:latin typeface="Courier New"/>
              <a:cs typeface="Courier New"/>
            </a:endParaRPr>
          </a:p>
          <a:p>
            <a:pPr marL="511809" marR="1452245">
              <a:lnSpc>
                <a:spcPts val="1630"/>
              </a:lnSpc>
              <a:spcBef>
                <a:spcPts val="70"/>
              </a:spcBef>
              <a:tabLst>
                <a:tab pos="1274445" algn="l"/>
              </a:tabLst>
            </a:pPr>
            <a:r>
              <a:rPr dirty="0" sz="1400" spc="15" b="1">
                <a:latin typeface="Courier New"/>
                <a:cs typeface="Courier New"/>
              </a:rPr>
              <a:t>SELECT employee_id,</a:t>
            </a:r>
            <a:r>
              <a:rPr dirty="0" sz="1400" spc="-40" b="1">
                <a:latin typeface="Courier New"/>
                <a:cs typeface="Courier New"/>
              </a:rPr>
              <a:t> </a:t>
            </a:r>
            <a:r>
              <a:rPr dirty="0" sz="1400" spc="15" b="1">
                <a:latin typeface="Courier New"/>
                <a:cs typeface="Courier New"/>
              </a:rPr>
              <a:t>last_name  FROM	employees;</a:t>
            </a:r>
            <a:endParaRPr sz="1400">
              <a:latin typeface="Courier New"/>
              <a:cs typeface="Courier New"/>
            </a:endParaRPr>
          </a:p>
          <a:p>
            <a:pPr>
              <a:lnSpc>
                <a:spcPct val="100000"/>
              </a:lnSpc>
              <a:spcBef>
                <a:spcPts val="35"/>
              </a:spcBef>
            </a:pPr>
            <a:endParaRPr sz="1400">
              <a:latin typeface="Courier New"/>
              <a:cs typeface="Courier New"/>
            </a:endParaRPr>
          </a:p>
          <a:p>
            <a:pPr algn="ctr" marL="294005" marR="3522345">
              <a:lnSpc>
                <a:spcPts val="1630"/>
              </a:lnSpc>
              <a:spcBef>
                <a:spcPts val="5"/>
              </a:spcBef>
            </a:pPr>
            <a:r>
              <a:rPr dirty="0" sz="1400" spc="15" b="1">
                <a:latin typeface="Courier New"/>
                <a:cs typeface="Courier New"/>
              </a:rPr>
              <a:t>CURSOR c2</a:t>
            </a:r>
            <a:r>
              <a:rPr dirty="0" sz="1400" spc="-70" b="1">
                <a:latin typeface="Courier New"/>
                <a:cs typeface="Courier New"/>
              </a:rPr>
              <a:t> </a:t>
            </a:r>
            <a:r>
              <a:rPr dirty="0" sz="1400" spc="15" b="1">
                <a:latin typeface="Courier New"/>
                <a:cs typeface="Courier New"/>
              </a:rPr>
              <a:t>IS  SELECT</a:t>
            </a:r>
            <a:r>
              <a:rPr dirty="0" sz="1400" spc="-15" b="1">
                <a:latin typeface="Courier New"/>
                <a:cs typeface="Courier New"/>
              </a:rPr>
              <a:t> </a:t>
            </a:r>
            <a:r>
              <a:rPr dirty="0" sz="1400" spc="15" b="1">
                <a:latin typeface="Courier New"/>
                <a:cs typeface="Courier New"/>
              </a:rPr>
              <a:t>*</a:t>
            </a:r>
            <a:endParaRPr sz="1400">
              <a:latin typeface="Courier New"/>
              <a:cs typeface="Courier New"/>
            </a:endParaRPr>
          </a:p>
          <a:p>
            <a:pPr marL="511809">
              <a:lnSpc>
                <a:spcPts val="1550"/>
              </a:lnSpc>
              <a:tabLst>
                <a:tab pos="1274445" algn="l"/>
              </a:tabLst>
            </a:pPr>
            <a:r>
              <a:rPr dirty="0" sz="1400" spc="15" b="1">
                <a:latin typeface="Courier New"/>
                <a:cs typeface="Courier New"/>
              </a:rPr>
              <a:t>FROM	departments</a:t>
            </a:r>
            <a:endParaRPr sz="1400">
              <a:latin typeface="Courier New"/>
              <a:cs typeface="Courier New"/>
            </a:endParaRPr>
          </a:p>
          <a:p>
            <a:pPr marL="76200" marR="1779270" indent="435609">
              <a:lnSpc>
                <a:spcPts val="1630"/>
              </a:lnSpc>
              <a:spcBef>
                <a:spcPts val="65"/>
              </a:spcBef>
              <a:tabLst>
                <a:tab pos="1274445" algn="l"/>
              </a:tabLst>
            </a:pPr>
            <a:r>
              <a:rPr dirty="0" sz="1400" spc="15" b="1">
                <a:latin typeface="Courier New"/>
                <a:cs typeface="Courier New"/>
              </a:rPr>
              <a:t>WHERE	department_id =</a:t>
            </a:r>
            <a:r>
              <a:rPr dirty="0" sz="1400" spc="-60" b="1">
                <a:latin typeface="Courier New"/>
                <a:cs typeface="Courier New"/>
              </a:rPr>
              <a:t> </a:t>
            </a:r>
            <a:r>
              <a:rPr dirty="0" sz="1400" spc="15" b="1">
                <a:latin typeface="Courier New"/>
                <a:cs typeface="Courier New"/>
              </a:rPr>
              <a:t>10;  BEGIN</a:t>
            </a:r>
            <a:endParaRPr sz="1400">
              <a:latin typeface="Courier New"/>
              <a:cs typeface="Courier New"/>
            </a:endParaRPr>
          </a:p>
          <a:p>
            <a:pPr algn="ctr" marR="4208780">
              <a:lnSpc>
                <a:spcPts val="1575"/>
              </a:lnSpc>
            </a:pPr>
            <a:r>
              <a:rPr dirty="0" sz="1400" spc="15" b="1">
                <a:latin typeface="Courier New"/>
                <a:cs typeface="Courier New"/>
              </a:rPr>
              <a:t>...</a:t>
            </a:r>
            <a:endParaRPr sz="1400">
              <a:latin typeface="Courier New"/>
              <a:cs typeface="Courier New"/>
            </a:endParaRPr>
          </a:p>
        </p:txBody>
      </p:sp>
      <p:sp>
        <p:nvSpPr>
          <p:cNvPr id="5" name="object 5"/>
          <p:cNvSpPr txBox="1"/>
          <p:nvPr/>
        </p:nvSpPr>
        <p:spPr>
          <a:xfrm>
            <a:off x="743204" y="5609382"/>
            <a:ext cx="2552065" cy="72453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Explicit Cursor</a:t>
            </a:r>
            <a:r>
              <a:rPr dirty="0" sz="1300" spc="-5" b="1">
                <a:latin typeface="Arial"/>
                <a:cs typeface="Arial"/>
              </a:rPr>
              <a:t> </a:t>
            </a:r>
            <a:r>
              <a:rPr dirty="0" sz="1300" b="1">
                <a:latin typeface="Arial"/>
                <a:cs typeface="Arial"/>
              </a:rPr>
              <a:t>Declaration</a:t>
            </a:r>
            <a:endParaRPr sz="1300">
              <a:latin typeface="Arial"/>
              <a:cs typeface="Arial"/>
            </a:endParaRPr>
          </a:p>
          <a:p>
            <a:pPr marL="137795">
              <a:lnSpc>
                <a:spcPct val="100000"/>
              </a:lnSpc>
              <a:spcBef>
                <a:spcPts val="390"/>
              </a:spcBef>
            </a:pPr>
            <a:r>
              <a:rPr dirty="0" sz="1300" spc="5">
                <a:latin typeface="Times New Roman"/>
                <a:cs typeface="Times New Roman"/>
              </a:rPr>
              <a:t>Retrieve the </a:t>
            </a:r>
            <a:r>
              <a:rPr dirty="0" sz="1300" spc="10">
                <a:latin typeface="Times New Roman"/>
                <a:cs typeface="Times New Roman"/>
              </a:rPr>
              <a:t>employees </a:t>
            </a:r>
            <a:r>
              <a:rPr dirty="0" sz="1300" spc="5">
                <a:latin typeface="Times New Roman"/>
                <a:cs typeface="Times New Roman"/>
              </a:rPr>
              <a:t>one </a:t>
            </a:r>
            <a:r>
              <a:rPr dirty="0" sz="1300" spc="10">
                <a:latin typeface="Times New Roman"/>
                <a:cs typeface="Times New Roman"/>
              </a:rPr>
              <a:t>by</a:t>
            </a:r>
            <a:r>
              <a:rPr dirty="0" sz="1300" spc="-30">
                <a:latin typeface="Times New Roman"/>
                <a:cs typeface="Times New Roman"/>
              </a:rPr>
              <a:t> </a:t>
            </a:r>
            <a:r>
              <a:rPr dirty="0" sz="1300" spc="5">
                <a:latin typeface="Times New Roman"/>
                <a:cs typeface="Times New Roman"/>
              </a:rPr>
              <a:t>one.</a:t>
            </a:r>
            <a:endParaRPr sz="1300">
              <a:latin typeface="Times New Roman"/>
              <a:cs typeface="Times New Roman"/>
            </a:endParaRPr>
          </a:p>
          <a:p>
            <a:pPr marL="1295400">
              <a:lnSpc>
                <a:spcPct val="100000"/>
              </a:lnSpc>
              <a:spcBef>
                <a:spcPts val="165"/>
              </a:spcBef>
            </a:pPr>
            <a:r>
              <a:rPr dirty="0" sz="1200" spc="5">
                <a:latin typeface="Courier New"/>
                <a:cs typeface="Courier New"/>
              </a:rPr>
              <a:t>DECLARE</a:t>
            </a:r>
            <a:endParaRPr sz="1200">
              <a:latin typeface="Courier New"/>
              <a:cs typeface="Courier New"/>
            </a:endParaRPr>
          </a:p>
        </p:txBody>
      </p:sp>
      <p:sp>
        <p:nvSpPr>
          <p:cNvPr id="6" name="object 6"/>
          <p:cNvSpPr txBox="1"/>
          <p:nvPr/>
        </p:nvSpPr>
        <p:spPr>
          <a:xfrm>
            <a:off x="2211582" y="6307625"/>
            <a:ext cx="673100" cy="452120"/>
          </a:xfrm>
          <a:prstGeom prst="rect">
            <a:avLst/>
          </a:prstGeom>
        </p:spPr>
        <p:txBody>
          <a:bodyPr wrap="square" lIns="0" tIns="12065" rIns="0" bIns="0" rtlCol="0" vert="horz">
            <a:spAutoFit/>
          </a:bodyPr>
          <a:lstStyle/>
          <a:p>
            <a:pPr marL="12700" marR="5080">
              <a:lnSpc>
                <a:spcPct val="116700"/>
              </a:lnSpc>
              <a:spcBef>
                <a:spcPts val="95"/>
              </a:spcBef>
            </a:pPr>
            <a:r>
              <a:rPr dirty="0" sz="1200" spc="5">
                <a:latin typeface="Courier New"/>
                <a:cs typeface="Courier New"/>
              </a:rPr>
              <a:t>v_empid  v_ename</a:t>
            </a:r>
            <a:endParaRPr sz="1200">
              <a:latin typeface="Courier New"/>
              <a:cs typeface="Courier New"/>
            </a:endParaRPr>
          </a:p>
        </p:txBody>
      </p:sp>
      <p:sp>
        <p:nvSpPr>
          <p:cNvPr id="7" name="object 7"/>
          <p:cNvSpPr txBox="1"/>
          <p:nvPr/>
        </p:nvSpPr>
        <p:spPr>
          <a:xfrm>
            <a:off x="3044419" y="6307625"/>
            <a:ext cx="2526665" cy="452120"/>
          </a:xfrm>
          <a:prstGeom prst="rect">
            <a:avLst/>
          </a:prstGeom>
        </p:spPr>
        <p:txBody>
          <a:bodyPr wrap="square" lIns="0" tIns="12065" rIns="0" bIns="0" rtlCol="0" vert="horz">
            <a:spAutoFit/>
          </a:bodyPr>
          <a:lstStyle/>
          <a:p>
            <a:pPr marL="12700" marR="5080">
              <a:lnSpc>
                <a:spcPct val="116700"/>
              </a:lnSpc>
              <a:spcBef>
                <a:spcPts val="95"/>
              </a:spcBef>
            </a:pPr>
            <a:r>
              <a:rPr dirty="0" sz="1200" spc="5">
                <a:latin typeface="Courier New"/>
                <a:cs typeface="Courier New"/>
              </a:rPr>
              <a:t>employees.employee_id%TYPE;  employees.last_name%TYPE;</a:t>
            </a:r>
            <a:endParaRPr sz="1200">
              <a:latin typeface="Courier New"/>
              <a:cs typeface="Courier New"/>
            </a:endParaRPr>
          </a:p>
        </p:txBody>
      </p:sp>
      <p:sp>
        <p:nvSpPr>
          <p:cNvPr id="8" name="object 8"/>
          <p:cNvSpPr txBox="1"/>
          <p:nvPr/>
        </p:nvSpPr>
        <p:spPr>
          <a:xfrm>
            <a:off x="2211582" y="6733533"/>
            <a:ext cx="2895600" cy="452120"/>
          </a:xfrm>
          <a:prstGeom prst="rect">
            <a:avLst/>
          </a:prstGeom>
        </p:spPr>
        <p:txBody>
          <a:bodyPr wrap="square" lIns="0" tIns="42545" rIns="0" bIns="0" rtlCol="0" vert="horz">
            <a:spAutoFit/>
          </a:bodyPr>
          <a:lstStyle/>
          <a:p>
            <a:pPr marL="12700">
              <a:lnSpc>
                <a:spcPct val="100000"/>
              </a:lnSpc>
              <a:spcBef>
                <a:spcPts val="335"/>
              </a:spcBef>
            </a:pPr>
            <a:r>
              <a:rPr dirty="0" sz="1200" spc="5">
                <a:latin typeface="Courier New"/>
                <a:cs typeface="Courier New"/>
              </a:rPr>
              <a:t>CURSOR c1 IS</a:t>
            </a:r>
            <a:endParaRPr sz="1200">
              <a:latin typeface="Courier New"/>
              <a:cs typeface="Courier New"/>
            </a:endParaRPr>
          </a:p>
          <a:p>
            <a:pPr marL="197485">
              <a:lnSpc>
                <a:spcPct val="100000"/>
              </a:lnSpc>
              <a:spcBef>
                <a:spcPts val="240"/>
              </a:spcBef>
            </a:pPr>
            <a:r>
              <a:rPr dirty="0" sz="1200" spc="5">
                <a:latin typeface="Courier New"/>
                <a:cs typeface="Courier New"/>
              </a:rPr>
              <a:t>SELECT employee_id,</a:t>
            </a:r>
            <a:r>
              <a:rPr dirty="0" sz="1200" spc="-30">
                <a:latin typeface="Courier New"/>
                <a:cs typeface="Courier New"/>
              </a:rPr>
              <a:t> </a:t>
            </a:r>
            <a:r>
              <a:rPr dirty="0" sz="1200" spc="5">
                <a:latin typeface="Courier New"/>
                <a:cs typeface="Courier New"/>
              </a:rPr>
              <a:t>last_name</a:t>
            </a:r>
            <a:endParaRPr sz="1200">
              <a:latin typeface="Courier New"/>
              <a:cs typeface="Courier New"/>
            </a:endParaRPr>
          </a:p>
        </p:txBody>
      </p:sp>
      <p:sp>
        <p:nvSpPr>
          <p:cNvPr id="9" name="object 9"/>
          <p:cNvSpPr txBox="1"/>
          <p:nvPr/>
        </p:nvSpPr>
        <p:spPr>
          <a:xfrm>
            <a:off x="2026411" y="7160979"/>
            <a:ext cx="766445" cy="664210"/>
          </a:xfrm>
          <a:prstGeom prst="rect">
            <a:avLst/>
          </a:prstGeom>
        </p:spPr>
        <p:txBody>
          <a:bodyPr wrap="square" lIns="0" tIns="12065" rIns="0" bIns="0" rtlCol="0" vert="horz">
            <a:spAutoFit/>
          </a:bodyPr>
          <a:lstStyle/>
          <a:p>
            <a:pPr marL="12700" marR="5080" indent="370205">
              <a:lnSpc>
                <a:spcPct val="116199"/>
              </a:lnSpc>
              <a:spcBef>
                <a:spcPts val="95"/>
              </a:spcBef>
            </a:pPr>
            <a:r>
              <a:rPr dirty="0" sz="1200" spc="5">
                <a:latin typeface="Courier New"/>
                <a:cs typeface="Courier New"/>
              </a:rPr>
              <a:t>FROM  </a:t>
            </a:r>
            <a:r>
              <a:rPr dirty="0" sz="1200" spc="5">
                <a:latin typeface="Courier New"/>
                <a:cs typeface="Courier New"/>
              </a:rPr>
              <a:t>BEGIN</a:t>
            </a:r>
            <a:endParaRPr sz="1200">
              <a:latin typeface="Courier New"/>
              <a:cs typeface="Courier New"/>
            </a:endParaRPr>
          </a:p>
          <a:p>
            <a:pPr marL="12700">
              <a:lnSpc>
                <a:spcPct val="100000"/>
              </a:lnSpc>
              <a:spcBef>
                <a:spcPts val="240"/>
              </a:spcBef>
            </a:pPr>
            <a:r>
              <a:rPr dirty="0" sz="1200" spc="5">
                <a:latin typeface="Courier New"/>
                <a:cs typeface="Courier New"/>
              </a:rPr>
              <a:t>...</a:t>
            </a:r>
            <a:endParaRPr sz="1200">
              <a:latin typeface="Courier New"/>
              <a:cs typeface="Courier New"/>
            </a:endParaRPr>
          </a:p>
        </p:txBody>
      </p:sp>
      <p:sp>
        <p:nvSpPr>
          <p:cNvPr id="10" name="object 10"/>
          <p:cNvSpPr txBox="1"/>
          <p:nvPr/>
        </p:nvSpPr>
        <p:spPr>
          <a:xfrm>
            <a:off x="3044434" y="7188840"/>
            <a:ext cx="95186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employees;</a:t>
            </a:r>
            <a:endParaRPr sz="1200">
              <a:latin typeface="Courier New"/>
              <a:cs typeface="Courier New"/>
            </a:endParaRPr>
          </a:p>
        </p:txBody>
      </p:sp>
      <p:sp>
        <p:nvSpPr>
          <p:cNvPr id="11" name="object 11"/>
          <p:cNvSpPr txBox="1"/>
          <p:nvPr/>
        </p:nvSpPr>
        <p:spPr>
          <a:xfrm>
            <a:off x="868933" y="7859521"/>
            <a:ext cx="5774055" cy="417195"/>
          </a:xfrm>
          <a:prstGeom prst="rect">
            <a:avLst/>
          </a:prstGeom>
        </p:spPr>
        <p:txBody>
          <a:bodyPr wrap="square" lIns="0" tIns="15240" rIns="0" bIns="0" rtlCol="0" vert="horz">
            <a:spAutoFit/>
          </a:bodyPr>
          <a:lstStyle/>
          <a:p>
            <a:pPr marL="12700">
              <a:lnSpc>
                <a:spcPts val="1530"/>
              </a:lnSpc>
              <a:spcBef>
                <a:spcPts val="120"/>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 reference variables in the query, but </a:t>
            </a:r>
            <a:r>
              <a:rPr dirty="0" sz="1300" spc="10">
                <a:latin typeface="Times New Roman"/>
                <a:cs typeface="Times New Roman"/>
              </a:rPr>
              <a:t>you </a:t>
            </a:r>
            <a:r>
              <a:rPr dirty="0" sz="1300" spc="5">
                <a:latin typeface="Times New Roman"/>
                <a:cs typeface="Times New Roman"/>
              </a:rPr>
              <a:t>must declare </a:t>
            </a:r>
            <a:r>
              <a:rPr dirty="0" sz="1300" spc="10">
                <a:latin typeface="Times New Roman"/>
                <a:cs typeface="Times New Roman"/>
              </a:rPr>
              <a:t>them </a:t>
            </a:r>
            <a:r>
              <a:rPr dirty="0" sz="1300" spc="5">
                <a:latin typeface="Times New Roman"/>
                <a:cs typeface="Times New Roman"/>
              </a:rPr>
              <a:t>before</a:t>
            </a:r>
            <a:r>
              <a:rPr dirty="0" sz="1300" spc="11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12700">
              <a:lnSpc>
                <a:spcPts val="1530"/>
              </a:lnSpc>
            </a:pPr>
            <a:r>
              <a:rPr dirty="0" sz="1300" spc="10">
                <a:latin typeface="Courier New"/>
                <a:cs typeface="Courier New"/>
              </a:rPr>
              <a:t>CURSOR</a:t>
            </a:r>
            <a:r>
              <a:rPr dirty="0" sz="1300" spc="-459">
                <a:latin typeface="Courier New"/>
                <a:cs typeface="Courier New"/>
              </a:rPr>
              <a:t> </a:t>
            </a:r>
            <a:r>
              <a:rPr dirty="0" sz="1300" spc="5">
                <a:latin typeface="Times New Roman"/>
                <a:cs typeface="Times New Roman"/>
              </a:rPr>
              <a:t>statement.</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p:nvPr/>
        </p:nvSpPr>
        <p:spPr>
          <a:xfrm>
            <a:off x="749300" y="9492605"/>
            <a:ext cx="6168390"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3" name="object 13"/>
          <p:cNvSpPr txBox="1"/>
          <p:nvPr/>
        </p:nvSpPr>
        <p:spPr>
          <a:xfrm>
            <a:off x="749300" y="9619605"/>
            <a:ext cx="5404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90">
                <a:latin typeface="Garuda"/>
                <a:cs typeface="Garuda"/>
              </a:rPr>
              <a:t> </a:t>
            </a:r>
            <a:r>
              <a:rPr dirty="0" baseline="-18518" sz="1800" b="1">
                <a:latin typeface="Arial"/>
                <a:cs typeface="Arial"/>
              </a:rPr>
              <a:t>0</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673095" y="873506"/>
            <a:ext cx="240284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Opening </a:t>
            </a:r>
            <a:r>
              <a:rPr dirty="0" sz="2000" spc="-5" b="1">
                <a:latin typeface="Arial"/>
                <a:cs typeface="Arial"/>
              </a:rPr>
              <a:t>the</a:t>
            </a:r>
            <a:r>
              <a:rPr dirty="0" sz="2000" spc="-55" b="1">
                <a:latin typeface="Arial"/>
                <a:cs typeface="Arial"/>
              </a:rPr>
              <a:t> </a:t>
            </a:r>
            <a:r>
              <a:rPr dirty="0" sz="2000" spc="-5" b="1">
                <a:latin typeface="Arial"/>
                <a:cs typeface="Arial"/>
              </a:rPr>
              <a:t>Cursor</a:t>
            </a:r>
            <a:endParaRPr sz="2000">
              <a:latin typeface="Arial"/>
              <a:cs typeface="Arial"/>
            </a:endParaRPr>
          </a:p>
        </p:txBody>
      </p:sp>
      <p:sp>
        <p:nvSpPr>
          <p:cNvPr id="7" name="object 7"/>
          <p:cNvSpPr txBox="1"/>
          <p:nvPr/>
        </p:nvSpPr>
        <p:spPr>
          <a:xfrm>
            <a:off x="1243583" y="1792477"/>
            <a:ext cx="73596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Syntax:</a:t>
            </a:r>
            <a:endParaRPr sz="1550">
              <a:latin typeface="Arial"/>
              <a:cs typeface="Arial"/>
            </a:endParaRPr>
          </a:p>
        </p:txBody>
      </p:sp>
      <p:sp>
        <p:nvSpPr>
          <p:cNvPr id="8" name="object 8"/>
          <p:cNvSpPr txBox="1"/>
          <p:nvPr/>
        </p:nvSpPr>
        <p:spPr>
          <a:xfrm>
            <a:off x="1325038" y="2601635"/>
            <a:ext cx="5070475" cy="1558290"/>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Open the cursor to execute the query and </a:t>
            </a:r>
            <a:r>
              <a:rPr dirty="0" sz="1550" spc="5" b="1">
                <a:latin typeface="Arial"/>
                <a:cs typeface="Arial"/>
              </a:rPr>
              <a:t>identify  </a:t>
            </a:r>
            <a:r>
              <a:rPr dirty="0" sz="1550" spc="10" b="1">
                <a:latin typeface="Arial"/>
                <a:cs typeface="Arial"/>
              </a:rPr>
              <a:t>the active</a:t>
            </a:r>
            <a:r>
              <a:rPr dirty="0" sz="1550" spc="-5" b="1">
                <a:latin typeface="Arial"/>
                <a:cs typeface="Arial"/>
              </a:rPr>
              <a:t> </a:t>
            </a:r>
            <a:r>
              <a:rPr dirty="0" sz="1550" spc="5" b="1">
                <a:latin typeface="Arial"/>
                <a:cs typeface="Arial"/>
              </a:rPr>
              <a:t>set.</a:t>
            </a:r>
            <a:endParaRPr sz="1550">
              <a:latin typeface="Arial"/>
              <a:cs typeface="Arial"/>
            </a:endParaRPr>
          </a:p>
          <a:p>
            <a:pPr marL="326390" marR="518795" indent="-327025">
              <a:lnSpc>
                <a:spcPct val="101299"/>
              </a:lnSpc>
              <a:spcBef>
                <a:spcPts val="380"/>
              </a:spcBef>
              <a:buClr>
                <a:srgbClr val="FF0000"/>
              </a:buClr>
              <a:buFont typeface="Arial"/>
              <a:buChar char="•"/>
              <a:tabLst>
                <a:tab pos="326390" algn="l"/>
                <a:tab pos="327025" algn="l"/>
              </a:tabLst>
            </a:pPr>
            <a:r>
              <a:rPr dirty="0" sz="1550" spc="5" b="1">
                <a:latin typeface="Arial"/>
                <a:cs typeface="Arial"/>
              </a:rPr>
              <a:t>If </a:t>
            </a:r>
            <a:r>
              <a:rPr dirty="0" sz="1550" spc="10" b="1">
                <a:latin typeface="Arial"/>
                <a:cs typeface="Arial"/>
              </a:rPr>
              <a:t>the query returns no rows, no exception </a:t>
            </a:r>
            <a:r>
              <a:rPr dirty="0" sz="1550" spc="5" b="1">
                <a:latin typeface="Arial"/>
                <a:cs typeface="Arial"/>
              </a:rPr>
              <a:t>is  </a:t>
            </a:r>
            <a:r>
              <a:rPr dirty="0" sz="1550" spc="10" b="1">
                <a:latin typeface="Arial"/>
                <a:cs typeface="Arial"/>
              </a:rPr>
              <a:t>raised.</a:t>
            </a:r>
            <a:endParaRPr sz="1550">
              <a:latin typeface="Arial"/>
              <a:cs typeface="Arial"/>
            </a:endParaRPr>
          </a:p>
          <a:p>
            <a:pPr marL="326390" marR="163830" indent="-327025">
              <a:lnSpc>
                <a:spcPct val="101600"/>
              </a:lnSpc>
              <a:spcBef>
                <a:spcPts val="370"/>
              </a:spcBef>
              <a:buClr>
                <a:srgbClr val="FF0000"/>
              </a:buClr>
              <a:buFont typeface="Arial"/>
              <a:buChar char="•"/>
              <a:tabLst>
                <a:tab pos="326390" algn="l"/>
                <a:tab pos="327025" algn="l"/>
              </a:tabLst>
            </a:pPr>
            <a:r>
              <a:rPr dirty="0" sz="1550" spc="10" b="1">
                <a:latin typeface="Arial"/>
                <a:cs typeface="Arial"/>
              </a:rPr>
              <a:t>Use cursor attributes to </a:t>
            </a:r>
            <a:r>
              <a:rPr dirty="0" sz="1550" spc="5" b="1">
                <a:latin typeface="Arial"/>
                <a:cs typeface="Arial"/>
              </a:rPr>
              <a:t>test </a:t>
            </a:r>
            <a:r>
              <a:rPr dirty="0" sz="1550" spc="10" b="1">
                <a:latin typeface="Arial"/>
                <a:cs typeface="Arial"/>
              </a:rPr>
              <a:t>the outcome </a:t>
            </a:r>
            <a:r>
              <a:rPr dirty="0" sz="1550" spc="5" b="1">
                <a:latin typeface="Arial"/>
                <a:cs typeface="Arial"/>
              </a:rPr>
              <a:t>after </a:t>
            </a:r>
            <a:r>
              <a:rPr dirty="0" sz="1550" spc="10" b="1">
                <a:latin typeface="Arial"/>
                <a:cs typeface="Arial"/>
              </a:rPr>
              <a:t>a  </a:t>
            </a:r>
            <a:r>
              <a:rPr dirty="0" sz="1550" spc="5" b="1">
                <a:latin typeface="Arial"/>
                <a:cs typeface="Arial"/>
              </a:rPr>
              <a:t>fetch.</a:t>
            </a:r>
            <a:endParaRPr sz="1550">
              <a:latin typeface="Arial"/>
              <a:cs typeface="Arial"/>
            </a:endParaRPr>
          </a:p>
        </p:txBody>
      </p:sp>
      <p:sp>
        <p:nvSpPr>
          <p:cNvPr id="9" name="object 9"/>
          <p:cNvSpPr txBox="1"/>
          <p:nvPr/>
        </p:nvSpPr>
        <p:spPr>
          <a:xfrm>
            <a:off x="1321308" y="2137410"/>
            <a:ext cx="5126355" cy="359410"/>
          </a:xfrm>
          <a:prstGeom prst="rect">
            <a:avLst/>
          </a:prstGeom>
          <a:solidFill>
            <a:srgbClr val="CCCCCC"/>
          </a:solidFill>
          <a:ln w="20574">
            <a:solidFill>
              <a:srgbClr val="000000"/>
            </a:solidFill>
          </a:ln>
        </p:spPr>
        <p:txBody>
          <a:bodyPr wrap="square" lIns="0" tIns="65404" rIns="0" bIns="0" rtlCol="0" vert="horz">
            <a:spAutoFit/>
          </a:bodyPr>
          <a:lstStyle/>
          <a:p>
            <a:pPr marL="74930">
              <a:lnSpc>
                <a:spcPct val="100000"/>
              </a:lnSpc>
              <a:spcBef>
                <a:spcPts val="515"/>
              </a:spcBef>
            </a:pPr>
            <a:r>
              <a:rPr dirty="0" sz="1400" spc="15" b="1">
                <a:latin typeface="Courier New"/>
                <a:cs typeface="Courier New"/>
              </a:rPr>
              <a:t>OPEN</a:t>
            </a:r>
            <a:r>
              <a:rPr dirty="0" sz="1400" spc="229" b="1">
                <a:latin typeface="Courier New"/>
                <a:cs typeface="Courier New"/>
              </a:rPr>
              <a:t> </a:t>
            </a:r>
            <a:r>
              <a:rPr dirty="0" sz="1400" spc="15" b="1" i="1">
                <a:latin typeface="Courier New"/>
                <a:cs typeface="Courier New"/>
              </a:rPr>
              <a:t>cursor_name</a:t>
            </a:r>
            <a:r>
              <a:rPr dirty="0" sz="1400" spc="15" b="1">
                <a:latin typeface="Courier New"/>
                <a:cs typeface="Courier New"/>
              </a:rPr>
              <a:t>;</a:t>
            </a:r>
            <a:endParaRPr sz="1400">
              <a:latin typeface="Courier New"/>
              <a:cs typeface="Courier New"/>
            </a:endParaRPr>
          </a:p>
        </p:txBody>
      </p:sp>
      <p:sp>
        <p:nvSpPr>
          <p:cNvPr id="10" name="object 10"/>
          <p:cNvSpPr txBox="1"/>
          <p:nvPr/>
        </p:nvSpPr>
        <p:spPr>
          <a:xfrm>
            <a:off x="743204" y="5580334"/>
            <a:ext cx="6273800" cy="3951604"/>
          </a:xfrm>
          <a:prstGeom prst="rect">
            <a:avLst/>
          </a:prstGeom>
        </p:spPr>
        <p:txBody>
          <a:bodyPr wrap="square" lIns="0" tIns="77470" rIns="0" bIns="0" rtlCol="0" vert="horz">
            <a:spAutoFit/>
          </a:bodyPr>
          <a:lstStyle/>
          <a:p>
            <a:pPr marL="12700">
              <a:lnSpc>
                <a:spcPct val="100000"/>
              </a:lnSpc>
              <a:spcBef>
                <a:spcPts val="610"/>
              </a:spcBef>
            </a:pPr>
            <a:r>
              <a:rPr dirty="0" sz="1300" spc="15" b="1">
                <a:latin typeface="Courier New"/>
                <a:cs typeface="Courier New"/>
              </a:rPr>
              <a:t>OPEN</a:t>
            </a:r>
            <a:r>
              <a:rPr dirty="0" sz="1300" spc="-415" b="1">
                <a:latin typeface="Courier New"/>
                <a:cs typeface="Courier New"/>
              </a:rPr>
              <a:t> </a:t>
            </a:r>
            <a:r>
              <a:rPr dirty="0" sz="1300" spc="5" b="1">
                <a:latin typeface="Arial"/>
                <a:cs typeface="Arial"/>
              </a:rPr>
              <a:t>Statement</a:t>
            </a:r>
            <a:endParaRPr sz="1300">
              <a:latin typeface="Arial"/>
              <a:cs typeface="Arial"/>
            </a:endParaRPr>
          </a:p>
          <a:p>
            <a:pPr algn="just" marL="138430" marR="83185">
              <a:lnSpc>
                <a:spcPct val="110000"/>
              </a:lnSpc>
              <a:spcBef>
                <a:spcPts val="360"/>
              </a:spcBef>
            </a:pPr>
            <a:r>
              <a:rPr dirty="0" sz="1300" spc="10">
                <a:latin typeface="Times New Roman"/>
                <a:cs typeface="Times New Roman"/>
              </a:rPr>
              <a:t>Open </a:t>
            </a:r>
            <a:r>
              <a:rPr dirty="0" sz="1300" spc="5">
                <a:latin typeface="Times New Roman"/>
                <a:cs typeface="Times New Roman"/>
              </a:rPr>
              <a:t>the cursor to execute the query and identify the result set, which consists of all rows  that </a:t>
            </a:r>
            <a:r>
              <a:rPr dirty="0" sz="1300" spc="10">
                <a:latin typeface="Times New Roman"/>
                <a:cs typeface="Times New Roman"/>
              </a:rPr>
              <a:t>meet </a:t>
            </a:r>
            <a:r>
              <a:rPr dirty="0" sz="1300" spc="5">
                <a:latin typeface="Times New Roman"/>
                <a:cs typeface="Times New Roman"/>
              </a:rPr>
              <a:t>the query search criteria. </a:t>
            </a:r>
            <a:r>
              <a:rPr dirty="0" sz="1300" spc="10">
                <a:latin typeface="Times New Roman"/>
                <a:cs typeface="Times New Roman"/>
              </a:rPr>
              <a:t>The </a:t>
            </a:r>
            <a:r>
              <a:rPr dirty="0" sz="1300" spc="5">
                <a:latin typeface="Times New Roman"/>
                <a:cs typeface="Times New Roman"/>
              </a:rPr>
              <a:t>cursor </a:t>
            </a:r>
            <a:r>
              <a:rPr dirty="0" sz="1300" spc="10">
                <a:latin typeface="Times New Roman"/>
                <a:cs typeface="Times New Roman"/>
              </a:rPr>
              <a:t>now </a:t>
            </a:r>
            <a:r>
              <a:rPr dirty="0" sz="1300" spc="5">
                <a:latin typeface="Times New Roman"/>
                <a:cs typeface="Times New Roman"/>
              </a:rPr>
              <a:t>points to the first </a:t>
            </a:r>
            <a:r>
              <a:rPr dirty="0" sz="1300" spc="10">
                <a:latin typeface="Times New Roman"/>
                <a:cs typeface="Times New Roman"/>
              </a:rPr>
              <a:t>row </a:t>
            </a:r>
            <a:r>
              <a:rPr dirty="0" sz="1300" spc="5">
                <a:latin typeface="Times New Roman"/>
                <a:cs typeface="Times New Roman"/>
              </a:rPr>
              <a:t>in the result set.  In the syntax, </a:t>
            </a:r>
            <a:r>
              <a:rPr dirty="0" sz="1300" spc="15">
                <a:latin typeface="Courier New"/>
                <a:cs typeface="Courier New"/>
              </a:rPr>
              <a:t>cursor_name</a:t>
            </a:r>
            <a:r>
              <a:rPr dirty="0" sz="1300" spc="-425">
                <a:latin typeface="Courier New"/>
                <a:cs typeface="Courier New"/>
              </a:rPr>
              <a:t>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 previously declared cursor.</a:t>
            </a:r>
            <a:endParaRPr sz="1300">
              <a:latin typeface="Times New Roman"/>
              <a:cs typeface="Times New Roman"/>
            </a:endParaRPr>
          </a:p>
          <a:p>
            <a:pPr algn="just" marL="138430">
              <a:lnSpc>
                <a:spcPct val="100000"/>
              </a:lnSpc>
              <a:spcBef>
                <a:spcPts val="360"/>
              </a:spcBef>
            </a:pPr>
            <a:r>
              <a:rPr dirty="0" sz="1300" spc="15">
                <a:latin typeface="Courier New"/>
                <a:cs typeface="Courier New"/>
              </a:rPr>
              <a:t>OPEN</a:t>
            </a:r>
            <a:r>
              <a:rPr dirty="0" sz="1300" spc="-425">
                <a:latin typeface="Courier New"/>
                <a:cs typeface="Courier New"/>
              </a:rPr>
              <a:t> </a:t>
            </a:r>
            <a:r>
              <a:rPr dirty="0" sz="1300" spc="5">
                <a:latin typeface="Times New Roman"/>
                <a:cs typeface="Times New Roman"/>
              </a:rPr>
              <a:t>is an executable statement that performs the following operations:</a:t>
            </a:r>
            <a:endParaRPr sz="1300">
              <a:latin typeface="Times New Roman"/>
              <a:cs typeface="Times New Roman"/>
            </a:endParaRPr>
          </a:p>
          <a:p>
            <a:pPr algn="just" marL="515620" marR="288290" indent="-251460">
              <a:lnSpc>
                <a:spcPct val="101499"/>
              </a:lnSpc>
              <a:spcBef>
                <a:spcPts val="110"/>
              </a:spcBef>
              <a:buAutoNum type="arabicPeriod"/>
              <a:tabLst>
                <a:tab pos="516890" algn="l"/>
              </a:tabLst>
            </a:pPr>
            <a:r>
              <a:rPr dirty="0" sz="1300" spc="10">
                <a:latin typeface="Times New Roman"/>
                <a:cs typeface="Times New Roman"/>
              </a:rPr>
              <a:t>Dynamically </a:t>
            </a:r>
            <a:r>
              <a:rPr dirty="0" sz="1300" spc="5">
                <a:latin typeface="Times New Roman"/>
                <a:cs typeface="Times New Roman"/>
              </a:rPr>
              <a:t>allocates </a:t>
            </a:r>
            <a:r>
              <a:rPr dirty="0" sz="1300" spc="10">
                <a:latin typeface="Times New Roman"/>
                <a:cs typeface="Times New Roman"/>
              </a:rPr>
              <a:t>memory </a:t>
            </a:r>
            <a:r>
              <a:rPr dirty="0" sz="1300" spc="5">
                <a:latin typeface="Times New Roman"/>
                <a:cs typeface="Times New Roman"/>
              </a:rPr>
              <a:t>for a context area that eventually contains crucial  processing</a:t>
            </a:r>
            <a:r>
              <a:rPr dirty="0" sz="1300">
                <a:latin typeface="Times New Roman"/>
                <a:cs typeface="Times New Roman"/>
              </a:rPr>
              <a:t> </a:t>
            </a:r>
            <a:r>
              <a:rPr dirty="0" sz="1300" spc="5">
                <a:latin typeface="Times New Roman"/>
                <a:cs typeface="Times New Roman"/>
              </a:rPr>
              <a:t>information</a:t>
            </a:r>
            <a:endParaRPr sz="1300">
              <a:latin typeface="Times New Roman"/>
              <a:cs typeface="Times New Roman"/>
            </a:endParaRPr>
          </a:p>
          <a:p>
            <a:pPr algn="just" marL="515620" indent="-252095">
              <a:lnSpc>
                <a:spcPts val="1500"/>
              </a:lnSpc>
              <a:buAutoNum type="arabicPeriod"/>
              <a:tabLst>
                <a:tab pos="516255" algn="l"/>
              </a:tabLst>
            </a:pPr>
            <a:r>
              <a:rPr dirty="0" sz="1300">
                <a:latin typeface="Times New Roman"/>
                <a:cs typeface="Times New Roman"/>
              </a:rPr>
              <a:t>Parses </a:t>
            </a:r>
            <a:r>
              <a:rPr dirty="0" sz="1300" spc="5">
                <a:latin typeface="Times New Roman"/>
                <a:cs typeface="Times New Roman"/>
              </a:rPr>
              <a:t>the </a:t>
            </a:r>
            <a:r>
              <a:rPr dirty="0" sz="1300" spc="15">
                <a:latin typeface="Courier New"/>
                <a:cs typeface="Courier New"/>
              </a:rPr>
              <a:t>SELECT</a:t>
            </a:r>
            <a:r>
              <a:rPr dirty="0" sz="1300" spc="-455">
                <a:latin typeface="Courier New"/>
                <a:cs typeface="Courier New"/>
              </a:rPr>
              <a:t> </a:t>
            </a:r>
            <a:r>
              <a:rPr dirty="0" sz="1300" spc="5">
                <a:latin typeface="Times New Roman"/>
                <a:cs typeface="Times New Roman"/>
              </a:rPr>
              <a:t>statement</a:t>
            </a:r>
            <a:endParaRPr sz="1300">
              <a:latin typeface="Times New Roman"/>
              <a:cs typeface="Times New Roman"/>
            </a:endParaRPr>
          </a:p>
          <a:p>
            <a:pPr marL="515620" marR="99060" indent="-251460">
              <a:lnSpc>
                <a:spcPct val="101099"/>
              </a:lnSpc>
              <a:spcBef>
                <a:spcPts val="85"/>
              </a:spcBef>
              <a:buAutoNum type="arabicPeriod"/>
              <a:tabLst>
                <a:tab pos="516255" algn="l"/>
              </a:tabLst>
            </a:pPr>
            <a:r>
              <a:rPr dirty="0" sz="1300" spc="5">
                <a:latin typeface="Times New Roman"/>
                <a:cs typeface="Times New Roman"/>
              </a:rPr>
              <a:t>Binds the input variables—that is, sets the value for the input variables </a:t>
            </a:r>
            <a:r>
              <a:rPr dirty="0" sz="1300" spc="10">
                <a:latin typeface="Times New Roman"/>
                <a:cs typeface="Times New Roman"/>
              </a:rPr>
              <a:t>by </a:t>
            </a:r>
            <a:r>
              <a:rPr dirty="0" sz="1300" spc="5">
                <a:latin typeface="Times New Roman"/>
                <a:cs typeface="Times New Roman"/>
              </a:rPr>
              <a:t>obtaining  their </a:t>
            </a:r>
            <a:r>
              <a:rPr dirty="0" sz="1300" spc="10">
                <a:latin typeface="Times New Roman"/>
                <a:cs typeface="Times New Roman"/>
              </a:rPr>
              <a:t>memory</a:t>
            </a:r>
            <a:r>
              <a:rPr dirty="0" sz="1300">
                <a:latin typeface="Times New Roman"/>
                <a:cs typeface="Times New Roman"/>
              </a:rPr>
              <a:t> </a:t>
            </a:r>
            <a:r>
              <a:rPr dirty="0" sz="1300" spc="5">
                <a:latin typeface="Times New Roman"/>
                <a:cs typeface="Times New Roman"/>
              </a:rPr>
              <a:t>addresses</a:t>
            </a:r>
            <a:endParaRPr sz="1300">
              <a:latin typeface="Times New Roman"/>
              <a:cs typeface="Times New Roman"/>
            </a:endParaRPr>
          </a:p>
          <a:p>
            <a:pPr marL="515620" marR="5080" indent="-252095">
              <a:lnSpc>
                <a:spcPct val="98800"/>
              </a:lnSpc>
              <a:spcBef>
                <a:spcPts val="40"/>
              </a:spcBef>
              <a:buAutoNum type="arabicPeriod"/>
              <a:tabLst>
                <a:tab pos="516255" algn="l"/>
              </a:tabLst>
            </a:pPr>
            <a:r>
              <a:rPr dirty="0" sz="1300" spc="5">
                <a:latin typeface="Times New Roman"/>
                <a:cs typeface="Times New Roman"/>
              </a:rPr>
              <a:t>Identifies the result </a:t>
            </a:r>
            <a:r>
              <a:rPr dirty="0" sz="1300" spc="10">
                <a:latin typeface="Times New Roman"/>
                <a:cs typeface="Times New Roman"/>
              </a:rPr>
              <a:t>set—that </a:t>
            </a:r>
            <a:r>
              <a:rPr dirty="0" sz="1300" spc="5">
                <a:latin typeface="Times New Roman"/>
                <a:cs typeface="Times New Roman"/>
              </a:rPr>
              <a:t>is, the set </a:t>
            </a:r>
            <a:r>
              <a:rPr dirty="0" sz="1300" spc="10">
                <a:latin typeface="Times New Roman"/>
                <a:cs typeface="Times New Roman"/>
              </a:rPr>
              <a:t>of </a:t>
            </a:r>
            <a:r>
              <a:rPr dirty="0" sz="1300" spc="5">
                <a:latin typeface="Times New Roman"/>
                <a:cs typeface="Times New Roman"/>
              </a:rPr>
              <a:t>rows that satisfy the search criteria. Rows  in the result set are </a:t>
            </a:r>
            <a:r>
              <a:rPr dirty="0" sz="1300" spc="10">
                <a:latin typeface="Times New Roman"/>
                <a:cs typeface="Times New Roman"/>
              </a:rPr>
              <a:t>not </a:t>
            </a:r>
            <a:r>
              <a:rPr dirty="0" sz="1300" spc="5">
                <a:latin typeface="Times New Roman"/>
                <a:cs typeface="Times New Roman"/>
              </a:rPr>
              <a:t>retrieved into variables </a:t>
            </a:r>
            <a:r>
              <a:rPr dirty="0" sz="1300" spc="10">
                <a:latin typeface="Times New Roman"/>
                <a:cs typeface="Times New Roman"/>
              </a:rPr>
              <a:t>when </a:t>
            </a:r>
            <a:r>
              <a:rPr dirty="0" sz="1300" spc="5">
                <a:latin typeface="Times New Roman"/>
                <a:cs typeface="Times New Roman"/>
              </a:rPr>
              <a:t>the </a:t>
            </a:r>
            <a:r>
              <a:rPr dirty="0" sz="1300" spc="15">
                <a:latin typeface="Courier New"/>
                <a:cs typeface="Courier New"/>
              </a:rPr>
              <a:t>OPEN</a:t>
            </a:r>
            <a:r>
              <a:rPr dirty="0" sz="1300" spc="-360">
                <a:latin typeface="Courier New"/>
                <a:cs typeface="Courier New"/>
              </a:rPr>
              <a:t> </a:t>
            </a:r>
            <a:r>
              <a:rPr dirty="0" sz="1300" spc="5">
                <a:latin typeface="Times New Roman"/>
                <a:cs typeface="Times New Roman"/>
              </a:rPr>
              <a:t>statement is executed.  Rather, the </a:t>
            </a:r>
            <a:r>
              <a:rPr dirty="0" sz="1300" spc="15">
                <a:latin typeface="Courier New"/>
                <a:cs typeface="Courier New"/>
              </a:rPr>
              <a:t>FETCH</a:t>
            </a:r>
            <a:r>
              <a:rPr dirty="0" sz="1300" spc="-450">
                <a:latin typeface="Courier New"/>
                <a:cs typeface="Courier New"/>
              </a:rPr>
              <a:t> </a:t>
            </a:r>
            <a:r>
              <a:rPr dirty="0" sz="1300" spc="10">
                <a:latin typeface="Times New Roman"/>
                <a:cs typeface="Times New Roman"/>
              </a:rPr>
              <a:t>statement </a:t>
            </a:r>
            <a:r>
              <a:rPr dirty="0" sz="1300" spc="5">
                <a:latin typeface="Times New Roman"/>
                <a:cs typeface="Times New Roman"/>
              </a:rPr>
              <a:t>retrieves the rows.</a:t>
            </a:r>
            <a:endParaRPr sz="1300">
              <a:latin typeface="Times New Roman"/>
              <a:cs typeface="Times New Roman"/>
            </a:endParaRPr>
          </a:p>
          <a:p>
            <a:pPr marL="516255" indent="-252729">
              <a:lnSpc>
                <a:spcPct val="100000"/>
              </a:lnSpc>
              <a:spcBef>
                <a:spcPts val="105"/>
              </a:spcBef>
              <a:buAutoNum type="arabicPeriod"/>
              <a:tabLst>
                <a:tab pos="516890" algn="l"/>
              </a:tabLst>
            </a:pPr>
            <a:r>
              <a:rPr dirty="0" sz="1300" spc="5">
                <a:latin typeface="Times New Roman"/>
                <a:cs typeface="Times New Roman"/>
              </a:rPr>
              <a:t>Positions the pointer just before the first </a:t>
            </a:r>
            <a:r>
              <a:rPr dirty="0" sz="1300" spc="10">
                <a:latin typeface="Times New Roman"/>
                <a:cs typeface="Times New Roman"/>
              </a:rPr>
              <a:t>row </a:t>
            </a:r>
            <a:r>
              <a:rPr dirty="0" sz="1300" spc="5">
                <a:latin typeface="Times New Roman"/>
                <a:cs typeface="Times New Roman"/>
              </a:rPr>
              <a:t>in the active set</a:t>
            </a:r>
            <a:endParaRPr sz="1300">
              <a:latin typeface="Times New Roman"/>
              <a:cs typeface="Times New Roman"/>
            </a:endParaRPr>
          </a:p>
          <a:p>
            <a:pPr marL="138430" marR="92075">
              <a:lnSpc>
                <a:spcPct val="101499"/>
              </a:lnSpc>
              <a:spcBef>
                <a:spcPts val="310"/>
              </a:spcBef>
            </a:pPr>
            <a:r>
              <a:rPr dirty="0" sz="1300" spc="5" b="1">
                <a:latin typeface="Times New Roman"/>
                <a:cs typeface="Times New Roman"/>
              </a:rPr>
              <a:t>Note: </a:t>
            </a:r>
            <a:r>
              <a:rPr dirty="0" sz="1300">
                <a:latin typeface="Times New Roman"/>
                <a:cs typeface="Times New Roman"/>
              </a:rPr>
              <a:t>If </a:t>
            </a:r>
            <a:r>
              <a:rPr dirty="0" sz="1300" spc="5">
                <a:latin typeface="Times New Roman"/>
                <a:cs typeface="Times New Roman"/>
              </a:rPr>
              <a:t>the query returns no rows when the cursor is opened, then PL/SQL does not raise  an exception. However, </a:t>
            </a:r>
            <a:r>
              <a:rPr dirty="0" sz="1300" spc="10">
                <a:latin typeface="Times New Roman"/>
                <a:cs typeface="Times New Roman"/>
              </a:rPr>
              <a:t>you </a:t>
            </a:r>
            <a:r>
              <a:rPr dirty="0" sz="1300" spc="5">
                <a:latin typeface="Times New Roman"/>
                <a:cs typeface="Times New Roman"/>
              </a:rPr>
              <a:t>can test the cursor’s status after a</a:t>
            </a:r>
            <a:r>
              <a:rPr dirty="0" sz="1300" spc="-5">
                <a:latin typeface="Times New Roman"/>
                <a:cs typeface="Times New Roman"/>
              </a:rPr>
              <a:t> </a:t>
            </a:r>
            <a:r>
              <a:rPr dirty="0" sz="1300" spc="5">
                <a:latin typeface="Times New Roman"/>
                <a:cs typeface="Times New Roman"/>
              </a:rPr>
              <a:t>fetch.</a:t>
            </a:r>
            <a:endParaRPr sz="1300">
              <a:latin typeface="Times New Roman"/>
              <a:cs typeface="Times New Roman"/>
            </a:endParaRPr>
          </a:p>
          <a:p>
            <a:pPr marL="138430" marR="301625" indent="-635">
              <a:lnSpc>
                <a:spcPct val="106500"/>
              </a:lnSpc>
              <a:spcBef>
                <a:spcPts val="265"/>
              </a:spcBef>
            </a:pPr>
            <a:r>
              <a:rPr dirty="0" sz="1300" spc="5">
                <a:latin typeface="Times New Roman"/>
                <a:cs typeface="Times New Roman"/>
              </a:rPr>
              <a:t>For</a:t>
            </a:r>
            <a:r>
              <a:rPr dirty="0" sz="1300">
                <a:latin typeface="Times New Roman"/>
                <a:cs typeface="Times New Roman"/>
              </a:rPr>
              <a:t> </a:t>
            </a:r>
            <a:r>
              <a:rPr dirty="0" sz="1300" spc="5">
                <a:latin typeface="Times New Roman"/>
                <a:cs typeface="Times New Roman"/>
              </a:rPr>
              <a:t>cursors</a:t>
            </a:r>
            <a:r>
              <a:rPr dirty="0" sz="1300" spc="10">
                <a:latin typeface="Times New Roman"/>
                <a:cs typeface="Times New Roman"/>
              </a:rPr>
              <a:t> </a:t>
            </a:r>
            <a:r>
              <a:rPr dirty="0" sz="1300" spc="5">
                <a:latin typeface="Times New Roman"/>
                <a:cs typeface="Times New Roman"/>
              </a:rPr>
              <a:t>declared</a:t>
            </a:r>
            <a:r>
              <a:rPr dirty="0" sz="1300" spc="10">
                <a:latin typeface="Times New Roman"/>
                <a:cs typeface="Times New Roman"/>
              </a:rPr>
              <a:t> by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FOR</a:t>
            </a:r>
            <a:r>
              <a:rPr dirty="0" sz="1300" spc="-440">
                <a:latin typeface="Courier New"/>
                <a:cs typeface="Courier New"/>
              </a:rPr>
              <a:t> </a:t>
            </a:r>
            <a:r>
              <a:rPr dirty="0" sz="1300" spc="15">
                <a:latin typeface="Courier New"/>
                <a:cs typeface="Courier New"/>
              </a:rPr>
              <a:t>UPDATE</a:t>
            </a:r>
            <a:r>
              <a:rPr dirty="0" sz="1300" spc="-450">
                <a:latin typeface="Courier New"/>
                <a:cs typeface="Courier New"/>
              </a:rPr>
              <a:t> </a:t>
            </a:r>
            <a:r>
              <a:rPr dirty="0" sz="1300" spc="5">
                <a:latin typeface="Times New Roman"/>
                <a:cs typeface="Times New Roman"/>
              </a:rPr>
              <a:t>clause,</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OPEN</a:t>
            </a:r>
            <a:r>
              <a:rPr dirty="0" sz="1300" spc="-445">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also</a:t>
            </a:r>
            <a:r>
              <a:rPr dirty="0" sz="1300" spc="10">
                <a:latin typeface="Times New Roman"/>
                <a:cs typeface="Times New Roman"/>
              </a:rPr>
              <a:t> </a:t>
            </a:r>
            <a:r>
              <a:rPr dirty="0" sz="1300" spc="5">
                <a:latin typeface="Times New Roman"/>
                <a:cs typeface="Times New Roman"/>
              </a:rPr>
              <a:t>locks  </a:t>
            </a:r>
            <a:r>
              <a:rPr dirty="0" sz="1300">
                <a:latin typeface="Times New Roman"/>
                <a:cs typeface="Times New Roman"/>
              </a:rPr>
              <a:t>those</a:t>
            </a:r>
            <a:r>
              <a:rPr dirty="0" sz="1300" spc="-5">
                <a:latin typeface="Times New Roman"/>
                <a:cs typeface="Times New Roman"/>
              </a:rPr>
              <a:t> </a:t>
            </a:r>
            <a:r>
              <a:rPr dirty="0" sz="1300">
                <a:latin typeface="Times New Roman"/>
                <a:cs typeface="Times New Roman"/>
              </a:rPr>
              <a:t>rows.</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Fetching </a:t>
            </a:r>
            <a:r>
              <a:rPr dirty="0" sz="2000" spc="-5" b="1">
                <a:latin typeface="Arial"/>
                <a:cs typeface="Arial"/>
              </a:rPr>
              <a:t>Data </a:t>
            </a:r>
            <a:r>
              <a:rPr dirty="0" sz="2000" b="1">
                <a:latin typeface="Arial"/>
                <a:cs typeface="Arial"/>
              </a:rPr>
              <a:t>from the</a:t>
            </a:r>
            <a:r>
              <a:rPr dirty="0" sz="2000" spc="-5" b="1">
                <a:latin typeface="Arial"/>
                <a:cs typeface="Arial"/>
              </a:rPr>
              <a:t> </a:t>
            </a:r>
            <a:r>
              <a:rPr dirty="0" sz="2000" b="1">
                <a:latin typeface="Arial"/>
                <a:cs typeface="Arial"/>
              </a:rPr>
              <a:t>Cursor</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Examples: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5" name="object 15"/>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6" name="object 16"/>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1</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173985"/>
            <a:ext cx="5121910" cy="359410"/>
          </a:xfrm>
          <a:prstGeom prst="rect">
            <a:avLst/>
          </a:prstGeom>
          <a:solidFill>
            <a:srgbClr val="CCCCCC"/>
          </a:solidFill>
          <a:ln w="20574">
            <a:solidFill>
              <a:srgbClr val="000000"/>
            </a:solidFill>
          </a:ln>
        </p:spPr>
        <p:txBody>
          <a:bodyPr wrap="square" lIns="0" tIns="65404" rIns="0" bIns="0" rtlCol="0" vert="horz">
            <a:spAutoFit/>
          </a:bodyPr>
          <a:lstStyle/>
          <a:p>
            <a:pPr marL="74930">
              <a:lnSpc>
                <a:spcPct val="100000"/>
              </a:lnSpc>
              <a:spcBef>
                <a:spcPts val="515"/>
              </a:spcBef>
            </a:pPr>
            <a:r>
              <a:rPr dirty="0" sz="1400" spc="15" b="1">
                <a:latin typeface="Courier New"/>
                <a:cs typeface="Courier New"/>
              </a:rPr>
              <a:t>FETCH c1 INTO v_empid,</a:t>
            </a:r>
            <a:r>
              <a:rPr dirty="0" sz="1400" b="1">
                <a:latin typeface="Courier New"/>
                <a:cs typeface="Courier New"/>
              </a:rPr>
              <a:t> </a:t>
            </a:r>
            <a:r>
              <a:rPr dirty="0" sz="1400" spc="15" b="1">
                <a:latin typeface="Courier New"/>
                <a:cs typeface="Courier New"/>
              </a:rPr>
              <a:t>v_ename;</a:t>
            </a:r>
            <a:endParaRPr sz="1400">
              <a:latin typeface="Courier New"/>
              <a:cs typeface="Courier New"/>
            </a:endParaRPr>
          </a:p>
        </p:txBody>
      </p:sp>
      <p:sp>
        <p:nvSpPr>
          <p:cNvPr id="5" name="object 5"/>
          <p:cNvSpPr txBox="1"/>
          <p:nvPr/>
        </p:nvSpPr>
        <p:spPr>
          <a:xfrm>
            <a:off x="1328166" y="2662427"/>
            <a:ext cx="5121910" cy="1945639"/>
          </a:xfrm>
          <a:prstGeom prst="rect">
            <a:avLst/>
          </a:prstGeom>
          <a:solidFill>
            <a:srgbClr val="CCCCCC"/>
          </a:solidFill>
          <a:ln w="20574">
            <a:solidFill>
              <a:srgbClr val="000000"/>
            </a:solidFill>
          </a:ln>
        </p:spPr>
        <p:txBody>
          <a:bodyPr wrap="square" lIns="0" tIns="16510" rIns="0" bIns="0" rtlCol="0" vert="horz">
            <a:spAutoFit/>
          </a:bodyPr>
          <a:lstStyle/>
          <a:p>
            <a:pPr marL="74930">
              <a:lnSpc>
                <a:spcPts val="1655"/>
              </a:lnSpc>
              <a:spcBef>
                <a:spcPts val="130"/>
              </a:spcBef>
            </a:pPr>
            <a:r>
              <a:rPr dirty="0" sz="1400" spc="15" b="1">
                <a:latin typeface="Courier New"/>
                <a:cs typeface="Courier New"/>
              </a:rPr>
              <a:t>...</a:t>
            </a:r>
            <a:endParaRPr sz="1400">
              <a:latin typeface="Courier New"/>
              <a:cs typeface="Courier New"/>
            </a:endParaRPr>
          </a:p>
          <a:p>
            <a:pPr marL="74930">
              <a:lnSpc>
                <a:spcPts val="1630"/>
              </a:lnSpc>
            </a:pPr>
            <a:r>
              <a:rPr dirty="0" sz="1400" spc="15" b="1">
                <a:latin typeface="Courier New"/>
                <a:cs typeface="Courier New"/>
              </a:rPr>
              <a:t>OPEN</a:t>
            </a:r>
            <a:r>
              <a:rPr dirty="0" sz="1400" spc="10" b="1">
                <a:latin typeface="Courier New"/>
                <a:cs typeface="Courier New"/>
              </a:rPr>
              <a:t> </a:t>
            </a:r>
            <a:r>
              <a:rPr dirty="0" sz="1400" spc="15" b="1" i="1">
                <a:latin typeface="Courier New"/>
                <a:cs typeface="Courier New"/>
              </a:rPr>
              <a:t>defined_cursor;</a:t>
            </a:r>
            <a:endParaRPr sz="1400">
              <a:latin typeface="Courier New"/>
              <a:cs typeface="Courier New"/>
            </a:endParaRPr>
          </a:p>
          <a:p>
            <a:pPr marL="74930">
              <a:lnSpc>
                <a:spcPts val="1630"/>
              </a:lnSpc>
            </a:pPr>
            <a:r>
              <a:rPr dirty="0" sz="1400" spc="15" b="1">
                <a:latin typeface="Courier New"/>
                <a:cs typeface="Courier New"/>
              </a:rPr>
              <a:t>LOOP</a:t>
            </a:r>
            <a:endParaRPr sz="1400">
              <a:latin typeface="Courier New"/>
              <a:cs typeface="Courier New"/>
            </a:endParaRPr>
          </a:p>
          <a:p>
            <a:pPr marL="293370">
              <a:lnSpc>
                <a:spcPts val="1625"/>
              </a:lnSpc>
            </a:pPr>
            <a:r>
              <a:rPr dirty="0" sz="1400" spc="15" b="1">
                <a:latin typeface="Courier New"/>
                <a:cs typeface="Courier New"/>
              </a:rPr>
              <a:t>FETCH </a:t>
            </a:r>
            <a:r>
              <a:rPr dirty="0" sz="1400" spc="15" b="1" i="1">
                <a:latin typeface="Courier New"/>
                <a:cs typeface="Courier New"/>
              </a:rPr>
              <a:t>defined_cursor </a:t>
            </a:r>
            <a:r>
              <a:rPr dirty="0" sz="1400" spc="15" b="1">
                <a:latin typeface="Courier New"/>
                <a:cs typeface="Courier New"/>
              </a:rPr>
              <a:t>INTO</a:t>
            </a:r>
            <a:r>
              <a:rPr dirty="0" sz="1400" spc="-5" b="1">
                <a:latin typeface="Courier New"/>
                <a:cs typeface="Courier New"/>
              </a:rPr>
              <a:t> </a:t>
            </a:r>
            <a:r>
              <a:rPr dirty="0" sz="1400" spc="15" b="1" i="1">
                <a:latin typeface="Courier New"/>
                <a:cs typeface="Courier New"/>
              </a:rPr>
              <a:t>defined_variables</a:t>
            </a:r>
            <a:endParaRPr sz="1400">
              <a:latin typeface="Courier New"/>
              <a:cs typeface="Courier New"/>
            </a:endParaRPr>
          </a:p>
          <a:p>
            <a:pPr marL="293370">
              <a:lnSpc>
                <a:spcPts val="1625"/>
              </a:lnSpc>
            </a:pPr>
            <a:r>
              <a:rPr dirty="0" sz="1400" spc="15" b="1">
                <a:latin typeface="Courier New"/>
                <a:cs typeface="Courier New"/>
              </a:rPr>
              <a:t>EXIT WHEN</a:t>
            </a:r>
            <a:r>
              <a:rPr dirty="0" sz="1400" spc="10" b="1">
                <a:latin typeface="Courier New"/>
                <a:cs typeface="Courier New"/>
              </a:rPr>
              <a:t> </a:t>
            </a:r>
            <a:r>
              <a:rPr dirty="0" sz="1400" spc="15" b="1">
                <a:latin typeface="Courier New"/>
                <a:cs typeface="Courier New"/>
              </a:rPr>
              <a:t>...;</a:t>
            </a:r>
            <a:endParaRPr sz="1400">
              <a:latin typeface="Courier New"/>
              <a:cs typeface="Courier New"/>
            </a:endParaRPr>
          </a:p>
          <a:p>
            <a:pPr marL="293370">
              <a:lnSpc>
                <a:spcPts val="1625"/>
              </a:lnSpc>
            </a:pPr>
            <a:r>
              <a:rPr dirty="0" sz="1400" spc="15" b="1">
                <a:latin typeface="Courier New"/>
                <a:cs typeface="Courier New"/>
              </a:rPr>
              <a:t>...</a:t>
            </a:r>
            <a:endParaRPr sz="1400">
              <a:latin typeface="Courier New"/>
              <a:cs typeface="Courier New"/>
            </a:endParaRPr>
          </a:p>
          <a:p>
            <a:pPr marL="511175">
              <a:lnSpc>
                <a:spcPts val="1625"/>
              </a:lnSpc>
            </a:pPr>
            <a:r>
              <a:rPr dirty="0" sz="1400" spc="15" b="1">
                <a:latin typeface="Courier New"/>
                <a:cs typeface="Courier New"/>
              </a:rPr>
              <a:t>-- Process the retrieved</a:t>
            </a:r>
            <a:r>
              <a:rPr dirty="0" sz="1400" b="1">
                <a:latin typeface="Courier New"/>
                <a:cs typeface="Courier New"/>
              </a:rPr>
              <a:t> </a:t>
            </a:r>
            <a:r>
              <a:rPr dirty="0" sz="1400" spc="15" b="1">
                <a:latin typeface="Courier New"/>
                <a:cs typeface="Courier New"/>
              </a:rPr>
              <a:t>data</a:t>
            </a:r>
            <a:endParaRPr sz="1400">
              <a:latin typeface="Courier New"/>
              <a:cs typeface="Courier New"/>
            </a:endParaRPr>
          </a:p>
          <a:p>
            <a:pPr marL="74930" marR="4493260" indent="217804">
              <a:lnSpc>
                <a:spcPts val="1630"/>
              </a:lnSpc>
              <a:spcBef>
                <a:spcPts val="70"/>
              </a:spcBef>
            </a:pPr>
            <a:r>
              <a:rPr dirty="0" sz="1400" spc="15" b="1">
                <a:latin typeface="Courier New"/>
                <a:cs typeface="Courier New"/>
              </a:rPr>
              <a:t>...  </a:t>
            </a:r>
            <a:r>
              <a:rPr dirty="0" sz="1400" spc="15" b="1">
                <a:latin typeface="Courier New"/>
                <a:cs typeface="Courier New"/>
              </a:rPr>
              <a:t>END;</a:t>
            </a:r>
            <a:endParaRPr sz="1400">
              <a:latin typeface="Courier New"/>
              <a:cs typeface="Courier New"/>
            </a:endParaRPr>
          </a:p>
        </p:txBody>
      </p:sp>
      <p:sp>
        <p:nvSpPr>
          <p:cNvPr id="6" name="object 6"/>
          <p:cNvSpPr txBox="1"/>
          <p:nvPr/>
        </p:nvSpPr>
        <p:spPr>
          <a:xfrm>
            <a:off x="743204" y="5595589"/>
            <a:ext cx="6106160" cy="1405255"/>
          </a:xfrm>
          <a:prstGeom prst="rect">
            <a:avLst/>
          </a:prstGeom>
        </p:spPr>
        <p:txBody>
          <a:bodyPr wrap="square" lIns="0" tIns="45720" rIns="0" bIns="0" rtlCol="0" vert="horz">
            <a:spAutoFit/>
          </a:bodyPr>
          <a:lstStyle/>
          <a:p>
            <a:pPr marL="12700">
              <a:lnSpc>
                <a:spcPct val="100000"/>
              </a:lnSpc>
              <a:spcBef>
                <a:spcPts val="360"/>
              </a:spcBef>
            </a:pPr>
            <a:r>
              <a:rPr dirty="0" sz="1300" spc="15" b="1">
                <a:latin typeface="Courier New"/>
                <a:cs typeface="Courier New"/>
              </a:rPr>
              <a:t>FETCH</a:t>
            </a:r>
            <a:r>
              <a:rPr dirty="0" sz="1300" spc="-420" b="1">
                <a:latin typeface="Courier New"/>
                <a:cs typeface="Courier New"/>
              </a:rPr>
              <a:t> </a:t>
            </a:r>
            <a:r>
              <a:rPr dirty="0" sz="1300" spc="5" b="1">
                <a:latin typeface="Arial"/>
                <a:cs typeface="Arial"/>
              </a:rPr>
              <a:t>Statement</a:t>
            </a:r>
            <a:endParaRPr sz="1300">
              <a:latin typeface="Arial"/>
              <a:cs typeface="Arial"/>
            </a:endParaRPr>
          </a:p>
          <a:p>
            <a:pPr marL="137795" marR="5080">
              <a:lnSpc>
                <a:spcPct val="93100"/>
              </a:lnSpc>
              <a:spcBef>
                <a:spcPts val="370"/>
              </a:spcBef>
            </a:pP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FETCH </a:t>
            </a:r>
            <a:r>
              <a:rPr dirty="0" sz="1300" spc="5">
                <a:latin typeface="Times New Roman"/>
                <a:cs typeface="Times New Roman"/>
              </a:rPr>
              <a:t>statement to retrieve the current </a:t>
            </a:r>
            <a:r>
              <a:rPr dirty="0" sz="1300" spc="10">
                <a:latin typeface="Times New Roman"/>
                <a:cs typeface="Times New Roman"/>
              </a:rPr>
              <a:t>row </a:t>
            </a:r>
            <a:r>
              <a:rPr dirty="0" sz="1300" spc="5">
                <a:latin typeface="Times New Roman"/>
                <a:cs typeface="Times New Roman"/>
              </a:rPr>
              <a:t>values into </a:t>
            </a:r>
            <a:r>
              <a:rPr dirty="0" sz="1300" spc="10">
                <a:latin typeface="Times New Roman"/>
                <a:cs typeface="Times New Roman"/>
              </a:rPr>
              <a:t>output </a:t>
            </a:r>
            <a:r>
              <a:rPr dirty="0" sz="1300" spc="5">
                <a:latin typeface="Times New Roman"/>
                <a:cs typeface="Times New Roman"/>
              </a:rPr>
              <a:t>variables.  After the fetch, </a:t>
            </a:r>
            <a:r>
              <a:rPr dirty="0" sz="1300" spc="10">
                <a:latin typeface="Times New Roman"/>
                <a:cs typeface="Times New Roman"/>
              </a:rPr>
              <a:t>you can </a:t>
            </a:r>
            <a:r>
              <a:rPr dirty="0" sz="1300" spc="5">
                <a:latin typeface="Times New Roman"/>
                <a:cs typeface="Times New Roman"/>
              </a:rPr>
              <a:t>manipulate the variables </a:t>
            </a:r>
            <a:r>
              <a:rPr dirty="0" sz="1300" spc="10">
                <a:latin typeface="Times New Roman"/>
                <a:cs typeface="Times New Roman"/>
              </a:rPr>
              <a:t>by </a:t>
            </a:r>
            <a:r>
              <a:rPr dirty="0" sz="1300" spc="5">
                <a:latin typeface="Times New Roman"/>
                <a:cs typeface="Times New Roman"/>
              </a:rPr>
              <a:t>further statements. For </a:t>
            </a:r>
            <a:r>
              <a:rPr dirty="0" sz="1300" spc="10">
                <a:latin typeface="Times New Roman"/>
                <a:cs typeface="Times New Roman"/>
              </a:rPr>
              <a:t>each column  </a:t>
            </a:r>
            <a:r>
              <a:rPr dirty="0" sz="1300" spc="5">
                <a:latin typeface="Times New Roman"/>
                <a:cs typeface="Times New Roman"/>
              </a:rPr>
              <a:t>value returned </a:t>
            </a:r>
            <a:r>
              <a:rPr dirty="0" sz="1300" spc="10">
                <a:latin typeface="Times New Roman"/>
                <a:cs typeface="Times New Roman"/>
              </a:rPr>
              <a:t>by </a:t>
            </a:r>
            <a:r>
              <a:rPr dirty="0" sz="1300" spc="5">
                <a:latin typeface="Times New Roman"/>
                <a:cs typeface="Times New Roman"/>
              </a:rPr>
              <a:t>the query associated with the cursor, there must be a corresponding  variable in the </a:t>
            </a:r>
            <a:r>
              <a:rPr dirty="0" sz="1300" spc="15">
                <a:latin typeface="Courier New"/>
                <a:cs typeface="Courier New"/>
              </a:rPr>
              <a:t>INTO</a:t>
            </a:r>
            <a:r>
              <a:rPr dirty="0" sz="1300" spc="-355">
                <a:latin typeface="Courier New"/>
                <a:cs typeface="Courier New"/>
              </a:rPr>
              <a:t> </a:t>
            </a:r>
            <a:r>
              <a:rPr dirty="0" sz="1300" spc="5">
                <a:latin typeface="Times New Roman"/>
                <a:cs typeface="Times New Roman"/>
              </a:rPr>
              <a:t>list. Also, their data types must be </a:t>
            </a:r>
            <a:r>
              <a:rPr dirty="0" sz="1300" spc="10">
                <a:latin typeface="Times New Roman"/>
                <a:cs typeface="Times New Roman"/>
              </a:rPr>
              <a:t>compatible. </a:t>
            </a:r>
            <a:r>
              <a:rPr dirty="0" sz="1300" spc="5">
                <a:latin typeface="Times New Roman"/>
                <a:cs typeface="Times New Roman"/>
              </a:rPr>
              <a:t>Retrieve the first </a:t>
            </a:r>
            <a:r>
              <a:rPr dirty="0" sz="1300" spc="10">
                <a:latin typeface="Times New Roman"/>
                <a:cs typeface="Times New Roman"/>
              </a:rPr>
              <a:t>10  </a:t>
            </a:r>
            <a:r>
              <a:rPr dirty="0" sz="1300" spc="5">
                <a:latin typeface="Times New Roman"/>
                <a:cs typeface="Times New Roman"/>
              </a:rPr>
              <a:t>employees one </a:t>
            </a:r>
            <a:r>
              <a:rPr dirty="0" sz="1300" spc="10">
                <a:latin typeface="Times New Roman"/>
                <a:cs typeface="Times New Roman"/>
              </a:rPr>
              <a:t>by</a:t>
            </a:r>
            <a:r>
              <a:rPr dirty="0" sz="1300">
                <a:latin typeface="Times New Roman"/>
                <a:cs typeface="Times New Roman"/>
              </a:rPr>
              <a:t> </a:t>
            </a:r>
            <a:r>
              <a:rPr dirty="0" sz="1300" spc="5">
                <a:latin typeface="Times New Roman"/>
                <a:cs typeface="Times New Roman"/>
              </a:rPr>
              <a:t>one:</a:t>
            </a:r>
            <a:endParaRPr sz="1300">
              <a:latin typeface="Times New Roman"/>
              <a:cs typeface="Times New Roman"/>
            </a:endParaRPr>
          </a:p>
          <a:p>
            <a:pPr marL="1295400">
              <a:lnSpc>
                <a:spcPts val="1410"/>
              </a:lnSpc>
            </a:pPr>
            <a:r>
              <a:rPr dirty="0" sz="1200" spc="5">
                <a:latin typeface="Courier New"/>
                <a:cs typeface="Courier New"/>
              </a:rPr>
              <a:t>DECLARE</a:t>
            </a:r>
            <a:endParaRPr sz="1200">
              <a:latin typeface="Courier New"/>
              <a:cs typeface="Courier New"/>
            </a:endParaRPr>
          </a:p>
        </p:txBody>
      </p:sp>
      <p:sp>
        <p:nvSpPr>
          <p:cNvPr id="7" name="object 7"/>
          <p:cNvSpPr txBox="1"/>
          <p:nvPr/>
        </p:nvSpPr>
        <p:spPr>
          <a:xfrm>
            <a:off x="2211582" y="6975606"/>
            <a:ext cx="673100" cy="581025"/>
          </a:xfrm>
          <a:prstGeom prst="rect">
            <a:avLst/>
          </a:prstGeom>
        </p:spPr>
        <p:txBody>
          <a:bodyPr wrap="square" lIns="0" tIns="11430" rIns="0" bIns="0" rtlCol="0" vert="horz">
            <a:spAutoFit/>
          </a:bodyPr>
          <a:lstStyle/>
          <a:p>
            <a:pPr algn="just" marL="12700" marR="5080">
              <a:lnSpc>
                <a:spcPct val="101299"/>
              </a:lnSpc>
              <a:spcBef>
                <a:spcPts val="90"/>
              </a:spcBef>
            </a:pPr>
            <a:r>
              <a:rPr dirty="0" sz="1200" spc="5">
                <a:latin typeface="Courier New"/>
                <a:cs typeface="Courier New"/>
              </a:rPr>
              <a:t>v_empid  v_ename   </a:t>
            </a:r>
            <a:r>
              <a:rPr dirty="0" sz="1200" spc="5">
                <a:latin typeface="Courier New"/>
                <a:cs typeface="Courier New"/>
              </a:rPr>
              <a:t>i</a:t>
            </a:r>
            <a:endParaRPr sz="1200">
              <a:latin typeface="Courier New"/>
              <a:cs typeface="Courier New"/>
            </a:endParaRPr>
          </a:p>
        </p:txBody>
      </p:sp>
      <p:sp>
        <p:nvSpPr>
          <p:cNvPr id="8" name="object 8"/>
          <p:cNvSpPr txBox="1"/>
          <p:nvPr/>
        </p:nvSpPr>
        <p:spPr>
          <a:xfrm>
            <a:off x="3044419" y="6975606"/>
            <a:ext cx="2526665" cy="581025"/>
          </a:xfrm>
          <a:prstGeom prst="rect">
            <a:avLst/>
          </a:prstGeom>
        </p:spPr>
        <p:txBody>
          <a:bodyPr wrap="square" lIns="0" tIns="11430" rIns="0" bIns="0" rtlCol="0" vert="horz">
            <a:spAutoFit/>
          </a:bodyPr>
          <a:lstStyle/>
          <a:p>
            <a:pPr marL="12700" marR="5080">
              <a:lnSpc>
                <a:spcPct val="101299"/>
              </a:lnSpc>
              <a:spcBef>
                <a:spcPts val="90"/>
              </a:spcBef>
            </a:pPr>
            <a:r>
              <a:rPr dirty="0" sz="1200" spc="5">
                <a:latin typeface="Courier New"/>
                <a:cs typeface="Courier New"/>
              </a:rPr>
              <a:t>employees.employee_id%TYPE;  employees.last_name%TYPE;</a:t>
            </a:r>
            <a:endParaRPr sz="1200">
              <a:latin typeface="Courier New"/>
              <a:cs typeface="Courier New"/>
            </a:endParaRPr>
          </a:p>
          <a:p>
            <a:pPr marL="226060">
              <a:lnSpc>
                <a:spcPct val="100000"/>
              </a:lnSpc>
              <a:spcBef>
                <a:spcPts val="20"/>
              </a:spcBef>
            </a:pPr>
            <a:r>
              <a:rPr dirty="0" sz="1200" spc="5">
                <a:latin typeface="Courier New"/>
                <a:cs typeface="Courier New"/>
              </a:rPr>
              <a:t>NUMBER :=</a:t>
            </a:r>
            <a:r>
              <a:rPr dirty="0" sz="1200" spc="-5">
                <a:latin typeface="Courier New"/>
                <a:cs typeface="Courier New"/>
              </a:rPr>
              <a:t> </a:t>
            </a:r>
            <a:r>
              <a:rPr dirty="0" sz="1200" spc="5">
                <a:latin typeface="Courier New"/>
                <a:cs typeface="Courier New"/>
              </a:rPr>
              <a:t>1;</a:t>
            </a:r>
            <a:endParaRPr sz="1200">
              <a:latin typeface="Courier New"/>
              <a:cs typeface="Courier New"/>
            </a:endParaRPr>
          </a:p>
        </p:txBody>
      </p:sp>
      <p:sp>
        <p:nvSpPr>
          <p:cNvPr id="9" name="object 9"/>
          <p:cNvSpPr txBox="1"/>
          <p:nvPr/>
        </p:nvSpPr>
        <p:spPr>
          <a:xfrm>
            <a:off x="2211582" y="7531118"/>
            <a:ext cx="113728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CURSOR c1</a:t>
            </a:r>
            <a:r>
              <a:rPr dirty="0" sz="1200" spc="-60">
                <a:latin typeface="Courier New"/>
                <a:cs typeface="Courier New"/>
              </a:rPr>
              <a:t> </a:t>
            </a:r>
            <a:r>
              <a:rPr dirty="0" sz="1200" spc="5">
                <a:latin typeface="Courier New"/>
                <a:cs typeface="Courier New"/>
              </a:rPr>
              <a:t>IS</a:t>
            </a:r>
            <a:endParaRPr sz="1200">
              <a:latin typeface="Courier New"/>
              <a:cs typeface="Courier New"/>
            </a:endParaRPr>
          </a:p>
        </p:txBody>
      </p:sp>
      <p:sp>
        <p:nvSpPr>
          <p:cNvPr id="10" name="object 10"/>
          <p:cNvSpPr txBox="1"/>
          <p:nvPr/>
        </p:nvSpPr>
        <p:spPr>
          <a:xfrm>
            <a:off x="3044280" y="7716288"/>
            <a:ext cx="2062480" cy="395605"/>
          </a:xfrm>
          <a:prstGeom prst="rect">
            <a:avLst/>
          </a:prstGeom>
        </p:spPr>
        <p:txBody>
          <a:bodyPr wrap="square" lIns="0" tIns="11430" rIns="0" bIns="0" rtlCol="0" vert="horz">
            <a:spAutoFit/>
          </a:bodyPr>
          <a:lstStyle/>
          <a:p>
            <a:pPr marL="12700" marR="5080" indent="-635">
              <a:lnSpc>
                <a:spcPct val="101299"/>
              </a:lnSpc>
              <a:spcBef>
                <a:spcPts val="90"/>
              </a:spcBef>
            </a:pPr>
            <a:r>
              <a:rPr dirty="0" sz="1200" spc="5">
                <a:latin typeface="Courier New"/>
                <a:cs typeface="Courier New"/>
              </a:rPr>
              <a:t>employee_id,</a:t>
            </a:r>
            <a:r>
              <a:rPr dirty="0" sz="1200" spc="-40">
                <a:latin typeface="Courier New"/>
                <a:cs typeface="Courier New"/>
              </a:rPr>
              <a:t> </a:t>
            </a:r>
            <a:r>
              <a:rPr dirty="0" sz="1200" spc="5">
                <a:latin typeface="Courier New"/>
                <a:cs typeface="Courier New"/>
              </a:rPr>
              <a:t>last_name  employees;</a:t>
            </a:r>
            <a:endParaRPr sz="1200">
              <a:latin typeface="Courier New"/>
              <a:cs typeface="Courier New"/>
            </a:endParaRPr>
          </a:p>
        </p:txBody>
      </p:sp>
      <p:sp>
        <p:nvSpPr>
          <p:cNvPr id="11" name="object 11"/>
          <p:cNvSpPr txBox="1"/>
          <p:nvPr/>
        </p:nvSpPr>
        <p:spPr>
          <a:xfrm>
            <a:off x="2026411" y="7716288"/>
            <a:ext cx="951230" cy="950594"/>
          </a:xfrm>
          <a:prstGeom prst="rect">
            <a:avLst/>
          </a:prstGeom>
        </p:spPr>
        <p:txBody>
          <a:bodyPr wrap="square" lIns="0" tIns="11430" rIns="0" bIns="0" rtlCol="0" vert="horz">
            <a:spAutoFit/>
          </a:bodyPr>
          <a:lstStyle/>
          <a:p>
            <a:pPr marL="382905" marR="5080">
              <a:lnSpc>
                <a:spcPct val="101299"/>
              </a:lnSpc>
              <a:spcBef>
                <a:spcPts val="90"/>
              </a:spcBef>
            </a:pPr>
            <a:r>
              <a:rPr dirty="0" sz="1200" spc="5">
                <a:latin typeface="Courier New"/>
                <a:cs typeface="Courier New"/>
              </a:rPr>
              <a:t>SELECT  </a:t>
            </a:r>
            <a:r>
              <a:rPr dirty="0" sz="1200" spc="5">
                <a:latin typeface="Courier New"/>
                <a:cs typeface="Courier New"/>
              </a:rPr>
              <a:t>FROM</a:t>
            </a:r>
            <a:endParaRPr sz="1200">
              <a:latin typeface="Courier New"/>
              <a:cs typeface="Courier New"/>
            </a:endParaRPr>
          </a:p>
          <a:p>
            <a:pPr marL="12700">
              <a:lnSpc>
                <a:spcPct val="100000"/>
              </a:lnSpc>
              <a:spcBef>
                <a:spcPts val="20"/>
              </a:spcBef>
            </a:pPr>
            <a:r>
              <a:rPr dirty="0" sz="1200" spc="5">
                <a:latin typeface="Courier New"/>
                <a:cs typeface="Courier New"/>
              </a:rPr>
              <a:t>BEGIN</a:t>
            </a:r>
            <a:endParaRPr sz="1200">
              <a:latin typeface="Courier New"/>
              <a:cs typeface="Courier New"/>
            </a:endParaRPr>
          </a:p>
          <a:p>
            <a:pPr marL="197485" marR="5080">
              <a:lnSpc>
                <a:spcPts val="1460"/>
              </a:lnSpc>
              <a:spcBef>
                <a:spcPts val="45"/>
              </a:spcBef>
            </a:pPr>
            <a:r>
              <a:rPr dirty="0" sz="1200" spc="5">
                <a:latin typeface="Courier New"/>
                <a:cs typeface="Courier New"/>
              </a:rPr>
              <a:t>OPEN</a:t>
            </a:r>
            <a:r>
              <a:rPr dirty="0" sz="1200" spc="-80">
                <a:latin typeface="Courier New"/>
                <a:cs typeface="Courier New"/>
              </a:rPr>
              <a:t> </a:t>
            </a:r>
            <a:r>
              <a:rPr dirty="0" sz="1200" spc="5">
                <a:latin typeface="Courier New"/>
                <a:cs typeface="Courier New"/>
              </a:rPr>
              <a:t>c1;  FOR i</a:t>
            </a:r>
            <a:r>
              <a:rPr dirty="0" sz="1200" spc="-85">
                <a:latin typeface="Courier New"/>
                <a:cs typeface="Courier New"/>
              </a:rPr>
              <a:t> </a:t>
            </a:r>
            <a:r>
              <a:rPr dirty="0" sz="1200" spc="5">
                <a:latin typeface="Courier New"/>
                <a:cs typeface="Courier New"/>
              </a:rPr>
              <a:t>IN</a:t>
            </a:r>
            <a:endParaRPr sz="1200">
              <a:latin typeface="Courier New"/>
              <a:cs typeface="Courier New"/>
            </a:endParaRPr>
          </a:p>
        </p:txBody>
      </p:sp>
      <p:sp>
        <p:nvSpPr>
          <p:cNvPr id="12" name="object 12"/>
          <p:cNvSpPr txBox="1"/>
          <p:nvPr/>
        </p:nvSpPr>
        <p:spPr>
          <a:xfrm>
            <a:off x="3044342" y="8456201"/>
            <a:ext cx="951230"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1..10</a:t>
            </a:r>
            <a:r>
              <a:rPr dirty="0" sz="1200" spc="-65">
                <a:latin typeface="Courier New"/>
                <a:cs typeface="Courier New"/>
              </a:rPr>
              <a:t> </a:t>
            </a:r>
            <a:r>
              <a:rPr dirty="0" sz="1200" spc="5">
                <a:latin typeface="Courier New"/>
                <a:cs typeface="Courier New"/>
              </a:rPr>
              <a:t>LOOP</a:t>
            </a:r>
            <a:endParaRPr sz="1200">
              <a:latin typeface="Courier New"/>
              <a:cs typeface="Courier New"/>
            </a:endParaRPr>
          </a:p>
        </p:txBody>
      </p:sp>
      <p:sp>
        <p:nvSpPr>
          <p:cNvPr id="13" name="object 13"/>
          <p:cNvSpPr txBox="1"/>
          <p:nvPr/>
        </p:nvSpPr>
        <p:spPr>
          <a:xfrm>
            <a:off x="2026411" y="8641371"/>
            <a:ext cx="3265804" cy="765810"/>
          </a:xfrm>
          <a:prstGeom prst="rect">
            <a:avLst/>
          </a:prstGeom>
        </p:spPr>
        <p:txBody>
          <a:bodyPr wrap="square" lIns="0" tIns="13970" rIns="0" bIns="0" rtlCol="0" vert="horz">
            <a:spAutoFit/>
          </a:bodyPr>
          <a:lstStyle/>
          <a:p>
            <a:pPr marL="382905">
              <a:lnSpc>
                <a:spcPct val="100000"/>
              </a:lnSpc>
              <a:spcBef>
                <a:spcPts val="110"/>
              </a:spcBef>
            </a:pPr>
            <a:r>
              <a:rPr dirty="0" sz="1200" spc="5">
                <a:latin typeface="Courier New"/>
                <a:cs typeface="Courier New"/>
              </a:rPr>
              <a:t>FETCH c1 INTO v_empid,</a:t>
            </a:r>
            <a:r>
              <a:rPr dirty="0" sz="1200" spc="-25">
                <a:latin typeface="Courier New"/>
                <a:cs typeface="Courier New"/>
              </a:rPr>
              <a:t> </a:t>
            </a:r>
            <a:r>
              <a:rPr dirty="0" sz="1200" spc="5">
                <a:latin typeface="Courier New"/>
                <a:cs typeface="Courier New"/>
              </a:rPr>
              <a:t>v_ename;</a:t>
            </a:r>
            <a:endParaRPr sz="1200">
              <a:latin typeface="Courier New"/>
              <a:cs typeface="Courier New"/>
            </a:endParaRPr>
          </a:p>
          <a:p>
            <a:pPr marL="382905">
              <a:lnSpc>
                <a:spcPct val="100000"/>
              </a:lnSpc>
              <a:spcBef>
                <a:spcPts val="20"/>
              </a:spcBef>
            </a:pPr>
            <a:r>
              <a:rPr dirty="0" sz="1200" spc="5">
                <a:latin typeface="Courier New"/>
                <a:cs typeface="Courier New"/>
              </a:rPr>
              <a:t>...</a:t>
            </a:r>
            <a:endParaRPr sz="1200">
              <a:latin typeface="Courier New"/>
              <a:cs typeface="Courier New"/>
            </a:endParaRPr>
          </a:p>
          <a:p>
            <a:pPr marL="12700" marR="2226310" indent="184785">
              <a:lnSpc>
                <a:spcPct val="101299"/>
              </a:lnSpc>
            </a:pPr>
            <a:r>
              <a:rPr dirty="0" sz="1200" spc="5">
                <a:latin typeface="Courier New"/>
                <a:cs typeface="Courier New"/>
              </a:rPr>
              <a:t>END</a:t>
            </a:r>
            <a:r>
              <a:rPr dirty="0" sz="1200" spc="-75">
                <a:latin typeface="Courier New"/>
                <a:cs typeface="Courier New"/>
              </a:rPr>
              <a:t> </a:t>
            </a:r>
            <a:r>
              <a:rPr dirty="0" sz="1200" spc="5">
                <a:latin typeface="Courier New"/>
                <a:cs typeface="Courier New"/>
              </a:rPr>
              <a:t>LOOP;  END;</a:t>
            </a:r>
            <a:endParaRPr sz="1200">
              <a:latin typeface="Courier New"/>
              <a:cs typeface="Courier New"/>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3" name="object 13"/>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2</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722626" y="873506"/>
            <a:ext cx="230251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Closing the</a:t>
            </a:r>
            <a:r>
              <a:rPr dirty="0" sz="2000" spc="-45" b="1">
                <a:latin typeface="Arial"/>
                <a:cs typeface="Arial"/>
              </a:rPr>
              <a:t> </a:t>
            </a:r>
            <a:r>
              <a:rPr dirty="0" sz="2000" spc="-5" b="1">
                <a:latin typeface="Arial"/>
                <a:cs typeface="Arial"/>
              </a:rPr>
              <a:t>Cursor</a:t>
            </a:r>
            <a:endParaRPr sz="2000">
              <a:latin typeface="Arial"/>
              <a:cs typeface="Arial"/>
            </a:endParaRPr>
          </a:p>
        </p:txBody>
      </p:sp>
      <p:sp>
        <p:nvSpPr>
          <p:cNvPr id="7" name="object 7"/>
          <p:cNvSpPr txBox="1"/>
          <p:nvPr/>
        </p:nvSpPr>
        <p:spPr>
          <a:xfrm>
            <a:off x="1243583" y="1792477"/>
            <a:ext cx="73596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Syntax:</a:t>
            </a:r>
            <a:endParaRPr sz="1550">
              <a:latin typeface="Arial"/>
              <a:cs typeface="Arial"/>
            </a:endParaRPr>
          </a:p>
        </p:txBody>
      </p:sp>
      <p:sp>
        <p:nvSpPr>
          <p:cNvPr id="8" name="object 8"/>
          <p:cNvSpPr txBox="1"/>
          <p:nvPr/>
        </p:nvSpPr>
        <p:spPr>
          <a:xfrm>
            <a:off x="1325038" y="2601635"/>
            <a:ext cx="5012055" cy="1318260"/>
          </a:xfrm>
          <a:prstGeom prst="rect">
            <a:avLst/>
          </a:prstGeom>
        </p:spPr>
        <p:txBody>
          <a:bodyPr wrap="square" lIns="0" tIns="12065" rIns="0" bIns="0" rtlCol="0" vert="horz">
            <a:spAutoFit/>
          </a:bodyPr>
          <a:lstStyle/>
          <a:p>
            <a:pPr marL="326390" marR="635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Close the cursor </a:t>
            </a:r>
            <a:r>
              <a:rPr dirty="0" sz="1550" spc="5" b="1">
                <a:latin typeface="Arial"/>
                <a:cs typeface="Arial"/>
              </a:rPr>
              <a:t>after </a:t>
            </a:r>
            <a:r>
              <a:rPr dirty="0" sz="1550" spc="10" b="1">
                <a:latin typeface="Arial"/>
                <a:cs typeface="Arial"/>
              </a:rPr>
              <a:t>completing the processing  of the</a:t>
            </a:r>
            <a:r>
              <a:rPr dirty="0" sz="1550" spc="5" b="1">
                <a:latin typeface="Arial"/>
                <a:cs typeface="Arial"/>
              </a:rPr>
              <a:t> </a:t>
            </a:r>
            <a:r>
              <a:rPr dirty="0" sz="1550" spc="10" b="1">
                <a:latin typeface="Arial"/>
                <a:cs typeface="Arial"/>
              </a:rPr>
              <a:t>rows.</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Reopen the cursor, </a:t>
            </a:r>
            <a:r>
              <a:rPr dirty="0" sz="1550" spc="5" b="1">
                <a:latin typeface="Arial"/>
                <a:cs typeface="Arial"/>
              </a:rPr>
              <a:t>if</a:t>
            </a:r>
            <a:r>
              <a:rPr dirty="0" sz="1550" spc="-20" b="1">
                <a:latin typeface="Arial"/>
                <a:cs typeface="Arial"/>
              </a:rPr>
              <a:t> </a:t>
            </a:r>
            <a:r>
              <a:rPr dirty="0" sz="1550" spc="10" b="1">
                <a:latin typeface="Arial"/>
                <a:cs typeface="Arial"/>
              </a:rPr>
              <a:t>required.</a:t>
            </a:r>
            <a:endParaRPr sz="1550">
              <a:latin typeface="Arial"/>
              <a:cs typeface="Arial"/>
            </a:endParaRPr>
          </a:p>
          <a:p>
            <a:pPr marL="326390" marR="5080" indent="-327025">
              <a:lnSpc>
                <a:spcPct val="101299"/>
              </a:lnSpc>
              <a:spcBef>
                <a:spcPts val="375"/>
              </a:spcBef>
              <a:buClr>
                <a:srgbClr val="FF0000"/>
              </a:buClr>
              <a:buFont typeface="Arial"/>
              <a:buChar char="•"/>
              <a:tabLst>
                <a:tab pos="326390" algn="l"/>
                <a:tab pos="327025" algn="l"/>
              </a:tabLst>
            </a:pPr>
            <a:r>
              <a:rPr dirty="0" sz="1550" spc="10" b="1">
                <a:latin typeface="Arial"/>
                <a:cs typeface="Arial"/>
              </a:rPr>
              <a:t>Do not attempt to fetch data from a cursor </a:t>
            </a:r>
            <a:r>
              <a:rPr dirty="0" sz="1550" spc="5" b="1">
                <a:latin typeface="Arial"/>
                <a:cs typeface="Arial"/>
              </a:rPr>
              <a:t>after it  </a:t>
            </a:r>
            <a:r>
              <a:rPr dirty="0" sz="1550" spc="10" b="1">
                <a:latin typeface="Arial"/>
                <a:cs typeface="Arial"/>
              </a:rPr>
              <a:t>has been</a:t>
            </a:r>
            <a:r>
              <a:rPr dirty="0" sz="1550" spc="5" b="1">
                <a:latin typeface="Arial"/>
                <a:cs typeface="Arial"/>
              </a:rPr>
              <a:t> </a:t>
            </a:r>
            <a:r>
              <a:rPr dirty="0" sz="1550" spc="10" b="1">
                <a:latin typeface="Arial"/>
                <a:cs typeface="Arial"/>
              </a:rPr>
              <a:t>closed.</a:t>
            </a:r>
            <a:endParaRPr sz="1550">
              <a:latin typeface="Arial"/>
              <a:cs typeface="Arial"/>
            </a:endParaRPr>
          </a:p>
        </p:txBody>
      </p:sp>
      <p:sp>
        <p:nvSpPr>
          <p:cNvPr id="9" name="object 9"/>
          <p:cNvSpPr txBox="1"/>
          <p:nvPr/>
        </p:nvSpPr>
        <p:spPr>
          <a:xfrm>
            <a:off x="1325880" y="2137410"/>
            <a:ext cx="5121910" cy="359410"/>
          </a:xfrm>
          <a:prstGeom prst="rect">
            <a:avLst/>
          </a:prstGeom>
          <a:solidFill>
            <a:srgbClr val="CCCCCC"/>
          </a:solidFill>
          <a:ln w="20574">
            <a:solidFill>
              <a:srgbClr val="000000"/>
            </a:solidFill>
          </a:ln>
        </p:spPr>
        <p:txBody>
          <a:bodyPr wrap="square" lIns="0" tIns="65404" rIns="0" bIns="0" rtlCol="0" vert="horz">
            <a:spAutoFit/>
          </a:bodyPr>
          <a:lstStyle/>
          <a:p>
            <a:pPr marL="74930">
              <a:lnSpc>
                <a:spcPct val="100000"/>
              </a:lnSpc>
              <a:spcBef>
                <a:spcPts val="515"/>
              </a:spcBef>
              <a:tabLst>
                <a:tab pos="932815" algn="l"/>
              </a:tabLst>
            </a:pPr>
            <a:r>
              <a:rPr dirty="0" sz="1400" spc="15" b="1">
                <a:latin typeface="Courier New"/>
                <a:cs typeface="Courier New"/>
              </a:rPr>
              <a:t>CLOSE	</a:t>
            </a:r>
            <a:r>
              <a:rPr dirty="0" sz="1400" spc="15" b="1" i="1">
                <a:latin typeface="Courier New"/>
                <a:cs typeface="Courier New"/>
              </a:rPr>
              <a:t>cursor_name</a:t>
            </a:r>
            <a:r>
              <a:rPr dirty="0" sz="1400" spc="15" b="1">
                <a:latin typeface="Courier New"/>
                <a:cs typeface="Courier New"/>
              </a:rPr>
              <a:t>;</a:t>
            </a:r>
            <a:endParaRPr sz="1400">
              <a:latin typeface="Courier New"/>
              <a:cs typeface="Courier New"/>
            </a:endParaRPr>
          </a:p>
        </p:txBody>
      </p:sp>
      <p:sp>
        <p:nvSpPr>
          <p:cNvPr id="10" name="object 10"/>
          <p:cNvSpPr txBox="1"/>
          <p:nvPr/>
        </p:nvSpPr>
        <p:spPr>
          <a:xfrm>
            <a:off x="743204" y="5594842"/>
            <a:ext cx="6241415" cy="3774440"/>
          </a:xfrm>
          <a:prstGeom prst="rect">
            <a:avLst/>
          </a:prstGeom>
        </p:spPr>
        <p:txBody>
          <a:bodyPr wrap="square" lIns="0" tIns="64135" rIns="0" bIns="0" rtlCol="0" vert="horz">
            <a:spAutoFit/>
          </a:bodyPr>
          <a:lstStyle/>
          <a:p>
            <a:pPr marL="12700">
              <a:lnSpc>
                <a:spcPct val="100000"/>
              </a:lnSpc>
              <a:spcBef>
                <a:spcPts val="505"/>
              </a:spcBef>
            </a:pPr>
            <a:r>
              <a:rPr dirty="0" sz="1300" spc="15" b="1">
                <a:latin typeface="Courier New"/>
                <a:cs typeface="Courier New"/>
              </a:rPr>
              <a:t>CLOSE</a:t>
            </a:r>
            <a:r>
              <a:rPr dirty="0" sz="1300" spc="-420" b="1">
                <a:latin typeface="Courier New"/>
                <a:cs typeface="Courier New"/>
              </a:rPr>
              <a:t> </a:t>
            </a:r>
            <a:r>
              <a:rPr dirty="0" sz="1300" spc="5" b="1">
                <a:latin typeface="Arial"/>
                <a:cs typeface="Arial"/>
              </a:rPr>
              <a:t>Statement</a:t>
            </a:r>
            <a:endParaRPr sz="1300">
              <a:latin typeface="Arial"/>
              <a:cs typeface="Arial"/>
            </a:endParaRPr>
          </a:p>
          <a:p>
            <a:pPr marL="138430" marR="21590" indent="-635">
              <a:lnSpc>
                <a:spcPct val="107200"/>
              </a:lnSpc>
              <a:spcBef>
                <a:spcPts val="295"/>
              </a:spcBef>
            </a:pPr>
            <a:r>
              <a:rPr dirty="0" sz="1300" spc="10">
                <a:latin typeface="Times New Roman"/>
                <a:cs typeface="Times New Roman"/>
              </a:rPr>
              <a:t>The </a:t>
            </a:r>
            <a:r>
              <a:rPr dirty="0" sz="1300" spc="10">
                <a:latin typeface="Courier New"/>
                <a:cs typeface="Courier New"/>
              </a:rPr>
              <a:t>CLOSE</a:t>
            </a:r>
            <a:r>
              <a:rPr dirty="0" sz="1300" spc="-350">
                <a:latin typeface="Courier New"/>
                <a:cs typeface="Courier New"/>
              </a:rPr>
              <a:t> </a:t>
            </a:r>
            <a:r>
              <a:rPr dirty="0" sz="1300" spc="5">
                <a:latin typeface="Times New Roman"/>
                <a:cs typeface="Times New Roman"/>
              </a:rPr>
              <a:t>statement disables the cursor, </a:t>
            </a:r>
            <a:r>
              <a:rPr dirty="0" sz="1300" spc="10">
                <a:latin typeface="Times New Roman"/>
                <a:cs typeface="Times New Roman"/>
              </a:rPr>
              <a:t>and </a:t>
            </a:r>
            <a:r>
              <a:rPr dirty="0" sz="1300" spc="5">
                <a:latin typeface="Times New Roman"/>
                <a:cs typeface="Times New Roman"/>
              </a:rPr>
              <a:t>the result set </a:t>
            </a:r>
            <a:r>
              <a:rPr dirty="0" sz="1300" spc="10">
                <a:latin typeface="Times New Roman"/>
                <a:cs typeface="Times New Roman"/>
              </a:rPr>
              <a:t>becomes </a:t>
            </a:r>
            <a:r>
              <a:rPr dirty="0" sz="1300" spc="5">
                <a:latin typeface="Times New Roman"/>
                <a:cs typeface="Times New Roman"/>
              </a:rPr>
              <a:t>undefined. Close the  cursor after completing the processing of the </a:t>
            </a:r>
            <a:r>
              <a:rPr dirty="0" sz="1300" spc="10">
                <a:latin typeface="Courier New"/>
                <a:cs typeface="Courier New"/>
              </a:rPr>
              <a:t>SELECT </a:t>
            </a:r>
            <a:r>
              <a:rPr dirty="0" sz="1300" spc="5">
                <a:latin typeface="Times New Roman"/>
                <a:cs typeface="Times New Roman"/>
              </a:rPr>
              <a:t>statement. This step allows the  cursor to be reopened, if required. Therefore, </a:t>
            </a:r>
            <a:r>
              <a:rPr dirty="0" sz="1300" spc="10">
                <a:latin typeface="Times New Roman"/>
                <a:cs typeface="Times New Roman"/>
              </a:rPr>
              <a:t>you </a:t>
            </a:r>
            <a:r>
              <a:rPr dirty="0" sz="1300" spc="5">
                <a:latin typeface="Times New Roman"/>
                <a:cs typeface="Times New Roman"/>
              </a:rPr>
              <a:t>can establish an active set several times.  In the syntax, </a:t>
            </a:r>
            <a:r>
              <a:rPr dirty="0" sz="1300" spc="15">
                <a:latin typeface="Courier New"/>
                <a:cs typeface="Courier New"/>
              </a:rPr>
              <a:t>cursor_name</a:t>
            </a:r>
            <a:r>
              <a:rPr dirty="0" sz="1300" spc="-430">
                <a:latin typeface="Courier New"/>
                <a:cs typeface="Courier New"/>
              </a:rPr>
              <a:t>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 previously declared cursor.</a:t>
            </a:r>
            <a:endParaRPr sz="1300">
              <a:latin typeface="Times New Roman"/>
              <a:cs typeface="Times New Roman"/>
            </a:endParaRPr>
          </a:p>
          <a:p>
            <a:pPr marL="138430">
              <a:lnSpc>
                <a:spcPts val="1450"/>
              </a:lnSpc>
              <a:spcBef>
                <a:spcPts val="350"/>
              </a:spcBef>
            </a:pPr>
            <a:r>
              <a:rPr dirty="0" sz="1300" spc="10">
                <a:latin typeface="Times New Roman"/>
                <a:cs typeface="Times New Roman"/>
              </a:rPr>
              <a:t>Do </a:t>
            </a:r>
            <a:r>
              <a:rPr dirty="0" sz="1300" spc="5">
                <a:latin typeface="Times New Roman"/>
                <a:cs typeface="Times New Roman"/>
              </a:rPr>
              <a:t>not attempt to </a:t>
            </a:r>
            <a:r>
              <a:rPr dirty="0" sz="1300" spc="10">
                <a:latin typeface="Times New Roman"/>
                <a:cs typeface="Times New Roman"/>
              </a:rPr>
              <a:t>fetch </a:t>
            </a:r>
            <a:r>
              <a:rPr dirty="0" sz="1300" spc="5">
                <a:latin typeface="Times New Roman"/>
                <a:cs typeface="Times New Roman"/>
              </a:rPr>
              <a:t>data from a cursor after it has been closed, or</a:t>
            </a:r>
            <a:r>
              <a:rPr dirty="0" sz="1300" spc="2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138430">
              <a:lnSpc>
                <a:spcPts val="1450"/>
              </a:lnSpc>
            </a:pPr>
            <a:r>
              <a:rPr dirty="0" sz="1300" spc="15">
                <a:latin typeface="Courier New"/>
                <a:cs typeface="Courier New"/>
              </a:rPr>
              <a:t>INVALID_CURSOR</a:t>
            </a:r>
            <a:r>
              <a:rPr dirty="0" sz="1300" spc="-445">
                <a:latin typeface="Courier New"/>
                <a:cs typeface="Courier New"/>
              </a:rPr>
              <a:t> </a:t>
            </a:r>
            <a:r>
              <a:rPr dirty="0" sz="1300" spc="5">
                <a:latin typeface="Times New Roman"/>
                <a:cs typeface="Times New Roman"/>
              </a:rPr>
              <a:t>exception will be raised.</a:t>
            </a:r>
            <a:endParaRPr sz="1300">
              <a:latin typeface="Times New Roman"/>
              <a:cs typeface="Times New Roman"/>
            </a:endParaRPr>
          </a:p>
          <a:p>
            <a:pPr marL="137795" marR="5080">
              <a:lnSpc>
                <a:spcPct val="101299"/>
              </a:lnSpc>
              <a:spcBef>
                <a:spcPts val="380"/>
              </a:spcBef>
            </a:pPr>
            <a:r>
              <a:rPr dirty="0" sz="1300" spc="5" b="1">
                <a:latin typeface="Times New Roman"/>
                <a:cs typeface="Times New Roman"/>
              </a:rPr>
              <a:t>Note: </a:t>
            </a:r>
            <a:r>
              <a:rPr dirty="0" sz="1300" spc="10">
                <a:latin typeface="Times New Roman"/>
                <a:cs typeface="Times New Roman"/>
              </a:rPr>
              <a:t>The </a:t>
            </a:r>
            <a:r>
              <a:rPr dirty="0" sz="1300" spc="15">
                <a:latin typeface="Courier New"/>
                <a:cs typeface="Courier New"/>
              </a:rPr>
              <a:t>CLOSE</a:t>
            </a:r>
            <a:r>
              <a:rPr dirty="0" sz="1300" spc="-345">
                <a:latin typeface="Courier New"/>
                <a:cs typeface="Courier New"/>
              </a:rPr>
              <a:t> </a:t>
            </a:r>
            <a:r>
              <a:rPr dirty="0" sz="1300" spc="5">
                <a:latin typeface="Times New Roman"/>
                <a:cs typeface="Times New Roman"/>
              </a:rPr>
              <a:t>statement releases the context area. Although it is possible to </a:t>
            </a:r>
            <a:r>
              <a:rPr dirty="0" sz="1300" spc="10">
                <a:latin typeface="Times New Roman"/>
                <a:cs typeface="Times New Roman"/>
              </a:rPr>
              <a:t>terminate  </a:t>
            </a: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block without closing cursors, </a:t>
            </a:r>
            <a:r>
              <a:rPr dirty="0" sz="1300" spc="10">
                <a:latin typeface="Times New Roman"/>
                <a:cs typeface="Times New Roman"/>
              </a:rPr>
              <a:t>you </a:t>
            </a:r>
            <a:r>
              <a:rPr dirty="0" sz="1300" spc="5">
                <a:latin typeface="Times New Roman"/>
                <a:cs typeface="Times New Roman"/>
              </a:rPr>
              <a:t>should always close any cursor that </a:t>
            </a:r>
            <a:r>
              <a:rPr dirty="0" sz="1300" spc="10">
                <a:latin typeface="Times New Roman"/>
                <a:cs typeface="Times New Roman"/>
              </a:rPr>
              <a:t>you  </a:t>
            </a:r>
            <a:r>
              <a:rPr dirty="0" sz="1300" spc="5">
                <a:latin typeface="Times New Roman"/>
                <a:cs typeface="Times New Roman"/>
              </a:rPr>
              <a:t>declare explicitly in order to free </a:t>
            </a:r>
            <a:r>
              <a:rPr dirty="0" sz="1300" spc="10">
                <a:latin typeface="Times New Roman"/>
                <a:cs typeface="Times New Roman"/>
              </a:rPr>
              <a:t>up </a:t>
            </a:r>
            <a:r>
              <a:rPr dirty="0" sz="1300" spc="5">
                <a:latin typeface="Times New Roman"/>
                <a:cs typeface="Times New Roman"/>
              </a:rPr>
              <a:t>resources. There is a </a:t>
            </a:r>
            <a:r>
              <a:rPr dirty="0" sz="1300" spc="10">
                <a:latin typeface="Times New Roman"/>
                <a:cs typeface="Times New Roman"/>
              </a:rPr>
              <a:t>maximum </a:t>
            </a:r>
            <a:r>
              <a:rPr dirty="0" sz="1300" spc="5">
                <a:latin typeface="Times New Roman"/>
                <a:cs typeface="Times New Roman"/>
              </a:rPr>
              <a:t>limit to the </a:t>
            </a:r>
            <a:r>
              <a:rPr dirty="0" sz="1300" spc="10">
                <a:latin typeface="Times New Roman"/>
                <a:cs typeface="Times New Roman"/>
              </a:rPr>
              <a:t>number </a:t>
            </a:r>
            <a:r>
              <a:rPr dirty="0" sz="1300" spc="5">
                <a:latin typeface="Times New Roman"/>
                <a:cs typeface="Times New Roman"/>
              </a:rPr>
              <a:t>of  open cursors per user, which is determined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OPEN_CURSORS </a:t>
            </a:r>
            <a:r>
              <a:rPr dirty="0" sz="1300" spc="10">
                <a:latin typeface="Times New Roman"/>
                <a:cs typeface="Times New Roman"/>
              </a:rPr>
              <a:t>parameter </a:t>
            </a:r>
            <a:r>
              <a:rPr dirty="0" sz="1300" spc="5">
                <a:latin typeface="Times New Roman"/>
                <a:cs typeface="Times New Roman"/>
              </a:rPr>
              <a:t>in the  database </a:t>
            </a:r>
            <a:r>
              <a:rPr dirty="0" sz="1300" spc="10">
                <a:latin typeface="Times New Roman"/>
                <a:cs typeface="Times New Roman"/>
              </a:rPr>
              <a:t>parameter </a:t>
            </a:r>
            <a:r>
              <a:rPr dirty="0" sz="1300" spc="5">
                <a:latin typeface="Times New Roman"/>
                <a:cs typeface="Times New Roman"/>
              </a:rPr>
              <a:t>field. </a:t>
            </a:r>
            <a:r>
              <a:rPr dirty="0" sz="1300" spc="10">
                <a:latin typeface="Times New Roman"/>
                <a:cs typeface="Times New Roman"/>
              </a:rPr>
              <a:t>By </a:t>
            </a:r>
            <a:r>
              <a:rPr dirty="0" sz="1300" spc="5">
                <a:latin typeface="Times New Roman"/>
                <a:cs typeface="Times New Roman"/>
              </a:rPr>
              <a:t>default, the </a:t>
            </a:r>
            <a:r>
              <a:rPr dirty="0" sz="1300" spc="10">
                <a:latin typeface="Times New Roman"/>
                <a:cs typeface="Times New Roman"/>
              </a:rPr>
              <a:t>maximum number </a:t>
            </a:r>
            <a:r>
              <a:rPr dirty="0" sz="1300" spc="5">
                <a:latin typeface="Times New Roman"/>
                <a:cs typeface="Times New Roman"/>
              </a:rPr>
              <a:t>of </a:t>
            </a:r>
            <a:r>
              <a:rPr dirty="0" sz="1300" spc="15">
                <a:latin typeface="Courier New"/>
                <a:cs typeface="Courier New"/>
              </a:rPr>
              <a:t>OPEN_CURSORS</a:t>
            </a:r>
            <a:r>
              <a:rPr dirty="0" sz="1300" spc="-425">
                <a:latin typeface="Courier New"/>
                <a:cs typeface="Courier New"/>
              </a:rPr>
              <a:t> </a:t>
            </a:r>
            <a:r>
              <a:rPr dirty="0" sz="1300" spc="5">
                <a:latin typeface="Times New Roman"/>
                <a:cs typeface="Times New Roman"/>
              </a:rPr>
              <a:t>is 50.</a:t>
            </a:r>
            <a:endParaRPr sz="1300">
              <a:latin typeface="Times New Roman"/>
              <a:cs typeface="Times New Roman"/>
            </a:endParaRPr>
          </a:p>
          <a:p>
            <a:pPr marL="1017905">
              <a:lnSpc>
                <a:spcPts val="1280"/>
              </a:lnSpc>
            </a:pPr>
            <a:r>
              <a:rPr dirty="0" sz="1200">
                <a:latin typeface="Courier New"/>
                <a:cs typeface="Courier New"/>
              </a:rPr>
              <a:t>...</a:t>
            </a:r>
            <a:endParaRPr sz="1200">
              <a:latin typeface="Courier New"/>
              <a:cs typeface="Courier New"/>
            </a:endParaRPr>
          </a:p>
          <a:p>
            <a:pPr marL="1202690">
              <a:lnSpc>
                <a:spcPts val="1375"/>
              </a:lnSpc>
            </a:pPr>
            <a:r>
              <a:rPr dirty="0" sz="1200" spc="5">
                <a:latin typeface="Courier New"/>
                <a:cs typeface="Courier New"/>
              </a:rPr>
              <a:t>FOR i IN 1..10</a:t>
            </a:r>
            <a:r>
              <a:rPr dirty="0" sz="1200" spc="15">
                <a:latin typeface="Courier New"/>
                <a:cs typeface="Courier New"/>
              </a:rPr>
              <a:t> </a:t>
            </a:r>
            <a:r>
              <a:rPr dirty="0" sz="1200" spc="5">
                <a:latin typeface="Courier New"/>
                <a:cs typeface="Courier New"/>
              </a:rPr>
              <a:t>LOOP</a:t>
            </a:r>
            <a:endParaRPr sz="1200">
              <a:latin typeface="Courier New"/>
              <a:cs typeface="Courier New"/>
            </a:endParaRPr>
          </a:p>
          <a:p>
            <a:pPr algn="ctr" marR="217170">
              <a:lnSpc>
                <a:spcPct val="100000"/>
              </a:lnSpc>
              <a:spcBef>
                <a:spcPts val="155"/>
              </a:spcBef>
            </a:pPr>
            <a:r>
              <a:rPr dirty="0" sz="1200" spc="5">
                <a:latin typeface="Courier New"/>
                <a:cs typeface="Courier New"/>
              </a:rPr>
              <a:t>FETCH c1 INTO v_empid, v_ename;</a:t>
            </a:r>
            <a:r>
              <a:rPr dirty="0" sz="1200" spc="20">
                <a:latin typeface="Courier New"/>
                <a:cs typeface="Courier New"/>
              </a:rPr>
              <a:t> </a:t>
            </a:r>
            <a:r>
              <a:rPr dirty="0" sz="1200" spc="5">
                <a:latin typeface="Courier New"/>
                <a:cs typeface="Courier New"/>
              </a:rPr>
              <a:t>...</a:t>
            </a:r>
            <a:endParaRPr sz="1200">
              <a:latin typeface="Courier New"/>
              <a:cs typeface="Courier New"/>
            </a:endParaRPr>
          </a:p>
          <a:p>
            <a:pPr marL="1202690" marR="4196715">
              <a:lnSpc>
                <a:spcPct val="100000"/>
              </a:lnSpc>
              <a:spcBef>
                <a:spcPts val="155"/>
              </a:spcBef>
            </a:pPr>
            <a:r>
              <a:rPr dirty="0" sz="1200" spc="5">
                <a:latin typeface="Courier New"/>
                <a:cs typeface="Courier New"/>
              </a:rPr>
              <a:t>END</a:t>
            </a:r>
            <a:r>
              <a:rPr dirty="0" sz="1200" spc="-80">
                <a:latin typeface="Courier New"/>
                <a:cs typeface="Courier New"/>
              </a:rPr>
              <a:t> </a:t>
            </a:r>
            <a:r>
              <a:rPr dirty="0" sz="1200" spc="5">
                <a:latin typeface="Courier New"/>
                <a:cs typeface="Courier New"/>
              </a:rPr>
              <a:t>LOOP;</a:t>
            </a:r>
            <a:endParaRPr sz="1200">
              <a:latin typeface="Courier New"/>
              <a:cs typeface="Courier New"/>
            </a:endParaRPr>
          </a:p>
          <a:p>
            <a:pPr marL="1202690" marR="4196715">
              <a:lnSpc>
                <a:spcPct val="100000"/>
              </a:lnSpc>
              <a:spcBef>
                <a:spcPts val="150"/>
              </a:spcBef>
            </a:pPr>
            <a:r>
              <a:rPr dirty="0" sz="1200" spc="5">
                <a:latin typeface="Courier New"/>
                <a:cs typeface="Courier New"/>
              </a:rPr>
              <a:t>CLOSE</a:t>
            </a:r>
            <a:r>
              <a:rPr dirty="0" sz="1200" spc="-75">
                <a:latin typeface="Courier New"/>
                <a:cs typeface="Courier New"/>
              </a:rPr>
              <a:t> </a:t>
            </a:r>
            <a:r>
              <a:rPr dirty="0" sz="1200" spc="5">
                <a:latin typeface="Courier New"/>
                <a:cs typeface="Courier New"/>
              </a:rPr>
              <a:t>c1;</a:t>
            </a:r>
            <a:endParaRPr sz="1200">
              <a:latin typeface="Courier New"/>
              <a:cs typeface="Courier New"/>
            </a:endParaRPr>
          </a:p>
          <a:p>
            <a:pPr marL="1018540">
              <a:lnSpc>
                <a:spcPct val="100000"/>
              </a:lnSpc>
              <a:spcBef>
                <a:spcPts val="155"/>
              </a:spcBef>
            </a:pPr>
            <a:r>
              <a:rPr dirty="0" sz="1200" spc="5">
                <a:latin typeface="Courier New"/>
                <a:cs typeface="Courier New"/>
              </a:rPr>
              <a:t>END;</a:t>
            </a:r>
            <a:endParaRPr sz="1200">
              <a:latin typeface="Courier New"/>
              <a:cs typeface="Courier New"/>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2" name="object 12"/>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3</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313685" y="873506"/>
            <a:ext cx="3107690"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Explicit Cursor</a:t>
            </a:r>
            <a:r>
              <a:rPr dirty="0" sz="2000" spc="-35" b="1">
                <a:latin typeface="Arial"/>
                <a:cs typeface="Arial"/>
              </a:rPr>
              <a:t> </a:t>
            </a:r>
            <a:r>
              <a:rPr dirty="0" sz="2000" spc="-5" b="1">
                <a:latin typeface="Arial"/>
                <a:cs typeface="Arial"/>
              </a:rPr>
              <a:t>Attributes</a:t>
            </a:r>
            <a:endParaRPr sz="2000">
              <a:latin typeface="Arial"/>
              <a:cs typeface="Arial"/>
            </a:endParaRPr>
          </a:p>
        </p:txBody>
      </p:sp>
      <p:sp>
        <p:nvSpPr>
          <p:cNvPr id="7" name="object 7"/>
          <p:cNvSpPr txBox="1"/>
          <p:nvPr/>
        </p:nvSpPr>
        <p:spPr>
          <a:xfrm>
            <a:off x="1230883" y="1792477"/>
            <a:ext cx="3963670" cy="265430"/>
          </a:xfrm>
          <a:prstGeom prst="rect">
            <a:avLst/>
          </a:prstGeom>
        </p:spPr>
        <p:txBody>
          <a:bodyPr wrap="square" lIns="0" tIns="15240" rIns="0" bIns="0" rtlCol="0" vert="horz">
            <a:spAutoFit/>
          </a:bodyPr>
          <a:lstStyle/>
          <a:p>
            <a:pPr marL="12700">
              <a:lnSpc>
                <a:spcPct val="100000"/>
              </a:lnSpc>
              <a:spcBef>
                <a:spcPts val="120"/>
              </a:spcBef>
            </a:pPr>
            <a:r>
              <a:rPr dirty="0" sz="1550" spc="10" b="1">
                <a:latin typeface="Arial"/>
                <a:cs typeface="Arial"/>
              </a:rPr>
              <a:t>Obtain </a:t>
            </a:r>
            <a:r>
              <a:rPr dirty="0" sz="1550" spc="5" b="1">
                <a:latin typeface="Arial"/>
                <a:cs typeface="Arial"/>
              </a:rPr>
              <a:t>status </a:t>
            </a:r>
            <a:r>
              <a:rPr dirty="0" sz="1550" spc="10" b="1">
                <a:latin typeface="Arial"/>
                <a:cs typeface="Arial"/>
              </a:rPr>
              <a:t>information about a</a:t>
            </a:r>
            <a:r>
              <a:rPr dirty="0" sz="1550" spc="-40" b="1">
                <a:latin typeface="Arial"/>
                <a:cs typeface="Arial"/>
              </a:rPr>
              <a:t> </a:t>
            </a:r>
            <a:r>
              <a:rPr dirty="0" sz="1550" spc="5" b="1">
                <a:latin typeface="Arial"/>
                <a:cs typeface="Arial"/>
              </a:rPr>
              <a:t>cursor.</a:t>
            </a:r>
            <a:endParaRPr sz="1550">
              <a:latin typeface="Arial"/>
              <a:cs typeface="Arial"/>
            </a:endParaRPr>
          </a:p>
        </p:txBody>
      </p:sp>
      <p:graphicFrame>
        <p:nvGraphicFramePr>
          <p:cNvPr id="8" name="object 8"/>
          <p:cNvGraphicFramePr>
            <a:graphicFrameLocks noGrp="1"/>
          </p:cNvGraphicFramePr>
          <p:nvPr/>
        </p:nvGraphicFramePr>
        <p:xfrm>
          <a:off x="1320164" y="2154554"/>
          <a:ext cx="5147945" cy="2543175"/>
        </p:xfrm>
        <a:graphic>
          <a:graphicData uri="http://schemas.openxmlformats.org/drawingml/2006/table">
            <a:tbl>
              <a:tblPr firstRow="1" bandRow="1">
                <a:tableStyleId>{2D5ABB26-0587-4C30-8999-92F81FD0307C}</a:tableStyleId>
              </a:tblPr>
              <a:tblGrid>
                <a:gridCol w="1085215"/>
                <a:gridCol w="988695"/>
                <a:gridCol w="3043555"/>
              </a:tblGrid>
              <a:tr h="312419">
                <a:tc>
                  <a:txBody>
                    <a:bodyPr/>
                    <a:lstStyle/>
                    <a:p>
                      <a:pPr marL="74930">
                        <a:lnSpc>
                          <a:spcPct val="100000"/>
                        </a:lnSpc>
                        <a:spcBef>
                          <a:spcPts val="290"/>
                        </a:spcBef>
                      </a:pPr>
                      <a:r>
                        <a:rPr dirty="0" sz="1300" spc="-10" b="1">
                          <a:latin typeface="Arial"/>
                          <a:cs typeface="Arial"/>
                        </a:rPr>
                        <a:t>Attribute</a:t>
                      </a:r>
                      <a:endParaRPr sz="1300">
                        <a:latin typeface="Arial"/>
                        <a:cs typeface="Arial"/>
                      </a:endParaRPr>
                    </a:p>
                  </a:txBody>
                  <a:tcPr marL="0" marR="0" marB="0" marT="3683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137160">
                        <a:lnSpc>
                          <a:spcPct val="100000"/>
                        </a:lnSpc>
                        <a:spcBef>
                          <a:spcPts val="290"/>
                        </a:spcBef>
                      </a:pPr>
                      <a:r>
                        <a:rPr dirty="0" sz="1300" spc="-15" b="1">
                          <a:latin typeface="Arial"/>
                          <a:cs typeface="Arial"/>
                        </a:rPr>
                        <a:t>Type</a:t>
                      </a:r>
                      <a:endParaRPr sz="1300">
                        <a:latin typeface="Arial"/>
                        <a:cs typeface="Arial"/>
                      </a:endParaRPr>
                    </a:p>
                  </a:txBody>
                  <a:tcPr marL="0" marR="0" marB="0" marT="3683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127635">
                        <a:lnSpc>
                          <a:spcPct val="100000"/>
                        </a:lnSpc>
                        <a:spcBef>
                          <a:spcPts val="290"/>
                        </a:spcBef>
                      </a:pPr>
                      <a:r>
                        <a:rPr dirty="0" sz="1300" spc="-10" b="1">
                          <a:latin typeface="Arial"/>
                          <a:cs typeface="Arial"/>
                        </a:rPr>
                        <a:t>Description</a:t>
                      </a:r>
                      <a:endParaRPr sz="1300">
                        <a:latin typeface="Arial"/>
                        <a:cs typeface="Arial"/>
                      </a:endParaRPr>
                    </a:p>
                  </a:txBody>
                  <a:tcPr marL="0" marR="0" marB="0" marT="3683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500634">
                <a:tc>
                  <a:txBody>
                    <a:bodyPr/>
                    <a:lstStyle/>
                    <a:p>
                      <a:pPr marL="74930">
                        <a:lnSpc>
                          <a:spcPct val="100000"/>
                        </a:lnSpc>
                        <a:spcBef>
                          <a:spcPts val="215"/>
                        </a:spcBef>
                      </a:pPr>
                      <a:r>
                        <a:rPr dirty="0" sz="1300" spc="-20" b="1">
                          <a:latin typeface="Courier New"/>
                          <a:cs typeface="Courier New"/>
                        </a:rPr>
                        <a:t>%ISOPEN</a:t>
                      </a:r>
                      <a:endParaRPr sz="1300">
                        <a:latin typeface="Courier New"/>
                        <a:cs typeface="Courier New"/>
                      </a:endParaRPr>
                    </a:p>
                  </a:txBody>
                  <a:tcPr marL="0" marR="0" marB="0" marT="2730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137795">
                        <a:lnSpc>
                          <a:spcPct val="100000"/>
                        </a:lnSpc>
                        <a:spcBef>
                          <a:spcPts val="215"/>
                        </a:spcBef>
                      </a:pPr>
                      <a:r>
                        <a:rPr dirty="0" sz="1300" spc="-20" b="1">
                          <a:latin typeface="Courier New"/>
                          <a:cs typeface="Courier New"/>
                        </a:rPr>
                        <a:t>BOOLEAN</a:t>
                      </a:r>
                      <a:endParaRPr sz="1300">
                        <a:latin typeface="Courier New"/>
                        <a:cs typeface="Courier New"/>
                      </a:endParaRPr>
                    </a:p>
                  </a:txBody>
                  <a:tcPr marL="0" marR="0" marB="0" marT="2730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128270" marR="518795">
                        <a:lnSpc>
                          <a:spcPct val="105000"/>
                        </a:lnSpc>
                        <a:spcBef>
                          <a:spcPts val="140"/>
                        </a:spcBef>
                      </a:pPr>
                      <a:r>
                        <a:rPr dirty="0" sz="1300" spc="-10" b="1">
                          <a:latin typeface="Arial"/>
                          <a:cs typeface="Arial"/>
                        </a:rPr>
                        <a:t>Evaluates to </a:t>
                      </a:r>
                      <a:r>
                        <a:rPr dirty="0" sz="1300" spc="-15" b="1">
                          <a:latin typeface="Courier New"/>
                          <a:cs typeface="Courier New"/>
                        </a:rPr>
                        <a:t>TRUE</a:t>
                      </a:r>
                      <a:r>
                        <a:rPr dirty="0" sz="1300" spc="-455" b="1">
                          <a:latin typeface="Courier New"/>
                          <a:cs typeface="Courier New"/>
                        </a:rPr>
                        <a:t> </a:t>
                      </a:r>
                      <a:r>
                        <a:rPr dirty="0" sz="1300" spc="-10" b="1">
                          <a:latin typeface="Arial"/>
                          <a:cs typeface="Arial"/>
                        </a:rPr>
                        <a:t>if the </a:t>
                      </a:r>
                      <a:r>
                        <a:rPr dirty="0" sz="1300" spc="-15" b="1">
                          <a:latin typeface="Arial"/>
                          <a:cs typeface="Arial"/>
                        </a:rPr>
                        <a:t>cursor  </a:t>
                      </a:r>
                      <a:r>
                        <a:rPr dirty="0" sz="1300" spc="-5" b="1">
                          <a:latin typeface="Arial"/>
                          <a:cs typeface="Arial"/>
                        </a:rPr>
                        <a:t>is</a:t>
                      </a:r>
                      <a:r>
                        <a:rPr dirty="0" sz="1300" spc="-10" b="1">
                          <a:latin typeface="Arial"/>
                          <a:cs typeface="Arial"/>
                        </a:rPr>
                        <a:t> </a:t>
                      </a:r>
                      <a:r>
                        <a:rPr dirty="0" sz="1300" spc="-15" b="1">
                          <a:latin typeface="Arial"/>
                          <a:cs typeface="Arial"/>
                        </a:rPr>
                        <a:t>open</a:t>
                      </a:r>
                      <a:endParaRPr sz="1300">
                        <a:latin typeface="Arial"/>
                        <a:cs typeface="Arial"/>
                      </a:endParaRPr>
                    </a:p>
                  </a:txBody>
                  <a:tcPr marL="0" marR="0" marB="0" marT="1778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521970">
                <a:tc>
                  <a:txBody>
                    <a:bodyPr/>
                    <a:lstStyle/>
                    <a:p>
                      <a:pPr marL="74930">
                        <a:lnSpc>
                          <a:spcPct val="100000"/>
                        </a:lnSpc>
                        <a:spcBef>
                          <a:spcPts val="295"/>
                        </a:spcBef>
                      </a:pPr>
                      <a:r>
                        <a:rPr dirty="0" sz="1300" spc="-20" b="1">
                          <a:latin typeface="Courier New"/>
                          <a:cs typeface="Courier New"/>
                        </a:rPr>
                        <a:t>%NOTFOUND</a:t>
                      </a:r>
                      <a:endParaRPr sz="1300">
                        <a:latin typeface="Courier New"/>
                        <a:cs typeface="Courier New"/>
                      </a:endParaRPr>
                    </a:p>
                  </a:txBody>
                  <a:tcPr marL="0" marR="0" marB="0" marT="3746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137795">
                        <a:lnSpc>
                          <a:spcPct val="100000"/>
                        </a:lnSpc>
                        <a:spcBef>
                          <a:spcPts val="295"/>
                        </a:spcBef>
                      </a:pPr>
                      <a:r>
                        <a:rPr dirty="0" sz="1300" spc="-20" b="1">
                          <a:latin typeface="Courier New"/>
                          <a:cs typeface="Courier New"/>
                        </a:rPr>
                        <a:t>BOOLEAN</a:t>
                      </a:r>
                      <a:endParaRPr sz="1300">
                        <a:latin typeface="Courier New"/>
                        <a:cs typeface="Courier New"/>
                      </a:endParaRPr>
                    </a:p>
                  </a:txBody>
                  <a:tcPr marL="0" marR="0" marB="0" marT="3746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128270" marR="100330">
                        <a:lnSpc>
                          <a:spcPct val="105000"/>
                        </a:lnSpc>
                        <a:spcBef>
                          <a:spcPts val="215"/>
                        </a:spcBef>
                      </a:pPr>
                      <a:r>
                        <a:rPr dirty="0" sz="1300" spc="-10" b="1">
                          <a:latin typeface="Arial"/>
                          <a:cs typeface="Arial"/>
                        </a:rPr>
                        <a:t>Evaluates to </a:t>
                      </a:r>
                      <a:r>
                        <a:rPr dirty="0" sz="1300" spc="-15" b="1">
                          <a:latin typeface="Courier New"/>
                          <a:cs typeface="Courier New"/>
                        </a:rPr>
                        <a:t>TRUE</a:t>
                      </a:r>
                      <a:r>
                        <a:rPr dirty="0" sz="1300" spc="-480" b="1">
                          <a:latin typeface="Courier New"/>
                          <a:cs typeface="Courier New"/>
                        </a:rPr>
                        <a:t> </a:t>
                      </a:r>
                      <a:r>
                        <a:rPr dirty="0" sz="1300" spc="-10" b="1">
                          <a:latin typeface="Arial"/>
                          <a:cs typeface="Arial"/>
                        </a:rPr>
                        <a:t>if the most recent  fetch does not return a</a:t>
                      </a:r>
                      <a:r>
                        <a:rPr dirty="0" sz="1300" spc="-25" b="1">
                          <a:latin typeface="Arial"/>
                          <a:cs typeface="Arial"/>
                        </a:rPr>
                        <a:t> </a:t>
                      </a:r>
                      <a:r>
                        <a:rPr dirty="0" sz="1300" spc="-15" b="1">
                          <a:latin typeface="Arial"/>
                          <a:cs typeface="Arial"/>
                        </a:rPr>
                        <a:t>row</a:t>
                      </a:r>
                      <a:endParaRPr sz="1300">
                        <a:latin typeface="Arial"/>
                        <a:cs typeface="Arial"/>
                      </a:endParaRPr>
                    </a:p>
                  </a:txBody>
                  <a:tcPr marL="0" marR="0" marB="0" marT="273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699515">
                <a:tc>
                  <a:txBody>
                    <a:bodyPr/>
                    <a:lstStyle/>
                    <a:p>
                      <a:pPr marL="74930">
                        <a:lnSpc>
                          <a:spcPct val="100000"/>
                        </a:lnSpc>
                        <a:spcBef>
                          <a:spcPts val="210"/>
                        </a:spcBef>
                      </a:pPr>
                      <a:r>
                        <a:rPr dirty="0" sz="1300" spc="-20" b="1">
                          <a:latin typeface="Courier New"/>
                          <a:cs typeface="Courier New"/>
                        </a:rPr>
                        <a:t>%FOUND</a:t>
                      </a:r>
                      <a:endParaRPr sz="1300">
                        <a:latin typeface="Courier New"/>
                        <a:cs typeface="Courier New"/>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137160">
                        <a:lnSpc>
                          <a:spcPct val="100000"/>
                        </a:lnSpc>
                        <a:spcBef>
                          <a:spcPts val="210"/>
                        </a:spcBef>
                      </a:pPr>
                      <a:r>
                        <a:rPr dirty="0" sz="1300" spc="-20" b="1">
                          <a:latin typeface="Courier New"/>
                          <a:cs typeface="Courier New"/>
                        </a:rPr>
                        <a:t>BOOLEAN</a:t>
                      </a:r>
                      <a:endParaRPr sz="1300">
                        <a:latin typeface="Courier New"/>
                        <a:cs typeface="Courier New"/>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128270" marR="100330">
                        <a:lnSpc>
                          <a:spcPct val="105000"/>
                        </a:lnSpc>
                        <a:spcBef>
                          <a:spcPts val="130"/>
                        </a:spcBef>
                      </a:pPr>
                      <a:r>
                        <a:rPr dirty="0" sz="1300" spc="-10" b="1">
                          <a:latin typeface="Arial"/>
                          <a:cs typeface="Arial"/>
                        </a:rPr>
                        <a:t>Evaluates to </a:t>
                      </a:r>
                      <a:r>
                        <a:rPr dirty="0" sz="1300" spc="-15" b="1">
                          <a:latin typeface="Courier New"/>
                          <a:cs typeface="Courier New"/>
                        </a:rPr>
                        <a:t>TRUE</a:t>
                      </a:r>
                      <a:r>
                        <a:rPr dirty="0" sz="1300" spc="-480" b="1">
                          <a:latin typeface="Courier New"/>
                          <a:cs typeface="Courier New"/>
                        </a:rPr>
                        <a:t> </a:t>
                      </a:r>
                      <a:r>
                        <a:rPr dirty="0" sz="1300" spc="-10" b="1">
                          <a:latin typeface="Arial"/>
                          <a:cs typeface="Arial"/>
                        </a:rPr>
                        <a:t>if the most recent  fetch returns a </a:t>
                      </a:r>
                      <a:r>
                        <a:rPr dirty="0" sz="1300" spc="-15" b="1">
                          <a:latin typeface="Arial"/>
                          <a:cs typeface="Arial"/>
                        </a:rPr>
                        <a:t>row;</a:t>
                      </a:r>
                      <a:r>
                        <a:rPr dirty="0" sz="1300" spc="-25" b="1">
                          <a:latin typeface="Arial"/>
                          <a:cs typeface="Arial"/>
                        </a:rPr>
                        <a:t> </a:t>
                      </a:r>
                      <a:r>
                        <a:rPr dirty="0" sz="1300" spc="-15" b="1">
                          <a:latin typeface="Arial"/>
                          <a:cs typeface="Arial"/>
                        </a:rPr>
                        <a:t>complement</a:t>
                      </a:r>
                      <a:endParaRPr sz="1300">
                        <a:latin typeface="Arial"/>
                        <a:cs typeface="Arial"/>
                      </a:endParaRPr>
                    </a:p>
                    <a:p>
                      <a:pPr marL="128270">
                        <a:lnSpc>
                          <a:spcPts val="1455"/>
                        </a:lnSpc>
                      </a:pPr>
                      <a:r>
                        <a:rPr dirty="0" sz="1300" spc="-5" b="1">
                          <a:latin typeface="Arial"/>
                          <a:cs typeface="Arial"/>
                        </a:rPr>
                        <a:t>of</a:t>
                      </a:r>
                      <a:r>
                        <a:rPr dirty="0" sz="1300" spc="-15" b="1">
                          <a:latin typeface="Arial"/>
                          <a:cs typeface="Arial"/>
                        </a:rPr>
                        <a:t> </a:t>
                      </a:r>
                      <a:r>
                        <a:rPr dirty="0" sz="1300" spc="-20" b="1">
                          <a:latin typeface="Courier New"/>
                          <a:cs typeface="Courier New"/>
                        </a:rPr>
                        <a:t>%NOTFOUND</a:t>
                      </a:r>
                      <a:endParaRPr sz="1300">
                        <a:latin typeface="Courier New"/>
                        <a:cs typeface="Courier New"/>
                      </a:endParaRPr>
                    </a:p>
                  </a:txBody>
                  <a:tcPr marL="0" marR="0" marB="0" marT="1651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487680">
                <a:tc>
                  <a:txBody>
                    <a:bodyPr/>
                    <a:lstStyle/>
                    <a:p>
                      <a:pPr marL="74930">
                        <a:lnSpc>
                          <a:spcPct val="100000"/>
                        </a:lnSpc>
                        <a:spcBef>
                          <a:spcPts val="270"/>
                        </a:spcBef>
                      </a:pPr>
                      <a:r>
                        <a:rPr dirty="0" sz="1300" spc="-20" b="1">
                          <a:latin typeface="Courier New"/>
                          <a:cs typeface="Courier New"/>
                        </a:rPr>
                        <a:t>%ROWCOUNT</a:t>
                      </a:r>
                      <a:endParaRPr sz="1300">
                        <a:latin typeface="Courier New"/>
                        <a:cs typeface="Courier New"/>
                      </a:endParaRPr>
                    </a:p>
                  </a:txBody>
                  <a:tcPr marL="0" marR="0" marB="0" marT="342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137160">
                        <a:lnSpc>
                          <a:spcPct val="100000"/>
                        </a:lnSpc>
                        <a:spcBef>
                          <a:spcPts val="270"/>
                        </a:spcBef>
                      </a:pPr>
                      <a:r>
                        <a:rPr dirty="0" sz="1300" spc="-20" b="1">
                          <a:latin typeface="Courier New"/>
                          <a:cs typeface="Courier New"/>
                        </a:rPr>
                        <a:t>NUMBER</a:t>
                      </a:r>
                      <a:endParaRPr sz="1300">
                        <a:latin typeface="Courier New"/>
                        <a:cs typeface="Courier New"/>
                      </a:endParaRPr>
                    </a:p>
                  </a:txBody>
                  <a:tcPr marL="0" marR="0" marB="0" marT="342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128270" marR="418465">
                        <a:lnSpc>
                          <a:spcPct val="105000"/>
                        </a:lnSpc>
                        <a:spcBef>
                          <a:spcPts val="195"/>
                        </a:spcBef>
                      </a:pPr>
                      <a:r>
                        <a:rPr dirty="0" sz="1300" spc="-10" b="1">
                          <a:latin typeface="Arial"/>
                          <a:cs typeface="Arial"/>
                        </a:rPr>
                        <a:t>Evaluates to the total </a:t>
                      </a:r>
                      <a:r>
                        <a:rPr dirty="0" sz="1300" spc="-15" b="1">
                          <a:latin typeface="Arial"/>
                          <a:cs typeface="Arial"/>
                        </a:rPr>
                        <a:t>number </a:t>
                      </a:r>
                      <a:r>
                        <a:rPr dirty="0" sz="1300" spc="-10" b="1">
                          <a:latin typeface="Arial"/>
                          <a:cs typeface="Arial"/>
                        </a:rPr>
                        <a:t>of  rows returned so</a:t>
                      </a:r>
                      <a:r>
                        <a:rPr dirty="0" sz="1300" spc="-30" b="1">
                          <a:latin typeface="Arial"/>
                          <a:cs typeface="Arial"/>
                        </a:rPr>
                        <a:t> </a:t>
                      </a:r>
                      <a:r>
                        <a:rPr dirty="0" sz="1300" spc="-5" b="1">
                          <a:latin typeface="Arial"/>
                          <a:cs typeface="Arial"/>
                        </a:rPr>
                        <a:t>far</a:t>
                      </a:r>
                      <a:endParaRPr sz="1300">
                        <a:latin typeface="Arial"/>
                        <a:cs typeface="Arial"/>
                      </a:endParaRPr>
                    </a:p>
                  </a:txBody>
                  <a:tcPr marL="0" marR="0" marB="0" marT="2476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9" name="object 9"/>
          <p:cNvSpPr txBox="1"/>
          <p:nvPr/>
        </p:nvSpPr>
        <p:spPr>
          <a:xfrm>
            <a:off x="743204" y="5609382"/>
            <a:ext cx="6138545" cy="11741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Explicit Cursor</a:t>
            </a:r>
            <a:r>
              <a:rPr dirty="0" sz="1300" spc="-5" b="1">
                <a:latin typeface="Arial"/>
                <a:cs typeface="Arial"/>
              </a:rPr>
              <a:t> </a:t>
            </a:r>
            <a:r>
              <a:rPr dirty="0" sz="1300" b="1">
                <a:latin typeface="Arial"/>
                <a:cs typeface="Arial"/>
              </a:rPr>
              <a:t>Attributes</a:t>
            </a:r>
            <a:endParaRPr sz="1300">
              <a:latin typeface="Arial"/>
              <a:cs typeface="Arial"/>
            </a:endParaRPr>
          </a:p>
          <a:p>
            <a:pPr marL="138430" marR="5080">
              <a:lnSpc>
                <a:spcPct val="101299"/>
              </a:lnSpc>
              <a:spcBef>
                <a:spcPts val="370"/>
              </a:spcBef>
            </a:pPr>
            <a:r>
              <a:rPr dirty="0" sz="1300" spc="10">
                <a:latin typeface="Times New Roman"/>
                <a:cs typeface="Times New Roman"/>
              </a:rPr>
              <a:t>As </a:t>
            </a:r>
            <a:r>
              <a:rPr dirty="0" sz="1300" spc="5">
                <a:latin typeface="Times New Roman"/>
                <a:cs typeface="Times New Roman"/>
              </a:rPr>
              <a:t>with implicit cursors, there are four attributes for obtaining status information about a  cursor. </a:t>
            </a:r>
            <a:r>
              <a:rPr dirty="0" sz="1300" spc="10">
                <a:latin typeface="Times New Roman"/>
                <a:cs typeface="Times New Roman"/>
              </a:rPr>
              <a:t>When appended </a:t>
            </a:r>
            <a:r>
              <a:rPr dirty="0" sz="1300" spc="5">
                <a:latin typeface="Times New Roman"/>
                <a:cs typeface="Times New Roman"/>
              </a:rPr>
              <a:t>to the cursor or cursor variable, these attributes return useful  information about the execution of a </a:t>
            </a:r>
            <a:r>
              <a:rPr dirty="0" sz="1300" spc="10">
                <a:latin typeface="Times New Roman"/>
                <a:cs typeface="Times New Roman"/>
              </a:rPr>
              <a:t>DML</a:t>
            </a:r>
            <a:r>
              <a:rPr dirty="0" sz="1300" spc="20">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Note: </a:t>
            </a:r>
            <a:r>
              <a:rPr dirty="0" sz="1300" spc="10">
                <a:latin typeface="Times New Roman"/>
                <a:cs typeface="Times New Roman"/>
              </a:rPr>
              <a:t>Do </a:t>
            </a:r>
            <a:r>
              <a:rPr dirty="0" sz="1300">
                <a:latin typeface="Times New Roman"/>
                <a:cs typeface="Times New Roman"/>
              </a:rPr>
              <a:t>not </a:t>
            </a:r>
            <a:r>
              <a:rPr dirty="0" sz="1300" spc="5">
                <a:latin typeface="Times New Roman"/>
                <a:cs typeface="Times New Roman"/>
              </a:rPr>
              <a:t>reference cursor attributes directly in a </a:t>
            </a:r>
            <a:r>
              <a:rPr dirty="0" sz="1300" spc="10">
                <a:latin typeface="Times New Roman"/>
                <a:cs typeface="Times New Roman"/>
              </a:rPr>
              <a:t>SQL</a:t>
            </a:r>
            <a:r>
              <a:rPr dirty="0" sz="1300" spc="15">
                <a:latin typeface="Times New Roman"/>
                <a:cs typeface="Times New Roman"/>
              </a:rPr>
              <a:t> </a:t>
            </a:r>
            <a:r>
              <a:rPr dirty="0" sz="1300" spc="5">
                <a:latin typeface="Times New Roman"/>
                <a:cs typeface="Times New Roman"/>
              </a:rPr>
              <a:t>statement.</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Arial"/>
                <a:cs typeface="Arial"/>
              </a:rPr>
              <a:t>Cursor </a:t>
            </a:r>
            <a:r>
              <a:rPr dirty="0" sz="2000" spc="-5" b="1">
                <a:latin typeface="Courier New"/>
                <a:cs typeface="Courier New"/>
              </a:rPr>
              <a:t>FOR</a:t>
            </a:r>
            <a:r>
              <a:rPr dirty="0" sz="2000" spc="-655" b="1">
                <a:latin typeface="Courier New"/>
                <a:cs typeface="Courier New"/>
              </a:rPr>
              <a:t> </a:t>
            </a:r>
            <a:r>
              <a:rPr dirty="0" sz="2000" b="1">
                <a:latin typeface="Arial"/>
                <a:cs typeface="Arial"/>
              </a:rPr>
              <a:t>Loops</a:t>
            </a:r>
            <a:endParaRPr sz="2000">
              <a:latin typeface="Arial"/>
              <a:cs typeface="Arial"/>
            </a:endParaRPr>
          </a:p>
          <a:p>
            <a:pPr>
              <a:lnSpc>
                <a:spcPct val="100000"/>
              </a:lnSpc>
            </a:pPr>
            <a:endParaRPr sz="2300">
              <a:latin typeface="Arial"/>
              <a:cs typeface="Arial"/>
            </a:endParaRPr>
          </a:p>
          <a:p>
            <a:pPr>
              <a:lnSpc>
                <a:spcPct val="100000"/>
              </a:lnSpc>
              <a:spcBef>
                <a:spcPts val="25"/>
              </a:spcBef>
            </a:pPr>
            <a:endParaRPr sz="2000">
              <a:latin typeface="Arial"/>
              <a:cs typeface="Arial"/>
            </a:endParaRPr>
          </a:p>
          <a:p>
            <a:pPr marL="626745" marR="688975">
              <a:lnSpc>
                <a:spcPct val="101299"/>
              </a:lnSpc>
            </a:pPr>
            <a:r>
              <a:rPr dirty="0" sz="1550" spc="10" b="1">
                <a:latin typeface="Arial"/>
                <a:cs typeface="Arial"/>
              </a:rPr>
              <a:t>Retrieve employees one by one </a:t>
            </a:r>
            <a:r>
              <a:rPr dirty="0" sz="1550" spc="5" b="1">
                <a:latin typeface="Arial"/>
                <a:cs typeface="Arial"/>
              </a:rPr>
              <a:t>until </a:t>
            </a:r>
            <a:r>
              <a:rPr dirty="0" sz="1550" spc="10" b="1">
                <a:latin typeface="Arial"/>
                <a:cs typeface="Arial"/>
              </a:rPr>
              <a:t>there are no more  </a:t>
            </a:r>
            <a:r>
              <a:rPr dirty="0" sz="1550" spc="5" b="1">
                <a:latin typeface="Arial"/>
                <a:cs typeface="Arial"/>
              </a:rPr>
              <a:t>left.</a:t>
            </a:r>
            <a:endParaRPr sz="1550">
              <a:latin typeface="Arial"/>
              <a:cs typeface="Arial"/>
            </a:endParaRPr>
          </a:p>
          <a:p>
            <a:pPr marL="626745">
              <a:lnSpc>
                <a:spcPct val="100000"/>
              </a:lnSpc>
              <a:spcBef>
                <a:spcPts val="405"/>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4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689098"/>
            <a:ext cx="5121910" cy="2134870"/>
          </a:xfrm>
          <a:prstGeom prst="rect">
            <a:avLst/>
          </a:prstGeom>
          <a:solidFill>
            <a:srgbClr val="CCCCCC"/>
          </a:solidFill>
          <a:ln w="20574">
            <a:solidFill>
              <a:srgbClr val="000000"/>
            </a:solidFill>
          </a:ln>
        </p:spPr>
        <p:txBody>
          <a:bodyPr wrap="square" lIns="0" tIns="31115" rIns="0" bIns="0" rtlCol="0" vert="horz">
            <a:spAutoFit/>
          </a:bodyPr>
          <a:lstStyle/>
          <a:p>
            <a:pPr marL="270510" marR="3671570" indent="-195580">
              <a:lnSpc>
                <a:spcPts val="1470"/>
              </a:lnSpc>
              <a:spcBef>
                <a:spcPts val="245"/>
              </a:spcBef>
            </a:pPr>
            <a:r>
              <a:rPr dirty="0" sz="1300" spc="-20" b="1">
                <a:latin typeface="Courier New"/>
                <a:cs typeface="Courier New"/>
              </a:rPr>
              <a:t>DECLARE  </a:t>
            </a:r>
            <a:r>
              <a:rPr dirty="0" sz="1300" spc="-15" b="1">
                <a:latin typeface="Courier New"/>
                <a:cs typeface="Courier New"/>
              </a:rPr>
              <a:t>CURSOR </a:t>
            </a:r>
            <a:r>
              <a:rPr dirty="0" sz="1300" spc="-10" b="1">
                <a:latin typeface="Courier New"/>
                <a:cs typeface="Courier New"/>
              </a:rPr>
              <a:t>c1</a:t>
            </a:r>
            <a:r>
              <a:rPr dirty="0" sz="1300" spc="-90" b="1">
                <a:latin typeface="Courier New"/>
                <a:cs typeface="Courier New"/>
              </a:rPr>
              <a:t> </a:t>
            </a:r>
            <a:r>
              <a:rPr dirty="0" sz="1300" spc="-15" b="1">
                <a:latin typeface="Courier New"/>
                <a:cs typeface="Courier New"/>
              </a:rPr>
              <a:t>IS</a:t>
            </a:r>
            <a:endParaRPr sz="1300">
              <a:latin typeface="Courier New"/>
              <a:cs typeface="Courier New"/>
            </a:endParaRPr>
          </a:p>
          <a:p>
            <a:pPr marL="466090" marR="1816100">
              <a:lnSpc>
                <a:spcPts val="1460"/>
              </a:lnSpc>
              <a:tabLst>
                <a:tab pos="1149985" algn="l"/>
              </a:tabLst>
            </a:pPr>
            <a:r>
              <a:rPr dirty="0" sz="1300" spc="-15" b="1">
                <a:latin typeface="Courier New"/>
                <a:cs typeface="Courier New"/>
              </a:rPr>
              <a:t>SELECT </a:t>
            </a:r>
            <a:r>
              <a:rPr dirty="0" sz="1300" spc="-20" b="1">
                <a:latin typeface="Courier New"/>
                <a:cs typeface="Courier New"/>
              </a:rPr>
              <a:t>employee_id, last_name  </a:t>
            </a: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a:p>
            <a:pPr marL="74930">
              <a:lnSpc>
                <a:spcPts val="1395"/>
              </a:lnSpc>
            </a:pPr>
            <a:r>
              <a:rPr dirty="0" sz="1300" spc="-15" b="1">
                <a:latin typeface="Courier New"/>
                <a:cs typeface="Courier New"/>
              </a:rPr>
              <a:t>BEGIN</a:t>
            </a:r>
            <a:endParaRPr sz="1300">
              <a:latin typeface="Courier New"/>
              <a:cs typeface="Courier New"/>
            </a:endParaRPr>
          </a:p>
          <a:p>
            <a:pPr marL="270510">
              <a:lnSpc>
                <a:spcPts val="1465"/>
              </a:lnSpc>
            </a:pPr>
            <a:r>
              <a:rPr dirty="0" sz="1300" spc="-10" b="1">
                <a:latin typeface="Courier New"/>
                <a:cs typeface="Courier New"/>
              </a:rPr>
              <a:t>FOR </a:t>
            </a:r>
            <a:r>
              <a:rPr dirty="0" sz="1300" spc="-15" b="1">
                <a:latin typeface="Courier New"/>
                <a:cs typeface="Courier New"/>
              </a:rPr>
              <a:t>emp_record </a:t>
            </a:r>
            <a:r>
              <a:rPr dirty="0" sz="1300" spc="-10" b="1">
                <a:latin typeface="Courier New"/>
                <a:cs typeface="Courier New"/>
              </a:rPr>
              <a:t>IN c1</a:t>
            </a:r>
            <a:r>
              <a:rPr dirty="0" sz="1300" spc="-50" b="1">
                <a:latin typeface="Courier New"/>
                <a:cs typeface="Courier New"/>
              </a:rPr>
              <a:t> </a:t>
            </a:r>
            <a:r>
              <a:rPr dirty="0" sz="1300" spc="-15" b="1">
                <a:latin typeface="Courier New"/>
                <a:cs typeface="Courier New"/>
              </a:rPr>
              <a:t>LOOP</a:t>
            </a:r>
            <a:endParaRPr sz="1300">
              <a:latin typeface="Courier New"/>
              <a:cs typeface="Courier New"/>
            </a:endParaRPr>
          </a:p>
          <a:p>
            <a:pPr marL="466090" marR="156210" indent="487680">
              <a:lnSpc>
                <a:spcPts val="1460"/>
              </a:lnSpc>
              <a:spcBef>
                <a:spcPts val="85"/>
              </a:spcBef>
            </a:pPr>
            <a:r>
              <a:rPr dirty="0" sz="1300" spc="-15" b="1">
                <a:latin typeface="Courier New"/>
                <a:cs typeface="Courier New"/>
              </a:rPr>
              <a:t>-- implicit open and implicit fetch </a:t>
            </a:r>
            <a:r>
              <a:rPr dirty="0" sz="1300" spc="-20" b="1">
                <a:latin typeface="Courier New"/>
                <a:cs typeface="Courier New"/>
              </a:rPr>
              <a:t>occur  </a:t>
            </a:r>
            <a:r>
              <a:rPr dirty="0" sz="1300" spc="-15" b="1">
                <a:latin typeface="Courier New"/>
                <a:cs typeface="Courier New"/>
              </a:rPr>
              <a:t>IF </a:t>
            </a:r>
            <a:r>
              <a:rPr dirty="0" sz="1300" spc="-20" b="1">
                <a:latin typeface="Courier New"/>
                <a:cs typeface="Courier New"/>
              </a:rPr>
              <a:t>emp_record.employee_id </a:t>
            </a:r>
            <a:r>
              <a:rPr dirty="0" sz="1300" spc="-10" b="1">
                <a:latin typeface="Courier New"/>
                <a:cs typeface="Courier New"/>
              </a:rPr>
              <a:t>= </a:t>
            </a:r>
            <a:r>
              <a:rPr dirty="0" sz="1300" spc="-15" b="1">
                <a:latin typeface="Courier New"/>
                <a:cs typeface="Courier New"/>
              </a:rPr>
              <a:t>134 </a:t>
            </a:r>
            <a:r>
              <a:rPr dirty="0" sz="1300" spc="-20" b="1">
                <a:latin typeface="Courier New"/>
                <a:cs typeface="Courier New"/>
              </a:rPr>
              <a:t>THEN</a:t>
            </a:r>
            <a:endParaRPr sz="1300">
              <a:latin typeface="Courier New"/>
              <a:cs typeface="Courier New"/>
            </a:endParaRPr>
          </a:p>
          <a:p>
            <a:pPr marL="661035">
              <a:lnSpc>
                <a:spcPts val="1395"/>
              </a:lnSpc>
            </a:pPr>
            <a:r>
              <a:rPr dirty="0" sz="1300" spc="-20" b="1">
                <a:latin typeface="Courier New"/>
                <a:cs typeface="Courier New"/>
              </a:rPr>
              <a:t>...</a:t>
            </a:r>
            <a:endParaRPr sz="1300">
              <a:latin typeface="Courier New"/>
              <a:cs typeface="Courier New"/>
            </a:endParaRPr>
          </a:p>
          <a:p>
            <a:pPr marL="74930" marR="1524635" indent="194945">
              <a:lnSpc>
                <a:spcPts val="1460"/>
              </a:lnSpc>
              <a:spcBef>
                <a:spcPts val="85"/>
              </a:spcBef>
            </a:pPr>
            <a:r>
              <a:rPr dirty="0" sz="1300" spc="-15" b="1">
                <a:latin typeface="Courier New"/>
                <a:cs typeface="Courier New"/>
              </a:rPr>
              <a:t>END LOOP; -- implicit close </a:t>
            </a:r>
            <a:r>
              <a:rPr dirty="0" sz="1300" spc="-20" b="1">
                <a:latin typeface="Courier New"/>
                <a:cs typeface="Courier New"/>
              </a:rPr>
              <a:t>occurs  END;</a:t>
            </a:r>
            <a:endParaRPr sz="1300">
              <a:latin typeface="Courier New"/>
              <a:cs typeface="Courier New"/>
            </a:endParaRPr>
          </a:p>
        </p:txBody>
      </p:sp>
      <p:sp>
        <p:nvSpPr>
          <p:cNvPr id="5" name="object 5"/>
          <p:cNvSpPr txBox="1"/>
          <p:nvPr/>
        </p:nvSpPr>
        <p:spPr>
          <a:xfrm>
            <a:off x="743204" y="5591809"/>
            <a:ext cx="6198235" cy="1141095"/>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Cursor </a:t>
            </a:r>
            <a:r>
              <a:rPr dirty="0" sz="1300" spc="10" b="1">
                <a:latin typeface="Courier New"/>
                <a:cs typeface="Courier New"/>
              </a:rPr>
              <a:t>FOR</a:t>
            </a:r>
            <a:r>
              <a:rPr dirty="0" sz="1300" spc="-415" b="1">
                <a:latin typeface="Courier New"/>
                <a:cs typeface="Courier New"/>
              </a:rPr>
              <a:t> </a:t>
            </a:r>
            <a:r>
              <a:rPr dirty="0" sz="1300" spc="10" b="1">
                <a:latin typeface="Arial"/>
                <a:cs typeface="Arial"/>
              </a:rPr>
              <a:t>Loops</a:t>
            </a:r>
            <a:endParaRPr sz="1300">
              <a:latin typeface="Arial"/>
              <a:cs typeface="Arial"/>
            </a:endParaRPr>
          </a:p>
          <a:p>
            <a:pPr marL="138430" marR="5080">
              <a:lnSpc>
                <a:spcPct val="103099"/>
              </a:lnSpc>
              <a:spcBef>
                <a:spcPts val="370"/>
              </a:spcBef>
            </a:pPr>
            <a:r>
              <a:rPr dirty="0" sz="1300" spc="10">
                <a:latin typeface="Times New Roman"/>
                <a:cs typeface="Times New Roman"/>
              </a:rPr>
              <a:t>A </a:t>
            </a:r>
            <a:r>
              <a:rPr dirty="0" sz="1300" spc="5">
                <a:latin typeface="Times New Roman"/>
                <a:cs typeface="Times New Roman"/>
              </a:rPr>
              <a:t>cursor </a:t>
            </a:r>
            <a:r>
              <a:rPr dirty="0" sz="1300" spc="10">
                <a:latin typeface="Courier New"/>
                <a:cs typeface="Courier New"/>
              </a:rPr>
              <a:t>FOR </a:t>
            </a:r>
            <a:r>
              <a:rPr dirty="0" sz="1300" spc="5">
                <a:latin typeface="Times New Roman"/>
                <a:cs typeface="Times New Roman"/>
              </a:rPr>
              <a:t>loop processes rows in an explicit cursor. </a:t>
            </a:r>
            <a:r>
              <a:rPr dirty="0" sz="1300" spc="10">
                <a:latin typeface="Times New Roman"/>
                <a:cs typeface="Times New Roman"/>
              </a:rPr>
              <a:t>The </a:t>
            </a:r>
            <a:r>
              <a:rPr dirty="0" sz="1300" spc="5">
                <a:latin typeface="Times New Roman"/>
                <a:cs typeface="Times New Roman"/>
              </a:rPr>
              <a:t>cursor is opened, rows are  fetched once for </a:t>
            </a:r>
            <a:r>
              <a:rPr dirty="0" sz="1300" spc="10">
                <a:latin typeface="Times New Roman"/>
                <a:cs typeface="Times New Roman"/>
              </a:rPr>
              <a:t>each </a:t>
            </a:r>
            <a:r>
              <a:rPr dirty="0" sz="1300" spc="5">
                <a:latin typeface="Times New Roman"/>
                <a:cs typeface="Times New Roman"/>
              </a:rPr>
              <a:t>iteration in the loop, </a:t>
            </a:r>
            <a:r>
              <a:rPr dirty="0" sz="1300" spc="10">
                <a:latin typeface="Times New Roman"/>
                <a:cs typeface="Times New Roman"/>
              </a:rPr>
              <a:t>and </a:t>
            </a:r>
            <a:r>
              <a:rPr dirty="0" sz="1300" spc="5">
                <a:latin typeface="Times New Roman"/>
                <a:cs typeface="Times New Roman"/>
              </a:rPr>
              <a:t>the cursor is closed automatically </a:t>
            </a:r>
            <a:r>
              <a:rPr dirty="0" sz="1300" spc="10">
                <a:latin typeface="Times New Roman"/>
                <a:cs typeface="Times New Roman"/>
              </a:rPr>
              <a:t>when all  </a:t>
            </a:r>
            <a:r>
              <a:rPr dirty="0" sz="1300" spc="5">
                <a:latin typeface="Times New Roman"/>
                <a:cs typeface="Times New Roman"/>
              </a:rPr>
              <a:t>rows have been processed. </a:t>
            </a:r>
            <a:r>
              <a:rPr dirty="0" sz="1300" spc="10">
                <a:latin typeface="Times New Roman"/>
                <a:cs typeface="Times New Roman"/>
              </a:rPr>
              <a:t>The </a:t>
            </a:r>
            <a:r>
              <a:rPr dirty="0" sz="1300" spc="5">
                <a:latin typeface="Times New Roman"/>
                <a:cs typeface="Times New Roman"/>
              </a:rPr>
              <a:t>loop itself is terminated automatically at the end of the  iteration where the last </a:t>
            </a:r>
            <a:r>
              <a:rPr dirty="0" sz="1300" spc="10">
                <a:latin typeface="Times New Roman"/>
                <a:cs typeface="Times New Roman"/>
              </a:rPr>
              <a:t>row was</a:t>
            </a:r>
            <a:r>
              <a:rPr dirty="0" sz="1300" spc="-5">
                <a:latin typeface="Times New Roman"/>
                <a:cs typeface="Times New Roman"/>
              </a:rPr>
              <a:t> </a:t>
            </a:r>
            <a:r>
              <a:rPr dirty="0" sz="1300" spc="5">
                <a:latin typeface="Times New Roman"/>
                <a:cs typeface="Times New Roman"/>
              </a:rPr>
              <a:t>fetched.</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845">
              <a:lnSpc>
                <a:spcPct val="100000"/>
              </a:lnSpc>
              <a:spcBef>
                <a:spcPts val="5"/>
              </a:spcBef>
            </a:pPr>
            <a:r>
              <a:rPr dirty="0" sz="2000" spc="-5" b="1">
                <a:latin typeface="Courier New"/>
                <a:cs typeface="Courier New"/>
              </a:rPr>
              <a:t>FOR</a:t>
            </a:r>
            <a:r>
              <a:rPr dirty="0" sz="2000" spc="-660" b="1">
                <a:latin typeface="Courier New"/>
                <a:cs typeface="Courier New"/>
              </a:rPr>
              <a:t> </a:t>
            </a:r>
            <a:r>
              <a:rPr dirty="0" sz="2000" spc="-5" b="1">
                <a:latin typeface="Courier New"/>
                <a:cs typeface="Courier New"/>
              </a:rPr>
              <a:t>UPDATE</a:t>
            </a:r>
            <a:r>
              <a:rPr dirty="0" sz="2000" spc="-655" b="1">
                <a:latin typeface="Courier New"/>
                <a:cs typeface="Courier New"/>
              </a:rPr>
              <a:t> </a:t>
            </a:r>
            <a:r>
              <a:rPr dirty="0" sz="2000" spc="-5" b="1">
                <a:latin typeface="Arial"/>
                <a:cs typeface="Arial"/>
              </a:rPr>
              <a:t>Clause</a:t>
            </a:r>
            <a:endParaRPr sz="2000">
              <a:latin typeface="Arial"/>
              <a:cs typeface="Arial"/>
            </a:endParaRPr>
          </a:p>
          <a:p>
            <a:pPr>
              <a:lnSpc>
                <a:spcPct val="100000"/>
              </a:lnSpc>
            </a:pPr>
            <a:endParaRPr sz="2300">
              <a:latin typeface="Arial"/>
              <a:cs typeface="Arial"/>
            </a:endParaRPr>
          </a:p>
          <a:p>
            <a:pPr>
              <a:lnSpc>
                <a:spcPct val="100000"/>
              </a:lnSpc>
              <a:spcBef>
                <a:spcPts val="25"/>
              </a:spcBef>
            </a:pPr>
            <a:endParaRPr sz="2000">
              <a:latin typeface="Arial"/>
              <a:cs typeface="Arial"/>
            </a:endParaRPr>
          </a:p>
          <a:p>
            <a:pPr marL="626745" marR="789305">
              <a:lnSpc>
                <a:spcPct val="101299"/>
              </a:lnSpc>
            </a:pPr>
            <a:r>
              <a:rPr dirty="0" sz="1550" spc="10" b="1">
                <a:latin typeface="Arial"/>
                <a:cs typeface="Arial"/>
              </a:rPr>
              <a:t>Retrieve the orders </a:t>
            </a:r>
            <a:r>
              <a:rPr dirty="0" sz="1550" spc="5" b="1">
                <a:latin typeface="Arial"/>
                <a:cs typeface="Arial"/>
              </a:rPr>
              <a:t>for </a:t>
            </a:r>
            <a:r>
              <a:rPr dirty="0" sz="1550" spc="10" b="1">
                <a:latin typeface="Arial"/>
                <a:cs typeface="Arial"/>
              </a:rPr>
              <a:t>amounts over $1,000 that were  processed today.</a:t>
            </a:r>
            <a:endParaRPr sz="1550">
              <a:latin typeface="Arial"/>
              <a:cs typeface="Arial"/>
            </a:endParaRPr>
          </a:p>
          <a:p>
            <a:pPr marL="626745">
              <a:lnSpc>
                <a:spcPct val="100000"/>
              </a:lnSpc>
              <a:spcBef>
                <a:spcPts val="405"/>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4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5</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14450" y="2706623"/>
            <a:ext cx="5133340" cy="183388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440"/>
              </a:lnSpc>
            </a:pPr>
            <a:r>
              <a:rPr dirty="0" sz="1400" spc="15" b="1">
                <a:latin typeface="Courier New"/>
                <a:cs typeface="Courier New"/>
              </a:rPr>
              <a:t>DECLARE</a:t>
            </a:r>
            <a:endParaRPr sz="1400">
              <a:latin typeface="Courier New"/>
              <a:cs typeface="Courier New"/>
            </a:endParaRPr>
          </a:p>
          <a:p>
            <a:pPr marL="294005">
              <a:lnSpc>
                <a:spcPct val="100000"/>
              </a:lnSpc>
              <a:spcBef>
                <a:spcPts val="125"/>
              </a:spcBef>
            </a:pPr>
            <a:r>
              <a:rPr dirty="0" sz="1400" spc="15" b="1">
                <a:latin typeface="Courier New"/>
                <a:cs typeface="Courier New"/>
              </a:rPr>
              <a:t>CURSOR c1</a:t>
            </a:r>
            <a:r>
              <a:rPr dirty="0" sz="1400" spc="10" b="1">
                <a:latin typeface="Courier New"/>
                <a:cs typeface="Courier New"/>
              </a:rPr>
              <a:t> </a:t>
            </a:r>
            <a:r>
              <a:rPr dirty="0" sz="1400" spc="15" b="1">
                <a:latin typeface="Courier New"/>
                <a:cs typeface="Courier New"/>
              </a:rPr>
              <a:t>IS</a:t>
            </a:r>
            <a:endParaRPr sz="1400">
              <a:latin typeface="Courier New"/>
              <a:cs typeface="Courier New"/>
            </a:endParaRPr>
          </a:p>
          <a:p>
            <a:pPr marL="511809" marR="1562100">
              <a:lnSpc>
                <a:spcPct val="107500"/>
              </a:lnSpc>
              <a:tabLst>
                <a:tab pos="1274445" algn="l"/>
              </a:tabLst>
            </a:pPr>
            <a:r>
              <a:rPr dirty="0" sz="1400" spc="15" b="1">
                <a:latin typeface="Courier New"/>
                <a:cs typeface="Courier New"/>
              </a:rPr>
              <a:t>SELECT customer_id,</a:t>
            </a:r>
            <a:r>
              <a:rPr dirty="0" sz="1400" spc="-45" b="1">
                <a:latin typeface="Courier New"/>
                <a:cs typeface="Courier New"/>
              </a:rPr>
              <a:t> </a:t>
            </a:r>
            <a:r>
              <a:rPr dirty="0" sz="1400" spc="15" b="1">
                <a:latin typeface="Courier New"/>
                <a:cs typeface="Courier New"/>
              </a:rPr>
              <a:t>order_id  FROM	orders</a:t>
            </a:r>
            <a:endParaRPr sz="1400">
              <a:latin typeface="Courier New"/>
              <a:cs typeface="Courier New"/>
            </a:endParaRPr>
          </a:p>
          <a:p>
            <a:pPr marL="729615" marR="1562100" indent="-218440">
              <a:lnSpc>
                <a:spcPct val="107500"/>
              </a:lnSpc>
              <a:tabLst>
                <a:tab pos="1274445" algn="l"/>
              </a:tabLst>
            </a:pPr>
            <a:r>
              <a:rPr dirty="0" sz="1400" spc="15" b="1">
                <a:latin typeface="Courier New"/>
                <a:cs typeface="Courier New"/>
              </a:rPr>
              <a:t>WHERE	order_date = SYSDATE  AND	order_total &gt;</a:t>
            </a:r>
            <a:r>
              <a:rPr dirty="0" sz="1400" spc="-55" b="1">
                <a:latin typeface="Courier New"/>
                <a:cs typeface="Courier New"/>
              </a:rPr>
              <a:t> </a:t>
            </a:r>
            <a:r>
              <a:rPr dirty="0" sz="1400" spc="15" b="1">
                <a:latin typeface="Courier New"/>
                <a:cs typeface="Courier New"/>
              </a:rPr>
              <a:t>1000.00</a:t>
            </a:r>
            <a:endParaRPr sz="1400">
              <a:latin typeface="Courier New"/>
              <a:cs typeface="Courier New"/>
            </a:endParaRPr>
          </a:p>
          <a:p>
            <a:pPr marL="511809" marR="2433320">
              <a:lnSpc>
                <a:spcPct val="107500"/>
              </a:lnSpc>
            </a:pPr>
            <a:r>
              <a:rPr dirty="0" sz="1400" spc="15" b="1">
                <a:latin typeface="Courier New"/>
                <a:cs typeface="Courier New"/>
              </a:rPr>
              <a:t>ORDER BY</a:t>
            </a:r>
            <a:r>
              <a:rPr dirty="0" sz="1400" spc="-55" b="1">
                <a:latin typeface="Courier New"/>
                <a:cs typeface="Courier New"/>
              </a:rPr>
              <a:t> </a:t>
            </a:r>
            <a:r>
              <a:rPr dirty="0" sz="1400" spc="15" b="1">
                <a:latin typeface="Courier New"/>
                <a:cs typeface="Courier New"/>
              </a:rPr>
              <a:t>customer_id  FOR UPDATE</a:t>
            </a:r>
            <a:r>
              <a:rPr dirty="0" sz="1400" spc="-25" b="1">
                <a:latin typeface="Courier New"/>
                <a:cs typeface="Courier New"/>
              </a:rPr>
              <a:t> </a:t>
            </a:r>
            <a:r>
              <a:rPr dirty="0" sz="1400" spc="15" b="1">
                <a:latin typeface="Courier New"/>
                <a:cs typeface="Courier New"/>
              </a:rPr>
              <a:t>NOWAIT;</a:t>
            </a:r>
            <a:endParaRPr sz="1400">
              <a:latin typeface="Courier New"/>
              <a:cs typeface="Courier New"/>
            </a:endParaRPr>
          </a:p>
        </p:txBody>
      </p:sp>
      <p:sp>
        <p:nvSpPr>
          <p:cNvPr id="5" name="object 5"/>
          <p:cNvSpPr txBox="1"/>
          <p:nvPr/>
        </p:nvSpPr>
        <p:spPr>
          <a:xfrm>
            <a:off x="743204" y="5591809"/>
            <a:ext cx="6249035" cy="263842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FOR</a:t>
            </a:r>
            <a:r>
              <a:rPr dirty="0" sz="1300" spc="-409" b="1">
                <a:latin typeface="Courier New"/>
                <a:cs typeface="Courier New"/>
              </a:rPr>
              <a:t> </a:t>
            </a:r>
            <a:r>
              <a:rPr dirty="0" sz="1300" spc="15" b="1">
                <a:latin typeface="Courier New"/>
                <a:cs typeface="Courier New"/>
              </a:rPr>
              <a:t>UPDATE</a:t>
            </a:r>
            <a:r>
              <a:rPr dirty="0" sz="1300" spc="-409" b="1">
                <a:latin typeface="Courier New"/>
                <a:cs typeface="Courier New"/>
              </a:rPr>
              <a:t> </a:t>
            </a:r>
            <a:r>
              <a:rPr dirty="0" sz="1300" spc="10" b="1">
                <a:latin typeface="Arial"/>
                <a:cs typeface="Arial"/>
              </a:rPr>
              <a:t>Clause</a:t>
            </a:r>
            <a:endParaRPr sz="1300">
              <a:latin typeface="Arial"/>
              <a:cs typeface="Arial"/>
            </a:endParaRPr>
          </a:p>
          <a:p>
            <a:pPr marL="137795" marR="36195">
              <a:lnSpc>
                <a:spcPct val="102600"/>
              </a:lnSpc>
              <a:spcBef>
                <a:spcPts val="380"/>
              </a:spcBef>
            </a:pPr>
            <a:r>
              <a:rPr dirty="0" sz="1300" spc="5">
                <a:latin typeface="Times New Roman"/>
                <a:cs typeface="Times New Roman"/>
              </a:rPr>
              <a:t>If the database server cannot acquire the locks </a:t>
            </a:r>
            <a:r>
              <a:rPr dirty="0" sz="1300" spc="10">
                <a:latin typeface="Times New Roman"/>
                <a:cs typeface="Times New Roman"/>
              </a:rPr>
              <a:t>on </a:t>
            </a:r>
            <a:r>
              <a:rPr dirty="0" sz="1300" spc="5">
                <a:latin typeface="Times New Roman"/>
                <a:cs typeface="Times New Roman"/>
              </a:rPr>
              <a:t>the rows it </a:t>
            </a:r>
            <a:r>
              <a:rPr dirty="0" sz="1300" spc="10">
                <a:latin typeface="Times New Roman"/>
                <a:cs typeface="Times New Roman"/>
              </a:rPr>
              <a:t>needs </a:t>
            </a:r>
            <a:r>
              <a:rPr dirty="0" sz="1300" spc="5">
                <a:latin typeface="Times New Roman"/>
                <a:cs typeface="Times New Roman"/>
              </a:rPr>
              <a:t>in a </a:t>
            </a:r>
            <a:r>
              <a:rPr dirty="0" sz="1300" spc="15">
                <a:latin typeface="Courier New"/>
                <a:cs typeface="Courier New"/>
              </a:rPr>
              <a:t>SELECT FOR  </a:t>
            </a:r>
            <a:r>
              <a:rPr dirty="0" sz="1300" spc="10">
                <a:latin typeface="Courier New"/>
                <a:cs typeface="Courier New"/>
              </a:rPr>
              <a:t>UPDATE</a:t>
            </a:r>
            <a:r>
              <a:rPr dirty="0" sz="1300" spc="10">
                <a:latin typeface="Times New Roman"/>
                <a:cs typeface="Times New Roman"/>
              </a:rPr>
              <a:t>,</a:t>
            </a:r>
            <a:r>
              <a:rPr dirty="0" sz="1300" spc="5">
                <a:latin typeface="Times New Roman"/>
                <a:cs typeface="Times New Roman"/>
              </a:rPr>
              <a:t> then</a:t>
            </a:r>
            <a:r>
              <a:rPr dirty="0" sz="1300" spc="10">
                <a:latin typeface="Times New Roman"/>
                <a:cs typeface="Times New Roman"/>
              </a:rPr>
              <a:t> </a:t>
            </a:r>
            <a:r>
              <a:rPr dirty="0" sz="1300" spc="5">
                <a:latin typeface="Times New Roman"/>
                <a:cs typeface="Times New Roman"/>
              </a:rPr>
              <a:t>it</a:t>
            </a:r>
            <a:r>
              <a:rPr dirty="0" sz="1300" spc="10">
                <a:latin typeface="Times New Roman"/>
                <a:cs typeface="Times New Roman"/>
              </a:rPr>
              <a:t> </a:t>
            </a:r>
            <a:r>
              <a:rPr dirty="0" sz="1300" spc="5">
                <a:latin typeface="Times New Roman"/>
                <a:cs typeface="Times New Roman"/>
              </a:rPr>
              <a:t>waits</a:t>
            </a:r>
            <a:r>
              <a:rPr dirty="0" sz="1300" spc="10">
                <a:latin typeface="Times New Roman"/>
                <a:cs typeface="Times New Roman"/>
              </a:rPr>
              <a:t> </a:t>
            </a:r>
            <a:r>
              <a:rPr dirty="0" sz="1300" spc="5">
                <a:latin typeface="Times New Roman"/>
                <a:cs typeface="Times New Roman"/>
              </a:rPr>
              <a:t>indefinitely.</a:t>
            </a:r>
            <a:r>
              <a:rPr dirty="0" sz="1300" spc="10">
                <a:latin typeface="Times New Roman"/>
                <a:cs typeface="Times New Roman"/>
              </a:rPr>
              <a:t> You </a:t>
            </a:r>
            <a:r>
              <a:rPr dirty="0" sz="1300" spc="5">
                <a:latin typeface="Times New Roman"/>
                <a:cs typeface="Times New Roman"/>
              </a:rPr>
              <a:t>can</a:t>
            </a:r>
            <a:r>
              <a:rPr dirty="0" sz="1300" spc="10">
                <a:latin typeface="Times New Roman"/>
                <a:cs typeface="Times New Roman"/>
              </a:rPr>
              <a:t> </a:t>
            </a:r>
            <a:r>
              <a:rPr dirty="0" sz="1300" spc="5">
                <a:latin typeface="Times New Roman"/>
                <a:cs typeface="Times New Roman"/>
              </a:rPr>
              <a:t>use the</a:t>
            </a:r>
            <a:r>
              <a:rPr dirty="0" sz="1300" spc="20">
                <a:latin typeface="Times New Roman"/>
                <a:cs typeface="Times New Roman"/>
              </a:rPr>
              <a:t> </a:t>
            </a:r>
            <a:r>
              <a:rPr dirty="0" sz="1300" spc="15">
                <a:latin typeface="Courier New"/>
                <a:cs typeface="Courier New"/>
              </a:rPr>
              <a:t>NOWAIT</a:t>
            </a:r>
            <a:r>
              <a:rPr dirty="0" sz="1300" spc="-445">
                <a:latin typeface="Courier New"/>
                <a:cs typeface="Courier New"/>
              </a:rPr>
              <a:t> </a:t>
            </a:r>
            <a:r>
              <a:rPr dirty="0" sz="1300" spc="10">
                <a:latin typeface="Times New Roman"/>
                <a:cs typeface="Times New Roman"/>
              </a:rPr>
              <a:t>clause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SELECT</a:t>
            </a:r>
            <a:r>
              <a:rPr dirty="0" sz="1300" spc="-450">
                <a:latin typeface="Courier New"/>
                <a:cs typeface="Courier New"/>
              </a:rPr>
              <a:t> </a:t>
            </a:r>
            <a:r>
              <a:rPr dirty="0" sz="1300" spc="15">
                <a:latin typeface="Courier New"/>
                <a:cs typeface="Courier New"/>
              </a:rPr>
              <a:t>FOR  </a:t>
            </a:r>
            <a:r>
              <a:rPr dirty="0" sz="1300" spc="10">
                <a:latin typeface="Courier New"/>
                <a:cs typeface="Courier New"/>
              </a:rPr>
              <a:t>UPDATE </a:t>
            </a:r>
            <a:r>
              <a:rPr dirty="0" sz="1300" spc="5">
                <a:latin typeface="Times New Roman"/>
                <a:cs typeface="Times New Roman"/>
              </a:rPr>
              <a:t>statement and test </a:t>
            </a:r>
            <a:r>
              <a:rPr dirty="0" sz="1300" spc="10">
                <a:latin typeface="Times New Roman"/>
                <a:cs typeface="Times New Roman"/>
              </a:rPr>
              <a:t>for </a:t>
            </a:r>
            <a:r>
              <a:rPr dirty="0" sz="1300" spc="5">
                <a:latin typeface="Times New Roman"/>
                <a:cs typeface="Times New Roman"/>
              </a:rPr>
              <a:t>the error </a:t>
            </a:r>
            <a:r>
              <a:rPr dirty="0" sz="1300" spc="10">
                <a:latin typeface="Times New Roman"/>
                <a:cs typeface="Times New Roman"/>
              </a:rPr>
              <a:t>code that </a:t>
            </a:r>
            <a:r>
              <a:rPr dirty="0" sz="1300" spc="5">
                <a:latin typeface="Times New Roman"/>
                <a:cs typeface="Times New Roman"/>
              </a:rPr>
              <a:t>returns due to failure to acquire the  locks in a loop. Therefore, </a:t>
            </a:r>
            <a:r>
              <a:rPr dirty="0" sz="1300" spc="10">
                <a:latin typeface="Times New Roman"/>
                <a:cs typeface="Times New Roman"/>
              </a:rPr>
              <a:t>you can </a:t>
            </a:r>
            <a:r>
              <a:rPr dirty="0" sz="1300" spc="5">
                <a:latin typeface="Times New Roman"/>
                <a:cs typeface="Times New Roman"/>
              </a:rPr>
              <a:t>retry opening the cursor </a:t>
            </a:r>
            <a:r>
              <a:rPr dirty="0" sz="1300" spc="10" i="1">
                <a:latin typeface="Times New Roman"/>
                <a:cs typeface="Times New Roman"/>
              </a:rPr>
              <a:t>n </a:t>
            </a:r>
            <a:r>
              <a:rPr dirty="0" sz="1300" spc="10">
                <a:latin typeface="Times New Roman"/>
                <a:cs typeface="Times New Roman"/>
              </a:rPr>
              <a:t>times </a:t>
            </a:r>
            <a:r>
              <a:rPr dirty="0" sz="1300" spc="5">
                <a:latin typeface="Times New Roman"/>
                <a:cs typeface="Times New Roman"/>
              </a:rPr>
              <a:t>before </a:t>
            </a:r>
            <a:r>
              <a:rPr dirty="0" sz="1300" spc="10">
                <a:latin typeface="Times New Roman"/>
                <a:cs typeface="Times New Roman"/>
              </a:rPr>
              <a:t>terminating </a:t>
            </a:r>
            <a:r>
              <a:rPr dirty="0" sz="1300" spc="5">
                <a:latin typeface="Times New Roman"/>
                <a:cs typeface="Times New Roman"/>
              </a:rPr>
              <a:t>the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138430" marR="5080">
              <a:lnSpc>
                <a:spcPct val="101499"/>
              </a:lnSpc>
              <a:spcBef>
                <a:spcPts val="320"/>
              </a:spcBef>
            </a:pPr>
            <a:r>
              <a:rPr dirty="0" sz="1300" spc="5">
                <a:latin typeface="Times New Roman"/>
                <a:cs typeface="Times New Roman"/>
              </a:rPr>
              <a:t>If</a:t>
            </a:r>
            <a:r>
              <a:rPr dirty="0" sz="1300" spc="10">
                <a:latin typeface="Times New Roman"/>
                <a:cs typeface="Times New Roman"/>
              </a:rPr>
              <a:t> you </a:t>
            </a:r>
            <a:r>
              <a:rPr dirty="0" sz="1300" spc="5">
                <a:latin typeface="Times New Roman"/>
                <a:cs typeface="Times New Roman"/>
              </a:rPr>
              <a:t>intend</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update</a:t>
            </a:r>
            <a:r>
              <a:rPr dirty="0" sz="1300" spc="10">
                <a:latin typeface="Times New Roman"/>
                <a:cs typeface="Times New Roman"/>
              </a:rPr>
              <a:t> </a:t>
            </a:r>
            <a:r>
              <a:rPr dirty="0" sz="1300" spc="5">
                <a:latin typeface="Times New Roman"/>
                <a:cs typeface="Times New Roman"/>
              </a:rPr>
              <a:t>or</a:t>
            </a:r>
            <a:r>
              <a:rPr dirty="0" sz="1300" spc="15">
                <a:latin typeface="Times New Roman"/>
                <a:cs typeface="Times New Roman"/>
              </a:rPr>
              <a:t> </a:t>
            </a:r>
            <a:r>
              <a:rPr dirty="0" sz="1300" spc="5">
                <a:latin typeface="Times New Roman"/>
                <a:cs typeface="Times New Roman"/>
              </a:rPr>
              <a:t>delete</a:t>
            </a:r>
            <a:r>
              <a:rPr dirty="0" sz="1300" spc="10">
                <a:latin typeface="Times New Roman"/>
                <a:cs typeface="Times New Roman"/>
              </a:rPr>
              <a:t> </a:t>
            </a:r>
            <a:r>
              <a:rPr dirty="0" sz="1300" spc="5">
                <a:latin typeface="Times New Roman"/>
                <a:cs typeface="Times New Roman"/>
              </a:rPr>
              <a:t>rows</a:t>
            </a:r>
            <a:r>
              <a:rPr dirty="0" sz="1300" spc="15">
                <a:latin typeface="Times New Roman"/>
                <a:cs typeface="Times New Roman"/>
              </a:rPr>
              <a:t> </a:t>
            </a:r>
            <a:r>
              <a:rPr dirty="0" sz="1300" spc="10">
                <a:latin typeface="Times New Roman"/>
                <a:cs typeface="Times New Roman"/>
              </a:rPr>
              <a:t>by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WHERE</a:t>
            </a:r>
            <a:r>
              <a:rPr dirty="0" sz="1300" spc="-440">
                <a:latin typeface="Courier New"/>
                <a:cs typeface="Courier New"/>
              </a:rPr>
              <a:t> </a:t>
            </a:r>
            <a:r>
              <a:rPr dirty="0" sz="1300" spc="15">
                <a:latin typeface="Courier New"/>
                <a:cs typeface="Courier New"/>
              </a:rPr>
              <a:t>CURRENT</a:t>
            </a:r>
            <a:r>
              <a:rPr dirty="0" sz="1300" spc="-434">
                <a:latin typeface="Courier New"/>
                <a:cs typeface="Courier New"/>
              </a:rPr>
              <a:t> </a:t>
            </a:r>
            <a:r>
              <a:rPr dirty="0" sz="1300" spc="10">
                <a:latin typeface="Courier New"/>
                <a:cs typeface="Courier New"/>
              </a:rPr>
              <a:t>OF</a:t>
            </a:r>
            <a:r>
              <a:rPr dirty="0" sz="1300" spc="-445">
                <a:latin typeface="Courier New"/>
                <a:cs typeface="Courier New"/>
              </a:rPr>
              <a:t> </a:t>
            </a:r>
            <a:r>
              <a:rPr dirty="0" sz="1300" spc="5">
                <a:latin typeface="Times New Roman"/>
                <a:cs typeface="Times New Roman"/>
              </a:rPr>
              <a:t>clause,</a:t>
            </a:r>
            <a:r>
              <a:rPr dirty="0" sz="1300" spc="10">
                <a:latin typeface="Times New Roman"/>
                <a:cs typeface="Times New Roman"/>
              </a:rPr>
              <a:t> you</a:t>
            </a:r>
            <a:r>
              <a:rPr dirty="0" sz="1300" spc="15">
                <a:latin typeface="Times New Roman"/>
                <a:cs typeface="Times New Roman"/>
              </a:rPr>
              <a:t> </a:t>
            </a:r>
            <a:r>
              <a:rPr dirty="0" sz="1300" spc="5">
                <a:latin typeface="Times New Roman"/>
                <a:cs typeface="Times New Roman"/>
              </a:rPr>
              <a:t>must  specify</a:t>
            </a:r>
            <a:r>
              <a:rPr dirty="0" sz="1300">
                <a:latin typeface="Times New Roman"/>
                <a:cs typeface="Times New Roman"/>
              </a:rPr>
              <a:t> </a:t>
            </a:r>
            <a:r>
              <a:rPr dirty="0" sz="1300" spc="5">
                <a:latin typeface="Times New Roman"/>
                <a:cs typeface="Times New Roman"/>
              </a:rPr>
              <a:t>a </a:t>
            </a:r>
            <a:r>
              <a:rPr dirty="0" sz="1300" spc="10">
                <a:latin typeface="Times New Roman"/>
                <a:cs typeface="Times New Roman"/>
              </a:rPr>
              <a:t>column</a:t>
            </a:r>
            <a:r>
              <a:rPr dirty="0" sz="1300" spc="5">
                <a:latin typeface="Times New Roman"/>
                <a:cs typeface="Times New Roman"/>
              </a:rPr>
              <a:t> </a:t>
            </a:r>
            <a:r>
              <a:rPr dirty="0" sz="1300" spc="10">
                <a:latin typeface="Times New Roman"/>
                <a:cs typeface="Times New Roman"/>
              </a:rPr>
              <a:t>name</a:t>
            </a:r>
            <a:r>
              <a:rPr dirty="0" sz="1300" spc="5">
                <a:latin typeface="Times New Roman"/>
                <a:cs typeface="Times New Roman"/>
              </a:rPr>
              <a:t> in the</a:t>
            </a:r>
            <a:r>
              <a:rPr dirty="0" sz="1300" spc="10">
                <a:latin typeface="Times New Roman"/>
                <a:cs typeface="Times New Roman"/>
              </a:rPr>
              <a:t> </a:t>
            </a:r>
            <a:r>
              <a:rPr dirty="0" sz="1300" spc="15">
                <a:latin typeface="Courier New"/>
                <a:cs typeface="Courier New"/>
              </a:rPr>
              <a:t>FOR</a:t>
            </a:r>
            <a:r>
              <a:rPr dirty="0" sz="1300" spc="-445">
                <a:latin typeface="Courier New"/>
                <a:cs typeface="Courier New"/>
              </a:rPr>
              <a:t> </a:t>
            </a:r>
            <a:r>
              <a:rPr dirty="0" sz="1300" spc="15">
                <a:latin typeface="Courier New"/>
                <a:cs typeface="Courier New"/>
              </a:rPr>
              <a:t>UPDATE</a:t>
            </a:r>
            <a:r>
              <a:rPr dirty="0" sz="1300" spc="-445">
                <a:latin typeface="Courier New"/>
                <a:cs typeface="Courier New"/>
              </a:rPr>
              <a:t> </a:t>
            </a:r>
            <a:r>
              <a:rPr dirty="0" sz="1300" spc="10">
                <a:latin typeface="Courier New"/>
                <a:cs typeface="Courier New"/>
              </a:rPr>
              <a:t>OF</a:t>
            </a:r>
            <a:r>
              <a:rPr dirty="0" sz="1300" spc="-455">
                <a:latin typeface="Courier New"/>
                <a:cs typeface="Courier New"/>
              </a:rPr>
              <a:t> </a:t>
            </a:r>
            <a:r>
              <a:rPr dirty="0" sz="1300" spc="5">
                <a:latin typeface="Times New Roman"/>
                <a:cs typeface="Times New Roman"/>
              </a:rPr>
              <a:t>clause.</a:t>
            </a:r>
            <a:endParaRPr sz="1300">
              <a:latin typeface="Times New Roman"/>
              <a:cs typeface="Times New Roman"/>
            </a:endParaRPr>
          </a:p>
          <a:p>
            <a:pPr marL="138430" marR="128270">
              <a:lnSpc>
                <a:spcPct val="101400"/>
              </a:lnSpc>
              <a:spcBef>
                <a:spcPts val="395"/>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have a large table, </a:t>
            </a:r>
            <a:r>
              <a:rPr dirty="0" sz="1300" spc="10">
                <a:latin typeface="Times New Roman"/>
                <a:cs typeface="Times New Roman"/>
              </a:rPr>
              <a:t>you </a:t>
            </a:r>
            <a:r>
              <a:rPr dirty="0" sz="1300" spc="5">
                <a:latin typeface="Times New Roman"/>
                <a:cs typeface="Times New Roman"/>
              </a:rPr>
              <a:t>can achieve better </a:t>
            </a:r>
            <a:r>
              <a:rPr dirty="0" sz="1300" spc="10">
                <a:latin typeface="Times New Roman"/>
                <a:cs typeface="Times New Roman"/>
              </a:rPr>
              <a:t>performance by </a:t>
            </a:r>
            <a:r>
              <a:rPr dirty="0" sz="1300" spc="5">
                <a:latin typeface="Times New Roman"/>
                <a:cs typeface="Times New Roman"/>
              </a:rPr>
              <a:t>using the </a:t>
            </a:r>
            <a:r>
              <a:rPr dirty="0" sz="1300" spc="15">
                <a:latin typeface="Courier New"/>
                <a:cs typeface="Courier New"/>
              </a:rPr>
              <a:t>LOCK</a:t>
            </a:r>
            <a:r>
              <a:rPr dirty="0" sz="1300" spc="-409">
                <a:latin typeface="Courier New"/>
                <a:cs typeface="Courier New"/>
              </a:rPr>
              <a:t> </a:t>
            </a:r>
            <a:r>
              <a:rPr dirty="0" sz="1300" spc="15">
                <a:latin typeface="Courier New"/>
                <a:cs typeface="Courier New"/>
              </a:rPr>
              <a:t>TABLE  </a:t>
            </a:r>
            <a:r>
              <a:rPr dirty="0" sz="1300" spc="5">
                <a:latin typeface="Times New Roman"/>
                <a:cs typeface="Times New Roman"/>
              </a:rPr>
              <a:t>statement to lock all rows in the table. However, </a:t>
            </a:r>
            <a:r>
              <a:rPr dirty="0" sz="1300" spc="10">
                <a:latin typeface="Times New Roman"/>
                <a:cs typeface="Times New Roman"/>
              </a:rPr>
              <a:t>when </a:t>
            </a:r>
            <a:r>
              <a:rPr dirty="0" sz="1300" spc="5">
                <a:latin typeface="Times New Roman"/>
                <a:cs typeface="Times New Roman"/>
              </a:rPr>
              <a:t>using </a:t>
            </a:r>
            <a:r>
              <a:rPr dirty="0" sz="1300" spc="10">
                <a:latin typeface="Courier New"/>
                <a:cs typeface="Courier New"/>
              </a:rPr>
              <a:t>LOCK </a:t>
            </a:r>
            <a:r>
              <a:rPr dirty="0" sz="1300" spc="5">
                <a:latin typeface="Courier New"/>
                <a:cs typeface="Courier New"/>
              </a:rPr>
              <a:t>TABLE</a:t>
            </a:r>
            <a:r>
              <a:rPr dirty="0" sz="1300" spc="5">
                <a:latin typeface="Times New Roman"/>
                <a:cs typeface="Times New Roman"/>
              </a:rPr>
              <a:t>, </a:t>
            </a:r>
            <a:r>
              <a:rPr dirty="0" sz="1300" spc="10">
                <a:latin typeface="Times New Roman"/>
                <a:cs typeface="Times New Roman"/>
              </a:rPr>
              <a:t>you </a:t>
            </a:r>
            <a:r>
              <a:rPr dirty="0" sz="1300" spc="5">
                <a:latin typeface="Times New Roman"/>
                <a:cs typeface="Times New Roman"/>
              </a:rPr>
              <a:t>cannot  use the </a:t>
            </a:r>
            <a:r>
              <a:rPr dirty="0" sz="1300" spc="15">
                <a:latin typeface="Courier New"/>
                <a:cs typeface="Courier New"/>
              </a:rPr>
              <a:t>WHERE CURRENT </a:t>
            </a:r>
            <a:r>
              <a:rPr dirty="0" sz="1300" spc="10">
                <a:latin typeface="Courier New"/>
                <a:cs typeface="Courier New"/>
              </a:rPr>
              <a:t>OF </a:t>
            </a:r>
            <a:r>
              <a:rPr dirty="0" sz="1300" spc="5">
                <a:latin typeface="Times New Roman"/>
                <a:cs typeface="Times New Roman"/>
              </a:rPr>
              <a:t>clause and must use the notation </a:t>
            </a:r>
            <a:r>
              <a:rPr dirty="0" sz="1300" spc="15">
                <a:latin typeface="Courier New"/>
                <a:cs typeface="Courier New"/>
              </a:rPr>
              <a:t>WHERE </a:t>
            </a:r>
            <a:r>
              <a:rPr dirty="0" sz="1300" spc="10" i="1">
                <a:latin typeface="Courier New"/>
                <a:cs typeface="Courier New"/>
              </a:rPr>
              <a:t>column </a:t>
            </a:r>
            <a:r>
              <a:rPr dirty="0" sz="1300" spc="10">
                <a:latin typeface="Courier New"/>
                <a:cs typeface="Courier New"/>
              </a:rPr>
              <a:t>=  </a:t>
            </a:r>
            <a:r>
              <a:rPr dirty="0" sz="1300" spc="10" i="1">
                <a:latin typeface="Courier New"/>
                <a:cs typeface="Courier New"/>
              </a:rPr>
              <a:t>identifier</a:t>
            </a:r>
            <a:r>
              <a:rPr dirty="0" sz="1300" spc="10">
                <a:latin typeface="Times New Roman"/>
                <a:cs typeface="Times New Roman"/>
              </a:rPr>
              <a:t>.</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b="1">
                <a:latin typeface="Arial"/>
                <a:cs typeface="Arial"/>
              </a:rPr>
              <a:t>Types of </a:t>
            </a:r>
            <a:r>
              <a:rPr dirty="0" sz="2000" spc="-5" b="1">
                <a:latin typeface="Arial"/>
                <a:cs typeface="Arial"/>
              </a:rPr>
              <a:t>DML</a:t>
            </a:r>
            <a:r>
              <a:rPr dirty="0" sz="2000" spc="-10" b="1">
                <a:latin typeface="Arial"/>
                <a:cs typeface="Arial"/>
              </a:rPr>
              <a:t> </a:t>
            </a:r>
            <a:r>
              <a:rPr dirty="0" sz="2000" b="1">
                <a:latin typeface="Arial"/>
                <a:cs typeface="Arial"/>
              </a:rPr>
              <a:t>Triggers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885190">
              <a:lnSpc>
                <a:spcPct val="101299"/>
              </a:lnSpc>
            </a:pPr>
            <a:r>
              <a:rPr dirty="0" sz="1550" spc="10" b="1">
                <a:latin typeface="Arial"/>
                <a:cs typeface="Arial"/>
              </a:rPr>
              <a:t>The trigger type determines whether the body  executes </a:t>
            </a:r>
            <a:r>
              <a:rPr dirty="0" sz="1550" spc="5" b="1">
                <a:latin typeface="Arial"/>
                <a:cs typeface="Arial"/>
              </a:rPr>
              <a:t>for </a:t>
            </a:r>
            <a:r>
              <a:rPr dirty="0" sz="1550" spc="10" b="1">
                <a:latin typeface="Arial"/>
                <a:cs typeface="Arial"/>
              </a:rPr>
              <a:t>each row or only once </a:t>
            </a:r>
            <a:r>
              <a:rPr dirty="0" sz="1550" spc="5" b="1">
                <a:latin typeface="Arial"/>
                <a:cs typeface="Arial"/>
              </a:rPr>
              <a:t>for </a:t>
            </a:r>
            <a:r>
              <a:rPr dirty="0" sz="1550" spc="10" b="1">
                <a:latin typeface="Arial"/>
                <a:cs typeface="Arial"/>
              </a:rPr>
              <a:t>the triggering  statement.</a:t>
            </a:r>
            <a:endParaRPr sz="1550">
              <a:latin typeface="Arial"/>
              <a:cs typeface="Arial"/>
            </a:endParaRPr>
          </a:p>
          <a:p>
            <a:pPr marL="1035050" indent="-327660">
              <a:lnSpc>
                <a:spcPct val="100000"/>
              </a:lnSpc>
              <a:spcBef>
                <a:spcPts val="254"/>
              </a:spcBef>
              <a:buClr>
                <a:srgbClr val="FF0000"/>
              </a:buClr>
              <a:buFont typeface="Arial"/>
              <a:buChar char="•"/>
              <a:tabLst>
                <a:tab pos="1035050" algn="l"/>
                <a:tab pos="1035685" algn="l"/>
              </a:tabLst>
            </a:pPr>
            <a:r>
              <a:rPr dirty="0" sz="1550" spc="15" b="1">
                <a:latin typeface="Arial"/>
                <a:cs typeface="Arial"/>
              </a:rPr>
              <a:t>A </a:t>
            </a:r>
            <a:r>
              <a:rPr dirty="0" sz="1550" spc="5" b="1">
                <a:latin typeface="Arial"/>
                <a:cs typeface="Arial"/>
              </a:rPr>
              <a:t>statement</a:t>
            </a:r>
            <a:r>
              <a:rPr dirty="0" sz="1550" spc="-10" b="1">
                <a:latin typeface="Arial"/>
                <a:cs typeface="Arial"/>
              </a:rPr>
              <a:t> </a:t>
            </a:r>
            <a:r>
              <a:rPr dirty="0" sz="1550" spc="5" b="1">
                <a:latin typeface="Arial"/>
                <a:cs typeface="Arial"/>
              </a:rPr>
              <a:t>trigger:</a:t>
            </a:r>
            <a:endParaRPr sz="1550">
              <a:latin typeface="Arial"/>
              <a:cs typeface="Arial"/>
            </a:endParaRPr>
          </a:p>
          <a:p>
            <a:pPr lvl="1" marL="1362075" indent="-245110">
              <a:lnSpc>
                <a:spcPct val="100000"/>
              </a:lnSpc>
              <a:spcBef>
                <a:spcPts val="350"/>
              </a:spcBef>
              <a:buClr>
                <a:srgbClr val="FF0000"/>
              </a:buClr>
              <a:buFont typeface="Arial"/>
              <a:buChar char="–"/>
              <a:tabLst>
                <a:tab pos="1362075" algn="l"/>
                <a:tab pos="1362710" algn="l"/>
              </a:tabLst>
            </a:pPr>
            <a:r>
              <a:rPr dirty="0" sz="1400" spc="15" b="1">
                <a:latin typeface="Arial"/>
                <a:cs typeface="Arial"/>
              </a:rPr>
              <a:t>Executes once </a:t>
            </a:r>
            <a:r>
              <a:rPr dirty="0" sz="1400" spc="10" b="1">
                <a:latin typeface="Arial"/>
                <a:cs typeface="Arial"/>
              </a:rPr>
              <a:t>for the triggering</a:t>
            </a:r>
            <a:r>
              <a:rPr dirty="0" sz="1400" spc="-30" b="1">
                <a:latin typeface="Arial"/>
                <a:cs typeface="Arial"/>
              </a:rPr>
              <a:t> </a:t>
            </a:r>
            <a:r>
              <a:rPr dirty="0" sz="1400" spc="10" b="1">
                <a:latin typeface="Arial"/>
                <a:cs typeface="Arial"/>
              </a:rPr>
              <a:t>event</a:t>
            </a:r>
            <a:endParaRPr sz="1400">
              <a:latin typeface="Arial"/>
              <a:cs typeface="Arial"/>
            </a:endParaRPr>
          </a:p>
          <a:p>
            <a:pPr lvl="1" marL="1362075" indent="-245110">
              <a:lnSpc>
                <a:spcPct val="100000"/>
              </a:lnSpc>
              <a:spcBef>
                <a:spcPts val="370"/>
              </a:spcBef>
              <a:buClr>
                <a:srgbClr val="FF0000"/>
              </a:buClr>
              <a:buFont typeface="Arial"/>
              <a:buChar char="–"/>
              <a:tabLst>
                <a:tab pos="1362075" algn="l"/>
                <a:tab pos="1362710" algn="l"/>
              </a:tabLst>
            </a:pPr>
            <a:r>
              <a:rPr dirty="0" sz="1400" spc="10" b="1">
                <a:latin typeface="Arial"/>
                <a:cs typeface="Arial"/>
              </a:rPr>
              <a:t>Is the default type of</a:t>
            </a:r>
            <a:r>
              <a:rPr dirty="0" sz="1400" spc="-20" b="1">
                <a:latin typeface="Arial"/>
                <a:cs typeface="Arial"/>
              </a:rPr>
              <a:t> </a:t>
            </a:r>
            <a:r>
              <a:rPr dirty="0" sz="1400" spc="5" b="1">
                <a:latin typeface="Arial"/>
                <a:cs typeface="Arial"/>
              </a:rPr>
              <a:t>trigger</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5" b="1">
                <a:latin typeface="Arial"/>
                <a:cs typeface="Arial"/>
              </a:rPr>
              <a:t>Fires </a:t>
            </a:r>
            <a:r>
              <a:rPr dirty="0" sz="1400" spc="10" b="1">
                <a:latin typeface="Arial"/>
                <a:cs typeface="Arial"/>
              </a:rPr>
              <a:t>once even </a:t>
            </a:r>
            <a:r>
              <a:rPr dirty="0" sz="1400" spc="5" b="1">
                <a:latin typeface="Arial"/>
                <a:cs typeface="Arial"/>
              </a:rPr>
              <a:t>if </a:t>
            </a:r>
            <a:r>
              <a:rPr dirty="0" sz="1400" spc="10" b="1">
                <a:latin typeface="Arial"/>
                <a:cs typeface="Arial"/>
              </a:rPr>
              <a:t>no rows are </a:t>
            </a:r>
            <a:r>
              <a:rPr dirty="0" sz="1400" spc="5" b="1">
                <a:latin typeface="Arial"/>
                <a:cs typeface="Arial"/>
              </a:rPr>
              <a:t>affected at</a:t>
            </a:r>
            <a:r>
              <a:rPr dirty="0" sz="1400" spc="-20" b="1">
                <a:latin typeface="Arial"/>
                <a:cs typeface="Arial"/>
              </a:rPr>
              <a:t> </a:t>
            </a:r>
            <a:r>
              <a:rPr dirty="0" sz="1400" spc="5" b="1">
                <a:latin typeface="Arial"/>
                <a:cs typeface="Arial"/>
              </a:rPr>
              <a:t>all</a:t>
            </a:r>
            <a:endParaRPr sz="1400">
              <a:latin typeface="Arial"/>
              <a:cs typeface="Arial"/>
            </a:endParaRPr>
          </a:p>
          <a:p>
            <a:pPr marL="1035050" indent="-327025">
              <a:lnSpc>
                <a:spcPct val="100000"/>
              </a:lnSpc>
              <a:spcBef>
                <a:spcPts val="240"/>
              </a:spcBef>
              <a:buClr>
                <a:srgbClr val="FF0000"/>
              </a:buClr>
              <a:buFont typeface="Arial"/>
              <a:buChar char="•"/>
              <a:tabLst>
                <a:tab pos="1035050" algn="l"/>
                <a:tab pos="1035685" algn="l"/>
              </a:tabLst>
            </a:pPr>
            <a:r>
              <a:rPr dirty="0" sz="1550" spc="15" b="1">
                <a:latin typeface="Arial"/>
                <a:cs typeface="Arial"/>
              </a:rPr>
              <a:t>A </a:t>
            </a:r>
            <a:r>
              <a:rPr dirty="0" sz="1550" spc="10" b="1">
                <a:latin typeface="Arial"/>
                <a:cs typeface="Arial"/>
              </a:rPr>
              <a:t>row</a:t>
            </a:r>
            <a:r>
              <a:rPr dirty="0" sz="1550" spc="-10" b="1">
                <a:latin typeface="Arial"/>
                <a:cs typeface="Arial"/>
              </a:rPr>
              <a:t> </a:t>
            </a:r>
            <a:r>
              <a:rPr dirty="0" sz="1550" spc="5" b="1">
                <a:latin typeface="Arial"/>
                <a:cs typeface="Arial"/>
              </a:rPr>
              <a:t>trigger:</a:t>
            </a:r>
            <a:endParaRPr sz="1550">
              <a:latin typeface="Arial"/>
              <a:cs typeface="Arial"/>
            </a:endParaRPr>
          </a:p>
          <a:p>
            <a:pPr lvl="1" marL="1362075" marR="1438275" indent="-245110">
              <a:lnSpc>
                <a:spcPct val="102200"/>
              </a:lnSpc>
              <a:spcBef>
                <a:spcPts val="310"/>
              </a:spcBef>
              <a:buClr>
                <a:srgbClr val="FF0000"/>
              </a:buClr>
              <a:buFont typeface="Arial"/>
              <a:buChar char="–"/>
              <a:tabLst>
                <a:tab pos="1362075" algn="l"/>
                <a:tab pos="1362710" algn="l"/>
              </a:tabLst>
            </a:pPr>
            <a:r>
              <a:rPr dirty="0" sz="1400" spc="15" b="1">
                <a:latin typeface="Arial"/>
                <a:cs typeface="Arial"/>
              </a:rPr>
              <a:t>Executes once </a:t>
            </a:r>
            <a:r>
              <a:rPr dirty="0" sz="1400" spc="10" b="1">
                <a:latin typeface="Arial"/>
                <a:cs typeface="Arial"/>
              </a:rPr>
              <a:t>for </a:t>
            </a:r>
            <a:r>
              <a:rPr dirty="0" sz="1400" spc="15" b="1">
                <a:latin typeface="Arial"/>
                <a:cs typeface="Arial"/>
              </a:rPr>
              <a:t>each </a:t>
            </a:r>
            <a:r>
              <a:rPr dirty="0" sz="1400" spc="10" b="1">
                <a:latin typeface="Arial"/>
                <a:cs typeface="Arial"/>
              </a:rPr>
              <a:t>row affected </a:t>
            </a:r>
            <a:r>
              <a:rPr dirty="0" sz="1400" spc="15" b="1">
                <a:latin typeface="Arial"/>
                <a:cs typeface="Arial"/>
              </a:rPr>
              <a:t>by</a:t>
            </a:r>
            <a:r>
              <a:rPr dirty="0" sz="1400" spc="-85" b="1">
                <a:latin typeface="Arial"/>
                <a:cs typeface="Arial"/>
              </a:rPr>
              <a:t> </a:t>
            </a:r>
            <a:r>
              <a:rPr dirty="0" sz="1400" spc="10" b="1">
                <a:latin typeface="Arial"/>
                <a:cs typeface="Arial"/>
              </a:rPr>
              <a:t>the  </a:t>
            </a:r>
            <a:r>
              <a:rPr dirty="0" sz="1400" spc="5" b="1">
                <a:latin typeface="Arial"/>
                <a:cs typeface="Arial"/>
              </a:rPr>
              <a:t>triggering</a:t>
            </a:r>
            <a:r>
              <a:rPr dirty="0" sz="1400" b="1">
                <a:latin typeface="Arial"/>
                <a:cs typeface="Arial"/>
              </a:rPr>
              <a:t> </a:t>
            </a:r>
            <a:r>
              <a:rPr dirty="0" sz="1400" spc="5" b="1">
                <a:latin typeface="Arial"/>
                <a:cs typeface="Arial"/>
              </a:rPr>
              <a:t>event</a:t>
            </a:r>
            <a:endParaRPr sz="1400">
              <a:latin typeface="Arial"/>
              <a:cs typeface="Arial"/>
            </a:endParaRPr>
          </a:p>
          <a:p>
            <a:pPr lvl="1" marL="1362075" marR="1137920" indent="-245110">
              <a:lnSpc>
                <a:spcPts val="1550"/>
              </a:lnSpc>
              <a:spcBef>
                <a:spcPts val="395"/>
              </a:spcBef>
              <a:buClr>
                <a:srgbClr val="FF0000"/>
              </a:buClr>
              <a:buFont typeface="Arial"/>
              <a:buChar char="–"/>
              <a:tabLst>
                <a:tab pos="1362075" algn="l"/>
                <a:tab pos="1362710" algn="l"/>
              </a:tabLst>
            </a:pPr>
            <a:r>
              <a:rPr dirty="0" sz="1400" spc="10" b="1">
                <a:latin typeface="Arial"/>
                <a:cs typeface="Arial"/>
              </a:rPr>
              <a:t>Is not executed </a:t>
            </a:r>
            <a:r>
              <a:rPr dirty="0" sz="1400" spc="5" b="1">
                <a:latin typeface="Arial"/>
                <a:cs typeface="Arial"/>
              </a:rPr>
              <a:t>if </a:t>
            </a:r>
            <a:r>
              <a:rPr dirty="0" sz="1400" spc="10" b="1">
                <a:latin typeface="Arial"/>
                <a:cs typeface="Arial"/>
              </a:rPr>
              <a:t>the </a:t>
            </a:r>
            <a:r>
              <a:rPr dirty="0" sz="1400" spc="5" b="1">
                <a:latin typeface="Arial"/>
                <a:cs typeface="Arial"/>
              </a:rPr>
              <a:t>triggering </a:t>
            </a:r>
            <a:r>
              <a:rPr dirty="0" sz="1400" spc="10" b="1">
                <a:latin typeface="Arial"/>
                <a:cs typeface="Arial"/>
              </a:rPr>
              <a:t>event </a:t>
            </a:r>
            <a:r>
              <a:rPr dirty="0" sz="1400" spc="15" b="1">
                <a:latin typeface="Arial"/>
                <a:cs typeface="Arial"/>
              </a:rPr>
              <a:t>does </a:t>
            </a:r>
            <a:r>
              <a:rPr dirty="0" sz="1400" spc="10" b="1">
                <a:latin typeface="Arial"/>
                <a:cs typeface="Arial"/>
              </a:rPr>
              <a:t>not  affect </a:t>
            </a:r>
            <a:r>
              <a:rPr dirty="0" sz="1400" spc="15" b="1">
                <a:latin typeface="Arial"/>
                <a:cs typeface="Arial"/>
              </a:rPr>
              <a:t>any</a:t>
            </a:r>
            <a:r>
              <a:rPr dirty="0" sz="1400" spc="-20" b="1">
                <a:latin typeface="Arial"/>
                <a:cs typeface="Arial"/>
              </a:rPr>
              <a:t> </a:t>
            </a:r>
            <a:r>
              <a:rPr dirty="0" sz="1400" spc="15" b="1">
                <a:latin typeface="Arial"/>
                <a:cs typeface="Arial"/>
              </a:rPr>
              <a:t>rows</a:t>
            </a:r>
            <a:endParaRPr sz="1400">
              <a:latin typeface="Arial"/>
              <a:cs typeface="Arial"/>
            </a:endParaRPr>
          </a:p>
          <a:p>
            <a:pPr lvl="1" marL="1362075" indent="-245110">
              <a:lnSpc>
                <a:spcPct val="100000"/>
              </a:lnSpc>
              <a:spcBef>
                <a:spcPts val="204"/>
              </a:spcBef>
              <a:buClr>
                <a:srgbClr val="FF0000"/>
              </a:buClr>
              <a:buFont typeface="Arial"/>
              <a:buChar char="–"/>
              <a:tabLst>
                <a:tab pos="1362075" algn="l"/>
                <a:tab pos="1362710" algn="l"/>
              </a:tabLst>
            </a:pPr>
            <a:r>
              <a:rPr dirty="0" sz="1400" spc="10" b="1">
                <a:latin typeface="Arial"/>
                <a:cs typeface="Arial"/>
              </a:rPr>
              <a:t>Is indicated </a:t>
            </a:r>
            <a:r>
              <a:rPr dirty="0" sz="1400" spc="15" b="1">
                <a:latin typeface="Arial"/>
                <a:cs typeface="Arial"/>
              </a:rPr>
              <a:t>by</a:t>
            </a:r>
            <a:r>
              <a:rPr dirty="0" sz="1400" spc="-10" b="1">
                <a:latin typeface="Arial"/>
                <a:cs typeface="Arial"/>
              </a:rPr>
              <a:t> </a:t>
            </a:r>
            <a:r>
              <a:rPr dirty="0" sz="1400" spc="10" b="1">
                <a:latin typeface="Arial"/>
                <a:cs typeface="Arial"/>
              </a:rPr>
              <a:t>specifying the</a:t>
            </a:r>
            <a:r>
              <a:rPr dirty="0" sz="1400" spc="-10" b="1">
                <a:latin typeface="Arial"/>
                <a:cs typeface="Arial"/>
              </a:rPr>
              <a:t> </a:t>
            </a:r>
            <a:r>
              <a:rPr dirty="0" sz="1400" spc="15" b="1">
                <a:latin typeface="Courier New"/>
                <a:cs typeface="Courier New"/>
              </a:rPr>
              <a:t>FOR</a:t>
            </a:r>
            <a:r>
              <a:rPr dirty="0" sz="1400" spc="-445" b="1">
                <a:latin typeface="Courier New"/>
                <a:cs typeface="Courier New"/>
              </a:rPr>
              <a:t> </a:t>
            </a:r>
            <a:r>
              <a:rPr dirty="0" sz="1400" spc="15" b="1">
                <a:latin typeface="Courier New"/>
                <a:cs typeface="Courier New"/>
              </a:rPr>
              <a:t>EACH</a:t>
            </a:r>
            <a:r>
              <a:rPr dirty="0" sz="1400" spc="-440" b="1">
                <a:latin typeface="Courier New"/>
                <a:cs typeface="Courier New"/>
              </a:rPr>
              <a:t> </a:t>
            </a:r>
            <a:r>
              <a:rPr dirty="0" sz="1400" spc="15" b="1">
                <a:latin typeface="Courier New"/>
                <a:cs typeface="Courier New"/>
              </a:rPr>
              <a:t>ROW</a:t>
            </a:r>
            <a:r>
              <a:rPr dirty="0" sz="1400" spc="-445" b="1">
                <a:latin typeface="Courier New"/>
                <a:cs typeface="Courier New"/>
              </a:rPr>
              <a:t> </a:t>
            </a:r>
            <a:r>
              <a:rPr dirty="0" sz="1400" spc="10" b="1">
                <a:latin typeface="Arial"/>
                <a:cs typeface="Arial"/>
              </a:rPr>
              <a:t>clause</a:t>
            </a:r>
            <a:endParaRPr sz="1400">
              <a:latin typeface="Arial"/>
              <a:cs typeface="Arial"/>
            </a:endParaRPr>
          </a:p>
          <a:p>
            <a:pPr>
              <a:lnSpc>
                <a:spcPct val="100000"/>
              </a:lnSpc>
              <a:spcBef>
                <a:spcPts val="40"/>
              </a:spcBef>
            </a:pPr>
            <a:endParaRPr sz="18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6</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78880" cy="358521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Types </a:t>
            </a:r>
            <a:r>
              <a:rPr dirty="0" sz="1300" spc="5" b="1">
                <a:latin typeface="Arial"/>
                <a:cs typeface="Arial"/>
              </a:rPr>
              <a:t>of </a:t>
            </a:r>
            <a:r>
              <a:rPr dirty="0" sz="1300" spc="10" b="1">
                <a:latin typeface="Arial"/>
                <a:cs typeface="Arial"/>
              </a:rPr>
              <a:t>DML</a:t>
            </a:r>
            <a:r>
              <a:rPr dirty="0" sz="1300" spc="15" b="1">
                <a:latin typeface="Arial"/>
                <a:cs typeface="Arial"/>
              </a:rPr>
              <a:t> </a:t>
            </a:r>
            <a:r>
              <a:rPr dirty="0" sz="1300" spc="5" b="1">
                <a:latin typeface="Arial"/>
                <a:cs typeface="Arial"/>
              </a:rPr>
              <a:t>Triggers</a:t>
            </a:r>
            <a:endParaRPr sz="1300">
              <a:latin typeface="Arial"/>
              <a:cs typeface="Arial"/>
            </a:endParaRPr>
          </a:p>
          <a:p>
            <a:pPr marL="137795" marR="5080">
              <a:lnSpc>
                <a:spcPct val="101299"/>
              </a:lnSpc>
              <a:spcBef>
                <a:spcPts val="370"/>
              </a:spcBef>
            </a:pPr>
            <a:r>
              <a:rPr dirty="0" sz="1300" spc="10">
                <a:latin typeface="Times New Roman"/>
                <a:cs typeface="Times New Roman"/>
              </a:rPr>
              <a:t>You </a:t>
            </a:r>
            <a:r>
              <a:rPr dirty="0" sz="1300" spc="5">
                <a:latin typeface="Times New Roman"/>
                <a:cs typeface="Times New Roman"/>
              </a:rPr>
              <a:t>can specify that the trigger will be executed </a:t>
            </a:r>
            <a:r>
              <a:rPr dirty="0" sz="1300" spc="10">
                <a:latin typeface="Times New Roman"/>
                <a:cs typeface="Times New Roman"/>
              </a:rPr>
              <a:t>once </a:t>
            </a:r>
            <a:r>
              <a:rPr dirty="0" sz="1300" spc="5">
                <a:latin typeface="Times New Roman"/>
                <a:cs typeface="Times New Roman"/>
              </a:rPr>
              <a:t>for every </a:t>
            </a:r>
            <a:r>
              <a:rPr dirty="0" sz="1300" spc="10">
                <a:latin typeface="Times New Roman"/>
                <a:cs typeface="Times New Roman"/>
              </a:rPr>
              <a:t>row </a:t>
            </a:r>
            <a:r>
              <a:rPr dirty="0" sz="1300" spc="5">
                <a:latin typeface="Times New Roman"/>
                <a:cs typeface="Times New Roman"/>
              </a:rPr>
              <a:t>affected </a:t>
            </a:r>
            <a:r>
              <a:rPr dirty="0" sz="1300" spc="10">
                <a:latin typeface="Times New Roman"/>
                <a:cs typeface="Times New Roman"/>
              </a:rPr>
              <a:t>by </a:t>
            </a:r>
            <a:r>
              <a:rPr dirty="0" sz="1300" spc="5">
                <a:latin typeface="Times New Roman"/>
                <a:cs typeface="Times New Roman"/>
              </a:rPr>
              <a:t>the  triggering statement (such as a multiple </a:t>
            </a:r>
            <a:r>
              <a:rPr dirty="0" sz="1300" spc="10">
                <a:latin typeface="Times New Roman"/>
                <a:cs typeface="Times New Roman"/>
              </a:rPr>
              <a:t>row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or once for the triggering statement,  </a:t>
            </a:r>
            <a:r>
              <a:rPr dirty="0" sz="1300" spc="10">
                <a:latin typeface="Times New Roman"/>
                <a:cs typeface="Times New Roman"/>
              </a:rPr>
              <a:t>no </a:t>
            </a:r>
            <a:r>
              <a:rPr dirty="0" sz="1300" spc="5">
                <a:latin typeface="Times New Roman"/>
                <a:cs typeface="Times New Roman"/>
              </a:rPr>
              <a:t>matter </a:t>
            </a:r>
            <a:r>
              <a:rPr dirty="0" sz="1300" spc="10">
                <a:latin typeface="Times New Roman"/>
                <a:cs typeface="Times New Roman"/>
              </a:rPr>
              <a:t>how many </a:t>
            </a:r>
            <a:r>
              <a:rPr dirty="0" sz="1300" spc="5">
                <a:latin typeface="Times New Roman"/>
                <a:cs typeface="Times New Roman"/>
              </a:rPr>
              <a:t>rows it</a:t>
            </a:r>
            <a:r>
              <a:rPr dirty="0" sz="1300" spc="-15">
                <a:latin typeface="Times New Roman"/>
                <a:cs typeface="Times New Roman"/>
              </a:rPr>
              <a:t> </a:t>
            </a:r>
            <a:r>
              <a:rPr dirty="0" sz="1300" spc="5">
                <a:latin typeface="Times New Roman"/>
                <a:cs typeface="Times New Roman"/>
              </a:rPr>
              <a:t>affects.</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Statement</a:t>
            </a:r>
            <a:r>
              <a:rPr dirty="0" sz="1300" b="1">
                <a:latin typeface="Times New Roman"/>
                <a:cs typeface="Times New Roman"/>
              </a:rPr>
              <a:t> </a:t>
            </a:r>
            <a:r>
              <a:rPr dirty="0" sz="1300" spc="5" b="1">
                <a:latin typeface="Times New Roman"/>
                <a:cs typeface="Times New Roman"/>
              </a:rPr>
              <a:t>Trigger</a:t>
            </a:r>
            <a:endParaRPr sz="1300">
              <a:latin typeface="Times New Roman"/>
              <a:cs typeface="Times New Roman"/>
            </a:endParaRPr>
          </a:p>
          <a:p>
            <a:pPr marL="138430" marR="273050">
              <a:lnSpc>
                <a:spcPct val="101400"/>
              </a:lnSpc>
              <a:spcBef>
                <a:spcPts val="395"/>
              </a:spcBef>
            </a:pPr>
            <a:r>
              <a:rPr dirty="0" sz="1300" spc="10">
                <a:latin typeface="Times New Roman"/>
                <a:cs typeface="Times New Roman"/>
              </a:rPr>
              <a:t>A </a:t>
            </a:r>
            <a:r>
              <a:rPr dirty="0" sz="1300" spc="5">
                <a:latin typeface="Times New Roman"/>
                <a:cs typeface="Times New Roman"/>
              </a:rPr>
              <a:t>statement trigger is fired </a:t>
            </a:r>
            <a:r>
              <a:rPr dirty="0" sz="1300" spc="10">
                <a:latin typeface="Times New Roman"/>
                <a:cs typeface="Times New Roman"/>
              </a:rPr>
              <a:t>once on </a:t>
            </a:r>
            <a:r>
              <a:rPr dirty="0" sz="1300" spc="5">
                <a:latin typeface="Times New Roman"/>
                <a:cs typeface="Times New Roman"/>
              </a:rPr>
              <a:t>behalf of the triggering event, even if </a:t>
            </a:r>
            <a:r>
              <a:rPr dirty="0" sz="1300" spc="10">
                <a:latin typeface="Times New Roman"/>
                <a:cs typeface="Times New Roman"/>
              </a:rPr>
              <a:t>no </a:t>
            </a:r>
            <a:r>
              <a:rPr dirty="0" sz="1300" spc="5">
                <a:latin typeface="Times New Roman"/>
                <a:cs typeface="Times New Roman"/>
              </a:rPr>
              <a:t>rows are  affected at all. Statement triggers are useful if the trigger action does not depend </a:t>
            </a:r>
            <a:r>
              <a:rPr dirty="0" sz="1300" spc="10">
                <a:latin typeface="Times New Roman"/>
                <a:cs typeface="Times New Roman"/>
              </a:rPr>
              <a:t>on </a:t>
            </a:r>
            <a:r>
              <a:rPr dirty="0" sz="1300" spc="5">
                <a:latin typeface="Times New Roman"/>
                <a:cs typeface="Times New Roman"/>
              </a:rPr>
              <a:t>the  data from rows that are affected or </a:t>
            </a:r>
            <a:r>
              <a:rPr dirty="0" sz="1300" spc="10">
                <a:latin typeface="Times New Roman"/>
                <a:cs typeface="Times New Roman"/>
              </a:rPr>
              <a:t>on </a:t>
            </a:r>
            <a:r>
              <a:rPr dirty="0" sz="1300" spc="5">
                <a:latin typeface="Times New Roman"/>
                <a:cs typeface="Times New Roman"/>
              </a:rPr>
              <a:t>data provided </a:t>
            </a:r>
            <a:r>
              <a:rPr dirty="0" sz="1300" spc="10">
                <a:latin typeface="Times New Roman"/>
                <a:cs typeface="Times New Roman"/>
              </a:rPr>
              <a:t>by </a:t>
            </a:r>
            <a:r>
              <a:rPr dirty="0" sz="1300" spc="5">
                <a:latin typeface="Times New Roman"/>
                <a:cs typeface="Times New Roman"/>
              </a:rPr>
              <a:t>the triggering event </a:t>
            </a:r>
            <a:r>
              <a:rPr dirty="0" sz="1300">
                <a:latin typeface="Times New Roman"/>
                <a:cs typeface="Times New Roman"/>
              </a:rPr>
              <a:t>itself (for  </a:t>
            </a:r>
            <a:r>
              <a:rPr dirty="0" sz="1300" spc="5">
                <a:latin typeface="Times New Roman"/>
                <a:cs typeface="Times New Roman"/>
              </a:rPr>
              <a:t>example, a trigger that performs a complex security </a:t>
            </a:r>
            <a:r>
              <a:rPr dirty="0" sz="1300" spc="10">
                <a:latin typeface="Times New Roman"/>
                <a:cs typeface="Times New Roman"/>
              </a:rPr>
              <a:t>check on </a:t>
            </a:r>
            <a:r>
              <a:rPr dirty="0" sz="1300" spc="5">
                <a:latin typeface="Times New Roman"/>
                <a:cs typeface="Times New Roman"/>
              </a:rPr>
              <a:t>the current</a:t>
            </a:r>
            <a:r>
              <a:rPr dirty="0" sz="1300" spc="65">
                <a:latin typeface="Times New Roman"/>
                <a:cs typeface="Times New Roman"/>
              </a:rPr>
              <a:t> </a:t>
            </a:r>
            <a:r>
              <a:rPr dirty="0" sz="1300" spc="5">
                <a:latin typeface="Times New Roman"/>
                <a:cs typeface="Times New Roman"/>
              </a:rPr>
              <a:t>user).</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Row</a:t>
            </a:r>
            <a:r>
              <a:rPr dirty="0" sz="1300" b="1">
                <a:latin typeface="Times New Roman"/>
                <a:cs typeface="Times New Roman"/>
              </a:rPr>
              <a:t> </a:t>
            </a:r>
            <a:r>
              <a:rPr dirty="0" sz="1300" spc="5" b="1">
                <a:latin typeface="Times New Roman"/>
                <a:cs typeface="Times New Roman"/>
              </a:rPr>
              <a:t>Trigger</a:t>
            </a:r>
            <a:endParaRPr sz="1300">
              <a:latin typeface="Times New Roman"/>
              <a:cs typeface="Times New Roman"/>
            </a:endParaRPr>
          </a:p>
          <a:p>
            <a:pPr marL="138430" marR="109855">
              <a:lnSpc>
                <a:spcPct val="101400"/>
              </a:lnSpc>
              <a:spcBef>
                <a:spcPts val="400"/>
              </a:spcBef>
            </a:pPr>
            <a:r>
              <a:rPr dirty="0" sz="1300" spc="10">
                <a:latin typeface="Times New Roman"/>
                <a:cs typeface="Times New Roman"/>
              </a:rPr>
              <a:t>A </a:t>
            </a:r>
            <a:r>
              <a:rPr dirty="0" sz="1300" spc="5">
                <a:latin typeface="Times New Roman"/>
                <a:cs typeface="Times New Roman"/>
              </a:rPr>
              <a:t>row trigger fires each time the table is affected </a:t>
            </a:r>
            <a:r>
              <a:rPr dirty="0" sz="1300" spc="10">
                <a:latin typeface="Times New Roman"/>
                <a:cs typeface="Times New Roman"/>
              </a:rPr>
              <a:t>by </a:t>
            </a:r>
            <a:r>
              <a:rPr dirty="0" sz="1300" spc="5">
                <a:latin typeface="Times New Roman"/>
                <a:cs typeface="Times New Roman"/>
              </a:rPr>
              <a:t>the triggering event. If the triggering  event affects </a:t>
            </a:r>
            <a:r>
              <a:rPr dirty="0" sz="1300" spc="10">
                <a:latin typeface="Times New Roman"/>
                <a:cs typeface="Times New Roman"/>
              </a:rPr>
              <a:t>no </a:t>
            </a:r>
            <a:r>
              <a:rPr dirty="0" sz="1300" spc="5">
                <a:latin typeface="Times New Roman"/>
                <a:cs typeface="Times New Roman"/>
              </a:rPr>
              <a:t>rows, a </a:t>
            </a:r>
            <a:r>
              <a:rPr dirty="0" sz="1300" spc="10">
                <a:latin typeface="Times New Roman"/>
                <a:cs typeface="Times New Roman"/>
              </a:rPr>
              <a:t>row </a:t>
            </a:r>
            <a:r>
              <a:rPr dirty="0" sz="1300" spc="5">
                <a:latin typeface="Times New Roman"/>
                <a:cs typeface="Times New Roman"/>
              </a:rPr>
              <a:t>trigger is not executed. </a:t>
            </a:r>
            <a:r>
              <a:rPr dirty="0" sz="1300" spc="10">
                <a:latin typeface="Times New Roman"/>
                <a:cs typeface="Times New Roman"/>
              </a:rPr>
              <a:t>Row </a:t>
            </a:r>
            <a:r>
              <a:rPr dirty="0" sz="1300" spc="5">
                <a:latin typeface="Times New Roman"/>
                <a:cs typeface="Times New Roman"/>
              </a:rPr>
              <a:t>triggers are useful if the trigger  action </a:t>
            </a:r>
            <a:r>
              <a:rPr dirty="0" sz="1300" spc="10">
                <a:latin typeface="Times New Roman"/>
                <a:cs typeface="Times New Roman"/>
              </a:rPr>
              <a:t>depends on </a:t>
            </a:r>
            <a:r>
              <a:rPr dirty="0" sz="1300" spc="5">
                <a:latin typeface="Times New Roman"/>
                <a:cs typeface="Times New Roman"/>
              </a:rPr>
              <a:t>data of rows that are affected or </a:t>
            </a:r>
            <a:r>
              <a:rPr dirty="0" sz="1300" spc="10">
                <a:latin typeface="Times New Roman"/>
                <a:cs typeface="Times New Roman"/>
              </a:rPr>
              <a:t>on </a:t>
            </a:r>
            <a:r>
              <a:rPr dirty="0" sz="1300" spc="5">
                <a:latin typeface="Times New Roman"/>
                <a:cs typeface="Times New Roman"/>
              </a:rPr>
              <a:t>data provided </a:t>
            </a:r>
            <a:r>
              <a:rPr dirty="0" sz="1300" spc="10">
                <a:latin typeface="Times New Roman"/>
                <a:cs typeface="Times New Roman"/>
              </a:rPr>
              <a:t>by </a:t>
            </a:r>
            <a:r>
              <a:rPr dirty="0" sz="1300" spc="5">
                <a:latin typeface="Times New Roman"/>
                <a:cs typeface="Times New Roman"/>
              </a:rPr>
              <a:t>the triggering  event itself.</a:t>
            </a:r>
            <a:endParaRPr sz="1300">
              <a:latin typeface="Times New Roman"/>
              <a:cs typeface="Times New Roman"/>
            </a:endParaRPr>
          </a:p>
          <a:p>
            <a:pPr marL="138430" marR="115570">
              <a:lnSpc>
                <a:spcPct val="101099"/>
              </a:lnSpc>
              <a:spcBef>
                <a:spcPts val="405"/>
              </a:spcBef>
            </a:pPr>
            <a:r>
              <a:rPr dirty="0" sz="1300" spc="5" b="1">
                <a:latin typeface="Times New Roman"/>
                <a:cs typeface="Times New Roman"/>
              </a:rPr>
              <a:t>Note: </a:t>
            </a:r>
            <a:r>
              <a:rPr dirty="0" sz="1300" spc="10">
                <a:latin typeface="Times New Roman"/>
                <a:cs typeface="Times New Roman"/>
              </a:rPr>
              <a:t>Row </a:t>
            </a:r>
            <a:r>
              <a:rPr dirty="0" sz="1300" spc="5">
                <a:latin typeface="Times New Roman"/>
                <a:cs typeface="Times New Roman"/>
              </a:rPr>
              <a:t>triggers use correlation </a:t>
            </a:r>
            <a:r>
              <a:rPr dirty="0" sz="1300" spc="10">
                <a:latin typeface="Times New Roman"/>
                <a:cs typeface="Times New Roman"/>
              </a:rPr>
              <a:t>names </a:t>
            </a:r>
            <a:r>
              <a:rPr dirty="0" sz="1300" spc="5">
                <a:latin typeface="Times New Roman"/>
                <a:cs typeface="Times New Roman"/>
              </a:rPr>
              <a:t>to access the old and </a:t>
            </a:r>
            <a:r>
              <a:rPr dirty="0" sz="1300" spc="10">
                <a:latin typeface="Times New Roman"/>
                <a:cs typeface="Times New Roman"/>
              </a:rPr>
              <a:t>new column </a:t>
            </a:r>
            <a:r>
              <a:rPr dirty="0" sz="1300" spc="5">
                <a:latin typeface="Times New Roman"/>
                <a:cs typeface="Times New Roman"/>
              </a:rPr>
              <a:t>values of the  </a:t>
            </a:r>
            <a:r>
              <a:rPr dirty="0" sz="1300" spc="10">
                <a:latin typeface="Times New Roman"/>
                <a:cs typeface="Times New Roman"/>
              </a:rPr>
              <a:t>row </a:t>
            </a:r>
            <a:r>
              <a:rPr dirty="0" sz="1300" spc="5">
                <a:latin typeface="Times New Roman"/>
                <a:cs typeface="Times New Roman"/>
              </a:rPr>
              <a:t>being processed </a:t>
            </a:r>
            <a:r>
              <a:rPr dirty="0" sz="1300" spc="10">
                <a:latin typeface="Times New Roman"/>
                <a:cs typeface="Times New Roman"/>
              </a:rPr>
              <a:t>by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trigger.</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25880" y="2172461"/>
            <a:ext cx="5121910" cy="2597150"/>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510"/>
              </a:lnSpc>
            </a:pPr>
            <a:r>
              <a:rPr dirty="0" sz="1400" spc="15" b="1">
                <a:latin typeface="Courier New"/>
                <a:cs typeface="Courier New"/>
              </a:rPr>
              <a:t>DECLARE</a:t>
            </a:r>
            <a:endParaRPr sz="1400">
              <a:latin typeface="Courier New"/>
              <a:cs typeface="Courier New"/>
            </a:endParaRPr>
          </a:p>
          <a:p>
            <a:pPr marL="293370">
              <a:lnSpc>
                <a:spcPts val="1550"/>
              </a:lnSpc>
            </a:pPr>
            <a:r>
              <a:rPr dirty="0" sz="1400" spc="15" b="1">
                <a:latin typeface="Courier New"/>
                <a:cs typeface="Courier New"/>
              </a:rPr>
              <a:t>CURSOR c1</a:t>
            </a:r>
            <a:r>
              <a:rPr dirty="0" sz="1400" spc="10" b="1">
                <a:latin typeface="Courier New"/>
                <a:cs typeface="Courier New"/>
              </a:rPr>
              <a:t> </a:t>
            </a:r>
            <a:r>
              <a:rPr dirty="0" sz="1400" spc="15" b="1">
                <a:latin typeface="Courier New"/>
                <a:cs typeface="Courier New"/>
              </a:rPr>
              <a:t>IS</a:t>
            </a:r>
            <a:endParaRPr sz="1400">
              <a:latin typeface="Courier New"/>
              <a:cs typeface="Courier New"/>
            </a:endParaRPr>
          </a:p>
          <a:p>
            <a:pPr marL="511175" marR="1551305">
              <a:lnSpc>
                <a:spcPts val="1540"/>
              </a:lnSpc>
              <a:spcBef>
                <a:spcPts val="100"/>
              </a:spcBef>
            </a:pPr>
            <a:r>
              <a:rPr dirty="0" sz="1400" spc="15" b="1">
                <a:latin typeface="Courier New"/>
                <a:cs typeface="Courier New"/>
              </a:rPr>
              <a:t>SELECT salary FROM</a:t>
            </a:r>
            <a:r>
              <a:rPr dirty="0" sz="1400" spc="-45" b="1">
                <a:latin typeface="Courier New"/>
                <a:cs typeface="Courier New"/>
              </a:rPr>
              <a:t> </a:t>
            </a:r>
            <a:r>
              <a:rPr dirty="0" sz="1400" spc="15" b="1">
                <a:latin typeface="Courier New"/>
                <a:cs typeface="Courier New"/>
              </a:rPr>
              <a:t>employees  FOR UPDATE OF salary</a:t>
            </a:r>
            <a:r>
              <a:rPr dirty="0" sz="1400" spc="-45" b="1">
                <a:latin typeface="Courier New"/>
                <a:cs typeface="Courier New"/>
              </a:rPr>
              <a:t> </a:t>
            </a:r>
            <a:r>
              <a:rPr dirty="0" sz="1400" spc="15" b="1">
                <a:latin typeface="Courier New"/>
                <a:cs typeface="Courier New"/>
              </a:rPr>
              <a:t>NOWAIT;</a:t>
            </a:r>
            <a:endParaRPr sz="1400">
              <a:latin typeface="Courier New"/>
              <a:cs typeface="Courier New"/>
            </a:endParaRPr>
          </a:p>
          <a:p>
            <a:pPr marL="75565">
              <a:lnSpc>
                <a:spcPts val="1455"/>
              </a:lnSpc>
            </a:pPr>
            <a:r>
              <a:rPr dirty="0" sz="1400" spc="15" b="1">
                <a:latin typeface="Courier New"/>
                <a:cs typeface="Courier New"/>
              </a:rPr>
              <a:t>BEGIN</a:t>
            </a:r>
            <a:endParaRPr sz="1400">
              <a:latin typeface="Courier New"/>
              <a:cs typeface="Courier New"/>
            </a:endParaRPr>
          </a:p>
          <a:p>
            <a:pPr marL="293370">
              <a:lnSpc>
                <a:spcPts val="1550"/>
              </a:lnSpc>
            </a:pPr>
            <a:r>
              <a:rPr dirty="0" sz="1400" spc="15" b="1">
                <a:latin typeface="Courier New"/>
                <a:cs typeface="Courier New"/>
              </a:rPr>
              <a:t>...</a:t>
            </a:r>
            <a:endParaRPr sz="1400">
              <a:latin typeface="Courier New"/>
              <a:cs typeface="Courier New"/>
            </a:endParaRPr>
          </a:p>
          <a:p>
            <a:pPr marL="511175" marR="2096135" indent="-218440">
              <a:lnSpc>
                <a:spcPts val="1540"/>
              </a:lnSpc>
              <a:spcBef>
                <a:spcPts val="100"/>
              </a:spcBef>
            </a:pPr>
            <a:r>
              <a:rPr dirty="0" sz="1400" spc="15" b="1">
                <a:latin typeface="Courier New"/>
                <a:cs typeface="Courier New"/>
              </a:rPr>
              <a:t>FOR emp_record IN c1</a:t>
            </a:r>
            <a:r>
              <a:rPr dirty="0" sz="1400" spc="-50" b="1">
                <a:latin typeface="Courier New"/>
                <a:cs typeface="Courier New"/>
              </a:rPr>
              <a:t> </a:t>
            </a:r>
            <a:r>
              <a:rPr dirty="0" sz="1400" spc="15" b="1">
                <a:latin typeface="Courier New"/>
                <a:cs typeface="Courier New"/>
              </a:rPr>
              <a:t>LOOP  UPDATE</a:t>
            </a:r>
            <a:r>
              <a:rPr dirty="0" sz="1400" spc="5" b="1">
                <a:latin typeface="Courier New"/>
                <a:cs typeface="Courier New"/>
              </a:rPr>
              <a:t> </a:t>
            </a:r>
            <a:r>
              <a:rPr dirty="0" sz="1400" spc="15" b="1">
                <a:latin typeface="Courier New"/>
                <a:cs typeface="Courier New"/>
              </a:rPr>
              <a:t>...</a:t>
            </a:r>
            <a:endParaRPr sz="1400">
              <a:latin typeface="Courier New"/>
              <a:cs typeface="Courier New"/>
            </a:endParaRPr>
          </a:p>
          <a:p>
            <a:pPr marL="728980">
              <a:lnSpc>
                <a:spcPts val="1455"/>
              </a:lnSpc>
            </a:pPr>
            <a:r>
              <a:rPr dirty="0" sz="1400" spc="15" b="1">
                <a:latin typeface="Courier New"/>
                <a:cs typeface="Courier New"/>
              </a:rPr>
              <a:t>WHERE CURRENT OF</a:t>
            </a:r>
            <a:r>
              <a:rPr dirty="0" sz="1400" spc="5" b="1">
                <a:latin typeface="Courier New"/>
                <a:cs typeface="Courier New"/>
              </a:rPr>
              <a:t> </a:t>
            </a:r>
            <a:r>
              <a:rPr dirty="0" sz="1400" spc="15" b="1">
                <a:latin typeface="Courier New"/>
                <a:cs typeface="Courier New"/>
              </a:rPr>
              <a:t>c1;</a:t>
            </a:r>
            <a:endParaRPr sz="1400">
              <a:latin typeface="Courier New"/>
              <a:cs typeface="Courier New"/>
            </a:endParaRPr>
          </a:p>
          <a:p>
            <a:pPr marL="511175">
              <a:lnSpc>
                <a:spcPts val="1545"/>
              </a:lnSpc>
            </a:pPr>
            <a:r>
              <a:rPr dirty="0" sz="1400" spc="15" b="1">
                <a:latin typeface="Courier New"/>
                <a:cs typeface="Courier New"/>
              </a:rPr>
              <a:t>...</a:t>
            </a:r>
            <a:endParaRPr sz="1400">
              <a:latin typeface="Courier New"/>
              <a:cs typeface="Courier New"/>
            </a:endParaRPr>
          </a:p>
          <a:p>
            <a:pPr marL="293370" marR="3839210">
              <a:lnSpc>
                <a:spcPts val="1550"/>
              </a:lnSpc>
              <a:spcBef>
                <a:spcPts val="95"/>
              </a:spcBef>
            </a:pPr>
            <a:r>
              <a:rPr dirty="0" sz="1400" spc="15" b="1">
                <a:latin typeface="Courier New"/>
                <a:cs typeface="Courier New"/>
              </a:rPr>
              <a:t>END</a:t>
            </a:r>
            <a:r>
              <a:rPr dirty="0" sz="1400" spc="-70" b="1">
                <a:latin typeface="Courier New"/>
                <a:cs typeface="Courier New"/>
              </a:rPr>
              <a:t> </a:t>
            </a:r>
            <a:r>
              <a:rPr dirty="0" sz="1400" spc="15" b="1">
                <a:latin typeface="Courier New"/>
                <a:cs typeface="Courier New"/>
              </a:rPr>
              <a:t>LOOP;</a:t>
            </a:r>
            <a:endParaRPr sz="1400">
              <a:latin typeface="Courier New"/>
              <a:cs typeface="Courier New"/>
            </a:endParaRPr>
          </a:p>
          <a:p>
            <a:pPr marL="293370" marR="3839210">
              <a:lnSpc>
                <a:spcPts val="1550"/>
              </a:lnSpc>
            </a:pPr>
            <a:r>
              <a:rPr dirty="0" sz="1400" spc="15" b="1">
                <a:latin typeface="Courier New"/>
                <a:cs typeface="Courier New"/>
              </a:rPr>
              <a:t>COMMIT;</a:t>
            </a:r>
            <a:endParaRPr sz="1400">
              <a:latin typeface="Courier New"/>
              <a:cs typeface="Courier New"/>
            </a:endParaRPr>
          </a:p>
          <a:p>
            <a:pPr marL="75565">
              <a:lnSpc>
                <a:spcPts val="1515"/>
              </a:lnSpc>
            </a:pPr>
            <a:r>
              <a:rPr dirty="0" sz="1400" spc="15" b="1">
                <a:latin typeface="Courier New"/>
                <a:cs typeface="Courier New"/>
              </a:rPr>
              <a:t>END;</a:t>
            </a:r>
            <a:endParaRPr sz="1400">
              <a:latin typeface="Courier New"/>
              <a:cs typeface="Courier New"/>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6</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1270" rIns="0" bIns="0" rtlCol="0" vert="horz">
            <a:spAutoFit/>
          </a:bodyPr>
          <a:lstStyle/>
          <a:p>
            <a:pPr>
              <a:lnSpc>
                <a:spcPct val="100000"/>
              </a:lnSpc>
              <a:spcBef>
                <a:spcPts val="10"/>
              </a:spcBef>
            </a:pPr>
            <a:endParaRPr sz="2650">
              <a:latin typeface="Times New Roman"/>
              <a:cs typeface="Times New Roman"/>
            </a:endParaRPr>
          </a:p>
          <a:p>
            <a:pPr algn="ctr" marL="163195">
              <a:lnSpc>
                <a:spcPct val="100000"/>
              </a:lnSpc>
            </a:pPr>
            <a:r>
              <a:rPr dirty="0" sz="2000" spc="-5" b="1">
                <a:latin typeface="Courier New"/>
                <a:cs typeface="Courier New"/>
              </a:rPr>
              <a:t>WHERE</a:t>
            </a:r>
            <a:r>
              <a:rPr dirty="0" sz="2000" spc="-655" b="1">
                <a:latin typeface="Courier New"/>
                <a:cs typeface="Courier New"/>
              </a:rPr>
              <a:t> </a:t>
            </a:r>
            <a:r>
              <a:rPr dirty="0" sz="2000" spc="-5" b="1">
                <a:latin typeface="Courier New"/>
                <a:cs typeface="Courier New"/>
              </a:rPr>
              <a:t>CURRENT</a:t>
            </a:r>
            <a:r>
              <a:rPr dirty="0" sz="2000" spc="-650" b="1">
                <a:latin typeface="Courier New"/>
                <a:cs typeface="Courier New"/>
              </a:rPr>
              <a:t> </a:t>
            </a:r>
            <a:r>
              <a:rPr dirty="0" sz="2000" spc="-5" b="1">
                <a:latin typeface="Courier New"/>
                <a:cs typeface="Courier New"/>
              </a:rPr>
              <a:t>OF</a:t>
            </a:r>
            <a:r>
              <a:rPr dirty="0" sz="2000" spc="-650" b="1">
                <a:latin typeface="Courier New"/>
                <a:cs typeface="Courier New"/>
              </a:rPr>
              <a:t> </a:t>
            </a:r>
            <a:r>
              <a:rPr dirty="0" sz="2000" spc="-5" b="1">
                <a:latin typeface="Arial"/>
                <a:cs typeface="Arial"/>
              </a:rPr>
              <a:t>Clause</a:t>
            </a:r>
            <a:endParaRPr sz="2000">
              <a:latin typeface="Arial"/>
              <a:cs typeface="Arial"/>
            </a:endParaRPr>
          </a:p>
          <a:p>
            <a:pPr>
              <a:lnSpc>
                <a:spcPct val="100000"/>
              </a:lnSpc>
            </a:pPr>
            <a:endParaRPr sz="2300">
              <a:latin typeface="Arial"/>
              <a:cs typeface="Arial"/>
            </a:endParaRPr>
          </a:p>
          <a:p>
            <a:pPr>
              <a:lnSpc>
                <a:spcPct val="100000"/>
              </a:lnSpc>
              <a:spcBef>
                <a:spcPts val="35"/>
              </a:spcBef>
            </a:pPr>
            <a:endParaRPr sz="1950">
              <a:latin typeface="Arial"/>
              <a:cs typeface="Arial"/>
            </a:endParaRPr>
          </a:p>
          <a:p>
            <a:pPr marL="665480">
              <a:lnSpc>
                <a:spcPct val="100000"/>
              </a:lnSpc>
              <a:spcBef>
                <a:spcPts val="5"/>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0"/>
              </a:spcBef>
            </a:pPr>
            <a:endParaRPr sz="15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581919"/>
            <a:ext cx="6220460" cy="1793875"/>
          </a:xfrm>
          <a:prstGeom prst="rect">
            <a:avLst/>
          </a:prstGeom>
        </p:spPr>
        <p:txBody>
          <a:bodyPr wrap="square" lIns="0" tIns="74930" rIns="0" bIns="0" rtlCol="0" vert="horz">
            <a:spAutoFit/>
          </a:bodyPr>
          <a:lstStyle/>
          <a:p>
            <a:pPr marL="12700">
              <a:lnSpc>
                <a:spcPct val="100000"/>
              </a:lnSpc>
              <a:spcBef>
                <a:spcPts val="590"/>
              </a:spcBef>
            </a:pPr>
            <a:r>
              <a:rPr dirty="0" sz="1300" spc="15" b="1">
                <a:latin typeface="Courier New"/>
                <a:cs typeface="Courier New"/>
              </a:rPr>
              <a:t>WHERE</a:t>
            </a:r>
            <a:r>
              <a:rPr dirty="0" sz="1300" spc="-459" b="1">
                <a:latin typeface="Courier New"/>
                <a:cs typeface="Courier New"/>
              </a:rPr>
              <a:t> </a:t>
            </a:r>
            <a:r>
              <a:rPr dirty="0" sz="1300" spc="15" b="1">
                <a:latin typeface="Courier New"/>
                <a:cs typeface="Courier New"/>
              </a:rPr>
              <a:t>CURRENT</a:t>
            </a:r>
            <a:r>
              <a:rPr dirty="0" sz="1300" spc="-455" b="1">
                <a:latin typeface="Courier New"/>
                <a:cs typeface="Courier New"/>
              </a:rPr>
              <a:t> </a:t>
            </a:r>
            <a:r>
              <a:rPr dirty="0" sz="1300" spc="10" b="1">
                <a:latin typeface="Courier New"/>
                <a:cs typeface="Courier New"/>
              </a:rPr>
              <a:t>OF</a:t>
            </a:r>
            <a:r>
              <a:rPr dirty="0" sz="1300" spc="-409" b="1">
                <a:latin typeface="Courier New"/>
                <a:cs typeface="Courier New"/>
              </a:rPr>
              <a:t> </a:t>
            </a:r>
            <a:r>
              <a:rPr dirty="0" sz="1300" spc="5" b="1">
                <a:latin typeface="Arial"/>
                <a:cs typeface="Arial"/>
              </a:rPr>
              <a:t>Clause</a:t>
            </a:r>
            <a:endParaRPr sz="1300">
              <a:latin typeface="Arial"/>
              <a:cs typeface="Arial"/>
            </a:endParaRPr>
          </a:p>
          <a:p>
            <a:pPr marL="137795">
              <a:lnSpc>
                <a:spcPct val="100000"/>
              </a:lnSpc>
              <a:spcBef>
                <a:spcPts val="500"/>
              </a:spcBef>
            </a:pPr>
            <a:r>
              <a:rPr dirty="0" sz="1300" spc="10">
                <a:latin typeface="Times New Roman"/>
                <a:cs typeface="Times New Roman"/>
              </a:rPr>
              <a:t>You </a:t>
            </a:r>
            <a:r>
              <a:rPr dirty="0" sz="1300" spc="5">
                <a:latin typeface="Times New Roman"/>
                <a:cs typeface="Times New Roman"/>
              </a:rPr>
              <a:t>can update rows based </a:t>
            </a:r>
            <a:r>
              <a:rPr dirty="0" sz="1300" spc="10">
                <a:latin typeface="Times New Roman"/>
                <a:cs typeface="Times New Roman"/>
              </a:rPr>
              <a:t>on </a:t>
            </a:r>
            <a:r>
              <a:rPr dirty="0" sz="1300" spc="5">
                <a:latin typeface="Times New Roman"/>
                <a:cs typeface="Times New Roman"/>
              </a:rPr>
              <a:t>criteria from a cursor.</a:t>
            </a:r>
            <a:endParaRPr sz="1300">
              <a:latin typeface="Times New Roman"/>
              <a:cs typeface="Times New Roman"/>
            </a:endParaRPr>
          </a:p>
          <a:p>
            <a:pPr marL="137795" marR="5080">
              <a:lnSpc>
                <a:spcPct val="101400"/>
              </a:lnSpc>
              <a:spcBef>
                <a:spcPts val="320"/>
              </a:spcBef>
            </a:pPr>
            <a:r>
              <a:rPr dirty="0" sz="1300" spc="5">
                <a:latin typeface="Times New Roman"/>
                <a:cs typeface="Times New Roman"/>
              </a:rPr>
              <a:t>Additionally, </a:t>
            </a:r>
            <a:r>
              <a:rPr dirty="0" sz="1300" spc="10">
                <a:latin typeface="Times New Roman"/>
                <a:cs typeface="Times New Roman"/>
              </a:rPr>
              <a:t>you </a:t>
            </a:r>
            <a:r>
              <a:rPr dirty="0" sz="1300" spc="5">
                <a:latin typeface="Times New Roman"/>
                <a:cs typeface="Times New Roman"/>
              </a:rPr>
              <a:t>can write your </a:t>
            </a:r>
            <a:r>
              <a:rPr dirty="0" sz="1300" spc="10">
                <a:latin typeface="Courier New"/>
                <a:cs typeface="Courier New"/>
              </a:rPr>
              <a:t>DELETE </a:t>
            </a:r>
            <a:r>
              <a:rPr dirty="0" sz="1300" spc="10">
                <a:latin typeface="Times New Roman"/>
                <a:cs typeface="Times New Roman"/>
              </a:rPr>
              <a:t>or </a:t>
            </a:r>
            <a:r>
              <a:rPr dirty="0" sz="1300" spc="15">
                <a:latin typeface="Courier New"/>
                <a:cs typeface="Courier New"/>
              </a:rPr>
              <a:t>UPDATE </a:t>
            </a:r>
            <a:r>
              <a:rPr dirty="0" sz="1300" spc="5">
                <a:latin typeface="Times New Roman"/>
                <a:cs typeface="Times New Roman"/>
              </a:rPr>
              <a:t>statement to contain the </a:t>
            </a:r>
            <a:r>
              <a:rPr dirty="0" sz="1300" spc="15">
                <a:latin typeface="Courier New"/>
                <a:cs typeface="Courier New"/>
              </a:rPr>
              <a:t>WHERE  CURRENT</a:t>
            </a:r>
            <a:r>
              <a:rPr dirty="0" sz="1300" spc="-445">
                <a:latin typeface="Courier New"/>
                <a:cs typeface="Courier New"/>
              </a:rPr>
              <a:t> </a:t>
            </a:r>
            <a:r>
              <a:rPr dirty="0" sz="1300" spc="10">
                <a:latin typeface="Courier New"/>
                <a:cs typeface="Courier New"/>
              </a:rPr>
              <a:t>OF</a:t>
            </a:r>
            <a:r>
              <a:rPr dirty="0" sz="1300" spc="-440">
                <a:latin typeface="Courier New"/>
                <a:cs typeface="Courier New"/>
              </a:rPr>
              <a:t> </a:t>
            </a:r>
            <a:r>
              <a:rPr dirty="0" sz="1300" spc="15">
                <a:latin typeface="Courier New"/>
                <a:cs typeface="Courier New"/>
              </a:rPr>
              <a:t>cursor_name</a:t>
            </a:r>
            <a:r>
              <a:rPr dirty="0" sz="1300" spc="-450">
                <a:latin typeface="Courier New"/>
                <a:cs typeface="Courier New"/>
              </a:rPr>
              <a:t> </a:t>
            </a:r>
            <a:r>
              <a:rPr dirty="0" sz="1300" spc="10">
                <a:latin typeface="Times New Roman"/>
                <a:cs typeface="Times New Roman"/>
              </a:rPr>
              <a:t>clause </a:t>
            </a:r>
            <a:r>
              <a:rPr dirty="0" sz="1300" spc="5">
                <a:latin typeface="Times New Roman"/>
                <a:cs typeface="Times New Roman"/>
              </a:rPr>
              <a:t>to refer</a:t>
            </a:r>
            <a:r>
              <a:rPr dirty="0" sz="1300" spc="10">
                <a:latin typeface="Times New Roman"/>
                <a:cs typeface="Times New Roman"/>
              </a:rPr>
              <a:t> </a:t>
            </a:r>
            <a:r>
              <a:rPr dirty="0" sz="1300" spc="5">
                <a:latin typeface="Times New Roman"/>
                <a:cs typeface="Times New Roman"/>
              </a:rPr>
              <a:t>to the</a:t>
            </a:r>
            <a:r>
              <a:rPr dirty="0" sz="1300" spc="10">
                <a:latin typeface="Times New Roman"/>
                <a:cs typeface="Times New Roman"/>
              </a:rPr>
              <a:t> </a:t>
            </a:r>
            <a:r>
              <a:rPr dirty="0" sz="1300" spc="5">
                <a:latin typeface="Times New Roman"/>
                <a:cs typeface="Times New Roman"/>
              </a:rPr>
              <a:t>latest</a:t>
            </a:r>
            <a:r>
              <a:rPr dirty="0" sz="1300" spc="10">
                <a:latin typeface="Times New Roman"/>
                <a:cs typeface="Times New Roman"/>
              </a:rPr>
              <a:t> row</a:t>
            </a:r>
            <a:r>
              <a:rPr dirty="0" sz="1300" spc="5">
                <a:latin typeface="Times New Roman"/>
                <a:cs typeface="Times New Roman"/>
              </a:rPr>
              <a:t> processed</a:t>
            </a:r>
            <a:r>
              <a:rPr dirty="0" sz="1300" spc="10">
                <a:latin typeface="Times New Roman"/>
                <a:cs typeface="Times New Roman"/>
              </a:rPr>
              <a:t> by</a:t>
            </a:r>
            <a:r>
              <a:rPr dirty="0" sz="1300" spc="5">
                <a:latin typeface="Times New Roman"/>
                <a:cs typeface="Times New Roman"/>
              </a:rPr>
              <a:t> the </a:t>
            </a:r>
            <a:r>
              <a:rPr dirty="0" sz="1300" spc="15">
                <a:latin typeface="Courier New"/>
                <a:cs typeface="Courier New"/>
              </a:rPr>
              <a:t>FETCH  </a:t>
            </a:r>
            <a:r>
              <a:rPr dirty="0" sz="1300" spc="5">
                <a:latin typeface="Times New Roman"/>
                <a:cs typeface="Times New Roman"/>
              </a:rPr>
              <a:t>statement. </a:t>
            </a:r>
            <a:r>
              <a:rPr dirty="0" sz="1300" spc="10">
                <a:latin typeface="Times New Roman"/>
                <a:cs typeface="Times New Roman"/>
              </a:rPr>
              <a:t>When you </a:t>
            </a:r>
            <a:r>
              <a:rPr dirty="0" sz="1300" spc="5">
                <a:latin typeface="Times New Roman"/>
                <a:cs typeface="Times New Roman"/>
              </a:rPr>
              <a:t>use this clause, the cursor </a:t>
            </a:r>
            <a:r>
              <a:rPr dirty="0" sz="1300" spc="10">
                <a:latin typeface="Times New Roman"/>
                <a:cs typeface="Times New Roman"/>
              </a:rPr>
              <a:t>you </a:t>
            </a:r>
            <a:r>
              <a:rPr dirty="0" sz="1300" spc="5">
                <a:latin typeface="Times New Roman"/>
                <a:cs typeface="Times New Roman"/>
              </a:rPr>
              <a:t>reference must exist and must contain  the </a:t>
            </a:r>
            <a:r>
              <a:rPr dirty="0" sz="1300" spc="15">
                <a:latin typeface="Courier New"/>
                <a:cs typeface="Courier New"/>
              </a:rPr>
              <a:t>FOR UPDATE </a:t>
            </a:r>
            <a:r>
              <a:rPr dirty="0" sz="1300" spc="10">
                <a:latin typeface="Times New Roman"/>
                <a:cs typeface="Times New Roman"/>
              </a:rPr>
              <a:t>clause </a:t>
            </a:r>
            <a:r>
              <a:rPr dirty="0" sz="1300" spc="5">
                <a:latin typeface="Times New Roman"/>
                <a:cs typeface="Times New Roman"/>
              </a:rPr>
              <a:t>in the cursor query; otherwise, </a:t>
            </a:r>
            <a:r>
              <a:rPr dirty="0" sz="1300" spc="10">
                <a:latin typeface="Times New Roman"/>
                <a:cs typeface="Times New Roman"/>
              </a:rPr>
              <a:t>you </a:t>
            </a:r>
            <a:r>
              <a:rPr dirty="0" sz="1300" spc="5">
                <a:latin typeface="Times New Roman"/>
                <a:cs typeface="Times New Roman"/>
              </a:rPr>
              <a:t>get </a:t>
            </a:r>
            <a:r>
              <a:rPr dirty="0" sz="1300" spc="10">
                <a:latin typeface="Times New Roman"/>
                <a:cs typeface="Times New Roman"/>
              </a:rPr>
              <a:t>an </a:t>
            </a:r>
            <a:r>
              <a:rPr dirty="0" sz="1300" spc="5">
                <a:latin typeface="Times New Roman"/>
                <a:cs typeface="Times New Roman"/>
              </a:rPr>
              <a:t>error. This clause  enables </a:t>
            </a:r>
            <a:r>
              <a:rPr dirty="0" sz="1300" spc="10">
                <a:latin typeface="Times New Roman"/>
                <a:cs typeface="Times New Roman"/>
              </a:rPr>
              <a:t>you </a:t>
            </a:r>
            <a:r>
              <a:rPr dirty="0" sz="1300" spc="5">
                <a:latin typeface="Times New Roman"/>
                <a:cs typeface="Times New Roman"/>
              </a:rPr>
              <a:t>to apply updates and deletes to </a:t>
            </a:r>
            <a:r>
              <a:rPr dirty="0" sz="1300">
                <a:latin typeface="Times New Roman"/>
                <a:cs typeface="Times New Roman"/>
              </a:rPr>
              <a:t>the </a:t>
            </a:r>
            <a:r>
              <a:rPr dirty="0" sz="1300" spc="5">
                <a:latin typeface="Times New Roman"/>
                <a:cs typeface="Times New Roman"/>
              </a:rPr>
              <a:t>currently addressed </a:t>
            </a:r>
            <a:r>
              <a:rPr dirty="0" sz="1300" spc="10">
                <a:latin typeface="Times New Roman"/>
                <a:cs typeface="Times New Roman"/>
              </a:rPr>
              <a:t>row </a:t>
            </a:r>
            <a:r>
              <a:rPr dirty="0" sz="1300" spc="5">
                <a:latin typeface="Times New Roman"/>
                <a:cs typeface="Times New Roman"/>
              </a:rPr>
              <a:t>without the </a:t>
            </a:r>
            <a:r>
              <a:rPr dirty="0" sz="1300" spc="10">
                <a:latin typeface="Times New Roman"/>
                <a:cs typeface="Times New Roman"/>
              </a:rPr>
              <a:t>need  </a:t>
            </a:r>
            <a:r>
              <a:rPr dirty="0" sz="1300" spc="5">
                <a:latin typeface="Times New Roman"/>
                <a:cs typeface="Times New Roman"/>
              </a:rPr>
              <a:t>to explicitly reference the </a:t>
            </a:r>
            <a:r>
              <a:rPr dirty="0" sz="1300" spc="15">
                <a:latin typeface="Courier New"/>
                <a:cs typeface="Courier New"/>
              </a:rPr>
              <a:t>ROWID</a:t>
            </a:r>
            <a:r>
              <a:rPr dirty="0" sz="1300" spc="-450">
                <a:latin typeface="Courier New"/>
                <a:cs typeface="Courier New"/>
              </a:rPr>
              <a:t> </a:t>
            </a:r>
            <a:r>
              <a:rPr dirty="0" sz="1300" spc="5">
                <a:latin typeface="Times New Roman"/>
                <a:cs typeface="Times New Roman"/>
              </a:rPr>
              <a:t>pseudocolumn.</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7</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4791075" cy="3000375"/>
          </a:xfrm>
          <a:prstGeom prst="rect">
            <a:avLst/>
          </a:prstGeom>
        </p:spPr>
        <p:txBody>
          <a:bodyPr wrap="square" lIns="0" tIns="12700" rIns="0" bIns="0" rtlCol="0" vert="horz">
            <a:spAutoFit/>
          </a:bodyPr>
          <a:lstStyle/>
          <a:p>
            <a:pPr marL="1297940" marR="996315" indent="6350">
              <a:lnSpc>
                <a:spcPct val="100000"/>
              </a:lnSpc>
              <a:spcBef>
                <a:spcPts val="100"/>
              </a:spcBef>
            </a:pPr>
            <a:r>
              <a:rPr dirty="0" sz="2000" b="1">
                <a:latin typeface="Arial"/>
                <a:cs typeface="Arial"/>
              </a:rPr>
              <a:t>Trapping Predefined  </a:t>
            </a:r>
            <a:r>
              <a:rPr dirty="0" sz="2000" spc="-5" b="1">
                <a:latin typeface="Arial"/>
                <a:cs typeface="Arial"/>
              </a:rPr>
              <a:t>Oracle Server</a:t>
            </a:r>
            <a:r>
              <a:rPr dirty="0" sz="2000" spc="-55" b="1">
                <a:latin typeface="Arial"/>
                <a:cs typeface="Arial"/>
              </a:rPr>
              <a:t> </a:t>
            </a:r>
            <a:r>
              <a:rPr dirty="0" sz="2000" spc="-5" b="1">
                <a:latin typeface="Arial"/>
                <a:cs typeface="Arial"/>
              </a:rPr>
              <a:t>Errors</a:t>
            </a:r>
            <a:endParaRPr sz="2000">
              <a:latin typeface="Arial"/>
              <a:cs typeface="Arial"/>
            </a:endParaRPr>
          </a:p>
          <a:p>
            <a:pPr>
              <a:lnSpc>
                <a:spcPct val="100000"/>
              </a:lnSpc>
              <a:spcBef>
                <a:spcPts val="15"/>
              </a:spcBef>
            </a:pPr>
            <a:endParaRPr sz="2100">
              <a:latin typeface="Arial"/>
              <a:cs typeface="Arial"/>
            </a:endParaRPr>
          </a:p>
          <a:p>
            <a:pPr marL="326390" marR="5080" indent="-327025">
              <a:lnSpc>
                <a:spcPct val="101299"/>
              </a:lnSpc>
              <a:spcBef>
                <a:spcPts val="5"/>
              </a:spcBef>
              <a:buClr>
                <a:srgbClr val="FF0000"/>
              </a:buClr>
              <a:buFont typeface="Arial"/>
              <a:buChar char="•"/>
              <a:tabLst>
                <a:tab pos="326390" algn="l"/>
                <a:tab pos="327025" algn="l"/>
              </a:tabLst>
            </a:pPr>
            <a:r>
              <a:rPr dirty="0" sz="1550" spc="10" b="1">
                <a:latin typeface="Arial"/>
                <a:cs typeface="Arial"/>
              </a:rPr>
              <a:t>Reference the standard name </a:t>
            </a:r>
            <a:r>
              <a:rPr dirty="0" sz="1550" spc="5" b="1">
                <a:latin typeface="Arial"/>
                <a:cs typeface="Arial"/>
              </a:rPr>
              <a:t>in </a:t>
            </a:r>
            <a:r>
              <a:rPr dirty="0" sz="1550" spc="10" b="1">
                <a:latin typeface="Arial"/>
                <a:cs typeface="Arial"/>
              </a:rPr>
              <a:t>the exception-  handling</a:t>
            </a:r>
            <a:r>
              <a:rPr dirty="0" sz="1550" spc="5" b="1">
                <a:latin typeface="Arial"/>
                <a:cs typeface="Arial"/>
              </a:rPr>
              <a:t> </a:t>
            </a:r>
            <a:r>
              <a:rPr dirty="0" sz="1550" spc="10" b="1">
                <a:latin typeface="Arial"/>
                <a:cs typeface="Arial"/>
              </a:rPr>
              <a:t>routine.</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Sample predefined</a:t>
            </a:r>
            <a:r>
              <a:rPr dirty="0" sz="1550" spc="-5" b="1">
                <a:latin typeface="Arial"/>
                <a:cs typeface="Arial"/>
              </a:rPr>
              <a:t> </a:t>
            </a:r>
            <a:r>
              <a:rPr dirty="0" sz="1550" spc="10" b="1">
                <a:latin typeface="Arial"/>
                <a:cs typeface="Arial"/>
              </a:rPr>
              <a:t>exceptions:</a:t>
            </a:r>
            <a:endParaRPr sz="1550">
              <a:latin typeface="Arial"/>
              <a:cs typeface="Arial"/>
            </a:endParaRPr>
          </a:p>
          <a:p>
            <a:pPr lvl="1" marL="653415" indent="-245110">
              <a:lnSpc>
                <a:spcPct val="100000"/>
              </a:lnSpc>
              <a:spcBef>
                <a:spcPts val="245"/>
              </a:spcBef>
              <a:buClr>
                <a:srgbClr val="FF0000"/>
              </a:buClr>
              <a:buFont typeface="Arial"/>
              <a:buChar char="–"/>
              <a:tabLst>
                <a:tab pos="653415" algn="l"/>
                <a:tab pos="654050" algn="l"/>
              </a:tabLst>
            </a:pPr>
            <a:r>
              <a:rPr dirty="0" sz="1400" spc="15" b="1">
                <a:latin typeface="Courier New"/>
                <a:cs typeface="Courier New"/>
              </a:rPr>
              <a:t>NO_DATA_FOUND</a:t>
            </a:r>
            <a:endParaRPr sz="1400">
              <a:latin typeface="Courier New"/>
              <a:cs typeface="Courier New"/>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Courier New"/>
                <a:cs typeface="Courier New"/>
              </a:rPr>
              <a:t>TOO_MANY_ROWS</a:t>
            </a:r>
            <a:endParaRPr sz="1400">
              <a:latin typeface="Courier New"/>
              <a:cs typeface="Courier New"/>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Courier New"/>
                <a:cs typeface="Courier New"/>
              </a:rPr>
              <a:t>INVALID_CURSOR</a:t>
            </a:r>
            <a:endParaRPr sz="1400">
              <a:latin typeface="Courier New"/>
              <a:cs typeface="Courier New"/>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Courier New"/>
                <a:cs typeface="Courier New"/>
              </a:rPr>
              <a:t>ZERO_DIVIDE</a:t>
            </a:r>
            <a:endParaRPr sz="1400">
              <a:latin typeface="Courier New"/>
              <a:cs typeface="Courier New"/>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Courier New"/>
                <a:cs typeface="Courier New"/>
              </a:rPr>
              <a:t>DUP_VAL_ON_INDEX</a:t>
            </a:r>
            <a:endParaRPr sz="1400">
              <a:latin typeface="Courier New"/>
              <a:cs typeface="Courier New"/>
            </a:endParaRPr>
          </a:p>
        </p:txBody>
      </p:sp>
      <p:sp>
        <p:nvSpPr>
          <p:cNvPr id="7" name="object 7"/>
          <p:cNvSpPr txBox="1"/>
          <p:nvPr/>
        </p:nvSpPr>
        <p:spPr>
          <a:xfrm>
            <a:off x="743204" y="5609382"/>
            <a:ext cx="5765800" cy="137477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Trapping Predefined Oracle Server</a:t>
            </a:r>
            <a:r>
              <a:rPr dirty="0" sz="1300" b="1">
                <a:latin typeface="Arial"/>
                <a:cs typeface="Arial"/>
              </a:rPr>
              <a:t> </a:t>
            </a:r>
            <a:r>
              <a:rPr dirty="0" sz="1300" spc="5" b="1">
                <a:latin typeface="Arial"/>
                <a:cs typeface="Arial"/>
              </a:rPr>
              <a:t>Errors</a:t>
            </a:r>
            <a:endParaRPr sz="1300">
              <a:latin typeface="Arial"/>
              <a:cs typeface="Arial"/>
            </a:endParaRPr>
          </a:p>
          <a:p>
            <a:pPr marL="138430" marR="156210">
              <a:lnSpc>
                <a:spcPct val="101099"/>
              </a:lnSpc>
              <a:spcBef>
                <a:spcPts val="370"/>
              </a:spcBef>
            </a:pPr>
            <a:r>
              <a:rPr dirty="0" sz="1300" spc="5">
                <a:latin typeface="Times New Roman"/>
                <a:cs typeface="Times New Roman"/>
              </a:rPr>
              <a:t>Trap a predefined Oracle server error </a:t>
            </a:r>
            <a:r>
              <a:rPr dirty="0" sz="1300" spc="10">
                <a:latin typeface="Times New Roman"/>
                <a:cs typeface="Times New Roman"/>
              </a:rPr>
              <a:t>by </a:t>
            </a:r>
            <a:r>
              <a:rPr dirty="0" sz="1300" spc="5">
                <a:latin typeface="Times New Roman"/>
                <a:cs typeface="Times New Roman"/>
              </a:rPr>
              <a:t>referencing its standard </a:t>
            </a:r>
            <a:r>
              <a:rPr dirty="0" sz="1300" spc="10">
                <a:latin typeface="Times New Roman"/>
                <a:cs typeface="Times New Roman"/>
              </a:rPr>
              <a:t>name </a:t>
            </a:r>
            <a:r>
              <a:rPr dirty="0" sz="1300" spc="5">
                <a:latin typeface="Times New Roman"/>
                <a:cs typeface="Times New Roman"/>
              </a:rPr>
              <a:t>within the  corresponding exception-handling routine.</a:t>
            </a:r>
            <a:endParaRPr sz="1300">
              <a:latin typeface="Times New Roman"/>
              <a:cs typeface="Times New Roman"/>
            </a:endParaRPr>
          </a:p>
          <a:p>
            <a:pPr marL="138430">
              <a:lnSpc>
                <a:spcPct val="100000"/>
              </a:lnSpc>
              <a:spcBef>
                <a:spcPts val="350"/>
              </a:spcBef>
            </a:pPr>
            <a:r>
              <a:rPr dirty="0" sz="1300" spc="5" b="1">
                <a:latin typeface="Times New Roman"/>
                <a:cs typeface="Times New Roman"/>
              </a:rPr>
              <a:t>Note: </a:t>
            </a:r>
            <a:r>
              <a:rPr dirty="0" sz="1300" spc="10">
                <a:latin typeface="Times New Roman"/>
                <a:cs typeface="Times New Roman"/>
              </a:rPr>
              <a:t>PL/SQL declares </a:t>
            </a:r>
            <a:r>
              <a:rPr dirty="0" sz="1300" spc="5">
                <a:latin typeface="Times New Roman"/>
                <a:cs typeface="Times New Roman"/>
              </a:rPr>
              <a:t>predefined exceptions in the </a:t>
            </a:r>
            <a:r>
              <a:rPr dirty="0" sz="1300" spc="15">
                <a:latin typeface="Courier New"/>
                <a:cs typeface="Courier New"/>
              </a:rPr>
              <a:t>STANDARD</a:t>
            </a:r>
            <a:r>
              <a:rPr dirty="0" sz="1300" spc="-440">
                <a:latin typeface="Courier New"/>
                <a:cs typeface="Courier New"/>
              </a:rPr>
              <a:t> </a:t>
            </a:r>
            <a:r>
              <a:rPr dirty="0" sz="1300" spc="5">
                <a:latin typeface="Times New Roman"/>
                <a:cs typeface="Times New Roman"/>
              </a:rPr>
              <a:t>package.</a:t>
            </a:r>
            <a:endParaRPr sz="1300">
              <a:latin typeface="Times New Roman"/>
              <a:cs typeface="Times New Roman"/>
            </a:endParaRPr>
          </a:p>
          <a:p>
            <a:pPr marL="138430">
              <a:lnSpc>
                <a:spcPct val="100000"/>
              </a:lnSpc>
              <a:spcBef>
                <a:spcPts val="15"/>
              </a:spcBef>
            </a:pPr>
            <a:r>
              <a:rPr dirty="0" sz="1300" spc="5">
                <a:latin typeface="Times New Roman"/>
                <a:cs typeface="Times New Roman"/>
              </a:rPr>
              <a:t>It is a </a:t>
            </a:r>
            <a:r>
              <a:rPr dirty="0" sz="1300" spc="10">
                <a:latin typeface="Times New Roman"/>
                <a:cs typeface="Times New Roman"/>
              </a:rPr>
              <a:t>good </a:t>
            </a:r>
            <a:r>
              <a:rPr dirty="0" sz="1300" spc="5">
                <a:latin typeface="Times New Roman"/>
                <a:cs typeface="Times New Roman"/>
              </a:rPr>
              <a:t>idea to </a:t>
            </a:r>
            <a:r>
              <a:rPr dirty="0" sz="1300" spc="10">
                <a:latin typeface="Times New Roman"/>
                <a:cs typeface="Times New Roman"/>
              </a:rPr>
              <a:t>always </a:t>
            </a:r>
            <a:r>
              <a:rPr dirty="0" sz="1300" spc="5">
                <a:latin typeface="Times New Roman"/>
                <a:cs typeface="Times New Roman"/>
              </a:rPr>
              <a:t>consider the </a:t>
            </a:r>
            <a:r>
              <a:rPr dirty="0" sz="1300" spc="15">
                <a:latin typeface="Courier New"/>
                <a:cs typeface="Courier New"/>
              </a:rPr>
              <a:t>NO_DATA_FOUND</a:t>
            </a:r>
            <a:r>
              <a:rPr dirty="0" sz="1300" spc="-450">
                <a:latin typeface="Courier New"/>
                <a:cs typeface="Courier New"/>
              </a:rPr>
              <a:t> </a:t>
            </a:r>
            <a:r>
              <a:rPr dirty="0" sz="1300" spc="5">
                <a:latin typeface="Times New Roman"/>
                <a:cs typeface="Times New Roman"/>
              </a:rPr>
              <a:t>and </a:t>
            </a:r>
            <a:r>
              <a:rPr dirty="0" sz="1300" spc="15">
                <a:latin typeface="Courier New"/>
                <a:cs typeface="Courier New"/>
              </a:rPr>
              <a:t>TOO_MANY_ROWS</a:t>
            </a:r>
            <a:endParaRPr sz="1300">
              <a:latin typeface="Courier New"/>
              <a:cs typeface="Courier New"/>
            </a:endParaRPr>
          </a:p>
          <a:p>
            <a:pPr marL="138430">
              <a:lnSpc>
                <a:spcPct val="100000"/>
              </a:lnSpc>
              <a:spcBef>
                <a:spcPts val="105"/>
              </a:spcBef>
            </a:pPr>
            <a:r>
              <a:rPr dirty="0" sz="1300" spc="5">
                <a:latin typeface="Times New Roman"/>
                <a:cs typeface="Times New Roman"/>
              </a:rPr>
              <a:t>exceptions, which are the most </a:t>
            </a:r>
            <a:r>
              <a:rPr dirty="0" sz="1300" spc="10">
                <a:latin typeface="Times New Roman"/>
                <a:cs typeface="Times New Roman"/>
              </a:rPr>
              <a:t>common.</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marL="1406525" marR="1434465" indent="607060">
              <a:lnSpc>
                <a:spcPct val="100000"/>
              </a:lnSpc>
            </a:pPr>
            <a:r>
              <a:rPr dirty="0" sz="2000" b="1">
                <a:latin typeface="Arial"/>
                <a:cs typeface="Arial"/>
              </a:rPr>
              <a:t>Trapping Predefined  </a:t>
            </a:r>
            <a:r>
              <a:rPr dirty="0" sz="2000" spc="-5" b="1">
                <a:latin typeface="Arial"/>
                <a:cs typeface="Arial"/>
              </a:rPr>
              <a:t>Oracle Server Errors:</a:t>
            </a:r>
            <a:r>
              <a:rPr dirty="0" sz="2000" spc="-30" b="1">
                <a:latin typeface="Arial"/>
                <a:cs typeface="Arial"/>
              </a:rPr>
              <a:t> </a:t>
            </a:r>
            <a:r>
              <a:rPr dirty="0" sz="2000" spc="-5" b="1">
                <a:latin typeface="Arial"/>
                <a:cs typeface="Arial"/>
              </a:rPr>
              <a:t>Example</a:t>
            </a:r>
            <a:endParaRPr sz="2000">
              <a:latin typeface="Arial"/>
              <a:cs typeface="Arial"/>
            </a:endParaRPr>
          </a:p>
          <a:p>
            <a:pPr>
              <a:lnSpc>
                <a:spcPct val="100000"/>
              </a:lnSpc>
              <a:spcBef>
                <a:spcPts val="40"/>
              </a:spcBef>
            </a:pPr>
            <a:endParaRPr sz="2100">
              <a:latin typeface="Arial"/>
              <a:cs typeface="Arial"/>
            </a:endParaRPr>
          </a:p>
          <a:p>
            <a:pPr marL="626745">
              <a:lnSpc>
                <a:spcPct val="100000"/>
              </a:lnSpc>
            </a:pPr>
            <a:r>
              <a:rPr dirty="0" sz="1550" spc="10" b="1">
                <a:latin typeface="Arial"/>
                <a:cs typeface="Arial"/>
              </a:rPr>
              <a:t>Syntax:</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8</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2109216" y="2580132"/>
            <a:ext cx="2089150" cy="241300"/>
          </a:xfrm>
          <a:prstGeom prst="rect">
            <a:avLst/>
          </a:prstGeom>
          <a:solidFill>
            <a:srgbClr val="CCCCCC"/>
          </a:solidFill>
          <a:ln w="20574">
            <a:solidFill>
              <a:srgbClr val="FF0000"/>
            </a:solidFill>
          </a:ln>
        </p:spPr>
        <p:txBody>
          <a:bodyPr wrap="square" lIns="0" tIns="6350" rIns="0" bIns="0" rtlCol="0" vert="horz">
            <a:spAutoFit/>
          </a:bodyPr>
          <a:lstStyle/>
          <a:p>
            <a:pPr marL="54610">
              <a:lnSpc>
                <a:spcPct val="100000"/>
              </a:lnSpc>
              <a:spcBef>
                <a:spcPts val="50"/>
              </a:spcBef>
            </a:pPr>
            <a:r>
              <a:rPr dirty="0" sz="1400" spc="15" b="1">
                <a:latin typeface="Courier New"/>
                <a:cs typeface="Courier New"/>
              </a:rPr>
              <a:t>NO_DATA_FOUND</a:t>
            </a:r>
            <a:r>
              <a:rPr dirty="0" sz="1400" spc="-30" b="1">
                <a:latin typeface="Courier New"/>
                <a:cs typeface="Courier New"/>
              </a:rPr>
              <a:t> </a:t>
            </a:r>
            <a:r>
              <a:rPr dirty="0" sz="1400" spc="15" b="1">
                <a:latin typeface="Courier New"/>
                <a:cs typeface="Courier New"/>
              </a:rPr>
              <a:t>THEN</a:t>
            </a:r>
            <a:endParaRPr sz="1400">
              <a:latin typeface="Courier New"/>
              <a:cs typeface="Courier New"/>
            </a:endParaRPr>
          </a:p>
        </p:txBody>
      </p:sp>
      <p:sp>
        <p:nvSpPr>
          <p:cNvPr id="5" name="object 5"/>
          <p:cNvSpPr txBox="1"/>
          <p:nvPr/>
        </p:nvSpPr>
        <p:spPr>
          <a:xfrm>
            <a:off x="2090927" y="3236214"/>
            <a:ext cx="2089150" cy="241300"/>
          </a:xfrm>
          <a:prstGeom prst="rect">
            <a:avLst/>
          </a:prstGeom>
          <a:solidFill>
            <a:srgbClr val="CCCCCC"/>
          </a:solidFill>
          <a:ln w="20574">
            <a:solidFill>
              <a:srgbClr val="FF0000"/>
            </a:solidFill>
          </a:ln>
        </p:spPr>
        <p:txBody>
          <a:bodyPr wrap="square" lIns="0" tIns="4445" rIns="0" bIns="0" rtlCol="0" vert="horz">
            <a:spAutoFit/>
          </a:bodyPr>
          <a:lstStyle/>
          <a:p>
            <a:pPr marL="73025">
              <a:lnSpc>
                <a:spcPct val="100000"/>
              </a:lnSpc>
              <a:spcBef>
                <a:spcPts val="35"/>
              </a:spcBef>
            </a:pPr>
            <a:r>
              <a:rPr dirty="0" sz="1400" spc="15" b="1">
                <a:latin typeface="Courier New"/>
                <a:cs typeface="Courier New"/>
              </a:rPr>
              <a:t>TOO_MANY_ROWS</a:t>
            </a:r>
            <a:r>
              <a:rPr dirty="0" sz="1400" spc="-35" b="1">
                <a:latin typeface="Courier New"/>
                <a:cs typeface="Courier New"/>
              </a:rPr>
              <a:t> </a:t>
            </a:r>
            <a:r>
              <a:rPr dirty="0" sz="1400" spc="15" b="1">
                <a:latin typeface="Courier New"/>
                <a:cs typeface="Courier New"/>
              </a:rPr>
              <a:t>THEN</a:t>
            </a:r>
            <a:endParaRPr sz="1400">
              <a:latin typeface="Courier New"/>
              <a:cs typeface="Courier New"/>
            </a:endParaRPr>
          </a:p>
        </p:txBody>
      </p:sp>
      <p:sp>
        <p:nvSpPr>
          <p:cNvPr id="6" name="object 6"/>
          <p:cNvSpPr txBox="1"/>
          <p:nvPr/>
        </p:nvSpPr>
        <p:spPr>
          <a:xfrm>
            <a:off x="1325880" y="2159507"/>
            <a:ext cx="5121910" cy="2647315"/>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565"/>
              </a:lnSpc>
              <a:tabLst>
                <a:tab pos="837565" algn="l"/>
              </a:tabLst>
            </a:pPr>
            <a:r>
              <a:rPr dirty="0" sz="1400" spc="15" b="1">
                <a:latin typeface="Courier New"/>
                <a:cs typeface="Courier New"/>
              </a:rPr>
              <a:t>BEGIN	SELECT ...</a:t>
            </a:r>
            <a:r>
              <a:rPr dirty="0" sz="1400" spc="5" b="1">
                <a:latin typeface="Courier New"/>
                <a:cs typeface="Courier New"/>
              </a:rPr>
              <a:t> </a:t>
            </a:r>
            <a:r>
              <a:rPr dirty="0" sz="1400" spc="15" b="1">
                <a:latin typeface="Courier New"/>
                <a:cs typeface="Courier New"/>
              </a:rPr>
              <a:t>COMMIT;</a:t>
            </a:r>
            <a:endParaRPr sz="1400">
              <a:latin typeface="Courier New"/>
              <a:cs typeface="Courier New"/>
            </a:endParaRPr>
          </a:p>
          <a:p>
            <a:pPr marL="293370" marR="4057650" indent="-218440">
              <a:lnSpc>
                <a:spcPct val="102200"/>
              </a:lnSpc>
              <a:spcBef>
                <a:spcPts val="45"/>
              </a:spcBef>
            </a:pPr>
            <a:r>
              <a:rPr dirty="0" sz="1400" spc="15" b="1">
                <a:latin typeface="Courier New"/>
                <a:cs typeface="Courier New"/>
              </a:rPr>
              <a:t>EXCEPTION  </a:t>
            </a:r>
            <a:r>
              <a:rPr dirty="0" sz="1400" spc="15" b="1">
                <a:latin typeface="Courier New"/>
                <a:cs typeface="Courier New"/>
              </a:rPr>
              <a:t>WHEN</a:t>
            </a:r>
            <a:endParaRPr sz="1400">
              <a:latin typeface="Courier New"/>
              <a:cs typeface="Courier New"/>
            </a:endParaRPr>
          </a:p>
          <a:p>
            <a:pPr marL="511175" marR="3403600">
              <a:lnSpc>
                <a:spcPct val="102200"/>
              </a:lnSpc>
            </a:pPr>
            <a:r>
              <a:rPr dirty="0" sz="1400" spc="15" b="1" i="1">
                <a:latin typeface="Courier New"/>
                <a:cs typeface="Courier New"/>
              </a:rPr>
              <a:t>statement1; </a:t>
            </a:r>
            <a:r>
              <a:rPr dirty="0" sz="1400" spc="15" b="1" i="1">
                <a:latin typeface="Courier New"/>
                <a:cs typeface="Courier New"/>
              </a:rPr>
              <a:t> statement2</a:t>
            </a:r>
            <a:r>
              <a:rPr dirty="0" sz="1400" spc="15" b="1">
                <a:latin typeface="Courier New"/>
                <a:cs typeface="Courier New"/>
              </a:rPr>
              <a:t>;</a:t>
            </a:r>
            <a:endParaRPr sz="1400">
              <a:latin typeface="Courier New"/>
              <a:cs typeface="Courier New"/>
            </a:endParaRPr>
          </a:p>
          <a:p>
            <a:pPr marL="293370">
              <a:lnSpc>
                <a:spcPct val="100000"/>
              </a:lnSpc>
              <a:spcBef>
                <a:spcPts val="35"/>
              </a:spcBef>
            </a:pPr>
            <a:r>
              <a:rPr dirty="0" sz="1400" spc="15" b="1">
                <a:latin typeface="Courier New"/>
                <a:cs typeface="Courier New"/>
              </a:rPr>
              <a:t>WHEN</a:t>
            </a:r>
            <a:endParaRPr sz="1400">
              <a:latin typeface="Courier New"/>
              <a:cs typeface="Courier New"/>
            </a:endParaRPr>
          </a:p>
          <a:p>
            <a:pPr marL="293370" marR="3076575" indent="217804">
              <a:lnSpc>
                <a:spcPct val="102200"/>
              </a:lnSpc>
            </a:pPr>
            <a:r>
              <a:rPr dirty="0" sz="1400" spc="15" b="1" i="1">
                <a:latin typeface="Courier New"/>
                <a:cs typeface="Courier New"/>
              </a:rPr>
              <a:t>statement1</a:t>
            </a:r>
            <a:r>
              <a:rPr dirty="0" sz="1400" spc="15" b="1">
                <a:latin typeface="Courier New"/>
                <a:cs typeface="Courier New"/>
              </a:rPr>
              <a:t>;  WHEN OTHERS</a:t>
            </a:r>
            <a:r>
              <a:rPr dirty="0" sz="1400" spc="-60" b="1">
                <a:latin typeface="Courier New"/>
                <a:cs typeface="Courier New"/>
              </a:rPr>
              <a:t> </a:t>
            </a:r>
            <a:r>
              <a:rPr dirty="0" sz="1400" spc="15" b="1">
                <a:latin typeface="Courier New"/>
                <a:cs typeface="Courier New"/>
              </a:rPr>
              <a:t>THEN</a:t>
            </a:r>
            <a:endParaRPr sz="1400">
              <a:latin typeface="Courier New"/>
              <a:cs typeface="Courier New"/>
            </a:endParaRPr>
          </a:p>
          <a:p>
            <a:pPr algn="just" marL="511175" marR="3403600">
              <a:lnSpc>
                <a:spcPct val="102200"/>
              </a:lnSpc>
            </a:pPr>
            <a:r>
              <a:rPr dirty="0" sz="1400" spc="15" b="1" i="1">
                <a:latin typeface="Courier New"/>
                <a:cs typeface="Courier New"/>
              </a:rPr>
              <a:t>statement1; </a:t>
            </a:r>
            <a:r>
              <a:rPr dirty="0" sz="1400" spc="15" b="1" i="1">
                <a:latin typeface="Courier New"/>
                <a:cs typeface="Courier New"/>
              </a:rPr>
              <a:t> statement2;  statement3</a:t>
            </a:r>
            <a:r>
              <a:rPr dirty="0" sz="1400" spc="15" b="1">
                <a:latin typeface="Courier New"/>
                <a:cs typeface="Courier New"/>
              </a:rPr>
              <a:t>;</a:t>
            </a:r>
            <a:endParaRPr sz="1400">
              <a:latin typeface="Courier New"/>
              <a:cs typeface="Courier New"/>
            </a:endParaRPr>
          </a:p>
          <a:p>
            <a:pPr marL="75565">
              <a:lnSpc>
                <a:spcPct val="100000"/>
              </a:lnSpc>
              <a:spcBef>
                <a:spcPts val="35"/>
              </a:spcBef>
            </a:pPr>
            <a:r>
              <a:rPr dirty="0" sz="1400" spc="15" b="1">
                <a:latin typeface="Courier New"/>
                <a:cs typeface="Courier New"/>
              </a:rPr>
              <a:t>END;</a:t>
            </a:r>
            <a:endParaRPr sz="1400">
              <a:latin typeface="Courier New"/>
              <a:cs typeface="Courier New"/>
            </a:endParaRPr>
          </a:p>
        </p:txBody>
      </p:sp>
      <p:sp>
        <p:nvSpPr>
          <p:cNvPr id="7" name="object 7"/>
          <p:cNvSpPr txBox="1"/>
          <p:nvPr/>
        </p:nvSpPr>
        <p:spPr>
          <a:xfrm>
            <a:off x="743204" y="5609382"/>
            <a:ext cx="6078855" cy="72136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Trapping </a:t>
            </a:r>
            <a:r>
              <a:rPr dirty="0" sz="1300" spc="5" b="1">
                <a:latin typeface="Arial"/>
                <a:cs typeface="Arial"/>
              </a:rPr>
              <a:t>Predefined </a:t>
            </a:r>
            <a:r>
              <a:rPr dirty="0" sz="1300" spc="10" b="1">
                <a:latin typeface="Arial"/>
                <a:cs typeface="Arial"/>
              </a:rPr>
              <a:t>Oracle </a:t>
            </a:r>
            <a:r>
              <a:rPr dirty="0" sz="1300" b="1">
                <a:latin typeface="Arial"/>
                <a:cs typeface="Arial"/>
              </a:rPr>
              <a:t>Server </a:t>
            </a:r>
            <a:r>
              <a:rPr dirty="0" sz="1300" spc="5" b="1">
                <a:latin typeface="Arial"/>
                <a:cs typeface="Arial"/>
              </a:rPr>
              <a:t>Exceptions:</a:t>
            </a:r>
            <a:r>
              <a:rPr dirty="0" sz="1300" spc="-10" b="1">
                <a:latin typeface="Arial"/>
                <a:cs typeface="Arial"/>
              </a:rPr>
              <a:t> </a:t>
            </a:r>
            <a:r>
              <a:rPr dirty="0" sz="1300" spc="10" b="1">
                <a:latin typeface="Arial"/>
                <a:cs typeface="Arial"/>
              </a:rPr>
              <a:t>Example</a:t>
            </a:r>
            <a:endParaRPr sz="1300">
              <a:latin typeface="Arial"/>
              <a:cs typeface="Arial"/>
            </a:endParaRPr>
          </a:p>
          <a:p>
            <a:pPr marL="137795" marR="5080">
              <a:lnSpc>
                <a:spcPct val="101099"/>
              </a:lnSpc>
              <a:spcBef>
                <a:spcPts val="370"/>
              </a:spcBef>
            </a:pPr>
            <a:r>
              <a:rPr dirty="0" sz="1300" spc="5">
                <a:latin typeface="Times New Roman"/>
                <a:cs typeface="Times New Roman"/>
              </a:rPr>
              <a:t>In the example in the slide, a </a:t>
            </a:r>
            <a:r>
              <a:rPr dirty="0" sz="1300" spc="10">
                <a:latin typeface="Times New Roman"/>
                <a:cs typeface="Times New Roman"/>
              </a:rPr>
              <a:t>message </a:t>
            </a:r>
            <a:r>
              <a:rPr dirty="0" sz="1300" spc="5">
                <a:latin typeface="Times New Roman"/>
                <a:cs typeface="Times New Roman"/>
              </a:rPr>
              <a:t>is printed out to the user for </a:t>
            </a:r>
            <a:r>
              <a:rPr dirty="0" sz="1300" spc="10">
                <a:latin typeface="Times New Roman"/>
                <a:cs typeface="Times New Roman"/>
              </a:rPr>
              <a:t>each </a:t>
            </a:r>
            <a:r>
              <a:rPr dirty="0" sz="1300" spc="5">
                <a:latin typeface="Times New Roman"/>
                <a:cs typeface="Times New Roman"/>
              </a:rPr>
              <a:t>exception. </a:t>
            </a:r>
            <a:r>
              <a:rPr dirty="0" sz="1300" spc="10">
                <a:latin typeface="Times New Roman"/>
                <a:cs typeface="Times New Roman"/>
              </a:rPr>
              <a:t>Only  </a:t>
            </a:r>
            <a:r>
              <a:rPr dirty="0" sz="1300" spc="5">
                <a:latin typeface="Times New Roman"/>
                <a:cs typeface="Times New Roman"/>
              </a:rPr>
              <a:t>one exception is raised and handled at any</a:t>
            </a:r>
            <a:r>
              <a:rPr dirty="0" sz="1300" spc="15">
                <a:latin typeface="Times New Roman"/>
                <a:cs typeface="Times New Roman"/>
              </a:rPr>
              <a:t> </a:t>
            </a:r>
            <a:r>
              <a:rPr dirty="0" sz="1300" spc="5">
                <a:latin typeface="Times New Roman"/>
                <a:cs typeface="Times New Roman"/>
              </a:rPr>
              <a:t>time.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15402" y="2326576"/>
            <a:ext cx="5142865" cy="2600325"/>
            <a:chOff x="1315402" y="2326576"/>
            <a:chExt cx="5142865" cy="2600325"/>
          </a:xfrm>
        </p:grpSpPr>
        <p:sp>
          <p:nvSpPr>
            <p:cNvPr id="4" name="object 4"/>
            <p:cNvSpPr/>
            <p:nvPr/>
          </p:nvSpPr>
          <p:spPr>
            <a:xfrm>
              <a:off x="1325879" y="2337054"/>
              <a:ext cx="5121910" cy="2579370"/>
            </a:xfrm>
            <a:custGeom>
              <a:avLst/>
              <a:gdLst/>
              <a:ahLst/>
              <a:cxnLst/>
              <a:rect l="l" t="t" r="r" b="b"/>
              <a:pathLst>
                <a:path w="5121910" h="2579370">
                  <a:moveTo>
                    <a:pt x="5121402" y="0"/>
                  </a:moveTo>
                  <a:lnTo>
                    <a:pt x="0" y="0"/>
                  </a:lnTo>
                  <a:lnTo>
                    <a:pt x="0" y="2579370"/>
                  </a:lnTo>
                  <a:lnTo>
                    <a:pt x="5121402" y="2579370"/>
                  </a:lnTo>
                  <a:lnTo>
                    <a:pt x="5121402" y="0"/>
                  </a:lnTo>
                  <a:close/>
                </a:path>
              </a:pathLst>
            </a:custGeom>
            <a:solidFill>
              <a:srgbClr val="CCCCCC"/>
            </a:solidFill>
          </p:spPr>
          <p:txBody>
            <a:bodyPr wrap="square" lIns="0" tIns="0" rIns="0" bIns="0" rtlCol="0"/>
            <a:lstStyle/>
            <a:p/>
          </p:txBody>
        </p:sp>
        <p:sp>
          <p:nvSpPr>
            <p:cNvPr id="5" name="object 5"/>
            <p:cNvSpPr/>
            <p:nvPr/>
          </p:nvSpPr>
          <p:spPr>
            <a:xfrm>
              <a:off x="1325879" y="2337054"/>
              <a:ext cx="5121910" cy="2579370"/>
            </a:xfrm>
            <a:custGeom>
              <a:avLst/>
              <a:gdLst/>
              <a:ahLst/>
              <a:cxnLst/>
              <a:rect l="l" t="t" r="r" b="b"/>
              <a:pathLst>
                <a:path w="5121910" h="2579370">
                  <a:moveTo>
                    <a:pt x="5121402" y="0"/>
                  </a:moveTo>
                  <a:lnTo>
                    <a:pt x="0" y="0"/>
                  </a:lnTo>
                  <a:lnTo>
                    <a:pt x="0" y="2579370"/>
                  </a:lnTo>
                  <a:lnTo>
                    <a:pt x="5121402" y="2579370"/>
                  </a:lnTo>
                  <a:lnTo>
                    <a:pt x="5121402" y="0"/>
                  </a:lnTo>
                  <a:close/>
                </a:path>
              </a:pathLst>
            </a:custGeom>
            <a:ln w="20574">
              <a:solidFill>
                <a:srgbClr val="000000"/>
              </a:solidFill>
            </a:ln>
          </p:spPr>
          <p:txBody>
            <a:bodyPr wrap="square" lIns="0" tIns="0" rIns="0" bIns="0" rtlCol="0"/>
            <a:lstStyle/>
            <a:p/>
          </p:txBody>
        </p:sp>
      </p:grpSp>
      <p:sp>
        <p:nvSpPr>
          <p:cNvPr id="6" name="object 6"/>
          <p:cNvSpPr txBox="1"/>
          <p:nvPr/>
        </p:nvSpPr>
        <p:spPr>
          <a:xfrm>
            <a:off x="1401317" y="2395982"/>
            <a:ext cx="3956685" cy="1173480"/>
          </a:xfrm>
          <a:prstGeom prst="rect">
            <a:avLst/>
          </a:prstGeom>
        </p:spPr>
        <p:txBody>
          <a:bodyPr wrap="square" lIns="0" tIns="11430" rIns="0" bIns="0" rtlCol="0" vert="horz">
            <a:spAutoFit/>
          </a:bodyPr>
          <a:lstStyle/>
          <a:p>
            <a:pPr>
              <a:lnSpc>
                <a:spcPts val="1540"/>
              </a:lnSpc>
              <a:spcBef>
                <a:spcPts val="90"/>
              </a:spcBef>
            </a:pPr>
            <a:r>
              <a:rPr dirty="0" sz="1300" spc="-20" b="1">
                <a:latin typeface="Courier New"/>
                <a:cs typeface="Courier New"/>
              </a:rPr>
              <a:t>DECLARE</a:t>
            </a:r>
            <a:endParaRPr sz="1300">
              <a:latin typeface="Courier New"/>
              <a:cs typeface="Courier New"/>
            </a:endParaRPr>
          </a:p>
          <a:p>
            <a:pPr marL="194945" marR="913765">
              <a:lnSpc>
                <a:spcPts val="1550"/>
              </a:lnSpc>
              <a:spcBef>
                <a:spcPts val="40"/>
              </a:spcBef>
            </a:pPr>
            <a:r>
              <a:rPr dirty="0" sz="1300" spc="-20" b="1">
                <a:latin typeface="Courier New"/>
                <a:cs typeface="Courier New"/>
              </a:rPr>
              <a:t>e_products_invalid EXCEPTION;  </a:t>
            </a:r>
            <a:r>
              <a:rPr dirty="0" sz="1300" spc="-15" b="1">
                <a:latin typeface="Courier New"/>
                <a:cs typeface="Courier New"/>
              </a:rPr>
              <a:t>PRAGMA </a:t>
            </a:r>
            <a:r>
              <a:rPr dirty="0" sz="1300" spc="-20" b="1">
                <a:latin typeface="Courier New"/>
                <a:cs typeface="Courier New"/>
              </a:rPr>
              <a:t>EXCEPTION_INIT</a:t>
            </a:r>
            <a:r>
              <a:rPr dirty="0" sz="1300" spc="-35" b="1">
                <a:latin typeface="Courier New"/>
                <a:cs typeface="Courier New"/>
              </a:rPr>
              <a:t> </a:t>
            </a:r>
            <a:r>
              <a:rPr dirty="0" sz="1300" spc="-10" b="1">
                <a:latin typeface="Courier New"/>
                <a:cs typeface="Courier New"/>
              </a:rPr>
              <a:t>(</a:t>
            </a:r>
            <a:endParaRPr sz="1300">
              <a:latin typeface="Courier New"/>
              <a:cs typeface="Courier New"/>
            </a:endParaRPr>
          </a:p>
          <a:p>
            <a:pPr marL="194945" marR="5080" indent="1112520">
              <a:lnSpc>
                <a:spcPts val="1460"/>
              </a:lnSpc>
              <a:spcBef>
                <a:spcPts val="10"/>
              </a:spcBef>
            </a:pPr>
            <a:r>
              <a:rPr dirty="0" sz="1300" spc="-20" b="1">
                <a:latin typeface="Courier New"/>
                <a:cs typeface="Courier New"/>
              </a:rPr>
              <a:t>e_products_invalid, -2292);  </a:t>
            </a:r>
            <a:r>
              <a:rPr dirty="0" sz="1300" spc="-15" b="1">
                <a:latin typeface="Courier New"/>
                <a:cs typeface="Courier New"/>
              </a:rPr>
              <a:t>v_message</a:t>
            </a:r>
            <a:r>
              <a:rPr dirty="0" sz="1300" spc="-25" b="1">
                <a:latin typeface="Courier New"/>
                <a:cs typeface="Courier New"/>
              </a:rPr>
              <a:t> </a:t>
            </a:r>
            <a:r>
              <a:rPr dirty="0" sz="1300" spc="-20" b="1">
                <a:latin typeface="Courier New"/>
                <a:cs typeface="Courier New"/>
              </a:rPr>
              <a:t>VARCHAR2(50);</a:t>
            </a:r>
            <a:endParaRPr sz="1300">
              <a:latin typeface="Courier New"/>
              <a:cs typeface="Courier New"/>
            </a:endParaRPr>
          </a:p>
          <a:p>
            <a:pPr>
              <a:lnSpc>
                <a:spcPts val="1435"/>
              </a:lnSpc>
            </a:pPr>
            <a:r>
              <a:rPr dirty="0" sz="1300" spc="-15" b="1">
                <a:latin typeface="Courier New"/>
                <a:cs typeface="Courier New"/>
              </a:rPr>
              <a:t>BEGIN</a:t>
            </a:r>
            <a:endParaRPr sz="1300">
              <a:latin typeface="Courier New"/>
              <a:cs typeface="Courier New"/>
            </a:endParaRPr>
          </a:p>
        </p:txBody>
      </p:sp>
      <p:sp>
        <p:nvSpPr>
          <p:cNvPr id="7" name="object 7"/>
          <p:cNvSpPr txBox="1"/>
          <p:nvPr/>
        </p:nvSpPr>
        <p:spPr>
          <a:xfrm>
            <a:off x="1401317" y="3533617"/>
            <a:ext cx="891540" cy="594360"/>
          </a:xfrm>
          <a:prstGeom prst="rect">
            <a:avLst/>
          </a:prstGeom>
        </p:spPr>
        <p:txBody>
          <a:bodyPr wrap="square" lIns="0" tIns="27940" rIns="0" bIns="0" rtlCol="0" vert="horz">
            <a:spAutoFit/>
          </a:bodyPr>
          <a:lstStyle/>
          <a:p>
            <a:pPr marR="5080">
              <a:lnSpc>
                <a:spcPts val="1460"/>
              </a:lnSpc>
              <a:spcBef>
                <a:spcPts val="220"/>
              </a:spcBef>
            </a:pPr>
            <a:r>
              <a:rPr dirty="0" sz="1300" spc="-10" b="1">
                <a:latin typeface="Courier New"/>
                <a:cs typeface="Courier New"/>
              </a:rPr>
              <a:t>. . .  </a:t>
            </a:r>
            <a:r>
              <a:rPr dirty="0" sz="1300" spc="-20" b="1">
                <a:latin typeface="Courier New"/>
                <a:cs typeface="Courier New"/>
              </a:rPr>
              <a:t>EXCEPTION</a:t>
            </a:r>
            <a:endParaRPr sz="1300">
              <a:latin typeface="Courier New"/>
              <a:cs typeface="Courier New"/>
            </a:endParaRPr>
          </a:p>
          <a:p>
            <a:pPr marL="194945">
              <a:lnSpc>
                <a:spcPts val="1435"/>
              </a:lnSpc>
            </a:pPr>
            <a:r>
              <a:rPr dirty="0" sz="1300" spc="-20" b="1">
                <a:latin typeface="Courier New"/>
                <a:cs typeface="Courier New"/>
              </a:rPr>
              <a:t>WHEN</a:t>
            </a:r>
            <a:endParaRPr sz="1300">
              <a:latin typeface="Courier New"/>
              <a:cs typeface="Courier New"/>
            </a:endParaRPr>
          </a:p>
        </p:txBody>
      </p:sp>
      <p:sp>
        <p:nvSpPr>
          <p:cNvPr id="8" name="object 8"/>
          <p:cNvSpPr txBox="1"/>
          <p:nvPr/>
        </p:nvSpPr>
        <p:spPr>
          <a:xfrm>
            <a:off x="2088642" y="3935729"/>
            <a:ext cx="1841500" cy="218440"/>
          </a:xfrm>
          <a:prstGeom prst="rect">
            <a:avLst/>
          </a:prstGeom>
          <a:solidFill>
            <a:srgbClr val="CCCCCC"/>
          </a:solidFill>
          <a:ln w="20574">
            <a:solidFill>
              <a:srgbClr val="FF0000"/>
            </a:solidFill>
          </a:ln>
        </p:spPr>
        <p:txBody>
          <a:bodyPr wrap="square" lIns="0" tIns="0" rIns="0" bIns="0" rtlCol="0" vert="horz">
            <a:spAutoFit/>
          </a:bodyPr>
          <a:lstStyle/>
          <a:p>
            <a:pPr>
              <a:lnSpc>
                <a:spcPts val="1410"/>
              </a:lnSpc>
            </a:pPr>
            <a:r>
              <a:rPr dirty="0" sz="1300" spc="-20" b="1">
                <a:latin typeface="Courier New"/>
                <a:cs typeface="Courier New"/>
              </a:rPr>
              <a:t>e_products_invalid</a:t>
            </a:r>
            <a:endParaRPr sz="1300">
              <a:latin typeface="Courier New"/>
              <a:cs typeface="Courier New"/>
            </a:endParaRPr>
          </a:p>
        </p:txBody>
      </p:sp>
      <p:sp>
        <p:nvSpPr>
          <p:cNvPr id="9" name="object 9"/>
          <p:cNvSpPr txBox="1"/>
          <p:nvPr/>
        </p:nvSpPr>
        <p:spPr>
          <a:xfrm>
            <a:off x="3939634" y="3905511"/>
            <a:ext cx="40386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THEN</a:t>
            </a:r>
            <a:endParaRPr sz="1300">
              <a:latin typeface="Courier New"/>
              <a:cs typeface="Courier New"/>
            </a:endParaRPr>
          </a:p>
        </p:txBody>
      </p:sp>
      <p:sp>
        <p:nvSpPr>
          <p:cNvPr id="10" name="object 10"/>
          <p:cNvSpPr txBox="1"/>
          <p:nvPr/>
        </p:nvSpPr>
        <p:spPr>
          <a:xfrm>
            <a:off x="1401317" y="4092114"/>
            <a:ext cx="3761104" cy="781050"/>
          </a:xfrm>
          <a:prstGeom prst="rect">
            <a:avLst/>
          </a:prstGeom>
        </p:spPr>
        <p:txBody>
          <a:bodyPr wrap="square" lIns="0" tIns="11430" rIns="0" bIns="0" rtlCol="0" vert="horz">
            <a:spAutoFit/>
          </a:bodyPr>
          <a:lstStyle/>
          <a:p>
            <a:pPr marL="390525">
              <a:lnSpc>
                <a:spcPts val="1510"/>
              </a:lnSpc>
              <a:spcBef>
                <a:spcPts val="90"/>
              </a:spcBef>
            </a:pPr>
            <a:r>
              <a:rPr dirty="0" sz="1300" spc="-20" b="1">
                <a:latin typeface="Courier New"/>
                <a:cs typeface="Courier New"/>
              </a:rPr>
              <a:t>:g_message </a:t>
            </a:r>
            <a:r>
              <a:rPr dirty="0" sz="1300" spc="-15" b="1">
                <a:latin typeface="Courier New"/>
                <a:cs typeface="Courier New"/>
              </a:rPr>
              <a:t>:= 'Product</a:t>
            </a:r>
            <a:r>
              <a:rPr dirty="0" sz="1300" spc="-35" b="1">
                <a:latin typeface="Courier New"/>
                <a:cs typeface="Courier New"/>
              </a:rPr>
              <a:t> </a:t>
            </a:r>
            <a:r>
              <a:rPr dirty="0" sz="1300" spc="-20" b="1">
                <a:latin typeface="Courier New"/>
                <a:cs typeface="Courier New"/>
              </a:rPr>
              <a:t>ID</a:t>
            </a:r>
            <a:endParaRPr sz="1300">
              <a:latin typeface="Courier New"/>
              <a:cs typeface="Courier New"/>
            </a:endParaRPr>
          </a:p>
          <a:p>
            <a:pPr marL="1307465">
              <a:lnSpc>
                <a:spcPts val="1465"/>
              </a:lnSpc>
            </a:pPr>
            <a:r>
              <a:rPr dirty="0" sz="1300" spc="-15" b="1">
                <a:latin typeface="Courier New"/>
                <a:cs typeface="Courier New"/>
              </a:rPr>
              <a:t>specified is not</a:t>
            </a:r>
            <a:r>
              <a:rPr dirty="0" sz="1300" spc="-85" b="1">
                <a:latin typeface="Courier New"/>
                <a:cs typeface="Courier New"/>
              </a:rPr>
              <a:t> </a:t>
            </a:r>
            <a:r>
              <a:rPr dirty="0" sz="1300" spc="-20" b="1">
                <a:latin typeface="Courier New"/>
                <a:cs typeface="Courier New"/>
              </a:rPr>
              <a:t>valid.';</a:t>
            </a:r>
            <a:endParaRPr sz="1300">
              <a:latin typeface="Courier New"/>
              <a:cs typeface="Courier New"/>
            </a:endParaRPr>
          </a:p>
          <a:p>
            <a:pPr marR="3263265">
              <a:lnSpc>
                <a:spcPts val="1470"/>
              </a:lnSpc>
              <a:spcBef>
                <a:spcPts val="75"/>
              </a:spcBef>
            </a:pPr>
            <a:r>
              <a:rPr dirty="0" sz="1300" spc="-10" b="1">
                <a:latin typeface="Courier New"/>
                <a:cs typeface="Courier New"/>
              </a:rPr>
              <a:t>. .</a:t>
            </a:r>
            <a:r>
              <a:rPr dirty="0" sz="1300" spc="-120" b="1">
                <a:latin typeface="Courier New"/>
                <a:cs typeface="Courier New"/>
              </a:rPr>
              <a:t> </a:t>
            </a:r>
            <a:r>
              <a:rPr dirty="0" sz="1300" spc="-10" b="1">
                <a:latin typeface="Courier New"/>
                <a:cs typeface="Courier New"/>
              </a:rPr>
              <a:t>.  </a:t>
            </a:r>
            <a:r>
              <a:rPr dirty="0" sz="1300" spc="-20" b="1">
                <a:latin typeface="Courier New"/>
                <a:cs typeface="Courier New"/>
              </a:rPr>
              <a:t>END;</a:t>
            </a:r>
            <a:endParaRPr sz="1300">
              <a:latin typeface="Courier New"/>
              <a:cs typeface="Courier New"/>
            </a:endParaRPr>
          </a:p>
        </p:txBody>
      </p:sp>
      <p:sp>
        <p:nvSpPr>
          <p:cNvPr id="11" name="object 11"/>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Non-Predefined </a:t>
            </a:r>
            <a:r>
              <a:rPr dirty="0" sz="2000" b="1">
                <a:latin typeface="Arial"/>
                <a:cs typeface="Arial"/>
              </a:rPr>
              <a:t>Error</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03580">
              <a:lnSpc>
                <a:spcPct val="101299"/>
              </a:lnSpc>
            </a:pPr>
            <a:r>
              <a:rPr dirty="0" sz="1550" spc="10" b="1">
                <a:latin typeface="Arial"/>
                <a:cs typeface="Arial"/>
              </a:rPr>
              <a:t>Trap </a:t>
            </a:r>
            <a:r>
              <a:rPr dirty="0" sz="1550" spc="5" b="1">
                <a:latin typeface="Arial"/>
                <a:cs typeface="Arial"/>
              </a:rPr>
              <a:t>for </a:t>
            </a:r>
            <a:r>
              <a:rPr dirty="0" sz="1550" spc="10" b="1">
                <a:latin typeface="Arial"/>
                <a:cs typeface="Arial"/>
              </a:rPr>
              <a:t>Oracle server error number –2292, which </a:t>
            </a:r>
            <a:r>
              <a:rPr dirty="0" sz="1550" spc="5" b="1">
                <a:latin typeface="Arial"/>
                <a:cs typeface="Arial"/>
              </a:rPr>
              <a:t>is </a:t>
            </a:r>
            <a:r>
              <a:rPr dirty="0" sz="1550" spc="10" b="1">
                <a:latin typeface="Arial"/>
                <a:cs typeface="Arial"/>
              </a:rPr>
              <a:t>an  </a:t>
            </a:r>
            <a:r>
              <a:rPr dirty="0" sz="1550" spc="5" b="1">
                <a:latin typeface="Arial"/>
                <a:cs typeface="Arial"/>
              </a:rPr>
              <a:t>integrity </a:t>
            </a:r>
            <a:r>
              <a:rPr dirty="0" sz="1550" spc="10" b="1">
                <a:latin typeface="Arial"/>
                <a:cs typeface="Arial"/>
              </a:rPr>
              <a:t>constraint</a:t>
            </a:r>
            <a:r>
              <a:rPr dirty="0" sz="1550" spc="5" b="1">
                <a:latin typeface="Arial"/>
                <a:cs typeface="Arial"/>
              </a:rPr>
              <a:t> violation.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12" name="object 12"/>
          <p:cNvGrpSpPr/>
          <p:nvPr/>
        </p:nvGrpSpPr>
        <p:grpSpPr>
          <a:xfrm>
            <a:off x="5413247" y="2476690"/>
            <a:ext cx="677545" cy="728345"/>
            <a:chOff x="5413247" y="2476690"/>
            <a:chExt cx="677545" cy="728345"/>
          </a:xfrm>
        </p:grpSpPr>
        <p:sp>
          <p:nvSpPr>
            <p:cNvPr id="13" name="object 13"/>
            <p:cNvSpPr/>
            <p:nvPr/>
          </p:nvSpPr>
          <p:spPr>
            <a:xfrm>
              <a:off x="5755385" y="2868929"/>
              <a:ext cx="325120" cy="325755"/>
            </a:xfrm>
            <a:custGeom>
              <a:avLst/>
              <a:gdLst/>
              <a:ahLst/>
              <a:cxnLst/>
              <a:rect l="l" t="t" r="r" b="b"/>
              <a:pathLst>
                <a:path w="325120" h="325755">
                  <a:moveTo>
                    <a:pt x="162306" y="0"/>
                  </a:moveTo>
                  <a:lnTo>
                    <a:pt x="119062" y="5778"/>
                  </a:lnTo>
                  <a:lnTo>
                    <a:pt x="80264" y="22097"/>
                  </a:lnTo>
                  <a:lnTo>
                    <a:pt x="47434" y="47434"/>
                  </a:lnTo>
                  <a:lnTo>
                    <a:pt x="22098" y="80263"/>
                  </a:lnTo>
                  <a:lnTo>
                    <a:pt x="5778" y="119062"/>
                  </a:lnTo>
                  <a:lnTo>
                    <a:pt x="0" y="162305"/>
                  </a:lnTo>
                  <a:lnTo>
                    <a:pt x="5778" y="205605"/>
                  </a:lnTo>
                  <a:lnTo>
                    <a:pt x="22098" y="244545"/>
                  </a:lnTo>
                  <a:lnTo>
                    <a:pt x="47434" y="277558"/>
                  </a:lnTo>
                  <a:lnTo>
                    <a:pt x="80264" y="303078"/>
                  </a:lnTo>
                  <a:lnTo>
                    <a:pt x="119062" y="319539"/>
                  </a:lnTo>
                  <a:lnTo>
                    <a:pt x="162306" y="325373"/>
                  </a:lnTo>
                  <a:lnTo>
                    <a:pt x="205284" y="319539"/>
                  </a:lnTo>
                  <a:lnTo>
                    <a:pt x="244009" y="303078"/>
                  </a:lnTo>
                  <a:lnTo>
                    <a:pt x="276891" y="277558"/>
                  </a:lnTo>
                  <a:lnTo>
                    <a:pt x="302344" y="244545"/>
                  </a:lnTo>
                  <a:lnTo>
                    <a:pt x="318780" y="205605"/>
                  </a:lnTo>
                  <a:lnTo>
                    <a:pt x="324612" y="162305"/>
                  </a:lnTo>
                  <a:lnTo>
                    <a:pt x="318780" y="119062"/>
                  </a:lnTo>
                  <a:lnTo>
                    <a:pt x="302344" y="80263"/>
                  </a:lnTo>
                  <a:lnTo>
                    <a:pt x="276891" y="47434"/>
                  </a:lnTo>
                  <a:lnTo>
                    <a:pt x="244009" y="22097"/>
                  </a:lnTo>
                  <a:lnTo>
                    <a:pt x="205284" y="5778"/>
                  </a:lnTo>
                  <a:lnTo>
                    <a:pt x="162306" y="0"/>
                  </a:lnTo>
                  <a:close/>
                </a:path>
              </a:pathLst>
            </a:custGeom>
            <a:solidFill>
              <a:srgbClr val="CCCCFF"/>
            </a:solidFill>
          </p:spPr>
          <p:txBody>
            <a:bodyPr wrap="square" lIns="0" tIns="0" rIns="0" bIns="0" rtlCol="0"/>
            <a:lstStyle/>
            <a:p/>
          </p:txBody>
        </p:sp>
        <p:sp>
          <p:nvSpPr>
            <p:cNvPr id="14" name="object 14"/>
            <p:cNvSpPr/>
            <p:nvPr/>
          </p:nvSpPr>
          <p:spPr>
            <a:xfrm>
              <a:off x="5755385" y="2868929"/>
              <a:ext cx="325120" cy="325755"/>
            </a:xfrm>
            <a:custGeom>
              <a:avLst/>
              <a:gdLst/>
              <a:ahLst/>
              <a:cxnLst/>
              <a:rect l="l" t="t" r="r" b="b"/>
              <a:pathLst>
                <a:path w="325120" h="325755">
                  <a:moveTo>
                    <a:pt x="324612" y="162305"/>
                  </a:moveTo>
                  <a:lnTo>
                    <a:pt x="318780" y="119062"/>
                  </a:lnTo>
                  <a:lnTo>
                    <a:pt x="302344" y="80263"/>
                  </a:lnTo>
                  <a:lnTo>
                    <a:pt x="276891" y="47434"/>
                  </a:lnTo>
                  <a:lnTo>
                    <a:pt x="244009" y="22097"/>
                  </a:lnTo>
                  <a:lnTo>
                    <a:pt x="205284" y="5778"/>
                  </a:lnTo>
                  <a:lnTo>
                    <a:pt x="162306" y="0"/>
                  </a:lnTo>
                  <a:lnTo>
                    <a:pt x="119062" y="5778"/>
                  </a:lnTo>
                  <a:lnTo>
                    <a:pt x="80264" y="22097"/>
                  </a:lnTo>
                  <a:lnTo>
                    <a:pt x="47434" y="47434"/>
                  </a:lnTo>
                  <a:lnTo>
                    <a:pt x="22098" y="80263"/>
                  </a:lnTo>
                  <a:lnTo>
                    <a:pt x="5778" y="119062"/>
                  </a:lnTo>
                  <a:lnTo>
                    <a:pt x="0" y="162305"/>
                  </a:lnTo>
                  <a:lnTo>
                    <a:pt x="5778" y="205605"/>
                  </a:lnTo>
                  <a:lnTo>
                    <a:pt x="22098" y="244545"/>
                  </a:lnTo>
                  <a:lnTo>
                    <a:pt x="47434" y="277558"/>
                  </a:lnTo>
                  <a:lnTo>
                    <a:pt x="80264" y="303078"/>
                  </a:lnTo>
                  <a:lnTo>
                    <a:pt x="119062" y="319539"/>
                  </a:lnTo>
                  <a:lnTo>
                    <a:pt x="162306" y="325373"/>
                  </a:lnTo>
                  <a:lnTo>
                    <a:pt x="205284" y="319539"/>
                  </a:lnTo>
                  <a:lnTo>
                    <a:pt x="244009" y="303078"/>
                  </a:lnTo>
                  <a:lnTo>
                    <a:pt x="276891" y="277558"/>
                  </a:lnTo>
                  <a:lnTo>
                    <a:pt x="302344" y="244545"/>
                  </a:lnTo>
                  <a:lnTo>
                    <a:pt x="318780" y="205605"/>
                  </a:lnTo>
                  <a:lnTo>
                    <a:pt x="324612" y="162305"/>
                  </a:lnTo>
                  <a:close/>
                </a:path>
              </a:pathLst>
            </a:custGeom>
            <a:ln w="20574">
              <a:solidFill>
                <a:srgbClr val="000000"/>
              </a:solidFill>
            </a:ln>
          </p:spPr>
          <p:txBody>
            <a:bodyPr wrap="square" lIns="0" tIns="0" rIns="0" bIns="0" rtlCol="0"/>
            <a:lstStyle/>
            <a:p/>
          </p:txBody>
        </p:sp>
        <p:sp>
          <p:nvSpPr>
            <p:cNvPr id="15" name="object 15"/>
            <p:cNvSpPr/>
            <p:nvPr/>
          </p:nvSpPr>
          <p:spPr>
            <a:xfrm>
              <a:off x="5477255" y="3034283"/>
              <a:ext cx="269240" cy="0"/>
            </a:xfrm>
            <a:custGeom>
              <a:avLst/>
              <a:gdLst/>
              <a:ahLst/>
              <a:cxnLst/>
              <a:rect l="l" t="t" r="r" b="b"/>
              <a:pathLst>
                <a:path w="269239" h="0">
                  <a:moveTo>
                    <a:pt x="0" y="0"/>
                  </a:moveTo>
                  <a:lnTo>
                    <a:pt x="268986" y="0"/>
                  </a:lnTo>
                </a:path>
              </a:pathLst>
            </a:custGeom>
            <a:ln w="20574">
              <a:solidFill>
                <a:srgbClr val="FF3200"/>
              </a:solidFill>
            </a:ln>
          </p:spPr>
          <p:txBody>
            <a:bodyPr wrap="square" lIns="0" tIns="0" rIns="0" bIns="0" rtlCol="0"/>
            <a:lstStyle/>
            <a:p/>
          </p:txBody>
        </p:sp>
        <p:sp>
          <p:nvSpPr>
            <p:cNvPr id="16" name="object 16"/>
            <p:cNvSpPr/>
            <p:nvPr/>
          </p:nvSpPr>
          <p:spPr>
            <a:xfrm>
              <a:off x="5413247" y="3001518"/>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FF3200"/>
            </a:solidFill>
          </p:spPr>
          <p:txBody>
            <a:bodyPr wrap="square" lIns="0" tIns="0" rIns="0" bIns="0" rtlCol="0"/>
            <a:lstStyle/>
            <a:p/>
          </p:txBody>
        </p:sp>
        <p:sp>
          <p:nvSpPr>
            <p:cNvPr id="17" name="object 17"/>
            <p:cNvSpPr/>
            <p:nvPr/>
          </p:nvSpPr>
          <p:spPr>
            <a:xfrm>
              <a:off x="5755385" y="2487167"/>
              <a:ext cx="325120" cy="326390"/>
            </a:xfrm>
            <a:custGeom>
              <a:avLst/>
              <a:gdLst/>
              <a:ahLst/>
              <a:cxnLst/>
              <a:rect l="l" t="t" r="r" b="b"/>
              <a:pathLst>
                <a:path w="325120" h="326389">
                  <a:moveTo>
                    <a:pt x="162306" y="0"/>
                  </a:moveTo>
                  <a:lnTo>
                    <a:pt x="119062" y="5782"/>
                  </a:lnTo>
                  <a:lnTo>
                    <a:pt x="80264" y="22126"/>
                  </a:lnTo>
                  <a:lnTo>
                    <a:pt x="47434" y="47529"/>
                  </a:lnTo>
                  <a:lnTo>
                    <a:pt x="22098" y="80489"/>
                  </a:lnTo>
                  <a:lnTo>
                    <a:pt x="5778" y="119503"/>
                  </a:lnTo>
                  <a:lnTo>
                    <a:pt x="0" y="163068"/>
                  </a:lnTo>
                  <a:lnTo>
                    <a:pt x="5778" y="206367"/>
                  </a:lnTo>
                  <a:lnTo>
                    <a:pt x="22098" y="245307"/>
                  </a:lnTo>
                  <a:lnTo>
                    <a:pt x="47434" y="278320"/>
                  </a:lnTo>
                  <a:lnTo>
                    <a:pt x="80264" y="303840"/>
                  </a:lnTo>
                  <a:lnTo>
                    <a:pt x="119062" y="320301"/>
                  </a:lnTo>
                  <a:lnTo>
                    <a:pt x="162306" y="326136"/>
                  </a:lnTo>
                  <a:lnTo>
                    <a:pt x="205284" y="320301"/>
                  </a:lnTo>
                  <a:lnTo>
                    <a:pt x="244009" y="303840"/>
                  </a:lnTo>
                  <a:lnTo>
                    <a:pt x="276891" y="278320"/>
                  </a:lnTo>
                  <a:lnTo>
                    <a:pt x="302344" y="245307"/>
                  </a:lnTo>
                  <a:lnTo>
                    <a:pt x="318780" y="206367"/>
                  </a:lnTo>
                  <a:lnTo>
                    <a:pt x="324612" y="163068"/>
                  </a:lnTo>
                  <a:lnTo>
                    <a:pt x="318780" y="119503"/>
                  </a:lnTo>
                  <a:lnTo>
                    <a:pt x="302344" y="80489"/>
                  </a:lnTo>
                  <a:lnTo>
                    <a:pt x="276891" y="47529"/>
                  </a:lnTo>
                  <a:lnTo>
                    <a:pt x="244009" y="22126"/>
                  </a:lnTo>
                  <a:lnTo>
                    <a:pt x="205284" y="5782"/>
                  </a:lnTo>
                  <a:lnTo>
                    <a:pt x="162306" y="0"/>
                  </a:lnTo>
                  <a:close/>
                </a:path>
              </a:pathLst>
            </a:custGeom>
            <a:solidFill>
              <a:srgbClr val="CCCCFF"/>
            </a:solidFill>
          </p:spPr>
          <p:txBody>
            <a:bodyPr wrap="square" lIns="0" tIns="0" rIns="0" bIns="0" rtlCol="0"/>
            <a:lstStyle/>
            <a:p/>
          </p:txBody>
        </p:sp>
        <p:sp>
          <p:nvSpPr>
            <p:cNvPr id="18" name="object 18"/>
            <p:cNvSpPr/>
            <p:nvPr/>
          </p:nvSpPr>
          <p:spPr>
            <a:xfrm>
              <a:off x="5755385" y="2487167"/>
              <a:ext cx="325120" cy="326390"/>
            </a:xfrm>
            <a:custGeom>
              <a:avLst/>
              <a:gdLst/>
              <a:ahLst/>
              <a:cxnLst/>
              <a:rect l="l" t="t" r="r" b="b"/>
              <a:pathLst>
                <a:path w="325120" h="326389">
                  <a:moveTo>
                    <a:pt x="324612" y="163068"/>
                  </a:moveTo>
                  <a:lnTo>
                    <a:pt x="318780" y="119503"/>
                  </a:lnTo>
                  <a:lnTo>
                    <a:pt x="302344" y="80489"/>
                  </a:lnTo>
                  <a:lnTo>
                    <a:pt x="276891" y="47529"/>
                  </a:lnTo>
                  <a:lnTo>
                    <a:pt x="244009" y="22126"/>
                  </a:lnTo>
                  <a:lnTo>
                    <a:pt x="205284" y="5782"/>
                  </a:lnTo>
                  <a:lnTo>
                    <a:pt x="162306" y="0"/>
                  </a:lnTo>
                  <a:lnTo>
                    <a:pt x="119062" y="5782"/>
                  </a:lnTo>
                  <a:lnTo>
                    <a:pt x="80264" y="22126"/>
                  </a:lnTo>
                  <a:lnTo>
                    <a:pt x="47434" y="47529"/>
                  </a:lnTo>
                  <a:lnTo>
                    <a:pt x="22098" y="80489"/>
                  </a:lnTo>
                  <a:lnTo>
                    <a:pt x="5778" y="119503"/>
                  </a:lnTo>
                  <a:lnTo>
                    <a:pt x="0" y="163068"/>
                  </a:lnTo>
                  <a:lnTo>
                    <a:pt x="5778" y="206367"/>
                  </a:lnTo>
                  <a:lnTo>
                    <a:pt x="22098" y="245307"/>
                  </a:lnTo>
                  <a:lnTo>
                    <a:pt x="47434" y="278320"/>
                  </a:lnTo>
                  <a:lnTo>
                    <a:pt x="80264" y="303840"/>
                  </a:lnTo>
                  <a:lnTo>
                    <a:pt x="119062" y="320301"/>
                  </a:lnTo>
                  <a:lnTo>
                    <a:pt x="162306" y="326136"/>
                  </a:lnTo>
                  <a:lnTo>
                    <a:pt x="205284" y="320301"/>
                  </a:lnTo>
                  <a:lnTo>
                    <a:pt x="244009" y="303840"/>
                  </a:lnTo>
                  <a:lnTo>
                    <a:pt x="276891" y="278320"/>
                  </a:lnTo>
                  <a:lnTo>
                    <a:pt x="302344" y="245307"/>
                  </a:lnTo>
                  <a:lnTo>
                    <a:pt x="318780" y="206367"/>
                  </a:lnTo>
                  <a:lnTo>
                    <a:pt x="324612" y="163068"/>
                  </a:lnTo>
                  <a:close/>
                </a:path>
              </a:pathLst>
            </a:custGeom>
            <a:ln w="20574">
              <a:solidFill>
                <a:srgbClr val="000000"/>
              </a:solidFill>
            </a:ln>
          </p:spPr>
          <p:txBody>
            <a:bodyPr wrap="square" lIns="0" tIns="0" rIns="0" bIns="0" rtlCol="0"/>
            <a:lstStyle/>
            <a:p/>
          </p:txBody>
        </p:sp>
      </p:grpSp>
      <p:sp>
        <p:nvSpPr>
          <p:cNvPr id="19" name="object 19"/>
          <p:cNvSpPr txBox="1"/>
          <p:nvPr/>
        </p:nvSpPr>
        <p:spPr>
          <a:xfrm>
            <a:off x="5857494" y="2380132"/>
            <a:ext cx="133985" cy="789305"/>
          </a:xfrm>
          <a:prstGeom prst="rect">
            <a:avLst/>
          </a:prstGeom>
        </p:spPr>
        <p:txBody>
          <a:bodyPr wrap="square" lIns="0" tIns="134620" rIns="0" bIns="0" rtlCol="0" vert="horz">
            <a:spAutoFit/>
          </a:bodyPr>
          <a:lstStyle/>
          <a:p>
            <a:pPr>
              <a:lnSpc>
                <a:spcPct val="100000"/>
              </a:lnSpc>
              <a:spcBef>
                <a:spcPts val="1060"/>
              </a:spcBef>
            </a:pPr>
            <a:r>
              <a:rPr dirty="0" sz="1700" spc="5" b="1">
                <a:latin typeface="Arial"/>
                <a:cs typeface="Arial"/>
              </a:rPr>
              <a:t>1</a:t>
            </a:r>
            <a:endParaRPr sz="1700">
              <a:latin typeface="Arial"/>
              <a:cs typeface="Arial"/>
            </a:endParaRPr>
          </a:p>
          <a:p>
            <a:pPr>
              <a:lnSpc>
                <a:spcPct val="100000"/>
              </a:lnSpc>
              <a:spcBef>
                <a:spcPts val="965"/>
              </a:spcBef>
            </a:pPr>
            <a:r>
              <a:rPr dirty="0" sz="1700" spc="5" b="1">
                <a:latin typeface="Arial"/>
                <a:cs typeface="Arial"/>
              </a:rPr>
              <a:t>2</a:t>
            </a:r>
            <a:endParaRPr sz="1700">
              <a:latin typeface="Arial"/>
              <a:cs typeface="Arial"/>
            </a:endParaRPr>
          </a:p>
        </p:txBody>
      </p:sp>
      <p:grpSp>
        <p:nvGrpSpPr>
          <p:cNvPr id="20" name="object 20"/>
          <p:cNvGrpSpPr/>
          <p:nvPr/>
        </p:nvGrpSpPr>
        <p:grpSpPr>
          <a:xfrm>
            <a:off x="1596771" y="2620517"/>
            <a:ext cx="4149725" cy="1316355"/>
            <a:chOff x="1596771" y="2620517"/>
            <a:chExt cx="4149725" cy="1316355"/>
          </a:xfrm>
        </p:grpSpPr>
        <p:sp>
          <p:nvSpPr>
            <p:cNvPr id="21" name="object 21"/>
            <p:cNvSpPr/>
            <p:nvPr/>
          </p:nvSpPr>
          <p:spPr>
            <a:xfrm>
              <a:off x="5477255" y="2653283"/>
              <a:ext cx="269240" cy="0"/>
            </a:xfrm>
            <a:custGeom>
              <a:avLst/>
              <a:gdLst/>
              <a:ahLst/>
              <a:cxnLst/>
              <a:rect l="l" t="t" r="r" b="b"/>
              <a:pathLst>
                <a:path w="269239" h="0">
                  <a:moveTo>
                    <a:pt x="0" y="0"/>
                  </a:moveTo>
                  <a:lnTo>
                    <a:pt x="268986" y="0"/>
                  </a:lnTo>
                </a:path>
              </a:pathLst>
            </a:custGeom>
            <a:ln w="20574">
              <a:solidFill>
                <a:srgbClr val="FF3200"/>
              </a:solidFill>
            </a:ln>
          </p:spPr>
          <p:txBody>
            <a:bodyPr wrap="square" lIns="0" tIns="0" rIns="0" bIns="0" rtlCol="0"/>
            <a:lstStyle/>
            <a:p/>
          </p:txBody>
        </p:sp>
        <p:sp>
          <p:nvSpPr>
            <p:cNvPr id="22" name="object 22"/>
            <p:cNvSpPr/>
            <p:nvPr/>
          </p:nvSpPr>
          <p:spPr>
            <a:xfrm>
              <a:off x="5413248" y="2620517"/>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FF3200"/>
            </a:solidFill>
          </p:spPr>
          <p:txBody>
            <a:bodyPr wrap="square" lIns="0" tIns="0" rIns="0" bIns="0" rtlCol="0"/>
            <a:lstStyle/>
            <a:p/>
          </p:txBody>
        </p:sp>
        <p:sp>
          <p:nvSpPr>
            <p:cNvPr id="23" name="object 23"/>
            <p:cNvSpPr/>
            <p:nvPr/>
          </p:nvSpPr>
          <p:spPr>
            <a:xfrm>
              <a:off x="3723131" y="3717797"/>
              <a:ext cx="0" cy="153670"/>
            </a:xfrm>
            <a:custGeom>
              <a:avLst/>
              <a:gdLst/>
              <a:ahLst/>
              <a:cxnLst/>
              <a:rect l="l" t="t" r="r" b="b"/>
              <a:pathLst>
                <a:path w="0" h="153670">
                  <a:moveTo>
                    <a:pt x="0" y="153162"/>
                  </a:moveTo>
                  <a:lnTo>
                    <a:pt x="0" y="0"/>
                  </a:lnTo>
                </a:path>
              </a:pathLst>
            </a:custGeom>
            <a:ln w="20574">
              <a:solidFill>
                <a:srgbClr val="FF3200"/>
              </a:solidFill>
            </a:ln>
          </p:spPr>
          <p:txBody>
            <a:bodyPr wrap="square" lIns="0" tIns="0" rIns="0" bIns="0" rtlCol="0"/>
            <a:lstStyle/>
            <a:p/>
          </p:txBody>
        </p:sp>
        <p:sp>
          <p:nvSpPr>
            <p:cNvPr id="24" name="object 24"/>
            <p:cNvSpPr/>
            <p:nvPr/>
          </p:nvSpPr>
          <p:spPr>
            <a:xfrm>
              <a:off x="3690366" y="3869435"/>
              <a:ext cx="66675" cy="67310"/>
            </a:xfrm>
            <a:custGeom>
              <a:avLst/>
              <a:gdLst/>
              <a:ahLst/>
              <a:cxnLst/>
              <a:rect l="l" t="t" r="r" b="b"/>
              <a:pathLst>
                <a:path w="66675" h="67310">
                  <a:moveTo>
                    <a:pt x="66294" y="0"/>
                  </a:moveTo>
                  <a:lnTo>
                    <a:pt x="0" y="0"/>
                  </a:lnTo>
                  <a:lnTo>
                    <a:pt x="32766" y="67056"/>
                  </a:lnTo>
                  <a:lnTo>
                    <a:pt x="66294" y="0"/>
                  </a:lnTo>
                  <a:close/>
                </a:path>
              </a:pathLst>
            </a:custGeom>
            <a:solidFill>
              <a:srgbClr val="FF3200"/>
            </a:solidFill>
          </p:spPr>
          <p:txBody>
            <a:bodyPr wrap="square" lIns="0" tIns="0" rIns="0" bIns="0" rtlCol="0"/>
            <a:lstStyle/>
            <a:p/>
          </p:txBody>
        </p:sp>
        <p:sp>
          <p:nvSpPr>
            <p:cNvPr id="25" name="object 25"/>
            <p:cNvSpPr/>
            <p:nvPr/>
          </p:nvSpPr>
          <p:spPr>
            <a:xfrm>
              <a:off x="1607058" y="2651759"/>
              <a:ext cx="3839210" cy="567690"/>
            </a:xfrm>
            <a:custGeom>
              <a:avLst/>
              <a:gdLst/>
              <a:ahLst/>
              <a:cxnLst/>
              <a:rect l="l" t="t" r="r" b="b"/>
              <a:pathLst>
                <a:path w="3839210" h="567689">
                  <a:moveTo>
                    <a:pt x="2839974" y="0"/>
                  </a:moveTo>
                  <a:lnTo>
                    <a:pt x="0" y="0"/>
                  </a:lnTo>
                  <a:lnTo>
                    <a:pt x="0" y="179831"/>
                  </a:lnTo>
                  <a:lnTo>
                    <a:pt x="2839974" y="179831"/>
                  </a:lnTo>
                  <a:lnTo>
                    <a:pt x="2839974" y="0"/>
                  </a:lnTo>
                  <a:close/>
                </a:path>
                <a:path w="3839210" h="567689">
                  <a:moveTo>
                    <a:pt x="3838955" y="187451"/>
                  </a:moveTo>
                  <a:lnTo>
                    <a:pt x="0" y="187451"/>
                  </a:lnTo>
                  <a:lnTo>
                    <a:pt x="0" y="567690"/>
                  </a:lnTo>
                  <a:lnTo>
                    <a:pt x="3838955" y="567690"/>
                  </a:lnTo>
                  <a:lnTo>
                    <a:pt x="3838955" y="187451"/>
                  </a:lnTo>
                  <a:close/>
                </a:path>
              </a:pathLst>
            </a:custGeom>
            <a:ln w="20574">
              <a:solidFill>
                <a:srgbClr val="FF0000"/>
              </a:solidFill>
            </a:ln>
          </p:spPr>
          <p:txBody>
            <a:bodyPr wrap="square" lIns="0" tIns="0" rIns="0" bIns="0" rtlCol="0"/>
            <a:lstStyle/>
            <a:p/>
          </p:txBody>
        </p:sp>
        <p:sp>
          <p:nvSpPr>
            <p:cNvPr id="26" name="object 26"/>
            <p:cNvSpPr/>
            <p:nvPr/>
          </p:nvSpPr>
          <p:spPr>
            <a:xfrm>
              <a:off x="3575303" y="3476243"/>
              <a:ext cx="295910" cy="296545"/>
            </a:xfrm>
            <a:custGeom>
              <a:avLst/>
              <a:gdLst/>
              <a:ahLst/>
              <a:cxnLst/>
              <a:rect l="l" t="t" r="r" b="b"/>
              <a:pathLst>
                <a:path w="295910" h="296545">
                  <a:moveTo>
                    <a:pt x="147828" y="0"/>
                  </a:moveTo>
                  <a:lnTo>
                    <a:pt x="100852" y="7546"/>
                  </a:lnTo>
                  <a:lnTo>
                    <a:pt x="60240" y="28553"/>
                  </a:lnTo>
                  <a:lnTo>
                    <a:pt x="28334" y="60569"/>
                  </a:lnTo>
                  <a:lnTo>
                    <a:pt x="7473" y="101144"/>
                  </a:lnTo>
                  <a:lnTo>
                    <a:pt x="0" y="147827"/>
                  </a:lnTo>
                  <a:lnTo>
                    <a:pt x="7473" y="194590"/>
                  </a:lnTo>
                  <a:lnTo>
                    <a:pt x="28334" y="235354"/>
                  </a:lnTo>
                  <a:lnTo>
                    <a:pt x="60240" y="267596"/>
                  </a:lnTo>
                  <a:lnTo>
                    <a:pt x="100852" y="288791"/>
                  </a:lnTo>
                  <a:lnTo>
                    <a:pt x="147828" y="296417"/>
                  </a:lnTo>
                  <a:lnTo>
                    <a:pt x="194511" y="288791"/>
                  </a:lnTo>
                  <a:lnTo>
                    <a:pt x="235086" y="267596"/>
                  </a:lnTo>
                  <a:lnTo>
                    <a:pt x="267102" y="235354"/>
                  </a:lnTo>
                  <a:lnTo>
                    <a:pt x="288109" y="194590"/>
                  </a:lnTo>
                  <a:lnTo>
                    <a:pt x="295656" y="147827"/>
                  </a:lnTo>
                  <a:lnTo>
                    <a:pt x="288109" y="101144"/>
                  </a:lnTo>
                  <a:lnTo>
                    <a:pt x="267102" y="60569"/>
                  </a:lnTo>
                  <a:lnTo>
                    <a:pt x="235086" y="28553"/>
                  </a:lnTo>
                  <a:lnTo>
                    <a:pt x="194511" y="7546"/>
                  </a:lnTo>
                  <a:lnTo>
                    <a:pt x="147828" y="0"/>
                  </a:lnTo>
                  <a:close/>
                </a:path>
              </a:pathLst>
            </a:custGeom>
            <a:solidFill>
              <a:srgbClr val="CCCCFF"/>
            </a:solidFill>
          </p:spPr>
          <p:txBody>
            <a:bodyPr wrap="square" lIns="0" tIns="0" rIns="0" bIns="0" rtlCol="0"/>
            <a:lstStyle/>
            <a:p/>
          </p:txBody>
        </p:sp>
        <p:sp>
          <p:nvSpPr>
            <p:cNvPr id="27" name="object 27"/>
            <p:cNvSpPr/>
            <p:nvPr/>
          </p:nvSpPr>
          <p:spPr>
            <a:xfrm>
              <a:off x="3575303" y="3476243"/>
              <a:ext cx="295910" cy="296545"/>
            </a:xfrm>
            <a:custGeom>
              <a:avLst/>
              <a:gdLst/>
              <a:ahLst/>
              <a:cxnLst/>
              <a:rect l="l" t="t" r="r" b="b"/>
              <a:pathLst>
                <a:path w="295910" h="296545">
                  <a:moveTo>
                    <a:pt x="295656" y="147827"/>
                  </a:moveTo>
                  <a:lnTo>
                    <a:pt x="288109" y="101144"/>
                  </a:lnTo>
                  <a:lnTo>
                    <a:pt x="267102" y="60569"/>
                  </a:lnTo>
                  <a:lnTo>
                    <a:pt x="235086" y="28553"/>
                  </a:lnTo>
                  <a:lnTo>
                    <a:pt x="194511" y="7546"/>
                  </a:lnTo>
                  <a:lnTo>
                    <a:pt x="147828" y="0"/>
                  </a:lnTo>
                  <a:lnTo>
                    <a:pt x="100852" y="7546"/>
                  </a:lnTo>
                  <a:lnTo>
                    <a:pt x="60240" y="28553"/>
                  </a:lnTo>
                  <a:lnTo>
                    <a:pt x="28334" y="60569"/>
                  </a:lnTo>
                  <a:lnTo>
                    <a:pt x="7473" y="101144"/>
                  </a:lnTo>
                  <a:lnTo>
                    <a:pt x="0" y="147827"/>
                  </a:lnTo>
                  <a:lnTo>
                    <a:pt x="7473" y="194590"/>
                  </a:lnTo>
                  <a:lnTo>
                    <a:pt x="28334" y="235354"/>
                  </a:lnTo>
                  <a:lnTo>
                    <a:pt x="60240" y="267596"/>
                  </a:lnTo>
                  <a:lnTo>
                    <a:pt x="100852" y="288791"/>
                  </a:lnTo>
                  <a:lnTo>
                    <a:pt x="147828" y="296417"/>
                  </a:lnTo>
                  <a:lnTo>
                    <a:pt x="194511" y="288791"/>
                  </a:lnTo>
                  <a:lnTo>
                    <a:pt x="235086" y="267596"/>
                  </a:lnTo>
                  <a:lnTo>
                    <a:pt x="267102" y="235354"/>
                  </a:lnTo>
                  <a:lnTo>
                    <a:pt x="288109" y="194590"/>
                  </a:lnTo>
                  <a:lnTo>
                    <a:pt x="295656" y="147827"/>
                  </a:lnTo>
                  <a:close/>
                </a:path>
              </a:pathLst>
            </a:custGeom>
            <a:ln w="20574">
              <a:solidFill>
                <a:srgbClr val="000000"/>
              </a:solidFill>
            </a:ln>
          </p:spPr>
          <p:txBody>
            <a:bodyPr wrap="square" lIns="0" tIns="0" rIns="0" bIns="0" rtlCol="0"/>
            <a:lstStyle/>
            <a:p/>
          </p:txBody>
        </p:sp>
      </p:grpSp>
      <p:sp>
        <p:nvSpPr>
          <p:cNvPr id="28" name="object 28"/>
          <p:cNvSpPr txBox="1"/>
          <p:nvPr/>
        </p:nvSpPr>
        <p:spPr>
          <a:xfrm>
            <a:off x="3662934" y="3474211"/>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3</a:t>
            </a:r>
            <a:endParaRPr sz="1700">
              <a:latin typeface="Arial"/>
              <a:cs typeface="Arial"/>
            </a:endParaRPr>
          </a:p>
        </p:txBody>
      </p:sp>
      <p:sp>
        <p:nvSpPr>
          <p:cNvPr id="34" name="object 34"/>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35" name="object 35"/>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2</a:t>
            </a:r>
            <a:r>
              <a:rPr dirty="0" sz="800" spc="-200">
                <a:latin typeface="Garuda"/>
                <a:cs typeface="Garuda"/>
              </a:rPr>
              <a:t>t</a:t>
            </a:r>
            <a:r>
              <a:rPr dirty="0" sz="800" spc="-140">
                <a:latin typeface="Garuda"/>
                <a:cs typeface="Garuda"/>
              </a:rPr>
              <a:t> </a:t>
            </a:r>
            <a:r>
              <a:rPr dirty="0" baseline="-18518" sz="1800" spc="7" b="1">
                <a:latin typeface="Arial"/>
                <a:cs typeface="Arial"/>
              </a:rPr>
              <a:t>9</a:t>
            </a:r>
            <a:endParaRPr baseline="-18518" sz="1800">
              <a:latin typeface="Arial"/>
              <a:cs typeface="Arial"/>
            </a:endParaRPr>
          </a:p>
        </p:txBody>
      </p:sp>
      <p:sp>
        <p:nvSpPr>
          <p:cNvPr id="36" name="object 3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9" name="object 29"/>
          <p:cNvSpPr txBox="1"/>
          <p:nvPr/>
        </p:nvSpPr>
        <p:spPr>
          <a:xfrm>
            <a:off x="743204" y="5598698"/>
            <a:ext cx="6250940" cy="2442210"/>
          </a:xfrm>
          <a:prstGeom prst="rect">
            <a:avLst/>
          </a:prstGeom>
        </p:spPr>
        <p:txBody>
          <a:bodyPr wrap="square" lIns="0" tIns="68580" rIns="0" bIns="0" rtlCol="0" vert="horz">
            <a:spAutoFit/>
          </a:bodyPr>
          <a:lstStyle/>
          <a:p>
            <a:pPr marL="12700">
              <a:lnSpc>
                <a:spcPct val="100000"/>
              </a:lnSpc>
              <a:spcBef>
                <a:spcPts val="540"/>
              </a:spcBef>
            </a:pPr>
            <a:r>
              <a:rPr dirty="0" sz="1300" spc="5" b="1">
                <a:latin typeface="Arial"/>
                <a:cs typeface="Arial"/>
              </a:rPr>
              <a:t>Trapping </a:t>
            </a:r>
            <a:r>
              <a:rPr dirty="0" sz="1300" spc="10" b="1">
                <a:latin typeface="Arial"/>
                <a:cs typeface="Arial"/>
              </a:rPr>
              <a:t>a </a:t>
            </a:r>
            <a:r>
              <a:rPr dirty="0" sz="1300" spc="5" b="1">
                <a:latin typeface="Arial"/>
                <a:cs typeface="Arial"/>
              </a:rPr>
              <a:t>Non-Predefined Oracle </a:t>
            </a:r>
            <a:r>
              <a:rPr dirty="0" sz="1300" b="1">
                <a:latin typeface="Arial"/>
                <a:cs typeface="Arial"/>
              </a:rPr>
              <a:t>Server</a:t>
            </a:r>
            <a:r>
              <a:rPr dirty="0" sz="1300" spc="-10" b="1">
                <a:latin typeface="Arial"/>
                <a:cs typeface="Arial"/>
              </a:rPr>
              <a:t> </a:t>
            </a:r>
            <a:r>
              <a:rPr dirty="0" sz="1300" spc="5" b="1">
                <a:latin typeface="Arial"/>
                <a:cs typeface="Arial"/>
              </a:rPr>
              <a:t>Exception</a:t>
            </a:r>
            <a:endParaRPr sz="1300">
              <a:latin typeface="Arial"/>
              <a:cs typeface="Arial"/>
            </a:endParaRPr>
          </a:p>
          <a:p>
            <a:pPr marL="515620" indent="-252729">
              <a:lnSpc>
                <a:spcPct val="100000"/>
              </a:lnSpc>
              <a:spcBef>
                <a:spcPts val="440"/>
              </a:spcBef>
              <a:buAutoNum type="arabicPeriod"/>
              <a:tabLst>
                <a:tab pos="516255" algn="l"/>
              </a:tabLst>
            </a:pPr>
            <a:r>
              <a:rPr dirty="0" sz="1300" spc="5">
                <a:latin typeface="Times New Roman"/>
                <a:cs typeface="Times New Roman"/>
              </a:rPr>
              <a:t>Declare the </a:t>
            </a:r>
            <a:r>
              <a:rPr dirty="0" sz="1300" spc="10">
                <a:latin typeface="Times New Roman"/>
                <a:cs typeface="Times New Roman"/>
              </a:rPr>
              <a:t>name </a:t>
            </a:r>
            <a:r>
              <a:rPr dirty="0" sz="1300" spc="5">
                <a:latin typeface="Times New Roman"/>
                <a:cs typeface="Times New Roman"/>
              </a:rPr>
              <a:t>for the exception within the declarative</a:t>
            </a:r>
            <a:r>
              <a:rPr dirty="0" sz="1300" spc="15">
                <a:latin typeface="Times New Roman"/>
                <a:cs typeface="Times New Roman"/>
              </a:rPr>
              <a:t> </a:t>
            </a:r>
            <a:r>
              <a:rPr dirty="0" sz="1300" spc="5">
                <a:latin typeface="Times New Roman"/>
                <a:cs typeface="Times New Roman"/>
              </a:rPr>
              <a:t>section.</a:t>
            </a:r>
            <a:endParaRPr sz="1300">
              <a:latin typeface="Times New Roman"/>
              <a:cs typeface="Times New Roman"/>
            </a:endParaRPr>
          </a:p>
          <a:p>
            <a:pPr marL="514984">
              <a:lnSpc>
                <a:spcPct val="100000"/>
              </a:lnSpc>
              <a:spcBef>
                <a:spcPts val="25"/>
              </a:spcBef>
            </a:pPr>
            <a:r>
              <a:rPr dirty="0" sz="1300" b="1">
                <a:latin typeface="Times New Roman"/>
                <a:cs typeface="Times New Roman"/>
              </a:rPr>
              <a:t>Syntax</a:t>
            </a:r>
            <a:endParaRPr sz="1300">
              <a:latin typeface="Times New Roman"/>
              <a:cs typeface="Times New Roman"/>
            </a:endParaRPr>
          </a:p>
          <a:p>
            <a:pPr marL="822325">
              <a:lnSpc>
                <a:spcPct val="100000"/>
              </a:lnSpc>
              <a:spcBef>
                <a:spcPts val="710"/>
              </a:spcBef>
              <a:tabLst>
                <a:tab pos="2023745" algn="l"/>
              </a:tabLst>
            </a:pPr>
            <a:r>
              <a:rPr dirty="0" sz="1300" spc="15" i="1">
                <a:latin typeface="Courier New"/>
                <a:cs typeface="Courier New"/>
              </a:rPr>
              <a:t>exception	</a:t>
            </a:r>
            <a:r>
              <a:rPr dirty="0" sz="1300" spc="15">
                <a:latin typeface="Courier New"/>
                <a:cs typeface="Courier New"/>
              </a:rPr>
              <a:t>EXCEPTION;</a:t>
            </a:r>
            <a:endParaRPr sz="1300">
              <a:latin typeface="Courier New"/>
              <a:cs typeface="Courier New"/>
            </a:endParaRPr>
          </a:p>
          <a:p>
            <a:pPr marL="514984">
              <a:lnSpc>
                <a:spcPct val="100000"/>
              </a:lnSpc>
              <a:spcBef>
                <a:spcPts val="160"/>
              </a:spcBef>
            </a:pPr>
            <a:r>
              <a:rPr dirty="0" sz="1300" spc="5">
                <a:latin typeface="Times New Roman"/>
                <a:cs typeface="Times New Roman"/>
              </a:rPr>
              <a:t>In this syntax, </a:t>
            </a:r>
            <a:r>
              <a:rPr dirty="0" sz="1300" spc="10" i="1">
                <a:latin typeface="Times New Roman"/>
                <a:cs typeface="Times New Roman"/>
              </a:rPr>
              <a:t>exception </a:t>
            </a:r>
            <a:r>
              <a:rPr dirty="0" sz="1300" spc="5">
                <a:latin typeface="Times New Roman"/>
                <a:cs typeface="Times New Roman"/>
              </a:rPr>
              <a:t>is the </a:t>
            </a:r>
            <a:r>
              <a:rPr dirty="0" sz="1300" spc="10">
                <a:latin typeface="Times New Roman"/>
                <a:cs typeface="Times New Roman"/>
              </a:rPr>
              <a:t>name of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exception.</a:t>
            </a:r>
            <a:endParaRPr sz="1300">
              <a:latin typeface="Times New Roman"/>
              <a:cs typeface="Times New Roman"/>
            </a:endParaRPr>
          </a:p>
          <a:p>
            <a:pPr marL="514984" marR="5080" indent="-251460">
              <a:lnSpc>
                <a:spcPts val="1510"/>
              </a:lnSpc>
              <a:spcBef>
                <a:spcPts val="110"/>
              </a:spcBef>
              <a:buAutoNum type="arabicPeriod" startAt="2"/>
              <a:tabLst>
                <a:tab pos="516255" algn="l"/>
              </a:tabLst>
            </a:pPr>
            <a:r>
              <a:rPr dirty="0" sz="1300" spc="5">
                <a:latin typeface="Times New Roman"/>
                <a:cs typeface="Times New Roman"/>
              </a:rPr>
              <a:t>Associate the declared exception with the standard Oracle server error number, using  the </a:t>
            </a:r>
            <a:r>
              <a:rPr dirty="0" sz="1300" spc="15">
                <a:latin typeface="Courier New"/>
                <a:cs typeface="Courier New"/>
              </a:rPr>
              <a:t>PRAGMA EXCEPTION_INIT</a:t>
            </a:r>
            <a:r>
              <a:rPr dirty="0" sz="1300" spc="-455">
                <a:latin typeface="Courier New"/>
                <a:cs typeface="Courier New"/>
              </a:rPr>
              <a:t> </a:t>
            </a:r>
            <a:r>
              <a:rPr dirty="0" sz="1300" spc="5">
                <a:latin typeface="Times New Roman"/>
                <a:cs typeface="Times New Roman"/>
              </a:rPr>
              <a:t>statement.</a:t>
            </a:r>
            <a:endParaRPr sz="1300">
              <a:latin typeface="Times New Roman"/>
              <a:cs typeface="Times New Roman"/>
            </a:endParaRPr>
          </a:p>
          <a:p>
            <a:pPr marL="514984">
              <a:lnSpc>
                <a:spcPct val="100000"/>
              </a:lnSpc>
              <a:spcBef>
                <a:spcPts val="50"/>
              </a:spcBef>
            </a:pPr>
            <a:r>
              <a:rPr dirty="0" sz="1300" b="1">
                <a:latin typeface="Times New Roman"/>
                <a:cs typeface="Times New Roman"/>
              </a:rPr>
              <a:t>Syntax</a:t>
            </a:r>
            <a:endParaRPr sz="1300">
              <a:latin typeface="Times New Roman"/>
              <a:cs typeface="Times New Roman"/>
            </a:endParaRPr>
          </a:p>
          <a:p>
            <a:pPr marL="822325">
              <a:lnSpc>
                <a:spcPct val="100000"/>
              </a:lnSpc>
              <a:spcBef>
                <a:spcPts val="715"/>
              </a:spcBef>
            </a:pPr>
            <a:r>
              <a:rPr dirty="0" sz="1300" spc="15">
                <a:latin typeface="Courier New"/>
                <a:cs typeface="Courier New"/>
              </a:rPr>
              <a:t>PRAGMA EXCEPTION_INIT(</a:t>
            </a:r>
            <a:r>
              <a:rPr dirty="0" sz="1300" spc="15" i="1">
                <a:latin typeface="Courier New"/>
                <a:cs typeface="Courier New"/>
              </a:rPr>
              <a:t>exception, error_number)</a:t>
            </a:r>
            <a:r>
              <a:rPr dirty="0" sz="1300" spc="15">
                <a:latin typeface="Courier New"/>
                <a:cs typeface="Courier New"/>
              </a:rPr>
              <a:t>;</a:t>
            </a:r>
            <a:endParaRPr sz="1300">
              <a:latin typeface="Courier New"/>
              <a:cs typeface="Courier New"/>
            </a:endParaRPr>
          </a:p>
          <a:p>
            <a:pPr marL="514984">
              <a:lnSpc>
                <a:spcPct val="100000"/>
              </a:lnSpc>
              <a:spcBef>
                <a:spcPts val="875"/>
              </a:spcBef>
            </a:pPr>
            <a:r>
              <a:rPr dirty="0" sz="1300" spc="5">
                <a:latin typeface="Times New Roman"/>
                <a:cs typeface="Times New Roman"/>
              </a:rPr>
              <a:t>In this</a:t>
            </a:r>
            <a:r>
              <a:rPr dirty="0" sz="1300">
                <a:latin typeface="Times New Roman"/>
                <a:cs typeface="Times New Roman"/>
              </a:rPr>
              <a:t> </a:t>
            </a:r>
            <a:r>
              <a:rPr dirty="0" sz="1300" spc="5">
                <a:latin typeface="Times New Roman"/>
                <a:cs typeface="Times New Roman"/>
              </a:rPr>
              <a:t>syntax:</a:t>
            </a:r>
            <a:endParaRPr sz="1300">
              <a:latin typeface="Times New Roman"/>
              <a:cs typeface="Times New Roman"/>
            </a:endParaRPr>
          </a:p>
        </p:txBody>
      </p:sp>
      <p:sp>
        <p:nvSpPr>
          <p:cNvPr id="30" name="object 30"/>
          <p:cNvSpPr txBox="1"/>
          <p:nvPr/>
        </p:nvSpPr>
        <p:spPr>
          <a:xfrm>
            <a:off x="2251796" y="8028305"/>
            <a:ext cx="974090" cy="427990"/>
          </a:xfrm>
          <a:prstGeom prst="rect">
            <a:avLst/>
          </a:prstGeom>
        </p:spPr>
        <p:txBody>
          <a:bodyPr wrap="square" lIns="0" tIns="12065" rIns="0" bIns="0" rtlCol="0" vert="horz">
            <a:spAutoFit/>
          </a:bodyPr>
          <a:lstStyle/>
          <a:p>
            <a:pPr marL="12700" marR="5080">
              <a:lnSpc>
                <a:spcPct val="101499"/>
              </a:lnSpc>
              <a:spcBef>
                <a:spcPts val="95"/>
              </a:spcBef>
            </a:pPr>
            <a:r>
              <a:rPr dirty="0" sz="1300" spc="5" i="1">
                <a:latin typeface="Times New Roman"/>
                <a:cs typeface="Times New Roman"/>
              </a:rPr>
              <a:t>exception  </a:t>
            </a:r>
            <a:r>
              <a:rPr dirty="0" sz="1300" spc="5" i="1">
                <a:latin typeface="Times New Roman"/>
                <a:cs typeface="Times New Roman"/>
              </a:rPr>
              <a:t>err</a:t>
            </a:r>
            <a:r>
              <a:rPr dirty="0" sz="1300" i="1">
                <a:latin typeface="Times New Roman"/>
                <a:cs typeface="Times New Roman"/>
              </a:rPr>
              <a:t>o</a:t>
            </a:r>
            <a:r>
              <a:rPr dirty="0" sz="1300" spc="5" i="1">
                <a:latin typeface="Times New Roman"/>
                <a:cs typeface="Times New Roman"/>
              </a:rPr>
              <a:t>r_n</a:t>
            </a:r>
            <a:r>
              <a:rPr dirty="0" sz="1300" i="1">
                <a:latin typeface="Times New Roman"/>
                <a:cs typeface="Times New Roman"/>
              </a:rPr>
              <a:t>um</a:t>
            </a:r>
            <a:r>
              <a:rPr dirty="0" sz="1300" spc="5" i="1">
                <a:latin typeface="Times New Roman"/>
                <a:cs typeface="Times New Roman"/>
              </a:rPr>
              <a:t>b</a:t>
            </a:r>
            <a:r>
              <a:rPr dirty="0" sz="1300" spc="5" i="1">
                <a:latin typeface="Times New Roman"/>
                <a:cs typeface="Times New Roman"/>
              </a:rPr>
              <a:t>er</a:t>
            </a:r>
            <a:endParaRPr sz="1300">
              <a:latin typeface="Times New Roman"/>
              <a:cs typeface="Times New Roman"/>
            </a:endParaRPr>
          </a:p>
        </p:txBody>
      </p:sp>
      <p:sp>
        <p:nvSpPr>
          <p:cNvPr id="31" name="object 31"/>
          <p:cNvSpPr txBox="1"/>
          <p:nvPr/>
        </p:nvSpPr>
        <p:spPr>
          <a:xfrm>
            <a:off x="3760556" y="8028305"/>
            <a:ext cx="2741295" cy="427990"/>
          </a:xfrm>
          <a:prstGeom prst="rect">
            <a:avLst/>
          </a:prstGeom>
        </p:spPr>
        <p:txBody>
          <a:bodyPr wrap="square" lIns="0" tIns="15240" rIns="0" bIns="0" rtlCol="0" vert="horz">
            <a:spAutoFit/>
          </a:bodyPr>
          <a:lstStyle/>
          <a:p>
            <a:pPr marL="12700">
              <a:lnSpc>
                <a:spcPct val="100000"/>
              </a:lnSpc>
              <a:spcBef>
                <a:spcPts val="120"/>
              </a:spcBef>
            </a:pPr>
            <a:r>
              <a:rPr dirty="0" sz="1300" spc="5">
                <a:latin typeface="Times New Roman"/>
                <a:cs typeface="Times New Roman"/>
              </a:rPr>
              <a:t>Is the previously declared exception</a:t>
            </a:r>
            <a:endParaRPr sz="1300">
              <a:latin typeface="Times New Roman"/>
              <a:cs typeface="Times New Roman"/>
            </a:endParaRPr>
          </a:p>
          <a:p>
            <a:pPr marL="12700">
              <a:lnSpc>
                <a:spcPct val="100000"/>
              </a:lnSpc>
              <a:spcBef>
                <a:spcPts val="20"/>
              </a:spcBef>
            </a:pPr>
            <a:r>
              <a:rPr dirty="0" sz="1300" spc="5">
                <a:latin typeface="Times New Roman"/>
                <a:cs typeface="Times New Roman"/>
              </a:rPr>
              <a:t>Is a standard Oracle server error</a:t>
            </a:r>
            <a:r>
              <a:rPr dirty="0" sz="1300" spc="-5">
                <a:latin typeface="Times New Roman"/>
                <a:cs typeface="Times New Roman"/>
              </a:rPr>
              <a:t> </a:t>
            </a:r>
            <a:r>
              <a:rPr dirty="0" sz="1300" spc="10">
                <a:latin typeface="Times New Roman"/>
                <a:cs typeface="Times New Roman"/>
              </a:rPr>
              <a:t>number</a:t>
            </a:r>
            <a:endParaRPr sz="1300">
              <a:latin typeface="Times New Roman"/>
              <a:cs typeface="Times New Roman"/>
            </a:endParaRPr>
          </a:p>
        </p:txBody>
      </p:sp>
      <p:sp>
        <p:nvSpPr>
          <p:cNvPr id="32" name="object 32"/>
          <p:cNvSpPr txBox="1"/>
          <p:nvPr/>
        </p:nvSpPr>
        <p:spPr>
          <a:xfrm>
            <a:off x="994496" y="8429802"/>
            <a:ext cx="5965190" cy="829310"/>
          </a:xfrm>
          <a:prstGeom prst="rect">
            <a:avLst/>
          </a:prstGeom>
        </p:spPr>
        <p:txBody>
          <a:bodyPr wrap="square" lIns="0" tIns="12065" rIns="0" bIns="0" rtlCol="0" vert="horz">
            <a:spAutoFit/>
          </a:bodyPr>
          <a:lstStyle/>
          <a:p>
            <a:pPr marL="263525" marR="388620" indent="-251460">
              <a:lnSpc>
                <a:spcPct val="101499"/>
              </a:lnSpc>
              <a:spcBef>
                <a:spcPts val="95"/>
              </a:spcBef>
            </a:pPr>
            <a:r>
              <a:rPr dirty="0" sz="1300" spc="5">
                <a:latin typeface="Times New Roman"/>
                <a:cs typeface="Times New Roman"/>
              </a:rPr>
              <a:t>3.</a:t>
            </a:r>
            <a:r>
              <a:rPr dirty="0" sz="1300" spc="335">
                <a:latin typeface="Times New Roman"/>
                <a:cs typeface="Times New Roman"/>
              </a:rPr>
              <a:t> </a:t>
            </a:r>
            <a:r>
              <a:rPr dirty="0" sz="1300" spc="5">
                <a:latin typeface="Times New Roman"/>
                <a:cs typeface="Times New Roman"/>
              </a:rPr>
              <a:t>Reference the declared exception within the corresponding exception-handling  routine.</a:t>
            </a:r>
            <a:endParaRPr sz="1300">
              <a:latin typeface="Times New Roman"/>
              <a:cs typeface="Times New Roman"/>
            </a:endParaRPr>
          </a:p>
          <a:p>
            <a:pPr marL="264160" marR="5080" indent="-635">
              <a:lnSpc>
                <a:spcPct val="101099"/>
              </a:lnSpc>
              <a:spcBef>
                <a:spcPts val="5"/>
              </a:spcBef>
            </a:pPr>
            <a:r>
              <a:rPr dirty="0" sz="1300" spc="5">
                <a:latin typeface="Times New Roman"/>
                <a:cs typeface="Times New Roman"/>
              </a:rPr>
              <a:t>In the slide example: If there is product in stock, halt processing and print a message  to the</a:t>
            </a:r>
            <a:r>
              <a:rPr dirty="0" sz="1300">
                <a:latin typeface="Times New Roman"/>
                <a:cs typeface="Times New Roman"/>
              </a:rPr>
              <a:t> </a:t>
            </a:r>
            <a:r>
              <a:rPr dirty="0" sz="1300" spc="5">
                <a:latin typeface="Times New Roman"/>
                <a:cs typeface="Times New Roman"/>
              </a:rPr>
              <a:t>user.</a:t>
            </a:r>
            <a:endParaRPr sz="1300">
              <a:latin typeface="Times New Roman"/>
              <a:cs typeface="Times New Roman"/>
            </a:endParaRPr>
          </a:p>
        </p:txBody>
      </p:sp>
      <p:sp>
        <p:nvSpPr>
          <p:cNvPr id="33" name="object 3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User-Defined</a:t>
            </a:r>
            <a:r>
              <a:rPr dirty="0" sz="2000" spc="-10" b="1">
                <a:latin typeface="Arial"/>
                <a:cs typeface="Arial"/>
              </a:rPr>
              <a:t> </a:t>
            </a:r>
            <a:r>
              <a:rPr dirty="0" sz="2000" b="1">
                <a:latin typeface="Arial"/>
                <a:cs typeface="Arial"/>
              </a:rPr>
              <a:t>Exceptions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15402" y="2163508"/>
            <a:ext cx="5142865" cy="2491740"/>
            <a:chOff x="1315402" y="2163508"/>
            <a:chExt cx="5142865" cy="2491740"/>
          </a:xfrm>
        </p:grpSpPr>
        <p:sp>
          <p:nvSpPr>
            <p:cNvPr id="5" name="object 5"/>
            <p:cNvSpPr/>
            <p:nvPr/>
          </p:nvSpPr>
          <p:spPr>
            <a:xfrm>
              <a:off x="1325879" y="2173985"/>
              <a:ext cx="5121910" cy="2470785"/>
            </a:xfrm>
            <a:custGeom>
              <a:avLst/>
              <a:gdLst/>
              <a:ahLst/>
              <a:cxnLst/>
              <a:rect l="l" t="t" r="r" b="b"/>
              <a:pathLst>
                <a:path w="5121910" h="2470785">
                  <a:moveTo>
                    <a:pt x="5121402" y="0"/>
                  </a:moveTo>
                  <a:lnTo>
                    <a:pt x="0" y="0"/>
                  </a:lnTo>
                  <a:lnTo>
                    <a:pt x="0" y="2470404"/>
                  </a:lnTo>
                  <a:lnTo>
                    <a:pt x="5121402" y="2470404"/>
                  </a:lnTo>
                  <a:lnTo>
                    <a:pt x="5121402" y="0"/>
                  </a:lnTo>
                  <a:close/>
                </a:path>
              </a:pathLst>
            </a:custGeom>
            <a:solidFill>
              <a:srgbClr val="CCCCCC"/>
            </a:solidFill>
          </p:spPr>
          <p:txBody>
            <a:bodyPr wrap="square" lIns="0" tIns="0" rIns="0" bIns="0" rtlCol="0"/>
            <a:lstStyle/>
            <a:p/>
          </p:txBody>
        </p:sp>
        <p:sp>
          <p:nvSpPr>
            <p:cNvPr id="6" name="object 6"/>
            <p:cNvSpPr/>
            <p:nvPr/>
          </p:nvSpPr>
          <p:spPr>
            <a:xfrm>
              <a:off x="1325879" y="2173985"/>
              <a:ext cx="5121910" cy="2470785"/>
            </a:xfrm>
            <a:custGeom>
              <a:avLst/>
              <a:gdLst/>
              <a:ahLst/>
              <a:cxnLst/>
              <a:rect l="l" t="t" r="r" b="b"/>
              <a:pathLst>
                <a:path w="5121910" h="2470785">
                  <a:moveTo>
                    <a:pt x="5121402" y="0"/>
                  </a:moveTo>
                  <a:lnTo>
                    <a:pt x="0" y="0"/>
                  </a:lnTo>
                  <a:lnTo>
                    <a:pt x="0" y="2470404"/>
                  </a:lnTo>
                  <a:lnTo>
                    <a:pt x="5121402" y="2470404"/>
                  </a:lnTo>
                  <a:lnTo>
                    <a:pt x="5121402" y="0"/>
                  </a:lnTo>
                  <a:close/>
                </a:path>
              </a:pathLst>
            </a:custGeom>
            <a:ln w="20574">
              <a:solidFill>
                <a:srgbClr val="000000"/>
              </a:solidFill>
            </a:ln>
          </p:spPr>
          <p:txBody>
            <a:bodyPr wrap="square" lIns="0" tIns="0" rIns="0" bIns="0" rtlCol="0"/>
            <a:lstStyle/>
            <a:p/>
          </p:txBody>
        </p:sp>
      </p:grpSp>
      <p:sp>
        <p:nvSpPr>
          <p:cNvPr id="7" name="object 7"/>
          <p:cNvSpPr txBox="1"/>
          <p:nvPr/>
        </p:nvSpPr>
        <p:spPr>
          <a:xfrm>
            <a:off x="1567433" y="2388870"/>
            <a:ext cx="3245485" cy="240029"/>
          </a:xfrm>
          <a:prstGeom prst="rect">
            <a:avLst/>
          </a:prstGeom>
          <a:solidFill>
            <a:srgbClr val="CCCCCC"/>
          </a:solidFill>
          <a:ln w="20574">
            <a:solidFill>
              <a:srgbClr val="FF0000"/>
            </a:solidFill>
          </a:ln>
        </p:spPr>
        <p:txBody>
          <a:bodyPr wrap="square" lIns="0" tIns="0" rIns="0" bIns="0" rtlCol="0" vert="horz">
            <a:spAutoFit/>
          </a:bodyPr>
          <a:lstStyle/>
          <a:p>
            <a:pPr marL="51435">
              <a:lnSpc>
                <a:spcPts val="1400"/>
              </a:lnSpc>
            </a:pPr>
            <a:r>
              <a:rPr dirty="0" sz="1400" spc="15" b="1">
                <a:latin typeface="Courier New"/>
                <a:cs typeface="Courier New"/>
              </a:rPr>
              <a:t>e_amount_remaining</a:t>
            </a:r>
            <a:r>
              <a:rPr dirty="0" sz="1400" spc="-25" b="1">
                <a:latin typeface="Courier New"/>
                <a:cs typeface="Courier New"/>
              </a:rPr>
              <a:t> </a:t>
            </a:r>
            <a:r>
              <a:rPr dirty="0" sz="1400" spc="15" b="1">
                <a:latin typeface="Courier New"/>
                <a:cs typeface="Courier New"/>
              </a:rPr>
              <a:t>EXCEPTION;</a:t>
            </a:r>
            <a:endParaRPr sz="1400">
              <a:latin typeface="Courier New"/>
              <a:cs typeface="Courier New"/>
            </a:endParaRPr>
          </a:p>
        </p:txBody>
      </p:sp>
      <p:sp>
        <p:nvSpPr>
          <p:cNvPr id="8" name="object 8"/>
          <p:cNvSpPr txBox="1"/>
          <p:nvPr/>
        </p:nvSpPr>
        <p:spPr>
          <a:xfrm>
            <a:off x="1401317" y="2152141"/>
            <a:ext cx="993775" cy="982980"/>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[DECLARE]</a:t>
            </a:r>
            <a:endParaRPr sz="1400">
              <a:latin typeface="Courier New"/>
              <a:cs typeface="Courier New"/>
            </a:endParaRPr>
          </a:p>
          <a:p>
            <a:pPr>
              <a:lnSpc>
                <a:spcPct val="100000"/>
              </a:lnSpc>
              <a:spcBef>
                <a:spcPts val="55"/>
              </a:spcBef>
            </a:pPr>
            <a:endParaRPr sz="1250">
              <a:latin typeface="Courier New"/>
              <a:cs typeface="Courier New"/>
            </a:endParaRPr>
          </a:p>
          <a:p>
            <a:pPr marR="440690">
              <a:lnSpc>
                <a:spcPts val="1460"/>
              </a:lnSpc>
            </a:pPr>
            <a:r>
              <a:rPr dirty="0" sz="1400" spc="15" b="1">
                <a:latin typeface="Courier New"/>
                <a:cs typeface="Courier New"/>
              </a:rPr>
              <a:t>. .</a:t>
            </a:r>
            <a:r>
              <a:rPr dirty="0" sz="1400" spc="-80" b="1">
                <a:latin typeface="Courier New"/>
                <a:cs typeface="Courier New"/>
              </a:rPr>
              <a:t> </a:t>
            </a:r>
            <a:r>
              <a:rPr dirty="0" sz="1400" spc="15" b="1">
                <a:latin typeface="Courier New"/>
                <a:cs typeface="Courier New"/>
              </a:rPr>
              <a:t>.  </a:t>
            </a:r>
            <a:r>
              <a:rPr dirty="0" sz="1400" spc="15" b="1">
                <a:latin typeface="Courier New"/>
                <a:cs typeface="Courier New"/>
              </a:rPr>
              <a:t>BEGIN</a:t>
            </a:r>
            <a:endParaRPr sz="1400">
              <a:latin typeface="Courier New"/>
              <a:cs typeface="Courier New"/>
            </a:endParaRPr>
          </a:p>
          <a:p>
            <a:pPr>
              <a:lnSpc>
                <a:spcPts val="1440"/>
              </a:lnSpc>
            </a:pPr>
            <a:r>
              <a:rPr dirty="0" sz="1400" spc="15" b="1">
                <a:latin typeface="Courier New"/>
                <a:cs typeface="Courier New"/>
              </a:rPr>
              <a:t>. .</a:t>
            </a:r>
            <a:r>
              <a:rPr dirty="0" sz="1400" spc="-80" b="1">
                <a:latin typeface="Courier New"/>
                <a:cs typeface="Courier New"/>
              </a:rPr>
              <a:t> </a:t>
            </a:r>
            <a:r>
              <a:rPr dirty="0" sz="1400" spc="15" b="1">
                <a:latin typeface="Courier New"/>
                <a:cs typeface="Courier New"/>
              </a:rPr>
              <a:t>.</a:t>
            </a:r>
            <a:endParaRPr sz="1400">
              <a:latin typeface="Courier New"/>
              <a:cs typeface="Courier New"/>
            </a:endParaRPr>
          </a:p>
        </p:txBody>
      </p:sp>
      <p:sp>
        <p:nvSpPr>
          <p:cNvPr id="9" name="object 9"/>
          <p:cNvSpPr txBox="1"/>
          <p:nvPr/>
        </p:nvSpPr>
        <p:spPr>
          <a:xfrm>
            <a:off x="1567433" y="3124961"/>
            <a:ext cx="2795270" cy="241300"/>
          </a:xfrm>
          <a:prstGeom prst="rect">
            <a:avLst/>
          </a:prstGeom>
          <a:solidFill>
            <a:srgbClr val="CCCCCC"/>
          </a:solidFill>
          <a:ln w="20574">
            <a:solidFill>
              <a:srgbClr val="FF0000"/>
            </a:solidFill>
          </a:ln>
        </p:spPr>
        <p:txBody>
          <a:bodyPr wrap="square" lIns="0" tIns="0" rIns="0" bIns="0" rtlCol="0" vert="horz">
            <a:spAutoFit/>
          </a:bodyPr>
          <a:lstStyle/>
          <a:p>
            <a:pPr marL="51435">
              <a:lnSpc>
                <a:spcPts val="1430"/>
              </a:lnSpc>
            </a:pPr>
            <a:r>
              <a:rPr dirty="0" sz="1400" spc="15" b="1">
                <a:latin typeface="Courier New"/>
                <a:cs typeface="Courier New"/>
              </a:rPr>
              <a:t>RAISE</a:t>
            </a:r>
            <a:r>
              <a:rPr dirty="0" sz="1400" spc="-35" b="1">
                <a:latin typeface="Courier New"/>
                <a:cs typeface="Courier New"/>
              </a:rPr>
              <a:t> </a:t>
            </a:r>
            <a:r>
              <a:rPr dirty="0" sz="1400" spc="15" b="1">
                <a:latin typeface="Courier New"/>
                <a:cs typeface="Courier New"/>
              </a:rPr>
              <a:t>e_amount_remaining;</a:t>
            </a:r>
            <a:endParaRPr sz="1400">
              <a:latin typeface="Courier New"/>
              <a:cs typeface="Courier New"/>
            </a:endParaRPr>
          </a:p>
        </p:txBody>
      </p:sp>
      <p:sp>
        <p:nvSpPr>
          <p:cNvPr id="10" name="object 10"/>
          <p:cNvSpPr txBox="1"/>
          <p:nvPr/>
        </p:nvSpPr>
        <p:spPr>
          <a:xfrm>
            <a:off x="2109216" y="3685032"/>
            <a:ext cx="2105025" cy="209550"/>
          </a:xfrm>
          <a:prstGeom prst="rect">
            <a:avLst/>
          </a:prstGeom>
          <a:solidFill>
            <a:srgbClr val="CCCCCC"/>
          </a:solidFill>
          <a:ln w="20574">
            <a:solidFill>
              <a:srgbClr val="FF0000"/>
            </a:solidFill>
          </a:ln>
        </p:spPr>
        <p:txBody>
          <a:bodyPr wrap="square" lIns="0" tIns="0" rIns="0" bIns="0" rtlCol="0" vert="horz">
            <a:spAutoFit/>
          </a:bodyPr>
          <a:lstStyle/>
          <a:p>
            <a:pPr marL="54610">
              <a:lnSpc>
                <a:spcPts val="1395"/>
              </a:lnSpc>
            </a:pPr>
            <a:r>
              <a:rPr dirty="0" sz="1400" spc="15" b="1">
                <a:latin typeface="Courier New"/>
                <a:cs typeface="Courier New"/>
              </a:rPr>
              <a:t>e_amount_remaining</a:t>
            </a:r>
            <a:endParaRPr sz="1400">
              <a:latin typeface="Courier New"/>
              <a:cs typeface="Courier New"/>
            </a:endParaRPr>
          </a:p>
        </p:txBody>
      </p:sp>
      <p:sp>
        <p:nvSpPr>
          <p:cNvPr id="11" name="object 11"/>
          <p:cNvSpPr txBox="1"/>
          <p:nvPr/>
        </p:nvSpPr>
        <p:spPr>
          <a:xfrm>
            <a:off x="1837297" y="3817896"/>
            <a:ext cx="4262120"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:g_message := 'There is still an</a:t>
            </a:r>
            <a:r>
              <a:rPr dirty="0" sz="1400" spc="-30" b="1">
                <a:latin typeface="Courier New"/>
                <a:cs typeface="Courier New"/>
              </a:rPr>
              <a:t> </a:t>
            </a:r>
            <a:r>
              <a:rPr dirty="0" sz="1400" spc="15" b="1">
                <a:latin typeface="Courier New"/>
                <a:cs typeface="Courier New"/>
              </a:rPr>
              <a:t>amount</a:t>
            </a:r>
            <a:endParaRPr sz="1400">
              <a:latin typeface="Courier New"/>
              <a:cs typeface="Courier New"/>
            </a:endParaRPr>
          </a:p>
        </p:txBody>
      </p:sp>
      <p:sp>
        <p:nvSpPr>
          <p:cNvPr id="12" name="object 12"/>
          <p:cNvSpPr txBox="1"/>
          <p:nvPr/>
        </p:nvSpPr>
        <p:spPr>
          <a:xfrm>
            <a:off x="3471859" y="4002335"/>
            <a:ext cx="1211580"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in</a:t>
            </a:r>
            <a:r>
              <a:rPr dirty="0" sz="1400" spc="-60" b="1">
                <a:latin typeface="Courier New"/>
                <a:cs typeface="Courier New"/>
              </a:rPr>
              <a:t> </a:t>
            </a:r>
            <a:r>
              <a:rPr dirty="0" sz="1400" spc="15" b="1">
                <a:latin typeface="Courier New"/>
                <a:cs typeface="Courier New"/>
              </a:rPr>
              <a:t>stock.';</a:t>
            </a:r>
            <a:endParaRPr sz="1400">
              <a:latin typeface="Courier New"/>
              <a:cs typeface="Courier New"/>
            </a:endParaRPr>
          </a:p>
        </p:txBody>
      </p:sp>
      <p:sp>
        <p:nvSpPr>
          <p:cNvPr id="13" name="object 13"/>
          <p:cNvSpPr txBox="1"/>
          <p:nvPr/>
        </p:nvSpPr>
        <p:spPr>
          <a:xfrm>
            <a:off x="1401499" y="4187500"/>
            <a:ext cx="557530" cy="428625"/>
          </a:xfrm>
          <a:prstGeom prst="rect">
            <a:avLst/>
          </a:prstGeom>
        </p:spPr>
        <p:txBody>
          <a:bodyPr wrap="square" lIns="0" tIns="45719" rIns="0" bIns="0" rtlCol="0" vert="horz">
            <a:spAutoFit/>
          </a:bodyPr>
          <a:lstStyle/>
          <a:p>
            <a:pPr marR="5080">
              <a:lnSpc>
                <a:spcPts val="1460"/>
              </a:lnSpc>
              <a:spcBef>
                <a:spcPts val="359"/>
              </a:spcBef>
            </a:pPr>
            <a:r>
              <a:rPr dirty="0" sz="1400" spc="15" b="1">
                <a:latin typeface="Courier New"/>
                <a:cs typeface="Courier New"/>
              </a:rPr>
              <a:t>. .</a:t>
            </a:r>
            <a:r>
              <a:rPr dirty="0" sz="1400" spc="-80" b="1">
                <a:latin typeface="Courier New"/>
                <a:cs typeface="Courier New"/>
              </a:rPr>
              <a:t> </a:t>
            </a:r>
            <a:r>
              <a:rPr dirty="0" sz="1400" spc="15" b="1">
                <a:latin typeface="Courier New"/>
                <a:cs typeface="Courier New"/>
              </a:rPr>
              <a:t>.  END;</a:t>
            </a:r>
            <a:endParaRPr sz="1400">
              <a:latin typeface="Courier New"/>
              <a:cs typeface="Courier New"/>
            </a:endParaRPr>
          </a:p>
        </p:txBody>
      </p:sp>
      <p:grpSp>
        <p:nvGrpSpPr>
          <p:cNvPr id="14" name="object 14"/>
          <p:cNvGrpSpPr/>
          <p:nvPr/>
        </p:nvGrpSpPr>
        <p:grpSpPr>
          <a:xfrm>
            <a:off x="5151120" y="2328100"/>
            <a:ext cx="1252855" cy="1499870"/>
            <a:chOff x="5151120" y="2328100"/>
            <a:chExt cx="1252855" cy="1499870"/>
          </a:xfrm>
        </p:grpSpPr>
        <p:sp>
          <p:nvSpPr>
            <p:cNvPr id="15" name="object 15"/>
            <p:cNvSpPr/>
            <p:nvPr/>
          </p:nvSpPr>
          <p:spPr>
            <a:xfrm>
              <a:off x="5215128" y="2495550"/>
              <a:ext cx="851535" cy="0"/>
            </a:xfrm>
            <a:custGeom>
              <a:avLst/>
              <a:gdLst/>
              <a:ahLst/>
              <a:cxnLst/>
              <a:rect l="l" t="t" r="r" b="b"/>
              <a:pathLst>
                <a:path w="851535" h="0">
                  <a:moveTo>
                    <a:pt x="0" y="0"/>
                  </a:moveTo>
                  <a:lnTo>
                    <a:pt x="851154" y="0"/>
                  </a:lnTo>
                </a:path>
              </a:pathLst>
            </a:custGeom>
            <a:ln w="20574">
              <a:solidFill>
                <a:srgbClr val="FF3200"/>
              </a:solidFill>
            </a:ln>
          </p:spPr>
          <p:txBody>
            <a:bodyPr wrap="square" lIns="0" tIns="0" rIns="0" bIns="0" rtlCol="0"/>
            <a:lstStyle/>
            <a:p/>
          </p:txBody>
        </p:sp>
        <p:sp>
          <p:nvSpPr>
            <p:cNvPr id="16" name="object 16"/>
            <p:cNvSpPr/>
            <p:nvPr/>
          </p:nvSpPr>
          <p:spPr>
            <a:xfrm>
              <a:off x="5151120" y="2462784"/>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FF3200"/>
            </a:solidFill>
          </p:spPr>
          <p:txBody>
            <a:bodyPr wrap="square" lIns="0" tIns="0" rIns="0" bIns="0" rtlCol="0"/>
            <a:lstStyle/>
            <a:p/>
          </p:txBody>
        </p:sp>
        <p:sp>
          <p:nvSpPr>
            <p:cNvPr id="17" name="object 17"/>
            <p:cNvSpPr/>
            <p:nvPr/>
          </p:nvSpPr>
          <p:spPr>
            <a:xfrm>
              <a:off x="5215128" y="3249168"/>
              <a:ext cx="905510" cy="0"/>
            </a:xfrm>
            <a:custGeom>
              <a:avLst/>
              <a:gdLst/>
              <a:ahLst/>
              <a:cxnLst/>
              <a:rect l="l" t="t" r="r" b="b"/>
              <a:pathLst>
                <a:path w="905510" h="0">
                  <a:moveTo>
                    <a:pt x="0" y="0"/>
                  </a:moveTo>
                  <a:lnTo>
                    <a:pt x="905256" y="0"/>
                  </a:lnTo>
                </a:path>
              </a:pathLst>
            </a:custGeom>
            <a:ln w="20574">
              <a:solidFill>
                <a:srgbClr val="FF3200"/>
              </a:solidFill>
            </a:ln>
          </p:spPr>
          <p:txBody>
            <a:bodyPr wrap="square" lIns="0" tIns="0" rIns="0" bIns="0" rtlCol="0"/>
            <a:lstStyle/>
            <a:p/>
          </p:txBody>
        </p:sp>
        <p:sp>
          <p:nvSpPr>
            <p:cNvPr id="18" name="object 18"/>
            <p:cNvSpPr/>
            <p:nvPr/>
          </p:nvSpPr>
          <p:spPr>
            <a:xfrm>
              <a:off x="5151120" y="3216402"/>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FF3200"/>
            </a:solidFill>
          </p:spPr>
          <p:txBody>
            <a:bodyPr wrap="square" lIns="0" tIns="0" rIns="0" bIns="0" rtlCol="0"/>
            <a:lstStyle/>
            <a:p/>
          </p:txBody>
        </p:sp>
        <p:sp>
          <p:nvSpPr>
            <p:cNvPr id="19" name="object 19"/>
            <p:cNvSpPr/>
            <p:nvPr/>
          </p:nvSpPr>
          <p:spPr>
            <a:xfrm>
              <a:off x="5215128" y="3793998"/>
              <a:ext cx="960119" cy="0"/>
            </a:xfrm>
            <a:custGeom>
              <a:avLst/>
              <a:gdLst/>
              <a:ahLst/>
              <a:cxnLst/>
              <a:rect l="l" t="t" r="r" b="b"/>
              <a:pathLst>
                <a:path w="960120" h="0">
                  <a:moveTo>
                    <a:pt x="0" y="0"/>
                  </a:moveTo>
                  <a:lnTo>
                    <a:pt x="960119" y="0"/>
                  </a:lnTo>
                </a:path>
              </a:pathLst>
            </a:custGeom>
            <a:ln w="20574">
              <a:solidFill>
                <a:srgbClr val="FF3200"/>
              </a:solidFill>
            </a:ln>
          </p:spPr>
          <p:txBody>
            <a:bodyPr wrap="square" lIns="0" tIns="0" rIns="0" bIns="0" rtlCol="0"/>
            <a:lstStyle/>
            <a:p/>
          </p:txBody>
        </p:sp>
        <p:sp>
          <p:nvSpPr>
            <p:cNvPr id="20" name="object 20"/>
            <p:cNvSpPr/>
            <p:nvPr/>
          </p:nvSpPr>
          <p:spPr>
            <a:xfrm>
              <a:off x="5151120" y="3761232"/>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FF3200"/>
            </a:solidFill>
          </p:spPr>
          <p:txBody>
            <a:bodyPr wrap="square" lIns="0" tIns="0" rIns="0" bIns="0" rtlCol="0"/>
            <a:lstStyle/>
            <a:p/>
          </p:txBody>
        </p:sp>
        <p:sp>
          <p:nvSpPr>
            <p:cNvPr id="21" name="object 21"/>
            <p:cNvSpPr/>
            <p:nvPr/>
          </p:nvSpPr>
          <p:spPr>
            <a:xfrm>
              <a:off x="6068568" y="2338578"/>
              <a:ext cx="325120" cy="326390"/>
            </a:xfrm>
            <a:custGeom>
              <a:avLst/>
              <a:gdLst/>
              <a:ahLst/>
              <a:cxnLst/>
              <a:rect l="l" t="t" r="r" b="b"/>
              <a:pathLst>
                <a:path w="325120" h="326389">
                  <a:moveTo>
                    <a:pt x="162306" y="0"/>
                  </a:moveTo>
                  <a:lnTo>
                    <a:pt x="119062" y="5782"/>
                  </a:lnTo>
                  <a:lnTo>
                    <a:pt x="80264" y="22126"/>
                  </a:lnTo>
                  <a:lnTo>
                    <a:pt x="47434" y="47529"/>
                  </a:lnTo>
                  <a:lnTo>
                    <a:pt x="22098" y="80489"/>
                  </a:lnTo>
                  <a:lnTo>
                    <a:pt x="5778" y="119503"/>
                  </a:lnTo>
                  <a:lnTo>
                    <a:pt x="0" y="163068"/>
                  </a:lnTo>
                  <a:lnTo>
                    <a:pt x="5778" y="206367"/>
                  </a:lnTo>
                  <a:lnTo>
                    <a:pt x="22098" y="245307"/>
                  </a:lnTo>
                  <a:lnTo>
                    <a:pt x="47434" y="278320"/>
                  </a:lnTo>
                  <a:lnTo>
                    <a:pt x="80264" y="303840"/>
                  </a:lnTo>
                  <a:lnTo>
                    <a:pt x="119062" y="320301"/>
                  </a:lnTo>
                  <a:lnTo>
                    <a:pt x="162306" y="326136"/>
                  </a:lnTo>
                  <a:lnTo>
                    <a:pt x="205284" y="320301"/>
                  </a:lnTo>
                  <a:lnTo>
                    <a:pt x="244009" y="303840"/>
                  </a:lnTo>
                  <a:lnTo>
                    <a:pt x="276891" y="278320"/>
                  </a:lnTo>
                  <a:lnTo>
                    <a:pt x="302344" y="245307"/>
                  </a:lnTo>
                  <a:lnTo>
                    <a:pt x="318780" y="206367"/>
                  </a:lnTo>
                  <a:lnTo>
                    <a:pt x="324612" y="163068"/>
                  </a:lnTo>
                  <a:lnTo>
                    <a:pt x="318780" y="119503"/>
                  </a:lnTo>
                  <a:lnTo>
                    <a:pt x="302344" y="80489"/>
                  </a:lnTo>
                  <a:lnTo>
                    <a:pt x="276891" y="47529"/>
                  </a:lnTo>
                  <a:lnTo>
                    <a:pt x="244009" y="22126"/>
                  </a:lnTo>
                  <a:lnTo>
                    <a:pt x="205284" y="5782"/>
                  </a:lnTo>
                  <a:lnTo>
                    <a:pt x="162306" y="0"/>
                  </a:lnTo>
                  <a:close/>
                </a:path>
              </a:pathLst>
            </a:custGeom>
            <a:solidFill>
              <a:srgbClr val="CCCCFF"/>
            </a:solidFill>
          </p:spPr>
          <p:txBody>
            <a:bodyPr wrap="square" lIns="0" tIns="0" rIns="0" bIns="0" rtlCol="0"/>
            <a:lstStyle/>
            <a:p/>
          </p:txBody>
        </p:sp>
        <p:sp>
          <p:nvSpPr>
            <p:cNvPr id="22" name="object 22"/>
            <p:cNvSpPr/>
            <p:nvPr/>
          </p:nvSpPr>
          <p:spPr>
            <a:xfrm>
              <a:off x="6068568" y="2338578"/>
              <a:ext cx="325120" cy="326390"/>
            </a:xfrm>
            <a:custGeom>
              <a:avLst/>
              <a:gdLst/>
              <a:ahLst/>
              <a:cxnLst/>
              <a:rect l="l" t="t" r="r" b="b"/>
              <a:pathLst>
                <a:path w="325120" h="326389">
                  <a:moveTo>
                    <a:pt x="324612" y="163068"/>
                  </a:moveTo>
                  <a:lnTo>
                    <a:pt x="318780" y="119503"/>
                  </a:lnTo>
                  <a:lnTo>
                    <a:pt x="302344" y="80489"/>
                  </a:lnTo>
                  <a:lnTo>
                    <a:pt x="276891" y="47529"/>
                  </a:lnTo>
                  <a:lnTo>
                    <a:pt x="244009" y="22126"/>
                  </a:lnTo>
                  <a:lnTo>
                    <a:pt x="205284" y="5782"/>
                  </a:lnTo>
                  <a:lnTo>
                    <a:pt x="162306" y="0"/>
                  </a:lnTo>
                  <a:lnTo>
                    <a:pt x="119062" y="5782"/>
                  </a:lnTo>
                  <a:lnTo>
                    <a:pt x="80264" y="22126"/>
                  </a:lnTo>
                  <a:lnTo>
                    <a:pt x="47434" y="47529"/>
                  </a:lnTo>
                  <a:lnTo>
                    <a:pt x="22098" y="80489"/>
                  </a:lnTo>
                  <a:lnTo>
                    <a:pt x="5778" y="119503"/>
                  </a:lnTo>
                  <a:lnTo>
                    <a:pt x="0" y="163068"/>
                  </a:lnTo>
                  <a:lnTo>
                    <a:pt x="5778" y="206367"/>
                  </a:lnTo>
                  <a:lnTo>
                    <a:pt x="22098" y="245307"/>
                  </a:lnTo>
                  <a:lnTo>
                    <a:pt x="47434" y="278320"/>
                  </a:lnTo>
                  <a:lnTo>
                    <a:pt x="80264" y="303840"/>
                  </a:lnTo>
                  <a:lnTo>
                    <a:pt x="119062" y="320301"/>
                  </a:lnTo>
                  <a:lnTo>
                    <a:pt x="162306" y="326136"/>
                  </a:lnTo>
                  <a:lnTo>
                    <a:pt x="205284" y="320301"/>
                  </a:lnTo>
                  <a:lnTo>
                    <a:pt x="244009" y="303840"/>
                  </a:lnTo>
                  <a:lnTo>
                    <a:pt x="276891" y="278320"/>
                  </a:lnTo>
                  <a:lnTo>
                    <a:pt x="302344" y="245307"/>
                  </a:lnTo>
                  <a:lnTo>
                    <a:pt x="318780" y="206367"/>
                  </a:lnTo>
                  <a:lnTo>
                    <a:pt x="324612" y="163068"/>
                  </a:lnTo>
                  <a:close/>
                </a:path>
              </a:pathLst>
            </a:custGeom>
            <a:ln w="20574">
              <a:solidFill>
                <a:srgbClr val="000000"/>
              </a:solidFill>
            </a:ln>
          </p:spPr>
          <p:txBody>
            <a:bodyPr wrap="square" lIns="0" tIns="0" rIns="0" bIns="0" rtlCol="0"/>
            <a:lstStyle/>
            <a:p/>
          </p:txBody>
        </p:sp>
      </p:grpSp>
      <p:sp>
        <p:nvSpPr>
          <p:cNvPr id="23" name="object 23"/>
          <p:cNvSpPr txBox="1"/>
          <p:nvPr/>
        </p:nvSpPr>
        <p:spPr>
          <a:xfrm>
            <a:off x="6170676" y="2351786"/>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1</a:t>
            </a:r>
            <a:endParaRPr sz="1700">
              <a:latin typeface="Arial"/>
              <a:cs typeface="Arial"/>
            </a:endParaRPr>
          </a:p>
        </p:txBody>
      </p:sp>
      <p:grpSp>
        <p:nvGrpSpPr>
          <p:cNvPr id="24" name="object 24"/>
          <p:cNvGrpSpPr/>
          <p:nvPr/>
        </p:nvGrpSpPr>
        <p:grpSpPr>
          <a:xfrm>
            <a:off x="6058090" y="3081718"/>
            <a:ext cx="346075" cy="347345"/>
            <a:chOff x="6058090" y="3081718"/>
            <a:chExt cx="346075" cy="347345"/>
          </a:xfrm>
        </p:grpSpPr>
        <p:sp>
          <p:nvSpPr>
            <p:cNvPr id="25" name="object 25"/>
            <p:cNvSpPr/>
            <p:nvPr/>
          </p:nvSpPr>
          <p:spPr>
            <a:xfrm>
              <a:off x="6068568" y="3092195"/>
              <a:ext cx="325120" cy="326390"/>
            </a:xfrm>
            <a:custGeom>
              <a:avLst/>
              <a:gdLst/>
              <a:ahLst/>
              <a:cxnLst/>
              <a:rect l="l" t="t" r="r" b="b"/>
              <a:pathLst>
                <a:path w="325120" h="326389">
                  <a:moveTo>
                    <a:pt x="162306" y="0"/>
                  </a:moveTo>
                  <a:lnTo>
                    <a:pt x="119062" y="5782"/>
                  </a:lnTo>
                  <a:lnTo>
                    <a:pt x="80264" y="22126"/>
                  </a:lnTo>
                  <a:lnTo>
                    <a:pt x="47434" y="47529"/>
                  </a:lnTo>
                  <a:lnTo>
                    <a:pt x="22098" y="80489"/>
                  </a:lnTo>
                  <a:lnTo>
                    <a:pt x="5778" y="119503"/>
                  </a:lnTo>
                  <a:lnTo>
                    <a:pt x="0" y="163068"/>
                  </a:lnTo>
                  <a:lnTo>
                    <a:pt x="5778" y="206367"/>
                  </a:lnTo>
                  <a:lnTo>
                    <a:pt x="22098" y="245307"/>
                  </a:lnTo>
                  <a:lnTo>
                    <a:pt x="47434" y="278320"/>
                  </a:lnTo>
                  <a:lnTo>
                    <a:pt x="80264" y="303840"/>
                  </a:lnTo>
                  <a:lnTo>
                    <a:pt x="119062" y="320301"/>
                  </a:lnTo>
                  <a:lnTo>
                    <a:pt x="162306" y="326136"/>
                  </a:lnTo>
                  <a:lnTo>
                    <a:pt x="205284" y="320301"/>
                  </a:lnTo>
                  <a:lnTo>
                    <a:pt x="244009" y="303840"/>
                  </a:lnTo>
                  <a:lnTo>
                    <a:pt x="276891" y="278320"/>
                  </a:lnTo>
                  <a:lnTo>
                    <a:pt x="302344" y="245307"/>
                  </a:lnTo>
                  <a:lnTo>
                    <a:pt x="318780" y="206367"/>
                  </a:lnTo>
                  <a:lnTo>
                    <a:pt x="324612" y="163068"/>
                  </a:lnTo>
                  <a:lnTo>
                    <a:pt x="318780" y="119503"/>
                  </a:lnTo>
                  <a:lnTo>
                    <a:pt x="302344" y="80489"/>
                  </a:lnTo>
                  <a:lnTo>
                    <a:pt x="276891" y="47529"/>
                  </a:lnTo>
                  <a:lnTo>
                    <a:pt x="244009" y="22126"/>
                  </a:lnTo>
                  <a:lnTo>
                    <a:pt x="205284" y="5782"/>
                  </a:lnTo>
                  <a:lnTo>
                    <a:pt x="162306" y="0"/>
                  </a:lnTo>
                  <a:close/>
                </a:path>
              </a:pathLst>
            </a:custGeom>
            <a:solidFill>
              <a:srgbClr val="CCCCFF"/>
            </a:solidFill>
          </p:spPr>
          <p:txBody>
            <a:bodyPr wrap="square" lIns="0" tIns="0" rIns="0" bIns="0" rtlCol="0"/>
            <a:lstStyle/>
            <a:p/>
          </p:txBody>
        </p:sp>
        <p:sp>
          <p:nvSpPr>
            <p:cNvPr id="26" name="object 26"/>
            <p:cNvSpPr/>
            <p:nvPr/>
          </p:nvSpPr>
          <p:spPr>
            <a:xfrm>
              <a:off x="6068568" y="3092195"/>
              <a:ext cx="325120" cy="326390"/>
            </a:xfrm>
            <a:custGeom>
              <a:avLst/>
              <a:gdLst/>
              <a:ahLst/>
              <a:cxnLst/>
              <a:rect l="l" t="t" r="r" b="b"/>
              <a:pathLst>
                <a:path w="325120" h="326389">
                  <a:moveTo>
                    <a:pt x="324612" y="163068"/>
                  </a:moveTo>
                  <a:lnTo>
                    <a:pt x="318780" y="119503"/>
                  </a:lnTo>
                  <a:lnTo>
                    <a:pt x="302344" y="80489"/>
                  </a:lnTo>
                  <a:lnTo>
                    <a:pt x="276891" y="47529"/>
                  </a:lnTo>
                  <a:lnTo>
                    <a:pt x="244009" y="22126"/>
                  </a:lnTo>
                  <a:lnTo>
                    <a:pt x="205284" y="5782"/>
                  </a:lnTo>
                  <a:lnTo>
                    <a:pt x="162306" y="0"/>
                  </a:lnTo>
                  <a:lnTo>
                    <a:pt x="119062" y="5782"/>
                  </a:lnTo>
                  <a:lnTo>
                    <a:pt x="80264" y="22126"/>
                  </a:lnTo>
                  <a:lnTo>
                    <a:pt x="47434" y="47529"/>
                  </a:lnTo>
                  <a:lnTo>
                    <a:pt x="22098" y="80489"/>
                  </a:lnTo>
                  <a:lnTo>
                    <a:pt x="5778" y="119503"/>
                  </a:lnTo>
                  <a:lnTo>
                    <a:pt x="0" y="163068"/>
                  </a:lnTo>
                  <a:lnTo>
                    <a:pt x="5778" y="206367"/>
                  </a:lnTo>
                  <a:lnTo>
                    <a:pt x="22098" y="245307"/>
                  </a:lnTo>
                  <a:lnTo>
                    <a:pt x="47434" y="278320"/>
                  </a:lnTo>
                  <a:lnTo>
                    <a:pt x="80264" y="303840"/>
                  </a:lnTo>
                  <a:lnTo>
                    <a:pt x="119062" y="320301"/>
                  </a:lnTo>
                  <a:lnTo>
                    <a:pt x="162306" y="326136"/>
                  </a:lnTo>
                  <a:lnTo>
                    <a:pt x="205284" y="320301"/>
                  </a:lnTo>
                  <a:lnTo>
                    <a:pt x="244009" y="303840"/>
                  </a:lnTo>
                  <a:lnTo>
                    <a:pt x="276891" y="278320"/>
                  </a:lnTo>
                  <a:lnTo>
                    <a:pt x="302344" y="245307"/>
                  </a:lnTo>
                  <a:lnTo>
                    <a:pt x="318780" y="206367"/>
                  </a:lnTo>
                  <a:lnTo>
                    <a:pt x="324612" y="163068"/>
                  </a:lnTo>
                  <a:close/>
                </a:path>
              </a:pathLst>
            </a:custGeom>
            <a:ln w="20574">
              <a:solidFill>
                <a:srgbClr val="000000"/>
              </a:solidFill>
            </a:ln>
          </p:spPr>
          <p:txBody>
            <a:bodyPr wrap="square" lIns="0" tIns="0" rIns="0" bIns="0" rtlCol="0"/>
            <a:lstStyle/>
            <a:p/>
          </p:txBody>
        </p:sp>
      </p:grpSp>
      <p:sp>
        <p:nvSpPr>
          <p:cNvPr id="27" name="object 27"/>
          <p:cNvSpPr txBox="1"/>
          <p:nvPr/>
        </p:nvSpPr>
        <p:spPr>
          <a:xfrm>
            <a:off x="1401317" y="3105403"/>
            <a:ext cx="4903470" cy="770890"/>
          </a:xfrm>
          <a:prstGeom prst="rect">
            <a:avLst/>
          </a:prstGeom>
        </p:spPr>
        <p:txBody>
          <a:bodyPr wrap="square" lIns="0" tIns="14604" rIns="0" bIns="0" rtlCol="0" vert="horz">
            <a:spAutoFit/>
          </a:bodyPr>
          <a:lstStyle/>
          <a:p>
            <a:pPr algn="r" marR="5080">
              <a:lnSpc>
                <a:spcPts val="1645"/>
              </a:lnSpc>
              <a:spcBef>
                <a:spcPts val="114"/>
              </a:spcBef>
            </a:pPr>
            <a:r>
              <a:rPr dirty="0" sz="1700" spc="5" b="1">
                <a:latin typeface="Arial"/>
                <a:cs typeface="Arial"/>
              </a:rPr>
              <a:t>2</a:t>
            </a:r>
            <a:endParaRPr sz="1700">
              <a:latin typeface="Arial"/>
              <a:cs typeface="Arial"/>
            </a:endParaRPr>
          </a:p>
          <a:p>
            <a:pPr>
              <a:lnSpc>
                <a:spcPts val="1175"/>
              </a:lnSpc>
            </a:pPr>
            <a:r>
              <a:rPr dirty="0" sz="1400" spc="15" b="1">
                <a:latin typeface="Courier New"/>
                <a:cs typeface="Courier New"/>
              </a:rPr>
              <a:t>. .</a:t>
            </a:r>
            <a:r>
              <a:rPr dirty="0" sz="1400" spc="10" b="1">
                <a:latin typeface="Courier New"/>
                <a:cs typeface="Courier New"/>
              </a:rPr>
              <a:t> </a:t>
            </a:r>
            <a:r>
              <a:rPr dirty="0" sz="1400" spc="15" b="1">
                <a:latin typeface="Courier New"/>
                <a:cs typeface="Courier New"/>
              </a:rPr>
              <a:t>.</a:t>
            </a:r>
            <a:endParaRPr sz="1400">
              <a:latin typeface="Courier New"/>
              <a:cs typeface="Courier New"/>
            </a:endParaRPr>
          </a:p>
          <a:p>
            <a:pPr>
              <a:lnSpc>
                <a:spcPts val="1460"/>
              </a:lnSpc>
            </a:pPr>
            <a:r>
              <a:rPr dirty="0" sz="1400" spc="15" b="1">
                <a:latin typeface="Courier New"/>
                <a:cs typeface="Courier New"/>
              </a:rPr>
              <a:t>EXCEPTION</a:t>
            </a:r>
            <a:endParaRPr sz="1400">
              <a:latin typeface="Courier New"/>
              <a:cs typeface="Courier New"/>
            </a:endParaRPr>
          </a:p>
          <a:p>
            <a:pPr marL="217804">
              <a:lnSpc>
                <a:spcPts val="1570"/>
              </a:lnSpc>
              <a:tabLst>
                <a:tab pos="2941320" algn="l"/>
              </a:tabLst>
            </a:pPr>
            <a:r>
              <a:rPr dirty="0" sz="1400" spc="15" b="1">
                <a:latin typeface="Courier New"/>
                <a:cs typeface="Courier New"/>
              </a:rPr>
              <a:t>WHEN	THEN</a:t>
            </a:r>
            <a:endParaRPr sz="1400">
              <a:latin typeface="Courier New"/>
              <a:cs typeface="Courier New"/>
            </a:endParaRPr>
          </a:p>
        </p:txBody>
      </p:sp>
      <p:grpSp>
        <p:nvGrpSpPr>
          <p:cNvPr id="28" name="object 28"/>
          <p:cNvGrpSpPr/>
          <p:nvPr/>
        </p:nvGrpSpPr>
        <p:grpSpPr>
          <a:xfrm>
            <a:off x="6058280" y="3626739"/>
            <a:ext cx="345440" cy="346710"/>
            <a:chOff x="6058280" y="3626739"/>
            <a:chExt cx="345440" cy="346710"/>
          </a:xfrm>
        </p:grpSpPr>
        <p:sp>
          <p:nvSpPr>
            <p:cNvPr id="29" name="object 29"/>
            <p:cNvSpPr/>
            <p:nvPr/>
          </p:nvSpPr>
          <p:spPr>
            <a:xfrm>
              <a:off x="6068567" y="3637026"/>
              <a:ext cx="325120" cy="326390"/>
            </a:xfrm>
            <a:custGeom>
              <a:avLst/>
              <a:gdLst/>
              <a:ahLst/>
              <a:cxnLst/>
              <a:rect l="l" t="t" r="r" b="b"/>
              <a:pathLst>
                <a:path w="325120" h="326389">
                  <a:moveTo>
                    <a:pt x="162306" y="0"/>
                  </a:moveTo>
                  <a:lnTo>
                    <a:pt x="119062" y="5782"/>
                  </a:lnTo>
                  <a:lnTo>
                    <a:pt x="80264" y="22126"/>
                  </a:lnTo>
                  <a:lnTo>
                    <a:pt x="47434" y="47529"/>
                  </a:lnTo>
                  <a:lnTo>
                    <a:pt x="22098" y="80489"/>
                  </a:lnTo>
                  <a:lnTo>
                    <a:pt x="5778" y="119503"/>
                  </a:lnTo>
                  <a:lnTo>
                    <a:pt x="0" y="163067"/>
                  </a:lnTo>
                  <a:lnTo>
                    <a:pt x="5778" y="206367"/>
                  </a:lnTo>
                  <a:lnTo>
                    <a:pt x="22098" y="245307"/>
                  </a:lnTo>
                  <a:lnTo>
                    <a:pt x="47434" y="278320"/>
                  </a:lnTo>
                  <a:lnTo>
                    <a:pt x="80264" y="303840"/>
                  </a:lnTo>
                  <a:lnTo>
                    <a:pt x="119062" y="320301"/>
                  </a:lnTo>
                  <a:lnTo>
                    <a:pt x="162306" y="326135"/>
                  </a:lnTo>
                  <a:lnTo>
                    <a:pt x="205284" y="320301"/>
                  </a:lnTo>
                  <a:lnTo>
                    <a:pt x="244009" y="303840"/>
                  </a:lnTo>
                  <a:lnTo>
                    <a:pt x="276891" y="278320"/>
                  </a:lnTo>
                  <a:lnTo>
                    <a:pt x="302344" y="245307"/>
                  </a:lnTo>
                  <a:lnTo>
                    <a:pt x="318780" y="206367"/>
                  </a:lnTo>
                  <a:lnTo>
                    <a:pt x="324612" y="163067"/>
                  </a:lnTo>
                  <a:lnTo>
                    <a:pt x="318780" y="119503"/>
                  </a:lnTo>
                  <a:lnTo>
                    <a:pt x="302344" y="80489"/>
                  </a:lnTo>
                  <a:lnTo>
                    <a:pt x="276891" y="47529"/>
                  </a:lnTo>
                  <a:lnTo>
                    <a:pt x="244009" y="22126"/>
                  </a:lnTo>
                  <a:lnTo>
                    <a:pt x="205284" y="5782"/>
                  </a:lnTo>
                  <a:lnTo>
                    <a:pt x="162306" y="0"/>
                  </a:lnTo>
                  <a:close/>
                </a:path>
              </a:pathLst>
            </a:custGeom>
            <a:solidFill>
              <a:srgbClr val="CCCCFF"/>
            </a:solidFill>
          </p:spPr>
          <p:txBody>
            <a:bodyPr wrap="square" lIns="0" tIns="0" rIns="0" bIns="0" rtlCol="0"/>
            <a:lstStyle/>
            <a:p/>
          </p:txBody>
        </p:sp>
        <p:sp>
          <p:nvSpPr>
            <p:cNvPr id="30" name="object 30"/>
            <p:cNvSpPr/>
            <p:nvPr/>
          </p:nvSpPr>
          <p:spPr>
            <a:xfrm>
              <a:off x="6068567" y="3637026"/>
              <a:ext cx="325120" cy="326390"/>
            </a:xfrm>
            <a:custGeom>
              <a:avLst/>
              <a:gdLst/>
              <a:ahLst/>
              <a:cxnLst/>
              <a:rect l="l" t="t" r="r" b="b"/>
              <a:pathLst>
                <a:path w="325120" h="326389">
                  <a:moveTo>
                    <a:pt x="324612" y="163067"/>
                  </a:moveTo>
                  <a:lnTo>
                    <a:pt x="318780" y="119503"/>
                  </a:lnTo>
                  <a:lnTo>
                    <a:pt x="302344" y="80489"/>
                  </a:lnTo>
                  <a:lnTo>
                    <a:pt x="276891" y="47529"/>
                  </a:lnTo>
                  <a:lnTo>
                    <a:pt x="244009" y="22126"/>
                  </a:lnTo>
                  <a:lnTo>
                    <a:pt x="205284" y="5782"/>
                  </a:lnTo>
                  <a:lnTo>
                    <a:pt x="162306" y="0"/>
                  </a:lnTo>
                  <a:lnTo>
                    <a:pt x="119062" y="5782"/>
                  </a:lnTo>
                  <a:lnTo>
                    <a:pt x="80264" y="22126"/>
                  </a:lnTo>
                  <a:lnTo>
                    <a:pt x="47434" y="47529"/>
                  </a:lnTo>
                  <a:lnTo>
                    <a:pt x="22098" y="80489"/>
                  </a:lnTo>
                  <a:lnTo>
                    <a:pt x="5778" y="119503"/>
                  </a:lnTo>
                  <a:lnTo>
                    <a:pt x="0" y="163067"/>
                  </a:lnTo>
                  <a:lnTo>
                    <a:pt x="5778" y="206367"/>
                  </a:lnTo>
                  <a:lnTo>
                    <a:pt x="22098" y="245307"/>
                  </a:lnTo>
                  <a:lnTo>
                    <a:pt x="47434" y="278320"/>
                  </a:lnTo>
                  <a:lnTo>
                    <a:pt x="80264" y="303840"/>
                  </a:lnTo>
                  <a:lnTo>
                    <a:pt x="119062" y="320301"/>
                  </a:lnTo>
                  <a:lnTo>
                    <a:pt x="162306" y="326135"/>
                  </a:lnTo>
                  <a:lnTo>
                    <a:pt x="205284" y="320301"/>
                  </a:lnTo>
                  <a:lnTo>
                    <a:pt x="244009" y="303840"/>
                  </a:lnTo>
                  <a:lnTo>
                    <a:pt x="276891" y="278320"/>
                  </a:lnTo>
                  <a:lnTo>
                    <a:pt x="302344" y="245307"/>
                  </a:lnTo>
                  <a:lnTo>
                    <a:pt x="318780" y="206367"/>
                  </a:lnTo>
                  <a:lnTo>
                    <a:pt x="324612" y="163067"/>
                  </a:lnTo>
                  <a:close/>
                </a:path>
              </a:pathLst>
            </a:custGeom>
            <a:ln w="20574">
              <a:solidFill>
                <a:srgbClr val="000000"/>
              </a:solidFill>
            </a:ln>
          </p:spPr>
          <p:txBody>
            <a:bodyPr wrap="square" lIns="0" tIns="0" rIns="0" bIns="0" rtlCol="0"/>
            <a:lstStyle/>
            <a:p/>
          </p:txBody>
        </p:sp>
      </p:grpSp>
      <p:sp>
        <p:nvSpPr>
          <p:cNvPr id="31" name="object 31"/>
          <p:cNvSpPr txBox="1"/>
          <p:nvPr/>
        </p:nvSpPr>
        <p:spPr>
          <a:xfrm>
            <a:off x="6170676" y="3650233"/>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3</a:t>
            </a:r>
            <a:endParaRPr sz="1700">
              <a:latin typeface="Arial"/>
              <a:cs typeface="Arial"/>
            </a:endParaRPr>
          </a:p>
        </p:txBody>
      </p:sp>
      <p:sp>
        <p:nvSpPr>
          <p:cNvPr id="34" name="object 34"/>
          <p:cNvSpPr txBox="1"/>
          <p:nvPr/>
        </p:nvSpPr>
        <p:spPr>
          <a:xfrm>
            <a:off x="749300" y="9377650"/>
            <a:ext cx="6168390" cy="276860"/>
          </a:xfrm>
          <a:prstGeom prst="rect">
            <a:avLst/>
          </a:prstGeom>
        </p:spPr>
        <p:txBody>
          <a:bodyPr wrap="square" lIns="0" tIns="71120" rIns="0" bIns="0" rtlCol="0" vert="horz">
            <a:spAutoFit/>
          </a:bodyPr>
          <a:lstStyle/>
          <a:p>
            <a:pPr marL="12700">
              <a:lnSpc>
                <a:spcPct val="100000"/>
              </a:lnSpc>
              <a:spcBef>
                <a:spcPts val="560"/>
              </a:spcBef>
            </a:pPr>
            <a:r>
              <a:rPr dirty="0" sz="800" spc="-215">
                <a:latin typeface="Garuda"/>
                <a:cs typeface="Garuda"/>
              </a:rPr>
              <a:t>De</a:t>
            </a:r>
            <a:r>
              <a:rPr dirty="0" baseline="25641" sz="1950" spc="-322">
                <a:latin typeface="Times New Roman"/>
                <a:cs typeface="Times New Roman"/>
              </a:rPr>
              <a:t>e</a:t>
            </a:r>
            <a:r>
              <a:rPr dirty="0" sz="800" spc="-215">
                <a:latin typeface="Garuda"/>
                <a:cs typeface="Garuda"/>
              </a:rPr>
              <a:t>ve</a:t>
            </a:r>
            <a:r>
              <a:rPr dirty="0" baseline="25641" sz="1950" spc="-322">
                <a:latin typeface="Times New Roman"/>
                <a:cs typeface="Times New Roman"/>
              </a:rPr>
              <a:t>x</a:t>
            </a:r>
            <a:r>
              <a:rPr dirty="0" sz="800" spc="-215">
                <a:latin typeface="Garuda"/>
                <a:cs typeface="Garuda"/>
              </a:rPr>
              <a:t>lo</a:t>
            </a:r>
            <a:r>
              <a:rPr dirty="0" baseline="25641" sz="1950" spc="-322">
                <a:latin typeface="Times New Roman"/>
                <a:cs typeface="Times New Roman"/>
              </a:rPr>
              <a:t>c</a:t>
            </a:r>
            <a:r>
              <a:rPr dirty="0" sz="800" spc="-215">
                <a:latin typeface="Garuda"/>
                <a:cs typeface="Garuda"/>
              </a:rPr>
              <a:t>p</a:t>
            </a:r>
            <a:r>
              <a:rPr dirty="0" baseline="25641" sz="1950" spc="-322">
                <a:latin typeface="Times New Roman"/>
                <a:cs typeface="Times New Roman"/>
              </a:rPr>
              <a:t>e</a:t>
            </a:r>
            <a:r>
              <a:rPr dirty="0" sz="800" spc="-215">
                <a:latin typeface="Garuda"/>
                <a:cs typeface="Garuda"/>
              </a:rPr>
              <a:t>m</a:t>
            </a:r>
            <a:r>
              <a:rPr dirty="0" baseline="25641" sz="1950" spc="-322">
                <a:latin typeface="Times New Roman"/>
                <a:cs typeface="Times New Roman"/>
              </a:rPr>
              <a:t>p</a:t>
            </a:r>
            <a:r>
              <a:rPr dirty="0" sz="800" spc="-215">
                <a:latin typeface="Garuda"/>
                <a:cs typeface="Garuda"/>
              </a:rPr>
              <a:t>e</a:t>
            </a:r>
            <a:r>
              <a:rPr dirty="0" baseline="25641" sz="1950" spc="-322">
                <a:latin typeface="Times New Roman"/>
                <a:cs typeface="Times New Roman"/>
              </a:rPr>
              <a:t>t</a:t>
            </a:r>
            <a:r>
              <a:rPr dirty="0" sz="800" spc="-215">
                <a:latin typeface="Garuda"/>
                <a:cs typeface="Garuda"/>
              </a:rPr>
              <a:t>n</a:t>
            </a:r>
            <a:r>
              <a:rPr dirty="0" baseline="25641" sz="1950" spc="-322">
                <a:latin typeface="Times New Roman"/>
                <a:cs typeface="Times New Roman"/>
              </a:rPr>
              <a:t>i</a:t>
            </a:r>
            <a:r>
              <a:rPr dirty="0" sz="800" spc="-215">
                <a:latin typeface="Garuda"/>
                <a:cs typeface="Garuda"/>
              </a:rPr>
              <a:t>t </a:t>
            </a:r>
            <a:r>
              <a:rPr dirty="0" baseline="25641" sz="1950" spc="-330">
                <a:latin typeface="Times New Roman"/>
                <a:cs typeface="Times New Roman"/>
              </a:rPr>
              <a:t>o</a:t>
            </a:r>
            <a:r>
              <a:rPr dirty="0" sz="800" spc="-220">
                <a:latin typeface="Garuda"/>
                <a:cs typeface="Garuda"/>
              </a:rPr>
              <a:t>P</a:t>
            </a:r>
            <a:r>
              <a:rPr dirty="0" baseline="25641" sz="1950" spc="-330">
                <a:latin typeface="Times New Roman"/>
                <a:cs typeface="Times New Roman"/>
              </a:rPr>
              <a:t>n</a:t>
            </a:r>
            <a:r>
              <a:rPr dirty="0" sz="800" spc="-220">
                <a:latin typeface="Garuda"/>
                <a:cs typeface="Garuda"/>
              </a:rPr>
              <a:t>rog</a:t>
            </a:r>
            <a:r>
              <a:rPr dirty="0" baseline="25641" sz="1950" spc="-330">
                <a:latin typeface="Times New Roman"/>
                <a:cs typeface="Times New Roman"/>
              </a:rPr>
              <a:t>b</a:t>
            </a:r>
            <a:r>
              <a:rPr dirty="0" sz="800" spc="-220">
                <a:latin typeface="Garuda"/>
                <a:cs typeface="Garuda"/>
              </a:rPr>
              <a:t>ra</a:t>
            </a:r>
            <a:r>
              <a:rPr dirty="0" baseline="25641" sz="1950" spc="-330">
                <a:latin typeface="Times New Roman"/>
                <a:cs typeface="Times New Roman"/>
              </a:rPr>
              <a:t>a</a:t>
            </a:r>
            <a:r>
              <a:rPr dirty="0" sz="800" spc="-220">
                <a:latin typeface="Garuda"/>
                <a:cs typeface="Garuda"/>
              </a:rPr>
              <a:t>m</a:t>
            </a:r>
            <a:r>
              <a:rPr dirty="0" baseline="25641" sz="1950" spc="-330">
                <a:latin typeface="Times New Roman"/>
                <a:cs typeface="Times New Roman"/>
              </a:rPr>
              <a:t>c</a:t>
            </a:r>
            <a:r>
              <a:rPr dirty="0" sz="800" spc="-220">
                <a:latin typeface="Garuda"/>
                <a:cs typeface="Garuda"/>
              </a:rPr>
              <a:t>(</a:t>
            </a:r>
            <a:r>
              <a:rPr dirty="0" baseline="25641" sz="1950" spc="-330">
                <a:latin typeface="Times New Roman"/>
                <a:cs typeface="Times New Roman"/>
              </a:rPr>
              <a:t>k</a:t>
            </a:r>
            <a:r>
              <a:rPr dirty="0" sz="800" spc="-220">
                <a:latin typeface="Garuda"/>
                <a:cs typeface="Garuda"/>
              </a:rPr>
              <a:t>WD</a:t>
            </a:r>
            <a:r>
              <a:rPr dirty="0" baseline="25641" sz="1950" spc="-330">
                <a:latin typeface="Times New Roman"/>
                <a:cs typeface="Times New Roman"/>
              </a:rPr>
              <a:t>to</a:t>
            </a:r>
            <a:r>
              <a:rPr dirty="0" sz="800" spc="-220">
                <a:latin typeface="Garuda"/>
                <a:cs typeface="Garuda"/>
              </a:rPr>
              <a:t>P)</a:t>
            </a:r>
            <a:r>
              <a:rPr dirty="0" baseline="25641" sz="1950" spc="-330">
                <a:latin typeface="Times New Roman"/>
                <a:cs typeface="Times New Roman"/>
              </a:rPr>
              <a:t>t</a:t>
            </a:r>
            <a:r>
              <a:rPr dirty="0" sz="800" spc="-220">
                <a:latin typeface="Garuda"/>
                <a:cs typeface="Garuda"/>
              </a:rPr>
              <a:t>e</a:t>
            </a:r>
            <a:r>
              <a:rPr dirty="0" baseline="25641" sz="1950" spc="-330">
                <a:latin typeface="Times New Roman"/>
                <a:cs typeface="Times New Roman"/>
              </a:rPr>
              <a:t>h</a:t>
            </a:r>
            <a:r>
              <a:rPr dirty="0" sz="800" spc="-220">
                <a:latin typeface="Garuda"/>
                <a:cs typeface="Garuda"/>
              </a:rPr>
              <a:t>K</a:t>
            </a:r>
            <a:r>
              <a:rPr dirty="0" baseline="25641" sz="1950" spc="-330">
                <a:latin typeface="Times New Roman"/>
                <a:cs typeface="Times New Roman"/>
              </a:rPr>
              <a:t>e</a:t>
            </a:r>
            <a:r>
              <a:rPr dirty="0" sz="800" spc="-220">
                <a:latin typeface="Garuda"/>
                <a:cs typeface="Garuda"/>
              </a:rPr>
              <a:t>it</a:t>
            </a:r>
            <a:r>
              <a:rPr dirty="0" sz="800" spc="-190">
                <a:latin typeface="Garuda"/>
                <a:cs typeface="Garuda"/>
              </a:rPr>
              <a:t> </a:t>
            </a:r>
            <a:r>
              <a:rPr dirty="0" sz="800" spc="-200">
                <a:latin typeface="Garuda"/>
                <a:cs typeface="Garuda"/>
              </a:rPr>
              <a:t>m</a:t>
            </a:r>
            <a:r>
              <a:rPr dirty="0" baseline="25641" sz="1950" spc="-300">
                <a:latin typeface="Times New Roman"/>
                <a:cs typeface="Times New Roman"/>
              </a:rPr>
              <a:t>c</a:t>
            </a:r>
            <a:r>
              <a:rPr dirty="0" sz="800" spc="-200">
                <a:latin typeface="Garuda"/>
                <a:cs typeface="Garuda"/>
              </a:rPr>
              <a:t>a</a:t>
            </a:r>
            <a:r>
              <a:rPr dirty="0" baseline="25641" sz="1950" spc="-300">
                <a:latin typeface="Times New Roman"/>
                <a:cs typeface="Times New Roman"/>
              </a:rPr>
              <a:t>a</a:t>
            </a:r>
            <a:r>
              <a:rPr dirty="0" sz="800" spc="-200">
                <a:latin typeface="Garuda"/>
                <a:cs typeface="Garuda"/>
              </a:rPr>
              <a:t>t</a:t>
            </a:r>
            <a:r>
              <a:rPr dirty="0" baseline="25641" sz="1950" spc="-300">
                <a:latin typeface="Times New Roman"/>
                <a:cs typeface="Times New Roman"/>
              </a:rPr>
              <a:t>l</a:t>
            </a:r>
            <a:r>
              <a:rPr dirty="0" sz="800" spc="-200">
                <a:latin typeface="Garuda"/>
                <a:cs typeface="Garuda"/>
              </a:rPr>
              <a:t>e</a:t>
            </a:r>
            <a:r>
              <a:rPr dirty="0" baseline="25641" sz="1950" spc="-300">
                <a:latin typeface="Times New Roman"/>
                <a:cs typeface="Times New Roman"/>
              </a:rPr>
              <a:t>l</a:t>
            </a:r>
            <a:r>
              <a:rPr dirty="0" sz="800" spc="-200">
                <a:latin typeface="Garuda"/>
                <a:cs typeface="Garuda"/>
              </a:rPr>
              <a:t>ri</a:t>
            </a:r>
            <a:r>
              <a:rPr dirty="0" baseline="25641" sz="1950" spc="-300">
                <a:latin typeface="Times New Roman"/>
                <a:cs typeface="Times New Roman"/>
              </a:rPr>
              <a:t>i</a:t>
            </a:r>
            <a:r>
              <a:rPr dirty="0" sz="800" spc="-200">
                <a:latin typeface="Garuda"/>
                <a:cs typeface="Garuda"/>
              </a:rPr>
              <a:t>a</a:t>
            </a:r>
            <a:r>
              <a:rPr dirty="0" baseline="25641" sz="1950" spc="-300">
                <a:latin typeface="Times New Roman"/>
                <a:cs typeface="Times New Roman"/>
              </a:rPr>
              <a:t>n</a:t>
            </a:r>
            <a:r>
              <a:rPr dirty="0" sz="800" spc="-200">
                <a:latin typeface="Garuda"/>
                <a:cs typeface="Garuda"/>
              </a:rPr>
              <a:t>ls</a:t>
            </a:r>
            <a:r>
              <a:rPr dirty="0" baseline="25641" sz="1950" spc="-300">
                <a:latin typeface="Times New Roman"/>
                <a:cs typeface="Times New Roman"/>
              </a:rPr>
              <a:t>g</a:t>
            </a:r>
            <a:r>
              <a:rPr dirty="0" sz="800" spc="-200">
                <a:latin typeface="Garuda"/>
                <a:cs typeface="Garuda"/>
              </a:rPr>
              <a:t>ar</a:t>
            </a:r>
            <a:r>
              <a:rPr dirty="0" baseline="25641" sz="1950" spc="-300">
                <a:latin typeface="Times New Roman"/>
                <a:cs typeface="Times New Roman"/>
              </a:rPr>
              <a:t>e</a:t>
            </a:r>
            <a:r>
              <a:rPr dirty="0" sz="800" spc="-200">
                <a:latin typeface="Garuda"/>
                <a:cs typeface="Garuda"/>
              </a:rPr>
              <a:t>e</a:t>
            </a:r>
            <a:r>
              <a:rPr dirty="0" sz="800" spc="-210">
                <a:latin typeface="Garuda"/>
                <a:cs typeface="Garuda"/>
              </a:rPr>
              <a:t> </a:t>
            </a:r>
            <a:r>
              <a:rPr dirty="0" baseline="25641" sz="1950" spc="-345">
                <a:latin typeface="Times New Roman"/>
                <a:cs typeface="Times New Roman"/>
              </a:rPr>
              <a:t>n</a:t>
            </a:r>
            <a:r>
              <a:rPr dirty="0" sz="800" spc="-229">
                <a:latin typeface="Garuda"/>
                <a:cs typeface="Garuda"/>
              </a:rPr>
              <a:t>pr</a:t>
            </a:r>
            <a:r>
              <a:rPr dirty="0" baseline="25641" sz="1950" spc="-345">
                <a:latin typeface="Times New Roman"/>
                <a:cs typeface="Times New Roman"/>
              </a:rPr>
              <a:t>v</a:t>
            </a:r>
            <a:r>
              <a:rPr dirty="0" sz="800" spc="-229">
                <a:latin typeface="Garuda"/>
                <a:cs typeface="Garuda"/>
              </a:rPr>
              <a:t>ov</a:t>
            </a:r>
            <a:r>
              <a:rPr dirty="0" baseline="25641" sz="1950" spc="-345">
                <a:latin typeface="Times New Roman"/>
                <a:cs typeface="Times New Roman"/>
              </a:rPr>
              <a:t>ir</a:t>
            </a:r>
            <a:r>
              <a:rPr dirty="0" sz="800" spc="-229">
                <a:latin typeface="Garuda"/>
                <a:cs typeface="Garuda"/>
              </a:rPr>
              <a:t>id</a:t>
            </a:r>
            <a:r>
              <a:rPr dirty="0" baseline="25641" sz="1950" spc="-345">
                <a:latin typeface="Times New Roman"/>
                <a:cs typeface="Times New Roman"/>
              </a:rPr>
              <a:t>o</a:t>
            </a:r>
            <a:r>
              <a:rPr dirty="0" sz="800" spc="-229">
                <a:latin typeface="Garuda"/>
                <a:cs typeface="Garuda"/>
              </a:rPr>
              <a:t>ed</a:t>
            </a:r>
            <a:r>
              <a:rPr dirty="0" baseline="25641" sz="1950" spc="-345">
                <a:latin typeface="Times New Roman"/>
                <a:cs typeface="Times New Roman"/>
              </a:rPr>
              <a:t>n</a:t>
            </a:r>
            <a:r>
              <a:rPr dirty="0" sz="800" spc="-229">
                <a:latin typeface="Garuda"/>
                <a:cs typeface="Garuda"/>
              </a:rPr>
              <a:t>f</a:t>
            </a:r>
            <a:r>
              <a:rPr dirty="0" baseline="25641" sz="1950" spc="-345">
                <a:latin typeface="Times New Roman"/>
                <a:cs typeface="Times New Roman"/>
              </a:rPr>
              <a:t>m</a:t>
            </a:r>
            <a:r>
              <a:rPr dirty="0" sz="800" spc="-229">
                <a:latin typeface="Garuda"/>
                <a:cs typeface="Garuda"/>
              </a:rPr>
              <a:t>or</a:t>
            </a:r>
            <a:r>
              <a:rPr dirty="0" sz="800" spc="-210">
                <a:latin typeface="Garuda"/>
                <a:cs typeface="Garuda"/>
              </a:rPr>
              <a:t> </a:t>
            </a:r>
            <a:r>
              <a:rPr dirty="0" baseline="25641" sz="1950" spc="-397">
                <a:latin typeface="Times New Roman"/>
                <a:cs typeface="Times New Roman"/>
              </a:rPr>
              <a:t>e</a:t>
            </a:r>
            <a:r>
              <a:rPr dirty="0" sz="800" spc="-265">
                <a:latin typeface="Garuda"/>
                <a:cs typeface="Garuda"/>
              </a:rPr>
              <a:t>W</a:t>
            </a:r>
            <a:r>
              <a:rPr dirty="0" baseline="25641" sz="1950" spc="-397">
                <a:latin typeface="Times New Roman"/>
                <a:cs typeface="Times New Roman"/>
              </a:rPr>
              <a:t>n</a:t>
            </a:r>
            <a:r>
              <a:rPr dirty="0" sz="800" spc="-265">
                <a:latin typeface="Garuda"/>
                <a:cs typeface="Garuda"/>
              </a:rPr>
              <a:t>D</a:t>
            </a:r>
            <a:r>
              <a:rPr dirty="0" baseline="25641" sz="1950" spc="-397">
                <a:latin typeface="Times New Roman"/>
                <a:cs typeface="Times New Roman"/>
              </a:rPr>
              <a:t>t</a:t>
            </a:r>
            <a:r>
              <a:rPr dirty="0" sz="800" spc="-265">
                <a:latin typeface="Garuda"/>
                <a:cs typeface="Garuda"/>
              </a:rPr>
              <a:t>P</a:t>
            </a:r>
            <a:r>
              <a:rPr dirty="0" baseline="25641" sz="1950" spc="-397">
                <a:latin typeface="Times New Roman"/>
                <a:cs typeface="Times New Roman"/>
              </a:rPr>
              <a:t>.</a:t>
            </a:r>
            <a:r>
              <a:rPr dirty="0" baseline="25641" sz="1950" spc="-345">
                <a:latin typeface="Times New Roman"/>
                <a:cs typeface="Times New Roman"/>
              </a:rPr>
              <a:t> </a:t>
            </a:r>
            <a:r>
              <a:rPr dirty="0" sz="800" spc="-5">
                <a:latin typeface="Garuda"/>
                <a:cs typeface="Garuda"/>
              </a:rPr>
              <a:t>in-class</a:t>
            </a:r>
            <a:r>
              <a:rPr dirty="0" sz="800" spc="-35">
                <a:latin typeface="Garuda"/>
                <a:cs typeface="Garuda"/>
              </a:rPr>
              <a:t> </a:t>
            </a:r>
            <a:r>
              <a:rPr dirty="0" sz="800" spc="-5">
                <a:latin typeface="Garuda"/>
                <a:cs typeface="Garuda"/>
              </a:rPr>
              <a:t>use</a:t>
            </a:r>
            <a:r>
              <a:rPr dirty="0" sz="800" spc="-40">
                <a:latin typeface="Garuda"/>
                <a:cs typeface="Garuda"/>
              </a:rPr>
              <a:t> </a:t>
            </a:r>
            <a:r>
              <a:rPr dirty="0" sz="800" spc="-5">
                <a:latin typeface="Garuda"/>
                <a:cs typeface="Garuda"/>
              </a:rPr>
              <a:t>only.</a:t>
            </a:r>
            <a:r>
              <a:rPr dirty="0" sz="800" spc="-35">
                <a:latin typeface="Garuda"/>
                <a:cs typeface="Garuda"/>
              </a:rPr>
              <a:t> </a:t>
            </a:r>
            <a:r>
              <a:rPr dirty="0" sz="800" spc="-5">
                <a:latin typeface="Garuda"/>
                <a:cs typeface="Garuda"/>
              </a:rPr>
              <a:t>Copying</a:t>
            </a:r>
            <a:r>
              <a:rPr dirty="0" sz="800" spc="-40">
                <a:latin typeface="Garuda"/>
                <a:cs typeface="Garuda"/>
              </a:rPr>
              <a:t> </a:t>
            </a:r>
            <a:r>
              <a:rPr dirty="0" sz="800" spc="-5">
                <a:latin typeface="Garuda"/>
                <a:cs typeface="Garuda"/>
              </a:rPr>
              <a:t>eKit</a:t>
            </a:r>
            <a:r>
              <a:rPr dirty="0" sz="800" spc="-35">
                <a:latin typeface="Garuda"/>
                <a:cs typeface="Garuda"/>
              </a:rPr>
              <a:t> </a:t>
            </a:r>
            <a:r>
              <a:rPr dirty="0" sz="800">
                <a:latin typeface="Garuda"/>
                <a:cs typeface="Garuda"/>
              </a:rPr>
              <a:t>materials</a:t>
            </a:r>
            <a:r>
              <a:rPr dirty="0" sz="800" spc="-40">
                <a:latin typeface="Garuda"/>
                <a:cs typeface="Garuda"/>
              </a:rPr>
              <a:t> </a:t>
            </a:r>
            <a:r>
              <a:rPr dirty="0" sz="800" spc="-5">
                <a:latin typeface="Garuda"/>
                <a:cs typeface="Garuda"/>
              </a:rPr>
              <a:t>is</a:t>
            </a:r>
            <a:r>
              <a:rPr dirty="0" sz="800" spc="-35">
                <a:latin typeface="Garuda"/>
                <a:cs typeface="Garuda"/>
              </a:rPr>
              <a:t> </a:t>
            </a:r>
            <a:r>
              <a:rPr dirty="0" sz="800">
                <a:latin typeface="Garuda"/>
                <a:cs typeface="Garuda"/>
              </a:rPr>
              <a:t>strictly</a:t>
            </a:r>
            <a:r>
              <a:rPr dirty="0" sz="800" spc="-40">
                <a:latin typeface="Garuda"/>
                <a:cs typeface="Garuda"/>
              </a:rPr>
              <a:t> </a:t>
            </a:r>
            <a:r>
              <a:rPr dirty="0" sz="800" spc="-5">
                <a:latin typeface="Garuda"/>
                <a:cs typeface="Garuda"/>
              </a:rPr>
              <a:t>prohibited</a:t>
            </a:r>
            <a:r>
              <a:rPr dirty="0" sz="800" spc="-35">
                <a:latin typeface="Garuda"/>
                <a:cs typeface="Garuda"/>
              </a:rPr>
              <a:t> </a:t>
            </a:r>
            <a:r>
              <a:rPr dirty="0" sz="800" spc="-5">
                <a:latin typeface="Garuda"/>
                <a:cs typeface="Garuda"/>
              </a:rPr>
              <a:t>and</a:t>
            </a:r>
            <a:r>
              <a:rPr dirty="0" sz="800" spc="-35">
                <a:latin typeface="Garuda"/>
                <a:cs typeface="Garuda"/>
              </a:rPr>
              <a:t> </a:t>
            </a:r>
            <a:r>
              <a:rPr dirty="0" sz="800" spc="-5">
                <a:latin typeface="Garuda"/>
                <a:cs typeface="Garuda"/>
              </a:rPr>
              <a:t>is</a:t>
            </a:r>
            <a:r>
              <a:rPr dirty="0" sz="800" spc="-40">
                <a:latin typeface="Garuda"/>
                <a:cs typeface="Garuda"/>
              </a:rPr>
              <a:t> </a:t>
            </a:r>
            <a:r>
              <a:rPr dirty="0" sz="800" spc="-5">
                <a:latin typeface="Garuda"/>
                <a:cs typeface="Garuda"/>
              </a:rPr>
              <a:t>in</a:t>
            </a:r>
            <a:endParaRPr sz="800">
              <a:latin typeface="Garuda"/>
              <a:cs typeface="Garuda"/>
            </a:endParaRPr>
          </a:p>
        </p:txBody>
      </p:sp>
      <p:sp>
        <p:nvSpPr>
          <p:cNvPr id="35" name="object 35"/>
          <p:cNvSpPr txBox="1"/>
          <p:nvPr/>
        </p:nvSpPr>
        <p:spPr>
          <a:xfrm>
            <a:off x="749300" y="9619605"/>
            <a:ext cx="5404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3</a:t>
            </a:r>
            <a:r>
              <a:rPr dirty="0" sz="800" spc="-200">
                <a:latin typeface="Garuda"/>
                <a:cs typeface="Garuda"/>
              </a:rPr>
              <a:t>t</a:t>
            </a:r>
            <a:r>
              <a:rPr dirty="0" sz="800" spc="-190">
                <a:latin typeface="Garuda"/>
                <a:cs typeface="Garuda"/>
              </a:rPr>
              <a:t> </a:t>
            </a:r>
            <a:r>
              <a:rPr dirty="0" baseline="-18518" sz="1800" b="1">
                <a:latin typeface="Arial"/>
                <a:cs typeface="Arial"/>
              </a:rPr>
              <a:t>0</a:t>
            </a:r>
            <a:endParaRPr baseline="-18518" sz="1800">
              <a:latin typeface="Arial"/>
              <a:cs typeface="Arial"/>
            </a:endParaRPr>
          </a:p>
        </p:txBody>
      </p:sp>
      <p:sp>
        <p:nvSpPr>
          <p:cNvPr id="36" name="object 3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2" name="object 32"/>
          <p:cNvSpPr txBox="1"/>
          <p:nvPr/>
        </p:nvSpPr>
        <p:spPr>
          <a:xfrm>
            <a:off x="743204" y="5604764"/>
            <a:ext cx="6221730" cy="3770629"/>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Trapping User-Defined</a:t>
            </a:r>
            <a:r>
              <a:rPr dirty="0" sz="1300" b="1">
                <a:latin typeface="Arial"/>
                <a:cs typeface="Arial"/>
              </a:rPr>
              <a:t> </a:t>
            </a:r>
            <a:r>
              <a:rPr dirty="0" sz="1300" spc="5" b="1">
                <a:latin typeface="Arial"/>
                <a:cs typeface="Arial"/>
              </a:rPr>
              <a:t>Exceptions</a:t>
            </a:r>
            <a:endParaRPr sz="1300">
              <a:latin typeface="Arial"/>
              <a:cs typeface="Arial"/>
            </a:endParaRPr>
          </a:p>
          <a:p>
            <a:pPr marL="137795">
              <a:lnSpc>
                <a:spcPct val="100000"/>
              </a:lnSpc>
              <a:spcBef>
                <a:spcPts val="420"/>
              </a:spcBef>
            </a:pPr>
            <a:r>
              <a:rPr dirty="0" sz="1300" spc="10">
                <a:latin typeface="Times New Roman"/>
                <a:cs typeface="Times New Roman"/>
              </a:rPr>
              <a:t>You </a:t>
            </a:r>
            <a:r>
              <a:rPr dirty="0" sz="1300" spc="5">
                <a:latin typeface="Times New Roman"/>
                <a:cs typeface="Times New Roman"/>
              </a:rPr>
              <a:t>trap a user-defined exception </a:t>
            </a:r>
            <a:r>
              <a:rPr dirty="0" sz="1300" spc="10">
                <a:latin typeface="Times New Roman"/>
                <a:cs typeface="Times New Roman"/>
              </a:rPr>
              <a:t>by </a:t>
            </a:r>
            <a:r>
              <a:rPr dirty="0" sz="1300" spc="5">
                <a:latin typeface="Times New Roman"/>
                <a:cs typeface="Times New Roman"/>
              </a:rPr>
              <a:t>declaring it and raising it</a:t>
            </a:r>
            <a:r>
              <a:rPr dirty="0" sz="1300" spc="20">
                <a:latin typeface="Times New Roman"/>
                <a:cs typeface="Times New Roman"/>
              </a:rPr>
              <a:t> </a:t>
            </a:r>
            <a:r>
              <a:rPr dirty="0" sz="1300" spc="5">
                <a:latin typeface="Times New Roman"/>
                <a:cs typeface="Times New Roman"/>
              </a:rPr>
              <a:t>explicitly.</a:t>
            </a:r>
            <a:endParaRPr sz="1300">
              <a:latin typeface="Times New Roman"/>
              <a:cs typeface="Times New Roman"/>
            </a:endParaRPr>
          </a:p>
          <a:p>
            <a:pPr marL="515620" indent="-252729">
              <a:lnSpc>
                <a:spcPts val="1535"/>
              </a:lnSpc>
              <a:spcBef>
                <a:spcPts val="25"/>
              </a:spcBef>
              <a:buAutoNum type="arabicPeriod"/>
              <a:tabLst>
                <a:tab pos="516255" algn="l"/>
              </a:tabLst>
            </a:pPr>
            <a:r>
              <a:rPr dirty="0" sz="1300" spc="5">
                <a:latin typeface="Times New Roman"/>
                <a:cs typeface="Times New Roman"/>
              </a:rPr>
              <a:t>Declare the </a:t>
            </a:r>
            <a:r>
              <a:rPr dirty="0" sz="1300" spc="10">
                <a:latin typeface="Times New Roman"/>
                <a:cs typeface="Times New Roman"/>
              </a:rPr>
              <a:t>name </a:t>
            </a:r>
            <a:r>
              <a:rPr dirty="0" sz="1300" spc="5">
                <a:latin typeface="Times New Roman"/>
                <a:cs typeface="Times New Roman"/>
              </a:rPr>
              <a:t>for the user-defined exception within the declarative</a:t>
            </a:r>
            <a:r>
              <a:rPr dirty="0" sz="1300" spc="55">
                <a:latin typeface="Times New Roman"/>
                <a:cs typeface="Times New Roman"/>
              </a:rPr>
              <a:t> </a:t>
            </a:r>
            <a:r>
              <a:rPr dirty="0" sz="1300" spc="5">
                <a:latin typeface="Times New Roman"/>
                <a:cs typeface="Times New Roman"/>
              </a:rPr>
              <a:t>section.</a:t>
            </a:r>
            <a:endParaRPr sz="1300">
              <a:latin typeface="Times New Roman"/>
              <a:cs typeface="Times New Roman"/>
            </a:endParaRPr>
          </a:p>
          <a:p>
            <a:pPr marL="514984">
              <a:lnSpc>
                <a:spcPts val="1535"/>
              </a:lnSpc>
              <a:tabLst>
                <a:tab pos="1520825" algn="l"/>
              </a:tabLst>
            </a:pPr>
            <a:r>
              <a:rPr dirty="0" sz="1300" spc="5" b="1">
                <a:latin typeface="Times New Roman"/>
                <a:cs typeface="Times New Roman"/>
              </a:rPr>
              <a:t>Syntax:	</a:t>
            </a:r>
            <a:r>
              <a:rPr dirty="0" sz="1300" spc="15" i="1">
                <a:latin typeface="Courier New"/>
                <a:cs typeface="Courier New"/>
              </a:rPr>
              <a:t>exception</a:t>
            </a:r>
            <a:r>
              <a:rPr dirty="0" sz="1300" spc="-40" i="1">
                <a:latin typeface="Courier New"/>
                <a:cs typeface="Courier New"/>
              </a:rPr>
              <a:t> </a:t>
            </a:r>
            <a:r>
              <a:rPr dirty="0" sz="1300" spc="15">
                <a:latin typeface="Courier New"/>
                <a:cs typeface="Courier New"/>
              </a:rPr>
              <a:t>EXCEPTION;</a:t>
            </a:r>
            <a:endParaRPr sz="1300">
              <a:latin typeface="Courier New"/>
              <a:cs typeface="Courier New"/>
            </a:endParaRPr>
          </a:p>
          <a:p>
            <a:pPr marL="514984">
              <a:lnSpc>
                <a:spcPct val="100000"/>
              </a:lnSpc>
              <a:spcBef>
                <a:spcPts val="15"/>
              </a:spcBef>
              <a:tabLst>
                <a:tab pos="1520825" algn="l"/>
                <a:tab pos="3029585" algn="l"/>
              </a:tabLst>
            </a:pPr>
            <a:r>
              <a:rPr dirty="0" sz="1300" spc="5" b="1">
                <a:latin typeface="Times New Roman"/>
                <a:cs typeface="Times New Roman"/>
              </a:rPr>
              <a:t>where:	</a:t>
            </a:r>
            <a:r>
              <a:rPr dirty="0" sz="1300" spc="15" i="1">
                <a:latin typeface="Courier New"/>
                <a:cs typeface="Courier New"/>
              </a:rPr>
              <a:t>exception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a:t>
            </a:r>
            <a:r>
              <a:rPr dirty="0" sz="1300">
                <a:latin typeface="Times New Roman"/>
                <a:cs typeface="Times New Roman"/>
              </a:rPr>
              <a:t> </a:t>
            </a:r>
            <a:r>
              <a:rPr dirty="0" sz="1300" spc="5">
                <a:latin typeface="Times New Roman"/>
                <a:cs typeface="Times New Roman"/>
              </a:rPr>
              <a:t>exception</a:t>
            </a:r>
            <a:endParaRPr sz="1300">
              <a:latin typeface="Times New Roman"/>
              <a:cs typeface="Times New Roman"/>
            </a:endParaRPr>
          </a:p>
          <a:p>
            <a:pPr marL="515620" indent="-252729">
              <a:lnSpc>
                <a:spcPct val="100000"/>
              </a:lnSpc>
              <a:spcBef>
                <a:spcPts val="25"/>
              </a:spcBef>
              <a:buAutoNum type="arabicPeriod" startAt="2"/>
              <a:tabLst>
                <a:tab pos="516255" algn="l"/>
              </a:tabLst>
            </a:pPr>
            <a:r>
              <a:rPr dirty="0" sz="1300" spc="5">
                <a:latin typeface="Times New Roman"/>
                <a:cs typeface="Times New Roman"/>
              </a:rPr>
              <a:t>Use the </a:t>
            </a:r>
            <a:r>
              <a:rPr dirty="0" sz="1300" spc="15">
                <a:latin typeface="Courier New"/>
                <a:cs typeface="Courier New"/>
              </a:rPr>
              <a:t>RAISE</a:t>
            </a:r>
            <a:r>
              <a:rPr dirty="0" sz="1300" spc="-420">
                <a:latin typeface="Courier New"/>
                <a:cs typeface="Courier New"/>
              </a:rPr>
              <a:t> </a:t>
            </a:r>
            <a:r>
              <a:rPr dirty="0" sz="1300" spc="5">
                <a:latin typeface="Times New Roman"/>
                <a:cs typeface="Times New Roman"/>
              </a:rPr>
              <a:t>statement to raise the exception explicitly </a:t>
            </a:r>
            <a:r>
              <a:rPr dirty="0" sz="1300" spc="10">
                <a:latin typeface="Times New Roman"/>
                <a:cs typeface="Times New Roman"/>
              </a:rPr>
              <a:t>within </a:t>
            </a:r>
            <a:r>
              <a:rPr dirty="0" sz="1300" spc="5">
                <a:latin typeface="Times New Roman"/>
                <a:cs typeface="Times New Roman"/>
              </a:rPr>
              <a:t>the </a:t>
            </a:r>
            <a:r>
              <a:rPr dirty="0" sz="1300" spc="10">
                <a:latin typeface="Times New Roman"/>
                <a:cs typeface="Times New Roman"/>
              </a:rPr>
              <a:t>executable</a:t>
            </a:r>
            <a:endParaRPr sz="1300">
              <a:latin typeface="Times New Roman"/>
              <a:cs typeface="Times New Roman"/>
            </a:endParaRPr>
          </a:p>
          <a:p>
            <a:pPr marL="514984">
              <a:lnSpc>
                <a:spcPts val="1535"/>
              </a:lnSpc>
              <a:spcBef>
                <a:spcPts val="95"/>
              </a:spcBef>
            </a:pPr>
            <a:r>
              <a:rPr dirty="0" sz="1300" spc="5">
                <a:latin typeface="Times New Roman"/>
                <a:cs typeface="Times New Roman"/>
              </a:rPr>
              <a:t>section.</a:t>
            </a:r>
            <a:endParaRPr sz="1300">
              <a:latin typeface="Times New Roman"/>
              <a:cs typeface="Times New Roman"/>
            </a:endParaRPr>
          </a:p>
          <a:p>
            <a:pPr marL="514984">
              <a:lnSpc>
                <a:spcPts val="1535"/>
              </a:lnSpc>
              <a:tabLst>
                <a:tab pos="1520825" algn="l"/>
              </a:tabLst>
            </a:pPr>
            <a:r>
              <a:rPr dirty="0" sz="1300" spc="15" b="1">
                <a:latin typeface="Times New Roman"/>
                <a:cs typeface="Times New Roman"/>
              </a:rPr>
              <a:t>Syntax:	</a:t>
            </a:r>
            <a:r>
              <a:rPr dirty="0" sz="1300" spc="10">
                <a:latin typeface="Courier New"/>
                <a:cs typeface="Courier New"/>
              </a:rPr>
              <a:t>RAISE</a:t>
            </a:r>
            <a:r>
              <a:rPr dirty="0" sz="1300" spc="15">
                <a:latin typeface="Courier New"/>
                <a:cs typeface="Courier New"/>
              </a:rPr>
              <a:t> </a:t>
            </a:r>
            <a:r>
              <a:rPr dirty="0" sz="1300" spc="15" i="1">
                <a:latin typeface="Courier New"/>
                <a:cs typeface="Courier New"/>
              </a:rPr>
              <a:t>exception</a:t>
            </a:r>
            <a:r>
              <a:rPr dirty="0" sz="1300" spc="15">
                <a:latin typeface="Courier New"/>
                <a:cs typeface="Courier New"/>
              </a:rPr>
              <a:t>;</a:t>
            </a:r>
            <a:endParaRPr sz="1300">
              <a:latin typeface="Courier New"/>
              <a:cs typeface="Courier New"/>
            </a:endParaRPr>
          </a:p>
          <a:p>
            <a:pPr marL="514984">
              <a:lnSpc>
                <a:spcPct val="100000"/>
              </a:lnSpc>
              <a:spcBef>
                <a:spcPts val="25"/>
              </a:spcBef>
              <a:tabLst>
                <a:tab pos="1520825" algn="l"/>
                <a:tab pos="3029585" algn="l"/>
              </a:tabLst>
            </a:pPr>
            <a:r>
              <a:rPr dirty="0" sz="1300" spc="5" b="1">
                <a:latin typeface="Times New Roman"/>
                <a:cs typeface="Times New Roman"/>
              </a:rPr>
              <a:t>where:	</a:t>
            </a:r>
            <a:r>
              <a:rPr dirty="0" sz="1300" spc="15" i="1">
                <a:latin typeface="Courier New"/>
                <a:cs typeface="Courier New"/>
              </a:rPr>
              <a:t>exception	</a:t>
            </a:r>
            <a:r>
              <a:rPr dirty="0" sz="1300" spc="5">
                <a:latin typeface="Times New Roman"/>
                <a:cs typeface="Times New Roman"/>
              </a:rPr>
              <a:t>Is the previously declared exception</a:t>
            </a:r>
            <a:endParaRPr sz="1300">
              <a:latin typeface="Times New Roman"/>
              <a:cs typeface="Times New Roman"/>
            </a:endParaRPr>
          </a:p>
          <a:p>
            <a:pPr marL="515620" marR="393700" indent="-251460">
              <a:lnSpc>
                <a:spcPct val="101499"/>
              </a:lnSpc>
              <a:spcBef>
                <a:spcPts val="70"/>
              </a:spcBef>
              <a:buAutoNum type="arabicPeriod" startAt="3"/>
              <a:tabLst>
                <a:tab pos="516255" algn="l"/>
              </a:tabLst>
            </a:pPr>
            <a:r>
              <a:rPr dirty="0" sz="1300" spc="5">
                <a:latin typeface="Times New Roman"/>
                <a:cs typeface="Times New Roman"/>
              </a:rPr>
              <a:t>Reference the declared exception within the corresponding exception-handling  routine.</a:t>
            </a:r>
            <a:endParaRPr sz="1300">
              <a:latin typeface="Times New Roman"/>
              <a:cs typeface="Times New Roman"/>
            </a:endParaRPr>
          </a:p>
          <a:p>
            <a:pPr marL="137795" marR="5080">
              <a:lnSpc>
                <a:spcPct val="96100"/>
              </a:lnSpc>
              <a:spcBef>
                <a:spcPts val="415"/>
              </a:spcBef>
            </a:pPr>
            <a:r>
              <a:rPr dirty="0" sz="1300" spc="5">
                <a:latin typeface="Times New Roman"/>
                <a:cs typeface="Times New Roman"/>
              </a:rPr>
              <a:t>In the slide example: This customer has a business </a:t>
            </a:r>
            <a:r>
              <a:rPr dirty="0" sz="1300">
                <a:latin typeface="Times New Roman"/>
                <a:cs typeface="Times New Roman"/>
              </a:rPr>
              <a:t>rule </a:t>
            </a:r>
            <a:r>
              <a:rPr dirty="0" sz="1300" spc="5">
                <a:latin typeface="Times New Roman"/>
                <a:cs typeface="Times New Roman"/>
              </a:rPr>
              <a:t>that states that a product cannot be  </a:t>
            </a:r>
            <a:r>
              <a:rPr dirty="0" sz="1300" spc="10">
                <a:latin typeface="Times New Roman"/>
                <a:cs typeface="Times New Roman"/>
              </a:rPr>
              <a:t>removed </a:t>
            </a:r>
            <a:r>
              <a:rPr dirty="0" sz="1300" spc="5">
                <a:latin typeface="Times New Roman"/>
                <a:cs typeface="Times New Roman"/>
              </a:rPr>
              <a:t>from its database if </a:t>
            </a:r>
            <a:r>
              <a:rPr dirty="0" sz="1300" spc="10">
                <a:latin typeface="Times New Roman"/>
                <a:cs typeface="Times New Roman"/>
              </a:rPr>
              <a:t>there </a:t>
            </a:r>
            <a:r>
              <a:rPr dirty="0" sz="1300" spc="5">
                <a:latin typeface="Times New Roman"/>
                <a:cs typeface="Times New Roman"/>
              </a:rPr>
              <a:t>is any inventory left in stock for this product. </a:t>
            </a:r>
            <a:r>
              <a:rPr dirty="0" sz="1300" spc="10">
                <a:latin typeface="Times New Roman"/>
                <a:cs typeface="Times New Roman"/>
              </a:rPr>
              <a:t>Because  </a:t>
            </a:r>
            <a:r>
              <a:rPr dirty="0" sz="1300" spc="5">
                <a:latin typeface="Times New Roman"/>
                <a:cs typeface="Times New Roman"/>
              </a:rPr>
              <a:t>there are </a:t>
            </a:r>
            <a:r>
              <a:rPr dirty="0" sz="1300" spc="10">
                <a:latin typeface="Times New Roman"/>
                <a:cs typeface="Times New Roman"/>
              </a:rPr>
              <a:t>no </a:t>
            </a:r>
            <a:r>
              <a:rPr dirty="0" sz="1300" spc="5">
                <a:latin typeface="Times New Roman"/>
                <a:cs typeface="Times New Roman"/>
              </a:rPr>
              <a:t>constraints in place to enforce this rule, the developer handles it explicitly in  the application. Before performing a </a:t>
            </a:r>
            <a:r>
              <a:rPr dirty="0" sz="1300" spc="15">
                <a:latin typeface="Courier New"/>
                <a:cs typeface="Courier New"/>
              </a:rPr>
              <a:t>DELETE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PRODUCT_INFORMATION </a:t>
            </a:r>
            <a:r>
              <a:rPr dirty="0" sz="1300" spc="5">
                <a:latin typeface="Times New Roman"/>
                <a:cs typeface="Times New Roman"/>
              </a:rPr>
              <a:t>table,  the block queries the </a:t>
            </a:r>
            <a:r>
              <a:rPr dirty="0" sz="1300" spc="15">
                <a:latin typeface="Courier New"/>
                <a:cs typeface="Courier New"/>
              </a:rPr>
              <a:t>INVENTORIES </a:t>
            </a:r>
            <a:r>
              <a:rPr dirty="0" sz="1300" spc="5">
                <a:latin typeface="Times New Roman"/>
                <a:cs typeface="Times New Roman"/>
              </a:rPr>
              <a:t>table to see whether there is any stock for the  product in question. If there is stock, raise an</a:t>
            </a:r>
            <a:r>
              <a:rPr dirty="0" sz="1300" spc="-5">
                <a:latin typeface="Times New Roman"/>
                <a:cs typeface="Times New Roman"/>
              </a:rPr>
              <a:t> </a:t>
            </a:r>
            <a:r>
              <a:rPr dirty="0" sz="1300" spc="5">
                <a:latin typeface="Times New Roman"/>
                <a:cs typeface="Times New Roman"/>
              </a:rPr>
              <a:t>exception.</a:t>
            </a:r>
            <a:endParaRPr sz="1300">
              <a:latin typeface="Times New Roman"/>
              <a:cs typeface="Times New Roman"/>
            </a:endParaRPr>
          </a:p>
          <a:p>
            <a:pPr marL="137795">
              <a:lnSpc>
                <a:spcPct val="100000"/>
              </a:lnSpc>
              <a:spcBef>
                <a:spcPts val="325"/>
              </a:spcBef>
            </a:pPr>
            <a:r>
              <a:rPr dirty="0" sz="1300" spc="5" b="1">
                <a:latin typeface="Times New Roman"/>
                <a:cs typeface="Times New Roman"/>
              </a:rPr>
              <a:t>Note: </a:t>
            </a:r>
            <a:r>
              <a:rPr dirty="0" sz="1300" spc="5">
                <a:latin typeface="Times New Roman"/>
                <a:cs typeface="Times New Roman"/>
              </a:rPr>
              <a:t>Use the </a:t>
            </a:r>
            <a:r>
              <a:rPr dirty="0" sz="1300" spc="15">
                <a:latin typeface="Courier New"/>
                <a:cs typeface="Courier New"/>
              </a:rPr>
              <a:t>RAISE</a:t>
            </a:r>
            <a:r>
              <a:rPr dirty="0" sz="1300" spc="-400">
                <a:latin typeface="Courier New"/>
                <a:cs typeface="Courier New"/>
              </a:rPr>
              <a:t> </a:t>
            </a:r>
            <a:r>
              <a:rPr dirty="0" sz="1300" spc="5">
                <a:latin typeface="Times New Roman"/>
                <a:cs typeface="Times New Roman"/>
              </a:rPr>
              <a:t>statement </a:t>
            </a:r>
            <a:r>
              <a:rPr dirty="0" sz="1300" spc="10">
                <a:latin typeface="Times New Roman"/>
                <a:cs typeface="Times New Roman"/>
              </a:rPr>
              <a:t>by </a:t>
            </a:r>
            <a:r>
              <a:rPr dirty="0" sz="1300" spc="5">
                <a:latin typeface="Times New Roman"/>
                <a:cs typeface="Times New Roman"/>
              </a:rPr>
              <a:t>itself within an exception </a:t>
            </a:r>
            <a:r>
              <a:rPr dirty="0" sz="1300" spc="10">
                <a:latin typeface="Times New Roman"/>
                <a:cs typeface="Times New Roman"/>
              </a:rPr>
              <a:t>handler </a:t>
            </a:r>
            <a:r>
              <a:rPr dirty="0" sz="1300" spc="5">
                <a:latin typeface="Times New Roman"/>
                <a:cs typeface="Times New Roman"/>
              </a:rPr>
              <a:t>to raise the </a:t>
            </a:r>
            <a:r>
              <a:rPr dirty="0" sz="1300" spc="10">
                <a:latin typeface="Times New Roman"/>
                <a:cs typeface="Times New Roman"/>
              </a:rPr>
              <a:t>same</a:t>
            </a:r>
            <a:endParaRPr sz="1300">
              <a:latin typeface="Times New Roman"/>
              <a:cs typeface="Times New Roman"/>
            </a:endParaRPr>
          </a:p>
        </p:txBody>
      </p:sp>
      <p:sp>
        <p:nvSpPr>
          <p:cNvPr id="33" name="object 3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3" name="object 13"/>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3</a:t>
            </a:r>
            <a:r>
              <a:rPr dirty="0" sz="800" spc="-200">
                <a:latin typeface="Garuda"/>
                <a:cs typeface="Garuda"/>
              </a:rPr>
              <a:t>t</a:t>
            </a:r>
            <a:r>
              <a:rPr dirty="0" sz="800" spc="-140">
                <a:latin typeface="Garuda"/>
                <a:cs typeface="Garuda"/>
              </a:rPr>
              <a:t> </a:t>
            </a:r>
            <a:r>
              <a:rPr dirty="0" baseline="-18518" sz="1800" spc="7" b="1">
                <a:latin typeface="Arial"/>
                <a:cs typeface="Arial"/>
              </a:rPr>
              <a:t>1</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453896" y="855218"/>
            <a:ext cx="483997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RAISE_APPLICATION_ERROR</a:t>
            </a:r>
            <a:r>
              <a:rPr dirty="0" sz="2000" spc="-685" b="1">
                <a:latin typeface="Courier New"/>
                <a:cs typeface="Courier New"/>
              </a:rPr>
              <a:t> </a:t>
            </a:r>
            <a:r>
              <a:rPr dirty="0" sz="2000" spc="-5" b="1">
                <a:latin typeface="Arial"/>
                <a:cs typeface="Arial"/>
              </a:rPr>
              <a:t>Procedure</a:t>
            </a:r>
            <a:endParaRPr sz="2000">
              <a:latin typeface="Arial"/>
              <a:cs typeface="Arial"/>
            </a:endParaRPr>
          </a:p>
        </p:txBody>
      </p:sp>
      <p:sp>
        <p:nvSpPr>
          <p:cNvPr id="7" name="object 7"/>
          <p:cNvSpPr txBox="1"/>
          <p:nvPr/>
        </p:nvSpPr>
        <p:spPr>
          <a:xfrm>
            <a:off x="1243583" y="1792477"/>
            <a:ext cx="73596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Syntax:</a:t>
            </a:r>
            <a:endParaRPr sz="1550">
              <a:latin typeface="Arial"/>
              <a:cs typeface="Arial"/>
            </a:endParaRPr>
          </a:p>
        </p:txBody>
      </p:sp>
      <p:sp>
        <p:nvSpPr>
          <p:cNvPr id="8" name="object 8"/>
          <p:cNvSpPr txBox="1"/>
          <p:nvPr/>
        </p:nvSpPr>
        <p:spPr>
          <a:xfrm>
            <a:off x="1325038" y="2653542"/>
            <a:ext cx="5132070" cy="1031875"/>
          </a:xfrm>
          <a:prstGeom prst="rect">
            <a:avLst/>
          </a:prstGeom>
        </p:spPr>
        <p:txBody>
          <a:bodyPr wrap="square" lIns="0" tIns="11430" rIns="0" bIns="0" rtlCol="0" vert="horz">
            <a:spAutoFit/>
          </a:bodyPr>
          <a:lstStyle/>
          <a:p>
            <a:pPr marL="326390" marR="5080" indent="-327025">
              <a:lnSpc>
                <a:spcPct val="101600"/>
              </a:lnSpc>
              <a:spcBef>
                <a:spcPts val="90"/>
              </a:spcBef>
              <a:buClr>
                <a:srgbClr val="FF0000"/>
              </a:buClr>
              <a:buFont typeface="Arial"/>
              <a:buChar char="•"/>
              <a:tabLst>
                <a:tab pos="326390" algn="l"/>
                <a:tab pos="327025" algn="l"/>
              </a:tabLst>
            </a:pPr>
            <a:r>
              <a:rPr dirty="0" sz="1550" spc="10" b="1">
                <a:latin typeface="Arial"/>
                <a:cs typeface="Arial"/>
              </a:rPr>
              <a:t>Enables you to issue user-defined error messages  from stored</a:t>
            </a:r>
            <a:r>
              <a:rPr dirty="0" sz="1550" spc="-5" b="1">
                <a:latin typeface="Arial"/>
                <a:cs typeface="Arial"/>
              </a:rPr>
              <a:t> </a:t>
            </a:r>
            <a:r>
              <a:rPr dirty="0" sz="1550" spc="10" b="1">
                <a:latin typeface="Arial"/>
                <a:cs typeface="Arial"/>
              </a:rPr>
              <a:t>subprograms</a:t>
            </a:r>
            <a:endParaRPr sz="1550">
              <a:latin typeface="Arial"/>
              <a:cs typeface="Arial"/>
            </a:endParaRPr>
          </a:p>
          <a:p>
            <a:pPr marL="326390" marR="339725" indent="-327025">
              <a:lnSpc>
                <a:spcPct val="101299"/>
              </a:lnSpc>
              <a:spcBef>
                <a:spcPts val="380"/>
              </a:spcBef>
              <a:buClr>
                <a:srgbClr val="FF0000"/>
              </a:buClr>
              <a:buFont typeface="Arial"/>
              <a:buChar char="•"/>
              <a:tabLst>
                <a:tab pos="326390" algn="l"/>
                <a:tab pos="327025" algn="l"/>
              </a:tabLst>
            </a:pPr>
            <a:r>
              <a:rPr dirty="0" sz="1550" spc="5" b="1">
                <a:latin typeface="Arial"/>
                <a:cs typeface="Arial"/>
              </a:rPr>
              <a:t>Is </a:t>
            </a:r>
            <a:r>
              <a:rPr dirty="0" sz="1550" spc="10" b="1">
                <a:latin typeface="Arial"/>
                <a:cs typeface="Arial"/>
              </a:rPr>
              <a:t>called from an executing stored subprogram  only</a:t>
            </a:r>
            <a:endParaRPr sz="1550">
              <a:latin typeface="Arial"/>
              <a:cs typeface="Arial"/>
            </a:endParaRPr>
          </a:p>
        </p:txBody>
      </p:sp>
      <p:sp>
        <p:nvSpPr>
          <p:cNvPr id="9" name="object 9"/>
          <p:cNvSpPr txBox="1"/>
          <p:nvPr/>
        </p:nvSpPr>
        <p:spPr>
          <a:xfrm>
            <a:off x="1325880" y="2154935"/>
            <a:ext cx="5121910" cy="457200"/>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440"/>
              </a:lnSpc>
            </a:pPr>
            <a:r>
              <a:rPr dirty="0" sz="1400" spc="15" b="1">
                <a:latin typeface="Courier New"/>
                <a:cs typeface="Courier New"/>
              </a:rPr>
              <a:t>raise_application_error</a:t>
            </a:r>
            <a:r>
              <a:rPr dirty="0" sz="1400" spc="10" b="1">
                <a:latin typeface="Courier New"/>
                <a:cs typeface="Courier New"/>
              </a:rPr>
              <a:t> </a:t>
            </a:r>
            <a:r>
              <a:rPr dirty="0" sz="1400" spc="15" b="1">
                <a:latin typeface="Courier New"/>
                <a:cs typeface="Courier New"/>
              </a:rPr>
              <a:t>(</a:t>
            </a:r>
            <a:r>
              <a:rPr dirty="0" sz="1400" spc="15" b="1" i="1">
                <a:latin typeface="Courier New"/>
                <a:cs typeface="Courier New"/>
              </a:rPr>
              <a:t>error_number,</a:t>
            </a:r>
            <a:endParaRPr sz="1400">
              <a:latin typeface="Courier New"/>
              <a:cs typeface="Courier New"/>
            </a:endParaRPr>
          </a:p>
          <a:p>
            <a:pPr marL="1382395">
              <a:lnSpc>
                <a:spcPct val="100000"/>
              </a:lnSpc>
              <a:spcBef>
                <a:spcPts val="125"/>
              </a:spcBef>
            </a:pPr>
            <a:r>
              <a:rPr dirty="0" sz="1400" spc="15" b="1" i="1">
                <a:latin typeface="Courier New"/>
                <a:cs typeface="Courier New"/>
              </a:rPr>
              <a:t>message</a:t>
            </a:r>
            <a:r>
              <a:rPr dirty="0" sz="1400" spc="15" b="1">
                <a:latin typeface="Courier New"/>
                <a:cs typeface="Courier New"/>
              </a:rPr>
              <a:t>[, {TRUE |</a:t>
            </a:r>
            <a:r>
              <a:rPr dirty="0" sz="1400" spc="-5" b="1">
                <a:latin typeface="Courier New"/>
                <a:cs typeface="Courier New"/>
              </a:rPr>
              <a:t> </a:t>
            </a:r>
            <a:r>
              <a:rPr dirty="0" sz="1400" spc="15" b="1">
                <a:latin typeface="Courier New"/>
                <a:cs typeface="Courier New"/>
              </a:rPr>
              <a:t>FALSE}]);</a:t>
            </a:r>
            <a:endParaRPr sz="1400">
              <a:latin typeface="Courier New"/>
              <a:cs typeface="Courier New"/>
            </a:endParaRPr>
          </a:p>
        </p:txBody>
      </p:sp>
      <p:sp>
        <p:nvSpPr>
          <p:cNvPr id="10" name="object 10"/>
          <p:cNvSpPr txBox="1"/>
          <p:nvPr/>
        </p:nvSpPr>
        <p:spPr>
          <a:xfrm>
            <a:off x="743204" y="5594842"/>
            <a:ext cx="6227445" cy="3552825"/>
          </a:xfrm>
          <a:prstGeom prst="rect">
            <a:avLst/>
          </a:prstGeom>
        </p:spPr>
        <p:txBody>
          <a:bodyPr wrap="square" lIns="0" tIns="64135" rIns="0" bIns="0" rtlCol="0" vert="horz">
            <a:spAutoFit/>
          </a:bodyPr>
          <a:lstStyle/>
          <a:p>
            <a:pPr marL="12700">
              <a:lnSpc>
                <a:spcPct val="100000"/>
              </a:lnSpc>
              <a:spcBef>
                <a:spcPts val="505"/>
              </a:spcBef>
            </a:pPr>
            <a:r>
              <a:rPr dirty="0" sz="1300" spc="15" b="1">
                <a:latin typeface="Courier New"/>
                <a:cs typeface="Courier New"/>
              </a:rPr>
              <a:t>RAISE_APPLICATION_ERROR</a:t>
            </a:r>
            <a:r>
              <a:rPr dirty="0" sz="1300" spc="-415" b="1">
                <a:latin typeface="Courier New"/>
                <a:cs typeface="Courier New"/>
              </a:rPr>
              <a:t> </a:t>
            </a:r>
            <a:r>
              <a:rPr dirty="0" sz="1300" spc="5" b="1">
                <a:latin typeface="Arial"/>
                <a:cs typeface="Arial"/>
              </a:rPr>
              <a:t>Procedure</a:t>
            </a:r>
            <a:endParaRPr sz="1300">
              <a:latin typeface="Arial"/>
              <a:cs typeface="Arial"/>
            </a:endParaRPr>
          </a:p>
          <a:p>
            <a:pPr marL="137795" marR="252095">
              <a:lnSpc>
                <a:spcPct val="103099"/>
              </a:lnSpc>
              <a:spcBef>
                <a:spcPts val="355"/>
              </a:spcBef>
            </a:pPr>
            <a:r>
              <a:rPr dirty="0" sz="1300" spc="5">
                <a:latin typeface="Times New Roman"/>
                <a:cs typeface="Times New Roman"/>
              </a:rPr>
              <a:t>Use the </a:t>
            </a:r>
            <a:r>
              <a:rPr dirty="0" sz="1300" spc="15">
                <a:latin typeface="Courier New"/>
                <a:cs typeface="Courier New"/>
              </a:rPr>
              <a:t>RAISE_APPLICATION_ERROR </a:t>
            </a:r>
            <a:r>
              <a:rPr dirty="0" sz="1300" spc="5">
                <a:latin typeface="Times New Roman"/>
                <a:cs typeface="Times New Roman"/>
              </a:rPr>
              <a:t>procedure to </a:t>
            </a:r>
            <a:r>
              <a:rPr dirty="0" sz="1300" spc="10">
                <a:latin typeface="Times New Roman"/>
                <a:cs typeface="Times New Roman"/>
              </a:rPr>
              <a:t>communicate </a:t>
            </a:r>
            <a:r>
              <a:rPr dirty="0" sz="1300" spc="5">
                <a:latin typeface="Times New Roman"/>
                <a:cs typeface="Times New Roman"/>
              </a:rPr>
              <a:t>a predefined  exception </a:t>
            </a:r>
            <a:r>
              <a:rPr dirty="0" sz="1300" spc="10">
                <a:latin typeface="Times New Roman"/>
                <a:cs typeface="Times New Roman"/>
              </a:rPr>
              <a:t>interactively by </a:t>
            </a:r>
            <a:r>
              <a:rPr dirty="0" sz="1300" spc="5">
                <a:latin typeface="Times New Roman"/>
                <a:cs typeface="Times New Roman"/>
              </a:rPr>
              <a:t>returning a nonstandard error code and error message. </a:t>
            </a:r>
            <a:r>
              <a:rPr dirty="0" sz="1300" spc="10">
                <a:latin typeface="Times New Roman"/>
                <a:cs typeface="Times New Roman"/>
              </a:rPr>
              <a:t>With  </a:t>
            </a:r>
            <a:r>
              <a:rPr dirty="0" sz="1300" spc="15">
                <a:latin typeface="Courier New"/>
                <a:cs typeface="Courier New"/>
              </a:rPr>
              <a:t>RAISE_APPLICATION_ERROR</a:t>
            </a:r>
            <a:r>
              <a:rPr dirty="0" sz="1300" spc="15">
                <a:latin typeface="Times New Roman"/>
                <a:cs typeface="Times New Roman"/>
              </a:rPr>
              <a:t>, </a:t>
            </a:r>
            <a:r>
              <a:rPr dirty="0" sz="1300" spc="10">
                <a:latin typeface="Times New Roman"/>
                <a:cs typeface="Times New Roman"/>
              </a:rPr>
              <a:t>you can </a:t>
            </a:r>
            <a:r>
              <a:rPr dirty="0" sz="1300" spc="5">
                <a:latin typeface="Times New Roman"/>
                <a:cs typeface="Times New Roman"/>
              </a:rPr>
              <a:t>report errors to your application and avoid  returning unhandled exceptions.</a:t>
            </a:r>
            <a:endParaRPr sz="1300">
              <a:latin typeface="Times New Roman"/>
              <a:cs typeface="Times New Roman"/>
            </a:endParaRPr>
          </a:p>
          <a:p>
            <a:pPr marL="137795">
              <a:lnSpc>
                <a:spcPct val="100000"/>
              </a:lnSpc>
              <a:spcBef>
                <a:spcPts val="345"/>
              </a:spcBef>
            </a:pPr>
            <a:r>
              <a:rPr dirty="0" sz="1300" spc="5">
                <a:latin typeface="Times New Roman"/>
                <a:cs typeface="Times New Roman"/>
              </a:rPr>
              <a:t>In the syntax, </a:t>
            </a:r>
            <a:r>
              <a:rPr dirty="0" sz="1300" spc="15" i="1">
                <a:latin typeface="Courier New"/>
                <a:cs typeface="Courier New"/>
              </a:rPr>
              <a:t>error_number </a:t>
            </a:r>
            <a:r>
              <a:rPr dirty="0" sz="1300" spc="5">
                <a:latin typeface="Times New Roman"/>
                <a:cs typeface="Times New Roman"/>
              </a:rPr>
              <a:t>is a user-specified </a:t>
            </a:r>
            <a:r>
              <a:rPr dirty="0" sz="1300" spc="10">
                <a:latin typeface="Times New Roman"/>
                <a:cs typeface="Times New Roman"/>
              </a:rPr>
              <a:t>number </a:t>
            </a:r>
            <a:r>
              <a:rPr dirty="0" sz="1300" spc="5">
                <a:latin typeface="Times New Roman"/>
                <a:cs typeface="Times New Roman"/>
              </a:rPr>
              <a:t>for the exception</a:t>
            </a:r>
            <a:r>
              <a:rPr dirty="0" sz="1300" spc="45">
                <a:latin typeface="Times New Roman"/>
                <a:cs typeface="Times New Roman"/>
              </a:rPr>
              <a:t> </a:t>
            </a:r>
            <a:r>
              <a:rPr dirty="0" sz="1300" spc="10">
                <a:latin typeface="Times New Roman"/>
                <a:cs typeface="Times New Roman"/>
              </a:rPr>
              <a:t>between</a:t>
            </a:r>
            <a:endParaRPr sz="1300">
              <a:latin typeface="Times New Roman"/>
              <a:cs typeface="Times New Roman"/>
            </a:endParaRPr>
          </a:p>
          <a:p>
            <a:pPr marL="137795">
              <a:lnSpc>
                <a:spcPct val="100000"/>
              </a:lnSpc>
              <a:spcBef>
                <a:spcPts val="15"/>
              </a:spcBef>
            </a:pPr>
            <a:r>
              <a:rPr dirty="0" sz="1300" spc="10">
                <a:latin typeface="Times New Roman"/>
                <a:cs typeface="Times New Roman"/>
              </a:rPr>
              <a:t>–20000 </a:t>
            </a:r>
            <a:r>
              <a:rPr dirty="0" sz="1300" spc="5">
                <a:latin typeface="Times New Roman"/>
                <a:cs typeface="Times New Roman"/>
              </a:rPr>
              <a:t>and –20999. </a:t>
            </a:r>
            <a:r>
              <a:rPr dirty="0" sz="1300" spc="10">
                <a:latin typeface="Times New Roman"/>
                <a:cs typeface="Times New Roman"/>
              </a:rPr>
              <a:t>The </a:t>
            </a:r>
            <a:r>
              <a:rPr dirty="0" sz="1300" spc="15" i="1">
                <a:latin typeface="Courier New"/>
                <a:cs typeface="Courier New"/>
              </a:rPr>
              <a:t>message</a:t>
            </a:r>
            <a:r>
              <a:rPr dirty="0" sz="1300" spc="-355" i="1">
                <a:latin typeface="Courier New"/>
                <a:cs typeface="Courier New"/>
              </a:rPr>
              <a:t> </a:t>
            </a:r>
            <a:r>
              <a:rPr dirty="0" sz="1300" spc="5">
                <a:latin typeface="Times New Roman"/>
                <a:cs typeface="Times New Roman"/>
              </a:rPr>
              <a:t>is the user-specified message for the exception. It is a</a:t>
            </a:r>
            <a:endParaRPr sz="1300">
              <a:latin typeface="Times New Roman"/>
              <a:cs typeface="Times New Roman"/>
            </a:endParaRPr>
          </a:p>
          <a:p>
            <a:pPr marL="137795">
              <a:lnSpc>
                <a:spcPct val="100000"/>
              </a:lnSpc>
              <a:spcBef>
                <a:spcPts val="105"/>
              </a:spcBef>
            </a:pPr>
            <a:r>
              <a:rPr dirty="0" sz="1300" spc="5">
                <a:latin typeface="Times New Roman"/>
                <a:cs typeface="Times New Roman"/>
              </a:rPr>
              <a:t>character string that is </a:t>
            </a:r>
            <a:r>
              <a:rPr dirty="0" sz="1300" spc="10">
                <a:latin typeface="Times New Roman"/>
                <a:cs typeface="Times New Roman"/>
              </a:rPr>
              <a:t>up </a:t>
            </a:r>
            <a:r>
              <a:rPr dirty="0" sz="1300" spc="5">
                <a:latin typeface="Times New Roman"/>
                <a:cs typeface="Times New Roman"/>
              </a:rPr>
              <a:t>to 2,048 bytes</a:t>
            </a:r>
            <a:r>
              <a:rPr dirty="0" sz="1300" spc="10">
                <a:latin typeface="Times New Roman"/>
                <a:cs typeface="Times New Roman"/>
              </a:rPr>
              <a:t> </a:t>
            </a:r>
            <a:r>
              <a:rPr dirty="0" sz="1300" spc="5">
                <a:latin typeface="Times New Roman"/>
                <a:cs typeface="Times New Roman"/>
              </a:rPr>
              <a:t>long.</a:t>
            </a:r>
            <a:endParaRPr sz="1300">
              <a:latin typeface="Times New Roman"/>
              <a:cs typeface="Times New Roman"/>
            </a:endParaRPr>
          </a:p>
          <a:p>
            <a:pPr marL="137795" marR="5080">
              <a:lnSpc>
                <a:spcPct val="101099"/>
              </a:lnSpc>
              <a:spcBef>
                <a:spcPts val="325"/>
              </a:spcBef>
            </a:pPr>
            <a:r>
              <a:rPr dirty="0" sz="1300" spc="15">
                <a:latin typeface="Courier New"/>
                <a:cs typeface="Courier New"/>
              </a:rPr>
              <a:t>TRUE</a:t>
            </a:r>
            <a:r>
              <a:rPr dirty="0" sz="1300" spc="-450">
                <a:latin typeface="Courier New"/>
                <a:cs typeface="Courier New"/>
              </a:rPr>
              <a:t> </a:t>
            </a:r>
            <a:r>
              <a:rPr dirty="0" sz="1300">
                <a:latin typeface="Times New Roman"/>
                <a:cs typeface="Times New Roman"/>
              </a:rPr>
              <a:t>|</a:t>
            </a:r>
            <a:r>
              <a:rPr dirty="0" sz="1300" spc="5">
                <a:latin typeface="Times New Roman"/>
                <a:cs typeface="Times New Roman"/>
              </a:rPr>
              <a:t> </a:t>
            </a:r>
            <a:r>
              <a:rPr dirty="0" sz="1300" spc="15">
                <a:latin typeface="Courier New"/>
                <a:cs typeface="Courier New"/>
              </a:rPr>
              <a:t>FALSE</a:t>
            </a:r>
            <a:r>
              <a:rPr dirty="0" sz="1300" spc="-440">
                <a:latin typeface="Courier New"/>
                <a:cs typeface="Courier New"/>
              </a:rPr>
              <a:t> </a:t>
            </a:r>
            <a:r>
              <a:rPr dirty="0" sz="1300" spc="5">
                <a:latin typeface="Times New Roman"/>
                <a:cs typeface="Times New Roman"/>
              </a:rPr>
              <a:t>is an</a:t>
            </a:r>
            <a:r>
              <a:rPr dirty="0" sz="1300" spc="10">
                <a:latin typeface="Times New Roman"/>
                <a:cs typeface="Times New Roman"/>
              </a:rPr>
              <a:t> </a:t>
            </a:r>
            <a:r>
              <a:rPr dirty="0" sz="1300" spc="5">
                <a:latin typeface="Times New Roman"/>
                <a:cs typeface="Times New Roman"/>
              </a:rPr>
              <a:t>optional</a:t>
            </a:r>
            <a:r>
              <a:rPr dirty="0" sz="1300" spc="10">
                <a:latin typeface="Times New Roman"/>
                <a:cs typeface="Times New Roman"/>
              </a:rPr>
              <a:t> Boolean parameter.</a:t>
            </a:r>
            <a:r>
              <a:rPr dirty="0" sz="1300" spc="5">
                <a:latin typeface="Times New Roman"/>
                <a:cs typeface="Times New Roman"/>
              </a:rPr>
              <a:t> If</a:t>
            </a:r>
            <a:r>
              <a:rPr dirty="0" sz="1300" spc="15">
                <a:latin typeface="Times New Roman"/>
                <a:cs typeface="Times New Roman"/>
              </a:rPr>
              <a:t>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error is</a:t>
            </a:r>
            <a:r>
              <a:rPr dirty="0" sz="1300" spc="10">
                <a:latin typeface="Times New Roman"/>
                <a:cs typeface="Times New Roman"/>
              </a:rPr>
              <a:t> </a:t>
            </a:r>
            <a:r>
              <a:rPr dirty="0" sz="1300" spc="5">
                <a:latin typeface="Times New Roman"/>
                <a:cs typeface="Times New Roman"/>
              </a:rPr>
              <a:t>placed</a:t>
            </a:r>
            <a:r>
              <a:rPr dirty="0" sz="1300" spc="15">
                <a:latin typeface="Times New Roman"/>
                <a:cs typeface="Times New Roman"/>
              </a:rPr>
              <a:t> </a:t>
            </a:r>
            <a:r>
              <a:rPr dirty="0" sz="1300" spc="10">
                <a:latin typeface="Times New Roman"/>
                <a:cs typeface="Times New Roman"/>
              </a:rPr>
              <a:t>on</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stack  of previous errors. If </a:t>
            </a:r>
            <a:r>
              <a:rPr dirty="0" sz="1300" spc="15">
                <a:latin typeface="Courier New"/>
                <a:cs typeface="Courier New"/>
              </a:rPr>
              <a:t>FALSE</a:t>
            </a:r>
            <a:r>
              <a:rPr dirty="0" sz="1300" spc="-409">
                <a:latin typeface="Courier New"/>
                <a:cs typeface="Courier New"/>
              </a:rPr>
              <a:t> </a:t>
            </a:r>
            <a:r>
              <a:rPr dirty="0" sz="1300" spc="5">
                <a:latin typeface="Times New Roman"/>
                <a:cs typeface="Times New Roman"/>
              </a:rPr>
              <a:t>(the default), the error replaces all previous errors.</a:t>
            </a:r>
            <a:endParaRPr sz="1300">
              <a:latin typeface="Times New Roman"/>
              <a:cs typeface="Times New Roman"/>
            </a:endParaRPr>
          </a:p>
          <a:p>
            <a:pPr marL="137795">
              <a:lnSpc>
                <a:spcPts val="1400"/>
              </a:lnSpc>
              <a:spcBef>
                <a:spcPts val="495"/>
              </a:spcBef>
            </a:pPr>
            <a:r>
              <a:rPr dirty="0" sz="1300" spc="10" b="1">
                <a:latin typeface="Times New Roman"/>
                <a:cs typeface="Times New Roman"/>
              </a:rPr>
              <a:t>Example:</a:t>
            </a:r>
            <a:endParaRPr sz="1300">
              <a:latin typeface="Times New Roman"/>
              <a:cs typeface="Times New Roman"/>
            </a:endParaRPr>
          </a:p>
          <a:p>
            <a:pPr marL="1017905">
              <a:lnSpc>
                <a:spcPts val="1240"/>
              </a:lnSpc>
            </a:pPr>
            <a:r>
              <a:rPr dirty="0" sz="1200">
                <a:latin typeface="Courier New"/>
                <a:cs typeface="Courier New"/>
              </a:rPr>
              <a:t>...</a:t>
            </a:r>
            <a:endParaRPr sz="1200">
              <a:latin typeface="Courier New"/>
              <a:cs typeface="Courier New"/>
            </a:endParaRPr>
          </a:p>
          <a:p>
            <a:pPr marL="984885">
              <a:lnSpc>
                <a:spcPts val="1400"/>
              </a:lnSpc>
            </a:pPr>
            <a:r>
              <a:rPr dirty="0" sz="1200" spc="5">
                <a:latin typeface="Courier New"/>
                <a:cs typeface="Courier New"/>
              </a:rPr>
              <a:t>EXCEPTION</a:t>
            </a:r>
            <a:endParaRPr sz="1200">
              <a:latin typeface="Courier New"/>
              <a:cs typeface="Courier New"/>
            </a:endParaRPr>
          </a:p>
          <a:p>
            <a:pPr marL="1355090" marR="1902460" indent="-185420">
              <a:lnSpc>
                <a:spcPct val="101299"/>
              </a:lnSpc>
            </a:pPr>
            <a:r>
              <a:rPr dirty="0" sz="1200" spc="5">
                <a:latin typeface="Courier New"/>
                <a:cs typeface="Courier New"/>
              </a:rPr>
              <a:t>WHEN NO_DATA_FOUND THEN  RAISE_APPLICATION_ERROR</a:t>
            </a:r>
            <a:r>
              <a:rPr dirty="0" sz="1200" spc="-20">
                <a:latin typeface="Courier New"/>
                <a:cs typeface="Courier New"/>
              </a:rPr>
              <a:t> </a:t>
            </a:r>
            <a:r>
              <a:rPr dirty="0" sz="1200" spc="5">
                <a:latin typeface="Courier New"/>
                <a:cs typeface="Courier New"/>
              </a:rPr>
              <a:t>(-20201,</a:t>
            </a:r>
            <a:endParaRPr sz="1200">
              <a:latin typeface="Courier New"/>
              <a:cs typeface="Courier New"/>
            </a:endParaRPr>
          </a:p>
          <a:p>
            <a:pPr algn="ctr" marL="635">
              <a:lnSpc>
                <a:spcPct val="100000"/>
              </a:lnSpc>
              <a:spcBef>
                <a:spcPts val="20"/>
              </a:spcBef>
            </a:pPr>
            <a:r>
              <a:rPr dirty="0" sz="1200" spc="5">
                <a:latin typeface="Courier New"/>
                <a:cs typeface="Courier New"/>
              </a:rPr>
              <a:t>'Manager is not a valid</a:t>
            </a:r>
            <a:r>
              <a:rPr dirty="0" sz="1200" spc="20">
                <a:latin typeface="Courier New"/>
                <a:cs typeface="Courier New"/>
              </a:rPr>
              <a:t> </a:t>
            </a:r>
            <a:r>
              <a:rPr dirty="0" sz="1200" spc="5">
                <a:latin typeface="Courier New"/>
                <a:cs typeface="Courier New"/>
              </a:rPr>
              <a:t>employee.');</a:t>
            </a:r>
            <a:endParaRPr sz="1200">
              <a:latin typeface="Courier New"/>
              <a:cs typeface="Courier New"/>
            </a:endParaRPr>
          </a:p>
          <a:p>
            <a:pPr marL="984885">
              <a:lnSpc>
                <a:spcPct val="100000"/>
              </a:lnSpc>
              <a:spcBef>
                <a:spcPts val="40"/>
              </a:spcBef>
            </a:pPr>
            <a:r>
              <a:rPr dirty="0" sz="1200" spc="5">
                <a:latin typeface="Courier New"/>
                <a:cs typeface="Courier New"/>
              </a:rPr>
              <a:t>END;</a:t>
            </a:r>
            <a:endParaRPr sz="1200">
              <a:latin typeface="Courier New"/>
              <a:cs typeface="Courier New"/>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p:nvPr/>
        </p:nvSpPr>
        <p:spPr>
          <a:xfrm>
            <a:off x="749300" y="9619605"/>
            <a:ext cx="54298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215">
                <a:latin typeface="Garuda"/>
                <a:cs typeface="Garuda"/>
              </a:rPr>
              <a:t>copy</a:t>
            </a:r>
            <a:r>
              <a:rPr dirty="0" baseline="-18518" sz="1800" spc="-322" b="1">
                <a:latin typeface="Arial"/>
                <a:cs typeface="Arial"/>
              </a:rPr>
              <a:t>O</a:t>
            </a:r>
            <a:r>
              <a:rPr dirty="0" sz="800" spc="-215">
                <a:latin typeface="Garuda"/>
                <a:cs typeface="Garuda"/>
              </a:rPr>
              <a:t>rig</a:t>
            </a:r>
            <a:r>
              <a:rPr dirty="0" baseline="-18518" sz="1800" spc="-322" b="1">
                <a:latin typeface="Arial"/>
                <a:cs typeface="Arial"/>
              </a:rPr>
              <a:t>r</a:t>
            </a:r>
            <a:r>
              <a:rPr dirty="0" sz="800" spc="-215">
                <a:latin typeface="Garuda"/>
                <a:cs typeface="Garuda"/>
              </a:rPr>
              <a:t>h</a:t>
            </a:r>
            <a:r>
              <a:rPr dirty="0" baseline="-18518" sz="1800" spc="-322" b="1">
                <a:latin typeface="Arial"/>
                <a:cs typeface="Arial"/>
              </a:rPr>
              <a:t>a</a:t>
            </a:r>
            <a:r>
              <a:rPr dirty="0" sz="800" spc="-215">
                <a:latin typeface="Garuda"/>
                <a:cs typeface="Garuda"/>
              </a:rPr>
              <a:t>t.</a:t>
            </a:r>
            <a:r>
              <a:rPr dirty="0" baseline="-18518" sz="1800" spc="-322" b="1">
                <a:latin typeface="Arial"/>
                <a:cs typeface="Arial"/>
              </a:rPr>
              <a:t>c</a:t>
            </a:r>
            <a:r>
              <a:rPr dirty="0" sz="800" spc="-215">
                <a:latin typeface="Garuda"/>
                <a:cs typeface="Garuda"/>
              </a:rPr>
              <a:t>A</a:t>
            </a:r>
            <a:r>
              <a:rPr dirty="0" baseline="-18518" sz="1800" spc="-322" b="1">
                <a:latin typeface="Arial"/>
                <a:cs typeface="Arial"/>
              </a:rPr>
              <a:t>l</a:t>
            </a:r>
            <a:r>
              <a:rPr dirty="0" sz="800" spc="-215">
                <a:latin typeface="Garuda"/>
                <a:cs typeface="Garuda"/>
              </a:rPr>
              <a:t>ll</a:t>
            </a:r>
            <a:r>
              <a:rPr dirty="0" baseline="-18518" sz="1800" spc="-322" b="1">
                <a:latin typeface="Arial"/>
                <a:cs typeface="Arial"/>
              </a:rPr>
              <a:t>e</a:t>
            </a:r>
            <a:r>
              <a:rPr dirty="0" sz="800" spc="-215">
                <a:latin typeface="Garuda"/>
                <a:cs typeface="Garuda"/>
              </a:rPr>
              <a:t>W</a:t>
            </a:r>
            <a:r>
              <a:rPr dirty="0" baseline="-18518" sz="1800" spc="-322" b="1">
                <a:latin typeface="Arial"/>
                <a:cs typeface="Arial"/>
              </a:rPr>
              <a:t>D</a:t>
            </a:r>
            <a:r>
              <a:rPr dirty="0" sz="800" spc="-215">
                <a:latin typeface="Garuda"/>
                <a:cs typeface="Garuda"/>
              </a:rPr>
              <a:t>DP</a:t>
            </a:r>
            <a:r>
              <a:rPr dirty="0" baseline="-18518" sz="1800" spc="-322" b="1">
                <a:latin typeface="Arial"/>
                <a:cs typeface="Arial"/>
              </a:rPr>
              <a:t>a</a:t>
            </a:r>
            <a:r>
              <a:rPr dirty="0" sz="800" spc="-215">
                <a:latin typeface="Garuda"/>
                <a:cs typeface="Garuda"/>
              </a:rPr>
              <a:t>s</a:t>
            </a:r>
            <a:r>
              <a:rPr dirty="0" baseline="-18518" sz="1800" spc="-322" b="1">
                <a:latin typeface="Arial"/>
                <a:cs typeface="Arial"/>
              </a:rPr>
              <a:t>t</a:t>
            </a:r>
            <a:r>
              <a:rPr dirty="0" sz="800" spc="-215">
                <a:latin typeface="Garuda"/>
                <a:cs typeface="Garuda"/>
              </a:rPr>
              <a:t>t</a:t>
            </a:r>
            <a:r>
              <a:rPr dirty="0" baseline="-18518" sz="1800" spc="-322" b="1">
                <a:latin typeface="Arial"/>
                <a:cs typeface="Arial"/>
              </a:rPr>
              <a:t>a</a:t>
            </a:r>
            <a:r>
              <a:rPr dirty="0" sz="800" spc="-215">
                <a:latin typeface="Garuda"/>
                <a:cs typeface="Garuda"/>
              </a:rPr>
              <a:t>ud</a:t>
            </a:r>
            <a:r>
              <a:rPr dirty="0" baseline="-18518" sz="1800" spc="-322" b="1">
                <a:latin typeface="Arial"/>
                <a:cs typeface="Arial"/>
              </a:rPr>
              <a:t>b</a:t>
            </a:r>
            <a:r>
              <a:rPr dirty="0" sz="800" spc="-215">
                <a:latin typeface="Garuda"/>
                <a:cs typeface="Garuda"/>
              </a:rPr>
              <a:t>en</a:t>
            </a:r>
            <a:r>
              <a:rPr dirty="0" baseline="-18518" sz="1800" spc="-322" b="1">
                <a:latin typeface="Arial"/>
                <a:cs typeface="Arial"/>
              </a:rPr>
              <a:t>a</a:t>
            </a:r>
            <a:r>
              <a:rPr dirty="0" sz="800" spc="-215">
                <a:latin typeface="Garuda"/>
                <a:cs typeface="Garuda"/>
              </a:rPr>
              <a:t>ts</a:t>
            </a:r>
            <a:r>
              <a:rPr dirty="0" baseline="-18518" sz="1800" spc="-322" b="1">
                <a:latin typeface="Arial"/>
                <a:cs typeface="Arial"/>
              </a:rPr>
              <a:t>s</a:t>
            </a:r>
            <a:r>
              <a:rPr dirty="0" sz="800" spc="-215">
                <a:latin typeface="Garuda"/>
                <a:cs typeface="Garuda"/>
              </a:rPr>
              <a:t>m</a:t>
            </a:r>
            <a:r>
              <a:rPr dirty="0" baseline="-18518" sz="1800" spc="-322" b="1">
                <a:latin typeface="Arial"/>
                <a:cs typeface="Arial"/>
              </a:rPr>
              <a:t>e</a:t>
            </a:r>
            <a:r>
              <a:rPr dirty="0" sz="800" spc="-215">
                <a:latin typeface="Garuda"/>
                <a:cs typeface="Garuda"/>
              </a:rPr>
              <a:t>u</a:t>
            </a:r>
            <a:r>
              <a:rPr dirty="0" baseline="-18518" sz="1800" spc="-322" b="1">
                <a:latin typeface="Arial"/>
                <a:cs typeface="Arial"/>
              </a:rPr>
              <a:t>1</a:t>
            </a:r>
            <a:r>
              <a:rPr dirty="0" sz="800" spc="-215">
                <a:latin typeface="Garuda"/>
                <a:cs typeface="Garuda"/>
              </a:rPr>
              <a:t>st</a:t>
            </a:r>
            <a:r>
              <a:rPr dirty="0" baseline="-18518" sz="1800" spc="-322" b="1">
                <a:latin typeface="Arial"/>
                <a:cs typeface="Arial"/>
              </a:rPr>
              <a:t>0</a:t>
            </a:r>
            <a:r>
              <a:rPr dirty="0" sz="800" spc="-215">
                <a:latin typeface="Garuda"/>
                <a:cs typeface="Garuda"/>
              </a:rPr>
              <a:t>re</a:t>
            </a:r>
            <a:r>
              <a:rPr dirty="0" baseline="-18518" sz="1800" spc="-322" b="1" i="1">
                <a:latin typeface="Arial"/>
                <a:cs typeface="Arial"/>
              </a:rPr>
              <a:t>g</a:t>
            </a:r>
            <a:r>
              <a:rPr dirty="0" sz="800" spc="-215">
                <a:latin typeface="Garuda"/>
                <a:cs typeface="Garuda"/>
              </a:rPr>
              <a:t>ce</a:t>
            </a:r>
            <a:r>
              <a:rPr dirty="0" baseline="-18518" sz="1800" spc="-322" b="1">
                <a:latin typeface="Arial"/>
                <a:cs typeface="Arial"/>
              </a:rPr>
              <a:t>:</a:t>
            </a:r>
            <a:r>
              <a:rPr dirty="0" sz="800" spc="-215">
                <a:latin typeface="Garuda"/>
                <a:cs typeface="Garuda"/>
              </a:rPr>
              <a:t>iv</a:t>
            </a:r>
            <a:r>
              <a:rPr dirty="0" baseline="-18518" sz="1800" spc="-322" b="1">
                <a:latin typeface="Arial"/>
                <a:cs typeface="Arial"/>
              </a:rPr>
              <a:t>D</a:t>
            </a:r>
            <a:r>
              <a:rPr dirty="0" sz="800" spc="-215">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a:t>
            </a:r>
            <a:r>
              <a:rPr dirty="0" baseline="-18518" sz="1800" spc="-345" b="1">
                <a:latin typeface="Arial"/>
                <a:cs typeface="Arial"/>
              </a:rPr>
              <a:t>l</a:t>
            </a:r>
            <a:r>
              <a:rPr dirty="0" sz="800" spc="-229">
                <a:latin typeface="Garuda"/>
                <a:cs typeface="Garuda"/>
              </a:rPr>
              <a:t>it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a:t>
            </a:r>
            <a:r>
              <a:rPr dirty="0" baseline="-18518" sz="1800" spc="-345" b="1">
                <a:latin typeface="Arial"/>
                <a:cs typeface="Arial"/>
              </a:rPr>
              <a:t>/</a:t>
            </a:r>
            <a:r>
              <a:rPr dirty="0" sz="800" spc="-229">
                <a:latin typeface="Garuda"/>
                <a:cs typeface="Garuda"/>
              </a:rPr>
              <a:t>rk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baseline="-18518" sz="1800" spc="-382" b="1">
                <a:latin typeface="Arial"/>
                <a:cs typeface="Arial"/>
              </a:rPr>
              <a:t>g</a:t>
            </a:r>
            <a:r>
              <a:rPr dirty="0" sz="800" spc="-254">
                <a:latin typeface="Garuda"/>
                <a:cs typeface="Garuda"/>
              </a:rPr>
              <a:t>na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t>
            </a:r>
            <a:r>
              <a:rPr dirty="0" baseline="-18518" sz="1800" spc="-382" b="1">
                <a:latin typeface="Arial"/>
                <a:cs typeface="Arial"/>
              </a:rPr>
              <a:t>i</a:t>
            </a:r>
            <a:r>
              <a:rPr dirty="0" sz="800" spc="-254">
                <a:latin typeface="Garuda"/>
                <a:cs typeface="Garuda"/>
              </a:rPr>
              <a:t>a</a:t>
            </a:r>
            <a:r>
              <a:rPr dirty="0" baseline="-18518" sz="1800" spc="-382" b="1">
                <a:latin typeface="Arial"/>
                <a:cs typeface="Arial"/>
              </a:rPr>
              <a:t>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200">
                <a:latin typeface="Garuda"/>
                <a:cs typeface="Garuda"/>
              </a:rPr>
              <a:t>Con</a:t>
            </a:r>
            <a:r>
              <a:rPr dirty="0" baseline="-18518" sz="1800" spc="-300" b="1">
                <a:latin typeface="Arial"/>
                <a:cs typeface="Arial"/>
              </a:rPr>
              <a:t>D</a:t>
            </a:r>
            <a:r>
              <a:rPr dirty="0" sz="800" spc="-200">
                <a:latin typeface="Garuda"/>
                <a:cs typeface="Garuda"/>
              </a:rPr>
              <a:t>ta</a:t>
            </a:r>
            <a:r>
              <a:rPr dirty="0" baseline="-18518" sz="1800" spc="-300" b="1">
                <a:latin typeface="Arial"/>
                <a:cs typeface="Arial"/>
              </a:rPr>
              <a:t>-</a:t>
            </a:r>
            <a:r>
              <a:rPr dirty="0" sz="800" spc="-200">
                <a:latin typeface="Garuda"/>
                <a:cs typeface="Garuda"/>
              </a:rPr>
              <a:t>c</a:t>
            </a:r>
            <a:r>
              <a:rPr dirty="0" baseline="-18518" sz="1800" spc="-300" b="1">
                <a:latin typeface="Arial"/>
                <a:cs typeface="Arial"/>
              </a:rPr>
              <a:t>3</a:t>
            </a:r>
            <a:r>
              <a:rPr dirty="0" sz="800" spc="-200">
                <a:latin typeface="Garuda"/>
                <a:cs typeface="Garuda"/>
              </a:rPr>
              <a:t>t</a:t>
            </a:r>
            <a:r>
              <a:rPr dirty="0" sz="800" spc="-140">
                <a:latin typeface="Garuda"/>
                <a:cs typeface="Garuda"/>
              </a:rPr>
              <a:t> </a:t>
            </a:r>
            <a:r>
              <a:rPr dirty="0" baseline="-18518" sz="1800" spc="7" b="1">
                <a:latin typeface="Arial"/>
                <a:cs typeface="Arial"/>
              </a:rPr>
              <a:t>2</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453896" y="855218"/>
            <a:ext cx="483997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RAISE_APPLICATION_ERROR</a:t>
            </a:r>
            <a:r>
              <a:rPr dirty="0" sz="2000" spc="-685" b="1">
                <a:latin typeface="Courier New"/>
                <a:cs typeface="Courier New"/>
              </a:rPr>
              <a:t> </a:t>
            </a:r>
            <a:r>
              <a:rPr dirty="0" sz="2000" spc="-5" b="1">
                <a:latin typeface="Arial"/>
                <a:cs typeface="Arial"/>
              </a:rPr>
              <a:t>Procedure</a:t>
            </a:r>
            <a:endParaRPr sz="2000">
              <a:latin typeface="Arial"/>
              <a:cs typeface="Arial"/>
            </a:endParaRPr>
          </a:p>
        </p:txBody>
      </p:sp>
      <p:sp>
        <p:nvSpPr>
          <p:cNvPr id="7" name="object 7"/>
          <p:cNvSpPr txBox="1"/>
          <p:nvPr/>
        </p:nvSpPr>
        <p:spPr>
          <a:xfrm>
            <a:off x="1325117" y="1759259"/>
            <a:ext cx="4943475" cy="1346835"/>
          </a:xfrm>
          <a:prstGeom prst="rect">
            <a:avLst/>
          </a:prstGeom>
        </p:spPr>
        <p:txBody>
          <a:bodyPr wrap="square" lIns="0" tIns="48260" rIns="0" bIns="0" rtlCol="0" vert="horz">
            <a:spAutoFit/>
          </a:bodyPr>
          <a:lstStyle/>
          <a:p>
            <a:pPr marL="326390" indent="-327025">
              <a:lnSpc>
                <a:spcPct val="100000"/>
              </a:lnSpc>
              <a:spcBef>
                <a:spcPts val="380"/>
              </a:spcBef>
              <a:buClr>
                <a:srgbClr val="FF0000"/>
              </a:buClr>
              <a:buFont typeface="Arial"/>
              <a:buChar char="•"/>
              <a:tabLst>
                <a:tab pos="326390" algn="l"/>
                <a:tab pos="327025" algn="l"/>
              </a:tabLst>
            </a:pPr>
            <a:r>
              <a:rPr dirty="0" sz="1550" spc="5" b="1">
                <a:latin typeface="Arial"/>
                <a:cs typeface="Arial"/>
              </a:rPr>
              <a:t>Is </a:t>
            </a:r>
            <a:r>
              <a:rPr dirty="0" sz="1550" spc="10" b="1">
                <a:latin typeface="Arial"/>
                <a:cs typeface="Arial"/>
              </a:rPr>
              <a:t>used </a:t>
            </a:r>
            <a:r>
              <a:rPr dirty="0" sz="1550" spc="5" b="1">
                <a:latin typeface="Arial"/>
                <a:cs typeface="Arial"/>
              </a:rPr>
              <a:t>in </a:t>
            </a:r>
            <a:r>
              <a:rPr dirty="0" sz="1550" spc="10" b="1">
                <a:latin typeface="Arial"/>
                <a:cs typeface="Arial"/>
              </a:rPr>
              <a:t>two </a:t>
            </a:r>
            <a:r>
              <a:rPr dirty="0" sz="1550" spc="5" b="1">
                <a:latin typeface="Arial"/>
                <a:cs typeface="Arial"/>
              </a:rPr>
              <a:t>different</a:t>
            </a:r>
            <a:r>
              <a:rPr dirty="0" sz="1550" spc="15" b="1">
                <a:latin typeface="Arial"/>
                <a:cs typeface="Arial"/>
              </a:rPr>
              <a:t> </a:t>
            </a:r>
            <a:r>
              <a:rPr dirty="0" sz="1550" spc="10" b="1">
                <a:latin typeface="Arial"/>
                <a:cs typeface="Arial"/>
              </a:rPr>
              <a:t>places:</a:t>
            </a:r>
            <a:endParaRPr sz="1550">
              <a:latin typeface="Arial"/>
              <a:cs typeface="Arial"/>
            </a:endParaRPr>
          </a:p>
          <a:p>
            <a:pPr lvl="1" marL="653415" indent="-245110">
              <a:lnSpc>
                <a:spcPct val="100000"/>
              </a:lnSpc>
              <a:spcBef>
                <a:spcPts val="270"/>
              </a:spcBef>
              <a:buClr>
                <a:srgbClr val="FF0000"/>
              </a:buClr>
              <a:buFont typeface="Arial"/>
              <a:buChar char="–"/>
              <a:tabLst>
                <a:tab pos="653415" algn="l"/>
                <a:tab pos="654050" algn="l"/>
              </a:tabLst>
            </a:pPr>
            <a:r>
              <a:rPr dirty="0" sz="1400" spc="15" b="1">
                <a:latin typeface="Courier New"/>
                <a:cs typeface="Courier New"/>
              </a:rPr>
              <a:t>Executable</a:t>
            </a:r>
            <a:r>
              <a:rPr dirty="0" sz="1400" spc="-450" b="1">
                <a:latin typeface="Courier New"/>
                <a:cs typeface="Courier New"/>
              </a:rPr>
              <a:t> </a:t>
            </a:r>
            <a:r>
              <a:rPr dirty="0" sz="1400" spc="5" b="1">
                <a:latin typeface="Arial"/>
                <a:cs typeface="Arial"/>
              </a:rPr>
              <a:t>section</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Courier New"/>
                <a:cs typeface="Courier New"/>
              </a:rPr>
              <a:t>Exception</a:t>
            </a:r>
            <a:r>
              <a:rPr dirty="0" sz="1400" spc="-450" b="1">
                <a:latin typeface="Courier New"/>
                <a:cs typeface="Courier New"/>
              </a:rPr>
              <a:t> </a:t>
            </a:r>
            <a:r>
              <a:rPr dirty="0" sz="1400" spc="10" b="1">
                <a:latin typeface="Arial"/>
                <a:cs typeface="Arial"/>
              </a:rPr>
              <a:t>section</a:t>
            </a:r>
            <a:endParaRPr sz="1400">
              <a:latin typeface="Arial"/>
              <a:cs typeface="Arial"/>
            </a:endParaRPr>
          </a:p>
          <a:p>
            <a:pPr marL="326390" marR="5080" indent="-327025">
              <a:lnSpc>
                <a:spcPct val="101299"/>
              </a:lnSpc>
              <a:spcBef>
                <a:spcPts val="480"/>
              </a:spcBef>
              <a:buClr>
                <a:srgbClr val="FF0000"/>
              </a:buClr>
              <a:buFont typeface="Arial"/>
              <a:buChar char="•"/>
              <a:tabLst>
                <a:tab pos="326390" algn="l"/>
                <a:tab pos="327025" algn="l"/>
              </a:tabLst>
            </a:pPr>
            <a:r>
              <a:rPr dirty="0" sz="1550" spc="10" b="1">
                <a:latin typeface="Arial"/>
                <a:cs typeface="Arial"/>
              </a:rPr>
              <a:t>Returns error conditions to the user </a:t>
            </a:r>
            <a:r>
              <a:rPr dirty="0" sz="1550" spc="5" b="1">
                <a:latin typeface="Arial"/>
                <a:cs typeface="Arial"/>
              </a:rPr>
              <a:t>in </a:t>
            </a:r>
            <a:r>
              <a:rPr dirty="0" sz="1550" spc="10" b="1">
                <a:latin typeface="Arial"/>
                <a:cs typeface="Arial"/>
              </a:rPr>
              <a:t>a manner  consistent with other Oracle server</a:t>
            </a:r>
            <a:r>
              <a:rPr dirty="0" sz="1550" spc="-35" b="1">
                <a:latin typeface="Arial"/>
                <a:cs typeface="Arial"/>
              </a:rPr>
              <a:t> </a:t>
            </a:r>
            <a:r>
              <a:rPr dirty="0" sz="1550" spc="10" b="1">
                <a:latin typeface="Arial"/>
                <a:cs typeface="Arial"/>
              </a:rPr>
              <a:t>errors</a:t>
            </a:r>
            <a:endParaRPr sz="1550">
              <a:latin typeface="Arial"/>
              <a:cs typeface="Arial"/>
            </a:endParaRPr>
          </a:p>
        </p:txBody>
      </p:sp>
      <p:sp>
        <p:nvSpPr>
          <p:cNvPr id="8" name="object 8"/>
          <p:cNvSpPr txBox="1"/>
          <p:nvPr/>
        </p:nvSpPr>
        <p:spPr>
          <a:xfrm>
            <a:off x="743204" y="5642101"/>
            <a:ext cx="4019550" cy="1778635"/>
          </a:xfrm>
          <a:prstGeom prst="rect">
            <a:avLst/>
          </a:prstGeom>
        </p:spPr>
        <p:txBody>
          <a:bodyPr wrap="square" lIns="0" tIns="15240" rIns="0" bIns="0" rtlCol="0" vert="horz">
            <a:spAutoFit/>
          </a:bodyPr>
          <a:lstStyle/>
          <a:p>
            <a:pPr marL="12700">
              <a:lnSpc>
                <a:spcPts val="1410"/>
              </a:lnSpc>
              <a:spcBef>
                <a:spcPts val="120"/>
              </a:spcBef>
            </a:pPr>
            <a:r>
              <a:rPr dirty="0" sz="1300" spc="15" b="1">
                <a:latin typeface="Courier New"/>
                <a:cs typeface="Courier New"/>
              </a:rPr>
              <a:t>RAISE_APPLICATION_ERROR</a:t>
            </a:r>
            <a:r>
              <a:rPr dirty="0" sz="1300" spc="-450" b="1">
                <a:latin typeface="Courier New"/>
                <a:cs typeface="Courier New"/>
              </a:rPr>
              <a:t> </a:t>
            </a:r>
            <a:r>
              <a:rPr dirty="0" sz="1300" spc="5" b="1">
                <a:latin typeface="Arial"/>
                <a:cs typeface="Arial"/>
              </a:rPr>
              <a:t>Procedure: Example</a:t>
            </a:r>
            <a:endParaRPr sz="1300">
              <a:latin typeface="Arial"/>
              <a:cs typeface="Arial"/>
            </a:endParaRPr>
          </a:p>
          <a:p>
            <a:pPr marL="441959">
              <a:lnSpc>
                <a:spcPts val="1370"/>
              </a:lnSpc>
            </a:pPr>
            <a:r>
              <a:rPr dirty="0" sz="1300" spc="10">
                <a:latin typeface="Courier New"/>
                <a:cs typeface="Courier New"/>
              </a:rPr>
              <a:t>...</a:t>
            </a:r>
            <a:endParaRPr sz="1300">
              <a:latin typeface="Courier New"/>
              <a:cs typeface="Courier New"/>
            </a:endParaRPr>
          </a:p>
          <a:p>
            <a:pPr marL="441959">
              <a:lnSpc>
                <a:spcPts val="1520"/>
              </a:lnSpc>
            </a:pPr>
            <a:r>
              <a:rPr dirty="0" sz="1300" spc="15">
                <a:latin typeface="Courier New"/>
                <a:cs typeface="Courier New"/>
              </a:rPr>
              <a:t>DELETE FROM employees</a:t>
            </a:r>
            <a:endParaRPr sz="1300">
              <a:latin typeface="Courier New"/>
              <a:cs typeface="Courier New"/>
            </a:endParaRPr>
          </a:p>
          <a:p>
            <a:pPr marL="441959" marR="936625">
              <a:lnSpc>
                <a:spcPts val="1580"/>
              </a:lnSpc>
              <a:spcBef>
                <a:spcPts val="50"/>
              </a:spcBef>
              <a:tabLst>
                <a:tab pos="1150620" algn="l"/>
              </a:tabLst>
            </a:pPr>
            <a:r>
              <a:rPr dirty="0" sz="1300" spc="15">
                <a:latin typeface="Courier New"/>
                <a:cs typeface="Courier New"/>
              </a:rPr>
              <a:t>WHERE	manager_id </a:t>
            </a:r>
            <a:r>
              <a:rPr dirty="0" sz="1300" spc="10">
                <a:latin typeface="Courier New"/>
                <a:cs typeface="Courier New"/>
              </a:rPr>
              <a:t>=</a:t>
            </a:r>
            <a:r>
              <a:rPr dirty="0" sz="1300" spc="-50">
                <a:latin typeface="Courier New"/>
                <a:cs typeface="Courier New"/>
              </a:rPr>
              <a:t> </a:t>
            </a:r>
            <a:r>
              <a:rPr dirty="0" sz="1300" spc="15">
                <a:latin typeface="Courier New"/>
                <a:cs typeface="Courier New"/>
              </a:rPr>
              <a:t>v_mgr;  </a:t>
            </a:r>
            <a:r>
              <a:rPr dirty="0" sz="1300" spc="10">
                <a:latin typeface="Courier New"/>
                <a:cs typeface="Courier New"/>
              </a:rPr>
              <a:t>IF </a:t>
            </a:r>
            <a:r>
              <a:rPr dirty="0" sz="1300" spc="15">
                <a:latin typeface="Courier New"/>
                <a:cs typeface="Courier New"/>
              </a:rPr>
              <a:t>SQL%NOTFOUND</a:t>
            </a:r>
            <a:r>
              <a:rPr dirty="0" sz="1300" spc="10">
                <a:latin typeface="Courier New"/>
                <a:cs typeface="Courier New"/>
              </a:rPr>
              <a:t> </a:t>
            </a:r>
            <a:r>
              <a:rPr dirty="0" sz="1300" spc="15">
                <a:latin typeface="Courier New"/>
                <a:cs typeface="Courier New"/>
              </a:rPr>
              <a:t>THEN</a:t>
            </a:r>
            <a:endParaRPr sz="1300">
              <a:latin typeface="Courier New"/>
              <a:cs typeface="Courier New"/>
            </a:endParaRPr>
          </a:p>
          <a:p>
            <a:pPr marL="643890">
              <a:lnSpc>
                <a:spcPts val="1525"/>
              </a:lnSpc>
            </a:pPr>
            <a:r>
              <a:rPr dirty="0" sz="1300" spc="15">
                <a:latin typeface="Courier New"/>
                <a:cs typeface="Courier New"/>
              </a:rPr>
              <a:t>RAISE_APPLICATION_ERROR(-20202,</a:t>
            </a:r>
            <a:endParaRPr sz="1300">
              <a:latin typeface="Courier New"/>
              <a:cs typeface="Courier New"/>
            </a:endParaRPr>
          </a:p>
          <a:p>
            <a:pPr marL="441959" marR="25400" indent="404495">
              <a:lnSpc>
                <a:spcPct val="101099"/>
              </a:lnSpc>
              <a:spcBef>
                <a:spcPts val="10"/>
              </a:spcBef>
            </a:pPr>
            <a:r>
              <a:rPr dirty="0" sz="1300" spc="15">
                <a:latin typeface="Courier New"/>
                <a:cs typeface="Courier New"/>
              </a:rPr>
              <a:t>'This </a:t>
            </a:r>
            <a:r>
              <a:rPr dirty="0" sz="1300" spc="10">
                <a:latin typeface="Courier New"/>
                <a:cs typeface="Courier New"/>
              </a:rPr>
              <a:t>is </a:t>
            </a:r>
            <a:r>
              <a:rPr dirty="0" sz="1300" spc="15">
                <a:latin typeface="Courier New"/>
                <a:cs typeface="Courier New"/>
              </a:rPr>
              <a:t>not </a:t>
            </a:r>
            <a:r>
              <a:rPr dirty="0" sz="1300" spc="10">
                <a:latin typeface="Courier New"/>
                <a:cs typeface="Courier New"/>
              </a:rPr>
              <a:t>a </a:t>
            </a:r>
            <a:r>
              <a:rPr dirty="0" sz="1300" spc="15">
                <a:latin typeface="Courier New"/>
                <a:cs typeface="Courier New"/>
              </a:rPr>
              <a:t>valid manager');  END IF;</a:t>
            </a:r>
            <a:endParaRPr sz="1300">
              <a:latin typeface="Courier New"/>
              <a:cs typeface="Courier New"/>
            </a:endParaRPr>
          </a:p>
          <a:p>
            <a:pPr marL="441959">
              <a:lnSpc>
                <a:spcPct val="100000"/>
              </a:lnSpc>
              <a:spcBef>
                <a:spcPts val="25"/>
              </a:spcBef>
            </a:pPr>
            <a:r>
              <a:rPr dirty="0" sz="1300" spc="10">
                <a:latin typeface="Courier New"/>
                <a:cs typeface="Courier New"/>
              </a:rPr>
              <a:t>...</a:t>
            </a:r>
            <a:endParaRPr sz="1300">
              <a:latin typeface="Courier New"/>
              <a:cs typeface="Courier New"/>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10483" y="1981961"/>
            <a:ext cx="1515110" cy="1666875"/>
          </a:xfrm>
          <a:custGeom>
            <a:avLst/>
            <a:gdLst/>
            <a:ahLst/>
            <a:cxnLst/>
            <a:rect l="l" t="t" r="r" b="b"/>
            <a:pathLst>
              <a:path w="1515110" h="1666875">
                <a:moveTo>
                  <a:pt x="1394459" y="0"/>
                </a:moveTo>
                <a:lnTo>
                  <a:pt x="0" y="0"/>
                </a:lnTo>
                <a:lnTo>
                  <a:pt x="0" y="45719"/>
                </a:lnTo>
                <a:lnTo>
                  <a:pt x="54863" y="45719"/>
                </a:lnTo>
                <a:lnTo>
                  <a:pt x="74675" y="46481"/>
                </a:lnTo>
                <a:lnTo>
                  <a:pt x="131479" y="55322"/>
                </a:lnTo>
                <a:lnTo>
                  <a:pt x="168316" y="70808"/>
                </a:lnTo>
                <a:lnTo>
                  <a:pt x="199671" y="94515"/>
                </a:lnTo>
                <a:lnTo>
                  <a:pt x="220979" y="126491"/>
                </a:lnTo>
                <a:lnTo>
                  <a:pt x="229361" y="153923"/>
                </a:lnTo>
                <a:lnTo>
                  <a:pt x="230885" y="164591"/>
                </a:lnTo>
                <a:lnTo>
                  <a:pt x="231647" y="178307"/>
                </a:lnTo>
                <a:lnTo>
                  <a:pt x="233171" y="194309"/>
                </a:lnTo>
                <a:lnTo>
                  <a:pt x="233171" y="212597"/>
                </a:lnTo>
                <a:lnTo>
                  <a:pt x="233933" y="233933"/>
                </a:lnTo>
                <a:lnTo>
                  <a:pt x="233933" y="258317"/>
                </a:lnTo>
                <a:lnTo>
                  <a:pt x="234695" y="284987"/>
                </a:lnTo>
                <a:lnTo>
                  <a:pt x="234695" y="1380743"/>
                </a:lnTo>
                <a:lnTo>
                  <a:pt x="232409" y="1461515"/>
                </a:lnTo>
                <a:lnTo>
                  <a:pt x="227788" y="1510805"/>
                </a:lnTo>
                <a:lnTo>
                  <a:pt x="214387" y="1549950"/>
                </a:lnTo>
                <a:lnTo>
                  <a:pt x="161126" y="1600792"/>
                </a:lnTo>
                <a:lnTo>
                  <a:pt x="121207" y="1613982"/>
                </a:lnTo>
                <a:lnTo>
                  <a:pt x="72389" y="1620011"/>
                </a:lnTo>
                <a:lnTo>
                  <a:pt x="54863" y="1620773"/>
                </a:lnTo>
                <a:lnTo>
                  <a:pt x="0" y="1620773"/>
                </a:lnTo>
                <a:lnTo>
                  <a:pt x="0" y="1666493"/>
                </a:lnTo>
                <a:lnTo>
                  <a:pt x="1439417" y="1666493"/>
                </a:lnTo>
                <a:lnTo>
                  <a:pt x="1514855" y="1136903"/>
                </a:lnTo>
                <a:lnTo>
                  <a:pt x="1469136" y="1136903"/>
                </a:lnTo>
                <a:lnTo>
                  <a:pt x="1452371" y="1190243"/>
                </a:lnTo>
                <a:lnTo>
                  <a:pt x="1433338" y="1240310"/>
                </a:lnTo>
                <a:lnTo>
                  <a:pt x="1411807" y="1286842"/>
                </a:lnTo>
                <a:lnTo>
                  <a:pt x="1387753" y="1329847"/>
                </a:lnTo>
                <a:lnTo>
                  <a:pt x="1361151" y="1369332"/>
                </a:lnTo>
                <a:lnTo>
                  <a:pt x="1331976" y="1405303"/>
                </a:lnTo>
                <a:lnTo>
                  <a:pt x="1300203" y="1437767"/>
                </a:lnTo>
                <a:lnTo>
                  <a:pt x="1265805" y="1466730"/>
                </a:lnTo>
                <a:lnTo>
                  <a:pt x="1228759" y="1492199"/>
                </a:lnTo>
                <a:lnTo>
                  <a:pt x="1189040" y="1514181"/>
                </a:lnTo>
                <a:lnTo>
                  <a:pt x="1146621" y="1532681"/>
                </a:lnTo>
                <a:lnTo>
                  <a:pt x="1101478" y="1547708"/>
                </a:lnTo>
                <a:lnTo>
                  <a:pt x="1053585" y="1559266"/>
                </a:lnTo>
                <a:lnTo>
                  <a:pt x="1002918" y="1567363"/>
                </a:lnTo>
                <a:lnTo>
                  <a:pt x="949451" y="1572005"/>
                </a:lnTo>
                <a:lnTo>
                  <a:pt x="893063" y="1574291"/>
                </a:lnTo>
                <a:lnTo>
                  <a:pt x="793241" y="1574291"/>
                </a:lnTo>
                <a:lnTo>
                  <a:pt x="748292" y="1571564"/>
                </a:lnTo>
                <a:lnTo>
                  <a:pt x="707516" y="1562566"/>
                </a:lnTo>
                <a:lnTo>
                  <a:pt x="672837" y="1541905"/>
                </a:lnTo>
                <a:lnTo>
                  <a:pt x="646175" y="1504187"/>
                </a:lnTo>
                <a:lnTo>
                  <a:pt x="645413" y="1499615"/>
                </a:lnTo>
                <a:lnTo>
                  <a:pt x="643889" y="1495043"/>
                </a:lnTo>
                <a:lnTo>
                  <a:pt x="639103" y="1464094"/>
                </a:lnTo>
                <a:lnTo>
                  <a:pt x="636831" y="1432059"/>
                </a:lnTo>
                <a:lnTo>
                  <a:pt x="634745" y="1368551"/>
                </a:lnTo>
                <a:lnTo>
                  <a:pt x="634745" y="866393"/>
                </a:lnTo>
                <a:lnTo>
                  <a:pt x="691133" y="868679"/>
                </a:lnTo>
                <a:lnTo>
                  <a:pt x="738179" y="873884"/>
                </a:lnTo>
                <a:lnTo>
                  <a:pt x="782388" y="883896"/>
                </a:lnTo>
                <a:lnTo>
                  <a:pt x="823641" y="901539"/>
                </a:lnTo>
                <a:lnTo>
                  <a:pt x="861821" y="929639"/>
                </a:lnTo>
                <a:lnTo>
                  <a:pt x="889253" y="960119"/>
                </a:lnTo>
                <a:lnTo>
                  <a:pt x="916304" y="1001291"/>
                </a:lnTo>
                <a:lnTo>
                  <a:pt x="938440" y="1044823"/>
                </a:lnTo>
                <a:lnTo>
                  <a:pt x="956043" y="1090325"/>
                </a:lnTo>
                <a:lnTo>
                  <a:pt x="969493" y="1137405"/>
                </a:lnTo>
                <a:lnTo>
                  <a:pt x="979169" y="1185671"/>
                </a:lnTo>
                <a:lnTo>
                  <a:pt x="989076" y="1253489"/>
                </a:lnTo>
                <a:lnTo>
                  <a:pt x="1035557" y="1253489"/>
                </a:lnTo>
                <a:lnTo>
                  <a:pt x="1035557" y="380999"/>
                </a:lnTo>
                <a:lnTo>
                  <a:pt x="989076" y="380999"/>
                </a:lnTo>
                <a:lnTo>
                  <a:pt x="982979" y="428243"/>
                </a:lnTo>
                <a:lnTo>
                  <a:pt x="973454" y="481396"/>
                </a:lnTo>
                <a:lnTo>
                  <a:pt x="961834" y="531513"/>
                </a:lnTo>
                <a:lnTo>
                  <a:pt x="947544" y="578160"/>
                </a:lnTo>
                <a:lnTo>
                  <a:pt x="930012" y="620903"/>
                </a:lnTo>
                <a:lnTo>
                  <a:pt x="908663" y="659304"/>
                </a:lnTo>
                <a:lnTo>
                  <a:pt x="882924" y="692930"/>
                </a:lnTo>
                <a:lnTo>
                  <a:pt x="852219" y="721345"/>
                </a:lnTo>
                <a:lnTo>
                  <a:pt x="815976" y="744114"/>
                </a:lnTo>
                <a:lnTo>
                  <a:pt x="773620" y="760801"/>
                </a:lnTo>
                <a:lnTo>
                  <a:pt x="724577" y="770972"/>
                </a:lnTo>
                <a:lnTo>
                  <a:pt x="668273" y="774191"/>
                </a:lnTo>
                <a:lnTo>
                  <a:pt x="634745" y="774191"/>
                </a:lnTo>
                <a:lnTo>
                  <a:pt x="634745" y="96011"/>
                </a:lnTo>
                <a:lnTo>
                  <a:pt x="806957" y="96011"/>
                </a:lnTo>
                <a:lnTo>
                  <a:pt x="861445" y="95595"/>
                </a:lnTo>
                <a:lnTo>
                  <a:pt x="913096" y="97051"/>
                </a:lnTo>
                <a:lnTo>
                  <a:pt x="961916" y="100660"/>
                </a:lnTo>
                <a:lnTo>
                  <a:pt x="1007914" y="106702"/>
                </a:lnTo>
                <a:lnTo>
                  <a:pt x="1051098" y="115457"/>
                </a:lnTo>
                <a:lnTo>
                  <a:pt x="1091476" y="127205"/>
                </a:lnTo>
                <a:lnTo>
                  <a:pt x="1129056" y="142226"/>
                </a:lnTo>
                <a:lnTo>
                  <a:pt x="1163845" y="160801"/>
                </a:lnTo>
                <a:lnTo>
                  <a:pt x="1195851" y="183208"/>
                </a:lnTo>
                <a:lnTo>
                  <a:pt x="1225083" y="209729"/>
                </a:lnTo>
                <a:lnTo>
                  <a:pt x="1251548" y="240643"/>
                </a:lnTo>
                <a:lnTo>
                  <a:pt x="1275254" y="276230"/>
                </a:lnTo>
                <a:lnTo>
                  <a:pt x="1296208" y="316771"/>
                </a:lnTo>
                <a:lnTo>
                  <a:pt x="1314419" y="362546"/>
                </a:lnTo>
                <a:lnTo>
                  <a:pt x="1329895" y="413834"/>
                </a:lnTo>
                <a:lnTo>
                  <a:pt x="1342644" y="470915"/>
                </a:lnTo>
                <a:lnTo>
                  <a:pt x="1347215" y="493013"/>
                </a:lnTo>
                <a:lnTo>
                  <a:pt x="1394459" y="493013"/>
                </a:lnTo>
                <a:lnTo>
                  <a:pt x="1394459" y="0"/>
                </a:lnTo>
                <a:close/>
              </a:path>
            </a:pathLst>
          </a:custGeom>
          <a:solidFill>
            <a:srgbClr val="CCCCCC"/>
          </a:solidFill>
        </p:spPr>
        <p:txBody>
          <a:bodyPr wrap="square" lIns="0" tIns="0" rIns="0" bIns="0" rtlCol="0"/>
          <a:lstStyle/>
          <a:p/>
        </p:txBody>
      </p:sp>
      <p:sp>
        <p:nvSpPr>
          <p:cNvPr id="3" name="object 3"/>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4933" y="502158"/>
            <a:ext cx="6539865" cy="4905375"/>
          </a:xfrm>
          <a:prstGeom prst="rect">
            <a:avLst/>
          </a:prstGeom>
          <a:ln w="9905">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5"/>
              </a:spcBef>
            </a:pPr>
            <a:endParaRPr sz="2050">
              <a:latin typeface="Times New Roman"/>
              <a:cs typeface="Times New Roman"/>
            </a:endParaRPr>
          </a:p>
          <a:p>
            <a:pPr algn="ctr">
              <a:lnSpc>
                <a:spcPct val="100000"/>
              </a:lnSpc>
              <a:spcBef>
                <a:spcPts val="5"/>
              </a:spcBef>
            </a:pPr>
            <a:r>
              <a:rPr dirty="0" sz="2000" b="1">
                <a:latin typeface="Arial"/>
                <a:cs typeface="Arial"/>
              </a:rPr>
              <a:t>JDeveloper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5"/>
              </a:spcBef>
            </a:pPr>
            <a:endParaRPr sz="20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b="1">
                <a:latin typeface="Arial"/>
                <a:cs typeface="Arial"/>
              </a:rPr>
              <a:t>JDeveloper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197483" y="1297305"/>
            <a:ext cx="5375275" cy="3658870"/>
            <a:chOff x="1197483" y="1297305"/>
            <a:chExt cx="5375275" cy="3658870"/>
          </a:xfrm>
        </p:grpSpPr>
        <p:sp>
          <p:nvSpPr>
            <p:cNvPr id="5" name="object 5"/>
            <p:cNvSpPr/>
            <p:nvPr/>
          </p:nvSpPr>
          <p:spPr>
            <a:xfrm>
              <a:off x="1218438" y="1318260"/>
              <a:ext cx="5334000" cy="361721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207770" y="1307592"/>
              <a:ext cx="5354955" cy="3637915"/>
            </a:xfrm>
            <a:custGeom>
              <a:avLst/>
              <a:gdLst/>
              <a:ahLst/>
              <a:cxnLst/>
              <a:rect l="l" t="t" r="r" b="b"/>
              <a:pathLst>
                <a:path w="5354955" h="3637915">
                  <a:moveTo>
                    <a:pt x="5354574" y="0"/>
                  </a:moveTo>
                  <a:lnTo>
                    <a:pt x="0" y="0"/>
                  </a:lnTo>
                  <a:lnTo>
                    <a:pt x="0" y="3637788"/>
                  </a:lnTo>
                  <a:lnTo>
                    <a:pt x="5354574" y="3637788"/>
                  </a:lnTo>
                  <a:lnTo>
                    <a:pt x="5354574"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332855" cy="1885314"/>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JDeveloper</a:t>
            </a:r>
            <a:endParaRPr sz="1250">
              <a:latin typeface="Arial"/>
              <a:cs typeface="Arial"/>
            </a:endParaRPr>
          </a:p>
          <a:p>
            <a:pPr marL="132080" marR="10160">
              <a:lnSpc>
                <a:spcPct val="100000"/>
              </a:lnSpc>
              <a:spcBef>
                <a:spcPts val="360"/>
              </a:spcBef>
            </a:pPr>
            <a:r>
              <a:rPr dirty="0" sz="1250">
                <a:latin typeface="Times New Roman"/>
                <a:cs typeface="Times New Roman"/>
              </a:rPr>
              <a:t>Oracle JDeveloper 10</a:t>
            </a:r>
            <a:r>
              <a:rPr dirty="0" sz="1250" i="1">
                <a:latin typeface="Times New Roman"/>
                <a:cs typeface="Times New Roman"/>
              </a:rPr>
              <a:t>g </a:t>
            </a:r>
            <a:r>
              <a:rPr dirty="0" sz="1250">
                <a:latin typeface="Times New Roman"/>
                <a:cs typeface="Times New Roman"/>
              </a:rPr>
              <a:t>is an integrated development </a:t>
            </a:r>
            <a:r>
              <a:rPr dirty="0" sz="1250" spc="-5">
                <a:latin typeface="Times New Roman"/>
                <a:cs typeface="Times New Roman"/>
              </a:rPr>
              <a:t>environment </a:t>
            </a:r>
            <a:r>
              <a:rPr dirty="0" sz="1250">
                <a:latin typeface="Times New Roman"/>
                <a:cs typeface="Times New Roman"/>
              </a:rPr>
              <a:t>(IDE) for </a:t>
            </a:r>
            <a:r>
              <a:rPr dirty="0" sz="1250" spc="-5">
                <a:latin typeface="Times New Roman"/>
                <a:cs typeface="Times New Roman"/>
              </a:rPr>
              <a:t>developing </a:t>
            </a:r>
            <a:r>
              <a:rPr dirty="0" sz="1250">
                <a:latin typeface="Times New Roman"/>
                <a:cs typeface="Times New Roman"/>
              </a:rPr>
              <a:t>and  deploying Java applications and Web </a:t>
            </a:r>
            <a:r>
              <a:rPr dirty="0" sz="1250" spc="-5">
                <a:latin typeface="Times New Roman"/>
                <a:cs typeface="Times New Roman"/>
              </a:rPr>
              <a:t>services. </a:t>
            </a:r>
            <a:r>
              <a:rPr dirty="0" sz="1250">
                <a:latin typeface="Times New Roman"/>
                <a:cs typeface="Times New Roman"/>
              </a:rPr>
              <a:t>It </a:t>
            </a:r>
            <a:r>
              <a:rPr dirty="0" sz="1250" spc="-5">
                <a:latin typeface="Times New Roman"/>
                <a:cs typeface="Times New Roman"/>
              </a:rPr>
              <a:t>supports </a:t>
            </a:r>
            <a:r>
              <a:rPr dirty="0" sz="1250">
                <a:latin typeface="Times New Roman"/>
                <a:cs typeface="Times New Roman"/>
              </a:rPr>
              <a:t>every stage of the software  development life cycle </a:t>
            </a:r>
            <a:r>
              <a:rPr dirty="0" sz="1250" spc="5">
                <a:latin typeface="Times New Roman"/>
                <a:cs typeface="Times New Roman"/>
              </a:rPr>
              <a:t>(SDLC) </a:t>
            </a:r>
            <a:r>
              <a:rPr dirty="0" sz="1250">
                <a:latin typeface="Times New Roman"/>
                <a:cs typeface="Times New Roman"/>
              </a:rPr>
              <a:t>from modeling to deploying. It has the features to use the latest  </a:t>
            </a:r>
            <a:r>
              <a:rPr dirty="0" sz="1250" spc="-5">
                <a:latin typeface="Times New Roman"/>
                <a:cs typeface="Times New Roman"/>
              </a:rPr>
              <a:t>industry standards </a:t>
            </a:r>
            <a:r>
              <a:rPr dirty="0" sz="1250">
                <a:latin typeface="Times New Roman"/>
                <a:cs typeface="Times New Roman"/>
              </a:rPr>
              <a:t>for Java, </a:t>
            </a:r>
            <a:r>
              <a:rPr dirty="0" sz="1250" spc="-5">
                <a:latin typeface="Times New Roman"/>
                <a:cs typeface="Times New Roman"/>
              </a:rPr>
              <a:t>Extensible </a:t>
            </a:r>
            <a:r>
              <a:rPr dirty="0" sz="1250">
                <a:latin typeface="Times New Roman"/>
                <a:cs typeface="Times New Roman"/>
              </a:rPr>
              <a:t>Markup Language (XML), and SQL while developing an  application.</a:t>
            </a:r>
            <a:endParaRPr sz="1250">
              <a:latin typeface="Times New Roman"/>
              <a:cs typeface="Times New Roman"/>
            </a:endParaRPr>
          </a:p>
          <a:p>
            <a:pPr marL="132080" marR="5080" indent="-635">
              <a:lnSpc>
                <a:spcPct val="100000"/>
              </a:lnSpc>
              <a:spcBef>
                <a:spcPts val="415"/>
              </a:spcBef>
            </a:pPr>
            <a:r>
              <a:rPr dirty="0" sz="1250">
                <a:latin typeface="Times New Roman"/>
                <a:cs typeface="Times New Roman"/>
              </a:rPr>
              <a:t>Oracle JDeveloper 10</a:t>
            </a:r>
            <a:r>
              <a:rPr dirty="0" sz="1250" i="1">
                <a:latin typeface="Times New Roman"/>
                <a:cs typeface="Times New Roman"/>
              </a:rPr>
              <a:t>g </a:t>
            </a:r>
            <a:r>
              <a:rPr dirty="0" sz="1250">
                <a:latin typeface="Times New Roman"/>
                <a:cs typeface="Times New Roman"/>
              </a:rPr>
              <a:t>initiates a new approach to </a:t>
            </a:r>
            <a:r>
              <a:rPr dirty="0" sz="1250" spc="5">
                <a:latin typeface="Times New Roman"/>
                <a:cs typeface="Times New Roman"/>
              </a:rPr>
              <a:t>J2EE </a:t>
            </a:r>
            <a:r>
              <a:rPr dirty="0" sz="1250">
                <a:latin typeface="Times New Roman"/>
                <a:cs typeface="Times New Roman"/>
              </a:rPr>
              <a:t>development with the features that  enables visual and declarative development. This innovative approach </a:t>
            </a:r>
            <a:r>
              <a:rPr dirty="0" sz="1250" spc="5">
                <a:latin typeface="Times New Roman"/>
                <a:cs typeface="Times New Roman"/>
              </a:rPr>
              <a:t>makes </a:t>
            </a:r>
            <a:r>
              <a:rPr dirty="0" sz="1250">
                <a:latin typeface="Times New Roman"/>
                <a:cs typeface="Times New Roman"/>
              </a:rPr>
              <a:t>J2EE development  simple and efficient.</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2</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b="1">
                <a:latin typeface="Arial"/>
                <a:cs typeface="Arial"/>
              </a:rPr>
              <a:t>Connection</a:t>
            </a:r>
            <a:r>
              <a:rPr dirty="0" sz="2000" spc="-5" b="1">
                <a:latin typeface="Arial"/>
                <a:cs typeface="Arial"/>
              </a:rPr>
              <a:t> </a:t>
            </a:r>
            <a:r>
              <a:rPr dirty="0" sz="2000" b="1">
                <a:latin typeface="Arial"/>
                <a:cs typeface="Arial"/>
              </a:rPr>
              <a:t>Navigator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927985" y="1783460"/>
            <a:ext cx="1914525" cy="2718435"/>
            <a:chOff x="2927985" y="1783460"/>
            <a:chExt cx="1914525" cy="2718435"/>
          </a:xfrm>
        </p:grpSpPr>
        <p:sp>
          <p:nvSpPr>
            <p:cNvPr id="5" name="object 5"/>
            <p:cNvSpPr/>
            <p:nvPr/>
          </p:nvSpPr>
          <p:spPr>
            <a:xfrm>
              <a:off x="2948940" y="1804415"/>
              <a:ext cx="1872995" cy="267690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938272" y="1793747"/>
              <a:ext cx="1893570" cy="2697480"/>
            </a:xfrm>
            <a:custGeom>
              <a:avLst/>
              <a:gdLst/>
              <a:ahLst/>
              <a:cxnLst/>
              <a:rect l="l" t="t" r="r" b="b"/>
              <a:pathLst>
                <a:path w="1893570" h="2697479">
                  <a:moveTo>
                    <a:pt x="1893570" y="0"/>
                  </a:moveTo>
                  <a:lnTo>
                    <a:pt x="0" y="0"/>
                  </a:lnTo>
                  <a:lnTo>
                    <a:pt x="0" y="2697479"/>
                  </a:lnTo>
                  <a:lnTo>
                    <a:pt x="1893570" y="2697479"/>
                  </a:lnTo>
                  <a:lnTo>
                    <a:pt x="189357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241415" cy="1263015"/>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Connection</a:t>
            </a:r>
            <a:r>
              <a:rPr dirty="0" sz="1250" spc="-10" b="1">
                <a:latin typeface="Arial"/>
                <a:cs typeface="Arial"/>
              </a:rPr>
              <a:t> </a:t>
            </a:r>
            <a:r>
              <a:rPr dirty="0" sz="1250" b="1">
                <a:latin typeface="Arial"/>
                <a:cs typeface="Arial"/>
              </a:rPr>
              <a:t>Navigator</a:t>
            </a:r>
            <a:endParaRPr sz="1250">
              <a:latin typeface="Arial"/>
              <a:cs typeface="Arial"/>
            </a:endParaRPr>
          </a:p>
          <a:p>
            <a:pPr marL="132080" marR="5080" indent="-635">
              <a:lnSpc>
                <a:spcPct val="100000"/>
              </a:lnSpc>
              <a:spcBef>
                <a:spcPts val="360"/>
              </a:spcBef>
            </a:pPr>
            <a:r>
              <a:rPr dirty="0" sz="1250">
                <a:latin typeface="Times New Roman"/>
                <a:cs typeface="Times New Roman"/>
              </a:rPr>
              <a:t>Using Oracle JDeveloper </a:t>
            </a:r>
            <a:r>
              <a:rPr dirty="0" sz="1250" spc="5">
                <a:latin typeface="Times New Roman"/>
                <a:cs typeface="Times New Roman"/>
              </a:rPr>
              <a:t>10</a:t>
            </a:r>
            <a:r>
              <a:rPr dirty="0" sz="1250" spc="5" i="1">
                <a:latin typeface="Times New Roman"/>
                <a:cs typeface="Times New Roman"/>
              </a:rPr>
              <a:t>g</a:t>
            </a:r>
            <a:r>
              <a:rPr dirty="0" sz="1250" spc="5">
                <a:latin typeface="Times New Roman"/>
                <a:cs typeface="Times New Roman"/>
              </a:rPr>
              <a:t>, </a:t>
            </a:r>
            <a:r>
              <a:rPr dirty="0" sz="1250">
                <a:latin typeface="Times New Roman"/>
                <a:cs typeface="Times New Roman"/>
              </a:rPr>
              <a:t>you can </a:t>
            </a:r>
            <a:r>
              <a:rPr dirty="0" sz="1250" spc="-5">
                <a:latin typeface="Times New Roman"/>
                <a:cs typeface="Times New Roman"/>
              </a:rPr>
              <a:t>store </a:t>
            </a:r>
            <a:r>
              <a:rPr dirty="0" sz="1250">
                <a:latin typeface="Times New Roman"/>
                <a:cs typeface="Times New Roman"/>
              </a:rPr>
              <a:t>the information necessary to connect to a database  in an object called “connection.” </a:t>
            </a:r>
            <a:r>
              <a:rPr dirty="0" sz="1250" spc="5">
                <a:latin typeface="Times New Roman"/>
                <a:cs typeface="Times New Roman"/>
              </a:rPr>
              <a:t>A </a:t>
            </a:r>
            <a:r>
              <a:rPr dirty="0" sz="1250">
                <a:latin typeface="Times New Roman"/>
                <a:cs typeface="Times New Roman"/>
              </a:rPr>
              <a:t>connection is </a:t>
            </a:r>
            <a:r>
              <a:rPr dirty="0" sz="1250" spc="-5">
                <a:latin typeface="Times New Roman"/>
                <a:cs typeface="Times New Roman"/>
              </a:rPr>
              <a:t>stored </a:t>
            </a:r>
            <a:r>
              <a:rPr dirty="0" sz="1250">
                <a:latin typeface="Times New Roman"/>
                <a:cs typeface="Times New Roman"/>
              </a:rPr>
              <a:t>as part of the IDE </a:t>
            </a:r>
            <a:r>
              <a:rPr dirty="0" sz="1250" spc="-5">
                <a:latin typeface="Times New Roman"/>
                <a:cs typeface="Times New Roman"/>
              </a:rPr>
              <a:t>settings, </a:t>
            </a:r>
            <a:r>
              <a:rPr dirty="0" sz="1250">
                <a:latin typeface="Times New Roman"/>
                <a:cs typeface="Times New Roman"/>
              </a:rPr>
              <a:t>and can </a:t>
            </a:r>
            <a:r>
              <a:rPr dirty="0" sz="1250" spc="-5">
                <a:latin typeface="Times New Roman"/>
                <a:cs typeface="Times New Roman"/>
              </a:rPr>
              <a:t>be  </a:t>
            </a:r>
            <a:r>
              <a:rPr dirty="0" sz="1250">
                <a:latin typeface="Times New Roman"/>
                <a:cs typeface="Times New Roman"/>
              </a:rPr>
              <a:t>exported and imported for easy </a:t>
            </a:r>
            <a:r>
              <a:rPr dirty="0" sz="1250" spc="-5">
                <a:latin typeface="Times New Roman"/>
                <a:cs typeface="Times New Roman"/>
              </a:rPr>
              <a:t>sharing </a:t>
            </a:r>
            <a:r>
              <a:rPr dirty="0" sz="1250" spc="5">
                <a:latin typeface="Times New Roman"/>
                <a:cs typeface="Times New Roman"/>
              </a:rPr>
              <a:t>among </a:t>
            </a:r>
            <a:r>
              <a:rPr dirty="0" sz="1250" spc="-5">
                <a:latin typeface="Times New Roman"/>
                <a:cs typeface="Times New Roman"/>
              </a:rPr>
              <a:t>groups </a:t>
            </a:r>
            <a:r>
              <a:rPr dirty="0" sz="1250">
                <a:latin typeface="Times New Roman"/>
                <a:cs typeface="Times New Roman"/>
              </a:rPr>
              <a:t>of </a:t>
            </a:r>
            <a:r>
              <a:rPr dirty="0" sz="1250" spc="-5">
                <a:latin typeface="Times New Roman"/>
                <a:cs typeface="Times New Roman"/>
              </a:rPr>
              <a:t>users. </a:t>
            </a:r>
            <a:r>
              <a:rPr dirty="0" sz="1250" spc="5">
                <a:latin typeface="Times New Roman"/>
                <a:cs typeface="Times New Roman"/>
              </a:rPr>
              <a:t>A </a:t>
            </a:r>
            <a:r>
              <a:rPr dirty="0" sz="1250">
                <a:latin typeface="Times New Roman"/>
                <a:cs typeface="Times New Roman"/>
              </a:rPr>
              <a:t>connection serves </a:t>
            </a:r>
            <a:r>
              <a:rPr dirty="0" sz="1250" spc="-5">
                <a:latin typeface="Times New Roman"/>
                <a:cs typeface="Times New Roman"/>
              </a:rPr>
              <a:t>several  purposes </a:t>
            </a:r>
            <a:r>
              <a:rPr dirty="0" sz="1250">
                <a:latin typeface="Times New Roman"/>
                <a:cs typeface="Times New Roman"/>
              </a:rPr>
              <a:t>from browsing the </a:t>
            </a:r>
            <a:r>
              <a:rPr dirty="0" sz="1250" spc="-5">
                <a:latin typeface="Times New Roman"/>
                <a:cs typeface="Times New Roman"/>
              </a:rPr>
              <a:t>database </a:t>
            </a:r>
            <a:r>
              <a:rPr dirty="0" sz="1250">
                <a:latin typeface="Times New Roman"/>
                <a:cs typeface="Times New Roman"/>
              </a:rPr>
              <a:t>and building applications, all the way through to  deployment.</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3</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Trigger Timing</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5" b="1">
                <a:latin typeface="Arial"/>
                <a:cs typeface="Arial"/>
              </a:rPr>
              <a:t>When </a:t>
            </a:r>
            <a:r>
              <a:rPr dirty="0" sz="1550" spc="10" b="1">
                <a:latin typeface="Arial"/>
                <a:cs typeface="Arial"/>
              </a:rPr>
              <a:t>should the trigger</a:t>
            </a:r>
            <a:r>
              <a:rPr dirty="0" sz="1550" b="1">
                <a:latin typeface="Arial"/>
                <a:cs typeface="Arial"/>
              </a:rPr>
              <a:t> </a:t>
            </a:r>
            <a:r>
              <a:rPr dirty="0" sz="1550" spc="5" b="1">
                <a:latin typeface="Arial"/>
                <a:cs typeface="Arial"/>
              </a:rPr>
              <a:t>fire?</a:t>
            </a:r>
            <a:endParaRPr sz="1550">
              <a:latin typeface="Arial"/>
              <a:cs typeface="Arial"/>
            </a:endParaRPr>
          </a:p>
          <a:p>
            <a:pPr marL="1035050" marR="1280160" indent="-327025">
              <a:lnSpc>
                <a:spcPct val="107800"/>
              </a:lnSpc>
              <a:spcBef>
                <a:spcPts val="140"/>
              </a:spcBef>
              <a:buClr>
                <a:srgbClr val="FF0000"/>
              </a:buClr>
              <a:buFont typeface="Arial"/>
              <a:buChar char="•"/>
              <a:tabLst>
                <a:tab pos="1035050" algn="l"/>
                <a:tab pos="1035685" algn="l"/>
              </a:tabLst>
            </a:pPr>
            <a:r>
              <a:rPr dirty="0" sz="1550" spc="10" b="1">
                <a:latin typeface="Courier New"/>
                <a:cs typeface="Courier New"/>
              </a:rPr>
              <a:t>BEFORE</a:t>
            </a:r>
            <a:r>
              <a:rPr dirty="0" sz="1550" spc="10" b="1">
                <a:latin typeface="Arial"/>
                <a:cs typeface="Arial"/>
              </a:rPr>
              <a:t>: Execute the trigger body before the  triggering </a:t>
            </a:r>
            <a:r>
              <a:rPr dirty="0" sz="1550" spc="15" b="1">
                <a:latin typeface="Arial"/>
                <a:cs typeface="Arial"/>
              </a:rPr>
              <a:t>DML </a:t>
            </a:r>
            <a:r>
              <a:rPr dirty="0" sz="1550" spc="10" b="1">
                <a:latin typeface="Arial"/>
                <a:cs typeface="Arial"/>
              </a:rPr>
              <a:t>event on a</a:t>
            </a:r>
            <a:r>
              <a:rPr dirty="0" sz="1550" spc="-5" b="1">
                <a:latin typeface="Arial"/>
                <a:cs typeface="Arial"/>
              </a:rPr>
              <a:t> </a:t>
            </a:r>
            <a:r>
              <a:rPr dirty="0" sz="1550" spc="5" b="1">
                <a:latin typeface="Arial"/>
                <a:cs typeface="Arial"/>
              </a:rPr>
              <a:t>table.</a:t>
            </a:r>
            <a:endParaRPr sz="1550">
              <a:latin typeface="Arial"/>
              <a:cs typeface="Arial"/>
            </a:endParaRPr>
          </a:p>
          <a:p>
            <a:pPr marL="1035050" marR="1579245" indent="-327025">
              <a:lnSpc>
                <a:spcPct val="107400"/>
              </a:lnSpc>
              <a:spcBef>
                <a:spcPts val="150"/>
              </a:spcBef>
              <a:buClr>
                <a:srgbClr val="FF0000"/>
              </a:buClr>
              <a:buFont typeface="Arial"/>
              <a:buChar char="•"/>
              <a:tabLst>
                <a:tab pos="1035050" algn="l"/>
                <a:tab pos="1035685" algn="l"/>
              </a:tabLst>
            </a:pPr>
            <a:r>
              <a:rPr dirty="0" sz="1550" spc="10" b="1">
                <a:latin typeface="Courier New"/>
                <a:cs typeface="Courier New"/>
              </a:rPr>
              <a:t>AFTER</a:t>
            </a:r>
            <a:r>
              <a:rPr dirty="0" sz="1550" spc="10" b="1">
                <a:latin typeface="Arial"/>
                <a:cs typeface="Arial"/>
              </a:rPr>
              <a:t>: Execute the trigger body </a:t>
            </a:r>
            <a:r>
              <a:rPr dirty="0" sz="1550" spc="5" b="1">
                <a:latin typeface="Arial"/>
                <a:cs typeface="Arial"/>
              </a:rPr>
              <a:t>after </a:t>
            </a:r>
            <a:r>
              <a:rPr dirty="0" sz="1550" spc="10" b="1">
                <a:latin typeface="Arial"/>
                <a:cs typeface="Arial"/>
              </a:rPr>
              <a:t>the  triggering </a:t>
            </a:r>
            <a:r>
              <a:rPr dirty="0" sz="1550" spc="15" b="1">
                <a:latin typeface="Arial"/>
                <a:cs typeface="Arial"/>
              </a:rPr>
              <a:t>DML </a:t>
            </a:r>
            <a:r>
              <a:rPr dirty="0" sz="1550" spc="10" b="1">
                <a:latin typeface="Arial"/>
                <a:cs typeface="Arial"/>
              </a:rPr>
              <a:t>event on a</a:t>
            </a:r>
            <a:r>
              <a:rPr dirty="0" sz="1550" spc="-10" b="1">
                <a:latin typeface="Arial"/>
                <a:cs typeface="Arial"/>
              </a:rPr>
              <a:t> </a:t>
            </a:r>
            <a:r>
              <a:rPr dirty="0" sz="1550" spc="5" b="1">
                <a:latin typeface="Arial"/>
                <a:cs typeface="Arial"/>
              </a:rPr>
              <a:t>table.</a:t>
            </a:r>
            <a:endParaRPr sz="1550">
              <a:latin typeface="Arial"/>
              <a:cs typeface="Arial"/>
            </a:endParaRPr>
          </a:p>
          <a:p>
            <a:pPr marL="1035050" marR="882650" indent="-327025">
              <a:lnSpc>
                <a:spcPct val="104500"/>
              </a:lnSpc>
              <a:spcBef>
                <a:spcPts val="200"/>
              </a:spcBef>
              <a:buClr>
                <a:srgbClr val="FF0000"/>
              </a:buClr>
              <a:buFont typeface="Arial"/>
              <a:buChar char="•"/>
              <a:tabLst>
                <a:tab pos="1035050" algn="l"/>
                <a:tab pos="1035685" algn="l"/>
              </a:tabLst>
            </a:pPr>
            <a:r>
              <a:rPr dirty="0" sz="1550" spc="10" b="1">
                <a:latin typeface="Courier New"/>
                <a:cs typeface="Courier New"/>
              </a:rPr>
              <a:t>INSTEAD</a:t>
            </a:r>
            <a:r>
              <a:rPr dirty="0" sz="1550" spc="-530" b="1">
                <a:latin typeface="Courier New"/>
                <a:cs typeface="Courier New"/>
              </a:rPr>
              <a:t> </a:t>
            </a:r>
            <a:r>
              <a:rPr dirty="0" sz="1550" spc="10" b="1">
                <a:latin typeface="Courier New"/>
                <a:cs typeface="Courier New"/>
              </a:rPr>
              <a:t>OF</a:t>
            </a:r>
            <a:r>
              <a:rPr dirty="0" sz="1550" spc="10" b="1">
                <a:latin typeface="Arial"/>
                <a:cs typeface="Arial"/>
              </a:rPr>
              <a:t>: Execute the trigger body instead of  the triggering statement. This </a:t>
            </a:r>
            <a:r>
              <a:rPr dirty="0" sz="1550" spc="5" b="1">
                <a:latin typeface="Arial"/>
                <a:cs typeface="Arial"/>
              </a:rPr>
              <a:t>is </a:t>
            </a:r>
            <a:r>
              <a:rPr dirty="0" sz="1550" spc="10" b="1">
                <a:latin typeface="Arial"/>
                <a:cs typeface="Arial"/>
              </a:rPr>
              <a:t>used </a:t>
            </a:r>
            <a:r>
              <a:rPr dirty="0" sz="1550" spc="5" b="1">
                <a:latin typeface="Arial"/>
                <a:cs typeface="Arial"/>
              </a:rPr>
              <a:t>for </a:t>
            </a:r>
            <a:r>
              <a:rPr dirty="0" sz="1550" spc="10" b="1">
                <a:latin typeface="Arial"/>
                <a:cs typeface="Arial"/>
              </a:rPr>
              <a:t>views  that are not otherwise</a:t>
            </a:r>
            <a:r>
              <a:rPr dirty="0" sz="1550" spc="-10" b="1">
                <a:latin typeface="Arial"/>
                <a:cs typeface="Arial"/>
              </a:rPr>
              <a:t> </a:t>
            </a:r>
            <a:r>
              <a:rPr dirty="0" sz="1550" spc="10" b="1">
                <a:latin typeface="Arial"/>
                <a:cs typeface="Arial"/>
              </a:rPr>
              <a:t>modifiable.</a:t>
            </a:r>
            <a:endParaRPr sz="1550">
              <a:latin typeface="Arial"/>
              <a:cs typeface="Arial"/>
            </a:endParaRPr>
          </a:p>
          <a:p>
            <a:pPr marL="626745" marR="1108710">
              <a:lnSpc>
                <a:spcPct val="101299"/>
              </a:lnSpc>
              <a:spcBef>
                <a:spcPts val="380"/>
              </a:spcBef>
            </a:pPr>
            <a:r>
              <a:rPr dirty="0" sz="1550" spc="10" b="1">
                <a:latin typeface="Arial"/>
                <a:cs typeface="Arial"/>
              </a:rPr>
              <a:t>Note: </a:t>
            </a:r>
            <a:r>
              <a:rPr dirty="0" sz="1550" spc="5" b="1">
                <a:latin typeface="Arial"/>
                <a:cs typeface="Arial"/>
              </a:rPr>
              <a:t>If </a:t>
            </a:r>
            <a:r>
              <a:rPr dirty="0" sz="1550" spc="10" b="1">
                <a:latin typeface="Arial"/>
                <a:cs typeface="Arial"/>
              </a:rPr>
              <a:t>multiple triggers are defined </a:t>
            </a:r>
            <a:r>
              <a:rPr dirty="0" sz="1550" spc="5" b="1">
                <a:latin typeface="Arial"/>
                <a:cs typeface="Arial"/>
              </a:rPr>
              <a:t>for </a:t>
            </a:r>
            <a:r>
              <a:rPr dirty="0" sz="1550" spc="10" b="1">
                <a:latin typeface="Arial"/>
                <a:cs typeface="Arial"/>
              </a:rPr>
              <a:t>the </a:t>
            </a:r>
            <a:r>
              <a:rPr dirty="0" sz="1550" spc="15" b="1">
                <a:latin typeface="Arial"/>
                <a:cs typeface="Arial"/>
              </a:rPr>
              <a:t>same  </a:t>
            </a:r>
            <a:r>
              <a:rPr dirty="0" sz="1550" spc="10" b="1">
                <a:latin typeface="Arial"/>
                <a:cs typeface="Arial"/>
              </a:rPr>
              <a:t>object, then the order of </a:t>
            </a:r>
            <a:r>
              <a:rPr dirty="0" sz="1550" spc="5" b="1">
                <a:latin typeface="Arial"/>
                <a:cs typeface="Arial"/>
              </a:rPr>
              <a:t>firing </a:t>
            </a:r>
            <a:r>
              <a:rPr dirty="0" sz="1550" spc="10" b="1">
                <a:latin typeface="Arial"/>
                <a:cs typeface="Arial"/>
              </a:rPr>
              <a:t>triggers </a:t>
            </a:r>
            <a:r>
              <a:rPr dirty="0" sz="1550" spc="5" b="1">
                <a:latin typeface="Arial"/>
                <a:cs typeface="Arial"/>
              </a:rPr>
              <a:t>is</a:t>
            </a:r>
            <a:r>
              <a:rPr dirty="0" sz="1550" spc="10" b="1">
                <a:latin typeface="Arial"/>
                <a:cs typeface="Arial"/>
              </a:rPr>
              <a:t> </a:t>
            </a:r>
            <a:r>
              <a:rPr dirty="0" sz="1550" spc="5" b="1">
                <a:latin typeface="Arial"/>
                <a:cs typeface="Arial"/>
              </a:rPr>
              <a:t>arbitrary.</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1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7</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19272"/>
            <a:ext cx="6233795" cy="391287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Trigger</a:t>
            </a:r>
            <a:r>
              <a:rPr dirty="0" sz="1300" spc="5" b="1">
                <a:latin typeface="Arial"/>
                <a:cs typeface="Arial"/>
              </a:rPr>
              <a:t> </a:t>
            </a:r>
            <a:r>
              <a:rPr dirty="0" sz="1300" spc="10" b="1">
                <a:latin typeface="Arial"/>
                <a:cs typeface="Arial"/>
              </a:rPr>
              <a:t>Timing</a:t>
            </a:r>
            <a:endParaRPr sz="1300">
              <a:latin typeface="Arial"/>
              <a:cs typeface="Arial"/>
            </a:endParaRPr>
          </a:p>
          <a:p>
            <a:pPr marL="137795">
              <a:lnSpc>
                <a:spcPct val="100000"/>
              </a:lnSpc>
              <a:spcBef>
                <a:spcPts val="315"/>
              </a:spcBef>
            </a:pPr>
            <a:r>
              <a:rPr dirty="0" sz="1300" spc="10">
                <a:latin typeface="Times New Roman"/>
                <a:cs typeface="Times New Roman"/>
              </a:rPr>
              <a:t>The </a:t>
            </a:r>
            <a:r>
              <a:rPr dirty="0" sz="1300" spc="15" b="1">
                <a:latin typeface="Courier New"/>
                <a:cs typeface="Courier New"/>
              </a:rPr>
              <a:t>BEFORE</a:t>
            </a:r>
            <a:r>
              <a:rPr dirty="0" sz="1300" spc="-425" b="1">
                <a:latin typeface="Courier New"/>
                <a:cs typeface="Courier New"/>
              </a:rPr>
              <a:t> </a:t>
            </a:r>
            <a:r>
              <a:rPr dirty="0" sz="1300" spc="5">
                <a:latin typeface="Times New Roman"/>
                <a:cs typeface="Times New Roman"/>
              </a:rPr>
              <a:t>trigger timing is frequently used in the following situations:</a:t>
            </a:r>
            <a:endParaRPr sz="1300">
              <a:latin typeface="Times New Roman"/>
              <a:cs typeface="Times New Roman"/>
            </a:endParaRPr>
          </a:p>
          <a:p>
            <a:pPr marL="515620" marR="89535" indent="-251460">
              <a:lnSpc>
                <a:spcPct val="96000"/>
              </a:lnSpc>
              <a:spcBef>
                <a:spcPts val="95"/>
              </a:spcBef>
              <a:buChar char="•"/>
              <a:tabLst>
                <a:tab pos="514984" algn="l"/>
                <a:tab pos="515620" algn="l"/>
              </a:tabLst>
            </a:pPr>
            <a:r>
              <a:rPr dirty="0" sz="1300" spc="5">
                <a:latin typeface="Times New Roman"/>
                <a:cs typeface="Times New Roman"/>
              </a:rPr>
              <a:t>To determine whether the triggering statement should be </a:t>
            </a:r>
            <a:r>
              <a:rPr dirty="0" sz="1300" spc="10">
                <a:latin typeface="Times New Roman"/>
                <a:cs typeface="Times New Roman"/>
              </a:rPr>
              <a:t>allowed </a:t>
            </a:r>
            <a:r>
              <a:rPr dirty="0" sz="1300" spc="5">
                <a:latin typeface="Times New Roman"/>
                <a:cs typeface="Times New Roman"/>
              </a:rPr>
              <a:t>to complete (This  eliminates unnecessary processing and enables a rollback in cases where an  exception is raised in the triggering action.)</a:t>
            </a:r>
            <a:endParaRPr sz="1300">
              <a:latin typeface="Times New Roman"/>
              <a:cs typeface="Times New Roman"/>
            </a:endParaRPr>
          </a:p>
          <a:p>
            <a:pPr marL="515620" indent="-252095">
              <a:lnSpc>
                <a:spcPts val="1430"/>
              </a:lnSpc>
              <a:buChar char="•"/>
              <a:tabLst>
                <a:tab pos="514984" algn="l"/>
                <a:tab pos="516255" algn="l"/>
              </a:tabLst>
            </a:pPr>
            <a:r>
              <a:rPr dirty="0" sz="1300" spc="5">
                <a:latin typeface="Times New Roman"/>
                <a:cs typeface="Times New Roman"/>
              </a:rPr>
              <a:t>To derive</a:t>
            </a:r>
            <a:r>
              <a:rPr dirty="0" sz="1300" spc="10">
                <a:latin typeface="Times New Roman"/>
                <a:cs typeface="Times New Roman"/>
              </a:rPr>
              <a:t> column </a:t>
            </a:r>
            <a:r>
              <a:rPr dirty="0" sz="1300" spc="5">
                <a:latin typeface="Times New Roman"/>
                <a:cs typeface="Times New Roman"/>
              </a:rPr>
              <a:t>values</a:t>
            </a:r>
            <a:r>
              <a:rPr dirty="0" sz="1300" spc="10">
                <a:latin typeface="Times New Roman"/>
                <a:cs typeface="Times New Roman"/>
              </a:rPr>
              <a:t> </a:t>
            </a:r>
            <a:r>
              <a:rPr dirty="0" sz="1300" spc="5">
                <a:latin typeface="Times New Roman"/>
                <a:cs typeface="Times New Roman"/>
              </a:rPr>
              <a:t>before</a:t>
            </a:r>
            <a:r>
              <a:rPr dirty="0" sz="1300" spc="10">
                <a:latin typeface="Times New Roman"/>
                <a:cs typeface="Times New Roman"/>
              </a:rPr>
              <a:t> </a:t>
            </a:r>
            <a:r>
              <a:rPr dirty="0" sz="1300" spc="5">
                <a:latin typeface="Times New Roman"/>
                <a:cs typeface="Times New Roman"/>
              </a:rPr>
              <a:t>completing</a:t>
            </a:r>
            <a:r>
              <a:rPr dirty="0" sz="1300" spc="15">
                <a:latin typeface="Times New Roman"/>
                <a:cs typeface="Times New Roman"/>
              </a:rPr>
              <a:t> </a:t>
            </a:r>
            <a:r>
              <a:rPr dirty="0" sz="1300" spc="5">
                <a:latin typeface="Times New Roman"/>
                <a:cs typeface="Times New Roman"/>
              </a:rPr>
              <a:t>an </a:t>
            </a:r>
            <a:r>
              <a:rPr dirty="0" sz="1300" spc="15">
                <a:latin typeface="Courier New"/>
                <a:cs typeface="Courier New"/>
              </a:rPr>
              <a:t>INSERT</a:t>
            </a:r>
            <a:r>
              <a:rPr dirty="0" sz="1300" spc="-445">
                <a:latin typeface="Courier New"/>
                <a:cs typeface="Courier New"/>
              </a:rPr>
              <a:t> </a:t>
            </a:r>
            <a:r>
              <a:rPr dirty="0" sz="1300" spc="5">
                <a:latin typeface="Times New Roman"/>
                <a:cs typeface="Times New Roman"/>
              </a:rPr>
              <a:t>or </a:t>
            </a:r>
            <a:r>
              <a:rPr dirty="0" sz="1300" spc="15">
                <a:latin typeface="Courier New"/>
                <a:cs typeface="Courier New"/>
              </a:rPr>
              <a:t>UPDATE</a:t>
            </a:r>
            <a:r>
              <a:rPr dirty="0" sz="1300" spc="-445">
                <a:latin typeface="Courier New"/>
                <a:cs typeface="Courier New"/>
              </a:rPr>
              <a:t> </a:t>
            </a:r>
            <a:r>
              <a:rPr dirty="0" sz="1300" spc="5">
                <a:latin typeface="Times New Roman"/>
                <a:cs typeface="Times New Roman"/>
              </a:rPr>
              <a:t>statement</a:t>
            </a:r>
            <a:endParaRPr sz="1300">
              <a:latin typeface="Times New Roman"/>
              <a:cs typeface="Times New Roman"/>
            </a:endParaRPr>
          </a:p>
          <a:p>
            <a:pPr marL="138430" marR="550545" indent="125730">
              <a:lnSpc>
                <a:spcPts val="1590"/>
              </a:lnSpc>
              <a:spcBef>
                <a:spcPts val="40"/>
              </a:spcBef>
              <a:buChar char="•"/>
              <a:tabLst>
                <a:tab pos="514984" algn="l"/>
                <a:tab pos="515620" algn="l"/>
              </a:tabLst>
            </a:pPr>
            <a:r>
              <a:rPr dirty="0" sz="1300" spc="5">
                <a:latin typeface="Times New Roman"/>
                <a:cs typeface="Times New Roman"/>
              </a:rPr>
              <a:t>To initialize global variables or flags, and to validate </a:t>
            </a:r>
            <a:r>
              <a:rPr dirty="0" sz="1300" spc="10">
                <a:latin typeface="Times New Roman"/>
                <a:cs typeface="Times New Roman"/>
              </a:rPr>
              <a:t>complex </a:t>
            </a:r>
            <a:r>
              <a:rPr dirty="0" sz="1300" spc="5">
                <a:latin typeface="Times New Roman"/>
                <a:cs typeface="Times New Roman"/>
              </a:rPr>
              <a:t>business rules  </a:t>
            </a:r>
            <a:r>
              <a:rPr dirty="0" sz="1300" spc="10">
                <a:latin typeface="Times New Roman"/>
                <a:cs typeface="Times New Roman"/>
              </a:rPr>
              <a:t>The </a:t>
            </a:r>
            <a:r>
              <a:rPr dirty="0" sz="1300" spc="10" b="1">
                <a:latin typeface="Courier New"/>
                <a:cs typeface="Courier New"/>
              </a:rPr>
              <a:t>AFTER</a:t>
            </a:r>
            <a:r>
              <a:rPr dirty="0" sz="1300" spc="-430" b="1">
                <a:latin typeface="Courier New"/>
                <a:cs typeface="Courier New"/>
              </a:rPr>
              <a:t> </a:t>
            </a:r>
            <a:r>
              <a:rPr dirty="0" sz="1300" spc="5">
                <a:latin typeface="Times New Roman"/>
                <a:cs typeface="Times New Roman"/>
              </a:rPr>
              <a:t>triggers are frequently used in the following situations:</a:t>
            </a:r>
            <a:endParaRPr sz="1300">
              <a:latin typeface="Times New Roman"/>
              <a:cs typeface="Times New Roman"/>
            </a:endParaRPr>
          </a:p>
          <a:p>
            <a:pPr marL="515620" indent="-252095">
              <a:lnSpc>
                <a:spcPct val="100000"/>
              </a:lnSpc>
              <a:spcBef>
                <a:spcPts val="120"/>
              </a:spcBef>
              <a:buChar char="•"/>
              <a:tabLst>
                <a:tab pos="515620" algn="l"/>
                <a:tab pos="516255" algn="l"/>
              </a:tabLst>
            </a:pPr>
            <a:r>
              <a:rPr dirty="0" sz="1300" spc="5">
                <a:latin typeface="Times New Roman"/>
                <a:cs typeface="Times New Roman"/>
              </a:rPr>
              <a:t>To </a:t>
            </a:r>
            <a:r>
              <a:rPr dirty="0" sz="1300" spc="10">
                <a:latin typeface="Times New Roman"/>
                <a:cs typeface="Times New Roman"/>
              </a:rPr>
              <a:t>complete </a:t>
            </a:r>
            <a:r>
              <a:rPr dirty="0" sz="1300" spc="5">
                <a:latin typeface="Times New Roman"/>
                <a:cs typeface="Times New Roman"/>
              </a:rPr>
              <a:t>the triggering </a:t>
            </a:r>
            <a:r>
              <a:rPr dirty="0" sz="1300" spc="10">
                <a:latin typeface="Times New Roman"/>
                <a:cs typeface="Times New Roman"/>
              </a:rPr>
              <a:t>statement </a:t>
            </a:r>
            <a:r>
              <a:rPr dirty="0" sz="1300" spc="5">
                <a:latin typeface="Times New Roman"/>
                <a:cs typeface="Times New Roman"/>
              </a:rPr>
              <a:t>before executing the triggering</a:t>
            </a:r>
            <a:r>
              <a:rPr dirty="0" sz="1300" spc="35">
                <a:latin typeface="Times New Roman"/>
                <a:cs typeface="Times New Roman"/>
              </a:rPr>
              <a:t> </a:t>
            </a:r>
            <a:r>
              <a:rPr dirty="0" sz="1300" spc="5">
                <a:latin typeface="Times New Roman"/>
                <a:cs typeface="Times New Roman"/>
              </a:rPr>
              <a:t>action</a:t>
            </a:r>
            <a:endParaRPr sz="1300">
              <a:latin typeface="Times New Roman"/>
              <a:cs typeface="Times New Roman"/>
            </a:endParaRPr>
          </a:p>
          <a:p>
            <a:pPr marL="515620" marR="5080" indent="-251460">
              <a:lnSpc>
                <a:spcPct val="100800"/>
              </a:lnSpc>
              <a:spcBef>
                <a:spcPts val="20"/>
              </a:spcBef>
              <a:buChar char="•"/>
              <a:tabLst>
                <a:tab pos="515620" algn="l"/>
                <a:tab pos="516255" algn="l"/>
              </a:tabLst>
            </a:pPr>
            <a:r>
              <a:rPr dirty="0" sz="1300" spc="5">
                <a:latin typeface="Times New Roman"/>
                <a:cs typeface="Times New Roman"/>
              </a:rPr>
              <a:t>To perform different actions </a:t>
            </a:r>
            <a:r>
              <a:rPr dirty="0" sz="1300" spc="10">
                <a:latin typeface="Times New Roman"/>
                <a:cs typeface="Times New Roman"/>
              </a:rPr>
              <a:t>on </a:t>
            </a:r>
            <a:r>
              <a:rPr dirty="0" sz="1300" spc="5">
                <a:latin typeface="Times New Roman"/>
                <a:cs typeface="Times New Roman"/>
              </a:rPr>
              <a:t>the </a:t>
            </a:r>
            <a:r>
              <a:rPr dirty="0" sz="1300" spc="10">
                <a:latin typeface="Times New Roman"/>
                <a:cs typeface="Times New Roman"/>
              </a:rPr>
              <a:t>same </a:t>
            </a:r>
            <a:r>
              <a:rPr dirty="0" sz="1300" spc="5">
                <a:latin typeface="Times New Roman"/>
                <a:cs typeface="Times New Roman"/>
              </a:rPr>
              <a:t>triggering </a:t>
            </a:r>
            <a:r>
              <a:rPr dirty="0" sz="1300" spc="10">
                <a:latin typeface="Times New Roman"/>
                <a:cs typeface="Times New Roman"/>
              </a:rPr>
              <a:t>statement </a:t>
            </a:r>
            <a:r>
              <a:rPr dirty="0" sz="1300" spc="5">
                <a:latin typeface="Times New Roman"/>
                <a:cs typeface="Times New Roman"/>
              </a:rPr>
              <a:t>if a </a:t>
            </a:r>
            <a:r>
              <a:rPr dirty="0" sz="1300" spc="10">
                <a:latin typeface="Courier New"/>
                <a:cs typeface="Courier New"/>
              </a:rPr>
              <a:t>BEFORE</a:t>
            </a:r>
            <a:r>
              <a:rPr dirty="0" sz="1300" spc="-395">
                <a:latin typeface="Courier New"/>
                <a:cs typeface="Courier New"/>
              </a:rPr>
              <a:t> </a:t>
            </a:r>
            <a:r>
              <a:rPr dirty="0" sz="1300" spc="5">
                <a:latin typeface="Times New Roman"/>
                <a:cs typeface="Times New Roman"/>
              </a:rPr>
              <a:t>trigger is  already</a:t>
            </a:r>
            <a:r>
              <a:rPr dirty="0" sz="1300">
                <a:latin typeface="Times New Roman"/>
                <a:cs typeface="Times New Roman"/>
              </a:rPr>
              <a:t> </a:t>
            </a:r>
            <a:r>
              <a:rPr dirty="0" sz="1300" spc="5">
                <a:latin typeface="Times New Roman"/>
                <a:cs typeface="Times New Roman"/>
              </a:rPr>
              <a:t>present</a:t>
            </a:r>
            <a:endParaRPr sz="1300">
              <a:latin typeface="Times New Roman"/>
              <a:cs typeface="Times New Roman"/>
            </a:endParaRPr>
          </a:p>
          <a:p>
            <a:pPr marL="138430" marR="41275">
              <a:lnSpc>
                <a:spcPct val="97700"/>
              </a:lnSpc>
              <a:spcBef>
                <a:spcPts val="300"/>
              </a:spcBef>
            </a:pPr>
            <a:r>
              <a:rPr dirty="0" sz="1300" spc="10">
                <a:latin typeface="Times New Roman"/>
                <a:cs typeface="Times New Roman"/>
              </a:rPr>
              <a:t>The </a:t>
            </a:r>
            <a:r>
              <a:rPr dirty="0" sz="1300" spc="15" b="1">
                <a:latin typeface="Courier New"/>
                <a:cs typeface="Courier New"/>
              </a:rPr>
              <a:t>INSTEAD </a:t>
            </a:r>
            <a:r>
              <a:rPr dirty="0" sz="1300" spc="10" b="1">
                <a:latin typeface="Courier New"/>
                <a:cs typeface="Courier New"/>
              </a:rPr>
              <a:t>OF </a:t>
            </a:r>
            <a:r>
              <a:rPr dirty="0" sz="1300" spc="5">
                <a:latin typeface="Times New Roman"/>
                <a:cs typeface="Times New Roman"/>
              </a:rPr>
              <a:t>triggers provide a transparent </a:t>
            </a:r>
            <a:r>
              <a:rPr dirty="0" sz="1300" spc="10">
                <a:latin typeface="Times New Roman"/>
                <a:cs typeface="Times New Roman"/>
              </a:rPr>
              <a:t>way </a:t>
            </a:r>
            <a:r>
              <a:rPr dirty="0" sz="1300" spc="5">
                <a:latin typeface="Times New Roman"/>
                <a:cs typeface="Times New Roman"/>
              </a:rPr>
              <a:t>of modifying views that cannot be  modified directly through </a:t>
            </a:r>
            <a:r>
              <a:rPr dirty="0" sz="1300" spc="10">
                <a:latin typeface="Times New Roman"/>
                <a:cs typeface="Times New Roman"/>
              </a:rPr>
              <a:t>SQL DML </a:t>
            </a:r>
            <a:r>
              <a:rPr dirty="0" sz="1300" spc="5">
                <a:latin typeface="Times New Roman"/>
                <a:cs typeface="Times New Roman"/>
              </a:rPr>
              <a:t>statements because a view is not always modifiable.  </a:t>
            </a:r>
            <a:r>
              <a:rPr dirty="0" sz="1300" spc="10">
                <a:latin typeface="Times New Roman"/>
                <a:cs typeface="Times New Roman"/>
              </a:rPr>
              <a:t>You </a:t>
            </a:r>
            <a:r>
              <a:rPr dirty="0" sz="1300" spc="5">
                <a:latin typeface="Times New Roman"/>
                <a:cs typeface="Times New Roman"/>
              </a:rPr>
              <a:t>can</a:t>
            </a:r>
            <a:r>
              <a:rPr dirty="0" sz="1300" spc="15">
                <a:latin typeface="Times New Roman"/>
                <a:cs typeface="Times New Roman"/>
              </a:rPr>
              <a:t> </a:t>
            </a:r>
            <a:r>
              <a:rPr dirty="0" sz="1300" spc="5">
                <a:latin typeface="Times New Roman"/>
                <a:cs typeface="Times New Roman"/>
              </a:rPr>
              <a:t>write</a:t>
            </a:r>
            <a:r>
              <a:rPr dirty="0" sz="1300" spc="10">
                <a:latin typeface="Times New Roman"/>
                <a:cs typeface="Times New Roman"/>
              </a:rPr>
              <a:t> </a:t>
            </a:r>
            <a:r>
              <a:rPr dirty="0" sz="1300" spc="5">
                <a:latin typeface="Times New Roman"/>
                <a:cs typeface="Times New Roman"/>
              </a:rPr>
              <a:t>appropriate</a:t>
            </a:r>
            <a:r>
              <a:rPr dirty="0" sz="1300" spc="15">
                <a:latin typeface="Times New Roman"/>
                <a:cs typeface="Times New Roman"/>
              </a:rPr>
              <a:t> </a:t>
            </a:r>
            <a:r>
              <a:rPr dirty="0" sz="1300" spc="10">
                <a:latin typeface="Times New Roman"/>
                <a:cs typeface="Times New Roman"/>
              </a:rPr>
              <a:t>DML </a:t>
            </a:r>
            <a:r>
              <a:rPr dirty="0" sz="1300" spc="5">
                <a:latin typeface="Times New Roman"/>
                <a:cs typeface="Times New Roman"/>
              </a:rPr>
              <a:t>statements</a:t>
            </a:r>
            <a:r>
              <a:rPr dirty="0" sz="1300" spc="15">
                <a:latin typeface="Times New Roman"/>
                <a:cs typeface="Times New Roman"/>
              </a:rPr>
              <a:t> </a:t>
            </a:r>
            <a:r>
              <a:rPr dirty="0" sz="1300" spc="5">
                <a:latin typeface="Times New Roman"/>
                <a:cs typeface="Times New Roman"/>
              </a:rPr>
              <a:t>inside</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0">
                <a:latin typeface="Times New Roman"/>
                <a:cs typeface="Times New Roman"/>
              </a:rPr>
              <a:t>body </a:t>
            </a:r>
            <a:r>
              <a:rPr dirty="0" sz="1300" spc="5">
                <a:latin typeface="Times New Roman"/>
                <a:cs typeface="Times New Roman"/>
              </a:rPr>
              <a:t>of</a:t>
            </a:r>
            <a:r>
              <a:rPr dirty="0" sz="1300" spc="15">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15">
                <a:latin typeface="Courier New"/>
                <a:cs typeface="Courier New"/>
              </a:rPr>
              <a:t>INSTEAD</a:t>
            </a:r>
            <a:r>
              <a:rPr dirty="0" sz="1300" spc="-434">
                <a:latin typeface="Courier New"/>
                <a:cs typeface="Courier New"/>
              </a:rPr>
              <a:t> </a:t>
            </a:r>
            <a:r>
              <a:rPr dirty="0" sz="1300" spc="10">
                <a:latin typeface="Courier New"/>
                <a:cs typeface="Courier New"/>
              </a:rPr>
              <a:t>OF</a:t>
            </a:r>
            <a:r>
              <a:rPr dirty="0" sz="1300" spc="-450">
                <a:latin typeface="Courier New"/>
                <a:cs typeface="Courier New"/>
              </a:rPr>
              <a:t> </a:t>
            </a:r>
            <a:r>
              <a:rPr dirty="0" sz="1300" spc="5">
                <a:latin typeface="Times New Roman"/>
                <a:cs typeface="Times New Roman"/>
              </a:rPr>
              <a:t>trigger</a:t>
            </a:r>
            <a:r>
              <a:rPr dirty="0" sz="1300" spc="15">
                <a:latin typeface="Times New Roman"/>
                <a:cs typeface="Times New Roman"/>
              </a:rPr>
              <a:t> </a:t>
            </a:r>
            <a:r>
              <a:rPr dirty="0" sz="1300" spc="5">
                <a:latin typeface="Times New Roman"/>
                <a:cs typeface="Times New Roman"/>
              </a:rPr>
              <a:t>to  perform actions directly </a:t>
            </a:r>
            <a:r>
              <a:rPr dirty="0" sz="1300" spc="10">
                <a:latin typeface="Times New Roman"/>
                <a:cs typeface="Times New Roman"/>
              </a:rPr>
              <a:t>on </a:t>
            </a:r>
            <a:r>
              <a:rPr dirty="0" sz="1300">
                <a:latin typeface="Times New Roman"/>
                <a:cs typeface="Times New Roman"/>
              </a:rPr>
              <a:t>the </a:t>
            </a:r>
            <a:r>
              <a:rPr dirty="0" sz="1300" spc="5">
                <a:latin typeface="Times New Roman"/>
                <a:cs typeface="Times New Roman"/>
              </a:rPr>
              <a:t>underlying tables of</a:t>
            </a:r>
            <a:r>
              <a:rPr dirty="0" sz="1300" spc="15">
                <a:latin typeface="Times New Roman"/>
                <a:cs typeface="Times New Roman"/>
              </a:rPr>
              <a:t> </a:t>
            </a:r>
            <a:r>
              <a:rPr dirty="0" sz="1300" spc="5">
                <a:latin typeface="Times New Roman"/>
                <a:cs typeface="Times New Roman"/>
              </a:rPr>
              <a:t>views.</a:t>
            </a:r>
            <a:endParaRPr sz="1300">
              <a:latin typeface="Times New Roman"/>
              <a:cs typeface="Times New Roman"/>
            </a:endParaRPr>
          </a:p>
          <a:p>
            <a:pPr marL="138430" marR="60960">
              <a:lnSpc>
                <a:spcPct val="96000"/>
              </a:lnSpc>
              <a:spcBef>
                <a:spcPts val="395"/>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multiple </a:t>
            </a:r>
            <a:r>
              <a:rPr dirty="0" sz="1300" spc="5">
                <a:latin typeface="Times New Roman"/>
                <a:cs typeface="Times New Roman"/>
              </a:rPr>
              <a:t>triggers are </a:t>
            </a:r>
            <a:r>
              <a:rPr dirty="0" sz="1300" spc="10">
                <a:latin typeface="Times New Roman"/>
                <a:cs typeface="Times New Roman"/>
              </a:rPr>
              <a:t>defined </a:t>
            </a:r>
            <a:r>
              <a:rPr dirty="0" sz="1300" spc="5">
                <a:latin typeface="Times New Roman"/>
                <a:cs typeface="Times New Roman"/>
              </a:rPr>
              <a:t>for a table, then the order in which multiple triggers  of the </a:t>
            </a:r>
            <a:r>
              <a:rPr dirty="0" sz="1300" spc="10">
                <a:latin typeface="Times New Roman"/>
                <a:cs typeface="Times New Roman"/>
              </a:rPr>
              <a:t>same </a:t>
            </a:r>
            <a:r>
              <a:rPr dirty="0" sz="1300" spc="5">
                <a:latin typeface="Times New Roman"/>
                <a:cs typeface="Times New Roman"/>
              </a:rPr>
              <a:t>type fire is arbitrary. </a:t>
            </a:r>
            <a:r>
              <a:rPr dirty="0" sz="1300" spc="10">
                <a:latin typeface="Times New Roman"/>
                <a:cs typeface="Times New Roman"/>
              </a:rPr>
              <a:t>To </a:t>
            </a:r>
            <a:r>
              <a:rPr dirty="0" sz="1300" spc="5">
                <a:latin typeface="Times New Roman"/>
                <a:cs typeface="Times New Roman"/>
              </a:rPr>
              <a:t>ensure that triggers of the </a:t>
            </a:r>
            <a:r>
              <a:rPr dirty="0" sz="1300" spc="10">
                <a:latin typeface="Times New Roman"/>
                <a:cs typeface="Times New Roman"/>
              </a:rPr>
              <a:t>same </a:t>
            </a:r>
            <a:r>
              <a:rPr dirty="0" sz="1300" spc="5">
                <a:latin typeface="Times New Roman"/>
                <a:cs typeface="Times New Roman"/>
              </a:rPr>
              <a:t>type are fired in a  particular order, consolidate the triggers into one trigger that calls separate procedures in  the desired</a:t>
            </a:r>
            <a:r>
              <a:rPr dirty="0" sz="1300">
                <a:latin typeface="Times New Roman"/>
                <a:cs typeface="Times New Roman"/>
              </a:rPr>
              <a:t> </a:t>
            </a:r>
            <a:r>
              <a:rPr dirty="0" sz="1300" spc="5">
                <a:latin typeface="Times New Roman"/>
                <a:cs typeface="Times New Roman"/>
              </a:rPr>
              <a:t>order.</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Application Navigator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982086" y="1960245"/>
            <a:ext cx="1805939" cy="2432685"/>
            <a:chOff x="2982086" y="1960245"/>
            <a:chExt cx="1805939" cy="2432685"/>
          </a:xfrm>
        </p:grpSpPr>
        <p:sp>
          <p:nvSpPr>
            <p:cNvPr id="5" name="object 5"/>
            <p:cNvSpPr/>
            <p:nvPr/>
          </p:nvSpPr>
          <p:spPr>
            <a:xfrm>
              <a:off x="3003041" y="1981200"/>
              <a:ext cx="1764792" cy="239115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992373" y="1970532"/>
              <a:ext cx="1785620" cy="2411730"/>
            </a:xfrm>
            <a:custGeom>
              <a:avLst/>
              <a:gdLst/>
              <a:ahLst/>
              <a:cxnLst/>
              <a:rect l="l" t="t" r="r" b="b"/>
              <a:pathLst>
                <a:path w="1785620" h="2411729">
                  <a:moveTo>
                    <a:pt x="1785366" y="0"/>
                  </a:moveTo>
                  <a:lnTo>
                    <a:pt x="0" y="0"/>
                  </a:lnTo>
                  <a:lnTo>
                    <a:pt x="0" y="2411729"/>
                  </a:lnTo>
                  <a:lnTo>
                    <a:pt x="1785366" y="2411729"/>
                  </a:lnTo>
                  <a:lnTo>
                    <a:pt x="1785366"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316345" cy="1645285"/>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Application</a:t>
            </a:r>
            <a:r>
              <a:rPr dirty="0" sz="1250" spc="-5" b="1">
                <a:latin typeface="Arial"/>
                <a:cs typeface="Arial"/>
              </a:rPr>
              <a:t> </a:t>
            </a:r>
            <a:r>
              <a:rPr dirty="0" sz="1250" b="1">
                <a:latin typeface="Arial"/>
                <a:cs typeface="Arial"/>
              </a:rPr>
              <a:t>Navigator</a:t>
            </a:r>
            <a:endParaRPr sz="1250">
              <a:latin typeface="Arial"/>
              <a:cs typeface="Arial"/>
            </a:endParaRPr>
          </a:p>
          <a:p>
            <a:pPr marL="132080" marR="5080">
              <a:lnSpc>
                <a:spcPct val="100000"/>
              </a:lnSpc>
              <a:spcBef>
                <a:spcPts val="360"/>
              </a:spcBef>
            </a:pPr>
            <a:r>
              <a:rPr dirty="0" sz="1250" spc="5">
                <a:latin typeface="Times New Roman"/>
                <a:cs typeface="Times New Roman"/>
              </a:rPr>
              <a:t>The </a:t>
            </a:r>
            <a:r>
              <a:rPr dirty="0" sz="1250" spc="-5">
                <a:latin typeface="Times New Roman"/>
                <a:cs typeface="Times New Roman"/>
              </a:rPr>
              <a:t>Application </a:t>
            </a:r>
            <a:r>
              <a:rPr dirty="0" sz="1250">
                <a:latin typeface="Times New Roman"/>
                <a:cs typeface="Times New Roman"/>
              </a:rPr>
              <a:t>Navigator gives </a:t>
            </a:r>
            <a:r>
              <a:rPr dirty="0" sz="1250" spc="5">
                <a:latin typeface="Times New Roman"/>
                <a:cs typeface="Times New Roman"/>
              </a:rPr>
              <a:t>you </a:t>
            </a:r>
            <a:r>
              <a:rPr dirty="0" sz="1250">
                <a:latin typeface="Times New Roman"/>
                <a:cs typeface="Times New Roman"/>
              </a:rPr>
              <a:t>a logical view of your application and the data it contains.  </a:t>
            </a:r>
            <a:r>
              <a:rPr dirty="0" sz="1250" spc="5">
                <a:latin typeface="Times New Roman"/>
                <a:cs typeface="Times New Roman"/>
              </a:rPr>
              <a:t>The </a:t>
            </a:r>
            <a:r>
              <a:rPr dirty="0" sz="1250" spc="-5">
                <a:latin typeface="Times New Roman"/>
                <a:cs typeface="Times New Roman"/>
              </a:rPr>
              <a:t>Application </a:t>
            </a:r>
            <a:r>
              <a:rPr dirty="0" sz="1250">
                <a:latin typeface="Times New Roman"/>
                <a:cs typeface="Times New Roman"/>
              </a:rPr>
              <a:t>Navigator </a:t>
            </a:r>
            <a:r>
              <a:rPr dirty="0" sz="1250" spc="-5">
                <a:latin typeface="Times New Roman"/>
                <a:cs typeface="Times New Roman"/>
              </a:rPr>
              <a:t>provides </a:t>
            </a:r>
            <a:r>
              <a:rPr dirty="0" sz="1250">
                <a:latin typeface="Times New Roman"/>
                <a:cs typeface="Times New Roman"/>
              </a:rPr>
              <a:t>an infrastructure that the different extensions can plug into  and use to organize their data and </a:t>
            </a:r>
            <a:r>
              <a:rPr dirty="0" sz="1250" spc="5">
                <a:latin typeface="Times New Roman"/>
                <a:cs typeface="Times New Roman"/>
              </a:rPr>
              <a:t>menus </a:t>
            </a:r>
            <a:r>
              <a:rPr dirty="0" sz="1250">
                <a:latin typeface="Times New Roman"/>
                <a:cs typeface="Times New Roman"/>
              </a:rPr>
              <a:t>in a consistent, abstract manner. While the Application  Navigator can contain individual files (such as Java source files), it is designed to consolidate  complex data. </a:t>
            </a:r>
            <a:r>
              <a:rPr dirty="0" sz="1250" spc="5">
                <a:latin typeface="Times New Roman"/>
                <a:cs typeface="Times New Roman"/>
              </a:rPr>
              <a:t>Complex </a:t>
            </a:r>
            <a:r>
              <a:rPr dirty="0" sz="1250">
                <a:latin typeface="Times New Roman"/>
                <a:cs typeface="Times New Roman"/>
              </a:rPr>
              <a:t>data types such </a:t>
            </a:r>
            <a:r>
              <a:rPr dirty="0" sz="1250" spc="-5">
                <a:latin typeface="Times New Roman"/>
                <a:cs typeface="Times New Roman"/>
              </a:rPr>
              <a:t>as </a:t>
            </a:r>
            <a:r>
              <a:rPr dirty="0" sz="1250">
                <a:latin typeface="Times New Roman"/>
                <a:cs typeface="Times New Roman"/>
              </a:rPr>
              <a:t>entity </a:t>
            </a:r>
            <a:r>
              <a:rPr dirty="0" sz="1250" spc="-5">
                <a:latin typeface="Times New Roman"/>
                <a:cs typeface="Times New Roman"/>
              </a:rPr>
              <a:t>objects, </a:t>
            </a:r>
            <a:r>
              <a:rPr dirty="0" sz="1250">
                <a:latin typeface="Times New Roman"/>
                <a:cs typeface="Times New Roman"/>
              </a:rPr>
              <a:t>UML </a:t>
            </a:r>
            <a:r>
              <a:rPr dirty="0" sz="1250" spc="-5">
                <a:latin typeface="Times New Roman"/>
                <a:cs typeface="Times New Roman"/>
              </a:rPr>
              <a:t>(Unified </a:t>
            </a:r>
            <a:r>
              <a:rPr dirty="0" sz="1250">
                <a:latin typeface="Times New Roman"/>
                <a:cs typeface="Times New Roman"/>
              </a:rPr>
              <a:t>Modeling Language)  diagrams, Enterprise JavaBeans </a:t>
            </a:r>
            <a:r>
              <a:rPr dirty="0" sz="1250" spc="-5">
                <a:latin typeface="Times New Roman"/>
                <a:cs typeface="Times New Roman"/>
              </a:rPr>
              <a:t>(EJB), </a:t>
            </a:r>
            <a:r>
              <a:rPr dirty="0" sz="1250">
                <a:latin typeface="Times New Roman"/>
                <a:cs typeface="Times New Roman"/>
              </a:rPr>
              <a:t>or Web </a:t>
            </a:r>
            <a:r>
              <a:rPr dirty="0" sz="1250" spc="-5">
                <a:latin typeface="Times New Roman"/>
                <a:cs typeface="Times New Roman"/>
              </a:rPr>
              <a:t>services </a:t>
            </a:r>
            <a:r>
              <a:rPr dirty="0" sz="1250">
                <a:latin typeface="Times New Roman"/>
                <a:cs typeface="Times New Roman"/>
              </a:rPr>
              <a:t>appear in this </a:t>
            </a:r>
            <a:r>
              <a:rPr dirty="0" sz="1250" spc="-5">
                <a:latin typeface="Times New Roman"/>
                <a:cs typeface="Times New Roman"/>
              </a:rPr>
              <a:t>navigator </a:t>
            </a:r>
            <a:r>
              <a:rPr dirty="0" sz="1250">
                <a:latin typeface="Times New Roman"/>
                <a:cs typeface="Times New Roman"/>
              </a:rPr>
              <a:t>as </a:t>
            </a:r>
            <a:r>
              <a:rPr dirty="0" sz="1250" spc="-5">
                <a:latin typeface="Times New Roman"/>
                <a:cs typeface="Times New Roman"/>
              </a:rPr>
              <a:t>single nodes.  </a:t>
            </a:r>
            <a:r>
              <a:rPr dirty="0" sz="1250" spc="5">
                <a:latin typeface="Times New Roman"/>
                <a:cs typeface="Times New Roman"/>
              </a:rPr>
              <a:t>The raw </a:t>
            </a:r>
            <a:r>
              <a:rPr dirty="0" sz="1250">
                <a:latin typeface="Times New Roman"/>
                <a:cs typeface="Times New Roman"/>
              </a:rPr>
              <a:t>files that </a:t>
            </a:r>
            <a:r>
              <a:rPr dirty="0" sz="1250" spc="5">
                <a:latin typeface="Times New Roman"/>
                <a:cs typeface="Times New Roman"/>
              </a:rPr>
              <a:t>make up </a:t>
            </a:r>
            <a:r>
              <a:rPr dirty="0" sz="1250">
                <a:latin typeface="Times New Roman"/>
                <a:cs typeface="Times New Roman"/>
              </a:rPr>
              <a:t>these abstract nodes appear in the </a:t>
            </a:r>
            <a:r>
              <a:rPr dirty="0" sz="1250" spc="-5">
                <a:latin typeface="Times New Roman"/>
                <a:cs typeface="Times New Roman"/>
              </a:rPr>
              <a:t>Structure</a:t>
            </a:r>
            <a:r>
              <a:rPr dirty="0" sz="1250" spc="35">
                <a:latin typeface="Times New Roman"/>
                <a:cs typeface="Times New Roman"/>
              </a:rPr>
              <a:t> </a:t>
            </a:r>
            <a:r>
              <a:rPr dirty="0" sz="1250">
                <a:latin typeface="Times New Roman"/>
                <a:cs typeface="Times New Roman"/>
              </a:rPr>
              <a:t>window.</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4</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Structure Window</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751201" y="1973960"/>
            <a:ext cx="2268855" cy="2472690"/>
            <a:chOff x="2751201" y="1973960"/>
            <a:chExt cx="2268855" cy="2472690"/>
          </a:xfrm>
        </p:grpSpPr>
        <p:sp>
          <p:nvSpPr>
            <p:cNvPr id="5" name="object 5"/>
            <p:cNvSpPr/>
            <p:nvPr/>
          </p:nvSpPr>
          <p:spPr>
            <a:xfrm>
              <a:off x="2771394" y="1994915"/>
              <a:ext cx="2228087" cy="243154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761488" y="1984247"/>
              <a:ext cx="2247900" cy="2452370"/>
            </a:xfrm>
            <a:custGeom>
              <a:avLst/>
              <a:gdLst/>
              <a:ahLst/>
              <a:cxnLst/>
              <a:rect l="l" t="t" r="r" b="b"/>
              <a:pathLst>
                <a:path w="2247900" h="2452370">
                  <a:moveTo>
                    <a:pt x="2247900" y="0"/>
                  </a:moveTo>
                  <a:lnTo>
                    <a:pt x="0" y="0"/>
                  </a:lnTo>
                  <a:lnTo>
                    <a:pt x="0" y="2452116"/>
                  </a:lnTo>
                  <a:lnTo>
                    <a:pt x="2247900" y="2452116"/>
                  </a:lnTo>
                  <a:lnTo>
                    <a:pt x="224790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355080" cy="250698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Structure</a:t>
            </a:r>
            <a:r>
              <a:rPr dirty="0" sz="1250" spc="-5" b="1">
                <a:latin typeface="Arial"/>
                <a:cs typeface="Arial"/>
              </a:rPr>
              <a:t> </a:t>
            </a:r>
            <a:r>
              <a:rPr dirty="0" sz="1250" b="1">
                <a:latin typeface="Arial"/>
                <a:cs typeface="Arial"/>
              </a:rPr>
              <a:t>Window</a:t>
            </a:r>
            <a:endParaRPr sz="1250">
              <a:latin typeface="Arial"/>
              <a:cs typeface="Arial"/>
            </a:endParaRPr>
          </a:p>
          <a:p>
            <a:pPr marL="132080" marR="136525">
              <a:lnSpc>
                <a:spcPct val="100000"/>
              </a:lnSpc>
              <a:spcBef>
                <a:spcPts val="360"/>
              </a:spcBef>
            </a:pPr>
            <a:r>
              <a:rPr dirty="0" sz="1250">
                <a:latin typeface="Times New Roman"/>
                <a:cs typeface="Times New Roman"/>
              </a:rPr>
              <a:t>The </a:t>
            </a:r>
            <a:r>
              <a:rPr dirty="0" sz="1250" spc="-5">
                <a:latin typeface="Times New Roman"/>
                <a:cs typeface="Times New Roman"/>
              </a:rPr>
              <a:t>Structure </a:t>
            </a:r>
            <a:r>
              <a:rPr dirty="0" sz="1250">
                <a:latin typeface="Times New Roman"/>
                <a:cs typeface="Times New Roman"/>
              </a:rPr>
              <a:t>window </a:t>
            </a:r>
            <a:r>
              <a:rPr dirty="0" sz="1250" spc="-5">
                <a:latin typeface="Times New Roman"/>
                <a:cs typeface="Times New Roman"/>
              </a:rPr>
              <a:t>offers </a:t>
            </a:r>
            <a:r>
              <a:rPr dirty="0" sz="1250">
                <a:latin typeface="Times New Roman"/>
                <a:cs typeface="Times New Roman"/>
              </a:rPr>
              <a:t>a structural view of the data in the document currently </a:t>
            </a:r>
            <a:r>
              <a:rPr dirty="0" sz="1250" spc="-5">
                <a:latin typeface="Times New Roman"/>
                <a:cs typeface="Times New Roman"/>
              </a:rPr>
              <a:t>selected </a:t>
            </a:r>
            <a:r>
              <a:rPr dirty="0" sz="1250">
                <a:latin typeface="Times New Roman"/>
                <a:cs typeface="Times New Roman"/>
              </a:rPr>
              <a:t>in  the </a:t>
            </a:r>
            <a:r>
              <a:rPr dirty="0" sz="1250" spc="-5">
                <a:latin typeface="Times New Roman"/>
                <a:cs typeface="Times New Roman"/>
              </a:rPr>
              <a:t>active </a:t>
            </a:r>
            <a:r>
              <a:rPr dirty="0" sz="1250">
                <a:latin typeface="Times New Roman"/>
                <a:cs typeface="Times New Roman"/>
              </a:rPr>
              <a:t>window of those windows that participate in providing structure: the </a:t>
            </a:r>
            <a:r>
              <a:rPr dirty="0" sz="1250" spc="-5">
                <a:latin typeface="Times New Roman"/>
                <a:cs typeface="Times New Roman"/>
              </a:rPr>
              <a:t>navigators, </a:t>
            </a:r>
            <a:r>
              <a:rPr dirty="0" sz="1250">
                <a:latin typeface="Times New Roman"/>
                <a:cs typeface="Times New Roman"/>
              </a:rPr>
              <a:t>the  editors and </a:t>
            </a:r>
            <a:r>
              <a:rPr dirty="0" sz="1250" spc="-5">
                <a:latin typeface="Times New Roman"/>
                <a:cs typeface="Times New Roman"/>
              </a:rPr>
              <a:t>viewers, and </a:t>
            </a:r>
            <a:r>
              <a:rPr dirty="0" sz="1250">
                <a:latin typeface="Times New Roman"/>
                <a:cs typeface="Times New Roman"/>
              </a:rPr>
              <a:t>the </a:t>
            </a:r>
            <a:r>
              <a:rPr dirty="0" sz="1250" spc="-5">
                <a:latin typeface="Times New Roman"/>
                <a:cs typeface="Times New Roman"/>
              </a:rPr>
              <a:t>Property</a:t>
            </a:r>
            <a:r>
              <a:rPr dirty="0" sz="1250" spc="25">
                <a:latin typeface="Times New Roman"/>
                <a:cs typeface="Times New Roman"/>
              </a:rPr>
              <a:t> </a:t>
            </a:r>
            <a:r>
              <a:rPr dirty="0" sz="1250" spc="-5">
                <a:latin typeface="Times New Roman"/>
                <a:cs typeface="Times New Roman"/>
              </a:rPr>
              <a:t>Inspector.</a:t>
            </a:r>
            <a:endParaRPr sz="1250">
              <a:latin typeface="Times New Roman"/>
              <a:cs typeface="Times New Roman"/>
            </a:endParaRPr>
          </a:p>
          <a:p>
            <a:pPr marL="132080" marR="13335">
              <a:lnSpc>
                <a:spcPct val="100000"/>
              </a:lnSpc>
              <a:spcBef>
                <a:spcPts val="400"/>
              </a:spcBef>
            </a:pPr>
            <a:r>
              <a:rPr dirty="0" sz="1250">
                <a:latin typeface="Times New Roman"/>
                <a:cs typeface="Times New Roman"/>
              </a:rPr>
              <a:t>In the </a:t>
            </a:r>
            <a:r>
              <a:rPr dirty="0" sz="1250" spc="-5">
                <a:latin typeface="Times New Roman"/>
                <a:cs typeface="Times New Roman"/>
              </a:rPr>
              <a:t>Structure </a:t>
            </a:r>
            <a:r>
              <a:rPr dirty="0" sz="1250">
                <a:latin typeface="Times New Roman"/>
                <a:cs typeface="Times New Roman"/>
              </a:rPr>
              <a:t>window, you can view the document data in a </a:t>
            </a:r>
            <a:r>
              <a:rPr dirty="0" sz="1250" spc="-5">
                <a:latin typeface="Times New Roman"/>
                <a:cs typeface="Times New Roman"/>
              </a:rPr>
              <a:t>variety </a:t>
            </a:r>
            <a:r>
              <a:rPr dirty="0" sz="1250">
                <a:latin typeface="Times New Roman"/>
                <a:cs typeface="Times New Roman"/>
              </a:rPr>
              <a:t>of ways. The </a:t>
            </a:r>
            <a:r>
              <a:rPr dirty="0" sz="1250" spc="-5">
                <a:latin typeface="Times New Roman"/>
                <a:cs typeface="Times New Roman"/>
              </a:rPr>
              <a:t>structures  </a:t>
            </a:r>
            <a:r>
              <a:rPr dirty="0" sz="1250">
                <a:latin typeface="Times New Roman"/>
                <a:cs typeface="Times New Roman"/>
              </a:rPr>
              <a:t>available for display </a:t>
            </a:r>
            <a:r>
              <a:rPr dirty="0" sz="1250" spc="5">
                <a:latin typeface="Times New Roman"/>
                <a:cs typeface="Times New Roman"/>
              </a:rPr>
              <a:t>are </a:t>
            </a:r>
            <a:r>
              <a:rPr dirty="0" sz="1250">
                <a:latin typeface="Times New Roman"/>
                <a:cs typeface="Times New Roman"/>
              </a:rPr>
              <a:t>based </a:t>
            </a:r>
            <a:r>
              <a:rPr dirty="0" sz="1250" spc="5">
                <a:latin typeface="Times New Roman"/>
                <a:cs typeface="Times New Roman"/>
              </a:rPr>
              <a:t>upon </a:t>
            </a:r>
            <a:r>
              <a:rPr dirty="0" sz="1250">
                <a:latin typeface="Times New Roman"/>
                <a:cs typeface="Times New Roman"/>
              </a:rPr>
              <a:t>document type. For a Java </a:t>
            </a:r>
            <a:r>
              <a:rPr dirty="0" sz="1250" spc="-5">
                <a:latin typeface="Times New Roman"/>
                <a:cs typeface="Times New Roman"/>
              </a:rPr>
              <a:t>file, </a:t>
            </a:r>
            <a:r>
              <a:rPr dirty="0" sz="1250">
                <a:latin typeface="Times New Roman"/>
                <a:cs typeface="Times New Roman"/>
              </a:rPr>
              <a:t>you can view code </a:t>
            </a:r>
            <a:r>
              <a:rPr dirty="0" sz="1250" spc="-5">
                <a:latin typeface="Times New Roman"/>
                <a:cs typeface="Times New Roman"/>
              </a:rPr>
              <a:t>structure,  </a:t>
            </a:r>
            <a:r>
              <a:rPr dirty="0" sz="1250">
                <a:latin typeface="Times New Roman"/>
                <a:cs typeface="Times New Roman"/>
              </a:rPr>
              <a:t>user interface (UI) structure, or UI model </a:t>
            </a:r>
            <a:r>
              <a:rPr dirty="0" sz="1250" spc="-5">
                <a:latin typeface="Times New Roman"/>
                <a:cs typeface="Times New Roman"/>
              </a:rPr>
              <a:t>data. </a:t>
            </a:r>
            <a:r>
              <a:rPr dirty="0" sz="1250">
                <a:latin typeface="Times New Roman"/>
                <a:cs typeface="Times New Roman"/>
              </a:rPr>
              <a:t>For an XML </a:t>
            </a:r>
            <a:r>
              <a:rPr dirty="0" sz="1250" spc="-5">
                <a:latin typeface="Times New Roman"/>
                <a:cs typeface="Times New Roman"/>
              </a:rPr>
              <a:t>file, </a:t>
            </a:r>
            <a:r>
              <a:rPr dirty="0" sz="1250">
                <a:latin typeface="Times New Roman"/>
                <a:cs typeface="Times New Roman"/>
              </a:rPr>
              <a:t>you can view XML </a:t>
            </a:r>
            <a:r>
              <a:rPr dirty="0" sz="1250" spc="-5">
                <a:latin typeface="Times New Roman"/>
                <a:cs typeface="Times New Roman"/>
              </a:rPr>
              <a:t>structure,  </a:t>
            </a:r>
            <a:r>
              <a:rPr dirty="0" sz="1250">
                <a:latin typeface="Times New Roman"/>
                <a:cs typeface="Times New Roman"/>
              </a:rPr>
              <a:t>design </a:t>
            </a:r>
            <a:r>
              <a:rPr dirty="0" sz="1250" spc="-5">
                <a:latin typeface="Times New Roman"/>
                <a:cs typeface="Times New Roman"/>
              </a:rPr>
              <a:t>structure, </a:t>
            </a:r>
            <a:r>
              <a:rPr dirty="0" sz="1250">
                <a:latin typeface="Times New Roman"/>
                <a:cs typeface="Times New Roman"/>
              </a:rPr>
              <a:t>or UI </a:t>
            </a:r>
            <a:r>
              <a:rPr dirty="0" sz="1250" spc="5">
                <a:latin typeface="Times New Roman"/>
                <a:cs typeface="Times New Roman"/>
              </a:rPr>
              <a:t>model</a:t>
            </a:r>
            <a:r>
              <a:rPr dirty="0" sz="1250">
                <a:latin typeface="Times New Roman"/>
                <a:cs typeface="Times New Roman"/>
              </a:rPr>
              <a:t> </a:t>
            </a:r>
            <a:r>
              <a:rPr dirty="0" sz="1250" spc="-5">
                <a:latin typeface="Times New Roman"/>
                <a:cs typeface="Times New Roman"/>
              </a:rPr>
              <a:t>data.</a:t>
            </a:r>
            <a:endParaRPr sz="1250">
              <a:latin typeface="Times New Roman"/>
              <a:cs typeface="Times New Roman"/>
            </a:endParaRPr>
          </a:p>
          <a:p>
            <a:pPr marL="132080" marR="5080">
              <a:lnSpc>
                <a:spcPct val="100000"/>
              </a:lnSpc>
              <a:spcBef>
                <a:spcPts val="405"/>
              </a:spcBef>
            </a:pPr>
            <a:r>
              <a:rPr dirty="0" sz="1250">
                <a:latin typeface="Times New Roman"/>
                <a:cs typeface="Times New Roman"/>
              </a:rPr>
              <a:t>The </a:t>
            </a:r>
            <a:r>
              <a:rPr dirty="0" sz="1250" spc="-5">
                <a:latin typeface="Times New Roman"/>
                <a:cs typeface="Times New Roman"/>
              </a:rPr>
              <a:t>Structure </a:t>
            </a:r>
            <a:r>
              <a:rPr dirty="0" sz="1250">
                <a:latin typeface="Times New Roman"/>
                <a:cs typeface="Times New Roman"/>
              </a:rPr>
              <a:t>window is dynamic, always tracking the current </a:t>
            </a:r>
            <a:r>
              <a:rPr dirty="0" sz="1250" spc="-5">
                <a:latin typeface="Times New Roman"/>
                <a:cs typeface="Times New Roman"/>
              </a:rPr>
              <a:t>selection </a:t>
            </a:r>
            <a:r>
              <a:rPr dirty="0" sz="1250">
                <a:latin typeface="Times New Roman"/>
                <a:cs typeface="Times New Roman"/>
              </a:rPr>
              <a:t>of the active window  </a:t>
            </a:r>
            <a:r>
              <a:rPr dirty="0" sz="1250" spc="-5">
                <a:latin typeface="Times New Roman"/>
                <a:cs typeface="Times New Roman"/>
              </a:rPr>
              <a:t>(unless </a:t>
            </a:r>
            <a:r>
              <a:rPr dirty="0" sz="1250">
                <a:latin typeface="Times New Roman"/>
                <a:cs typeface="Times New Roman"/>
              </a:rPr>
              <a:t>you freeze the window’s contents on a particular view), as is pertinent to the currently  active </a:t>
            </a:r>
            <a:r>
              <a:rPr dirty="0" sz="1250" spc="5">
                <a:latin typeface="Times New Roman"/>
                <a:cs typeface="Times New Roman"/>
              </a:rPr>
              <a:t>editor. When </a:t>
            </a:r>
            <a:r>
              <a:rPr dirty="0" sz="1250">
                <a:latin typeface="Times New Roman"/>
                <a:cs typeface="Times New Roman"/>
              </a:rPr>
              <a:t>the current selection is a node in the navigator, the default editor is </a:t>
            </a:r>
            <a:r>
              <a:rPr dirty="0" sz="1250" spc="-5">
                <a:latin typeface="Times New Roman"/>
                <a:cs typeface="Times New Roman"/>
              </a:rPr>
              <a:t>assumed.  </a:t>
            </a:r>
            <a:r>
              <a:rPr dirty="0" sz="1250">
                <a:latin typeface="Times New Roman"/>
                <a:cs typeface="Times New Roman"/>
              </a:rPr>
              <a:t>To change the view on the </a:t>
            </a:r>
            <a:r>
              <a:rPr dirty="0" sz="1250" spc="-5">
                <a:latin typeface="Times New Roman"/>
                <a:cs typeface="Times New Roman"/>
              </a:rPr>
              <a:t>structure </a:t>
            </a:r>
            <a:r>
              <a:rPr dirty="0" sz="1250">
                <a:latin typeface="Times New Roman"/>
                <a:cs typeface="Times New Roman"/>
              </a:rPr>
              <a:t>for the current selection, select a different </a:t>
            </a:r>
            <a:r>
              <a:rPr dirty="0" sz="1250" spc="-5">
                <a:latin typeface="Times New Roman"/>
                <a:cs typeface="Times New Roman"/>
              </a:rPr>
              <a:t>structure</a:t>
            </a:r>
            <a:r>
              <a:rPr dirty="0" sz="1250" spc="100">
                <a:latin typeface="Times New Roman"/>
                <a:cs typeface="Times New Roman"/>
              </a:rPr>
              <a:t> </a:t>
            </a:r>
            <a:r>
              <a:rPr dirty="0" sz="1250" spc="-5">
                <a:latin typeface="Times New Roman"/>
                <a:cs typeface="Times New Roman"/>
              </a:rPr>
              <a:t>tab.</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5</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Editor Window</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864995" y="2089785"/>
            <a:ext cx="4040504" cy="2193925"/>
            <a:chOff x="1864995" y="2089785"/>
            <a:chExt cx="4040504" cy="2193925"/>
          </a:xfrm>
        </p:grpSpPr>
        <p:sp>
          <p:nvSpPr>
            <p:cNvPr id="5" name="object 5"/>
            <p:cNvSpPr/>
            <p:nvPr/>
          </p:nvSpPr>
          <p:spPr>
            <a:xfrm>
              <a:off x="1885950" y="2110740"/>
              <a:ext cx="3998976" cy="2152649"/>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875282" y="2100072"/>
              <a:ext cx="4019550" cy="2173605"/>
            </a:xfrm>
            <a:custGeom>
              <a:avLst/>
              <a:gdLst/>
              <a:ahLst/>
              <a:cxnLst/>
              <a:rect l="l" t="t" r="r" b="b"/>
              <a:pathLst>
                <a:path w="4019550" h="2173604">
                  <a:moveTo>
                    <a:pt x="4019550" y="0"/>
                  </a:moveTo>
                  <a:lnTo>
                    <a:pt x="0" y="0"/>
                  </a:lnTo>
                  <a:lnTo>
                    <a:pt x="0" y="2173224"/>
                  </a:lnTo>
                  <a:lnTo>
                    <a:pt x="4019550" y="2173224"/>
                  </a:lnTo>
                  <a:lnTo>
                    <a:pt x="401955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288405" cy="1551305"/>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Editor</a:t>
            </a:r>
            <a:r>
              <a:rPr dirty="0" sz="1250" spc="-10" b="1">
                <a:latin typeface="Arial"/>
                <a:cs typeface="Arial"/>
              </a:rPr>
              <a:t> </a:t>
            </a:r>
            <a:r>
              <a:rPr dirty="0" sz="1250" b="1">
                <a:latin typeface="Arial"/>
                <a:cs typeface="Arial"/>
              </a:rPr>
              <a:t>Window</a:t>
            </a:r>
            <a:endParaRPr sz="1250">
              <a:latin typeface="Arial"/>
              <a:cs typeface="Arial"/>
            </a:endParaRPr>
          </a:p>
          <a:p>
            <a:pPr marL="132080" marR="5080">
              <a:lnSpc>
                <a:spcPct val="100000"/>
              </a:lnSpc>
              <a:spcBef>
                <a:spcPts val="360"/>
              </a:spcBef>
            </a:pPr>
            <a:r>
              <a:rPr dirty="0" sz="1250">
                <a:latin typeface="Times New Roman"/>
                <a:cs typeface="Times New Roman"/>
              </a:rPr>
              <a:t>You can view all your project files in one </a:t>
            </a:r>
            <a:r>
              <a:rPr dirty="0" sz="1250" spc="-5">
                <a:latin typeface="Times New Roman"/>
                <a:cs typeface="Times New Roman"/>
              </a:rPr>
              <a:t>single </a:t>
            </a:r>
            <a:r>
              <a:rPr dirty="0" sz="1250">
                <a:latin typeface="Times New Roman"/>
                <a:cs typeface="Times New Roman"/>
              </a:rPr>
              <a:t>editor window, </a:t>
            </a:r>
            <a:r>
              <a:rPr dirty="0" sz="1250" spc="5">
                <a:latin typeface="Times New Roman"/>
                <a:cs typeface="Times New Roman"/>
              </a:rPr>
              <a:t>you </a:t>
            </a:r>
            <a:r>
              <a:rPr dirty="0" sz="1250">
                <a:latin typeface="Times New Roman"/>
                <a:cs typeface="Times New Roman"/>
              </a:rPr>
              <a:t>can open </a:t>
            </a:r>
            <a:r>
              <a:rPr dirty="0" sz="1250" spc="-5">
                <a:latin typeface="Times New Roman"/>
                <a:cs typeface="Times New Roman"/>
              </a:rPr>
              <a:t>multiple </a:t>
            </a:r>
            <a:r>
              <a:rPr dirty="0" sz="1250">
                <a:latin typeface="Times New Roman"/>
                <a:cs typeface="Times New Roman"/>
              </a:rPr>
              <a:t>views </a:t>
            </a:r>
            <a:r>
              <a:rPr dirty="0" sz="1250" spc="-5">
                <a:latin typeface="Times New Roman"/>
                <a:cs typeface="Times New Roman"/>
              </a:rPr>
              <a:t>of  </a:t>
            </a:r>
            <a:r>
              <a:rPr dirty="0" sz="1250">
                <a:latin typeface="Times New Roman"/>
                <a:cs typeface="Times New Roman"/>
              </a:rPr>
              <a:t>the same file, or </a:t>
            </a:r>
            <a:r>
              <a:rPr dirty="0" sz="1250" spc="5">
                <a:latin typeface="Times New Roman"/>
                <a:cs typeface="Times New Roman"/>
              </a:rPr>
              <a:t>you </a:t>
            </a:r>
            <a:r>
              <a:rPr dirty="0" sz="1250">
                <a:latin typeface="Times New Roman"/>
                <a:cs typeface="Times New Roman"/>
              </a:rPr>
              <a:t>can open multiple views of different</a:t>
            </a:r>
            <a:r>
              <a:rPr dirty="0" sz="1250" spc="30">
                <a:latin typeface="Times New Roman"/>
                <a:cs typeface="Times New Roman"/>
              </a:rPr>
              <a:t> </a:t>
            </a:r>
            <a:r>
              <a:rPr dirty="0" sz="1250" spc="-5">
                <a:latin typeface="Times New Roman"/>
                <a:cs typeface="Times New Roman"/>
              </a:rPr>
              <a:t>files.</a:t>
            </a:r>
            <a:endParaRPr sz="1250">
              <a:latin typeface="Times New Roman"/>
              <a:cs typeface="Times New Roman"/>
            </a:endParaRPr>
          </a:p>
          <a:p>
            <a:pPr marL="132080" marR="71755">
              <a:lnSpc>
                <a:spcPct val="100000"/>
              </a:lnSpc>
              <a:spcBef>
                <a:spcPts val="395"/>
              </a:spcBef>
            </a:pPr>
            <a:r>
              <a:rPr dirty="0" sz="1250">
                <a:latin typeface="Times New Roman"/>
                <a:cs typeface="Times New Roman"/>
              </a:rPr>
              <a:t>The tabs at the top of the editor window are the document tabs. Selecting a document tab gives  that </a:t>
            </a:r>
            <a:r>
              <a:rPr dirty="0" sz="1250" spc="-5">
                <a:latin typeface="Times New Roman"/>
                <a:cs typeface="Times New Roman"/>
              </a:rPr>
              <a:t>file focus, bringing </a:t>
            </a:r>
            <a:r>
              <a:rPr dirty="0" sz="1250">
                <a:latin typeface="Times New Roman"/>
                <a:cs typeface="Times New Roman"/>
              </a:rPr>
              <a:t>it to the </a:t>
            </a:r>
            <a:r>
              <a:rPr dirty="0" sz="1250" spc="-5">
                <a:latin typeface="Times New Roman"/>
                <a:cs typeface="Times New Roman"/>
              </a:rPr>
              <a:t>foreground </a:t>
            </a:r>
            <a:r>
              <a:rPr dirty="0" sz="1250">
                <a:latin typeface="Times New Roman"/>
                <a:cs typeface="Times New Roman"/>
              </a:rPr>
              <a:t>of the window in the current</a:t>
            </a:r>
            <a:r>
              <a:rPr dirty="0" sz="1250" spc="114">
                <a:latin typeface="Times New Roman"/>
                <a:cs typeface="Times New Roman"/>
              </a:rPr>
              <a:t> </a:t>
            </a:r>
            <a:r>
              <a:rPr dirty="0" sz="1250">
                <a:latin typeface="Times New Roman"/>
                <a:cs typeface="Times New Roman"/>
              </a:rPr>
              <a:t>editor.</a:t>
            </a:r>
            <a:endParaRPr sz="1250">
              <a:latin typeface="Times New Roman"/>
              <a:cs typeface="Times New Roman"/>
            </a:endParaRPr>
          </a:p>
          <a:p>
            <a:pPr marL="132080" marR="299085">
              <a:lnSpc>
                <a:spcPct val="100000"/>
              </a:lnSpc>
              <a:spcBef>
                <a:spcPts val="390"/>
              </a:spcBef>
            </a:pPr>
            <a:r>
              <a:rPr dirty="0" sz="1250">
                <a:latin typeface="Times New Roman"/>
                <a:cs typeface="Times New Roman"/>
              </a:rPr>
              <a:t>The tabs at the bottom of the </a:t>
            </a:r>
            <a:r>
              <a:rPr dirty="0" sz="1250" spc="-5">
                <a:latin typeface="Times New Roman"/>
                <a:cs typeface="Times New Roman"/>
              </a:rPr>
              <a:t>editor </a:t>
            </a:r>
            <a:r>
              <a:rPr dirty="0" sz="1250">
                <a:latin typeface="Times New Roman"/>
                <a:cs typeface="Times New Roman"/>
              </a:rPr>
              <a:t>window for a given </a:t>
            </a:r>
            <a:r>
              <a:rPr dirty="0" sz="1250" spc="-5">
                <a:latin typeface="Times New Roman"/>
                <a:cs typeface="Times New Roman"/>
              </a:rPr>
              <a:t>file </a:t>
            </a:r>
            <a:r>
              <a:rPr dirty="0" sz="1250">
                <a:latin typeface="Times New Roman"/>
                <a:cs typeface="Times New Roman"/>
              </a:rPr>
              <a:t>are the editor tabs. Selecting an  editor tab opens the file in that</a:t>
            </a:r>
            <a:r>
              <a:rPr dirty="0" sz="1250" spc="35">
                <a:latin typeface="Times New Roman"/>
                <a:cs typeface="Times New Roman"/>
              </a:rPr>
              <a:t> </a:t>
            </a:r>
            <a:r>
              <a:rPr dirty="0" sz="1250">
                <a:latin typeface="Times New Roman"/>
                <a:cs typeface="Times New Roman"/>
              </a:rPr>
              <a:t>editor.</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6</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854" y="497077"/>
            <a:ext cx="6550025" cy="4915535"/>
            <a:chOff x="609854" y="497077"/>
            <a:chExt cx="6550025" cy="4915535"/>
          </a:xfrm>
        </p:grpSpPr>
        <p:sp>
          <p:nvSpPr>
            <p:cNvPr id="3" name="object 3"/>
            <p:cNvSpPr/>
            <p:nvPr/>
          </p:nvSpPr>
          <p:spPr>
            <a:xfrm>
              <a:off x="614934"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5696"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758695" y="873506"/>
            <a:ext cx="42265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Deploying Java </a:t>
            </a:r>
            <a:r>
              <a:rPr dirty="0" sz="2000" b="1">
                <a:latin typeface="Arial"/>
                <a:cs typeface="Arial"/>
              </a:rPr>
              <a:t>Stored</a:t>
            </a:r>
            <a:r>
              <a:rPr dirty="0" sz="2000" spc="-15" b="1">
                <a:latin typeface="Arial"/>
                <a:cs typeface="Arial"/>
              </a:rPr>
              <a:t> </a:t>
            </a:r>
            <a:r>
              <a:rPr dirty="0" sz="2000" b="1">
                <a:latin typeface="Arial"/>
                <a:cs typeface="Arial"/>
              </a:rPr>
              <a:t>Procedures</a:t>
            </a:r>
            <a:endParaRPr sz="2000">
              <a:latin typeface="Arial"/>
              <a:cs typeface="Arial"/>
            </a:endParaRPr>
          </a:p>
        </p:txBody>
      </p:sp>
      <p:sp>
        <p:nvSpPr>
          <p:cNvPr id="6" name="object 6"/>
          <p:cNvSpPr txBox="1"/>
          <p:nvPr/>
        </p:nvSpPr>
        <p:spPr>
          <a:xfrm>
            <a:off x="1242060" y="1792477"/>
            <a:ext cx="5186045" cy="1366520"/>
          </a:xfrm>
          <a:prstGeom prst="rect">
            <a:avLst/>
          </a:prstGeom>
        </p:spPr>
        <p:txBody>
          <a:bodyPr wrap="square" lIns="0" tIns="12065" rIns="0" bIns="0" rtlCol="0" vert="horz">
            <a:spAutoFit/>
          </a:bodyPr>
          <a:lstStyle/>
          <a:p>
            <a:pPr marR="5080">
              <a:lnSpc>
                <a:spcPct val="101299"/>
              </a:lnSpc>
              <a:spcBef>
                <a:spcPts val="95"/>
              </a:spcBef>
            </a:pPr>
            <a:r>
              <a:rPr dirty="0" sz="1550" spc="10" b="1">
                <a:latin typeface="Arial"/>
                <a:cs typeface="Arial"/>
              </a:rPr>
              <a:t>Before deploying Java stored procedures, perform the  following</a:t>
            </a:r>
            <a:r>
              <a:rPr dirty="0" sz="1550" spc="5" b="1">
                <a:latin typeface="Arial"/>
                <a:cs typeface="Arial"/>
              </a:rPr>
              <a:t> </a:t>
            </a:r>
            <a:r>
              <a:rPr dirty="0" sz="1550" spc="10" b="1">
                <a:latin typeface="Arial"/>
                <a:cs typeface="Arial"/>
              </a:rPr>
              <a:t>steps:</a:t>
            </a:r>
            <a:endParaRPr sz="1550">
              <a:latin typeface="Arial"/>
              <a:cs typeface="Arial"/>
            </a:endParaRPr>
          </a:p>
          <a:p>
            <a:pPr marL="408305" indent="-327660">
              <a:lnSpc>
                <a:spcPct val="100000"/>
              </a:lnSpc>
              <a:spcBef>
                <a:spcPts val="405"/>
              </a:spcBef>
              <a:buAutoNum type="arabicPeriod"/>
              <a:tabLst>
                <a:tab pos="407670" algn="l"/>
                <a:tab pos="408940" algn="l"/>
              </a:tabLst>
            </a:pPr>
            <a:r>
              <a:rPr dirty="0" sz="1550" spc="10" b="1">
                <a:latin typeface="Arial"/>
                <a:cs typeface="Arial"/>
              </a:rPr>
              <a:t>Create a database</a:t>
            </a:r>
            <a:r>
              <a:rPr dirty="0" sz="1550" spc="-5" b="1">
                <a:latin typeface="Arial"/>
                <a:cs typeface="Arial"/>
              </a:rPr>
              <a:t> </a:t>
            </a:r>
            <a:r>
              <a:rPr dirty="0" sz="1550" spc="10" b="1">
                <a:latin typeface="Arial"/>
                <a:cs typeface="Arial"/>
              </a:rPr>
              <a:t>connection.</a:t>
            </a:r>
            <a:endParaRPr sz="1550">
              <a:latin typeface="Arial"/>
              <a:cs typeface="Arial"/>
            </a:endParaRPr>
          </a:p>
          <a:p>
            <a:pPr marL="407670" indent="-327025">
              <a:lnSpc>
                <a:spcPct val="100000"/>
              </a:lnSpc>
              <a:spcBef>
                <a:spcPts val="400"/>
              </a:spcBef>
              <a:buAutoNum type="arabicPeriod"/>
              <a:tabLst>
                <a:tab pos="407670" algn="l"/>
                <a:tab pos="408305" algn="l"/>
              </a:tabLst>
            </a:pPr>
            <a:r>
              <a:rPr dirty="0" sz="1550" spc="10" b="1">
                <a:latin typeface="Arial"/>
                <a:cs typeface="Arial"/>
              </a:rPr>
              <a:t>Create a deployment</a:t>
            </a:r>
            <a:r>
              <a:rPr dirty="0" sz="1550" spc="5" b="1">
                <a:latin typeface="Arial"/>
                <a:cs typeface="Arial"/>
              </a:rPr>
              <a:t> profile.</a:t>
            </a:r>
            <a:endParaRPr sz="1550">
              <a:latin typeface="Arial"/>
              <a:cs typeface="Arial"/>
            </a:endParaRPr>
          </a:p>
          <a:p>
            <a:pPr marL="407670" indent="-327025">
              <a:lnSpc>
                <a:spcPct val="100000"/>
              </a:lnSpc>
              <a:spcBef>
                <a:spcPts val="405"/>
              </a:spcBef>
              <a:buAutoNum type="arabicPeriod"/>
              <a:tabLst>
                <a:tab pos="407670" algn="l"/>
                <a:tab pos="408305" algn="l"/>
              </a:tabLst>
            </a:pPr>
            <a:r>
              <a:rPr dirty="0" sz="1550" spc="10" b="1">
                <a:latin typeface="Arial"/>
                <a:cs typeface="Arial"/>
              </a:rPr>
              <a:t>Deploy the</a:t>
            </a:r>
            <a:r>
              <a:rPr dirty="0" sz="1550" spc="15" b="1">
                <a:latin typeface="Arial"/>
                <a:cs typeface="Arial"/>
              </a:rPr>
              <a:t> </a:t>
            </a:r>
            <a:r>
              <a:rPr dirty="0" sz="1550" spc="10" b="1">
                <a:latin typeface="Arial"/>
                <a:cs typeface="Arial"/>
              </a:rPr>
              <a:t>objects.</a:t>
            </a:r>
            <a:endParaRPr sz="1550">
              <a:latin typeface="Arial"/>
              <a:cs typeface="Arial"/>
            </a:endParaRPr>
          </a:p>
        </p:txBody>
      </p:sp>
      <p:grpSp>
        <p:nvGrpSpPr>
          <p:cNvPr id="7" name="object 7"/>
          <p:cNvGrpSpPr/>
          <p:nvPr/>
        </p:nvGrpSpPr>
        <p:grpSpPr>
          <a:xfrm>
            <a:off x="1565528" y="3588639"/>
            <a:ext cx="4578350" cy="1175385"/>
            <a:chOff x="1565528" y="3588639"/>
            <a:chExt cx="4578350" cy="1175385"/>
          </a:xfrm>
        </p:grpSpPr>
        <p:sp>
          <p:nvSpPr>
            <p:cNvPr id="8" name="object 8"/>
            <p:cNvSpPr/>
            <p:nvPr/>
          </p:nvSpPr>
          <p:spPr>
            <a:xfrm>
              <a:off x="5245226" y="3621405"/>
              <a:ext cx="898398" cy="102946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317241" y="4138422"/>
              <a:ext cx="1306830" cy="0"/>
            </a:xfrm>
            <a:custGeom>
              <a:avLst/>
              <a:gdLst/>
              <a:ahLst/>
              <a:cxnLst/>
              <a:rect l="l" t="t" r="r" b="b"/>
              <a:pathLst>
                <a:path w="1306829" h="0">
                  <a:moveTo>
                    <a:pt x="0" y="0"/>
                  </a:moveTo>
                  <a:lnTo>
                    <a:pt x="1306830" y="0"/>
                  </a:lnTo>
                </a:path>
              </a:pathLst>
            </a:custGeom>
            <a:ln w="20574">
              <a:solidFill>
                <a:srgbClr val="000000"/>
              </a:solidFill>
            </a:ln>
          </p:spPr>
          <p:txBody>
            <a:bodyPr wrap="square" lIns="0" tIns="0" rIns="0" bIns="0" rtlCol="0"/>
            <a:lstStyle/>
            <a:p/>
          </p:txBody>
        </p:sp>
        <p:sp>
          <p:nvSpPr>
            <p:cNvPr id="10" name="object 10"/>
            <p:cNvSpPr/>
            <p:nvPr/>
          </p:nvSpPr>
          <p:spPr>
            <a:xfrm>
              <a:off x="3622547" y="410565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1" name="object 11"/>
            <p:cNvSpPr/>
            <p:nvPr/>
          </p:nvSpPr>
          <p:spPr>
            <a:xfrm>
              <a:off x="3707130" y="4136136"/>
              <a:ext cx="1543050" cy="0"/>
            </a:xfrm>
            <a:custGeom>
              <a:avLst/>
              <a:gdLst/>
              <a:ahLst/>
              <a:cxnLst/>
              <a:rect l="l" t="t" r="r" b="b"/>
              <a:pathLst>
                <a:path w="1543050" h="0">
                  <a:moveTo>
                    <a:pt x="0" y="0"/>
                  </a:moveTo>
                  <a:lnTo>
                    <a:pt x="1543050" y="0"/>
                  </a:lnTo>
                </a:path>
              </a:pathLst>
            </a:custGeom>
            <a:ln w="20574">
              <a:solidFill>
                <a:srgbClr val="000000"/>
              </a:solidFill>
            </a:ln>
          </p:spPr>
          <p:txBody>
            <a:bodyPr wrap="square" lIns="0" tIns="0" rIns="0" bIns="0" rtlCol="0"/>
            <a:lstStyle/>
            <a:p/>
          </p:txBody>
        </p:sp>
        <p:sp>
          <p:nvSpPr>
            <p:cNvPr id="12" name="object 12"/>
            <p:cNvSpPr/>
            <p:nvPr/>
          </p:nvSpPr>
          <p:spPr>
            <a:xfrm>
              <a:off x="5248656" y="4103370"/>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3" name="object 13"/>
            <p:cNvSpPr/>
            <p:nvPr/>
          </p:nvSpPr>
          <p:spPr>
            <a:xfrm>
              <a:off x="1565528" y="3588639"/>
              <a:ext cx="2644902" cy="1086612"/>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1581911" y="3784650"/>
              <a:ext cx="883158" cy="87497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1854707" y="4400550"/>
              <a:ext cx="353060" cy="353060"/>
            </a:xfrm>
            <a:custGeom>
              <a:avLst/>
              <a:gdLst/>
              <a:ahLst/>
              <a:cxnLst/>
              <a:rect l="l" t="t" r="r" b="b"/>
              <a:pathLst>
                <a:path w="353060" h="353060">
                  <a:moveTo>
                    <a:pt x="176022" y="0"/>
                  </a:move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lnTo>
                    <a:pt x="346484" y="129116"/>
                  </a:lnTo>
                  <a:lnTo>
                    <a:pt x="328647" y="87037"/>
                  </a:lnTo>
                  <a:lnTo>
                    <a:pt x="300990" y="51435"/>
                  </a:lnTo>
                  <a:lnTo>
                    <a:pt x="265204" y="23960"/>
                  </a:lnTo>
                  <a:lnTo>
                    <a:pt x="222983" y="6265"/>
                  </a:lnTo>
                  <a:lnTo>
                    <a:pt x="176022" y="0"/>
                  </a:lnTo>
                  <a:close/>
                </a:path>
              </a:pathLst>
            </a:custGeom>
            <a:solidFill>
              <a:srgbClr val="CCCCFF"/>
            </a:solidFill>
          </p:spPr>
          <p:txBody>
            <a:bodyPr wrap="square" lIns="0" tIns="0" rIns="0" bIns="0" rtlCol="0"/>
            <a:lstStyle/>
            <a:p/>
          </p:txBody>
        </p:sp>
        <p:sp>
          <p:nvSpPr>
            <p:cNvPr id="16" name="object 16"/>
            <p:cNvSpPr/>
            <p:nvPr/>
          </p:nvSpPr>
          <p:spPr>
            <a:xfrm>
              <a:off x="1854707" y="4400550"/>
              <a:ext cx="353060" cy="353060"/>
            </a:xfrm>
            <a:custGeom>
              <a:avLst/>
              <a:gdLst/>
              <a:ahLst/>
              <a:cxnLst/>
              <a:rect l="l" t="t" r="r" b="b"/>
              <a:pathLst>
                <a:path w="353060" h="353060">
                  <a:moveTo>
                    <a:pt x="352806" y="176022"/>
                  </a:moveTo>
                  <a:lnTo>
                    <a:pt x="346484" y="129116"/>
                  </a:lnTo>
                  <a:lnTo>
                    <a:pt x="328647" y="87037"/>
                  </a:lnTo>
                  <a:lnTo>
                    <a:pt x="300990" y="51435"/>
                  </a:lnTo>
                  <a:lnTo>
                    <a:pt x="265204" y="23960"/>
                  </a:lnTo>
                  <a:lnTo>
                    <a:pt x="222983" y="6265"/>
                  </a:lnTo>
                  <a:lnTo>
                    <a:pt x="176022" y="0"/>
                  </a:ln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close/>
                </a:path>
              </a:pathLst>
            </a:custGeom>
            <a:ln w="20574">
              <a:solidFill>
                <a:srgbClr val="000000"/>
              </a:solidFill>
            </a:ln>
          </p:spPr>
          <p:txBody>
            <a:bodyPr wrap="square" lIns="0" tIns="0" rIns="0" bIns="0" rtlCol="0"/>
            <a:lstStyle/>
            <a:p/>
          </p:txBody>
        </p:sp>
      </p:grpSp>
      <p:sp>
        <p:nvSpPr>
          <p:cNvPr id="17" name="object 17"/>
          <p:cNvSpPr txBox="1"/>
          <p:nvPr/>
        </p:nvSpPr>
        <p:spPr>
          <a:xfrm>
            <a:off x="1970532" y="4427473"/>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1</a:t>
            </a:r>
            <a:endParaRPr sz="1700">
              <a:latin typeface="Arial"/>
              <a:cs typeface="Arial"/>
            </a:endParaRPr>
          </a:p>
        </p:txBody>
      </p:sp>
      <p:grpSp>
        <p:nvGrpSpPr>
          <p:cNvPr id="18" name="object 18"/>
          <p:cNvGrpSpPr/>
          <p:nvPr/>
        </p:nvGrpSpPr>
        <p:grpSpPr>
          <a:xfrm>
            <a:off x="3685222" y="4383214"/>
            <a:ext cx="374650" cy="374650"/>
            <a:chOff x="3685222" y="4383214"/>
            <a:chExt cx="374650" cy="374650"/>
          </a:xfrm>
        </p:grpSpPr>
        <p:sp>
          <p:nvSpPr>
            <p:cNvPr id="19" name="object 19"/>
            <p:cNvSpPr/>
            <p:nvPr/>
          </p:nvSpPr>
          <p:spPr>
            <a:xfrm>
              <a:off x="3695699" y="4393692"/>
              <a:ext cx="353695" cy="353695"/>
            </a:xfrm>
            <a:custGeom>
              <a:avLst/>
              <a:gdLst/>
              <a:ahLst/>
              <a:cxnLst/>
              <a:rect l="l" t="t" r="r" b="b"/>
              <a:pathLst>
                <a:path w="353695" h="353695">
                  <a:moveTo>
                    <a:pt x="176783" y="0"/>
                  </a:moveTo>
                  <a:lnTo>
                    <a:pt x="129557" y="6268"/>
                  </a:lnTo>
                  <a:lnTo>
                    <a:pt x="87263" y="23988"/>
                  </a:lnTo>
                  <a:lnTo>
                    <a:pt x="51530" y="51530"/>
                  </a:lnTo>
                  <a:lnTo>
                    <a:pt x="23988" y="87263"/>
                  </a:lnTo>
                  <a:lnTo>
                    <a:pt x="6268" y="129557"/>
                  </a:lnTo>
                  <a:lnTo>
                    <a:pt x="0" y="176784"/>
                  </a:lnTo>
                  <a:lnTo>
                    <a:pt x="6268" y="223745"/>
                  </a:lnTo>
                  <a:lnTo>
                    <a:pt x="23988" y="265966"/>
                  </a:lnTo>
                  <a:lnTo>
                    <a:pt x="51530" y="301752"/>
                  </a:lnTo>
                  <a:lnTo>
                    <a:pt x="87263" y="329409"/>
                  </a:lnTo>
                  <a:lnTo>
                    <a:pt x="129557" y="347246"/>
                  </a:lnTo>
                  <a:lnTo>
                    <a:pt x="176783" y="353568"/>
                  </a:lnTo>
                  <a:lnTo>
                    <a:pt x="223745" y="347246"/>
                  </a:lnTo>
                  <a:lnTo>
                    <a:pt x="265966" y="329409"/>
                  </a:lnTo>
                  <a:lnTo>
                    <a:pt x="301751" y="301752"/>
                  </a:lnTo>
                  <a:lnTo>
                    <a:pt x="329409" y="265966"/>
                  </a:lnTo>
                  <a:lnTo>
                    <a:pt x="347246" y="223745"/>
                  </a:lnTo>
                  <a:lnTo>
                    <a:pt x="353567" y="176784"/>
                  </a:lnTo>
                  <a:lnTo>
                    <a:pt x="347246" y="129557"/>
                  </a:lnTo>
                  <a:lnTo>
                    <a:pt x="329409" y="87263"/>
                  </a:lnTo>
                  <a:lnTo>
                    <a:pt x="301751" y="51530"/>
                  </a:lnTo>
                  <a:lnTo>
                    <a:pt x="265966" y="23988"/>
                  </a:lnTo>
                  <a:lnTo>
                    <a:pt x="223745" y="6268"/>
                  </a:lnTo>
                  <a:lnTo>
                    <a:pt x="176783" y="0"/>
                  </a:lnTo>
                  <a:close/>
                </a:path>
              </a:pathLst>
            </a:custGeom>
            <a:solidFill>
              <a:srgbClr val="CCCCFF"/>
            </a:solidFill>
          </p:spPr>
          <p:txBody>
            <a:bodyPr wrap="square" lIns="0" tIns="0" rIns="0" bIns="0" rtlCol="0"/>
            <a:lstStyle/>
            <a:p/>
          </p:txBody>
        </p:sp>
        <p:sp>
          <p:nvSpPr>
            <p:cNvPr id="20" name="object 20"/>
            <p:cNvSpPr/>
            <p:nvPr/>
          </p:nvSpPr>
          <p:spPr>
            <a:xfrm>
              <a:off x="3695699" y="4393692"/>
              <a:ext cx="353695" cy="353695"/>
            </a:xfrm>
            <a:custGeom>
              <a:avLst/>
              <a:gdLst/>
              <a:ahLst/>
              <a:cxnLst/>
              <a:rect l="l" t="t" r="r" b="b"/>
              <a:pathLst>
                <a:path w="353695" h="353695">
                  <a:moveTo>
                    <a:pt x="353567" y="176784"/>
                  </a:moveTo>
                  <a:lnTo>
                    <a:pt x="347246" y="129557"/>
                  </a:lnTo>
                  <a:lnTo>
                    <a:pt x="329409" y="87263"/>
                  </a:lnTo>
                  <a:lnTo>
                    <a:pt x="301751" y="51530"/>
                  </a:lnTo>
                  <a:lnTo>
                    <a:pt x="265966" y="23988"/>
                  </a:lnTo>
                  <a:lnTo>
                    <a:pt x="223745" y="6268"/>
                  </a:lnTo>
                  <a:lnTo>
                    <a:pt x="176783" y="0"/>
                  </a:lnTo>
                  <a:lnTo>
                    <a:pt x="129557" y="6268"/>
                  </a:lnTo>
                  <a:lnTo>
                    <a:pt x="87263" y="23988"/>
                  </a:lnTo>
                  <a:lnTo>
                    <a:pt x="51530" y="51530"/>
                  </a:lnTo>
                  <a:lnTo>
                    <a:pt x="23988" y="87263"/>
                  </a:lnTo>
                  <a:lnTo>
                    <a:pt x="6268" y="129557"/>
                  </a:lnTo>
                  <a:lnTo>
                    <a:pt x="0" y="176784"/>
                  </a:lnTo>
                  <a:lnTo>
                    <a:pt x="6268" y="223745"/>
                  </a:lnTo>
                  <a:lnTo>
                    <a:pt x="23988" y="265966"/>
                  </a:lnTo>
                  <a:lnTo>
                    <a:pt x="51530" y="301752"/>
                  </a:lnTo>
                  <a:lnTo>
                    <a:pt x="87263" y="329409"/>
                  </a:lnTo>
                  <a:lnTo>
                    <a:pt x="129557" y="347246"/>
                  </a:lnTo>
                  <a:lnTo>
                    <a:pt x="176783" y="353568"/>
                  </a:lnTo>
                  <a:lnTo>
                    <a:pt x="223745" y="347246"/>
                  </a:lnTo>
                  <a:lnTo>
                    <a:pt x="265966" y="329409"/>
                  </a:lnTo>
                  <a:lnTo>
                    <a:pt x="301751" y="301752"/>
                  </a:lnTo>
                  <a:lnTo>
                    <a:pt x="329409" y="265966"/>
                  </a:lnTo>
                  <a:lnTo>
                    <a:pt x="347246" y="223745"/>
                  </a:lnTo>
                  <a:lnTo>
                    <a:pt x="353567" y="176784"/>
                  </a:lnTo>
                  <a:close/>
                </a:path>
              </a:pathLst>
            </a:custGeom>
            <a:ln w="20574">
              <a:solidFill>
                <a:srgbClr val="000000"/>
              </a:solidFill>
            </a:ln>
          </p:spPr>
          <p:txBody>
            <a:bodyPr wrap="square" lIns="0" tIns="0" rIns="0" bIns="0" rtlCol="0"/>
            <a:lstStyle/>
            <a:p/>
          </p:txBody>
        </p:sp>
      </p:grpSp>
      <p:sp>
        <p:nvSpPr>
          <p:cNvPr id="21" name="object 21"/>
          <p:cNvSpPr txBox="1"/>
          <p:nvPr/>
        </p:nvSpPr>
        <p:spPr>
          <a:xfrm>
            <a:off x="3811523" y="4420615"/>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2</a:t>
            </a:r>
            <a:endParaRPr sz="1700">
              <a:latin typeface="Arial"/>
              <a:cs typeface="Arial"/>
            </a:endParaRPr>
          </a:p>
        </p:txBody>
      </p:sp>
      <p:grpSp>
        <p:nvGrpSpPr>
          <p:cNvPr id="22" name="object 22"/>
          <p:cNvGrpSpPr/>
          <p:nvPr/>
        </p:nvGrpSpPr>
        <p:grpSpPr>
          <a:xfrm>
            <a:off x="5496686" y="4390263"/>
            <a:ext cx="373380" cy="373380"/>
            <a:chOff x="5496686" y="4390263"/>
            <a:chExt cx="373380" cy="373380"/>
          </a:xfrm>
        </p:grpSpPr>
        <p:sp>
          <p:nvSpPr>
            <p:cNvPr id="23" name="object 23"/>
            <p:cNvSpPr/>
            <p:nvPr/>
          </p:nvSpPr>
          <p:spPr>
            <a:xfrm>
              <a:off x="5506973" y="4400550"/>
              <a:ext cx="353060" cy="353060"/>
            </a:xfrm>
            <a:custGeom>
              <a:avLst/>
              <a:gdLst/>
              <a:ahLst/>
              <a:cxnLst/>
              <a:rect l="l" t="t" r="r" b="b"/>
              <a:pathLst>
                <a:path w="353060" h="353060">
                  <a:moveTo>
                    <a:pt x="176021" y="0"/>
                  </a:moveTo>
                  <a:lnTo>
                    <a:pt x="129116" y="6265"/>
                  </a:lnTo>
                  <a:lnTo>
                    <a:pt x="87037" y="23960"/>
                  </a:lnTo>
                  <a:lnTo>
                    <a:pt x="51434" y="51435"/>
                  </a:lnTo>
                  <a:lnTo>
                    <a:pt x="23960" y="87037"/>
                  </a:lnTo>
                  <a:lnTo>
                    <a:pt x="6265" y="129116"/>
                  </a:lnTo>
                  <a:lnTo>
                    <a:pt x="0" y="176022"/>
                  </a:lnTo>
                  <a:lnTo>
                    <a:pt x="6265" y="222983"/>
                  </a:lnTo>
                  <a:lnTo>
                    <a:pt x="23960" y="265204"/>
                  </a:lnTo>
                  <a:lnTo>
                    <a:pt x="51434" y="300990"/>
                  </a:lnTo>
                  <a:lnTo>
                    <a:pt x="87037" y="328647"/>
                  </a:lnTo>
                  <a:lnTo>
                    <a:pt x="129116" y="346484"/>
                  </a:lnTo>
                  <a:lnTo>
                    <a:pt x="176021" y="352806"/>
                  </a:lnTo>
                  <a:lnTo>
                    <a:pt x="222983" y="346484"/>
                  </a:lnTo>
                  <a:lnTo>
                    <a:pt x="265204" y="328647"/>
                  </a:lnTo>
                  <a:lnTo>
                    <a:pt x="300989" y="300990"/>
                  </a:lnTo>
                  <a:lnTo>
                    <a:pt x="328647" y="265204"/>
                  </a:lnTo>
                  <a:lnTo>
                    <a:pt x="346484" y="222983"/>
                  </a:lnTo>
                  <a:lnTo>
                    <a:pt x="352805" y="176022"/>
                  </a:lnTo>
                  <a:lnTo>
                    <a:pt x="346484" y="129116"/>
                  </a:lnTo>
                  <a:lnTo>
                    <a:pt x="328647" y="87037"/>
                  </a:lnTo>
                  <a:lnTo>
                    <a:pt x="300989" y="51435"/>
                  </a:lnTo>
                  <a:lnTo>
                    <a:pt x="265204" y="23960"/>
                  </a:lnTo>
                  <a:lnTo>
                    <a:pt x="222983" y="6265"/>
                  </a:lnTo>
                  <a:lnTo>
                    <a:pt x="176021" y="0"/>
                  </a:lnTo>
                  <a:close/>
                </a:path>
              </a:pathLst>
            </a:custGeom>
            <a:solidFill>
              <a:srgbClr val="CCCCFF"/>
            </a:solidFill>
          </p:spPr>
          <p:txBody>
            <a:bodyPr wrap="square" lIns="0" tIns="0" rIns="0" bIns="0" rtlCol="0"/>
            <a:lstStyle/>
            <a:p/>
          </p:txBody>
        </p:sp>
        <p:sp>
          <p:nvSpPr>
            <p:cNvPr id="24" name="object 24"/>
            <p:cNvSpPr/>
            <p:nvPr/>
          </p:nvSpPr>
          <p:spPr>
            <a:xfrm>
              <a:off x="5506973" y="4400550"/>
              <a:ext cx="353060" cy="353060"/>
            </a:xfrm>
            <a:custGeom>
              <a:avLst/>
              <a:gdLst/>
              <a:ahLst/>
              <a:cxnLst/>
              <a:rect l="l" t="t" r="r" b="b"/>
              <a:pathLst>
                <a:path w="353060" h="353060">
                  <a:moveTo>
                    <a:pt x="352805" y="176022"/>
                  </a:moveTo>
                  <a:lnTo>
                    <a:pt x="346484" y="129116"/>
                  </a:lnTo>
                  <a:lnTo>
                    <a:pt x="328647" y="87037"/>
                  </a:lnTo>
                  <a:lnTo>
                    <a:pt x="300989" y="51435"/>
                  </a:lnTo>
                  <a:lnTo>
                    <a:pt x="265204" y="23960"/>
                  </a:lnTo>
                  <a:lnTo>
                    <a:pt x="222983" y="6265"/>
                  </a:lnTo>
                  <a:lnTo>
                    <a:pt x="176021" y="0"/>
                  </a:lnTo>
                  <a:lnTo>
                    <a:pt x="129116" y="6265"/>
                  </a:lnTo>
                  <a:lnTo>
                    <a:pt x="87037" y="23960"/>
                  </a:lnTo>
                  <a:lnTo>
                    <a:pt x="51434" y="51435"/>
                  </a:lnTo>
                  <a:lnTo>
                    <a:pt x="23960" y="87037"/>
                  </a:lnTo>
                  <a:lnTo>
                    <a:pt x="6265" y="129116"/>
                  </a:lnTo>
                  <a:lnTo>
                    <a:pt x="0" y="176022"/>
                  </a:lnTo>
                  <a:lnTo>
                    <a:pt x="6265" y="222983"/>
                  </a:lnTo>
                  <a:lnTo>
                    <a:pt x="23960" y="265204"/>
                  </a:lnTo>
                  <a:lnTo>
                    <a:pt x="51434" y="300990"/>
                  </a:lnTo>
                  <a:lnTo>
                    <a:pt x="87037" y="328647"/>
                  </a:lnTo>
                  <a:lnTo>
                    <a:pt x="129116" y="346484"/>
                  </a:lnTo>
                  <a:lnTo>
                    <a:pt x="176021" y="352806"/>
                  </a:lnTo>
                  <a:lnTo>
                    <a:pt x="222983" y="346484"/>
                  </a:lnTo>
                  <a:lnTo>
                    <a:pt x="265204" y="328647"/>
                  </a:lnTo>
                  <a:lnTo>
                    <a:pt x="300989" y="300990"/>
                  </a:lnTo>
                  <a:lnTo>
                    <a:pt x="328647" y="265204"/>
                  </a:lnTo>
                  <a:lnTo>
                    <a:pt x="346484" y="222983"/>
                  </a:lnTo>
                  <a:lnTo>
                    <a:pt x="352805" y="176022"/>
                  </a:lnTo>
                  <a:close/>
                </a:path>
              </a:pathLst>
            </a:custGeom>
            <a:ln w="20574">
              <a:solidFill>
                <a:srgbClr val="000000"/>
              </a:solidFill>
            </a:ln>
          </p:spPr>
          <p:txBody>
            <a:bodyPr wrap="square" lIns="0" tIns="0" rIns="0" bIns="0" rtlCol="0"/>
            <a:lstStyle/>
            <a:p/>
          </p:txBody>
        </p:sp>
      </p:grpSp>
      <p:sp>
        <p:nvSpPr>
          <p:cNvPr id="25" name="object 25"/>
          <p:cNvSpPr txBox="1"/>
          <p:nvPr/>
        </p:nvSpPr>
        <p:spPr>
          <a:xfrm>
            <a:off x="5622797" y="4427473"/>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3</a:t>
            </a:r>
            <a:endParaRPr sz="1700">
              <a:latin typeface="Arial"/>
              <a:cs typeface="Arial"/>
            </a:endParaRPr>
          </a:p>
        </p:txBody>
      </p:sp>
      <p:sp>
        <p:nvSpPr>
          <p:cNvPr id="28" name="object 28"/>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7</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6" name="object 26"/>
          <p:cNvSpPr txBox="1"/>
          <p:nvPr/>
        </p:nvSpPr>
        <p:spPr>
          <a:xfrm>
            <a:off x="693673" y="5251196"/>
            <a:ext cx="6258560" cy="2246630"/>
          </a:xfrm>
          <a:prstGeom prst="rect">
            <a:avLst/>
          </a:prstGeom>
        </p:spPr>
        <p:txBody>
          <a:bodyPr wrap="square" lIns="0" tIns="13335" rIns="0" bIns="0" rtlCol="0" vert="horz">
            <a:spAutoFit/>
          </a:bodyPr>
          <a:lstStyle/>
          <a:p>
            <a:pPr algn="ctr" marL="13271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45"/>
              </a:spcBef>
            </a:pPr>
            <a:endParaRPr sz="950">
              <a:latin typeface="Arial"/>
              <a:cs typeface="Arial"/>
            </a:endParaRPr>
          </a:p>
          <a:p>
            <a:pPr marL="12700">
              <a:lnSpc>
                <a:spcPct val="100000"/>
              </a:lnSpc>
              <a:spcBef>
                <a:spcPts val="5"/>
              </a:spcBef>
            </a:pPr>
            <a:r>
              <a:rPr dirty="0" sz="1250" b="1">
                <a:latin typeface="Arial"/>
                <a:cs typeface="Arial"/>
              </a:rPr>
              <a:t>Deploying Java Stored</a:t>
            </a:r>
            <a:r>
              <a:rPr dirty="0" sz="1250" spc="-10" b="1">
                <a:latin typeface="Arial"/>
                <a:cs typeface="Arial"/>
              </a:rPr>
              <a:t> </a:t>
            </a:r>
            <a:r>
              <a:rPr dirty="0" sz="1250" b="1">
                <a:latin typeface="Arial"/>
                <a:cs typeface="Arial"/>
              </a:rPr>
              <a:t>Procedures</a:t>
            </a:r>
            <a:endParaRPr sz="1250">
              <a:latin typeface="Arial"/>
              <a:cs typeface="Arial"/>
            </a:endParaRPr>
          </a:p>
          <a:p>
            <a:pPr marL="132080" marR="7620">
              <a:lnSpc>
                <a:spcPct val="100000"/>
              </a:lnSpc>
              <a:spcBef>
                <a:spcPts val="359"/>
              </a:spcBef>
            </a:pPr>
            <a:r>
              <a:rPr dirty="0" sz="1250">
                <a:latin typeface="Times New Roman"/>
                <a:cs typeface="Times New Roman"/>
              </a:rPr>
              <a:t>Create a deployment </a:t>
            </a:r>
            <a:r>
              <a:rPr dirty="0" sz="1250" spc="-5">
                <a:latin typeface="Times New Roman"/>
                <a:cs typeface="Times New Roman"/>
              </a:rPr>
              <a:t>profile </a:t>
            </a:r>
            <a:r>
              <a:rPr dirty="0" sz="1250">
                <a:latin typeface="Times New Roman"/>
                <a:cs typeface="Times New Roman"/>
              </a:rPr>
              <a:t>for Java </a:t>
            </a:r>
            <a:r>
              <a:rPr dirty="0" sz="1250" spc="-5">
                <a:latin typeface="Times New Roman"/>
                <a:cs typeface="Times New Roman"/>
              </a:rPr>
              <a:t>stored </a:t>
            </a:r>
            <a:r>
              <a:rPr dirty="0" sz="1250">
                <a:latin typeface="Times New Roman"/>
                <a:cs typeface="Times New Roman"/>
              </a:rPr>
              <a:t>procedures, then deploy the classes and, </a:t>
            </a:r>
            <a:r>
              <a:rPr dirty="0" sz="1250" spc="-5">
                <a:latin typeface="Times New Roman"/>
                <a:cs typeface="Times New Roman"/>
              </a:rPr>
              <a:t>optionally,  </a:t>
            </a:r>
            <a:r>
              <a:rPr dirty="0" sz="1250">
                <a:latin typeface="Times New Roman"/>
                <a:cs typeface="Times New Roman"/>
              </a:rPr>
              <a:t>any public </a:t>
            </a:r>
            <a:r>
              <a:rPr dirty="0" sz="1250" spc="-5">
                <a:latin typeface="Times New Roman"/>
                <a:cs typeface="Times New Roman"/>
              </a:rPr>
              <a:t>static </a:t>
            </a:r>
            <a:r>
              <a:rPr dirty="0" sz="1250">
                <a:latin typeface="Times New Roman"/>
                <a:cs typeface="Times New Roman"/>
              </a:rPr>
              <a:t>methods in JDeveloper using the </a:t>
            </a:r>
            <a:r>
              <a:rPr dirty="0" sz="1250" spc="-5">
                <a:latin typeface="Times New Roman"/>
                <a:cs typeface="Times New Roman"/>
              </a:rPr>
              <a:t>settings </a:t>
            </a:r>
            <a:r>
              <a:rPr dirty="0" sz="1250">
                <a:latin typeface="Times New Roman"/>
                <a:cs typeface="Times New Roman"/>
              </a:rPr>
              <a:t>in the</a:t>
            </a:r>
            <a:r>
              <a:rPr dirty="0" sz="1250" spc="50">
                <a:latin typeface="Times New Roman"/>
                <a:cs typeface="Times New Roman"/>
              </a:rPr>
              <a:t> </a:t>
            </a:r>
            <a:r>
              <a:rPr dirty="0" sz="1250">
                <a:latin typeface="Times New Roman"/>
                <a:cs typeface="Times New Roman"/>
              </a:rPr>
              <a:t>profile.</a:t>
            </a:r>
            <a:endParaRPr sz="1250">
              <a:latin typeface="Times New Roman"/>
              <a:cs typeface="Times New Roman"/>
            </a:endParaRPr>
          </a:p>
          <a:p>
            <a:pPr marL="132080" marR="5080">
              <a:lnSpc>
                <a:spcPct val="100000"/>
              </a:lnSpc>
              <a:spcBef>
                <a:spcPts val="395"/>
              </a:spcBef>
            </a:pPr>
            <a:r>
              <a:rPr dirty="0" sz="1250">
                <a:latin typeface="Times New Roman"/>
                <a:cs typeface="Times New Roman"/>
              </a:rPr>
              <a:t>Deploying to the database uses the information provided in the Deployment </a:t>
            </a:r>
            <a:r>
              <a:rPr dirty="0" sz="1250" spc="-5">
                <a:latin typeface="Times New Roman"/>
                <a:cs typeface="Times New Roman"/>
              </a:rPr>
              <a:t>Profile </a:t>
            </a:r>
            <a:r>
              <a:rPr dirty="0" sz="1250">
                <a:latin typeface="Times New Roman"/>
                <a:cs typeface="Times New Roman"/>
              </a:rPr>
              <a:t>Wizard and  </a:t>
            </a:r>
            <a:r>
              <a:rPr dirty="0" sz="1250" spc="5">
                <a:latin typeface="Times New Roman"/>
                <a:cs typeface="Times New Roman"/>
              </a:rPr>
              <a:t>two </a:t>
            </a:r>
            <a:r>
              <a:rPr dirty="0" sz="1250">
                <a:latin typeface="Times New Roman"/>
                <a:cs typeface="Times New Roman"/>
              </a:rPr>
              <a:t>Oracle Database utilities:</a:t>
            </a:r>
            <a:endParaRPr sz="1250">
              <a:latin typeface="Times New Roman"/>
              <a:cs typeface="Times New Roman"/>
            </a:endParaRPr>
          </a:p>
          <a:p>
            <a:pPr marL="491490" indent="-240665">
              <a:lnSpc>
                <a:spcPts val="1435"/>
              </a:lnSpc>
              <a:buSzPct val="68000"/>
              <a:buChar char="•"/>
              <a:tabLst>
                <a:tab pos="491490" algn="l"/>
                <a:tab pos="492125" algn="l"/>
              </a:tabLst>
            </a:pPr>
            <a:r>
              <a:rPr dirty="0" sz="1250" spc="5">
                <a:latin typeface="Courier New"/>
                <a:cs typeface="Courier New"/>
              </a:rPr>
              <a:t>loadjava</a:t>
            </a:r>
            <a:r>
              <a:rPr dirty="0" sz="1250" spc="-285">
                <a:latin typeface="Courier New"/>
                <a:cs typeface="Courier New"/>
              </a:rPr>
              <a:t> </a:t>
            </a:r>
            <a:r>
              <a:rPr dirty="0" sz="1250">
                <a:latin typeface="Times New Roman"/>
                <a:cs typeface="Times New Roman"/>
              </a:rPr>
              <a:t>loads the Java class containing the </a:t>
            </a:r>
            <a:r>
              <a:rPr dirty="0" sz="1250" spc="-5">
                <a:latin typeface="Times New Roman"/>
                <a:cs typeface="Times New Roman"/>
              </a:rPr>
              <a:t>stored </a:t>
            </a:r>
            <a:r>
              <a:rPr dirty="0" sz="1250">
                <a:latin typeface="Times New Roman"/>
                <a:cs typeface="Times New Roman"/>
              </a:rPr>
              <a:t>procedures to an Oracle database.</a:t>
            </a:r>
            <a:endParaRPr sz="1250">
              <a:latin typeface="Times New Roman"/>
              <a:cs typeface="Times New Roman"/>
            </a:endParaRPr>
          </a:p>
          <a:p>
            <a:pPr marL="491490" indent="-240665">
              <a:lnSpc>
                <a:spcPct val="100000"/>
              </a:lnSpc>
              <a:spcBef>
                <a:spcPts val="5"/>
              </a:spcBef>
              <a:buSzPct val="68000"/>
              <a:buChar char="•"/>
              <a:tabLst>
                <a:tab pos="491490" algn="l"/>
                <a:tab pos="492125" algn="l"/>
              </a:tabLst>
            </a:pPr>
            <a:r>
              <a:rPr dirty="0" sz="1250" spc="5">
                <a:latin typeface="Courier New"/>
                <a:cs typeface="Courier New"/>
              </a:rPr>
              <a:t>publish</a:t>
            </a:r>
            <a:r>
              <a:rPr dirty="0" sz="1250" spc="-335">
                <a:latin typeface="Courier New"/>
                <a:cs typeface="Courier New"/>
              </a:rPr>
              <a:t> </a:t>
            </a:r>
            <a:r>
              <a:rPr dirty="0" sz="1250">
                <a:latin typeface="Times New Roman"/>
                <a:cs typeface="Times New Roman"/>
              </a:rPr>
              <a:t>generates the PL/SQL call </a:t>
            </a:r>
            <a:r>
              <a:rPr dirty="0" sz="1250" spc="-5">
                <a:latin typeface="Times New Roman"/>
                <a:cs typeface="Times New Roman"/>
              </a:rPr>
              <a:t>specific </a:t>
            </a:r>
            <a:r>
              <a:rPr dirty="0" sz="1250">
                <a:latin typeface="Times New Roman"/>
                <a:cs typeface="Times New Roman"/>
              </a:rPr>
              <a:t>wrappers for the loaded public </a:t>
            </a:r>
            <a:r>
              <a:rPr dirty="0" sz="1250" spc="-5">
                <a:latin typeface="Times New Roman"/>
                <a:cs typeface="Times New Roman"/>
              </a:rPr>
              <a:t>static</a:t>
            </a:r>
            <a:endParaRPr sz="1250">
              <a:latin typeface="Times New Roman"/>
              <a:cs typeface="Times New Roman"/>
            </a:endParaRPr>
          </a:p>
          <a:p>
            <a:pPr marL="492125" marR="456565">
              <a:lnSpc>
                <a:spcPct val="100000"/>
              </a:lnSpc>
              <a:spcBef>
                <a:spcPts val="85"/>
              </a:spcBef>
            </a:pPr>
            <a:r>
              <a:rPr dirty="0" sz="1250">
                <a:latin typeface="Times New Roman"/>
                <a:cs typeface="Times New Roman"/>
              </a:rPr>
              <a:t>methods. </a:t>
            </a:r>
            <a:r>
              <a:rPr dirty="0" sz="1250" spc="-5">
                <a:latin typeface="Times New Roman"/>
                <a:cs typeface="Times New Roman"/>
              </a:rPr>
              <a:t>Publishing </a:t>
            </a:r>
            <a:r>
              <a:rPr dirty="0" sz="1250">
                <a:latin typeface="Times New Roman"/>
                <a:cs typeface="Times New Roman"/>
              </a:rPr>
              <a:t>enables the Java methods to be called as PL/SQL </a:t>
            </a:r>
            <a:r>
              <a:rPr dirty="0" sz="1250" spc="-5">
                <a:latin typeface="Times New Roman"/>
                <a:cs typeface="Times New Roman"/>
              </a:rPr>
              <a:t>functions or  procedures.</a:t>
            </a:r>
            <a:endParaRPr sz="1250">
              <a:latin typeface="Times New Roman"/>
              <a:cs typeface="Times New Roman"/>
            </a:endParaRPr>
          </a:p>
        </p:txBody>
      </p:sp>
      <p:sp>
        <p:nvSpPr>
          <p:cNvPr id="27" name="object 2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Publishing Java to</a:t>
            </a:r>
            <a:r>
              <a:rPr dirty="0" sz="2000" b="1">
                <a:latin typeface="Arial"/>
                <a:cs typeface="Arial"/>
              </a:rPr>
              <a:t> </a:t>
            </a:r>
            <a:r>
              <a:rPr dirty="0" sz="2000" spc="-5" b="1">
                <a:latin typeface="Arial"/>
                <a:cs typeface="Arial"/>
              </a:rPr>
              <a:t>PL/SQL</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855851" y="1839848"/>
            <a:ext cx="4047490" cy="2289175"/>
            <a:chOff x="1855851" y="1839848"/>
            <a:chExt cx="4047490" cy="2289175"/>
          </a:xfrm>
        </p:grpSpPr>
        <p:sp>
          <p:nvSpPr>
            <p:cNvPr id="5" name="object 5"/>
            <p:cNvSpPr/>
            <p:nvPr/>
          </p:nvSpPr>
          <p:spPr>
            <a:xfrm>
              <a:off x="1876806" y="1860803"/>
              <a:ext cx="4005834" cy="224790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866138" y="1850135"/>
              <a:ext cx="4026535" cy="2268855"/>
            </a:xfrm>
            <a:custGeom>
              <a:avLst/>
              <a:gdLst/>
              <a:ahLst/>
              <a:cxnLst/>
              <a:rect l="l" t="t" r="r" b="b"/>
              <a:pathLst>
                <a:path w="4026535" h="2268854">
                  <a:moveTo>
                    <a:pt x="4026408" y="0"/>
                  </a:moveTo>
                  <a:lnTo>
                    <a:pt x="0" y="0"/>
                  </a:lnTo>
                  <a:lnTo>
                    <a:pt x="0" y="2268474"/>
                  </a:lnTo>
                  <a:lnTo>
                    <a:pt x="4026408" y="2268474"/>
                  </a:lnTo>
                  <a:lnTo>
                    <a:pt x="4026408" y="0"/>
                  </a:lnTo>
                  <a:close/>
                </a:path>
              </a:pathLst>
            </a:custGeom>
            <a:ln w="20574">
              <a:solidFill>
                <a:srgbClr val="000000"/>
              </a:solidFill>
            </a:ln>
          </p:spPr>
          <p:txBody>
            <a:bodyPr wrap="square" lIns="0" tIns="0" rIns="0" bIns="0" rtlCol="0"/>
            <a:lstStyle/>
            <a:p/>
          </p:txBody>
        </p:sp>
      </p:grpSp>
      <p:grpSp>
        <p:nvGrpSpPr>
          <p:cNvPr id="7" name="object 7"/>
          <p:cNvGrpSpPr/>
          <p:nvPr/>
        </p:nvGrpSpPr>
        <p:grpSpPr>
          <a:xfrm>
            <a:off x="1853564" y="4312539"/>
            <a:ext cx="4053840" cy="579120"/>
            <a:chOff x="1853564" y="4312539"/>
            <a:chExt cx="4053840" cy="579120"/>
          </a:xfrm>
        </p:grpSpPr>
        <p:sp>
          <p:nvSpPr>
            <p:cNvPr id="8" name="object 8"/>
            <p:cNvSpPr/>
            <p:nvPr/>
          </p:nvSpPr>
          <p:spPr>
            <a:xfrm>
              <a:off x="1874519" y="4333494"/>
              <a:ext cx="4012691" cy="537972"/>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1863851" y="4322826"/>
              <a:ext cx="4033520" cy="558800"/>
            </a:xfrm>
            <a:custGeom>
              <a:avLst/>
              <a:gdLst/>
              <a:ahLst/>
              <a:cxnLst/>
              <a:rect l="l" t="t" r="r" b="b"/>
              <a:pathLst>
                <a:path w="4033520" h="558800">
                  <a:moveTo>
                    <a:pt x="4033266" y="0"/>
                  </a:moveTo>
                  <a:lnTo>
                    <a:pt x="0" y="0"/>
                  </a:lnTo>
                  <a:lnTo>
                    <a:pt x="0" y="558546"/>
                  </a:lnTo>
                  <a:lnTo>
                    <a:pt x="4033266" y="558546"/>
                  </a:lnTo>
                  <a:lnTo>
                    <a:pt x="4033266"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693673" y="5612414"/>
            <a:ext cx="5810250" cy="49784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Publishing Java to PL/SQL</a:t>
            </a:r>
            <a:endParaRPr sz="1250">
              <a:latin typeface="Arial"/>
              <a:cs typeface="Arial"/>
            </a:endParaRPr>
          </a:p>
          <a:p>
            <a:pPr marL="132080">
              <a:lnSpc>
                <a:spcPct val="100000"/>
              </a:lnSpc>
              <a:spcBef>
                <a:spcPts val="360"/>
              </a:spcBef>
            </a:pPr>
            <a:r>
              <a:rPr dirty="0" sz="1250">
                <a:latin typeface="Times New Roman"/>
                <a:cs typeface="Times New Roman"/>
              </a:rPr>
              <a:t>The </a:t>
            </a:r>
            <a:r>
              <a:rPr dirty="0" sz="1250" spc="-5">
                <a:latin typeface="Times New Roman"/>
                <a:cs typeface="Times New Roman"/>
              </a:rPr>
              <a:t>slide </a:t>
            </a:r>
            <a:r>
              <a:rPr dirty="0" sz="1250">
                <a:latin typeface="Times New Roman"/>
                <a:cs typeface="Times New Roman"/>
              </a:rPr>
              <a:t>shows the Java code and how to publish the Java code in a PL/SQL</a:t>
            </a:r>
            <a:r>
              <a:rPr dirty="0" sz="1250" spc="65">
                <a:latin typeface="Times New Roman"/>
                <a:cs typeface="Times New Roman"/>
              </a:rPr>
              <a:t> </a:t>
            </a:r>
            <a:r>
              <a:rPr dirty="0" sz="1250" spc="-5">
                <a:latin typeface="Times New Roman"/>
                <a:cs typeface="Times New Roman"/>
              </a:rPr>
              <a:t>procedure.</a:t>
            </a:r>
            <a:endParaRPr sz="1250">
              <a:latin typeface="Times New Roman"/>
              <a:cs typeface="Times New Roman"/>
            </a:endParaRPr>
          </a:p>
        </p:txBody>
      </p:sp>
      <p:sp>
        <p:nvSpPr>
          <p:cNvPr id="12" name="object 12"/>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8</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Creating Program</a:t>
            </a:r>
            <a:r>
              <a:rPr dirty="0" sz="2000" spc="-10" b="1">
                <a:latin typeface="Arial"/>
                <a:cs typeface="Arial"/>
              </a:rPr>
              <a:t> </a:t>
            </a:r>
            <a:r>
              <a:rPr dirty="0" sz="2000" spc="-5" b="1">
                <a:latin typeface="Arial"/>
                <a:cs typeface="Arial"/>
              </a:rPr>
              <a:t>Units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R="130810">
              <a:lnSpc>
                <a:spcPct val="100000"/>
              </a:lnSpc>
              <a:spcBef>
                <a:spcPts val="1795"/>
              </a:spcBef>
            </a:pPr>
            <a:r>
              <a:rPr dirty="0" sz="1300" spc="-10" b="1">
                <a:latin typeface="Arial"/>
                <a:cs typeface="Arial"/>
              </a:rPr>
              <a:t>Skeleton </a:t>
            </a:r>
            <a:r>
              <a:rPr dirty="0" sz="1300" spc="-5" b="1">
                <a:latin typeface="Arial"/>
                <a:cs typeface="Arial"/>
              </a:rPr>
              <a:t>of </a:t>
            </a:r>
            <a:r>
              <a:rPr dirty="0" sz="1300" spc="-10" b="1">
                <a:latin typeface="Arial"/>
                <a:cs typeface="Arial"/>
              </a:rPr>
              <a:t>the</a:t>
            </a:r>
            <a:r>
              <a:rPr dirty="0" sz="1300" spc="-15" b="1">
                <a:latin typeface="Arial"/>
                <a:cs typeface="Arial"/>
              </a:rPr>
              <a:t> </a:t>
            </a:r>
            <a:r>
              <a:rPr dirty="0" sz="1300" spc="-10" b="1">
                <a:latin typeface="Arial"/>
                <a:cs typeface="Arial"/>
              </a:rPr>
              <a:t>function</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30"/>
              </a:spcBef>
            </a:pPr>
            <a:endParaRPr sz="19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049398" y="2526410"/>
            <a:ext cx="3672204" cy="770890"/>
            <a:chOff x="2049398" y="2526410"/>
            <a:chExt cx="3672204" cy="770890"/>
          </a:xfrm>
        </p:grpSpPr>
        <p:sp>
          <p:nvSpPr>
            <p:cNvPr id="5" name="object 5"/>
            <p:cNvSpPr/>
            <p:nvPr/>
          </p:nvSpPr>
          <p:spPr>
            <a:xfrm>
              <a:off x="2070353" y="2547365"/>
              <a:ext cx="3630929" cy="729233"/>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059685" y="2536697"/>
              <a:ext cx="3651885" cy="749935"/>
            </a:xfrm>
            <a:custGeom>
              <a:avLst/>
              <a:gdLst/>
              <a:ahLst/>
              <a:cxnLst/>
              <a:rect l="l" t="t" r="r" b="b"/>
              <a:pathLst>
                <a:path w="3651885" h="749935">
                  <a:moveTo>
                    <a:pt x="3651504" y="0"/>
                  </a:moveTo>
                  <a:lnTo>
                    <a:pt x="0" y="0"/>
                  </a:lnTo>
                  <a:lnTo>
                    <a:pt x="0" y="749807"/>
                  </a:lnTo>
                  <a:lnTo>
                    <a:pt x="3651504" y="749807"/>
                  </a:lnTo>
                  <a:lnTo>
                    <a:pt x="3651504"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372225" cy="2459355"/>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Creating Program</a:t>
            </a:r>
            <a:r>
              <a:rPr dirty="0" sz="1250" spc="5" b="1">
                <a:latin typeface="Arial"/>
                <a:cs typeface="Arial"/>
              </a:rPr>
              <a:t> </a:t>
            </a:r>
            <a:r>
              <a:rPr dirty="0" sz="1250" b="1">
                <a:latin typeface="Arial"/>
                <a:cs typeface="Arial"/>
              </a:rPr>
              <a:t>Units</a:t>
            </a:r>
            <a:endParaRPr sz="1250">
              <a:latin typeface="Arial"/>
              <a:cs typeface="Arial"/>
            </a:endParaRPr>
          </a:p>
          <a:p>
            <a:pPr marL="132080">
              <a:lnSpc>
                <a:spcPct val="100000"/>
              </a:lnSpc>
              <a:spcBef>
                <a:spcPts val="360"/>
              </a:spcBef>
            </a:pPr>
            <a:r>
              <a:rPr dirty="0" sz="1250" spc="5">
                <a:latin typeface="Times New Roman"/>
                <a:cs typeface="Times New Roman"/>
              </a:rPr>
              <a:t>To </a:t>
            </a:r>
            <a:r>
              <a:rPr dirty="0" sz="1250">
                <a:latin typeface="Times New Roman"/>
                <a:cs typeface="Times New Roman"/>
              </a:rPr>
              <a:t>create a PL/SQL program</a:t>
            </a:r>
            <a:r>
              <a:rPr dirty="0" sz="1250" spc="10">
                <a:latin typeface="Times New Roman"/>
                <a:cs typeface="Times New Roman"/>
              </a:rPr>
              <a:t> </a:t>
            </a:r>
            <a:r>
              <a:rPr dirty="0" sz="1250" spc="-5">
                <a:latin typeface="Times New Roman"/>
                <a:cs typeface="Times New Roman"/>
              </a:rPr>
              <a:t>unit:</a:t>
            </a:r>
            <a:endParaRPr sz="1250">
              <a:latin typeface="Times New Roman"/>
              <a:cs typeface="Times New Roman"/>
            </a:endParaRPr>
          </a:p>
          <a:p>
            <a:pPr marL="492125" indent="-241300">
              <a:lnSpc>
                <a:spcPct val="100000"/>
              </a:lnSpc>
              <a:spcBef>
                <a:spcPts val="5"/>
              </a:spcBef>
              <a:buAutoNum type="arabicPeriod"/>
              <a:tabLst>
                <a:tab pos="492759" algn="l"/>
              </a:tabLst>
            </a:pPr>
            <a:r>
              <a:rPr dirty="0" sz="1250">
                <a:latin typeface="Times New Roman"/>
                <a:cs typeface="Times New Roman"/>
              </a:rPr>
              <a:t>Select View </a:t>
            </a:r>
            <a:r>
              <a:rPr dirty="0" sz="1250" spc="5">
                <a:latin typeface="Times New Roman"/>
                <a:cs typeface="Times New Roman"/>
              </a:rPr>
              <a:t>&gt; </a:t>
            </a:r>
            <a:r>
              <a:rPr dirty="0" sz="1250">
                <a:latin typeface="Times New Roman"/>
                <a:cs typeface="Times New Roman"/>
              </a:rPr>
              <a:t>Connection</a:t>
            </a:r>
            <a:r>
              <a:rPr dirty="0" sz="1250" spc="-10">
                <a:latin typeface="Times New Roman"/>
                <a:cs typeface="Times New Roman"/>
              </a:rPr>
              <a:t> </a:t>
            </a:r>
            <a:r>
              <a:rPr dirty="0" sz="1250">
                <a:latin typeface="Times New Roman"/>
                <a:cs typeface="Times New Roman"/>
              </a:rPr>
              <a:t>Navigator.</a:t>
            </a:r>
            <a:endParaRPr sz="1250">
              <a:latin typeface="Times New Roman"/>
              <a:cs typeface="Times New Roman"/>
            </a:endParaRPr>
          </a:p>
          <a:p>
            <a:pPr marL="492125" indent="-241300">
              <a:lnSpc>
                <a:spcPct val="100000"/>
              </a:lnSpc>
              <a:spcBef>
                <a:spcPts val="5"/>
              </a:spcBef>
              <a:buAutoNum type="arabicPeriod"/>
              <a:tabLst>
                <a:tab pos="492759" algn="l"/>
              </a:tabLst>
            </a:pPr>
            <a:r>
              <a:rPr dirty="0" sz="1250" spc="5">
                <a:latin typeface="Times New Roman"/>
                <a:cs typeface="Times New Roman"/>
              </a:rPr>
              <a:t>Expand </a:t>
            </a:r>
            <a:r>
              <a:rPr dirty="0" sz="1250">
                <a:latin typeface="Times New Roman"/>
                <a:cs typeface="Times New Roman"/>
              </a:rPr>
              <a:t>Database and </a:t>
            </a:r>
            <a:r>
              <a:rPr dirty="0" sz="1250" spc="-5">
                <a:latin typeface="Times New Roman"/>
                <a:cs typeface="Times New Roman"/>
              </a:rPr>
              <a:t>select </a:t>
            </a:r>
            <a:r>
              <a:rPr dirty="0" sz="1250">
                <a:latin typeface="Times New Roman"/>
                <a:cs typeface="Times New Roman"/>
              </a:rPr>
              <a:t>a database</a:t>
            </a:r>
            <a:r>
              <a:rPr dirty="0" sz="1250" spc="30">
                <a:latin typeface="Times New Roman"/>
                <a:cs typeface="Times New Roman"/>
              </a:rPr>
              <a:t> </a:t>
            </a:r>
            <a:r>
              <a:rPr dirty="0" sz="1250">
                <a:latin typeface="Times New Roman"/>
                <a:cs typeface="Times New Roman"/>
              </a:rPr>
              <a:t>connection.</a:t>
            </a:r>
            <a:endParaRPr sz="1250">
              <a:latin typeface="Times New Roman"/>
              <a:cs typeface="Times New Roman"/>
            </a:endParaRPr>
          </a:p>
          <a:p>
            <a:pPr marL="492125" indent="-241300">
              <a:lnSpc>
                <a:spcPct val="100000"/>
              </a:lnSpc>
              <a:spcBef>
                <a:spcPts val="10"/>
              </a:spcBef>
              <a:buAutoNum type="arabicPeriod"/>
              <a:tabLst>
                <a:tab pos="492759" algn="l"/>
              </a:tabLst>
            </a:pPr>
            <a:r>
              <a:rPr dirty="0" sz="1250">
                <a:latin typeface="Times New Roman"/>
                <a:cs typeface="Times New Roman"/>
              </a:rPr>
              <a:t>In the connection, expand a</a:t>
            </a:r>
            <a:r>
              <a:rPr dirty="0" sz="1250" spc="20">
                <a:latin typeface="Times New Roman"/>
                <a:cs typeface="Times New Roman"/>
              </a:rPr>
              <a:t> </a:t>
            </a:r>
            <a:r>
              <a:rPr dirty="0" sz="1250">
                <a:latin typeface="Times New Roman"/>
                <a:cs typeface="Times New Roman"/>
              </a:rPr>
              <a:t>schema.</a:t>
            </a:r>
            <a:endParaRPr sz="1250">
              <a:latin typeface="Times New Roman"/>
              <a:cs typeface="Times New Roman"/>
            </a:endParaRPr>
          </a:p>
          <a:p>
            <a:pPr marL="491490" marR="722630" indent="-240029">
              <a:lnSpc>
                <a:spcPct val="100000"/>
              </a:lnSpc>
              <a:spcBef>
                <a:spcPts val="5"/>
              </a:spcBef>
              <a:buAutoNum type="arabicPeriod"/>
              <a:tabLst>
                <a:tab pos="492125" algn="l"/>
              </a:tabLst>
            </a:pPr>
            <a:r>
              <a:rPr dirty="0" sz="1250">
                <a:latin typeface="Times New Roman"/>
                <a:cs typeface="Times New Roman"/>
              </a:rPr>
              <a:t>Right-click a </a:t>
            </a:r>
            <a:r>
              <a:rPr dirty="0" sz="1250" spc="-5">
                <a:latin typeface="Times New Roman"/>
                <a:cs typeface="Times New Roman"/>
              </a:rPr>
              <a:t>folder </a:t>
            </a:r>
            <a:r>
              <a:rPr dirty="0" sz="1250">
                <a:latin typeface="Times New Roman"/>
                <a:cs typeface="Times New Roman"/>
              </a:rPr>
              <a:t>corresponding to </a:t>
            </a:r>
            <a:r>
              <a:rPr dirty="0" sz="1250" spc="-5">
                <a:latin typeface="Times New Roman"/>
                <a:cs typeface="Times New Roman"/>
              </a:rPr>
              <a:t>the </a:t>
            </a:r>
            <a:r>
              <a:rPr dirty="0" sz="1250">
                <a:latin typeface="Times New Roman"/>
                <a:cs typeface="Times New Roman"/>
              </a:rPr>
              <a:t>object </a:t>
            </a:r>
            <a:r>
              <a:rPr dirty="0" sz="1250" spc="5">
                <a:latin typeface="Times New Roman"/>
                <a:cs typeface="Times New Roman"/>
              </a:rPr>
              <a:t>type </a:t>
            </a:r>
            <a:r>
              <a:rPr dirty="0" sz="1250">
                <a:latin typeface="Times New Roman"/>
                <a:cs typeface="Times New Roman"/>
              </a:rPr>
              <a:t>(Procedures, Packages, and  </a:t>
            </a:r>
            <a:r>
              <a:rPr dirty="0" sz="1250" spc="-5">
                <a:latin typeface="Times New Roman"/>
                <a:cs typeface="Times New Roman"/>
              </a:rPr>
              <a:t>Functions).</a:t>
            </a:r>
            <a:endParaRPr sz="1250">
              <a:latin typeface="Times New Roman"/>
              <a:cs typeface="Times New Roman"/>
            </a:endParaRPr>
          </a:p>
          <a:p>
            <a:pPr marL="491490" marR="5080" indent="-240029">
              <a:lnSpc>
                <a:spcPct val="100000"/>
              </a:lnSpc>
              <a:spcBef>
                <a:spcPts val="10"/>
              </a:spcBef>
              <a:buAutoNum type="arabicPeriod"/>
              <a:tabLst>
                <a:tab pos="492125" algn="l"/>
              </a:tabLst>
            </a:pPr>
            <a:r>
              <a:rPr dirty="0" sz="1250">
                <a:latin typeface="Times New Roman"/>
                <a:cs typeface="Times New Roman"/>
              </a:rPr>
              <a:t>Choose New PL/SQL object_type. </a:t>
            </a:r>
            <a:r>
              <a:rPr dirty="0" sz="1250" spc="5">
                <a:latin typeface="Times New Roman"/>
                <a:cs typeface="Times New Roman"/>
              </a:rPr>
              <a:t>The </a:t>
            </a:r>
            <a:r>
              <a:rPr dirty="0" sz="1250">
                <a:latin typeface="Times New Roman"/>
                <a:cs typeface="Times New Roman"/>
              </a:rPr>
              <a:t>Create PL/SQL dialog </a:t>
            </a:r>
            <a:r>
              <a:rPr dirty="0" sz="1250" spc="5">
                <a:latin typeface="Times New Roman"/>
                <a:cs typeface="Times New Roman"/>
              </a:rPr>
              <a:t>box </a:t>
            </a:r>
            <a:r>
              <a:rPr dirty="0" sz="1250">
                <a:latin typeface="Times New Roman"/>
                <a:cs typeface="Times New Roman"/>
              </a:rPr>
              <a:t>appears for the </a:t>
            </a:r>
            <a:r>
              <a:rPr dirty="0" sz="1250" spc="-5">
                <a:latin typeface="Times New Roman"/>
                <a:cs typeface="Times New Roman"/>
              </a:rPr>
              <a:t>function,  </a:t>
            </a:r>
            <a:r>
              <a:rPr dirty="0" sz="1250">
                <a:latin typeface="Times New Roman"/>
                <a:cs typeface="Times New Roman"/>
              </a:rPr>
              <a:t>package, or</a:t>
            </a:r>
            <a:r>
              <a:rPr dirty="0" sz="1250" spc="-5">
                <a:latin typeface="Times New Roman"/>
                <a:cs typeface="Times New Roman"/>
              </a:rPr>
              <a:t> procedure.</a:t>
            </a:r>
            <a:endParaRPr sz="1250">
              <a:latin typeface="Times New Roman"/>
              <a:cs typeface="Times New Roman"/>
            </a:endParaRPr>
          </a:p>
          <a:p>
            <a:pPr marL="492125" indent="-241300">
              <a:lnSpc>
                <a:spcPct val="100000"/>
              </a:lnSpc>
              <a:spcBef>
                <a:spcPts val="10"/>
              </a:spcBef>
              <a:buAutoNum type="arabicPeriod"/>
              <a:tabLst>
                <a:tab pos="492759" algn="l"/>
              </a:tabLst>
            </a:pPr>
            <a:r>
              <a:rPr dirty="0" sz="1250">
                <a:latin typeface="Times New Roman"/>
                <a:cs typeface="Times New Roman"/>
              </a:rPr>
              <a:t>Enter a valid </a:t>
            </a:r>
            <a:r>
              <a:rPr dirty="0" sz="1250" spc="5">
                <a:latin typeface="Times New Roman"/>
                <a:cs typeface="Times New Roman"/>
              </a:rPr>
              <a:t>name </a:t>
            </a:r>
            <a:r>
              <a:rPr dirty="0" sz="1250">
                <a:latin typeface="Times New Roman"/>
                <a:cs typeface="Times New Roman"/>
              </a:rPr>
              <a:t>for the function, package, or </a:t>
            </a:r>
            <a:r>
              <a:rPr dirty="0" sz="1250" spc="-5">
                <a:latin typeface="Times New Roman"/>
                <a:cs typeface="Times New Roman"/>
              </a:rPr>
              <a:t>procedure, </a:t>
            </a:r>
            <a:r>
              <a:rPr dirty="0" sz="1250">
                <a:latin typeface="Times New Roman"/>
                <a:cs typeface="Times New Roman"/>
              </a:rPr>
              <a:t>and click</a:t>
            </a:r>
            <a:r>
              <a:rPr dirty="0" sz="1250" spc="50">
                <a:latin typeface="Times New Roman"/>
                <a:cs typeface="Times New Roman"/>
              </a:rPr>
              <a:t> </a:t>
            </a:r>
            <a:r>
              <a:rPr dirty="0" sz="1250">
                <a:latin typeface="Times New Roman"/>
                <a:cs typeface="Times New Roman"/>
              </a:rPr>
              <a:t>OK.</a:t>
            </a:r>
            <a:endParaRPr sz="1250">
              <a:latin typeface="Times New Roman"/>
              <a:cs typeface="Times New Roman"/>
            </a:endParaRPr>
          </a:p>
          <a:p>
            <a:pPr marL="132080" marR="450850">
              <a:lnSpc>
                <a:spcPct val="100000"/>
              </a:lnSpc>
              <a:spcBef>
                <a:spcPts val="390"/>
              </a:spcBef>
            </a:pPr>
            <a:r>
              <a:rPr dirty="0" sz="1250" spc="5">
                <a:latin typeface="Times New Roman"/>
                <a:cs typeface="Times New Roman"/>
              </a:rPr>
              <a:t>A </a:t>
            </a:r>
            <a:r>
              <a:rPr dirty="0" sz="1250" spc="-5">
                <a:latin typeface="Times New Roman"/>
                <a:cs typeface="Times New Roman"/>
              </a:rPr>
              <a:t>skeleton </a:t>
            </a:r>
            <a:r>
              <a:rPr dirty="0" sz="1250">
                <a:latin typeface="Times New Roman"/>
                <a:cs typeface="Times New Roman"/>
              </a:rPr>
              <a:t>definition will be </a:t>
            </a:r>
            <a:r>
              <a:rPr dirty="0" sz="1250" spc="5">
                <a:latin typeface="Times New Roman"/>
                <a:cs typeface="Times New Roman"/>
              </a:rPr>
              <a:t>created </a:t>
            </a:r>
            <a:r>
              <a:rPr dirty="0" sz="1250">
                <a:latin typeface="Times New Roman"/>
                <a:cs typeface="Times New Roman"/>
              </a:rPr>
              <a:t>and opened in the </a:t>
            </a:r>
            <a:r>
              <a:rPr dirty="0" sz="1250" spc="5">
                <a:latin typeface="Times New Roman"/>
                <a:cs typeface="Times New Roman"/>
              </a:rPr>
              <a:t>Code </a:t>
            </a:r>
            <a:r>
              <a:rPr dirty="0" sz="1250">
                <a:latin typeface="Times New Roman"/>
                <a:cs typeface="Times New Roman"/>
              </a:rPr>
              <a:t>Editor. You can </a:t>
            </a:r>
            <a:r>
              <a:rPr dirty="0" sz="1250" spc="5">
                <a:latin typeface="Times New Roman"/>
                <a:cs typeface="Times New Roman"/>
              </a:rPr>
              <a:t>then </a:t>
            </a:r>
            <a:r>
              <a:rPr dirty="0" sz="1250">
                <a:latin typeface="Times New Roman"/>
                <a:cs typeface="Times New Roman"/>
              </a:rPr>
              <a:t>edit the  subprogram to </a:t>
            </a:r>
            <a:r>
              <a:rPr dirty="0" sz="1250" spc="-5">
                <a:latin typeface="Times New Roman"/>
                <a:cs typeface="Times New Roman"/>
              </a:rPr>
              <a:t>suit </a:t>
            </a:r>
            <a:r>
              <a:rPr dirty="0" sz="1250">
                <a:latin typeface="Times New Roman"/>
                <a:cs typeface="Times New Roman"/>
              </a:rPr>
              <a:t>your </a:t>
            </a:r>
            <a:r>
              <a:rPr dirty="0" sz="1250" spc="-5">
                <a:latin typeface="Times New Roman"/>
                <a:cs typeface="Times New Roman"/>
              </a:rPr>
              <a:t>need.</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29">
                <a:latin typeface="Garuda"/>
                <a:cs typeface="Garuda"/>
              </a:rPr>
              <a:t>(W</a:t>
            </a:r>
            <a:r>
              <a:rPr dirty="0" sz="1150" spc="-229" b="1">
                <a:latin typeface="Arial"/>
                <a:cs typeface="Arial"/>
              </a:rPr>
              <a:t>O</a:t>
            </a:r>
            <a:r>
              <a:rPr dirty="0" sz="800" spc="-229">
                <a:latin typeface="Garuda"/>
                <a:cs typeface="Garuda"/>
              </a:rPr>
              <a:t>D</a:t>
            </a:r>
            <a:r>
              <a:rPr dirty="0" sz="1150" spc="-229" b="1">
                <a:latin typeface="Arial"/>
                <a:cs typeface="Arial"/>
              </a:rPr>
              <a:t>r</a:t>
            </a:r>
            <a:r>
              <a:rPr dirty="0" sz="800" spc="-229">
                <a:latin typeface="Garuda"/>
                <a:cs typeface="Garuda"/>
              </a:rPr>
              <a:t>P</a:t>
            </a:r>
            <a:r>
              <a:rPr dirty="0" sz="1150" spc="-229" b="1">
                <a:latin typeface="Arial"/>
                <a:cs typeface="Arial"/>
              </a:rPr>
              <a:t>a</a:t>
            </a:r>
            <a:r>
              <a:rPr dirty="0" sz="800" spc="-229">
                <a:latin typeface="Garuda"/>
                <a:cs typeface="Garuda"/>
              </a:rPr>
              <a:t>)</a:t>
            </a:r>
            <a:r>
              <a:rPr dirty="0" sz="1150" spc="-229" b="1">
                <a:latin typeface="Arial"/>
                <a:cs typeface="Arial"/>
              </a:rPr>
              <a:t>c</a:t>
            </a:r>
            <a:r>
              <a:rPr dirty="0" sz="800" spc="-229">
                <a:latin typeface="Garuda"/>
                <a:cs typeface="Garuda"/>
              </a:rPr>
              <a:t>e</a:t>
            </a:r>
            <a:r>
              <a:rPr dirty="0" sz="1150" spc="-229" b="1">
                <a:latin typeface="Arial"/>
                <a:cs typeface="Arial"/>
              </a:rPr>
              <a:t>l</a:t>
            </a:r>
            <a:r>
              <a:rPr dirty="0" sz="800" spc="-229">
                <a:latin typeface="Garuda"/>
                <a:cs typeface="Garuda"/>
              </a:rPr>
              <a:t>K</a:t>
            </a:r>
            <a:r>
              <a:rPr dirty="0" sz="1150" spc="-229" b="1">
                <a:latin typeface="Arial"/>
                <a:cs typeface="Arial"/>
              </a:rPr>
              <a:t>e</a:t>
            </a:r>
            <a:r>
              <a:rPr dirty="0" sz="800" spc="-229">
                <a:latin typeface="Garuda"/>
                <a:cs typeface="Garuda"/>
              </a:rPr>
              <a:t>it </a:t>
            </a:r>
            <a:r>
              <a:rPr dirty="0" sz="800" spc="-225">
                <a:latin typeface="Garuda"/>
                <a:cs typeface="Garuda"/>
              </a:rPr>
              <a:t>m</a:t>
            </a:r>
            <a:r>
              <a:rPr dirty="0" sz="1150" spc="-225" b="1">
                <a:latin typeface="Arial"/>
                <a:cs typeface="Arial"/>
              </a:rPr>
              <a:t>D</a:t>
            </a:r>
            <a:r>
              <a:rPr dirty="0" sz="800" spc="-225">
                <a:latin typeface="Garuda"/>
                <a:cs typeface="Garuda"/>
              </a:rPr>
              <a:t>a</a:t>
            </a:r>
            <a:r>
              <a:rPr dirty="0" sz="1150" spc="-225" b="1">
                <a:latin typeface="Arial"/>
                <a:cs typeface="Arial"/>
              </a:rPr>
              <a:t>a</a:t>
            </a:r>
            <a:r>
              <a:rPr dirty="0" sz="800" spc="-225">
                <a:latin typeface="Garuda"/>
                <a:cs typeface="Garuda"/>
              </a:rPr>
              <a:t>te</a:t>
            </a:r>
            <a:r>
              <a:rPr dirty="0" sz="1150" spc="-225" b="1">
                <a:latin typeface="Arial"/>
                <a:cs typeface="Arial"/>
              </a:rPr>
              <a:t>t</a:t>
            </a:r>
            <a:r>
              <a:rPr dirty="0" sz="800" spc="-225">
                <a:latin typeface="Garuda"/>
                <a:cs typeface="Garuda"/>
              </a:rPr>
              <a:t>r</a:t>
            </a:r>
            <a:r>
              <a:rPr dirty="0" sz="1150" spc="-225" b="1">
                <a:latin typeface="Arial"/>
                <a:cs typeface="Arial"/>
              </a:rPr>
              <a:t>a</a:t>
            </a:r>
            <a:r>
              <a:rPr dirty="0" sz="800" spc="-225">
                <a:latin typeface="Garuda"/>
                <a:cs typeface="Garuda"/>
              </a:rPr>
              <a:t>ia</a:t>
            </a:r>
            <a:r>
              <a:rPr dirty="0" sz="1150" spc="-225" b="1">
                <a:latin typeface="Arial"/>
                <a:cs typeface="Arial"/>
              </a:rPr>
              <a:t>b</a:t>
            </a:r>
            <a:r>
              <a:rPr dirty="0" sz="800" spc="-225">
                <a:latin typeface="Garuda"/>
                <a:cs typeface="Garuda"/>
              </a:rPr>
              <a:t>ls</a:t>
            </a:r>
            <a:r>
              <a:rPr dirty="0" sz="1150" spc="-225" b="1">
                <a:latin typeface="Arial"/>
                <a:cs typeface="Arial"/>
              </a:rPr>
              <a:t>a</a:t>
            </a:r>
            <a:r>
              <a:rPr dirty="0" sz="800" spc="-225">
                <a:latin typeface="Garuda"/>
                <a:cs typeface="Garuda"/>
              </a:rPr>
              <a:t>ar</a:t>
            </a:r>
            <a:r>
              <a:rPr dirty="0" sz="1150" spc="-225" b="1">
                <a:latin typeface="Arial"/>
                <a:cs typeface="Arial"/>
              </a:rPr>
              <a:t>s</a:t>
            </a:r>
            <a:r>
              <a:rPr dirty="0" sz="800" spc="-225">
                <a:latin typeface="Garuda"/>
                <a:cs typeface="Garuda"/>
              </a:rPr>
              <a:t>e</a:t>
            </a:r>
            <a:r>
              <a:rPr dirty="0" sz="1150" spc="-225" b="1">
                <a:latin typeface="Arial"/>
                <a:cs typeface="Arial"/>
              </a:rPr>
              <a:t>e</a:t>
            </a:r>
            <a:r>
              <a:rPr dirty="0" sz="800" spc="-225">
                <a:latin typeface="Garuda"/>
                <a:cs typeface="Garuda"/>
              </a:rPr>
              <a:t>pr</a:t>
            </a:r>
            <a:r>
              <a:rPr dirty="0" sz="1150" spc="-225" b="1">
                <a:latin typeface="Arial"/>
                <a:cs typeface="Arial"/>
              </a:rPr>
              <a:t>1</a:t>
            </a:r>
            <a:r>
              <a:rPr dirty="0" sz="800" spc="-225">
                <a:latin typeface="Garuda"/>
                <a:cs typeface="Garuda"/>
              </a:rPr>
              <a:t>ov</a:t>
            </a:r>
            <a:r>
              <a:rPr dirty="0" sz="1150" spc="-225" b="1">
                <a:latin typeface="Arial"/>
                <a:cs typeface="Arial"/>
              </a:rPr>
              <a:t>0</a:t>
            </a:r>
            <a:r>
              <a:rPr dirty="0" sz="800" spc="-225">
                <a:latin typeface="Garuda"/>
                <a:cs typeface="Garuda"/>
              </a:rPr>
              <a:t>id</a:t>
            </a:r>
            <a:r>
              <a:rPr dirty="0" sz="1150" spc="-225" b="1" i="1">
                <a:latin typeface="Arial"/>
                <a:cs typeface="Arial"/>
              </a:rPr>
              <a:t>g</a:t>
            </a:r>
            <a:r>
              <a:rPr dirty="0" sz="800" spc="-225">
                <a:latin typeface="Garuda"/>
                <a:cs typeface="Garuda"/>
              </a:rPr>
              <a:t>ed</a:t>
            </a:r>
            <a:r>
              <a:rPr dirty="0" sz="1150" spc="-225" b="1">
                <a:latin typeface="Arial"/>
                <a:cs typeface="Arial"/>
              </a:rPr>
              <a:t>: </a:t>
            </a:r>
            <a:r>
              <a:rPr dirty="0" sz="800" spc="-229">
                <a:latin typeface="Garuda"/>
                <a:cs typeface="Garuda"/>
              </a:rPr>
              <a:t>f</a:t>
            </a:r>
            <a:r>
              <a:rPr dirty="0" sz="1150" spc="-229" b="1">
                <a:latin typeface="Arial"/>
                <a:cs typeface="Arial"/>
              </a:rPr>
              <a:t>D</a:t>
            </a:r>
            <a:r>
              <a:rPr dirty="0" sz="800" spc="-229">
                <a:latin typeface="Garuda"/>
                <a:cs typeface="Garuda"/>
              </a:rPr>
              <a:t>or</a:t>
            </a:r>
            <a:r>
              <a:rPr dirty="0" sz="1150" spc="-229" b="1">
                <a:latin typeface="Arial"/>
                <a:cs typeface="Arial"/>
              </a:rPr>
              <a:t>e</a:t>
            </a:r>
            <a:r>
              <a:rPr dirty="0" sz="800" spc="-229">
                <a:latin typeface="Garuda"/>
                <a:cs typeface="Garuda"/>
              </a:rPr>
              <a:t>W</a:t>
            </a:r>
            <a:r>
              <a:rPr dirty="0" sz="1150" spc="-229" b="1">
                <a:latin typeface="Arial"/>
                <a:cs typeface="Arial"/>
              </a:rPr>
              <a:t>v</a:t>
            </a:r>
            <a:r>
              <a:rPr dirty="0" sz="800" spc="-229">
                <a:latin typeface="Garuda"/>
                <a:cs typeface="Garuda"/>
              </a:rPr>
              <a:t>D</a:t>
            </a:r>
            <a:r>
              <a:rPr dirty="0" sz="1150" spc="-229" b="1">
                <a:latin typeface="Arial"/>
                <a:cs typeface="Arial"/>
              </a:rPr>
              <a:t>e</a:t>
            </a:r>
            <a:r>
              <a:rPr dirty="0" sz="800" spc="-229">
                <a:latin typeface="Garuda"/>
                <a:cs typeface="Garuda"/>
              </a:rPr>
              <a:t>P</a:t>
            </a:r>
            <a:r>
              <a:rPr dirty="0" sz="1150" spc="-229" b="1">
                <a:latin typeface="Arial"/>
                <a:cs typeface="Arial"/>
              </a:rPr>
              <a:t>lo</a:t>
            </a:r>
            <a:r>
              <a:rPr dirty="0" sz="800" spc="-229">
                <a:latin typeface="Garuda"/>
                <a:cs typeface="Garuda"/>
              </a:rPr>
              <a:t>in</a:t>
            </a:r>
            <a:r>
              <a:rPr dirty="0" sz="1150" spc="-229" b="1">
                <a:latin typeface="Arial"/>
                <a:cs typeface="Arial"/>
              </a:rPr>
              <a:t>p</a:t>
            </a:r>
            <a:r>
              <a:rPr dirty="0" sz="800" spc="-229">
                <a:latin typeface="Garuda"/>
                <a:cs typeface="Garuda"/>
              </a:rPr>
              <a:t>-cla</a:t>
            </a:r>
            <a:r>
              <a:rPr dirty="0" sz="1150" spc="-229" b="1">
                <a:latin typeface="Arial"/>
                <a:cs typeface="Arial"/>
              </a:rPr>
              <a:t>P</a:t>
            </a:r>
            <a:r>
              <a:rPr dirty="0" sz="800" spc="-229">
                <a:latin typeface="Garuda"/>
                <a:cs typeface="Garuda"/>
              </a:rPr>
              <a:t>ss</a:t>
            </a:r>
            <a:r>
              <a:rPr dirty="0" sz="1150" spc="-229" b="1">
                <a:latin typeface="Arial"/>
                <a:cs typeface="Arial"/>
              </a:rPr>
              <a:t>L</a:t>
            </a:r>
            <a:r>
              <a:rPr dirty="0" sz="800" spc="-229">
                <a:latin typeface="Garuda"/>
                <a:cs typeface="Garuda"/>
              </a:rPr>
              <a:t>u</a:t>
            </a:r>
            <a:r>
              <a:rPr dirty="0" sz="1150" spc="-229" b="1">
                <a:latin typeface="Arial"/>
                <a:cs typeface="Arial"/>
              </a:rPr>
              <a:t>/</a:t>
            </a:r>
            <a:r>
              <a:rPr dirty="0" sz="800" spc="-229">
                <a:latin typeface="Garuda"/>
                <a:cs typeface="Garuda"/>
              </a:rPr>
              <a:t>s</a:t>
            </a:r>
            <a:r>
              <a:rPr dirty="0" sz="1150" spc="-229" b="1">
                <a:latin typeface="Arial"/>
                <a:cs typeface="Arial"/>
              </a:rPr>
              <a:t>S</a:t>
            </a:r>
            <a:r>
              <a:rPr dirty="0" sz="800" spc="-229">
                <a:latin typeface="Garuda"/>
                <a:cs typeface="Garuda"/>
              </a:rPr>
              <a:t>e</a:t>
            </a:r>
            <a:r>
              <a:rPr dirty="0" sz="1150" spc="-229" b="1">
                <a:latin typeface="Arial"/>
                <a:cs typeface="Arial"/>
              </a:rPr>
              <a:t>Q</a:t>
            </a:r>
            <a:r>
              <a:rPr dirty="0" sz="800" spc="-229">
                <a:latin typeface="Garuda"/>
                <a:cs typeface="Garuda"/>
              </a:rPr>
              <a:t>on</a:t>
            </a:r>
            <a:r>
              <a:rPr dirty="0" sz="1150" spc="-229" b="1">
                <a:latin typeface="Arial"/>
                <a:cs typeface="Arial"/>
              </a:rPr>
              <a:t>L</a:t>
            </a:r>
            <a:r>
              <a:rPr dirty="0" sz="800" spc="-229">
                <a:latin typeface="Garuda"/>
                <a:cs typeface="Garuda"/>
              </a:rPr>
              <a:t>ly.</a:t>
            </a:r>
            <a:r>
              <a:rPr dirty="0" sz="1150" spc="-229" b="1">
                <a:latin typeface="Arial"/>
                <a:cs typeface="Arial"/>
              </a:rPr>
              <a:t>P</a:t>
            </a:r>
            <a:r>
              <a:rPr dirty="0" sz="800" spc="-229">
                <a:latin typeface="Garuda"/>
                <a:cs typeface="Garuda"/>
              </a:rPr>
              <a:t>C</a:t>
            </a:r>
            <a:r>
              <a:rPr dirty="0" sz="1150" spc="-229" b="1">
                <a:latin typeface="Arial"/>
                <a:cs typeface="Arial"/>
              </a:rPr>
              <a:t>r</a:t>
            </a:r>
            <a:r>
              <a:rPr dirty="0" sz="800" spc="-229">
                <a:latin typeface="Garuda"/>
                <a:cs typeface="Garuda"/>
              </a:rPr>
              <a:t>o</a:t>
            </a:r>
            <a:r>
              <a:rPr dirty="0" sz="1150" spc="-229" b="1">
                <a:latin typeface="Arial"/>
                <a:cs typeface="Arial"/>
              </a:rPr>
              <a:t>o</a:t>
            </a:r>
            <a:r>
              <a:rPr dirty="0" sz="800" spc="-229">
                <a:latin typeface="Garuda"/>
                <a:cs typeface="Garuda"/>
              </a:rPr>
              <a:t>py</a:t>
            </a:r>
            <a:r>
              <a:rPr dirty="0" sz="1150" spc="-229" b="1">
                <a:latin typeface="Arial"/>
                <a:cs typeface="Arial"/>
              </a:rPr>
              <a:t>g</a:t>
            </a:r>
            <a:r>
              <a:rPr dirty="0" sz="800" spc="-229">
                <a:latin typeface="Garuda"/>
                <a:cs typeface="Garuda"/>
              </a:rPr>
              <a:t>in</a:t>
            </a:r>
            <a:r>
              <a:rPr dirty="0" sz="1150" spc="-229" b="1">
                <a:latin typeface="Arial"/>
                <a:cs typeface="Arial"/>
              </a:rPr>
              <a:t>r</a:t>
            </a:r>
            <a:r>
              <a:rPr dirty="0" sz="800" spc="-229">
                <a:latin typeface="Garuda"/>
                <a:cs typeface="Garuda"/>
              </a:rPr>
              <a:t>g</a:t>
            </a:r>
            <a:r>
              <a:rPr dirty="0" sz="1150" spc="-229" b="1">
                <a:latin typeface="Arial"/>
                <a:cs typeface="Arial"/>
              </a:rPr>
              <a:t>a</a:t>
            </a:r>
            <a:r>
              <a:rPr dirty="0" sz="800" spc="-229">
                <a:latin typeface="Garuda"/>
                <a:cs typeface="Garuda"/>
              </a:rPr>
              <a:t>e</a:t>
            </a:r>
            <a:r>
              <a:rPr dirty="0" sz="1150" spc="-229" b="1">
                <a:latin typeface="Arial"/>
                <a:cs typeface="Arial"/>
              </a:rPr>
              <a:t>m</a:t>
            </a:r>
            <a:r>
              <a:rPr dirty="0" sz="800" spc="-229">
                <a:latin typeface="Garuda"/>
                <a:cs typeface="Garuda"/>
              </a:rPr>
              <a:t>Kit </a:t>
            </a:r>
            <a:r>
              <a:rPr dirty="0" sz="800" spc="-210">
                <a:latin typeface="Garuda"/>
                <a:cs typeface="Garuda"/>
              </a:rPr>
              <a:t>m</a:t>
            </a:r>
            <a:r>
              <a:rPr dirty="0" sz="1150" spc="-210" b="1">
                <a:latin typeface="Arial"/>
                <a:cs typeface="Arial"/>
              </a:rPr>
              <a:t>U</a:t>
            </a:r>
            <a:r>
              <a:rPr dirty="0" sz="800" spc="-210">
                <a:latin typeface="Garuda"/>
                <a:cs typeface="Garuda"/>
              </a:rPr>
              <a:t>a</a:t>
            </a:r>
            <a:r>
              <a:rPr dirty="0" sz="1150" spc="-210" b="1">
                <a:latin typeface="Arial"/>
                <a:cs typeface="Arial"/>
              </a:rPr>
              <a:t>n</a:t>
            </a:r>
            <a:r>
              <a:rPr dirty="0" sz="800" spc="-210">
                <a:latin typeface="Garuda"/>
                <a:cs typeface="Garuda"/>
              </a:rPr>
              <a:t>te</a:t>
            </a:r>
            <a:r>
              <a:rPr dirty="0" sz="1150" spc="-210" b="1">
                <a:latin typeface="Arial"/>
                <a:cs typeface="Arial"/>
              </a:rPr>
              <a:t>i</a:t>
            </a:r>
            <a:r>
              <a:rPr dirty="0" sz="800" spc="-210">
                <a:latin typeface="Garuda"/>
                <a:cs typeface="Garuda"/>
              </a:rPr>
              <a:t>r</a:t>
            </a:r>
            <a:r>
              <a:rPr dirty="0" sz="1150" spc="-210" b="1">
                <a:latin typeface="Arial"/>
                <a:cs typeface="Arial"/>
              </a:rPr>
              <a:t>t</a:t>
            </a:r>
            <a:r>
              <a:rPr dirty="0" sz="800" spc="-210">
                <a:latin typeface="Garuda"/>
                <a:cs typeface="Garuda"/>
              </a:rPr>
              <a:t>ia</a:t>
            </a:r>
            <a:r>
              <a:rPr dirty="0" sz="1150" spc="-210" b="1">
                <a:latin typeface="Arial"/>
                <a:cs typeface="Arial"/>
              </a:rPr>
              <a:t>s</a:t>
            </a:r>
            <a:r>
              <a:rPr dirty="0" sz="800" spc="-210">
                <a:latin typeface="Garuda"/>
                <a:cs typeface="Garuda"/>
              </a:rPr>
              <a:t>ls </a:t>
            </a:r>
            <a:r>
              <a:rPr dirty="0" sz="800" spc="-85">
                <a:latin typeface="Garuda"/>
                <a:cs typeface="Garuda"/>
              </a:rPr>
              <a:t>is</a:t>
            </a:r>
            <a:r>
              <a:rPr dirty="0" sz="1150" spc="-85" b="1">
                <a:latin typeface="Arial"/>
                <a:cs typeface="Arial"/>
              </a:rPr>
              <a:t>E</a:t>
            </a:r>
            <a:r>
              <a:rPr dirty="0" sz="800" spc="-85">
                <a:latin typeface="Garuda"/>
                <a:cs typeface="Garuda"/>
              </a:rPr>
              <a:t>s</a:t>
            </a:r>
            <a:r>
              <a:rPr dirty="0" sz="1150" spc="-85" b="1">
                <a:latin typeface="Arial"/>
                <a:cs typeface="Arial"/>
              </a:rPr>
              <a:t>-</a:t>
            </a:r>
            <a:r>
              <a:rPr dirty="0" sz="800" spc="-85">
                <a:latin typeface="Garuda"/>
                <a:cs typeface="Garuda"/>
              </a:rPr>
              <a:t>tr</a:t>
            </a:r>
            <a:r>
              <a:rPr dirty="0" sz="1150" spc="-85" b="1">
                <a:latin typeface="Arial"/>
                <a:cs typeface="Arial"/>
              </a:rPr>
              <a:t>9</a:t>
            </a:r>
            <a:r>
              <a:rPr dirty="0" sz="800" spc="-85">
                <a:latin typeface="Garuda"/>
                <a:cs typeface="Garuda"/>
              </a:rPr>
              <a:t>ictly </a:t>
            </a:r>
            <a:r>
              <a:rPr dirty="0" sz="800" spc="-5">
                <a:latin typeface="Garuda"/>
                <a:cs typeface="Garuda"/>
              </a:rPr>
              <a:t>prohibited and is </a:t>
            </a:r>
            <a:r>
              <a:rPr dirty="0" sz="800" spc="-5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Compiling</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50"/>
              </a:spcBef>
            </a:pPr>
            <a:endParaRPr sz="3000">
              <a:latin typeface="Arial"/>
              <a:cs typeface="Arial"/>
            </a:endParaRPr>
          </a:p>
          <a:p>
            <a:pPr algn="ctr" marR="322580">
              <a:lnSpc>
                <a:spcPct val="100000"/>
              </a:lnSpc>
            </a:pPr>
            <a:r>
              <a:rPr dirty="0" sz="1300" spc="-10" b="1">
                <a:latin typeface="Arial"/>
                <a:cs typeface="Arial"/>
              </a:rPr>
              <a:t>Compilation </a:t>
            </a:r>
            <a:r>
              <a:rPr dirty="0" sz="1300" spc="-5" b="1">
                <a:latin typeface="Arial"/>
                <a:cs typeface="Arial"/>
              </a:rPr>
              <a:t>with</a:t>
            </a:r>
            <a:r>
              <a:rPr dirty="0" sz="1300" spc="-20" b="1">
                <a:latin typeface="Arial"/>
                <a:cs typeface="Arial"/>
              </a:rPr>
              <a:t> </a:t>
            </a:r>
            <a:r>
              <a:rPr dirty="0" sz="1300" spc="-10" b="1">
                <a:latin typeface="Arial"/>
                <a:cs typeface="Arial"/>
              </a:rPr>
              <a:t>errors</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10"/>
              </a:spcBef>
            </a:pPr>
            <a:endParaRPr sz="1450">
              <a:latin typeface="Arial"/>
              <a:cs typeface="Arial"/>
            </a:endParaRPr>
          </a:p>
          <a:p>
            <a:pPr algn="ctr" marR="358775">
              <a:lnSpc>
                <a:spcPct val="100000"/>
              </a:lnSpc>
            </a:pPr>
            <a:r>
              <a:rPr dirty="0" sz="1300" spc="-10" b="1">
                <a:latin typeface="Arial"/>
                <a:cs typeface="Arial"/>
              </a:rPr>
              <a:t>Compilation without</a:t>
            </a:r>
            <a:r>
              <a:rPr dirty="0" sz="1300" spc="-25" b="1">
                <a:latin typeface="Arial"/>
                <a:cs typeface="Arial"/>
              </a:rPr>
              <a:t> </a:t>
            </a:r>
            <a:r>
              <a:rPr dirty="0" sz="1300" spc="-10" b="1">
                <a:latin typeface="Arial"/>
                <a:cs typeface="Arial"/>
              </a:rPr>
              <a:t>errors</a:t>
            </a:r>
            <a:endParaRPr sz="1300">
              <a:latin typeface="Arial"/>
              <a:cs typeface="Arial"/>
            </a:endParaRPr>
          </a:p>
          <a:p>
            <a:pPr>
              <a:lnSpc>
                <a:spcPct val="100000"/>
              </a:lnSpc>
              <a:spcBef>
                <a:spcPts val="30"/>
              </a:spcBef>
            </a:pPr>
            <a:endParaRPr sz="205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299591" y="1391030"/>
            <a:ext cx="5171440" cy="1519555"/>
            <a:chOff x="1299591" y="1391030"/>
            <a:chExt cx="5171440" cy="1519555"/>
          </a:xfrm>
        </p:grpSpPr>
        <p:sp>
          <p:nvSpPr>
            <p:cNvPr id="5" name="object 5"/>
            <p:cNvSpPr/>
            <p:nvPr/>
          </p:nvSpPr>
          <p:spPr>
            <a:xfrm>
              <a:off x="1320546" y="1411985"/>
              <a:ext cx="5129784" cy="1478279"/>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309878" y="1401317"/>
              <a:ext cx="5150485" cy="1499235"/>
            </a:xfrm>
            <a:custGeom>
              <a:avLst/>
              <a:gdLst/>
              <a:ahLst/>
              <a:cxnLst/>
              <a:rect l="l" t="t" r="r" b="b"/>
              <a:pathLst>
                <a:path w="5150485" h="1499235">
                  <a:moveTo>
                    <a:pt x="5150358" y="0"/>
                  </a:moveTo>
                  <a:lnTo>
                    <a:pt x="0" y="0"/>
                  </a:lnTo>
                  <a:lnTo>
                    <a:pt x="0" y="1498853"/>
                  </a:lnTo>
                  <a:lnTo>
                    <a:pt x="5150358" y="1498853"/>
                  </a:lnTo>
                  <a:lnTo>
                    <a:pt x="5150358" y="0"/>
                  </a:lnTo>
                  <a:close/>
                </a:path>
              </a:pathLst>
            </a:custGeom>
            <a:ln w="20574">
              <a:solidFill>
                <a:srgbClr val="000000"/>
              </a:solidFill>
            </a:ln>
          </p:spPr>
          <p:txBody>
            <a:bodyPr wrap="square" lIns="0" tIns="0" rIns="0" bIns="0" rtlCol="0"/>
            <a:lstStyle/>
            <a:p/>
          </p:txBody>
        </p:sp>
      </p:grpSp>
      <p:grpSp>
        <p:nvGrpSpPr>
          <p:cNvPr id="7" name="object 7"/>
          <p:cNvGrpSpPr/>
          <p:nvPr/>
        </p:nvGrpSpPr>
        <p:grpSpPr>
          <a:xfrm>
            <a:off x="1296542" y="3244214"/>
            <a:ext cx="5177790" cy="1526540"/>
            <a:chOff x="1296542" y="3244214"/>
            <a:chExt cx="5177790" cy="1526540"/>
          </a:xfrm>
        </p:grpSpPr>
        <p:sp>
          <p:nvSpPr>
            <p:cNvPr id="8" name="object 8"/>
            <p:cNvSpPr/>
            <p:nvPr/>
          </p:nvSpPr>
          <p:spPr>
            <a:xfrm>
              <a:off x="1317497" y="3265169"/>
              <a:ext cx="5135880" cy="1485138"/>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1306829" y="3254501"/>
              <a:ext cx="5157470" cy="1506220"/>
            </a:xfrm>
            <a:custGeom>
              <a:avLst/>
              <a:gdLst/>
              <a:ahLst/>
              <a:cxnLst/>
              <a:rect l="l" t="t" r="r" b="b"/>
              <a:pathLst>
                <a:path w="5157470" h="1506220">
                  <a:moveTo>
                    <a:pt x="5157216" y="0"/>
                  </a:moveTo>
                  <a:lnTo>
                    <a:pt x="0" y="0"/>
                  </a:lnTo>
                  <a:lnTo>
                    <a:pt x="0" y="1505712"/>
                  </a:lnTo>
                  <a:lnTo>
                    <a:pt x="5157216" y="1505712"/>
                  </a:lnTo>
                  <a:lnTo>
                    <a:pt x="5157216"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693673" y="5612414"/>
            <a:ext cx="6219825" cy="880744"/>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Compiling</a:t>
            </a:r>
            <a:endParaRPr sz="1250">
              <a:latin typeface="Arial"/>
              <a:cs typeface="Arial"/>
            </a:endParaRPr>
          </a:p>
          <a:p>
            <a:pPr marL="132080" marR="5080">
              <a:lnSpc>
                <a:spcPct val="100000"/>
              </a:lnSpc>
              <a:spcBef>
                <a:spcPts val="360"/>
              </a:spcBef>
            </a:pPr>
            <a:r>
              <a:rPr dirty="0" sz="1250">
                <a:latin typeface="Times New Roman"/>
                <a:cs typeface="Times New Roman"/>
              </a:rPr>
              <a:t>After editing the </a:t>
            </a:r>
            <a:r>
              <a:rPr dirty="0" sz="1250" spc="-5">
                <a:latin typeface="Times New Roman"/>
                <a:cs typeface="Times New Roman"/>
              </a:rPr>
              <a:t>skeleton </a:t>
            </a:r>
            <a:r>
              <a:rPr dirty="0" sz="1250">
                <a:latin typeface="Times New Roman"/>
                <a:cs typeface="Times New Roman"/>
              </a:rPr>
              <a:t>definition, </a:t>
            </a:r>
            <a:r>
              <a:rPr dirty="0" sz="1250" spc="5">
                <a:latin typeface="Times New Roman"/>
                <a:cs typeface="Times New Roman"/>
              </a:rPr>
              <a:t>you </a:t>
            </a:r>
            <a:r>
              <a:rPr dirty="0" sz="1250">
                <a:latin typeface="Times New Roman"/>
                <a:cs typeface="Times New Roman"/>
              </a:rPr>
              <a:t>need to compile the program unit. Right-click the  PL/SQL object that </a:t>
            </a:r>
            <a:r>
              <a:rPr dirty="0" sz="1250" spc="5">
                <a:latin typeface="Times New Roman"/>
                <a:cs typeface="Times New Roman"/>
              </a:rPr>
              <a:t>you </a:t>
            </a:r>
            <a:r>
              <a:rPr dirty="0" sz="1250">
                <a:latin typeface="Times New Roman"/>
                <a:cs typeface="Times New Roman"/>
              </a:rPr>
              <a:t>need to compile in the Connection Navigator and then select Compile.  Alternatively, you can also press [CTRL] </a:t>
            </a:r>
            <a:r>
              <a:rPr dirty="0" sz="1250" spc="5">
                <a:latin typeface="Times New Roman"/>
                <a:cs typeface="Times New Roman"/>
              </a:rPr>
              <a:t>+ </a:t>
            </a:r>
            <a:r>
              <a:rPr dirty="0" sz="1250">
                <a:latin typeface="Times New Roman"/>
                <a:cs typeface="Times New Roman"/>
              </a:rPr>
              <a:t>[SHIFT] </a:t>
            </a:r>
            <a:r>
              <a:rPr dirty="0" sz="1250" spc="5">
                <a:latin typeface="Times New Roman"/>
                <a:cs typeface="Times New Roman"/>
              </a:rPr>
              <a:t>+ </a:t>
            </a:r>
            <a:r>
              <a:rPr dirty="0" sz="1250">
                <a:latin typeface="Times New Roman"/>
                <a:cs typeface="Times New Roman"/>
              </a:rPr>
              <a:t>[F9] to</a:t>
            </a:r>
            <a:r>
              <a:rPr dirty="0" sz="1250" spc="-40">
                <a:latin typeface="Times New Roman"/>
                <a:cs typeface="Times New Roman"/>
              </a:rPr>
              <a:t> </a:t>
            </a:r>
            <a:r>
              <a:rPr dirty="0" sz="1250">
                <a:latin typeface="Times New Roman"/>
                <a:cs typeface="Times New Roman"/>
              </a:rPr>
              <a:t>compile.</a:t>
            </a:r>
            <a:endParaRPr sz="1250">
              <a:latin typeface="Times New Roman"/>
              <a:cs typeface="Times New Roman"/>
            </a:endParaRPr>
          </a:p>
        </p:txBody>
      </p:sp>
      <p:sp>
        <p:nvSpPr>
          <p:cNvPr id="12" name="object 12"/>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55">
                <a:latin typeface="Garuda"/>
                <a:cs typeface="Garuda"/>
              </a:rPr>
              <a:t>s</a:t>
            </a:r>
            <a:r>
              <a:rPr dirty="0" sz="1150" spc="-155" b="1">
                <a:latin typeface="Arial"/>
                <a:cs typeface="Arial"/>
              </a:rPr>
              <a:t>-</a:t>
            </a:r>
            <a:r>
              <a:rPr dirty="0" sz="800" spc="-155">
                <a:latin typeface="Garuda"/>
                <a:cs typeface="Garuda"/>
              </a:rPr>
              <a:t>t</a:t>
            </a:r>
            <a:r>
              <a:rPr dirty="0" sz="1150" spc="-155" b="1">
                <a:latin typeface="Arial"/>
                <a:cs typeface="Arial"/>
              </a:rPr>
              <a:t>1</a:t>
            </a:r>
            <a:r>
              <a:rPr dirty="0" sz="800" spc="-155">
                <a:latin typeface="Garuda"/>
                <a:cs typeface="Garuda"/>
              </a:rPr>
              <a:t>ric</a:t>
            </a:r>
            <a:r>
              <a:rPr dirty="0" sz="1150" spc="-155" b="1">
                <a:latin typeface="Arial"/>
                <a:cs typeface="Arial"/>
              </a:rPr>
              <a:t>0</a:t>
            </a:r>
            <a:r>
              <a:rPr dirty="0" sz="800" spc="-155">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Running </a:t>
            </a:r>
            <a:r>
              <a:rPr dirty="0" sz="2000" b="1">
                <a:latin typeface="Arial"/>
                <a:cs typeface="Arial"/>
              </a:rPr>
              <a:t>a </a:t>
            </a:r>
            <a:r>
              <a:rPr dirty="0" sz="2000" spc="-5" b="1">
                <a:latin typeface="Arial"/>
                <a:cs typeface="Arial"/>
              </a:rPr>
              <a:t>Program</a:t>
            </a:r>
            <a:r>
              <a:rPr dirty="0" sz="2000" spc="-10" b="1">
                <a:latin typeface="Arial"/>
                <a:cs typeface="Arial"/>
              </a:rPr>
              <a:t> </a:t>
            </a:r>
            <a:r>
              <a:rPr dirty="0" sz="2000" spc="-5" b="1">
                <a:latin typeface="Arial"/>
                <a:cs typeface="Arial"/>
              </a:rPr>
              <a:t>Unit</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684401" y="1462658"/>
            <a:ext cx="4401820" cy="3420110"/>
            <a:chOff x="1684401" y="1462658"/>
            <a:chExt cx="4401820" cy="3420110"/>
          </a:xfrm>
        </p:grpSpPr>
        <p:sp>
          <p:nvSpPr>
            <p:cNvPr id="5" name="object 5"/>
            <p:cNvSpPr/>
            <p:nvPr/>
          </p:nvSpPr>
          <p:spPr>
            <a:xfrm>
              <a:off x="1705356" y="1483613"/>
              <a:ext cx="4360164" cy="337947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694688" y="1472945"/>
              <a:ext cx="4380865" cy="3399790"/>
            </a:xfrm>
            <a:custGeom>
              <a:avLst/>
              <a:gdLst/>
              <a:ahLst/>
              <a:cxnLst/>
              <a:rect l="l" t="t" r="r" b="b"/>
              <a:pathLst>
                <a:path w="4380865" h="3399790">
                  <a:moveTo>
                    <a:pt x="4380738" y="0"/>
                  </a:moveTo>
                  <a:lnTo>
                    <a:pt x="0" y="0"/>
                  </a:lnTo>
                  <a:lnTo>
                    <a:pt x="0" y="3399282"/>
                  </a:lnTo>
                  <a:lnTo>
                    <a:pt x="4380738" y="3399282"/>
                  </a:lnTo>
                  <a:lnTo>
                    <a:pt x="4380738"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235065" cy="107188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Running </a:t>
            </a:r>
            <a:r>
              <a:rPr dirty="0" sz="1250" spc="5" b="1">
                <a:latin typeface="Arial"/>
                <a:cs typeface="Arial"/>
              </a:rPr>
              <a:t>a </a:t>
            </a:r>
            <a:r>
              <a:rPr dirty="0" sz="1250" b="1">
                <a:latin typeface="Arial"/>
                <a:cs typeface="Arial"/>
              </a:rPr>
              <a:t>Program</a:t>
            </a:r>
            <a:r>
              <a:rPr dirty="0" sz="1250" spc="-20" b="1">
                <a:latin typeface="Arial"/>
                <a:cs typeface="Arial"/>
              </a:rPr>
              <a:t> </a:t>
            </a:r>
            <a:r>
              <a:rPr dirty="0" sz="1250" spc="-5" b="1">
                <a:latin typeface="Arial"/>
                <a:cs typeface="Arial"/>
              </a:rPr>
              <a:t>Unit</a:t>
            </a:r>
            <a:endParaRPr sz="1250">
              <a:latin typeface="Arial"/>
              <a:cs typeface="Arial"/>
            </a:endParaRPr>
          </a:p>
          <a:p>
            <a:pPr marL="132080" marR="5080">
              <a:lnSpc>
                <a:spcPct val="100400"/>
              </a:lnSpc>
              <a:spcBef>
                <a:spcPts val="355"/>
              </a:spcBef>
            </a:pPr>
            <a:r>
              <a:rPr dirty="0" sz="1250" spc="5">
                <a:latin typeface="Times New Roman"/>
                <a:cs typeface="Times New Roman"/>
              </a:rPr>
              <a:t>To </a:t>
            </a:r>
            <a:r>
              <a:rPr dirty="0" sz="1250">
                <a:latin typeface="Times New Roman"/>
                <a:cs typeface="Times New Roman"/>
              </a:rPr>
              <a:t>execute the program unit, right-click the object and click Run. </a:t>
            </a:r>
            <a:r>
              <a:rPr dirty="0" sz="1250" spc="5">
                <a:latin typeface="Times New Roman"/>
                <a:cs typeface="Times New Roman"/>
              </a:rPr>
              <a:t>The </a:t>
            </a:r>
            <a:r>
              <a:rPr dirty="0" sz="1250">
                <a:latin typeface="Times New Roman"/>
                <a:cs typeface="Times New Roman"/>
              </a:rPr>
              <a:t>Run </a:t>
            </a:r>
            <a:r>
              <a:rPr dirty="0" sz="1250" spc="-5">
                <a:latin typeface="Times New Roman"/>
                <a:cs typeface="Times New Roman"/>
              </a:rPr>
              <a:t>PL/SQL </a:t>
            </a:r>
            <a:r>
              <a:rPr dirty="0" sz="1250">
                <a:latin typeface="Times New Roman"/>
                <a:cs typeface="Times New Roman"/>
              </a:rPr>
              <a:t>dialog box  appears. You </a:t>
            </a:r>
            <a:r>
              <a:rPr dirty="0" sz="1250" spc="5">
                <a:latin typeface="Times New Roman"/>
                <a:cs typeface="Times New Roman"/>
              </a:rPr>
              <a:t>may </a:t>
            </a:r>
            <a:r>
              <a:rPr dirty="0" sz="1250">
                <a:latin typeface="Times New Roman"/>
                <a:cs typeface="Times New Roman"/>
              </a:rPr>
              <a:t>need to </a:t>
            </a:r>
            <a:r>
              <a:rPr dirty="0" sz="1250" spc="5">
                <a:latin typeface="Times New Roman"/>
                <a:cs typeface="Times New Roman"/>
              </a:rPr>
              <a:t>change </a:t>
            </a:r>
            <a:r>
              <a:rPr dirty="0" sz="1250">
                <a:latin typeface="Times New Roman"/>
                <a:cs typeface="Times New Roman"/>
              </a:rPr>
              <a:t>the </a:t>
            </a:r>
            <a:r>
              <a:rPr dirty="0" sz="1250" spc="5">
                <a:latin typeface="Courier New"/>
                <a:cs typeface="Courier New"/>
              </a:rPr>
              <a:t>NULL </a:t>
            </a:r>
            <a:r>
              <a:rPr dirty="0" sz="1250">
                <a:latin typeface="Times New Roman"/>
                <a:cs typeface="Times New Roman"/>
              </a:rPr>
              <a:t>values with </a:t>
            </a:r>
            <a:r>
              <a:rPr dirty="0" sz="1250" spc="-5">
                <a:latin typeface="Times New Roman"/>
                <a:cs typeface="Times New Roman"/>
              </a:rPr>
              <a:t>reasonable </a:t>
            </a:r>
            <a:r>
              <a:rPr dirty="0" sz="1250">
                <a:latin typeface="Times New Roman"/>
                <a:cs typeface="Times New Roman"/>
              </a:rPr>
              <a:t>values that are passed </a:t>
            </a:r>
            <a:r>
              <a:rPr dirty="0" sz="1250" spc="-5">
                <a:latin typeface="Times New Roman"/>
                <a:cs typeface="Times New Roman"/>
              </a:rPr>
              <a:t>into  </a:t>
            </a:r>
            <a:r>
              <a:rPr dirty="0" sz="1250">
                <a:latin typeface="Times New Roman"/>
                <a:cs typeface="Times New Roman"/>
              </a:rPr>
              <a:t>the program </a:t>
            </a:r>
            <a:r>
              <a:rPr dirty="0" sz="1250" spc="-5">
                <a:latin typeface="Times New Roman"/>
                <a:cs typeface="Times New Roman"/>
              </a:rPr>
              <a:t>unit. </a:t>
            </a:r>
            <a:r>
              <a:rPr dirty="0" sz="1250">
                <a:latin typeface="Times New Roman"/>
                <a:cs typeface="Times New Roman"/>
              </a:rPr>
              <a:t>After you change the values, click OK. The output will be displayed in the  </a:t>
            </a:r>
            <a:r>
              <a:rPr dirty="0" sz="1250" spc="-5">
                <a:latin typeface="Times New Roman"/>
                <a:cs typeface="Times New Roman"/>
              </a:rPr>
              <a:t>Message-Log</a:t>
            </a:r>
            <a:r>
              <a:rPr dirty="0" sz="1250" spc="-10">
                <a:latin typeface="Times New Roman"/>
                <a:cs typeface="Times New Roman"/>
              </a:rPr>
              <a:t> </a:t>
            </a:r>
            <a:r>
              <a:rPr dirty="0" sz="1250">
                <a:latin typeface="Times New Roman"/>
                <a:cs typeface="Times New Roman"/>
              </a:rPr>
              <a:t>window.</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1</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Dropping </a:t>
            </a:r>
            <a:r>
              <a:rPr dirty="0" sz="2000" b="1">
                <a:latin typeface="Arial"/>
                <a:cs typeface="Arial"/>
              </a:rPr>
              <a:t>a </a:t>
            </a:r>
            <a:r>
              <a:rPr dirty="0" sz="2000" spc="-5" b="1">
                <a:latin typeface="Arial"/>
                <a:cs typeface="Arial"/>
              </a:rPr>
              <a:t>Program</a:t>
            </a:r>
            <a:r>
              <a:rPr dirty="0" sz="2000" spc="-15" b="1">
                <a:latin typeface="Arial"/>
                <a:cs typeface="Arial"/>
              </a:rPr>
              <a:t> </a:t>
            </a:r>
            <a:r>
              <a:rPr dirty="0" sz="2000" spc="-5" b="1">
                <a:latin typeface="Arial"/>
                <a:cs typeface="Arial"/>
              </a:rPr>
              <a:t>Unit</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121026" y="2495169"/>
            <a:ext cx="3515360" cy="1297940"/>
            <a:chOff x="2121026" y="2495169"/>
            <a:chExt cx="3515360" cy="1297940"/>
          </a:xfrm>
        </p:grpSpPr>
        <p:sp>
          <p:nvSpPr>
            <p:cNvPr id="5" name="object 5"/>
            <p:cNvSpPr/>
            <p:nvPr/>
          </p:nvSpPr>
          <p:spPr>
            <a:xfrm>
              <a:off x="2141981" y="2516124"/>
              <a:ext cx="3473958" cy="125653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131313" y="2505456"/>
              <a:ext cx="3495040" cy="1277620"/>
            </a:xfrm>
            <a:custGeom>
              <a:avLst/>
              <a:gdLst/>
              <a:ahLst/>
              <a:cxnLst/>
              <a:rect l="l" t="t" r="r" b="b"/>
              <a:pathLst>
                <a:path w="3495040" h="1277620">
                  <a:moveTo>
                    <a:pt x="3494532" y="0"/>
                  </a:moveTo>
                  <a:lnTo>
                    <a:pt x="0" y="0"/>
                  </a:lnTo>
                  <a:lnTo>
                    <a:pt x="0" y="1277112"/>
                  </a:lnTo>
                  <a:lnTo>
                    <a:pt x="3494532" y="1277112"/>
                  </a:lnTo>
                  <a:lnTo>
                    <a:pt x="3494532"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139180" cy="68961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Dropping </a:t>
            </a:r>
            <a:r>
              <a:rPr dirty="0" sz="1250" spc="5" b="1">
                <a:latin typeface="Arial"/>
                <a:cs typeface="Arial"/>
              </a:rPr>
              <a:t>a </a:t>
            </a:r>
            <a:r>
              <a:rPr dirty="0" sz="1250" b="1">
                <a:latin typeface="Arial"/>
                <a:cs typeface="Arial"/>
              </a:rPr>
              <a:t>Program</a:t>
            </a:r>
            <a:r>
              <a:rPr dirty="0" sz="1250" spc="-20" b="1">
                <a:latin typeface="Arial"/>
                <a:cs typeface="Arial"/>
              </a:rPr>
              <a:t> </a:t>
            </a:r>
            <a:r>
              <a:rPr dirty="0" sz="1250" spc="-5" b="1">
                <a:latin typeface="Arial"/>
                <a:cs typeface="Arial"/>
              </a:rPr>
              <a:t>Unit</a:t>
            </a:r>
            <a:endParaRPr sz="1250">
              <a:latin typeface="Arial"/>
              <a:cs typeface="Arial"/>
            </a:endParaRPr>
          </a:p>
          <a:p>
            <a:pPr marL="132080" marR="5080">
              <a:lnSpc>
                <a:spcPct val="100000"/>
              </a:lnSpc>
              <a:spcBef>
                <a:spcPts val="360"/>
              </a:spcBef>
            </a:pPr>
            <a:r>
              <a:rPr dirty="0" sz="1250" spc="5">
                <a:latin typeface="Times New Roman"/>
                <a:cs typeface="Times New Roman"/>
              </a:rPr>
              <a:t>To </a:t>
            </a:r>
            <a:r>
              <a:rPr dirty="0" sz="1250">
                <a:latin typeface="Times New Roman"/>
                <a:cs typeface="Times New Roman"/>
              </a:rPr>
              <a:t>drop a program </a:t>
            </a:r>
            <a:r>
              <a:rPr dirty="0" sz="1250" spc="-5">
                <a:latin typeface="Times New Roman"/>
                <a:cs typeface="Times New Roman"/>
              </a:rPr>
              <a:t>unit, </a:t>
            </a:r>
            <a:r>
              <a:rPr dirty="0" sz="1250">
                <a:latin typeface="Times New Roman"/>
                <a:cs typeface="Times New Roman"/>
              </a:rPr>
              <a:t>right-click the object and select Drop. The Drop Confirmation </a:t>
            </a:r>
            <a:r>
              <a:rPr dirty="0" sz="1250" spc="-5">
                <a:latin typeface="Times New Roman"/>
                <a:cs typeface="Times New Roman"/>
              </a:rPr>
              <a:t>dialog  </a:t>
            </a:r>
            <a:r>
              <a:rPr dirty="0" sz="1250" spc="5">
                <a:latin typeface="Times New Roman"/>
                <a:cs typeface="Times New Roman"/>
              </a:rPr>
              <a:t>box </a:t>
            </a:r>
            <a:r>
              <a:rPr dirty="0" sz="1250">
                <a:latin typeface="Times New Roman"/>
                <a:cs typeface="Times New Roman"/>
              </a:rPr>
              <a:t>appears; click Yes. </a:t>
            </a:r>
            <a:r>
              <a:rPr dirty="0" sz="1250" spc="5">
                <a:latin typeface="Times New Roman"/>
                <a:cs typeface="Times New Roman"/>
              </a:rPr>
              <a:t>The </a:t>
            </a:r>
            <a:r>
              <a:rPr dirty="0" sz="1250">
                <a:latin typeface="Times New Roman"/>
                <a:cs typeface="Times New Roman"/>
              </a:rPr>
              <a:t>object will be dropped from </a:t>
            </a:r>
            <a:r>
              <a:rPr dirty="0" sz="1250" spc="5">
                <a:latin typeface="Times New Roman"/>
                <a:cs typeface="Times New Roman"/>
              </a:rPr>
              <a:t>the</a:t>
            </a:r>
            <a:r>
              <a:rPr dirty="0" sz="1250" spc="15">
                <a:latin typeface="Times New Roman"/>
                <a:cs typeface="Times New Roman"/>
              </a:rPr>
              <a:t> </a:t>
            </a:r>
            <a:r>
              <a:rPr dirty="0" sz="1250" spc="-5">
                <a:latin typeface="Times New Roman"/>
                <a:cs typeface="Times New Roman"/>
              </a:rPr>
              <a:t>database.</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2</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980" y="497205"/>
            <a:ext cx="6549390" cy="4914900"/>
            <a:chOff x="609980" y="497205"/>
            <a:chExt cx="6549390" cy="4914900"/>
          </a:xfrm>
        </p:grpSpPr>
        <p:sp>
          <p:nvSpPr>
            <p:cNvPr id="3" name="object 3"/>
            <p:cNvSpPr/>
            <p:nvPr/>
          </p:nvSpPr>
          <p:spPr>
            <a:xfrm>
              <a:off x="614933" y="502158"/>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5695"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323594" y="873506"/>
            <a:ext cx="4592320" cy="2739390"/>
          </a:xfrm>
          <a:prstGeom prst="rect">
            <a:avLst/>
          </a:prstGeom>
        </p:spPr>
        <p:txBody>
          <a:bodyPr wrap="square" lIns="0" tIns="12700" rIns="0" bIns="0" rtlCol="0" vert="horz">
            <a:spAutoFit/>
          </a:bodyPr>
          <a:lstStyle/>
          <a:p>
            <a:pPr algn="ctr" marL="491490">
              <a:lnSpc>
                <a:spcPct val="100000"/>
              </a:lnSpc>
              <a:spcBef>
                <a:spcPts val="100"/>
              </a:spcBef>
            </a:pPr>
            <a:r>
              <a:rPr dirty="0" sz="2000" spc="-5" b="1">
                <a:latin typeface="Arial"/>
                <a:cs typeface="Arial"/>
              </a:rPr>
              <a:t>Debugging PL/SQL</a:t>
            </a:r>
            <a:r>
              <a:rPr dirty="0" sz="2000" spc="-20" b="1">
                <a:latin typeface="Arial"/>
                <a:cs typeface="Arial"/>
              </a:rPr>
              <a:t> </a:t>
            </a:r>
            <a:r>
              <a:rPr dirty="0" sz="2000" spc="-5" b="1">
                <a:latin typeface="Arial"/>
                <a:cs typeface="Arial"/>
              </a:rPr>
              <a:t>Programs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JDeveloper support </a:t>
            </a:r>
            <a:r>
              <a:rPr dirty="0" sz="1550" spc="15" b="1">
                <a:latin typeface="Arial"/>
                <a:cs typeface="Arial"/>
              </a:rPr>
              <a:t>two </a:t>
            </a:r>
            <a:r>
              <a:rPr dirty="0" sz="1550" spc="10" b="1">
                <a:latin typeface="Arial"/>
                <a:cs typeface="Arial"/>
              </a:rPr>
              <a:t>types of</a:t>
            </a:r>
            <a:r>
              <a:rPr dirty="0" sz="1550" spc="-20" b="1">
                <a:latin typeface="Arial"/>
                <a:cs typeface="Arial"/>
              </a:rPr>
              <a:t> </a:t>
            </a:r>
            <a:r>
              <a:rPr dirty="0" sz="1550" spc="10" b="1">
                <a:latin typeface="Arial"/>
                <a:cs typeface="Arial"/>
              </a:rPr>
              <a:t>debugging:</a:t>
            </a:r>
            <a:endParaRPr sz="1550">
              <a:latin typeface="Arial"/>
              <a:cs typeface="Arial"/>
            </a:endParaRPr>
          </a:p>
          <a:p>
            <a:pPr lvl="1" marL="653415" indent="-245110">
              <a:lnSpc>
                <a:spcPct val="100000"/>
              </a:lnSpc>
              <a:spcBef>
                <a:spcPts val="385"/>
              </a:spcBef>
              <a:buClr>
                <a:srgbClr val="FF0000"/>
              </a:buClr>
              <a:buFont typeface="Arial"/>
              <a:buChar char="–"/>
              <a:tabLst>
                <a:tab pos="653415" algn="l"/>
                <a:tab pos="654050" algn="l"/>
              </a:tabLst>
            </a:pPr>
            <a:r>
              <a:rPr dirty="0" sz="1400" spc="10" b="1">
                <a:latin typeface="Arial"/>
                <a:cs typeface="Arial"/>
              </a:rPr>
              <a:t>Local</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0" b="1">
                <a:latin typeface="Arial"/>
                <a:cs typeface="Arial"/>
              </a:rPr>
              <a:t>Remote</a:t>
            </a:r>
            <a:endParaRPr sz="1400">
              <a:latin typeface="Arial"/>
              <a:cs typeface="Arial"/>
            </a:endParaRPr>
          </a:p>
          <a:p>
            <a:pPr marL="326390" marR="17145" indent="-327025">
              <a:lnSpc>
                <a:spcPct val="101600"/>
              </a:lnSpc>
              <a:spcBef>
                <a:spcPts val="365"/>
              </a:spcBef>
              <a:buClr>
                <a:srgbClr val="FF0000"/>
              </a:buClr>
              <a:buFont typeface="Arial"/>
              <a:buChar char="•"/>
              <a:tabLst>
                <a:tab pos="326390" algn="l"/>
                <a:tab pos="327025" algn="l"/>
              </a:tabLst>
            </a:pPr>
            <a:r>
              <a:rPr dirty="0" sz="1550" spc="10" b="1">
                <a:latin typeface="Arial"/>
                <a:cs typeface="Arial"/>
              </a:rPr>
              <a:t>You need the following privileges to perform  PL/SQL</a:t>
            </a:r>
            <a:r>
              <a:rPr dirty="0" sz="1550" spc="5" b="1">
                <a:latin typeface="Arial"/>
                <a:cs typeface="Arial"/>
              </a:rPr>
              <a:t> </a:t>
            </a:r>
            <a:r>
              <a:rPr dirty="0" sz="1550" spc="10" b="1">
                <a:latin typeface="Arial"/>
                <a:cs typeface="Arial"/>
              </a:rPr>
              <a:t>debugging:</a:t>
            </a:r>
            <a:endParaRPr sz="1550">
              <a:latin typeface="Arial"/>
              <a:cs typeface="Arial"/>
            </a:endParaRPr>
          </a:p>
          <a:p>
            <a:pPr lvl="1" marL="653415" indent="-245110">
              <a:lnSpc>
                <a:spcPct val="100000"/>
              </a:lnSpc>
              <a:spcBef>
                <a:spcPts val="245"/>
              </a:spcBef>
              <a:buClr>
                <a:srgbClr val="FF0000"/>
              </a:buClr>
              <a:buFont typeface="Arial"/>
              <a:buChar char="–"/>
              <a:tabLst>
                <a:tab pos="653415" algn="l"/>
                <a:tab pos="654050" algn="l"/>
              </a:tabLst>
            </a:pPr>
            <a:r>
              <a:rPr dirty="0" sz="1400" spc="15" b="1">
                <a:latin typeface="Courier New"/>
                <a:cs typeface="Courier New"/>
              </a:rPr>
              <a:t>DEBUG ANY</a:t>
            </a:r>
            <a:r>
              <a:rPr dirty="0" sz="1400" spc="5" b="1">
                <a:latin typeface="Courier New"/>
                <a:cs typeface="Courier New"/>
              </a:rPr>
              <a:t> </a:t>
            </a:r>
            <a:r>
              <a:rPr dirty="0" sz="1400" spc="15" b="1">
                <a:latin typeface="Courier New"/>
                <a:cs typeface="Courier New"/>
              </a:rPr>
              <a:t>PROCEDURE</a:t>
            </a:r>
            <a:endParaRPr sz="1400">
              <a:latin typeface="Courier New"/>
              <a:cs typeface="Courier New"/>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Courier New"/>
                <a:cs typeface="Courier New"/>
              </a:rPr>
              <a:t>DEBUG CONNECT</a:t>
            </a:r>
            <a:r>
              <a:rPr dirty="0" sz="1400" spc="5" b="1">
                <a:latin typeface="Courier New"/>
                <a:cs typeface="Courier New"/>
              </a:rPr>
              <a:t> </a:t>
            </a:r>
            <a:r>
              <a:rPr dirty="0" sz="1400" spc="15" b="1">
                <a:latin typeface="Courier New"/>
                <a:cs typeface="Courier New"/>
              </a:rPr>
              <a:t>SESSION</a:t>
            </a:r>
            <a:endParaRPr sz="1400">
              <a:latin typeface="Courier New"/>
              <a:cs typeface="Courier New"/>
            </a:endParaRPr>
          </a:p>
        </p:txBody>
      </p:sp>
      <p:sp>
        <p:nvSpPr>
          <p:cNvPr id="8" name="object 8"/>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3</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693673" y="5251196"/>
            <a:ext cx="6377305" cy="3225165"/>
          </a:xfrm>
          <a:prstGeom prst="rect">
            <a:avLst/>
          </a:prstGeom>
        </p:spPr>
        <p:txBody>
          <a:bodyPr wrap="square" lIns="0" tIns="13335" rIns="0" bIns="0" rtlCol="0" vert="horz">
            <a:spAutoFit/>
          </a:bodyPr>
          <a:lstStyle/>
          <a:p>
            <a:pPr algn="ctr" marL="14604">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45"/>
              </a:spcBef>
            </a:pPr>
            <a:endParaRPr sz="950">
              <a:latin typeface="Arial"/>
              <a:cs typeface="Arial"/>
            </a:endParaRPr>
          </a:p>
          <a:p>
            <a:pPr marL="12700">
              <a:lnSpc>
                <a:spcPct val="100000"/>
              </a:lnSpc>
              <a:spcBef>
                <a:spcPts val="5"/>
              </a:spcBef>
            </a:pPr>
            <a:r>
              <a:rPr dirty="0" sz="1250" b="1">
                <a:latin typeface="Arial"/>
                <a:cs typeface="Arial"/>
              </a:rPr>
              <a:t>Debugging </a:t>
            </a:r>
            <a:r>
              <a:rPr dirty="0" sz="1250" spc="5" b="1">
                <a:latin typeface="Arial"/>
                <a:cs typeface="Arial"/>
              </a:rPr>
              <a:t>PL/SQL</a:t>
            </a:r>
            <a:r>
              <a:rPr dirty="0" sz="1250" spc="-5" b="1">
                <a:latin typeface="Arial"/>
                <a:cs typeface="Arial"/>
              </a:rPr>
              <a:t> </a:t>
            </a:r>
            <a:r>
              <a:rPr dirty="0" sz="1250" spc="5" b="1">
                <a:latin typeface="Arial"/>
                <a:cs typeface="Arial"/>
              </a:rPr>
              <a:t>Programs</a:t>
            </a:r>
            <a:endParaRPr sz="1250">
              <a:latin typeface="Arial"/>
              <a:cs typeface="Arial"/>
            </a:endParaRPr>
          </a:p>
          <a:p>
            <a:pPr marL="132080" marR="217170">
              <a:lnSpc>
                <a:spcPct val="100400"/>
              </a:lnSpc>
              <a:spcBef>
                <a:spcPts val="350"/>
              </a:spcBef>
            </a:pPr>
            <a:r>
              <a:rPr dirty="0" sz="1250">
                <a:latin typeface="Times New Roman"/>
                <a:cs typeface="Times New Roman"/>
              </a:rPr>
              <a:t>JDeveloper offers both local and remote debugging. </a:t>
            </a:r>
            <a:r>
              <a:rPr dirty="0" sz="1250" spc="5">
                <a:latin typeface="Times New Roman"/>
                <a:cs typeface="Times New Roman"/>
              </a:rPr>
              <a:t>A </a:t>
            </a:r>
            <a:r>
              <a:rPr dirty="0" sz="1250" spc="-5">
                <a:latin typeface="Times New Roman"/>
                <a:cs typeface="Times New Roman"/>
              </a:rPr>
              <a:t>local </a:t>
            </a:r>
            <a:r>
              <a:rPr dirty="0" sz="1250">
                <a:latin typeface="Times New Roman"/>
                <a:cs typeface="Times New Roman"/>
              </a:rPr>
              <a:t>debugging </a:t>
            </a:r>
            <a:r>
              <a:rPr dirty="0" sz="1250" spc="-5">
                <a:latin typeface="Times New Roman"/>
                <a:cs typeface="Times New Roman"/>
              </a:rPr>
              <a:t>session </a:t>
            </a:r>
            <a:r>
              <a:rPr dirty="0" sz="1250">
                <a:latin typeface="Times New Roman"/>
                <a:cs typeface="Times New Roman"/>
              </a:rPr>
              <a:t>is </a:t>
            </a:r>
            <a:r>
              <a:rPr dirty="0" sz="1250" spc="-5">
                <a:latin typeface="Times New Roman"/>
                <a:cs typeface="Times New Roman"/>
              </a:rPr>
              <a:t>started </a:t>
            </a:r>
            <a:r>
              <a:rPr dirty="0" sz="1250">
                <a:latin typeface="Times New Roman"/>
                <a:cs typeface="Times New Roman"/>
              </a:rPr>
              <a:t>by  </a:t>
            </a:r>
            <a:r>
              <a:rPr dirty="0" sz="1250" spc="-5">
                <a:latin typeface="Times New Roman"/>
                <a:cs typeface="Times New Roman"/>
              </a:rPr>
              <a:t>setting breakpoints </a:t>
            </a:r>
            <a:r>
              <a:rPr dirty="0" sz="1250">
                <a:latin typeface="Times New Roman"/>
                <a:cs typeface="Times New Roman"/>
              </a:rPr>
              <a:t>in source </a:t>
            </a:r>
            <a:r>
              <a:rPr dirty="0" sz="1250" spc="-5">
                <a:latin typeface="Times New Roman"/>
                <a:cs typeface="Times New Roman"/>
              </a:rPr>
              <a:t>files, </a:t>
            </a:r>
            <a:r>
              <a:rPr dirty="0" sz="1250">
                <a:latin typeface="Times New Roman"/>
                <a:cs typeface="Times New Roman"/>
              </a:rPr>
              <a:t>and then </a:t>
            </a:r>
            <a:r>
              <a:rPr dirty="0" sz="1250" spc="-5">
                <a:latin typeface="Times New Roman"/>
                <a:cs typeface="Times New Roman"/>
              </a:rPr>
              <a:t>starting </a:t>
            </a:r>
            <a:r>
              <a:rPr dirty="0" sz="1250">
                <a:latin typeface="Times New Roman"/>
                <a:cs typeface="Times New Roman"/>
              </a:rPr>
              <a:t>the debugger. </a:t>
            </a:r>
            <a:r>
              <a:rPr dirty="0" sz="1250" spc="5">
                <a:latin typeface="Times New Roman"/>
                <a:cs typeface="Times New Roman"/>
              </a:rPr>
              <a:t>Remote </a:t>
            </a:r>
            <a:r>
              <a:rPr dirty="0" sz="1250">
                <a:latin typeface="Times New Roman"/>
                <a:cs typeface="Times New Roman"/>
              </a:rPr>
              <a:t>debugging requires  two JDeveloper </a:t>
            </a:r>
            <a:r>
              <a:rPr dirty="0" sz="1250" spc="-5">
                <a:latin typeface="Times New Roman"/>
                <a:cs typeface="Times New Roman"/>
              </a:rPr>
              <a:t>processes: </a:t>
            </a:r>
            <a:r>
              <a:rPr dirty="0" sz="1250">
                <a:latin typeface="Times New Roman"/>
                <a:cs typeface="Times New Roman"/>
              </a:rPr>
              <a:t>a </a:t>
            </a:r>
            <a:r>
              <a:rPr dirty="0" sz="1250" spc="5">
                <a:latin typeface="Courier New"/>
                <a:cs typeface="Courier New"/>
              </a:rPr>
              <a:t>debugger </a:t>
            </a:r>
            <a:r>
              <a:rPr dirty="0" sz="1250">
                <a:latin typeface="Times New Roman"/>
                <a:cs typeface="Times New Roman"/>
              </a:rPr>
              <a:t>and a </a:t>
            </a:r>
            <a:r>
              <a:rPr dirty="0" sz="1250">
                <a:latin typeface="Courier New"/>
                <a:cs typeface="Courier New"/>
              </a:rPr>
              <a:t>debuggee</a:t>
            </a:r>
            <a:r>
              <a:rPr dirty="0" sz="1250">
                <a:latin typeface="Times New Roman"/>
                <a:cs typeface="Times New Roman"/>
              </a:rPr>
              <a:t>, which </a:t>
            </a:r>
            <a:r>
              <a:rPr dirty="0" sz="1250" spc="5">
                <a:latin typeface="Times New Roman"/>
                <a:cs typeface="Times New Roman"/>
              </a:rPr>
              <a:t>may </a:t>
            </a:r>
            <a:r>
              <a:rPr dirty="0" sz="1250">
                <a:latin typeface="Times New Roman"/>
                <a:cs typeface="Times New Roman"/>
              </a:rPr>
              <a:t>reside </a:t>
            </a:r>
            <a:r>
              <a:rPr dirty="0" sz="1250" spc="5">
                <a:latin typeface="Times New Roman"/>
                <a:cs typeface="Times New Roman"/>
              </a:rPr>
              <a:t>on </a:t>
            </a:r>
            <a:r>
              <a:rPr dirty="0" sz="1250">
                <a:latin typeface="Times New Roman"/>
                <a:cs typeface="Times New Roman"/>
              </a:rPr>
              <a:t>a different  platform.</a:t>
            </a:r>
            <a:endParaRPr sz="1250">
              <a:latin typeface="Times New Roman"/>
              <a:cs typeface="Times New Roman"/>
            </a:endParaRPr>
          </a:p>
          <a:p>
            <a:pPr marL="132080" marR="99060" indent="-635">
              <a:lnSpc>
                <a:spcPct val="100000"/>
              </a:lnSpc>
              <a:spcBef>
                <a:spcPts val="315"/>
              </a:spcBef>
            </a:pPr>
            <a:r>
              <a:rPr dirty="0" sz="1250">
                <a:latin typeface="Times New Roman"/>
                <a:cs typeface="Times New Roman"/>
              </a:rPr>
              <a:t>To debug a PL/SQL program, it must be compiled in </a:t>
            </a:r>
            <a:r>
              <a:rPr dirty="0" sz="1250" spc="5">
                <a:latin typeface="Courier New"/>
                <a:cs typeface="Courier New"/>
              </a:rPr>
              <a:t>INTERPRETED</a:t>
            </a:r>
            <a:r>
              <a:rPr dirty="0" sz="1250" spc="-325">
                <a:latin typeface="Courier New"/>
                <a:cs typeface="Courier New"/>
              </a:rPr>
              <a:t> </a:t>
            </a:r>
            <a:r>
              <a:rPr dirty="0" sz="1250">
                <a:latin typeface="Times New Roman"/>
                <a:cs typeface="Times New Roman"/>
              </a:rPr>
              <a:t>mode. You cannot </a:t>
            </a:r>
            <a:r>
              <a:rPr dirty="0" sz="1250" spc="-5">
                <a:latin typeface="Times New Roman"/>
                <a:cs typeface="Times New Roman"/>
              </a:rPr>
              <a:t>debug  </a:t>
            </a:r>
            <a:r>
              <a:rPr dirty="0" sz="1250">
                <a:latin typeface="Times New Roman"/>
                <a:cs typeface="Times New Roman"/>
              </a:rPr>
              <a:t>a PL/SQL program </a:t>
            </a:r>
            <a:r>
              <a:rPr dirty="0" sz="1250" spc="5">
                <a:latin typeface="Times New Roman"/>
                <a:cs typeface="Times New Roman"/>
              </a:rPr>
              <a:t>that </a:t>
            </a:r>
            <a:r>
              <a:rPr dirty="0" sz="1250">
                <a:latin typeface="Times New Roman"/>
                <a:cs typeface="Times New Roman"/>
              </a:rPr>
              <a:t>is compiled in </a:t>
            </a:r>
            <a:r>
              <a:rPr dirty="0" sz="1250" spc="5">
                <a:latin typeface="Courier New"/>
                <a:cs typeface="Courier New"/>
              </a:rPr>
              <a:t>NATIVE </a:t>
            </a:r>
            <a:r>
              <a:rPr dirty="0" sz="1250">
                <a:latin typeface="Times New Roman"/>
                <a:cs typeface="Times New Roman"/>
              </a:rPr>
              <a:t>mode. This mode is set in the </a:t>
            </a:r>
            <a:r>
              <a:rPr dirty="0" sz="1250" spc="-5">
                <a:latin typeface="Times New Roman"/>
                <a:cs typeface="Times New Roman"/>
              </a:rPr>
              <a:t>database’s  </a:t>
            </a:r>
            <a:r>
              <a:rPr dirty="0" sz="1250" spc="5">
                <a:latin typeface="Courier New"/>
                <a:cs typeface="Courier New"/>
              </a:rPr>
              <a:t>init.ora</a:t>
            </a:r>
            <a:r>
              <a:rPr dirty="0" sz="1250" spc="-434">
                <a:latin typeface="Courier New"/>
                <a:cs typeface="Courier New"/>
              </a:rPr>
              <a:t> </a:t>
            </a:r>
            <a:r>
              <a:rPr dirty="0" sz="1250">
                <a:latin typeface="Times New Roman"/>
                <a:cs typeface="Times New Roman"/>
              </a:rPr>
              <a:t>file.</a:t>
            </a:r>
            <a:endParaRPr sz="1250">
              <a:latin typeface="Times New Roman"/>
              <a:cs typeface="Times New Roman"/>
            </a:endParaRPr>
          </a:p>
          <a:p>
            <a:pPr marL="132715" marR="5080">
              <a:lnSpc>
                <a:spcPct val="101699"/>
              </a:lnSpc>
              <a:spcBef>
                <a:spcPts val="370"/>
              </a:spcBef>
            </a:pPr>
            <a:r>
              <a:rPr dirty="0" sz="1250">
                <a:latin typeface="Times New Roman"/>
                <a:cs typeface="Times New Roman"/>
              </a:rPr>
              <a:t>PL/SQL programs must be </a:t>
            </a:r>
            <a:r>
              <a:rPr dirty="0" sz="1250" spc="5">
                <a:latin typeface="Times New Roman"/>
                <a:cs typeface="Times New Roman"/>
              </a:rPr>
              <a:t>compiled </a:t>
            </a:r>
            <a:r>
              <a:rPr dirty="0" sz="1250">
                <a:latin typeface="Times New Roman"/>
                <a:cs typeface="Times New Roman"/>
              </a:rPr>
              <a:t>with the </a:t>
            </a:r>
            <a:r>
              <a:rPr dirty="0" sz="1250" spc="5">
                <a:latin typeface="Courier New"/>
                <a:cs typeface="Courier New"/>
              </a:rPr>
              <a:t>DEBUG</a:t>
            </a:r>
            <a:r>
              <a:rPr dirty="0" sz="1250" spc="-315">
                <a:latin typeface="Courier New"/>
                <a:cs typeface="Courier New"/>
              </a:rPr>
              <a:t> </a:t>
            </a:r>
            <a:r>
              <a:rPr dirty="0" sz="1250">
                <a:latin typeface="Times New Roman"/>
                <a:cs typeface="Times New Roman"/>
              </a:rPr>
              <a:t>option enabled. This option can be enabled  using </a:t>
            </a:r>
            <a:r>
              <a:rPr dirty="0" sz="1250" spc="-5">
                <a:latin typeface="Times New Roman"/>
                <a:cs typeface="Times New Roman"/>
              </a:rPr>
              <a:t>various </a:t>
            </a:r>
            <a:r>
              <a:rPr dirty="0" sz="1250">
                <a:latin typeface="Times New Roman"/>
                <a:cs typeface="Times New Roman"/>
              </a:rPr>
              <a:t>ways. </a:t>
            </a:r>
            <a:r>
              <a:rPr dirty="0" sz="1250" spc="-5">
                <a:latin typeface="Times New Roman"/>
                <a:cs typeface="Times New Roman"/>
              </a:rPr>
              <a:t>Using </a:t>
            </a:r>
            <a:r>
              <a:rPr dirty="0" sz="1250">
                <a:latin typeface="Times New Roman"/>
                <a:cs typeface="Times New Roman"/>
              </a:rPr>
              <a:t>SQL*Plus, execute </a:t>
            </a:r>
            <a:r>
              <a:rPr dirty="0" sz="1250" spc="5">
                <a:latin typeface="Courier New"/>
                <a:cs typeface="Courier New"/>
              </a:rPr>
              <a:t>ALTER SESSION SET PLSQL_DEBUG =  true </a:t>
            </a:r>
            <a:r>
              <a:rPr dirty="0" sz="1250">
                <a:latin typeface="Times New Roman"/>
                <a:cs typeface="Times New Roman"/>
              </a:rPr>
              <a:t>to enable the </a:t>
            </a:r>
            <a:r>
              <a:rPr dirty="0" sz="1250" spc="5">
                <a:latin typeface="Courier New"/>
                <a:cs typeface="Courier New"/>
              </a:rPr>
              <a:t>DEBUG </a:t>
            </a:r>
            <a:r>
              <a:rPr dirty="0" sz="1250">
                <a:latin typeface="Times New Roman"/>
                <a:cs typeface="Times New Roman"/>
              </a:rPr>
              <a:t>option. </a:t>
            </a:r>
            <a:r>
              <a:rPr dirty="0" sz="1250" spc="5">
                <a:latin typeface="Times New Roman"/>
                <a:cs typeface="Times New Roman"/>
              </a:rPr>
              <a:t>Then you </a:t>
            </a:r>
            <a:r>
              <a:rPr dirty="0" sz="1250">
                <a:latin typeface="Times New Roman"/>
                <a:cs typeface="Times New Roman"/>
              </a:rPr>
              <a:t>can create or recompile the PL/SQL program you  want to debug. Another way of </a:t>
            </a:r>
            <a:r>
              <a:rPr dirty="0" sz="1250" spc="-5">
                <a:latin typeface="Times New Roman"/>
                <a:cs typeface="Times New Roman"/>
              </a:rPr>
              <a:t>enabling </a:t>
            </a:r>
            <a:r>
              <a:rPr dirty="0" sz="1250">
                <a:latin typeface="Times New Roman"/>
                <a:cs typeface="Times New Roman"/>
              </a:rPr>
              <a:t>the </a:t>
            </a:r>
            <a:r>
              <a:rPr dirty="0" sz="1250" spc="5">
                <a:latin typeface="Courier New"/>
                <a:cs typeface="Courier New"/>
              </a:rPr>
              <a:t>DEBUG </a:t>
            </a:r>
            <a:r>
              <a:rPr dirty="0" sz="1250">
                <a:latin typeface="Times New Roman"/>
                <a:cs typeface="Times New Roman"/>
              </a:rPr>
              <a:t>option is by using the </a:t>
            </a:r>
            <a:r>
              <a:rPr dirty="0" sz="1250" spc="-5">
                <a:latin typeface="Times New Roman"/>
                <a:cs typeface="Times New Roman"/>
              </a:rPr>
              <a:t>following </a:t>
            </a:r>
            <a:r>
              <a:rPr dirty="0" sz="1250" spc="5">
                <a:latin typeface="Times New Roman"/>
                <a:cs typeface="Times New Roman"/>
              </a:rPr>
              <a:t>command  </a:t>
            </a:r>
            <a:r>
              <a:rPr dirty="0" sz="1250">
                <a:latin typeface="Times New Roman"/>
                <a:cs typeface="Times New Roman"/>
              </a:rPr>
              <a:t>in</a:t>
            </a:r>
            <a:r>
              <a:rPr dirty="0" sz="1250" spc="-5">
                <a:latin typeface="Times New Roman"/>
                <a:cs typeface="Times New Roman"/>
              </a:rPr>
              <a:t> SQL*Plus:</a:t>
            </a:r>
            <a:endParaRPr sz="1250">
              <a:latin typeface="Times New Roman"/>
              <a:cs typeface="Times New Roman"/>
            </a:endParaRPr>
          </a:p>
          <a:p>
            <a:pPr marL="970280">
              <a:lnSpc>
                <a:spcPts val="1305"/>
              </a:lnSpc>
            </a:pPr>
            <a:r>
              <a:rPr dirty="0" sz="1150" spc="-5">
                <a:latin typeface="Courier New"/>
                <a:cs typeface="Courier New"/>
              </a:rPr>
              <a:t>ALTER &lt;procedure, function, package&gt; &lt;name&gt; COMPILE</a:t>
            </a:r>
            <a:r>
              <a:rPr dirty="0" sz="1150" spc="140">
                <a:latin typeface="Courier New"/>
                <a:cs typeface="Courier New"/>
              </a:rPr>
              <a:t> </a:t>
            </a:r>
            <a:r>
              <a:rPr dirty="0" sz="1150" spc="-5">
                <a:latin typeface="Courier New"/>
                <a:cs typeface="Courier New"/>
              </a:rPr>
              <a:t>DEBUG;</a:t>
            </a:r>
            <a:endParaRPr sz="1150">
              <a:latin typeface="Courier New"/>
              <a:cs typeface="Courier New"/>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348739" y="4185158"/>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grpSp>
        <p:nvGrpSpPr>
          <p:cNvPr id="7" name="object 7"/>
          <p:cNvGrpSpPr/>
          <p:nvPr/>
        </p:nvGrpSpPr>
        <p:grpSpPr>
          <a:xfrm>
            <a:off x="1263396" y="3474720"/>
            <a:ext cx="3586479" cy="1213485"/>
            <a:chOff x="1263396" y="3474720"/>
            <a:chExt cx="3586479" cy="1213485"/>
          </a:xfrm>
        </p:grpSpPr>
        <p:sp>
          <p:nvSpPr>
            <p:cNvPr id="8" name="object 8"/>
            <p:cNvSpPr/>
            <p:nvPr/>
          </p:nvSpPr>
          <p:spPr>
            <a:xfrm>
              <a:off x="1263396" y="3553206"/>
              <a:ext cx="3275838" cy="760476"/>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264158" y="4443222"/>
              <a:ext cx="3276600" cy="240791"/>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4376928" y="3507486"/>
              <a:ext cx="372745" cy="0"/>
            </a:xfrm>
            <a:custGeom>
              <a:avLst/>
              <a:gdLst/>
              <a:ahLst/>
              <a:cxnLst/>
              <a:rect l="l" t="t" r="r" b="b"/>
              <a:pathLst>
                <a:path w="372745" h="0">
                  <a:moveTo>
                    <a:pt x="0" y="0"/>
                  </a:moveTo>
                  <a:lnTo>
                    <a:pt x="372618" y="0"/>
                  </a:lnTo>
                </a:path>
              </a:pathLst>
            </a:custGeom>
            <a:ln w="20574">
              <a:solidFill>
                <a:srgbClr val="000000"/>
              </a:solidFill>
            </a:ln>
          </p:spPr>
          <p:txBody>
            <a:bodyPr wrap="square" lIns="0" tIns="0" rIns="0" bIns="0" rtlCol="0"/>
            <a:lstStyle/>
            <a:p/>
          </p:txBody>
        </p:sp>
        <p:sp>
          <p:nvSpPr>
            <p:cNvPr id="11" name="object 11"/>
            <p:cNvSpPr/>
            <p:nvPr/>
          </p:nvSpPr>
          <p:spPr>
            <a:xfrm>
              <a:off x="4748022" y="3474720"/>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12" name="object 12"/>
            <p:cNvSpPr/>
            <p:nvPr/>
          </p:nvSpPr>
          <p:spPr>
            <a:xfrm>
              <a:off x="4540758" y="4436364"/>
              <a:ext cx="241935" cy="0"/>
            </a:xfrm>
            <a:custGeom>
              <a:avLst/>
              <a:gdLst/>
              <a:ahLst/>
              <a:cxnLst/>
              <a:rect l="l" t="t" r="r" b="b"/>
              <a:pathLst>
                <a:path w="241935" h="0">
                  <a:moveTo>
                    <a:pt x="0" y="0"/>
                  </a:moveTo>
                  <a:lnTo>
                    <a:pt x="241554" y="0"/>
                  </a:lnTo>
                </a:path>
              </a:pathLst>
            </a:custGeom>
            <a:ln w="20574">
              <a:solidFill>
                <a:srgbClr val="000000"/>
              </a:solidFill>
            </a:ln>
          </p:spPr>
          <p:txBody>
            <a:bodyPr wrap="square" lIns="0" tIns="0" rIns="0" bIns="0" rtlCol="0"/>
            <a:lstStyle/>
            <a:p/>
          </p:txBody>
        </p:sp>
        <p:sp>
          <p:nvSpPr>
            <p:cNvPr id="13" name="object 13"/>
            <p:cNvSpPr/>
            <p:nvPr/>
          </p:nvSpPr>
          <p:spPr>
            <a:xfrm>
              <a:off x="4780787" y="4403598"/>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4" name="object 14"/>
            <p:cNvSpPr/>
            <p:nvPr/>
          </p:nvSpPr>
          <p:spPr>
            <a:xfrm>
              <a:off x="4540758" y="4654296"/>
              <a:ext cx="243840" cy="0"/>
            </a:xfrm>
            <a:custGeom>
              <a:avLst/>
              <a:gdLst/>
              <a:ahLst/>
              <a:cxnLst/>
              <a:rect l="l" t="t" r="r" b="b"/>
              <a:pathLst>
                <a:path w="243839" h="0">
                  <a:moveTo>
                    <a:pt x="0" y="0"/>
                  </a:moveTo>
                  <a:lnTo>
                    <a:pt x="243840" y="0"/>
                  </a:lnTo>
                </a:path>
              </a:pathLst>
            </a:custGeom>
            <a:ln w="20574">
              <a:solidFill>
                <a:srgbClr val="000000"/>
              </a:solidFill>
            </a:ln>
          </p:spPr>
          <p:txBody>
            <a:bodyPr wrap="square" lIns="0" tIns="0" rIns="0" bIns="0" rtlCol="0"/>
            <a:lstStyle/>
            <a:p/>
          </p:txBody>
        </p:sp>
        <p:sp>
          <p:nvSpPr>
            <p:cNvPr id="15" name="object 15"/>
            <p:cNvSpPr/>
            <p:nvPr/>
          </p:nvSpPr>
          <p:spPr>
            <a:xfrm>
              <a:off x="4783074" y="4621530"/>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grpSp>
      <p:sp>
        <p:nvSpPr>
          <p:cNvPr id="16" name="object 16"/>
          <p:cNvSpPr txBox="1"/>
          <p:nvPr/>
        </p:nvSpPr>
        <p:spPr>
          <a:xfrm>
            <a:off x="2397251" y="873506"/>
            <a:ext cx="295402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Trigger-Firing</a:t>
            </a:r>
            <a:r>
              <a:rPr dirty="0" sz="2000" spc="-50" b="1">
                <a:latin typeface="Arial"/>
                <a:cs typeface="Arial"/>
              </a:rPr>
              <a:t> </a:t>
            </a:r>
            <a:r>
              <a:rPr dirty="0" sz="2000" spc="-5" b="1">
                <a:latin typeface="Arial"/>
                <a:cs typeface="Arial"/>
              </a:rPr>
              <a:t>Sequence</a:t>
            </a:r>
            <a:endParaRPr sz="2000">
              <a:latin typeface="Arial"/>
              <a:cs typeface="Arial"/>
            </a:endParaRPr>
          </a:p>
        </p:txBody>
      </p:sp>
      <p:sp>
        <p:nvSpPr>
          <p:cNvPr id="17" name="object 17"/>
          <p:cNvSpPr txBox="1"/>
          <p:nvPr/>
        </p:nvSpPr>
        <p:spPr>
          <a:xfrm>
            <a:off x="4879085" y="3369779"/>
            <a:ext cx="1416685" cy="441959"/>
          </a:xfrm>
          <a:prstGeom prst="rect">
            <a:avLst/>
          </a:prstGeom>
        </p:spPr>
        <p:txBody>
          <a:bodyPr wrap="square" lIns="0" tIns="12700" rIns="0" bIns="0" rtlCol="0" vert="horz">
            <a:spAutoFit/>
          </a:bodyPr>
          <a:lstStyle/>
          <a:p>
            <a:pPr marR="5080">
              <a:lnSpc>
                <a:spcPct val="105000"/>
              </a:lnSpc>
              <a:spcBef>
                <a:spcPts val="100"/>
              </a:spcBef>
            </a:pPr>
            <a:r>
              <a:rPr dirty="0" sz="1300" spc="-15" b="1">
                <a:latin typeface="Courier New"/>
                <a:cs typeface="Courier New"/>
              </a:rPr>
              <a:t>BEFORE</a:t>
            </a:r>
            <a:r>
              <a:rPr dirty="0" sz="1300" spc="-484" b="1">
                <a:latin typeface="Courier New"/>
                <a:cs typeface="Courier New"/>
              </a:rPr>
              <a:t> </a:t>
            </a:r>
            <a:r>
              <a:rPr dirty="0" sz="1300" spc="-10" b="1">
                <a:latin typeface="Arial"/>
                <a:cs typeface="Arial"/>
              </a:rPr>
              <a:t>statement  trigger</a:t>
            </a:r>
            <a:endParaRPr sz="1300">
              <a:latin typeface="Arial"/>
              <a:cs typeface="Arial"/>
            </a:endParaRPr>
          </a:p>
        </p:txBody>
      </p:sp>
      <p:sp>
        <p:nvSpPr>
          <p:cNvPr id="18" name="object 18"/>
          <p:cNvSpPr txBox="1"/>
          <p:nvPr/>
        </p:nvSpPr>
        <p:spPr>
          <a:xfrm>
            <a:off x="4659717" y="4299457"/>
            <a:ext cx="1882139" cy="636270"/>
          </a:xfrm>
          <a:prstGeom prst="rect">
            <a:avLst/>
          </a:prstGeom>
        </p:spPr>
        <p:txBody>
          <a:bodyPr wrap="square" lIns="0" tIns="22860" rIns="0" bIns="0" rtlCol="0" vert="horz">
            <a:spAutoFit/>
          </a:bodyPr>
          <a:lstStyle/>
          <a:p>
            <a:pPr algn="ctr" marR="5080" indent="53975">
              <a:lnSpc>
                <a:spcPct val="101000"/>
              </a:lnSpc>
              <a:spcBef>
                <a:spcPts val="180"/>
              </a:spcBef>
            </a:pPr>
            <a:r>
              <a:rPr dirty="0" sz="1300" spc="-15" b="1">
                <a:latin typeface="Courier New"/>
                <a:cs typeface="Courier New"/>
              </a:rPr>
              <a:t>BEFORE </a:t>
            </a:r>
            <a:r>
              <a:rPr dirty="0" sz="1300" spc="-15" b="1">
                <a:latin typeface="Arial"/>
                <a:cs typeface="Arial"/>
              </a:rPr>
              <a:t>row </a:t>
            </a:r>
            <a:r>
              <a:rPr dirty="0" sz="1300" spc="-10" b="1">
                <a:latin typeface="Arial"/>
                <a:cs typeface="Arial"/>
              </a:rPr>
              <a:t>trigger  </a:t>
            </a:r>
            <a:r>
              <a:rPr dirty="0" sz="1300" spc="-15" b="1">
                <a:latin typeface="Courier New"/>
                <a:cs typeface="Courier New"/>
              </a:rPr>
              <a:t>AFTER </a:t>
            </a:r>
            <a:r>
              <a:rPr dirty="0" sz="1300" spc="-15" b="1">
                <a:latin typeface="Arial"/>
                <a:cs typeface="Arial"/>
              </a:rPr>
              <a:t>row </a:t>
            </a:r>
            <a:r>
              <a:rPr dirty="0" sz="1300" spc="-10" b="1">
                <a:latin typeface="Arial"/>
                <a:cs typeface="Arial"/>
              </a:rPr>
              <a:t>trigger  </a:t>
            </a:r>
            <a:r>
              <a:rPr dirty="0" sz="1300" spc="-15" b="1">
                <a:latin typeface="Courier New"/>
                <a:cs typeface="Courier New"/>
              </a:rPr>
              <a:t>AFTER</a:t>
            </a:r>
            <a:r>
              <a:rPr dirty="0" sz="1300" spc="-505" b="1">
                <a:latin typeface="Courier New"/>
                <a:cs typeface="Courier New"/>
              </a:rPr>
              <a:t> </a:t>
            </a:r>
            <a:r>
              <a:rPr dirty="0" sz="1300" spc="-10" b="1">
                <a:latin typeface="Arial"/>
                <a:cs typeface="Arial"/>
              </a:rPr>
              <a:t>statement trigger</a:t>
            </a:r>
            <a:endParaRPr sz="1300">
              <a:latin typeface="Arial"/>
              <a:cs typeface="Arial"/>
            </a:endParaRPr>
          </a:p>
        </p:txBody>
      </p:sp>
      <p:grpSp>
        <p:nvGrpSpPr>
          <p:cNvPr id="19" name="object 19"/>
          <p:cNvGrpSpPr/>
          <p:nvPr/>
        </p:nvGrpSpPr>
        <p:grpSpPr>
          <a:xfrm>
            <a:off x="4267961" y="4798314"/>
            <a:ext cx="382270" cy="66675"/>
            <a:chOff x="4267961" y="4798314"/>
            <a:chExt cx="382270" cy="66675"/>
          </a:xfrm>
        </p:grpSpPr>
        <p:sp>
          <p:nvSpPr>
            <p:cNvPr id="20" name="object 20"/>
            <p:cNvSpPr/>
            <p:nvPr/>
          </p:nvSpPr>
          <p:spPr>
            <a:xfrm>
              <a:off x="4267961" y="4831080"/>
              <a:ext cx="317500" cy="0"/>
            </a:xfrm>
            <a:custGeom>
              <a:avLst/>
              <a:gdLst/>
              <a:ahLst/>
              <a:cxnLst/>
              <a:rect l="l" t="t" r="r" b="b"/>
              <a:pathLst>
                <a:path w="317500" h="0">
                  <a:moveTo>
                    <a:pt x="0" y="0"/>
                  </a:moveTo>
                  <a:lnTo>
                    <a:pt x="316992" y="0"/>
                  </a:lnTo>
                </a:path>
              </a:pathLst>
            </a:custGeom>
            <a:ln w="20574">
              <a:solidFill>
                <a:srgbClr val="000000"/>
              </a:solidFill>
            </a:ln>
          </p:spPr>
          <p:txBody>
            <a:bodyPr wrap="square" lIns="0" tIns="0" rIns="0" bIns="0" rtlCol="0"/>
            <a:lstStyle/>
            <a:p/>
          </p:txBody>
        </p:sp>
        <p:sp>
          <p:nvSpPr>
            <p:cNvPr id="21" name="object 21"/>
            <p:cNvSpPr/>
            <p:nvPr/>
          </p:nvSpPr>
          <p:spPr>
            <a:xfrm>
              <a:off x="4583429" y="4798314"/>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grpSp>
      <p:sp>
        <p:nvSpPr>
          <p:cNvPr id="22" name="object 22"/>
          <p:cNvSpPr txBox="1"/>
          <p:nvPr/>
        </p:nvSpPr>
        <p:spPr>
          <a:xfrm>
            <a:off x="1243583" y="1792477"/>
            <a:ext cx="4852670" cy="735965"/>
          </a:xfrm>
          <a:prstGeom prst="rect">
            <a:avLst/>
          </a:prstGeom>
        </p:spPr>
        <p:txBody>
          <a:bodyPr wrap="square" lIns="0" tIns="12065" rIns="0" bIns="0" rtlCol="0" vert="horz">
            <a:spAutoFit/>
          </a:bodyPr>
          <a:lstStyle/>
          <a:p>
            <a:pPr marR="5080">
              <a:lnSpc>
                <a:spcPct val="101299"/>
              </a:lnSpc>
              <a:spcBef>
                <a:spcPts val="95"/>
              </a:spcBef>
            </a:pPr>
            <a:r>
              <a:rPr dirty="0" sz="1550" spc="10" b="1">
                <a:latin typeface="Arial"/>
                <a:cs typeface="Arial"/>
              </a:rPr>
              <a:t>Use the following </a:t>
            </a:r>
            <a:r>
              <a:rPr dirty="0" sz="1550" spc="5" b="1">
                <a:latin typeface="Arial"/>
                <a:cs typeface="Arial"/>
              </a:rPr>
              <a:t>firing </a:t>
            </a:r>
            <a:r>
              <a:rPr dirty="0" sz="1550" spc="10" b="1">
                <a:latin typeface="Arial"/>
                <a:cs typeface="Arial"/>
              </a:rPr>
              <a:t>sequence </a:t>
            </a:r>
            <a:r>
              <a:rPr dirty="0" sz="1550" spc="5" b="1">
                <a:latin typeface="Arial"/>
                <a:cs typeface="Arial"/>
              </a:rPr>
              <a:t>for </a:t>
            </a:r>
            <a:r>
              <a:rPr dirty="0" sz="1550" spc="10" b="1">
                <a:latin typeface="Arial"/>
                <a:cs typeface="Arial"/>
              </a:rPr>
              <a:t>a trigger on a  table when a single row </a:t>
            </a:r>
            <a:r>
              <a:rPr dirty="0" sz="1550" spc="5" b="1">
                <a:latin typeface="Arial"/>
                <a:cs typeface="Arial"/>
              </a:rPr>
              <a:t>is</a:t>
            </a:r>
            <a:r>
              <a:rPr dirty="0" sz="1550" spc="-15" b="1">
                <a:latin typeface="Arial"/>
                <a:cs typeface="Arial"/>
              </a:rPr>
              <a:t> </a:t>
            </a:r>
            <a:r>
              <a:rPr dirty="0" sz="1550" spc="10" b="1">
                <a:latin typeface="Arial"/>
                <a:cs typeface="Arial"/>
              </a:rPr>
              <a:t>manipulated:</a:t>
            </a:r>
            <a:endParaRPr sz="1550">
              <a:latin typeface="Arial"/>
              <a:cs typeface="Arial"/>
            </a:endParaRPr>
          </a:p>
          <a:p>
            <a:pPr marL="50800">
              <a:lnSpc>
                <a:spcPct val="100000"/>
              </a:lnSpc>
              <a:spcBef>
                <a:spcPts val="270"/>
              </a:spcBef>
            </a:pPr>
            <a:r>
              <a:rPr dirty="0" sz="1300" spc="-15" b="1">
                <a:latin typeface="Arial"/>
                <a:cs typeface="Arial"/>
              </a:rPr>
              <a:t>DML</a:t>
            </a:r>
            <a:r>
              <a:rPr dirty="0" sz="1300" spc="-10" b="1">
                <a:latin typeface="Arial"/>
                <a:cs typeface="Arial"/>
              </a:rPr>
              <a:t> </a:t>
            </a:r>
            <a:r>
              <a:rPr dirty="0" sz="1300" spc="-15" b="1">
                <a:latin typeface="Arial"/>
                <a:cs typeface="Arial"/>
              </a:rPr>
              <a:t>statement</a:t>
            </a:r>
            <a:endParaRPr sz="1300">
              <a:latin typeface="Arial"/>
              <a:cs typeface="Arial"/>
            </a:endParaRPr>
          </a:p>
        </p:txBody>
      </p:sp>
      <p:sp>
        <p:nvSpPr>
          <p:cNvPr id="27" name="object 2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28" name="object 28"/>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8</a:t>
            </a:r>
            <a:endParaRPr baseline="-18518" sz="1800">
              <a:latin typeface="Arial"/>
              <a:cs typeface="Arial"/>
            </a:endParaRPr>
          </a:p>
        </p:txBody>
      </p:sp>
      <p:sp>
        <p:nvSpPr>
          <p:cNvPr id="29" name="object 2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3" name="object 23"/>
          <p:cNvSpPr txBox="1"/>
          <p:nvPr/>
        </p:nvSpPr>
        <p:spPr>
          <a:xfrm>
            <a:off x="1335786" y="2584704"/>
            <a:ext cx="5105400" cy="588645"/>
          </a:xfrm>
          <a:prstGeom prst="rect">
            <a:avLst/>
          </a:prstGeom>
          <a:solidFill>
            <a:srgbClr val="CCCCCC"/>
          </a:solidFill>
          <a:ln w="20574">
            <a:solidFill>
              <a:srgbClr val="000000"/>
            </a:solidFill>
          </a:ln>
        </p:spPr>
        <p:txBody>
          <a:bodyPr wrap="square" lIns="0" tIns="33019" rIns="0" bIns="0" rtlCol="0" vert="horz">
            <a:spAutoFit/>
          </a:bodyPr>
          <a:lstStyle/>
          <a:p>
            <a:pPr marL="368300" marR="431800" indent="-292735">
              <a:lnSpc>
                <a:spcPts val="1310"/>
              </a:lnSpc>
              <a:spcBef>
                <a:spcPts val="259"/>
              </a:spcBef>
            </a:pPr>
            <a:r>
              <a:rPr dirty="0" sz="1300" spc="-15" b="1">
                <a:latin typeface="Courier New"/>
                <a:cs typeface="Courier New"/>
              </a:rPr>
              <a:t>INSERT INTO </a:t>
            </a:r>
            <a:r>
              <a:rPr dirty="0" sz="1300" spc="-20" b="1">
                <a:latin typeface="Courier New"/>
                <a:cs typeface="Courier New"/>
              </a:rPr>
              <a:t>departments  (department_id,department_name,</a:t>
            </a:r>
            <a:r>
              <a:rPr dirty="0" sz="1300" spc="50" b="1">
                <a:latin typeface="Courier New"/>
                <a:cs typeface="Courier New"/>
              </a:rPr>
              <a:t> </a:t>
            </a:r>
            <a:r>
              <a:rPr dirty="0" sz="1300" spc="-15" b="1">
                <a:latin typeface="Courier New"/>
                <a:cs typeface="Courier New"/>
              </a:rPr>
              <a:t>location_id)</a:t>
            </a:r>
            <a:endParaRPr sz="1300">
              <a:latin typeface="Courier New"/>
              <a:cs typeface="Courier New"/>
            </a:endParaRPr>
          </a:p>
          <a:p>
            <a:pPr marL="76200">
              <a:lnSpc>
                <a:spcPts val="1315"/>
              </a:lnSpc>
            </a:pPr>
            <a:r>
              <a:rPr dirty="0" sz="1300" spc="-15" b="1">
                <a:latin typeface="Courier New"/>
                <a:cs typeface="Courier New"/>
              </a:rPr>
              <a:t>VALUES (400, </a:t>
            </a:r>
            <a:r>
              <a:rPr dirty="0" sz="1300" spc="-20" b="1">
                <a:latin typeface="Courier New"/>
                <a:cs typeface="Courier New"/>
              </a:rPr>
              <a:t>'CONSULTING',</a:t>
            </a:r>
            <a:r>
              <a:rPr dirty="0" sz="1300" spc="-35" b="1">
                <a:latin typeface="Courier New"/>
                <a:cs typeface="Courier New"/>
              </a:rPr>
              <a:t> </a:t>
            </a:r>
            <a:r>
              <a:rPr dirty="0" sz="1300" spc="-20" b="1">
                <a:latin typeface="Courier New"/>
                <a:cs typeface="Courier New"/>
              </a:rPr>
              <a:t>2400);</a:t>
            </a:r>
            <a:endParaRPr sz="1300">
              <a:latin typeface="Courier New"/>
              <a:cs typeface="Courier New"/>
            </a:endParaRPr>
          </a:p>
        </p:txBody>
      </p:sp>
      <p:sp>
        <p:nvSpPr>
          <p:cNvPr id="24" name="object 24"/>
          <p:cNvSpPr txBox="1"/>
          <p:nvPr/>
        </p:nvSpPr>
        <p:spPr>
          <a:xfrm>
            <a:off x="1292390" y="3355431"/>
            <a:ext cx="134874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Triggering</a:t>
            </a:r>
            <a:r>
              <a:rPr dirty="0" sz="1300" spc="-70" b="1">
                <a:latin typeface="Arial"/>
                <a:cs typeface="Arial"/>
              </a:rPr>
              <a:t> </a:t>
            </a:r>
            <a:r>
              <a:rPr dirty="0" sz="1300" spc="-10" b="1">
                <a:latin typeface="Arial"/>
                <a:cs typeface="Arial"/>
              </a:rPr>
              <a:t>action</a:t>
            </a:r>
            <a:endParaRPr sz="1300">
              <a:latin typeface="Arial"/>
              <a:cs typeface="Arial"/>
            </a:endParaRPr>
          </a:p>
        </p:txBody>
      </p:sp>
      <p:sp>
        <p:nvSpPr>
          <p:cNvPr id="25" name="object 25"/>
          <p:cNvSpPr txBox="1"/>
          <p:nvPr/>
        </p:nvSpPr>
        <p:spPr>
          <a:xfrm>
            <a:off x="743204" y="5609382"/>
            <a:ext cx="6181090" cy="227965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Trigger-Firing</a:t>
            </a:r>
            <a:r>
              <a:rPr dirty="0" sz="1300" b="1">
                <a:latin typeface="Arial"/>
                <a:cs typeface="Arial"/>
              </a:rPr>
              <a:t> </a:t>
            </a:r>
            <a:r>
              <a:rPr dirty="0" sz="1300" spc="10" b="1">
                <a:latin typeface="Arial"/>
                <a:cs typeface="Arial"/>
              </a:rPr>
              <a:t>Sequence</a:t>
            </a:r>
            <a:endParaRPr sz="1300">
              <a:latin typeface="Arial"/>
              <a:cs typeface="Arial"/>
            </a:endParaRPr>
          </a:p>
          <a:p>
            <a:pPr algn="just" marL="138430" marR="55880">
              <a:lnSpc>
                <a:spcPct val="101299"/>
              </a:lnSpc>
              <a:spcBef>
                <a:spcPts val="370"/>
              </a:spcBef>
            </a:pPr>
            <a:r>
              <a:rPr dirty="0" sz="1300" spc="5">
                <a:latin typeface="Times New Roman"/>
                <a:cs typeface="Times New Roman"/>
              </a:rPr>
              <a:t>Create a statement trigger or a </a:t>
            </a:r>
            <a:r>
              <a:rPr dirty="0" sz="1300" spc="10">
                <a:latin typeface="Times New Roman"/>
                <a:cs typeface="Times New Roman"/>
              </a:rPr>
              <a:t>row </a:t>
            </a:r>
            <a:r>
              <a:rPr dirty="0" sz="1300" spc="5">
                <a:latin typeface="Times New Roman"/>
                <a:cs typeface="Times New Roman"/>
              </a:rPr>
              <a:t>trigger based </a:t>
            </a:r>
            <a:r>
              <a:rPr dirty="0" sz="1300" spc="10">
                <a:latin typeface="Times New Roman"/>
                <a:cs typeface="Times New Roman"/>
              </a:rPr>
              <a:t>on </a:t>
            </a:r>
            <a:r>
              <a:rPr dirty="0" sz="1300" spc="5">
                <a:latin typeface="Times New Roman"/>
                <a:cs typeface="Times New Roman"/>
              </a:rPr>
              <a:t>the requirement that the trigger must  fire once for each </a:t>
            </a:r>
            <a:r>
              <a:rPr dirty="0" sz="1300" spc="10">
                <a:latin typeface="Times New Roman"/>
                <a:cs typeface="Times New Roman"/>
              </a:rPr>
              <a:t>row </a:t>
            </a:r>
            <a:r>
              <a:rPr dirty="0" sz="1300" spc="5">
                <a:latin typeface="Times New Roman"/>
                <a:cs typeface="Times New Roman"/>
              </a:rPr>
              <a:t>affected </a:t>
            </a:r>
            <a:r>
              <a:rPr dirty="0" sz="1300" spc="10">
                <a:latin typeface="Times New Roman"/>
                <a:cs typeface="Times New Roman"/>
              </a:rPr>
              <a:t>by </a:t>
            </a:r>
            <a:r>
              <a:rPr dirty="0" sz="1300" spc="5">
                <a:latin typeface="Times New Roman"/>
                <a:cs typeface="Times New Roman"/>
              </a:rPr>
              <a:t>the triggering statement, or just </a:t>
            </a:r>
            <a:r>
              <a:rPr dirty="0" sz="1300" spc="10">
                <a:latin typeface="Times New Roman"/>
                <a:cs typeface="Times New Roman"/>
              </a:rPr>
              <a:t>once </a:t>
            </a:r>
            <a:r>
              <a:rPr dirty="0" sz="1300" spc="5">
                <a:latin typeface="Times New Roman"/>
                <a:cs typeface="Times New Roman"/>
              </a:rPr>
              <a:t>for the triggering  statement, regardless of the </a:t>
            </a:r>
            <a:r>
              <a:rPr dirty="0" sz="1300" spc="10">
                <a:latin typeface="Times New Roman"/>
                <a:cs typeface="Times New Roman"/>
              </a:rPr>
              <a:t>number </a:t>
            </a:r>
            <a:r>
              <a:rPr dirty="0" sz="1300" spc="5">
                <a:latin typeface="Times New Roman"/>
                <a:cs typeface="Times New Roman"/>
              </a:rPr>
              <a:t>of rows affected.</a:t>
            </a:r>
            <a:endParaRPr sz="1300">
              <a:latin typeface="Times New Roman"/>
              <a:cs typeface="Times New Roman"/>
            </a:endParaRPr>
          </a:p>
          <a:p>
            <a:pPr algn="just" marL="138430" marR="131445">
              <a:lnSpc>
                <a:spcPct val="101499"/>
              </a:lnSpc>
              <a:spcBef>
                <a:spcPts val="395"/>
              </a:spcBef>
            </a:pPr>
            <a:r>
              <a:rPr dirty="0" sz="1300" spc="10">
                <a:latin typeface="Times New Roman"/>
                <a:cs typeface="Times New Roman"/>
              </a:rPr>
              <a:t>When </a:t>
            </a:r>
            <a:r>
              <a:rPr dirty="0" sz="1300" spc="5">
                <a:latin typeface="Times New Roman"/>
                <a:cs typeface="Times New Roman"/>
              </a:rPr>
              <a:t>the triggering </a:t>
            </a:r>
            <a:r>
              <a:rPr dirty="0" sz="1300" spc="10">
                <a:latin typeface="Times New Roman"/>
                <a:cs typeface="Times New Roman"/>
              </a:rPr>
              <a:t>DML </a:t>
            </a:r>
            <a:r>
              <a:rPr dirty="0" sz="1300" spc="5">
                <a:latin typeface="Times New Roman"/>
                <a:cs typeface="Times New Roman"/>
              </a:rPr>
              <a:t>statement affects a single row, both the statement trigger and  the </a:t>
            </a:r>
            <a:r>
              <a:rPr dirty="0" sz="1300" spc="10">
                <a:latin typeface="Times New Roman"/>
                <a:cs typeface="Times New Roman"/>
              </a:rPr>
              <a:t>row </a:t>
            </a:r>
            <a:r>
              <a:rPr dirty="0" sz="1300" spc="5">
                <a:latin typeface="Times New Roman"/>
                <a:cs typeface="Times New Roman"/>
              </a:rPr>
              <a:t>trigger fire exactly</a:t>
            </a:r>
            <a:r>
              <a:rPr dirty="0" sz="1300" spc="-5">
                <a:latin typeface="Times New Roman"/>
                <a:cs typeface="Times New Roman"/>
              </a:rPr>
              <a:t> </a:t>
            </a:r>
            <a:r>
              <a:rPr dirty="0" sz="1300" spc="5">
                <a:latin typeface="Times New Roman"/>
                <a:cs typeface="Times New Roman"/>
              </a:rPr>
              <a:t>once.</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38430" marR="5080">
              <a:lnSpc>
                <a:spcPct val="101299"/>
              </a:lnSpc>
              <a:spcBef>
                <a:spcPts val="400"/>
              </a:spcBef>
            </a:pPr>
            <a:r>
              <a:rPr dirty="0" sz="1300" spc="10">
                <a:latin typeface="Times New Roman"/>
                <a:cs typeface="Times New Roman"/>
              </a:rPr>
              <a:t>The SQL </a:t>
            </a:r>
            <a:r>
              <a:rPr dirty="0" sz="1300" spc="5">
                <a:latin typeface="Times New Roman"/>
                <a:cs typeface="Times New Roman"/>
              </a:rPr>
              <a:t>statement in the slide does not differentiate </a:t>
            </a:r>
            <a:r>
              <a:rPr dirty="0" sz="1300" spc="10">
                <a:latin typeface="Times New Roman"/>
                <a:cs typeface="Times New Roman"/>
              </a:rPr>
              <a:t>statement </a:t>
            </a:r>
            <a:r>
              <a:rPr dirty="0" sz="1300" spc="5">
                <a:latin typeface="Times New Roman"/>
                <a:cs typeface="Times New Roman"/>
              </a:rPr>
              <a:t>triggers from </a:t>
            </a:r>
            <a:r>
              <a:rPr dirty="0" sz="1300" spc="10">
                <a:latin typeface="Times New Roman"/>
                <a:cs typeface="Times New Roman"/>
              </a:rPr>
              <a:t>row </a:t>
            </a:r>
            <a:r>
              <a:rPr dirty="0" sz="1300" spc="5">
                <a:latin typeface="Times New Roman"/>
                <a:cs typeface="Times New Roman"/>
              </a:rPr>
              <a:t>triggers  because exactly one </a:t>
            </a:r>
            <a:r>
              <a:rPr dirty="0" sz="1300" spc="10">
                <a:latin typeface="Times New Roman"/>
                <a:cs typeface="Times New Roman"/>
              </a:rPr>
              <a:t>row </a:t>
            </a:r>
            <a:r>
              <a:rPr dirty="0" sz="1300" spc="5">
                <a:latin typeface="Times New Roman"/>
                <a:cs typeface="Times New Roman"/>
              </a:rPr>
              <a:t>is inserted into the table using the syntax for the </a:t>
            </a:r>
            <a:r>
              <a:rPr dirty="0" sz="1300" spc="15">
                <a:latin typeface="Courier New"/>
                <a:cs typeface="Courier New"/>
              </a:rPr>
              <a:t>INSERT  </a:t>
            </a:r>
            <a:r>
              <a:rPr dirty="0" sz="1300" spc="5">
                <a:latin typeface="Times New Roman"/>
                <a:cs typeface="Times New Roman"/>
              </a:rPr>
              <a:t>statement </a:t>
            </a:r>
            <a:r>
              <a:rPr dirty="0" sz="1300" spc="10">
                <a:latin typeface="Times New Roman"/>
                <a:cs typeface="Times New Roman"/>
              </a:rPr>
              <a:t>shown </a:t>
            </a:r>
            <a:r>
              <a:rPr dirty="0" sz="1300" spc="5">
                <a:latin typeface="Times New Roman"/>
                <a:cs typeface="Times New Roman"/>
              </a:rPr>
              <a:t>in the</a:t>
            </a:r>
            <a:r>
              <a:rPr dirty="0" sz="1300" spc="-5">
                <a:latin typeface="Times New Roman"/>
                <a:cs typeface="Times New Roman"/>
              </a:rPr>
              <a:t> </a:t>
            </a:r>
            <a:r>
              <a:rPr dirty="0" sz="1300" spc="5">
                <a:latin typeface="Times New Roman"/>
                <a:cs typeface="Times New Roman"/>
              </a:rPr>
              <a:t>slide.</a:t>
            </a:r>
            <a:endParaRPr sz="1300">
              <a:latin typeface="Times New Roman"/>
              <a:cs typeface="Times New Roman"/>
            </a:endParaRPr>
          </a:p>
        </p:txBody>
      </p:sp>
      <p:sp>
        <p:nvSpPr>
          <p:cNvPr id="26" name="object 2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Debugging PL/SQL</a:t>
            </a:r>
            <a:r>
              <a:rPr dirty="0" sz="2000" spc="-10" b="1">
                <a:latin typeface="Arial"/>
                <a:cs typeface="Arial"/>
              </a:rPr>
              <a:t> </a:t>
            </a:r>
            <a:r>
              <a:rPr dirty="0" sz="2000" spc="-5" b="1">
                <a:latin typeface="Arial"/>
                <a:cs typeface="Arial"/>
              </a:rPr>
              <a:t>Programs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473327" y="1503807"/>
            <a:ext cx="4823460" cy="3434079"/>
            <a:chOff x="1473327" y="1503807"/>
            <a:chExt cx="4823460" cy="3434079"/>
          </a:xfrm>
        </p:grpSpPr>
        <p:sp>
          <p:nvSpPr>
            <p:cNvPr id="5" name="object 5"/>
            <p:cNvSpPr/>
            <p:nvPr/>
          </p:nvSpPr>
          <p:spPr>
            <a:xfrm>
              <a:off x="1494282" y="1524762"/>
              <a:ext cx="4782312" cy="339242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483614" y="1514094"/>
              <a:ext cx="4803140" cy="3413125"/>
            </a:xfrm>
            <a:custGeom>
              <a:avLst/>
              <a:gdLst/>
              <a:ahLst/>
              <a:cxnLst/>
              <a:rect l="l" t="t" r="r" b="b"/>
              <a:pathLst>
                <a:path w="4803140" h="3413125">
                  <a:moveTo>
                    <a:pt x="4802886" y="0"/>
                  </a:moveTo>
                  <a:lnTo>
                    <a:pt x="0" y="0"/>
                  </a:lnTo>
                  <a:lnTo>
                    <a:pt x="0" y="3412998"/>
                  </a:lnTo>
                  <a:lnTo>
                    <a:pt x="4802886" y="3412998"/>
                  </a:lnTo>
                  <a:lnTo>
                    <a:pt x="4802886"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341110" cy="2506980"/>
          </a:xfrm>
          <a:prstGeom prst="rect">
            <a:avLst/>
          </a:prstGeom>
        </p:spPr>
        <p:txBody>
          <a:bodyPr wrap="square" lIns="0" tIns="57785" rIns="0" bIns="0" rtlCol="0" vert="horz">
            <a:spAutoFit/>
          </a:bodyPr>
          <a:lstStyle/>
          <a:p>
            <a:pPr marL="12700">
              <a:lnSpc>
                <a:spcPct val="100000"/>
              </a:lnSpc>
              <a:spcBef>
                <a:spcPts val="455"/>
              </a:spcBef>
            </a:pPr>
            <a:r>
              <a:rPr dirty="0" sz="1250" spc="5" b="1">
                <a:latin typeface="Arial"/>
                <a:cs typeface="Arial"/>
              </a:rPr>
              <a:t>Debugging PL/SQL </a:t>
            </a:r>
            <a:r>
              <a:rPr dirty="0" sz="1250" b="1">
                <a:latin typeface="Arial"/>
                <a:cs typeface="Arial"/>
              </a:rPr>
              <a:t>Programs</a:t>
            </a:r>
            <a:r>
              <a:rPr dirty="0" sz="1250" spc="-25" b="1">
                <a:latin typeface="Arial"/>
                <a:cs typeface="Arial"/>
              </a:rPr>
              <a:t> </a:t>
            </a:r>
            <a:r>
              <a:rPr dirty="0" sz="1250" b="1">
                <a:latin typeface="Arial"/>
                <a:cs typeface="Arial"/>
              </a:rPr>
              <a:t>(continued)</a:t>
            </a:r>
            <a:endParaRPr sz="1250">
              <a:latin typeface="Arial"/>
              <a:cs typeface="Arial"/>
            </a:endParaRPr>
          </a:p>
          <a:p>
            <a:pPr marL="132080" marR="5080">
              <a:lnSpc>
                <a:spcPct val="100000"/>
              </a:lnSpc>
              <a:spcBef>
                <a:spcPts val="360"/>
              </a:spcBef>
            </a:pPr>
            <a:r>
              <a:rPr dirty="0" sz="1250" spc="5">
                <a:latin typeface="Times New Roman"/>
                <a:cs typeface="Times New Roman"/>
              </a:rPr>
              <a:t>Before you </a:t>
            </a:r>
            <a:r>
              <a:rPr dirty="0" sz="1250" spc="-5">
                <a:latin typeface="Times New Roman"/>
                <a:cs typeface="Times New Roman"/>
              </a:rPr>
              <a:t>start </a:t>
            </a:r>
            <a:r>
              <a:rPr dirty="0" sz="1250">
                <a:latin typeface="Times New Roman"/>
                <a:cs typeface="Times New Roman"/>
              </a:rPr>
              <a:t>with debugging, </a:t>
            </a:r>
            <a:r>
              <a:rPr dirty="0" sz="1250" spc="5">
                <a:latin typeface="Times New Roman"/>
                <a:cs typeface="Times New Roman"/>
              </a:rPr>
              <a:t>make </a:t>
            </a:r>
            <a:r>
              <a:rPr dirty="0" sz="1250">
                <a:latin typeface="Times New Roman"/>
                <a:cs typeface="Times New Roman"/>
              </a:rPr>
              <a:t>sure that the Generate PL/SQL Debug </a:t>
            </a:r>
            <a:r>
              <a:rPr dirty="0" sz="1250" spc="-5">
                <a:latin typeface="Times New Roman"/>
                <a:cs typeface="Times New Roman"/>
              </a:rPr>
              <a:t>Information </a:t>
            </a:r>
            <a:r>
              <a:rPr dirty="0" sz="1250">
                <a:latin typeface="Times New Roman"/>
                <a:cs typeface="Times New Roman"/>
              </a:rPr>
              <a:t>check  </a:t>
            </a:r>
            <a:r>
              <a:rPr dirty="0" sz="1250" spc="5">
                <a:latin typeface="Times New Roman"/>
                <a:cs typeface="Times New Roman"/>
              </a:rPr>
              <a:t>box </a:t>
            </a:r>
            <a:r>
              <a:rPr dirty="0" sz="1250" spc="-5">
                <a:latin typeface="Times New Roman"/>
                <a:cs typeface="Times New Roman"/>
              </a:rPr>
              <a:t>is selected. </a:t>
            </a:r>
            <a:r>
              <a:rPr dirty="0" sz="1250">
                <a:latin typeface="Times New Roman"/>
                <a:cs typeface="Times New Roman"/>
              </a:rPr>
              <a:t>You can access the dialog </a:t>
            </a:r>
            <a:r>
              <a:rPr dirty="0" sz="1250" spc="5">
                <a:latin typeface="Times New Roman"/>
                <a:cs typeface="Times New Roman"/>
              </a:rPr>
              <a:t>box </a:t>
            </a:r>
            <a:r>
              <a:rPr dirty="0" sz="1250">
                <a:latin typeface="Times New Roman"/>
                <a:cs typeface="Times New Roman"/>
              </a:rPr>
              <a:t>by using Tools </a:t>
            </a:r>
            <a:r>
              <a:rPr dirty="0" sz="1250" spc="5">
                <a:latin typeface="Times New Roman"/>
                <a:cs typeface="Times New Roman"/>
              </a:rPr>
              <a:t>&gt; </a:t>
            </a:r>
            <a:r>
              <a:rPr dirty="0" sz="1250">
                <a:latin typeface="Times New Roman"/>
                <a:cs typeface="Times New Roman"/>
              </a:rPr>
              <a:t>Preferences </a:t>
            </a:r>
            <a:r>
              <a:rPr dirty="0" sz="1250" spc="5">
                <a:latin typeface="Times New Roman"/>
                <a:cs typeface="Times New Roman"/>
              </a:rPr>
              <a:t>&gt; </a:t>
            </a:r>
            <a:r>
              <a:rPr dirty="0" sz="1250" spc="-5">
                <a:latin typeface="Times New Roman"/>
                <a:cs typeface="Times New Roman"/>
              </a:rPr>
              <a:t>Database  </a:t>
            </a:r>
            <a:r>
              <a:rPr dirty="0" sz="1250">
                <a:latin typeface="Times New Roman"/>
                <a:cs typeface="Times New Roman"/>
              </a:rPr>
              <a:t>Connections.</a:t>
            </a:r>
            <a:endParaRPr sz="1250">
              <a:latin typeface="Times New Roman"/>
              <a:cs typeface="Times New Roman"/>
            </a:endParaRPr>
          </a:p>
          <a:p>
            <a:pPr marL="132080" marR="6350" indent="-635">
              <a:lnSpc>
                <a:spcPct val="100000"/>
              </a:lnSpc>
              <a:spcBef>
                <a:spcPts val="400"/>
              </a:spcBef>
            </a:pPr>
            <a:r>
              <a:rPr dirty="0" sz="1250">
                <a:latin typeface="Times New Roman"/>
                <a:cs typeface="Times New Roman"/>
              </a:rPr>
              <a:t>Instead of manually testing PL/SQL </a:t>
            </a:r>
            <a:r>
              <a:rPr dirty="0" sz="1250" spc="-5">
                <a:latin typeface="Times New Roman"/>
                <a:cs typeface="Times New Roman"/>
              </a:rPr>
              <a:t>functions and procedures </a:t>
            </a:r>
            <a:r>
              <a:rPr dirty="0" sz="1250">
                <a:latin typeface="Times New Roman"/>
                <a:cs typeface="Times New Roman"/>
              </a:rPr>
              <a:t>as you </a:t>
            </a:r>
            <a:r>
              <a:rPr dirty="0" sz="1250" spc="5">
                <a:latin typeface="Times New Roman"/>
                <a:cs typeface="Times New Roman"/>
              </a:rPr>
              <a:t>may </a:t>
            </a:r>
            <a:r>
              <a:rPr dirty="0" sz="1250">
                <a:latin typeface="Times New Roman"/>
                <a:cs typeface="Times New Roman"/>
              </a:rPr>
              <a:t>be accustomed to  doing from within </a:t>
            </a:r>
            <a:r>
              <a:rPr dirty="0" sz="1250" spc="-5">
                <a:latin typeface="Times New Roman"/>
                <a:cs typeface="Times New Roman"/>
              </a:rPr>
              <a:t>SQL*Plus </a:t>
            </a:r>
            <a:r>
              <a:rPr dirty="0" sz="1250">
                <a:latin typeface="Times New Roman"/>
                <a:cs typeface="Times New Roman"/>
              </a:rPr>
              <a:t>or by running a </a:t>
            </a:r>
            <a:r>
              <a:rPr dirty="0" sz="1250" spc="5">
                <a:latin typeface="Times New Roman"/>
                <a:cs typeface="Times New Roman"/>
              </a:rPr>
              <a:t>dummy </a:t>
            </a:r>
            <a:r>
              <a:rPr dirty="0" sz="1250">
                <a:latin typeface="Times New Roman"/>
                <a:cs typeface="Times New Roman"/>
              </a:rPr>
              <a:t>procedure in the database, </a:t>
            </a:r>
            <a:r>
              <a:rPr dirty="0" sz="1250" spc="-5">
                <a:latin typeface="Times New Roman"/>
                <a:cs typeface="Times New Roman"/>
              </a:rPr>
              <a:t>JDeveloper  </a:t>
            </a:r>
            <a:r>
              <a:rPr dirty="0" sz="1250" spc="5">
                <a:latin typeface="Times New Roman"/>
                <a:cs typeface="Times New Roman"/>
              </a:rPr>
              <a:t>enables </a:t>
            </a:r>
            <a:r>
              <a:rPr dirty="0" sz="1250">
                <a:latin typeface="Times New Roman"/>
                <a:cs typeface="Times New Roman"/>
              </a:rPr>
              <a:t>you to test </a:t>
            </a:r>
            <a:r>
              <a:rPr dirty="0" sz="1250" spc="5">
                <a:latin typeface="Times New Roman"/>
                <a:cs typeface="Times New Roman"/>
              </a:rPr>
              <a:t>these </a:t>
            </a:r>
            <a:r>
              <a:rPr dirty="0" sz="1250" spc="-5">
                <a:latin typeface="Times New Roman"/>
                <a:cs typeface="Times New Roman"/>
              </a:rPr>
              <a:t>objects </a:t>
            </a:r>
            <a:r>
              <a:rPr dirty="0" sz="1250">
                <a:latin typeface="Times New Roman"/>
                <a:cs typeface="Times New Roman"/>
              </a:rPr>
              <a:t>in an automatic way. </a:t>
            </a:r>
            <a:r>
              <a:rPr dirty="0" sz="1250" spc="5">
                <a:latin typeface="Times New Roman"/>
                <a:cs typeface="Times New Roman"/>
              </a:rPr>
              <a:t>With </a:t>
            </a:r>
            <a:r>
              <a:rPr dirty="0" sz="1250">
                <a:latin typeface="Times New Roman"/>
                <a:cs typeface="Times New Roman"/>
              </a:rPr>
              <a:t>this </a:t>
            </a:r>
            <a:r>
              <a:rPr dirty="0" sz="1250" spc="-5">
                <a:latin typeface="Times New Roman"/>
                <a:cs typeface="Times New Roman"/>
              </a:rPr>
              <a:t>release </a:t>
            </a:r>
            <a:r>
              <a:rPr dirty="0" sz="1250">
                <a:latin typeface="Times New Roman"/>
                <a:cs typeface="Times New Roman"/>
              </a:rPr>
              <a:t>of JDeveloper, you can  run and debug PL/SQL program </a:t>
            </a:r>
            <a:r>
              <a:rPr dirty="0" sz="1250" spc="-5">
                <a:latin typeface="Times New Roman"/>
                <a:cs typeface="Times New Roman"/>
              </a:rPr>
              <a:t>units. </a:t>
            </a:r>
            <a:r>
              <a:rPr dirty="0" sz="1250">
                <a:latin typeface="Times New Roman"/>
                <a:cs typeface="Times New Roman"/>
              </a:rPr>
              <a:t>For example, you </a:t>
            </a:r>
            <a:r>
              <a:rPr dirty="0" sz="1250" spc="-5">
                <a:latin typeface="Times New Roman"/>
                <a:cs typeface="Times New Roman"/>
              </a:rPr>
              <a:t>can specify </a:t>
            </a:r>
            <a:r>
              <a:rPr dirty="0" sz="1250">
                <a:latin typeface="Times New Roman"/>
                <a:cs typeface="Times New Roman"/>
              </a:rPr>
              <a:t>parameters being passed </a:t>
            </a:r>
            <a:r>
              <a:rPr dirty="0" sz="1250" spc="-5">
                <a:latin typeface="Times New Roman"/>
                <a:cs typeface="Times New Roman"/>
              </a:rPr>
              <a:t>or  </a:t>
            </a:r>
            <a:r>
              <a:rPr dirty="0" sz="1250">
                <a:latin typeface="Times New Roman"/>
                <a:cs typeface="Times New Roman"/>
              </a:rPr>
              <a:t>return values from a function giving you more </a:t>
            </a:r>
            <a:r>
              <a:rPr dirty="0" sz="1250" spc="-5">
                <a:latin typeface="Times New Roman"/>
                <a:cs typeface="Times New Roman"/>
              </a:rPr>
              <a:t>control </a:t>
            </a:r>
            <a:r>
              <a:rPr dirty="0" sz="1250">
                <a:latin typeface="Times New Roman"/>
                <a:cs typeface="Times New Roman"/>
              </a:rPr>
              <a:t>over what is run and </a:t>
            </a:r>
            <a:r>
              <a:rPr dirty="0" sz="1250" spc="-5">
                <a:latin typeface="Times New Roman"/>
                <a:cs typeface="Times New Roman"/>
              </a:rPr>
              <a:t>providing </a:t>
            </a:r>
            <a:r>
              <a:rPr dirty="0" sz="1250">
                <a:latin typeface="Times New Roman"/>
                <a:cs typeface="Times New Roman"/>
              </a:rPr>
              <a:t>you </a:t>
            </a:r>
            <a:r>
              <a:rPr dirty="0" sz="1250" spc="-5">
                <a:latin typeface="Times New Roman"/>
                <a:cs typeface="Times New Roman"/>
              </a:rPr>
              <a:t>output  </a:t>
            </a:r>
            <a:r>
              <a:rPr dirty="0" sz="1250">
                <a:latin typeface="Times New Roman"/>
                <a:cs typeface="Times New Roman"/>
              </a:rPr>
              <a:t>details about what was</a:t>
            </a:r>
            <a:r>
              <a:rPr dirty="0" sz="1250" spc="-5">
                <a:latin typeface="Times New Roman"/>
                <a:cs typeface="Times New Roman"/>
              </a:rPr>
              <a:t> tested.</a:t>
            </a:r>
            <a:endParaRPr sz="1250">
              <a:latin typeface="Times New Roman"/>
              <a:cs typeface="Times New Roman"/>
            </a:endParaRPr>
          </a:p>
          <a:p>
            <a:pPr marL="132080" marR="158750">
              <a:lnSpc>
                <a:spcPct val="100000"/>
              </a:lnSpc>
              <a:spcBef>
                <a:spcPts val="415"/>
              </a:spcBef>
            </a:pPr>
            <a:r>
              <a:rPr dirty="0" sz="1250" b="1">
                <a:latin typeface="Times New Roman"/>
                <a:cs typeface="Times New Roman"/>
              </a:rPr>
              <a:t>Note: </a:t>
            </a:r>
            <a:r>
              <a:rPr dirty="0" sz="1250" spc="5">
                <a:latin typeface="Times New Roman"/>
                <a:cs typeface="Times New Roman"/>
              </a:rPr>
              <a:t>The </a:t>
            </a:r>
            <a:r>
              <a:rPr dirty="0" sz="1250" spc="-5">
                <a:latin typeface="Times New Roman"/>
                <a:cs typeface="Times New Roman"/>
              </a:rPr>
              <a:t>procedures </a:t>
            </a:r>
            <a:r>
              <a:rPr dirty="0" sz="1250">
                <a:latin typeface="Times New Roman"/>
                <a:cs typeface="Times New Roman"/>
              </a:rPr>
              <a:t>or </a:t>
            </a:r>
            <a:r>
              <a:rPr dirty="0" sz="1250" spc="-5">
                <a:latin typeface="Times New Roman"/>
                <a:cs typeface="Times New Roman"/>
              </a:rPr>
              <a:t>functions </a:t>
            </a:r>
            <a:r>
              <a:rPr dirty="0" sz="1250">
                <a:latin typeface="Times New Roman"/>
                <a:cs typeface="Times New Roman"/>
              </a:rPr>
              <a:t>in the Oracle database can be either stand-alone or within a  package.</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4</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5</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693673" y="431576"/>
            <a:ext cx="6360160" cy="7239634"/>
          </a:xfrm>
          <a:prstGeom prst="rect">
            <a:avLst/>
          </a:prstGeom>
        </p:spPr>
        <p:txBody>
          <a:bodyPr wrap="square" lIns="0" tIns="57785" rIns="0" bIns="0" rtlCol="0" vert="horz">
            <a:spAutoFit/>
          </a:bodyPr>
          <a:lstStyle/>
          <a:p>
            <a:pPr marL="12700">
              <a:lnSpc>
                <a:spcPct val="100000"/>
              </a:lnSpc>
              <a:spcBef>
                <a:spcPts val="455"/>
              </a:spcBef>
            </a:pPr>
            <a:r>
              <a:rPr dirty="0" sz="1250" spc="5" b="1">
                <a:latin typeface="Arial"/>
                <a:cs typeface="Arial"/>
              </a:rPr>
              <a:t>Debugging PL/SQL </a:t>
            </a:r>
            <a:r>
              <a:rPr dirty="0" sz="1250" b="1">
                <a:latin typeface="Arial"/>
                <a:cs typeface="Arial"/>
              </a:rPr>
              <a:t>Programs</a:t>
            </a:r>
            <a:r>
              <a:rPr dirty="0" sz="1250" spc="-25" b="1">
                <a:latin typeface="Arial"/>
                <a:cs typeface="Arial"/>
              </a:rPr>
              <a:t> </a:t>
            </a:r>
            <a:r>
              <a:rPr dirty="0" sz="1250" b="1">
                <a:latin typeface="Arial"/>
                <a:cs typeface="Arial"/>
              </a:rPr>
              <a:t>(continued)</a:t>
            </a:r>
            <a:endParaRPr sz="1250">
              <a:latin typeface="Arial"/>
              <a:cs typeface="Arial"/>
            </a:endParaRPr>
          </a:p>
          <a:p>
            <a:pPr marL="132080">
              <a:lnSpc>
                <a:spcPct val="100000"/>
              </a:lnSpc>
              <a:spcBef>
                <a:spcPts val="360"/>
              </a:spcBef>
            </a:pPr>
            <a:r>
              <a:rPr dirty="0" sz="1250" spc="5">
                <a:latin typeface="Times New Roman"/>
                <a:cs typeface="Times New Roman"/>
              </a:rPr>
              <a:t>To </a:t>
            </a:r>
            <a:r>
              <a:rPr dirty="0" sz="1250">
                <a:latin typeface="Times New Roman"/>
                <a:cs typeface="Times New Roman"/>
              </a:rPr>
              <a:t>run or debug </a:t>
            </a:r>
            <a:r>
              <a:rPr dirty="0" sz="1250" spc="-5">
                <a:latin typeface="Times New Roman"/>
                <a:cs typeface="Times New Roman"/>
              </a:rPr>
              <a:t>functions, procedures, </a:t>
            </a:r>
            <a:r>
              <a:rPr dirty="0" sz="1250">
                <a:latin typeface="Times New Roman"/>
                <a:cs typeface="Times New Roman"/>
              </a:rPr>
              <a:t>or </a:t>
            </a:r>
            <a:r>
              <a:rPr dirty="0" sz="1250" spc="-5">
                <a:latin typeface="Times New Roman"/>
                <a:cs typeface="Times New Roman"/>
              </a:rPr>
              <a:t>packages, perform </a:t>
            </a:r>
            <a:r>
              <a:rPr dirty="0" sz="1250">
                <a:latin typeface="Times New Roman"/>
                <a:cs typeface="Times New Roman"/>
              </a:rPr>
              <a:t>the </a:t>
            </a:r>
            <a:r>
              <a:rPr dirty="0" sz="1250" spc="-5">
                <a:latin typeface="Times New Roman"/>
                <a:cs typeface="Times New Roman"/>
              </a:rPr>
              <a:t>following</a:t>
            </a:r>
            <a:r>
              <a:rPr dirty="0" sz="1250" spc="55">
                <a:latin typeface="Times New Roman"/>
                <a:cs typeface="Times New Roman"/>
              </a:rPr>
              <a:t> </a:t>
            </a:r>
            <a:r>
              <a:rPr dirty="0" sz="1250" spc="-5">
                <a:latin typeface="Times New Roman"/>
                <a:cs typeface="Times New Roman"/>
              </a:rPr>
              <a:t>steps:</a:t>
            </a:r>
            <a:endParaRPr sz="1250">
              <a:latin typeface="Times New Roman"/>
              <a:cs typeface="Times New Roman"/>
            </a:endParaRPr>
          </a:p>
          <a:p>
            <a:pPr marL="491490" indent="-240665">
              <a:lnSpc>
                <a:spcPct val="100000"/>
              </a:lnSpc>
              <a:spcBef>
                <a:spcPts val="5"/>
              </a:spcBef>
              <a:buAutoNum type="arabicPeriod"/>
              <a:tabLst>
                <a:tab pos="492125" algn="l"/>
              </a:tabLst>
            </a:pPr>
            <a:r>
              <a:rPr dirty="0" sz="1250">
                <a:latin typeface="Times New Roman"/>
                <a:cs typeface="Times New Roman"/>
              </a:rPr>
              <a:t>Create a database connection </a:t>
            </a:r>
            <a:r>
              <a:rPr dirty="0" sz="1250" spc="5">
                <a:latin typeface="Times New Roman"/>
                <a:cs typeface="Times New Roman"/>
              </a:rPr>
              <a:t>by </a:t>
            </a:r>
            <a:r>
              <a:rPr dirty="0" sz="1250">
                <a:latin typeface="Times New Roman"/>
                <a:cs typeface="Times New Roman"/>
              </a:rPr>
              <a:t>using the Database</a:t>
            </a:r>
            <a:r>
              <a:rPr dirty="0" sz="1250" spc="15">
                <a:latin typeface="Times New Roman"/>
                <a:cs typeface="Times New Roman"/>
              </a:rPr>
              <a:t> </a:t>
            </a:r>
            <a:r>
              <a:rPr dirty="0" sz="1250" spc="5">
                <a:latin typeface="Times New Roman"/>
                <a:cs typeface="Times New Roman"/>
              </a:rPr>
              <a:t>Wizard.</a:t>
            </a:r>
            <a:endParaRPr sz="1250">
              <a:latin typeface="Times New Roman"/>
              <a:cs typeface="Times New Roman"/>
            </a:endParaRPr>
          </a:p>
          <a:p>
            <a:pPr marL="491490" marR="96520" indent="-240029">
              <a:lnSpc>
                <a:spcPct val="100000"/>
              </a:lnSpc>
              <a:spcBef>
                <a:spcPts val="5"/>
              </a:spcBef>
              <a:buAutoNum type="arabicPeriod"/>
              <a:tabLst>
                <a:tab pos="492125" algn="l"/>
              </a:tabLst>
            </a:pPr>
            <a:r>
              <a:rPr dirty="0" sz="1250">
                <a:latin typeface="Times New Roman"/>
                <a:cs typeface="Times New Roman"/>
              </a:rPr>
              <a:t>In the Navigator, expand the Database node to display the </a:t>
            </a:r>
            <a:r>
              <a:rPr dirty="0" sz="1250" spc="-5">
                <a:latin typeface="Times New Roman"/>
                <a:cs typeface="Times New Roman"/>
              </a:rPr>
              <a:t>specific </a:t>
            </a:r>
            <a:r>
              <a:rPr dirty="0" sz="1250">
                <a:latin typeface="Times New Roman"/>
                <a:cs typeface="Times New Roman"/>
              </a:rPr>
              <a:t>database username and  </a:t>
            </a:r>
            <a:r>
              <a:rPr dirty="0" sz="1250" spc="5">
                <a:latin typeface="Times New Roman"/>
                <a:cs typeface="Times New Roman"/>
              </a:rPr>
              <a:t>schema</a:t>
            </a:r>
            <a:r>
              <a:rPr dirty="0" sz="1250">
                <a:latin typeface="Times New Roman"/>
                <a:cs typeface="Times New Roman"/>
              </a:rPr>
              <a:t> name.</a:t>
            </a:r>
            <a:endParaRPr sz="1250">
              <a:latin typeface="Times New Roman"/>
              <a:cs typeface="Times New Roman"/>
            </a:endParaRPr>
          </a:p>
          <a:p>
            <a:pPr marL="491490" indent="-240665">
              <a:lnSpc>
                <a:spcPct val="100000"/>
              </a:lnSpc>
              <a:spcBef>
                <a:spcPts val="15"/>
              </a:spcBef>
              <a:buAutoNum type="arabicPeriod"/>
              <a:tabLst>
                <a:tab pos="492125" algn="l"/>
              </a:tabLst>
            </a:pPr>
            <a:r>
              <a:rPr dirty="0" sz="1250" spc="5">
                <a:latin typeface="Times New Roman"/>
                <a:cs typeface="Times New Roman"/>
              </a:rPr>
              <a:t>Expand </a:t>
            </a:r>
            <a:r>
              <a:rPr dirty="0" sz="1250">
                <a:latin typeface="Times New Roman"/>
                <a:cs typeface="Times New Roman"/>
              </a:rPr>
              <a:t>the Schema</a:t>
            </a:r>
            <a:r>
              <a:rPr dirty="0" sz="1250" spc="5">
                <a:latin typeface="Times New Roman"/>
                <a:cs typeface="Times New Roman"/>
              </a:rPr>
              <a:t> </a:t>
            </a:r>
            <a:r>
              <a:rPr dirty="0" sz="1250" spc="-5">
                <a:latin typeface="Times New Roman"/>
                <a:cs typeface="Times New Roman"/>
              </a:rPr>
              <a:t>node.</a:t>
            </a:r>
            <a:endParaRPr sz="1250">
              <a:latin typeface="Times New Roman"/>
              <a:cs typeface="Times New Roman"/>
            </a:endParaRPr>
          </a:p>
          <a:p>
            <a:pPr marL="491490" marR="106045" indent="-240029">
              <a:lnSpc>
                <a:spcPct val="100000"/>
              </a:lnSpc>
              <a:spcBef>
                <a:spcPts val="5"/>
              </a:spcBef>
              <a:buAutoNum type="arabicPeriod"/>
              <a:tabLst>
                <a:tab pos="492125" algn="l"/>
              </a:tabLst>
            </a:pPr>
            <a:r>
              <a:rPr dirty="0" sz="1250" spc="5">
                <a:latin typeface="Times New Roman"/>
                <a:cs typeface="Times New Roman"/>
              </a:rPr>
              <a:t>Expand </a:t>
            </a:r>
            <a:r>
              <a:rPr dirty="0" sz="1250">
                <a:latin typeface="Times New Roman"/>
                <a:cs typeface="Times New Roman"/>
              </a:rPr>
              <a:t>the appropriate node depending on what you are debugging: </a:t>
            </a:r>
            <a:r>
              <a:rPr dirty="0" sz="1250" spc="-5">
                <a:latin typeface="Times New Roman"/>
                <a:cs typeface="Times New Roman"/>
              </a:rPr>
              <a:t>Procedure, Function,  </a:t>
            </a:r>
            <a:r>
              <a:rPr dirty="0" sz="1250">
                <a:latin typeface="Times New Roman"/>
                <a:cs typeface="Times New Roman"/>
              </a:rPr>
              <a:t>or Package</a:t>
            </a:r>
            <a:r>
              <a:rPr dirty="0" sz="1250" spc="-5">
                <a:latin typeface="Times New Roman"/>
                <a:cs typeface="Times New Roman"/>
              </a:rPr>
              <a:t> body.</a:t>
            </a:r>
            <a:endParaRPr sz="1250">
              <a:latin typeface="Times New Roman"/>
              <a:cs typeface="Times New Roman"/>
            </a:endParaRPr>
          </a:p>
          <a:p>
            <a:pPr marL="491490" marR="110489" indent="-240029">
              <a:lnSpc>
                <a:spcPct val="100000"/>
              </a:lnSpc>
              <a:spcBef>
                <a:spcPts val="10"/>
              </a:spcBef>
              <a:buAutoNum type="arabicPeriod"/>
              <a:tabLst>
                <a:tab pos="492125" algn="l"/>
              </a:tabLst>
            </a:pPr>
            <a:r>
              <a:rPr dirty="0" sz="1250" spc="-5">
                <a:latin typeface="Times New Roman"/>
                <a:cs typeface="Times New Roman"/>
              </a:rPr>
              <a:t>(Optional </a:t>
            </a:r>
            <a:r>
              <a:rPr dirty="0" sz="1250">
                <a:latin typeface="Times New Roman"/>
                <a:cs typeface="Times New Roman"/>
              </a:rPr>
              <a:t>for debugging only) </a:t>
            </a:r>
            <a:r>
              <a:rPr dirty="0" sz="1250" spc="-5">
                <a:latin typeface="Times New Roman"/>
                <a:cs typeface="Times New Roman"/>
              </a:rPr>
              <a:t>Select </a:t>
            </a:r>
            <a:r>
              <a:rPr dirty="0" sz="1250">
                <a:latin typeface="Times New Roman"/>
                <a:cs typeface="Times New Roman"/>
              </a:rPr>
              <a:t>the function, procedure, or package that </a:t>
            </a:r>
            <a:r>
              <a:rPr dirty="0" sz="1250" spc="5">
                <a:latin typeface="Times New Roman"/>
                <a:cs typeface="Times New Roman"/>
              </a:rPr>
              <a:t>you </a:t>
            </a:r>
            <a:r>
              <a:rPr dirty="0" sz="1250">
                <a:latin typeface="Times New Roman"/>
                <a:cs typeface="Times New Roman"/>
              </a:rPr>
              <a:t>want to  debug and double-click to open it in the Code</a:t>
            </a:r>
            <a:r>
              <a:rPr dirty="0" sz="1250" spc="5">
                <a:latin typeface="Times New Roman"/>
                <a:cs typeface="Times New Roman"/>
              </a:rPr>
              <a:t> </a:t>
            </a:r>
            <a:r>
              <a:rPr dirty="0" sz="1250" spc="-5">
                <a:latin typeface="Times New Roman"/>
                <a:cs typeface="Times New Roman"/>
              </a:rPr>
              <a:t>Editor.</a:t>
            </a:r>
            <a:endParaRPr sz="1250">
              <a:latin typeface="Times New Roman"/>
              <a:cs typeface="Times New Roman"/>
            </a:endParaRPr>
          </a:p>
          <a:p>
            <a:pPr marL="491490" marR="24130" indent="-240029">
              <a:lnSpc>
                <a:spcPct val="100000"/>
              </a:lnSpc>
              <a:spcBef>
                <a:spcPts val="10"/>
              </a:spcBef>
              <a:buAutoNum type="arabicPeriod"/>
              <a:tabLst>
                <a:tab pos="492125" algn="l"/>
              </a:tabLst>
            </a:pPr>
            <a:r>
              <a:rPr dirty="0" sz="1250" spc="-5">
                <a:latin typeface="Times New Roman"/>
                <a:cs typeface="Times New Roman"/>
              </a:rPr>
              <a:t>(Optional </a:t>
            </a:r>
            <a:r>
              <a:rPr dirty="0" sz="1250">
                <a:latin typeface="Times New Roman"/>
                <a:cs typeface="Times New Roman"/>
              </a:rPr>
              <a:t>for debugging only) Set a </a:t>
            </a:r>
            <a:r>
              <a:rPr dirty="0" sz="1250" spc="-5">
                <a:latin typeface="Times New Roman"/>
                <a:cs typeface="Times New Roman"/>
              </a:rPr>
              <a:t>breakpoint </a:t>
            </a:r>
            <a:r>
              <a:rPr dirty="0" sz="1250">
                <a:latin typeface="Times New Roman"/>
                <a:cs typeface="Times New Roman"/>
              </a:rPr>
              <a:t>in your PL/SQL code </a:t>
            </a:r>
            <a:r>
              <a:rPr dirty="0" sz="1250" spc="5">
                <a:latin typeface="Times New Roman"/>
                <a:cs typeface="Times New Roman"/>
              </a:rPr>
              <a:t>by </a:t>
            </a:r>
            <a:r>
              <a:rPr dirty="0" sz="1250">
                <a:latin typeface="Times New Roman"/>
                <a:cs typeface="Times New Roman"/>
              </a:rPr>
              <a:t>clicking to the left  of the</a:t>
            </a:r>
            <a:r>
              <a:rPr dirty="0" sz="1250" spc="5">
                <a:latin typeface="Times New Roman"/>
                <a:cs typeface="Times New Roman"/>
              </a:rPr>
              <a:t> </a:t>
            </a:r>
            <a:r>
              <a:rPr dirty="0" sz="1250">
                <a:latin typeface="Times New Roman"/>
                <a:cs typeface="Times New Roman"/>
              </a:rPr>
              <a:t>margin.</a:t>
            </a:r>
            <a:endParaRPr sz="1250">
              <a:latin typeface="Times New Roman"/>
              <a:cs typeface="Times New Roman"/>
            </a:endParaRPr>
          </a:p>
          <a:p>
            <a:pPr algn="just" marL="491490" marR="118110">
              <a:lnSpc>
                <a:spcPct val="98600"/>
              </a:lnSpc>
              <a:spcBef>
                <a:spcPts val="35"/>
              </a:spcBef>
            </a:pPr>
            <a:r>
              <a:rPr dirty="0" sz="1250" b="1">
                <a:latin typeface="Times New Roman"/>
                <a:cs typeface="Times New Roman"/>
              </a:rPr>
              <a:t>Note: </a:t>
            </a:r>
            <a:r>
              <a:rPr dirty="0" sz="1250" spc="5">
                <a:latin typeface="Times New Roman"/>
                <a:cs typeface="Times New Roman"/>
              </a:rPr>
              <a:t>The </a:t>
            </a:r>
            <a:r>
              <a:rPr dirty="0" sz="1250">
                <a:latin typeface="Times New Roman"/>
                <a:cs typeface="Times New Roman"/>
              </a:rPr>
              <a:t>breakpoint must be set </a:t>
            </a:r>
            <a:r>
              <a:rPr dirty="0" sz="1250" spc="5">
                <a:latin typeface="Times New Roman"/>
                <a:cs typeface="Times New Roman"/>
              </a:rPr>
              <a:t>on </a:t>
            </a:r>
            <a:r>
              <a:rPr dirty="0" sz="1250">
                <a:latin typeface="Times New Roman"/>
                <a:cs typeface="Times New Roman"/>
              </a:rPr>
              <a:t>an executable line of code. If the debugger does </a:t>
            </a:r>
            <a:r>
              <a:rPr dirty="0" sz="1250" spc="-5">
                <a:latin typeface="Times New Roman"/>
                <a:cs typeface="Times New Roman"/>
              </a:rPr>
              <a:t>not  stop, </a:t>
            </a:r>
            <a:r>
              <a:rPr dirty="0" sz="1250">
                <a:latin typeface="Times New Roman"/>
                <a:cs typeface="Times New Roman"/>
              </a:rPr>
              <a:t>the breakpoint </a:t>
            </a:r>
            <a:r>
              <a:rPr dirty="0" sz="1250" spc="5">
                <a:latin typeface="Times New Roman"/>
                <a:cs typeface="Times New Roman"/>
              </a:rPr>
              <a:t>may </a:t>
            </a:r>
            <a:r>
              <a:rPr dirty="0" sz="1250">
                <a:latin typeface="Times New Roman"/>
                <a:cs typeface="Times New Roman"/>
              </a:rPr>
              <a:t>have not been set </a:t>
            </a:r>
            <a:r>
              <a:rPr dirty="0" sz="1250" spc="5">
                <a:latin typeface="Times New Roman"/>
                <a:cs typeface="Times New Roman"/>
              </a:rPr>
              <a:t>on </a:t>
            </a:r>
            <a:r>
              <a:rPr dirty="0" sz="1250">
                <a:latin typeface="Times New Roman"/>
                <a:cs typeface="Times New Roman"/>
              </a:rPr>
              <a:t>an executable line of code (ensure that the  breakpoint was verified). Also, verify that the debugging </a:t>
            </a:r>
            <a:r>
              <a:rPr dirty="0" sz="1250" spc="5">
                <a:latin typeface="Times New Roman"/>
                <a:cs typeface="Times New Roman"/>
              </a:rPr>
              <a:t>PL/SQL </a:t>
            </a:r>
            <a:r>
              <a:rPr dirty="0" sz="1250">
                <a:latin typeface="Times New Roman"/>
                <a:cs typeface="Times New Roman"/>
              </a:rPr>
              <a:t>prerequisites were met.  In particular, </a:t>
            </a:r>
            <a:r>
              <a:rPr dirty="0" sz="1250" spc="5">
                <a:latin typeface="Times New Roman"/>
                <a:cs typeface="Times New Roman"/>
              </a:rPr>
              <a:t>make </a:t>
            </a:r>
            <a:r>
              <a:rPr dirty="0" sz="1250" spc="-5">
                <a:latin typeface="Times New Roman"/>
                <a:cs typeface="Times New Roman"/>
              </a:rPr>
              <a:t>sure </a:t>
            </a:r>
            <a:r>
              <a:rPr dirty="0" sz="1250">
                <a:latin typeface="Times New Roman"/>
                <a:cs typeface="Times New Roman"/>
              </a:rPr>
              <a:t>that the PL/SQL program is compiled in </a:t>
            </a:r>
            <a:r>
              <a:rPr dirty="0" sz="1250" spc="5">
                <a:latin typeface="Courier New"/>
                <a:cs typeface="Courier New"/>
              </a:rPr>
              <a:t>INTERPRETED</a:t>
            </a:r>
            <a:r>
              <a:rPr dirty="0" sz="1250" spc="-360">
                <a:latin typeface="Courier New"/>
                <a:cs typeface="Courier New"/>
              </a:rPr>
              <a:t> </a:t>
            </a:r>
            <a:r>
              <a:rPr dirty="0" sz="1250" spc="-5">
                <a:latin typeface="Times New Roman"/>
                <a:cs typeface="Times New Roman"/>
              </a:rPr>
              <a:t>mode.</a:t>
            </a:r>
            <a:endParaRPr sz="1250">
              <a:latin typeface="Times New Roman"/>
              <a:cs typeface="Times New Roman"/>
            </a:endParaRPr>
          </a:p>
          <a:p>
            <a:pPr marL="491490" marR="512445" indent="-240029">
              <a:lnSpc>
                <a:spcPct val="100000"/>
              </a:lnSpc>
              <a:spcBef>
                <a:spcPts val="85"/>
              </a:spcBef>
              <a:buAutoNum type="arabicPeriod" startAt="7"/>
              <a:tabLst>
                <a:tab pos="492125" algn="l"/>
              </a:tabLst>
            </a:pPr>
            <a:r>
              <a:rPr dirty="0" sz="1250" spc="5">
                <a:latin typeface="Times New Roman"/>
                <a:cs typeface="Times New Roman"/>
              </a:rPr>
              <a:t>Make </a:t>
            </a:r>
            <a:r>
              <a:rPr dirty="0" sz="1250">
                <a:latin typeface="Times New Roman"/>
                <a:cs typeface="Times New Roman"/>
              </a:rPr>
              <a:t>sure that either the </a:t>
            </a:r>
            <a:r>
              <a:rPr dirty="0" sz="1250" spc="5">
                <a:latin typeface="Times New Roman"/>
                <a:cs typeface="Times New Roman"/>
              </a:rPr>
              <a:t>Code </a:t>
            </a:r>
            <a:r>
              <a:rPr dirty="0" sz="1250">
                <a:latin typeface="Times New Roman"/>
                <a:cs typeface="Times New Roman"/>
              </a:rPr>
              <a:t>Editor or the procedure in the Navigator is currently  selected.</a:t>
            </a:r>
            <a:endParaRPr sz="1250">
              <a:latin typeface="Times New Roman"/>
              <a:cs typeface="Times New Roman"/>
            </a:endParaRPr>
          </a:p>
          <a:p>
            <a:pPr marL="491490" marR="245110" indent="-240029">
              <a:lnSpc>
                <a:spcPct val="100000"/>
              </a:lnSpc>
              <a:spcBef>
                <a:spcPts val="15"/>
              </a:spcBef>
              <a:buAutoNum type="arabicPeriod" startAt="7"/>
              <a:tabLst>
                <a:tab pos="492125" algn="l"/>
              </a:tabLst>
            </a:pPr>
            <a:r>
              <a:rPr dirty="0" sz="1250">
                <a:latin typeface="Times New Roman"/>
                <a:cs typeface="Times New Roman"/>
              </a:rPr>
              <a:t>Click the Debug toolbar </a:t>
            </a:r>
            <a:r>
              <a:rPr dirty="0" sz="1250" spc="-5">
                <a:latin typeface="Times New Roman"/>
                <a:cs typeface="Times New Roman"/>
              </a:rPr>
              <a:t>button; </a:t>
            </a:r>
            <a:r>
              <a:rPr dirty="0" sz="1250">
                <a:latin typeface="Times New Roman"/>
                <a:cs typeface="Times New Roman"/>
              </a:rPr>
              <a:t>or, if you </a:t>
            </a:r>
            <a:r>
              <a:rPr dirty="0" sz="1250" spc="-5">
                <a:latin typeface="Times New Roman"/>
                <a:cs typeface="Times New Roman"/>
              </a:rPr>
              <a:t>want </a:t>
            </a:r>
            <a:r>
              <a:rPr dirty="0" sz="1250">
                <a:latin typeface="Times New Roman"/>
                <a:cs typeface="Times New Roman"/>
              </a:rPr>
              <a:t>to run without debugging, click the Run  toolbar button.</a:t>
            </a:r>
            <a:endParaRPr sz="1250">
              <a:latin typeface="Times New Roman"/>
              <a:cs typeface="Times New Roman"/>
            </a:endParaRPr>
          </a:p>
          <a:p>
            <a:pPr marL="491490" indent="-240665">
              <a:lnSpc>
                <a:spcPct val="100000"/>
              </a:lnSpc>
              <a:spcBef>
                <a:spcPts val="15"/>
              </a:spcBef>
              <a:buAutoNum type="arabicPeriod" startAt="7"/>
              <a:tabLst>
                <a:tab pos="492125" algn="l"/>
              </a:tabLst>
            </a:pPr>
            <a:r>
              <a:rPr dirty="0" sz="1250">
                <a:latin typeface="Times New Roman"/>
                <a:cs typeface="Times New Roman"/>
              </a:rPr>
              <a:t>The Run PL/SQL dialog box is</a:t>
            </a:r>
            <a:r>
              <a:rPr dirty="0" sz="1250" spc="-5">
                <a:latin typeface="Times New Roman"/>
                <a:cs typeface="Times New Roman"/>
              </a:rPr>
              <a:t> displayed.</a:t>
            </a:r>
            <a:endParaRPr sz="1250">
              <a:latin typeface="Times New Roman"/>
              <a:cs typeface="Times New Roman"/>
            </a:endParaRPr>
          </a:p>
          <a:p>
            <a:pPr lvl="1" marL="850900" indent="-240029">
              <a:lnSpc>
                <a:spcPct val="100000"/>
              </a:lnSpc>
              <a:spcBef>
                <a:spcPts val="5"/>
              </a:spcBef>
              <a:buChar char="-"/>
              <a:tabLst>
                <a:tab pos="850265" algn="l"/>
                <a:tab pos="851535" algn="l"/>
              </a:tabLst>
            </a:pPr>
            <a:r>
              <a:rPr dirty="0" sz="1250">
                <a:latin typeface="Times New Roman"/>
                <a:cs typeface="Times New Roman"/>
              </a:rPr>
              <a:t>Select a target that is the name of the procedure or function that </a:t>
            </a:r>
            <a:r>
              <a:rPr dirty="0" sz="1250" spc="5">
                <a:latin typeface="Times New Roman"/>
                <a:cs typeface="Times New Roman"/>
              </a:rPr>
              <a:t>you </a:t>
            </a:r>
            <a:r>
              <a:rPr dirty="0" sz="1250">
                <a:latin typeface="Times New Roman"/>
                <a:cs typeface="Times New Roman"/>
              </a:rPr>
              <a:t>want to</a:t>
            </a:r>
            <a:r>
              <a:rPr dirty="0" sz="1250" spc="105">
                <a:latin typeface="Times New Roman"/>
                <a:cs typeface="Times New Roman"/>
              </a:rPr>
              <a:t> </a:t>
            </a:r>
            <a:r>
              <a:rPr dirty="0" sz="1250">
                <a:latin typeface="Times New Roman"/>
                <a:cs typeface="Times New Roman"/>
              </a:rPr>
              <a:t>debug.</a:t>
            </a:r>
            <a:endParaRPr sz="1250">
              <a:latin typeface="Times New Roman"/>
              <a:cs typeface="Times New Roman"/>
            </a:endParaRPr>
          </a:p>
          <a:p>
            <a:pPr marL="850265" marR="5080">
              <a:lnSpc>
                <a:spcPct val="100000"/>
              </a:lnSpc>
              <a:spcBef>
                <a:spcPts val="5"/>
              </a:spcBef>
            </a:pPr>
            <a:r>
              <a:rPr dirty="0" sz="1250">
                <a:latin typeface="Times New Roman"/>
                <a:cs typeface="Times New Roman"/>
              </a:rPr>
              <a:t>Note that the content in the </a:t>
            </a:r>
            <a:r>
              <a:rPr dirty="0" sz="1250" spc="-5">
                <a:latin typeface="Times New Roman"/>
                <a:cs typeface="Times New Roman"/>
              </a:rPr>
              <a:t>Parameters </a:t>
            </a:r>
            <a:r>
              <a:rPr dirty="0" sz="1250">
                <a:latin typeface="Times New Roman"/>
                <a:cs typeface="Times New Roman"/>
              </a:rPr>
              <a:t>and PL/SQL Block boxes change </a:t>
            </a:r>
            <a:r>
              <a:rPr dirty="0" sz="1250" spc="-5">
                <a:latin typeface="Times New Roman"/>
                <a:cs typeface="Times New Roman"/>
              </a:rPr>
              <a:t>dynamically  </a:t>
            </a:r>
            <a:r>
              <a:rPr dirty="0" sz="1250">
                <a:latin typeface="Times New Roman"/>
                <a:cs typeface="Times New Roman"/>
              </a:rPr>
              <a:t>when the target</a:t>
            </a:r>
            <a:r>
              <a:rPr dirty="0" sz="1250" spc="10">
                <a:latin typeface="Times New Roman"/>
                <a:cs typeface="Times New Roman"/>
              </a:rPr>
              <a:t> </a:t>
            </a:r>
            <a:r>
              <a:rPr dirty="0" sz="1250" spc="-5">
                <a:latin typeface="Times New Roman"/>
                <a:cs typeface="Times New Roman"/>
              </a:rPr>
              <a:t>changes.</a:t>
            </a:r>
            <a:endParaRPr sz="1250">
              <a:latin typeface="Times New Roman"/>
              <a:cs typeface="Times New Roman"/>
            </a:endParaRPr>
          </a:p>
          <a:p>
            <a:pPr marL="850265" marR="110489">
              <a:lnSpc>
                <a:spcPct val="100000"/>
              </a:lnSpc>
              <a:spcBef>
                <a:spcPts val="10"/>
              </a:spcBef>
            </a:pPr>
            <a:r>
              <a:rPr dirty="0" sz="1250" b="1">
                <a:latin typeface="Times New Roman"/>
                <a:cs typeface="Times New Roman"/>
              </a:rPr>
              <a:t>Note: </a:t>
            </a:r>
            <a:r>
              <a:rPr dirty="0" sz="1250">
                <a:latin typeface="Times New Roman"/>
                <a:cs typeface="Times New Roman"/>
              </a:rPr>
              <a:t>You will have a choice of target only if you choose to run or debug a </a:t>
            </a:r>
            <a:r>
              <a:rPr dirty="0" sz="1250" spc="-5">
                <a:latin typeface="Times New Roman"/>
                <a:cs typeface="Times New Roman"/>
              </a:rPr>
              <a:t>package  </a:t>
            </a:r>
            <a:r>
              <a:rPr dirty="0" sz="1250" spc="5">
                <a:latin typeface="Times New Roman"/>
                <a:cs typeface="Times New Roman"/>
              </a:rPr>
              <a:t>that </a:t>
            </a:r>
            <a:r>
              <a:rPr dirty="0" sz="1250">
                <a:latin typeface="Times New Roman"/>
                <a:cs typeface="Times New Roman"/>
              </a:rPr>
              <a:t>contains </a:t>
            </a:r>
            <a:r>
              <a:rPr dirty="0" sz="1250" spc="5">
                <a:latin typeface="Times New Roman"/>
                <a:cs typeface="Times New Roman"/>
              </a:rPr>
              <a:t>more </a:t>
            </a:r>
            <a:r>
              <a:rPr dirty="0" sz="1250">
                <a:latin typeface="Times New Roman"/>
                <a:cs typeface="Times New Roman"/>
              </a:rPr>
              <a:t>than one program </a:t>
            </a:r>
            <a:r>
              <a:rPr dirty="0" sz="1250" spc="-5">
                <a:latin typeface="Times New Roman"/>
                <a:cs typeface="Times New Roman"/>
              </a:rPr>
              <a:t>unit.</a:t>
            </a:r>
            <a:endParaRPr sz="1250">
              <a:latin typeface="Times New Roman"/>
              <a:cs typeface="Times New Roman"/>
            </a:endParaRPr>
          </a:p>
          <a:p>
            <a:pPr lvl="1" marL="850265" indent="-240029">
              <a:lnSpc>
                <a:spcPct val="100000"/>
              </a:lnSpc>
              <a:spcBef>
                <a:spcPts val="10"/>
              </a:spcBef>
              <a:buChar char="-"/>
              <a:tabLst>
                <a:tab pos="850265" algn="l"/>
                <a:tab pos="850900" algn="l"/>
              </a:tabLst>
            </a:pPr>
            <a:r>
              <a:rPr dirty="0" sz="1250">
                <a:latin typeface="Times New Roman"/>
                <a:cs typeface="Times New Roman"/>
              </a:rPr>
              <a:t>The Parameters box lists the target’s arguments </a:t>
            </a:r>
            <a:r>
              <a:rPr dirty="0" sz="1250" spc="-5">
                <a:latin typeface="Times New Roman"/>
                <a:cs typeface="Times New Roman"/>
              </a:rPr>
              <a:t>(if</a:t>
            </a:r>
            <a:r>
              <a:rPr dirty="0" sz="1250" spc="5">
                <a:latin typeface="Times New Roman"/>
                <a:cs typeface="Times New Roman"/>
              </a:rPr>
              <a:t> </a:t>
            </a:r>
            <a:r>
              <a:rPr dirty="0" sz="1250">
                <a:latin typeface="Times New Roman"/>
                <a:cs typeface="Times New Roman"/>
              </a:rPr>
              <a:t>applicable).</a:t>
            </a:r>
            <a:endParaRPr sz="1250">
              <a:latin typeface="Times New Roman"/>
              <a:cs typeface="Times New Roman"/>
            </a:endParaRPr>
          </a:p>
          <a:p>
            <a:pPr lvl="1" marL="850265" marR="36195" indent="-239395">
              <a:lnSpc>
                <a:spcPct val="100000"/>
              </a:lnSpc>
              <a:spcBef>
                <a:spcPts val="10"/>
              </a:spcBef>
              <a:buChar char="-"/>
              <a:tabLst>
                <a:tab pos="850265" algn="l"/>
                <a:tab pos="850900" algn="l"/>
              </a:tabLst>
            </a:pPr>
            <a:r>
              <a:rPr dirty="0" sz="1250">
                <a:latin typeface="Times New Roman"/>
                <a:cs typeface="Times New Roman"/>
              </a:rPr>
              <a:t>The PL/SQL Block box </a:t>
            </a:r>
            <a:r>
              <a:rPr dirty="0" sz="1250" spc="-5">
                <a:latin typeface="Times New Roman"/>
                <a:cs typeface="Times New Roman"/>
              </a:rPr>
              <a:t>displays </a:t>
            </a:r>
            <a:r>
              <a:rPr dirty="0" sz="1250">
                <a:latin typeface="Times New Roman"/>
                <a:cs typeface="Times New Roman"/>
              </a:rPr>
              <a:t>code that was custom-generated by JDeveloper </a:t>
            </a:r>
            <a:r>
              <a:rPr dirty="0" sz="1250" spc="-5">
                <a:latin typeface="Times New Roman"/>
                <a:cs typeface="Times New Roman"/>
              </a:rPr>
              <a:t>for  </a:t>
            </a:r>
            <a:r>
              <a:rPr dirty="0" sz="1250" spc="5">
                <a:latin typeface="Times New Roman"/>
                <a:cs typeface="Times New Roman"/>
              </a:rPr>
              <a:t>the </a:t>
            </a:r>
            <a:r>
              <a:rPr dirty="0" sz="1250" spc="-5">
                <a:latin typeface="Times New Roman"/>
                <a:cs typeface="Times New Roman"/>
              </a:rPr>
              <a:t>selected </a:t>
            </a:r>
            <a:r>
              <a:rPr dirty="0" sz="1250">
                <a:latin typeface="Times New Roman"/>
                <a:cs typeface="Times New Roman"/>
              </a:rPr>
              <a:t>target. Depending on what </a:t>
            </a:r>
            <a:r>
              <a:rPr dirty="0" sz="1250" spc="5">
                <a:latin typeface="Times New Roman"/>
                <a:cs typeface="Times New Roman"/>
              </a:rPr>
              <a:t>the </a:t>
            </a:r>
            <a:r>
              <a:rPr dirty="0" sz="1250" spc="-5">
                <a:latin typeface="Times New Roman"/>
                <a:cs typeface="Times New Roman"/>
              </a:rPr>
              <a:t>function </a:t>
            </a:r>
            <a:r>
              <a:rPr dirty="0" sz="1250">
                <a:latin typeface="Times New Roman"/>
                <a:cs typeface="Times New Roman"/>
              </a:rPr>
              <a:t>or procedure does, you may </a:t>
            </a:r>
            <a:r>
              <a:rPr dirty="0" sz="1250" spc="-5">
                <a:latin typeface="Times New Roman"/>
                <a:cs typeface="Times New Roman"/>
              </a:rPr>
              <a:t>need  </a:t>
            </a:r>
            <a:r>
              <a:rPr dirty="0" sz="1250">
                <a:latin typeface="Times New Roman"/>
                <a:cs typeface="Times New Roman"/>
              </a:rPr>
              <a:t>to replace the NULL values with reasonable values so that these are passed into the  </a:t>
            </a:r>
            <a:r>
              <a:rPr dirty="0" sz="1250" spc="-5">
                <a:latin typeface="Times New Roman"/>
                <a:cs typeface="Times New Roman"/>
              </a:rPr>
              <a:t>procedure, function, </a:t>
            </a:r>
            <a:r>
              <a:rPr dirty="0" sz="1250">
                <a:latin typeface="Times New Roman"/>
                <a:cs typeface="Times New Roman"/>
              </a:rPr>
              <a:t>or package. In some </a:t>
            </a:r>
            <a:r>
              <a:rPr dirty="0" sz="1250" spc="-5">
                <a:latin typeface="Times New Roman"/>
                <a:cs typeface="Times New Roman"/>
              </a:rPr>
              <a:t>cases, </a:t>
            </a:r>
            <a:r>
              <a:rPr dirty="0" sz="1250">
                <a:latin typeface="Times New Roman"/>
                <a:cs typeface="Times New Roman"/>
              </a:rPr>
              <a:t>you </a:t>
            </a:r>
            <a:r>
              <a:rPr dirty="0" sz="1250" spc="-5">
                <a:latin typeface="Times New Roman"/>
                <a:cs typeface="Times New Roman"/>
              </a:rPr>
              <a:t>may </a:t>
            </a:r>
            <a:r>
              <a:rPr dirty="0" sz="1250">
                <a:latin typeface="Times New Roman"/>
                <a:cs typeface="Times New Roman"/>
              </a:rPr>
              <a:t>need to write additional  code to initialize values to be passed as arguments. In this case, you can edit the  PL/SQL block text as</a:t>
            </a:r>
            <a:r>
              <a:rPr dirty="0" sz="1250" spc="5">
                <a:latin typeface="Times New Roman"/>
                <a:cs typeface="Times New Roman"/>
              </a:rPr>
              <a:t> </a:t>
            </a:r>
            <a:r>
              <a:rPr dirty="0" sz="1250" spc="-5">
                <a:latin typeface="Times New Roman"/>
                <a:cs typeface="Times New Roman"/>
              </a:rPr>
              <a:t>necessary.</a:t>
            </a:r>
            <a:endParaRPr sz="1250">
              <a:latin typeface="Times New Roman"/>
              <a:cs typeface="Times New Roman"/>
            </a:endParaRPr>
          </a:p>
          <a:p>
            <a:pPr marL="491490" indent="-240665">
              <a:lnSpc>
                <a:spcPct val="100000"/>
              </a:lnSpc>
              <a:spcBef>
                <a:spcPts val="30"/>
              </a:spcBef>
              <a:buAutoNum type="arabicPeriod" startAt="7"/>
              <a:tabLst>
                <a:tab pos="492125" algn="l"/>
              </a:tabLst>
            </a:pPr>
            <a:r>
              <a:rPr dirty="0" sz="1250">
                <a:latin typeface="Times New Roman"/>
                <a:cs typeface="Times New Roman"/>
              </a:rPr>
              <a:t>Click OK to execute or debug the</a:t>
            </a:r>
            <a:r>
              <a:rPr dirty="0" sz="1250" spc="35">
                <a:latin typeface="Times New Roman"/>
                <a:cs typeface="Times New Roman"/>
              </a:rPr>
              <a:t> </a:t>
            </a:r>
            <a:r>
              <a:rPr dirty="0" sz="1250">
                <a:latin typeface="Times New Roman"/>
                <a:cs typeface="Times New Roman"/>
              </a:rPr>
              <a:t>target.</a:t>
            </a:r>
            <a:endParaRPr sz="1250">
              <a:latin typeface="Times New Roman"/>
              <a:cs typeface="Times New Roman"/>
            </a:endParaRPr>
          </a:p>
          <a:p>
            <a:pPr marL="491490" indent="-240665">
              <a:lnSpc>
                <a:spcPct val="100000"/>
              </a:lnSpc>
              <a:spcBef>
                <a:spcPts val="5"/>
              </a:spcBef>
              <a:buAutoNum type="arabicPeriod" startAt="7"/>
              <a:tabLst>
                <a:tab pos="492125" algn="l"/>
              </a:tabLst>
            </a:pPr>
            <a:r>
              <a:rPr dirty="0" sz="1250">
                <a:latin typeface="Times New Roman"/>
                <a:cs typeface="Times New Roman"/>
              </a:rPr>
              <a:t>Analyze the output information </a:t>
            </a:r>
            <a:r>
              <a:rPr dirty="0" sz="1250" spc="-5">
                <a:latin typeface="Times New Roman"/>
                <a:cs typeface="Times New Roman"/>
              </a:rPr>
              <a:t>displayed </a:t>
            </a:r>
            <a:r>
              <a:rPr dirty="0" sz="1250">
                <a:latin typeface="Times New Roman"/>
                <a:cs typeface="Times New Roman"/>
              </a:rPr>
              <a:t>in the </a:t>
            </a:r>
            <a:r>
              <a:rPr dirty="0" sz="1250" spc="5">
                <a:latin typeface="Times New Roman"/>
                <a:cs typeface="Times New Roman"/>
              </a:rPr>
              <a:t>Log</a:t>
            </a:r>
            <a:r>
              <a:rPr dirty="0" sz="1250" spc="25">
                <a:latin typeface="Times New Roman"/>
                <a:cs typeface="Times New Roman"/>
              </a:rPr>
              <a:t> </a:t>
            </a:r>
            <a:r>
              <a:rPr dirty="0" sz="1250">
                <a:latin typeface="Times New Roman"/>
                <a:cs typeface="Times New Roman"/>
              </a:rPr>
              <a:t>window.</a:t>
            </a:r>
            <a:endParaRPr sz="1250">
              <a:latin typeface="Times New Roman"/>
              <a:cs typeface="Times New Roman"/>
            </a:endParaRPr>
          </a:p>
          <a:p>
            <a:pPr marL="132080" marR="135255">
              <a:lnSpc>
                <a:spcPct val="105600"/>
              </a:lnSpc>
              <a:spcBef>
                <a:spcPts val="225"/>
              </a:spcBef>
            </a:pPr>
            <a:r>
              <a:rPr dirty="0" sz="1250">
                <a:latin typeface="Times New Roman"/>
                <a:cs typeface="Times New Roman"/>
              </a:rPr>
              <a:t>In the case of </a:t>
            </a:r>
            <a:r>
              <a:rPr dirty="0" sz="1250" spc="-5">
                <a:latin typeface="Times New Roman"/>
                <a:cs typeface="Times New Roman"/>
              </a:rPr>
              <a:t>functions, </a:t>
            </a:r>
            <a:r>
              <a:rPr dirty="0" sz="1250">
                <a:latin typeface="Times New Roman"/>
                <a:cs typeface="Times New Roman"/>
              </a:rPr>
              <a:t>the return value will be displayed. </a:t>
            </a:r>
            <a:r>
              <a:rPr dirty="0" sz="1250" spc="5">
                <a:latin typeface="Courier New"/>
                <a:cs typeface="Courier New"/>
              </a:rPr>
              <a:t>DBMS_OUTPUT</a:t>
            </a:r>
            <a:r>
              <a:rPr dirty="0" sz="1250" spc="-265">
                <a:latin typeface="Courier New"/>
                <a:cs typeface="Courier New"/>
              </a:rPr>
              <a:t> </a:t>
            </a:r>
            <a:r>
              <a:rPr dirty="0" sz="1250">
                <a:latin typeface="Times New Roman"/>
                <a:cs typeface="Times New Roman"/>
              </a:rPr>
              <a:t>messages will also  be displayed.</a:t>
            </a:r>
            <a:endParaRPr sz="125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1750">
              <a:lnSpc>
                <a:spcPct val="100000"/>
              </a:lnSpc>
            </a:pPr>
            <a:r>
              <a:rPr dirty="0" sz="2000" b="1">
                <a:latin typeface="Arial"/>
                <a:cs typeface="Arial"/>
              </a:rPr>
              <a:t>Setting</a:t>
            </a:r>
            <a:r>
              <a:rPr dirty="0" sz="2000" spc="-5" b="1">
                <a:latin typeface="Arial"/>
                <a:cs typeface="Arial"/>
              </a:rPr>
              <a:t> Breakpoints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124075" y="2124075"/>
            <a:ext cx="3522345" cy="2322830"/>
            <a:chOff x="2124075" y="2124075"/>
            <a:chExt cx="3522345" cy="2322830"/>
          </a:xfrm>
        </p:grpSpPr>
        <p:sp>
          <p:nvSpPr>
            <p:cNvPr id="5" name="object 5"/>
            <p:cNvSpPr/>
            <p:nvPr/>
          </p:nvSpPr>
          <p:spPr>
            <a:xfrm>
              <a:off x="2145029" y="2145029"/>
              <a:ext cx="3480816" cy="2281427"/>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134362" y="2134362"/>
              <a:ext cx="3501390" cy="2302510"/>
            </a:xfrm>
            <a:custGeom>
              <a:avLst/>
              <a:gdLst/>
              <a:ahLst/>
              <a:cxnLst/>
              <a:rect l="l" t="t" r="r" b="b"/>
              <a:pathLst>
                <a:path w="3501390" h="2302510">
                  <a:moveTo>
                    <a:pt x="3501390" y="0"/>
                  </a:moveTo>
                  <a:lnTo>
                    <a:pt x="0" y="0"/>
                  </a:lnTo>
                  <a:lnTo>
                    <a:pt x="0" y="2302002"/>
                  </a:lnTo>
                  <a:lnTo>
                    <a:pt x="3501390" y="2302002"/>
                  </a:lnTo>
                  <a:lnTo>
                    <a:pt x="350139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320155" cy="2459355"/>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Setting</a:t>
            </a:r>
            <a:r>
              <a:rPr dirty="0" sz="1250" spc="-10" b="1">
                <a:latin typeface="Arial"/>
                <a:cs typeface="Arial"/>
              </a:rPr>
              <a:t> </a:t>
            </a:r>
            <a:r>
              <a:rPr dirty="0" sz="1250" b="1">
                <a:latin typeface="Arial"/>
                <a:cs typeface="Arial"/>
              </a:rPr>
              <a:t>Breakpoints</a:t>
            </a:r>
            <a:endParaRPr sz="1250">
              <a:latin typeface="Arial"/>
              <a:cs typeface="Arial"/>
            </a:endParaRPr>
          </a:p>
          <a:p>
            <a:pPr marL="132080" marR="17780">
              <a:lnSpc>
                <a:spcPct val="100000"/>
              </a:lnSpc>
              <a:spcBef>
                <a:spcPts val="360"/>
              </a:spcBef>
            </a:pPr>
            <a:r>
              <a:rPr dirty="0" sz="1250">
                <a:latin typeface="Times New Roman"/>
                <a:cs typeface="Times New Roman"/>
              </a:rPr>
              <a:t>Breakpoints help </a:t>
            </a:r>
            <a:r>
              <a:rPr dirty="0" sz="1250" spc="5">
                <a:latin typeface="Times New Roman"/>
                <a:cs typeface="Times New Roman"/>
              </a:rPr>
              <a:t>you </a:t>
            </a:r>
            <a:r>
              <a:rPr dirty="0" sz="1250">
                <a:latin typeface="Times New Roman"/>
                <a:cs typeface="Times New Roman"/>
              </a:rPr>
              <a:t>to examine the values of the </a:t>
            </a:r>
            <a:r>
              <a:rPr dirty="0" sz="1250" spc="-5">
                <a:latin typeface="Times New Roman"/>
                <a:cs typeface="Times New Roman"/>
              </a:rPr>
              <a:t>variables </a:t>
            </a:r>
            <a:r>
              <a:rPr dirty="0" sz="1250">
                <a:latin typeface="Times New Roman"/>
                <a:cs typeface="Times New Roman"/>
              </a:rPr>
              <a:t>in your program. It is a trigger in a  program that, when reached, pauses program execution allowing </a:t>
            </a:r>
            <a:r>
              <a:rPr dirty="0" sz="1250" spc="5">
                <a:latin typeface="Times New Roman"/>
                <a:cs typeface="Times New Roman"/>
              </a:rPr>
              <a:t>you </a:t>
            </a:r>
            <a:r>
              <a:rPr dirty="0" sz="1250">
                <a:latin typeface="Times New Roman"/>
                <a:cs typeface="Times New Roman"/>
              </a:rPr>
              <a:t>to examine the values </a:t>
            </a:r>
            <a:r>
              <a:rPr dirty="0" sz="1250" spc="-5">
                <a:latin typeface="Times New Roman"/>
                <a:cs typeface="Times New Roman"/>
              </a:rPr>
              <a:t>of  </a:t>
            </a:r>
            <a:r>
              <a:rPr dirty="0" sz="1250">
                <a:latin typeface="Times New Roman"/>
                <a:cs typeface="Times New Roman"/>
              </a:rPr>
              <a:t>some or all of the program variables. </a:t>
            </a:r>
            <a:r>
              <a:rPr dirty="0" sz="1250" spc="5">
                <a:latin typeface="Times New Roman"/>
                <a:cs typeface="Times New Roman"/>
              </a:rPr>
              <a:t>By </a:t>
            </a:r>
            <a:r>
              <a:rPr dirty="0" sz="1250" spc="-5">
                <a:latin typeface="Times New Roman"/>
                <a:cs typeface="Times New Roman"/>
              </a:rPr>
              <a:t>setting </a:t>
            </a:r>
            <a:r>
              <a:rPr dirty="0" sz="1250">
                <a:latin typeface="Times New Roman"/>
                <a:cs typeface="Times New Roman"/>
              </a:rPr>
              <a:t>breakpoints in potential problem </a:t>
            </a:r>
            <a:r>
              <a:rPr dirty="0" sz="1250" spc="5">
                <a:latin typeface="Times New Roman"/>
                <a:cs typeface="Times New Roman"/>
              </a:rPr>
              <a:t>areas </a:t>
            </a:r>
            <a:r>
              <a:rPr dirty="0" sz="1250">
                <a:latin typeface="Times New Roman"/>
                <a:cs typeface="Times New Roman"/>
              </a:rPr>
              <a:t>of your  source code, you can run your program until its execution reaches a location </a:t>
            </a:r>
            <a:r>
              <a:rPr dirty="0" sz="1250" spc="5">
                <a:latin typeface="Times New Roman"/>
                <a:cs typeface="Times New Roman"/>
              </a:rPr>
              <a:t>you </a:t>
            </a:r>
            <a:r>
              <a:rPr dirty="0" sz="1250">
                <a:latin typeface="Times New Roman"/>
                <a:cs typeface="Times New Roman"/>
              </a:rPr>
              <a:t>want to debug.  When your program execution encounters a breakpoint, the program </a:t>
            </a:r>
            <a:r>
              <a:rPr dirty="0" sz="1250" spc="-5">
                <a:latin typeface="Times New Roman"/>
                <a:cs typeface="Times New Roman"/>
              </a:rPr>
              <a:t>pauses, </a:t>
            </a:r>
            <a:r>
              <a:rPr dirty="0" sz="1250">
                <a:latin typeface="Times New Roman"/>
                <a:cs typeface="Times New Roman"/>
              </a:rPr>
              <a:t>and the </a:t>
            </a:r>
            <a:r>
              <a:rPr dirty="0" sz="1250" spc="-5">
                <a:latin typeface="Times New Roman"/>
                <a:cs typeface="Times New Roman"/>
              </a:rPr>
              <a:t>debugger  </a:t>
            </a:r>
            <a:r>
              <a:rPr dirty="0" sz="1250">
                <a:latin typeface="Times New Roman"/>
                <a:cs typeface="Times New Roman"/>
              </a:rPr>
              <a:t>displays the line containing the breakpoint in </a:t>
            </a:r>
            <a:r>
              <a:rPr dirty="0" sz="1250" spc="-5">
                <a:latin typeface="Times New Roman"/>
                <a:cs typeface="Times New Roman"/>
              </a:rPr>
              <a:t>the </a:t>
            </a:r>
            <a:r>
              <a:rPr dirty="0" sz="1250">
                <a:latin typeface="Times New Roman"/>
                <a:cs typeface="Times New Roman"/>
              </a:rPr>
              <a:t>Code Editor. You can then use the debugger to  view the </a:t>
            </a:r>
            <a:r>
              <a:rPr dirty="0" sz="1250" spc="-5">
                <a:latin typeface="Times New Roman"/>
                <a:cs typeface="Times New Roman"/>
              </a:rPr>
              <a:t>state </a:t>
            </a:r>
            <a:r>
              <a:rPr dirty="0" sz="1250">
                <a:latin typeface="Times New Roman"/>
                <a:cs typeface="Times New Roman"/>
              </a:rPr>
              <a:t>of your program. </a:t>
            </a:r>
            <a:r>
              <a:rPr dirty="0" sz="1250" spc="-5">
                <a:latin typeface="Times New Roman"/>
                <a:cs typeface="Times New Roman"/>
              </a:rPr>
              <a:t>Breakpoints </a:t>
            </a:r>
            <a:r>
              <a:rPr dirty="0" sz="1250">
                <a:latin typeface="Times New Roman"/>
                <a:cs typeface="Times New Roman"/>
              </a:rPr>
              <a:t>are flexible in that they can be set before </a:t>
            </a:r>
            <a:r>
              <a:rPr dirty="0" sz="1250" spc="5">
                <a:latin typeface="Times New Roman"/>
                <a:cs typeface="Times New Roman"/>
              </a:rPr>
              <a:t>you </a:t>
            </a:r>
            <a:r>
              <a:rPr dirty="0" sz="1250">
                <a:latin typeface="Times New Roman"/>
                <a:cs typeface="Times New Roman"/>
              </a:rPr>
              <a:t>begin  a program run or at any time while you are</a:t>
            </a:r>
            <a:r>
              <a:rPr dirty="0" sz="1250" spc="50">
                <a:latin typeface="Times New Roman"/>
                <a:cs typeface="Times New Roman"/>
              </a:rPr>
              <a:t> </a:t>
            </a:r>
            <a:r>
              <a:rPr dirty="0" sz="1250" spc="-5">
                <a:latin typeface="Times New Roman"/>
                <a:cs typeface="Times New Roman"/>
              </a:rPr>
              <a:t>debugging.</a:t>
            </a:r>
            <a:endParaRPr sz="1250">
              <a:latin typeface="Times New Roman"/>
              <a:cs typeface="Times New Roman"/>
            </a:endParaRPr>
          </a:p>
          <a:p>
            <a:pPr marL="132080" marR="5080">
              <a:lnSpc>
                <a:spcPct val="100000"/>
              </a:lnSpc>
              <a:spcBef>
                <a:spcPts val="430"/>
              </a:spcBef>
            </a:pPr>
            <a:r>
              <a:rPr dirty="0" sz="1250" spc="5">
                <a:latin typeface="Times New Roman"/>
                <a:cs typeface="Times New Roman"/>
              </a:rPr>
              <a:t>To </a:t>
            </a:r>
            <a:r>
              <a:rPr dirty="0" sz="1250">
                <a:latin typeface="Times New Roman"/>
                <a:cs typeface="Times New Roman"/>
              </a:rPr>
              <a:t>set a breakpoint in the </a:t>
            </a:r>
            <a:r>
              <a:rPr dirty="0" sz="1250" spc="5">
                <a:latin typeface="Times New Roman"/>
                <a:cs typeface="Times New Roman"/>
              </a:rPr>
              <a:t>Code </a:t>
            </a:r>
            <a:r>
              <a:rPr dirty="0" sz="1250">
                <a:latin typeface="Times New Roman"/>
                <a:cs typeface="Times New Roman"/>
              </a:rPr>
              <a:t>Editor, click the left margin next to a line of executable code.  </a:t>
            </a:r>
            <a:r>
              <a:rPr dirty="0" sz="1250" spc="-5">
                <a:latin typeface="Times New Roman"/>
                <a:cs typeface="Times New Roman"/>
              </a:rPr>
              <a:t>Breakpoints </a:t>
            </a:r>
            <a:r>
              <a:rPr dirty="0" sz="1250">
                <a:latin typeface="Times New Roman"/>
                <a:cs typeface="Times New Roman"/>
              </a:rPr>
              <a:t>set on </a:t>
            </a:r>
            <a:r>
              <a:rPr dirty="0" sz="1250" spc="5">
                <a:latin typeface="Times New Roman"/>
                <a:cs typeface="Times New Roman"/>
              </a:rPr>
              <a:t>comment </a:t>
            </a:r>
            <a:r>
              <a:rPr dirty="0" sz="1250">
                <a:latin typeface="Times New Roman"/>
                <a:cs typeface="Times New Roman"/>
              </a:rPr>
              <a:t>lines, blank lines, declaration, and any other nonexecutable lines of  code </a:t>
            </a:r>
            <a:r>
              <a:rPr dirty="0" sz="1250" spc="5">
                <a:latin typeface="Times New Roman"/>
                <a:cs typeface="Times New Roman"/>
              </a:rPr>
              <a:t>are </a:t>
            </a:r>
            <a:r>
              <a:rPr dirty="0" sz="1250">
                <a:latin typeface="Times New Roman"/>
                <a:cs typeface="Times New Roman"/>
              </a:rPr>
              <a:t>not verified by the debugger and are treated as</a:t>
            </a:r>
            <a:r>
              <a:rPr dirty="0" sz="1250" spc="55">
                <a:latin typeface="Times New Roman"/>
                <a:cs typeface="Times New Roman"/>
              </a:rPr>
              <a:t> </a:t>
            </a:r>
            <a:r>
              <a:rPr dirty="0" sz="1250">
                <a:latin typeface="Times New Roman"/>
                <a:cs typeface="Times New Roman"/>
              </a:rPr>
              <a:t>invalid.</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6</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854" y="497077"/>
            <a:ext cx="6550025" cy="4915535"/>
            <a:chOff x="609854" y="497077"/>
            <a:chExt cx="6550025" cy="4915535"/>
          </a:xfrm>
        </p:grpSpPr>
        <p:sp>
          <p:nvSpPr>
            <p:cNvPr id="3" name="object 3"/>
            <p:cNvSpPr/>
            <p:nvPr/>
          </p:nvSpPr>
          <p:spPr>
            <a:xfrm>
              <a:off x="614934"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5696"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417064" y="873506"/>
            <a:ext cx="291084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Stepping </a:t>
            </a:r>
            <a:r>
              <a:rPr dirty="0" sz="2000" b="1">
                <a:latin typeface="Arial"/>
                <a:cs typeface="Arial"/>
              </a:rPr>
              <a:t>Through</a:t>
            </a:r>
            <a:r>
              <a:rPr dirty="0" sz="2000" spc="-45" b="1">
                <a:latin typeface="Arial"/>
                <a:cs typeface="Arial"/>
              </a:rPr>
              <a:t> </a:t>
            </a:r>
            <a:r>
              <a:rPr dirty="0" sz="2000" spc="-5" b="1">
                <a:latin typeface="Arial"/>
                <a:cs typeface="Arial"/>
              </a:rPr>
              <a:t>Code</a:t>
            </a:r>
            <a:endParaRPr sz="2000">
              <a:latin typeface="Arial"/>
              <a:cs typeface="Arial"/>
            </a:endParaRPr>
          </a:p>
        </p:txBody>
      </p:sp>
      <p:grpSp>
        <p:nvGrpSpPr>
          <p:cNvPr id="6" name="object 6"/>
          <p:cNvGrpSpPr/>
          <p:nvPr/>
        </p:nvGrpSpPr>
        <p:grpSpPr>
          <a:xfrm>
            <a:off x="1167002" y="1965198"/>
            <a:ext cx="5436235" cy="2763520"/>
            <a:chOff x="1167002" y="1965198"/>
            <a:chExt cx="5436235" cy="2763520"/>
          </a:xfrm>
        </p:grpSpPr>
        <p:sp>
          <p:nvSpPr>
            <p:cNvPr id="7" name="object 7"/>
            <p:cNvSpPr/>
            <p:nvPr/>
          </p:nvSpPr>
          <p:spPr>
            <a:xfrm>
              <a:off x="1187957" y="2194560"/>
              <a:ext cx="5394960" cy="2513838"/>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177289" y="2183892"/>
              <a:ext cx="5415915" cy="2534920"/>
            </a:xfrm>
            <a:custGeom>
              <a:avLst/>
              <a:gdLst/>
              <a:ahLst/>
              <a:cxnLst/>
              <a:rect l="l" t="t" r="r" b="b"/>
              <a:pathLst>
                <a:path w="5415915" h="2534920">
                  <a:moveTo>
                    <a:pt x="5415534" y="0"/>
                  </a:moveTo>
                  <a:lnTo>
                    <a:pt x="0" y="0"/>
                  </a:lnTo>
                  <a:lnTo>
                    <a:pt x="0" y="2534412"/>
                  </a:lnTo>
                  <a:lnTo>
                    <a:pt x="5415534" y="2534412"/>
                  </a:lnTo>
                  <a:lnTo>
                    <a:pt x="5415534" y="0"/>
                  </a:lnTo>
                  <a:close/>
                </a:path>
              </a:pathLst>
            </a:custGeom>
            <a:ln w="20574">
              <a:solidFill>
                <a:srgbClr val="000000"/>
              </a:solidFill>
            </a:ln>
          </p:spPr>
          <p:txBody>
            <a:bodyPr wrap="square" lIns="0" tIns="0" rIns="0" bIns="0" rtlCol="0"/>
            <a:lstStyle/>
            <a:p/>
          </p:txBody>
        </p:sp>
        <p:sp>
          <p:nvSpPr>
            <p:cNvPr id="9" name="object 9"/>
            <p:cNvSpPr/>
            <p:nvPr/>
          </p:nvSpPr>
          <p:spPr>
            <a:xfrm>
              <a:off x="3609594" y="1965198"/>
              <a:ext cx="0" cy="177165"/>
            </a:xfrm>
            <a:custGeom>
              <a:avLst/>
              <a:gdLst/>
              <a:ahLst/>
              <a:cxnLst/>
              <a:rect l="l" t="t" r="r" b="b"/>
              <a:pathLst>
                <a:path w="0" h="177164">
                  <a:moveTo>
                    <a:pt x="0" y="0"/>
                  </a:moveTo>
                  <a:lnTo>
                    <a:pt x="0" y="176784"/>
                  </a:lnTo>
                </a:path>
              </a:pathLst>
            </a:custGeom>
            <a:ln w="41148">
              <a:solidFill>
                <a:srgbClr val="FF0000"/>
              </a:solidFill>
            </a:ln>
          </p:spPr>
          <p:txBody>
            <a:bodyPr wrap="square" lIns="0" tIns="0" rIns="0" bIns="0" rtlCol="0"/>
            <a:lstStyle/>
            <a:p/>
          </p:txBody>
        </p:sp>
        <p:sp>
          <p:nvSpPr>
            <p:cNvPr id="10" name="object 10"/>
            <p:cNvSpPr/>
            <p:nvPr/>
          </p:nvSpPr>
          <p:spPr>
            <a:xfrm>
              <a:off x="3560826" y="2140458"/>
              <a:ext cx="98425" cy="98425"/>
            </a:xfrm>
            <a:custGeom>
              <a:avLst/>
              <a:gdLst/>
              <a:ahLst/>
              <a:cxnLst/>
              <a:rect l="l" t="t" r="r" b="b"/>
              <a:pathLst>
                <a:path w="98425" h="98425">
                  <a:moveTo>
                    <a:pt x="98298" y="0"/>
                  </a:moveTo>
                  <a:lnTo>
                    <a:pt x="0" y="0"/>
                  </a:lnTo>
                  <a:lnTo>
                    <a:pt x="49530" y="98298"/>
                  </a:lnTo>
                  <a:lnTo>
                    <a:pt x="98298" y="0"/>
                  </a:lnTo>
                  <a:close/>
                </a:path>
              </a:pathLst>
            </a:custGeom>
            <a:solidFill>
              <a:srgbClr val="FF0000"/>
            </a:solidFill>
          </p:spPr>
          <p:txBody>
            <a:bodyPr wrap="square" lIns="0" tIns="0" rIns="0" bIns="0" rtlCol="0"/>
            <a:lstStyle/>
            <a:p/>
          </p:txBody>
        </p:sp>
        <p:sp>
          <p:nvSpPr>
            <p:cNvPr id="11" name="object 11"/>
            <p:cNvSpPr/>
            <p:nvPr/>
          </p:nvSpPr>
          <p:spPr>
            <a:xfrm>
              <a:off x="3751326" y="1965198"/>
              <a:ext cx="0" cy="177165"/>
            </a:xfrm>
            <a:custGeom>
              <a:avLst/>
              <a:gdLst/>
              <a:ahLst/>
              <a:cxnLst/>
              <a:rect l="l" t="t" r="r" b="b"/>
              <a:pathLst>
                <a:path w="0" h="177164">
                  <a:moveTo>
                    <a:pt x="0" y="0"/>
                  </a:moveTo>
                  <a:lnTo>
                    <a:pt x="0" y="176784"/>
                  </a:lnTo>
                </a:path>
              </a:pathLst>
            </a:custGeom>
            <a:ln w="41148">
              <a:solidFill>
                <a:srgbClr val="FF0000"/>
              </a:solidFill>
            </a:ln>
          </p:spPr>
          <p:txBody>
            <a:bodyPr wrap="square" lIns="0" tIns="0" rIns="0" bIns="0" rtlCol="0"/>
            <a:lstStyle/>
            <a:p/>
          </p:txBody>
        </p:sp>
        <p:sp>
          <p:nvSpPr>
            <p:cNvPr id="12" name="object 12"/>
            <p:cNvSpPr/>
            <p:nvPr/>
          </p:nvSpPr>
          <p:spPr>
            <a:xfrm>
              <a:off x="3702557" y="2140458"/>
              <a:ext cx="98425" cy="98425"/>
            </a:xfrm>
            <a:custGeom>
              <a:avLst/>
              <a:gdLst/>
              <a:ahLst/>
              <a:cxnLst/>
              <a:rect l="l" t="t" r="r" b="b"/>
              <a:pathLst>
                <a:path w="98425" h="98425">
                  <a:moveTo>
                    <a:pt x="98298" y="0"/>
                  </a:moveTo>
                  <a:lnTo>
                    <a:pt x="0" y="0"/>
                  </a:lnTo>
                  <a:lnTo>
                    <a:pt x="49530" y="98298"/>
                  </a:lnTo>
                  <a:lnTo>
                    <a:pt x="98298" y="0"/>
                  </a:lnTo>
                  <a:close/>
                </a:path>
              </a:pathLst>
            </a:custGeom>
            <a:solidFill>
              <a:srgbClr val="FF0000"/>
            </a:solidFill>
          </p:spPr>
          <p:txBody>
            <a:bodyPr wrap="square" lIns="0" tIns="0" rIns="0" bIns="0" rtlCol="0"/>
            <a:lstStyle/>
            <a:p/>
          </p:txBody>
        </p:sp>
      </p:grpSp>
      <p:sp>
        <p:nvSpPr>
          <p:cNvPr id="13" name="object 13"/>
          <p:cNvSpPr txBox="1"/>
          <p:nvPr/>
        </p:nvSpPr>
        <p:spPr>
          <a:xfrm>
            <a:off x="3025139" y="1881632"/>
            <a:ext cx="52197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Debug</a:t>
            </a:r>
            <a:endParaRPr sz="1300">
              <a:latin typeface="Arial"/>
              <a:cs typeface="Arial"/>
            </a:endParaRPr>
          </a:p>
        </p:txBody>
      </p:sp>
      <p:sp>
        <p:nvSpPr>
          <p:cNvPr id="17" name="object 17"/>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7</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3838228" y="1899981"/>
            <a:ext cx="64770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Resume</a:t>
            </a:r>
            <a:endParaRPr sz="1300">
              <a:latin typeface="Arial"/>
              <a:cs typeface="Arial"/>
            </a:endParaRPr>
          </a:p>
        </p:txBody>
      </p:sp>
      <p:sp>
        <p:nvSpPr>
          <p:cNvPr id="15" name="object 15"/>
          <p:cNvSpPr txBox="1"/>
          <p:nvPr/>
        </p:nvSpPr>
        <p:spPr>
          <a:xfrm>
            <a:off x="693673" y="5251196"/>
            <a:ext cx="6384290" cy="1815464"/>
          </a:xfrm>
          <a:prstGeom prst="rect">
            <a:avLst/>
          </a:prstGeom>
        </p:spPr>
        <p:txBody>
          <a:bodyPr wrap="square" lIns="0" tIns="13335" rIns="0" bIns="0" rtlCol="0" vert="horz">
            <a:spAutoFit/>
          </a:bodyPr>
          <a:lstStyle/>
          <a:p>
            <a:pPr algn="ctr" marL="698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45"/>
              </a:spcBef>
            </a:pPr>
            <a:endParaRPr sz="950">
              <a:latin typeface="Arial"/>
              <a:cs typeface="Arial"/>
            </a:endParaRPr>
          </a:p>
          <a:p>
            <a:pPr marL="12700">
              <a:lnSpc>
                <a:spcPct val="100000"/>
              </a:lnSpc>
              <a:spcBef>
                <a:spcPts val="5"/>
              </a:spcBef>
            </a:pPr>
            <a:r>
              <a:rPr dirty="0" sz="1250" b="1">
                <a:latin typeface="Arial"/>
                <a:cs typeface="Arial"/>
              </a:rPr>
              <a:t>Stepping </a:t>
            </a:r>
            <a:r>
              <a:rPr dirty="0" sz="1250" spc="5" b="1">
                <a:latin typeface="Arial"/>
                <a:cs typeface="Arial"/>
              </a:rPr>
              <a:t>Through Code</a:t>
            </a:r>
            <a:endParaRPr sz="1250">
              <a:latin typeface="Arial"/>
              <a:cs typeface="Arial"/>
            </a:endParaRPr>
          </a:p>
          <a:p>
            <a:pPr marL="132080" marR="5080">
              <a:lnSpc>
                <a:spcPct val="100000"/>
              </a:lnSpc>
              <a:spcBef>
                <a:spcPts val="359"/>
              </a:spcBef>
            </a:pPr>
            <a:r>
              <a:rPr dirty="0" sz="1250">
                <a:latin typeface="Times New Roman"/>
                <a:cs typeface="Times New Roman"/>
              </a:rPr>
              <a:t>After </a:t>
            </a:r>
            <a:r>
              <a:rPr dirty="0" sz="1250" spc="-5">
                <a:latin typeface="Times New Roman"/>
                <a:cs typeface="Times New Roman"/>
              </a:rPr>
              <a:t>setting </a:t>
            </a:r>
            <a:r>
              <a:rPr dirty="0" sz="1250">
                <a:latin typeface="Times New Roman"/>
                <a:cs typeface="Times New Roman"/>
              </a:rPr>
              <a:t>the </a:t>
            </a:r>
            <a:r>
              <a:rPr dirty="0" sz="1250" spc="-5">
                <a:latin typeface="Times New Roman"/>
                <a:cs typeface="Times New Roman"/>
              </a:rPr>
              <a:t>breakpoint, start </a:t>
            </a:r>
            <a:r>
              <a:rPr dirty="0" sz="1250">
                <a:latin typeface="Times New Roman"/>
                <a:cs typeface="Times New Roman"/>
              </a:rPr>
              <a:t>the debugger by clicking the </a:t>
            </a:r>
            <a:r>
              <a:rPr dirty="0" sz="1250" spc="5">
                <a:latin typeface="Times New Roman"/>
                <a:cs typeface="Times New Roman"/>
              </a:rPr>
              <a:t>Debug </a:t>
            </a:r>
            <a:r>
              <a:rPr dirty="0" sz="1250">
                <a:latin typeface="Times New Roman"/>
                <a:cs typeface="Times New Roman"/>
              </a:rPr>
              <a:t>icon. </a:t>
            </a:r>
            <a:r>
              <a:rPr dirty="0" sz="1250" spc="5">
                <a:latin typeface="Times New Roman"/>
                <a:cs typeface="Times New Roman"/>
              </a:rPr>
              <a:t>The </a:t>
            </a:r>
            <a:r>
              <a:rPr dirty="0" sz="1250">
                <a:latin typeface="Times New Roman"/>
                <a:cs typeface="Times New Roman"/>
              </a:rPr>
              <a:t>debugger </a:t>
            </a:r>
            <a:r>
              <a:rPr dirty="0" sz="1250" spc="-5">
                <a:latin typeface="Times New Roman"/>
                <a:cs typeface="Times New Roman"/>
              </a:rPr>
              <a:t>will  </a:t>
            </a:r>
            <a:r>
              <a:rPr dirty="0" sz="1250">
                <a:latin typeface="Times New Roman"/>
                <a:cs typeface="Times New Roman"/>
              </a:rPr>
              <a:t>pause the program execution at the point where the </a:t>
            </a:r>
            <a:r>
              <a:rPr dirty="0" sz="1250" spc="-5">
                <a:latin typeface="Times New Roman"/>
                <a:cs typeface="Times New Roman"/>
              </a:rPr>
              <a:t>breakpoint </a:t>
            </a:r>
            <a:r>
              <a:rPr dirty="0" sz="1250">
                <a:latin typeface="Times New Roman"/>
                <a:cs typeface="Times New Roman"/>
              </a:rPr>
              <a:t>is </a:t>
            </a:r>
            <a:r>
              <a:rPr dirty="0" sz="1250" spc="-5">
                <a:latin typeface="Times New Roman"/>
                <a:cs typeface="Times New Roman"/>
              </a:rPr>
              <a:t>set. </a:t>
            </a:r>
            <a:r>
              <a:rPr dirty="0" sz="1250">
                <a:latin typeface="Times New Roman"/>
                <a:cs typeface="Times New Roman"/>
              </a:rPr>
              <a:t>At this </a:t>
            </a:r>
            <a:r>
              <a:rPr dirty="0" sz="1250" spc="-5">
                <a:latin typeface="Times New Roman"/>
                <a:cs typeface="Times New Roman"/>
              </a:rPr>
              <a:t>point, </a:t>
            </a:r>
            <a:r>
              <a:rPr dirty="0" sz="1250">
                <a:latin typeface="Times New Roman"/>
                <a:cs typeface="Times New Roman"/>
              </a:rPr>
              <a:t>you can check  the values of the variables. You can </a:t>
            </a:r>
            <a:r>
              <a:rPr dirty="0" sz="1250" spc="-5">
                <a:latin typeface="Times New Roman"/>
                <a:cs typeface="Times New Roman"/>
              </a:rPr>
              <a:t>continue </a:t>
            </a:r>
            <a:r>
              <a:rPr dirty="0" sz="1250">
                <a:latin typeface="Times New Roman"/>
                <a:cs typeface="Times New Roman"/>
              </a:rPr>
              <a:t>with the program execution </a:t>
            </a:r>
            <a:r>
              <a:rPr dirty="0" sz="1250" spc="5">
                <a:latin typeface="Times New Roman"/>
                <a:cs typeface="Times New Roman"/>
              </a:rPr>
              <a:t>by </a:t>
            </a:r>
            <a:r>
              <a:rPr dirty="0" sz="1250">
                <a:latin typeface="Times New Roman"/>
                <a:cs typeface="Times New Roman"/>
              </a:rPr>
              <a:t>clicking the </a:t>
            </a:r>
            <a:r>
              <a:rPr dirty="0" sz="1250" spc="5">
                <a:latin typeface="Times New Roman"/>
                <a:cs typeface="Times New Roman"/>
              </a:rPr>
              <a:t>Resume  </a:t>
            </a:r>
            <a:r>
              <a:rPr dirty="0" sz="1250">
                <a:latin typeface="Times New Roman"/>
                <a:cs typeface="Times New Roman"/>
              </a:rPr>
              <a:t>icon. </a:t>
            </a:r>
            <a:r>
              <a:rPr dirty="0" sz="1250" spc="5">
                <a:latin typeface="Times New Roman"/>
                <a:cs typeface="Times New Roman"/>
              </a:rPr>
              <a:t>The </a:t>
            </a:r>
            <a:r>
              <a:rPr dirty="0" sz="1250">
                <a:latin typeface="Times New Roman"/>
                <a:cs typeface="Times New Roman"/>
              </a:rPr>
              <a:t>debugger will then </a:t>
            </a:r>
            <a:r>
              <a:rPr dirty="0" sz="1250" spc="5">
                <a:latin typeface="Times New Roman"/>
                <a:cs typeface="Times New Roman"/>
              </a:rPr>
              <a:t>move </a:t>
            </a:r>
            <a:r>
              <a:rPr dirty="0" sz="1250">
                <a:latin typeface="Times New Roman"/>
                <a:cs typeface="Times New Roman"/>
              </a:rPr>
              <a:t>on to the next breakpoint. After executing all the breakpoints,  the debugger will stop the execution of the program and </a:t>
            </a:r>
            <a:r>
              <a:rPr dirty="0" sz="1250" spc="-5">
                <a:latin typeface="Times New Roman"/>
                <a:cs typeface="Times New Roman"/>
              </a:rPr>
              <a:t>display </a:t>
            </a:r>
            <a:r>
              <a:rPr dirty="0" sz="1250">
                <a:latin typeface="Times New Roman"/>
                <a:cs typeface="Times New Roman"/>
              </a:rPr>
              <a:t>the </a:t>
            </a:r>
            <a:r>
              <a:rPr dirty="0" sz="1250" spc="-5">
                <a:latin typeface="Times New Roman"/>
                <a:cs typeface="Times New Roman"/>
              </a:rPr>
              <a:t>results </a:t>
            </a:r>
            <a:r>
              <a:rPr dirty="0" sz="1250">
                <a:latin typeface="Times New Roman"/>
                <a:cs typeface="Times New Roman"/>
              </a:rPr>
              <a:t>in the Debugging </a:t>
            </a:r>
            <a:r>
              <a:rPr dirty="0" sz="1250" spc="5">
                <a:latin typeface="Times New Roman"/>
                <a:cs typeface="Times New Roman"/>
              </a:rPr>
              <a:t>–  Log</a:t>
            </a:r>
            <a:r>
              <a:rPr dirty="0" sz="1250">
                <a:latin typeface="Times New Roman"/>
                <a:cs typeface="Times New Roman"/>
              </a:rPr>
              <a:t> area.</a:t>
            </a:r>
            <a:endParaRPr sz="1250">
              <a:latin typeface="Times New Roman"/>
              <a:cs typeface="Times New Roman"/>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2393060" y="2280285"/>
            <a:ext cx="2854960" cy="1512570"/>
            <a:chOff x="2393060" y="2280285"/>
            <a:chExt cx="2854960" cy="1512570"/>
          </a:xfrm>
        </p:grpSpPr>
        <p:sp>
          <p:nvSpPr>
            <p:cNvPr id="4" name="object 4"/>
            <p:cNvSpPr/>
            <p:nvPr/>
          </p:nvSpPr>
          <p:spPr>
            <a:xfrm>
              <a:off x="2414015" y="2301240"/>
              <a:ext cx="2813304" cy="1471421"/>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403347" y="2290572"/>
              <a:ext cx="2834005" cy="1492250"/>
            </a:xfrm>
            <a:custGeom>
              <a:avLst/>
              <a:gdLst/>
              <a:ahLst/>
              <a:cxnLst/>
              <a:rect l="l" t="t" r="r" b="b"/>
              <a:pathLst>
                <a:path w="2834004" h="1492250">
                  <a:moveTo>
                    <a:pt x="2833878" y="0"/>
                  </a:moveTo>
                  <a:lnTo>
                    <a:pt x="0" y="0"/>
                  </a:lnTo>
                  <a:lnTo>
                    <a:pt x="0" y="1491996"/>
                  </a:lnTo>
                  <a:lnTo>
                    <a:pt x="2833878" y="1491996"/>
                  </a:lnTo>
                  <a:lnTo>
                    <a:pt x="2833878" y="0"/>
                  </a:lnTo>
                  <a:close/>
                </a:path>
              </a:pathLst>
            </a:custGeom>
            <a:ln w="20574">
              <a:solidFill>
                <a:srgbClr val="000000"/>
              </a:solidFill>
            </a:ln>
          </p:spPr>
          <p:txBody>
            <a:bodyPr wrap="square" lIns="0" tIns="0" rIns="0" bIns="0" rtlCol="0"/>
            <a:lstStyle/>
            <a:p/>
          </p:txBody>
        </p:sp>
      </p:grpSp>
      <p:sp>
        <p:nvSpPr>
          <p:cNvPr id="6" name="object 6"/>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Examining and Modifying</a:t>
            </a:r>
            <a:r>
              <a:rPr dirty="0" sz="2000" b="1">
                <a:latin typeface="Arial"/>
                <a:cs typeface="Arial"/>
              </a:rPr>
              <a:t> </a:t>
            </a:r>
            <a:r>
              <a:rPr dirty="0" sz="2000" spc="-5" b="1">
                <a:latin typeface="Arial"/>
                <a:cs typeface="Arial"/>
              </a:rPr>
              <a:t>Variables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0"/>
              </a:spcBef>
            </a:pPr>
            <a:endParaRPr sz="2500">
              <a:latin typeface="Arial"/>
              <a:cs typeface="Arial"/>
            </a:endParaRPr>
          </a:p>
          <a:p>
            <a:pPr algn="ctr" marR="169545">
              <a:lnSpc>
                <a:spcPct val="100000"/>
              </a:lnSpc>
            </a:pPr>
            <a:r>
              <a:rPr dirty="0" sz="1300" spc="-10" b="1">
                <a:latin typeface="Arial"/>
                <a:cs typeface="Arial"/>
              </a:rPr>
              <a:t>Data</a:t>
            </a:r>
            <a:r>
              <a:rPr dirty="0" sz="1300" spc="-25" b="1">
                <a:latin typeface="Arial"/>
                <a:cs typeface="Arial"/>
              </a:rPr>
              <a:t> </a:t>
            </a:r>
            <a:r>
              <a:rPr dirty="0" sz="1300" spc="-10" b="1">
                <a:latin typeface="Arial"/>
                <a:cs typeface="Arial"/>
              </a:rPr>
              <a:t>window</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60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8</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693673" y="5612414"/>
            <a:ext cx="6360795" cy="226822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Examining </a:t>
            </a:r>
            <a:r>
              <a:rPr dirty="0" sz="1250" spc="5" b="1">
                <a:latin typeface="Arial"/>
                <a:cs typeface="Arial"/>
              </a:rPr>
              <a:t>and </a:t>
            </a:r>
            <a:r>
              <a:rPr dirty="0" sz="1250" b="1">
                <a:latin typeface="Arial"/>
                <a:cs typeface="Arial"/>
              </a:rPr>
              <a:t>Modifying</a:t>
            </a:r>
            <a:r>
              <a:rPr dirty="0" sz="1250" spc="-5" b="1">
                <a:latin typeface="Arial"/>
                <a:cs typeface="Arial"/>
              </a:rPr>
              <a:t> </a:t>
            </a:r>
            <a:r>
              <a:rPr dirty="0" sz="1250" b="1">
                <a:latin typeface="Arial"/>
                <a:cs typeface="Arial"/>
              </a:rPr>
              <a:t>Variables</a:t>
            </a:r>
            <a:endParaRPr sz="1250">
              <a:latin typeface="Arial"/>
              <a:cs typeface="Arial"/>
            </a:endParaRPr>
          </a:p>
          <a:p>
            <a:pPr marL="132080" marR="5080">
              <a:lnSpc>
                <a:spcPct val="100000"/>
              </a:lnSpc>
              <a:spcBef>
                <a:spcPts val="360"/>
              </a:spcBef>
            </a:pPr>
            <a:r>
              <a:rPr dirty="0" sz="1250">
                <a:latin typeface="Times New Roman"/>
                <a:cs typeface="Times New Roman"/>
              </a:rPr>
              <a:t>When the debugger is ON, you can examine and modify the value of the variables using </a:t>
            </a:r>
            <a:r>
              <a:rPr dirty="0" sz="1250" spc="-5">
                <a:latin typeface="Times New Roman"/>
                <a:cs typeface="Times New Roman"/>
              </a:rPr>
              <a:t>the  </a:t>
            </a:r>
            <a:r>
              <a:rPr dirty="0" sz="1250">
                <a:latin typeface="Times New Roman"/>
                <a:cs typeface="Times New Roman"/>
              </a:rPr>
              <a:t>Data, Smart Data, and Watches </a:t>
            </a:r>
            <a:r>
              <a:rPr dirty="0" sz="1250" spc="-5">
                <a:latin typeface="Times New Roman"/>
                <a:cs typeface="Times New Roman"/>
              </a:rPr>
              <a:t>windows. </a:t>
            </a:r>
            <a:r>
              <a:rPr dirty="0" sz="1250">
                <a:latin typeface="Times New Roman"/>
                <a:cs typeface="Times New Roman"/>
              </a:rPr>
              <a:t>You can modify program data values during a  debugging </a:t>
            </a:r>
            <a:r>
              <a:rPr dirty="0" sz="1250" spc="-5">
                <a:latin typeface="Times New Roman"/>
                <a:cs typeface="Times New Roman"/>
              </a:rPr>
              <a:t>session </a:t>
            </a:r>
            <a:r>
              <a:rPr dirty="0" sz="1250">
                <a:latin typeface="Times New Roman"/>
                <a:cs typeface="Times New Roman"/>
              </a:rPr>
              <a:t>as a way to </a:t>
            </a:r>
            <a:r>
              <a:rPr dirty="0" sz="1250" spc="-5">
                <a:latin typeface="Times New Roman"/>
                <a:cs typeface="Times New Roman"/>
              </a:rPr>
              <a:t>test </a:t>
            </a:r>
            <a:r>
              <a:rPr dirty="0" sz="1250">
                <a:latin typeface="Times New Roman"/>
                <a:cs typeface="Times New Roman"/>
              </a:rPr>
              <a:t>hypothetical </a:t>
            </a:r>
            <a:r>
              <a:rPr dirty="0" sz="1250" spc="5">
                <a:latin typeface="Times New Roman"/>
                <a:cs typeface="Times New Roman"/>
              </a:rPr>
              <a:t>bug </a:t>
            </a:r>
            <a:r>
              <a:rPr dirty="0" sz="1250">
                <a:latin typeface="Times New Roman"/>
                <a:cs typeface="Times New Roman"/>
              </a:rPr>
              <a:t>fixes during a program run. If you find that a  modification fixes a program error, </a:t>
            </a:r>
            <a:r>
              <a:rPr dirty="0" sz="1250" spc="5">
                <a:latin typeface="Times New Roman"/>
                <a:cs typeface="Times New Roman"/>
              </a:rPr>
              <a:t>you </a:t>
            </a:r>
            <a:r>
              <a:rPr dirty="0" sz="1250">
                <a:latin typeface="Times New Roman"/>
                <a:cs typeface="Times New Roman"/>
              </a:rPr>
              <a:t>can exit the debugging </a:t>
            </a:r>
            <a:r>
              <a:rPr dirty="0" sz="1250" spc="-5">
                <a:latin typeface="Times New Roman"/>
                <a:cs typeface="Times New Roman"/>
              </a:rPr>
              <a:t>session, </a:t>
            </a:r>
            <a:r>
              <a:rPr dirty="0" sz="1250">
                <a:latin typeface="Times New Roman"/>
                <a:cs typeface="Times New Roman"/>
              </a:rPr>
              <a:t>fix your program </a:t>
            </a:r>
            <a:r>
              <a:rPr dirty="0" sz="1250" spc="-5">
                <a:latin typeface="Times New Roman"/>
                <a:cs typeface="Times New Roman"/>
              </a:rPr>
              <a:t>code  </a:t>
            </a:r>
            <a:r>
              <a:rPr dirty="0" sz="1250">
                <a:latin typeface="Times New Roman"/>
                <a:cs typeface="Times New Roman"/>
              </a:rPr>
              <a:t>accordingly, and recompile the program to </a:t>
            </a:r>
            <a:r>
              <a:rPr dirty="0" sz="1250" spc="5">
                <a:latin typeface="Times New Roman"/>
                <a:cs typeface="Times New Roman"/>
              </a:rPr>
              <a:t>make </a:t>
            </a:r>
            <a:r>
              <a:rPr dirty="0" sz="1250">
                <a:latin typeface="Times New Roman"/>
                <a:cs typeface="Times New Roman"/>
              </a:rPr>
              <a:t>the fix</a:t>
            </a:r>
            <a:r>
              <a:rPr dirty="0" sz="1250" spc="45">
                <a:latin typeface="Times New Roman"/>
                <a:cs typeface="Times New Roman"/>
              </a:rPr>
              <a:t> </a:t>
            </a:r>
            <a:r>
              <a:rPr dirty="0" sz="1250">
                <a:latin typeface="Times New Roman"/>
                <a:cs typeface="Times New Roman"/>
              </a:rPr>
              <a:t>permanent.</a:t>
            </a:r>
            <a:endParaRPr sz="1250">
              <a:latin typeface="Times New Roman"/>
              <a:cs typeface="Times New Roman"/>
            </a:endParaRPr>
          </a:p>
          <a:p>
            <a:pPr marL="132080" marR="16510">
              <a:lnSpc>
                <a:spcPct val="100000"/>
              </a:lnSpc>
              <a:spcBef>
                <a:spcPts val="415"/>
              </a:spcBef>
            </a:pPr>
            <a:r>
              <a:rPr dirty="0" sz="1250">
                <a:latin typeface="Times New Roman"/>
                <a:cs typeface="Times New Roman"/>
              </a:rPr>
              <a:t>You use the Data window to </a:t>
            </a:r>
            <a:r>
              <a:rPr dirty="0" sz="1250" spc="-5">
                <a:latin typeface="Times New Roman"/>
                <a:cs typeface="Times New Roman"/>
              </a:rPr>
              <a:t>display </a:t>
            </a:r>
            <a:r>
              <a:rPr dirty="0" sz="1250">
                <a:latin typeface="Times New Roman"/>
                <a:cs typeface="Times New Roman"/>
              </a:rPr>
              <a:t>information about variables in your program. </a:t>
            </a:r>
            <a:r>
              <a:rPr dirty="0" sz="1250" spc="5">
                <a:latin typeface="Times New Roman"/>
                <a:cs typeface="Times New Roman"/>
              </a:rPr>
              <a:t>The </a:t>
            </a:r>
            <a:r>
              <a:rPr dirty="0" sz="1250" spc="-5">
                <a:latin typeface="Times New Roman"/>
                <a:cs typeface="Times New Roman"/>
              </a:rPr>
              <a:t>Data  </a:t>
            </a:r>
            <a:r>
              <a:rPr dirty="0" sz="1250">
                <a:latin typeface="Times New Roman"/>
                <a:cs typeface="Times New Roman"/>
              </a:rPr>
              <a:t>window </a:t>
            </a:r>
            <a:r>
              <a:rPr dirty="0" sz="1250" spc="-5">
                <a:latin typeface="Times New Roman"/>
                <a:cs typeface="Times New Roman"/>
              </a:rPr>
              <a:t>displays </a:t>
            </a:r>
            <a:r>
              <a:rPr dirty="0" sz="1250">
                <a:latin typeface="Times New Roman"/>
                <a:cs typeface="Times New Roman"/>
              </a:rPr>
              <a:t>the arguments, </a:t>
            </a:r>
            <a:r>
              <a:rPr dirty="0" sz="1250" spc="-5">
                <a:latin typeface="Times New Roman"/>
                <a:cs typeface="Times New Roman"/>
              </a:rPr>
              <a:t>local </a:t>
            </a:r>
            <a:r>
              <a:rPr dirty="0" sz="1250">
                <a:latin typeface="Times New Roman"/>
                <a:cs typeface="Times New Roman"/>
              </a:rPr>
              <a:t>variables, and static fields for the current context, which is  controlled </a:t>
            </a:r>
            <a:r>
              <a:rPr dirty="0" sz="1250" spc="5">
                <a:latin typeface="Times New Roman"/>
                <a:cs typeface="Times New Roman"/>
              </a:rPr>
              <a:t>by </a:t>
            </a:r>
            <a:r>
              <a:rPr dirty="0" sz="1250">
                <a:latin typeface="Times New Roman"/>
                <a:cs typeface="Times New Roman"/>
              </a:rPr>
              <a:t>the selection in the Stack window. If you move to a </a:t>
            </a:r>
            <a:r>
              <a:rPr dirty="0" sz="1250" spc="5">
                <a:latin typeface="Times New Roman"/>
                <a:cs typeface="Times New Roman"/>
              </a:rPr>
              <a:t>new </a:t>
            </a:r>
            <a:r>
              <a:rPr dirty="0" sz="1250">
                <a:latin typeface="Times New Roman"/>
                <a:cs typeface="Times New Roman"/>
              </a:rPr>
              <a:t>context, the Data </a:t>
            </a:r>
            <a:r>
              <a:rPr dirty="0" sz="1250" spc="5">
                <a:latin typeface="Times New Roman"/>
                <a:cs typeface="Times New Roman"/>
              </a:rPr>
              <a:t>window  </a:t>
            </a:r>
            <a:r>
              <a:rPr dirty="0" sz="1250">
                <a:latin typeface="Times New Roman"/>
                <a:cs typeface="Times New Roman"/>
              </a:rPr>
              <a:t>is updated to show the data for the new </a:t>
            </a:r>
            <a:r>
              <a:rPr dirty="0" sz="1250" spc="-5">
                <a:latin typeface="Times New Roman"/>
                <a:cs typeface="Times New Roman"/>
              </a:rPr>
              <a:t>context. </a:t>
            </a:r>
            <a:r>
              <a:rPr dirty="0" sz="1250">
                <a:latin typeface="Times New Roman"/>
                <a:cs typeface="Times New Roman"/>
              </a:rPr>
              <a:t>If the current program was compiled </a:t>
            </a:r>
            <a:r>
              <a:rPr dirty="0" sz="1250" spc="-5">
                <a:latin typeface="Times New Roman"/>
                <a:cs typeface="Times New Roman"/>
              </a:rPr>
              <a:t>without  </a:t>
            </a:r>
            <a:r>
              <a:rPr dirty="0" sz="1250">
                <a:latin typeface="Times New Roman"/>
                <a:cs typeface="Times New Roman"/>
              </a:rPr>
              <a:t>debug information, </a:t>
            </a:r>
            <a:r>
              <a:rPr dirty="0" sz="1250" spc="5">
                <a:latin typeface="Times New Roman"/>
                <a:cs typeface="Times New Roman"/>
              </a:rPr>
              <a:t>you </a:t>
            </a:r>
            <a:r>
              <a:rPr dirty="0" sz="1250">
                <a:latin typeface="Times New Roman"/>
                <a:cs typeface="Times New Roman"/>
              </a:rPr>
              <a:t>will not be able to see the local</a:t>
            </a:r>
            <a:r>
              <a:rPr dirty="0" sz="1250" spc="25">
                <a:latin typeface="Times New Roman"/>
                <a:cs typeface="Times New Roman"/>
              </a:rPr>
              <a:t> </a:t>
            </a:r>
            <a:r>
              <a:rPr dirty="0" sz="1250">
                <a:latin typeface="Times New Roman"/>
                <a:cs typeface="Times New Roman"/>
              </a:rPr>
              <a:t>variables.</a:t>
            </a:r>
            <a:endParaRPr sz="125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2393060" y="2280285"/>
            <a:ext cx="2847975" cy="1512570"/>
            <a:chOff x="2393060" y="2280285"/>
            <a:chExt cx="2847975" cy="1512570"/>
          </a:xfrm>
        </p:grpSpPr>
        <p:sp>
          <p:nvSpPr>
            <p:cNvPr id="4" name="object 4"/>
            <p:cNvSpPr/>
            <p:nvPr/>
          </p:nvSpPr>
          <p:spPr>
            <a:xfrm>
              <a:off x="2414015" y="2301240"/>
              <a:ext cx="2806446" cy="1471421"/>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403347" y="2290572"/>
              <a:ext cx="2827020" cy="1492250"/>
            </a:xfrm>
            <a:custGeom>
              <a:avLst/>
              <a:gdLst/>
              <a:ahLst/>
              <a:cxnLst/>
              <a:rect l="l" t="t" r="r" b="b"/>
              <a:pathLst>
                <a:path w="2827020" h="1492250">
                  <a:moveTo>
                    <a:pt x="2827020" y="0"/>
                  </a:moveTo>
                  <a:lnTo>
                    <a:pt x="0" y="0"/>
                  </a:lnTo>
                  <a:lnTo>
                    <a:pt x="0" y="1491996"/>
                  </a:lnTo>
                  <a:lnTo>
                    <a:pt x="2827020" y="1491996"/>
                  </a:lnTo>
                  <a:lnTo>
                    <a:pt x="2827020" y="0"/>
                  </a:lnTo>
                  <a:close/>
                </a:path>
              </a:pathLst>
            </a:custGeom>
            <a:ln w="20574">
              <a:solidFill>
                <a:srgbClr val="000000"/>
              </a:solidFill>
            </a:ln>
          </p:spPr>
          <p:txBody>
            <a:bodyPr wrap="square" lIns="0" tIns="0" rIns="0" bIns="0" rtlCol="0"/>
            <a:lstStyle/>
            <a:p/>
          </p:txBody>
        </p:sp>
      </p:grpSp>
      <p:sp>
        <p:nvSpPr>
          <p:cNvPr id="6" name="object 6"/>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Examining and Modifying</a:t>
            </a:r>
            <a:r>
              <a:rPr dirty="0" sz="2000" b="1">
                <a:latin typeface="Arial"/>
                <a:cs typeface="Arial"/>
              </a:rPr>
              <a:t> </a:t>
            </a:r>
            <a:r>
              <a:rPr dirty="0" sz="2000" spc="-5" b="1">
                <a:latin typeface="Arial"/>
                <a:cs typeface="Arial"/>
              </a:rPr>
              <a:t>Variables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0"/>
              </a:spcBef>
            </a:pPr>
            <a:endParaRPr sz="2500">
              <a:latin typeface="Arial"/>
              <a:cs typeface="Arial"/>
            </a:endParaRPr>
          </a:p>
          <a:p>
            <a:pPr algn="ctr" marR="22860">
              <a:lnSpc>
                <a:spcPct val="100000"/>
              </a:lnSpc>
            </a:pPr>
            <a:r>
              <a:rPr dirty="0" sz="1300" spc="-10" b="1">
                <a:latin typeface="Arial"/>
                <a:cs typeface="Arial"/>
              </a:rPr>
              <a:t>Smart Data</a:t>
            </a:r>
            <a:r>
              <a:rPr dirty="0" sz="1300" spc="-15" b="1">
                <a:latin typeface="Arial"/>
                <a:cs typeface="Arial"/>
              </a:rPr>
              <a:t> </a:t>
            </a:r>
            <a:r>
              <a:rPr dirty="0" sz="1300" spc="-10" b="1">
                <a:latin typeface="Arial"/>
                <a:cs typeface="Arial"/>
              </a:rPr>
              <a:t>window</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60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1</a:t>
            </a:r>
            <a:r>
              <a:rPr dirty="0" sz="800" spc="-130">
                <a:latin typeface="Garuda"/>
                <a:cs typeface="Garuda"/>
              </a:rPr>
              <a:t>ric</a:t>
            </a:r>
            <a:r>
              <a:rPr dirty="0" sz="1150" spc="-130" b="1">
                <a:latin typeface="Arial"/>
                <a:cs typeface="Arial"/>
              </a:rPr>
              <a:t>9</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693673" y="5612414"/>
            <a:ext cx="6287770" cy="68961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Examining </a:t>
            </a:r>
            <a:r>
              <a:rPr dirty="0" sz="1250" spc="5" b="1">
                <a:latin typeface="Arial"/>
                <a:cs typeface="Arial"/>
              </a:rPr>
              <a:t>and </a:t>
            </a:r>
            <a:r>
              <a:rPr dirty="0" sz="1250" b="1">
                <a:latin typeface="Arial"/>
                <a:cs typeface="Arial"/>
              </a:rPr>
              <a:t>Modifying Variables</a:t>
            </a:r>
            <a:r>
              <a:rPr dirty="0" sz="1250" spc="-5" b="1">
                <a:latin typeface="Arial"/>
                <a:cs typeface="Arial"/>
              </a:rPr>
              <a:t> </a:t>
            </a:r>
            <a:r>
              <a:rPr dirty="0" sz="1250" b="1">
                <a:latin typeface="Arial"/>
                <a:cs typeface="Arial"/>
              </a:rPr>
              <a:t>(continued)</a:t>
            </a:r>
            <a:endParaRPr sz="1250">
              <a:latin typeface="Arial"/>
              <a:cs typeface="Arial"/>
            </a:endParaRPr>
          </a:p>
          <a:p>
            <a:pPr marL="132080" marR="5080">
              <a:lnSpc>
                <a:spcPct val="100000"/>
              </a:lnSpc>
              <a:spcBef>
                <a:spcPts val="360"/>
              </a:spcBef>
            </a:pPr>
            <a:r>
              <a:rPr dirty="0" sz="1250">
                <a:latin typeface="Times New Roman"/>
                <a:cs typeface="Times New Roman"/>
              </a:rPr>
              <a:t>Unlike the Data window that </a:t>
            </a:r>
            <a:r>
              <a:rPr dirty="0" sz="1250" spc="-5">
                <a:latin typeface="Times New Roman"/>
                <a:cs typeface="Times New Roman"/>
              </a:rPr>
              <a:t>displays </a:t>
            </a:r>
            <a:r>
              <a:rPr dirty="0" sz="1250">
                <a:latin typeface="Times New Roman"/>
                <a:cs typeface="Times New Roman"/>
              </a:rPr>
              <a:t>all the variables in your program, the Smart Data window  displays only the data that is relevant to the source code that you are </a:t>
            </a:r>
            <a:r>
              <a:rPr dirty="0" sz="1250" spc="-5">
                <a:latin typeface="Times New Roman"/>
                <a:cs typeface="Times New Roman"/>
              </a:rPr>
              <a:t>stepping</a:t>
            </a:r>
            <a:r>
              <a:rPr dirty="0" sz="1250" spc="130">
                <a:latin typeface="Times New Roman"/>
                <a:cs typeface="Times New Roman"/>
              </a:rPr>
              <a:t> </a:t>
            </a:r>
            <a:r>
              <a:rPr dirty="0" sz="1250">
                <a:latin typeface="Times New Roman"/>
                <a:cs typeface="Times New Roman"/>
              </a:rPr>
              <a:t>through.</a:t>
            </a:r>
            <a:endParaRPr sz="125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2393060" y="2294001"/>
            <a:ext cx="2840990" cy="1499235"/>
            <a:chOff x="2393060" y="2294001"/>
            <a:chExt cx="2840990" cy="1499235"/>
          </a:xfrm>
        </p:grpSpPr>
        <p:sp>
          <p:nvSpPr>
            <p:cNvPr id="4" name="object 4"/>
            <p:cNvSpPr/>
            <p:nvPr/>
          </p:nvSpPr>
          <p:spPr>
            <a:xfrm>
              <a:off x="2414015" y="2314956"/>
              <a:ext cx="2799587" cy="1457706"/>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403347" y="2304288"/>
              <a:ext cx="2820670" cy="1478280"/>
            </a:xfrm>
            <a:custGeom>
              <a:avLst/>
              <a:gdLst/>
              <a:ahLst/>
              <a:cxnLst/>
              <a:rect l="l" t="t" r="r" b="b"/>
              <a:pathLst>
                <a:path w="2820670" h="1478279">
                  <a:moveTo>
                    <a:pt x="2820162" y="0"/>
                  </a:moveTo>
                  <a:lnTo>
                    <a:pt x="0" y="0"/>
                  </a:lnTo>
                  <a:lnTo>
                    <a:pt x="0" y="1478279"/>
                  </a:lnTo>
                  <a:lnTo>
                    <a:pt x="2820162" y="1478279"/>
                  </a:lnTo>
                  <a:lnTo>
                    <a:pt x="2820162" y="0"/>
                  </a:lnTo>
                  <a:close/>
                </a:path>
              </a:pathLst>
            </a:custGeom>
            <a:ln w="20574">
              <a:solidFill>
                <a:srgbClr val="000000"/>
              </a:solidFill>
            </a:ln>
          </p:spPr>
          <p:txBody>
            <a:bodyPr wrap="square" lIns="0" tIns="0" rIns="0" bIns="0" rtlCol="0"/>
            <a:lstStyle/>
            <a:p/>
          </p:txBody>
        </p:sp>
      </p:grpSp>
      <p:sp>
        <p:nvSpPr>
          <p:cNvPr id="6" name="object 6"/>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Examining and Modifying</a:t>
            </a:r>
            <a:r>
              <a:rPr dirty="0" sz="2000" b="1">
                <a:latin typeface="Arial"/>
                <a:cs typeface="Arial"/>
              </a:rPr>
              <a:t> </a:t>
            </a:r>
            <a:r>
              <a:rPr dirty="0" sz="2000" spc="-5" b="1">
                <a:latin typeface="Arial"/>
                <a:cs typeface="Arial"/>
              </a:rPr>
              <a:t>Variables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0"/>
              </a:spcBef>
            </a:pPr>
            <a:endParaRPr sz="2500">
              <a:latin typeface="Arial"/>
              <a:cs typeface="Arial"/>
            </a:endParaRPr>
          </a:p>
          <a:p>
            <a:pPr algn="ctr" marR="22860">
              <a:lnSpc>
                <a:spcPct val="100000"/>
              </a:lnSpc>
            </a:pPr>
            <a:r>
              <a:rPr dirty="0" sz="1300" spc="-15" b="1">
                <a:latin typeface="Arial"/>
                <a:cs typeface="Arial"/>
              </a:rPr>
              <a:t>Watches </a:t>
            </a:r>
            <a:r>
              <a:rPr dirty="0" sz="1300" spc="-10" b="1">
                <a:latin typeface="Arial"/>
                <a:cs typeface="Arial"/>
              </a:rPr>
              <a:t>window</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60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55">
                <a:latin typeface="Garuda"/>
                <a:cs typeface="Garuda"/>
              </a:rPr>
              <a:t>s</a:t>
            </a:r>
            <a:r>
              <a:rPr dirty="0" sz="1150" spc="-155" b="1">
                <a:latin typeface="Arial"/>
                <a:cs typeface="Arial"/>
              </a:rPr>
              <a:t>-</a:t>
            </a:r>
            <a:r>
              <a:rPr dirty="0" sz="800" spc="-155">
                <a:latin typeface="Garuda"/>
                <a:cs typeface="Garuda"/>
              </a:rPr>
              <a:t>t</a:t>
            </a:r>
            <a:r>
              <a:rPr dirty="0" sz="1150" spc="-155" b="1">
                <a:latin typeface="Arial"/>
                <a:cs typeface="Arial"/>
              </a:rPr>
              <a:t>2</a:t>
            </a:r>
            <a:r>
              <a:rPr dirty="0" sz="800" spc="-155">
                <a:latin typeface="Garuda"/>
                <a:cs typeface="Garuda"/>
              </a:rPr>
              <a:t>ric</a:t>
            </a:r>
            <a:r>
              <a:rPr dirty="0" sz="1150" spc="-155" b="1">
                <a:latin typeface="Arial"/>
                <a:cs typeface="Arial"/>
              </a:rPr>
              <a:t>0</a:t>
            </a:r>
            <a:r>
              <a:rPr dirty="0" sz="800" spc="-155">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693673" y="5612414"/>
            <a:ext cx="6344285" cy="107188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Examining </a:t>
            </a:r>
            <a:r>
              <a:rPr dirty="0" sz="1250" spc="5" b="1">
                <a:latin typeface="Arial"/>
                <a:cs typeface="Arial"/>
              </a:rPr>
              <a:t>and </a:t>
            </a:r>
            <a:r>
              <a:rPr dirty="0" sz="1250" b="1">
                <a:latin typeface="Arial"/>
                <a:cs typeface="Arial"/>
              </a:rPr>
              <a:t>Modifying Variables</a:t>
            </a:r>
            <a:r>
              <a:rPr dirty="0" sz="1250" spc="-5" b="1">
                <a:latin typeface="Arial"/>
                <a:cs typeface="Arial"/>
              </a:rPr>
              <a:t> </a:t>
            </a:r>
            <a:r>
              <a:rPr dirty="0" sz="1250" b="1">
                <a:latin typeface="Arial"/>
                <a:cs typeface="Arial"/>
              </a:rPr>
              <a:t>(continued)</a:t>
            </a:r>
            <a:endParaRPr sz="1250">
              <a:latin typeface="Arial"/>
              <a:cs typeface="Arial"/>
            </a:endParaRPr>
          </a:p>
          <a:p>
            <a:pPr marL="132080" marR="5080">
              <a:lnSpc>
                <a:spcPct val="100000"/>
              </a:lnSpc>
              <a:spcBef>
                <a:spcPts val="360"/>
              </a:spcBef>
            </a:pPr>
            <a:r>
              <a:rPr dirty="0" sz="1250" spc="5">
                <a:latin typeface="Times New Roman"/>
                <a:cs typeface="Times New Roman"/>
              </a:rPr>
              <a:t>A </a:t>
            </a:r>
            <a:r>
              <a:rPr dirty="0" sz="1250">
                <a:latin typeface="Times New Roman"/>
                <a:cs typeface="Times New Roman"/>
              </a:rPr>
              <a:t>watch enables you to monitor </a:t>
            </a:r>
            <a:r>
              <a:rPr dirty="0" sz="1250" spc="-5">
                <a:latin typeface="Times New Roman"/>
                <a:cs typeface="Times New Roman"/>
              </a:rPr>
              <a:t>the </a:t>
            </a:r>
            <a:r>
              <a:rPr dirty="0" sz="1250">
                <a:latin typeface="Times New Roman"/>
                <a:cs typeface="Times New Roman"/>
              </a:rPr>
              <a:t>changing values of variables or </a:t>
            </a:r>
            <a:r>
              <a:rPr dirty="0" sz="1250" spc="-5">
                <a:latin typeface="Times New Roman"/>
                <a:cs typeface="Times New Roman"/>
              </a:rPr>
              <a:t>expressions </a:t>
            </a:r>
            <a:r>
              <a:rPr dirty="0" sz="1250">
                <a:latin typeface="Times New Roman"/>
                <a:cs typeface="Times New Roman"/>
              </a:rPr>
              <a:t>as your </a:t>
            </a:r>
            <a:r>
              <a:rPr dirty="0" sz="1250" spc="-5">
                <a:latin typeface="Times New Roman"/>
                <a:cs typeface="Times New Roman"/>
              </a:rPr>
              <a:t>program  runs. </a:t>
            </a:r>
            <a:r>
              <a:rPr dirty="0" sz="1250">
                <a:latin typeface="Times New Roman"/>
                <a:cs typeface="Times New Roman"/>
              </a:rPr>
              <a:t>After you enter a watch </a:t>
            </a:r>
            <a:r>
              <a:rPr dirty="0" sz="1250" spc="-5">
                <a:latin typeface="Times New Roman"/>
                <a:cs typeface="Times New Roman"/>
              </a:rPr>
              <a:t>expression, </a:t>
            </a:r>
            <a:r>
              <a:rPr dirty="0" sz="1250">
                <a:latin typeface="Times New Roman"/>
                <a:cs typeface="Times New Roman"/>
              </a:rPr>
              <a:t>the Watch window displays the current value of the  </a:t>
            </a:r>
            <a:r>
              <a:rPr dirty="0" sz="1250" spc="-5">
                <a:latin typeface="Times New Roman"/>
                <a:cs typeface="Times New Roman"/>
              </a:rPr>
              <a:t>expression. </a:t>
            </a:r>
            <a:r>
              <a:rPr dirty="0" sz="1250">
                <a:latin typeface="Times New Roman"/>
                <a:cs typeface="Times New Roman"/>
              </a:rPr>
              <a:t>As your program </a:t>
            </a:r>
            <a:r>
              <a:rPr dirty="0" sz="1250" spc="-5">
                <a:latin typeface="Times New Roman"/>
                <a:cs typeface="Times New Roman"/>
              </a:rPr>
              <a:t>runs, </a:t>
            </a:r>
            <a:r>
              <a:rPr dirty="0" sz="1250">
                <a:latin typeface="Times New Roman"/>
                <a:cs typeface="Times New Roman"/>
              </a:rPr>
              <a:t>the value of the watch changes as your </a:t>
            </a:r>
            <a:r>
              <a:rPr dirty="0" sz="1250" spc="-5">
                <a:latin typeface="Times New Roman"/>
                <a:cs typeface="Times New Roman"/>
              </a:rPr>
              <a:t>program </a:t>
            </a:r>
            <a:r>
              <a:rPr dirty="0" sz="1250">
                <a:latin typeface="Times New Roman"/>
                <a:cs typeface="Times New Roman"/>
              </a:rPr>
              <a:t>updates </a:t>
            </a:r>
            <a:r>
              <a:rPr dirty="0" sz="1250" spc="-5">
                <a:latin typeface="Times New Roman"/>
                <a:cs typeface="Times New Roman"/>
              </a:rPr>
              <a:t>the  </a:t>
            </a:r>
            <a:r>
              <a:rPr dirty="0" sz="1250">
                <a:latin typeface="Times New Roman"/>
                <a:cs typeface="Times New Roman"/>
              </a:rPr>
              <a:t>values of the variables in the watch</a:t>
            </a:r>
            <a:r>
              <a:rPr dirty="0" sz="1250" spc="35">
                <a:latin typeface="Times New Roman"/>
                <a:cs typeface="Times New Roman"/>
              </a:rPr>
              <a:t> </a:t>
            </a:r>
            <a:r>
              <a:rPr dirty="0" sz="1250">
                <a:latin typeface="Times New Roman"/>
                <a:cs typeface="Times New Roman"/>
              </a:rPr>
              <a:t>expression.</a:t>
            </a:r>
            <a:endParaRPr sz="125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Examining and Modifying</a:t>
            </a:r>
            <a:r>
              <a:rPr dirty="0" sz="2000" b="1">
                <a:latin typeface="Arial"/>
                <a:cs typeface="Arial"/>
              </a:rPr>
              <a:t> </a:t>
            </a:r>
            <a:r>
              <a:rPr dirty="0" sz="2000" spc="-5" b="1">
                <a:latin typeface="Arial"/>
                <a:cs typeface="Arial"/>
              </a:rPr>
              <a:t>Variables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0"/>
              </a:spcBef>
            </a:pPr>
            <a:endParaRPr sz="2500">
              <a:latin typeface="Arial"/>
              <a:cs typeface="Arial"/>
            </a:endParaRPr>
          </a:p>
          <a:p>
            <a:pPr algn="ctr" marR="23495">
              <a:lnSpc>
                <a:spcPct val="100000"/>
              </a:lnSpc>
            </a:pPr>
            <a:r>
              <a:rPr dirty="0" sz="1300" spc="-10" b="1">
                <a:latin typeface="Arial"/>
                <a:cs typeface="Arial"/>
              </a:rPr>
              <a:t>Stack</a:t>
            </a:r>
            <a:r>
              <a:rPr dirty="0" sz="1300" spc="-30" b="1">
                <a:latin typeface="Arial"/>
                <a:cs typeface="Arial"/>
              </a:rPr>
              <a:t> </a:t>
            </a:r>
            <a:r>
              <a:rPr dirty="0" sz="1300" spc="-10" b="1">
                <a:latin typeface="Arial"/>
                <a:cs typeface="Arial"/>
              </a:rPr>
              <a:t>window</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60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931032" y="2539364"/>
            <a:ext cx="1908175" cy="1253490"/>
            <a:chOff x="2931032" y="2539364"/>
            <a:chExt cx="1908175" cy="1253490"/>
          </a:xfrm>
        </p:grpSpPr>
        <p:sp>
          <p:nvSpPr>
            <p:cNvPr id="5" name="object 5"/>
            <p:cNvSpPr/>
            <p:nvPr/>
          </p:nvSpPr>
          <p:spPr>
            <a:xfrm>
              <a:off x="2951987" y="2560319"/>
              <a:ext cx="1866900" cy="121234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941319" y="2549651"/>
              <a:ext cx="1887855" cy="1233170"/>
            </a:xfrm>
            <a:custGeom>
              <a:avLst/>
              <a:gdLst/>
              <a:ahLst/>
              <a:cxnLst/>
              <a:rect l="l" t="t" r="r" b="b"/>
              <a:pathLst>
                <a:path w="1887854" h="1233170">
                  <a:moveTo>
                    <a:pt x="1887474" y="0"/>
                  </a:moveTo>
                  <a:lnTo>
                    <a:pt x="0" y="0"/>
                  </a:lnTo>
                  <a:lnTo>
                    <a:pt x="0" y="1232915"/>
                  </a:lnTo>
                  <a:lnTo>
                    <a:pt x="1887474" y="1232915"/>
                  </a:lnTo>
                  <a:lnTo>
                    <a:pt x="1887474"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6325235" cy="880744"/>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Examining </a:t>
            </a:r>
            <a:r>
              <a:rPr dirty="0" sz="1250" spc="5" b="1">
                <a:latin typeface="Arial"/>
                <a:cs typeface="Arial"/>
              </a:rPr>
              <a:t>and </a:t>
            </a:r>
            <a:r>
              <a:rPr dirty="0" sz="1250" b="1">
                <a:latin typeface="Arial"/>
                <a:cs typeface="Arial"/>
              </a:rPr>
              <a:t>Modifying Variables</a:t>
            </a:r>
            <a:r>
              <a:rPr dirty="0" sz="1250" spc="-5" b="1">
                <a:latin typeface="Arial"/>
                <a:cs typeface="Arial"/>
              </a:rPr>
              <a:t> </a:t>
            </a:r>
            <a:r>
              <a:rPr dirty="0" sz="1250" b="1">
                <a:latin typeface="Arial"/>
                <a:cs typeface="Arial"/>
              </a:rPr>
              <a:t>(continued)</a:t>
            </a:r>
            <a:endParaRPr sz="1250">
              <a:latin typeface="Arial"/>
              <a:cs typeface="Arial"/>
            </a:endParaRPr>
          </a:p>
          <a:p>
            <a:pPr marL="132080" marR="5080">
              <a:lnSpc>
                <a:spcPct val="100000"/>
              </a:lnSpc>
              <a:spcBef>
                <a:spcPts val="360"/>
              </a:spcBef>
            </a:pPr>
            <a:r>
              <a:rPr dirty="0" sz="1250">
                <a:latin typeface="Times New Roman"/>
                <a:cs typeface="Times New Roman"/>
              </a:rPr>
              <a:t>You can activate the Stack window by using View </a:t>
            </a:r>
            <a:r>
              <a:rPr dirty="0" sz="1250" spc="5">
                <a:latin typeface="Times New Roman"/>
                <a:cs typeface="Times New Roman"/>
              </a:rPr>
              <a:t>&gt; </a:t>
            </a:r>
            <a:r>
              <a:rPr dirty="0" sz="1250">
                <a:latin typeface="Times New Roman"/>
                <a:cs typeface="Times New Roman"/>
              </a:rPr>
              <a:t>Debugger </a:t>
            </a:r>
            <a:r>
              <a:rPr dirty="0" sz="1250" spc="5">
                <a:latin typeface="Times New Roman"/>
                <a:cs typeface="Times New Roman"/>
              </a:rPr>
              <a:t>&gt; </a:t>
            </a:r>
            <a:r>
              <a:rPr dirty="0" sz="1250">
                <a:latin typeface="Times New Roman"/>
                <a:cs typeface="Times New Roman"/>
              </a:rPr>
              <a:t>Stack. It displays the call </a:t>
            </a:r>
            <a:r>
              <a:rPr dirty="0" sz="1250" spc="-5">
                <a:latin typeface="Times New Roman"/>
                <a:cs typeface="Times New Roman"/>
              </a:rPr>
              <a:t>stack  </a:t>
            </a:r>
            <a:r>
              <a:rPr dirty="0" sz="1250">
                <a:latin typeface="Times New Roman"/>
                <a:cs typeface="Times New Roman"/>
              </a:rPr>
              <a:t>for the current thread. When </a:t>
            </a:r>
            <a:r>
              <a:rPr dirty="0" sz="1250" spc="5">
                <a:latin typeface="Times New Roman"/>
                <a:cs typeface="Times New Roman"/>
              </a:rPr>
              <a:t>you </a:t>
            </a:r>
            <a:r>
              <a:rPr dirty="0" sz="1250" spc="-5">
                <a:latin typeface="Times New Roman"/>
                <a:cs typeface="Times New Roman"/>
              </a:rPr>
              <a:t>select </a:t>
            </a:r>
            <a:r>
              <a:rPr dirty="0" sz="1250">
                <a:latin typeface="Times New Roman"/>
                <a:cs typeface="Times New Roman"/>
              </a:rPr>
              <a:t>a line in the Stack window, the Data window, </a:t>
            </a:r>
            <a:r>
              <a:rPr dirty="0" sz="1250" spc="5">
                <a:latin typeface="Times New Roman"/>
                <a:cs typeface="Times New Roman"/>
              </a:rPr>
              <a:t>Watch  </a:t>
            </a:r>
            <a:r>
              <a:rPr dirty="0" sz="1250">
                <a:latin typeface="Times New Roman"/>
                <a:cs typeface="Times New Roman"/>
              </a:rPr>
              <a:t>window, and all other windows are updated to show data for the </a:t>
            </a:r>
            <a:r>
              <a:rPr dirty="0" sz="1250" spc="-5">
                <a:latin typeface="Times New Roman"/>
                <a:cs typeface="Times New Roman"/>
              </a:rPr>
              <a:t>selected</a:t>
            </a:r>
            <a:r>
              <a:rPr dirty="0" sz="1250" spc="40">
                <a:latin typeface="Times New Roman"/>
                <a:cs typeface="Times New Roman"/>
              </a:rPr>
              <a:t> </a:t>
            </a:r>
            <a:r>
              <a:rPr dirty="0" sz="1250">
                <a:latin typeface="Times New Roman"/>
                <a:cs typeface="Times New Roman"/>
              </a:rPr>
              <a:t>class.</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2</a:t>
            </a:r>
            <a:r>
              <a:rPr dirty="0" sz="800" spc="-130">
                <a:latin typeface="Garuda"/>
                <a:cs typeface="Garuda"/>
              </a:rPr>
              <a:t>ric</a:t>
            </a:r>
            <a:r>
              <a:rPr dirty="0" sz="1150" spc="-130" b="1">
                <a:latin typeface="Arial"/>
                <a:cs typeface="Arial"/>
              </a:rPr>
              <a:t>1</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933" y="502158"/>
            <a:ext cx="6539865" cy="4905375"/>
          </a:xfrm>
          <a:prstGeom prst="rect">
            <a:avLst/>
          </a:prstGeom>
          <a:ln w="9905">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Examining and Modifying</a:t>
            </a:r>
            <a:r>
              <a:rPr dirty="0" sz="2000" b="1">
                <a:latin typeface="Arial"/>
                <a:cs typeface="Arial"/>
              </a:rPr>
              <a:t> </a:t>
            </a:r>
            <a:r>
              <a:rPr dirty="0" sz="2000" spc="-5" b="1">
                <a:latin typeface="Arial"/>
                <a:cs typeface="Arial"/>
              </a:rPr>
              <a:t>Variables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15"/>
              </a:spcBef>
            </a:pPr>
            <a:endParaRPr sz="1850">
              <a:latin typeface="Arial"/>
              <a:cs typeface="Arial"/>
            </a:endParaRPr>
          </a:p>
          <a:p>
            <a:pPr algn="ctr" marR="23495">
              <a:lnSpc>
                <a:spcPct val="100000"/>
              </a:lnSpc>
            </a:pPr>
            <a:r>
              <a:rPr dirty="0" sz="1300" spc="-10" b="1">
                <a:latin typeface="Arial"/>
                <a:cs typeface="Arial"/>
              </a:rPr>
              <a:t>Classes</a:t>
            </a:r>
            <a:r>
              <a:rPr dirty="0" sz="1300" spc="-15" b="1">
                <a:latin typeface="Arial"/>
                <a:cs typeface="Arial"/>
              </a:rPr>
              <a:t> window</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25"/>
              </a:spcBef>
            </a:pPr>
            <a:endParaRPr sz="205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3118485" y="2007489"/>
            <a:ext cx="1533525" cy="2350770"/>
            <a:chOff x="3118485" y="2007489"/>
            <a:chExt cx="1533525" cy="2350770"/>
          </a:xfrm>
        </p:grpSpPr>
        <p:sp>
          <p:nvSpPr>
            <p:cNvPr id="5" name="object 5"/>
            <p:cNvSpPr/>
            <p:nvPr/>
          </p:nvSpPr>
          <p:spPr>
            <a:xfrm>
              <a:off x="3139440" y="2029206"/>
              <a:ext cx="1491996" cy="230886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128772" y="2017776"/>
              <a:ext cx="1512570" cy="2330450"/>
            </a:xfrm>
            <a:custGeom>
              <a:avLst/>
              <a:gdLst/>
              <a:ahLst/>
              <a:cxnLst/>
              <a:rect l="l" t="t" r="r" b="b"/>
              <a:pathLst>
                <a:path w="1512570" h="2330450">
                  <a:moveTo>
                    <a:pt x="1512570" y="0"/>
                  </a:moveTo>
                  <a:lnTo>
                    <a:pt x="0" y="0"/>
                  </a:lnTo>
                  <a:lnTo>
                    <a:pt x="0" y="2330196"/>
                  </a:lnTo>
                  <a:lnTo>
                    <a:pt x="1512570" y="2330196"/>
                  </a:lnTo>
                  <a:lnTo>
                    <a:pt x="151257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693673" y="5612414"/>
            <a:ext cx="5883910" cy="880744"/>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Examining </a:t>
            </a:r>
            <a:r>
              <a:rPr dirty="0" sz="1250" spc="5" b="1">
                <a:latin typeface="Arial"/>
                <a:cs typeface="Arial"/>
              </a:rPr>
              <a:t>and </a:t>
            </a:r>
            <a:r>
              <a:rPr dirty="0" sz="1250" b="1">
                <a:latin typeface="Arial"/>
                <a:cs typeface="Arial"/>
              </a:rPr>
              <a:t>Modifying Variables</a:t>
            </a:r>
            <a:r>
              <a:rPr dirty="0" sz="1250" spc="-5" b="1">
                <a:latin typeface="Arial"/>
                <a:cs typeface="Arial"/>
              </a:rPr>
              <a:t> </a:t>
            </a:r>
            <a:r>
              <a:rPr dirty="0" sz="1250" b="1">
                <a:latin typeface="Arial"/>
                <a:cs typeface="Arial"/>
              </a:rPr>
              <a:t>(continued)</a:t>
            </a:r>
            <a:endParaRPr sz="1250">
              <a:latin typeface="Arial"/>
              <a:cs typeface="Arial"/>
            </a:endParaRPr>
          </a:p>
          <a:p>
            <a:pPr marL="132080" marR="5080">
              <a:lnSpc>
                <a:spcPct val="100000"/>
              </a:lnSpc>
              <a:spcBef>
                <a:spcPts val="360"/>
              </a:spcBef>
            </a:pPr>
            <a:r>
              <a:rPr dirty="0" sz="1250">
                <a:latin typeface="Times New Roman"/>
                <a:cs typeface="Times New Roman"/>
              </a:rPr>
              <a:t>The </a:t>
            </a:r>
            <a:r>
              <a:rPr dirty="0" sz="1250" spc="-5">
                <a:latin typeface="Times New Roman"/>
                <a:cs typeface="Times New Roman"/>
              </a:rPr>
              <a:t>Classes </a:t>
            </a:r>
            <a:r>
              <a:rPr dirty="0" sz="1250">
                <a:latin typeface="Times New Roman"/>
                <a:cs typeface="Times New Roman"/>
              </a:rPr>
              <a:t>window </a:t>
            </a:r>
            <a:r>
              <a:rPr dirty="0" sz="1250" spc="-5">
                <a:latin typeface="Times New Roman"/>
                <a:cs typeface="Times New Roman"/>
              </a:rPr>
              <a:t>displays </a:t>
            </a:r>
            <a:r>
              <a:rPr dirty="0" sz="1250">
                <a:latin typeface="Times New Roman"/>
                <a:cs typeface="Times New Roman"/>
              </a:rPr>
              <a:t>all </a:t>
            </a:r>
            <a:r>
              <a:rPr dirty="0" sz="1250" spc="5">
                <a:latin typeface="Times New Roman"/>
                <a:cs typeface="Times New Roman"/>
              </a:rPr>
              <a:t>the </a:t>
            </a:r>
            <a:r>
              <a:rPr dirty="0" sz="1250">
                <a:latin typeface="Times New Roman"/>
                <a:cs typeface="Times New Roman"/>
              </a:rPr>
              <a:t>classes that are currently being loaded to execute the  program. If used with Oracle Java </a:t>
            </a:r>
            <a:r>
              <a:rPr dirty="0" sz="1250" spc="-5">
                <a:latin typeface="Times New Roman"/>
                <a:cs typeface="Times New Roman"/>
              </a:rPr>
              <a:t>Virtual </a:t>
            </a:r>
            <a:r>
              <a:rPr dirty="0" sz="1250">
                <a:latin typeface="Times New Roman"/>
                <a:cs typeface="Times New Roman"/>
              </a:rPr>
              <a:t>Machine (OJVM), it also shows the number </a:t>
            </a:r>
            <a:r>
              <a:rPr dirty="0" sz="1250" spc="-5">
                <a:latin typeface="Times New Roman"/>
                <a:cs typeface="Times New Roman"/>
              </a:rPr>
              <a:t>of  </a:t>
            </a:r>
            <a:r>
              <a:rPr dirty="0" sz="1250">
                <a:latin typeface="Times New Roman"/>
                <a:cs typeface="Times New Roman"/>
              </a:rPr>
              <a:t>instances of a </a:t>
            </a:r>
            <a:r>
              <a:rPr dirty="0" sz="1250" spc="-5">
                <a:latin typeface="Times New Roman"/>
                <a:cs typeface="Times New Roman"/>
              </a:rPr>
              <a:t>class </a:t>
            </a:r>
            <a:r>
              <a:rPr dirty="0" sz="1250">
                <a:latin typeface="Times New Roman"/>
                <a:cs typeface="Times New Roman"/>
              </a:rPr>
              <a:t>and the memory used by those</a:t>
            </a:r>
            <a:r>
              <a:rPr dirty="0" sz="1250" spc="5">
                <a:latin typeface="Times New Roman"/>
                <a:cs typeface="Times New Roman"/>
              </a:rPr>
              <a:t> </a:t>
            </a:r>
            <a:r>
              <a:rPr dirty="0" sz="1250">
                <a:latin typeface="Times New Roman"/>
                <a:cs typeface="Times New Roman"/>
              </a:rPr>
              <a:t>instances.</a:t>
            </a:r>
            <a:endParaRPr sz="1250">
              <a:latin typeface="Times New Roman"/>
              <a:cs typeface="Times New Roman"/>
            </a:endParaRPr>
          </a:p>
        </p:txBody>
      </p:sp>
      <p:sp>
        <p:nvSpPr>
          <p:cNvPr id="9" name="object 9"/>
          <p:cNvSpPr txBox="1"/>
          <p:nvPr/>
        </p:nvSpPr>
        <p:spPr>
          <a:xfrm>
            <a:off x="749300" y="9471294"/>
            <a:ext cx="6168390" cy="436880"/>
          </a:xfrm>
          <a:prstGeom prst="rect">
            <a:avLst/>
          </a:prstGeom>
        </p:spPr>
        <p:txBody>
          <a:bodyPr wrap="square" lIns="0" tIns="0" rIns="0" bIns="0" rtlCol="0" vert="horz">
            <a:spAutoFit/>
          </a:bodyPr>
          <a:lstStyle/>
          <a:p>
            <a:pPr marL="12700" marR="5080">
              <a:lnSpc>
                <a:spcPct val="99500"/>
              </a:lnSpc>
            </a:pPr>
            <a:r>
              <a:rPr dirty="0" sz="800" spc="-5">
                <a:latin typeface="Garuda"/>
                <a:cs typeface="Garuda"/>
              </a:rPr>
              <a:t>Development Program </a:t>
            </a:r>
            <a:r>
              <a:rPr dirty="0" sz="800" spc="-295">
                <a:latin typeface="Garuda"/>
                <a:cs typeface="Garuda"/>
              </a:rPr>
              <a:t>(</a:t>
            </a:r>
            <a:r>
              <a:rPr dirty="0" sz="1150" spc="-295" b="1">
                <a:latin typeface="Arial"/>
                <a:cs typeface="Arial"/>
              </a:rPr>
              <a:t>O</a:t>
            </a:r>
            <a:r>
              <a:rPr dirty="0" sz="800" spc="-295">
                <a:latin typeface="Garuda"/>
                <a:cs typeface="Garuda"/>
              </a:rPr>
              <a:t>W</a:t>
            </a:r>
            <a:r>
              <a:rPr dirty="0" sz="1150" spc="-295" b="1">
                <a:latin typeface="Arial"/>
                <a:cs typeface="Arial"/>
              </a:rPr>
              <a:t>r</a:t>
            </a:r>
            <a:r>
              <a:rPr dirty="0" sz="800" spc="-295">
                <a:latin typeface="Garuda"/>
                <a:cs typeface="Garuda"/>
              </a:rPr>
              <a:t>D</a:t>
            </a:r>
            <a:r>
              <a:rPr dirty="0" sz="1150" spc="-295" b="1">
                <a:latin typeface="Arial"/>
                <a:cs typeface="Arial"/>
              </a:rPr>
              <a:t>a</a:t>
            </a:r>
            <a:r>
              <a:rPr dirty="0" sz="800" spc="-295">
                <a:latin typeface="Garuda"/>
                <a:cs typeface="Garuda"/>
              </a:rPr>
              <a:t>P</a:t>
            </a:r>
            <a:r>
              <a:rPr dirty="0" sz="1150" spc="-295" b="1">
                <a:latin typeface="Arial"/>
                <a:cs typeface="Arial"/>
              </a:rPr>
              <a:t>c</a:t>
            </a:r>
            <a:r>
              <a:rPr dirty="0" sz="800" spc="-295">
                <a:latin typeface="Garuda"/>
                <a:cs typeface="Garuda"/>
              </a:rPr>
              <a:t>)</a:t>
            </a:r>
            <a:r>
              <a:rPr dirty="0" sz="800" spc="-45">
                <a:latin typeface="Garuda"/>
                <a:cs typeface="Garuda"/>
              </a:rPr>
              <a:t> </a:t>
            </a:r>
            <a:r>
              <a:rPr dirty="0" sz="800" spc="-215">
                <a:latin typeface="Garuda"/>
                <a:cs typeface="Garuda"/>
              </a:rPr>
              <a:t>e</a:t>
            </a:r>
            <a:r>
              <a:rPr dirty="0" sz="1150" spc="-215" b="1">
                <a:latin typeface="Arial"/>
                <a:cs typeface="Arial"/>
              </a:rPr>
              <a:t>le</a:t>
            </a:r>
            <a:r>
              <a:rPr dirty="0" sz="800" spc="-215">
                <a:latin typeface="Garuda"/>
                <a:cs typeface="Garuda"/>
              </a:rPr>
              <a:t>Kit</a:t>
            </a:r>
            <a:r>
              <a:rPr dirty="0" sz="1150" spc="-215" b="1">
                <a:latin typeface="Arial"/>
                <a:cs typeface="Arial"/>
              </a:rPr>
              <a:t>D</a:t>
            </a:r>
            <a:r>
              <a:rPr dirty="0" sz="800" spc="-215">
                <a:latin typeface="Garuda"/>
                <a:cs typeface="Garuda"/>
              </a:rPr>
              <a:t>m</a:t>
            </a:r>
            <a:r>
              <a:rPr dirty="0" sz="1150" spc="-215" b="1">
                <a:latin typeface="Arial"/>
                <a:cs typeface="Arial"/>
              </a:rPr>
              <a:t>a</a:t>
            </a:r>
            <a:r>
              <a:rPr dirty="0" sz="800" spc="-215">
                <a:latin typeface="Garuda"/>
                <a:cs typeface="Garuda"/>
              </a:rPr>
              <a:t>at</a:t>
            </a:r>
            <a:r>
              <a:rPr dirty="0" sz="1150" spc="-215" b="1">
                <a:latin typeface="Arial"/>
                <a:cs typeface="Arial"/>
              </a:rPr>
              <a:t>t</a:t>
            </a:r>
            <a:r>
              <a:rPr dirty="0" sz="800" spc="-215">
                <a:latin typeface="Garuda"/>
                <a:cs typeface="Garuda"/>
              </a:rPr>
              <a:t>e</a:t>
            </a:r>
            <a:r>
              <a:rPr dirty="0" sz="1150" spc="-215" b="1">
                <a:latin typeface="Arial"/>
                <a:cs typeface="Arial"/>
              </a:rPr>
              <a:t>a</a:t>
            </a:r>
            <a:r>
              <a:rPr dirty="0" sz="800" spc="-215">
                <a:latin typeface="Garuda"/>
                <a:cs typeface="Garuda"/>
              </a:rPr>
              <a:t>ria</a:t>
            </a:r>
            <a:r>
              <a:rPr dirty="0" sz="1150" spc="-215" b="1">
                <a:latin typeface="Arial"/>
                <a:cs typeface="Arial"/>
              </a:rPr>
              <a:t>b</a:t>
            </a:r>
            <a:r>
              <a:rPr dirty="0" sz="800" spc="-215">
                <a:latin typeface="Garuda"/>
                <a:cs typeface="Garuda"/>
              </a:rPr>
              <a:t>ls</a:t>
            </a:r>
            <a:r>
              <a:rPr dirty="0" sz="1150" spc="-215" b="1">
                <a:latin typeface="Arial"/>
                <a:cs typeface="Arial"/>
              </a:rPr>
              <a:t>a</a:t>
            </a:r>
            <a:r>
              <a:rPr dirty="0" sz="800" spc="-215">
                <a:latin typeface="Garuda"/>
                <a:cs typeface="Garuda"/>
              </a:rPr>
              <a:t>a</a:t>
            </a:r>
            <a:r>
              <a:rPr dirty="0" sz="1150" spc="-215" b="1">
                <a:latin typeface="Arial"/>
                <a:cs typeface="Arial"/>
              </a:rPr>
              <a:t>s</a:t>
            </a:r>
            <a:r>
              <a:rPr dirty="0" sz="800" spc="-215">
                <a:latin typeface="Garuda"/>
                <a:cs typeface="Garuda"/>
              </a:rPr>
              <a:t>re</a:t>
            </a:r>
            <a:r>
              <a:rPr dirty="0" sz="1150" spc="-215" b="1">
                <a:latin typeface="Arial"/>
                <a:cs typeface="Arial"/>
              </a:rPr>
              <a:t>e</a:t>
            </a:r>
            <a:r>
              <a:rPr dirty="0" sz="800" spc="-215">
                <a:latin typeface="Garuda"/>
                <a:cs typeface="Garuda"/>
              </a:rPr>
              <a:t>p</a:t>
            </a:r>
            <a:r>
              <a:rPr dirty="0" sz="1150" spc="-215" b="1">
                <a:latin typeface="Arial"/>
                <a:cs typeface="Arial"/>
              </a:rPr>
              <a:t>1</a:t>
            </a:r>
            <a:r>
              <a:rPr dirty="0" sz="800" spc="-215">
                <a:latin typeface="Garuda"/>
                <a:cs typeface="Garuda"/>
              </a:rPr>
              <a:t>ro</a:t>
            </a:r>
            <a:r>
              <a:rPr dirty="0" sz="1150" spc="-215" b="1">
                <a:latin typeface="Arial"/>
                <a:cs typeface="Arial"/>
              </a:rPr>
              <a:t>0</a:t>
            </a:r>
            <a:r>
              <a:rPr dirty="0" sz="800" spc="-215">
                <a:latin typeface="Garuda"/>
                <a:cs typeface="Garuda"/>
              </a:rPr>
              <a:t>vi</a:t>
            </a:r>
            <a:r>
              <a:rPr dirty="0" sz="1150" spc="-215" b="1" i="1">
                <a:latin typeface="Arial"/>
                <a:cs typeface="Arial"/>
              </a:rPr>
              <a:t>g</a:t>
            </a:r>
            <a:r>
              <a:rPr dirty="0" sz="800" spc="-215">
                <a:latin typeface="Garuda"/>
                <a:cs typeface="Garuda"/>
              </a:rPr>
              <a:t>de</a:t>
            </a:r>
            <a:r>
              <a:rPr dirty="0" sz="1150" spc="-215" b="1">
                <a:latin typeface="Arial"/>
                <a:cs typeface="Arial"/>
              </a:rPr>
              <a:t>:</a:t>
            </a:r>
            <a:r>
              <a:rPr dirty="0" sz="800" spc="-215">
                <a:latin typeface="Garuda"/>
                <a:cs typeface="Garuda"/>
              </a:rPr>
              <a:t>d</a:t>
            </a:r>
            <a:r>
              <a:rPr dirty="0" sz="1150" spc="-215" b="1">
                <a:latin typeface="Arial"/>
                <a:cs typeface="Arial"/>
              </a:rPr>
              <a:t>D</a:t>
            </a:r>
            <a:r>
              <a:rPr dirty="0" sz="800" spc="-215">
                <a:latin typeface="Garuda"/>
                <a:cs typeface="Garuda"/>
              </a:rPr>
              <a:t>fo</a:t>
            </a:r>
            <a:r>
              <a:rPr dirty="0" sz="1150" spc="-215" b="1">
                <a:latin typeface="Arial"/>
                <a:cs typeface="Arial"/>
              </a:rPr>
              <a:t>e</a:t>
            </a:r>
            <a:r>
              <a:rPr dirty="0" sz="800" spc="-215">
                <a:latin typeface="Garuda"/>
                <a:cs typeface="Garuda"/>
              </a:rPr>
              <a:t>r </a:t>
            </a:r>
            <a:r>
              <a:rPr dirty="0" sz="800" spc="-240">
                <a:latin typeface="Garuda"/>
                <a:cs typeface="Garuda"/>
              </a:rPr>
              <a:t>W</a:t>
            </a:r>
            <a:r>
              <a:rPr dirty="0" sz="1150" spc="-240" b="1">
                <a:latin typeface="Arial"/>
                <a:cs typeface="Arial"/>
              </a:rPr>
              <a:t>ve</a:t>
            </a:r>
            <a:r>
              <a:rPr dirty="0" sz="800" spc="-240">
                <a:latin typeface="Garuda"/>
                <a:cs typeface="Garuda"/>
              </a:rPr>
              <a:t>DP</a:t>
            </a:r>
            <a:r>
              <a:rPr dirty="0" sz="1150" spc="-240" b="1">
                <a:latin typeface="Arial"/>
                <a:cs typeface="Arial"/>
              </a:rPr>
              <a:t>lo</a:t>
            </a:r>
            <a:r>
              <a:rPr dirty="0" sz="800" spc="-240">
                <a:latin typeface="Garuda"/>
                <a:cs typeface="Garuda"/>
              </a:rPr>
              <a:t>in</a:t>
            </a:r>
            <a:r>
              <a:rPr dirty="0" sz="1150" spc="-240" b="1">
                <a:latin typeface="Arial"/>
                <a:cs typeface="Arial"/>
              </a:rPr>
              <a:t>p</a:t>
            </a:r>
            <a:r>
              <a:rPr dirty="0" sz="800" spc="-240">
                <a:latin typeface="Garuda"/>
                <a:cs typeface="Garuda"/>
              </a:rPr>
              <a:t>-cl</a:t>
            </a:r>
            <a:r>
              <a:rPr dirty="0" sz="1150" spc="-240" b="1">
                <a:latin typeface="Arial"/>
                <a:cs typeface="Arial"/>
              </a:rPr>
              <a:t>P</a:t>
            </a:r>
            <a:r>
              <a:rPr dirty="0" sz="800" spc="-240">
                <a:latin typeface="Garuda"/>
                <a:cs typeface="Garuda"/>
              </a:rPr>
              <a:t>as</a:t>
            </a:r>
            <a:r>
              <a:rPr dirty="0" sz="1150" spc="-240" b="1">
                <a:latin typeface="Arial"/>
                <a:cs typeface="Arial"/>
              </a:rPr>
              <a:t>L</a:t>
            </a:r>
            <a:r>
              <a:rPr dirty="0" sz="800" spc="-240">
                <a:latin typeface="Garuda"/>
                <a:cs typeface="Garuda"/>
              </a:rPr>
              <a:t>s </a:t>
            </a:r>
            <a:r>
              <a:rPr dirty="0" sz="1150" spc="-240" b="1">
                <a:latin typeface="Arial"/>
                <a:cs typeface="Arial"/>
              </a:rPr>
              <a:t>/</a:t>
            </a:r>
            <a:r>
              <a:rPr dirty="0" sz="800" spc="-240">
                <a:latin typeface="Garuda"/>
                <a:cs typeface="Garuda"/>
              </a:rPr>
              <a:t>u</a:t>
            </a:r>
            <a:r>
              <a:rPr dirty="0" sz="1150" spc="-240" b="1">
                <a:latin typeface="Arial"/>
                <a:cs typeface="Arial"/>
              </a:rPr>
              <a:t>S</a:t>
            </a:r>
            <a:r>
              <a:rPr dirty="0" sz="800" spc="-240">
                <a:latin typeface="Garuda"/>
                <a:cs typeface="Garuda"/>
              </a:rPr>
              <a:t>se</a:t>
            </a:r>
            <a:r>
              <a:rPr dirty="0" sz="1150" spc="-240" b="1">
                <a:latin typeface="Arial"/>
                <a:cs typeface="Arial"/>
              </a:rPr>
              <a:t>Q</a:t>
            </a:r>
            <a:r>
              <a:rPr dirty="0" sz="800" spc="-240">
                <a:latin typeface="Garuda"/>
                <a:cs typeface="Garuda"/>
              </a:rPr>
              <a:t>o</a:t>
            </a:r>
            <a:r>
              <a:rPr dirty="0" sz="1150" spc="-240" b="1">
                <a:latin typeface="Arial"/>
                <a:cs typeface="Arial"/>
              </a:rPr>
              <a:t>L</a:t>
            </a:r>
            <a:r>
              <a:rPr dirty="0" sz="800" spc="-240">
                <a:latin typeface="Garuda"/>
                <a:cs typeface="Garuda"/>
              </a:rPr>
              <a:t>nly</a:t>
            </a:r>
            <a:r>
              <a:rPr dirty="0" sz="1150" spc="-240" b="1">
                <a:latin typeface="Arial"/>
                <a:cs typeface="Arial"/>
              </a:rPr>
              <a:t>P</a:t>
            </a:r>
            <a:r>
              <a:rPr dirty="0" sz="800" spc="-240">
                <a:latin typeface="Garuda"/>
                <a:cs typeface="Garuda"/>
              </a:rPr>
              <a:t>. </a:t>
            </a:r>
            <a:r>
              <a:rPr dirty="0" sz="800" spc="-210">
                <a:latin typeface="Garuda"/>
                <a:cs typeface="Garuda"/>
              </a:rPr>
              <a:t>C</a:t>
            </a:r>
            <a:r>
              <a:rPr dirty="0" sz="1150" spc="-210" b="1">
                <a:latin typeface="Arial"/>
                <a:cs typeface="Arial"/>
              </a:rPr>
              <a:t>r</a:t>
            </a:r>
            <a:r>
              <a:rPr dirty="0" sz="800" spc="-210">
                <a:latin typeface="Garuda"/>
                <a:cs typeface="Garuda"/>
              </a:rPr>
              <a:t>o</a:t>
            </a:r>
            <a:r>
              <a:rPr dirty="0" sz="1150" spc="-210" b="1">
                <a:latin typeface="Arial"/>
                <a:cs typeface="Arial"/>
              </a:rPr>
              <a:t>o</a:t>
            </a:r>
            <a:r>
              <a:rPr dirty="0" sz="800" spc="-210">
                <a:latin typeface="Garuda"/>
                <a:cs typeface="Garuda"/>
              </a:rPr>
              <a:t>p</a:t>
            </a:r>
            <a:r>
              <a:rPr dirty="0" sz="1150" spc="-210" b="1">
                <a:latin typeface="Arial"/>
                <a:cs typeface="Arial"/>
              </a:rPr>
              <a:t>g</a:t>
            </a:r>
            <a:r>
              <a:rPr dirty="0" sz="800" spc="-210">
                <a:latin typeface="Garuda"/>
                <a:cs typeface="Garuda"/>
              </a:rPr>
              <a:t>yin</a:t>
            </a:r>
            <a:r>
              <a:rPr dirty="0" sz="1150" spc="-210" b="1">
                <a:latin typeface="Arial"/>
                <a:cs typeface="Arial"/>
              </a:rPr>
              <a:t>r</a:t>
            </a:r>
            <a:r>
              <a:rPr dirty="0" sz="800" spc="-210">
                <a:latin typeface="Garuda"/>
                <a:cs typeface="Garuda"/>
              </a:rPr>
              <a:t>g</a:t>
            </a:r>
            <a:r>
              <a:rPr dirty="0" sz="1150" spc="-210" b="1">
                <a:latin typeface="Arial"/>
                <a:cs typeface="Arial"/>
              </a:rPr>
              <a:t>am</a:t>
            </a:r>
            <a:r>
              <a:rPr dirty="0" sz="800" spc="-210">
                <a:latin typeface="Garuda"/>
                <a:cs typeface="Garuda"/>
              </a:rPr>
              <a:t>eKit</a:t>
            </a:r>
            <a:r>
              <a:rPr dirty="0" sz="1150" spc="-210" b="1">
                <a:latin typeface="Arial"/>
                <a:cs typeface="Arial"/>
              </a:rPr>
              <a:t>U</a:t>
            </a:r>
            <a:r>
              <a:rPr dirty="0" sz="800" spc="-210">
                <a:latin typeface="Garuda"/>
                <a:cs typeface="Garuda"/>
              </a:rPr>
              <a:t>m</a:t>
            </a:r>
            <a:r>
              <a:rPr dirty="0" sz="1150" spc="-210" b="1">
                <a:latin typeface="Arial"/>
                <a:cs typeface="Arial"/>
              </a:rPr>
              <a:t>n</a:t>
            </a:r>
            <a:r>
              <a:rPr dirty="0" sz="800" spc="-210">
                <a:latin typeface="Garuda"/>
                <a:cs typeface="Garuda"/>
              </a:rPr>
              <a:t>at</a:t>
            </a:r>
            <a:r>
              <a:rPr dirty="0" sz="1150" spc="-210" b="1">
                <a:latin typeface="Arial"/>
                <a:cs typeface="Arial"/>
              </a:rPr>
              <a:t>i</a:t>
            </a:r>
            <a:r>
              <a:rPr dirty="0" sz="800" spc="-210">
                <a:latin typeface="Garuda"/>
                <a:cs typeface="Garuda"/>
              </a:rPr>
              <a:t>e</a:t>
            </a:r>
            <a:r>
              <a:rPr dirty="0" sz="1150" spc="-210" b="1">
                <a:latin typeface="Arial"/>
                <a:cs typeface="Arial"/>
              </a:rPr>
              <a:t>t</a:t>
            </a:r>
            <a:r>
              <a:rPr dirty="0" sz="800" spc="-210">
                <a:latin typeface="Garuda"/>
                <a:cs typeface="Garuda"/>
              </a:rPr>
              <a:t>r</a:t>
            </a:r>
            <a:r>
              <a:rPr dirty="0" sz="1150" spc="-210" b="1">
                <a:latin typeface="Arial"/>
                <a:cs typeface="Arial"/>
              </a:rPr>
              <a:t>s</a:t>
            </a:r>
            <a:r>
              <a:rPr dirty="0" sz="800" spc="-210">
                <a:latin typeface="Garuda"/>
                <a:cs typeface="Garuda"/>
              </a:rPr>
              <a:t>ials </a:t>
            </a:r>
            <a:r>
              <a:rPr dirty="0" sz="800" spc="-260">
                <a:latin typeface="Garuda"/>
                <a:cs typeface="Garuda"/>
              </a:rPr>
              <a:t>i</a:t>
            </a:r>
            <a:r>
              <a:rPr dirty="0" sz="1150" spc="-260" b="1">
                <a:latin typeface="Arial"/>
                <a:cs typeface="Arial"/>
              </a:rPr>
              <a:t>E</a:t>
            </a:r>
            <a:r>
              <a:rPr dirty="0" sz="800" spc="-260">
                <a:latin typeface="Garuda"/>
                <a:cs typeface="Garuda"/>
              </a:rPr>
              <a:t>s </a:t>
            </a:r>
            <a:r>
              <a:rPr dirty="0" sz="800" spc="-130">
                <a:latin typeface="Garuda"/>
                <a:cs typeface="Garuda"/>
              </a:rPr>
              <a:t>s</a:t>
            </a:r>
            <a:r>
              <a:rPr dirty="0" sz="1150" spc="-130" b="1">
                <a:latin typeface="Arial"/>
                <a:cs typeface="Arial"/>
              </a:rPr>
              <a:t>-</a:t>
            </a:r>
            <a:r>
              <a:rPr dirty="0" sz="800" spc="-130">
                <a:latin typeface="Garuda"/>
                <a:cs typeface="Garuda"/>
              </a:rPr>
              <a:t>t</a:t>
            </a:r>
            <a:r>
              <a:rPr dirty="0" sz="1150" spc="-130" b="1">
                <a:latin typeface="Arial"/>
                <a:cs typeface="Arial"/>
              </a:rPr>
              <a:t>2</a:t>
            </a:r>
            <a:r>
              <a:rPr dirty="0" sz="800" spc="-130">
                <a:latin typeface="Garuda"/>
                <a:cs typeface="Garuda"/>
              </a:rPr>
              <a:t>ric</a:t>
            </a:r>
            <a:r>
              <a:rPr dirty="0" sz="1150" spc="-130" b="1">
                <a:latin typeface="Arial"/>
                <a:cs typeface="Arial"/>
              </a:rPr>
              <a:t>2</a:t>
            </a:r>
            <a:r>
              <a:rPr dirty="0" sz="800" spc="-130">
                <a:latin typeface="Garuda"/>
                <a:cs typeface="Garuda"/>
              </a:rPr>
              <a:t>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88207" y="1981961"/>
            <a:ext cx="1405255" cy="1666875"/>
          </a:xfrm>
          <a:custGeom>
            <a:avLst/>
            <a:gdLst/>
            <a:ahLst/>
            <a:cxnLst/>
            <a:rect l="l" t="t" r="r" b="b"/>
            <a:pathLst>
              <a:path w="1405254" h="1666875">
                <a:moveTo>
                  <a:pt x="1405127" y="0"/>
                </a:moveTo>
                <a:lnTo>
                  <a:pt x="0" y="0"/>
                </a:lnTo>
                <a:lnTo>
                  <a:pt x="0" y="45719"/>
                </a:lnTo>
                <a:lnTo>
                  <a:pt x="72389" y="45719"/>
                </a:lnTo>
                <a:lnTo>
                  <a:pt x="88391" y="47243"/>
                </a:lnTo>
                <a:lnTo>
                  <a:pt x="148832" y="61221"/>
                </a:lnTo>
                <a:lnTo>
                  <a:pt x="200405" y="95249"/>
                </a:lnTo>
                <a:lnTo>
                  <a:pt x="225468" y="140822"/>
                </a:lnTo>
                <a:lnTo>
                  <a:pt x="231114" y="180070"/>
                </a:lnTo>
                <a:lnTo>
                  <a:pt x="232836" y="220341"/>
                </a:lnTo>
                <a:lnTo>
                  <a:pt x="234695" y="284987"/>
                </a:lnTo>
                <a:lnTo>
                  <a:pt x="234695" y="1380743"/>
                </a:lnTo>
                <a:lnTo>
                  <a:pt x="233933" y="1411223"/>
                </a:lnTo>
                <a:lnTo>
                  <a:pt x="233025" y="1463480"/>
                </a:lnTo>
                <a:lnTo>
                  <a:pt x="227845" y="1508180"/>
                </a:lnTo>
                <a:lnTo>
                  <a:pt x="216523" y="1545371"/>
                </a:lnTo>
                <a:lnTo>
                  <a:pt x="167966" y="1597420"/>
                </a:lnTo>
                <a:lnTo>
                  <a:pt x="126991" y="1612374"/>
                </a:lnTo>
                <a:lnTo>
                  <a:pt x="72389" y="1620011"/>
                </a:lnTo>
                <a:lnTo>
                  <a:pt x="54863" y="1620773"/>
                </a:lnTo>
                <a:lnTo>
                  <a:pt x="0" y="1620773"/>
                </a:lnTo>
                <a:lnTo>
                  <a:pt x="0" y="1666493"/>
                </a:lnTo>
                <a:lnTo>
                  <a:pt x="870965" y="1666493"/>
                </a:lnTo>
                <a:lnTo>
                  <a:pt x="870965" y="1620773"/>
                </a:lnTo>
                <a:lnTo>
                  <a:pt x="815339" y="1620773"/>
                </a:lnTo>
                <a:lnTo>
                  <a:pt x="798575" y="1620011"/>
                </a:lnTo>
                <a:lnTo>
                  <a:pt x="733829" y="1609820"/>
                </a:lnTo>
                <a:lnTo>
                  <a:pt x="677417" y="1577339"/>
                </a:lnTo>
                <a:lnTo>
                  <a:pt x="646273" y="1532001"/>
                </a:lnTo>
                <a:lnTo>
                  <a:pt x="638555" y="1490762"/>
                </a:lnTo>
                <a:lnTo>
                  <a:pt x="636362" y="1447854"/>
                </a:lnTo>
                <a:lnTo>
                  <a:pt x="634745" y="1380743"/>
                </a:lnTo>
                <a:lnTo>
                  <a:pt x="634745" y="870965"/>
                </a:lnTo>
                <a:lnTo>
                  <a:pt x="682751" y="870965"/>
                </a:lnTo>
                <a:lnTo>
                  <a:pt x="739586" y="875738"/>
                </a:lnTo>
                <a:lnTo>
                  <a:pt x="790739" y="885316"/>
                </a:lnTo>
                <a:lnTo>
                  <a:pt x="836447" y="899635"/>
                </a:lnTo>
                <a:lnTo>
                  <a:pt x="876946" y="918624"/>
                </a:lnTo>
                <a:lnTo>
                  <a:pt x="912470" y="942218"/>
                </a:lnTo>
                <a:lnTo>
                  <a:pt x="943255" y="970349"/>
                </a:lnTo>
                <a:lnTo>
                  <a:pt x="969538" y="1002950"/>
                </a:lnTo>
                <a:lnTo>
                  <a:pt x="991553" y="1039952"/>
                </a:lnTo>
                <a:lnTo>
                  <a:pt x="1009537" y="1081288"/>
                </a:lnTo>
                <a:lnTo>
                  <a:pt x="1023724" y="1126892"/>
                </a:lnTo>
                <a:lnTo>
                  <a:pt x="1034351" y="1176695"/>
                </a:lnTo>
                <a:lnTo>
                  <a:pt x="1045463" y="1259585"/>
                </a:lnTo>
                <a:lnTo>
                  <a:pt x="1088136" y="1259585"/>
                </a:lnTo>
                <a:lnTo>
                  <a:pt x="1088136" y="422909"/>
                </a:lnTo>
                <a:lnTo>
                  <a:pt x="1045463" y="422909"/>
                </a:lnTo>
                <a:lnTo>
                  <a:pt x="1040891" y="455675"/>
                </a:lnTo>
                <a:lnTo>
                  <a:pt x="1031174" y="506693"/>
                </a:lnTo>
                <a:lnTo>
                  <a:pt x="1018329" y="553641"/>
                </a:lnTo>
                <a:lnTo>
                  <a:pt x="1002197" y="596434"/>
                </a:lnTo>
                <a:lnTo>
                  <a:pt x="982618" y="634985"/>
                </a:lnTo>
                <a:lnTo>
                  <a:pt x="959433" y="669208"/>
                </a:lnTo>
                <a:lnTo>
                  <a:pt x="932483" y="699015"/>
                </a:lnTo>
                <a:lnTo>
                  <a:pt x="901606" y="724321"/>
                </a:lnTo>
                <a:lnTo>
                  <a:pt x="866645" y="745038"/>
                </a:lnTo>
                <a:lnTo>
                  <a:pt x="827438" y="761080"/>
                </a:lnTo>
                <a:lnTo>
                  <a:pt x="783827" y="772360"/>
                </a:lnTo>
                <a:lnTo>
                  <a:pt x="735651" y="778791"/>
                </a:lnTo>
                <a:lnTo>
                  <a:pt x="682751" y="780287"/>
                </a:lnTo>
                <a:lnTo>
                  <a:pt x="634745" y="780287"/>
                </a:lnTo>
                <a:lnTo>
                  <a:pt x="634745" y="96011"/>
                </a:lnTo>
                <a:lnTo>
                  <a:pt x="813815" y="96011"/>
                </a:lnTo>
                <a:lnTo>
                  <a:pt x="861828" y="96680"/>
                </a:lnTo>
                <a:lnTo>
                  <a:pt x="909834" y="98089"/>
                </a:lnTo>
                <a:lnTo>
                  <a:pt x="957760" y="100765"/>
                </a:lnTo>
                <a:lnTo>
                  <a:pt x="1005535" y="105231"/>
                </a:lnTo>
                <a:lnTo>
                  <a:pt x="1053083" y="112013"/>
                </a:lnTo>
                <a:lnTo>
                  <a:pt x="1094994" y="123443"/>
                </a:lnTo>
                <a:lnTo>
                  <a:pt x="1145866" y="142765"/>
                </a:lnTo>
                <a:lnTo>
                  <a:pt x="1190366" y="165449"/>
                </a:lnTo>
                <a:lnTo>
                  <a:pt x="1228833" y="191980"/>
                </a:lnTo>
                <a:lnTo>
                  <a:pt x="1261610" y="222842"/>
                </a:lnTo>
                <a:lnTo>
                  <a:pt x="1289037" y="258519"/>
                </a:lnTo>
                <a:lnTo>
                  <a:pt x="1311458" y="299496"/>
                </a:lnTo>
                <a:lnTo>
                  <a:pt x="1329213" y="346257"/>
                </a:lnTo>
                <a:lnTo>
                  <a:pt x="1342644" y="399287"/>
                </a:lnTo>
                <a:lnTo>
                  <a:pt x="1349502" y="437387"/>
                </a:lnTo>
                <a:lnTo>
                  <a:pt x="1354836" y="477773"/>
                </a:lnTo>
                <a:lnTo>
                  <a:pt x="1405127" y="477773"/>
                </a:lnTo>
                <a:lnTo>
                  <a:pt x="1405127" y="0"/>
                </a:lnTo>
                <a:close/>
              </a:path>
            </a:pathLst>
          </a:custGeom>
          <a:solidFill>
            <a:srgbClr val="CCCCCC"/>
          </a:solidFill>
        </p:spPr>
        <p:txBody>
          <a:bodyPr wrap="square" lIns="0" tIns="0" rIns="0" bIns="0" rtlCol="0"/>
          <a:lstStyle/>
          <a:p/>
        </p:txBody>
      </p:sp>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5"/>
              </a:spcBef>
            </a:pPr>
            <a:endParaRPr sz="2050">
              <a:latin typeface="Times New Roman"/>
              <a:cs typeface="Times New Roman"/>
            </a:endParaRPr>
          </a:p>
          <a:p>
            <a:pPr algn="ctr">
              <a:lnSpc>
                <a:spcPct val="100000"/>
              </a:lnSpc>
              <a:spcBef>
                <a:spcPts val="5"/>
              </a:spcBef>
            </a:pPr>
            <a:r>
              <a:rPr dirty="0" sz="2000" spc="-5" b="1">
                <a:latin typeface="Arial"/>
                <a:cs typeface="Arial"/>
              </a:rPr>
              <a:t>Using SQL</a:t>
            </a:r>
            <a:r>
              <a:rPr dirty="0" sz="2000" spc="-10" b="1">
                <a:latin typeface="Arial"/>
                <a:cs typeface="Arial"/>
              </a:rPr>
              <a:t> </a:t>
            </a:r>
            <a:r>
              <a:rPr dirty="0" sz="2000" spc="-5" b="1">
                <a:latin typeface="Arial"/>
                <a:cs typeface="Arial"/>
              </a:rPr>
              <a:t>Developer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5"/>
              </a:spcBef>
            </a:pPr>
            <a:endParaRPr sz="20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259181" y="3465520"/>
            <a:ext cx="3642360" cy="1292225"/>
            <a:chOff x="1259181" y="3465520"/>
            <a:chExt cx="3642360" cy="1292225"/>
          </a:xfrm>
        </p:grpSpPr>
        <p:sp>
          <p:nvSpPr>
            <p:cNvPr id="4" name="object 4"/>
            <p:cNvSpPr/>
            <p:nvPr/>
          </p:nvSpPr>
          <p:spPr>
            <a:xfrm>
              <a:off x="1259181" y="3465520"/>
              <a:ext cx="3337250" cy="1292054"/>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4590287" y="3647694"/>
              <a:ext cx="246379" cy="0"/>
            </a:xfrm>
            <a:custGeom>
              <a:avLst/>
              <a:gdLst/>
              <a:ahLst/>
              <a:cxnLst/>
              <a:rect l="l" t="t" r="r" b="b"/>
              <a:pathLst>
                <a:path w="246379" h="0">
                  <a:moveTo>
                    <a:pt x="0" y="0"/>
                  </a:moveTo>
                  <a:lnTo>
                    <a:pt x="246126" y="0"/>
                  </a:lnTo>
                </a:path>
              </a:pathLst>
            </a:custGeom>
            <a:ln w="20574">
              <a:solidFill>
                <a:srgbClr val="000000"/>
              </a:solidFill>
            </a:ln>
          </p:spPr>
          <p:txBody>
            <a:bodyPr wrap="square" lIns="0" tIns="0" rIns="0" bIns="0" rtlCol="0"/>
            <a:lstStyle/>
            <a:p/>
          </p:txBody>
        </p:sp>
        <p:sp>
          <p:nvSpPr>
            <p:cNvPr id="6" name="object 6"/>
            <p:cNvSpPr/>
            <p:nvPr/>
          </p:nvSpPr>
          <p:spPr>
            <a:xfrm>
              <a:off x="4834889" y="3614928"/>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7" name="object 7"/>
            <p:cNvSpPr/>
            <p:nvPr/>
          </p:nvSpPr>
          <p:spPr>
            <a:xfrm>
              <a:off x="4603242" y="3883913"/>
              <a:ext cx="224154" cy="0"/>
            </a:xfrm>
            <a:custGeom>
              <a:avLst/>
              <a:gdLst/>
              <a:ahLst/>
              <a:cxnLst/>
              <a:rect l="l" t="t" r="r" b="b"/>
              <a:pathLst>
                <a:path w="224154" h="0">
                  <a:moveTo>
                    <a:pt x="0" y="0"/>
                  </a:moveTo>
                  <a:lnTo>
                    <a:pt x="224028" y="0"/>
                  </a:lnTo>
                </a:path>
              </a:pathLst>
            </a:custGeom>
            <a:ln w="20574">
              <a:solidFill>
                <a:srgbClr val="000000"/>
              </a:solidFill>
            </a:ln>
          </p:spPr>
          <p:txBody>
            <a:bodyPr wrap="square" lIns="0" tIns="0" rIns="0" bIns="0" rtlCol="0"/>
            <a:lstStyle/>
            <a:p/>
          </p:txBody>
        </p:sp>
        <p:sp>
          <p:nvSpPr>
            <p:cNvPr id="8" name="object 8"/>
            <p:cNvSpPr/>
            <p:nvPr/>
          </p:nvSpPr>
          <p:spPr>
            <a:xfrm>
              <a:off x="4825745" y="3851147"/>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9" name="object 9"/>
            <p:cNvSpPr/>
            <p:nvPr/>
          </p:nvSpPr>
          <p:spPr>
            <a:xfrm>
              <a:off x="4599431" y="4346447"/>
              <a:ext cx="224154" cy="0"/>
            </a:xfrm>
            <a:custGeom>
              <a:avLst/>
              <a:gdLst/>
              <a:ahLst/>
              <a:cxnLst/>
              <a:rect l="l" t="t" r="r" b="b"/>
              <a:pathLst>
                <a:path w="224154" h="0">
                  <a:moveTo>
                    <a:pt x="0" y="0"/>
                  </a:moveTo>
                  <a:lnTo>
                    <a:pt x="224028" y="0"/>
                  </a:lnTo>
                </a:path>
              </a:pathLst>
            </a:custGeom>
            <a:ln w="20574">
              <a:solidFill>
                <a:srgbClr val="000000"/>
              </a:solidFill>
            </a:ln>
          </p:spPr>
          <p:txBody>
            <a:bodyPr wrap="square" lIns="0" tIns="0" rIns="0" bIns="0" rtlCol="0"/>
            <a:lstStyle/>
            <a:p/>
          </p:txBody>
        </p:sp>
        <p:sp>
          <p:nvSpPr>
            <p:cNvPr id="10" name="object 10"/>
            <p:cNvSpPr/>
            <p:nvPr/>
          </p:nvSpPr>
          <p:spPr>
            <a:xfrm>
              <a:off x="4821936" y="4313682"/>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1" name="object 11"/>
            <p:cNvSpPr/>
            <p:nvPr/>
          </p:nvSpPr>
          <p:spPr>
            <a:xfrm>
              <a:off x="4600956" y="4596383"/>
              <a:ext cx="213360" cy="0"/>
            </a:xfrm>
            <a:custGeom>
              <a:avLst/>
              <a:gdLst/>
              <a:ahLst/>
              <a:cxnLst/>
              <a:rect l="l" t="t" r="r" b="b"/>
              <a:pathLst>
                <a:path w="213360" h="0">
                  <a:moveTo>
                    <a:pt x="0" y="0"/>
                  </a:moveTo>
                  <a:lnTo>
                    <a:pt x="213360" y="0"/>
                  </a:lnTo>
                </a:path>
              </a:pathLst>
            </a:custGeom>
            <a:ln w="20574">
              <a:solidFill>
                <a:srgbClr val="000000"/>
              </a:solidFill>
            </a:ln>
          </p:spPr>
          <p:txBody>
            <a:bodyPr wrap="square" lIns="0" tIns="0" rIns="0" bIns="0" rtlCol="0"/>
            <a:lstStyle/>
            <a:p/>
          </p:txBody>
        </p:sp>
        <p:sp>
          <p:nvSpPr>
            <p:cNvPr id="12" name="object 12"/>
            <p:cNvSpPr/>
            <p:nvPr/>
          </p:nvSpPr>
          <p:spPr>
            <a:xfrm>
              <a:off x="4812792" y="4563618"/>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grpSp>
      <p:sp>
        <p:nvSpPr>
          <p:cNvPr id="13" name="object 13"/>
          <p:cNvSpPr txBox="1"/>
          <p:nvPr/>
        </p:nvSpPr>
        <p:spPr>
          <a:xfrm>
            <a:off x="1335786" y="2375154"/>
            <a:ext cx="5105400" cy="58674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435"/>
              </a:lnSpc>
            </a:pPr>
            <a:r>
              <a:rPr dirty="0" sz="1300" spc="-15" b="1">
                <a:latin typeface="Courier New"/>
                <a:cs typeface="Courier New"/>
              </a:rPr>
              <a:t>UPDATE</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271145" marR="2385060">
              <a:lnSpc>
                <a:spcPts val="1310"/>
              </a:lnSpc>
              <a:spcBef>
                <a:spcPts val="130"/>
              </a:spcBef>
            </a:pPr>
            <a:r>
              <a:rPr dirty="0" sz="1300" spc="-10" b="1">
                <a:latin typeface="Courier New"/>
                <a:cs typeface="Courier New"/>
              </a:rPr>
              <a:t>SET </a:t>
            </a:r>
            <a:r>
              <a:rPr dirty="0" sz="1300" spc="-15" b="1">
                <a:latin typeface="Courier New"/>
                <a:cs typeface="Courier New"/>
              </a:rPr>
              <a:t>salary </a:t>
            </a:r>
            <a:r>
              <a:rPr dirty="0" sz="1300" spc="-10" b="1">
                <a:latin typeface="Courier New"/>
                <a:cs typeface="Courier New"/>
              </a:rPr>
              <a:t>= </a:t>
            </a:r>
            <a:r>
              <a:rPr dirty="0" sz="1300" spc="-15" b="1">
                <a:latin typeface="Courier New"/>
                <a:cs typeface="Courier New"/>
              </a:rPr>
              <a:t>salary </a:t>
            </a:r>
            <a:r>
              <a:rPr dirty="0" sz="1300" spc="-10" b="1">
                <a:latin typeface="Courier New"/>
                <a:cs typeface="Courier New"/>
              </a:rPr>
              <a:t>*</a:t>
            </a:r>
            <a:r>
              <a:rPr dirty="0" sz="1300" spc="-75" b="1">
                <a:latin typeface="Courier New"/>
                <a:cs typeface="Courier New"/>
              </a:rPr>
              <a:t> </a:t>
            </a:r>
            <a:r>
              <a:rPr dirty="0" sz="1300" spc="-15" b="1">
                <a:latin typeface="Courier New"/>
                <a:cs typeface="Courier New"/>
              </a:rPr>
              <a:t>1.1  WHERE department_id </a:t>
            </a:r>
            <a:r>
              <a:rPr dirty="0" sz="1300" spc="-10" b="1">
                <a:latin typeface="Courier New"/>
                <a:cs typeface="Courier New"/>
              </a:rPr>
              <a:t>=</a:t>
            </a:r>
            <a:r>
              <a:rPr dirty="0" sz="1300" spc="-35" b="1">
                <a:latin typeface="Courier New"/>
                <a:cs typeface="Courier New"/>
              </a:rPr>
              <a:t> </a:t>
            </a:r>
            <a:r>
              <a:rPr dirty="0" sz="1300" spc="-15" b="1">
                <a:latin typeface="Courier New"/>
                <a:cs typeface="Courier New"/>
              </a:rPr>
              <a:t>30;</a:t>
            </a:r>
            <a:endParaRPr sz="1300">
              <a:latin typeface="Courier New"/>
              <a:cs typeface="Courier New"/>
            </a:endParaRPr>
          </a:p>
        </p:txBody>
      </p:sp>
      <p:grpSp>
        <p:nvGrpSpPr>
          <p:cNvPr id="14" name="object 14"/>
          <p:cNvGrpSpPr/>
          <p:nvPr/>
        </p:nvGrpSpPr>
        <p:grpSpPr>
          <a:xfrm>
            <a:off x="4170426" y="3297935"/>
            <a:ext cx="371475" cy="66675"/>
            <a:chOff x="4170426" y="3297935"/>
            <a:chExt cx="371475" cy="66675"/>
          </a:xfrm>
        </p:grpSpPr>
        <p:sp>
          <p:nvSpPr>
            <p:cNvPr id="15" name="object 15"/>
            <p:cNvSpPr/>
            <p:nvPr/>
          </p:nvSpPr>
          <p:spPr>
            <a:xfrm>
              <a:off x="4170426" y="3330701"/>
              <a:ext cx="306705" cy="0"/>
            </a:xfrm>
            <a:custGeom>
              <a:avLst/>
              <a:gdLst/>
              <a:ahLst/>
              <a:cxnLst/>
              <a:rect l="l" t="t" r="r" b="b"/>
              <a:pathLst>
                <a:path w="306704" h="0">
                  <a:moveTo>
                    <a:pt x="0" y="0"/>
                  </a:moveTo>
                  <a:lnTo>
                    <a:pt x="306324" y="0"/>
                  </a:lnTo>
                </a:path>
              </a:pathLst>
            </a:custGeom>
            <a:ln w="20574">
              <a:solidFill>
                <a:srgbClr val="000000"/>
              </a:solidFill>
            </a:ln>
          </p:spPr>
          <p:txBody>
            <a:bodyPr wrap="square" lIns="0" tIns="0" rIns="0" bIns="0" rtlCol="0"/>
            <a:lstStyle/>
            <a:p/>
          </p:txBody>
        </p:sp>
        <p:sp>
          <p:nvSpPr>
            <p:cNvPr id="16" name="object 16"/>
            <p:cNvSpPr/>
            <p:nvPr/>
          </p:nvSpPr>
          <p:spPr>
            <a:xfrm>
              <a:off x="4475226" y="3297935"/>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grpSp>
        <p:nvGrpSpPr>
          <p:cNvPr id="17" name="object 17"/>
          <p:cNvGrpSpPr/>
          <p:nvPr/>
        </p:nvGrpSpPr>
        <p:grpSpPr>
          <a:xfrm>
            <a:off x="4126991" y="4840985"/>
            <a:ext cx="454659" cy="66675"/>
            <a:chOff x="4126991" y="4840985"/>
            <a:chExt cx="454659" cy="66675"/>
          </a:xfrm>
        </p:grpSpPr>
        <p:sp>
          <p:nvSpPr>
            <p:cNvPr id="18" name="object 18"/>
            <p:cNvSpPr/>
            <p:nvPr/>
          </p:nvSpPr>
          <p:spPr>
            <a:xfrm>
              <a:off x="4126991" y="4873751"/>
              <a:ext cx="388620" cy="0"/>
            </a:xfrm>
            <a:custGeom>
              <a:avLst/>
              <a:gdLst/>
              <a:ahLst/>
              <a:cxnLst/>
              <a:rect l="l" t="t" r="r" b="b"/>
              <a:pathLst>
                <a:path w="388620" h="0">
                  <a:moveTo>
                    <a:pt x="0" y="0"/>
                  </a:moveTo>
                  <a:lnTo>
                    <a:pt x="388620" y="0"/>
                  </a:lnTo>
                </a:path>
              </a:pathLst>
            </a:custGeom>
            <a:ln w="20574">
              <a:solidFill>
                <a:srgbClr val="000000"/>
              </a:solidFill>
            </a:ln>
          </p:spPr>
          <p:txBody>
            <a:bodyPr wrap="square" lIns="0" tIns="0" rIns="0" bIns="0" rtlCol="0"/>
            <a:lstStyle/>
            <a:p/>
          </p:txBody>
        </p:sp>
        <p:sp>
          <p:nvSpPr>
            <p:cNvPr id="19" name="object 19"/>
            <p:cNvSpPr/>
            <p:nvPr/>
          </p:nvSpPr>
          <p:spPr>
            <a:xfrm>
              <a:off x="4514087" y="4840985"/>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grpSp>
      <p:sp>
        <p:nvSpPr>
          <p:cNvPr id="20" name="object 20"/>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Trigger-Firing</a:t>
            </a:r>
            <a:r>
              <a:rPr dirty="0" sz="2000" spc="-10" b="1">
                <a:latin typeface="Arial"/>
                <a:cs typeface="Arial"/>
              </a:rPr>
              <a:t> </a:t>
            </a:r>
            <a:r>
              <a:rPr dirty="0" sz="2000" spc="-5" b="1">
                <a:latin typeface="Arial"/>
                <a:cs typeface="Arial"/>
              </a:rPr>
              <a:t>Sequence</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1064260">
              <a:lnSpc>
                <a:spcPct val="101299"/>
              </a:lnSpc>
            </a:pPr>
            <a:r>
              <a:rPr dirty="0" sz="1550" spc="10" b="1">
                <a:latin typeface="Arial"/>
                <a:cs typeface="Arial"/>
              </a:rPr>
              <a:t>Use the following </a:t>
            </a:r>
            <a:r>
              <a:rPr dirty="0" sz="1550" spc="5" b="1">
                <a:latin typeface="Arial"/>
                <a:cs typeface="Arial"/>
              </a:rPr>
              <a:t>firing </a:t>
            </a:r>
            <a:r>
              <a:rPr dirty="0" sz="1550" spc="10" b="1">
                <a:latin typeface="Arial"/>
                <a:cs typeface="Arial"/>
              </a:rPr>
              <a:t>sequence </a:t>
            </a:r>
            <a:r>
              <a:rPr dirty="0" sz="1550" spc="5" b="1">
                <a:latin typeface="Arial"/>
                <a:cs typeface="Arial"/>
              </a:rPr>
              <a:t>for </a:t>
            </a:r>
            <a:r>
              <a:rPr dirty="0" sz="1550" spc="10" b="1">
                <a:latin typeface="Arial"/>
                <a:cs typeface="Arial"/>
              </a:rPr>
              <a:t>a trigger on a  table when many rows are</a:t>
            </a:r>
            <a:r>
              <a:rPr dirty="0" sz="1550" spc="-20" b="1">
                <a:latin typeface="Arial"/>
                <a:cs typeface="Arial"/>
              </a:rPr>
              <a:t> </a:t>
            </a:r>
            <a:r>
              <a:rPr dirty="0" sz="1550" spc="10" b="1">
                <a:latin typeface="Arial"/>
                <a:cs typeface="Arial"/>
              </a:rPr>
              <a:t>manipulated:</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1300">
              <a:latin typeface="Arial"/>
              <a:cs typeface="Arial"/>
            </a:endParaRPr>
          </a:p>
          <a:p>
            <a:pPr marL="3952240">
              <a:lnSpc>
                <a:spcPct val="100000"/>
              </a:lnSpc>
            </a:pPr>
            <a:r>
              <a:rPr dirty="0" sz="1300" spc="-15" b="1">
                <a:latin typeface="Courier New"/>
                <a:cs typeface="Courier New"/>
              </a:rPr>
              <a:t>BEFORE</a:t>
            </a:r>
            <a:r>
              <a:rPr dirty="0" sz="1300" spc="-440" b="1">
                <a:latin typeface="Courier New"/>
                <a:cs typeface="Courier New"/>
              </a:rPr>
              <a:t> </a:t>
            </a:r>
            <a:r>
              <a:rPr dirty="0" sz="1300" spc="-10" b="1">
                <a:latin typeface="Arial"/>
                <a:cs typeface="Arial"/>
              </a:rPr>
              <a:t>statement trigger</a:t>
            </a:r>
            <a:endParaRPr sz="1300">
              <a:latin typeface="Arial"/>
              <a:cs typeface="Arial"/>
            </a:endParaRPr>
          </a:p>
          <a:p>
            <a:pPr marL="4311015">
              <a:lnSpc>
                <a:spcPts val="1485"/>
              </a:lnSpc>
              <a:spcBef>
                <a:spcPts val="955"/>
              </a:spcBef>
            </a:pPr>
            <a:r>
              <a:rPr dirty="0" sz="1300" spc="-15" b="1">
                <a:latin typeface="Courier New"/>
                <a:cs typeface="Courier New"/>
              </a:rPr>
              <a:t>BEFORE</a:t>
            </a:r>
            <a:r>
              <a:rPr dirty="0" sz="1300" spc="-415" b="1">
                <a:latin typeface="Courier New"/>
                <a:cs typeface="Courier New"/>
              </a:rPr>
              <a:t> </a:t>
            </a:r>
            <a:r>
              <a:rPr dirty="0" sz="1300" spc="-15" b="1">
                <a:latin typeface="Arial"/>
                <a:cs typeface="Arial"/>
              </a:rPr>
              <a:t>row </a:t>
            </a:r>
            <a:r>
              <a:rPr dirty="0" sz="1300" spc="-10" b="1">
                <a:latin typeface="Arial"/>
                <a:cs typeface="Arial"/>
              </a:rPr>
              <a:t>trigger</a:t>
            </a:r>
            <a:endParaRPr sz="1300">
              <a:latin typeface="Arial"/>
              <a:cs typeface="Arial"/>
            </a:endParaRPr>
          </a:p>
          <a:p>
            <a:pPr marL="4291330">
              <a:lnSpc>
                <a:spcPts val="1964"/>
              </a:lnSpc>
            </a:pPr>
            <a:r>
              <a:rPr dirty="0" sz="1300" spc="-185" b="1">
                <a:latin typeface="Courier New"/>
                <a:cs typeface="Courier New"/>
              </a:rPr>
              <a:t>A</a:t>
            </a:r>
            <a:r>
              <a:rPr dirty="0" baseline="-26143" sz="2550" spc="-277" b="1">
                <a:latin typeface="Arial"/>
                <a:cs typeface="Arial"/>
              </a:rPr>
              <a:t>..</a:t>
            </a:r>
            <a:r>
              <a:rPr dirty="0" sz="1300" spc="-185" b="1">
                <a:latin typeface="Courier New"/>
                <a:cs typeface="Courier New"/>
              </a:rPr>
              <a:t>F</a:t>
            </a:r>
            <a:r>
              <a:rPr dirty="0" baseline="-26143" sz="2550" spc="-277" b="1">
                <a:latin typeface="Arial"/>
                <a:cs typeface="Arial"/>
              </a:rPr>
              <a:t>.</a:t>
            </a:r>
            <a:r>
              <a:rPr dirty="0" sz="1300" spc="-185" b="1">
                <a:latin typeface="Courier New"/>
                <a:cs typeface="Courier New"/>
              </a:rPr>
              <a:t>TER </a:t>
            </a:r>
            <a:r>
              <a:rPr dirty="0" sz="1300" spc="-15" b="1">
                <a:latin typeface="Arial"/>
                <a:cs typeface="Arial"/>
              </a:rPr>
              <a:t>row</a:t>
            </a:r>
            <a:r>
              <a:rPr dirty="0" sz="1300" spc="-254" b="1">
                <a:latin typeface="Arial"/>
                <a:cs typeface="Arial"/>
              </a:rPr>
              <a:t> </a:t>
            </a:r>
            <a:r>
              <a:rPr dirty="0" sz="1300" spc="-10" b="1">
                <a:latin typeface="Arial"/>
                <a:cs typeface="Arial"/>
              </a:rPr>
              <a:t>trigger</a:t>
            </a:r>
            <a:endParaRPr sz="1300">
              <a:latin typeface="Arial"/>
              <a:cs typeface="Arial"/>
            </a:endParaRPr>
          </a:p>
          <a:p>
            <a:pPr marL="4318000">
              <a:lnSpc>
                <a:spcPts val="1530"/>
              </a:lnSpc>
              <a:spcBef>
                <a:spcPts val="1989"/>
              </a:spcBef>
            </a:pPr>
            <a:r>
              <a:rPr dirty="0" sz="1300" spc="-15" b="1">
                <a:latin typeface="Courier New"/>
                <a:cs typeface="Courier New"/>
              </a:rPr>
              <a:t>BEFORE</a:t>
            </a:r>
            <a:r>
              <a:rPr dirty="0" sz="1300" spc="-415" b="1">
                <a:latin typeface="Courier New"/>
                <a:cs typeface="Courier New"/>
              </a:rPr>
              <a:t> </a:t>
            </a:r>
            <a:r>
              <a:rPr dirty="0" sz="1300" spc="-15" b="1">
                <a:latin typeface="Arial"/>
                <a:cs typeface="Arial"/>
              </a:rPr>
              <a:t>row </a:t>
            </a:r>
            <a:r>
              <a:rPr dirty="0" sz="1300" spc="-10" b="1">
                <a:latin typeface="Arial"/>
                <a:cs typeface="Arial"/>
              </a:rPr>
              <a:t>trigger</a:t>
            </a:r>
            <a:endParaRPr sz="1300">
              <a:latin typeface="Arial"/>
              <a:cs typeface="Arial"/>
            </a:endParaRPr>
          </a:p>
          <a:p>
            <a:pPr marL="4288155">
              <a:lnSpc>
                <a:spcPts val="2010"/>
              </a:lnSpc>
            </a:pPr>
            <a:r>
              <a:rPr dirty="0" sz="1300" spc="-185" b="1">
                <a:latin typeface="Courier New"/>
                <a:cs typeface="Courier New"/>
              </a:rPr>
              <a:t>A</a:t>
            </a:r>
            <a:r>
              <a:rPr dirty="0" baseline="-17973" sz="2550" spc="-277" b="1">
                <a:latin typeface="Arial"/>
                <a:cs typeface="Arial"/>
              </a:rPr>
              <a:t>..</a:t>
            </a:r>
            <a:r>
              <a:rPr dirty="0" sz="1300" spc="-185" b="1">
                <a:latin typeface="Courier New"/>
                <a:cs typeface="Courier New"/>
              </a:rPr>
              <a:t>F</a:t>
            </a:r>
            <a:r>
              <a:rPr dirty="0" baseline="-17973" sz="2550" spc="-277" b="1">
                <a:latin typeface="Arial"/>
                <a:cs typeface="Arial"/>
              </a:rPr>
              <a:t>.</a:t>
            </a:r>
            <a:r>
              <a:rPr dirty="0" sz="1300" spc="-185" b="1">
                <a:latin typeface="Courier New"/>
                <a:cs typeface="Courier New"/>
              </a:rPr>
              <a:t>TER </a:t>
            </a:r>
            <a:r>
              <a:rPr dirty="0" sz="1300" spc="-15" b="1">
                <a:latin typeface="Arial"/>
                <a:cs typeface="Arial"/>
              </a:rPr>
              <a:t>row</a:t>
            </a:r>
            <a:r>
              <a:rPr dirty="0" sz="1300" spc="-254" b="1">
                <a:latin typeface="Arial"/>
                <a:cs typeface="Arial"/>
              </a:rPr>
              <a:t> </a:t>
            </a:r>
            <a:r>
              <a:rPr dirty="0" sz="1300" spc="-10" b="1">
                <a:latin typeface="Arial"/>
                <a:cs typeface="Arial"/>
              </a:rPr>
              <a:t>trigger</a:t>
            </a:r>
            <a:endParaRPr sz="1300">
              <a:latin typeface="Arial"/>
              <a:cs typeface="Arial"/>
            </a:endParaRPr>
          </a:p>
          <a:p>
            <a:pPr marL="3996690">
              <a:lnSpc>
                <a:spcPct val="100000"/>
              </a:lnSpc>
              <a:spcBef>
                <a:spcPts val="755"/>
              </a:spcBef>
            </a:pPr>
            <a:r>
              <a:rPr dirty="0" sz="1300" spc="-15" b="1">
                <a:latin typeface="Courier New"/>
                <a:cs typeface="Courier New"/>
              </a:rPr>
              <a:t>AFTER</a:t>
            </a:r>
            <a:r>
              <a:rPr dirty="0" sz="1300" spc="-445" b="1">
                <a:latin typeface="Courier New"/>
                <a:cs typeface="Courier New"/>
              </a:rPr>
              <a:t> </a:t>
            </a:r>
            <a:r>
              <a:rPr dirty="0" sz="1300" spc="-10" b="1">
                <a:latin typeface="Arial"/>
                <a:cs typeface="Arial"/>
              </a:rPr>
              <a:t>statement trigger</a:t>
            </a:r>
            <a:endParaRPr sz="1300">
              <a:latin typeface="Arial"/>
              <a:cs typeface="Arial"/>
            </a:endParaRPr>
          </a:p>
          <a:p>
            <a:pPr>
              <a:lnSpc>
                <a:spcPct val="100000"/>
              </a:lnSpc>
              <a:spcBef>
                <a:spcPts val="15"/>
              </a:spcBef>
            </a:pPr>
            <a:endParaRPr sz="195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23" name="object 23"/>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24" name="object 24"/>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0</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9</a:t>
            </a:r>
            <a:endParaRPr baseline="-18518" sz="1800">
              <a:latin typeface="Arial"/>
              <a:cs typeface="Arial"/>
            </a:endParaRPr>
          </a:p>
        </p:txBody>
      </p:sp>
      <p:sp>
        <p:nvSpPr>
          <p:cNvPr id="25" name="object 2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1" name="object 21"/>
          <p:cNvSpPr txBox="1"/>
          <p:nvPr/>
        </p:nvSpPr>
        <p:spPr>
          <a:xfrm>
            <a:off x="743204" y="5609382"/>
            <a:ext cx="6219190" cy="162623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Trigger-Firing </a:t>
            </a:r>
            <a:r>
              <a:rPr dirty="0" sz="1300" spc="10" b="1">
                <a:latin typeface="Arial"/>
                <a:cs typeface="Arial"/>
              </a:rPr>
              <a:t>Sequence</a:t>
            </a:r>
            <a:r>
              <a:rPr dirty="0" sz="1300" spc="5" b="1">
                <a:latin typeface="Arial"/>
                <a:cs typeface="Arial"/>
              </a:rPr>
              <a:t> (continued)</a:t>
            </a:r>
            <a:endParaRPr sz="1300">
              <a:latin typeface="Arial"/>
              <a:cs typeface="Arial"/>
            </a:endParaRPr>
          </a:p>
          <a:p>
            <a:pPr marL="138430" marR="5080">
              <a:lnSpc>
                <a:spcPct val="101099"/>
              </a:lnSpc>
              <a:spcBef>
                <a:spcPts val="370"/>
              </a:spcBef>
            </a:pPr>
            <a:r>
              <a:rPr dirty="0" sz="1300" spc="10">
                <a:latin typeface="Times New Roman"/>
                <a:cs typeface="Times New Roman"/>
              </a:rPr>
              <a:t>When </a:t>
            </a:r>
            <a:r>
              <a:rPr dirty="0" sz="1300" spc="5">
                <a:latin typeface="Times New Roman"/>
                <a:cs typeface="Times New Roman"/>
              </a:rPr>
              <a:t>the triggering </a:t>
            </a:r>
            <a:r>
              <a:rPr dirty="0" sz="1300" spc="10">
                <a:latin typeface="Times New Roman"/>
                <a:cs typeface="Times New Roman"/>
              </a:rPr>
              <a:t>DML </a:t>
            </a:r>
            <a:r>
              <a:rPr dirty="0" sz="1300" spc="5">
                <a:latin typeface="Times New Roman"/>
                <a:cs typeface="Times New Roman"/>
              </a:rPr>
              <a:t>statement affects </a:t>
            </a:r>
            <a:r>
              <a:rPr dirty="0" sz="1300" spc="10">
                <a:latin typeface="Times New Roman"/>
                <a:cs typeface="Times New Roman"/>
              </a:rPr>
              <a:t>many </a:t>
            </a:r>
            <a:r>
              <a:rPr dirty="0" sz="1300" spc="5">
                <a:latin typeface="Times New Roman"/>
                <a:cs typeface="Times New Roman"/>
              </a:rPr>
              <a:t>rows, the statement trigger fires </a:t>
            </a:r>
            <a:r>
              <a:rPr dirty="0" sz="1300" spc="10">
                <a:latin typeface="Times New Roman"/>
                <a:cs typeface="Times New Roman"/>
              </a:rPr>
              <a:t>exactly  </a:t>
            </a:r>
            <a:r>
              <a:rPr dirty="0" sz="1300" spc="5">
                <a:latin typeface="Times New Roman"/>
                <a:cs typeface="Times New Roman"/>
              </a:rPr>
              <a:t>once, and the </a:t>
            </a:r>
            <a:r>
              <a:rPr dirty="0" sz="1300" spc="10">
                <a:latin typeface="Times New Roman"/>
                <a:cs typeface="Times New Roman"/>
              </a:rPr>
              <a:t>row </a:t>
            </a:r>
            <a:r>
              <a:rPr dirty="0" sz="1300" spc="5">
                <a:latin typeface="Times New Roman"/>
                <a:cs typeface="Times New Roman"/>
              </a:rPr>
              <a:t>trigger fires once for every </a:t>
            </a:r>
            <a:r>
              <a:rPr dirty="0" sz="1300" spc="10">
                <a:latin typeface="Times New Roman"/>
                <a:cs typeface="Times New Roman"/>
              </a:rPr>
              <a:t>row </a:t>
            </a:r>
            <a:r>
              <a:rPr dirty="0" sz="1300" spc="5">
                <a:latin typeface="Times New Roman"/>
                <a:cs typeface="Times New Roman"/>
              </a:rPr>
              <a:t>affected </a:t>
            </a:r>
            <a:r>
              <a:rPr dirty="0" sz="1300" spc="10">
                <a:latin typeface="Times New Roman"/>
                <a:cs typeface="Times New Roman"/>
              </a:rPr>
              <a:t>by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137795">
              <a:lnSpc>
                <a:spcPct val="100000"/>
              </a:lnSpc>
              <a:spcBef>
                <a:spcPts val="425"/>
              </a:spcBef>
            </a:pPr>
            <a:r>
              <a:rPr dirty="0" sz="1300" spc="5" b="1">
                <a:latin typeface="Times New Roman"/>
                <a:cs typeface="Times New Roman"/>
              </a:rPr>
              <a:t>Example</a:t>
            </a:r>
            <a:endParaRPr sz="1300">
              <a:latin typeface="Times New Roman"/>
              <a:cs typeface="Times New Roman"/>
            </a:endParaRPr>
          </a:p>
          <a:p>
            <a:pPr marL="137795" marR="93345">
              <a:lnSpc>
                <a:spcPct val="101299"/>
              </a:lnSpc>
              <a:spcBef>
                <a:spcPts val="400"/>
              </a:spcBef>
            </a:pPr>
            <a:r>
              <a:rPr dirty="0" sz="1300" spc="10">
                <a:latin typeface="Times New Roman"/>
                <a:cs typeface="Times New Roman"/>
              </a:rPr>
              <a:t>The SQL </a:t>
            </a:r>
            <a:r>
              <a:rPr dirty="0" sz="1300" spc="5">
                <a:latin typeface="Times New Roman"/>
                <a:cs typeface="Times New Roman"/>
              </a:rPr>
              <a:t>statement in the slide </a:t>
            </a:r>
            <a:r>
              <a:rPr dirty="0" sz="1300" spc="10">
                <a:latin typeface="Times New Roman"/>
                <a:cs typeface="Times New Roman"/>
              </a:rPr>
              <a:t>causes </a:t>
            </a:r>
            <a:r>
              <a:rPr dirty="0" sz="1300" spc="5">
                <a:latin typeface="Times New Roman"/>
                <a:cs typeface="Times New Roman"/>
              </a:rPr>
              <a:t>a row-level trigger to fire a </a:t>
            </a:r>
            <a:r>
              <a:rPr dirty="0" sz="1300" spc="10">
                <a:latin typeface="Times New Roman"/>
                <a:cs typeface="Times New Roman"/>
              </a:rPr>
              <a:t>number </a:t>
            </a:r>
            <a:r>
              <a:rPr dirty="0" sz="1300" spc="5">
                <a:latin typeface="Times New Roman"/>
                <a:cs typeface="Times New Roman"/>
              </a:rPr>
              <a:t>of times equal  to the </a:t>
            </a:r>
            <a:r>
              <a:rPr dirty="0" sz="1300" spc="10">
                <a:latin typeface="Times New Roman"/>
                <a:cs typeface="Times New Roman"/>
              </a:rPr>
              <a:t>number </a:t>
            </a:r>
            <a:r>
              <a:rPr dirty="0" sz="1300" spc="5">
                <a:latin typeface="Times New Roman"/>
                <a:cs typeface="Times New Roman"/>
              </a:rPr>
              <a:t>of rows that satisfy the </a:t>
            </a:r>
            <a:r>
              <a:rPr dirty="0" sz="1300" spc="15">
                <a:latin typeface="Courier New"/>
                <a:cs typeface="Courier New"/>
              </a:rPr>
              <a:t>WHERE </a:t>
            </a:r>
            <a:r>
              <a:rPr dirty="0" sz="1300" spc="10">
                <a:latin typeface="Times New Roman"/>
                <a:cs typeface="Times New Roman"/>
              </a:rPr>
              <a:t>clause </a:t>
            </a:r>
            <a:r>
              <a:rPr dirty="0" sz="1300" spc="5">
                <a:latin typeface="Times New Roman"/>
                <a:cs typeface="Times New Roman"/>
              </a:rPr>
              <a:t>(that is, the </a:t>
            </a:r>
            <a:r>
              <a:rPr dirty="0" sz="1300" spc="10">
                <a:latin typeface="Times New Roman"/>
                <a:cs typeface="Times New Roman"/>
              </a:rPr>
              <a:t>number </a:t>
            </a:r>
            <a:r>
              <a:rPr dirty="0" sz="1300" spc="5">
                <a:latin typeface="Times New Roman"/>
                <a:cs typeface="Times New Roman"/>
              </a:rPr>
              <a:t>of </a:t>
            </a:r>
            <a:r>
              <a:rPr dirty="0" sz="1300" spc="10">
                <a:latin typeface="Times New Roman"/>
                <a:cs typeface="Times New Roman"/>
              </a:rPr>
              <a:t>employees  </a:t>
            </a:r>
            <a:r>
              <a:rPr dirty="0" sz="1300" spc="5">
                <a:latin typeface="Times New Roman"/>
                <a:cs typeface="Times New Roman"/>
              </a:rPr>
              <a:t>reporting to department</a:t>
            </a:r>
            <a:r>
              <a:rPr dirty="0" sz="1300">
                <a:latin typeface="Times New Roman"/>
                <a:cs typeface="Times New Roman"/>
              </a:rPr>
              <a:t> </a:t>
            </a:r>
            <a:r>
              <a:rPr dirty="0" sz="1300" spc="5">
                <a:latin typeface="Times New Roman"/>
                <a:cs typeface="Times New Roman"/>
              </a:rPr>
              <a:t>30).</a:t>
            </a:r>
            <a:endParaRPr sz="1300">
              <a:latin typeface="Times New Roman"/>
              <a:cs typeface="Times New Roman"/>
            </a:endParaRPr>
          </a:p>
        </p:txBody>
      </p:sp>
      <p:sp>
        <p:nvSpPr>
          <p:cNvPr id="22" name="object 2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marL="446405" marR="676275">
              <a:lnSpc>
                <a:spcPct val="101299"/>
              </a:lnSpc>
              <a:spcBef>
                <a:spcPts val="1515"/>
              </a:spcBef>
            </a:pPr>
            <a:r>
              <a:rPr dirty="0" sz="1550" spc="10" b="1">
                <a:latin typeface="Arial"/>
                <a:cs typeface="Arial"/>
              </a:rPr>
              <a:t>After completing </a:t>
            </a:r>
            <a:r>
              <a:rPr dirty="0" sz="1550" spc="5" b="1">
                <a:latin typeface="Arial"/>
                <a:cs typeface="Arial"/>
              </a:rPr>
              <a:t>this </a:t>
            </a:r>
            <a:r>
              <a:rPr dirty="0" sz="1550" spc="10" b="1">
                <a:latin typeface="Arial"/>
                <a:cs typeface="Arial"/>
              </a:rPr>
              <a:t>appendix, you should be able to do  the following:</a:t>
            </a:r>
            <a:endParaRPr sz="1550">
              <a:latin typeface="Arial"/>
              <a:cs typeface="Arial"/>
            </a:endParaRPr>
          </a:p>
          <a:p>
            <a:pPr marL="854710" indent="-327660">
              <a:lnSpc>
                <a:spcPct val="100000"/>
              </a:lnSpc>
              <a:spcBef>
                <a:spcPts val="405"/>
              </a:spcBef>
              <a:buClr>
                <a:srgbClr val="FF0000"/>
              </a:buClr>
              <a:buFont typeface="Arial"/>
              <a:buChar char="•"/>
              <a:tabLst>
                <a:tab pos="854710" algn="l"/>
                <a:tab pos="855344" algn="l"/>
              </a:tabLst>
            </a:pPr>
            <a:r>
              <a:rPr dirty="0" sz="1550" spc="5" b="1">
                <a:latin typeface="Arial"/>
                <a:cs typeface="Arial"/>
              </a:rPr>
              <a:t>List </a:t>
            </a:r>
            <a:r>
              <a:rPr dirty="0" sz="1550" spc="10" b="1">
                <a:latin typeface="Arial"/>
                <a:cs typeface="Arial"/>
              </a:rPr>
              <a:t>the key features of Oracle </a:t>
            </a:r>
            <a:r>
              <a:rPr dirty="0" sz="1550" spc="15" b="1">
                <a:latin typeface="Arial"/>
                <a:cs typeface="Arial"/>
              </a:rPr>
              <a:t>SQL</a:t>
            </a:r>
            <a:r>
              <a:rPr dirty="0" sz="1550" spc="-5" b="1">
                <a:latin typeface="Arial"/>
                <a:cs typeface="Arial"/>
              </a:rPr>
              <a:t> </a:t>
            </a:r>
            <a:r>
              <a:rPr dirty="0" sz="1550" spc="10" b="1">
                <a:latin typeface="Arial"/>
                <a:cs typeface="Arial"/>
              </a:rPr>
              <a:t>Developer</a:t>
            </a:r>
            <a:endParaRPr sz="1550">
              <a:latin typeface="Arial"/>
              <a:cs typeface="Arial"/>
            </a:endParaRPr>
          </a:p>
          <a:p>
            <a:pPr marL="854710" indent="-327660">
              <a:lnSpc>
                <a:spcPct val="100000"/>
              </a:lnSpc>
              <a:spcBef>
                <a:spcPts val="400"/>
              </a:spcBef>
              <a:buClr>
                <a:srgbClr val="FF0000"/>
              </a:buClr>
              <a:buFont typeface="Arial"/>
              <a:buChar char="•"/>
              <a:tabLst>
                <a:tab pos="854710" algn="l"/>
                <a:tab pos="855344" algn="l"/>
              </a:tabLst>
            </a:pPr>
            <a:r>
              <a:rPr dirty="0" sz="1550" spc="5" b="1">
                <a:latin typeface="Arial"/>
                <a:cs typeface="Arial"/>
              </a:rPr>
              <a:t>Install </a:t>
            </a:r>
            <a:r>
              <a:rPr dirty="0" sz="1550" spc="10" b="1">
                <a:latin typeface="Arial"/>
                <a:cs typeface="Arial"/>
              </a:rPr>
              <a:t>Oracle </a:t>
            </a:r>
            <a:r>
              <a:rPr dirty="0" sz="1550" spc="15" b="1">
                <a:latin typeface="Arial"/>
                <a:cs typeface="Arial"/>
              </a:rPr>
              <a:t>SQL</a:t>
            </a:r>
            <a:r>
              <a:rPr dirty="0" sz="1550" b="1">
                <a:latin typeface="Arial"/>
                <a:cs typeface="Arial"/>
              </a:rPr>
              <a:t> </a:t>
            </a:r>
            <a:r>
              <a:rPr dirty="0" sz="1550" spc="10" b="1">
                <a:latin typeface="Arial"/>
                <a:cs typeface="Arial"/>
              </a:rPr>
              <a:t>Developer</a:t>
            </a:r>
            <a:endParaRPr sz="1550">
              <a:latin typeface="Arial"/>
              <a:cs typeface="Arial"/>
            </a:endParaRPr>
          </a:p>
          <a:p>
            <a:pPr marL="854710" indent="-327660">
              <a:lnSpc>
                <a:spcPct val="100000"/>
              </a:lnSpc>
              <a:spcBef>
                <a:spcPts val="400"/>
              </a:spcBef>
              <a:buClr>
                <a:srgbClr val="FF0000"/>
              </a:buClr>
              <a:buFont typeface="Arial"/>
              <a:buChar char="•"/>
              <a:tabLst>
                <a:tab pos="854710" algn="l"/>
                <a:tab pos="855344" algn="l"/>
              </a:tabLst>
            </a:pPr>
            <a:r>
              <a:rPr dirty="0" sz="1550" spc="5" b="1">
                <a:latin typeface="Arial"/>
                <a:cs typeface="Arial"/>
              </a:rPr>
              <a:t>Identify </a:t>
            </a:r>
            <a:r>
              <a:rPr dirty="0" sz="1550" spc="10" b="1">
                <a:latin typeface="Arial"/>
                <a:cs typeface="Arial"/>
              </a:rPr>
              <a:t>menu items of Oracle </a:t>
            </a:r>
            <a:r>
              <a:rPr dirty="0" sz="1550" spc="15" b="1">
                <a:latin typeface="Arial"/>
                <a:cs typeface="Arial"/>
              </a:rPr>
              <a:t>SQL</a:t>
            </a:r>
            <a:r>
              <a:rPr dirty="0" sz="1550" spc="5" b="1">
                <a:latin typeface="Arial"/>
                <a:cs typeface="Arial"/>
              </a:rPr>
              <a:t> </a:t>
            </a:r>
            <a:r>
              <a:rPr dirty="0" sz="1550" spc="10" b="1">
                <a:latin typeface="Arial"/>
                <a:cs typeface="Arial"/>
              </a:rPr>
              <a:t>Developer</a:t>
            </a:r>
            <a:endParaRPr sz="1550">
              <a:latin typeface="Arial"/>
              <a:cs typeface="Arial"/>
            </a:endParaRPr>
          </a:p>
          <a:p>
            <a:pPr marL="854710" indent="-327660">
              <a:lnSpc>
                <a:spcPct val="100000"/>
              </a:lnSpc>
              <a:spcBef>
                <a:spcPts val="405"/>
              </a:spcBef>
              <a:buClr>
                <a:srgbClr val="FF0000"/>
              </a:buClr>
              <a:buFont typeface="Arial"/>
              <a:buChar char="•"/>
              <a:tabLst>
                <a:tab pos="854710" algn="l"/>
                <a:tab pos="855344" algn="l"/>
              </a:tabLst>
            </a:pPr>
            <a:r>
              <a:rPr dirty="0" sz="1550" spc="10" b="1">
                <a:latin typeface="Arial"/>
                <a:cs typeface="Arial"/>
              </a:rPr>
              <a:t>Create a database</a:t>
            </a:r>
            <a:r>
              <a:rPr dirty="0" sz="1550" spc="-5" b="1">
                <a:latin typeface="Arial"/>
                <a:cs typeface="Arial"/>
              </a:rPr>
              <a:t> </a:t>
            </a:r>
            <a:r>
              <a:rPr dirty="0" sz="1550" spc="10" b="1">
                <a:latin typeface="Arial"/>
                <a:cs typeface="Arial"/>
              </a:rPr>
              <a:t>connection</a:t>
            </a:r>
            <a:endParaRPr sz="1550">
              <a:latin typeface="Arial"/>
              <a:cs typeface="Arial"/>
            </a:endParaRPr>
          </a:p>
          <a:p>
            <a:pPr marL="854710" indent="-327660">
              <a:lnSpc>
                <a:spcPct val="100000"/>
              </a:lnSpc>
              <a:spcBef>
                <a:spcPts val="400"/>
              </a:spcBef>
              <a:buClr>
                <a:srgbClr val="FF0000"/>
              </a:buClr>
              <a:buFont typeface="Arial"/>
              <a:buChar char="•"/>
              <a:tabLst>
                <a:tab pos="854710" algn="l"/>
                <a:tab pos="855344" algn="l"/>
              </a:tabLst>
            </a:pPr>
            <a:r>
              <a:rPr dirty="0" sz="1550" spc="15" b="1">
                <a:latin typeface="Arial"/>
                <a:cs typeface="Arial"/>
              </a:rPr>
              <a:t>Manage </a:t>
            </a:r>
            <a:r>
              <a:rPr dirty="0" sz="1550" spc="10" b="1">
                <a:latin typeface="Arial"/>
                <a:cs typeface="Arial"/>
              </a:rPr>
              <a:t>database</a:t>
            </a:r>
            <a:r>
              <a:rPr dirty="0" sz="1550" b="1">
                <a:latin typeface="Arial"/>
                <a:cs typeface="Arial"/>
              </a:rPr>
              <a:t> </a:t>
            </a:r>
            <a:r>
              <a:rPr dirty="0" sz="1550" spc="10" b="1">
                <a:latin typeface="Arial"/>
                <a:cs typeface="Arial"/>
              </a:rPr>
              <a:t>objects</a:t>
            </a:r>
            <a:endParaRPr sz="1550">
              <a:latin typeface="Arial"/>
              <a:cs typeface="Arial"/>
            </a:endParaRPr>
          </a:p>
          <a:p>
            <a:pPr marL="854710" indent="-327660">
              <a:lnSpc>
                <a:spcPct val="100000"/>
              </a:lnSpc>
              <a:spcBef>
                <a:spcPts val="405"/>
              </a:spcBef>
              <a:buClr>
                <a:srgbClr val="FF0000"/>
              </a:buClr>
              <a:buFont typeface="Arial"/>
              <a:buChar char="•"/>
              <a:tabLst>
                <a:tab pos="854710" algn="l"/>
                <a:tab pos="855344" algn="l"/>
              </a:tabLst>
            </a:pPr>
            <a:r>
              <a:rPr dirty="0" sz="1550" spc="10" b="1">
                <a:latin typeface="Arial"/>
                <a:cs typeface="Arial"/>
              </a:rPr>
              <a:t>Use the </a:t>
            </a:r>
            <a:r>
              <a:rPr dirty="0" sz="1550" spc="15" b="1">
                <a:latin typeface="Arial"/>
                <a:cs typeface="Arial"/>
              </a:rPr>
              <a:t>SQL</a:t>
            </a:r>
            <a:r>
              <a:rPr dirty="0" sz="1550" spc="5" b="1">
                <a:latin typeface="Arial"/>
                <a:cs typeface="Arial"/>
              </a:rPr>
              <a:t> </a:t>
            </a:r>
            <a:r>
              <a:rPr dirty="0" sz="1550" spc="10" b="1">
                <a:latin typeface="Arial"/>
                <a:cs typeface="Arial"/>
              </a:rPr>
              <a:t>Worksheet</a:t>
            </a:r>
            <a:endParaRPr sz="1550">
              <a:latin typeface="Arial"/>
              <a:cs typeface="Arial"/>
            </a:endParaRPr>
          </a:p>
          <a:p>
            <a:pPr marL="854710" indent="-327660">
              <a:lnSpc>
                <a:spcPct val="100000"/>
              </a:lnSpc>
              <a:spcBef>
                <a:spcPts val="400"/>
              </a:spcBef>
              <a:buClr>
                <a:srgbClr val="FF0000"/>
              </a:buClr>
              <a:buFont typeface="Arial"/>
              <a:buChar char="•"/>
              <a:tabLst>
                <a:tab pos="854710" algn="l"/>
                <a:tab pos="855344" algn="l"/>
              </a:tabLst>
            </a:pPr>
            <a:r>
              <a:rPr dirty="0" sz="1550" spc="10" b="1">
                <a:latin typeface="Arial"/>
                <a:cs typeface="Arial"/>
              </a:rPr>
              <a:t>Execute </a:t>
            </a:r>
            <a:r>
              <a:rPr dirty="0" sz="1550" spc="15" b="1">
                <a:latin typeface="Arial"/>
                <a:cs typeface="Arial"/>
              </a:rPr>
              <a:t>SQL </a:t>
            </a:r>
            <a:r>
              <a:rPr dirty="0" sz="1550" spc="10" b="1">
                <a:latin typeface="Arial"/>
                <a:cs typeface="Arial"/>
              </a:rPr>
              <a:t>statements and </a:t>
            </a:r>
            <a:r>
              <a:rPr dirty="0" sz="1550" spc="15" b="1">
                <a:latin typeface="Arial"/>
                <a:cs typeface="Arial"/>
              </a:rPr>
              <a:t>SQL</a:t>
            </a:r>
            <a:r>
              <a:rPr dirty="0" sz="1550" spc="-30" b="1">
                <a:latin typeface="Arial"/>
                <a:cs typeface="Arial"/>
              </a:rPr>
              <a:t> </a:t>
            </a:r>
            <a:r>
              <a:rPr dirty="0" sz="1550" spc="10" b="1">
                <a:latin typeface="Arial"/>
                <a:cs typeface="Arial"/>
              </a:rPr>
              <a:t>scripts</a:t>
            </a:r>
            <a:endParaRPr sz="1550">
              <a:latin typeface="Arial"/>
              <a:cs typeface="Arial"/>
            </a:endParaRPr>
          </a:p>
          <a:p>
            <a:pPr marL="854710" indent="-327660">
              <a:lnSpc>
                <a:spcPct val="100000"/>
              </a:lnSpc>
              <a:spcBef>
                <a:spcPts val="405"/>
              </a:spcBef>
              <a:buClr>
                <a:srgbClr val="FF0000"/>
              </a:buClr>
              <a:buFont typeface="Arial"/>
              <a:buChar char="•"/>
              <a:tabLst>
                <a:tab pos="854710" algn="l"/>
                <a:tab pos="855344" algn="l"/>
              </a:tabLst>
            </a:pPr>
            <a:r>
              <a:rPr dirty="0" sz="1550" spc="10" b="1">
                <a:latin typeface="Arial"/>
                <a:cs typeface="Arial"/>
              </a:rPr>
              <a:t>Edit and debug PL/SQL</a:t>
            </a:r>
            <a:r>
              <a:rPr dirty="0" sz="1550" spc="5" b="1">
                <a:latin typeface="Arial"/>
                <a:cs typeface="Arial"/>
              </a:rPr>
              <a:t> </a:t>
            </a:r>
            <a:r>
              <a:rPr dirty="0" sz="1550" spc="10" b="1">
                <a:latin typeface="Arial"/>
                <a:cs typeface="Arial"/>
              </a:rPr>
              <a:t>statements</a:t>
            </a:r>
            <a:endParaRPr sz="1550">
              <a:latin typeface="Arial"/>
              <a:cs typeface="Arial"/>
            </a:endParaRPr>
          </a:p>
          <a:p>
            <a:pPr marL="854710" indent="-327660">
              <a:lnSpc>
                <a:spcPct val="100000"/>
              </a:lnSpc>
              <a:spcBef>
                <a:spcPts val="400"/>
              </a:spcBef>
              <a:buClr>
                <a:srgbClr val="FF0000"/>
              </a:buClr>
              <a:buFont typeface="Arial"/>
              <a:buChar char="•"/>
              <a:tabLst>
                <a:tab pos="854710" algn="l"/>
                <a:tab pos="855344" algn="l"/>
              </a:tabLst>
            </a:pPr>
            <a:r>
              <a:rPr dirty="0" sz="1550" spc="10" b="1">
                <a:latin typeface="Arial"/>
                <a:cs typeface="Arial"/>
              </a:rPr>
              <a:t>Create and save</a:t>
            </a:r>
            <a:r>
              <a:rPr dirty="0" sz="1550" spc="-10" b="1">
                <a:latin typeface="Arial"/>
                <a:cs typeface="Arial"/>
              </a:rPr>
              <a:t> </a:t>
            </a:r>
            <a:r>
              <a:rPr dirty="0" sz="1550" spc="10" b="1">
                <a:latin typeface="Arial"/>
                <a:cs typeface="Arial"/>
              </a:rPr>
              <a:t>reports</a:t>
            </a:r>
            <a:endParaRPr sz="1550">
              <a:latin typeface="Arial"/>
              <a:cs typeface="Arial"/>
            </a:endParaRPr>
          </a:p>
          <a:p>
            <a:pPr>
              <a:lnSpc>
                <a:spcPct val="100000"/>
              </a:lnSpc>
            </a:pPr>
            <a:endParaRPr sz="1700">
              <a:latin typeface="Arial"/>
              <a:cs typeface="Arial"/>
            </a:endParaRPr>
          </a:p>
          <a:p>
            <a:pPr>
              <a:lnSpc>
                <a:spcPct val="100000"/>
              </a:lnSpc>
              <a:spcBef>
                <a:spcPts val="50"/>
              </a:spcBef>
            </a:pPr>
            <a:endParaRPr sz="16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2</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11107"/>
            <a:ext cx="6079490" cy="9086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Objectives</a:t>
            </a:r>
            <a:endParaRPr sz="1300">
              <a:latin typeface="Arial"/>
              <a:cs typeface="Arial"/>
            </a:endParaRPr>
          </a:p>
          <a:p>
            <a:pPr algn="just" marL="136525" marR="5080">
              <a:lnSpc>
                <a:spcPct val="100000"/>
              </a:lnSpc>
              <a:spcBef>
                <a:spcPts val="360"/>
              </a:spcBef>
            </a:pPr>
            <a:r>
              <a:rPr dirty="0" sz="1300">
                <a:latin typeface="Times New Roman"/>
                <a:cs typeface="Times New Roman"/>
              </a:rPr>
              <a:t>This appendix introduces the </a:t>
            </a:r>
            <a:r>
              <a:rPr dirty="0" sz="1300" spc="-5">
                <a:latin typeface="Times New Roman"/>
                <a:cs typeface="Times New Roman"/>
              </a:rPr>
              <a:t>graphical </a:t>
            </a:r>
            <a:r>
              <a:rPr dirty="0" sz="1300">
                <a:latin typeface="Times New Roman"/>
                <a:cs typeface="Times New Roman"/>
              </a:rPr>
              <a:t>tool </a:t>
            </a:r>
            <a:r>
              <a:rPr dirty="0" sz="1300" spc="-5">
                <a:latin typeface="Times New Roman"/>
                <a:cs typeface="Times New Roman"/>
              </a:rPr>
              <a:t>SQL Developer </a:t>
            </a:r>
            <a:r>
              <a:rPr dirty="0" sz="1300">
                <a:latin typeface="Times New Roman"/>
                <a:cs typeface="Times New Roman"/>
              </a:rPr>
              <a:t>that simplifies your database  development tasks. </a:t>
            </a:r>
            <a:r>
              <a:rPr dirty="0" sz="1300" spc="-5">
                <a:latin typeface="Times New Roman"/>
                <a:cs typeface="Times New Roman"/>
              </a:rPr>
              <a:t>You </a:t>
            </a:r>
            <a:r>
              <a:rPr dirty="0" sz="1300">
                <a:latin typeface="Times New Roman"/>
                <a:cs typeface="Times New Roman"/>
              </a:rPr>
              <a:t>learn how to use </a:t>
            </a:r>
            <a:r>
              <a:rPr dirty="0" sz="1300" spc="-5">
                <a:latin typeface="Times New Roman"/>
                <a:cs typeface="Times New Roman"/>
              </a:rPr>
              <a:t>SQL Worksheet </a:t>
            </a:r>
            <a:r>
              <a:rPr dirty="0" sz="1300">
                <a:latin typeface="Times New Roman"/>
                <a:cs typeface="Times New Roman"/>
              </a:rPr>
              <a:t>to execute </a:t>
            </a:r>
            <a:r>
              <a:rPr dirty="0" sz="1300" spc="-5">
                <a:latin typeface="Times New Roman"/>
                <a:cs typeface="Times New Roman"/>
              </a:rPr>
              <a:t>SQL statements </a:t>
            </a:r>
            <a:r>
              <a:rPr dirty="0" sz="1300">
                <a:latin typeface="Times New Roman"/>
                <a:cs typeface="Times New Roman"/>
              </a:rPr>
              <a:t>and  </a:t>
            </a:r>
            <a:r>
              <a:rPr dirty="0" sz="1300" spc="-5">
                <a:latin typeface="Times New Roman"/>
                <a:cs typeface="Times New Roman"/>
              </a:rPr>
              <a:t>SQL </a:t>
            </a:r>
            <a:r>
              <a:rPr dirty="0" sz="1300">
                <a:latin typeface="Times New Roman"/>
                <a:cs typeface="Times New Roman"/>
              </a:rPr>
              <a:t>scripts. </a:t>
            </a:r>
            <a:r>
              <a:rPr dirty="0" sz="1300" spc="-5">
                <a:latin typeface="Times New Roman"/>
                <a:cs typeface="Times New Roman"/>
              </a:rPr>
              <a:t>You </a:t>
            </a:r>
            <a:r>
              <a:rPr dirty="0" sz="1300">
                <a:latin typeface="Times New Roman"/>
                <a:cs typeface="Times New Roman"/>
              </a:rPr>
              <a:t>also learn how to edit and debug</a:t>
            </a:r>
            <a:r>
              <a:rPr dirty="0" sz="1300" spc="-25">
                <a:latin typeface="Times New Roman"/>
                <a:cs typeface="Times New Roman"/>
              </a:rPr>
              <a:t> </a:t>
            </a:r>
            <a:r>
              <a:rPr dirty="0" sz="1300">
                <a:latin typeface="Times New Roman"/>
                <a:cs typeface="Times New Roman"/>
              </a:rPr>
              <a:t>PL/SQL.</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143761" y="873506"/>
            <a:ext cx="4800600" cy="2329180"/>
          </a:xfrm>
          <a:prstGeom prst="rect">
            <a:avLst/>
          </a:prstGeom>
        </p:spPr>
        <p:txBody>
          <a:bodyPr wrap="square" lIns="0" tIns="12700" rIns="0" bIns="0" rtlCol="0" vert="horz">
            <a:spAutoFit/>
          </a:bodyPr>
          <a:lstStyle/>
          <a:p>
            <a:pPr marL="814705">
              <a:lnSpc>
                <a:spcPct val="100000"/>
              </a:lnSpc>
              <a:spcBef>
                <a:spcPts val="100"/>
              </a:spcBef>
            </a:pPr>
            <a:r>
              <a:rPr dirty="0" sz="2000" b="1">
                <a:latin typeface="Arial"/>
                <a:cs typeface="Arial"/>
              </a:rPr>
              <a:t>What Is Oracle </a:t>
            </a:r>
            <a:r>
              <a:rPr dirty="0" sz="2000" spc="-5" b="1">
                <a:latin typeface="Arial"/>
                <a:cs typeface="Arial"/>
              </a:rPr>
              <a:t>SQL</a:t>
            </a:r>
            <a:r>
              <a:rPr dirty="0" sz="2000" spc="-25" b="1">
                <a:latin typeface="Arial"/>
                <a:cs typeface="Arial"/>
              </a:rPr>
              <a:t> </a:t>
            </a:r>
            <a:r>
              <a:rPr dirty="0" sz="2000" spc="-5" b="1">
                <a:latin typeface="Arial"/>
                <a:cs typeface="Arial"/>
              </a:rPr>
              <a:t>Developer?</a:t>
            </a:r>
            <a:endParaRPr sz="2000">
              <a:latin typeface="Arial"/>
              <a:cs typeface="Arial"/>
            </a:endParaRPr>
          </a:p>
          <a:p>
            <a:pPr>
              <a:lnSpc>
                <a:spcPct val="100000"/>
              </a:lnSpc>
            </a:pPr>
            <a:endParaRPr sz="2200">
              <a:latin typeface="Arial"/>
              <a:cs typeface="Arial"/>
            </a:endParaRPr>
          </a:p>
          <a:p>
            <a:pPr marL="326390" marR="24130" indent="-327025">
              <a:lnSpc>
                <a:spcPct val="101400"/>
              </a:lnSpc>
              <a:spcBef>
                <a:spcPts val="1515"/>
              </a:spcBef>
              <a:buClr>
                <a:srgbClr val="FF0000"/>
              </a:buClr>
              <a:buFont typeface="Arial"/>
              <a:buChar char="•"/>
              <a:tabLst>
                <a:tab pos="326390" algn="l"/>
                <a:tab pos="327025" algn="l"/>
              </a:tabLst>
            </a:pPr>
            <a:r>
              <a:rPr dirty="0" sz="1550" spc="10" b="1">
                <a:latin typeface="Arial"/>
                <a:cs typeface="Arial"/>
              </a:rPr>
              <a:t>Oracle </a:t>
            </a:r>
            <a:r>
              <a:rPr dirty="0" sz="1550" spc="15" b="1">
                <a:latin typeface="Arial"/>
                <a:cs typeface="Arial"/>
              </a:rPr>
              <a:t>SQL </a:t>
            </a:r>
            <a:r>
              <a:rPr dirty="0" sz="1550" spc="10" b="1">
                <a:latin typeface="Arial"/>
                <a:cs typeface="Arial"/>
              </a:rPr>
              <a:t>Developer </a:t>
            </a:r>
            <a:r>
              <a:rPr dirty="0" sz="1550" spc="5" b="1">
                <a:latin typeface="Arial"/>
                <a:cs typeface="Arial"/>
              </a:rPr>
              <a:t>is </a:t>
            </a:r>
            <a:r>
              <a:rPr dirty="0" sz="1550" spc="10" b="1">
                <a:latin typeface="Arial"/>
                <a:cs typeface="Arial"/>
              </a:rPr>
              <a:t>a graphical tool that  enhances productivity and simplifies database  development tasks.</a:t>
            </a:r>
            <a:endParaRPr sz="1550">
              <a:latin typeface="Arial"/>
              <a:cs typeface="Arial"/>
            </a:endParaRPr>
          </a:p>
          <a:p>
            <a:pPr marL="326390" marR="5080" indent="-327025">
              <a:lnSpc>
                <a:spcPct val="101299"/>
              </a:lnSpc>
              <a:spcBef>
                <a:spcPts val="380"/>
              </a:spcBef>
              <a:buClr>
                <a:srgbClr val="FF0000"/>
              </a:buClr>
              <a:buFont typeface="Arial"/>
              <a:buChar char="•"/>
              <a:tabLst>
                <a:tab pos="326390" algn="l"/>
                <a:tab pos="327025" algn="l"/>
              </a:tabLst>
            </a:pPr>
            <a:r>
              <a:rPr dirty="0" sz="1550" spc="10" b="1">
                <a:latin typeface="Arial"/>
                <a:cs typeface="Arial"/>
              </a:rPr>
              <a:t>You can connect to any target Oracle database  schema by using standard Oracle database  authentication.</a:t>
            </a:r>
            <a:endParaRPr sz="1550">
              <a:latin typeface="Arial"/>
              <a:cs typeface="Arial"/>
            </a:endParaRPr>
          </a:p>
        </p:txBody>
      </p:sp>
      <p:grpSp>
        <p:nvGrpSpPr>
          <p:cNvPr id="6" name="object 6"/>
          <p:cNvGrpSpPr/>
          <p:nvPr/>
        </p:nvGrpSpPr>
        <p:grpSpPr>
          <a:xfrm>
            <a:off x="3090545" y="3213989"/>
            <a:ext cx="1515745" cy="1771650"/>
            <a:chOff x="3090545" y="3213989"/>
            <a:chExt cx="1515745" cy="1771650"/>
          </a:xfrm>
        </p:grpSpPr>
        <p:sp>
          <p:nvSpPr>
            <p:cNvPr id="7" name="object 7"/>
            <p:cNvSpPr/>
            <p:nvPr/>
          </p:nvSpPr>
          <p:spPr>
            <a:xfrm>
              <a:off x="3090545" y="3213989"/>
              <a:ext cx="1374140" cy="335533"/>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3115056" y="3525139"/>
              <a:ext cx="1332738" cy="1158240"/>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3098939" y="4658753"/>
              <a:ext cx="1365732" cy="326364"/>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3832860" y="3990594"/>
              <a:ext cx="763270" cy="817880"/>
            </a:xfrm>
            <a:custGeom>
              <a:avLst/>
              <a:gdLst/>
              <a:ahLst/>
              <a:cxnLst/>
              <a:rect l="l" t="t" r="r" b="b"/>
              <a:pathLst>
                <a:path w="763270" h="817879">
                  <a:moveTo>
                    <a:pt x="0" y="0"/>
                  </a:moveTo>
                  <a:lnTo>
                    <a:pt x="0" y="817625"/>
                  </a:lnTo>
                  <a:lnTo>
                    <a:pt x="762762" y="409193"/>
                  </a:lnTo>
                  <a:lnTo>
                    <a:pt x="0" y="0"/>
                  </a:lnTo>
                  <a:close/>
                </a:path>
              </a:pathLst>
            </a:custGeom>
            <a:solidFill>
              <a:srgbClr val="059F0B"/>
            </a:solidFill>
          </p:spPr>
          <p:txBody>
            <a:bodyPr wrap="square" lIns="0" tIns="0" rIns="0" bIns="0" rtlCol="0"/>
            <a:lstStyle/>
            <a:p/>
          </p:txBody>
        </p:sp>
        <p:sp>
          <p:nvSpPr>
            <p:cNvPr id="11" name="object 11"/>
            <p:cNvSpPr/>
            <p:nvPr/>
          </p:nvSpPr>
          <p:spPr>
            <a:xfrm>
              <a:off x="3832860" y="3990594"/>
              <a:ext cx="763270" cy="817880"/>
            </a:xfrm>
            <a:custGeom>
              <a:avLst/>
              <a:gdLst/>
              <a:ahLst/>
              <a:cxnLst/>
              <a:rect l="l" t="t" r="r" b="b"/>
              <a:pathLst>
                <a:path w="763270" h="817879">
                  <a:moveTo>
                    <a:pt x="762762" y="409193"/>
                  </a:moveTo>
                  <a:lnTo>
                    <a:pt x="0" y="0"/>
                  </a:lnTo>
                  <a:lnTo>
                    <a:pt x="0" y="817625"/>
                  </a:lnTo>
                  <a:lnTo>
                    <a:pt x="762762" y="409193"/>
                  </a:lnTo>
                  <a:close/>
                </a:path>
              </a:pathLst>
            </a:custGeom>
            <a:ln w="20574">
              <a:solidFill>
                <a:srgbClr val="65CCFF"/>
              </a:solidFill>
            </a:ln>
          </p:spPr>
          <p:txBody>
            <a:bodyPr wrap="square" lIns="0" tIns="0" rIns="0" bIns="0" rtlCol="0"/>
            <a:lstStyle/>
            <a:p/>
          </p:txBody>
        </p:sp>
      </p:grpSp>
      <p:sp>
        <p:nvSpPr>
          <p:cNvPr id="12" name="object 12"/>
          <p:cNvSpPr txBox="1"/>
          <p:nvPr/>
        </p:nvSpPr>
        <p:spPr>
          <a:xfrm>
            <a:off x="731012" y="4825238"/>
            <a:ext cx="6212840" cy="3180080"/>
          </a:xfrm>
          <a:prstGeom prst="rect">
            <a:avLst/>
          </a:prstGeom>
        </p:spPr>
        <p:txBody>
          <a:bodyPr wrap="square" lIns="0" tIns="12065" rIns="0" bIns="0" rtlCol="0" vert="horz">
            <a:spAutoFit/>
          </a:bodyPr>
          <a:lstStyle/>
          <a:p>
            <a:pPr algn="ctr" marL="44450">
              <a:lnSpc>
                <a:spcPct val="100000"/>
              </a:lnSpc>
              <a:spcBef>
                <a:spcPts val="95"/>
              </a:spcBef>
            </a:pPr>
            <a:r>
              <a:rPr dirty="0" sz="1150" spc="-10" b="1">
                <a:latin typeface="Arial"/>
                <a:cs typeface="Arial"/>
              </a:rPr>
              <a:t>SQL</a:t>
            </a:r>
            <a:r>
              <a:rPr dirty="0" sz="1150" spc="-15" b="1">
                <a:latin typeface="Arial"/>
                <a:cs typeface="Arial"/>
              </a:rPr>
              <a:t> </a:t>
            </a:r>
            <a:r>
              <a:rPr dirty="0" sz="1150" spc="-10" b="1">
                <a:latin typeface="Arial"/>
                <a:cs typeface="Arial"/>
              </a:rPr>
              <a:t>Developer</a:t>
            </a:r>
            <a:endParaRPr sz="1150">
              <a:latin typeface="Arial"/>
              <a:cs typeface="Arial"/>
            </a:endParaRPr>
          </a:p>
          <a:p>
            <a:pPr>
              <a:lnSpc>
                <a:spcPct val="100000"/>
              </a:lnSpc>
              <a:spcBef>
                <a:spcPts val="30"/>
              </a:spcBef>
            </a:pPr>
            <a:endParaRPr sz="1700">
              <a:latin typeface="Arial"/>
              <a:cs typeface="Arial"/>
            </a:endParaRPr>
          </a:p>
          <a:p>
            <a:pPr algn="ctr" marL="107314">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40"/>
              </a:spcBef>
            </a:pPr>
            <a:endParaRPr sz="950">
              <a:latin typeface="Arial"/>
              <a:cs typeface="Arial"/>
            </a:endParaRPr>
          </a:p>
          <a:p>
            <a:pPr marL="12700">
              <a:lnSpc>
                <a:spcPct val="100000"/>
              </a:lnSpc>
            </a:pPr>
            <a:r>
              <a:rPr dirty="0" sz="1300" spc="-5" b="1">
                <a:latin typeface="Arial"/>
                <a:cs typeface="Arial"/>
              </a:rPr>
              <a:t>What Is Oracle SQL</a:t>
            </a:r>
            <a:r>
              <a:rPr dirty="0" sz="1300" spc="-10" b="1">
                <a:latin typeface="Arial"/>
                <a:cs typeface="Arial"/>
              </a:rPr>
              <a:t> </a:t>
            </a:r>
            <a:r>
              <a:rPr dirty="0" sz="1300" spc="-5" b="1">
                <a:latin typeface="Arial"/>
                <a:cs typeface="Arial"/>
              </a:rPr>
              <a:t>Developer?</a:t>
            </a:r>
            <a:endParaRPr sz="1300">
              <a:latin typeface="Arial"/>
              <a:cs typeface="Arial"/>
            </a:endParaRPr>
          </a:p>
          <a:p>
            <a:pPr marL="136525" marR="5080">
              <a:lnSpc>
                <a:spcPct val="100000"/>
              </a:lnSpc>
              <a:spcBef>
                <a:spcPts val="360"/>
              </a:spcBef>
            </a:pPr>
            <a:r>
              <a:rPr dirty="0" sz="1300">
                <a:latin typeface="Times New Roman"/>
                <a:cs typeface="Times New Roman"/>
              </a:rPr>
              <a:t>Oracle SQL Developer is a free graphical tool designed to improve your productivity and  simplify the development of everyday database tasks. With just a </a:t>
            </a:r>
            <a:r>
              <a:rPr dirty="0" sz="1300" spc="-5">
                <a:latin typeface="Times New Roman"/>
                <a:cs typeface="Times New Roman"/>
              </a:rPr>
              <a:t>few </a:t>
            </a:r>
            <a:r>
              <a:rPr dirty="0" sz="1300">
                <a:latin typeface="Times New Roman"/>
                <a:cs typeface="Times New Roman"/>
              </a:rPr>
              <a:t>clicks, you can easily  create and debug stored </a:t>
            </a:r>
            <a:r>
              <a:rPr dirty="0" sz="1300" spc="-5">
                <a:latin typeface="Times New Roman"/>
                <a:cs typeface="Times New Roman"/>
              </a:rPr>
              <a:t>procedures, </a:t>
            </a:r>
            <a:r>
              <a:rPr dirty="0" sz="1300">
                <a:latin typeface="Times New Roman"/>
                <a:cs typeface="Times New Roman"/>
              </a:rPr>
              <a:t>test SQL </a:t>
            </a:r>
            <a:r>
              <a:rPr dirty="0" sz="1300" spc="-5">
                <a:latin typeface="Times New Roman"/>
                <a:cs typeface="Times New Roman"/>
              </a:rPr>
              <a:t>statements, </a:t>
            </a:r>
            <a:r>
              <a:rPr dirty="0" sz="1300">
                <a:latin typeface="Times New Roman"/>
                <a:cs typeface="Times New Roman"/>
              </a:rPr>
              <a:t>and view optimizer</a:t>
            </a:r>
            <a:r>
              <a:rPr dirty="0" sz="1300" spc="30">
                <a:latin typeface="Times New Roman"/>
                <a:cs typeface="Times New Roman"/>
              </a:rPr>
              <a:t> </a:t>
            </a:r>
            <a:r>
              <a:rPr dirty="0" sz="1300">
                <a:latin typeface="Times New Roman"/>
                <a:cs typeface="Times New Roman"/>
              </a:rPr>
              <a:t>plans.</a:t>
            </a:r>
            <a:endParaRPr sz="1300">
              <a:latin typeface="Times New Roman"/>
              <a:cs typeface="Times New Roman"/>
            </a:endParaRPr>
          </a:p>
          <a:p>
            <a:pPr marL="136525">
              <a:lnSpc>
                <a:spcPct val="100000"/>
              </a:lnSpc>
              <a:spcBef>
                <a:spcPts val="384"/>
              </a:spcBef>
            </a:pPr>
            <a:r>
              <a:rPr dirty="0" sz="1300" spc="-5">
                <a:latin typeface="Times New Roman"/>
                <a:cs typeface="Times New Roman"/>
              </a:rPr>
              <a:t>SQL </a:t>
            </a:r>
            <a:r>
              <a:rPr dirty="0" sz="1300">
                <a:latin typeface="Times New Roman"/>
                <a:cs typeface="Times New Roman"/>
              </a:rPr>
              <a:t>Developer, the visual tool for database development, simplifies the following</a:t>
            </a:r>
            <a:r>
              <a:rPr dirty="0" sz="1300" spc="-10">
                <a:latin typeface="Times New Roman"/>
                <a:cs typeface="Times New Roman"/>
              </a:rPr>
              <a:t> </a:t>
            </a:r>
            <a:r>
              <a:rPr dirty="0" sz="1300">
                <a:latin typeface="Times New Roman"/>
                <a:cs typeface="Times New Roman"/>
              </a:rPr>
              <a:t>tasks:</a:t>
            </a:r>
            <a:endParaRPr sz="1300">
              <a:latin typeface="Times New Roman"/>
              <a:cs typeface="Times New Roman"/>
            </a:endParaRPr>
          </a:p>
          <a:p>
            <a:pPr marL="507365" indent="-248285">
              <a:lnSpc>
                <a:spcPts val="1555"/>
              </a:lnSpc>
              <a:buChar char="•"/>
              <a:tabLst>
                <a:tab pos="507365" algn="l"/>
                <a:tab pos="508000" algn="l"/>
              </a:tabLst>
            </a:pPr>
            <a:r>
              <a:rPr dirty="0" sz="1300" spc="-5">
                <a:latin typeface="Times New Roman"/>
                <a:cs typeface="Times New Roman"/>
              </a:rPr>
              <a:t>Browsing </a:t>
            </a:r>
            <a:r>
              <a:rPr dirty="0" sz="1300">
                <a:latin typeface="Times New Roman"/>
                <a:cs typeface="Times New Roman"/>
              </a:rPr>
              <a:t>and </a:t>
            </a:r>
            <a:r>
              <a:rPr dirty="0" sz="1300" spc="-5">
                <a:latin typeface="Times New Roman"/>
                <a:cs typeface="Times New Roman"/>
              </a:rPr>
              <a:t>managing </a:t>
            </a:r>
            <a:r>
              <a:rPr dirty="0" sz="1300">
                <a:latin typeface="Times New Roman"/>
                <a:cs typeface="Times New Roman"/>
              </a:rPr>
              <a:t>database</a:t>
            </a:r>
            <a:r>
              <a:rPr dirty="0" sz="1300" spc="5">
                <a:latin typeface="Times New Roman"/>
                <a:cs typeface="Times New Roman"/>
              </a:rPr>
              <a:t> </a:t>
            </a:r>
            <a:r>
              <a:rPr dirty="0" sz="1300">
                <a:latin typeface="Times New Roman"/>
                <a:cs typeface="Times New Roman"/>
              </a:rPr>
              <a:t>objects</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Executing </a:t>
            </a:r>
            <a:r>
              <a:rPr dirty="0" sz="1300" spc="-5">
                <a:latin typeface="Times New Roman"/>
                <a:cs typeface="Times New Roman"/>
              </a:rPr>
              <a:t>SQL </a:t>
            </a:r>
            <a:r>
              <a:rPr dirty="0" sz="1300">
                <a:latin typeface="Times New Roman"/>
                <a:cs typeface="Times New Roman"/>
              </a:rPr>
              <a:t>statements and</a:t>
            </a:r>
            <a:r>
              <a:rPr dirty="0" sz="1300" spc="-20">
                <a:latin typeface="Times New Roman"/>
                <a:cs typeface="Times New Roman"/>
              </a:rPr>
              <a:t> </a:t>
            </a:r>
            <a:r>
              <a:rPr dirty="0" sz="1300">
                <a:latin typeface="Times New Roman"/>
                <a:cs typeface="Times New Roman"/>
              </a:rPr>
              <a:t>scripts</a:t>
            </a:r>
            <a:endParaRPr sz="1300">
              <a:latin typeface="Times New Roman"/>
              <a:cs typeface="Times New Roman"/>
            </a:endParaRPr>
          </a:p>
          <a:p>
            <a:pPr marL="507365" indent="-248285">
              <a:lnSpc>
                <a:spcPct val="100000"/>
              </a:lnSpc>
              <a:buChar char="•"/>
              <a:tabLst>
                <a:tab pos="507365" algn="l"/>
                <a:tab pos="508000" algn="l"/>
              </a:tabLst>
            </a:pPr>
            <a:r>
              <a:rPr dirty="0" sz="1300">
                <a:latin typeface="Times New Roman"/>
                <a:cs typeface="Times New Roman"/>
              </a:rPr>
              <a:t>Editing and debugging </a:t>
            </a:r>
            <a:r>
              <a:rPr dirty="0" sz="1300" spc="-5">
                <a:latin typeface="Times New Roman"/>
                <a:cs typeface="Times New Roman"/>
              </a:rPr>
              <a:t>PL/SQL</a:t>
            </a:r>
            <a:r>
              <a:rPr dirty="0" sz="1300" spc="-15">
                <a:latin typeface="Times New Roman"/>
                <a:cs typeface="Times New Roman"/>
              </a:rPr>
              <a:t> </a:t>
            </a:r>
            <a:r>
              <a:rPr dirty="0" sz="1300">
                <a:latin typeface="Times New Roman"/>
                <a:cs typeface="Times New Roman"/>
              </a:rPr>
              <a:t>statements</a:t>
            </a:r>
            <a:endParaRPr sz="1300">
              <a:latin typeface="Times New Roman"/>
              <a:cs typeface="Times New Roman"/>
            </a:endParaRPr>
          </a:p>
          <a:p>
            <a:pPr marL="507365" indent="-248285">
              <a:lnSpc>
                <a:spcPct val="100000"/>
              </a:lnSpc>
              <a:buChar char="•"/>
              <a:tabLst>
                <a:tab pos="507365" algn="l"/>
                <a:tab pos="508000" algn="l"/>
              </a:tabLst>
            </a:pPr>
            <a:r>
              <a:rPr dirty="0" sz="1300">
                <a:latin typeface="Times New Roman"/>
                <a:cs typeface="Times New Roman"/>
              </a:rPr>
              <a:t>Creating</a:t>
            </a:r>
            <a:r>
              <a:rPr dirty="0" sz="1300" spc="-5">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136525" marR="149860">
              <a:lnSpc>
                <a:spcPct val="100000"/>
              </a:lnSpc>
              <a:spcBef>
                <a:spcPts val="390"/>
              </a:spcBef>
            </a:pPr>
            <a:r>
              <a:rPr dirty="0" sz="1300" spc="-5">
                <a:latin typeface="Times New Roman"/>
                <a:cs typeface="Times New Roman"/>
              </a:rPr>
              <a:t>You </a:t>
            </a:r>
            <a:r>
              <a:rPr dirty="0" sz="1300">
                <a:latin typeface="Times New Roman"/>
                <a:cs typeface="Times New Roman"/>
              </a:rPr>
              <a:t>can connect to any target </a:t>
            </a:r>
            <a:r>
              <a:rPr dirty="0" sz="1300" spc="-5">
                <a:latin typeface="Times New Roman"/>
                <a:cs typeface="Times New Roman"/>
              </a:rPr>
              <a:t>Oracle database </a:t>
            </a:r>
            <a:r>
              <a:rPr dirty="0" sz="1300">
                <a:latin typeface="Times New Roman"/>
                <a:cs typeface="Times New Roman"/>
              </a:rPr>
              <a:t>schema by using standard Oracle database  authentication. When </a:t>
            </a:r>
            <a:r>
              <a:rPr dirty="0" sz="1300" spc="-5">
                <a:latin typeface="Times New Roman"/>
                <a:cs typeface="Times New Roman"/>
              </a:rPr>
              <a:t>connected, </a:t>
            </a:r>
            <a:r>
              <a:rPr dirty="0" sz="1300">
                <a:latin typeface="Times New Roman"/>
                <a:cs typeface="Times New Roman"/>
              </a:rPr>
              <a:t>you can perform operations on objects in the</a:t>
            </a:r>
            <a:r>
              <a:rPr dirty="0" sz="1300" spc="-15">
                <a:latin typeface="Times New Roman"/>
                <a:cs typeface="Times New Roman"/>
              </a:rPr>
              <a:t> </a:t>
            </a:r>
            <a:r>
              <a:rPr dirty="0" sz="1300">
                <a:latin typeface="Times New Roman"/>
                <a:cs typeface="Times New Roman"/>
              </a:rPr>
              <a:t>database.</a:t>
            </a:r>
            <a:endParaRPr sz="1300">
              <a:latin typeface="Times New Roman"/>
              <a:cs typeface="Times New Roman"/>
            </a:endParaRPr>
          </a:p>
        </p:txBody>
      </p:sp>
      <p:sp>
        <p:nvSpPr>
          <p:cNvPr id="14" name="object 14"/>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3</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4</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73506"/>
            <a:ext cx="5367020" cy="2760345"/>
          </a:xfrm>
          <a:prstGeom prst="rect">
            <a:avLst/>
          </a:prstGeom>
        </p:spPr>
        <p:txBody>
          <a:bodyPr wrap="square" lIns="0" tIns="12700" rIns="0" bIns="0" rtlCol="0" vert="horz">
            <a:spAutoFit/>
          </a:bodyPr>
          <a:lstStyle/>
          <a:p>
            <a:pPr algn="ctr" marL="81915">
              <a:lnSpc>
                <a:spcPct val="100000"/>
              </a:lnSpc>
              <a:spcBef>
                <a:spcPts val="100"/>
              </a:spcBef>
            </a:pPr>
            <a:r>
              <a:rPr dirty="0" sz="2000" b="1">
                <a:latin typeface="Arial"/>
                <a:cs typeface="Arial"/>
              </a:rPr>
              <a:t>Key</a:t>
            </a:r>
            <a:r>
              <a:rPr dirty="0" sz="2000" spc="-5" b="1">
                <a:latin typeface="Arial"/>
                <a:cs typeface="Arial"/>
              </a:rPr>
              <a:t> </a:t>
            </a:r>
            <a:r>
              <a:rPr dirty="0" sz="2000" b="1">
                <a:latin typeface="Arial"/>
                <a:cs typeface="Arial"/>
              </a:rPr>
              <a:t>Features</a:t>
            </a:r>
            <a:endParaRPr sz="2000">
              <a:latin typeface="Arial"/>
              <a:cs typeface="Arial"/>
            </a:endParaRPr>
          </a:p>
          <a:p>
            <a:pPr>
              <a:lnSpc>
                <a:spcPct val="100000"/>
              </a:lnSpc>
            </a:pPr>
            <a:endParaRPr sz="2200">
              <a:latin typeface="Arial"/>
              <a:cs typeface="Arial"/>
            </a:endParaRPr>
          </a:p>
          <a:p>
            <a:pPr marL="326390" indent="-327025">
              <a:lnSpc>
                <a:spcPct val="100000"/>
              </a:lnSpc>
              <a:spcBef>
                <a:spcPts val="1540"/>
              </a:spcBef>
              <a:buClr>
                <a:srgbClr val="FF0000"/>
              </a:buClr>
              <a:buFont typeface="Arial"/>
              <a:buChar char="•"/>
              <a:tabLst>
                <a:tab pos="326390" algn="l"/>
                <a:tab pos="327025" algn="l"/>
              </a:tabLst>
            </a:pPr>
            <a:r>
              <a:rPr dirty="0" sz="1550" spc="10" b="1">
                <a:latin typeface="Arial"/>
                <a:cs typeface="Arial"/>
              </a:rPr>
              <a:t>Developed </a:t>
            </a:r>
            <a:r>
              <a:rPr dirty="0" sz="1550" spc="5" b="1">
                <a:latin typeface="Arial"/>
                <a:cs typeface="Arial"/>
              </a:rPr>
              <a:t>in</a:t>
            </a:r>
            <a:r>
              <a:rPr dirty="0" sz="1550" b="1">
                <a:latin typeface="Arial"/>
                <a:cs typeface="Arial"/>
              </a:rPr>
              <a:t> </a:t>
            </a:r>
            <a:r>
              <a:rPr dirty="0" sz="1550" spc="10" b="1">
                <a:latin typeface="Arial"/>
                <a:cs typeface="Arial"/>
              </a:rPr>
              <a:t>Java</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Supports Windows, Linux, and Mac </a:t>
            </a:r>
            <a:r>
              <a:rPr dirty="0" sz="1550" spc="15" b="1">
                <a:latin typeface="Arial"/>
                <a:cs typeface="Arial"/>
              </a:rPr>
              <a:t>OS </a:t>
            </a:r>
            <a:r>
              <a:rPr dirty="0" sz="1550" spc="10" b="1">
                <a:latin typeface="Arial"/>
                <a:cs typeface="Arial"/>
              </a:rPr>
              <a:t>X</a:t>
            </a:r>
            <a:r>
              <a:rPr dirty="0" sz="1550" spc="-10" b="1">
                <a:latin typeface="Arial"/>
                <a:cs typeface="Arial"/>
              </a:rPr>
              <a:t> </a:t>
            </a:r>
            <a:r>
              <a:rPr dirty="0" sz="1550" spc="10" b="1">
                <a:latin typeface="Arial"/>
                <a:cs typeface="Arial"/>
              </a:rPr>
              <a:t>platforms</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Default connectivity by using the </a:t>
            </a:r>
            <a:r>
              <a:rPr dirty="0" sz="1550" spc="15" b="1">
                <a:latin typeface="Arial"/>
                <a:cs typeface="Arial"/>
              </a:rPr>
              <a:t>JDBC </a:t>
            </a:r>
            <a:r>
              <a:rPr dirty="0" sz="1550" spc="10" b="1">
                <a:latin typeface="Arial"/>
                <a:cs typeface="Arial"/>
              </a:rPr>
              <a:t>Thin</a:t>
            </a:r>
            <a:r>
              <a:rPr dirty="0" sz="1550" spc="-25" b="1">
                <a:latin typeface="Arial"/>
                <a:cs typeface="Arial"/>
              </a:rPr>
              <a:t> </a:t>
            </a:r>
            <a:r>
              <a:rPr dirty="0" sz="1550" spc="10" b="1">
                <a:latin typeface="Arial"/>
                <a:cs typeface="Arial"/>
              </a:rPr>
              <a:t>driver</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Does not require an</a:t>
            </a:r>
            <a:r>
              <a:rPr dirty="0" sz="1550" spc="5" b="1">
                <a:latin typeface="Arial"/>
                <a:cs typeface="Arial"/>
              </a:rPr>
              <a:t> installer</a:t>
            </a:r>
            <a:endParaRPr sz="1550">
              <a:latin typeface="Arial"/>
              <a:cs typeface="Arial"/>
            </a:endParaRPr>
          </a:p>
          <a:p>
            <a:pPr marL="326390" marR="5080" indent="-327025">
              <a:lnSpc>
                <a:spcPct val="101299"/>
              </a:lnSpc>
              <a:spcBef>
                <a:spcPts val="380"/>
              </a:spcBef>
              <a:buClr>
                <a:srgbClr val="FF0000"/>
              </a:buClr>
              <a:buFont typeface="Arial"/>
              <a:buChar char="•"/>
              <a:tabLst>
                <a:tab pos="326390" algn="l"/>
                <a:tab pos="327025" algn="l"/>
              </a:tabLst>
            </a:pPr>
            <a:r>
              <a:rPr dirty="0" sz="1550" spc="10" b="1">
                <a:latin typeface="Arial"/>
                <a:cs typeface="Arial"/>
              </a:rPr>
              <a:t>Connects to any Oracle Database version </a:t>
            </a:r>
            <a:r>
              <a:rPr dirty="0" sz="1550" spc="5" b="1">
                <a:latin typeface="Arial"/>
                <a:cs typeface="Arial"/>
              </a:rPr>
              <a:t>9.2.0.1 </a:t>
            </a:r>
            <a:r>
              <a:rPr dirty="0" sz="1550" spc="10" b="1">
                <a:latin typeface="Arial"/>
                <a:cs typeface="Arial"/>
              </a:rPr>
              <a:t>and  </a:t>
            </a:r>
            <a:r>
              <a:rPr dirty="0" sz="1550" spc="5" b="1">
                <a:latin typeface="Arial"/>
                <a:cs typeface="Arial"/>
              </a:rPr>
              <a:t>later</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Bundled with JRE</a:t>
            </a:r>
            <a:r>
              <a:rPr dirty="0" sz="1550" spc="-5" b="1">
                <a:latin typeface="Arial"/>
                <a:cs typeface="Arial"/>
              </a:rPr>
              <a:t> </a:t>
            </a:r>
            <a:r>
              <a:rPr dirty="0" sz="1550" spc="10" b="1">
                <a:latin typeface="Arial"/>
                <a:cs typeface="Arial"/>
              </a:rPr>
              <a:t>1.5</a:t>
            </a:r>
            <a:endParaRPr sz="1550">
              <a:latin typeface="Arial"/>
              <a:cs typeface="Arial"/>
            </a:endParaRPr>
          </a:p>
        </p:txBody>
      </p:sp>
      <p:sp>
        <p:nvSpPr>
          <p:cNvPr id="7" name="object 7"/>
          <p:cNvSpPr txBox="1"/>
          <p:nvPr/>
        </p:nvSpPr>
        <p:spPr>
          <a:xfrm>
            <a:off x="731012" y="5611107"/>
            <a:ext cx="6305550" cy="259143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Key Features </a:t>
            </a:r>
            <a:r>
              <a:rPr dirty="0" sz="1300" b="1">
                <a:latin typeface="Arial"/>
                <a:cs typeface="Arial"/>
              </a:rPr>
              <a:t>of SQL</a:t>
            </a:r>
            <a:r>
              <a:rPr dirty="0" sz="1300" spc="-10" b="1">
                <a:latin typeface="Arial"/>
                <a:cs typeface="Arial"/>
              </a:rPr>
              <a:t> </a:t>
            </a:r>
            <a:r>
              <a:rPr dirty="0" sz="1300" spc="-5" b="1">
                <a:latin typeface="Arial"/>
                <a:cs typeface="Arial"/>
              </a:rPr>
              <a:t>Developer</a:t>
            </a:r>
            <a:endParaRPr sz="1300">
              <a:latin typeface="Arial"/>
              <a:cs typeface="Arial"/>
            </a:endParaRPr>
          </a:p>
          <a:p>
            <a:pPr marL="136525" marR="287655">
              <a:lnSpc>
                <a:spcPct val="100000"/>
              </a:lnSpc>
              <a:spcBef>
                <a:spcPts val="360"/>
              </a:spcBef>
            </a:pPr>
            <a:r>
              <a:rPr dirty="0" sz="1300">
                <a:latin typeface="Times New Roman"/>
                <a:cs typeface="Times New Roman"/>
              </a:rPr>
              <a:t>Oracle </a:t>
            </a:r>
            <a:r>
              <a:rPr dirty="0" sz="1300" spc="-5">
                <a:latin typeface="Times New Roman"/>
                <a:cs typeface="Times New Roman"/>
              </a:rPr>
              <a:t>SQL </a:t>
            </a:r>
            <a:r>
              <a:rPr dirty="0" sz="1300">
                <a:latin typeface="Times New Roman"/>
                <a:cs typeface="Times New Roman"/>
              </a:rPr>
              <a:t>Developer is developed in Java leveraging the Oracle JDeveloper integrated  development environment (IDE). The tool </a:t>
            </a:r>
            <a:r>
              <a:rPr dirty="0" sz="1300" spc="-5">
                <a:latin typeface="Times New Roman"/>
                <a:cs typeface="Times New Roman"/>
              </a:rPr>
              <a:t>runs on Windows, </a:t>
            </a:r>
            <a:r>
              <a:rPr dirty="0" sz="1300">
                <a:latin typeface="Times New Roman"/>
                <a:cs typeface="Times New Roman"/>
              </a:rPr>
              <a:t>Linux, and Mac operating  </a:t>
            </a:r>
            <a:r>
              <a:rPr dirty="0" sz="1300" spc="-5">
                <a:latin typeface="Times New Roman"/>
                <a:cs typeface="Times New Roman"/>
              </a:rPr>
              <a:t>system </a:t>
            </a:r>
            <a:r>
              <a:rPr dirty="0" sz="1300">
                <a:latin typeface="Times New Roman"/>
                <a:cs typeface="Times New Roman"/>
              </a:rPr>
              <a:t>(OS) X platforms. </a:t>
            </a:r>
            <a:r>
              <a:rPr dirty="0" sz="1300" spc="-5">
                <a:latin typeface="Times New Roman"/>
                <a:cs typeface="Times New Roman"/>
              </a:rPr>
              <a:t>You </a:t>
            </a:r>
            <a:r>
              <a:rPr dirty="0" sz="1300">
                <a:latin typeface="Times New Roman"/>
                <a:cs typeface="Times New Roman"/>
              </a:rPr>
              <a:t>can install SQL Developer on the Database </a:t>
            </a:r>
            <a:r>
              <a:rPr dirty="0" sz="1300" spc="-5">
                <a:latin typeface="Times New Roman"/>
                <a:cs typeface="Times New Roman"/>
              </a:rPr>
              <a:t>Server </a:t>
            </a:r>
            <a:r>
              <a:rPr dirty="0" sz="1300">
                <a:latin typeface="Times New Roman"/>
                <a:cs typeface="Times New Roman"/>
              </a:rPr>
              <a:t>and  connect remotely from your desktop, thus avoiding client/server network</a:t>
            </a:r>
            <a:r>
              <a:rPr dirty="0" sz="1300" spc="-40">
                <a:latin typeface="Times New Roman"/>
                <a:cs typeface="Times New Roman"/>
              </a:rPr>
              <a:t> </a:t>
            </a:r>
            <a:r>
              <a:rPr dirty="0" sz="1300">
                <a:latin typeface="Times New Roman"/>
                <a:cs typeface="Times New Roman"/>
              </a:rPr>
              <a:t>traffic.</a:t>
            </a:r>
            <a:endParaRPr sz="1300">
              <a:latin typeface="Times New Roman"/>
              <a:cs typeface="Times New Roman"/>
            </a:endParaRPr>
          </a:p>
          <a:p>
            <a:pPr algn="just" marL="136525" marR="35560" indent="-635">
              <a:lnSpc>
                <a:spcPct val="100000"/>
              </a:lnSpc>
              <a:spcBef>
                <a:spcPts val="380"/>
              </a:spcBef>
            </a:pPr>
            <a:r>
              <a:rPr dirty="0" sz="1300">
                <a:latin typeface="Times New Roman"/>
                <a:cs typeface="Times New Roman"/>
              </a:rPr>
              <a:t>Default connectivity to the database is through the </a:t>
            </a:r>
            <a:r>
              <a:rPr dirty="0" sz="1300" spc="-5">
                <a:latin typeface="Times New Roman"/>
                <a:cs typeface="Times New Roman"/>
              </a:rPr>
              <a:t>Java </a:t>
            </a:r>
            <a:r>
              <a:rPr dirty="0" sz="1300">
                <a:latin typeface="Times New Roman"/>
                <a:cs typeface="Times New Roman"/>
              </a:rPr>
              <a:t>Database Connectivity (JDBC) Thin  driver, so no Oracle Home is required. </a:t>
            </a:r>
            <a:r>
              <a:rPr dirty="0" sz="1300" spc="-5">
                <a:latin typeface="Times New Roman"/>
                <a:cs typeface="Times New Roman"/>
              </a:rPr>
              <a:t>SQL Developer </a:t>
            </a:r>
            <a:r>
              <a:rPr dirty="0" sz="1300">
                <a:latin typeface="Times New Roman"/>
                <a:cs typeface="Times New Roman"/>
              </a:rPr>
              <a:t>does </a:t>
            </a:r>
            <a:r>
              <a:rPr dirty="0" sz="1300" spc="5">
                <a:latin typeface="Times New Roman"/>
                <a:cs typeface="Times New Roman"/>
              </a:rPr>
              <a:t>not </a:t>
            </a:r>
            <a:r>
              <a:rPr dirty="0" sz="1300">
                <a:latin typeface="Times New Roman"/>
                <a:cs typeface="Times New Roman"/>
              </a:rPr>
              <a:t>require an </a:t>
            </a:r>
            <a:r>
              <a:rPr dirty="0" sz="1300" spc="-5">
                <a:latin typeface="Times New Roman"/>
                <a:cs typeface="Times New Roman"/>
              </a:rPr>
              <a:t>installer </a:t>
            </a:r>
            <a:r>
              <a:rPr dirty="0" sz="1300">
                <a:latin typeface="Times New Roman"/>
                <a:cs typeface="Times New Roman"/>
              </a:rPr>
              <a:t>and you  need to simply unzip the downloaded</a:t>
            </a:r>
            <a:r>
              <a:rPr dirty="0" sz="1300" spc="-5">
                <a:latin typeface="Times New Roman"/>
                <a:cs typeface="Times New Roman"/>
              </a:rPr>
              <a:t> </a:t>
            </a:r>
            <a:r>
              <a:rPr dirty="0" sz="1300">
                <a:latin typeface="Times New Roman"/>
                <a:cs typeface="Times New Roman"/>
              </a:rPr>
              <a:t>file.</a:t>
            </a:r>
            <a:endParaRPr sz="1300">
              <a:latin typeface="Times New Roman"/>
              <a:cs typeface="Times New Roman"/>
            </a:endParaRPr>
          </a:p>
          <a:p>
            <a:pPr marL="137160" marR="5080" indent="-635">
              <a:lnSpc>
                <a:spcPct val="99900"/>
              </a:lnSpc>
              <a:spcBef>
                <a:spcPts val="385"/>
              </a:spcBef>
            </a:pPr>
            <a:r>
              <a:rPr dirty="0" sz="1300">
                <a:latin typeface="Times New Roman"/>
                <a:cs typeface="Times New Roman"/>
              </a:rPr>
              <a:t>With </a:t>
            </a:r>
            <a:r>
              <a:rPr dirty="0" sz="1300" spc="-5">
                <a:latin typeface="Times New Roman"/>
                <a:cs typeface="Times New Roman"/>
              </a:rPr>
              <a:t>SQL </a:t>
            </a:r>
            <a:r>
              <a:rPr dirty="0" sz="1300">
                <a:latin typeface="Times New Roman"/>
                <a:cs typeface="Times New Roman"/>
              </a:rPr>
              <a:t>Developer, users can connect to Oracle Databases 9.2.0.1 and later, and all Oracle  database editions including Express Edition. </a:t>
            </a:r>
            <a:r>
              <a:rPr dirty="0" sz="1300" spc="-5">
                <a:latin typeface="Times New Roman"/>
                <a:cs typeface="Times New Roman"/>
              </a:rPr>
              <a:t>SQL </a:t>
            </a:r>
            <a:r>
              <a:rPr dirty="0" sz="1300">
                <a:latin typeface="Times New Roman"/>
                <a:cs typeface="Times New Roman"/>
              </a:rPr>
              <a:t>Developer is bundled </a:t>
            </a:r>
            <a:r>
              <a:rPr dirty="0" sz="1300" spc="-5">
                <a:latin typeface="Times New Roman"/>
                <a:cs typeface="Times New Roman"/>
              </a:rPr>
              <a:t>with Java </a:t>
            </a:r>
            <a:r>
              <a:rPr dirty="0" sz="1300">
                <a:latin typeface="Times New Roman"/>
                <a:cs typeface="Times New Roman"/>
              </a:rPr>
              <a:t>Runtime  Environment (JRE) 1.5, with an additional </a:t>
            </a:r>
            <a:r>
              <a:rPr dirty="0" sz="1300">
                <a:latin typeface="Courier New"/>
                <a:cs typeface="Courier New"/>
              </a:rPr>
              <a:t>tools.jar </a:t>
            </a:r>
            <a:r>
              <a:rPr dirty="0" sz="1300">
                <a:latin typeface="Times New Roman"/>
                <a:cs typeface="Times New Roman"/>
              </a:rPr>
              <a:t>to support Windows clients. Non-  Windows clients need only Java Development Kit </a:t>
            </a:r>
            <a:r>
              <a:rPr dirty="0" sz="1300" spc="-5">
                <a:latin typeface="Times New Roman"/>
                <a:cs typeface="Times New Roman"/>
              </a:rPr>
              <a:t>(JDK)</a:t>
            </a:r>
            <a:r>
              <a:rPr dirty="0" sz="1300" spc="-20">
                <a:latin typeface="Times New Roman"/>
                <a:cs typeface="Times New Roman"/>
              </a:rPr>
              <a:t> </a:t>
            </a:r>
            <a:r>
              <a:rPr dirty="0" sz="1300">
                <a:latin typeface="Times New Roman"/>
                <a:cs typeface="Times New Roman"/>
              </a:rPr>
              <a:t>1.5.</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Installing </a:t>
            </a:r>
            <a:r>
              <a:rPr dirty="0" sz="2000" spc="-5" b="1">
                <a:latin typeface="Arial"/>
                <a:cs typeface="Arial"/>
              </a:rPr>
              <a:t>SQL</a:t>
            </a:r>
            <a:r>
              <a:rPr dirty="0" sz="2000" spc="-10" b="1">
                <a:latin typeface="Arial"/>
                <a:cs typeface="Arial"/>
              </a:rPr>
              <a:t> </a:t>
            </a:r>
            <a:r>
              <a:rPr dirty="0" sz="2000" spc="-5" b="1">
                <a:latin typeface="Arial"/>
                <a:cs typeface="Arial"/>
              </a:rPr>
              <a:t>Developer</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8015" marR="967105">
              <a:lnSpc>
                <a:spcPct val="101299"/>
              </a:lnSpc>
            </a:pPr>
            <a:r>
              <a:rPr dirty="0" sz="1550" spc="10" b="1">
                <a:latin typeface="Arial"/>
                <a:cs typeface="Arial"/>
              </a:rPr>
              <a:t>Download the Oracle </a:t>
            </a:r>
            <a:r>
              <a:rPr dirty="0" sz="1550" spc="15" b="1">
                <a:latin typeface="Arial"/>
                <a:cs typeface="Arial"/>
              </a:rPr>
              <a:t>SQL </a:t>
            </a:r>
            <a:r>
              <a:rPr dirty="0" sz="1550" spc="10" b="1">
                <a:latin typeface="Arial"/>
                <a:cs typeface="Arial"/>
              </a:rPr>
              <a:t>Developer </a:t>
            </a:r>
            <a:r>
              <a:rPr dirty="0" sz="1550" spc="5" b="1">
                <a:latin typeface="Arial"/>
                <a:cs typeface="Arial"/>
              </a:rPr>
              <a:t>kit </a:t>
            </a:r>
            <a:r>
              <a:rPr dirty="0" sz="1550" spc="10" b="1">
                <a:latin typeface="Arial"/>
                <a:cs typeface="Arial"/>
              </a:rPr>
              <a:t>and unzip </a:t>
            </a:r>
            <a:r>
              <a:rPr dirty="0" sz="1550" spc="5" b="1">
                <a:latin typeface="Arial"/>
                <a:cs typeface="Arial"/>
              </a:rPr>
              <a:t>it  </a:t>
            </a:r>
            <a:r>
              <a:rPr dirty="0" sz="1550" spc="10" b="1">
                <a:latin typeface="Arial"/>
                <a:cs typeface="Arial"/>
              </a:rPr>
              <a:t>into any directory on your</a:t>
            </a:r>
            <a:r>
              <a:rPr dirty="0" sz="1550" spc="-25" b="1">
                <a:latin typeface="Arial"/>
                <a:cs typeface="Arial"/>
              </a:rPr>
              <a:t> </a:t>
            </a:r>
            <a:r>
              <a:rPr dirty="0" sz="1550" spc="10" b="1">
                <a:latin typeface="Arial"/>
                <a:cs typeface="Arial"/>
              </a:rPr>
              <a:t>machine.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0"/>
              </a:spcBef>
            </a:pPr>
            <a:endParaRPr sz="17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990980" y="2348864"/>
            <a:ext cx="5916295" cy="2400300"/>
            <a:chOff x="990980" y="2348864"/>
            <a:chExt cx="5916295" cy="2400300"/>
          </a:xfrm>
        </p:grpSpPr>
        <p:sp>
          <p:nvSpPr>
            <p:cNvPr id="5" name="object 5"/>
            <p:cNvSpPr/>
            <p:nvPr/>
          </p:nvSpPr>
          <p:spPr>
            <a:xfrm>
              <a:off x="998219" y="3064763"/>
              <a:ext cx="2591561" cy="140512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994409" y="3060953"/>
              <a:ext cx="2598420" cy="1412240"/>
            </a:xfrm>
            <a:custGeom>
              <a:avLst/>
              <a:gdLst/>
              <a:ahLst/>
              <a:cxnLst/>
              <a:rect l="l" t="t" r="r" b="b"/>
              <a:pathLst>
                <a:path w="2598420" h="1412239">
                  <a:moveTo>
                    <a:pt x="2598420" y="0"/>
                  </a:moveTo>
                  <a:lnTo>
                    <a:pt x="0" y="0"/>
                  </a:lnTo>
                  <a:lnTo>
                    <a:pt x="0" y="1411986"/>
                  </a:lnTo>
                  <a:lnTo>
                    <a:pt x="2598420" y="1411986"/>
                  </a:lnTo>
                  <a:lnTo>
                    <a:pt x="2598420" y="0"/>
                  </a:lnTo>
                  <a:close/>
                </a:path>
              </a:pathLst>
            </a:custGeom>
            <a:ln w="6857">
              <a:solidFill>
                <a:srgbClr val="000000"/>
              </a:solidFill>
            </a:ln>
          </p:spPr>
          <p:txBody>
            <a:bodyPr wrap="square" lIns="0" tIns="0" rIns="0" bIns="0" rtlCol="0"/>
            <a:lstStyle/>
            <a:p/>
          </p:txBody>
        </p:sp>
        <p:sp>
          <p:nvSpPr>
            <p:cNvPr id="7" name="object 7"/>
            <p:cNvSpPr/>
            <p:nvPr/>
          </p:nvSpPr>
          <p:spPr>
            <a:xfrm>
              <a:off x="3941826" y="2356103"/>
              <a:ext cx="2958846" cy="2386584"/>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3938016" y="2352293"/>
              <a:ext cx="2966085" cy="2393950"/>
            </a:xfrm>
            <a:custGeom>
              <a:avLst/>
              <a:gdLst/>
              <a:ahLst/>
              <a:cxnLst/>
              <a:rect l="l" t="t" r="r" b="b"/>
              <a:pathLst>
                <a:path w="2966084" h="2393950">
                  <a:moveTo>
                    <a:pt x="2965704" y="0"/>
                  </a:moveTo>
                  <a:lnTo>
                    <a:pt x="0" y="0"/>
                  </a:lnTo>
                  <a:lnTo>
                    <a:pt x="0" y="2393442"/>
                  </a:lnTo>
                  <a:lnTo>
                    <a:pt x="2965704" y="2393442"/>
                  </a:lnTo>
                  <a:lnTo>
                    <a:pt x="2965704" y="0"/>
                  </a:lnTo>
                  <a:close/>
                </a:path>
              </a:pathLst>
            </a:custGeom>
            <a:ln w="6857">
              <a:solidFill>
                <a:srgbClr val="000000"/>
              </a:solidFill>
            </a:ln>
          </p:spPr>
          <p:txBody>
            <a:bodyPr wrap="square" lIns="0" tIns="0" rIns="0" bIns="0" rtlCol="0"/>
            <a:lstStyle/>
            <a:p/>
          </p:txBody>
        </p:sp>
        <p:sp>
          <p:nvSpPr>
            <p:cNvPr id="9" name="object 9"/>
            <p:cNvSpPr/>
            <p:nvPr/>
          </p:nvSpPr>
          <p:spPr>
            <a:xfrm>
              <a:off x="3342132" y="3609593"/>
              <a:ext cx="643890" cy="0"/>
            </a:xfrm>
            <a:custGeom>
              <a:avLst/>
              <a:gdLst/>
              <a:ahLst/>
              <a:cxnLst/>
              <a:rect l="l" t="t" r="r" b="b"/>
              <a:pathLst>
                <a:path w="643889" h="0">
                  <a:moveTo>
                    <a:pt x="643889" y="0"/>
                  </a:moveTo>
                  <a:lnTo>
                    <a:pt x="0" y="0"/>
                  </a:lnTo>
                </a:path>
              </a:pathLst>
            </a:custGeom>
            <a:ln w="20574">
              <a:solidFill>
                <a:srgbClr val="FF0000"/>
              </a:solidFill>
            </a:ln>
          </p:spPr>
          <p:txBody>
            <a:bodyPr wrap="square" lIns="0" tIns="0" rIns="0" bIns="0" rtlCol="0"/>
            <a:lstStyle/>
            <a:p/>
          </p:txBody>
        </p:sp>
        <p:sp>
          <p:nvSpPr>
            <p:cNvPr id="10" name="object 10"/>
            <p:cNvSpPr/>
            <p:nvPr/>
          </p:nvSpPr>
          <p:spPr>
            <a:xfrm>
              <a:off x="3984498" y="3576827"/>
              <a:ext cx="67310" cy="66675"/>
            </a:xfrm>
            <a:custGeom>
              <a:avLst/>
              <a:gdLst/>
              <a:ahLst/>
              <a:cxnLst/>
              <a:rect l="l" t="t" r="r" b="b"/>
              <a:pathLst>
                <a:path w="67310" h="66675">
                  <a:moveTo>
                    <a:pt x="0" y="0"/>
                  </a:moveTo>
                  <a:lnTo>
                    <a:pt x="0" y="66294"/>
                  </a:lnTo>
                  <a:lnTo>
                    <a:pt x="67056" y="33528"/>
                  </a:lnTo>
                  <a:lnTo>
                    <a:pt x="0" y="0"/>
                  </a:lnTo>
                  <a:close/>
                </a:path>
              </a:pathLst>
            </a:custGeom>
            <a:solidFill>
              <a:srgbClr val="FF0000"/>
            </a:solidFill>
          </p:spPr>
          <p:txBody>
            <a:bodyPr wrap="square" lIns="0" tIns="0" rIns="0" bIns="0" rtlCol="0"/>
            <a:lstStyle/>
            <a:p/>
          </p:txBody>
        </p:sp>
      </p:grpSp>
      <p:sp>
        <p:nvSpPr>
          <p:cNvPr id="11" name="object 11"/>
          <p:cNvSpPr txBox="1"/>
          <p:nvPr/>
        </p:nvSpPr>
        <p:spPr>
          <a:xfrm>
            <a:off x="731012" y="5611107"/>
            <a:ext cx="6235065" cy="218567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Installing SQL</a:t>
            </a:r>
            <a:r>
              <a:rPr dirty="0" sz="1300" spc="-5" b="1">
                <a:latin typeface="Arial"/>
                <a:cs typeface="Arial"/>
              </a:rPr>
              <a:t> Developer</a:t>
            </a:r>
            <a:endParaRPr sz="1300">
              <a:latin typeface="Arial"/>
              <a:cs typeface="Arial"/>
            </a:endParaRPr>
          </a:p>
          <a:p>
            <a:pPr marL="136525" marR="5080">
              <a:lnSpc>
                <a:spcPct val="100000"/>
              </a:lnSpc>
              <a:spcBef>
                <a:spcPts val="360"/>
              </a:spcBef>
            </a:pPr>
            <a:r>
              <a:rPr dirty="0" sz="1300">
                <a:latin typeface="Times New Roman"/>
                <a:cs typeface="Times New Roman"/>
              </a:rPr>
              <a:t>Oracle </a:t>
            </a:r>
            <a:r>
              <a:rPr dirty="0" sz="1300" spc="-5">
                <a:latin typeface="Times New Roman"/>
                <a:cs typeface="Times New Roman"/>
              </a:rPr>
              <a:t>SQL </a:t>
            </a:r>
            <a:r>
              <a:rPr dirty="0" sz="1300">
                <a:latin typeface="Times New Roman"/>
                <a:cs typeface="Times New Roman"/>
              </a:rPr>
              <a:t>Developer does not require an installer. To install </a:t>
            </a:r>
            <a:r>
              <a:rPr dirty="0" sz="1300" spc="-5">
                <a:latin typeface="Times New Roman"/>
                <a:cs typeface="Times New Roman"/>
              </a:rPr>
              <a:t>SQL </a:t>
            </a:r>
            <a:r>
              <a:rPr dirty="0" sz="1300">
                <a:latin typeface="Times New Roman"/>
                <a:cs typeface="Times New Roman"/>
              </a:rPr>
              <a:t>Developer, you need an  unzip</a:t>
            </a:r>
            <a:r>
              <a:rPr dirty="0" sz="1300" spc="-10">
                <a:latin typeface="Times New Roman"/>
                <a:cs typeface="Times New Roman"/>
              </a:rPr>
              <a:t> </a:t>
            </a:r>
            <a:r>
              <a:rPr dirty="0" sz="1300">
                <a:latin typeface="Times New Roman"/>
                <a:cs typeface="Times New Roman"/>
              </a:rPr>
              <a:t>tool.</a:t>
            </a:r>
            <a:endParaRPr sz="1300">
              <a:latin typeface="Times New Roman"/>
              <a:cs typeface="Times New Roman"/>
            </a:endParaRPr>
          </a:p>
          <a:p>
            <a:pPr marL="136525">
              <a:lnSpc>
                <a:spcPts val="1520"/>
              </a:lnSpc>
              <a:spcBef>
                <a:spcPts val="390"/>
              </a:spcBef>
            </a:pPr>
            <a:r>
              <a:rPr dirty="0" sz="1300">
                <a:latin typeface="Times New Roman"/>
                <a:cs typeface="Times New Roman"/>
              </a:rPr>
              <a:t>To install SQL Developer, </a:t>
            </a:r>
            <a:r>
              <a:rPr dirty="0" sz="1300" spc="-5">
                <a:latin typeface="Times New Roman"/>
                <a:cs typeface="Times New Roman"/>
              </a:rPr>
              <a:t>perform </a:t>
            </a:r>
            <a:r>
              <a:rPr dirty="0" sz="1300">
                <a:latin typeface="Times New Roman"/>
                <a:cs typeface="Times New Roman"/>
              </a:rPr>
              <a:t>the </a:t>
            </a:r>
            <a:r>
              <a:rPr dirty="0" sz="1300" spc="-5">
                <a:latin typeface="Times New Roman"/>
                <a:cs typeface="Times New Roman"/>
              </a:rPr>
              <a:t>following</a:t>
            </a:r>
            <a:r>
              <a:rPr dirty="0" sz="1300" spc="-2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07365" indent="-248285">
              <a:lnSpc>
                <a:spcPts val="1520"/>
              </a:lnSpc>
              <a:buAutoNum type="arabicPeriod"/>
              <a:tabLst>
                <a:tab pos="508000" algn="l"/>
              </a:tabLst>
            </a:pPr>
            <a:r>
              <a:rPr dirty="0" sz="1300">
                <a:latin typeface="Times New Roman"/>
                <a:cs typeface="Times New Roman"/>
              </a:rPr>
              <a:t>Create a folder as </a:t>
            </a:r>
            <a:r>
              <a:rPr dirty="0" sz="1300" b="1">
                <a:latin typeface="Courier New"/>
                <a:cs typeface="Courier New"/>
              </a:rPr>
              <a:t>&lt;</a:t>
            </a:r>
            <a:r>
              <a:rPr dirty="0" sz="1300" b="1" i="1">
                <a:latin typeface="Courier New"/>
                <a:cs typeface="Courier New"/>
              </a:rPr>
              <a:t>local drive</a:t>
            </a:r>
            <a:r>
              <a:rPr dirty="0" sz="1300" b="1">
                <a:latin typeface="Courier New"/>
                <a:cs typeface="Courier New"/>
              </a:rPr>
              <a:t>&gt;:\SQL Developer</a:t>
            </a:r>
            <a:r>
              <a:rPr dirty="0" sz="1300">
                <a:latin typeface="Times New Roman"/>
                <a:cs typeface="Times New Roman"/>
              </a:rPr>
              <a:t>.</a:t>
            </a:r>
            <a:endParaRPr sz="1300">
              <a:latin typeface="Times New Roman"/>
              <a:cs typeface="Times New Roman"/>
            </a:endParaRPr>
          </a:p>
          <a:p>
            <a:pPr marL="631825" marR="1054735" indent="-372110">
              <a:lnSpc>
                <a:spcPct val="100000"/>
              </a:lnSpc>
              <a:spcBef>
                <a:spcPts val="75"/>
              </a:spcBef>
              <a:buAutoNum type="arabicPeriod"/>
              <a:tabLst>
                <a:tab pos="508000" algn="l"/>
              </a:tabLst>
            </a:pPr>
            <a:r>
              <a:rPr dirty="0" sz="1300" spc="-5">
                <a:latin typeface="Times New Roman"/>
                <a:cs typeface="Times New Roman"/>
              </a:rPr>
              <a:t>Download </a:t>
            </a:r>
            <a:r>
              <a:rPr dirty="0" sz="1300">
                <a:latin typeface="Times New Roman"/>
                <a:cs typeface="Times New Roman"/>
              </a:rPr>
              <a:t>the </a:t>
            </a:r>
            <a:r>
              <a:rPr dirty="0" sz="1300" spc="-5">
                <a:latin typeface="Times New Roman"/>
                <a:cs typeface="Times New Roman"/>
              </a:rPr>
              <a:t>SQL </a:t>
            </a:r>
            <a:r>
              <a:rPr dirty="0" sz="1300">
                <a:latin typeface="Times New Roman"/>
                <a:cs typeface="Times New Roman"/>
              </a:rPr>
              <a:t>Developer kit from:  </a:t>
            </a:r>
            <a:r>
              <a:rPr dirty="0" sz="1300">
                <a:latin typeface="Times New Roman"/>
                <a:cs typeface="Times New Roman"/>
                <a:hlinkClick r:id="rId5"/>
              </a:rPr>
              <a:t>http://w</a:t>
            </a:r>
            <a:r>
              <a:rPr dirty="0" sz="1300" spc="-5">
                <a:latin typeface="Times New Roman"/>
                <a:cs typeface="Times New Roman"/>
                <a:hlinkClick r:id="rId5"/>
              </a:rPr>
              <a:t>ww.</a:t>
            </a:r>
            <a:r>
              <a:rPr dirty="0" sz="1300">
                <a:latin typeface="Times New Roman"/>
                <a:cs typeface="Times New Roman"/>
                <a:hlinkClick r:id="rId5"/>
              </a:rPr>
              <a:t>oracle.com/technology/software/products/sql/index.html</a:t>
            </a:r>
            <a:endParaRPr sz="1300">
              <a:latin typeface="Times New Roman"/>
              <a:cs typeface="Times New Roman"/>
            </a:endParaRPr>
          </a:p>
          <a:p>
            <a:pPr marL="507365" indent="-247650">
              <a:lnSpc>
                <a:spcPts val="1555"/>
              </a:lnSpc>
              <a:buAutoNum type="arabicPeriod"/>
              <a:tabLst>
                <a:tab pos="508000" algn="l"/>
              </a:tabLst>
            </a:pPr>
            <a:r>
              <a:rPr dirty="0" sz="1300">
                <a:latin typeface="Times New Roman"/>
                <a:cs typeface="Times New Roman"/>
              </a:rPr>
              <a:t>Unzip the downloaded </a:t>
            </a:r>
            <a:r>
              <a:rPr dirty="0" sz="1300" spc="-5">
                <a:latin typeface="Times New Roman"/>
                <a:cs typeface="Times New Roman"/>
              </a:rPr>
              <a:t>SQL </a:t>
            </a:r>
            <a:r>
              <a:rPr dirty="0" sz="1300">
                <a:latin typeface="Times New Roman"/>
                <a:cs typeface="Times New Roman"/>
              </a:rPr>
              <a:t>Developer kit into the </a:t>
            </a:r>
            <a:r>
              <a:rPr dirty="0" sz="1300" spc="-5">
                <a:latin typeface="Times New Roman"/>
                <a:cs typeface="Times New Roman"/>
              </a:rPr>
              <a:t>folder </a:t>
            </a:r>
            <a:r>
              <a:rPr dirty="0" sz="1300">
                <a:latin typeface="Times New Roman"/>
                <a:cs typeface="Times New Roman"/>
              </a:rPr>
              <a:t>created in step</a:t>
            </a:r>
            <a:r>
              <a:rPr dirty="0" sz="1300" spc="-10">
                <a:latin typeface="Times New Roman"/>
                <a:cs typeface="Times New Roman"/>
              </a:rPr>
              <a:t> </a:t>
            </a:r>
            <a:r>
              <a:rPr dirty="0" sz="1300">
                <a:latin typeface="Times New Roman"/>
                <a:cs typeface="Times New Roman"/>
              </a:rPr>
              <a:t>1.</a:t>
            </a:r>
            <a:endParaRPr sz="1300">
              <a:latin typeface="Times New Roman"/>
              <a:cs typeface="Times New Roman"/>
            </a:endParaRPr>
          </a:p>
          <a:p>
            <a:pPr marL="136525">
              <a:lnSpc>
                <a:spcPct val="100000"/>
              </a:lnSpc>
              <a:spcBef>
                <a:spcPts val="315"/>
              </a:spcBef>
            </a:pPr>
            <a:r>
              <a:rPr dirty="0" sz="1300">
                <a:latin typeface="Times New Roman"/>
                <a:cs typeface="Times New Roman"/>
              </a:rPr>
              <a:t>To start </a:t>
            </a:r>
            <a:r>
              <a:rPr dirty="0" sz="1300" spc="-5">
                <a:latin typeface="Times New Roman"/>
                <a:cs typeface="Times New Roman"/>
              </a:rPr>
              <a:t>SQL </a:t>
            </a:r>
            <a:r>
              <a:rPr dirty="0" sz="1300">
                <a:latin typeface="Times New Roman"/>
                <a:cs typeface="Times New Roman"/>
              </a:rPr>
              <a:t>Developer, go to </a:t>
            </a:r>
            <a:r>
              <a:rPr dirty="0" sz="1300" b="1">
                <a:latin typeface="Courier New"/>
                <a:cs typeface="Courier New"/>
              </a:rPr>
              <a:t>&lt;</a:t>
            </a:r>
            <a:r>
              <a:rPr dirty="0" sz="1300" b="1" i="1">
                <a:latin typeface="Courier New"/>
                <a:cs typeface="Courier New"/>
              </a:rPr>
              <a:t>local drive</a:t>
            </a:r>
            <a:r>
              <a:rPr dirty="0" sz="1300" b="1">
                <a:latin typeface="Courier New"/>
                <a:cs typeface="Courier New"/>
              </a:rPr>
              <a:t>&gt;:\SQL Developer</a:t>
            </a:r>
            <a:r>
              <a:rPr dirty="0" sz="1300">
                <a:latin typeface="Times New Roman"/>
                <a:cs typeface="Times New Roman"/>
              </a:rPr>
              <a:t>, and</a:t>
            </a:r>
            <a:r>
              <a:rPr dirty="0" sz="1300" spc="-25">
                <a:latin typeface="Times New Roman"/>
                <a:cs typeface="Times New Roman"/>
              </a:rPr>
              <a:t> </a:t>
            </a:r>
            <a:r>
              <a:rPr dirty="0" sz="1300">
                <a:latin typeface="Times New Roman"/>
                <a:cs typeface="Times New Roman"/>
              </a:rPr>
              <a:t>double-click</a:t>
            </a:r>
            <a:endParaRPr sz="1300">
              <a:latin typeface="Times New Roman"/>
              <a:cs typeface="Times New Roman"/>
            </a:endParaRPr>
          </a:p>
          <a:p>
            <a:pPr marL="136525">
              <a:lnSpc>
                <a:spcPct val="100000"/>
              </a:lnSpc>
            </a:pPr>
            <a:r>
              <a:rPr dirty="0" sz="1300" b="1">
                <a:latin typeface="Courier New"/>
                <a:cs typeface="Courier New"/>
              </a:rPr>
              <a:t>sqldeveloper.exe</a:t>
            </a:r>
            <a:r>
              <a:rPr dirty="0" sz="1300">
                <a:latin typeface="Times New Roman"/>
                <a:cs typeface="Times New Roman"/>
              </a:rPr>
              <a:t>.</a:t>
            </a:r>
            <a:endParaRPr sz="1300">
              <a:latin typeface="Times New Roman"/>
              <a:cs typeface="Times New Roman"/>
            </a:endParaRPr>
          </a:p>
        </p:txBody>
      </p:sp>
      <p:sp>
        <p:nvSpPr>
          <p:cNvPr id="13" name="object 13"/>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5</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b="1">
                <a:latin typeface="Arial"/>
                <a:cs typeface="Arial"/>
              </a:rPr>
              <a:t>Menus for SQL</a:t>
            </a:r>
            <a:r>
              <a:rPr dirty="0" sz="2000" spc="-10" b="1">
                <a:latin typeface="Arial"/>
                <a:cs typeface="Arial"/>
              </a:rPr>
              <a:t> </a:t>
            </a:r>
            <a:r>
              <a:rPr dirty="0" sz="2000" spc="-5" b="1">
                <a:latin typeface="Arial"/>
                <a:cs typeface="Arial"/>
              </a:rPr>
              <a:t>Developer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699577" y="1476311"/>
            <a:ext cx="4454525" cy="3366135"/>
            <a:chOff x="1699577" y="1476311"/>
            <a:chExt cx="4454525" cy="3366135"/>
          </a:xfrm>
        </p:grpSpPr>
        <p:sp>
          <p:nvSpPr>
            <p:cNvPr id="5" name="object 5"/>
            <p:cNvSpPr/>
            <p:nvPr/>
          </p:nvSpPr>
          <p:spPr>
            <a:xfrm>
              <a:off x="1706879" y="1483614"/>
              <a:ext cx="4440174" cy="335203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703069" y="1479804"/>
              <a:ext cx="4447540" cy="3359150"/>
            </a:xfrm>
            <a:custGeom>
              <a:avLst/>
              <a:gdLst/>
              <a:ahLst/>
              <a:cxnLst/>
              <a:rect l="l" t="t" r="r" b="b"/>
              <a:pathLst>
                <a:path w="4447540" h="3359150">
                  <a:moveTo>
                    <a:pt x="4447032" y="0"/>
                  </a:moveTo>
                  <a:lnTo>
                    <a:pt x="0" y="0"/>
                  </a:lnTo>
                  <a:lnTo>
                    <a:pt x="0" y="3358896"/>
                  </a:lnTo>
                  <a:lnTo>
                    <a:pt x="4447032" y="3358896"/>
                  </a:lnTo>
                  <a:lnTo>
                    <a:pt x="4447032" y="0"/>
                  </a:lnTo>
                  <a:close/>
                </a:path>
              </a:pathLst>
            </a:custGeom>
            <a:ln w="6858">
              <a:solidFill>
                <a:srgbClr val="000000"/>
              </a:solidFill>
            </a:ln>
          </p:spPr>
          <p:txBody>
            <a:bodyPr wrap="square" lIns="0" tIns="0" rIns="0" bIns="0" rtlCol="0"/>
            <a:lstStyle/>
            <a:p/>
          </p:txBody>
        </p:sp>
        <p:sp>
          <p:nvSpPr>
            <p:cNvPr id="7" name="object 7"/>
            <p:cNvSpPr/>
            <p:nvPr/>
          </p:nvSpPr>
          <p:spPr>
            <a:xfrm>
              <a:off x="2415539" y="1865376"/>
              <a:ext cx="0" cy="916305"/>
            </a:xfrm>
            <a:custGeom>
              <a:avLst/>
              <a:gdLst/>
              <a:ahLst/>
              <a:cxnLst/>
              <a:rect l="l" t="t" r="r" b="b"/>
              <a:pathLst>
                <a:path w="0" h="916305">
                  <a:moveTo>
                    <a:pt x="0" y="915924"/>
                  </a:moveTo>
                  <a:lnTo>
                    <a:pt x="0" y="0"/>
                  </a:lnTo>
                </a:path>
              </a:pathLst>
            </a:custGeom>
            <a:ln w="20574">
              <a:solidFill>
                <a:srgbClr val="FF0000"/>
              </a:solidFill>
            </a:ln>
          </p:spPr>
          <p:txBody>
            <a:bodyPr wrap="square" lIns="0" tIns="0" rIns="0" bIns="0" rtlCol="0"/>
            <a:lstStyle/>
            <a:p/>
          </p:txBody>
        </p:sp>
        <p:sp>
          <p:nvSpPr>
            <p:cNvPr id="8" name="object 8"/>
            <p:cNvSpPr/>
            <p:nvPr/>
          </p:nvSpPr>
          <p:spPr>
            <a:xfrm>
              <a:off x="2382773" y="2779776"/>
              <a:ext cx="66675" cy="67310"/>
            </a:xfrm>
            <a:custGeom>
              <a:avLst/>
              <a:gdLst/>
              <a:ahLst/>
              <a:cxnLst/>
              <a:rect l="l" t="t" r="r" b="b"/>
              <a:pathLst>
                <a:path w="66675" h="67310">
                  <a:moveTo>
                    <a:pt x="66294" y="0"/>
                  </a:moveTo>
                  <a:lnTo>
                    <a:pt x="0" y="0"/>
                  </a:lnTo>
                  <a:lnTo>
                    <a:pt x="33528" y="67056"/>
                  </a:lnTo>
                  <a:lnTo>
                    <a:pt x="66294" y="0"/>
                  </a:lnTo>
                  <a:close/>
                </a:path>
              </a:pathLst>
            </a:custGeom>
            <a:solidFill>
              <a:srgbClr val="FF0000"/>
            </a:solidFill>
          </p:spPr>
          <p:txBody>
            <a:bodyPr wrap="square" lIns="0" tIns="0" rIns="0" bIns="0" rtlCol="0"/>
            <a:lstStyle/>
            <a:p/>
          </p:txBody>
        </p:sp>
        <p:sp>
          <p:nvSpPr>
            <p:cNvPr id="9" name="object 9"/>
            <p:cNvSpPr/>
            <p:nvPr/>
          </p:nvSpPr>
          <p:spPr>
            <a:xfrm>
              <a:off x="2251709" y="2846070"/>
              <a:ext cx="353695" cy="353695"/>
            </a:xfrm>
            <a:custGeom>
              <a:avLst/>
              <a:gdLst/>
              <a:ahLst/>
              <a:cxnLst/>
              <a:rect l="l" t="t" r="r" b="b"/>
              <a:pathLst>
                <a:path w="353694" h="353694">
                  <a:moveTo>
                    <a:pt x="176784" y="0"/>
                  </a:move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4" y="353567"/>
                  </a:lnTo>
                  <a:lnTo>
                    <a:pt x="223745" y="347246"/>
                  </a:lnTo>
                  <a:lnTo>
                    <a:pt x="265966" y="329409"/>
                  </a:lnTo>
                  <a:lnTo>
                    <a:pt x="301752" y="301751"/>
                  </a:lnTo>
                  <a:lnTo>
                    <a:pt x="329409" y="265966"/>
                  </a:lnTo>
                  <a:lnTo>
                    <a:pt x="347246" y="223745"/>
                  </a:lnTo>
                  <a:lnTo>
                    <a:pt x="353568" y="176783"/>
                  </a:lnTo>
                  <a:lnTo>
                    <a:pt x="347246" y="129557"/>
                  </a:lnTo>
                  <a:lnTo>
                    <a:pt x="329409" y="87263"/>
                  </a:lnTo>
                  <a:lnTo>
                    <a:pt x="301752" y="51530"/>
                  </a:lnTo>
                  <a:lnTo>
                    <a:pt x="265966" y="23988"/>
                  </a:lnTo>
                  <a:lnTo>
                    <a:pt x="223745" y="6268"/>
                  </a:lnTo>
                  <a:lnTo>
                    <a:pt x="176784" y="0"/>
                  </a:lnTo>
                  <a:close/>
                </a:path>
              </a:pathLst>
            </a:custGeom>
            <a:solidFill>
              <a:srgbClr val="CCCCFF"/>
            </a:solidFill>
          </p:spPr>
          <p:txBody>
            <a:bodyPr wrap="square" lIns="0" tIns="0" rIns="0" bIns="0" rtlCol="0"/>
            <a:lstStyle/>
            <a:p/>
          </p:txBody>
        </p:sp>
        <p:sp>
          <p:nvSpPr>
            <p:cNvPr id="10" name="object 10"/>
            <p:cNvSpPr/>
            <p:nvPr/>
          </p:nvSpPr>
          <p:spPr>
            <a:xfrm>
              <a:off x="2251709" y="2846070"/>
              <a:ext cx="353695" cy="353695"/>
            </a:xfrm>
            <a:custGeom>
              <a:avLst/>
              <a:gdLst/>
              <a:ahLst/>
              <a:cxnLst/>
              <a:rect l="l" t="t" r="r" b="b"/>
              <a:pathLst>
                <a:path w="353694" h="353694">
                  <a:moveTo>
                    <a:pt x="353568" y="176783"/>
                  </a:moveTo>
                  <a:lnTo>
                    <a:pt x="347246" y="129557"/>
                  </a:lnTo>
                  <a:lnTo>
                    <a:pt x="329409" y="87263"/>
                  </a:lnTo>
                  <a:lnTo>
                    <a:pt x="301752" y="51530"/>
                  </a:lnTo>
                  <a:lnTo>
                    <a:pt x="265966" y="23988"/>
                  </a:lnTo>
                  <a:lnTo>
                    <a:pt x="223745" y="6268"/>
                  </a:lnTo>
                  <a:lnTo>
                    <a:pt x="176784" y="0"/>
                  </a:ln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4" y="353567"/>
                  </a:lnTo>
                  <a:lnTo>
                    <a:pt x="223745" y="347246"/>
                  </a:lnTo>
                  <a:lnTo>
                    <a:pt x="265966" y="329409"/>
                  </a:lnTo>
                  <a:lnTo>
                    <a:pt x="301752" y="301751"/>
                  </a:lnTo>
                  <a:lnTo>
                    <a:pt x="329409" y="265966"/>
                  </a:lnTo>
                  <a:lnTo>
                    <a:pt x="347246" y="223745"/>
                  </a:lnTo>
                  <a:lnTo>
                    <a:pt x="353568" y="176783"/>
                  </a:lnTo>
                  <a:close/>
                </a:path>
              </a:pathLst>
            </a:custGeom>
            <a:ln w="20574">
              <a:solidFill>
                <a:srgbClr val="000000"/>
              </a:solidFill>
            </a:ln>
          </p:spPr>
          <p:txBody>
            <a:bodyPr wrap="square" lIns="0" tIns="0" rIns="0" bIns="0" rtlCol="0"/>
            <a:lstStyle/>
            <a:p/>
          </p:txBody>
        </p:sp>
        <p:sp>
          <p:nvSpPr>
            <p:cNvPr id="11" name="object 11"/>
            <p:cNvSpPr/>
            <p:nvPr/>
          </p:nvSpPr>
          <p:spPr>
            <a:xfrm>
              <a:off x="2851403" y="1865376"/>
              <a:ext cx="0" cy="535305"/>
            </a:xfrm>
            <a:custGeom>
              <a:avLst/>
              <a:gdLst/>
              <a:ahLst/>
              <a:cxnLst/>
              <a:rect l="l" t="t" r="r" b="b"/>
              <a:pathLst>
                <a:path w="0" h="535305">
                  <a:moveTo>
                    <a:pt x="0" y="534924"/>
                  </a:moveTo>
                  <a:lnTo>
                    <a:pt x="0" y="0"/>
                  </a:lnTo>
                </a:path>
              </a:pathLst>
            </a:custGeom>
            <a:ln w="20574">
              <a:solidFill>
                <a:srgbClr val="FF0000"/>
              </a:solidFill>
            </a:ln>
          </p:spPr>
          <p:txBody>
            <a:bodyPr wrap="square" lIns="0" tIns="0" rIns="0" bIns="0" rtlCol="0"/>
            <a:lstStyle/>
            <a:p/>
          </p:txBody>
        </p:sp>
        <p:sp>
          <p:nvSpPr>
            <p:cNvPr id="12" name="object 12"/>
            <p:cNvSpPr/>
            <p:nvPr/>
          </p:nvSpPr>
          <p:spPr>
            <a:xfrm>
              <a:off x="2818637" y="2398776"/>
              <a:ext cx="66675" cy="67310"/>
            </a:xfrm>
            <a:custGeom>
              <a:avLst/>
              <a:gdLst/>
              <a:ahLst/>
              <a:cxnLst/>
              <a:rect l="l" t="t" r="r" b="b"/>
              <a:pathLst>
                <a:path w="66675" h="67310">
                  <a:moveTo>
                    <a:pt x="66294" y="0"/>
                  </a:moveTo>
                  <a:lnTo>
                    <a:pt x="0" y="0"/>
                  </a:lnTo>
                  <a:lnTo>
                    <a:pt x="33528" y="67056"/>
                  </a:lnTo>
                  <a:lnTo>
                    <a:pt x="66294" y="0"/>
                  </a:lnTo>
                  <a:close/>
                </a:path>
              </a:pathLst>
            </a:custGeom>
            <a:solidFill>
              <a:srgbClr val="FF0000"/>
            </a:solidFill>
          </p:spPr>
          <p:txBody>
            <a:bodyPr wrap="square" lIns="0" tIns="0" rIns="0" bIns="0" rtlCol="0"/>
            <a:lstStyle/>
            <a:p/>
          </p:txBody>
        </p:sp>
        <p:sp>
          <p:nvSpPr>
            <p:cNvPr id="13" name="object 13"/>
            <p:cNvSpPr/>
            <p:nvPr/>
          </p:nvSpPr>
          <p:spPr>
            <a:xfrm>
              <a:off x="2687573" y="2465070"/>
              <a:ext cx="353695" cy="353060"/>
            </a:xfrm>
            <a:custGeom>
              <a:avLst/>
              <a:gdLst/>
              <a:ahLst/>
              <a:cxnLst/>
              <a:rect l="l" t="t" r="r" b="b"/>
              <a:pathLst>
                <a:path w="353694" h="353060">
                  <a:moveTo>
                    <a:pt x="176784" y="0"/>
                  </a:move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4" y="352806"/>
                  </a:lnTo>
                  <a:lnTo>
                    <a:pt x="223745" y="346484"/>
                  </a:lnTo>
                  <a:lnTo>
                    <a:pt x="265966" y="328647"/>
                  </a:lnTo>
                  <a:lnTo>
                    <a:pt x="301752" y="300990"/>
                  </a:lnTo>
                  <a:lnTo>
                    <a:pt x="329409" y="265204"/>
                  </a:lnTo>
                  <a:lnTo>
                    <a:pt x="347246" y="222983"/>
                  </a:lnTo>
                  <a:lnTo>
                    <a:pt x="353568" y="176022"/>
                  </a:lnTo>
                  <a:lnTo>
                    <a:pt x="347246" y="129116"/>
                  </a:lnTo>
                  <a:lnTo>
                    <a:pt x="329409" y="87037"/>
                  </a:lnTo>
                  <a:lnTo>
                    <a:pt x="301752" y="51435"/>
                  </a:lnTo>
                  <a:lnTo>
                    <a:pt x="265966" y="23960"/>
                  </a:lnTo>
                  <a:lnTo>
                    <a:pt x="223745" y="6265"/>
                  </a:lnTo>
                  <a:lnTo>
                    <a:pt x="176784" y="0"/>
                  </a:lnTo>
                  <a:close/>
                </a:path>
              </a:pathLst>
            </a:custGeom>
            <a:solidFill>
              <a:srgbClr val="CCCCFF"/>
            </a:solidFill>
          </p:spPr>
          <p:txBody>
            <a:bodyPr wrap="square" lIns="0" tIns="0" rIns="0" bIns="0" rtlCol="0"/>
            <a:lstStyle/>
            <a:p/>
          </p:txBody>
        </p:sp>
        <p:sp>
          <p:nvSpPr>
            <p:cNvPr id="14" name="object 14"/>
            <p:cNvSpPr/>
            <p:nvPr/>
          </p:nvSpPr>
          <p:spPr>
            <a:xfrm>
              <a:off x="2687573" y="2465070"/>
              <a:ext cx="353695" cy="353060"/>
            </a:xfrm>
            <a:custGeom>
              <a:avLst/>
              <a:gdLst/>
              <a:ahLst/>
              <a:cxnLst/>
              <a:rect l="l" t="t" r="r" b="b"/>
              <a:pathLst>
                <a:path w="353694" h="353060">
                  <a:moveTo>
                    <a:pt x="353568" y="176022"/>
                  </a:moveTo>
                  <a:lnTo>
                    <a:pt x="347246" y="129116"/>
                  </a:lnTo>
                  <a:lnTo>
                    <a:pt x="329409" y="87037"/>
                  </a:lnTo>
                  <a:lnTo>
                    <a:pt x="301752" y="51435"/>
                  </a:lnTo>
                  <a:lnTo>
                    <a:pt x="265966" y="23960"/>
                  </a:lnTo>
                  <a:lnTo>
                    <a:pt x="223745" y="6265"/>
                  </a:lnTo>
                  <a:lnTo>
                    <a:pt x="176784" y="0"/>
                  </a:ln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4" y="352806"/>
                  </a:lnTo>
                  <a:lnTo>
                    <a:pt x="223745" y="346484"/>
                  </a:lnTo>
                  <a:lnTo>
                    <a:pt x="265966" y="328647"/>
                  </a:lnTo>
                  <a:lnTo>
                    <a:pt x="301752" y="300990"/>
                  </a:lnTo>
                  <a:lnTo>
                    <a:pt x="329409" y="265204"/>
                  </a:lnTo>
                  <a:lnTo>
                    <a:pt x="347246" y="222983"/>
                  </a:lnTo>
                  <a:lnTo>
                    <a:pt x="353568" y="176022"/>
                  </a:lnTo>
                  <a:close/>
                </a:path>
              </a:pathLst>
            </a:custGeom>
            <a:ln w="20574">
              <a:solidFill>
                <a:srgbClr val="000000"/>
              </a:solidFill>
            </a:ln>
          </p:spPr>
          <p:txBody>
            <a:bodyPr wrap="square" lIns="0" tIns="0" rIns="0" bIns="0" rtlCol="0"/>
            <a:lstStyle/>
            <a:p/>
          </p:txBody>
        </p:sp>
      </p:grpSp>
      <p:sp>
        <p:nvSpPr>
          <p:cNvPr id="15" name="object 15"/>
          <p:cNvSpPr txBox="1"/>
          <p:nvPr/>
        </p:nvSpPr>
        <p:spPr>
          <a:xfrm>
            <a:off x="2803398" y="2491994"/>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2</a:t>
            </a:r>
            <a:endParaRPr sz="1700">
              <a:latin typeface="Arial"/>
              <a:cs typeface="Arial"/>
            </a:endParaRPr>
          </a:p>
        </p:txBody>
      </p:sp>
      <p:grpSp>
        <p:nvGrpSpPr>
          <p:cNvPr id="16" name="object 16"/>
          <p:cNvGrpSpPr/>
          <p:nvPr/>
        </p:nvGrpSpPr>
        <p:grpSpPr>
          <a:xfrm>
            <a:off x="3004756" y="2835592"/>
            <a:ext cx="374015" cy="374650"/>
            <a:chOff x="3004756" y="2835592"/>
            <a:chExt cx="374015" cy="374650"/>
          </a:xfrm>
        </p:grpSpPr>
        <p:sp>
          <p:nvSpPr>
            <p:cNvPr id="17" name="object 17"/>
            <p:cNvSpPr/>
            <p:nvPr/>
          </p:nvSpPr>
          <p:spPr>
            <a:xfrm>
              <a:off x="3015234" y="2846069"/>
              <a:ext cx="353060" cy="353695"/>
            </a:xfrm>
            <a:custGeom>
              <a:avLst/>
              <a:gdLst/>
              <a:ahLst/>
              <a:cxnLst/>
              <a:rect l="l" t="t" r="r" b="b"/>
              <a:pathLst>
                <a:path w="353060" h="353694">
                  <a:moveTo>
                    <a:pt x="176022" y="0"/>
                  </a:moveTo>
                  <a:lnTo>
                    <a:pt x="129116" y="6268"/>
                  </a:lnTo>
                  <a:lnTo>
                    <a:pt x="87037" y="23988"/>
                  </a:lnTo>
                  <a:lnTo>
                    <a:pt x="51434" y="51530"/>
                  </a:lnTo>
                  <a:lnTo>
                    <a:pt x="23960" y="87263"/>
                  </a:lnTo>
                  <a:lnTo>
                    <a:pt x="6265" y="129557"/>
                  </a:lnTo>
                  <a:lnTo>
                    <a:pt x="0" y="176783"/>
                  </a:lnTo>
                  <a:lnTo>
                    <a:pt x="6265" y="223745"/>
                  </a:lnTo>
                  <a:lnTo>
                    <a:pt x="23960" y="265966"/>
                  </a:lnTo>
                  <a:lnTo>
                    <a:pt x="51435" y="301751"/>
                  </a:lnTo>
                  <a:lnTo>
                    <a:pt x="87037" y="329409"/>
                  </a:lnTo>
                  <a:lnTo>
                    <a:pt x="129116" y="347246"/>
                  </a:lnTo>
                  <a:lnTo>
                    <a:pt x="176022" y="353567"/>
                  </a:lnTo>
                  <a:lnTo>
                    <a:pt x="222983" y="347246"/>
                  </a:lnTo>
                  <a:lnTo>
                    <a:pt x="265204" y="329409"/>
                  </a:lnTo>
                  <a:lnTo>
                    <a:pt x="300990" y="301751"/>
                  </a:lnTo>
                  <a:lnTo>
                    <a:pt x="328647" y="265966"/>
                  </a:lnTo>
                  <a:lnTo>
                    <a:pt x="346484" y="223745"/>
                  </a:lnTo>
                  <a:lnTo>
                    <a:pt x="352806" y="176783"/>
                  </a:lnTo>
                  <a:lnTo>
                    <a:pt x="346484" y="129557"/>
                  </a:lnTo>
                  <a:lnTo>
                    <a:pt x="328647" y="87263"/>
                  </a:lnTo>
                  <a:lnTo>
                    <a:pt x="300990" y="51530"/>
                  </a:lnTo>
                  <a:lnTo>
                    <a:pt x="265204" y="23988"/>
                  </a:lnTo>
                  <a:lnTo>
                    <a:pt x="222983" y="6268"/>
                  </a:lnTo>
                  <a:lnTo>
                    <a:pt x="176022" y="0"/>
                  </a:lnTo>
                  <a:close/>
                </a:path>
              </a:pathLst>
            </a:custGeom>
            <a:solidFill>
              <a:srgbClr val="CCCCFF"/>
            </a:solidFill>
          </p:spPr>
          <p:txBody>
            <a:bodyPr wrap="square" lIns="0" tIns="0" rIns="0" bIns="0" rtlCol="0"/>
            <a:lstStyle/>
            <a:p/>
          </p:txBody>
        </p:sp>
        <p:sp>
          <p:nvSpPr>
            <p:cNvPr id="18" name="object 18"/>
            <p:cNvSpPr/>
            <p:nvPr/>
          </p:nvSpPr>
          <p:spPr>
            <a:xfrm>
              <a:off x="3015234" y="2846069"/>
              <a:ext cx="353060" cy="353695"/>
            </a:xfrm>
            <a:custGeom>
              <a:avLst/>
              <a:gdLst/>
              <a:ahLst/>
              <a:cxnLst/>
              <a:rect l="l" t="t" r="r" b="b"/>
              <a:pathLst>
                <a:path w="353060" h="353694">
                  <a:moveTo>
                    <a:pt x="352806" y="176783"/>
                  </a:moveTo>
                  <a:lnTo>
                    <a:pt x="346484" y="129557"/>
                  </a:lnTo>
                  <a:lnTo>
                    <a:pt x="328647" y="87263"/>
                  </a:lnTo>
                  <a:lnTo>
                    <a:pt x="300990" y="51530"/>
                  </a:lnTo>
                  <a:lnTo>
                    <a:pt x="265204" y="23988"/>
                  </a:lnTo>
                  <a:lnTo>
                    <a:pt x="222983" y="6268"/>
                  </a:lnTo>
                  <a:lnTo>
                    <a:pt x="176022" y="0"/>
                  </a:lnTo>
                  <a:lnTo>
                    <a:pt x="129116" y="6268"/>
                  </a:lnTo>
                  <a:lnTo>
                    <a:pt x="87037" y="23988"/>
                  </a:lnTo>
                  <a:lnTo>
                    <a:pt x="51434" y="51530"/>
                  </a:lnTo>
                  <a:lnTo>
                    <a:pt x="23960" y="87263"/>
                  </a:lnTo>
                  <a:lnTo>
                    <a:pt x="6265" y="129557"/>
                  </a:lnTo>
                  <a:lnTo>
                    <a:pt x="0" y="176783"/>
                  </a:lnTo>
                  <a:lnTo>
                    <a:pt x="6265" y="223745"/>
                  </a:lnTo>
                  <a:lnTo>
                    <a:pt x="23960" y="265966"/>
                  </a:lnTo>
                  <a:lnTo>
                    <a:pt x="51435" y="301751"/>
                  </a:lnTo>
                  <a:lnTo>
                    <a:pt x="87037" y="329409"/>
                  </a:lnTo>
                  <a:lnTo>
                    <a:pt x="129116" y="347246"/>
                  </a:lnTo>
                  <a:lnTo>
                    <a:pt x="176022" y="353567"/>
                  </a:lnTo>
                  <a:lnTo>
                    <a:pt x="222983" y="347246"/>
                  </a:lnTo>
                  <a:lnTo>
                    <a:pt x="265204" y="329409"/>
                  </a:lnTo>
                  <a:lnTo>
                    <a:pt x="300990" y="301751"/>
                  </a:lnTo>
                  <a:lnTo>
                    <a:pt x="328647" y="265966"/>
                  </a:lnTo>
                  <a:lnTo>
                    <a:pt x="346484" y="223745"/>
                  </a:lnTo>
                  <a:lnTo>
                    <a:pt x="352806" y="176783"/>
                  </a:lnTo>
                  <a:close/>
                </a:path>
              </a:pathLst>
            </a:custGeom>
            <a:ln w="20574">
              <a:solidFill>
                <a:srgbClr val="000000"/>
              </a:solidFill>
            </a:ln>
          </p:spPr>
          <p:txBody>
            <a:bodyPr wrap="square" lIns="0" tIns="0" rIns="0" bIns="0" rtlCol="0"/>
            <a:lstStyle/>
            <a:p/>
          </p:txBody>
        </p:sp>
      </p:grpSp>
      <p:sp>
        <p:nvSpPr>
          <p:cNvPr id="19" name="object 19"/>
          <p:cNvSpPr txBox="1"/>
          <p:nvPr/>
        </p:nvSpPr>
        <p:spPr>
          <a:xfrm>
            <a:off x="2367533" y="2872994"/>
            <a:ext cx="897890" cy="287020"/>
          </a:xfrm>
          <a:prstGeom prst="rect">
            <a:avLst/>
          </a:prstGeom>
        </p:spPr>
        <p:txBody>
          <a:bodyPr wrap="square" lIns="0" tIns="14604" rIns="0" bIns="0" rtlCol="0" vert="horz">
            <a:spAutoFit/>
          </a:bodyPr>
          <a:lstStyle/>
          <a:p>
            <a:pPr>
              <a:lnSpc>
                <a:spcPct val="100000"/>
              </a:lnSpc>
              <a:spcBef>
                <a:spcPts val="114"/>
              </a:spcBef>
              <a:tabLst>
                <a:tab pos="763270" algn="l"/>
              </a:tabLst>
            </a:pPr>
            <a:r>
              <a:rPr dirty="0" sz="1700" spc="5" b="1">
                <a:latin typeface="Arial"/>
                <a:cs typeface="Arial"/>
              </a:rPr>
              <a:t>1</a:t>
            </a:r>
            <a:r>
              <a:rPr dirty="0" sz="1700" spc="5" b="1">
                <a:latin typeface="Arial"/>
                <a:cs typeface="Arial"/>
              </a:rPr>
              <a:t>	</a:t>
            </a:r>
            <a:r>
              <a:rPr dirty="0" sz="1700" spc="5" b="1">
                <a:latin typeface="Arial"/>
                <a:cs typeface="Arial"/>
              </a:rPr>
              <a:t>3</a:t>
            </a:r>
            <a:endParaRPr sz="1700">
              <a:latin typeface="Arial"/>
              <a:cs typeface="Arial"/>
            </a:endParaRPr>
          </a:p>
        </p:txBody>
      </p:sp>
      <p:grpSp>
        <p:nvGrpSpPr>
          <p:cNvPr id="20" name="object 20"/>
          <p:cNvGrpSpPr/>
          <p:nvPr/>
        </p:nvGrpSpPr>
        <p:grpSpPr>
          <a:xfrm>
            <a:off x="3145535" y="1854898"/>
            <a:ext cx="941705" cy="1300480"/>
            <a:chOff x="3145535" y="1854898"/>
            <a:chExt cx="941705" cy="1300480"/>
          </a:xfrm>
        </p:grpSpPr>
        <p:sp>
          <p:nvSpPr>
            <p:cNvPr id="21" name="object 21"/>
            <p:cNvSpPr/>
            <p:nvPr/>
          </p:nvSpPr>
          <p:spPr>
            <a:xfrm>
              <a:off x="3178301" y="1865375"/>
              <a:ext cx="0" cy="916305"/>
            </a:xfrm>
            <a:custGeom>
              <a:avLst/>
              <a:gdLst/>
              <a:ahLst/>
              <a:cxnLst/>
              <a:rect l="l" t="t" r="r" b="b"/>
              <a:pathLst>
                <a:path w="0" h="916305">
                  <a:moveTo>
                    <a:pt x="0" y="915924"/>
                  </a:moveTo>
                  <a:lnTo>
                    <a:pt x="0" y="0"/>
                  </a:lnTo>
                </a:path>
              </a:pathLst>
            </a:custGeom>
            <a:ln w="20574">
              <a:solidFill>
                <a:srgbClr val="FF0000"/>
              </a:solidFill>
            </a:ln>
          </p:spPr>
          <p:txBody>
            <a:bodyPr wrap="square" lIns="0" tIns="0" rIns="0" bIns="0" rtlCol="0"/>
            <a:lstStyle/>
            <a:p/>
          </p:txBody>
        </p:sp>
        <p:sp>
          <p:nvSpPr>
            <p:cNvPr id="22" name="object 22"/>
            <p:cNvSpPr/>
            <p:nvPr/>
          </p:nvSpPr>
          <p:spPr>
            <a:xfrm>
              <a:off x="3145535" y="2779775"/>
              <a:ext cx="66675" cy="67310"/>
            </a:xfrm>
            <a:custGeom>
              <a:avLst/>
              <a:gdLst/>
              <a:ahLst/>
              <a:cxnLst/>
              <a:rect l="l" t="t" r="r" b="b"/>
              <a:pathLst>
                <a:path w="66675" h="67310">
                  <a:moveTo>
                    <a:pt x="66294" y="0"/>
                  </a:moveTo>
                  <a:lnTo>
                    <a:pt x="0" y="0"/>
                  </a:lnTo>
                  <a:lnTo>
                    <a:pt x="32766" y="67056"/>
                  </a:lnTo>
                  <a:lnTo>
                    <a:pt x="66294" y="0"/>
                  </a:lnTo>
                  <a:close/>
                </a:path>
              </a:pathLst>
            </a:custGeom>
            <a:solidFill>
              <a:srgbClr val="FF0000"/>
            </a:solidFill>
          </p:spPr>
          <p:txBody>
            <a:bodyPr wrap="square" lIns="0" tIns="0" rIns="0" bIns="0" rtlCol="0"/>
            <a:lstStyle/>
            <a:p/>
          </p:txBody>
        </p:sp>
        <p:sp>
          <p:nvSpPr>
            <p:cNvPr id="23" name="object 23"/>
            <p:cNvSpPr/>
            <p:nvPr/>
          </p:nvSpPr>
          <p:spPr>
            <a:xfrm>
              <a:off x="3505199" y="1865375"/>
              <a:ext cx="0" cy="480059"/>
            </a:xfrm>
            <a:custGeom>
              <a:avLst/>
              <a:gdLst/>
              <a:ahLst/>
              <a:cxnLst/>
              <a:rect l="l" t="t" r="r" b="b"/>
              <a:pathLst>
                <a:path w="0" h="480060">
                  <a:moveTo>
                    <a:pt x="0" y="480059"/>
                  </a:moveTo>
                  <a:lnTo>
                    <a:pt x="0" y="0"/>
                  </a:lnTo>
                </a:path>
              </a:pathLst>
            </a:custGeom>
            <a:ln w="20574">
              <a:solidFill>
                <a:srgbClr val="FF0000"/>
              </a:solidFill>
            </a:ln>
          </p:spPr>
          <p:txBody>
            <a:bodyPr wrap="square" lIns="0" tIns="0" rIns="0" bIns="0" rtlCol="0"/>
            <a:lstStyle/>
            <a:p/>
          </p:txBody>
        </p:sp>
        <p:sp>
          <p:nvSpPr>
            <p:cNvPr id="24" name="object 24"/>
            <p:cNvSpPr/>
            <p:nvPr/>
          </p:nvSpPr>
          <p:spPr>
            <a:xfrm>
              <a:off x="3472433" y="2343911"/>
              <a:ext cx="66675" cy="67310"/>
            </a:xfrm>
            <a:custGeom>
              <a:avLst/>
              <a:gdLst/>
              <a:ahLst/>
              <a:cxnLst/>
              <a:rect l="l" t="t" r="r" b="b"/>
              <a:pathLst>
                <a:path w="66675" h="67310">
                  <a:moveTo>
                    <a:pt x="66294" y="0"/>
                  </a:moveTo>
                  <a:lnTo>
                    <a:pt x="0" y="0"/>
                  </a:lnTo>
                  <a:lnTo>
                    <a:pt x="33528" y="67056"/>
                  </a:lnTo>
                  <a:lnTo>
                    <a:pt x="66294" y="0"/>
                  </a:lnTo>
                  <a:close/>
                </a:path>
              </a:pathLst>
            </a:custGeom>
            <a:solidFill>
              <a:srgbClr val="FF0000"/>
            </a:solidFill>
          </p:spPr>
          <p:txBody>
            <a:bodyPr wrap="square" lIns="0" tIns="0" rIns="0" bIns="0" rtlCol="0"/>
            <a:lstStyle/>
            <a:p/>
          </p:txBody>
        </p:sp>
        <p:sp>
          <p:nvSpPr>
            <p:cNvPr id="25" name="object 25"/>
            <p:cNvSpPr/>
            <p:nvPr/>
          </p:nvSpPr>
          <p:spPr>
            <a:xfrm>
              <a:off x="3342131" y="2410205"/>
              <a:ext cx="353060" cy="353695"/>
            </a:xfrm>
            <a:custGeom>
              <a:avLst/>
              <a:gdLst/>
              <a:ahLst/>
              <a:cxnLst/>
              <a:rect l="l" t="t" r="r" b="b"/>
              <a:pathLst>
                <a:path w="353060" h="353694">
                  <a:moveTo>
                    <a:pt x="176022" y="0"/>
                  </a:moveTo>
                  <a:lnTo>
                    <a:pt x="129116" y="6268"/>
                  </a:lnTo>
                  <a:lnTo>
                    <a:pt x="87037" y="23988"/>
                  </a:lnTo>
                  <a:lnTo>
                    <a:pt x="51435" y="51530"/>
                  </a:lnTo>
                  <a:lnTo>
                    <a:pt x="23960" y="87263"/>
                  </a:lnTo>
                  <a:lnTo>
                    <a:pt x="6265" y="129557"/>
                  </a:lnTo>
                  <a:lnTo>
                    <a:pt x="0" y="176783"/>
                  </a:lnTo>
                  <a:lnTo>
                    <a:pt x="6265" y="223745"/>
                  </a:lnTo>
                  <a:lnTo>
                    <a:pt x="23960" y="265966"/>
                  </a:lnTo>
                  <a:lnTo>
                    <a:pt x="51435" y="301751"/>
                  </a:lnTo>
                  <a:lnTo>
                    <a:pt x="87037" y="329409"/>
                  </a:lnTo>
                  <a:lnTo>
                    <a:pt x="129116" y="347246"/>
                  </a:lnTo>
                  <a:lnTo>
                    <a:pt x="176022" y="353567"/>
                  </a:lnTo>
                  <a:lnTo>
                    <a:pt x="222983" y="347246"/>
                  </a:lnTo>
                  <a:lnTo>
                    <a:pt x="265204" y="329409"/>
                  </a:lnTo>
                  <a:lnTo>
                    <a:pt x="300990" y="301751"/>
                  </a:lnTo>
                  <a:lnTo>
                    <a:pt x="328647" y="265966"/>
                  </a:lnTo>
                  <a:lnTo>
                    <a:pt x="346484" y="223745"/>
                  </a:lnTo>
                  <a:lnTo>
                    <a:pt x="352806" y="176783"/>
                  </a:lnTo>
                  <a:lnTo>
                    <a:pt x="346484" y="129557"/>
                  </a:lnTo>
                  <a:lnTo>
                    <a:pt x="328647" y="87263"/>
                  </a:lnTo>
                  <a:lnTo>
                    <a:pt x="300990" y="51530"/>
                  </a:lnTo>
                  <a:lnTo>
                    <a:pt x="265204" y="23988"/>
                  </a:lnTo>
                  <a:lnTo>
                    <a:pt x="222983" y="6268"/>
                  </a:lnTo>
                  <a:lnTo>
                    <a:pt x="176022" y="0"/>
                  </a:lnTo>
                  <a:close/>
                </a:path>
              </a:pathLst>
            </a:custGeom>
            <a:solidFill>
              <a:srgbClr val="CCCCFF"/>
            </a:solidFill>
          </p:spPr>
          <p:txBody>
            <a:bodyPr wrap="square" lIns="0" tIns="0" rIns="0" bIns="0" rtlCol="0"/>
            <a:lstStyle/>
            <a:p/>
          </p:txBody>
        </p:sp>
        <p:sp>
          <p:nvSpPr>
            <p:cNvPr id="26" name="object 26"/>
            <p:cNvSpPr/>
            <p:nvPr/>
          </p:nvSpPr>
          <p:spPr>
            <a:xfrm>
              <a:off x="3342131" y="2410205"/>
              <a:ext cx="353060" cy="353695"/>
            </a:xfrm>
            <a:custGeom>
              <a:avLst/>
              <a:gdLst/>
              <a:ahLst/>
              <a:cxnLst/>
              <a:rect l="l" t="t" r="r" b="b"/>
              <a:pathLst>
                <a:path w="353060" h="353694">
                  <a:moveTo>
                    <a:pt x="352806" y="176783"/>
                  </a:moveTo>
                  <a:lnTo>
                    <a:pt x="346484" y="129557"/>
                  </a:lnTo>
                  <a:lnTo>
                    <a:pt x="328647" y="87263"/>
                  </a:lnTo>
                  <a:lnTo>
                    <a:pt x="300990" y="51530"/>
                  </a:lnTo>
                  <a:lnTo>
                    <a:pt x="265204" y="23988"/>
                  </a:lnTo>
                  <a:lnTo>
                    <a:pt x="222983" y="6268"/>
                  </a:lnTo>
                  <a:lnTo>
                    <a:pt x="176022" y="0"/>
                  </a:lnTo>
                  <a:lnTo>
                    <a:pt x="129116" y="6268"/>
                  </a:lnTo>
                  <a:lnTo>
                    <a:pt x="87037" y="23988"/>
                  </a:lnTo>
                  <a:lnTo>
                    <a:pt x="51435" y="51530"/>
                  </a:lnTo>
                  <a:lnTo>
                    <a:pt x="23960" y="87263"/>
                  </a:lnTo>
                  <a:lnTo>
                    <a:pt x="6265" y="129557"/>
                  </a:lnTo>
                  <a:lnTo>
                    <a:pt x="0" y="176783"/>
                  </a:lnTo>
                  <a:lnTo>
                    <a:pt x="6265" y="223745"/>
                  </a:lnTo>
                  <a:lnTo>
                    <a:pt x="23960" y="265966"/>
                  </a:lnTo>
                  <a:lnTo>
                    <a:pt x="51435" y="301751"/>
                  </a:lnTo>
                  <a:lnTo>
                    <a:pt x="87037" y="329409"/>
                  </a:lnTo>
                  <a:lnTo>
                    <a:pt x="129116" y="347246"/>
                  </a:lnTo>
                  <a:lnTo>
                    <a:pt x="176022" y="353567"/>
                  </a:lnTo>
                  <a:lnTo>
                    <a:pt x="222983" y="347246"/>
                  </a:lnTo>
                  <a:lnTo>
                    <a:pt x="265204" y="329409"/>
                  </a:lnTo>
                  <a:lnTo>
                    <a:pt x="300990" y="301751"/>
                  </a:lnTo>
                  <a:lnTo>
                    <a:pt x="328647" y="265966"/>
                  </a:lnTo>
                  <a:lnTo>
                    <a:pt x="346484" y="223745"/>
                  </a:lnTo>
                  <a:lnTo>
                    <a:pt x="352806" y="176783"/>
                  </a:lnTo>
                  <a:close/>
                </a:path>
              </a:pathLst>
            </a:custGeom>
            <a:ln w="20574">
              <a:solidFill>
                <a:srgbClr val="000000"/>
              </a:solidFill>
            </a:ln>
          </p:spPr>
          <p:txBody>
            <a:bodyPr wrap="square" lIns="0" tIns="0" rIns="0" bIns="0" rtlCol="0"/>
            <a:lstStyle/>
            <a:p/>
          </p:txBody>
        </p:sp>
        <p:sp>
          <p:nvSpPr>
            <p:cNvPr id="27" name="object 27"/>
            <p:cNvSpPr/>
            <p:nvPr/>
          </p:nvSpPr>
          <p:spPr>
            <a:xfrm>
              <a:off x="3886961" y="1865375"/>
              <a:ext cx="0" cy="862330"/>
            </a:xfrm>
            <a:custGeom>
              <a:avLst/>
              <a:gdLst/>
              <a:ahLst/>
              <a:cxnLst/>
              <a:rect l="l" t="t" r="r" b="b"/>
              <a:pathLst>
                <a:path w="0" h="862330">
                  <a:moveTo>
                    <a:pt x="0" y="861822"/>
                  </a:moveTo>
                  <a:lnTo>
                    <a:pt x="0" y="0"/>
                  </a:lnTo>
                </a:path>
              </a:pathLst>
            </a:custGeom>
            <a:ln w="20574">
              <a:solidFill>
                <a:srgbClr val="FF0000"/>
              </a:solidFill>
            </a:ln>
          </p:spPr>
          <p:txBody>
            <a:bodyPr wrap="square" lIns="0" tIns="0" rIns="0" bIns="0" rtlCol="0"/>
            <a:lstStyle/>
            <a:p/>
          </p:txBody>
        </p:sp>
        <p:sp>
          <p:nvSpPr>
            <p:cNvPr id="28" name="object 28"/>
            <p:cNvSpPr/>
            <p:nvPr/>
          </p:nvSpPr>
          <p:spPr>
            <a:xfrm>
              <a:off x="3854195" y="2725673"/>
              <a:ext cx="66675" cy="66675"/>
            </a:xfrm>
            <a:custGeom>
              <a:avLst/>
              <a:gdLst/>
              <a:ahLst/>
              <a:cxnLst/>
              <a:rect l="l" t="t" r="r" b="b"/>
              <a:pathLst>
                <a:path w="66675" h="66675">
                  <a:moveTo>
                    <a:pt x="66294" y="0"/>
                  </a:moveTo>
                  <a:lnTo>
                    <a:pt x="0" y="0"/>
                  </a:lnTo>
                  <a:lnTo>
                    <a:pt x="32766" y="66294"/>
                  </a:lnTo>
                  <a:lnTo>
                    <a:pt x="66294" y="0"/>
                  </a:lnTo>
                  <a:close/>
                </a:path>
              </a:pathLst>
            </a:custGeom>
            <a:solidFill>
              <a:srgbClr val="FF0000"/>
            </a:solidFill>
          </p:spPr>
          <p:txBody>
            <a:bodyPr wrap="square" lIns="0" tIns="0" rIns="0" bIns="0" rtlCol="0"/>
            <a:lstStyle/>
            <a:p/>
          </p:txBody>
        </p:sp>
        <p:sp>
          <p:nvSpPr>
            <p:cNvPr id="29" name="object 29"/>
            <p:cNvSpPr/>
            <p:nvPr/>
          </p:nvSpPr>
          <p:spPr>
            <a:xfrm>
              <a:off x="3723131" y="2791967"/>
              <a:ext cx="353695" cy="353060"/>
            </a:xfrm>
            <a:custGeom>
              <a:avLst/>
              <a:gdLst/>
              <a:ahLst/>
              <a:cxnLst/>
              <a:rect l="l" t="t" r="r" b="b"/>
              <a:pathLst>
                <a:path w="353695" h="353060">
                  <a:moveTo>
                    <a:pt x="176783" y="0"/>
                  </a:move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3" y="352806"/>
                  </a:lnTo>
                  <a:lnTo>
                    <a:pt x="223745" y="346484"/>
                  </a:lnTo>
                  <a:lnTo>
                    <a:pt x="265966" y="328647"/>
                  </a:lnTo>
                  <a:lnTo>
                    <a:pt x="301751" y="300990"/>
                  </a:lnTo>
                  <a:lnTo>
                    <a:pt x="329409" y="265204"/>
                  </a:lnTo>
                  <a:lnTo>
                    <a:pt x="347246" y="222983"/>
                  </a:lnTo>
                  <a:lnTo>
                    <a:pt x="353567" y="176022"/>
                  </a:lnTo>
                  <a:lnTo>
                    <a:pt x="347246" y="129116"/>
                  </a:lnTo>
                  <a:lnTo>
                    <a:pt x="329409" y="87037"/>
                  </a:lnTo>
                  <a:lnTo>
                    <a:pt x="301751" y="51435"/>
                  </a:lnTo>
                  <a:lnTo>
                    <a:pt x="265966" y="23960"/>
                  </a:lnTo>
                  <a:lnTo>
                    <a:pt x="223745" y="6265"/>
                  </a:lnTo>
                  <a:lnTo>
                    <a:pt x="176783" y="0"/>
                  </a:lnTo>
                  <a:close/>
                </a:path>
              </a:pathLst>
            </a:custGeom>
            <a:solidFill>
              <a:srgbClr val="CCCCFF"/>
            </a:solidFill>
          </p:spPr>
          <p:txBody>
            <a:bodyPr wrap="square" lIns="0" tIns="0" rIns="0" bIns="0" rtlCol="0"/>
            <a:lstStyle/>
            <a:p/>
          </p:txBody>
        </p:sp>
        <p:sp>
          <p:nvSpPr>
            <p:cNvPr id="30" name="object 30"/>
            <p:cNvSpPr/>
            <p:nvPr/>
          </p:nvSpPr>
          <p:spPr>
            <a:xfrm>
              <a:off x="3723131" y="2791967"/>
              <a:ext cx="353695" cy="353060"/>
            </a:xfrm>
            <a:custGeom>
              <a:avLst/>
              <a:gdLst/>
              <a:ahLst/>
              <a:cxnLst/>
              <a:rect l="l" t="t" r="r" b="b"/>
              <a:pathLst>
                <a:path w="353695" h="353060">
                  <a:moveTo>
                    <a:pt x="353567" y="176022"/>
                  </a:moveTo>
                  <a:lnTo>
                    <a:pt x="347246" y="129116"/>
                  </a:lnTo>
                  <a:lnTo>
                    <a:pt x="329409" y="87037"/>
                  </a:lnTo>
                  <a:lnTo>
                    <a:pt x="301751" y="51435"/>
                  </a:lnTo>
                  <a:lnTo>
                    <a:pt x="265966" y="23960"/>
                  </a:lnTo>
                  <a:lnTo>
                    <a:pt x="223745" y="6265"/>
                  </a:lnTo>
                  <a:lnTo>
                    <a:pt x="176783" y="0"/>
                  </a:ln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3" y="352806"/>
                  </a:lnTo>
                  <a:lnTo>
                    <a:pt x="223745" y="346484"/>
                  </a:lnTo>
                  <a:lnTo>
                    <a:pt x="265966" y="328647"/>
                  </a:lnTo>
                  <a:lnTo>
                    <a:pt x="301751" y="300990"/>
                  </a:lnTo>
                  <a:lnTo>
                    <a:pt x="329409" y="265204"/>
                  </a:lnTo>
                  <a:lnTo>
                    <a:pt x="347246" y="222983"/>
                  </a:lnTo>
                  <a:lnTo>
                    <a:pt x="353567" y="176022"/>
                  </a:lnTo>
                  <a:close/>
                </a:path>
              </a:pathLst>
            </a:custGeom>
            <a:ln w="20574">
              <a:solidFill>
                <a:srgbClr val="000000"/>
              </a:solidFill>
            </a:ln>
          </p:spPr>
          <p:txBody>
            <a:bodyPr wrap="square" lIns="0" tIns="0" rIns="0" bIns="0" rtlCol="0"/>
            <a:lstStyle/>
            <a:p/>
          </p:txBody>
        </p:sp>
      </p:grpSp>
      <p:sp>
        <p:nvSpPr>
          <p:cNvPr id="31" name="object 31"/>
          <p:cNvSpPr txBox="1"/>
          <p:nvPr/>
        </p:nvSpPr>
        <p:spPr>
          <a:xfrm>
            <a:off x="3838955" y="2818891"/>
            <a:ext cx="133985" cy="287020"/>
          </a:xfrm>
          <a:prstGeom prst="rect">
            <a:avLst/>
          </a:prstGeom>
        </p:spPr>
        <p:txBody>
          <a:bodyPr wrap="square" lIns="0" tIns="14604" rIns="0" bIns="0" rtlCol="0" vert="horz">
            <a:spAutoFit/>
          </a:bodyPr>
          <a:lstStyle/>
          <a:p>
            <a:pPr>
              <a:lnSpc>
                <a:spcPct val="100000"/>
              </a:lnSpc>
              <a:spcBef>
                <a:spcPts val="114"/>
              </a:spcBef>
            </a:pPr>
            <a:r>
              <a:rPr dirty="0" sz="1700" spc="5" b="1">
                <a:latin typeface="Arial"/>
                <a:cs typeface="Arial"/>
              </a:rPr>
              <a:t>5</a:t>
            </a:r>
            <a:endParaRPr sz="1700">
              <a:latin typeface="Arial"/>
              <a:cs typeface="Arial"/>
            </a:endParaRPr>
          </a:p>
        </p:txBody>
      </p:sp>
      <p:grpSp>
        <p:nvGrpSpPr>
          <p:cNvPr id="32" name="object 32"/>
          <p:cNvGrpSpPr/>
          <p:nvPr/>
        </p:nvGrpSpPr>
        <p:grpSpPr>
          <a:xfrm>
            <a:off x="4094607" y="1865376"/>
            <a:ext cx="374650" cy="908685"/>
            <a:chOff x="4094607" y="1865376"/>
            <a:chExt cx="374650" cy="908685"/>
          </a:xfrm>
        </p:grpSpPr>
        <p:sp>
          <p:nvSpPr>
            <p:cNvPr id="33" name="object 33"/>
            <p:cNvSpPr/>
            <p:nvPr/>
          </p:nvSpPr>
          <p:spPr>
            <a:xfrm>
              <a:off x="4268724" y="1865376"/>
              <a:ext cx="0" cy="480059"/>
            </a:xfrm>
            <a:custGeom>
              <a:avLst/>
              <a:gdLst/>
              <a:ahLst/>
              <a:cxnLst/>
              <a:rect l="l" t="t" r="r" b="b"/>
              <a:pathLst>
                <a:path w="0" h="480060">
                  <a:moveTo>
                    <a:pt x="0" y="480059"/>
                  </a:moveTo>
                  <a:lnTo>
                    <a:pt x="0" y="0"/>
                  </a:lnTo>
                </a:path>
              </a:pathLst>
            </a:custGeom>
            <a:ln w="20574">
              <a:solidFill>
                <a:srgbClr val="FF0000"/>
              </a:solidFill>
            </a:ln>
          </p:spPr>
          <p:txBody>
            <a:bodyPr wrap="square" lIns="0" tIns="0" rIns="0" bIns="0" rtlCol="0"/>
            <a:lstStyle/>
            <a:p/>
          </p:txBody>
        </p:sp>
        <p:sp>
          <p:nvSpPr>
            <p:cNvPr id="34" name="object 34"/>
            <p:cNvSpPr/>
            <p:nvPr/>
          </p:nvSpPr>
          <p:spPr>
            <a:xfrm>
              <a:off x="4235958" y="2343912"/>
              <a:ext cx="66675" cy="67310"/>
            </a:xfrm>
            <a:custGeom>
              <a:avLst/>
              <a:gdLst/>
              <a:ahLst/>
              <a:cxnLst/>
              <a:rect l="l" t="t" r="r" b="b"/>
              <a:pathLst>
                <a:path w="66675" h="67310">
                  <a:moveTo>
                    <a:pt x="66294" y="0"/>
                  </a:moveTo>
                  <a:lnTo>
                    <a:pt x="0" y="0"/>
                  </a:lnTo>
                  <a:lnTo>
                    <a:pt x="33528" y="67056"/>
                  </a:lnTo>
                  <a:lnTo>
                    <a:pt x="66294" y="0"/>
                  </a:lnTo>
                  <a:close/>
                </a:path>
              </a:pathLst>
            </a:custGeom>
            <a:solidFill>
              <a:srgbClr val="FF0000"/>
            </a:solidFill>
          </p:spPr>
          <p:txBody>
            <a:bodyPr wrap="square" lIns="0" tIns="0" rIns="0" bIns="0" rtlCol="0"/>
            <a:lstStyle/>
            <a:p/>
          </p:txBody>
        </p:sp>
        <p:sp>
          <p:nvSpPr>
            <p:cNvPr id="35" name="object 35"/>
            <p:cNvSpPr/>
            <p:nvPr/>
          </p:nvSpPr>
          <p:spPr>
            <a:xfrm>
              <a:off x="4104894" y="2410206"/>
              <a:ext cx="353695" cy="353695"/>
            </a:xfrm>
            <a:custGeom>
              <a:avLst/>
              <a:gdLst/>
              <a:ahLst/>
              <a:cxnLst/>
              <a:rect l="l" t="t" r="r" b="b"/>
              <a:pathLst>
                <a:path w="353695" h="353694">
                  <a:moveTo>
                    <a:pt x="176783" y="0"/>
                  </a:move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3" y="353567"/>
                  </a:lnTo>
                  <a:lnTo>
                    <a:pt x="223745" y="347246"/>
                  </a:lnTo>
                  <a:lnTo>
                    <a:pt x="265966" y="329409"/>
                  </a:lnTo>
                  <a:lnTo>
                    <a:pt x="301751" y="301751"/>
                  </a:lnTo>
                  <a:lnTo>
                    <a:pt x="329409" y="265966"/>
                  </a:lnTo>
                  <a:lnTo>
                    <a:pt x="347246" y="223745"/>
                  </a:lnTo>
                  <a:lnTo>
                    <a:pt x="353567" y="176783"/>
                  </a:lnTo>
                  <a:lnTo>
                    <a:pt x="347246" y="129557"/>
                  </a:lnTo>
                  <a:lnTo>
                    <a:pt x="329409" y="87263"/>
                  </a:lnTo>
                  <a:lnTo>
                    <a:pt x="301751" y="51530"/>
                  </a:lnTo>
                  <a:lnTo>
                    <a:pt x="265966" y="23988"/>
                  </a:lnTo>
                  <a:lnTo>
                    <a:pt x="223745" y="6268"/>
                  </a:lnTo>
                  <a:lnTo>
                    <a:pt x="176783" y="0"/>
                  </a:lnTo>
                  <a:close/>
                </a:path>
              </a:pathLst>
            </a:custGeom>
            <a:solidFill>
              <a:srgbClr val="CCCCFF"/>
            </a:solidFill>
          </p:spPr>
          <p:txBody>
            <a:bodyPr wrap="square" lIns="0" tIns="0" rIns="0" bIns="0" rtlCol="0"/>
            <a:lstStyle/>
            <a:p/>
          </p:txBody>
        </p:sp>
        <p:sp>
          <p:nvSpPr>
            <p:cNvPr id="36" name="object 36"/>
            <p:cNvSpPr/>
            <p:nvPr/>
          </p:nvSpPr>
          <p:spPr>
            <a:xfrm>
              <a:off x="4104894" y="2410206"/>
              <a:ext cx="353695" cy="353695"/>
            </a:xfrm>
            <a:custGeom>
              <a:avLst/>
              <a:gdLst/>
              <a:ahLst/>
              <a:cxnLst/>
              <a:rect l="l" t="t" r="r" b="b"/>
              <a:pathLst>
                <a:path w="353695" h="353694">
                  <a:moveTo>
                    <a:pt x="353567" y="176783"/>
                  </a:moveTo>
                  <a:lnTo>
                    <a:pt x="347246" y="129557"/>
                  </a:lnTo>
                  <a:lnTo>
                    <a:pt x="329409" y="87263"/>
                  </a:lnTo>
                  <a:lnTo>
                    <a:pt x="301751" y="51530"/>
                  </a:lnTo>
                  <a:lnTo>
                    <a:pt x="265966" y="23988"/>
                  </a:lnTo>
                  <a:lnTo>
                    <a:pt x="223745" y="6268"/>
                  </a:lnTo>
                  <a:lnTo>
                    <a:pt x="176783" y="0"/>
                  </a:ln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3" y="353567"/>
                  </a:lnTo>
                  <a:lnTo>
                    <a:pt x="223745" y="347246"/>
                  </a:lnTo>
                  <a:lnTo>
                    <a:pt x="265966" y="329409"/>
                  </a:lnTo>
                  <a:lnTo>
                    <a:pt x="301751" y="301751"/>
                  </a:lnTo>
                  <a:lnTo>
                    <a:pt x="329409" y="265966"/>
                  </a:lnTo>
                  <a:lnTo>
                    <a:pt x="347246" y="223745"/>
                  </a:lnTo>
                  <a:lnTo>
                    <a:pt x="353567" y="176783"/>
                  </a:lnTo>
                  <a:close/>
                </a:path>
              </a:pathLst>
            </a:custGeom>
            <a:ln w="20574">
              <a:solidFill>
                <a:srgbClr val="000000"/>
              </a:solidFill>
            </a:ln>
          </p:spPr>
          <p:txBody>
            <a:bodyPr wrap="square" lIns="0" tIns="0" rIns="0" bIns="0" rtlCol="0"/>
            <a:lstStyle/>
            <a:p/>
          </p:txBody>
        </p:sp>
      </p:grpSp>
      <p:sp>
        <p:nvSpPr>
          <p:cNvPr id="37" name="object 37"/>
          <p:cNvSpPr txBox="1"/>
          <p:nvPr/>
        </p:nvSpPr>
        <p:spPr>
          <a:xfrm>
            <a:off x="3457955" y="2437129"/>
            <a:ext cx="897255" cy="287020"/>
          </a:xfrm>
          <a:prstGeom prst="rect">
            <a:avLst/>
          </a:prstGeom>
        </p:spPr>
        <p:txBody>
          <a:bodyPr wrap="square" lIns="0" tIns="14604" rIns="0" bIns="0" rtlCol="0" vert="horz">
            <a:spAutoFit/>
          </a:bodyPr>
          <a:lstStyle/>
          <a:p>
            <a:pPr>
              <a:lnSpc>
                <a:spcPct val="100000"/>
              </a:lnSpc>
              <a:spcBef>
                <a:spcPts val="114"/>
              </a:spcBef>
              <a:tabLst>
                <a:tab pos="762635" algn="l"/>
              </a:tabLst>
            </a:pPr>
            <a:r>
              <a:rPr dirty="0" sz="1700" spc="5" b="1">
                <a:latin typeface="Arial"/>
                <a:cs typeface="Arial"/>
              </a:rPr>
              <a:t>4</a:t>
            </a:r>
            <a:r>
              <a:rPr dirty="0" sz="1700" spc="5" b="1">
                <a:latin typeface="Arial"/>
                <a:cs typeface="Arial"/>
              </a:rPr>
              <a:t>	</a:t>
            </a:r>
            <a:r>
              <a:rPr dirty="0" sz="1700" spc="5" b="1">
                <a:latin typeface="Arial"/>
                <a:cs typeface="Arial"/>
              </a:rPr>
              <a:t>6</a:t>
            </a:r>
            <a:endParaRPr sz="1700">
              <a:latin typeface="Arial"/>
              <a:cs typeface="Arial"/>
            </a:endParaRPr>
          </a:p>
        </p:txBody>
      </p:sp>
      <p:sp>
        <p:nvSpPr>
          <p:cNvPr id="40" name="object 40"/>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6</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8" name="object 38"/>
          <p:cNvSpPr txBox="1"/>
          <p:nvPr/>
        </p:nvSpPr>
        <p:spPr>
          <a:xfrm>
            <a:off x="731012" y="5613460"/>
            <a:ext cx="6254115" cy="3686810"/>
          </a:xfrm>
          <a:prstGeom prst="rect">
            <a:avLst/>
          </a:prstGeom>
        </p:spPr>
        <p:txBody>
          <a:bodyPr wrap="square" lIns="0" tIns="40005" rIns="0" bIns="0" rtlCol="0" vert="horz">
            <a:spAutoFit/>
          </a:bodyPr>
          <a:lstStyle/>
          <a:p>
            <a:pPr marL="12700">
              <a:lnSpc>
                <a:spcPct val="100000"/>
              </a:lnSpc>
              <a:spcBef>
                <a:spcPts val="315"/>
              </a:spcBef>
            </a:pPr>
            <a:r>
              <a:rPr dirty="0" sz="1300" b="1">
                <a:latin typeface="Arial"/>
                <a:cs typeface="Arial"/>
              </a:rPr>
              <a:t>Menus for SQL</a:t>
            </a:r>
            <a:r>
              <a:rPr dirty="0" sz="1300" spc="-15" b="1">
                <a:latin typeface="Arial"/>
                <a:cs typeface="Arial"/>
              </a:rPr>
              <a:t> </a:t>
            </a:r>
            <a:r>
              <a:rPr dirty="0" sz="1300" b="1">
                <a:latin typeface="Arial"/>
                <a:cs typeface="Arial"/>
              </a:rPr>
              <a:t>Developer</a:t>
            </a:r>
            <a:endParaRPr sz="1300">
              <a:latin typeface="Arial"/>
              <a:cs typeface="Arial"/>
            </a:endParaRPr>
          </a:p>
          <a:p>
            <a:pPr marL="136525">
              <a:lnSpc>
                <a:spcPts val="1450"/>
              </a:lnSpc>
              <a:spcBef>
                <a:spcPts val="215"/>
              </a:spcBef>
            </a:pPr>
            <a:r>
              <a:rPr dirty="0" sz="1300" spc="-5">
                <a:latin typeface="Times New Roman"/>
                <a:cs typeface="Times New Roman"/>
              </a:rPr>
              <a:t>SQL </a:t>
            </a:r>
            <a:r>
              <a:rPr dirty="0" sz="1300">
                <a:latin typeface="Times New Roman"/>
                <a:cs typeface="Times New Roman"/>
              </a:rPr>
              <a:t>Developer has two main navigation</a:t>
            </a:r>
            <a:r>
              <a:rPr dirty="0" sz="1300" spc="-15">
                <a:latin typeface="Times New Roman"/>
                <a:cs typeface="Times New Roman"/>
              </a:rPr>
              <a:t> </a:t>
            </a:r>
            <a:r>
              <a:rPr dirty="0" sz="1300">
                <a:latin typeface="Times New Roman"/>
                <a:cs typeface="Times New Roman"/>
              </a:rPr>
              <a:t>tabs:</a:t>
            </a:r>
            <a:endParaRPr sz="1300">
              <a:latin typeface="Times New Roman"/>
              <a:cs typeface="Times New Roman"/>
            </a:endParaRPr>
          </a:p>
          <a:p>
            <a:pPr marL="508000" marR="5080" indent="-248285">
              <a:lnSpc>
                <a:spcPts val="1330"/>
              </a:lnSpc>
              <a:spcBef>
                <a:spcPts val="125"/>
              </a:spcBef>
              <a:buFont typeface="Times New Roman"/>
              <a:buChar char="•"/>
              <a:tabLst>
                <a:tab pos="508000" algn="l"/>
                <a:tab pos="508634" algn="l"/>
              </a:tabLst>
            </a:pPr>
            <a:r>
              <a:rPr dirty="0" sz="1300" spc="-5" b="1">
                <a:latin typeface="Times New Roman"/>
                <a:cs typeface="Times New Roman"/>
              </a:rPr>
              <a:t>Connections Navigator: </a:t>
            </a:r>
            <a:r>
              <a:rPr dirty="0" sz="1300">
                <a:latin typeface="Times New Roman"/>
                <a:cs typeface="Times New Roman"/>
              </a:rPr>
              <a:t>By using this tab, you can browse database objects and users  to which </a:t>
            </a:r>
            <a:r>
              <a:rPr dirty="0" sz="1300" spc="-5">
                <a:latin typeface="Times New Roman"/>
                <a:cs typeface="Times New Roman"/>
              </a:rPr>
              <a:t>you </a:t>
            </a:r>
            <a:r>
              <a:rPr dirty="0" sz="1300">
                <a:latin typeface="Times New Roman"/>
                <a:cs typeface="Times New Roman"/>
              </a:rPr>
              <a:t>have </a:t>
            </a:r>
            <a:r>
              <a:rPr dirty="0" sz="1300" spc="-5">
                <a:latin typeface="Times New Roman"/>
                <a:cs typeface="Times New Roman"/>
              </a:rPr>
              <a:t>access.</a:t>
            </a:r>
            <a:endParaRPr sz="1300">
              <a:latin typeface="Times New Roman"/>
              <a:cs typeface="Times New Roman"/>
            </a:endParaRPr>
          </a:p>
          <a:p>
            <a:pPr marL="508000" marR="193040" indent="-248285">
              <a:lnSpc>
                <a:spcPts val="1410"/>
              </a:lnSpc>
              <a:buFont typeface="Times New Roman"/>
              <a:buChar char="•"/>
              <a:tabLst>
                <a:tab pos="508000" algn="l"/>
                <a:tab pos="508634" algn="l"/>
              </a:tabLst>
            </a:pPr>
            <a:r>
              <a:rPr dirty="0" sz="1300" spc="-5" b="1">
                <a:latin typeface="Times New Roman"/>
                <a:cs typeface="Times New Roman"/>
              </a:rPr>
              <a:t>Reporting </a:t>
            </a:r>
            <a:r>
              <a:rPr dirty="0" sz="1300" b="1">
                <a:latin typeface="Times New Roman"/>
                <a:cs typeface="Times New Roman"/>
              </a:rPr>
              <a:t>Tab: </a:t>
            </a:r>
            <a:r>
              <a:rPr dirty="0" sz="1300">
                <a:latin typeface="Times New Roman"/>
                <a:cs typeface="Times New Roman"/>
              </a:rPr>
              <a:t>By </a:t>
            </a:r>
            <a:r>
              <a:rPr dirty="0" sz="1300" spc="-5">
                <a:latin typeface="Times New Roman"/>
                <a:cs typeface="Times New Roman"/>
              </a:rPr>
              <a:t>using </a:t>
            </a:r>
            <a:r>
              <a:rPr dirty="0" sz="1300">
                <a:latin typeface="Times New Roman"/>
                <a:cs typeface="Times New Roman"/>
              </a:rPr>
              <a:t>this tab, </a:t>
            </a:r>
            <a:r>
              <a:rPr dirty="0" sz="1300" spc="-5">
                <a:latin typeface="Times New Roman"/>
                <a:cs typeface="Times New Roman"/>
              </a:rPr>
              <a:t>you </a:t>
            </a:r>
            <a:r>
              <a:rPr dirty="0" sz="1300">
                <a:latin typeface="Times New Roman"/>
                <a:cs typeface="Times New Roman"/>
              </a:rPr>
              <a:t>can run predefined reports or create and </a:t>
            </a:r>
            <a:r>
              <a:rPr dirty="0" sz="1300" spc="-5">
                <a:latin typeface="Times New Roman"/>
                <a:cs typeface="Times New Roman"/>
              </a:rPr>
              <a:t>add  </a:t>
            </a:r>
            <a:r>
              <a:rPr dirty="0" sz="1300">
                <a:latin typeface="Times New Roman"/>
                <a:cs typeface="Times New Roman"/>
              </a:rPr>
              <a:t>your </a:t>
            </a:r>
            <a:r>
              <a:rPr dirty="0" sz="1300" spc="-5">
                <a:latin typeface="Times New Roman"/>
                <a:cs typeface="Times New Roman"/>
              </a:rPr>
              <a:t>own</a:t>
            </a:r>
            <a:r>
              <a:rPr dirty="0" sz="1300" spc="-15">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137160" marR="34290">
              <a:lnSpc>
                <a:spcPct val="90200"/>
              </a:lnSpc>
              <a:spcBef>
                <a:spcPts val="375"/>
              </a:spcBef>
            </a:pPr>
            <a:r>
              <a:rPr dirty="0" sz="1300" spc="-5">
                <a:latin typeface="Times New Roman"/>
                <a:cs typeface="Times New Roman"/>
              </a:rPr>
              <a:t>SQL </a:t>
            </a:r>
            <a:r>
              <a:rPr dirty="0" sz="1300">
                <a:latin typeface="Times New Roman"/>
                <a:cs typeface="Times New Roman"/>
              </a:rPr>
              <a:t>Developer uses the left side for navigation to find and select objects, and the right side  to display information about selected objects. </a:t>
            </a:r>
            <a:r>
              <a:rPr dirty="0" sz="1300" spc="-5">
                <a:latin typeface="Times New Roman"/>
                <a:cs typeface="Times New Roman"/>
              </a:rPr>
              <a:t>You </a:t>
            </a:r>
            <a:r>
              <a:rPr dirty="0" sz="1300">
                <a:latin typeface="Times New Roman"/>
                <a:cs typeface="Times New Roman"/>
              </a:rPr>
              <a:t>can customize many aspects of the  appearance and behavior of </a:t>
            </a:r>
            <a:r>
              <a:rPr dirty="0" sz="1300" spc="-5">
                <a:latin typeface="Times New Roman"/>
                <a:cs typeface="Times New Roman"/>
              </a:rPr>
              <a:t>SQL </a:t>
            </a:r>
            <a:r>
              <a:rPr dirty="0" sz="1300">
                <a:latin typeface="Times New Roman"/>
                <a:cs typeface="Times New Roman"/>
              </a:rPr>
              <a:t>Developer by setting</a:t>
            </a:r>
            <a:r>
              <a:rPr dirty="0" sz="1300" spc="-25">
                <a:latin typeface="Times New Roman"/>
                <a:cs typeface="Times New Roman"/>
              </a:rPr>
              <a:t> </a:t>
            </a:r>
            <a:r>
              <a:rPr dirty="0" sz="1300">
                <a:latin typeface="Times New Roman"/>
                <a:cs typeface="Times New Roman"/>
              </a:rPr>
              <a:t>preferences.</a:t>
            </a:r>
            <a:endParaRPr sz="1300">
              <a:latin typeface="Times New Roman"/>
              <a:cs typeface="Times New Roman"/>
            </a:endParaRPr>
          </a:p>
          <a:p>
            <a:pPr marL="137160" marR="385445">
              <a:lnSpc>
                <a:spcPts val="1410"/>
              </a:lnSpc>
              <a:spcBef>
                <a:spcPts val="25"/>
              </a:spcBef>
            </a:pPr>
            <a:r>
              <a:rPr dirty="0" sz="1300">
                <a:latin typeface="Times New Roman"/>
                <a:cs typeface="Times New Roman"/>
              </a:rPr>
              <a:t>The menus at the top </a:t>
            </a:r>
            <a:r>
              <a:rPr dirty="0" sz="1300" spc="-5">
                <a:latin typeface="Times New Roman"/>
                <a:cs typeface="Times New Roman"/>
              </a:rPr>
              <a:t>contain </a:t>
            </a:r>
            <a:r>
              <a:rPr dirty="0" sz="1300">
                <a:latin typeface="Times New Roman"/>
                <a:cs typeface="Times New Roman"/>
              </a:rPr>
              <a:t>standard entries, plus entries for features specific to SQL  </a:t>
            </a:r>
            <a:r>
              <a:rPr dirty="0" sz="1300" spc="-5">
                <a:latin typeface="Times New Roman"/>
                <a:cs typeface="Times New Roman"/>
              </a:rPr>
              <a:t>Developer.</a:t>
            </a:r>
            <a:endParaRPr sz="1300">
              <a:latin typeface="Times New Roman"/>
              <a:cs typeface="Times New Roman"/>
            </a:endParaRPr>
          </a:p>
          <a:p>
            <a:pPr marL="508000" indent="-248285">
              <a:lnSpc>
                <a:spcPts val="1310"/>
              </a:lnSpc>
              <a:buFont typeface="Times New Roman"/>
              <a:buAutoNum type="arabicPeriod"/>
              <a:tabLst>
                <a:tab pos="508634" algn="l"/>
              </a:tabLst>
            </a:pPr>
            <a:r>
              <a:rPr dirty="0" sz="1300" spc="-5" b="1">
                <a:latin typeface="Times New Roman"/>
                <a:cs typeface="Times New Roman"/>
              </a:rPr>
              <a:t>View: </a:t>
            </a:r>
            <a:r>
              <a:rPr dirty="0" sz="1300">
                <a:latin typeface="Times New Roman"/>
                <a:cs typeface="Times New Roman"/>
              </a:rPr>
              <a:t>Contains options that affect what is displayed in the </a:t>
            </a:r>
            <a:r>
              <a:rPr dirty="0" sz="1300" spc="-5">
                <a:latin typeface="Times New Roman"/>
                <a:cs typeface="Times New Roman"/>
              </a:rPr>
              <a:t>SQL </a:t>
            </a:r>
            <a:r>
              <a:rPr dirty="0" sz="1300">
                <a:latin typeface="Times New Roman"/>
                <a:cs typeface="Times New Roman"/>
              </a:rPr>
              <a:t>Developer</a:t>
            </a:r>
            <a:r>
              <a:rPr dirty="0" sz="1300" spc="-25">
                <a:latin typeface="Times New Roman"/>
                <a:cs typeface="Times New Roman"/>
              </a:rPr>
              <a:t> </a:t>
            </a:r>
            <a:r>
              <a:rPr dirty="0" sz="1300">
                <a:latin typeface="Times New Roman"/>
                <a:cs typeface="Times New Roman"/>
              </a:rPr>
              <a:t>interface</a:t>
            </a:r>
            <a:endParaRPr sz="1300">
              <a:latin typeface="Times New Roman"/>
              <a:cs typeface="Times New Roman"/>
            </a:endParaRPr>
          </a:p>
          <a:p>
            <a:pPr marL="508000" marR="778510" indent="-247650">
              <a:lnSpc>
                <a:spcPts val="1410"/>
              </a:lnSpc>
              <a:spcBef>
                <a:spcPts val="95"/>
              </a:spcBef>
              <a:buFont typeface="Times New Roman"/>
              <a:buAutoNum type="arabicPeriod"/>
              <a:tabLst>
                <a:tab pos="508634" algn="l"/>
              </a:tabLst>
            </a:pPr>
            <a:r>
              <a:rPr dirty="0" sz="1300" spc="-5" b="1">
                <a:latin typeface="Times New Roman"/>
                <a:cs typeface="Times New Roman"/>
              </a:rPr>
              <a:t>Navigate: </a:t>
            </a:r>
            <a:r>
              <a:rPr dirty="0" sz="1300">
                <a:latin typeface="Times New Roman"/>
                <a:cs typeface="Times New Roman"/>
              </a:rPr>
              <a:t>Contains options for navigating to panes and in the execution of  </a:t>
            </a:r>
            <a:r>
              <a:rPr dirty="0" sz="1300" spc="-5">
                <a:latin typeface="Times New Roman"/>
                <a:cs typeface="Times New Roman"/>
              </a:rPr>
              <a:t>subprograms</a:t>
            </a:r>
            <a:endParaRPr sz="1300">
              <a:latin typeface="Times New Roman"/>
              <a:cs typeface="Times New Roman"/>
            </a:endParaRPr>
          </a:p>
          <a:p>
            <a:pPr marL="508000" indent="-248285">
              <a:lnSpc>
                <a:spcPts val="1200"/>
              </a:lnSpc>
              <a:buFont typeface="Times New Roman"/>
              <a:buAutoNum type="arabicPeriod"/>
              <a:tabLst>
                <a:tab pos="508634" algn="l"/>
              </a:tabLst>
            </a:pPr>
            <a:r>
              <a:rPr dirty="0" sz="1300" spc="-5" b="1">
                <a:latin typeface="Times New Roman"/>
                <a:cs typeface="Times New Roman"/>
              </a:rPr>
              <a:t>Run: </a:t>
            </a:r>
            <a:r>
              <a:rPr dirty="0" sz="1300" spc="-5">
                <a:latin typeface="Times New Roman"/>
                <a:cs typeface="Times New Roman"/>
              </a:rPr>
              <a:t>Contains </a:t>
            </a:r>
            <a:r>
              <a:rPr dirty="0" sz="1300">
                <a:latin typeface="Times New Roman"/>
                <a:cs typeface="Times New Roman"/>
              </a:rPr>
              <a:t>the Run File and Execution </a:t>
            </a:r>
            <a:r>
              <a:rPr dirty="0" sz="1300" spc="-5">
                <a:latin typeface="Times New Roman"/>
                <a:cs typeface="Times New Roman"/>
              </a:rPr>
              <a:t>Profile </a:t>
            </a:r>
            <a:r>
              <a:rPr dirty="0" sz="1300">
                <a:latin typeface="Times New Roman"/>
                <a:cs typeface="Times New Roman"/>
              </a:rPr>
              <a:t>options that are relevant when</a:t>
            </a:r>
            <a:r>
              <a:rPr dirty="0" sz="1300" spc="15">
                <a:latin typeface="Times New Roman"/>
                <a:cs typeface="Times New Roman"/>
              </a:rPr>
              <a:t> </a:t>
            </a:r>
            <a:r>
              <a:rPr dirty="0" sz="1300">
                <a:latin typeface="Times New Roman"/>
                <a:cs typeface="Times New Roman"/>
              </a:rPr>
              <a:t>a</a:t>
            </a:r>
            <a:endParaRPr sz="1300">
              <a:latin typeface="Times New Roman"/>
              <a:cs typeface="Times New Roman"/>
            </a:endParaRPr>
          </a:p>
          <a:p>
            <a:pPr marL="508000">
              <a:lnSpc>
                <a:spcPts val="1365"/>
              </a:lnSpc>
            </a:pPr>
            <a:r>
              <a:rPr dirty="0" sz="1300">
                <a:latin typeface="Times New Roman"/>
                <a:cs typeface="Times New Roman"/>
              </a:rPr>
              <a:t>function or procedure is</a:t>
            </a:r>
            <a:r>
              <a:rPr dirty="0" sz="1300" spc="-15">
                <a:latin typeface="Times New Roman"/>
                <a:cs typeface="Times New Roman"/>
              </a:rPr>
              <a:t> </a:t>
            </a:r>
            <a:r>
              <a:rPr dirty="0" sz="1300">
                <a:latin typeface="Times New Roman"/>
                <a:cs typeface="Times New Roman"/>
              </a:rPr>
              <a:t>selected</a:t>
            </a:r>
            <a:endParaRPr sz="1300">
              <a:latin typeface="Times New Roman"/>
              <a:cs typeface="Times New Roman"/>
            </a:endParaRPr>
          </a:p>
          <a:p>
            <a:pPr marL="508000" indent="-248285">
              <a:lnSpc>
                <a:spcPts val="1400"/>
              </a:lnSpc>
              <a:buFont typeface="Times New Roman"/>
              <a:buAutoNum type="arabicPeriod" startAt="4"/>
              <a:tabLst>
                <a:tab pos="508634" algn="l"/>
              </a:tabLst>
            </a:pPr>
            <a:r>
              <a:rPr dirty="0" sz="1300" spc="-5" b="1">
                <a:latin typeface="Times New Roman"/>
                <a:cs typeface="Times New Roman"/>
              </a:rPr>
              <a:t>Debug: </a:t>
            </a:r>
            <a:r>
              <a:rPr dirty="0" sz="1300">
                <a:latin typeface="Times New Roman"/>
                <a:cs typeface="Times New Roman"/>
              </a:rPr>
              <a:t>Contains options relevant </a:t>
            </a:r>
            <a:r>
              <a:rPr dirty="0" sz="1300" spc="-5">
                <a:latin typeface="Times New Roman"/>
                <a:cs typeface="Times New Roman"/>
              </a:rPr>
              <a:t>when </a:t>
            </a:r>
            <a:r>
              <a:rPr dirty="0" sz="1300">
                <a:latin typeface="Times New Roman"/>
                <a:cs typeface="Times New Roman"/>
              </a:rPr>
              <a:t>a function or </a:t>
            </a:r>
            <a:r>
              <a:rPr dirty="0" sz="1300" spc="-5">
                <a:latin typeface="Times New Roman"/>
                <a:cs typeface="Times New Roman"/>
              </a:rPr>
              <a:t>procedure </a:t>
            </a:r>
            <a:r>
              <a:rPr dirty="0" sz="1300">
                <a:latin typeface="Times New Roman"/>
                <a:cs typeface="Times New Roman"/>
              </a:rPr>
              <a:t>is selected</a:t>
            </a:r>
            <a:endParaRPr sz="1300">
              <a:latin typeface="Times New Roman"/>
              <a:cs typeface="Times New Roman"/>
            </a:endParaRPr>
          </a:p>
          <a:p>
            <a:pPr marL="508000" indent="-248285">
              <a:lnSpc>
                <a:spcPts val="1375"/>
              </a:lnSpc>
              <a:buFont typeface="Times New Roman"/>
              <a:buAutoNum type="arabicPeriod" startAt="4"/>
              <a:tabLst>
                <a:tab pos="508634" algn="l"/>
              </a:tabLst>
            </a:pPr>
            <a:r>
              <a:rPr dirty="0" sz="1300" spc="-5" b="1">
                <a:latin typeface="Times New Roman"/>
                <a:cs typeface="Times New Roman"/>
              </a:rPr>
              <a:t>Source: </a:t>
            </a:r>
            <a:r>
              <a:rPr dirty="0" sz="1300">
                <a:latin typeface="Times New Roman"/>
                <a:cs typeface="Times New Roman"/>
              </a:rPr>
              <a:t>Contains options for use </a:t>
            </a:r>
            <a:r>
              <a:rPr dirty="0" sz="1300" spc="-5">
                <a:latin typeface="Times New Roman"/>
                <a:cs typeface="Times New Roman"/>
              </a:rPr>
              <a:t>when </a:t>
            </a:r>
            <a:r>
              <a:rPr dirty="0" sz="1300">
                <a:latin typeface="Times New Roman"/>
                <a:cs typeface="Times New Roman"/>
              </a:rPr>
              <a:t>editing functions and</a:t>
            </a:r>
            <a:r>
              <a:rPr dirty="0" sz="1300" spc="-35">
                <a:latin typeface="Times New Roman"/>
                <a:cs typeface="Times New Roman"/>
              </a:rPr>
              <a:t> </a:t>
            </a:r>
            <a:r>
              <a:rPr dirty="0" sz="1300">
                <a:latin typeface="Times New Roman"/>
                <a:cs typeface="Times New Roman"/>
              </a:rPr>
              <a:t>procedures</a:t>
            </a:r>
            <a:endParaRPr sz="1300">
              <a:latin typeface="Times New Roman"/>
              <a:cs typeface="Times New Roman"/>
            </a:endParaRPr>
          </a:p>
          <a:p>
            <a:pPr marL="508000" marR="516255" indent="-248285">
              <a:lnSpc>
                <a:spcPts val="1330"/>
              </a:lnSpc>
              <a:spcBef>
                <a:spcPts val="125"/>
              </a:spcBef>
              <a:buFont typeface="Times New Roman"/>
              <a:buAutoNum type="arabicPeriod" startAt="4"/>
              <a:tabLst>
                <a:tab pos="508634" algn="l"/>
              </a:tabLst>
            </a:pPr>
            <a:r>
              <a:rPr dirty="0" sz="1300" spc="-5" b="1">
                <a:latin typeface="Times New Roman"/>
                <a:cs typeface="Times New Roman"/>
              </a:rPr>
              <a:t>Tools: </a:t>
            </a:r>
            <a:r>
              <a:rPr dirty="0" sz="1300">
                <a:latin typeface="Times New Roman"/>
                <a:cs typeface="Times New Roman"/>
              </a:rPr>
              <a:t>Invokes </a:t>
            </a:r>
            <a:r>
              <a:rPr dirty="0" sz="1300" spc="-5">
                <a:latin typeface="Times New Roman"/>
                <a:cs typeface="Times New Roman"/>
              </a:rPr>
              <a:t>SQL </a:t>
            </a:r>
            <a:r>
              <a:rPr dirty="0" sz="1300">
                <a:latin typeface="Times New Roman"/>
                <a:cs typeface="Times New Roman"/>
              </a:rPr>
              <a:t>Developer tools </a:t>
            </a:r>
            <a:r>
              <a:rPr dirty="0" sz="1300" spc="-5">
                <a:latin typeface="Times New Roman"/>
                <a:cs typeface="Times New Roman"/>
              </a:rPr>
              <a:t>such </a:t>
            </a:r>
            <a:r>
              <a:rPr dirty="0" sz="1300">
                <a:latin typeface="Times New Roman"/>
                <a:cs typeface="Times New Roman"/>
              </a:rPr>
              <a:t>as </a:t>
            </a:r>
            <a:r>
              <a:rPr dirty="0" sz="1300" spc="-5">
                <a:latin typeface="Times New Roman"/>
                <a:cs typeface="Times New Roman"/>
              </a:rPr>
              <a:t>SQL*Plus, Preferences, </a:t>
            </a:r>
            <a:r>
              <a:rPr dirty="0" sz="1300">
                <a:latin typeface="Times New Roman"/>
                <a:cs typeface="Times New Roman"/>
              </a:rPr>
              <a:t>and </a:t>
            </a:r>
            <a:r>
              <a:rPr dirty="0" sz="1300" spc="-5">
                <a:latin typeface="Times New Roman"/>
                <a:cs typeface="Times New Roman"/>
              </a:rPr>
              <a:t>SQL  Worksheet</a:t>
            </a:r>
            <a:endParaRPr sz="1300">
              <a:latin typeface="Times New Roman"/>
              <a:cs typeface="Times New Roman"/>
            </a:endParaRPr>
          </a:p>
        </p:txBody>
      </p:sp>
      <p:sp>
        <p:nvSpPr>
          <p:cNvPr id="39" name="object 3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7</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562" y="873506"/>
            <a:ext cx="5532120" cy="3474085"/>
          </a:xfrm>
          <a:prstGeom prst="rect">
            <a:avLst/>
          </a:prstGeom>
        </p:spPr>
        <p:txBody>
          <a:bodyPr wrap="square" lIns="0" tIns="12700" rIns="0" bIns="0" rtlCol="0" vert="horz">
            <a:spAutoFit/>
          </a:bodyPr>
          <a:lstStyle/>
          <a:p>
            <a:pPr algn="ctr" marR="76835">
              <a:lnSpc>
                <a:spcPct val="100000"/>
              </a:lnSpc>
              <a:spcBef>
                <a:spcPts val="100"/>
              </a:spcBef>
            </a:pPr>
            <a:r>
              <a:rPr dirty="0" sz="2000" spc="-5" b="1">
                <a:latin typeface="Arial"/>
                <a:cs typeface="Arial"/>
              </a:rPr>
              <a:t>Creating </a:t>
            </a:r>
            <a:r>
              <a:rPr dirty="0" sz="2000" b="1">
                <a:latin typeface="Arial"/>
                <a:cs typeface="Arial"/>
              </a:rPr>
              <a:t>a </a:t>
            </a:r>
            <a:r>
              <a:rPr dirty="0" sz="2000" spc="-5" b="1">
                <a:latin typeface="Arial"/>
                <a:cs typeface="Arial"/>
              </a:rPr>
              <a:t>Database </a:t>
            </a:r>
            <a:r>
              <a:rPr dirty="0" sz="2000" b="1">
                <a:latin typeface="Arial"/>
                <a:cs typeface="Arial"/>
              </a:rPr>
              <a:t>Connection</a:t>
            </a:r>
            <a:endParaRPr sz="2000">
              <a:latin typeface="Arial"/>
              <a:cs typeface="Arial"/>
            </a:endParaRPr>
          </a:p>
          <a:p>
            <a:pPr>
              <a:lnSpc>
                <a:spcPct val="100000"/>
              </a:lnSpc>
            </a:pPr>
            <a:endParaRPr sz="2200">
              <a:latin typeface="Arial"/>
              <a:cs typeface="Arial"/>
            </a:endParaRPr>
          </a:p>
          <a:p>
            <a:pPr marL="326390" marR="322580" indent="-327025">
              <a:lnSpc>
                <a:spcPct val="101299"/>
              </a:lnSpc>
              <a:spcBef>
                <a:spcPts val="1515"/>
              </a:spcBef>
              <a:buClr>
                <a:srgbClr val="FF0000"/>
              </a:buClr>
              <a:buFont typeface="Arial"/>
              <a:buChar char="•"/>
              <a:tabLst>
                <a:tab pos="326390" algn="l"/>
                <a:tab pos="327025" algn="l"/>
              </a:tabLst>
            </a:pPr>
            <a:r>
              <a:rPr dirty="0" sz="1550" spc="10" b="1">
                <a:latin typeface="Arial"/>
                <a:cs typeface="Arial"/>
              </a:rPr>
              <a:t>You must have </a:t>
            </a:r>
            <a:r>
              <a:rPr dirty="0" sz="1550" spc="5" b="1">
                <a:latin typeface="Arial"/>
                <a:cs typeface="Arial"/>
              </a:rPr>
              <a:t>at </a:t>
            </a:r>
            <a:r>
              <a:rPr dirty="0" sz="1550" spc="10" b="1">
                <a:latin typeface="Arial"/>
                <a:cs typeface="Arial"/>
              </a:rPr>
              <a:t>least </a:t>
            </a:r>
            <a:r>
              <a:rPr dirty="0" sz="1550" spc="5" b="1">
                <a:latin typeface="Arial"/>
                <a:cs typeface="Arial"/>
              </a:rPr>
              <a:t>one </a:t>
            </a:r>
            <a:r>
              <a:rPr dirty="0" sz="1550" spc="10" b="1">
                <a:latin typeface="Arial"/>
                <a:cs typeface="Arial"/>
              </a:rPr>
              <a:t>database connection to  use </a:t>
            </a:r>
            <a:r>
              <a:rPr dirty="0" sz="1550" spc="15" b="1">
                <a:latin typeface="Arial"/>
                <a:cs typeface="Arial"/>
              </a:rPr>
              <a:t>SQL</a:t>
            </a:r>
            <a:r>
              <a:rPr dirty="0" sz="1550" spc="-5" b="1">
                <a:latin typeface="Arial"/>
                <a:cs typeface="Arial"/>
              </a:rPr>
              <a:t> </a:t>
            </a:r>
            <a:r>
              <a:rPr dirty="0" sz="1550" spc="10" b="1">
                <a:latin typeface="Arial"/>
                <a:cs typeface="Arial"/>
              </a:rPr>
              <a:t>Developer.</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You can create and </a:t>
            </a:r>
            <a:r>
              <a:rPr dirty="0" sz="1550" spc="5" b="1">
                <a:latin typeface="Arial"/>
                <a:cs typeface="Arial"/>
              </a:rPr>
              <a:t>test </a:t>
            </a:r>
            <a:r>
              <a:rPr dirty="0" sz="1550" spc="10" b="1">
                <a:latin typeface="Arial"/>
                <a:cs typeface="Arial"/>
              </a:rPr>
              <a:t>connections:</a:t>
            </a:r>
            <a:endParaRPr sz="1550">
              <a:latin typeface="Arial"/>
              <a:cs typeface="Arial"/>
            </a:endParaRPr>
          </a:p>
          <a:p>
            <a:pPr lvl="1" marL="653415" indent="-245110">
              <a:lnSpc>
                <a:spcPct val="100000"/>
              </a:lnSpc>
              <a:spcBef>
                <a:spcPts val="384"/>
              </a:spcBef>
              <a:buClr>
                <a:srgbClr val="FF0000"/>
              </a:buClr>
              <a:buFont typeface="Arial"/>
              <a:buChar char="–"/>
              <a:tabLst>
                <a:tab pos="653415" algn="l"/>
                <a:tab pos="654050" algn="l"/>
              </a:tabLst>
            </a:pPr>
            <a:r>
              <a:rPr dirty="0" sz="1400" spc="15" b="1">
                <a:latin typeface="Arial"/>
                <a:cs typeface="Arial"/>
              </a:rPr>
              <a:t>For </a:t>
            </a:r>
            <a:r>
              <a:rPr dirty="0" sz="1400" spc="10" b="1">
                <a:latin typeface="Arial"/>
                <a:cs typeface="Arial"/>
              </a:rPr>
              <a:t>multiple</a:t>
            </a:r>
            <a:r>
              <a:rPr dirty="0" sz="1400" b="1">
                <a:latin typeface="Arial"/>
                <a:cs typeface="Arial"/>
              </a:rPr>
              <a:t> </a:t>
            </a:r>
            <a:r>
              <a:rPr dirty="0" sz="1400" spc="15" b="1">
                <a:latin typeface="Arial"/>
                <a:cs typeface="Arial"/>
              </a:rPr>
              <a:t>databases</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Arial"/>
                <a:cs typeface="Arial"/>
              </a:rPr>
              <a:t>For </a:t>
            </a:r>
            <a:r>
              <a:rPr dirty="0" sz="1400" spc="5" b="1">
                <a:latin typeface="Arial"/>
                <a:cs typeface="Arial"/>
              </a:rPr>
              <a:t>multiple</a:t>
            </a:r>
            <a:r>
              <a:rPr dirty="0" sz="1400" spc="-10" b="1">
                <a:latin typeface="Arial"/>
                <a:cs typeface="Arial"/>
              </a:rPr>
              <a:t> </a:t>
            </a:r>
            <a:r>
              <a:rPr dirty="0" sz="1400" spc="10" b="1">
                <a:latin typeface="Arial"/>
                <a:cs typeface="Arial"/>
              </a:rPr>
              <a:t>schemas</a:t>
            </a:r>
            <a:endParaRPr sz="1400">
              <a:latin typeface="Arial"/>
              <a:cs typeface="Arial"/>
            </a:endParaRPr>
          </a:p>
          <a:p>
            <a:pPr marL="326390" marR="5080" indent="-327025">
              <a:lnSpc>
                <a:spcPts val="1770"/>
              </a:lnSpc>
              <a:spcBef>
                <a:spcPts val="530"/>
              </a:spcBef>
              <a:buClr>
                <a:srgbClr val="FF0000"/>
              </a:buClr>
              <a:buFont typeface="Arial"/>
              <a:buChar char="•"/>
              <a:tabLst>
                <a:tab pos="326390" algn="l"/>
                <a:tab pos="327025" algn="l"/>
              </a:tabLst>
            </a:pPr>
            <a:r>
              <a:rPr dirty="0" sz="1550" spc="15" b="1">
                <a:latin typeface="Arial"/>
                <a:cs typeface="Arial"/>
              </a:rPr>
              <a:t>SQL </a:t>
            </a:r>
            <a:r>
              <a:rPr dirty="0" sz="1550" spc="10" b="1">
                <a:latin typeface="Arial"/>
                <a:cs typeface="Arial"/>
              </a:rPr>
              <a:t>Developer automatically imports any connections  defined </a:t>
            </a:r>
            <a:r>
              <a:rPr dirty="0" sz="1550" spc="5" b="1">
                <a:latin typeface="Arial"/>
                <a:cs typeface="Arial"/>
              </a:rPr>
              <a:t>in </a:t>
            </a:r>
            <a:r>
              <a:rPr dirty="0" sz="1550" spc="10" b="1">
                <a:latin typeface="Arial"/>
                <a:cs typeface="Arial"/>
              </a:rPr>
              <a:t>the </a:t>
            </a:r>
            <a:r>
              <a:rPr dirty="0" sz="1550" spc="10" b="1">
                <a:latin typeface="Courier New"/>
                <a:cs typeface="Courier New"/>
              </a:rPr>
              <a:t>tnsnames.ora</a:t>
            </a:r>
            <a:r>
              <a:rPr dirty="0" sz="1550" spc="-484" b="1">
                <a:latin typeface="Courier New"/>
                <a:cs typeface="Courier New"/>
              </a:rPr>
              <a:t> </a:t>
            </a:r>
            <a:r>
              <a:rPr dirty="0" sz="1550" spc="5" b="1">
                <a:latin typeface="Arial"/>
                <a:cs typeface="Arial"/>
              </a:rPr>
              <a:t>file </a:t>
            </a:r>
            <a:r>
              <a:rPr dirty="0" sz="1550" spc="10" b="1">
                <a:latin typeface="Arial"/>
                <a:cs typeface="Arial"/>
              </a:rPr>
              <a:t>on your system.</a:t>
            </a:r>
            <a:endParaRPr sz="1550">
              <a:latin typeface="Arial"/>
              <a:cs typeface="Arial"/>
            </a:endParaRPr>
          </a:p>
          <a:p>
            <a:pPr marL="326390" indent="-327025">
              <a:lnSpc>
                <a:spcPct val="100000"/>
              </a:lnSpc>
              <a:spcBef>
                <a:spcPts val="475"/>
              </a:spcBef>
              <a:buClr>
                <a:srgbClr val="FF0000"/>
              </a:buClr>
              <a:buFont typeface="Arial"/>
              <a:buChar char="•"/>
              <a:tabLst>
                <a:tab pos="326390" algn="l"/>
                <a:tab pos="327025" algn="l"/>
              </a:tabLst>
            </a:pPr>
            <a:r>
              <a:rPr dirty="0" sz="1550" spc="10" b="1">
                <a:latin typeface="Arial"/>
                <a:cs typeface="Arial"/>
              </a:rPr>
              <a:t>You can export connections to an </a:t>
            </a:r>
            <a:r>
              <a:rPr dirty="0" sz="1550" spc="15" b="1">
                <a:latin typeface="Arial"/>
                <a:cs typeface="Arial"/>
              </a:rPr>
              <a:t>XML</a:t>
            </a:r>
            <a:r>
              <a:rPr dirty="0" sz="1550" b="1">
                <a:latin typeface="Arial"/>
                <a:cs typeface="Arial"/>
              </a:rPr>
              <a:t> </a:t>
            </a:r>
            <a:r>
              <a:rPr dirty="0" sz="1550" spc="5" b="1">
                <a:latin typeface="Arial"/>
                <a:cs typeface="Arial"/>
              </a:rPr>
              <a:t>file.</a:t>
            </a:r>
            <a:endParaRPr sz="1550">
              <a:latin typeface="Arial"/>
              <a:cs typeface="Arial"/>
            </a:endParaRPr>
          </a:p>
          <a:p>
            <a:pPr marL="326390" marR="99060" indent="-327025">
              <a:lnSpc>
                <a:spcPct val="101299"/>
              </a:lnSpc>
              <a:spcBef>
                <a:spcPts val="375"/>
              </a:spcBef>
              <a:buClr>
                <a:srgbClr val="FF0000"/>
              </a:buClr>
              <a:buFont typeface="Arial"/>
              <a:buChar char="•"/>
              <a:tabLst>
                <a:tab pos="326390" algn="l"/>
                <a:tab pos="327025" algn="l"/>
              </a:tabLst>
            </a:pPr>
            <a:r>
              <a:rPr dirty="0" sz="1550" spc="10" b="1">
                <a:latin typeface="Arial"/>
                <a:cs typeface="Arial"/>
              </a:rPr>
              <a:t>Each additional database connection created </a:t>
            </a:r>
            <a:r>
              <a:rPr dirty="0" sz="1550" spc="5" b="1">
                <a:latin typeface="Arial"/>
                <a:cs typeface="Arial"/>
              </a:rPr>
              <a:t>is listed  in </a:t>
            </a:r>
            <a:r>
              <a:rPr dirty="0" sz="1550" spc="10" b="1">
                <a:latin typeface="Arial"/>
                <a:cs typeface="Arial"/>
              </a:rPr>
              <a:t>the Connections Navigator</a:t>
            </a:r>
            <a:r>
              <a:rPr dirty="0" sz="1550" spc="5" b="1">
                <a:latin typeface="Arial"/>
                <a:cs typeface="Arial"/>
              </a:rPr>
              <a:t> </a:t>
            </a:r>
            <a:r>
              <a:rPr dirty="0" sz="1550" spc="10" b="1">
                <a:latin typeface="Arial"/>
                <a:cs typeface="Arial"/>
              </a:rPr>
              <a:t>hierarchy.</a:t>
            </a:r>
            <a:endParaRPr sz="1550">
              <a:latin typeface="Arial"/>
              <a:cs typeface="Arial"/>
            </a:endParaRPr>
          </a:p>
        </p:txBody>
      </p:sp>
      <p:sp>
        <p:nvSpPr>
          <p:cNvPr id="7" name="object 7"/>
          <p:cNvSpPr txBox="1"/>
          <p:nvPr/>
        </p:nvSpPr>
        <p:spPr>
          <a:xfrm>
            <a:off x="731012" y="5611107"/>
            <a:ext cx="6234430" cy="3532504"/>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Database</a:t>
            </a:r>
            <a:r>
              <a:rPr dirty="0" sz="1300" spc="-15" b="1">
                <a:latin typeface="Arial"/>
                <a:cs typeface="Arial"/>
              </a:rPr>
              <a:t> </a:t>
            </a:r>
            <a:r>
              <a:rPr dirty="0" sz="1300" spc="-5" b="1">
                <a:latin typeface="Arial"/>
                <a:cs typeface="Arial"/>
              </a:rPr>
              <a:t>Connection</a:t>
            </a:r>
            <a:endParaRPr sz="1300">
              <a:latin typeface="Arial"/>
              <a:cs typeface="Arial"/>
            </a:endParaRPr>
          </a:p>
          <a:p>
            <a:pPr marL="136525" marR="5080">
              <a:lnSpc>
                <a:spcPct val="100000"/>
              </a:lnSpc>
              <a:spcBef>
                <a:spcPts val="360"/>
              </a:spcBef>
            </a:pPr>
            <a:r>
              <a:rPr dirty="0" sz="1300">
                <a:latin typeface="Times New Roman"/>
                <a:cs typeface="Times New Roman"/>
              </a:rPr>
              <a:t>A connection is a </a:t>
            </a:r>
            <a:r>
              <a:rPr dirty="0" sz="1300" spc="-5">
                <a:latin typeface="Times New Roman"/>
                <a:cs typeface="Times New Roman"/>
              </a:rPr>
              <a:t>SQL </a:t>
            </a:r>
            <a:r>
              <a:rPr dirty="0" sz="1300">
                <a:latin typeface="Times New Roman"/>
                <a:cs typeface="Times New Roman"/>
              </a:rPr>
              <a:t>Developer object that specifies the </a:t>
            </a:r>
            <a:r>
              <a:rPr dirty="0" sz="1300" spc="-5">
                <a:latin typeface="Times New Roman"/>
                <a:cs typeface="Times New Roman"/>
              </a:rPr>
              <a:t>necessary </a:t>
            </a:r>
            <a:r>
              <a:rPr dirty="0" sz="1300">
                <a:latin typeface="Times New Roman"/>
                <a:cs typeface="Times New Roman"/>
              </a:rPr>
              <a:t>information for  connecting to a specific database as a specific user of that </a:t>
            </a:r>
            <a:r>
              <a:rPr dirty="0" sz="1300" spc="-5">
                <a:latin typeface="Times New Roman"/>
                <a:cs typeface="Times New Roman"/>
              </a:rPr>
              <a:t>database. </a:t>
            </a:r>
            <a:r>
              <a:rPr dirty="0" sz="1300">
                <a:latin typeface="Times New Roman"/>
                <a:cs typeface="Times New Roman"/>
              </a:rPr>
              <a:t>To use </a:t>
            </a:r>
            <a:r>
              <a:rPr dirty="0" sz="1300" spc="-10">
                <a:latin typeface="Times New Roman"/>
                <a:cs typeface="Times New Roman"/>
              </a:rPr>
              <a:t>SQL </a:t>
            </a:r>
            <a:r>
              <a:rPr dirty="0" sz="1300">
                <a:latin typeface="Times New Roman"/>
                <a:cs typeface="Times New Roman"/>
              </a:rPr>
              <a:t>Developer,  you </a:t>
            </a:r>
            <a:r>
              <a:rPr dirty="0" sz="1300" spc="-5">
                <a:latin typeface="Times New Roman"/>
                <a:cs typeface="Times New Roman"/>
              </a:rPr>
              <a:t>must </a:t>
            </a:r>
            <a:r>
              <a:rPr dirty="0" sz="1300">
                <a:latin typeface="Times New Roman"/>
                <a:cs typeface="Times New Roman"/>
              </a:rPr>
              <a:t>have at least one database connection, which may be existing, created, or  imported.</a:t>
            </a:r>
            <a:endParaRPr sz="1300">
              <a:latin typeface="Times New Roman"/>
              <a:cs typeface="Times New Roman"/>
            </a:endParaRPr>
          </a:p>
          <a:p>
            <a:pPr marL="136525" marR="454025" indent="-635">
              <a:lnSpc>
                <a:spcPct val="120000"/>
              </a:lnSpc>
              <a:spcBef>
                <a:spcPts val="70"/>
              </a:spcBef>
            </a:pPr>
            <a:r>
              <a:rPr dirty="0" sz="1300" spc="-5">
                <a:latin typeface="Times New Roman"/>
                <a:cs typeface="Times New Roman"/>
              </a:rPr>
              <a:t>You </a:t>
            </a:r>
            <a:r>
              <a:rPr dirty="0" sz="1300">
                <a:latin typeface="Times New Roman"/>
                <a:cs typeface="Times New Roman"/>
              </a:rPr>
              <a:t>can create and test connections for multiple </a:t>
            </a:r>
            <a:r>
              <a:rPr dirty="0" sz="1300" spc="-5">
                <a:latin typeface="Times New Roman"/>
                <a:cs typeface="Times New Roman"/>
              </a:rPr>
              <a:t>databases </a:t>
            </a:r>
            <a:r>
              <a:rPr dirty="0" sz="1300">
                <a:latin typeface="Times New Roman"/>
                <a:cs typeface="Times New Roman"/>
              </a:rPr>
              <a:t>and for multiple schemas.  By default, the </a:t>
            </a:r>
            <a:r>
              <a:rPr dirty="0" sz="1300">
                <a:latin typeface="Courier New"/>
                <a:cs typeface="Courier New"/>
              </a:rPr>
              <a:t>tnsnames.ora</a:t>
            </a:r>
            <a:r>
              <a:rPr dirty="0" sz="1300" spc="-450">
                <a:latin typeface="Courier New"/>
                <a:cs typeface="Courier New"/>
              </a:rPr>
              <a:t> </a:t>
            </a:r>
            <a:r>
              <a:rPr dirty="0" sz="1300">
                <a:latin typeface="Times New Roman"/>
                <a:cs typeface="Times New Roman"/>
              </a:rPr>
              <a:t>file is located in the</a:t>
            </a:r>
            <a:endParaRPr sz="1300">
              <a:latin typeface="Times New Roman"/>
              <a:cs typeface="Times New Roman"/>
            </a:endParaRPr>
          </a:p>
          <a:p>
            <a:pPr marL="136525" marR="73660">
              <a:lnSpc>
                <a:spcPct val="100000"/>
              </a:lnSpc>
            </a:pPr>
            <a:r>
              <a:rPr dirty="0" sz="1300">
                <a:latin typeface="Courier New"/>
                <a:cs typeface="Courier New"/>
              </a:rPr>
              <a:t>$ORACLE_HOME/network/admin </a:t>
            </a:r>
            <a:r>
              <a:rPr dirty="0" sz="1300">
                <a:latin typeface="Times New Roman"/>
                <a:cs typeface="Times New Roman"/>
              </a:rPr>
              <a:t>directory. But, it can </a:t>
            </a:r>
            <a:r>
              <a:rPr dirty="0" sz="1300" spc="-5">
                <a:latin typeface="Times New Roman"/>
                <a:cs typeface="Times New Roman"/>
              </a:rPr>
              <a:t>also </a:t>
            </a:r>
            <a:r>
              <a:rPr dirty="0" sz="1300">
                <a:latin typeface="Times New Roman"/>
                <a:cs typeface="Times New Roman"/>
              </a:rPr>
              <a:t>be in the directory  specified by the </a:t>
            </a:r>
            <a:r>
              <a:rPr dirty="0" sz="1300">
                <a:latin typeface="Courier New"/>
                <a:cs typeface="Courier New"/>
              </a:rPr>
              <a:t>TNS_ADMIN</a:t>
            </a:r>
            <a:r>
              <a:rPr dirty="0" sz="1300" spc="-495">
                <a:latin typeface="Courier New"/>
                <a:cs typeface="Courier New"/>
              </a:rPr>
              <a:t> </a:t>
            </a:r>
            <a:r>
              <a:rPr dirty="0" sz="1300">
                <a:latin typeface="Times New Roman"/>
                <a:cs typeface="Times New Roman"/>
              </a:rPr>
              <a:t>environment variable or registry value. When you start SQL</a:t>
            </a:r>
            <a:endParaRPr sz="1300">
              <a:latin typeface="Times New Roman"/>
              <a:cs typeface="Times New Roman"/>
            </a:endParaRPr>
          </a:p>
          <a:p>
            <a:pPr marL="136525" marR="24765" indent="-635">
              <a:lnSpc>
                <a:spcPts val="1480"/>
              </a:lnSpc>
              <a:spcBef>
                <a:spcPts val="185"/>
              </a:spcBef>
            </a:pPr>
            <a:r>
              <a:rPr dirty="0" sz="1300">
                <a:latin typeface="Times New Roman"/>
                <a:cs typeface="Times New Roman"/>
              </a:rPr>
              <a:t>Developer and display the Database Connections dialog </a:t>
            </a:r>
            <a:r>
              <a:rPr dirty="0" sz="1300" spc="-5">
                <a:latin typeface="Times New Roman"/>
                <a:cs typeface="Times New Roman"/>
              </a:rPr>
              <a:t>box, SQL </a:t>
            </a:r>
            <a:r>
              <a:rPr dirty="0" sz="1300">
                <a:latin typeface="Times New Roman"/>
                <a:cs typeface="Times New Roman"/>
              </a:rPr>
              <a:t>Developer automatically  imports any connections defined in the </a:t>
            </a:r>
            <a:r>
              <a:rPr dirty="0" sz="1300">
                <a:latin typeface="Courier New"/>
                <a:cs typeface="Courier New"/>
              </a:rPr>
              <a:t>tnsnames.ora</a:t>
            </a:r>
            <a:r>
              <a:rPr dirty="0" sz="1300" spc="-505">
                <a:latin typeface="Courier New"/>
                <a:cs typeface="Courier New"/>
              </a:rPr>
              <a:t> </a:t>
            </a:r>
            <a:r>
              <a:rPr dirty="0" sz="1300">
                <a:latin typeface="Times New Roman"/>
                <a:cs typeface="Times New Roman"/>
              </a:rPr>
              <a:t>file on your system.</a:t>
            </a:r>
            <a:endParaRPr sz="1300">
              <a:latin typeface="Times New Roman"/>
              <a:cs typeface="Times New Roman"/>
            </a:endParaRPr>
          </a:p>
          <a:p>
            <a:pPr marL="136525" marR="97155">
              <a:lnSpc>
                <a:spcPct val="100000"/>
              </a:lnSpc>
              <a:spcBef>
                <a:spcPts val="359"/>
              </a:spcBef>
            </a:pPr>
            <a:r>
              <a:rPr dirty="0" sz="1300" spc="-5" b="1">
                <a:latin typeface="Times New Roman"/>
                <a:cs typeface="Times New Roman"/>
              </a:rPr>
              <a:t>Note: </a:t>
            </a:r>
            <a:r>
              <a:rPr dirty="0" sz="1300" spc="-5">
                <a:latin typeface="Times New Roman"/>
                <a:cs typeface="Times New Roman"/>
              </a:rPr>
              <a:t>On </a:t>
            </a:r>
            <a:r>
              <a:rPr dirty="0" sz="1300">
                <a:latin typeface="Times New Roman"/>
                <a:cs typeface="Times New Roman"/>
              </a:rPr>
              <a:t>Windows </a:t>
            </a:r>
            <a:r>
              <a:rPr dirty="0" sz="1300" spc="-5">
                <a:latin typeface="Times New Roman"/>
                <a:cs typeface="Times New Roman"/>
              </a:rPr>
              <a:t>systems, </a:t>
            </a:r>
            <a:r>
              <a:rPr dirty="0" sz="1300">
                <a:latin typeface="Times New Roman"/>
                <a:cs typeface="Times New Roman"/>
              </a:rPr>
              <a:t>if the </a:t>
            </a:r>
            <a:r>
              <a:rPr dirty="0" sz="1300">
                <a:latin typeface="Courier New"/>
                <a:cs typeface="Courier New"/>
              </a:rPr>
              <a:t>tnsnames.ora</a:t>
            </a:r>
            <a:r>
              <a:rPr dirty="0" sz="1300" spc="-484">
                <a:latin typeface="Courier New"/>
                <a:cs typeface="Courier New"/>
              </a:rPr>
              <a:t> </a:t>
            </a:r>
            <a:r>
              <a:rPr dirty="0" sz="1300">
                <a:latin typeface="Times New Roman"/>
                <a:cs typeface="Times New Roman"/>
              </a:rPr>
              <a:t>file exists but its connections are not  being used by </a:t>
            </a:r>
            <a:r>
              <a:rPr dirty="0" sz="1300" spc="-5">
                <a:latin typeface="Times New Roman"/>
                <a:cs typeface="Times New Roman"/>
              </a:rPr>
              <a:t>SQL </a:t>
            </a:r>
            <a:r>
              <a:rPr dirty="0" sz="1300">
                <a:latin typeface="Times New Roman"/>
                <a:cs typeface="Times New Roman"/>
              </a:rPr>
              <a:t>Developer, define </a:t>
            </a:r>
            <a:r>
              <a:rPr dirty="0" sz="1300">
                <a:latin typeface="Courier New"/>
                <a:cs typeface="Courier New"/>
              </a:rPr>
              <a:t>TNS_ADMIN</a:t>
            </a:r>
            <a:r>
              <a:rPr dirty="0" sz="1300" spc="-500">
                <a:latin typeface="Courier New"/>
                <a:cs typeface="Courier New"/>
              </a:rPr>
              <a:t> </a:t>
            </a:r>
            <a:r>
              <a:rPr dirty="0" sz="1300">
                <a:latin typeface="Times New Roman"/>
                <a:cs typeface="Times New Roman"/>
              </a:rPr>
              <a:t>as a system environment variable.</a:t>
            </a:r>
            <a:endParaRPr sz="1300">
              <a:latin typeface="Times New Roman"/>
              <a:cs typeface="Times New Roman"/>
            </a:endParaRPr>
          </a:p>
          <a:p>
            <a:pPr marL="136525">
              <a:lnSpc>
                <a:spcPct val="100000"/>
              </a:lnSpc>
              <a:spcBef>
                <a:spcPts val="459"/>
              </a:spcBef>
            </a:pPr>
            <a:r>
              <a:rPr dirty="0" sz="1300" spc="-5">
                <a:latin typeface="Times New Roman"/>
                <a:cs typeface="Times New Roman"/>
              </a:rPr>
              <a:t>You </a:t>
            </a:r>
            <a:r>
              <a:rPr dirty="0" sz="1300">
                <a:latin typeface="Times New Roman"/>
                <a:cs typeface="Times New Roman"/>
              </a:rPr>
              <a:t>can export connections to an </a:t>
            </a:r>
            <a:r>
              <a:rPr dirty="0" sz="1300" spc="-5">
                <a:latin typeface="Times New Roman"/>
                <a:cs typeface="Times New Roman"/>
              </a:rPr>
              <a:t>XML </a:t>
            </a:r>
            <a:r>
              <a:rPr dirty="0" sz="1300">
                <a:latin typeface="Times New Roman"/>
                <a:cs typeface="Times New Roman"/>
              </a:rPr>
              <a:t>file so that you can reuse it</a:t>
            </a:r>
            <a:r>
              <a:rPr dirty="0" sz="1300" spc="-25">
                <a:latin typeface="Times New Roman"/>
                <a:cs typeface="Times New Roman"/>
              </a:rPr>
              <a:t> </a:t>
            </a:r>
            <a:r>
              <a:rPr dirty="0" sz="1300">
                <a:latin typeface="Times New Roman"/>
                <a:cs typeface="Times New Roman"/>
              </a:rPr>
              <a:t>later.</a:t>
            </a:r>
            <a:endParaRPr sz="1300">
              <a:latin typeface="Times New Roman"/>
              <a:cs typeface="Times New Roman"/>
            </a:endParaRPr>
          </a:p>
          <a:p>
            <a:pPr marL="135890" marR="71755">
              <a:lnSpc>
                <a:spcPct val="100000"/>
              </a:lnSpc>
              <a:spcBef>
                <a:spcPts val="395"/>
              </a:spcBef>
            </a:pPr>
            <a:r>
              <a:rPr dirty="0" sz="1300" spc="-5">
                <a:latin typeface="Times New Roman"/>
                <a:cs typeface="Times New Roman"/>
              </a:rPr>
              <a:t>You </a:t>
            </a:r>
            <a:r>
              <a:rPr dirty="0" sz="1300">
                <a:latin typeface="Times New Roman"/>
                <a:cs typeface="Times New Roman"/>
              </a:rPr>
              <a:t>can create additional connections as different users to the same database or to connect  to the different</a:t>
            </a:r>
            <a:r>
              <a:rPr dirty="0" sz="1300" spc="-10">
                <a:latin typeface="Times New Roman"/>
                <a:cs typeface="Times New Roman"/>
              </a:rPr>
              <a:t> </a:t>
            </a:r>
            <a:r>
              <a:rPr dirty="0" sz="1300">
                <a:latin typeface="Times New Roman"/>
                <a:cs typeface="Times New Roman"/>
              </a:rPr>
              <a:t>databases.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Database</a:t>
            </a:r>
            <a:r>
              <a:rPr dirty="0" sz="2000" b="1">
                <a:latin typeface="Arial"/>
                <a:cs typeface="Arial"/>
              </a:rPr>
              <a:t> Connection</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099947" y="1531238"/>
            <a:ext cx="5564505" cy="3162300"/>
            <a:chOff x="1099947" y="1531238"/>
            <a:chExt cx="5564505" cy="3162300"/>
          </a:xfrm>
        </p:grpSpPr>
        <p:sp>
          <p:nvSpPr>
            <p:cNvPr id="5" name="object 5"/>
            <p:cNvSpPr/>
            <p:nvPr/>
          </p:nvSpPr>
          <p:spPr>
            <a:xfrm>
              <a:off x="1107186" y="1538477"/>
              <a:ext cx="5550408" cy="314858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103376" y="1534667"/>
              <a:ext cx="5557520" cy="3155950"/>
            </a:xfrm>
            <a:custGeom>
              <a:avLst/>
              <a:gdLst/>
              <a:ahLst/>
              <a:cxnLst/>
              <a:rect l="l" t="t" r="r" b="b"/>
              <a:pathLst>
                <a:path w="5557520" h="3155950">
                  <a:moveTo>
                    <a:pt x="5557266" y="0"/>
                  </a:moveTo>
                  <a:lnTo>
                    <a:pt x="0" y="0"/>
                  </a:lnTo>
                  <a:lnTo>
                    <a:pt x="0" y="3155442"/>
                  </a:lnTo>
                  <a:lnTo>
                    <a:pt x="5557266" y="3155442"/>
                  </a:lnTo>
                  <a:lnTo>
                    <a:pt x="5557266"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289040" cy="3580129"/>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Database Connection</a:t>
            </a:r>
            <a:r>
              <a:rPr dirty="0" sz="1300" b="1">
                <a:latin typeface="Arial"/>
                <a:cs typeface="Arial"/>
              </a:rPr>
              <a:t> (continued)</a:t>
            </a:r>
            <a:endParaRPr sz="1300">
              <a:latin typeface="Arial"/>
              <a:cs typeface="Arial"/>
            </a:endParaRPr>
          </a:p>
          <a:p>
            <a:pPr marL="136525">
              <a:lnSpc>
                <a:spcPts val="1555"/>
              </a:lnSpc>
              <a:spcBef>
                <a:spcPts val="360"/>
              </a:spcBef>
            </a:pPr>
            <a:r>
              <a:rPr dirty="0" sz="1300">
                <a:latin typeface="Times New Roman"/>
                <a:cs typeface="Times New Roman"/>
              </a:rPr>
              <a:t>To create a database connection, perform the following</a:t>
            </a:r>
            <a:r>
              <a:rPr dirty="0" sz="1300" spc="-5">
                <a:latin typeface="Times New Roman"/>
                <a:cs typeface="Times New Roman"/>
              </a:rPr>
              <a:t> steps:</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Double-click </a:t>
            </a:r>
            <a:r>
              <a:rPr dirty="0" sz="1300" spc="-5" b="1">
                <a:latin typeface="Times New Roman"/>
                <a:cs typeface="Times New Roman"/>
              </a:rPr>
              <a:t>&lt;</a:t>
            </a:r>
            <a:r>
              <a:rPr dirty="0" sz="1300" spc="-5" b="1" i="1">
                <a:latin typeface="Times New Roman"/>
                <a:cs typeface="Times New Roman"/>
              </a:rPr>
              <a:t>your_path</a:t>
            </a:r>
            <a:r>
              <a:rPr dirty="0" sz="1300" spc="-5" b="1">
                <a:latin typeface="Times New Roman"/>
                <a:cs typeface="Times New Roman"/>
              </a:rPr>
              <a:t>&gt;\sqldeveloper\sqldeveloper.exe</a:t>
            </a:r>
            <a:r>
              <a:rPr dirty="0" sz="1300" spc="-5">
                <a:latin typeface="Times New Roman"/>
                <a:cs typeface="Times New Roman"/>
              </a:rPr>
              <a:t>.</a:t>
            </a:r>
            <a:endParaRPr sz="1300">
              <a:latin typeface="Times New Roman"/>
              <a:cs typeface="Times New Roman"/>
            </a:endParaRPr>
          </a:p>
          <a:p>
            <a:pPr marL="508000" marR="193040" indent="-248285">
              <a:lnSpc>
                <a:spcPct val="100000"/>
              </a:lnSpc>
              <a:buAutoNum type="arabicPeriod"/>
              <a:tabLst>
                <a:tab pos="508000" algn="l"/>
              </a:tabLst>
            </a:pPr>
            <a:r>
              <a:rPr dirty="0" sz="1300" spc="-5">
                <a:latin typeface="Times New Roman"/>
                <a:cs typeface="Times New Roman"/>
              </a:rPr>
              <a:t>On </a:t>
            </a:r>
            <a:r>
              <a:rPr dirty="0" sz="1300">
                <a:latin typeface="Times New Roman"/>
                <a:cs typeface="Times New Roman"/>
              </a:rPr>
              <a:t>the Connections tabbed page, right-click </a:t>
            </a:r>
            <a:r>
              <a:rPr dirty="0" sz="1300" spc="-5" b="1">
                <a:latin typeface="Times New Roman"/>
                <a:cs typeface="Times New Roman"/>
              </a:rPr>
              <a:t>Connections </a:t>
            </a:r>
            <a:r>
              <a:rPr dirty="0" sz="1300">
                <a:latin typeface="Times New Roman"/>
                <a:cs typeface="Times New Roman"/>
              </a:rPr>
              <a:t>and select </a:t>
            </a:r>
            <a:r>
              <a:rPr dirty="0" sz="1300" spc="-5" b="1">
                <a:latin typeface="Times New Roman"/>
                <a:cs typeface="Times New Roman"/>
              </a:rPr>
              <a:t>New Database  Connection</a:t>
            </a:r>
            <a:r>
              <a:rPr dirty="0" sz="1300" spc="-5">
                <a:latin typeface="Times New Roman"/>
                <a:cs typeface="Times New Roman"/>
              </a:rPr>
              <a:t>.</a:t>
            </a:r>
            <a:endParaRPr sz="1300">
              <a:latin typeface="Times New Roman"/>
              <a:cs typeface="Times New Roman"/>
            </a:endParaRPr>
          </a:p>
          <a:p>
            <a:pPr marL="507365" marR="142875" indent="-247650">
              <a:lnSpc>
                <a:spcPts val="1560"/>
              </a:lnSpc>
              <a:spcBef>
                <a:spcPts val="45"/>
              </a:spcBef>
              <a:buAutoNum type="arabicPeriod"/>
              <a:tabLst>
                <a:tab pos="508000" algn="l"/>
              </a:tabLst>
            </a:pPr>
            <a:r>
              <a:rPr dirty="0" sz="1300">
                <a:latin typeface="Times New Roman"/>
                <a:cs typeface="Times New Roman"/>
              </a:rPr>
              <a:t>Enter the connection name, </a:t>
            </a:r>
            <a:r>
              <a:rPr dirty="0" sz="1300" spc="-5">
                <a:latin typeface="Times New Roman"/>
                <a:cs typeface="Times New Roman"/>
              </a:rPr>
              <a:t>username, password, hostname, </a:t>
            </a:r>
            <a:r>
              <a:rPr dirty="0" sz="1300">
                <a:latin typeface="Times New Roman"/>
                <a:cs typeface="Times New Roman"/>
              </a:rPr>
              <a:t>and </a:t>
            </a:r>
            <a:r>
              <a:rPr dirty="0" sz="1300" spc="-5">
                <a:latin typeface="Times New Roman"/>
                <a:cs typeface="Times New Roman"/>
              </a:rPr>
              <a:t>SID for </a:t>
            </a:r>
            <a:r>
              <a:rPr dirty="0" sz="1300">
                <a:latin typeface="Times New Roman"/>
                <a:cs typeface="Times New Roman"/>
              </a:rPr>
              <a:t>the database  you want to</a:t>
            </a:r>
            <a:r>
              <a:rPr dirty="0" sz="1300" spc="-20">
                <a:latin typeface="Times New Roman"/>
                <a:cs typeface="Times New Roman"/>
              </a:rPr>
              <a:t> </a:t>
            </a:r>
            <a:r>
              <a:rPr dirty="0" sz="1300">
                <a:latin typeface="Times New Roman"/>
                <a:cs typeface="Times New Roman"/>
              </a:rPr>
              <a:t>connect.</a:t>
            </a:r>
            <a:endParaRPr sz="1300">
              <a:latin typeface="Times New Roman"/>
              <a:cs typeface="Times New Roman"/>
            </a:endParaRPr>
          </a:p>
          <a:p>
            <a:pPr marL="507365" indent="-248285">
              <a:lnSpc>
                <a:spcPts val="1505"/>
              </a:lnSpc>
              <a:buAutoNum type="arabicPeriod"/>
              <a:tabLst>
                <a:tab pos="508000" algn="l"/>
              </a:tabLst>
            </a:pPr>
            <a:r>
              <a:rPr dirty="0" sz="1300">
                <a:latin typeface="Times New Roman"/>
                <a:cs typeface="Times New Roman"/>
              </a:rPr>
              <a:t>Click </a:t>
            </a:r>
            <a:r>
              <a:rPr dirty="0" sz="1300" spc="-5" b="1">
                <a:latin typeface="Times New Roman"/>
                <a:cs typeface="Times New Roman"/>
              </a:rPr>
              <a:t>Test </a:t>
            </a:r>
            <a:r>
              <a:rPr dirty="0" sz="1300">
                <a:latin typeface="Times New Roman"/>
                <a:cs typeface="Times New Roman"/>
              </a:rPr>
              <a:t>to make </a:t>
            </a:r>
            <a:r>
              <a:rPr dirty="0" sz="1300" spc="-5">
                <a:latin typeface="Times New Roman"/>
                <a:cs typeface="Times New Roman"/>
              </a:rPr>
              <a:t>sure </a:t>
            </a:r>
            <a:r>
              <a:rPr dirty="0" sz="1300">
                <a:latin typeface="Times New Roman"/>
                <a:cs typeface="Times New Roman"/>
              </a:rPr>
              <a:t>that the connection has been set</a:t>
            </a:r>
            <a:r>
              <a:rPr dirty="0" sz="1300" spc="-15">
                <a:latin typeface="Times New Roman"/>
                <a:cs typeface="Times New Roman"/>
              </a:rPr>
              <a:t> </a:t>
            </a:r>
            <a:r>
              <a:rPr dirty="0" sz="1300">
                <a:latin typeface="Times New Roman"/>
                <a:cs typeface="Times New Roman"/>
              </a:rPr>
              <a:t>correctly.</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Click</a:t>
            </a:r>
            <a:r>
              <a:rPr dirty="0" sz="1300" spc="-10">
                <a:latin typeface="Times New Roman"/>
                <a:cs typeface="Times New Roman"/>
              </a:rPr>
              <a:t> </a:t>
            </a:r>
            <a:r>
              <a:rPr dirty="0" sz="1300" spc="-5" b="1">
                <a:latin typeface="Times New Roman"/>
                <a:cs typeface="Times New Roman"/>
              </a:rPr>
              <a:t>Connect</a:t>
            </a:r>
            <a:r>
              <a:rPr dirty="0" sz="1300" spc="-5">
                <a:latin typeface="Times New Roman"/>
                <a:cs typeface="Times New Roman"/>
              </a:rPr>
              <a:t>.</a:t>
            </a:r>
            <a:endParaRPr sz="1300">
              <a:latin typeface="Times New Roman"/>
              <a:cs typeface="Times New Roman"/>
            </a:endParaRPr>
          </a:p>
          <a:p>
            <a:pPr marL="136525">
              <a:lnSpc>
                <a:spcPct val="100000"/>
              </a:lnSpc>
              <a:spcBef>
                <a:spcPts val="390"/>
              </a:spcBef>
            </a:pPr>
            <a:r>
              <a:rPr dirty="0" sz="1300" spc="-5">
                <a:latin typeface="Times New Roman"/>
                <a:cs typeface="Times New Roman"/>
              </a:rPr>
              <a:t>On </a:t>
            </a:r>
            <a:r>
              <a:rPr dirty="0" sz="1300">
                <a:latin typeface="Times New Roman"/>
                <a:cs typeface="Times New Roman"/>
              </a:rPr>
              <a:t>the basic tabbed page, at the bottom, enter the following</a:t>
            </a:r>
            <a:r>
              <a:rPr dirty="0" sz="1300" spc="5">
                <a:latin typeface="Times New Roman"/>
                <a:cs typeface="Times New Roman"/>
              </a:rPr>
              <a:t> </a:t>
            </a:r>
            <a:r>
              <a:rPr dirty="0" sz="1300" spc="-5">
                <a:latin typeface="Times New Roman"/>
                <a:cs typeface="Times New Roman"/>
              </a:rPr>
              <a:t>options:</a:t>
            </a:r>
            <a:endParaRPr sz="1300">
              <a:latin typeface="Times New Roman"/>
              <a:cs typeface="Times New Roman"/>
            </a:endParaRPr>
          </a:p>
          <a:p>
            <a:pPr marL="507365" indent="-248285">
              <a:lnSpc>
                <a:spcPct val="100000"/>
              </a:lnSpc>
              <a:buFont typeface="Times New Roman"/>
              <a:buChar char="•"/>
              <a:tabLst>
                <a:tab pos="507365" algn="l"/>
                <a:tab pos="508000" algn="l"/>
              </a:tabLst>
            </a:pPr>
            <a:r>
              <a:rPr dirty="0" sz="1300" spc="-5" b="1">
                <a:latin typeface="Times New Roman"/>
                <a:cs typeface="Times New Roman"/>
              </a:rPr>
              <a:t>Hostname: </a:t>
            </a:r>
            <a:r>
              <a:rPr dirty="0" sz="1300" spc="-5">
                <a:latin typeface="Times New Roman"/>
                <a:cs typeface="Times New Roman"/>
              </a:rPr>
              <a:t>Host system for </a:t>
            </a:r>
            <a:r>
              <a:rPr dirty="0" sz="1300">
                <a:latin typeface="Times New Roman"/>
                <a:cs typeface="Times New Roman"/>
              </a:rPr>
              <a:t>the </a:t>
            </a:r>
            <a:r>
              <a:rPr dirty="0" sz="1300" spc="-5">
                <a:latin typeface="Times New Roman"/>
                <a:cs typeface="Times New Roman"/>
              </a:rPr>
              <a:t>Oracle</a:t>
            </a:r>
            <a:r>
              <a:rPr dirty="0" sz="1300" spc="-1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07365" indent="-248285">
              <a:lnSpc>
                <a:spcPts val="1555"/>
              </a:lnSpc>
              <a:buFont typeface="Times New Roman"/>
              <a:buChar char="•"/>
              <a:tabLst>
                <a:tab pos="507365" algn="l"/>
                <a:tab pos="508000" algn="l"/>
              </a:tabLst>
            </a:pPr>
            <a:r>
              <a:rPr dirty="0" sz="1300" b="1">
                <a:latin typeface="Times New Roman"/>
                <a:cs typeface="Times New Roman"/>
              </a:rPr>
              <a:t>Port: </a:t>
            </a:r>
            <a:r>
              <a:rPr dirty="0" sz="1300">
                <a:latin typeface="Times New Roman"/>
                <a:cs typeface="Times New Roman"/>
              </a:rPr>
              <a:t>Listener</a:t>
            </a:r>
            <a:r>
              <a:rPr dirty="0" sz="1300" spc="-10">
                <a:latin typeface="Times New Roman"/>
                <a:cs typeface="Times New Roman"/>
              </a:rPr>
              <a:t> </a:t>
            </a:r>
            <a:r>
              <a:rPr dirty="0" sz="1300">
                <a:latin typeface="Times New Roman"/>
                <a:cs typeface="Times New Roman"/>
              </a:rPr>
              <a:t>port</a:t>
            </a:r>
            <a:endParaRPr sz="1300">
              <a:latin typeface="Times New Roman"/>
              <a:cs typeface="Times New Roman"/>
            </a:endParaRPr>
          </a:p>
          <a:p>
            <a:pPr marL="507365" indent="-248285">
              <a:lnSpc>
                <a:spcPts val="1555"/>
              </a:lnSpc>
              <a:buFont typeface="Times New Roman"/>
              <a:buChar char="•"/>
              <a:tabLst>
                <a:tab pos="507365" algn="l"/>
                <a:tab pos="508000" algn="l"/>
              </a:tabLst>
            </a:pPr>
            <a:r>
              <a:rPr dirty="0" sz="1300" spc="-5" b="1">
                <a:latin typeface="Times New Roman"/>
                <a:cs typeface="Times New Roman"/>
              </a:rPr>
              <a:t>SID: </a:t>
            </a:r>
            <a:r>
              <a:rPr dirty="0" sz="1300">
                <a:latin typeface="Times New Roman"/>
                <a:cs typeface="Times New Roman"/>
              </a:rPr>
              <a:t>Database</a:t>
            </a:r>
            <a:r>
              <a:rPr dirty="0" sz="1300" spc="-20">
                <a:latin typeface="Times New Roman"/>
                <a:cs typeface="Times New Roman"/>
              </a:rPr>
              <a:t> </a:t>
            </a:r>
            <a:r>
              <a:rPr dirty="0" sz="1300">
                <a:latin typeface="Times New Roman"/>
                <a:cs typeface="Times New Roman"/>
              </a:rPr>
              <a:t>name</a:t>
            </a:r>
            <a:endParaRPr sz="1300">
              <a:latin typeface="Times New Roman"/>
              <a:cs typeface="Times New Roman"/>
            </a:endParaRPr>
          </a:p>
          <a:p>
            <a:pPr marL="507365" indent="-248285">
              <a:lnSpc>
                <a:spcPct val="100000"/>
              </a:lnSpc>
              <a:buFont typeface="Times New Roman"/>
              <a:buChar char="•"/>
              <a:tabLst>
                <a:tab pos="507365" algn="l"/>
                <a:tab pos="508000" algn="l"/>
              </a:tabLst>
            </a:pPr>
            <a:r>
              <a:rPr dirty="0" sz="1300" spc="-5" b="1">
                <a:latin typeface="Times New Roman"/>
                <a:cs typeface="Times New Roman"/>
              </a:rPr>
              <a:t>Service </a:t>
            </a:r>
            <a:r>
              <a:rPr dirty="0" sz="1300" b="1">
                <a:latin typeface="Times New Roman"/>
                <a:cs typeface="Times New Roman"/>
              </a:rPr>
              <a:t>Name: </a:t>
            </a:r>
            <a:r>
              <a:rPr dirty="0" sz="1300">
                <a:latin typeface="Times New Roman"/>
                <a:cs typeface="Times New Roman"/>
              </a:rPr>
              <a:t>Network service name for a remote database</a:t>
            </a:r>
            <a:r>
              <a:rPr dirty="0" sz="1300" spc="-5">
                <a:latin typeface="Times New Roman"/>
                <a:cs typeface="Times New Roman"/>
              </a:rPr>
              <a:t> </a:t>
            </a:r>
            <a:r>
              <a:rPr dirty="0" sz="1300">
                <a:latin typeface="Times New Roman"/>
                <a:cs typeface="Times New Roman"/>
              </a:rPr>
              <a:t>connection</a:t>
            </a:r>
            <a:endParaRPr sz="1300">
              <a:latin typeface="Times New Roman"/>
              <a:cs typeface="Times New Roman"/>
            </a:endParaRPr>
          </a:p>
          <a:p>
            <a:pPr marL="384175" marR="5080" indent="-247650">
              <a:lnSpc>
                <a:spcPct val="100000"/>
              </a:lnSpc>
              <a:spcBef>
                <a:spcPts val="390"/>
              </a:spcBef>
            </a:pPr>
            <a:r>
              <a:rPr dirty="0" sz="1300">
                <a:latin typeface="Times New Roman"/>
                <a:cs typeface="Times New Roman"/>
              </a:rPr>
              <a:t>If you select the Save </a:t>
            </a:r>
            <a:r>
              <a:rPr dirty="0" sz="1300" spc="-5">
                <a:latin typeface="Times New Roman"/>
                <a:cs typeface="Times New Roman"/>
              </a:rPr>
              <a:t>Password </a:t>
            </a:r>
            <a:r>
              <a:rPr dirty="0" sz="1300">
                <a:latin typeface="Times New Roman"/>
                <a:cs typeface="Times New Roman"/>
              </a:rPr>
              <a:t>check box, the </a:t>
            </a:r>
            <a:r>
              <a:rPr dirty="0" sz="1300" spc="-5">
                <a:latin typeface="Times New Roman"/>
                <a:cs typeface="Times New Roman"/>
              </a:rPr>
              <a:t>password </a:t>
            </a:r>
            <a:r>
              <a:rPr dirty="0" sz="1300">
                <a:latin typeface="Times New Roman"/>
                <a:cs typeface="Times New Roman"/>
              </a:rPr>
              <a:t>is saved to an </a:t>
            </a:r>
            <a:r>
              <a:rPr dirty="0" sz="1300" spc="-5">
                <a:latin typeface="Times New Roman"/>
                <a:cs typeface="Times New Roman"/>
              </a:rPr>
              <a:t>XML </a:t>
            </a:r>
            <a:r>
              <a:rPr dirty="0" sz="1300">
                <a:latin typeface="Times New Roman"/>
                <a:cs typeface="Times New Roman"/>
              </a:rPr>
              <a:t>file. So, after  you close the </a:t>
            </a:r>
            <a:r>
              <a:rPr dirty="0" sz="1300" spc="-5">
                <a:latin typeface="Times New Roman"/>
                <a:cs typeface="Times New Roman"/>
              </a:rPr>
              <a:t>SQL Developer </a:t>
            </a:r>
            <a:r>
              <a:rPr dirty="0" sz="1300">
                <a:latin typeface="Times New Roman"/>
                <a:cs typeface="Times New Roman"/>
              </a:rPr>
              <a:t>connection and </a:t>
            </a:r>
            <a:r>
              <a:rPr dirty="0" sz="1300" spc="-5">
                <a:latin typeface="Times New Roman"/>
                <a:cs typeface="Times New Roman"/>
              </a:rPr>
              <a:t>open </a:t>
            </a:r>
            <a:r>
              <a:rPr dirty="0" sz="1300">
                <a:latin typeface="Times New Roman"/>
                <a:cs typeface="Times New Roman"/>
              </a:rPr>
              <a:t>it again, you will not be prompted for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password.</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8</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Browsing Database</a:t>
            </a:r>
            <a:r>
              <a:rPr dirty="0" sz="2000" b="1">
                <a:latin typeface="Arial"/>
                <a:cs typeface="Arial"/>
              </a:rPr>
              <a:t> Objects</a:t>
            </a:r>
            <a:endParaRPr sz="2000">
              <a:latin typeface="Arial"/>
              <a:cs typeface="Arial"/>
            </a:endParaRPr>
          </a:p>
          <a:p>
            <a:pPr>
              <a:lnSpc>
                <a:spcPct val="100000"/>
              </a:lnSpc>
              <a:spcBef>
                <a:spcPts val="10"/>
              </a:spcBef>
            </a:pPr>
            <a:endParaRPr sz="2200">
              <a:latin typeface="Arial"/>
              <a:cs typeface="Arial"/>
            </a:endParaRPr>
          </a:p>
          <a:p>
            <a:pPr marL="628015">
              <a:lnSpc>
                <a:spcPct val="100000"/>
              </a:lnSpc>
            </a:pPr>
            <a:r>
              <a:rPr dirty="0" sz="1550" spc="10" b="1">
                <a:latin typeface="Arial"/>
                <a:cs typeface="Arial"/>
              </a:rPr>
              <a:t>Use the Database Navigator</a:t>
            </a:r>
            <a:r>
              <a:rPr dirty="0" sz="1550" spc="5" b="1">
                <a:latin typeface="Arial"/>
                <a:cs typeface="Arial"/>
              </a:rPr>
              <a:t> to:</a:t>
            </a:r>
            <a:endParaRPr sz="1550">
              <a:latin typeface="Arial"/>
              <a:cs typeface="Arial"/>
            </a:endParaRPr>
          </a:p>
          <a:p>
            <a:pPr marL="1036319" marR="1301750" indent="-327025">
              <a:lnSpc>
                <a:spcPct val="101299"/>
              </a:lnSpc>
              <a:spcBef>
                <a:spcPts val="380"/>
              </a:spcBef>
              <a:buClr>
                <a:srgbClr val="FF0000"/>
              </a:buClr>
              <a:buFont typeface="Arial"/>
              <a:buChar char="•"/>
              <a:tabLst>
                <a:tab pos="1036319" algn="l"/>
                <a:tab pos="1036955" algn="l"/>
              </a:tabLst>
            </a:pPr>
            <a:r>
              <a:rPr dirty="0" sz="1550" spc="10" b="1">
                <a:latin typeface="Arial"/>
                <a:cs typeface="Arial"/>
              </a:rPr>
              <a:t>Browse through many objects </a:t>
            </a:r>
            <a:r>
              <a:rPr dirty="0" sz="1550" spc="5" b="1">
                <a:latin typeface="Arial"/>
                <a:cs typeface="Arial"/>
              </a:rPr>
              <a:t>in </a:t>
            </a:r>
            <a:r>
              <a:rPr dirty="0" sz="1550" spc="10" b="1">
                <a:latin typeface="Arial"/>
                <a:cs typeface="Arial"/>
              </a:rPr>
              <a:t>a database  schema</a:t>
            </a:r>
            <a:endParaRPr sz="1550">
              <a:latin typeface="Arial"/>
              <a:cs typeface="Arial"/>
            </a:endParaRPr>
          </a:p>
          <a:p>
            <a:pPr marL="1036319" indent="-327025">
              <a:lnSpc>
                <a:spcPct val="100000"/>
              </a:lnSpc>
              <a:spcBef>
                <a:spcPts val="400"/>
              </a:spcBef>
              <a:buClr>
                <a:srgbClr val="FF0000"/>
              </a:buClr>
              <a:buFont typeface="Arial"/>
              <a:buChar char="•"/>
              <a:tabLst>
                <a:tab pos="1036319" algn="l"/>
                <a:tab pos="1036955" algn="l"/>
              </a:tabLst>
            </a:pPr>
            <a:r>
              <a:rPr dirty="0" sz="1550" spc="10" b="1">
                <a:latin typeface="Arial"/>
                <a:cs typeface="Arial"/>
              </a:rPr>
              <a:t>Review the definitions of objects </a:t>
            </a:r>
            <a:r>
              <a:rPr dirty="0" sz="1550" spc="5" b="1">
                <a:latin typeface="Arial"/>
                <a:cs typeface="Arial"/>
              </a:rPr>
              <a:t>at </a:t>
            </a:r>
            <a:r>
              <a:rPr dirty="0" sz="1550" spc="10" b="1">
                <a:latin typeface="Arial"/>
                <a:cs typeface="Arial"/>
              </a:rPr>
              <a:t>a</a:t>
            </a:r>
            <a:r>
              <a:rPr dirty="0" sz="1550" spc="-5" b="1">
                <a:latin typeface="Arial"/>
                <a:cs typeface="Arial"/>
              </a:rPr>
              <a:t> </a:t>
            </a:r>
            <a:r>
              <a:rPr dirty="0" sz="1550" spc="10" b="1">
                <a:latin typeface="Arial"/>
                <a:cs typeface="Arial"/>
              </a:rPr>
              <a:t>glance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45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644776" y="2620898"/>
            <a:ext cx="4682490" cy="2411730"/>
            <a:chOff x="1644776" y="2620898"/>
            <a:chExt cx="4682490" cy="2411730"/>
          </a:xfrm>
        </p:grpSpPr>
        <p:sp>
          <p:nvSpPr>
            <p:cNvPr id="5" name="object 5"/>
            <p:cNvSpPr/>
            <p:nvPr/>
          </p:nvSpPr>
          <p:spPr>
            <a:xfrm>
              <a:off x="1652015" y="2628137"/>
              <a:ext cx="4668774" cy="2398013"/>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648205" y="2624327"/>
              <a:ext cx="4676140" cy="2405380"/>
            </a:xfrm>
            <a:custGeom>
              <a:avLst/>
              <a:gdLst/>
              <a:ahLst/>
              <a:cxnLst/>
              <a:rect l="l" t="t" r="r" b="b"/>
              <a:pathLst>
                <a:path w="4676140" h="2405379">
                  <a:moveTo>
                    <a:pt x="4675632" y="0"/>
                  </a:moveTo>
                  <a:lnTo>
                    <a:pt x="0" y="0"/>
                  </a:lnTo>
                  <a:lnTo>
                    <a:pt x="0" y="2404872"/>
                  </a:lnTo>
                  <a:lnTo>
                    <a:pt x="4675632" y="2404872"/>
                  </a:lnTo>
                  <a:lnTo>
                    <a:pt x="4675632"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303645" cy="3878579"/>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Browsing Database</a:t>
            </a:r>
            <a:r>
              <a:rPr dirty="0" sz="1300" spc="-20" b="1">
                <a:latin typeface="Arial"/>
                <a:cs typeface="Arial"/>
              </a:rPr>
              <a:t> </a:t>
            </a:r>
            <a:r>
              <a:rPr dirty="0" sz="1300" spc="-5" b="1">
                <a:latin typeface="Arial"/>
                <a:cs typeface="Arial"/>
              </a:rPr>
              <a:t>Objects</a:t>
            </a:r>
            <a:endParaRPr sz="1300">
              <a:latin typeface="Arial"/>
              <a:cs typeface="Arial"/>
            </a:endParaRPr>
          </a:p>
          <a:p>
            <a:pPr marL="136525" marR="5080">
              <a:lnSpc>
                <a:spcPct val="100000"/>
              </a:lnSpc>
              <a:spcBef>
                <a:spcPts val="360"/>
              </a:spcBef>
            </a:pPr>
            <a:r>
              <a:rPr dirty="0" sz="1300">
                <a:latin typeface="Times New Roman"/>
                <a:cs typeface="Times New Roman"/>
              </a:rPr>
              <a:t>After you have created a database connection, you can use the Database Navigator to </a:t>
            </a:r>
            <a:r>
              <a:rPr dirty="0" sz="1300" spc="-5">
                <a:latin typeface="Times New Roman"/>
                <a:cs typeface="Times New Roman"/>
              </a:rPr>
              <a:t>browse  </a:t>
            </a:r>
            <a:r>
              <a:rPr dirty="0" sz="1300">
                <a:latin typeface="Times New Roman"/>
                <a:cs typeface="Times New Roman"/>
              </a:rPr>
              <a:t>through </a:t>
            </a:r>
            <a:r>
              <a:rPr dirty="0" sz="1300" spc="-5">
                <a:latin typeface="Times New Roman"/>
                <a:cs typeface="Times New Roman"/>
              </a:rPr>
              <a:t>many </a:t>
            </a:r>
            <a:r>
              <a:rPr dirty="0" sz="1300">
                <a:latin typeface="Times New Roman"/>
                <a:cs typeface="Times New Roman"/>
              </a:rPr>
              <a:t>objects in a </a:t>
            </a:r>
            <a:r>
              <a:rPr dirty="0" sz="1300" spc="-5">
                <a:latin typeface="Times New Roman"/>
                <a:cs typeface="Times New Roman"/>
              </a:rPr>
              <a:t>database </a:t>
            </a:r>
            <a:r>
              <a:rPr dirty="0" sz="1300">
                <a:latin typeface="Times New Roman"/>
                <a:cs typeface="Times New Roman"/>
              </a:rPr>
              <a:t>schema including Tables, </a:t>
            </a:r>
            <a:r>
              <a:rPr dirty="0" sz="1300" spc="-5">
                <a:latin typeface="Times New Roman"/>
                <a:cs typeface="Times New Roman"/>
              </a:rPr>
              <a:t>Views, Indexes, Packages,  Procedures, Triggers, </a:t>
            </a:r>
            <a:r>
              <a:rPr dirty="0" sz="1300">
                <a:latin typeface="Times New Roman"/>
                <a:cs typeface="Times New Roman"/>
              </a:rPr>
              <a:t>Types, and so</a:t>
            </a:r>
            <a:r>
              <a:rPr dirty="0" sz="1300" spc="-5">
                <a:latin typeface="Times New Roman"/>
                <a:cs typeface="Times New Roman"/>
              </a:rPr>
              <a:t> </a:t>
            </a:r>
            <a:r>
              <a:rPr dirty="0" sz="1300">
                <a:latin typeface="Times New Roman"/>
                <a:cs typeface="Times New Roman"/>
              </a:rPr>
              <a:t>on.</a:t>
            </a:r>
            <a:endParaRPr sz="1300">
              <a:latin typeface="Times New Roman"/>
              <a:cs typeface="Times New Roman"/>
            </a:endParaRPr>
          </a:p>
          <a:p>
            <a:pPr marL="136525" marR="83820">
              <a:lnSpc>
                <a:spcPct val="100000"/>
              </a:lnSpc>
              <a:spcBef>
                <a:spcPts val="380"/>
              </a:spcBef>
            </a:pPr>
            <a:r>
              <a:rPr dirty="0" sz="1300" spc="-5">
                <a:latin typeface="Times New Roman"/>
                <a:cs typeface="Times New Roman"/>
              </a:rPr>
              <a:t>SQL </a:t>
            </a:r>
            <a:r>
              <a:rPr dirty="0" sz="1300">
                <a:latin typeface="Times New Roman"/>
                <a:cs typeface="Times New Roman"/>
              </a:rPr>
              <a:t>Developer uses the left side for navigation to find and select objects, and the right side  to display information about the selected objects. You can customize many aspects of the  appearance of </a:t>
            </a:r>
            <a:r>
              <a:rPr dirty="0" sz="1300" spc="-5">
                <a:latin typeface="Times New Roman"/>
                <a:cs typeface="Times New Roman"/>
              </a:rPr>
              <a:t>SQL </a:t>
            </a:r>
            <a:r>
              <a:rPr dirty="0" sz="1300">
                <a:latin typeface="Times New Roman"/>
                <a:cs typeface="Times New Roman"/>
              </a:rPr>
              <a:t>Developer by setting</a:t>
            </a:r>
            <a:r>
              <a:rPr dirty="0" sz="1300" spc="-10">
                <a:latin typeface="Times New Roman"/>
                <a:cs typeface="Times New Roman"/>
              </a:rPr>
              <a:t> </a:t>
            </a:r>
            <a:r>
              <a:rPr dirty="0" sz="1300">
                <a:latin typeface="Times New Roman"/>
                <a:cs typeface="Times New Roman"/>
              </a:rPr>
              <a:t>preferences.</a:t>
            </a:r>
            <a:endParaRPr sz="1300">
              <a:latin typeface="Times New Roman"/>
              <a:cs typeface="Times New Roman"/>
            </a:endParaRPr>
          </a:p>
          <a:p>
            <a:pPr marL="136525" marR="46355">
              <a:lnSpc>
                <a:spcPct val="100000"/>
              </a:lnSpc>
              <a:spcBef>
                <a:spcPts val="390"/>
              </a:spcBef>
            </a:pPr>
            <a:r>
              <a:rPr dirty="0" sz="1300" spc="-5">
                <a:latin typeface="Times New Roman"/>
                <a:cs typeface="Times New Roman"/>
              </a:rPr>
              <a:t>You </a:t>
            </a:r>
            <a:r>
              <a:rPr dirty="0" sz="1300">
                <a:latin typeface="Times New Roman"/>
                <a:cs typeface="Times New Roman"/>
              </a:rPr>
              <a:t>can see the definition of the objects broken into tabs of information that is pulled out of  the data dictionary. </a:t>
            </a:r>
            <a:r>
              <a:rPr dirty="0" sz="1300" spc="-5">
                <a:latin typeface="Times New Roman"/>
                <a:cs typeface="Times New Roman"/>
              </a:rPr>
              <a:t>For </a:t>
            </a:r>
            <a:r>
              <a:rPr dirty="0" sz="1300">
                <a:latin typeface="Times New Roman"/>
                <a:cs typeface="Times New Roman"/>
              </a:rPr>
              <a:t>example, if you select a table in the Navigator, the details about  </a:t>
            </a:r>
            <a:r>
              <a:rPr dirty="0" sz="1300" spc="-5">
                <a:latin typeface="Times New Roman"/>
                <a:cs typeface="Times New Roman"/>
              </a:rPr>
              <a:t>columns, constraints, grants, </a:t>
            </a:r>
            <a:r>
              <a:rPr dirty="0" sz="1300">
                <a:latin typeface="Times New Roman"/>
                <a:cs typeface="Times New Roman"/>
              </a:rPr>
              <a:t>statistics, triggers, and so on are displayed in an easy-to-read  tabbed</a:t>
            </a:r>
            <a:r>
              <a:rPr dirty="0" sz="1300" spc="-5">
                <a:latin typeface="Times New Roman"/>
                <a:cs typeface="Times New Roman"/>
              </a:rPr>
              <a:t> </a:t>
            </a:r>
            <a:r>
              <a:rPr dirty="0" sz="1300">
                <a:latin typeface="Times New Roman"/>
                <a:cs typeface="Times New Roman"/>
              </a:rPr>
              <a:t>page.</a:t>
            </a:r>
            <a:endParaRPr sz="1300">
              <a:latin typeface="Times New Roman"/>
              <a:cs typeface="Times New Roman"/>
            </a:endParaRPr>
          </a:p>
          <a:p>
            <a:pPr marL="136525" marR="38735">
              <a:lnSpc>
                <a:spcPct val="104700"/>
              </a:lnSpc>
              <a:spcBef>
                <a:spcPts val="235"/>
              </a:spcBef>
            </a:pPr>
            <a:r>
              <a:rPr dirty="0" sz="1300">
                <a:latin typeface="Times New Roman"/>
                <a:cs typeface="Times New Roman"/>
              </a:rPr>
              <a:t>If you </a:t>
            </a:r>
            <a:r>
              <a:rPr dirty="0" sz="1300" spc="-5">
                <a:latin typeface="Times New Roman"/>
                <a:cs typeface="Times New Roman"/>
              </a:rPr>
              <a:t>want </a:t>
            </a:r>
            <a:r>
              <a:rPr dirty="0" sz="1300">
                <a:latin typeface="Times New Roman"/>
                <a:cs typeface="Times New Roman"/>
              </a:rPr>
              <a:t>to </a:t>
            </a:r>
            <a:r>
              <a:rPr dirty="0" sz="1300" spc="-5">
                <a:latin typeface="Times New Roman"/>
                <a:cs typeface="Times New Roman"/>
              </a:rPr>
              <a:t>see </a:t>
            </a:r>
            <a:r>
              <a:rPr dirty="0" sz="1300" spc="5">
                <a:latin typeface="Times New Roman"/>
                <a:cs typeface="Times New Roman"/>
              </a:rPr>
              <a:t>the </a:t>
            </a:r>
            <a:r>
              <a:rPr dirty="0" sz="1300">
                <a:latin typeface="Times New Roman"/>
                <a:cs typeface="Times New Roman"/>
              </a:rPr>
              <a:t>definition of the </a:t>
            </a:r>
            <a:r>
              <a:rPr dirty="0" sz="1300">
                <a:latin typeface="Courier New"/>
                <a:cs typeface="Courier New"/>
              </a:rPr>
              <a:t>EMPLOYEES</a:t>
            </a:r>
            <a:r>
              <a:rPr dirty="0" sz="1300" spc="-434">
                <a:latin typeface="Courier New"/>
                <a:cs typeface="Courier New"/>
              </a:rPr>
              <a:t> </a:t>
            </a:r>
            <a:r>
              <a:rPr dirty="0" sz="1300" spc="-5">
                <a:latin typeface="Times New Roman"/>
                <a:cs typeface="Times New Roman"/>
              </a:rPr>
              <a:t>table as shown in the </a:t>
            </a:r>
            <a:r>
              <a:rPr dirty="0" sz="1300">
                <a:latin typeface="Times New Roman"/>
                <a:cs typeface="Times New Roman"/>
              </a:rPr>
              <a:t>slide, perform the  following</a:t>
            </a:r>
            <a:r>
              <a:rPr dirty="0" sz="1300" spc="-1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06730" indent="-247650">
              <a:lnSpc>
                <a:spcPct val="100000"/>
              </a:lnSpc>
              <a:buAutoNum type="arabicPeriod"/>
              <a:tabLst>
                <a:tab pos="507365" algn="l"/>
              </a:tabLst>
            </a:pPr>
            <a:r>
              <a:rPr dirty="0" sz="1300">
                <a:latin typeface="Times New Roman"/>
                <a:cs typeface="Times New Roman"/>
              </a:rPr>
              <a:t>Expand the Connections node in the Connections</a:t>
            </a:r>
            <a:r>
              <a:rPr dirty="0" sz="1300" spc="-20">
                <a:latin typeface="Times New Roman"/>
                <a:cs typeface="Times New Roman"/>
              </a:rPr>
              <a:t> </a:t>
            </a:r>
            <a:r>
              <a:rPr dirty="0" sz="1300">
                <a:latin typeface="Times New Roman"/>
                <a:cs typeface="Times New Roman"/>
              </a:rPr>
              <a:t>Navigator.</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Expand</a:t>
            </a:r>
            <a:r>
              <a:rPr dirty="0" sz="1300" spc="-15">
                <a:latin typeface="Times New Roman"/>
                <a:cs typeface="Times New Roman"/>
              </a:rPr>
              <a:t> </a:t>
            </a:r>
            <a:r>
              <a:rPr dirty="0" sz="1300" spc="-5" b="1">
                <a:latin typeface="Times New Roman"/>
                <a:cs typeface="Times New Roman"/>
              </a:rPr>
              <a:t>Tables</a:t>
            </a:r>
            <a:r>
              <a:rPr dirty="0" sz="1300" spc="-5">
                <a:latin typeface="Times New Roman"/>
                <a:cs typeface="Times New Roman"/>
              </a:rPr>
              <a:t>.</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Double-click</a:t>
            </a:r>
            <a:r>
              <a:rPr dirty="0" sz="1300" spc="-5">
                <a:latin typeface="Times New Roman"/>
                <a:cs typeface="Times New Roman"/>
              </a:rPr>
              <a:t> </a:t>
            </a:r>
            <a:r>
              <a:rPr dirty="0" sz="1300" b="1">
                <a:latin typeface="Times New Roman"/>
                <a:cs typeface="Times New Roman"/>
              </a:rPr>
              <a:t>EMPLOYEES</a:t>
            </a:r>
            <a:r>
              <a:rPr dirty="0" sz="1300">
                <a:latin typeface="Times New Roman"/>
                <a:cs typeface="Times New Roman"/>
              </a:rPr>
              <a:t>.</a:t>
            </a:r>
            <a:endParaRPr sz="1300">
              <a:latin typeface="Times New Roman"/>
              <a:cs typeface="Times New Roman"/>
            </a:endParaRPr>
          </a:p>
          <a:p>
            <a:pPr marL="136525" marR="186690">
              <a:lnSpc>
                <a:spcPct val="100000"/>
              </a:lnSpc>
              <a:spcBef>
                <a:spcPts val="390"/>
              </a:spcBef>
            </a:pPr>
            <a:r>
              <a:rPr dirty="0" sz="1300" spc="-5">
                <a:latin typeface="Times New Roman"/>
                <a:cs typeface="Times New Roman"/>
              </a:rPr>
              <a:t>Using </a:t>
            </a:r>
            <a:r>
              <a:rPr dirty="0" sz="1300">
                <a:latin typeface="Times New Roman"/>
                <a:cs typeface="Times New Roman"/>
              </a:rPr>
              <a:t>the Data tab, you can enter new </a:t>
            </a:r>
            <a:r>
              <a:rPr dirty="0" sz="1300" spc="-5">
                <a:latin typeface="Times New Roman"/>
                <a:cs typeface="Times New Roman"/>
              </a:rPr>
              <a:t>rows, </a:t>
            </a:r>
            <a:r>
              <a:rPr dirty="0" sz="1300">
                <a:latin typeface="Times New Roman"/>
                <a:cs typeface="Times New Roman"/>
              </a:rPr>
              <a:t>update data, and commit these changes to the  database.</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Program </a:t>
            </a:r>
            <a:r>
              <a:rPr dirty="0" baseline="-4629" sz="1800" spc="-442" b="1">
                <a:latin typeface="Arial"/>
                <a:cs typeface="Arial"/>
              </a:rPr>
              <a:t>O</a:t>
            </a:r>
            <a:r>
              <a:rPr dirty="0" sz="800" spc="-295">
                <a:latin typeface="Garuda"/>
                <a:cs typeface="Garuda"/>
              </a:rPr>
              <a:t>(W</a:t>
            </a:r>
            <a:r>
              <a:rPr dirty="0" baseline="-4629" sz="1800" spc="-442" b="1">
                <a:latin typeface="Arial"/>
                <a:cs typeface="Arial"/>
              </a:rPr>
              <a:t>r</a:t>
            </a:r>
            <a:r>
              <a:rPr dirty="0" sz="800" spc="-295">
                <a:latin typeface="Garuda"/>
                <a:cs typeface="Garuda"/>
              </a:rPr>
              <a:t>D</a:t>
            </a:r>
            <a:r>
              <a:rPr dirty="0" baseline="-4629" sz="1800" spc="-442" b="1">
                <a:latin typeface="Arial"/>
                <a:cs typeface="Arial"/>
              </a:rPr>
              <a:t>a</a:t>
            </a:r>
            <a:r>
              <a:rPr dirty="0" sz="800" spc="-295">
                <a:latin typeface="Garuda"/>
                <a:cs typeface="Garuda"/>
              </a:rPr>
              <a:t>P</a:t>
            </a:r>
            <a:r>
              <a:rPr dirty="0" baseline="-4629" sz="1800" spc="-442" b="1">
                <a:latin typeface="Arial"/>
                <a:cs typeface="Arial"/>
              </a:rPr>
              <a:t>c</a:t>
            </a:r>
            <a:r>
              <a:rPr dirty="0" sz="800" spc="-295">
                <a:latin typeface="Garuda"/>
                <a:cs typeface="Garuda"/>
              </a:rPr>
              <a:t>)</a:t>
            </a:r>
            <a:r>
              <a:rPr dirty="0" sz="800" spc="-65">
                <a:latin typeface="Garuda"/>
                <a:cs typeface="Garuda"/>
              </a:rPr>
              <a:t> </a:t>
            </a:r>
            <a:r>
              <a:rPr dirty="0" baseline="-4629" sz="1800" spc="-330" b="1">
                <a:latin typeface="Arial"/>
                <a:cs typeface="Arial"/>
              </a:rPr>
              <a:t>l</a:t>
            </a:r>
            <a:r>
              <a:rPr dirty="0" sz="800" spc="-220">
                <a:latin typeface="Garuda"/>
                <a:cs typeface="Garuda"/>
              </a:rPr>
              <a:t>e</a:t>
            </a:r>
            <a:r>
              <a:rPr dirty="0" baseline="-4629" sz="1800" spc="-330" b="1">
                <a:latin typeface="Arial"/>
                <a:cs typeface="Arial"/>
              </a:rPr>
              <a:t>e</a:t>
            </a:r>
            <a:r>
              <a:rPr dirty="0" sz="800" spc="-220">
                <a:latin typeface="Garuda"/>
                <a:cs typeface="Garuda"/>
              </a:rPr>
              <a:t>Kit</a:t>
            </a:r>
            <a:r>
              <a:rPr dirty="0" baseline="-4629" sz="1800" spc="-330" b="1">
                <a:latin typeface="Arial"/>
                <a:cs typeface="Arial"/>
              </a:rPr>
              <a:t>D</a:t>
            </a:r>
            <a:r>
              <a:rPr dirty="0" sz="800" spc="-220">
                <a:latin typeface="Garuda"/>
                <a:cs typeface="Garuda"/>
              </a:rPr>
              <a:t>m</a:t>
            </a:r>
            <a:r>
              <a:rPr dirty="0" baseline="-4629" sz="1800" spc="-330" b="1">
                <a:latin typeface="Arial"/>
                <a:cs typeface="Arial"/>
              </a:rPr>
              <a:t>a</a:t>
            </a:r>
            <a:r>
              <a:rPr dirty="0" sz="800" spc="-220">
                <a:latin typeface="Garuda"/>
                <a:cs typeface="Garuda"/>
              </a:rPr>
              <a:t>at</a:t>
            </a:r>
            <a:r>
              <a:rPr dirty="0" baseline="-4629" sz="1800" spc="-330" b="1">
                <a:latin typeface="Arial"/>
                <a:cs typeface="Arial"/>
              </a:rPr>
              <a:t>t</a:t>
            </a:r>
            <a:r>
              <a:rPr dirty="0" sz="800" spc="-220">
                <a:latin typeface="Garuda"/>
                <a:cs typeface="Garuda"/>
              </a:rPr>
              <a:t>e</a:t>
            </a:r>
            <a:r>
              <a:rPr dirty="0" baseline="-4629" sz="1800" spc="-330" b="1">
                <a:latin typeface="Arial"/>
                <a:cs typeface="Arial"/>
              </a:rPr>
              <a:t>a</a:t>
            </a:r>
            <a:r>
              <a:rPr dirty="0" sz="800" spc="-220">
                <a:latin typeface="Garuda"/>
                <a:cs typeface="Garuda"/>
              </a:rPr>
              <a:t>ria</a:t>
            </a:r>
            <a:r>
              <a:rPr dirty="0" baseline="-4629" sz="1800" spc="-330" b="1">
                <a:latin typeface="Arial"/>
                <a:cs typeface="Arial"/>
              </a:rPr>
              <a:t>b</a:t>
            </a:r>
            <a:r>
              <a:rPr dirty="0" sz="800" spc="-220">
                <a:latin typeface="Garuda"/>
                <a:cs typeface="Garuda"/>
              </a:rPr>
              <a:t>ls</a:t>
            </a:r>
            <a:r>
              <a:rPr dirty="0" baseline="-4629" sz="1800" spc="-330" b="1">
                <a:latin typeface="Arial"/>
                <a:cs typeface="Arial"/>
              </a:rPr>
              <a:t>a</a:t>
            </a:r>
            <a:r>
              <a:rPr dirty="0" sz="800" spc="-220">
                <a:latin typeface="Garuda"/>
                <a:cs typeface="Garuda"/>
              </a:rPr>
              <a:t>a</a:t>
            </a:r>
            <a:r>
              <a:rPr dirty="0" baseline="-4629" sz="1800" spc="-330" b="1">
                <a:latin typeface="Arial"/>
                <a:cs typeface="Arial"/>
              </a:rPr>
              <a:t>s</a:t>
            </a:r>
            <a:r>
              <a:rPr dirty="0" sz="800" spc="-220">
                <a:latin typeface="Garuda"/>
                <a:cs typeface="Garuda"/>
              </a:rPr>
              <a:t>re</a:t>
            </a:r>
            <a:r>
              <a:rPr dirty="0" baseline="-4629" sz="1800" spc="-330" b="1">
                <a:latin typeface="Arial"/>
                <a:cs typeface="Arial"/>
              </a:rPr>
              <a:t>e</a:t>
            </a:r>
            <a:r>
              <a:rPr dirty="0" sz="800" spc="-220">
                <a:latin typeface="Garuda"/>
                <a:cs typeface="Garuda"/>
              </a:rPr>
              <a:t>pr</a:t>
            </a:r>
            <a:r>
              <a:rPr dirty="0" baseline="-4629" sz="1800" spc="-330" b="1">
                <a:latin typeface="Arial"/>
                <a:cs typeface="Arial"/>
              </a:rPr>
              <a:t>1</a:t>
            </a:r>
            <a:r>
              <a:rPr dirty="0" sz="800" spc="-220">
                <a:latin typeface="Garuda"/>
                <a:cs typeface="Garuda"/>
              </a:rPr>
              <a:t>o</a:t>
            </a:r>
            <a:r>
              <a:rPr dirty="0" baseline="-4629" sz="1800" spc="-330" b="1">
                <a:latin typeface="Arial"/>
                <a:cs typeface="Arial"/>
              </a:rPr>
              <a:t>0</a:t>
            </a:r>
            <a:r>
              <a:rPr dirty="0" sz="800" spc="-220">
                <a:latin typeface="Garuda"/>
                <a:cs typeface="Garuda"/>
              </a:rPr>
              <a:t>vid</a:t>
            </a:r>
            <a:r>
              <a:rPr dirty="0" baseline="-4629" sz="1800" spc="-330" b="1" i="1">
                <a:latin typeface="Arial"/>
                <a:cs typeface="Arial"/>
              </a:rPr>
              <a:t>g</a:t>
            </a:r>
            <a:r>
              <a:rPr dirty="0" sz="800" spc="-220">
                <a:latin typeface="Garuda"/>
                <a:cs typeface="Garuda"/>
              </a:rPr>
              <a:t>e</a:t>
            </a:r>
            <a:r>
              <a:rPr dirty="0" baseline="-4629" sz="1800" spc="-330" b="1">
                <a:latin typeface="Arial"/>
                <a:cs typeface="Arial"/>
              </a:rPr>
              <a:t>:</a:t>
            </a:r>
            <a:r>
              <a:rPr dirty="0" sz="800" spc="-220">
                <a:latin typeface="Garuda"/>
                <a:cs typeface="Garuda"/>
              </a:rPr>
              <a:t>d </a:t>
            </a:r>
            <a:r>
              <a:rPr dirty="0" baseline="-4629" sz="1800" spc="-359" b="1">
                <a:latin typeface="Arial"/>
                <a:cs typeface="Arial"/>
              </a:rPr>
              <a:t>D</a:t>
            </a:r>
            <a:r>
              <a:rPr dirty="0" sz="800" spc="-240">
                <a:latin typeface="Garuda"/>
                <a:cs typeface="Garuda"/>
              </a:rPr>
              <a:t>for</a:t>
            </a:r>
            <a:r>
              <a:rPr dirty="0" baseline="-4629" sz="1800" spc="-359" b="1">
                <a:latin typeface="Arial"/>
                <a:cs typeface="Arial"/>
              </a:rPr>
              <a:t>e</a:t>
            </a:r>
            <a:r>
              <a:rPr dirty="0" sz="800" spc="-240">
                <a:latin typeface="Garuda"/>
                <a:cs typeface="Garuda"/>
              </a:rPr>
              <a:t>W</a:t>
            </a:r>
            <a:r>
              <a:rPr dirty="0" baseline="-4629" sz="1800" spc="-359" b="1">
                <a:latin typeface="Arial"/>
                <a:cs typeface="Arial"/>
              </a:rPr>
              <a:t>v</a:t>
            </a:r>
            <a:r>
              <a:rPr dirty="0" sz="800" spc="-240">
                <a:latin typeface="Garuda"/>
                <a:cs typeface="Garuda"/>
              </a:rPr>
              <a:t>D</a:t>
            </a:r>
            <a:r>
              <a:rPr dirty="0" baseline="-4629" sz="1800" spc="-359" b="1">
                <a:latin typeface="Arial"/>
                <a:cs typeface="Arial"/>
              </a:rPr>
              <a:t>e</a:t>
            </a:r>
            <a:r>
              <a:rPr dirty="0" sz="800" spc="-240">
                <a:latin typeface="Garuda"/>
                <a:cs typeface="Garuda"/>
              </a:rPr>
              <a:t>P</a:t>
            </a:r>
            <a:r>
              <a:rPr dirty="0" baseline="-4629" sz="1800" spc="-359" b="1">
                <a:latin typeface="Arial"/>
                <a:cs typeface="Arial"/>
              </a:rPr>
              <a:t>lo</a:t>
            </a:r>
            <a:r>
              <a:rPr dirty="0" sz="800" spc="-240">
                <a:latin typeface="Garuda"/>
                <a:cs typeface="Garuda"/>
              </a:rPr>
              <a:t>in-</a:t>
            </a:r>
            <a:r>
              <a:rPr dirty="0" baseline="-4629" sz="1800" spc="-359" b="1">
                <a:latin typeface="Arial"/>
                <a:cs typeface="Arial"/>
              </a:rPr>
              <a:t>p</a:t>
            </a:r>
            <a:r>
              <a:rPr dirty="0" sz="800" spc="-240">
                <a:latin typeface="Garuda"/>
                <a:cs typeface="Garuda"/>
              </a:rPr>
              <a:t>cla</a:t>
            </a:r>
            <a:r>
              <a:rPr dirty="0" baseline="-4629" sz="1800" spc="-359" b="1">
                <a:latin typeface="Arial"/>
                <a:cs typeface="Arial"/>
              </a:rPr>
              <a:t>P</a:t>
            </a:r>
            <a:r>
              <a:rPr dirty="0" sz="800" spc="-240">
                <a:latin typeface="Garuda"/>
                <a:cs typeface="Garuda"/>
              </a:rPr>
              <a:t>ss</a:t>
            </a:r>
            <a:r>
              <a:rPr dirty="0" baseline="-4629" sz="1800" spc="-359" b="1">
                <a:latin typeface="Arial"/>
                <a:cs typeface="Arial"/>
              </a:rPr>
              <a:t>L</a:t>
            </a:r>
            <a:r>
              <a:rPr dirty="0" sz="800" spc="-240">
                <a:latin typeface="Garuda"/>
                <a:cs typeface="Garuda"/>
              </a:rPr>
              <a:t>u</a:t>
            </a:r>
            <a:r>
              <a:rPr dirty="0" baseline="-4629" sz="1800" spc="-359" b="1">
                <a:latin typeface="Arial"/>
                <a:cs typeface="Arial"/>
              </a:rPr>
              <a:t>/</a:t>
            </a:r>
            <a:r>
              <a:rPr dirty="0" sz="800" spc="-240">
                <a:latin typeface="Garuda"/>
                <a:cs typeface="Garuda"/>
              </a:rPr>
              <a:t>s</a:t>
            </a:r>
            <a:r>
              <a:rPr dirty="0" baseline="-4629" sz="1800" spc="-359" b="1">
                <a:latin typeface="Arial"/>
                <a:cs typeface="Arial"/>
              </a:rPr>
              <a:t>S</a:t>
            </a:r>
            <a:r>
              <a:rPr dirty="0" sz="800" spc="-240">
                <a:latin typeface="Garuda"/>
                <a:cs typeface="Garuda"/>
              </a:rPr>
              <a:t>e </a:t>
            </a:r>
            <a:r>
              <a:rPr dirty="0" baseline="-4629" sz="1800" spc="-345" b="1">
                <a:latin typeface="Arial"/>
                <a:cs typeface="Arial"/>
              </a:rPr>
              <a:t>Q</a:t>
            </a:r>
            <a:r>
              <a:rPr dirty="0" sz="800" spc="-229">
                <a:latin typeface="Garuda"/>
                <a:cs typeface="Garuda"/>
              </a:rPr>
              <a:t>on</a:t>
            </a:r>
            <a:r>
              <a:rPr dirty="0" baseline="-4629" sz="1800" spc="-345" b="1">
                <a:latin typeface="Arial"/>
                <a:cs typeface="Arial"/>
              </a:rPr>
              <a:t>L</a:t>
            </a:r>
            <a:r>
              <a:rPr dirty="0" sz="800" spc="-229">
                <a:latin typeface="Garuda"/>
                <a:cs typeface="Garuda"/>
              </a:rPr>
              <a:t>ly. </a:t>
            </a:r>
            <a:r>
              <a:rPr dirty="0" baseline="-4629" sz="1800" spc="-397" b="1">
                <a:latin typeface="Arial"/>
                <a:cs typeface="Arial"/>
              </a:rPr>
              <a:t>P</a:t>
            </a:r>
            <a:r>
              <a:rPr dirty="0" sz="800" spc="-265">
                <a:latin typeface="Garuda"/>
                <a:cs typeface="Garuda"/>
              </a:rPr>
              <a:t>Co</a:t>
            </a:r>
            <a:r>
              <a:rPr dirty="0" baseline="-4629" sz="1800" spc="-397" b="1">
                <a:latin typeface="Arial"/>
                <a:cs typeface="Arial"/>
              </a:rPr>
              <a:t>r</a:t>
            </a:r>
            <a:r>
              <a:rPr dirty="0" sz="800" spc="-265">
                <a:latin typeface="Garuda"/>
                <a:cs typeface="Garuda"/>
              </a:rPr>
              <a:t>p</a:t>
            </a:r>
            <a:r>
              <a:rPr dirty="0" baseline="-4629" sz="1800" spc="-397" b="1">
                <a:latin typeface="Arial"/>
                <a:cs typeface="Arial"/>
              </a:rPr>
              <a:t>o</a:t>
            </a:r>
            <a:r>
              <a:rPr dirty="0" sz="800" spc="-265">
                <a:latin typeface="Garuda"/>
                <a:cs typeface="Garuda"/>
              </a:rPr>
              <a:t>yi</a:t>
            </a:r>
            <a:r>
              <a:rPr dirty="0" baseline="-4629" sz="1800" spc="-397" b="1">
                <a:latin typeface="Arial"/>
                <a:cs typeface="Arial"/>
              </a:rPr>
              <a:t>g</a:t>
            </a:r>
            <a:r>
              <a:rPr dirty="0" sz="800" spc="-265">
                <a:latin typeface="Garuda"/>
                <a:cs typeface="Garuda"/>
              </a:rPr>
              <a:t>ng</a:t>
            </a:r>
            <a:r>
              <a:rPr dirty="0" baseline="-4629" sz="1800" spc="-397" b="1">
                <a:latin typeface="Arial"/>
                <a:cs typeface="Arial"/>
              </a:rPr>
              <a:t>ra</a:t>
            </a:r>
            <a:r>
              <a:rPr dirty="0" sz="800" spc="-265">
                <a:latin typeface="Garuda"/>
                <a:cs typeface="Garuda"/>
              </a:rPr>
              <a:t>eK</a:t>
            </a:r>
            <a:r>
              <a:rPr dirty="0" baseline="-4629" sz="1800" spc="-397" b="1">
                <a:latin typeface="Arial"/>
                <a:cs typeface="Arial"/>
              </a:rPr>
              <a:t>m</a:t>
            </a:r>
            <a:r>
              <a:rPr dirty="0" sz="800" spc="-265">
                <a:latin typeface="Garuda"/>
                <a:cs typeface="Garuda"/>
              </a:rPr>
              <a:t>it </a:t>
            </a:r>
            <a:r>
              <a:rPr dirty="0" sz="800" spc="-220">
                <a:latin typeface="Garuda"/>
                <a:cs typeface="Garuda"/>
              </a:rPr>
              <a:t>m</a:t>
            </a:r>
            <a:r>
              <a:rPr dirty="0" baseline="-4629" sz="1800" spc="-330" b="1">
                <a:latin typeface="Arial"/>
                <a:cs typeface="Arial"/>
              </a:rPr>
              <a:t>U</a:t>
            </a:r>
            <a:r>
              <a:rPr dirty="0" sz="800" spc="-220">
                <a:latin typeface="Garuda"/>
                <a:cs typeface="Garuda"/>
              </a:rPr>
              <a:t>at</a:t>
            </a:r>
            <a:r>
              <a:rPr dirty="0" baseline="-4629" sz="1800" spc="-330" b="1">
                <a:latin typeface="Arial"/>
                <a:cs typeface="Arial"/>
              </a:rPr>
              <a:t>n</a:t>
            </a:r>
            <a:r>
              <a:rPr dirty="0" sz="800" spc="-220">
                <a:latin typeface="Garuda"/>
                <a:cs typeface="Garuda"/>
              </a:rPr>
              <a:t>er</a:t>
            </a:r>
            <a:r>
              <a:rPr dirty="0" baseline="-4629" sz="1800" spc="-330" b="1">
                <a:latin typeface="Arial"/>
                <a:cs typeface="Arial"/>
              </a:rPr>
              <a:t>i</a:t>
            </a:r>
            <a:r>
              <a:rPr dirty="0" sz="800" spc="-220">
                <a:latin typeface="Garuda"/>
                <a:cs typeface="Garuda"/>
              </a:rPr>
              <a:t>ia</a:t>
            </a:r>
            <a:r>
              <a:rPr dirty="0" baseline="-4629" sz="1800" spc="-330" b="1">
                <a:latin typeface="Arial"/>
                <a:cs typeface="Arial"/>
              </a:rPr>
              <a:t>t</a:t>
            </a:r>
            <a:r>
              <a:rPr dirty="0" sz="800" spc="-220">
                <a:latin typeface="Garuda"/>
                <a:cs typeface="Garuda"/>
              </a:rPr>
              <a:t>l</a:t>
            </a:r>
            <a:r>
              <a:rPr dirty="0" baseline="-4629" sz="1800" spc="-330" b="1">
                <a:latin typeface="Arial"/>
                <a:cs typeface="Arial"/>
              </a:rPr>
              <a:t>s</a:t>
            </a:r>
            <a:r>
              <a:rPr dirty="0" sz="800" spc="-220">
                <a:latin typeface="Garuda"/>
                <a:cs typeface="Garuda"/>
              </a:rPr>
              <a:t>s </a:t>
            </a:r>
            <a:r>
              <a:rPr dirty="0" sz="800" spc="-5">
                <a:latin typeface="Garuda"/>
                <a:cs typeface="Garuda"/>
              </a:rPr>
              <a:t>is </a:t>
            </a:r>
            <a:r>
              <a:rPr dirty="0" sz="800" spc="-125">
                <a:latin typeface="Garuda"/>
                <a:cs typeface="Garuda"/>
              </a:rPr>
              <a:t>s</a:t>
            </a:r>
            <a:r>
              <a:rPr dirty="0" baseline="-4629" sz="1800" spc="-187" b="1">
                <a:latin typeface="Arial"/>
                <a:cs typeface="Arial"/>
              </a:rPr>
              <a:t>F</a:t>
            </a:r>
            <a:r>
              <a:rPr dirty="0" sz="800" spc="-125">
                <a:latin typeface="Garuda"/>
                <a:cs typeface="Garuda"/>
              </a:rPr>
              <a:t>tr</a:t>
            </a:r>
            <a:r>
              <a:rPr dirty="0" baseline="-4629" sz="1800" spc="-187" b="1">
                <a:latin typeface="Arial"/>
                <a:cs typeface="Arial"/>
              </a:rPr>
              <a:t>-</a:t>
            </a:r>
            <a:r>
              <a:rPr dirty="0" sz="800" spc="-125">
                <a:latin typeface="Garuda"/>
                <a:cs typeface="Garuda"/>
              </a:rPr>
              <a:t>ic</a:t>
            </a:r>
            <a:r>
              <a:rPr dirty="0" baseline="-4629" sz="1800" spc="-187" b="1">
                <a:latin typeface="Arial"/>
                <a:cs typeface="Arial"/>
              </a:rPr>
              <a:t>9</a:t>
            </a:r>
            <a:r>
              <a:rPr dirty="0" sz="800" spc="-125">
                <a:latin typeface="Garuda"/>
                <a:cs typeface="Garuda"/>
              </a:rPr>
              <a:t>tly </a:t>
            </a:r>
            <a:r>
              <a:rPr dirty="0" sz="800" spc="-5">
                <a:latin typeface="Garuda"/>
                <a:cs typeface="Garuda"/>
              </a:rPr>
              <a:t>prohibited and is</a:t>
            </a:r>
            <a:r>
              <a:rPr dirty="0" sz="800" spc="-150">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143761" y="873506"/>
            <a:ext cx="5451475" cy="2899410"/>
          </a:xfrm>
          <a:prstGeom prst="rect">
            <a:avLst/>
          </a:prstGeom>
        </p:spPr>
        <p:txBody>
          <a:bodyPr wrap="square" lIns="0" tIns="12700" rIns="0" bIns="0" rtlCol="0" vert="horz">
            <a:spAutoFit/>
          </a:bodyPr>
          <a:lstStyle/>
          <a:p>
            <a:pPr algn="ctr">
              <a:lnSpc>
                <a:spcPct val="100000"/>
              </a:lnSpc>
              <a:spcBef>
                <a:spcPts val="100"/>
              </a:spcBef>
            </a:pPr>
            <a:r>
              <a:rPr dirty="0" sz="2000" spc="-5" b="1">
                <a:latin typeface="Arial"/>
                <a:cs typeface="Arial"/>
              </a:rPr>
              <a:t>Creating </a:t>
            </a:r>
            <a:r>
              <a:rPr dirty="0" sz="2000" b="1">
                <a:latin typeface="Arial"/>
                <a:cs typeface="Arial"/>
              </a:rPr>
              <a:t>a Schema</a:t>
            </a:r>
            <a:r>
              <a:rPr dirty="0" sz="2000" spc="-5" b="1">
                <a:latin typeface="Arial"/>
                <a:cs typeface="Arial"/>
              </a:rPr>
              <a:t> </a:t>
            </a:r>
            <a:r>
              <a:rPr dirty="0" sz="2000" b="1">
                <a:latin typeface="Arial"/>
                <a:cs typeface="Arial"/>
              </a:rPr>
              <a:t>Object</a:t>
            </a:r>
            <a:endParaRPr sz="2000">
              <a:latin typeface="Arial"/>
              <a:cs typeface="Arial"/>
            </a:endParaRPr>
          </a:p>
          <a:p>
            <a:pPr>
              <a:lnSpc>
                <a:spcPct val="100000"/>
              </a:lnSpc>
            </a:pPr>
            <a:endParaRPr sz="2200">
              <a:latin typeface="Arial"/>
              <a:cs typeface="Arial"/>
            </a:endParaRPr>
          </a:p>
          <a:p>
            <a:pPr marL="326390" marR="137160" indent="-327025">
              <a:lnSpc>
                <a:spcPct val="101299"/>
              </a:lnSpc>
              <a:spcBef>
                <a:spcPts val="1515"/>
              </a:spcBef>
              <a:buClr>
                <a:srgbClr val="FF0000"/>
              </a:buClr>
              <a:buFont typeface="Arial"/>
              <a:buChar char="•"/>
              <a:tabLst>
                <a:tab pos="326390" algn="l"/>
                <a:tab pos="327025" algn="l"/>
              </a:tabLst>
            </a:pPr>
            <a:r>
              <a:rPr dirty="0" sz="1550" spc="15" b="1">
                <a:latin typeface="Arial"/>
                <a:cs typeface="Arial"/>
              </a:rPr>
              <a:t>SQL </a:t>
            </a:r>
            <a:r>
              <a:rPr dirty="0" sz="1550" spc="10" b="1">
                <a:latin typeface="Arial"/>
                <a:cs typeface="Arial"/>
              </a:rPr>
              <a:t>Developer supports the creation of any schema  object</a:t>
            </a:r>
            <a:r>
              <a:rPr dirty="0" sz="1550" spc="5" b="1">
                <a:latin typeface="Arial"/>
                <a:cs typeface="Arial"/>
              </a:rPr>
              <a:t> </a:t>
            </a:r>
            <a:r>
              <a:rPr dirty="0" sz="1550" spc="10" b="1">
                <a:latin typeface="Arial"/>
                <a:cs typeface="Arial"/>
              </a:rPr>
              <a:t>by:</a:t>
            </a:r>
            <a:endParaRPr sz="1550">
              <a:latin typeface="Arial"/>
              <a:cs typeface="Arial"/>
            </a:endParaRPr>
          </a:p>
          <a:p>
            <a:pPr lvl="1" marL="653415" indent="-245110">
              <a:lnSpc>
                <a:spcPct val="100000"/>
              </a:lnSpc>
              <a:spcBef>
                <a:spcPts val="385"/>
              </a:spcBef>
              <a:buClr>
                <a:srgbClr val="FF0000"/>
              </a:buClr>
              <a:buFont typeface="Arial"/>
              <a:buChar char="–"/>
              <a:tabLst>
                <a:tab pos="653415" algn="l"/>
                <a:tab pos="654050" algn="l"/>
              </a:tabLst>
            </a:pPr>
            <a:r>
              <a:rPr dirty="0" sz="1400" spc="15" b="1">
                <a:latin typeface="Arial"/>
                <a:cs typeface="Arial"/>
              </a:rPr>
              <a:t>Executing a </a:t>
            </a:r>
            <a:r>
              <a:rPr dirty="0" sz="1400" spc="20" b="1">
                <a:latin typeface="Arial"/>
                <a:cs typeface="Arial"/>
              </a:rPr>
              <a:t>SQL </a:t>
            </a:r>
            <a:r>
              <a:rPr dirty="0" sz="1400" spc="10" b="1">
                <a:latin typeface="Arial"/>
                <a:cs typeface="Arial"/>
              </a:rPr>
              <a:t>statement </a:t>
            </a:r>
            <a:r>
              <a:rPr dirty="0" sz="1400" spc="5" b="1">
                <a:latin typeface="Arial"/>
                <a:cs typeface="Arial"/>
              </a:rPr>
              <a:t>in </a:t>
            </a:r>
            <a:r>
              <a:rPr dirty="0" sz="1400" spc="10" b="1">
                <a:latin typeface="Arial"/>
                <a:cs typeface="Arial"/>
              </a:rPr>
              <a:t>the </a:t>
            </a:r>
            <a:r>
              <a:rPr dirty="0" sz="1400" spc="15" b="1">
                <a:latin typeface="Arial"/>
                <a:cs typeface="Arial"/>
              </a:rPr>
              <a:t>SQL</a:t>
            </a:r>
            <a:r>
              <a:rPr dirty="0" sz="1400" spc="-65" b="1">
                <a:latin typeface="Arial"/>
                <a:cs typeface="Arial"/>
              </a:rPr>
              <a:t> </a:t>
            </a:r>
            <a:r>
              <a:rPr dirty="0" sz="1400" spc="10" b="1">
                <a:latin typeface="Arial"/>
                <a:cs typeface="Arial"/>
              </a:rPr>
              <a:t>Worksheet</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Arial"/>
                <a:cs typeface="Arial"/>
              </a:rPr>
              <a:t>Using </a:t>
            </a:r>
            <a:r>
              <a:rPr dirty="0" sz="1400" spc="10" b="1">
                <a:latin typeface="Arial"/>
                <a:cs typeface="Arial"/>
              </a:rPr>
              <a:t>the context</a:t>
            </a:r>
            <a:r>
              <a:rPr dirty="0" sz="1400" spc="-15" b="1">
                <a:latin typeface="Arial"/>
                <a:cs typeface="Arial"/>
              </a:rPr>
              <a:t> </a:t>
            </a:r>
            <a:r>
              <a:rPr dirty="0" sz="1400" spc="15" b="1">
                <a:latin typeface="Arial"/>
                <a:cs typeface="Arial"/>
              </a:rPr>
              <a:t>menu</a:t>
            </a:r>
            <a:endParaRPr sz="1400">
              <a:latin typeface="Arial"/>
              <a:cs typeface="Arial"/>
            </a:endParaRPr>
          </a:p>
          <a:p>
            <a:pPr marL="326390" marR="5080" indent="-327025">
              <a:lnSpc>
                <a:spcPct val="101299"/>
              </a:lnSpc>
              <a:spcBef>
                <a:spcPts val="370"/>
              </a:spcBef>
              <a:buClr>
                <a:srgbClr val="FF0000"/>
              </a:buClr>
              <a:buFont typeface="Arial"/>
              <a:buChar char="•"/>
              <a:tabLst>
                <a:tab pos="326390" algn="l"/>
                <a:tab pos="327025" algn="l"/>
              </a:tabLst>
            </a:pPr>
            <a:r>
              <a:rPr dirty="0" sz="1550" spc="10" b="1">
                <a:latin typeface="Arial"/>
                <a:cs typeface="Arial"/>
              </a:rPr>
              <a:t>Edit the objects using an </a:t>
            </a:r>
            <a:r>
              <a:rPr dirty="0" sz="1550" spc="5" b="1">
                <a:latin typeface="Arial"/>
                <a:cs typeface="Arial"/>
              </a:rPr>
              <a:t>edit </a:t>
            </a:r>
            <a:r>
              <a:rPr dirty="0" sz="1550" spc="10" b="1">
                <a:latin typeface="Arial"/>
                <a:cs typeface="Arial"/>
              </a:rPr>
              <a:t>dialog box or one of the  many context-sensitive</a:t>
            </a:r>
            <a:r>
              <a:rPr dirty="0" sz="1550" spc="-5" b="1">
                <a:latin typeface="Arial"/>
                <a:cs typeface="Arial"/>
              </a:rPr>
              <a:t> </a:t>
            </a:r>
            <a:r>
              <a:rPr dirty="0" sz="1550" spc="10" b="1">
                <a:latin typeface="Arial"/>
                <a:cs typeface="Arial"/>
              </a:rPr>
              <a:t>menus.</a:t>
            </a:r>
            <a:endParaRPr sz="1550">
              <a:latin typeface="Arial"/>
              <a:cs typeface="Arial"/>
            </a:endParaRPr>
          </a:p>
          <a:p>
            <a:pPr marL="326390" marR="33655" indent="-327025">
              <a:lnSpc>
                <a:spcPct val="101299"/>
              </a:lnSpc>
              <a:spcBef>
                <a:spcPts val="380"/>
              </a:spcBef>
              <a:buClr>
                <a:srgbClr val="FF0000"/>
              </a:buClr>
              <a:buFont typeface="Arial"/>
              <a:buChar char="•"/>
              <a:tabLst>
                <a:tab pos="326390" algn="l"/>
                <a:tab pos="327025" algn="l"/>
              </a:tabLst>
            </a:pPr>
            <a:r>
              <a:rPr dirty="0" sz="1550" spc="10" b="1">
                <a:latin typeface="Arial"/>
                <a:cs typeface="Arial"/>
              </a:rPr>
              <a:t>View the </a:t>
            </a:r>
            <a:r>
              <a:rPr dirty="0" sz="1550" spc="15" b="1">
                <a:latin typeface="Arial"/>
                <a:cs typeface="Arial"/>
              </a:rPr>
              <a:t>DDL </a:t>
            </a:r>
            <a:r>
              <a:rPr dirty="0" sz="1550" spc="5" b="1">
                <a:latin typeface="Arial"/>
                <a:cs typeface="Arial"/>
              </a:rPr>
              <a:t>for </a:t>
            </a:r>
            <a:r>
              <a:rPr dirty="0" sz="1550" spc="10" b="1">
                <a:latin typeface="Arial"/>
                <a:cs typeface="Arial"/>
              </a:rPr>
              <a:t>adjustments such as creating a new  object or editing an existing schema</a:t>
            </a:r>
            <a:r>
              <a:rPr dirty="0" sz="1550" spc="-30" b="1">
                <a:latin typeface="Arial"/>
                <a:cs typeface="Arial"/>
              </a:rPr>
              <a:t> </a:t>
            </a:r>
            <a:r>
              <a:rPr dirty="0" sz="1550" spc="10" b="1">
                <a:latin typeface="Arial"/>
                <a:cs typeface="Arial"/>
              </a:rPr>
              <a:t>object.</a:t>
            </a:r>
            <a:endParaRPr sz="1550">
              <a:latin typeface="Arial"/>
              <a:cs typeface="Arial"/>
            </a:endParaRPr>
          </a:p>
        </p:txBody>
      </p:sp>
      <p:grpSp>
        <p:nvGrpSpPr>
          <p:cNvPr id="7" name="object 7"/>
          <p:cNvGrpSpPr/>
          <p:nvPr/>
        </p:nvGrpSpPr>
        <p:grpSpPr>
          <a:xfrm>
            <a:off x="2844164" y="3820286"/>
            <a:ext cx="1746885" cy="1103630"/>
            <a:chOff x="2844164" y="3820286"/>
            <a:chExt cx="1746885" cy="1103630"/>
          </a:xfrm>
        </p:grpSpPr>
        <p:sp>
          <p:nvSpPr>
            <p:cNvPr id="8" name="object 8"/>
            <p:cNvSpPr/>
            <p:nvPr/>
          </p:nvSpPr>
          <p:spPr>
            <a:xfrm>
              <a:off x="2851403" y="3827525"/>
              <a:ext cx="1732788" cy="108966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847593" y="3823715"/>
              <a:ext cx="1739900" cy="1096645"/>
            </a:xfrm>
            <a:custGeom>
              <a:avLst/>
              <a:gdLst/>
              <a:ahLst/>
              <a:cxnLst/>
              <a:rect l="l" t="t" r="r" b="b"/>
              <a:pathLst>
                <a:path w="1739900" h="1096645">
                  <a:moveTo>
                    <a:pt x="1739645" y="0"/>
                  </a:moveTo>
                  <a:lnTo>
                    <a:pt x="0" y="0"/>
                  </a:lnTo>
                  <a:lnTo>
                    <a:pt x="0" y="1096517"/>
                  </a:lnTo>
                  <a:lnTo>
                    <a:pt x="1739645" y="1096517"/>
                  </a:lnTo>
                  <a:lnTo>
                    <a:pt x="1739645" y="0"/>
                  </a:lnTo>
                  <a:close/>
                </a:path>
              </a:pathLst>
            </a:custGeom>
            <a:ln w="6857">
              <a:solidFill>
                <a:srgbClr val="000000"/>
              </a:solidFill>
            </a:ln>
          </p:spPr>
          <p:txBody>
            <a:bodyPr wrap="square" lIns="0" tIns="0" rIns="0" bIns="0" rtlCol="0"/>
            <a:lstStyle/>
            <a:p/>
          </p:txBody>
        </p:sp>
      </p:grpSp>
      <p:sp>
        <p:nvSpPr>
          <p:cNvPr id="10" name="object 10"/>
          <p:cNvSpPr txBox="1"/>
          <p:nvPr/>
        </p:nvSpPr>
        <p:spPr>
          <a:xfrm>
            <a:off x="731012" y="5611107"/>
            <a:ext cx="6292850" cy="259143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Schema</a:t>
            </a:r>
            <a:r>
              <a:rPr dirty="0" sz="1300" spc="-10" b="1">
                <a:latin typeface="Arial"/>
                <a:cs typeface="Arial"/>
              </a:rPr>
              <a:t> </a:t>
            </a:r>
            <a:r>
              <a:rPr dirty="0" sz="1300" b="1">
                <a:latin typeface="Arial"/>
                <a:cs typeface="Arial"/>
              </a:rPr>
              <a:t>Object</a:t>
            </a:r>
            <a:endParaRPr sz="1300">
              <a:latin typeface="Arial"/>
              <a:cs typeface="Arial"/>
            </a:endParaRPr>
          </a:p>
          <a:p>
            <a:pPr marL="136525" marR="5080">
              <a:lnSpc>
                <a:spcPct val="100000"/>
              </a:lnSpc>
              <a:spcBef>
                <a:spcPts val="360"/>
              </a:spcBef>
            </a:pPr>
            <a:r>
              <a:rPr dirty="0" sz="1300" spc="-5">
                <a:latin typeface="Times New Roman"/>
                <a:cs typeface="Times New Roman"/>
              </a:rPr>
              <a:t>SQL Developer supports </a:t>
            </a:r>
            <a:r>
              <a:rPr dirty="0" sz="1300">
                <a:latin typeface="Times New Roman"/>
                <a:cs typeface="Times New Roman"/>
              </a:rPr>
              <a:t>the creation of any </a:t>
            </a:r>
            <a:r>
              <a:rPr dirty="0" sz="1300" spc="-5">
                <a:latin typeface="Times New Roman"/>
                <a:cs typeface="Times New Roman"/>
              </a:rPr>
              <a:t>schema </a:t>
            </a:r>
            <a:r>
              <a:rPr dirty="0" sz="1300">
                <a:latin typeface="Times New Roman"/>
                <a:cs typeface="Times New Roman"/>
              </a:rPr>
              <a:t>object by executing a </a:t>
            </a:r>
            <a:r>
              <a:rPr dirty="0" sz="1300" spc="-5">
                <a:latin typeface="Times New Roman"/>
                <a:cs typeface="Times New Roman"/>
              </a:rPr>
              <a:t>SQL statement </a:t>
            </a:r>
            <a:r>
              <a:rPr dirty="0" sz="1300">
                <a:latin typeface="Times New Roman"/>
                <a:cs typeface="Times New Roman"/>
              </a:rPr>
              <a:t>in  the SQL Worksheet. Alternatively, you can create objects using the context </a:t>
            </a:r>
            <a:r>
              <a:rPr dirty="0" sz="1300" spc="-5">
                <a:latin typeface="Times New Roman"/>
                <a:cs typeface="Times New Roman"/>
              </a:rPr>
              <a:t>menus. After </a:t>
            </a:r>
            <a:r>
              <a:rPr dirty="0" sz="1300">
                <a:latin typeface="Times New Roman"/>
                <a:cs typeface="Times New Roman"/>
              </a:rPr>
              <a:t>the  objects are created, you can edit the objects using an edit dialog box or one of the many  context-sensitive menus.</a:t>
            </a:r>
            <a:endParaRPr sz="1300">
              <a:latin typeface="Times New Roman"/>
              <a:cs typeface="Times New Roman"/>
            </a:endParaRPr>
          </a:p>
          <a:p>
            <a:pPr algn="just" marL="136525" marR="5715" indent="-635">
              <a:lnSpc>
                <a:spcPct val="100000"/>
              </a:lnSpc>
              <a:spcBef>
                <a:spcPts val="380"/>
              </a:spcBef>
            </a:pPr>
            <a:r>
              <a:rPr dirty="0" sz="1300" spc="-5">
                <a:latin typeface="Times New Roman"/>
                <a:cs typeface="Times New Roman"/>
              </a:rPr>
              <a:t>As </a:t>
            </a:r>
            <a:r>
              <a:rPr dirty="0" sz="1300">
                <a:latin typeface="Times New Roman"/>
                <a:cs typeface="Times New Roman"/>
              </a:rPr>
              <a:t>new objects are created or existing objects are edited, the data definition language (DDL)  for those adjustments is </a:t>
            </a:r>
            <a:r>
              <a:rPr dirty="0" sz="1300" spc="-5">
                <a:latin typeface="Times New Roman"/>
                <a:cs typeface="Times New Roman"/>
              </a:rPr>
              <a:t>available </a:t>
            </a:r>
            <a:r>
              <a:rPr dirty="0" sz="1300">
                <a:latin typeface="Times New Roman"/>
                <a:cs typeface="Times New Roman"/>
              </a:rPr>
              <a:t>for review. </a:t>
            </a:r>
            <a:r>
              <a:rPr dirty="0" sz="1300" spc="-5">
                <a:latin typeface="Times New Roman"/>
                <a:cs typeface="Times New Roman"/>
              </a:rPr>
              <a:t>An </a:t>
            </a:r>
            <a:r>
              <a:rPr dirty="0" sz="1300">
                <a:latin typeface="Times New Roman"/>
                <a:cs typeface="Times New Roman"/>
              </a:rPr>
              <a:t>Export </a:t>
            </a:r>
            <a:r>
              <a:rPr dirty="0" sz="1300" spc="-5">
                <a:latin typeface="Times New Roman"/>
                <a:cs typeface="Times New Roman"/>
              </a:rPr>
              <a:t>DDL </a:t>
            </a:r>
            <a:r>
              <a:rPr dirty="0" sz="1300">
                <a:latin typeface="Times New Roman"/>
                <a:cs typeface="Times New Roman"/>
              </a:rPr>
              <a:t>option is available if you </a:t>
            </a:r>
            <a:r>
              <a:rPr dirty="0" sz="1300" spc="-5">
                <a:latin typeface="Times New Roman"/>
                <a:cs typeface="Times New Roman"/>
              </a:rPr>
              <a:t>want  </a:t>
            </a:r>
            <a:r>
              <a:rPr dirty="0" sz="1300">
                <a:latin typeface="Times New Roman"/>
                <a:cs typeface="Times New Roman"/>
              </a:rPr>
              <a:t>to create the full DDL for one or </a:t>
            </a:r>
            <a:r>
              <a:rPr dirty="0" sz="1300" spc="-5">
                <a:latin typeface="Times New Roman"/>
                <a:cs typeface="Times New Roman"/>
              </a:rPr>
              <a:t>more </a:t>
            </a:r>
            <a:r>
              <a:rPr dirty="0" sz="1300">
                <a:latin typeface="Times New Roman"/>
                <a:cs typeface="Times New Roman"/>
              </a:rPr>
              <a:t>objects in the schema.</a:t>
            </a:r>
            <a:endParaRPr sz="1300">
              <a:latin typeface="Times New Roman"/>
              <a:cs typeface="Times New Roman"/>
            </a:endParaRPr>
          </a:p>
          <a:p>
            <a:pPr marL="136525" marR="31750">
              <a:lnSpc>
                <a:spcPct val="100000"/>
              </a:lnSpc>
              <a:spcBef>
                <a:spcPts val="385"/>
              </a:spcBef>
            </a:pPr>
            <a:r>
              <a:rPr dirty="0" sz="1300">
                <a:latin typeface="Times New Roman"/>
                <a:cs typeface="Times New Roman"/>
              </a:rPr>
              <a:t>The slide shows creating a table using the context menu. To open a dialog box for creating a  new table, right-click </a:t>
            </a:r>
            <a:r>
              <a:rPr dirty="0" sz="1300" spc="-5" b="1">
                <a:latin typeface="Times New Roman"/>
                <a:cs typeface="Times New Roman"/>
              </a:rPr>
              <a:t>Tables </a:t>
            </a:r>
            <a:r>
              <a:rPr dirty="0" sz="1300">
                <a:latin typeface="Times New Roman"/>
                <a:cs typeface="Times New Roman"/>
              </a:rPr>
              <a:t>and select </a:t>
            </a:r>
            <a:r>
              <a:rPr dirty="0" sz="1300" spc="-5" b="1">
                <a:latin typeface="Times New Roman"/>
                <a:cs typeface="Times New Roman"/>
              </a:rPr>
              <a:t>Create </a:t>
            </a:r>
            <a:r>
              <a:rPr dirty="0" sz="1300" b="1">
                <a:latin typeface="Times New Roman"/>
                <a:cs typeface="Times New Roman"/>
              </a:rPr>
              <a:t>TABLE</a:t>
            </a:r>
            <a:r>
              <a:rPr dirty="0" sz="1300">
                <a:latin typeface="Times New Roman"/>
                <a:cs typeface="Times New Roman"/>
              </a:rPr>
              <a:t>. The dialog boxes for creating and  editing database objects have multiple tabs, each reflecting a logical grouping of properties  for that type of</a:t>
            </a:r>
            <a:r>
              <a:rPr dirty="0" sz="1300" spc="-5">
                <a:latin typeface="Times New Roman"/>
                <a:cs typeface="Times New Roman"/>
              </a:rPr>
              <a:t> </a:t>
            </a:r>
            <a:r>
              <a:rPr dirty="0" sz="1300">
                <a:latin typeface="Times New Roman"/>
                <a:cs typeface="Times New Roman"/>
              </a:rPr>
              <a:t>object.</a:t>
            </a:r>
            <a:endParaRPr sz="1300">
              <a:latin typeface="Times New Roman"/>
              <a:cs typeface="Times New Roman"/>
            </a:endParaRPr>
          </a:p>
        </p:txBody>
      </p:sp>
      <p:sp>
        <p:nvSpPr>
          <p:cNvPr id="12" name="object 12"/>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65">
                <a:latin typeface="Garuda"/>
                <a:cs typeface="Garuda"/>
              </a:rPr>
              <a:t>is</a:t>
            </a:r>
            <a:r>
              <a:rPr dirty="0" baseline="-4629" sz="1800" spc="-247" b="1">
                <a:latin typeface="Arial"/>
                <a:cs typeface="Arial"/>
              </a:rPr>
              <a:t>F</a:t>
            </a:r>
            <a:r>
              <a:rPr dirty="0" sz="800" spc="-165">
                <a:latin typeface="Garuda"/>
                <a:cs typeface="Garuda"/>
              </a:rPr>
              <a:t>st</a:t>
            </a:r>
            <a:r>
              <a:rPr dirty="0" baseline="-4629" sz="1800" spc="-247" b="1">
                <a:latin typeface="Arial"/>
                <a:cs typeface="Arial"/>
              </a:rPr>
              <a:t>-</a:t>
            </a:r>
            <a:r>
              <a:rPr dirty="0" sz="800" spc="-165">
                <a:latin typeface="Garuda"/>
                <a:cs typeface="Garuda"/>
              </a:rPr>
              <a:t>ri</a:t>
            </a:r>
            <a:r>
              <a:rPr dirty="0" baseline="-4629" sz="1800" spc="-247" b="1">
                <a:latin typeface="Arial"/>
                <a:cs typeface="Arial"/>
              </a:rPr>
              <a:t>1</a:t>
            </a:r>
            <a:r>
              <a:rPr dirty="0" sz="800" spc="-165">
                <a:latin typeface="Garuda"/>
                <a:cs typeface="Garuda"/>
              </a:rPr>
              <a:t>ct</a:t>
            </a:r>
            <a:r>
              <a:rPr dirty="0" baseline="-4629" sz="1800" spc="-247" b="1">
                <a:latin typeface="Arial"/>
                <a:cs typeface="Arial"/>
              </a:rPr>
              <a:t>0</a:t>
            </a:r>
            <a:r>
              <a:rPr dirty="0" sz="800" spc="-165">
                <a:latin typeface="Garuda"/>
                <a:cs typeface="Garuda"/>
              </a:rPr>
              <a:t>ly </a:t>
            </a:r>
            <a:r>
              <a:rPr dirty="0" sz="800" spc="-5">
                <a:latin typeface="Garuda"/>
                <a:cs typeface="Garuda"/>
              </a:rPr>
              <a:t>prohibited and is</a:t>
            </a:r>
            <a:r>
              <a:rPr dirty="0" sz="800" spc="-16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New </a:t>
            </a:r>
            <a:r>
              <a:rPr dirty="0" sz="2000" b="1">
                <a:latin typeface="Arial"/>
                <a:cs typeface="Arial"/>
              </a:rPr>
              <a:t>Table: </a:t>
            </a:r>
            <a:r>
              <a:rPr dirty="0" sz="2000" spc="-5"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999107" y="1476375"/>
            <a:ext cx="3773170" cy="3460750"/>
            <a:chOff x="1999107" y="1476375"/>
            <a:chExt cx="3773170" cy="3460750"/>
          </a:xfrm>
        </p:grpSpPr>
        <p:sp>
          <p:nvSpPr>
            <p:cNvPr id="5" name="object 5"/>
            <p:cNvSpPr/>
            <p:nvPr/>
          </p:nvSpPr>
          <p:spPr>
            <a:xfrm>
              <a:off x="2006346" y="1483613"/>
              <a:ext cx="3758946" cy="3446526"/>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002536" y="1479804"/>
              <a:ext cx="3766185" cy="3453765"/>
            </a:xfrm>
            <a:custGeom>
              <a:avLst/>
              <a:gdLst/>
              <a:ahLst/>
              <a:cxnLst/>
              <a:rect l="l" t="t" r="r" b="b"/>
              <a:pathLst>
                <a:path w="3766185" h="3453765">
                  <a:moveTo>
                    <a:pt x="3765804" y="0"/>
                  </a:moveTo>
                  <a:lnTo>
                    <a:pt x="0" y="0"/>
                  </a:lnTo>
                  <a:lnTo>
                    <a:pt x="0" y="3453384"/>
                  </a:lnTo>
                  <a:lnTo>
                    <a:pt x="3765804" y="3453384"/>
                  </a:lnTo>
                  <a:lnTo>
                    <a:pt x="3765804"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301740" cy="367982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New </a:t>
            </a:r>
            <a:r>
              <a:rPr dirty="0" sz="1300" b="1">
                <a:latin typeface="Arial"/>
                <a:cs typeface="Arial"/>
              </a:rPr>
              <a:t>Table: </a:t>
            </a:r>
            <a:r>
              <a:rPr dirty="0" sz="1300" spc="-5" b="1">
                <a:latin typeface="Arial"/>
                <a:cs typeface="Arial"/>
              </a:rPr>
              <a:t>Example</a:t>
            </a:r>
            <a:endParaRPr sz="1300">
              <a:latin typeface="Arial"/>
              <a:cs typeface="Arial"/>
            </a:endParaRPr>
          </a:p>
          <a:p>
            <a:pPr marL="136525" marR="9525">
              <a:lnSpc>
                <a:spcPct val="100000"/>
              </a:lnSpc>
              <a:spcBef>
                <a:spcPts val="360"/>
              </a:spcBef>
            </a:pPr>
            <a:r>
              <a:rPr dirty="0" sz="1300">
                <a:latin typeface="Times New Roman"/>
                <a:cs typeface="Times New Roman"/>
              </a:rPr>
              <a:t>In the Create Table dialog box, if you do not select the </a:t>
            </a:r>
            <a:r>
              <a:rPr dirty="0" sz="1300" spc="-5" b="1">
                <a:latin typeface="Times New Roman"/>
                <a:cs typeface="Times New Roman"/>
              </a:rPr>
              <a:t>Show Advanced Options </a:t>
            </a:r>
            <a:r>
              <a:rPr dirty="0" sz="1300">
                <a:latin typeface="Times New Roman"/>
                <a:cs typeface="Times New Roman"/>
              </a:rPr>
              <a:t>check box,  you can create a table quickly by specifying columns and </a:t>
            </a:r>
            <a:r>
              <a:rPr dirty="0" sz="1300" spc="-5">
                <a:latin typeface="Times New Roman"/>
                <a:cs typeface="Times New Roman"/>
              </a:rPr>
              <a:t>some </a:t>
            </a:r>
            <a:r>
              <a:rPr dirty="0" sz="1300">
                <a:latin typeface="Times New Roman"/>
                <a:cs typeface="Times New Roman"/>
              </a:rPr>
              <a:t>frequently used</a:t>
            </a:r>
            <a:r>
              <a:rPr dirty="0" sz="1300" spc="-50">
                <a:latin typeface="Times New Roman"/>
                <a:cs typeface="Times New Roman"/>
              </a:rPr>
              <a:t> </a:t>
            </a:r>
            <a:r>
              <a:rPr dirty="0" sz="1300">
                <a:latin typeface="Times New Roman"/>
                <a:cs typeface="Times New Roman"/>
              </a:rPr>
              <a:t>features.</a:t>
            </a:r>
            <a:endParaRPr sz="1300">
              <a:latin typeface="Times New Roman"/>
              <a:cs typeface="Times New Roman"/>
            </a:endParaRPr>
          </a:p>
          <a:p>
            <a:pPr marL="136525" marR="106045" indent="-635">
              <a:lnSpc>
                <a:spcPct val="100000"/>
              </a:lnSpc>
              <a:spcBef>
                <a:spcPts val="390"/>
              </a:spcBef>
            </a:pPr>
            <a:r>
              <a:rPr dirty="0" sz="1300">
                <a:latin typeface="Times New Roman"/>
                <a:cs typeface="Times New Roman"/>
              </a:rPr>
              <a:t>If you select the </a:t>
            </a:r>
            <a:r>
              <a:rPr dirty="0" sz="1300" spc="-5" b="1">
                <a:latin typeface="Times New Roman"/>
                <a:cs typeface="Times New Roman"/>
              </a:rPr>
              <a:t>Show Advanced Options </a:t>
            </a:r>
            <a:r>
              <a:rPr dirty="0" sz="1300">
                <a:latin typeface="Times New Roman"/>
                <a:cs typeface="Times New Roman"/>
              </a:rPr>
              <a:t>check box, the Create Table dialog box changes  to one with multiple tabs, in which you can specify an extended set of features </a:t>
            </a:r>
            <a:r>
              <a:rPr dirty="0" sz="1300" spc="-5">
                <a:latin typeface="Times New Roman"/>
                <a:cs typeface="Times New Roman"/>
              </a:rPr>
              <a:t>while  </a:t>
            </a:r>
            <a:r>
              <a:rPr dirty="0" sz="1300">
                <a:latin typeface="Times New Roman"/>
                <a:cs typeface="Times New Roman"/>
              </a:rPr>
              <a:t>creating the</a:t>
            </a:r>
            <a:r>
              <a:rPr dirty="0" sz="1300" spc="-5">
                <a:latin typeface="Times New Roman"/>
                <a:cs typeface="Times New Roman"/>
              </a:rPr>
              <a:t> </a:t>
            </a:r>
            <a:r>
              <a:rPr dirty="0" sz="1300">
                <a:latin typeface="Times New Roman"/>
                <a:cs typeface="Times New Roman"/>
              </a:rPr>
              <a:t>table.</a:t>
            </a:r>
            <a:endParaRPr sz="1300">
              <a:latin typeface="Times New Roman"/>
              <a:cs typeface="Times New Roman"/>
            </a:endParaRPr>
          </a:p>
          <a:p>
            <a:pPr marL="136525" marR="345440">
              <a:lnSpc>
                <a:spcPct val="105000"/>
              </a:lnSpc>
              <a:spcBef>
                <a:spcPts val="225"/>
              </a:spcBef>
            </a:pPr>
            <a:r>
              <a:rPr dirty="0" sz="1300">
                <a:latin typeface="Times New Roman"/>
                <a:cs typeface="Times New Roman"/>
              </a:rPr>
              <a:t>The example in the </a:t>
            </a:r>
            <a:r>
              <a:rPr dirty="0" sz="1300" spc="-5">
                <a:latin typeface="Times New Roman"/>
                <a:cs typeface="Times New Roman"/>
              </a:rPr>
              <a:t>slide shows creating the </a:t>
            </a:r>
            <a:r>
              <a:rPr dirty="0" sz="1300">
                <a:latin typeface="Courier New"/>
                <a:cs typeface="Courier New"/>
              </a:rPr>
              <a:t>DEPENDENTS</a:t>
            </a:r>
            <a:r>
              <a:rPr dirty="0" sz="1300" spc="-445">
                <a:latin typeface="Courier New"/>
                <a:cs typeface="Courier New"/>
              </a:rPr>
              <a:t> </a:t>
            </a:r>
            <a:r>
              <a:rPr dirty="0" sz="1300">
                <a:latin typeface="Times New Roman"/>
                <a:cs typeface="Times New Roman"/>
              </a:rPr>
              <a:t>table by selecting the </a:t>
            </a:r>
            <a:r>
              <a:rPr dirty="0" sz="1300" spc="-5" b="1">
                <a:latin typeface="Times New Roman"/>
                <a:cs typeface="Times New Roman"/>
              </a:rPr>
              <a:t>Show  Advanced Options </a:t>
            </a:r>
            <a:r>
              <a:rPr dirty="0" sz="1300">
                <a:latin typeface="Times New Roman"/>
                <a:cs typeface="Times New Roman"/>
              </a:rPr>
              <a:t>check box.</a:t>
            </a:r>
            <a:endParaRPr sz="1300">
              <a:latin typeface="Times New Roman"/>
              <a:cs typeface="Times New Roman"/>
            </a:endParaRPr>
          </a:p>
          <a:p>
            <a:pPr marL="136525">
              <a:lnSpc>
                <a:spcPts val="1555"/>
              </a:lnSpc>
              <a:spcBef>
                <a:spcPts val="390"/>
              </a:spcBef>
            </a:pPr>
            <a:r>
              <a:rPr dirty="0" sz="1300">
                <a:latin typeface="Times New Roman"/>
                <a:cs typeface="Times New Roman"/>
              </a:rPr>
              <a:t>To create a new table, perform the following</a:t>
            </a:r>
            <a:r>
              <a:rPr dirty="0" sz="1300" spc="-20">
                <a:latin typeface="Times New Roman"/>
                <a:cs typeface="Times New Roman"/>
              </a:rPr>
              <a:t> </a:t>
            </a:r>
            <a:r>
              <a:rPr dirty="0" sz="1300">
                <a:latin typeface="Times New Roman"/>
                <a:cs typeface="Times New Roman"/>
              </a:rPr>
              <a:t>steps:</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In the Connections </a:t>
            </a:r>
            <a:r>
              <a:rPr dirty="0" sz="1300" spc="-5">
                <a:latin typeface="Times New Roman"/>
                <a:cs typeface="Times New Roman"/>
              </a:rPr>
              <a:t>Navigator, </a:t>
            </a:r>
            <a:r>
              <a:rPr dirty="0" sz="1300">
                <a:latin typeface="Times New Roman"/>
                <a:cs typeface="Times New Roman"/>
              </a:rPr>
              <a:t>right-click</a:t>
            </a:r>
            <a:r>
              <a:rPr dirty="0" sz="1300" spc="-15">
                <a:latin typeface="Times New Roman"/>
                <a:cs typeface="Times New Roman"/>
              </a:rPr>
              <a:t> </a:t>
            </a:r>
            <a:r>
              <a:rPr dirty="0" sz="1300" spc="-5" b="1">
                <a:latin typeface="Times New Roman"/>
                <a:cs typeface="Times New Roman"/>
              </a:rPr>
              <a:t>Tables</a:t>
            </a:r>
            <a:r>
              <a:rPr dirty="0" sz="1300" spc="-5">
                <a:latin typeface="Times New Roman"/>
                <a:cs typeface="Times New Roman"/>
              </a:rPr>
              <a:t>.</a:t>
            </a:r>
            <a:endParaRPr sz="1300">
              <a:latin typeface="Times New Roman"/>
              <a:cs typeface="Times New Roman"/>
            </a:endParaRPr>
          </a:p>
          <a:p>
            <a:pPr marL="507365" indent="-248285">
              <a:lnSpc>
                <a:spcPct val="100000"/>
              </a:lnSpc>
              <a:buAutoNum type="arabicPeriod"/>
              <a:tabLst>
                <a:tab pos="508000" algn="l"/>
              </a:tabLst>
            </a:pPr>
            <a:r>
              <a:rPr dirty="0" sz="1300">
                <a:latin typeface="Times New Roman"/>
                <a:cs typeface="Times New Roman"/>
              </a:rPr>
              <a:t>Select </a:t>
            </a:r>
            <a:r>
              <a:rPr dirty="0" sz="1300" spc="-5" b="1">
                <a:latin typeface="Times New Roman"/>
                <a:cs typeface="Times New Roman"/>
              </a:rPr>
              <a:t>Create</a:t>
            </a:r>
            <a:r>
              <a:rPr dirty="0" sz="1300" spc="-10" b="1">
                <a:latin typeface="Times New Roman"/>
                <a:cs typeface="Times New Roman"/>
              </a:rPr>
              <a:t> </a:t>
            </a:r>
            <a:r>
              <a:rPr dirty="0" sz="1300" b="1">
                <a:latin typeface="Times New Roman"/>
                <a:cs typeface="Times New Roman"/>
              </a:rPr>
              <a:t>TABLE</a:t>
            </a:r>
            <a:r>
              <a:rPr dirty="0" sz="1300">
                <a:latin typeface="Times New Roman"/>
                <a:cs typeface="Times New Roman"/>
              </a:rPr>
              <a:t>.</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In the Create Table dialog box, </a:t>
            </a:r>
            <a:r>
              <a:rPr dirty="0" sz="1300" spc="-5">
                <a:latin typeface="Times New Roman"/>
                <a:cs typeface="Times New Roman"/>
              </a:rPr>
              <a:t>select </a:t>
            </a:r>
            <a:r>
              <a:rPr dirty="0" sz="1300" spc="-5" b="1">
                <a:latin typeface="Times New Roman"/>
                <a:cs typeface="Times New Roman"/>
              </a:rPr>
              <a:t>Show Advanced Options</a:t>
            </a:r>
            <a:r>
              <a:rPr dirty="0" sz="1300" spc="-5">
                <a:latin typeface="Times New Roman"/>
                <a:cs typeface="Times New Roman"/>
              </a:rPr>
              <a:t>.</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Specify column</a:t>
            </a:r>
            <a:r>
              <a:rPr dirty="0" sz="1300" spc="-5">
                <a:latin typeface="Times New Roman"/>
                <a:cs typeface="Times New Roman"/>
              </a:rPr>
              <a:t> </a:t>
            </a:r>
            <a:r>
              <a:rPr dirty="0" sz="1300">
                <a:latin typeface="Times New Roman"/>
                <a:cs typeface="Times New Roman"/>
              </a:rPr>
              <a:t>information.</a:t>
            </a:r>
            <a:endParaRPr sz="1300">
              <a:latin typeface="Times New Roman"/>
              <a:cs typeface="Times New Roman"/>
            </a:endParaRPr>
          </a:p>
          <a:p>
            <a:pPr marL="507365" indent="-248285">
              <a:lnSpc>
                <a:spcPct val="100000"/>
              </a:lnSpc>
              <a:buAutoNum type="arabicPeriod"/>
              <a:tabLst>
                <a:tab pos="508000" algn="l"/>
              </a:tabLst>
            </a:pPr>
            <a:r>
              <a:rPr dirty="0" sz="1300">
                <a:latin typeface="Times New Roman"/>
                <a:cs typeface="Times New Roman"/>
              </a:rPr>
              <a:t>Click</a:t>
            </a:r>
            <a:r>
              <a:rPr dirty="0" sz="1300" spc="-10">
                <a:latin typeface="Times New Roman"/>
                <a:cs typeface="Times New Roman"/>
              </a:rPr>
              <a:t> </a:t>
            </a:r>
            <a:r>
              <a:rPr dirty="0" sz="1300" b="1">
                <a:latin typeface="Times New Roman"/>
                <a:cs typeface="Times New Roman"/>
              </a:rPr>
              <a:t>OK</a:t>
            </a:r>
            <a:r>
              <a:rPr dirty="0" sz="1300">
                <a:latin typeface="Times New Roman"/>
                <a:cs typeface="Times New Roman"/>
              </a:rPr>
              <a:t>.</a:t>
            </a:r>
            <a:endParaRPr sz="1300">
              <a:latin typeface="Times New Roman"/>
              <a:cs typeface="Times New Roman"/>
            </a:endParaRPr>
          </a:p>
          <a:p>
            <a:pPr algn="just" marL="136525" marR="5080">
              <a:lnSpc>
                <a:spcPct val="100000"/>
              </a:lnSpc>
              <a:spcBef>
                <a:spcPts val="390"/>
              </a:spcBef>
            </a:pPr>
            <a:r>
              <a:rPr dirty="0" sz="1300" spc="-5">
                <a:latin typeface="Times New Roman"/>
                <a:cs typeface="Times New Roman"/>
              </a:rPr>
              <a:t>Although </a:t>
            </a:r>
            <a:r>
              <a:rPr dirty="0" sz="1300">
                <a:latin typeface="Times New Roman"/>
                <a:cs typeface="Times New Roman"/>
              </a:rPr>
              <a:t>it is not required, you </a:t>
            </a:r>
            <a:r>
              <a:rPr dirty="0" sz="1300" spc="-5">
                <a:latin typeface="Times New Roman"/>
                <a:cs typeface="Times New Roman"/>
              </a:rPr>
              <a:t>should </a:t>
            </a:r>
            <a:r>
              <a:rPr dirty="0" sz="1300">
                <a:latin typeface="Times New Roman"/>
                <a:cs typeface="Times New Roman"/>
              </a:rPr>
              <a:t>also specify a primary key </a:t>
            </a:r>
            <a:r>
              <a:rPr dirty="0" sz="1300" spc="-5">
                <a:latin typeface="Times New Roman"/>
                <a:cs typeface="Times New Roman"/>
              </a:rPr>
              <a:t>using </a:t>
            </a:r>
            <a:r>
              <a:rPr dirty="0" sz="1300">
                <a:latin typeface="Times New Roman"/>
                <a:cs typeface="Times New Roman"/>
              </a:rPr>
              <a:t>the Primary Key tab  in the dialog box. </a:t>
            </a:r>
            <a:r>
              <a:rPr dirty="0" sz="1300" spc="-5">
                <a:latin typeface="Times New Roman"/>
                <a:cs typeface="Times New Roman"/>
              </a:rPr>
              <a:t>Sometimes, </a:t>
            </a:r>
            <a:r>
              <a:rPr dirty="0" sz="1300">
                <a:latin typeface="Times New Roman"/>
                <a:cs typeface="Times New Roman"/>
              </a:rPr>
              <a:t>you may want to edit the table that you have created. To edit a  table, right-click the table in the Connections Navigator, and select</a:t>
            </a:r>
            <a:r>
              <a:rPr dirty="0" sz="1300" spc="-15">
                <a:latin typeface="Times New Roman"/>
                <a:cs typeface="Times New Roman"/>
              </a:rPr>
              <a:t> </a:t>
            </a:r>
            <a:r>
              <a:rPr dirty="0" sz="1300" spc="-5" b="1">
                <a:latin typeface="Times New Roman"/>
                <a:cs typeface="Times New Roman"/>
              </a:rPr>
              <a:t>Edit</a:t>
            </a:r>
            <a:r>
              <a:rPr dirty="0" sz="1300" spc="-5">
                <a:latin typeface="Times New Roman"/>
                <a:cs typeface="Times New Roman"/>
              </a:rPr>
              <a:t>.</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1</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0810"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iii</a:t>
            </a:r>
            <a:endParaRPr sz="1000">
              <a:latin typeface="Arial"/>
              <a:cs typeface="Arial"/>
            </a:endParaRPr>
          </a:p>
        </p:txBody>
      </p:sp>
      <p:sp>
        <p:nvSpPr>
          <p:cNvPr id="3" name="object 3"/>
          <p:cNvSpPr txBox="1"/>
          <p:nvPr/>
        </p:nvSpPr>
        <p:spPr>
          <a:xfrm>
            <a:off x="1358900" y="890270"/>
            <a:ext cx="795655" cy="238760"/>
          </a:xfrm>
          <a:prstGeom prst="rect">
            <a:avLst/>
          </a:prstGeom>
        </p:spPr>
        <p:txBody>
          <a:bodyPr wrap="square" lIns="0" tIns="12065" rIns="0" bIns="0" rtlCol="0" vert="horz">
            <a:spAutoFit/>
          </a:bodyPr>
          <a:lstStyle/>
          <a:p>
            <a:pPr marL="12700">
              <a:lnSpc>
                <a:spcPct val="100000"/>
              </a:lnSpc>
              <a:spcBef>
                <a:spcPts val="95"/>
              </a:spcBef>
            </a:pPr>
            <a:r>
              <a:rPr dirty="0" sz="1400" spc="-5" b="1">
                <a:latin typeface="Arial"/>
                <a:cs typeface="Arial"/>
              </a:rPr>
              <a:t>Contents</a:t>
            </a:r>
            <a:endParaRPr sz="1400">
              <a:latin typeface="Arial"/>
              <a:cs typeface="Arial"/>
            </a:endParaRPr>
          </a:p>
        </p:txBody>
      </p:sp>
      <p:sp>
        <p:nvSpPr>
          <p:cNvPr id="4" name="object 4"/>
          <p:cNvSpPr txBox="1"/>
          <p:nvPr/>
        </p:nvSpPr>
        <p:spPr>
          <a:xfrm>
            <a:off x="1358900" y="1939530"/>
            <a:ext cx="4074160" cy="705612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a:t>
            </a:r>
            <a:endParaRPr sz="1100">
              <a:latin typeface="Arial"/>
              <a:cs typeface="Arial"/>
            </a:endParaRPr>
          </a:p>
          <a:p>
            <a:pPr>
              <a:lnSpc>
                <a:spcPct val="100000"/>
              </a:lnSpc>
              <a:spcBef>
                <a:spcPts val="35"/>
              </a:spcBef>
            </a:pPr>
            <a:endParaRPr sz="1550">
              <a:latin typeface="Arial"/>
              <a:cs typeface="Arial"/>
            </a:endParaRPr>
          </a:p>
          <a:p>
            <a:pPr marL="12700">
              <a:lnSpc>
                <a:spcPct val="100000"/>
              </a:lnSpc>
              <a:tabLst>
                <a:tab pos="241300" algn="l"/>
              </a:tabLst>
            </a:pPr>
            <a:r>
              <a:rPr dirty="0" sz="1100" spc="-5" b="1">
                <a:latin typeface="Arial"/>
                <a:cs typeface="Arial"/>
              </a:rPr>
              <a:t>I	Introduction</a:t>
            </a:r>
            <a:endParaRPr sz="1100">
              <a:latin typeface="Arial"/>
              <a:cs typeface="Arial"/>
            </a:endParaRPr>
          </a:p>
          <a:p>
            <a:pPr marL="240665">
              <a:lnSpc>
                <a:spcPct val="100000"/>
              </a:lnSpc>
              <a:spcBef>
                <a:spcPts val="254"/>
              </a:spcBef>
            </a:pPr>
            <a:r>
              <a:rPr dirty="0" sz="1100" spc="-5">
                <a:latin typeface="Arial"/>
                <a:cs typeface="Arial"/>
              </a:rPr>
              <a:t>Lesson Objectives</a:t>
            </a:r>
            <a:r>
              <a:rPr dirty="0" sz="1100" spc="10">
                <a:latin typeface="Arial"/>
                <a:cs typeface="Arial"/>
              </a:rPr>
              <a:t> </a:t>
            </a:r>
            <a:r>
              <a:rPr dirty="0" sz="1100" spc="-5">
                <a:latin typeface="Arial"/>
                <a:cs typeface="Arial"/>
              </a:rPr>
              <a:t>I-2</a:t>
            </a:r>
            <a:endParaRPr sz="1100">
              <a:latin typeface="Arial"/>
              <a:cs typeface="Arial"/>
            </a:endParaRPr>
          </a:p>
          <a:p>
            <a:pPr marL="240665" marR="2403475">
              <a:lnSpc>
                <a:spcPct val="119500"/>
              </a:lnSpc>
              <a:spcBef>
                <a:spcPts val="5"/>
              </a:spcBef>
            </a:pPr>
            <a:r>
              <a:rPr dirty="0" sz="1100" spc="-5">
                <a:latin typeface="Arial"/>
                <a:cs typeface="Arial"/>
              </a:rPr>
              <a:t>Course Objectives I-3  Course Agenda I-4</a:t>
            </a:r>
            <a:endParaRPr sz="1100">
              <a:latin typeface="Arial"/>
              <a:cs typeface="Arial"/>
            </a:endParaRPr>
          </a:p>
          <a:p>
            <a:pPr marL="240665">
              <a:lnSpc>
                <a:spcPct val="100000"/>
              </a:lnSpc>
              <a:spcBef>
                <a:spcPts val="265"/>
              </a:spcBef>
            </a:pPr>
            <a:r>
              <a:rPr dirty="0" sz="1100" spc="-5">
                <a:latin typeface="Arial"/>
                <a:cs typeface="Arial"/>
              </a:rPr>
              <a:t>Human Resources (HR) Schema</a:t>
            </a:r>
            <a:r>
              <a:rPr dirty="0" sz="1100" spc="25">
                <a:latin typeface="Arial"/>
                <a:cs typeface="Arial"/>
              </a:rPr>
              <a:t> </a:t>
            </a:r>
            <a:r>
              <a:rPr dirty="0" sz="1100" spc="-5">
                <a:latin typeface="Arial"/>
                <a:cs typeface="Arial"/>
              </a:rPr>
              <a:t>I-7</a:t>
            </a:r>
            <a:endParaRPr sz="1100">
              <a:latin typeface="Arial"/>
              <a:cs typeface="Arial"/>
            </a:endParaRPr>
          </a:p>
          <a:p>
            <a:pPr marL="240665" marR="5080">
              <a:lnSpc>
                <a:spcPct val="119500"/>
              </a:lnSpc>
              <a:spcBef>
                <a:spcPts val="10"/>
              </a:spcBef>
            </a:pPr>
            <a:r>
              <a:rPr dirty="0" sz="1100" spc="-5">
                <a:latin typeface="Arial"/>
                <a:cs typeface="Arial"/>
              </a:rPr>
              <a:t>Creating a Modularized and Layered Subprogram Design I-8  Modularizing Development with PL/SQL Blocks</a:t>
            </a:r>
            <a:r>
              <a:rPr dirty="0" sz="1100" spc="45">
                <a:latin typeface="Arial"/>
                <a:cs typeface="Arial"/>
              </a:rPr>
              <a:t> </a:t>
            </a:r>
            <a:r>
              <a:rPr dirty="0" sz="1100" spc="-5">
                <a:latin typeface="Arial"/>
                <a:cs typeface="Arial"/>
              </a:rPr>
              <a:t>I-9</a:t>
            </a:r>
            <a:endParaRPr sz="1100">
              <a:latin typeface="Arial"/>
              <a:cs typeface="Arial"/>
            </a:endParaRPr>
          </a:p>
          <a:p>
            <a:pPr marL="240665" marR="1223010">
              <a:lnSpc>
                <a:spcPct val="119800"/>
              </a:lnSpc>
            </a:pPr>
            <a:r>
              <a:rPr dirty="0" sz="1100" spc="-5">
                <a:latin typeface="Arial"/>
                <a:cs typeface="Arial"/>
              </a:rPr>
              <a:t>Review of Anonymous Blocks I-10  Introduction to PL/SQL Procedures I-11  Introduction to PL/SQL Functions I-12  Introduction to PL/SQL Packages I-13  Introduction to PL/SQL Triggers I-14  PL/SQL Execution Environment I-15  PL/SQL Development Environments I-16  Coding PL/SQL in </a:t>
            </a:r>
            <a:r>
              <a:rPr dirty="0" sz="1100" spc="-5" i="1">
                <a:latin typeface="Times New Roman"/>
                <a:cs typeface="Times New Roman"/>
              </a:rPr>
              <a:t>i</a:t>
            </a:r>
            <a:r>
              <a:rPr dirty="0" sz="1100" spc="-5">
                <a:latin typeface="Arial"/>
                <a:cs typeface="Arial"/>
              </a:rPr>
              <a:t>SQL*Plus I-17  Coding PL/SQL in SQL*Plus</a:t>
            </a:r>
            <a:r>
              <a:rPr dirty="0" sz="1100" spc="25">
                <a:latin typeface="Arial"/>
                <a:cs typeface="Arial"/>
              </a:rPr>
              <a:t> </a:t>
            </a:r>
            <a:r>
              <a:rPr dirty="0" sz="1100" spc="-5">
                <a:latin typeface="Arial"/>
                <a:cs typeface="Arial"/>
              </a:rPr>
              <a:t>I-18</a:t>
            </a:r>
            <a:endParaRPr sz="1100">
              <a:latin typeface="Arial"/>
              <a:cs typeface="Arial"/>
            </a:endParaRPr>
          </a:p>
          <a:p>
            <a:pPr marL="240665" marR="1153160">
              <a:lnSpc>
                <a:spcPts val="1580"/>
              </a:lnSpc>
              <a:spcBef>
                <a:spcPts val="95"/>
              </a:spcBef>
            </a:pPr>
            <a:r>
              <a:rPr dirty="0" sz="1100" spc="-5">
                <a:latin typeface="Arial"/>
                <a:cs typeface="Arial"/>
              </a:rPr>
              <a:t>Coding PL/SQL in Oracle JDeveloper I-19  Summary</a:t>
            </a:r>
            <a:r>
              <a:rPr dirty="0" sz="1100" spc="5">
                <a:latin typeface="Arial"/>
                <a:cs typeface="Arial"/>
              </a:rPr>
              <a:t> </a:t>
            </a:r>
            <a:r>
              <a:rPr dirty="0" sz="1100">
                <a:latin typeface="Arial"/>
                <a:cs typeface="Arial"/>
              </a:rPr>
              <a:t>I-20</a:t>
            </a:r>
            <a:endParaRPr sz="1100">
              <a:latin typeface="Arial"/>
              <a:cs typeface="Arial"/>
            </a:endParaRPr>
          </a:p>
          <a:p>
            <a:pPr marL="240665">
              <a:lnSpc>
                <a:spcPct val="100000"/>
              </a:lnSpc>
              <a:spcBef>
                <a:spcPts val="165"/>
              </a:spcBef>
            </a:pPr>
            <a:r>
              <a:rPr dirty="0" sz="1100" spc="-5">
                <a:latin typeface="Arial"/>
                <a:cs typeface="Arial"/>
              </a:rPr>
              <a:t>Practice I: Overview</a:t>
            </a:r>
            <a:r>
              <a:rPr dirty="0" sz="1100" spc="15">
                <a:latin typeface="Arial"/>
                <a:cs typeface="Arial"/>
              </a:rPr>
              <a:t> </a:t>
            </a:r>
            <a:r>
              <a:rPr dirty="0" sz="1100">
                <a:latin typeface="Arial"/>
                <a:cs typeface="Arial"/>
              </a:rPr>
              <a:t>I-21</a:t>
            </a:r>
            <a:endParaRPr sz="1100">
              <a:latin typeface="Arial"/>
              <a:cs typeface="Arial"/>
            </a:endParaRPr>
          </a:p>
          <a:p>
            <a:pPr>
              <a:lnSpc>
                <a:spcPct val="100000"/>
              </a:lnSpc>
              <a:spcBef>
                <a:spcPts val="45"/>
              </a:spcBef>
            </a:pPr>
            <a:endParaRPr sz="1550">
              <a:latin typeface="Arial"/>
              <a:cs typeface="Arial"/>
            </a:endParaRPr>
          </a:p>
          <a:p>
            <a:pPr marL="12700">
              <a:lnSpc>
                <a:spcPct val="100000"/>
              </a:lnSpc>
              <a:tabLst>
                <a:tab pos="240665" algn="l"/>
              </a:tabLst>
            </a:pPr>
            <a:r>
              <a:rPr dirty="0" sz="1100" spc="-5" b="1">
                <a:latin typeface="Arial"/>
                <a:cs typeface="Arial"/>
              </a:rPr>
              <a:t>1	Creating Stored</a:t>
            </a:r>
            <a:r>
              <a:rPr dirty="0" sz="1100" spc="5" b="1">
                <a:latin typeface="Arial"/>
                <a:cs typeface="Arial"/>
              </a:rPr>
              <a:t> </a:t>
            </a:r>
            <a:r>
              <a:rPr dirty="0" sz="1100" spc="-5" b="1">
                <a:latin typeface="Arial"/>
                <a:cs typeface="Arial"/>
              </a:rPr>
              <a:t>Procedures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1-2</a:t>
            </a:r>
            <a:endParaRPr sz="1100">
              <a:latin typeface="Arial"/>
              <a:cs typeface="Arial"/>
            </a:endParaRPr>
          </a:p>
          <a:p>
            <a:pPr marL="240665">
              <a:lnSpc>
                <a:spcPct val="100000"/>
              </a:lnSpc>
              <a:spcBef>
                <a:spcPts val="260"/>
              </a:spcBef>
            </a:pPr>
            <a:r>
              <a:rPr dirty="0" sz="1100" spc="-5">
                <a:latin typeface="Arial"/>
                <a:cs typeface="Arial"/>
              </a:rPr>
              <a:t>What Is a Procedure?</a:t>
            </a:r>
            <a:r>
              <a:rPr dirty="0" sz="1100" spc="20">
                <a:latin typeface="Arial"/>
                <a:cs typeface="Arial"/>
              </a:rPr>
              <a:t> </a:t>
            </a:r>
            <a:r>
              <a:rPr dirty="0" sz="1100" spc="-5">
                <a:latin typeface="Arial"/>
                <a:cs typeface="Arial"/>
              </a:rPr>
              <a:t>1-3</a:t>
            </a:r>
            <a:endParaRPr sz="1100">
              <a:latin typeface="Arial"/>
              <a:cs typeface="Arial"/>
            </a:endParaRPr>
          </a:p>
          <a:p>
            <a:pPr marL="240665" marR="1557655">
              <a:lnSpc>
                <a:spcPct val="119500"/>
              </a:lnSpc>
              <a:spcBef>
                <a:spcPts val="5"/>
              </a:spcBef>
            </a:pPr>
            <a:r>
              <a:rPr dirty="0" sz="1100" spc="-5">
                <a:latin typeface="Arial"/>
                <a:cs typeface="Arial"/>
              </a:rPr>
              <a:t>Syntax for Creating Procedures 1-4  Developing Procedures</a:t>
            </a:r>
            <a:r>
              <a:rPr dirty="0" sz="1100" spc="5">
                <a:latin typeface="Arial"/>
                <a:cs typeface="Arial"/>
              </a:rPr>
              <a:t> </a:t>
            </a:r>
            <a:r>
              <a:rPr dirty="0" sz="1100" spc="-5">
                <a:latin typeface="Arial"/>
                <a:cs typeface="Arial"/>
              </a:rPr>
              <a:t>1-5</a:t>
            </a:r>
            <a:endParaRPr sz="1100">
              <a:latin typeface="Arial"/>
              <a:cs typeface="Arial"/>
            </a:endParaRPr>
          </a:p>
          <a:p>
            <a:pPr marL="240665">
              <a:lnSpc>
                <a:spcPct val="100000"/>
              </a:lnSpc>
              <a:spcBef>
                <a:spcPts val="265"/>
              </a:spcBef>
            </a:pPr>
            <a:r>
              <a:rPr dirty="0" sz="1100" spc="-5">
                <a:latin typeface="Arial"/>
                <a:cs typeface="Arial"/>
              </a:rPr>
              <a:t>What Are Parameters?</a:t>
            </a:r>
            <a:r>
              <a:rPr dirty="0" sz="1100" spc="15">
                <a:latin typeface="Arial"/>
                <a:cs typeface="Arial"/>
              </a:rPr>
              <a:t> </a:t>
            </a:r>
            <a:r>
              <a:rPr dirty="0" sz="1100" spc="-5">
                <a:latin typeface="Arial"/>
                <a:cs typeface="Arial"/>
              </a:rPr>
              <a:t>1-6</a:t>
            </a:r>
            <a:endParaRPr sz="1100">
              <a:latin typeface="Arial"/>
              <a:cs typeface="Arial"/>
            </a:endParaRPr>
          </a:p>
          <a:p>
            <a:pPr marL="240665" marR="1611630">
              <a:lnSpc>
                <a:spcPts val="1580"/>
              </a:lnSpc>
              <a:spcBef>
                <a:spcPts val="95"/>
              </a:spcBef>
            </a:pPr>
            <a:r>
              <a:rPr dirty="0" sz="1100" spc="-5">
                <a:latin typeface="Arial"/>
                <a:cs typeface="Arial"/>
              </a:rPr>
              <a:t>Formal and Actual Parameters 1-7  Procedural Parameter Modes</a:t>
            </a:r>
            <a:r>
              <a:rPr dirty="0" sz="1100" spc="20">
                <a:latin typeface="Arial"/>
                <a:cs typeface="Arial"/>
              </a:rPr>
              <a:t> </a:t>
            </a:r>
            <a:r>
              <a:rPr dirty="0" sz="1100" spc="-5">
                <a:latin typeface="Arial"/>
                <a:cs typeface="Arial"/>
              </a:rPr>
              <a:t>1-8</a:t>
            </a:r>
            <a:endParaRPr sz="1100">
              <a:latin typeface="Arial"/>
              <a:cs typeface="Arial"/>
            </a:endParaRPr>
          </a:p>
          <a:p>
            <a:pPr marL="240665">
              <a:lnSpc>
                <a:spcPct val="100000"/>
              </a:lnSpc>
              <a:spcBef>
                <a:spcPts val="200"/>
              </a:spcBef>
            </a:pPr>
            <a:r>
              <a:rPr dirty="0" sz="1100" spc="-5">
                <a:latin typeface="Arial"/>
                <a:cs typeface="Arial"/>
              </a:rPr>
              <a:t>Using </a:t>
            </a:r>
            <a:r>
              <a:rPr dirty="0" sz="1100" spc="-5">
                <a:latin typeface="Courier New"/>
                <a:cs typeface="Courier New"/>
              </a:rPr>
              <a:t>IN </a:t>
            </a:r>
            <a:r>
              <a:rPr dirty="0" sz="1100" spc="-5">
                <a:latin typeface="Arial"/>
                <a:cs typeface="Arial"/>
              </a:rPr>
              <a:t>Parameters: Example</a:t>
            </a:r>
            <a:r>
              <a:rPr dirty="0" sz="1100" spc="270">
                <a:latin typeface="Arial"/>
                <a:cs typeface="Arial"/>
              </a:rPr>
              <a:t> </a:t>
            </a:r>
            <a:r>
              <a:rPr dirty="0" sz="1100" spc="-5">
                <a:latin typeface="Arial"/>
                <a:cs typeface="Arial"/>
              </a:rPr>
              <a:t>1-9</a:t>
            </a:r>
            <a:endParaRPr sz="1100">
              <a:latin typeface="Arial"/>
              <a:cs typeface="Arial"/>
            </a:endParaRPr>
          </a:p>
          <a:p>
            <a:pPr marL="240665" marR="918210">
              <a:lnSpc>
                <a:spcPct val="124700"/>
              </a:lnSpc>
              <a:spcBef>
                <a:spcPts val="35"/>
              </a:spcBef>
            </a:pPr>
            <a:r>
              <a:rPr dirty="0" sz="1100" spc="-5">
                <a:latin typeface="Arial"/>
                <a:cs typeface="Arial"/>
              </a:rPr>
              <a:t>Using </a:t>
            </a:r>
            <a:r>
              <a:rPr dirty="0" sz="1100" spc="-5">
                <a:latin typeface="Courier New"/>
                <a:cs typeface="Courier New"/>
              </a:rPr>
              <a:t>OUT </a:t>
            </a:r>
            <a:r>
              <a:rPr dirty="0" sz="1100" spc="-5">
                <a:latin typeface="Arial"/>
                <a:cs typeface="Arial"/>
              </a:rPr>
              <a:t>Parameters: Example 1-10  Viewing </a:t>
            </a:r>
            <a:r>
              <a:rPr dirty="0" sz="1100" spc="-5">
                <a:latin typeface="Courier New"/>
                <a:cs typeface="Courier New"/>
              </a:rPr>
              <a:t>OUT </a:t>
            </a:r>
            <a:r>
              <a:rPr dirty="0" sz="1100" spc="-5">
                <a:latin typeface="Arial"/>
                <a:cs typeface="Arial"/>
              </a:rPr>
              <a:t>Parameters with </a:t>
            </a:r>
            <a:r>
              <a:rPr dirty="0" sz="1100" spc="-5" i="1">
                <a:latin typeface="Times New Roman"/>
                <a:cs typeface="Times New Roman"/>
              </a:rPr>
              <a:t>i</a:t>
            </a:r>
            <a:r>
              <a:rPr dirty="0" sz="1100" spc="-5">
                <a:latin typeface="Arial"/>
                <a:cs typeface="Arial"/>
              </a:rPr>
              <a:t>SQL*Plus</a:t>
            </a:r>
            <a:r>
              <a:rPr dirty="0" sz="1100" spc="20">
                <a:latin typeface="Arial"/>
                <a:cs typeface="Arial"/>
              </a:rPr>
              <a:t> </a:t>
            </a:r>
            <a:r>
              <a:rPr dirty="0" sz="1100" spc="-5">
                <a:latin typeface="Arial"/>
                <a:cs typeface="Arial"/>
              </a:rPr>
              <a:t>1-11  Calling PL/SQL Using Host Variables 1-12  Using </a:t>
            </a:r>
            <a:r>
              <a:rPr dirty="0" sz="1100" spc="-5">
                <a:latin typeface="Courier New"/>
                <a:cs typeface="Courier New"/>
              </a:rPr>
              <a:t>IN OUT </a:t>
            </a:r>
            <a:r>
              <a:rPr dirty="0" sz="1100" spc="-5">
                <a:latin typeface="Arial"/>
                <a:cs typeface="Arial"/>
              </a:rPr>
              <a:t>Parameters: Example 1-13</a:t>
            </a:r>
            <a:endParaRPr sz="1100">
              <a:latin typeface="Arial"/>
              <a:cs typeface="Arial"/>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10</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029205" y="873506"/>
            <a:ext cx="368998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Trigger Event Types </a:t>
            </a:r>
            <a:r>
              <a:rPr dirty="0" sz="2000" spc="-5" b="1">
                <a:latin typeface="Arial"/>
                <a:cs typeface="Arial"/>
              </a:rPr>
              <a:t>and</a:t>
            </a:r>
            <a:r>
              <a:rPr dirty="0" sz="2000" spc="-50" b="1">
                <a:latin typeface="Arial"/>
                <a:cs typeface="Arial"/>
              </a:rPr>
              <a:t> </a:t>
            </a:r>
            <a:r>
              <a:rPr dirty="0" sz="2000" spc="-5" b="1">
                <a:latin typeface="Arial"/>
                <a:cs typeface="Arial"/>
              </a:rPr>
              <a:t>Body</a:t>
            </a:r>
            <a:endParaRPr sz="2000">
              <a:latin typeface="Arial"/>
              <a:cs typeface="Arial"/>
            </a:endParaRPr>
          </a:p>
        </p:txBody>
      </p:sp>
      <p:sp>
        <p:nvSpPr>
          <p:cNvPr id="7" name="object 7"/>
          <p:cNvSpPr txBox="1"/>
          <p:nvPr/>
        </p:nvSpPr>
        <p:spPr>
          <a:xfrm>
            <a:off x="1243583" y="1745561"/>
            <a:ext cx="4711700" cy="2755900"/>
          </a:xfrm>
          <a:prstGeom prst="rect">
            <a:avLst/>
          </a:prstGeom>
        </p:spPr>
        <p:txBody>
          <a:bodyPr wrap="square" lIns="0" tIns="62230" rIns="0" bIns="0" rtlCol="0" vert="horz">
            <a:spAutoFit/>
          </a:bodyPr>
          <a:lstStyle/>
          <a:p>
            <a:pPr>
              <a:lnSpc>
                <a:spcPct val="100000"/>
              </a:lnSpc>
              <a:spcBef>
                <a:spcPts val="490"/>
              </a:spcBef>
            </a:pPr>
            <a:r>
              <a:rPr dirty="0" sz="1550" spc="15" b="1">
                <a:latin typeface="Arial"/>
                <a:cs typeface="Arial"/>
              </a:rPr>
              <a:t>A </a:t>
            </a:r>
            <a:r>
              <a:rPr dirty="0" sz="1550" spc="10" b="1">
                <a:latin typeface="Arial"/>
                <a:cs typeface="Arial"/>
              </a:rPr>
              <a:t>trigger</a:t>
            </a:r>
            <a:r>
              <a:rPr dirty="0" sz="1550" spc="-10" b="1">
                <a:latin typeface="Arial"/>
                <a:cs typeface="Arial"/>
              </a:rPr>
              <a:t> </a:t>
            </a:r>
            <a:r>
              <a:rPr dirty="0" sz="1550" spc="10" b="1">
                <a:latin typeface="Arial"/>
                <a:cs typeface="Arial"/>
              </a:rPr>
              <a:t>event:</a:t>
            </a:r>
            <a:endParaRPr sz="1550">
              <a:latin typeface="Arial"/>
              <a:cs typeface="Arial"/>
            </a:endParaRPr>
          </a:p>
          <a:p>
            <a:pPr marL="407670" marR="5080" indent="-327025">
              <a:lnSpc>
                <a:spcPct val="101600"/>
              </a:lnSpc>
              <a:spcBef>
                <a:spcPts val="365"/>
              </a:spcBef>
              <a:buClr>
                <a:srgbClr val="FF0000"/>
              </a:buClr>
              <a:buFont typeface="Arial"/>
              <a:buChar char="•"/>
              <a:tabLst>
                <a:tab pos="407670" algn="l"/>
                <a:tab pos="408305" algn="l"/>
              </a:tabLst>
            </a:pPr>
            <a:r>
              <a:rPr dirty="0" sz="1550" spc="10" b="1">
                <a:latin typeface="Arial"/>
                <a:cs typeface="Arial"/>
              </a:rPr>
              <a:t>Determines which </a:t>
            </a:r>
            <a:r>
              <a:rPr dirty="0" sz="1550" spc="15" b="1">
                <a:latin typeface="Arial"/>
                <a:cs typeface="Arial"/>
              </a:rPr>
              <a:t>DML </a:t>
            </a:r>
            <a:r>
              <a:rPr dirty="0" sz="1550" spc="10" b="1">
                <a:latin typeface="Arial"/>
                <a:cs typeface="Arial"/>
              </a:rPr>
              <a:t>statement causes the  trigger to</a:t>
            </a:r>
            <a:r>
              <a:rPr dirty="0" sz="1550" spc="-5" b="1">
                <a:latin typeface="Arial"/>
                <a:cs typeface="Arial"/>
              </a:rPr>
              <a:t> </a:t>
            </a:r>
            <a:r>
              <a:rPr dirty="0" sz="1550" spc="10" b="1">
                <a:latin typeface="Arial"/>
                <a:cs typeface="Arial"/>
              </a:rPr>
              <a:t>execute</a:t>
            </a:r>
            <a:endParaRPr sz="1550">
              <a:latin typeface="Arial"/>
              <a:cs typeface="Arial"/>
            </a:endParaRPr>
          </a:p>
          <a:p>
            <a:pPr marL="407670" indent="-327025">
              <a:lnSpc>
                <a:spcPct val="100000"/>
              </a:lnSpc>
              <a:spcBef>
                <a:spcPts val="405"/>
              </a:spcBef>
              <a:buClr>
                <a:srgbClr val="FF0000"/>
              </a:buClr>
              <a:buFont typeface="Arial"/>
              <a:buChar char="•"/>
              <a:tabLst>
                <a:tab pos="407670" algn="l"/>
                <a:tab pos="408305" algn="l"/>
              </a:tabLst>
            </a:pPr>
            <a:r>
              <a:rPr dirty="0" sz="1550" spc="10" b="1">
                <a:latin typeface="Arial"/>
                <a:cs typeface="Arial"/>
              </a:rPr>
              <a:t>Types</a:t>
            </a:r>
            <a:r>
              <a:rPr dirty="0" sz="1550" spc="5" b="1">
                <a:latin typeface="Arial"/>
                <a:cs typeface="Arial"/>
              </a:rPr>
              <a:t> </a:t>
            </a:r>
            <a:r>
              <a:rPr dirty="0" sz="1550" spc="10" b="1">
                <a:latin typeface="Arial"/>
                <a:cs typeface="Arial"/>
              </a:rPr>
              <a:t>are:</a:t>
            </a:r>
            <a:endParaRPr sz="1550">
              <a:latin typeface="Arial"/>
              <a:cs typeface="Arial"/>
            </a:endParaRPr>
          </a:p>
          <a:p>
            <a:pPr lvl="1" marL="735330" indent="-245745">
              <a:lnSpc>
                <a:spcPct val="100000"/>
              </a:lnSpc>
              <a:spcBef>
                <a:spcPts val="245"/>
              </a:spcBef>
              <a:buClr>
                <a:srgbClr val="FF0000"/>
              </a:buClr>
              <a:buFont typeface="Arial"/>
              <a:buChar char="–"/>
              <a:tabLst>
                <a:tab pos="734695" algn="l"/>
                <a:tab pos="735965" algn="l"/>
              </a:tabLst>
            </a:pPr>
            <a:r>
              <a:rPr dirty="0" sz="1400" spc="15" b="1">
                <a:latin typeface="Courier New"/>
                <a:cs typeface="Courier New"/>
              </a:rPr>
              <a:t>INSERT</a:t>
            </a:r>
            <a:endParaRPr sz="1400">
              <a:latin typeface="Courier New"/>
              <a:cs typeface="Courier New"/>
            </a:endParaRPr>
          </a:p>
          <a:p>
            <a:pPr lvl="1" marL="735330" indent="-245745">
              <a:lnSpc>
                <a:spcPct val="100000"/>
              </a:lnSpc>
              <a:spcBef>
                <a:spcPts val="400"/>
              </a:spcBef>
              <a:buClr>
                <a:srgbClr val="FF0000"/>
              </a:buClr>
              <a:buFont typeface="Arial"/>
              <a:buChar char="–"/>
              <a:tabLst>
                <a:tab pos="734695" algn="l"/>
                <a:tab pos="735965" algn="l"/>
              </a:tabLst>
            </a:pPr>
            <a:r>
              <a:rPr dirty="0" sz="1400" spc="15" b="1">
                <a:latin typeface="Courier New"/>
                <a:cs typeface="Courier New"/>
              </a:rPr>
              <a:t>UPDATE [OF</a:t>
            </a:r>
            <a:r>
              <a:rPr dirty="0" sz="1400" spc="5" b="1">
                <a:latin typeface="Courier New"/>
                <a:cs typeface="Courier New"/>
              </a:rPr>
              <a:t> </a:t>
            </a:r>
            <a:r>
              <a:rPr dirty="0" sz="1400" spc="15" b="1">
                <a:latin typeface="Courier New"/>
                <a:cs typeface="Courier New"/>
              </a:rPr>
              <a:t>column]</a:t>
            </a:r>
            <a:endParaRPr sz="1400">
              <a:latin typeface="Courier New"/>
              <a:cs typeface="Courier New"/>
            </a:endParaRPr>
          </a:p>
          <a:p>
            <a:pPr lvl="1" marL="735330" indent="-245745">
              <a:lnSpc>
                <a:spcPct val="100000"/>
              </a:lnSpc>
              <a:spcBef>
                <a:spcPts val="355"/>
              </a:spcBef>
              <a:buClr>
                <a:srgbClr val="FF0000"/>
              </a:buClr>
              <a:buFont typeface="Arial"/>
              <a:buChar char="–"/>
              <a:tabLst>
                <a:tab pos="734695" algn="l"/>
                <a:tab pos="735965" algn="l"/>
              </a:tabLst>
            </a:pPr>
            <a:r>
              <a:rPr dirty="0" sz="1400" spc="15" b="1">
                <a:latin typeface="Courier New"/>
                <a:cs typeface="Courier New"/>
              </a:rPr>
              <a:t>DELETE</a:t>
            </a:r>
            <a:endParaRPr sz="1400">
              <a:latin typeface="Courier New"/>
              <a:cs typeface="Courier New"/>
            </a:endParaRPr>
          </a:p>
          <a:p>
            <a:pPr>
              <a:lnSpc>
                <a:spcPct val="100000"/>
              </a:lnSpc>
              <a:spcBef>
                <a:spcPts val="530"/>
              </a:spcBef>
            </a:pPr>
            <a:r>
              <a:rPr dirty="0" sz="1550" spc="15" b="1">
                <a:latin typeface="Arial"/>
                <a:cs typeface="Arial"/>
              </a:rPr>
              <a:t>A </a:t>
            </a:r>
            <a:r>
              <a:rPr dirty="0" sz="1550" spc="10" b="1">
                <a:latin typeface="Arial"/>
                <a:cs typeface="Arial"/>
              </a:rPr>
              <a:t>trigger</a:t>
            </a:r>
            <a:r>
              <a:rPr dirty="0" sz="1550" spc="-10" b="1">
                <a:latin typeface="Arial"/>
                <a:cs typeface="Arial"/>
              </a:rPr>
              <a:t> </a:t>
            </a:r>
            <a:r>
              <a:rPr dirty="0" sz="1550" spc="10" b="1">
                <a:latin typeface="Arial"/>
                <a:cs typeface="Arial"/>
              </a:rPr>
              <a:t>body:</a:t>
            </a:r>
            <a:endParaRPr sz="1550">
              <a:latin typeface="Arial"/>
              <a:cs typeface="Arial"/>
            </a:endParaRPr>
          </a:p>
          <a:p>
            <a:pPr marL="407670" indent="-327025">
              <a:lnSpc>
                <a:spcPct val="100000"/>
              </a:lnSpc>
              <a:spcBef>
                <a:spcPts val="395"/>
              </a:spcBef>
              <a:buClr>
                <a:srgbClr val="FF0000"/>
              </a:buClr>
              <a:buFont typeface="Arial"/>
              <a:buChar char="•"/>
              <a:tabLst>
                <a:tab pos="407670" algn="l"/>
                <a:tab pos="408305" algn="l"/>
              </a:tabLst>
            </a:pPr>
            <a:r>
              <a:rPr dirty="0" sz="1550" spc="10" b="1">
                <a:latin typeface="Arial"/>
                <a:cs typeface="Arial"/>
              </a:rPr>
              <a:t>Determines what action </a:t>
            </a:r>
            <a:r>
              <a:rPr dirty="0" sz="1550" spc="5" b="1">
                <a:latin typeface="Arial"/>
                <a:cs typeface="Arial"/>
              </a:rPr>
              <a:t>is</a:t>
            </a:r>
            <a:r>
              <a:rPr dirty="0" sz="1550" b="1">
                <a:latin typeface="Arial"/>
                <a:cs typeface="Arial"/>
              </a:rPr>
              <a:t> </a:t>
            </a:r>
            <a:r>
              <a:rPr dirty="0" sz="1550" spc="10" b="1">
                <a:latin typeface="Arial"/>
                <a:cs typeface="Arial"/>
              </a:rPr>
              <a:t>performed</a:t>
            </a:r>
            <a:endParaRPr sz="1550">
              <a:latin typeface="Arial"/>
              <a:cs typeface="Arial"/>
            </a:endParaRPr>
          </a:p>
          <a:p>
            <a:pPr marL="407670" indent="-327025">
              <a:lnSpc>
                <a:spcPct val="100000"/>
              </a:lnSpc>
              <a:spcBef>
                <a:spcPts val="285"/>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a PL/SQL block or a </a:t>
            </a:r>
            <a:r>
              <a:rPr dirty="0" sz="1550" spc="10" b="1">
                <a:latin typeface="Courier New"/>
                <a:cs typeface="Courier New"/>
              </a:rPr>
              <a:t>CALL</a:t>
            </a:r>
            <a:r>
              <a:rPr dirty="0" sz="1550" spc="-550" b="1">
                <a:latin typeface="Courier New"/>
                <a:cs typeface="Courier New"/>
              </a:rPr>
              <a:t> </a:t>
            </a:r>
            <a:r>
              <a:rPr dirty="0" sz="1550" spc="10" b="1">
                <a:latin typeface="Arial"/>
                <a:cs typeface="Arial"/>
              </a:rPr>
              <a:t>to a procedure</a:t>
            </a:r>
            <a:endParaRPr sz="1550">
              <a:latin typeface="Arial"/>
              <a:cs typeface="Arial"/>
            </a:endParaRPr>
          </a:p>
        </p:txBody>
      </p:sp>
      <p:sp>
        <p:nvSpPr>
          <p:cNvPr id="8" name="object 8"/>
          <p:cNvSpPr txBox="1"/>
          <p:nvPr/>
        </p:nvSpPr>
        <p:spPr>
          <a:xfrm>
            <a:off x="743204" y="5619272"/>
            <a:ext cx="6214110" cy="3376929"/>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Triggering Event</a:t>
            </a:r>
            <a:r>
              <a:rPr dirty="0" sz="1300" b="1">
                <a:latin typeface="Arial"/>
                <a:cs typeface="Arial"/>
              </a:rPr>
              <a:t> </a:t>
            </a:r>
            <a:r>
              <a:rPr dirty="0" sz="1300" spc="10" b="1">
                <a:latin typeface="Arial"/>
                <a:cs typeface="Arial"/>
              </a:rPr>
              <a:t>Types</a:t>
            </a:r>
            <a:endParaRPr sz="1300">
              <a:latin typeface="Arial"/>
              <a:cs typeface="Arial"/>
            </a:endParaRPr>
          </a:p>
          <a:p>
            <a:pPr algn="just" marL="137795" marR="36195">
              <a:lnSpc>
                <a:spcPct val="106100"/>
              </a:lnSpc>
              <a:spcBef>
                <a:spcPts val="219"/>
              </a:spcBef>
            </a:pPr>
            <a:r>
              <a:rPr dirty="0" sz="1300" spc="10">
                <a:latin typeface="Times New Roman"/>
                <a:cs typeface="Times New Roman"/>
              </a:rPr>
              <a:t>The </a:t>
            </a:r>
            <a:r>
              <a:rPr dirty="0" sz="1300" spc="5">
                <a:latin typeface="Times New Roman"/>
                <a:cs typeface="Times New Roman"/>
              </a:rPr>
              <a:t>triggering event </a:t>
            </a:r>
            <a:r>
              <a:rPr dirty="0" sz="1300" spc="10">
                <a:latin typeface="Times New Roman"/>
                <a:cs typeface="Times New Roman"/>
              </a:rPr>
              <a:t>or </a:t>
            </a:r>
            <a:r>
              <a:rPr dirty="0" sz="1300" spc="5">
                <a:latin typeface="Times New Roman"/>
                <a:cs typeface="Times New Roman"/>
              </a:rPr>
              <a:t>statement can be an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or </a:t>
            </a:r>
            <a:r>
              <a:rPr dirty="0" sz="1300" spc="15">
                <a:latin typeface="Courier New"/>
                <a:cs typeface="Courier New"/>
              </a:rPr>
              <a:t>DELETE</a:t>
            </a:r>
            <a:r>
              <a:rPr dirty="0" sz="1300" spc="-385">
                <a:latin typeface="Courier New"/>
                <a:cs typeface="Courier New"/>
              </a:rPr>
              <a:t> </a:t>
            </a:r>
            <a:r>
              <a:rPr dirty="0" sz="1300" spc="5">
                <a:latin typeface="Times New Roman"/>
                <a:cs typeface="Times New Roman"/>
              </a:rPr>
              <a:t>statement </a:t>
            </a:r>
            <a:r>
              <a:rPr dirty="0" sz="1300" spc="10">
                <a:latin typeface="Times New Roman"/>
                <a:cs typeface="Times New Roman"/>
              </a:rPr>
              <a:t>on  </a:t>
            </a:r>
            <a:r>
              <a:rPr dirty="0" sz="1300" spc="5">
                <a:latin typeface="Times New Roman"/>
                <a:cs typeface="Times New Roman"/>
              </a:rPr>
              <a:t>a</a:t>
            </a:r>
            <a:r>
              <a:rPr dirty="0" sz="130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algn="just" marL="514984" indent="-252095">
              <a:lnSpc>
                <a:spcPts val="1505"/>
              </a:lnSpc>
              <a:buChar char="•"/>
              <a:tabLst>
                <a:tab pos="515620" algn="l"/>
              </a:tabLst>
            </a:pPr>
            <a:r>
              <a:rPr dirty="0" sz="1300" spc="10">
                <a:latin typeface="Times New Roman"/>
                <a:cs typeface="Times New Roman"/>
              </a:rPr>
              <a:t>When </a:t>
            </a:r>
            <a:r>
              <a:rPr dirty="0" sz="1300" spc="5">
                <a:latin typeface="Times New Roman"/>
                <a:cs typeface="Times New Roman"/>
              </a:rPr>
              <a:t>the triggering event is an </a:t>
            </a:r>
            <a:r>
              <a:rPr dirty="0" sz="1300" spc="10">
                <a:latin typeface="Courier New"/>
                <a:cs typeface="Courier New"/>
              </a:rPr>
              <a:t>UPDATE</a:t>
            </a:r>
            <a:r>
              <a:rPr dirty="0" sz="1300" spc="-390">
                <a:latin typeface="Courier New"/>
                <a:cs typeface="Courier New"/>
              </a:rPr>
              <a:t> </a:t>
            </a:r>
            <a:r>
              <a:rPr dirty="0" sz="1300" spc="5">
                <a:latin typeface="Times New Roman"/>
                <a:cs typeface="Times New Roman"/>
              </a:rPr>
              <a:t>statement, </a:t>
            </a:r>
            <a:r>
              <a:rPr dirty="0" sz="1300" spc="10">
                <a:latin typeface="Times New Roman"/>
                <a:cs typeface="Times New Roman"/>
              </a:rPr>
              <a:t>you </a:t>
            </a:r>
            <a:r>
              <a:rPr dirty="0" sz="1300" spc="5">
                <a:latin typeface="Times New Roman"/>
                <a:cs typeface="Times New Roman"/>
              </a:rPr>
              <a:t>can include a </a:t>
            </a:r>
            <a:r>
              <a:rPr dirty="0" sz="1300" spc="10">
                <a:latin typeface="Times New Roman"/>
                <a:cs typeface="Times New Roman"/>
              </a:rPr>
              <a:t>column </a:t>
            </a:r>
            <a:r>
              <a:rPr dirty="0" sz="1300" spc="5">
                <a:latin typeface="Times New Roman"/>
                <a:cs typeface="Times New Roman"/>
              </a:rPr>
              <a:t>list to</a:t>
            </a:r>
            <a:endParaRPr sz="1300">
              <a:latin typeface="Times New Roman"/>
              <a:cs typeface="Times New Roman"/>
            </a:endParaRPr>
          </a:p>
          <a:p>
            <a:pPr algn="just" marL="514984" marR="237490">
              <a:lnSpc>
                <a:spcPct val="101299"/>
              </a:lnSpc>
              <a:spcBef>
                <a:spcPts val="80"/>
              </a:spcBef>
            </a:pPr>
            <a:r>
              <a:rPr dirty="0" sz="1300" spc="5">
                <a:latin typeface="Times New Roman"/>
                <a:cs typeface="Times New Roman"/>
              </a:rPr>
              <a:t>identify which </a:t>
            </a:r>
            <a:r>
              <a:rPr dirty="0" sz="1300" spc="10">
                <a:latin typeface="Times New Roman"/>
                <a:cs typeface="Times New Roman"/>
              </a:rPr>
              <a:t>columns </a:t>
            </a:r>
            <a:r>
              <a:rPr dirty="0" sz="1300" spc="5">
                <a:latin typeface="Times New Roman"/>
                <a:cs typeface="Times New Roman"/>
              </a:rPr>
              <a:t>must be changed to fire </a:t>
            </a:r>
            <a:r>
              <a:rPr dirty="0" sz="1300">
                <a:latin typeface="Times New Roman"/>
                <a:cs typeface="Times New Roman"/>
              </a:rPr>
              <a:t>the </a:t>
            </a:r>
            <a:r>
              <a:rPr dirty="0" sz="1300" spc="5">
                <a:latin typeface="Times New Roman"/>
                <a:cs typeface="Times New Roman"/>
              </a:rPr>
              <a:t>trigger. </a:t>
            </a:r>
            <a:r>
              <a:rPr dirty="0" sz="1300" spc="10">
                <a:latin typeface="Times New Roman"/>
                <a:cs typeface="Times New Roman"/>
              </a:rPr>
              <a:t>You </a:t>
            </a:r>
            <a:r>
              <a:rPr dirty="0" sz="1300" spc="5">
                <a:latin typeface="Times New Roman"/>
                <a:cs typeface="Times New Roman"/>
              </a:rPr>
              <a:t>cannot specify a  </a:t>
            </a:r>
            <a:r>
              <a:rPr dirty="0" sz="1300" spc="10">
                <a:latin typeface="Times New Roman"/>
                <a:cs typeface="Times New Roman"/>
              </a:rPr>
              <a:t>column</a:t>
            </a:r>
            <a:r>
              <a:rPr dirty="0" sz="1300" spc="5">
                <a:latin typeface="Times New Roman"/>
                <a:cs typeface="Times New Roman"/>
              </a:rPr>
              <a:t> list</a:t>
            </a:r>
            <a:r>
              <a:rPr dirty="0" sz="1300" spc="10">
                <a:latin typeface="Times New Roman"/>
                <a:cs typeface="Times New Roman"/>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an</a:t>
            </a:r>
            <a:r>
              <a:rPr dirty="0" sz="1300" spc="15">
                <a:latin typeface="Times New Roman"/>
                <a:cs typeface="Times New Roman"/>
              </a:rPr>
              <a:t> </a:t>
            </a:r>
            <a:r>
              <a:rPr dirty="0" sz="1300" spc="15">
                <a:latin typeface="Courier New"/>
                <a:cs typeface="Courier New"/>
              </a:rPr>
              <a:t>INSERT</a:t>
            </a:r>
            <a:r>
              <a:rPr dirty="0" sz="1300" spc="-445">
                <a:latin typeface="Courier New"/>
                <a:cs typeface="Courier New"/>
              </a:rPr>
              <a:t> </a:t>
            </a:r>
            <a:r>
              <a:rPr dirty="0" sz="1300" spc="5">
                <a:latin typeface="Times New Roman"/>
                <a:cs typeface="Times New Roman"/>
              </a:rPr>
              <a:t>or</a:t>
            </a:r>
            <a:r>
              <a:rPr dirty="0" sz="1300">
                <a:latin typeface="Times New Roman"/>
                <a:cs typeface="Times New Roman"/>
              </a:rPr>
              <a:t> </a:t>
            </a:r>
            <a:r>
              <a:rPr dirty="0" sz="1300" spc="5">
                <a:latin typeface="Times New Roman"/>
                <a:cs typeface="Times New Roman"/>
              </a:rPr>
              <a:t>for a</a:t>
            </a:r>
            <a:r>
              <a:rPr dirty="0" sz="1300" spc="10">
                <a:latin typeface="Times New Roman"/>
                <a:cs typeface="Times New Roman"/>
              </a:rPr>
              <a:t> </a:t>
            </a:r>
            <a:r>
              <a:rPr dirty="0" sz="1300" spc="15">
                <a:latin typeface="Courier New"/>
                <a:cs typeface="Courier New"/>
              </a:rPr>
              <a:t>DELETE</a:t>
            </a:r>
            <a:r>
              <a:rPr dirty="0" sz="1300" spc="-450">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because it</a:t>
            </a:r>
            <a:r>
              <a:rPr dirty="0" sz="1300" spc="10">
                <a:latin typeface="Times New Roman"/>
                <a:cs typeface="Times New Roman"/>
              </a:rPr>
              <a:t> </a:t>
            </a:r>
            <a:r>
              <a:rPr dirty="0" sz="1300" spc="5">
                <a:latin typeface="Times New Roman"/>
                <a:cs typeface="Times New Roman"/>
              </a:rPr>
              <a:t>always</a:t>
            </a:r>
            <a:r>
              <a:rPr dirty="0" sz="1300" spc="10">
                <a:latin typeface="Times New Roman"/>
                <a:cs typeface="Times New Roman"/>
              </a:rPr>
              <a:t> </a:t>
            </a:r>
            <a:r>
              <a:rPr dirty="0" sz="1300" spc="5">
                <a:latin typeface="Times New Roman"/>
                <a:cs typeface="Times New Roman"/>
              </a:rPr>
              <a:t>affects  entire</a:t>
            </a:r>
            <a:r>
              <a:rPr dirty="0" sz="1300">
                <a:latin typeface="Times New Roman"/>
                <a:cs typeface="Times New Roman"/>
              </a:rPr>
              <a:t> </a:t>
            </a:r>
            <a:r>
              <a:rPr dirty="0" sz="1300" spc="5">
                <a:latin typeface="Times New Roman"/>
                <a:cs typeface="Times New Roman"/>
              </a:rPr>
              <a:t>rows.</a:t>
            </a:r>
            <a:endParaRPr sz="1300">
              <a:latin typeface="Times New Roman"/>
              <a:cs typeface="Times New Roman"/>
            </a:endParaRPr>
          </a:p>
          <a:p>
            <a:pPr marL="1017905">
              <a:lnSpc>
                <a:spcPts val="1375"/>
              </a:lnSpc>
            </a:pPr>
            <a:r>
              <a:rPr dirty="0" sz="1200" spc="5">
                <a:latin typeface="Courier New"/>
                <a:cs typeface="Courier New"/>
              </a:rPr>
              <a:t>. . . UPDATE OF salary . .</a:t>
            </a:r>
            <a:r>
              <a:rPr dirty="0" sz="1200" spc="15">
                <a:latin typeface="Courier New"/>
                <a:cs typeface="Courier New"/>
              </a:rPr>
              <a:t> </a:t>
            </a:r>
            <a:r>
              <a:rPr dirty="0" sz="1200" spc="5">
                <a:latin typeface="Courier New"/>
                <a:cs typeface="Courier New"/>
              </a:rPr>
              <a:t>.</a:t>
            </a:r>
            <a:endParaRPr sz="1200">
              <a:latin typeface="Courier New"/>
              <a:cs typeface="Courier New"/>
            </a:endParaRPr>
          </a:p>
          <a:p>
            <a:pPr algn="just" marL="514984" indent="-252095">
              <a:lnSpc>
                <a:spcPts val="1525"/>
              </a:lnSpc>
              <a:spcBef>
                <a:spcPts val="105"/>
              </a:spcBef>
              <a:buChar char="•"/>
              <a:tabLst>
                <a:tab pos="515620" algn="l"/>
              </a:tabLst>
            </a:pPr>
            <a:r>
              <a:rPr dirty="0" sz="1300" spc="5">
                <a:latin typeface="Times New Roman"/>
                <a:cs typeface="Times New Roman"/>
              </a:rPr>
              <a:t>The triggering event </a:t>
            </a:r>
            <a:r>
              <a:rPr dirty="0" sz="1300" spc="10">
                <a:latin typeface="Times New Roman"/>
                <a:cs typeface="Times New Roman"/>
              </a:rPr>
              <a:t>can </a:t>
            </a:r>
            <a:r>
              <a:rPr dirty="0" sz="1300" spc="5">
                <a:latin typeface="Times New Roman"/>
                <a:cs typeface="Times New Roman"/>
              </a:rPr>
              <a:t>contain one, two, </a:t>
            </a:r>
            <a:r>
              <a:rPr dirty="0" sz="1300" spc="10">
                <a:latin typeface="Times New Roman"/>
                <a:cs typeface="Times New Roman"/>
              </a:rPr>
              <a:t>or all </a:t>
            </a:r>
            <a:r>
              <a:rPr dirty="0" sz="1300" spc="5">
                <a:latin typeface="Times New Roman"/>
                <a:cs typeface="Times New Roman"/>
              </a:rPr>
              <a:t>three </a:t>
            </a:r>
            <a:r>
              <a:rPr dirty="0" sz="1300" spc="10">
                <a:latin typeface="Times New Roman"/>
                <a:cs typeface="Times New Roman"/>
              </a:rPr>
              <a:t>of </a:t>
            </a:r>
            <a:r>
              <a:rPr dirty="0" sz="1300" spc="5">
                <a:latin typeface="Times New Roman"/>
                <a:cs typeface="Times New Roman"/>
              </a:rPr>
              <a:t>these </a:t>
            </a:r>
            <a:r>
              <a:rPr dirty="0" sz="1300" spc="10">
                <a:latin typeface="Times New Roman"/>
                <a:cs typeface="Times New Roman"/>
              </a:rPr>
              <a:t>DML</a:t>
            </a:r>
            <a:r>
              <a:rPr dirty="0" sz="1300" spc="30">
                <a:latin typeface="Times New Roman"/>
                <a:cs typeface="Times New Roman"/>
              </a:rPr>
              <a:t> </a:t>
            </a:r>
            <a:r>
              <a:rPr dirty="0" sz="1300" spc="5">
                <a:latin typeface="Times New Roman"/>
                <a:cs typeface="Times New Roman"/>
              </a:rPr>
              <a:t>operations.</a:t>
            </a:r>
            <a:endParaRPr sz="1300">
              <a:latin typeface="Times New Roman"/>
              <a:cs typeface="Times New Roman"/>
            </a:endParaRPr>
          </a:p>
          <a:p>
            <a:pPr marL="1017905">
              <a:lnSpc>
                <a:spcPts val="1405"/>
              </a:lnSpc>
            </a:pPr>
            <a:r>
              <a:rPr dirty="0" sz="1200" spc="5">
                <a:latin typeface="Courier New"/>
                <a:cs typeface="Courier New"/>
              </a:rPr>
              <a:t>. . . INSERT or UPDATE or DELETE</a:t>
            </a:r>
            <a:endParaRPr sz="1200">
              <a:latin typeface="Courier New"/>
              <a:cs typeface="Courier New"/>
            </a:endParaRPr>
          </a:p>
          <a:p>
            <a:pPr marL="1018540">
              <a:lnSpc>
                <a:spcPct val="100000"/>
              </a:lnSpc>
              <a:spcBef>
                <a:spcPts val="15"/>
              </a:spcBef>
            </a:pPr>
            <a:r>
              <a:rPr dirty="0" sz="1200" spc="5">
                <a:latin typeface="Courier New"/>
                <a:cs typeface="Courier New"/>
              </a:rPr>
              <a:t>. . . INSERT or UPDATE OF job_id . .</a:t>
            </a:r>
            <a:r>
              <a:rPr dirty="0" sz="1200" spc="40">
                <a:latin typeface="Courier New"/>
                <a:cs typeface="Courier New"/>
              </a:rPr>
              <a:t> </a:t>
            </a:r>
            <a:r>
              <a:rPr dirty="0" sz="1200" spc="5">
                <a:latin typeface="Courier New"/>
                <a:cs typeface="Courier New"/>
              </a:rPr>
              <a:t>.</a:t>
            </a:r>
            <a:endParaRPr sz="1200">
              <a:latin typeface="Courier New"/>
              <a:cs typeface="Courier New"/>
            </a:endParaRPr>
          </a:p>
          <a:p>
            <a:pPr marL="137795" marR="85090">
              <a:lnSpc>
                <a:spcPct val="101400"/>
              </a:lnSpc>
              <a:spcBef>
                <a:spcPts val="484"/>
              </a:spcBef>
            </a:pPr>
            <a:r>
              <a:rPr dirty="0" sz="1300" spc="10">
                <a:latin typeface="Times New Roman"/>
                <a:cs typeface="Times New Roman"/>
              </a:rPr>
              <a:t>The </a:t>
            </a:r>
            <a:r>
              <a:rPr dirty="0" sz="1300" spc="5">
                <a:latin typeface="Times New Roman"/>
                <a:cs typeface="Times New Roman"/>
              </a:rPr>
              <a:t>trigger </a:t>
            </a:r>
            <a:r>
              <a:rPr dirty="0" sz="1300" spc="10">
                <a:latin typeface="Times New Roman"/>
                <a:cs typeface="Times New Roman"/>
              </a:rPr>
              <a:t>body </a:t>
            </a:r>
            <a:r>
              <a:rPr dirty="0" sz="1300" spc="5">
                <a:latin typeface="Times New Roman"/>
                <a:cs typeface="Times New Roman"/>
              </a:rPr>
              <a:t>defines the </a:t>
            </a:r>
            <a:r>
              <a:rPr dirty="0" sz="1300" spc="10">
                <a:latin typeface="Times New Roman"/>
                <a:cs typeface="Times New Roman"/>
              </a:rPr>
              <a:t>action—that </a:t>
            </a:r>
            <a:r>
              <a:rPr dirty="0" sz="1300" spc="5">
                <a:latin typeface="Times New Roman"/>
                <a:cs typeface="Times New Roman"/>
              </a:rPr>
              <a:t>is, what </a:t>
            </a:r>
            <a:r>
              <a:rPr dirty="0" sz="1300" spc="10">
                <a:latin typeface="Times New Roman"/>
                <a:cs typeface="Times New Roman"/>
              </a:rPr>
              <a:t>needs </a:t>
            </a:r>
            <a:r>
              <a:rPr dirty="0" sz="1300" spc="5">
                <a:latin typeface="Times New Roman"/>
                <a:cs typeface="Times New Roman"/>
              </a:rPr>
              <a:t>to be done </a:t>
            </a:r>
            <a:r>
              <a:rPr dirty="0" sz="1300" spc="10">
                <a:latin typeface="Times New Roman"/>
                <a:cs typeface="Times New Roman"/>
              </a:rPr>
              <a:t>when </a:t>
            </a:r>
            <a:r>
              <a:rPr dirty="0" sz="1300" spc="5">
                <a:latin typeface="Times New Roman"/>
                <a:cs typeface="Times New Roman"/>
              </a:rPr>
              <a:t>the triggering  event is issued. </a:t>
            </a:r>
            <a:r>
              <a:rPr dirty="0" sz="1300" spc="10">
                <a:latin typeface="Times New Roman"/>
                <a:cs typeface="Times New Roman"/>
              </a:rPr>
              <a:t>The PL/SQL </a:t>
            </a:r>
            <a:r>
              <a:rPr dirty="0" sz="1300" spc="5">
                <a:latin typeface="Times New Roman"/>
                <a:cs typeface="Times New Roman"/>
              </a:rPr>
              <a:t>block </a:t>
            </a:r>
            <a:r>
              <a:rPr dirty="0" sz="1300" spc="10">
                <a:latin typeface="Times New Roman"/>
                <a:cs typeface="Times New Roman"/>
              </a:rPr>
              <a:t>can </a:t>
            </a:r>
            <a:r>
              <a:rPr dirty="0" sz="1300" spc="5">
                <a:latin typeface="Times New Roman"/>
                <a:cs typeface="Times New Roman"/>
              </a:rPr>
              <a:t>contain </a:t>
            </a:r>
            <a:r>
              <a:rPr dirty="0" sz="1300" spc="10">
                <a:latin typeface="Times New Roman"/>
                <a:cs typeface="Times New Roman"/>
              </a:rPr>
              <a:t>SQL </a:t>
            </a:r>
            <a:r>
              <a:rPr dirty="0" sz="1300" spc="5">
                <a:latin typeface="Times New Roman"/>
                <a:cs typeface="Times New Roman"/>
              </a:rPr>
              <a:t>and </a:t>
            </a:r>
            <a:r>
              <a:rPr dirty="0" sz="1300" spc="10">
                <a:latin typeface="Times New Roman"/>
                <a:cs typeface="Times New Roman"/>
              </a:rPr>
              <a:t>PL/SQL </a:t>
            </a:r>
            <a:r>
              <a:rPr dirty="0" sz="1300" spc="5">
                <a:latin typeface="Times New Roman"/>
                <a:cs typeface="Times New Roman"/>
              </a:rPr>
              <a:t>statements, and can  define </a:t>
            </a:r>
            <a:r>
              <a:rPr dirty="0" sz="1300" spc="10">
                <a:latin typeface="Times New Roman"/>
                <a:cs typeface="Times New Roman"/>
              </a:rPr>
              <a:t>PL/SQL </a:t>
            </a:r>
            <a:r>
              <a:rPr dirty="0" sz="1300" spc="5">
                <a:latin typeface="Times New Roman"/>
                <a:cs typeface="Times New Roman"/>
              </a:rPr>
              <a:t>constructs such as variables, cursors, exceptions, and so on. </a:t>
            </a:r>
            <a:r>
              <a:rPr dirty="0" sz="1300" spc="10">
                <a:latin typeface="Times New Roman"/>
                <a:cs typeface="Times New Roman"/>
              </a:rPr>
              <a:t>You </a:t>
            </a:r>
            <a:r>
              <a:rPr dirty="0" sz="1300" spc="5">
                <a:latin typeface="Times New Roman"/>
                <a:cs typeface="Times New Roman"/>
              </a:rPr>
              <a:t>can also  call a </a:t>
            </a:r>
            <a:r>
              <a:rPr dirty="0" sz="1300" spc="10">
                <a:latin typeface="Times New Roman"/>
                <a:cs typeface="Times New Roman"/>
              </a:rPr>
              <a:t>PL/SQL </a:t>
            </a:r>
            <a:r>
              <a:rPr dirty="0" sz="1300" spc="5">
                <a:latin typeface="Times New Roman"/>
                <a:cs typeface="Times New Roman"/>
              </a:rPr>
              <a:t>procedure or a Java</a:t>
            </a:r>
            <a:r>
              <a:rPr dirty="0" sz="1300">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size of a trigger cannot be </a:t>
            </a:r>
            <a:r>
              <a:rPr dirty="0" sz="1300" spc="10">
                <a:latin typeface="Times New Roman"/>
                <a:cs typeface="Times New Roman"/>
              </a:rPr>
              <a:t>greater </a:t>
            </a:r>
            <a:r>
              <a:rPr dirty="0" sz="1300" spc="5">
                <a:latin typeface="Times New Roman"/>
                <a:cs typeface="Times New Roman"/>
              </a:rPr>
              <a:t>than </a:t>
            </a:r>
            <a:r>
              <a:rPr dirty="0" sz="1300" spc="10">
                <a:latin typeface="Times New Roman"/>
                <a:cs typeface="Times New Roman"/>
              </a:rPr>
              <a:t>32</a:t>
            </a:r>
            <a:r>
              <a:rPr dirty="0" sz="1300">
                <a:latin typeface="Times New Roman"/>
                <a:cs typeface="Times New Roman"/>
              </a:rPr>
              <a:t> </a:t>
            </a:r>
            <a:r>
              <a:rPr dirty="0" sz="1300" spc="10">
                <a:latin typeface="Times New Roman"/>
                <a:cs typeface="Times New Roman"/>
              </a:rPr>
              <a:t>KB.</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143761" y="873506"/>
            <a:ext cx="5339080" cy="1851025"/>
          </a:xfrm>
          <a:prstGeom prst="rect">
            <a:avLst/>
          </a:prstGeom>
        </p:spPr>
        <p:txBody>
          <a:bodyPr wrap="square" lIns="0" tIns="12700" rIns="0" bIns="0" rtlCol="0" vert="horz">
            <a:spAutoFit/>
          </a:bodyPr>
          <a:lstStyle/>
          <a:p>
            <a:pPr algn="ctr" marL="108585">
              <a:lnSpc>
                <a:spcPct val="100000"/>
              </a:lnSpc>
              <a:spcBef>
                <a:spcPts val="100"/>
              </a:spcBef>
            </a:pPr>
            <a:r>
              <a:rPr dirty="0" sz="2000" spc="-5" b="1">
                <a:latin typeface="Arial"/>
                <a:cs typeface="Arial"/>
              </a:rPr>
              <a:t>Using the SQL</a:t>
            </a:r>
            <a:r>
              <a:rPr dirty="0" sz="2000" spc="-15" b="1">
                <a:latin typeface="Arial"/>
                <a:cs typeface="Arial"/>
              </a:rPr>
              <a:t> </a:t>
            </a:r>
            <a:r>
              <a:rPr dirty="0" sz="2000" b="1">
                <a:latin typeface="Arial"/>
                <a:cs typeface="Arial"/>
              </a:rPr>
              <a:t>Worksheet</a:t>
            </a:r>
            <a:endParaRPr sz="2000">
              <a:latin typeface="Arial"/>
              <a:cs typeface="Arial"/>
            </a:endParaRPr>
          </a:p>
          <a:p>
            <a:pPr>
              <a:lnSpc>
                <a:spcPct val="100000"/>
              </a:lnSpc>
            </a:pPr>
            <a:endParaRPr sz="2200">
              <a:latin typeface="Arial"/>
              <a:cs typeface="Arial"/>
            </a:endParaRPr>
          </a:p>
          <a:p>
            <a:pPr marL="326390" marR="210820" indent="-327025">
              <a:lnSpc>
                <a:spcPct val="101299"/>
              </a:lnSpc>
              <a:spcBef>
                <a:spcPts val="1515"/>
              </a:spcBef>
              <a:buClr>
                <a:srgbClr val="FF0000"/>
              </a:buClr>
              <a:buFont typeface="Arial"/>
              <a:buChar char="•"/>
              <a:tabLst>
                <a:tab pos="326390" algn="l"/>
                <a:tab pos="327025" algn="l"/>
              </a:tabLst>
            </a:pPr>
            <a:r>
              <a:rPr dirty="0" sz="1550" spc="10" b="1">
                <a:latin typeface="Arial"/>
                <a:cs typeface="Arial"/>
              </a:rPr>
              <a:t>Use the </a:t>
            </a:r>
            <a:r>
              <a:rPr dirty="0" sz="1550" spc="15" b="1">
                <a:latin typeface="Arial"/>
                <a:cs typeface="Arial"/>
              </a:rPr>
              <a:t>SQL </a:t>
            </a:r>
            <a:r>
              <a:rPr dirty="0" sz="1550" spc="10" b="1">
                <a:latin typeface="Arial"/>
                <a:cs typeface="Arial"/>
              </a:rPr>
              <a:t>Worksheet to enter and execute SQL,  PL/SQL, and </a:t>
            </a:r>
            <a:r>
              <a:rPr dirty="0" sz="1550" spc="15" b="1">
                <a:latin typeface="Arial"/>
                <a:cs typeface="Arial"/>
              </a:rPr>
              <a:t>SQL </a:t>
            </a:r>
            <a:r>
              <a:rPr dirty="0" sz="1550" spc="10" b="1">
                <a:latin typeface="Arial"/>
                <a:cs typeface="Arial"/>
              </a:rPr>
              <a:t>*Plus</a:t>
            </a:r>
            <a:r>
              <a:rPr dirty="0" sz="1550" spc="-25" b="1">
                <a:latin typeface="Arial"/>
                <a:cs typeface="Arial"/>
              </a:rPr>
              <a:t> </a:t>
            </a:r>
            <a:r>
              <a:rPr dirty="0" sz="1550" spc="10" b="1">
                <a:latin typeface="Arial"/>
                <a:cs typeface="Arial"/>
              </a:rPr>
              <a:t>statements.</a:t>
            </a:r>
            <a:endParaRPr sz="1550">
              <a:latin typeface="Arial"/>
              <a:cs typeface="Arial"/>
            </a:endParaRPr>
          </a:p>
          <a:p>
            <a:pPr marL="326390" marR="5080" indent="-327025">
              <a:lnSpc>
                <a:spcPct val="101600"/>
              </a:lnSpc>
              <a:spcBef>
                <a:spcPts val="375"/>
              </a:spcBef>
              <a:buClr>
                <a:srgbClr val="FF0000"/>
              </a:buClr>
              <a:buFont typeface="Arial"/>
              <a:buChar char="•"/>
              <a:tabLst>
                <a:tab pos="326390" algn="l"/>
                <a:tab pos="327025" algn="l"/>
              </a:tabLst>
            </a:pPr>
            <a:r>
              <a:rPr dirty="0" sz="1550" spc="10" b="1">
                <a:latin typeface="Arial"/>
                <a:cs typeface="Arial"/>
              </a:rPr>
              <a:t>Specify any actions that can be processed by the  database connection associated with the</a:t>
            </a:r>
            <a:r>
              <a:rPr dirty="0" sz="1550" spc="-20" b="1">
                <a:latin typeface="Arial"/>
                <a:cs typeface="Arial"/>
              </a:rPr>
              <a:t> </a:t>
            </a:r>
            <a:r>
              <a:rPr dirty="0" sz="1550" spc="10" b="1">
                <a:latin typeface="Arial"/>
                <a:cs typeface="Arial"/>
              </a:rPr>
              <a:t>worksheet.</a:t>
            </a:r>
            <a:endParaRPr sz="1550">
              <a:latin typeface="Arial"/>
              <a:cs typeface="Arial"/>
            </a:endParaRPr>
          </a:p>
        </p:txBody>
      </p:sp>
      <p:grpSp>
        <p:nvGrpSpPr>
          <p:cNvPr id="7" name="object 7"/>
          <p:cNvGrpSpPr/>
          <p:nvPr/>
        </p:nvGrpSpPr>
        <p:grpSpPr>
          <a:xfrm>
            <a:off x="2299335" y="2729864"/>
            <a:ext cx="3032760" cy="2256790"/>
            <a:chOff x="2299335" y="2729864"/>
            <a:chExt cx="3032760" cy="2256790"/>
          </a:xfrm>
        </p:grpSpPr>
        <p:sp>
          <p:nvSpPr>
            <p:cNvPr id="8" name="object 8"/>
            <p:cNvSpPr/>
            <p:nvPr/>
          </p:nvSpPr>
          <p:spPr>
            <a:xfrm>
              <a:off x="2306574" y="2737103"/>
              <a:ext cx="3019044" cy="2242566"/>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302764" y="2733293"/>
              <a:ext cx="3026410" cy="2249805"/>
            </a:xfrm>
            <a:custGeom>
              <a:avLst/>
              <a:gdLst/>
              <a:ahLst/>
              <a:cxnLst/>
              <a:rect l="l" t="t" r="r" b="b"/>
              <a:pathLst>
                <a:path w="3026410" h="2249804">
                  <a:moveTo>
                    <a:pt x="3025902" y="0"/>
                  </a:moveTo>
                  <a:lnTo>
                    <a:pt x="0" y="0"/>
                  </a:lnTo>
                  <a:lnTo>
                    <a:pt x="0" y="2249424"/>
                  </a:lnTo>
                  <a:lnTo>
                    <a:pt x="3025902" y="2249424"/>
                  </a:lnTo>
                  <a:lnTo>
                    <a:pt x="3025902" y="0"/>
                  </a:lnTo>
                  <a:close/>
                </a:path>
              </a:pathLst>
            </a:custGeom>
            <a:ln w="6858">
              <a:solidFill>
                <a:srgbClr val="000000"/>
              </a:solidFill>
            </a:ln>
          </p:spPr>
          <p:txBody>
            <a:bodyPr wrap="square" lIns="0" tIns="0" rIns="0" bIns="0" rtlCol="0"/>
            <a:lstStyle/>
            <a:p/>
          </p:txBody>
        </p:sp>
      </p:grpSp>
      <p:sp>
        <p:nvSpPr>
          <p:cNvPr id="10" name="object 10"/>
          <p:cNvSpPr txBox="1"/>
          <p:nvPr/>
        </p:nvSpPr>
        <p:spPr>
          <a:xfrm>
            <a:off x="731012" y="5611107"/>
            <a:ext cx="6224905" cy="338264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Using the SQL</a:t>
            </a:r>
            <a:r>
              <a:rPr dirty="0" sz="1300" spc="5" b="1">
                <a:latin typeface="Arial"/>
                <a:cs typeface="Arial"/>
              </a:rPr>
              <a:t> </a:t>
            </a:r>
            <a:r>
              <a:rPr dirty="0" sz="1300" spc="-5" b="1">
                <a:latin typeface="Arial"/>
                <a:cs typeface="Arial"/>
              </a:rPr>
              <a:t>Worksheet</a:t>
            </a:r>
            <a:endParaRPr sz="1300">
              <a:latin typeface="Arial"/>
              <a:cs typeface="Arial"/>
            </a:endParaRPr>
          </a:p>
          <a:p>
            <a:pPr marL="136525" marR="5080">
              <a:lnSpc>
                <a:spcPct val="100000"/>
              </a:lnSpc>
              <a:spcBef>
                <a:spcPts val="360"/>
              </a:spcBef>
            </a:pPr>
            <a:r>
              <a:rPr dirty="0" sz="1300">
                <a:latin typeface="Times New Roman"/>
                <a:cs typeface="Times New Roman"/>
              </a:rPr>
              <a:t>When you connect to a </a:t>
            </a:r>
            <a:r>
              <a:rPr dirty="0" sz="1300" spc="-5">
                <a:latin typeface="Times New Roman"/>
                <a:cs typeface="Times New Roman"/>
              </a:rPr>
              <a:t>database, </a:t>
            </a:r>
            <a:r>
              <a:rPr dirty="0" sz="1300">
                <a:latin typeface="Times New Roman"/>
                <a:cs typeface="Times New Roman"/>
              </a:rPr>
              <a:t>a SQL </a:t>
            </a:r>
            <a:r>
              <a:rPr dirty="0" sz="1300" spc="-5">
                <a:latin typeface="Times New Roman"/>
                <a:cs typeface="Times New Roman"/>
              </a:rPr>
              <a:t>Worksheet </a:t>
            </a:r>
            <a:r>
              <a:rPr dirty="0" sz="1300">
                <a:latin typeface="Times New Roman"/>
                <a:cs typeface="Times New Roman"/>
              </a:rPr>
              <a:t>window </a:t>
            </a:r>
            <a:r>
              <a:rPr dirty="0" sz="1300" spc="-5">
                <a:latin typeface="Times New Roman"/>
                <a:cs typeface="Times New Roman"/>
              </a:rPr>
              <a:t>for </a:t>
            </a:r>
            <a:r>
              <a:rPr dirty="0" sz="1300">
                <a:latin typeface="Times New Roman"/>
                <a:cs typeface="Times New Roman"/>
              </a:rPr>
              <a:t>that connection is  automatically opened. </a:t>
            </a: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the </a:t>
            </a:r>
            <a:r>
              <a:rPr dirty="0" sz="1300" spc="-5">
                <a:latin typeface="Times New Roman"/>
                <a:cs typeface="Times New Roman"/>
              </a:rPr>
              <a:t>SQL Worksheet </a:t>
            </a:r>
            <a:r>
              <a:rPr dirty="0" sz="1300">
                <a:latin typeface="Times New Roman"/>
                <a:cs typeface="Times New Roman"/>
              </a:rPr>
              <a:t>to enter and </a:t>
            </a:r>
            <a:r>
              <a:rPr dirty="0" sz="1300" spc="-5">
                <a:latin typeface="Times New Roman"/>
                <a:cs typeface="Times New Roman"/>
              </a:rPr>
              <a:t>execute SQL, PL/SQL,  </a:t>
            </a:r>
            <a:r>
              <a:rPr dirty="0" sz="1300">
                <a:latin typeface="Times New Roman"/>
                <a:cs typeface="Times New Roman"/>
              </a:rPr>
              <a:t>and </a:t>
            </a:r>
            <a:r>
              <a:rPr dirty="0" sz="1300" spc="-5">
                <a:latin typeface="Times New Roman"/>
                <a:cs typeface="Times New Roman"/>
              </a:rPr>
              <a:t>SQL*Plus </a:t>
            </a:r>
            <a:r>
              <a:rPr dirty="0" sz="1300">
                <a:latin typeface="Times New Roman"/>
                <a:cs typeface="Times New Roman"/>
              </a:rPr>
              <a:t>statements. The </a:t>
            </a:r>
            <a:r>
              <a:rPr dirty="0" sz="1300" spc="-5">
                <a:latin typeface="Times New Roman"/>
                <a:cs typeface="Times New Roman"/>
              </a:rPr>
              <a:t>SQL Worksheet supports SQL*Plus statements </a:t>
            </a:r>
            <a:r>
              <a:rPr dirty="0" sz="1300">
                <a:latin typeface="Times New Roman"/>
                <a:cs typeface="Times New Roman"/>
              </a:rPr>
              <a:t>to a certain  extent. </a:t>
            </a:r>
            <a:r>
              <a:rPr dirty="0" sz="1300" spc="-5">
                <a:latin typeface="Times New Roman"/>
                <a:cs typeface="Times New Roman"/>
              </a:rPr>
              <a:t>SQL*Plus </a:t>
            </a:r>
            <a:r>
              <a:rPr dirty="0" sz="1300">
                <a:latin typeface="Times New Roman"/>
                <a:cs typeface="Times New Roman"/>
              </a:rPr>
              <a:t>statements that are not supported by the </a:t>
            </a:r>
            <a:r>
              <a:rPr dirty="0" sz="1300" spc="-5">
                <a:latin typeface="Times New Roman"/>
                <a:cs typeface="Times New Roman"/>
              </a:rPr>
              <a:t>SQL </a:t>
            </a:r>
            <a:r>
              <a:rPr dirty="0" sz="1300">
                <a:latin typeface="Times New Roman"/>
                <a:cs typeface="Times New Roman"/>
              </a:rPr>
              <a:t>Worksheet are ignored and  not passed to the</a:t>
            </a:r>
            <a:r>
              <a:rPr dirty="0" sz="1300" spc="-15">
                <a:latin typeface="Times New Roman"/>
                <a:cs typeface="Times New Roman"/>
              </a:rPr>
              <a:t> </a:t>
            </a:r>
            <a:r>
              <a:rPr dirty="0" sz="1300">
                <a:latin typeface="Times New Roman"/>
                <a:cs typeface="Times New Roman"/>
              </a:rPr>
              <a:t>database.</a:t>
            </a:r>
            <a:endParaRPr sz="1300">
              <a:latin typeface="Times New Roman"/>
              <a:cs typeface="Times New Roman"/>
            </a:endParaRPr>
          </a:p>
          <a:p>
            <a:pPr marL="136525" marR="205104">
              <a:lnSpc>
                <a:spcPct val="100000"/>
              </a:lnSpc>
              <a:spcBef>
                <a:spcPts val="375"/>
              </a:spcBef>
            </a:pPr>
            <a:r>
              <a:rPr dirty="0" sz="1300" spc="-5">
                <a:latin typeface="Times New Roman"/>
                <a:cs typeface="Times New Roman"/>
              </a:rPr>
              <a:t>You </a:t>
            </a:r>
            <a:r>
              <a:rPr dirty="0" sz="1300">
                <a:latin typeface="Times New Roman"/>
                <a:cs typeface="Times New Roman"/>
              </a:rPr>
              <a:t>can specify any actions </a:t>
            </a:r>
            <a:r>
              <a:rPr dirty="0" sz="1300" spc="-5">
                <a:latin typeface="Times New Roman"/>
                <a:cs typeface="Times New Roman"/>
              </a:rPr>
              <a:t>that </a:t>
            </a:r>
            <a:r>
              <a:rPr dirty="0" sz="1300">
                <a:latin typeface="Times New Roman"/>
                <a:cs typeface="Times New Roman"/>
              </a:rPr>
              <a:t>can be processed by the </a:t>
            </a:r>
            <a:r>
              <a:rPr dirty="0" sz="1300" spc="-5">
                <a:latin typeface="Times New Roman"/>
                <a:cs typeface="Times New Roman"/>
              </a:rPr>
              <a:t>database </a:t>
            </a:r>
            <a:r>
              <a:rPr dirty="0" sz="1300">
                <a:latin typeface="Times New Roman"/>
                <a:cs typeface="Times New Roman"/>
              </a:rPr>
              <a:t>connection associated  </a:t>
            </a:r>
            <a:r>
              <a:rPr dirty="0" sz="1300" spc="-5">
                <a:latin typeface="Times New Roman"/>
                <a:cs typeface="Times New Roman"/>
              </a:rPr>
              <a:t>with </a:t>
            </a:r>
            <a:r>
              <a:rPr dirty="0" sz="1300">
                <a:latin typeface="Times New Roman"/>
                <a:cs typeface="Times New Roman"/>
              </a:rPr>
              <a:t>the </a:t>
            </a:r>
            <a:r>
              <a:rPr dirty="0" sz="1300" spc="-5">
                <a:latin typeface="Times New Roman"/>
                <a:cs typeface="Times New Roman"/>
              </a:rPr>
              <a:t>worksheet, such</a:t>
            </a:r>
            <a:r>
              <a:rPr dirty="0" sz="1300" spc="-15">
                <a:latin typeface="Times New Roman"/>
                <a:cs typeface="Times New Roman"/>
              </a:rPr>
              <a:t> </a:t>
            </a:r>
            <a:r>
              <a:rPr dirty="0" sz="1300">
                <a:latin typeface="Times New Roman"/>
                <a:cs typeface="Times New Roman"/>
              </a:rPr>
              <a:t>as:</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Creating a</a:t>
            </a:r>
            <a:r>
              <a:rPr dirty="0" sz="1300" spc="-5">
                <a:latin typeface="Times New Roman"/>
                <a:cs typeface="Times New Roman"/>
              </a:rPr>
              <a:t> </a:t>
            </a:r>
            <a:r>
              <a:rPr dirty="0" sz="1300">
                <a:latin typeface="Times New Roman"/>
                <a:cs typeface="Times New Roman"/>
              </a:rPr>
              <a:t>table</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Inserting</a:t>
            </a:r>
            <a:r>
              <a:rPr dirty="0" sz="1300" spc="-5">
                <a:latin typeface="Times New Roman"/>
                <a:cs typeface="Times New Roman"/>
              </a:rPr>
              <a:t> </a:t>
            </a:r>
            <a:r>
              <a:rPr dirty="0" sz="1300">
                <a:latin typeface="Times New Roman"/>
                <a:cs typeface="Times New Roman"/>
              </a:rPr>
              <a:t>data</a:t>
            </a:r>
            <a:endParaRPr sz="1300">
              <a:latin typeface="Times New Roman"/>
              <a:cs typeface="Times New Roman"/>
            </a:endParaRPr>
          </a:p>
          <a:p>
            <a:pPr marL="507365" indent="-248285">
              <a:lnSpc>
                <a:spcPct val="100000"/>
              </a:lnSpc>
              <a:buChar char="•"/>
              <a:tabLst>
                <a:tab pos="507365" algn="l"/>
                <a:tab pos="508000" algn="l"/>
              </a:tabLst>
            </a:pPr>
            <a:r>
              <a:rPr dirty="0" sz="1300">
                <a:latin typeface="Times New Roman"/>
                <a:cs typeface="Times New Roman"/>
              </a:rPr>
              <a:t>Creating and editing a</a:t>
            </a:r>
            <a:r>
              <a:rPr dirty="0" sz="1300" spc="-5">
                <a:latin typeface="Times New Roman"/>
                <a:cs typeface="Times New Roman"/>
              </a:rPr>
              <a:t> </a:t>
            </a:r>
            <a:r>
              <a:rPr dirty="0" sz="1300">
                <a:latin typeface="Times New Roman"/>
                <a:cs typeface="Times New Roman"/>
              </a:rPr>
              <a:t>trigger</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Selecting data from a</a:t>
            </a:r>
            <a:r>
              <a:rPr dirty="0" sz="1300" spc="-10">
                <a:latin typeface="Times New Roman"/>
                <a:cs typeface="Times New Roman"/>
              </a:rPr>
              <a:t> </a:t>
            </a:r>
            <a:r>
              <a:rPr dirty="0" sz="1300">
                <a:latin typeface="Times New Roman"/>
                <a:cs typeface="Times New Roman"/>
              </a:rPr>
              <a:t>table</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Saving the selected data to a</a:t>
            </a:r>
            <a:r>
              <a:rPr dirty="0" sz="1300" spc="-5">
                <a:latin typeface="Times New Roman"/>
                <a:cs typeface="Times New Roman"/>
              </a:rPr>
              <a:t> </a:t>
            </a:r>
            <a:r>
              <a:rPr dirty="0" sz="1300">
                <a:latin typeface="Times New Roman"/>
                <a:cs typeface="Times New Roman"/>
              </a:rPr>
              <a:t>file</a:t>
            </a:r>
            <a:endParaRPr sz="1300">
              <a:latin typeface="Times New Roman"/>
              <a:cs typeface="Times New Roman"/>
            </a:endParaRPr>
          </a:p>
          <a:p>
            <a:pPr marL="136525">
              <a:lnSpc>
                <a:spcPct val="100000"/>
              </a:lnSpc>
              <a:spcBef>
                <a:spcPts val="390"/>
              </a:spcBef>
            </a:pPr>
            <a:r>
              <a:rPr dirty="0" sz="1300" spc="-5">
                <a:latin typeface="Times New Roman"/>
                <a:cs typeface="Times New Roman"/>
              </a:rPr>
              <a:t>You </a:t>
            </a:r>
            <a:r>
              <a:rPr dirty="0" sz="1300">
                <a:latin typeface="Times New Roman"/>
                <a:cs typeface="Times New Roman"/>
              </a:rPr>
              <a:t>can display a </a:t>
            </a:r>
            <a:r>
              <a:rPr dirty="0" sz="1300" spc="-10">
                <a:latin typeface="Times New Roman"/>
                <a:cs typeface="Times New Roman"/>
              </a:rPr>
              <a:t>SQL </a:t>
            </a:r>
            <a:r>
              <a:rPr dirty="0" sz="1300" spc="-5">
                <a:latin typeface="Times New Roman"/>
                <a:cs typeface="Times New Roman"/>
              </a:rPr>
              <a:t>Worksheet </a:t>
            </a:r>
            <a:r>
              <a:rPr dirty="0" sz="1300">
                <a:latin typeface="Times New Roman"/>
                <a:cs typeface="Times New Roman"/>
              </a:rPr>
              <a:t>by </a:t>
            </a:r>
            <a:r>
              <a:rPr dirty="0" sz="1300" spc="-5">
                <a:latin typeface="Times New Roman"/>
                <a:cs typeface="Times New Roman"/>
              </a:rPr>
              <a:t>using </a:t>
            </a:r>
            <a:r>
              <a:rPr dirty="0" sz="1300">
                <a:latin typeface="Times New Roman"/>
                <a:cs typeface="Times New Roman"/>
              </a:rPr>
              <a:t>any of the following </a:t>
            </a:r>
            <a:r>
              <a:rPr dirty="0" sz="1300" spc="-5">
                <a:latin typeface="Times New Roman"/>
                <a:cs typeface="Times New Roman"/>
              </a:rPr>
              <a:t>two</a:t>
            </a:r>
            <a:r>
              <a:rPr dirty="0" sz="1300" spc="15">
                <a:latin typeface="Times New Roman"/>
                <a:cs typeface="Times New Roman"/>
              </a:rPr>
              <a:t> </a:t>
            </a:r>
            <a:r>
              <a:rPr dirty="0" sz="1300">
                <a:latin typeface="Times New Roman"/>
                <a:cs typeface="Times New Roman"/>
              </a:rPr>
              <a:t>options:</a:t>
            </a:r>
            <a:endParaRPr sz="1300">
              <a:latin typeface="Times New Roman"/>
              <a:cs typeface="Times New Roman"/>
            </a:endParaRPr>
          </a:p>
          <a:p>
            <a:pPr marL="507365" indent="-248285">
              <a:lnSpc>
                <a:spcPct val="100000"/>
              </a:lnSpc>
              <a:buChar char="•"/>
              <a:tabLst>
                <a:tab pos="507365" algn="l"/>
                <a:tab pos="508000" algn="l"/>
              </a:tabLst>
            </a:pPr>
            <a:r>
              <a:rPr dirty="0" sz="1300">
                <a:latin typeface="Times New Roman"/>
                <a:cs typeface="Times New Roman"/>
              </a:rPr>
              <a:t>Select </a:t>
            </a:r>
            <a:r>
              <a:rPr dirty="0" sz="1300" b="1">
                <a:latin typeface="Times New Roman"/>
                <a:cs typeface="Times New Roman"/>
              </a:rPr>
              <a:t>Tools &gt; </a:t>
            </a:r>
            <a:r>
              <a:rPr dirty="0" sz="1300" spc="-5" b="1">
                <a:latin typeface="Times New Roman"/>
                <a:cs typeface="Times New Roman"/>
              </a:rPr>
              <a:t>SQL</a:t>
            </a:r>
            <a:r>
              <a:rPr dirty="0" sz="1300" spc="-20" b="1">
                <a:latin typeface="Times New Roman"/>
                <a:cs typeface="Times New Roman"/>
              </a:rPr>
              <a:t> </a:t>
            </a:r>
            <a:r>
              <a:rPr dirty="0" sz="1300" spc="-5" b="1">
                <a:latin typeface="Times New Roman"/>
                <a:cs typeface="Times New Roman"/>
              </a:rPr>
              <a:t>Worksheet</a:t>
            </a:r>
            <a:endParaRPr sz="1300">
              <a:latin typeface="Times New Roman"/>
              <a:cs typeface="Times New Roman"/>
            </a:endParaRPr>
          </a:p>
          <a:p>
            <a:pPr marL="507365" indent="-248285">
              <a:lnSpc>
                <a:spcPct val="100000"/>
              </a:lnSpc>
              <a:buChar char="•"/>
              <a:tabLst>
                <a:tab pos="507365" algn="l"/>
                <a:tab pos="508000" algn="l"/>
              </a:tabLst>
            </a:pPr>
            <a:r>
              <a:rPr dirty="0" sz="1300">
                <a:latin typeface="Times New Roman"/>
                <a:cs typeface="Times New Roman"/>
              </a:rPr>
              <a:t>Click the </a:t>
            </a:r>
            <a:r>
              <a:rPr dirty="0" sz="1300" b="1">
                <a:latin typeface="Times New Roman"/>
                <a:cs typeface="Times New Roman"/>
              </a:rPr>
              <a:t>Open </a:t>
            </a:r>
            <a:r>
              <a:rPr dirty="0" sz="1300" spc="-5" b="1">
                <a:latin typeface="Times New Roman"/>
                <a:cs typeface="Times New Roman"/>
              </a:rPr>
              <a:t>SQL Worksheet</a:t>
            </a:r>
            <a:r>
              <a:rPr dirty="0" sz="1300" spc="-10" b="1">
                <a:latin typeface="Times New Roman"/>
                <a:cs typeface="Times New Roman"/>
              </a:rPr>
              <a:t> </a:t>
            </a:r>
            <a:r>
              <a:rPr dirty="0" sz="1300">
                <a:latin typeface="Times New Roman"/>
                <a:cs typeface="Times New Roman"/>
              </a:rPr>
              <a:t>icon.</a:t>
            </a:r>
            <a:endParaRPr sz="1300">
              <a:latin typeface="Times New Roman"/>
              <a:cs typeface="Times New Roman"/>
            </a:endParaRPr>
          </a:p>
        </p:txBody>
      </p:sp>
      <p:sp>
        <p:nvSpPr>
          <p:cNvPr id="12" name="object 12"/>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2</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1196"/>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2459354" y="2029205"/>
            <a:ext cx="755650" cy="963294"/>
            <a:chOff x="2459354" y="2029205"/>
            <a:chExt cx="755650" cy="963294"/>
          </a:xfrm>
        </p:grpSpPr>
        <p:sp>
          <p:nvSpPr>
            <p:cNvPr id="7" name="object 7"/>
            <p:cNvSpPr/>
            <p:nvPr/>
          </p:nvSpPr>
          <p:spPr>
            <a:xfrm>
              <a:off x="2469641" y="2628137"/>
              <a:ext cx="353695" cy="353695"/>
            </a:xfrm>
            <a:custGeom>
              <a:avLst/>
              <a:gdLst/>
              <a:ahLst/>
              <a:cxnLst/>
              <a:rect l="l" t="t" r="r" b="b"/>
              <a:pathLst>
                <a:path w="353694" h="353694">
                  <a:moveTo>
                    <a:pt x="176784" y="0"/>
                  </a:move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4" y="353567"/>
                  </a:lnTo>
                  <a:lnTo>
                    <a:pt x="223745" y="347246"/>
                  </a:lnTo>
                  <a:lnTo>
                    <a:pt x="265966" y="329409"/>
                  </a:lnTo>
                  <a:lnTo>
                    <a:pt x="301752" y="301751"/>
                  </a:lnTo>
                  <a:lnTo>
                    <a:pt x="329409" y="265966"/>
                  </a:lnTo>
                  <a:lnTo>
                    <a:pt x="347246" y="223745"/>
                  </a:lnTo>
                  <a:lnTo>
                    <a:pt x="353568" y="176783"/>
                  </a:lnTo>
                  <a:lnTo>
                    <a:pt x="347246" y="129557"/>
                  </a:lnTo>
                  <a:lnTo>
                    <a:pt x="329409" y="87263"/>
                  </a:lnTo>
                  <a:lnTo>
                    <a:pt x="301752" y="51530"/>
                  </a:lnTo>
                  <a:lnTo>
                    <a:pt x="265966" y="23988"/>
                  </a:lnTo>
                  <a:lnTo>
                    <a:pt x="223745" y="6268"/>
                  </a:lnTo>
                  <a:lnTo>
                    <a:pt x="176784" y="0"/>
                  </a:lnTo>
                  <a:close/>
                </a:path>
              </a:pathLst>
            </a:custGeom>
            <a:solidFill>
              <a:srgbClr val="CCCCFF"/>
            </a:solidFill>
          </p:spPr>
          <p:txBody>
            <a:bodyPr wrap="square" lIns="0" tIns="0" rIns="0" bIns="0" rtlCol="0"/>
            <a:lstStyle/>
            <a:p/>
          </p:txBody>
        </p:sp>
        <p:sp>
          <p:nvSpPr>
            <p:cNvPr id="8" name="object 8"/>
            <p:cNvSpPr/>
            <p:nvPr/>
          </p:nvSpPr>
          <p:spPr>
            <a:xfrm>
              <a:off x="2469641" y="2628137"/>
              <a:ext cx="353695" cy="353695"/>
            </a:xfrm>
            <a:custGeom>
              <a:avLst/>
              <a:gdLst/>
              <a:ahLst/>
              <a:cxnLst/>
              <a:rect l="l" t="t" r="r" b="b"/>
              <a:pathLst>
                <a:path w="353694" h="353694">
                  <a:moveTo>
                    <a:pt x="353568" y="176783"/>
                  </a:moveTo>
                  <a:lnTo>
                    <a:pt x="347246" y="129557"/>
                  </a:lnTo>
                  <a:lnTo>
                    <a:pt x="329409" y="87263"/>
                  </a:lnTo>
                  <a:lnTo>
                    <a:pt x="301752" y="51530"/>
                  </a:lnTo>
                  <a:lnTo>
                    <a:pt x="265966" y="23988"/>
                  </a:lnTo>
                  <a:lnTo>
                    <a:pt x="223745" y="6268"/>
                  </a:lnTo>
                  <a:lnTo>
                    <a:pt x="176784" y="0"/>
                  </a:ln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4" y="353567"/>
                  </a:lnTo>
                  <a:lnTo>
                    <a:pt x="223745" y="347246"/>
                  </a:lnTo>
                  <a:lnTo>
                    <a:pt x="265966" y="329409"/>
                  </a:lnTo>
                  <a:lnTo>
                    <a:pt x="301752" y="301751"/>
                  </a:lnTo>
                  <a:lnTo>
                    <a:pt x="329409" y="265966"/>
                  </a:lnTo>
                  <a:lnTo>
                    <a:pt x="347246" y="223745"/>
                  </a:lnTo>
                  <a:lnTo>
                    <a:pt x="353568" y="176783"/>
                  </a:lnTo>
                  <a:close/>
                </a:path>
              </a:pathLst>
            </a:custGeom>
            <a:ln w="20574">
              <a:solidFill>
                <a:srgbClr val="000000"/>
              </a:solidFill>
            </a:ln>
          </p:spPr>
          <p:txBody>
            <a:bodyPr wrap="square" lIns="0" tIns="0" rIns="0" bIns="0" rtlCol="0"/>
            <a:lstStyle/>
            <a:p/>
          </p:txBody>
        </p:sp>
        <p:sp>
          <p:nvSpPr>
            <p:cNvPr id="9" name="object 9"/>
            <p:cNvSpPr/>
            <p:nvPr/>
          </p:nvSpPr>
          <p:spPr>
            <a:xfrm>
              <a:off x="2633471" y="2029205"/>
              <a:ext cx="0" cy="534670"/>
            </a:xfrm>
            <a:custGeom>
              <a:avLst/>
              <a:gdLst/>
              <a:ahLst/>
              <a:cxnLst/>
              <a:rect l="l" t="t" r="r" b="b"/>
              <a:pathLst>
                <a:path w="0" h="534669">
                  <a:moveTo>
                    <a:pt x="0" y="534162"/>
                  </a:moveTo>
                  <a:lnTo>
                    <a:pt x="0" y="0"/>
                  </a:lnTo>
                </a:path>
              </a:pathLst>
            </a:custGeom>
            <a:ln w="20574">
              <a:solidFill>
                <a:srgbClr val="FF0000"/>
              </a:solidFill>
            </a:ln>
          </p:spPr>
          <p:txBody>
            <a:bodyPr wrap="square" lIns="0" tIns="0" rIns="0" bIns="0" rtlCol="0"/>
            <a:lstStyle/>
            <a:p/>
          </p:txBody>
        </p:sp>
        <p:sp>
          <p:nvSpPr>
            <p:cNvPr id="10" name="object 10"/>
            <p:cNvSpPr/>
            <p:nvPr/>
          </p:nvSpPr>
          <p:spPr>
            <a:xfrm>
              <a:off x="2600705" y="2561843"/>
              <a:ext cx="66675" cy="67310"/>
            </a:xfrm>
            <a:custGeom>
              <a:avLst/>
              <a:gdLst/>
              <a:ahLst/>
              <a:cxnLst/>
              <a:rect l="l" t="t" r="r" b="b"/>
              <a:pathLst>
                <a:path w="66675" h="67310">
                  <a:moveTo>
                    <a:pt x="66294" y="0"/>
                  </a:moveTo>
                  <a:lnTo>
                    <a:pt x="0" y="0"/>
                  </a:lnTo>
                  <a:lnTo>
                    <a:pt x="33528" y="67056"/>
                  </a:lnTo>
                  <a:lnTo>
                    <a:pt x="66294" y="0"/>
                  </a:lnTo>
                  <a:close/>
                </a:path>
              </a:pathLst>
            </a:custGeom>
            <a:solidFill>
              <a:srgbClr val="FF0000"/>
            </a:solidFill>
          </p:spPr>
          <p:txBody>
            <a:bodyPr wrap="square" lIns="0" tIns="0" rIns="0" bIns="0" rtlCol="0"/>
            <a:lstStyle/>
            <a:p/>
          </p:txBody>
        </p:sp>
        <p:sp>
          <p:nvSpPr>
            <p:cNvPr id="11" name="object 11"/>
            <p:cNvSpPr/>
            <p:nvPr/>
          </p:nvSpPr>
          <p:spPr>
            <a:xfrm>
              <a:off x="3015233" y="2083307"/>
              <a:ext cx="0" cy="317500"/>
            </a:xfrm>
            <a:custGeom>
              <a:avLst/>
              <a:gdLst/>
              <a:ahLst/>
              <a:cxnLst/>
              <a:rect l="l" t="t" r="r" b="b"/>
              <a:pathLst>
                <a:path w="0" h="317500">
                  <a:moveTo>
                    <a:pt x="0" y="316992"/>
                  </a:moveTo>
                  <a:lnTo>
                    <a:pt x="0" y="0"/>
                  </a:lnTo>
                </a:path>
              </a:pathLst>
            </a:custGeom>
            <a:ln w="20574">
              <a:solidFill>
                <a:srgbClr val="FF0000"/>
              </a:solidFill>
            </a:ln>
          </p:spPr>
          <p:txBody>
            <a:bodyPr wrap="square" lIns="0" tIns="0" rIns="0" bIns="0" rtlCol="0"/>
            <a:lstStyle/>
            <a:p/>
          </p:txBody>
        </p:sp>
        <p:sp>
          <p:nvSpPr>
            <p:cNvPr id="12" name="object 12"/>
            <p:cNvSpPr/>
            <p:nvPr/>
          </p:nvSpPr>
          <p:spPr>
            <a:xfrm>
              <a:off x="2982467" y="2398775"/>
              <a:ext cx="66675" cy="67310"/>
            </a:xfrm>
            <a:custGeom>
              <a:avLst/>
              <a:gdLst/>
              <a:ahLst/>
              <a:cxnLst/>
              <a:rect l="l" t="t" r="r" b="b"/>
              <a:pathLst>
                <a:path w="66675" h="67310">
                  <a:moveTo>
                    <a:pt x="66294" y="0"/>
                  </a:moveTo>
                  <a:lnTo>
                    <a:pt x="0" y="0"/>
                  </a:lnTo>
                  <a:lnTo>
                    <a:pt x="32766" y="67056"/>
                  </a:lnTo>
                  <a:lnTo>
                    <a:pt x="66294" y="0"/>
                  </a:lnTo>
                  <a:close/>
                </a:path>
              </a:pathLst>
            </a:custGeom>
            <a:solidFill>
              <a:srgbClr val="FF0000"/>
            </a:solidFill>
          </p:spPr>
          <p:txBody>
            <a:bodyPr wrap="square" lIns="0" tIns="0" rIns="0" bIns="0" rtlCol="0"/>
            <a:lstStyle/>
            <a:p/>
          </p:txBody>
        </p:sp>
        <p:sp>
          <p:nvSpPr>
            <p:cNvPr id="13" name="object 13"/>
            <p:cNvSpPr/>
            <p:nvPr/>
          </p:nvSpPr>
          <p:spPr>
            <a:xfrm>
              <a:off x="2851403" y="2465069"/>
              <a:ext cx="353060" cy="353060"/>
            </a:xfrm>
            <a:custGeom>
              <a:avLst/>
              <a:gdLst/>
              <a:ahLst/>
              <a:cxnLst/>
              <a:rect l="l" t="t" r="r" b="b"/>
              <a:pathLst>
                <a:path w="353060" h="353060">
                  <a:moveTo>
                    <a:pt x="176022" y="0"/>
                  </a:move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lnTo>
                    <a:pt x="346484" y="129116"/>
                  </a:lnTo>
                  <a:lnTo>
                    <a:pt x="328647" y="87037"/>
                  </a:lnTo>
                  <a:lnTo>
                    <a:pt x="300990" y="51435"/>
                  </a:lnTo>
                  <a:lnTo>
                    <a:pt x="265204" y="23960"/>
                  </a:lnTo>
                  <a:lnTo>
                    <a:pt x="222983" y="6265"/>
                  </a:lnTo>
                  <a:lnTo>
                    <a:pt x="176022" y="0"/>
                  </a:lnTo>
                  <a:close/>
                </a:path>
              </a:pathLst>
            </a:custGeom>
            <a:solidFill>
              <a:srgbClr val="CCCCFF"/>
            </a:solidFill>
          </p:spPr>
          <p:txBody>
            <a:bodyPr wrap="square" lIns="0" tIns="0" rIns="0" bIns="0" rtlCol="0"/>
            <a:lstStyle/>
            <a:p/>
          </p:txBody>
        </p:sp>
        <p:sp>
          <p:nvSpPr>
            <p:cNvPr id="14" name="object 14"/>
            <p:cNvSpPr/>
            <p:nvPr/>
          </p:nvSpPr>
          <p:spPr>
            <a:xfrm>
              <a:off x="2851403" y="2465069"/>
              <a:ext cx="353060" cy="353060"/>
            </a:xfrm>
            <a:custGeom>
              <a:avLst/>
              <a:gdLst/>
              <a:ahLst/>
              <a:cxnLst/>
              <a:rect l="l" t="t" r="r" b="b"/>
              <a:pathLst>
                <a:path w="353060" h="353060">
                  <a:moveTo>
                    <a:pt x="352806" y="176022"/>
                  </a:moveTo>
                  <a:lnTo>
                    <a:pt x="346484" y="129116"/>
                  </a:lnTo>
                  <a:lnTo>
                    <a:pt x="328647" y="87037"/>
                  </a:lnTo>
                  <a:lnTo>
                    <a:pt x="300990" y="51435"/>
                  </a:lnTo>
                  <a:lnTo>
                    <a:pt x="265204" y="23960"/>
                  </a:lnTo>
                  <a:lnTo>
                    <a:pt x="222983" y="6265"/>
                  </a:lnTo>
                  <a:lnTo>
                    <a:pt x="176022" y="0"/>
                  </a:ln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close/>
                </a:path>
              </a:pathLst>
            </a:custGeom>
            <a:ln w="20574">
              <a:solidFill>
                <a:srgbClr val="000000"/>
              </a:solidFill>
            </a:ln>
          </p:spPr>
          <p:txBody>
            <a:bodyPr wrap="square" lIns="0" tIns="0" rIns="0" bIns="0" rtlCol="0"/>
            <a:lstStyle/>
            <a:p/>
          </p:txBody>
        </p:sp>
      </p:grpSp>
      <p:grpSp>
        <p:nvGrpSpPr>
          <p:cNvPr id="15" name="object 15"/>
          <p:cNvGrpSpPr/>
          <p:nvPr/>
        </p:nvGrpSpPr>
        <p:grpSpPr>
          <a:xfrm>
            <a:off x="2077402" y="1310068"/>
            <a:ext cx="3739515" cy="3588385"/>
            <a:chOff x="2077402" y="1310068"/>
            <a:chExt cx="3739515" cy="3588385"/>
          </a:xfrm>
        </p:grpSpPr>
        <p:sp>
          <p:nvSpPr>
            <p:cNvPr id="16" name="object 16"/>
            <p:cNvSpPr/>
            <p:nvPr/>
          </p:nvSpPr>
          <p:spPr>
            <a:xfrm>
              <a:off x="2087879" y="1701545"/>
              <a:ext cx="3728466" cy="3196590"/>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2087879" y="2410205"/>
              <a:ext cx="353695" cy="353695"/>
            </a:xfrm>
            <a:custGeom>
              <a:avLst/>
              <a:gdLst/>
              <a:ahLst/>
              <a:cxnLst/>
              <a:rect l="l" t="t" r="r" b="b"/>
              <a:pathLst>
                <a:path w="353694" h="353694">
                  <a:moveTo>
                    <a:pt x="176784" y="0"/>
                  </a:move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4" y="353567"/>
                  </a:lnTo>
                  <a:lnTo>
                    <a:pt x="223745" y="347246"/>
                  </a:lnTo>
                  <a:lnTo>
                    <a:pt x="265966" y="329409"/>
                  </a:lnTo>
                  <a:lnTo>
                    <a:pt x="301752" y="301751"/>
                  </a:lnTo>
                  <a:lnTo>
                    <a:pt x="329409" y="265966"/>
                  </a:lnTo>
                  <a:lnTo>
                    <a:pt x="347246" y="223745"/>
                  </a:lnTo>
                  <a:lnTo>
                    <a:pt x="353568" y="176783"/>
                  </a:lnTo>
                  <a:lnTo>
                    <a:pt x="347246" y="129557"/>
                  </a:lnTo>
                  <a:lnTo>
                    <a:pt x="329409" y="87263"/>
                  </a:lnTo>
                  <a:lnTo>
                    <a:pt x="301752" y="51530"/>
                  </a:lnTo>
                  <a:lnTo>
                    <a:pt x="265966" y="23988"/>
                  </a:lnTo>
                  <a:lnTo>
                    <a:pt x="223745" y="6268"/>
                  </a:lnTo>
                  <a:lnTo>
                    <a:pt x="176784" y="0"/>
                  </a:lnTo>
                  <a:close/>
                </a:path>
              </a:pathLst>
            </a:custGeom>
            <a:solidFill>
              <a:srgbClr val="CCCCFF"/>
            </a:solidFill>
          </p:spPr>
          <p:txBody>
            <a:bodyPr wrap="square" lIns="0" tIns="0" rIns="0" bIns="0" rtlCol="0"/>
            <a:lstStyle/>
            <a:p/>
          </p:txBody>
        </p:sp>
        <p:sp>
          <p:nvSpPr>
            <p:cNvPr id="18" name="object 18"/>
            <p:cNvSpPr/>
            <p:nvPr/>
          </p:nvSpPr>
          <p:spPr>
            <a:xfrm>
              <a:off x="2087879" y="2410205"/>
              <a:ext cx="353695" cy="353695"/>
            </a:xfrm>
            <a:custGeom>
              <a:avLst/>
              <a:gdLst/>
              <a:ahLst/>
              <a:cxnLst/>
              <a:rect l="l" t="t" r="r" b="b"/>
              <a:pathLst>
                <a:path w="353694" h="353694">
                  <a:moveTo>
                    <a:pt x="353568" y="176783"/>
                  </a:moveTo>
                  <a:lnTo>
                    <a:pt x="347246" y="129557"/>
                  </a:lnTo>
                  <a:lnTo>
                    <a:pt x="329409" y="87263"/>
                  </a:lnTo>
                  <a:lnTo>
                    <a:pt x="301752" y="51530"/>
                  </a:lnTo>
                  <a:lnTo>
                    <a:pt x="265966" y="23988"/>
                  </a:lnTo>
                  <a:lnTo>
                    <a:pt x="223745" y="6268"/>
                  </a:lnTo>
                  <a:lnTo>
                    <a:pt x="176784" y="0"/>
                  </a:lnTo>
                  <a:lnTo>
                    <a:pt x="129557" y="6268"/>
                  </a:lnTo>
                  <a:lnTo>
                    <a:pt x="87263" y="23988"/>
                  </a:lnTo>
                  <a:lnTo>
                    <a:pt x="51530" y="51530"/>
                  </a:lnTo>
                  <a:lnTo>
                    <a:pt x="23988" y="87263"/>
                  </a:lnTo>
                  <a:lnTo>
                    <a:pt x="6268" y="129557"/>
                  </a:lnTo>
                  <a:lnTo>
                    <a:pt x="0" y="176783"/>
                  </a:lnTo>
                  <a:lnTo>
                    <a:pt x="6268" y="223745"/>
                  </a:lnTo>
                  <a:lnTo>
                    <a:pt x="23988" y="265966"/>
                  </a:lnTo>
                  <a:lnTo>
                    <a:pt x="51530" y="301751"/>
                  </a:lnTo>
                  <a:lnTo>
                    <a:pt x="87263" y="329409"/>
                  </a:lnTo>
                  <a:lnTo>
                    <a:pt x="129557" y="347246"/>
                  </a:lnTo>
                  <a:lnTo>
                    <a:pt x="176784" y="353567"/>
                  </a:lnTo>
                  <a:lnTo>
                    <a:pt x="223745" y="347246"/>
                  </a:lnTo>
                  <a:lnTo>
                    <a:pt x="265966" y="329409"/>
                  </a:lnTo>
                  <a:lnTo>
                    <a:pt x="301752" y="301751"/>
                  </a:lnTo>
                  <a:lnTo>
                    <a:pt x="329409" y="265966"/>
                  </a:lnTo>
                  <a:lnTo>
                    <a:pt x="347246" y="223745"/>
                  </a:lnTo>
                  <a:lnTo>
                    <a:pt x="353568" y="176783"/>
                  </a:lnTo>
                  <a:close/>
                </a:path>
              </a:pathLst>
            </a:custGeom>
            <a:ln w="20574">
              <a:solidFill>
                <a:srgbClr val="000000"/>
              </a:solidFill>
            </a:ln>
          </p:spPr>
          <p:txBody>
            <a:bodyPr wrap="square" lIns="0" tIns="0" rIns="0" bIns="0" rtlCol="0"/>
            <a:lstStyle/>
            <a:p/>
          </p:txBody>
        </p:sp>
        <p:sp>
          <p:nvSpPr>
            <p:cNvPr id="19" name="object 19"/>
            <p:cNvSpPr/>
            <p:nvPr/>
          </p:nvSpPr>
          <p:spPr>
            <a:xfrm>
              <a:off x="2197607" y="2029205"/>
              <a:ext cx="0" cy="316230"/>
            </a:xfrm>
            <a:custGeom>
              <a:avLst/>
              <a:gdLst/>
              <a:ahLst/>
              <a:cxnLst/>
              <a:rect l="l" t="t" r="r" b="b"/>
              <a:pathLst>
                <a:path w="0" h="316230">
                  <a:moveTo>
                    <a:pt x="0" y="316229"/>
                  </a:moveTo>
                  <a:lnTo>
                    <a:pt x="0" y="0"/>
                  </a:lnTo>
                </a:path>
              </a:pathLst>
            </a:custGeom>
            <a:ln w="20574">
              <a:solidFill>
                <a:srgbClr val="FF0000"/>
              </a:solidFill>
            </a:ln>
          </p:spPr>
          <p:txBody>
            <a:bodyPr wrap="square" lIns="0" tIns="0" rIns="0" bIns="0" rtlCol="0"/>
            <a:lstStyle/>
            <a:p/>
          </p:txBody>
        </p:sp>
        <p:sp>
          <p:nvSpPr>
            <p:cNvPr id="20" name="object 20"/>
            <p:cNvSpPr/>
            <p:nvPr/>
          </p:nvSpPr>
          <p:spPr>
            <a:xfrm>
              <a:off x="2164842" y="1647443"/>
              <a:ext cx="284480" cy="763905"/>
            </a:xfrm>
            <a:custGeom>
              <a:avLst/>
              <a:gdLst/>
              <a:ahLst/>
              <a:cxnLst/>
              <a:rect l="l" t="t" r="r" b="b"/>
              <a:pathLst>
                <a:path w="284480" h="763905">
                  <a:moveTo>
                    <a:pt x="66294" y="696468"/>
                  </a:moveTo>
                  <a:lnTo>
                    <a:pt x="0" y="696468"/>
                  </a:lnTo>
                  <a:lnTo>
                    <a:pt x="33528" y="763524"/>
                  </a:lnTo>
                  <a:lnTo>
                    <a:pt x="66294" y="696468"/>
                  </a:lnTo>
                  <a:close/>
                </a:path>
                <a:path w="284480" h="763905">
                  <a:moveTo>
                    <a:pt x="284226" y="67056"/>
                  </a:moveTo>
                  <a:lnTo>
                    <a:pt x="251460" y="0"/>
                  </a:lnTo>
                  <a:lnTo>
                    <a:pt x="217932" y="67056"/>
                  </a:lnTo>
                  <a:lnTo>
                    <a:pt x="284226" y="67056"/>
                  </a:lnTo>
                  <a:close/>
                </a:path>
              </a:pathLst>
            </a:custGeom>
            <a:solidFill>
              <a:srgbClr val="FF0000"/>
            </a:solidFill>
          </p:spPr>
          <p:txBody>
            <a:bodyPr wrap="square" lIns="0" tIns="0" rIns="0" bIns="0" rtlCol="0"/>
            <a:lstStyle/>
            <a:p/>
          </p:txBody>
        </p:sp>
        <p:sp>
          <p:nvSpPr>
            <p:cNvPr id="21" name="object 21"/>
            <p:cNvSpPr/>
            <p:nvPr/>
          </p:nvSpPr>
          <p:spPr>
            <a:xfrm>
              <a:off x="2197607" y="1320545"/>
              <a:ext cx="353060" cy="353060"/>
            </a:xfrm>
            <a:custGeom>
              <a:avLst/>
              <a:gdLst/>
              <a:ahLst/>
              <a:cxnLst/>
              <a:rect l="l" t="t" r="r" b="b"/>
              <a:pathLst>
                <a:path w="353060" h="353060">
                  <a:moveTo>
                    <a:pt x="176022" y="0"/>
                  </a:move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lnTo>
                    <a:pt x="346484" y="129116"/>
                  </a:lnTo>
                  <a:lnTo>
                    <a:pt x="328647" y="87037"/>
                  </a:lnTo>
                  <a:lnTo>
                    <a:pt x="300990" y="51435"/>
                  </a:lnTo>
                  <a:lnTo>
                    <a:pt x="265204" y="23960"/>
                  </a:lnTo>
                  <a:lnTo>
                    <a:pt x="222983" y="6265"/>
                  </a:lnTo>
                  <a:lnTo>
                    <a:pt x="176022" y="0"/>
                  </a:lnTo>
                  <a:close/>
                </a:path>
              </a:pathLst>
            </a:custGeom>
            <a:solidFill>
              <a:srgbClr val="CCCCFF"/>
            </a:solidFill>
          </p:spPr>
          <p:txBody>
            <a:bodyPr wrap="square" lIns="0" tIns="0" rIns="0" bIns="0" rtlCol="0"/>
            <a:lstStyle/>
            <a:p/>
          </p:txBody>
        </p:sp>
        <p:sp>
          <p:nvSpPr>
            <p:cNvPr id="22" name="object 22"/>
            <p:cNvSpPr/>
            <p:nvPr/>
          </p:nvSpPr>
          <p:spPr>
            <a:xfrm>
              <a:off x="2197607" y="1320545"/>
              <a:ext cx="353060" cy="353060"/>
            </a:xfrm>
            <a:custGeom>
              <a:avLst/>
              <a:gdLst/>
              <a:ahLst/>
              <a:cxnLst/>
              <a:rect l="l" t="t" r="r" b="b"/>
              <a:pathLst>
                <a:path w="353060" h="353060">
                  <a:moveTo>
                    <a:pt x="352806" y="176022"/>
                  </a:moveTo>
                  <a:lnTo>
                    <a:pt x="346484" y="129116"/>
                  </a:lnTo>
                  <a:lnTo>
                    <a:pt x="328647" y="87037"/>
                  </a:lnTo>
                  <a:lnTo>
                    <a:pt x="300990" y="51435"/>
                  </a:lnTo>
                  <a:lnTo>
                    <a:pt x="265204" y="23960"/>
                  </a:lnTo>
                  <a:lnTo>
                    <a:pt x="222983" y="6265"/>
                  </a:lnTo>
                  <a:lnTo>
                    <a:pt x="176022" y="0"/>
                  </a:ln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close/>
                </a:path>
              </a:pathLst>
            </a:custGeom>
            <a:ln w="20574">
              <a:solidFill>
                <a:srgbClr val="000000"/>
              </a:solidFill>
            </a:ln>
          </p:spPr>
          <p:txBody>
            <a:bodyPr wrap="square" lIns="0" tIns="0" rIns="0" bIns="0" rtlCol="0"/>
            <a:lstStyle/>
            <a:p/>
          </p:txBody>
        </p:sp>
        <p:sp>
          <p:nvSpPr>
            <p:cNvPr id="23" name="object 23"/>
            <p:cNvSpPr/>
            <p:nvPr/>
          </p:nvSpPr>
          <p:spPr>
            <a:xfrm>
              <a:off x="2763773" y="1647443"/>
              <a:ext cx="66675" cy="67310"/>
            </a:xfrm>
            <a:custGeom>
              <a:avLst/>
              <a:gdLst/>
              <a:ahLst/>
              <a:cxnLst/>
              <a:rect l="l" t="t" r="r" b="b"/>
              <a:pathLst>
                <a:path w="66675" h="67310">
                  <a:moveTo>
                    <a:pt x="33527" y="0"/>
                  </a:moveTo>
                  <a:lnTo>
                    <a:pt x="0" y="67055"/>
                  </a:lnTo>
                  <a:lnTo>
                    <a:pt x="66293" y="67055"/>
                  </a:lnTo>
                  <a:lnTo>
                    <a:pt x="33527" y="0"/>
                  </a:lnTo>
                  <a:close/>
                </a:path>
              </a:pathLst>
            </a:custGeom>
            <a:solidFill>
              <a:srgbClr val="FF0000"/>
            </a:solidFill>
          </p:spPr>
          <p:txBody>
            <a:bodyPr wrap="square" lIns="0" tIns="0" rIns="0" bIns="0" rtlCol="0"/>
            <a:lstStyle/>
            <a:p/>
          </p:txBody>
        </p:sp>
        <p:sp>
          <p:nvSpPr>
            <p:cNvPr id="24" name="object 24"/>
            <p:cNvSpPr/>
            <p:nvPr/>
          </p:nvSpPr>
          <p:spPr>
            <a:xfrm>
              <a:off x="2633471" y="1320545"/>
              <a:ext cx="353060" cy="353060"/>
            </a:xfrm>
            <a:custGeom>
              <a:avLst/>
              <a:gdLst/>
              <a:ahLst/>
              <a:cxnLst/>
              <a:rect l="l" t="t" r="r" b="b"/>
              <a:pathLst>
                <a:path w="353060" h="353060">
                  <a:moveTo>
                    <a:pt x="176022" y="0"/>
                  </a:move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lnTo>
                    <a:pt x="346484" y="129116"/>
                  </a:lnTo>
                  <a:lnTo>
                    <a:pt x="328647" y="87037"/>
                  </a:lnTo>
                  <a:lnTo>
                    <a:pt x="300990" y="51435"/>
                  </a:lnTo>
                  <a:lnTo>
                    <a:pt x="265204" y="23960"/>
                  </a:lnTo>
                  <a:lnTo>
                    <a:pt x="222983" y="6265"/>
                  </a:lnTo>
                  <a:lnTo>
                    <a:pt x="176022" y="0"/>
                  </a:lnTo>
                  <a:close/>
                </a:path>
              </a:pathLst>
            </a:custGeom>
            <a:solidFill>
              <a:srgbClr val="CCCCFF"/>
            </a:solidFill>
          </p:spPr>
          <p:txBody>
            <a:bodyPr wrap="square" lIns="0" tIns="0" rIns="0" bIns="0" rtlCol="0"/>
            <a:lstStyle/>
            <a:p/>
          </p:txBody>
        </p:sp>
        <p:sp>
          <p:nvSpPr>
            <p:cNvPr id="25" name="object 25"/>
            <p:cNvSpPr/>
            <p:nvPr/>
          </p:nvSpPr>
          <p:spPr>
            <a:xfrm>
              <a:off x="2633471" y="1320545"/>
              <a:ext cx="353060" cy="353060"/>
            </a:xfrm>
            <a:custGeom>
              <a:avLst/>
              <a:gdLst/>
              <a:ahLst/>
              <a:cxnLst/>
              <a:rect l="l" t="t" r="r" b="b"/>
              <a:pathLst>
                <a:path w="353060" h="353060">
                  <a:moveTo>
                    <a:pt x="352806" y="176022"/>
                  </a:moveTo>
                  <a:lnTo>
                    <a:pt x="346484" y="129116"/>
                  </a:lnTo>
                  <a:lnTo>
                    <a:pt x="328647" y="87037"/>
                  </a:lnTo>
                  <a:lnTo>
                    <a:pt x="300990" y="51435"/>
                  </a:lnTo>
                  <a:lnTo>
                    <a:pt x="265204" y="23960"/>
                  </a:lnTo>
                  <a:lnTo>
                    <a:pt x="222983" y="6265"/>
                  </a:lnTo>
                  <a:lnTo>
                    <a:pt x="176022" y="0"/>
                  </a:lnTo>
                  <a:lnTo>
                    <a:pt x="129116" y="6265"/>
                  </a:lnTo>
                  <a:lnTo>
                    <a:pt x="87037" y="23960"/>
                  </a:lnTo>
                  <a:lnTo>
                    <a:pt x="51434" y="51435"/>
                  </a:lnTo>
                  <a:lnTo>
                    <a:pt x="23960" y="87037"/>
                  </a:lnTo>
                  <a:lnTo>
                    <a:pt x="6265" y="129116"/>
                  </a:lnTo>
                  <a:lnTo>
                    <a:pt x="0" y="176022"/>
                  </a:lnTo>
                  <a:lnTo>
                    <a:pt x="6265" y="222983"/>
                  </a:lnTo>
                  <a:lnTo>
                    <a:pt x="23960" y="265204"/>
                  </a:lnTo>
                  <a:lnTo>
                    <a:pt x="51435" y="300990"/>
                  </a:lnTo>
                  <a:lnTo>
                    <a:pt x="87037" y="328647"/>
                  </a:lnTo>
                  <a:lnTo>
                    <a:pt x="129116" y="346484"/>
                  </a:lnTo>
                  <a:lnTo>
                    <a:pt x="176022" y="352806"/>
                  </a:lnTo>
                  <a:lnTo>
                    <a:pt x="222983" y="346484"/>
                  </a:lnTo>
                  <a:lnTo>
                    <a:pt x="265204" y="328647"/>
                  </a:lnTo>
                  <a:lnTo>
                    <a:pt x="300990" y="300990"/>
                  </a:lnTo>
                  <a:lnTo>
                    <a:pt x="328647" y="265204"/>
                  </a:lnTo>
                  <a:lnTo>
                    <a:pt x="346484" y="222983"/>
                  </a:lnTo>
                  <a:lnTo>
                    <a:pt x="352806" y="176022"/>
                  </a:lnTo>
                  <a:close/>
                </a:path>
              </a:pathLst>
            </a:custGeom>
            <a:ln w="20574">
              <a:solidFill>
                <a:srgbClr val="000000"/>
              </a:solidFill>
            </a:ln>
          </p:spPr>
          <p:txBody>
            <a:bodyPr wrap="square" lIns="0" tIns="0" rIns="0" bIns="0" rtlCol="0"/>
            <a:lstStyle/>
            <a:p/>
          </p:txBody>
        </p:sp>
        <p:sp>
          <p:nvSpPr>
            <p:cNvPr id="26" name="object 26"/>
            <p:cNvSpPr/>
            <p:nvPr/>
          </p:nvSpPr>
          <p:spPr>
            <a:xfrm>
              <a:off x="3178301" y="1320545"/>
              <a:ext cx="353695" cy="353060"/>
            </a:xfrm>
            <a:custGeom>
              <a:avLst/>
              <a:gdLst/>
              <a:ahLst/>
              <a:cxnLst/>
              <a:rect l="l" t="t" r="r" b="b"/>
              <a:pathLst>
                <a:path w="353695" h="353060">
                  <a:moveTo>
                    <a:pt x="176784" y="0"/>
                  </a:move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4" y="352806"/>
                  </a:lnTo>
                  <a:lnTo>
                    <a:pt x="223745" y="346484"/>
                  </a:lnTo>
                  <a:lnTo>
                    <a:pt x="265966" y="328647"/>
                  </a:lnTo>
                  <a:lnTo>
                    <a:pt x="301752" y="300990"/>
                  </a:lnTo>
                  <a:lnTo>
                    <a:pt x="329409" y="265204"/>
                  </a:lnTo>
                  <a:lnTo>
                    <a:pt x="347246" y="222983"/>
                  </a:lnTo>
                  <a:lnTo>
                    <a:pt x="353568" y="176022"/>
                  </a:lnTo>
                  <a:lnTo>
                    <a:pt x="347246" y="129116"/>
                  </a:lnTo>
                  <a:lnTo>
                    <a:pt x="329409" y="87037"/>
                  </a:lnTo>
                  <a:lnTo>
                    <a:pt x="301752" y="51435"/>
                  </a:lnTo>
                  <a:lnTo>
                    <a:pt x="265966" y="23960"/>
                  </a:lnTo>
                  <a:lnTo>
                    <a:pt x="223745" y="6265"/>
                  </a:lnTo>
                  <a:lnTo>
                    <a:pt x="176784" y="0"/>
                  </a:lnTo>
                  <a:close/>
                </a:path>
              </a:pathLst>
            </a:custGeom>
            <a:solidFill>
              <a:srgbClr val="CCCCFF"/>
            </a:solidFill>
          </p:spPr>
          <p:txBody>
            <a:bodyPr wrap="square" lIns="0" tIns="0" rIns="0" bIns="0" rtlCol="0"/>
            <a:lstStyle/>
            <a:p/>
          </p:txBody>
        </p:sp>
        <p:sp>
          <p:nvSpPr>
            <p:cNvPr id="27" name="object 27"/>
            <p:cNvSpPr/>
            <p:nvPr/>
          </p:nvSpPr>
          <p:spPr>
            <a:xfrm>
              <a:off x="3178301" y="1320545"/>
              <a:ext cx="353695" cy="353060"/>
            </a:xfrm>
            <a:custGeom>
              <a:avLst/>
              <a:gdLst/>
              <a:ahLst/>
              <a:cxnLst/>
              <a:rect l="l" t="t" r="r" b="b"/>
              <a:pathLst>
                <a:path w="353695" h="353060">
                  <a:moveTo>
                    <a:pt x="353568" y="176022"/>
                  </a:moveTo>
                  <a:lnTo>
                    <a:pt x="347246" y="129116"/>
                  </a:lnTo>
                  <a:lnTo>
                    <a:pt x="329409" y="87037"/>
                  </a:lnTo>
                  <a:lnTo>
                    <a:pt x="301752" y="51435"/>
                  </a:lnTo>
                  <a:lnTo>
                    <a:pt x="265966" y="23960"/>
                  </a:lnTo>
                  <a:lnTo>
                    <a:pt x="223745" y="6265"/>
                  </a:lnTo>
                  <a:lnTo>
                    <a:pt x="176784" y="0"/>
                  </a:ln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4" y="352806"/>
                  </a:lnTo>
                  <a:lnTo>
                    <a:pt x="223745" y="346484"/>
                  </a:lnTo>
                  <a:lnTo>
                    <a:pt x="265966" y="328647"/>
                  </a:lnTo>
                  <a:lnTo>
                    <a:pt x="301752" y="300990"/>
                  </a:lnTo>
                  <a:lnTo>
                    <a:pt x="329409" y="265204"/>
                  </a:lnTo>
                  <a:lnTo>
                    <a:pt x="347246" y="222983"/>
                  </a:lnTo>
                  <a:lnTo>
                    <a:pt x="353568" y="176022"/>
                  </a:lnTo>
                  <a:close/>
                </a:path>
              </a:pathLst>
            </a:custGeom>
            <a:ln w="20574">
              <a:solidFill>
                <a:srgbClr val="000000"/>
              </a:solidFill>
            </a:ln>
          </p:spPr>
          <p:txBody>
            <a:bodyPr wrap="square" lIns="0" tIns="0" rIns="0" bIns="0" rtlCol="0"/>
            <a:lstStyle/>
            <a:p/>
          </p:txBody>
        </p:sp>
      </p:grpSp>
      <p:sp>
        <p:nvSpPr>
          <p:cNvPr id="28" name="object 28"/>
          <p:cNvSpPr txBox="1"/>
          <p:nvPr/>
        </p:nvSpPr>
        <p:spPr>
          <a:xfrm>
            <a:off x="2293111" y="873506"/>
            <a:ext cx="3149600" cy="76136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Using the SQL</a:t>
            </a:r>
            <a:r>
              <a:rPr dirty="0" sz="2000" spc="-45" b="1">
                <a:latin typeface="Arial"/>
                <a:cs typeface="Arial"/>
              </a:rPr>
              <a:t> </a:t>
            </a:r>
            <a:r>
              <a:rPr dirty="0" sz="2000" b="1">
                <a:latin typeface="Arial"/>
                <a:cs typeface="Arial"/>
              </a:rPr>
              <a:t>Worksheet</a:t>
            </a:r>
            <a:endParaRPr sz="2000">
              <a:latin typeface="Arial"/>
              <a:cs typeface="Arial"/>
            </a:endParaRPr>
          </a:p>
          <a:p>
            <a:pPr marL="19685">
              <a:lnSpc>
                <a:spcPct val="100000"/>
              </a:lnSpc>
              <a:spcBef>
                <a:spcPts val="1345"/>
              </a:spcBef>
              <a:tabLst>
                <a:tab pos="455930" algn="l"/>
                <a:tab pos="1000760" algn="l"/>
              </a:tabLst>
            </a:pPr>
            <a:r>
              <a:rPr dirty="0" sz="1700" spc="5" b="1">
                <a:latin typeface="Arial"/>
                <a:cs typeface="Arial"/>
              </a:rPr>
              <a:t>2	4	6</a:t>
            </a:r>
            <a:endParaRPr sz="1700">
              <a:latin typeface="Arial"/>
              <a:cs typeface="Arial"/>
            </a:endParaRPr>
          </a:p>
        </p:txBody>
      </p:sp>
      <p:sp>
        <p:nvSpPr>
          <p:cNvPr id="29" name="object 29"/>
          <p:cNvSpPr/>
          <p:nvPr/>
        </p:nvSpPr>
        <p:spPr>
          <a:xfrm>
            <a:off x="3309365" y="1647444"/>
            <a:ext cx="66675" cy="67310"/>
          </a:xfrm>
          <a:custGeom>
            <a:avLst/>
            <a:gdLst/>
            <a:ahLst/>
            <a:cxnLst/>
            <a:rect l="l" t="t" r="r" b="b"/>
            <a:pathLst>
              <a:path w="66675" h="67310">
                <a:moveTo>
                  <a:pt x="33528" y="0"/>
                </a:moveTo>
                <a:lnTo>
                  <a:pt x="0" y="67055"/>
                </a:lnTo>
                <a:lnTo>
                  <a:pt x="66294" y="67055"/>
                </a:lnTo>
                <a:lnTo>
                  <a:pt x="33528" y="0"/>
                </a:lnTo>
                <a:close/>
              </a:path>
            </a:pathLst>
          </a:custGeom>
          <a:solidFill>
            <a:srgbClr val="FF0000"/>
          </a:solidFill>
        </p:spPr>
        <p:txBody>
          <a:bodyPr wrap="square" lIns="0" tIns="0" rIns="0" bIns="0" rtlCol="0"/>
          <a:lstStyle/>
          <a:p/>
        </p:txBody>
      </p:sp>
      <p:grpSp>
        <p:nvGrpSpPr>
          <p:cNvPr id="30" name="object 30"/>
          <p:cNvGrpSpPr/>
          <p:nvPr/>
        </p:nvGrpSpPr>
        <p:grpSpPr>
          <a:xfrm>
            <a:off x="3385946" y="2029205"/>
            <a:ext cx="756285" cy="799465"/>
            <a:chOff x="3385946" y="2029205"/>
            <a:chExt cx="756285" cy="799465"/>
          </a:xfrm>
        </p:grpSpPr>
        <p:sp>
          <p:nvSpPr>
            <p:cNvPr id="31" name="object 31"/>
            <p:cNvSpPr/>
            <p:nvPr/>
          </p:nvSpPr>
          <p:spPr>
            <a:xfrm>
              <a:off x="3560063" y="2029205"/>
              <a:ext cx="0" cy="371475"/>
            </a:xfrm>
            <a:custGeom>
              <a:avLst/>
              <a:gdLst/>
              <a:ahLst/>
              <a:cxnLst/>
              <a:rect l="l" t="t" r="r" b="b"/>
              <a:pathLst>
                <a:path w="0" h="371475">
                  <a:moveTo>
                    <a:pt x="0" y="371094"/>
                  </a:moveTo>
                  <a:lnTo>
                    <a:pt x="0" y="0"/>
                  </a:lnTo>
                </a:path>
              </a:pathLst>
            </a:custGeom>
            <a:ln w="20574">
              <a:solidFill>
                <a:srgbClr val="FF0000"/>
              </a:solidFill>
            </a:ln>
          </p:spPr>
          <p:txBody>
            <a:bodyPr wrap="square" lIns="0" tIns="0" rIns="0" bIns="0" rtlCol="0"/>
            <a:lstStyle/>
            <a:p/>
          </p:txBody>
        </p:sp>
        <p:sp>
          <p:nvSpPr>
            <p:cNvPr id="32" name="object 32"/>
            <p:cNvSpPr/>
            <p:nvPr/>
          </p:nvSpPr>
          <p:spPr>
            <a:xfrm>
              <a:off x="3527297" y="2398775"/>
              <a:ext cx="66675" cy="67310"/>
            </a:xfrm>
            <a:custGeom>
              <a:avLst/>
              <a:gdLst/>
              <a:ahLst/>
              <a:cxnLst/>
              <a:rect l="l" t="t" r="r" b="b"/>
              <a:pathLst>
                <a:path w="66675" h="67310">
                  <a:moveTo>
                    <a:pt x="66294" y="0"/>
                  </a:moveTo>
                  <a:lnTo>
                    <a:pt x="0" y="0"/>
                  </a:lnTo>
                  <a:lnTo>
                    <a:pt x="33528" y="67056"/>
                  </a:lnTo>
                  <a:lnTo>
                    <a:pt x="66294" y="0"/>
                  </a:lnTo>
                  <a:close/>
                </a:path>
              </a:pathLst>
            </a:custGeom>
            <a:solidFill>
              <a:srgbClr val="FF0000"/>
            </a:solidFill>
          </p:spPr>
          <p:txBody>
            <a:bodyPr wrap="square" lIns="0" tIns="0" rIns="0" bIns="0" rtlCol="0"/>
            <a:lstStyle/>
            <a:p/>
          </p:txBody>
        </p:sp>
        <p:sp>
          <p:nvSpPr>
            <p:cNvPr id="33" name="object 33"/>
            <p:cNvSpPr/>
            <p:nvPr/>
          </p:nvSpPr>
          <p:spPr>
            <a:xfrm>
              <a:off x="3396233" y="2465069"/>
              <a:ext cx="353695" cy="353060"/>
            </a:xfrm>
            <a:custGeom>
              <a:avLst/>
              <a:gdLst/>
              <a:ahLst/>
              <a:cxnLst/>
              <a:rect l="l" t="t" r="r" b="b"/>
              <a:pathLst>
                <a:path w="353695" h="353060">
                  <a:moveTo>
                    <a:pt x="176783" y="0"/>
                  </a:move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3" y="352806"/>
                  </a:lnTo>
                  <a:lnTo>
                    <a:pt x="223745" y="346484"/>
                  </a:lnTo>
                  <a:lnTo>
                    <a:pt x="265966" y="328647"/>
                  </a:lnTo>
                  <a:lnTo>
                    <a:pt x="301751" y="300990"/>
                  </a:lnTo>
                  <a:lnTo>
                    <a:pt x="329409" y="265204"/>
                  </a:lnTo>
                  <a:lnTo>
                    <a:pt x="347246" y="222983"/>
                  </a:lnTo>
                  <a:lnTo>
                    <a:pt x="353567" y="176022"/>
                  </a:lnTo>
                  <a:lnTo>
                    <a:pt x="347246" y="129116"/>
                  </a:lnTo>
                  <a:lnTo>
                    <a:pt x="329409" y="87037"/>
                  </a:lnTo>
                  <a:lnTo>
                    <a:pt x="301751" y="51435"/>
                  </a:lnTo>
                  <a:lnTo>
                    <a:pt x="265966" y="23960"/>
                  </a:lnTo>
                  <a:lnTo>
                    <a:pt x="223745" y="6265"/>
                  </a:lnTo>
                  <a:lnTo>
                    <a:pt x="176783" y="0"/>
                  </a:lnTo>
                  <a:close/>
                </a:path>
              </a:pathLst>
            </a:custGeom>
            <a:solidFill>
              <a:srgbClr val="CCCCFF"/>
            </a:solidFill>
          </p:spPr>
          <p:txBody>
            <a:bodyPr wrap="square" lIns="0" tIns="0" rIns="0" bIns="0" rtlCol="0"/>
            <a:lstStyle/>
            <a:p/>
          </p:txBody>
        </p:sp>
        <p:sp>
          <p:nvSpPr>
            <p:cNvPr id="34" name="object 34"/>
            <p:cNvSpPr/>
            <p:nvPr/>
          </p:nvSpPr>
          <p:spPr>
            <a:xfrm>
              <a:off x="3396233" y="2465069"/>
              <a:ext cx="353695" cy="353060"/>
            </a:xfrm>
            <a:custGeom>
              <a:avLst/>
              <a:gdLst/>
              <a:ahLst/>
              <a:cxnLst/>
              <a:rect l="l" t="t" r="r" b="b"/>
              <a:pathLst>
                <a:path w="353695" h="353060">
                  <a:moveTo>
                    <a:pt x="353567" y="176022"/>
                  </a:moveTo>
                  <a:lnTo>
                    <a:pt x="347246" y="129116"/>
                  </a:lnTo>
                  <a:lnTo>
                    <a:pt x="329409" y="87037"/>
                  </a:lnTo>
                  <a:lnTo>
                    <a:pt x="301751" y="51435"/>
                  </a:lnTo>
                  <a:lnTo>
                    <a:pt x="265966" y="23960"/>
                  </a:lnTo>
                  <a:lnTo>
                    <a:pt x="223745" y="6265"/>
                  </a:lnTo>
                  <a:lnTo>
                    <a:pt x="176783" y="0"/>
                  </a:ln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3" y="352806"/>
                  </a:lnTo>
                  <a:lnTo>
                    <a:pt x="223745" y="346484"/>
                  </a:lnTo>
                  <a:lnTo>
                    <a:pt x="265966" y="328647"/>
                  </a:lnTo>
                  <a:lnTo>
                    <a:pt x="301751" y="300990"/>
                  </a:lnTo>
                  <a:lnTo>
                    <a:pt x="329409" y="265204"/>
                  </a:lnTo>
                  <a:lnTo>
                    <a:pt x="347246" y="222983"/>
                  </a:lnTo>
                  <a:lnTo>
                    <a:pt x="353567" y="176022"/>
                  </a:lnTo>
                  <a:close/>
                </a:path>
              </a:pathLst>
            </a:custGeom>
            <a:ln w="20574">
              <a:solidFill>
                <a:srgbClr val="000000"/>
              </a:solidFill>
            </a:ln>
          </p:spPr>
          <p:txBody>
            <a:bodyPr wrap="square" lIns="0" tIns="0" rIns="0" bIns="0" rtlCol="0"/>
            <a:lstStyle/>
            <a:p/>
          </p:txBody>
        </p:sp>
        <p:sp>
          <p:nvSpPr>
            <p:cNvPr id="35" name="object 35"/>
            <p:cNvSpPr/>
            <p:nvPr/>
          </p:nvSpPr>
          <p:spPr>
            <a:xfrm>
              <a:off x="3941825" y="2029205"/>
              <a:ext cx="0" cy="262255"/>
            </a:xfrm>
            <a:custGeom>
              <a:avLst/>
              <a:gdLst/>
              <a:ahLst/>
              <a:cxnLst/>
              <a:rect l="l" t="t" r="r" b="b"/>
              <a:pathLst>
                <a:path w="0" h="262255">
                  <a:moveTo>
                    <a:pt x="0" y="262127"/>
                  </a:moveTo>
                  <a:lnTo>
                    <a:pt x="0" y="0"/>
                  </a:lnTo>
                </a:path>
              </a:pathLst>
            </a:custGeom>
            <a:ln w="20574">
              <a:solidFill>
                <a:srgbClr val="FF0000"/>
              </a:solidFill>
            </a:ln>
          </p:spPr>
          <p:txBody>
            <a:bodyPr wrap="square" lIns="0" tIns="0" rIns="0" bIns="0" rtlCol="0"/>
            <a:lstStyle/>
            <a:p/>
          </p:txBody>
        </p:sp>
        <p:sp>
          <p:nvSpPr>
            <p:cNvPr id="36" name="object 36"/>
            <p:cNvSpPr/>
            <p:nvPr/>
          </p:nvSpPr>
          <p:spPr>
            <a:xfrm>
              <a:off x="3909059" y="2289809"/>
              <a:ext cx="66675" cy="66675"/>
            </a:xfrm>
            <a:custGeom>
              <a:avLst/>
              <a:gdLst/>
              <a:ahLst/>
              <a:cxnLst/>
              <a:rect l="l" t="t" r="r" b="b"/>
              <a:pathLst>
                <a:path w="66675" h="66675">
                  <a:moveTo>
                    <a:pt x="66294" y="0"/>
                  </a:moveTo>
                  <a:lnTo>
                    <a:pt x="0" y="0"/>
                  </a:lnTo>
                  <a:lnTo>
                    <a:pt x="32766" y="66294"/>
                  </a:lnTo>
                  <a:lnTo>
                    <a:pt x="66294" y="0"/>
                  </a:lnTo>
                  <a:close/>
                </a:path>
              </a:pathLst>
            </a:custGeom>
            <a:solidFill>
              <a:srgbClr val="FF0000"/>
            </a:solidFill>
          </p:spPr>
          <p:txBody>
            <a:bodyPr wrap="square" lIns="0" tIns="0" rIns="0" bIns="0" rtlCol="0"/>
            <a:lstStyle/>
            <a:p/>
          </p:txBody>
        </p:sp>
        <p:sp>
          <p:nvSpPr>
            <p:cNvPr id="37" name="object 37"/>
            <p:cNvSpPr/>
            <p:nvPr/>
          </p:nvSpPr>
          <p:spPr>
            <a:xfrm>
              <a:off x="3777995" y="2356103"/>
              <a:ext cx="353695" cy="353060"/>
            </a:xfrm>
            <a:custGeom>
              <a:avLst/>
              <a:gdLst/>
              <a:ahLst/>
              <a:cxnLst/>
              <a:rect l="l" t="t" r="r" b="b"/>
              <a:pathLst>
                <a:path w="353695" h="353060">
                  <a:moveTo>
                    <a:pt x="176783" y="0"/>
                  </a:move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3" y="352806"/>
                  </a:lnTo>
                  <a:lnTo>
                    <a:pt x="223745" y="346484"/>
                  </a:lnTo>
                  <a:lnTo>
                    <a:pt x="265966" y="328647"/>
                  </a:lnTo>
                  <a:lnTo>
                    <a:pt x="301751" y="300990"/>
                  </a:lnTo>
                  <a:lnTo>
                    <a:pt x="329409" y="265204"/>
                  </a:lnTo>
                  <a:lnTo>
                    <a:pt x="347246" y="222983"/>
                  </a:lnTo>
                  <a:lnTo>
                    <a:pt x="353567" y="176022"/>
                  </a:lnTo>
                  <a:lnTo>
                    <a:pt x="347246" y="129116"/>
                  </a:lnTo>
                  <a:lnTo>
                    <a:pt x="329409" y="87037"/>
                  </a:lnTo>
                  <a:lnTo>
                    <a:pt x="301751" y="51435"/>
                  </a:lnTo>
                  <a:lnTo>
                    <a:pt x="265966" y="23960"/>
                  </a:lnTo>
                  <a:lnTo>
                    <a:pt x="223745" y="6265"/>
                  </a:lnTo>
                  <a:lnTo>
                    <a:pt x="176783" y="0"/>
                  </a:lnTo>
                  <a:close/>
                </a:path>
              </a:pathLst>
            </a:custGeom>
            <a:solidFill>
              <a:srgbClr val="CCCCFF"/>
            </a:solidFill>
          </p:spPr>
          <p:txBody>
            <a:bodyPr wrap="square" lIns="0" tIns="0" rIns="0" bIns="0" rtlCol="0"/>
            <a:lstStyle/>
            <a:p/>
          </p:txBody>
        </p:sp>
        <p:sp>
          <p:nvSpPr>
            <p:cNvPr id="38" name="object 38"/>
            <p:cNvSpPr/>
            <p:nvPr/>
          </p:nvSpPr>
          <p:spPr>
            <a:xfrm>
              <a:off x="3777995" y="2356103"/>
              <a:ext cx="353695" cy="353060"/>
            </a:xfrm>
            <a:custGeom>
              <a:avLst/>
              <a:gdLst/>
              <a:ahLst/>
              <a:cxnLst/>
              <a:rect l="l" t="t" r="r" b="b"/>
              <a:pathLst>
                <a:path w="353695" h="353060">
                  <a:moveTo>
                    <a:pt x="353567" y="176022"/>
                  </a:moveTo>
                  <a:lnTo>
                    <a:pt x="347246" y="129116"/>
                  </a:lnTo>
                  <a:lnTo>
                    <a:pt x="329409" y="87037"/>
                  </a:lnTo>
                  <a:lnTo>
                    <a:pt x="301751" y="51435"/>
                  </a:lnTo>
                  <a:lnTo>
                    <a:pt x="265966" y="23960"/>
                  </a:lnTo>
                  <a:lnTo>
                    <a:pt x="223745" y="6265"/>
                  </a:lnTo>
                  <a:lnTo>
                    <a:pt x="176783" y="0"/>
                  </a:lnTo>
                  <a:lnTo>
                    <a:pt x="129557" y="6265"/>
                  </a:lnTo>
                  <a:lnTo>
                    <a:pt x="87263" y="23960"/>
                  </a:lnTo>
                  <a:lnTo>
                    <a:pt x="51530" y="51435"/>
                  </a:lnTo>
                  <a:lnTo>
                    <a:pt x="23988" y="87037"/>
                  </a:lnTo>
                  <a:lnTo>
                    <a:pt x="6268" y="129116"/>
                  </a:lnTo>
                  <a:lnTo>
                    <a:pt x="0" y="176022"/>
                  </a:lnTo>
                  <a:lnTo>
                    <a:pt x="6268" y="222983"/>
                  </a:lnTo>
                  <a:lnTo>
                    <a:pt x="23988" y="265204"/>
                  </a:lnTo>
                  <a:lnTo>
                    <a:pt x="51530" y="300990"/>
                  </a:lnTo>
                  <a:lnTo>
                    <a:pt x="87263" y="328647"/>
                  </a:lnTo>
                  <a:lnTo>
                    <a:pt x="129557" y="346484"/>
                  </a:lnTo>
                  <a:lnTo>
                    <a:pt x="176783" y="352806"/>
                  </a:lnTo>
                  <a:lnTo>
                    <a:pt x="223745" y="346484"/>
                  </a:lnTo>
                  <a:lnTo>
                    <a:pt x="265966" y="328647"/>
                  </a:lnTo>
                  <a:lnTo>
                    <a:pt x="301751" y="300990"/>
                  </a:lnTo>
                  <a:lnTo>
                    <a:pt x="329409" y="265204"/>
                  </a:lnTo>
                  <a:lnTo>
                    <a:pt x="347246" y="222983"/>
                  </a:lnTo>
                  <a:lnTo>
                    <a:pt x="353567" y="176022"/>
                  </a:lnTo>
                  <a:close/>
                </a:path>
              </a:pathLst>
            </a:custGeom>
            <a:ln w="20574">
              <a:solidFill>
                <a:srgbClr val="000000"/>
              </a:solidFill>
            </a:ln>
          </p:spPr>
          <p:txBody>
            <a:bodyPr wrap="square" lIns="0" tIns="0" rIns="0" bIns="0" rtlCol="0"/>
            <a:lstStyle/>
            <a:p/>
          </p:txBody>
        </p:sp>
      </p:grpSp>
      <p:graphicFrame>
        <p:nvGraphicFramePr>
          <p:cNvPr id="39" name="object 39"/>
          <p:cNvGraphicFramePr>
            <a:graphicFrameLocks noGrp="1"/>
          </p:cNvGraphicFramePr>
          <p:nvPr/>
        </p:nvGraphicFramePr>
        <p:xfrm>
          <a:off x="2080641" y="1694307"/>
          <a:ext cx="3745865" cy="3210560"/>
        </p:xfrm>
        <a:graphic>
          <a:graphicData uri="http://schemas.openxmlformats.org/drawingml/2006/table">
            <a:tbl>
              <a:tblPr firstRow="1" bandRow="1">
                <a:tableStyleId>{2D5ABB26-0587-4C30-8999-92F81FD0307C}</a:tableStyleId>
              </a:tblPr>
              <a:tblGrid>
                <a:gridCol w="331470"/>
                <a:gridCol w="381000"/>
                <a:gridCol w="545465"/>
                <a:gridCol w="2477135"/>
              </a:tblGrid>
              <a:tr h="276606">
                <a:tc>
                  <a:txBody>
                    <a:bodyPr/>
                    <a:lstStyle/>
                    <a:p>
                      <a:pPr>
                        <a:lnSpc>
                          <a:spcPct val="100000"/>
                        </a:lnSpc>
                      </a:pPr>
                      <a:endParaRPr sz="1100">
                        <a:latin typeface="Times New Roman"/>
                        <a:cs typeface="Times New Roman"/>
                      </a:endParaRPr>
                    </a:p>
                  </a:txBody>
                  <a:tcPr marL="0" marR="0" marB="0" marT="0">
                    <a:lnL w="9525">
                      <a:solidFill>
                        <a:srgbClr val="000000"/>
                      </a:solidFill>
                      <a:prstDash val="solid"/>
                    </a:lnL>
                    <a:lnR w="28575">
                      <a:solidFill>
                        <a:srgbClr val="FF0000"/>
                      </a:solidFill>
                      <a:prstDash val="solid"/>
                    </a:lnR>
                    <a:lnT w="9525">
                      <a:solidFill>
                        <a:srgbClr val="000000"/>
                      </a:solidFill>
                      <a:prstDash val="solid"/>
                    </a:lnT>
                  </a:tcPr>
                </a:tc>
                <a:tc>
                  <a:txBody>
                    <a:bodyPr/>
                    <a:lstStyle/>
                    <a:p>
                      <a:pPr>
                        <a:lnSpc>
                          <a:spcPct val="100000"/>
                        </a:lnSpc>
                      </a:pPr>
                      <a:endParaRPr sz="1100">
                        <a:latin typeface="Times New Roman"/>
                        <a:cs typeface="Times New Roman"/>
                      </a:endParaRPr>
                    </a:p>
                  </a:txBody>
                  <a:tcPr marL="0" marR="0" marB="0" marT="0">
                    <a:lnL w="28575">
                      <a:solidFill>
                        <a:srgbClr val="FF0000"/>
                      </a:solidFill>
                      <a:prstDash val="solid"/>
                    </a:lnL>
                    <a:lnR w="28575">
                      <a:solidFill>
                        <a:srgbClr val="FF0000"/>
                      </a:solidFill>
                      <a:prstDash val="solid"/>
                    </a:lnR>
                    <a:lnT w="9525">
                      <a:solidFill>
                        <a:srgbClr val="000000"/>
                      </a:solidFill>
                      <a:prstDash val="solid"/>
                    </a:lnT>
                  </a:tcPr>
                </a:tc>
                <a:tc>
                  <a:txBody>
                    <a:bodyPr/>
                    <a:lstStyle/>
                    <a:p>
                      <a:pPr>
                        <a:lnSpc>
                          <a:spcPct val="100000"/>
                        </a:lnSpc>
                      </a:pPr>
                      <a:endParaRPr sz="1100">
                        <a:latin typeface="Times New Roman"/>
                        <a:cs typeface="Times New Roman"/>
                      </a:endParaRPr>
                    </a:p>
                  </a:txBody>
                  <a:tcPr marL="0" marR="0" marB="0" marT="0">
                    <a:lnL w="28575">
                      <a:solidFill>
                        <a:srgbClr val="FF0000"/>
                      </a:solidFill>
                      <a:prstDash val="solid"/>
                    </a:lnL>
                    <a:lnR w="28575">
                      <a:solidFill>
                        <a:srgbClr val="FF0000"/>
                      </a:solidFill>
                      <a:prstDash val="solid"/>
                    </a:lnR>
                    <a:lnT w="9525">
                      <a:solidFill>
                        <a:srgbClr val="000000"/>
                      </a:solidFill>
                      <a:prstDash val="solid"/>
                    </a:lnT>
                  </a:tcPr>
                </a:tc>
                <a:tc>
                  <a:txBody>
                    <a:bodyPr/>
                    <a:lstStyle/>
                    <a:p>
                      <a:pPr>
                        <a:lnSpc>
                          <a:spcPct val="100000"/>
                        </a:lnSpc>
                      </a:pPr>
                      <a:endParaRPr sz="1100">
                        <a:latin typeface="Times New Roman"/>
                        <a:cs typeface="Times New Roman"/>
                      </a:endParaRPr>
                    </a:p>
                  </a:txBody>
                  <a:tcPr marL="0" marR="0" marB="0" marT="0">
                    <a:lnL w="28575">
                      <a:solidFill>
                        <a:srgbClr val="FF0000"/>
                      </a:solidFill>
                      <a:prstDash val="solid"/>
                    </a:lnL>
                    <a:lnR w="9525">
                      <a:solidFill>
                        <a:srgbClr val="000000"/>
                      </a:solidFill>
                      <a:prstDash val="solid"/>
                    </a:lnR>
                    <a:lnT w="9525">
                      <a:solidFill>
                        <a:srgbClr val="000000"/>
                      </a:solidFill>
                      <a:prstDash val="solid"/>
                    </a:lnT>
                  </a:tcPr>
                </a:tc>
              </a:tr>
              <a:tr h="2926841">
                <a:tc gridSpan="4">
                  <a:txBody>
                    <a:bodyPr/>
                    <a:lstStyle/>
                    <a:p>
                      <a:pPr>
                        <a:lnSpc>
                          <a:spcPct val="100000"/>
                        </a:lnSpc>
                        <a:spcBef>
                          <a:spcPts val="50"/>
                        </a:spcBef>
                      </a:pPr>
                      <a:endParaRPr sz="3600">
                        <a:latin typeface="Times New Roman"/>
                        <a:cs typeface="Times New Roman"/>
                      </a:endParaRPr>
                    </a:p>
                    <a:p>
                      <a:pPr marL="119380">
                        <a:lnSpc>
                          <a:spcPts val="1660"/>
                        </a:lnSpc>
                        <a:tabLst>
                          <a:tab pos="882650" algn="l"/>
                          <a:tab pos="1427480" algn="l"/>
                          <a:tab pos="1809114" algn="l"/>
                        </a:tabLst>
                      </a:pPr>
                      <a:r>
                        <a:rPr dirty="0" baseline="14705" sz="2550" spc="7" b="1">
                          <a:latin typeface="Arial"/>
                          <a:cs typeface="Arial"/>
                        </a:rPr>
                        <a:t>1	</a:t>
                      </a:r>
                      <a:r>
                        <a:rPr dirty="0" sz="1700" spc="5" b="1">
                          <a:latin typeface="Arial"/>
                          <a:cs typeface="Arial"/>
                        </a:rPr>
                        <a:t>5	7	</a:t>
                      </a:r>
                      <a:r>
                        <a:rPr dirty="0" baseline="27777" sz="2550" spc="7" b="1">
                          <a:latin typeface="Arial"/>
                          <a:cs typeface="Arial"/>
                        </a:rPr>
                        <a:t>8</a:t>
                      </a:r>
                      <a:endParaRPr baseline="27777" sz="2550">
                        <a:latin typeface="Arial"/>
                        <a:cs typeface="Arial"/>
                      </a:endParaRPr>
                    </a:p>
                    <a:p>
                      <a:pPr marL="501015">
                        <a:lnSpc>
                          <a:spcPts val="1660"/>
                        </a:lnSpc>
                      </a:pPr>
                      <a:r>
                        <a:rPr dirty="0" sz="1700" b="1">
                          <a:latin typeface="Arial"/>
                          <a:cs typeface="Arial"/>
                        </a:rPr>
                        <a:t>3</a:t>
                      </a:r>
                      <a:endParaRPr sz="1700">
                        <a:latin typeface="Arial"/>
                        <a:cs typeface="Arial"/>
                      </a:endParaRPr>
                    </a:p>
                  </a:txBody>
                  <a:tcPr marL="0" marR="0" marB="0" marT="6350">
                    <a:lnL w="9525">
                      <a:solidFill>
                        <a:srgbClr val="000000"/>
                      </a:solidFill>
                      <a:prstDash val="solid"/>
                    </a:lnL>
                    <a:lnR w="9525">
                      <a:solidFill>
                        <a:srgbClr val="000000"/>
                      </a:solidFill>
                      <a:prstDash val="solid"/>
                    </a:lnR>
                    <a:lnB w="9525">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42" name="object 42"/>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3</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0" name="object 40"/>
          <p:cNvSpPr txBox="1"/>
          <p:nvPr/>
        </p:nvSpPr>
        <p:spPr>
          <a:xfrm>
            <a:off x="731012" y="5611107"/>
            <a:ext cx="6259830" cy="380365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 the SQL </a:t>
            </a:r>
            <a:r>
              <a:rPr dirty="0" sz="1300" spc="-5" b="1">
                <a:latin typeface="Arial"/>
                <a:cs typeface="Arial"/>
              </a:rPr>
              <a:t>Worksheet </a:t>
            </a:r>
            <a:r>
              <a:rPr dirty="0" sz="1300" b="1">
                <a:latin typeface="Arial"/>
                <a:cs typeface="Arial"/>
              </a:rPr>
              <a:t>(continued)</a:t>
            </a:r>
            <a:endParaRPr sz="1300">
              <a:latin typeface="Arial"/>
              <a:cs typeface="Arial"/>
            </a:endParaRPr>
          </a:p>
          <a:p>
            <a:pPr marL="136525" marR="158750">
              <a:lnSpc>
                <a:spcPct val="100000"/>
              </a:lnSpc>
              <a:spcBef>
                <a:spcPts val="360"/>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use shortcut keys or icons to perform certain tasks such as executing a  </a:t>
            </a:r>
            <a:r>
              <a:rPr dirty="0" sz="1300" spc="-5">
                <a:latin typeface="Times New Roman"/>
                <a:cs typeface="Times New Roman"/>
              </a:rPr>
              <a:t>SQL </a:t>
            </a:r>
            <a:r>
              <a:rPr dirty="0" sz="1300">
                <a:latin typeface="Times New Roman"/>
                <a:cs typeface="Times New Roman"/>
              </a:rPr>
              <a:t>statement, running a script, and viewing the history of </a:t>
            </a:r>
            <a:r>
              <a:rPr dirty="0" sz="1300" spc="-5">
                <a:latin typeface="Times New Roman"/>
                <a:cs typeface="Times New Roman"/>
              </a:rPr>
              <a:t>SQL </a:t>
            </a:r>
            <a:r>
              <a:rPr dirty="0" sz="1300">
                <a:latin typeface="Times New Roman"/>
                <a:cs typeface="Times New Roman"/>
              </a:rPr>
              <a:t>statements that you have  executed. You can </a:t>
            </a:r>
            <a:r>
              <a:rPr dirty="0" sz="1300" spc="-5">
                <a:latin typeface="Times New Roman"/>
                <a:cs typeface="Times New Roman"/>
              </a:rPr>
              <a:t>use </a:t>
            </a:r>
            <a:r>
              <a:rPr dirty="0" sz="1300">
                <a:latin typeface="Times New Roman"/>
                <a:cs typeface="Times New Roman"/>
              </a:rPr>
              <a:t>the SQL </a:t>
            </a:r>
            <a:r>
              <a:rPr dirty="0" sz="1300" spc="-5">
                <a:latin typeface="Times New Roman"/>
                <a:cs typeface="Times New Roman"/>
              </a:rPr>
              <a:t>Worksheet toolbar </a:t>
            </a:r>
            <a:r>
              <a:rPr dirty="0" sz="1300">
                <a:latin typeface="Times New Roman"/>
                <a:cs typeface="Times New Roman"/>
              </a:rPr>
              <a:t>that contains </a:t>
            </a:r>
            <a:r>
              <a:rPr dirty="0" sz="1300" spc="-5">
                <a:latin typeface="Times New Roman"/>
                <a:cs typeface="Times New Roman"/>
              </a:rPr>
              <a:t>icons </a:t>
            </a:r>
            <a:r>
              <a:rPr dirty="0" sz="1300">
                <a:latin typeface="Times New Roman"/>
                <a:cs typeface="Times New Roman"/>
              </a:rPr>
              <a:t>to </a:t>
            </a:r>
            <a:r>
              <a:rPr dirty="0" sz="1300" spc="-5">
                <a:latin typeface="Times New Roman"/>
                <a:cs typeface="Times New Roman"/>
              </a:rPr>
              <a:t>perform </a:t>
            </a:r>
            <a:r>
              <a:rPr dirty="0" sz="1300">
                <a:latin typeface="Times New Roman"/>
                <a:cs typeface="Times New Roman"/>
              </a:rPr>
              <a:t>the  following</a:t>
            </a:r>
            <a:r>
              <a:rPr dirty="0" sz="1300" spc="-10">
                <a:latin typeface="Times New Roman"/>
                <a:cs typeface="Times New Roman"/>
              </a:rPr>
              <a:t> </a:t>
            </a:r>
            <a:r>
              <a:rPr dirty="0" sz="1300">
                <a:latin typeface="Times New Roman"/>
                <a:cs typeface="Times New Roman"/>
              </a:rPr>
              <a:t>tasks:</a:t>
            </a:r>
            <a:endParaRPr sz="1300">
              <a:latin typeface="Times New Roman"/>
              <a:cs typeface="Times New Roman"/>
            </a:endParaRPr>
          </a:p>
          <a:p>
            <a:pPr marL="508000" marR="76200" indent="-248285">
              <a:lnSpc>
                <a:spcPts val="1400"/>
              </a:lnSpc>
              <a:spcBef>
                <a:spcPts val="50"/>
              </a:spcBef>
              <a:buFont typeface="Times New Roman"/>
              <a:buAutoNum type="arabicPeriod"/>
              <a:tabLst>
                <a:tab pos="508634" algn="l"/>
              </a:tabLst>
            </a:pPr>
            <a:r>
              <a:rPr dirty="0" sz="1300" spc="-5" b="1">
                <a:latin typeface="Times New Roman"/>
                <a:cs typeface="Times New Roman"/>
              </a:rPr>
              <a:t>Execute Statement: </a:t>
            </a:r>
            <a:r>
              <a:rPr dirty="0" sz="1300">
                <a:latin typeface="Times New Roman"/>
                <a:cs typeface="Times New Roman"/>
              </a:rPr>
              <a:t>Executes the statement at the cursor in the Enter SQL Statement  box. </a:t>
            </a:r>
            <a:r>
              <a:rPr dirty="0" sz="1300" spc="-5">
                <a:latin typeface="Times New Roman"/>
                <a:cs typeface="Times New Roman"/>
              </a:rPr>
              <a:t>You </a:t>
            </a:r>
            <a:r>
              <a:rPr dirty="0" sz="1300">
                <a:latin typeface="Times New Roman"/>
                <a:cs typeface="Times New Roman"/>
              </a:rPr>
              <a:t>can use bind variables in the </a:t>
            </a:r>
            <a:r>
              <a:rPr dirty="0" sz="1300" spc="-5">
                <a:latin typeface="Times New Roman"/>
                <a:cs typeface="Times New Roman"/>
              </a:rPr>
              <a:t>SQL </a:t>
            </a:r>
            <a:r>
              <a:rPr dirty="0" sz="1300">
                <a:latin typeface="Times New Roman"/>
                <a:cs typeface="Times New Roman"/>
              </a:rPr>
              <a:t>statements but not substitution</a:t>
            </a:r>
            <a:r>
              <a:rPr dirty="0" sz="1300" spc="-25">
                <a:latin typeface="Times New Roman"/>
                <a:cs typeface="Times New Roman"/>
              </a:rPr>
              <a:t> </a:t>
            </a:r>
            <a:r>
              <a:rPr dirty="0" sz="1300">
                <a:latin typeface="Times New Roman"/>
                <a:cs typeface="Times New Roman"/>
              </a:rPr>
              <a:t>variables.</a:t>
            </a:r>
            <a:endParaRPr sz="1300">
              <a:latin typeface="Times New Roman"/>
              <a:cs typeface="Times New Roman"/>
            </a:endParaRPr>
          </a:p>
          <a:p>
            <a:pPr marL="508000" indent="-248285">
              <a:lnSpc>
                <a:spcPts val="1515"/>
              </a:lnSpc>
              <a:buFont typeface="Times New Roman"/>
              <a:buAutoNum type="arabicPeriod"/>
              <a:tabLst>
                <a:tab pos="508634" algn="l"/>
              </a:tabLst>
            </a:pPr>
            <a:r>
              <a:rPr dirty="0" sz="1300" spc="-5" b="1">
                <a:latin typeface="Times New Roman"/>
                <a:cs typeface="Times New Roman"/>
              </a:rPr>
              <a:t>Run Script: </a:t>
            </a:r>
            <a:r>
              <a:rPr dirty="0" sz="1300">
                <a:latin typeface="Times New Roman"/>
                <a:cs typeface="Times New Roman"/>
              </a:rPr>
              <a:t>Executes all statements in the Enter </a:t>
            </a:r>
            <a:r>
              <a:rPr dirty="0" sz="1300" spc="-5">
                <a:latin typeface="Times New Roman"/>
                <a:cs typeface="Times New Roman"/>
              </a:rPr>
              <a:t>SQL </a:t>
            </a:r>
            <a:r>
              <a:rPr dirty="0" sz="1300">
                <a:latin typeface="Times New Roman"/>
                <a:cs typeface="Times New Roman"/>
              </a:rPr>
              <a:t>Statement box using the</a:t>
            </a:r>
            <a:r>
              <a:rPr dirty="0" sz="1300" spc="-20">
                <a:latin typeface="Times New Roman"/>
                <a:cs typeface="Times New Roman"/>
              </a:rPr>
              <a:t> </a:t>
            </a:r>
            <a:r>
              <a:rPr dirty="0" sz="1300" spc="-5">
                <a:latin typeface="Times New Roman"/>
                <a:cs typeface="Times New Roman"/>
              </a:rPr>
              <a:t>Script</a:t>
            </a:r>
            <a:endParaRPr sz="1300">
              <a:latin typeface="Times New Roman"/>
              <a:cs typeface="Times New Roman"/>
            </a:endParaRPr>
          </a:p>
          <a:p>
            <a:pPr marL="508000" marR="554355">
              <a:lnSpc>
                <a:spcPct val="100000"/>
              </a:lnSpc>
            </a:pPr>
            <a:r>
              <a:rPr dirty="0" sz="1300">
                <a:latin typeface="Times New Roman"/>
                <a:cs typeface="Times New Roman"/>
              </a:rPr>
              <a:t>Runner. You can use substitution variables in the </a:t>
            </a:r>
            <a:r>
              <a:rPr dirty="0" sz="1300" spc="-5">
                <a:latin typeface="Times New Roman"/>
                <a:cs typeface="Times New Roman"/>
              </a:rPr>
              <a:t>SQL </a:t>
            </a:r>
            <a:r>
              <a:rPr dirty="0" sz="1300">
                <a:latin typeface="Times New Roman"/>
                <a:cs typeface="Times New Roman"/>
              </a:rPr>
              <a:t>statements but not bind  variables.</a:t>
            </a:r>
            <a:endParaRPr sz="1300">
              <a:latin typeface="Times New Roman"/>
              <a:cs typeface="Times New Roman"/>
            </a:endParaRPr>
          </a:p>
          <a:p>
            <a:pPr marL="508000" indent="-248285">
              <a:lnSpc>
                <a:spcPts val="1555"/>
              </a:lnSpc>
              <a:buFont typeface="Times New Roman"/>
              <a:buAutoNum type="arabicPeriod" startAt="3"/>
              <a:tabLst>
                <a:tab pos="508634" algn="l"/>
              </a:tabLst>
            </a:pPr>
            <a:r>
              <a:rPr dirty="0" sz="1300" spc="-5" b="1">
                <a:latin typeface="Times New Roman"/>
                <a:cs typeface="Times New Roman"/>
              </a:rPr>
              <a:t>Commit: </a:t>
            </a:r>
            <a:r>
              <a:rPr dirty="0" sz="1300">
                <a:latin typeface="Times New Roman"/>
                <a:cs typeface="Times New Roman"/>
              </a:rPr>
              <a:t>Writes any changes to the </a:t>
            </a:r>
            <a:r>
              <a:rPr dirty="0" sz="1300" spc="-5">
                <a:latin typeface="Times New Roman"/>
                <a:cs typeface="Times New Roman"/>
              </a:rPr>
              <a:t>database, </a:t>
            </a:r>
            <a:r>
              <a:rPr dirty="0" sz="1300">
                <a:latin typeface="Times New Roman"/>
                <a:cs typeface="Times New Roman"/>
              </a:rPr>
              <a:t>and ends the transaction</a:t>
            </a:r>
            <a:endParaRPr sz="1300">
              <a:latin typeface="Times New Roman"/>
              <a:cs typeface="Times New Roman"/>
            </a:endParaRPr>
          </a:p>
          <a:p>
            <a:pPr marL="508000" marR="5080" indent="-248285">
              <a:lnSpc>
                <a:spcPct val="100000"/>
              </a:lnSpc>
              <a:buFont typeface="Times New Roman"/>
              <a:buAutoNum type="arabicPeriod" startAt="3"/>
              <a:tabLst>
                <a:tab pos="508634" algn="l"/>
              </a:tabLst>
            </a:pPr>
            <a:r>
              <a:rPr dirty="0" sz="1300" spc="-5" b="1">
                <a:latin typeface="Times New Roman"/>
                <a:cs typeface="Times New Roman"/>
              </a:rPr>
              <a:t>Rollback: </a:t>
            </a:r>
            <a:r>
              <a:rPr dirty="0" sz="1300" spc="-5">
                <a:latin typeface="Times New Roman"/>
                <a:cs typeface="Times New Roman"/>
              </a:rPr>
              <a:t>Discards </a:t>
            </a:r>
            <a:r>
              <a:rPr dirty="0" sz="1300">
                <a:latin typeface="Times New Roman"/>
                <a:cs typeface="Times New Roman"/>
              </a:rPr>
              <a:t>any changes to the database, without writing them to the database,  and ends the</a:t>
            </a:r>
            <a:r>
              <a:rPr dirty="0" sz="1300" spc="-5">
                <a:latin typeface="Times New Roman"/>
                <a:cs typeface="Times New Roman"/>
              </a:rPr>
              <a:t> </a:t>
            </a:r>
            <a:r>
              <a:rPr dirty="0" sz="1300">
                <a:latin typeface="Times New Roman"/>
                <a:cs typeface="Times New Roman"/>
              </a:rPr>
              <a:t>transaction</a:t>
            </a:r>
            <a:endParaRPr sz="1300">
              <a:latin typeface="Times New Roman"/>
              <a:cs typeface="Times New Roman"/>
            </a:endParaRPr>
          </a:p>
          <a:p>
            <a:pPr marL="508000" indent="-248285">
              <a:lnSpc>
                <a:spcPts val="1420"/>
              </a:lnSpc>
              <a:buFont typeface="Times New Roman"/>
              <a:buAutoNum type="arabicPeriod" startAt="3"/>
              <a:tabLst>
                <a:tab pos="508634" algn="l"/>
              </a:tabLst>
            </a:pPr>
            <a:r>
              <a:rPr dirty="0" sz="1300" spc="-5" b="1">
                <a:latin typeface="Times New Roman"/>
                <a:cs typeface="Times New Roman"/>
              </a:rPr>
              <a:t>Cancel: </a:t>
            </a:r>
            <a:r>
              <a:rPr dirty="0" sz="1300">
                <a:latin typeface="Times New Roman"/>
                <a:cs typeface="Times New Roman"/>
              </a:rPr>
              <a:t>Stops the execution of any statements currently being</a:t>
            </a:r>
            <a:r>
              <a:rPr dirty="0" sz="1300" spc="-15">
                <a:latin typeface="Times New Roman"/>
                <a:cs typeface="Times New Roman"/>
              </a:rPr>
              <a:t> </a:t>
            </a:r>
            <a:r>
              <a:rPr dirty="0" sz="1300">
                <a:latin typeface="Times New Roman"/>
                <a:cs typeface="Times New Roman"/>
              </a:rPr>
              <a:t>executed</a:t>
            </a:r>
            <a:endParaRPr sz="1300">
              <a:latin typeface="Times New Roman"/>
              <a:cs typeface="Times New Roman"/>
            </a:endParaRPr>
          </a:p>
          <a:p>
            <a:pPr marL="508000" marR="62230" indent="-248285">
              <a:lnSpc>
                <a:spcPts val="1550"/>
              </a:lnSpc>
              <a:spcBef>
                <a:spcPts val="45"/>
              </a:spcBef>
              <a:buFont typeface="Times New Roman"/>
              <a:buAutoNum type="arabicPeriod" startAt="3"/>
              <a:tabLst>
                <a:tab pos="508634" algn="l"/>
              </a:tabLst>
            </a:pPr>
            <a:r>
              <a:rPr dirty="0" sz="1300" spc="-5" b="1">
                <a:latin typeface="Times New Roman"/>
                <a:cs typeface="Times New Roman"/>
              </a:rPr>
              <a:t>SQL </a:t>
            </a:r>
            <a:r>
              <a:rPr dirty="0" sz="1300" b="1">
                <a:latin typeface="Times New Roman"/>
                <a:cs typeface="Times New Roman"/>
              </a:rPr>
              <a:t>History: </a:t>
            </a:r>
            <a:r>
              <a:rPr dirty="0" sz="1300">
                <a:latin typeface="Times New Roman"/>
                <a:cs typeface="Times New Roman"/>
              </a:rPr>
              <a:t>Displays a dialog box with information about </a:t>
            </a:r>
            <a:r>
              <a:rPr dirty="0" sz="1300" spc="-5">
                <a:latin typeface="Times New Roman"/>
                <a:cs typeface="Times New Roman"/>
              </a:rPr>
              <a:t>SQL statements </a:t>
            </a:r>
            <a:r>
              <a:rPr dirty="0" sz="1300">
                <a:latin typeface="Times New Roman"/>
                <a:cs typeface="Times New Roman"/>
              </a:rPr>
              <a:t>that you  have executed</a:t>
            </a:r>
            <a:endParaRPr sz="1300">
              <a:latin typeface="Times New Roman"/>
              <a:cs typeface="Times New Roman"/>
            </a:endParaRPr>
          </a:p>
          <a:p>
            <a:pPr marL="508000" marR="129539" indent="-248285">
              <a:lnSpc>
                <a:spcPts val="1560"/>
              </a:lnSpc>
              <a:spcBef>
                <a:spcPts val="5"/>
              </a:spcBef>
              <a:buFont typeface="Times New Roman"/>
              <a:buAutoNum type="arabicPeriod" startAt="3"/>
              <a:tabLst>
                <a:tab pos="508634" algn="l"/>
              </a:tabLst>
            </a:pPr>
            <a:r>
              <a:rPr dirty="0" sz="1300" b="1">
                <a:latin typeface="Times New Roman"/>
                <a:cs typeface="Times New Roman"/>
              </a:rPr>
              <a:t>Execute Explain Plan: </a:t>
            </a:r>
            <a:r>
              <a:rPr dirty="0" sz="1300">
                <a:latin typeface="Times New Roman"/>
                <a:cs typeface="Times New Roman"/>
              </a:rPr>
              <a:t>Generates the execution plan, which you can see by clicking  the Explain</a:t>
            </a:r>
            <a:r>
              <a:rPr dirty="0" sz="1300" spc="-5">
                <a:latin typeface="Times New Roman"/>
                <a:cs typeface="Times New Roman"/>
              </a:rPr>
              <a:t> </a:t>
            </a:r>
            <a:r>
              <a:rPr dirty="0" sz="1300">
                <a:latin typeface="Times New Roman"/>
                <a:cs typeface="Times New Roman"/>
              </a:rPr>
              <a:t>tab</a:t>
            </a:r>
            <a:endParaRPr sz="1300">
              <a:latin typeface="Times New Roman"/>
              <a:cs typeface="Times New Roman"/>
            </a:endParaRPr>
          </a:p>
          <a:p>
            <a:pPr marL="508000" indent="-248285">
              <a:lnSpc>
                <a:spcPts val="1380"/>
              </a:lnSpc>
              <a:buFont typeface="Times New Roman"/>
              <a:buAutoNum type="arabicPeriod" startAt="3"/>
              <a:tabLst>
                <a:tab pos="508634" algn="l"/>
              </a:tabLst>
            </a:pPr>
            <a:r>
              <a:rPr dirty="0" sz="1300" spc="-5" b="1">
                <a:latin typeface="Times New Roman"/>
                <a:cs typeface="Times New Roman"/>
              </a:rPr>
              <a:t>Clear: </a:t>
            </a:r>
            <a:r>
              <a:rPr dirty="0" sz="1300">
                <a:latin typeface="Times New Roman"/>
                <a:cs typeface="Times New Roman"/>
              </a:rPr>
              <a:t>Erases the statement or statements in the Enter SQL Statement</a:t>
            </a:r>
            <a:r>
              <a:rPr dirty="0" sz="1300" spc="-30">
                <a:latin typeface="Times New Roman"/>
                <a:cs typeface="Times New Roman"/>
              </a:rPr>
              <a:t> </a:t>
            </a:r>
            <a:r>
              <a:rPr dirty="0" sz="1300">
                <a:latin typeface="Times New Roman"/>
                <a:cs typeface="Times New Roman"/>
              </a:rPr>
              <a:t>box</a:t>
            </a:r>
            <a:endParaRPr sz="1300">
              <a:latin typeface="Times New Roman"/>
              <a:cs typeface="Times New Roman"/>
            </a:endParaRPr>
          </a:p>
        </p:txBody>
      </p:sp>
      <p:sp>
        <p:nvSpPr>
          <p:cNvPr id="41" name="object 4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b="1">
                <a:latin typeface="Arial"/>
                <a:cs typeface="Arial"/>
              </a:rPr>
              <a:t>Executing SQL</a:t>
            </a:r>
            <a:r>
              <a:rPr dirty="0" sz="2000" spc="-15" b="1">
                <a:latin typeface="Arial"/>
                <a:cs typeface="Arial"/>
              </a:rPr>
              <a:t> </a:t>
            </a:r>
            <a:r>
              <a:rPr dirty="0" sz="2000" b="1">
                <a:latin typeface="Arial"/>
                <a:cs typeface="Arial"/>
              </a:rPr>
              <a:t>Statements</a:t>
            </a:r>
            <a:endParaRPr sz="2000">
              <a:latin typeface="Arial"/>
              <a:cs typeface="Arial"/>
            </a:endParaRPr>
          </a:p>
          <a:p>
            <a:pPr>
              <a:lnSpc>
                <a:spcPct val="100000"/>
              </a:lnSpc>
            </a:pPr>
            <a:endParaRPr sz="2200">
              <a:latin typeface="Arial"/>
              <a:cs typeface="Arial"/>
            </a:endParaRPr>
          </a:p>
          <a:p>
            <a:pPr>
              <a:lnSpc>
                <a:spcPct val="100000"/>
              </a:lnSpc>
              <a:spcBef>
                <a:spcPts val="50"/>
              </a:spcBef>
            </a:pPr>
            <a:endParaRPr sz="1750">
              <a:latin typeface="Arial"/>
              <a:cs typeface="Arial"/>
            </a:endParaRPr>
          </a:p>
          <a:p>
            <a:pPr marL="628015" marR="1035050">
              <a:lnSpc>
                <a:spcPct val="101299"/>
              </a:lnSpc>
            </a:pPr>
            <a:r>
              <a:rPr dirty="0" sz="1550" spc="10" b="1">
                <a:latin typeface="Arial"/>
                <a:cs typeface="Arial"/>
              </a:rPr>
              <a:t>Use the Enter </a:t>
            </a:r>
            <a:r>
              <a:rPr dirty="0" sz="1550" spc="15" b="1">
                <a:latin typeface="Arial"/>
                <a:cs typeface="Arial"/>
              </a:rPr>
              <a:t>SQL </a:t>
            </a:r>
            <a:r>
              <a:rPr dirty="0" sz="1550" spc="10" b="1">
                <a:latin typeface="Arial"/>
                <a:cs typeface="Arial"/>
              </a:rPr>
              <a:t>Statement box to enter single or  multiple </a:t>
            </a:r>
            <a:r>
              <a:rPr dirty="0" sz="1550" spc="15" b="1">
                <a:latin typeface="Arial"/>
                <a:cs typeface="Arial"/>
              </a:rPr>
              <a:t>SQL</a:t>
            </a:r>
            <a:r>
              <a:rPr dirty="0" sz="1550" spc="-5" b="1">
                <a:latin typeface="Arial"/>
                <a:cs typeface="Arial"/>
              </a:rPr>
              <a:t> </a:t>
            </a:r>
            <a:r>
              <a:rPr dirty="0" sz="1550" spc="10" b="1">
                <a:latin typeface="Arial"/>
                <a:cs typeface="Arial"/>
              </a:rPr>
              <a:t>statements.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5"/>
              </a:spcBef>
            </a:pPr>
            <a:endParaRPr sz="190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244470" y="2277236"/>
            <a:ext cx="3390900" cy="2752725"/>
            <a:chOff x="2244470" y="2277236"/>
            <a:chExt cx="3390900" cy="2752725"/>
          </a:xfrm>
        </p:grpSpPr>
        <p:sp>
          <p:nvSpPr>
            <p:cNvPr id="5" name="object 5"/>
            <p:cNvSpPr/>
            <p:nvPr/>
          </p:nvSpPr>
          <p:spPr>
            <a:xfrm>
              <a:off x="2251709" y="2284475"/>
              <a:ext cx="3377184" cy="273862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247899" y="2280665"/>
              <a:ext cx="3384550" cy="2745740"/>
            </a:xfrm>
            <a:custGeom>
              <a:avLst/>
              <a:gdLst/>
              <a:ahLst/>
              <a:cxnLst/>
              <a:rect l="l" t="t" r="r" b="b"/>
              <a:pathLst>
                <a:path w="3384550" h="2745740">
                  <a:moveTo>
                    <a:pt x="3384041" y="0"/>
                  </a:moveTo>
                  <a:lnTo>
                    <a:pt x="0" y="0"/>
                  </a:lnTo>
                  <a:lnTo>
                    <a:pt x="0" y="2745486"/>
                  </a:lnTo>
                  <a:lnTo>
                    <a:pt x="3384041" y="2745486"/>
                  </a:lnTo>
                  <a:lnTo>
                    <a:pt x="3384041"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239510" cy="244348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Executing SQL</a:t>
            </a:r>
            <a:r>
              <a:rPr dirty="0" sz="1300" spc="5" b="1">
                <a:latin typeface="Arial"/>
                <a:cs typeface="Arial"/>
              </a:rPr>
              <a:t> </a:t>
            </a:r>
            <a:r>
              <a:rPr dirty="0" sz="1300" spc="-5" b="1">
                <a:latin typeface="Arial"/>
                <a:cs typeface="Arial"/>
              </a:rPr>
              <a:t>Statements</a:t>
            </a:r>
            <a:endParaRPr sz="1300">
              <a:latin typeface="Arial"/>
              <a:cs typeface="Arial"/>
            </a:endParaRPr>
          </a:p>
          <a:p>
            <a:pPr algn="just" marL="136525" marR="434340">
              <a:lnSpc>
                <a:spcPct val="100000"/>
              </a:lnSpc>
              <a:spcBef>
                <a:spcPts val="360"/>
              </a:spcBef>
            </a:pPr>
            <a:r>
              <a:rPr dirty="0" sz="1300">
                <a:latin typeface="Times New Roman"/>
                <a:cs typeface="Times New Roman"/>
              </a:rPr>
              <a:t>In the SQL </a:t>
            </a:r>
            <a:r>
              <a:rPr dirty="0" sz="1300" spc="-5">
                <a:latin typeface="Times New Roman"/>
                <a:cs typeface="Times New Roman"/>
              </a:rPr>
              <a:t>Worksheet, </a:t>
            </a:r>
            <a:r>
              <a:rPr dirty="0" sz="1300">
                <a:latin typeface="Times New Roman"/>
                <a:cs typeface="Times New Roman"/>
              </a:rPr>
              <a:t>you can use the Enter </a:t>
            </a:r>
            <a:r>
              <a:rPr dirty="0" sz="1300" spc="-5">
                <a:latin typeface="Times New Roman"/>
                <a:cs typeface="Times New Roman"/>
              </a:rPr>
              <a:t>SQL </a:t>
            </a:r>
            <a:r>
              <a:rPr dirty="0" sz="1300">
                <a:latin typeface="Times New Roman"/>
                <a:cs typeface="Times New Roman"/>
              </a:rPr>
              <a:t>Statement box to type a single or  multiple </a:t>
            </a:r>
            <a:r>
              <a:rPr dirty="0" sz="1300" spc="-5">
                <a:latin typeface="Times New Roman"/>
                <a:cs typeface="Times New Roman"/>
              </a:rPr>
              <a:t>SQL statements. For </a:t>
            </a:r>
            <a:r>
              <a:rPr dirty="0" sz="1300">
                <a:latin typeface="Times New Roman"/>
                <a:cs typeface="Times New Roman"/>
              </a:rPr>
              <a:t>a </a:t>
            </a:r>
            <a:r>
              <a:rPr dirty="0" sz="1300" spc="-5">
                <a:latin typeface="Times New Roman"/>
                <a:cs typeface="Times New Roman"/>
              </a:rPr>
              <a:t>single statement, </a:t>
            </a:r>
            <a:r>
              <a:rPr dirty="0" sz="1300">
                <a:latin typeface="Times New Roman"/>
                <a:cs typeface="Times New Roman"/>
              </a:rPr>
              <a:t>the semicolon at the end is</a:t>
            </a:r>
            <a:r>
              <a:rPr dirty="0" sz="1300" spc="65">
                <a:latin typeface="Times New Roman"/>
                <a:cs typeface="Times New Roman"/>
              </a:rPr>
              <a:t> </a:t>
            </a:r>
            <a:r>
              <a:rPr dirty="0" sz="1300">
                <a:latin typeface="Times New Roman"/>
                <a:cs typeface="Times New Roman"/>
              </a:rPr>
              <a:t>optional.</a:t>
            </a:r>
            <a:endParaRPr sz="1300">
              <a:latin typeface="Times New Roman"/>
              <a:cs typeface="Times New Roman"/>
            </a:endParaRPr>
          </a:p>
          <a:p>
            <a:pPr algn="just" marL="136525" marR="412750">
              <a:lnSpc>
                <a:spcPct val="100000"/>
              </a:lnSpc>
              <a:spcBef>
                <a:spcPts val="390"/>
              </a:spcBef>
            </a:pPr>
            <a:r>
              <a:rPr dirty="0" sz="1300">
                <a:latin typeface="Times New Roman"/>
                <a:cs typeface="Times New Roman"/>
              </a:rPr>
              <a:t>When you type in the statement, the SQL </a:t>
            </a:r>
            <a:r>
              <a:rPr dirty="0" sz="1300" spc="-5">
                <a:latin typeface="Times New Roman"/>
                <a:cs typeface="Times New Roman"/>
              </a:rPr>
              <a:t>keywords </a:t>
            </a:r>
            <a:r>
              <a:rPr dirty="0" sz="1300">
                <a:latin typeface="Times New Roman"/>
                <a:cs typeface="Times New Roman"/>
              </a:rPr>
              <a:t>are automatically highlighted. To  execute a SQL statement, ensure that </a:t>
            </a:r>
            <a:r>
              <a:rPr dirty="0" sz="1300" spc="-5">
                <a:latin typeface="Times New Roman"/>
                <a:cs typeface="Times New Roman"/>
              </a:rPr>
              <a:t>your </a:t>
            </a:r>
            <a:r>
              <a:rPr dirty="0" sz="1300">
                <a:latin typeface="Times New Roman"/>
                <a:cs typeface="Times New Roman"/>
              </a:rPr>
              <a:t>cursor is </a:t>
            </a:r>
            <a:r>
              <a:rPr dirty="0" sz="1300" spc="-5">
                <a:latin typeface="Times New Roman"/>
                <a:cs typeface="Times New Roman"/>
              </a:rPr>
              <a:t>within </a:t>
            </a:r>
            <a:r>
              <a:rPr dirty="0" sz="1300">
                <a:latin typeface="Times New Roman"/>
                <a:cs typeface="Times New Roman"/>
              </a:rPr>
              <a:t>the statement and click the  </a:t>
            </a:r>
            <a:r>
              <a:rPr dirty="0" sz="1300" spc="-5" b="1">
                <a:latin typeface="Times New Roman"/>
                <a:cs typeface="Times New Roman"/>
              </a:rPr>
              <a:t>Execute Statement </a:t>
            </a:r>
            <a:r>
              <a:rPr dirty="0" sz="1300">
                <a:latin typeface="Times New Roman"/>
                <a:cs typeface="Times New Roman"/>
              </a:rPr>
              <a:t>icon. Alternatively, you can press the </a:t>
            </a:r>
            <a:r>
              <a:rPr dirty="0" sz="1300" b="1">
                <a:latin typeface="Times New Roman"/>
                <a:cs typeface="Times New Roman"/>
              </a:rPr>
              <a:t>F9</a:t>
            </a:r>
            <a:r>
              <a:rPr dirty="0" sz="1300" spc="-30" b="1">
                <a:latin typeface="Times New Roman"/>
                <a:cs typeface="Times New Roman"/>
              </a:rPr>
              <a:t> </a:t>
            </a:r>
            <a:r>
              <a:rPr dirty="0" sz="1300">
                <a:latin typeface="Times New Roman"/>
                <a:cs typeface="Times New Roman"/>
              </a:rPr>
              <a:t>key.</a:t>
            </a:r>
            <a:endParaRPr sz="1300">
              <a:latin typeface="Times New Roman"/>
              <a:cs typeface="Times New Roman"/>
            </a:endParaRPr>
          </a:p>
          <a:p>
            <a:pPr marL="136525" marR="588010">
              <a:lnSpc>
                <a:spcPct val="100000"/>
              </a:lnSpc>
              <a:spcBef>
                <a:spcPts val="380"/>
              </a:spcBef>
            </a:pPr>
            <a:r>
              <a:rPr dirty="0" sz="1300">
                <a:latin typeface="Times New Roman"/>
                <a:cs typeface="Times New Roman"/>
              </a:rPr>
              <a:t>To execute multiple SQL </a:t>
            </a:r>
            <a:r>
              <a:rPr dirty="0" sz="1300" spc="-5">
                <a:latin typeface="Times New Roman"/>
                <a:cs typeface="Times New Roman"/>
              </a:rPr>
              <a:t>statements </a:t>
            </a:r>
            <a:r>
              <a:rPr dirty="0" sz="1300">
                <a:latin typeface="Times New Roman"/>
                <a:cs typeface="Times New Roman"/>
              </a:rPr>
              <a:t>and </a:t>
            </a:r>
            <a:r>
              <a:rPr dirty="0" sz="1300" spc="-5">
                <a:latin typeface="Times New Roman"/>
                <a:cs typeface="Times New Roman"/>
              </a:rPr>
              <a:t>see </a:t>
            </a:r>
            <a:r>
              <a:rPr dirty="0" sz="1300">
                <a:latin typeface="Times New Roman"/>
                <a:cs typeface="Times New Roman"/>
              </a:rPr>
              <a:t>the results, click the </a:t>
            </a:r>
            <a:r>
              <a:rPr dirty="0" sz="1300" spc="-5" b="1">
                <a:latin typeface="Times New Roman"/>
                <a:cs typeface="Times New Roman"/>
              </a:rPr>
              <a:t>Run Script </a:t>
            </a:r>
            <a:r>
              <a:rPr dirty="0" sz="1300">
                <a:latin typeface="Times New Roman"/>
                <a:cs typeface="Times New Roman"/>
              </a:rPr>
              <a:t>icon.  Alternatively, you can press the </a:t>
            </a:r>
            <a:r>
              <a:rPr dirty="0" sz="1300" b="1">
                <a:latin typeface="Times New Roman"/>
                <a:cs typeface="Times New Roman"/>
              </a:rPr>
              <a:t>F5</a:t>
            </a:r>
            <a:r>
              <a:rPr dirty="0" sz="1300" spc="-20" b="1">
                <a:latin typeface="Times New Roman"/>
                <a:cs typeface="Times New Roman"/>
              </a:rPr>
              <a:t> </a:t>
            </a:r>
            <a:r>
              <a:rPr dirty="0" sz="1300">
                <a:latin typeface="Times New Roman"/>
                <a:cs typeface="Times New Roman"/>
              </a:rPr>
              <a:t>key.</a:t>
            </a:r>
            <a:endParaRPr sz="1300">
              <a:latin typeface="Times New Roman"/>
              <a:cs typeface="Times New Roman"/>
            </a:endParaRPr>
          </a:p>
          <a:p>
            <a:pPr marL="136525" marR="5080" indent="-635">
              <a:lnSpc>
                <a:spcPct val="100000"/>
              </a:lnSpc>
              <a:spcBef>
                <a:spcPts val="390"/>
              </a:spcBef>
            </a:pPr>
            <a:r>
              <a:rPr dirty="0" sz="1300">
                <a:latin typeface="Times New Roman"/>
                <a:cs typeface="Times New Roman"/>
              </a:rPr>
              <a:t>In the </a:t>
            </a:r>
            <a:r>
              <a:rPr dirty="0" sz="1300" spc="-5">
                <a:latin typeface="Times New Roman"/>
                <a:cs typeface="Times New Roman"/>
              </a:rPr>
              <a:t>example </a:t>
            </a:r>
            <a:r>
              <a:rPr dirty="0" sz="1300">
                <a:latin typeface="Times New Roman"/>
                <a:cs typeface="Times New Roman"/>
              </a:rPr>
              <a:t>in the </a:t>
            </a:r>
            <a:r>
              <a:rPr dirty="0" sz="1300" spc="-5">
                <a:latin typeface="Times New Roman"/>
                <a:cs typeface="Times New Roman"/>
              </a:rPr>
              <a:t>slide, </a:t>
            </a:r>
            <a:r>
              <a:rPr dirty="0" sz="1300">
                <a:latin typeface="Times New Roman"/>
                <a:cs typeface="Times New Roman"/>
              </a:rPr>
              <a:t>because there are multiple </a:t>
            </a:r>
            <a:r>
              <a:rPr dirty="0" sz="1300" spc="-5">
                <a:latin typeface="Times New Roman"/>
                <a:cs typeface="Times New Roman"/>
              </a:rPr>
              <a:t>SQL statements, </a:t>
            </a:r>
            <a:r>
              <a:rPr dirty="0" sz="1300">
                <a:latin typeface="Times New Roman"/>
                <a:cs typeface="Times New Roman"/>
              </a:rPr>
              <a:t>the first statement is  terminated with a semicolon. </a:t>
            </a:r>
            <a:r>
              <a:rPr dirty="0" sz="1300" spc="5">
                <a:latin typeface="Times New Roman"/>
                <a:cs typeface="Times New Roman"/>
              </a:rPr>
              <a:t>The </a:t>
            </a:r>
            <a:r>
              <a:rPr dirty="0" sz="1300">
                <a:latin typeface="Times New Roman"/>
                <a:cs typeface="Times New Roman"/>
              </a:rPr>
              <a:t>cursor is in the first statement and so when the statement  is executed, results </a:t>
            </a:r>
            <a:r>
              <a:rPr dirty="0" sz="1300" spc="-5">
                <a:latin typeface="Times New Roman"/>
                <a:cs typeface="Times New Roman"/>
              </a:rPr>
              <a:t>corresponding </a:t>
            </a:r>
            <a:r>
              <a:rPr dirty="0" sz="1300">
                <a:latin typeface="Times New Roman"/>
                <a:cs typeface="Times New Roman"/>
              </a:rPr>
              <a:t>to the first </a:t>
            </a:r>
            <a:r>
              <a:rPr dirty="0" sz="1300" spc="-5">
                <a:latin typeface="Times New Roman"/>
                <a:cs typeface="Times New Roman"/>
              </a:rPr>
              <a:t>statement </a:t>
            </a:r>
            <a:r>
              <a:rPr dirty="0" sz="1300">
                <a:latin typeface="Times New Roman"/>
                <a:cs typeface="Times New Roman"/>
              </a:rPr>
              <a:t>are displayed in the Results</a:t>
            </a:r>
            <a:r>
              <a:rPr dirty="0" sz="1300" spc="40">
                <a:latin typeface="Times New Roman"/>
                <a:cs typeface="Times New Roman"/>
              </a:rPr>
              <a:t> </a:t>
            </a:r>
            <a:r>
              <a:rPr dirty="0" sz="1300">
                <a:latin typeface="Times New Roman"/>
                <a:cs typeface="Times New Roman"/>
              </a:rPr>
              <a:t>box.</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4</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Viewing the Execution</a:t>
            </a:r>
            <a:r>
              <a:rPr dirty="0" sz="2000" spc="5" b="1">
                <a:latin typeface="Arial"/>
                <a:cs typeface="Arial"/>
              </a:rPr>
              <a:t> </a:t>
            </a:r>
            <a:r>
              <a:rPr dirty="0" sz="2000" spc="-5" b="1">
                <a:latin typeface="Arial"/>
                <a:cs typeface="Arial"/>
              </a:rPr>
              <a:t>Plan</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659254" y="1765935"/>
            <a:ext cx="4455160" cy="3194685"/>
            <a:chOff x="1659254" y="1765935"/>
            <a:chExt cx="4455160" cy="3194685"/>
          </a:xfrm>
        </p:grpSpPr>
        <p:sp>
          <p:nvSpPr>
            <p:cNvPr id="5" name="object 5"/>
            <p:cNvSpPr/>
            <p:nvPr/>
          </p:nvSpPr>
          <p:spPr>
            <a:xfrm>
              <a:off x="1667255" y="1773174"/>
              <a:ext cx="4440174" cy="318058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662683" y="1769364"/>
              <a:ext cx="4448175" cy="3187700"/>
            </a:xfrm>
            <a:custGeom>
              <a:avLst/>
              <a:gdLst/>
              <a:ahLst/>
              <a:cxnLst/>
              <a:rect l="l" t="t" r="r" b="b"/>
              <a:pathLst>
                <a:path w="4448175" h="3187700">
                  <a:moveTo>
                    <a:pt x="4447794" y="0"/>
                  </a:moveTo>
                  <a:lnTo>
                    <a:pt x="0" y="0"/>
                  </a:lnTo>
                  <a:lnTo>
                    <a:pt x="0" y="3187446"/>
                  </a:lnTo>
                  <a:lnTo>
                    <a:pt x="4447794" y="3187446"/>
                  </a:lnTo>
                  <a:lnTo>
                    <a:pt x="4447794"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303645" cy="278955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Viewing </a:t>
            </a:r>
            <a:r>
              <a:rPr dirty="0" sz="1300" b="1">
                <a:latin typeface="Arial"/>
                <a:cs typeface="Arial"/>
              </a:rPr>
              <a:t>the </a:t>
            </a:r>
            <a:r>
              <a:rPr dirty="0" sz="1300" spc="-5" b="1">
                <a:latin typeface="Arial"/>
                <a:cs typeface="Arial"/>
              </a:rPr>
              <a:t>Execution</a:t>
            </a:r>
            <a:r>
              <a:rPr dirty="0" sz="1300" b="1">
                <a:latin typeface="Arial"/>
                <a:cs typeface="Arial"/>
              </a:rPr>
              <a:t> </a:t>
            </a:r>
            <a:r>
              <a:rPr dirty="0" sz="1300" spc="-5" b="1">
                <a:latin typeface="Arial"/>
                <a:cs typeface="Arial"/>
              </a:rPr>
              <a:t>Plan</a:t>
            </a:r>
            <a:endParaRPr sz="1300">
              <a:latin typeface="Arial"/>
              <a:cs typeface="Arial"/>
            </a:endParaRPr>
          </a:p>
          <a:p>
            <a:pPr marL="136525" marR="239395">
              <a:lnSpc>
                <a:spcPct val="100000"/>
              </a:lnSpc>
              <a:spcBef>
                <a:spcPts val="360"/>
              </a:spcBef>
            </a:pPr>
            <a:r>
              <a:rPr dirty="0" sz="1300" spc="-5">
                <a:latin typeface="Times New Roman"/>
                <a:cs typeface="Times New Roman"/>
              </a:rPr>
              <a:t>You </a:t>
            </a:r>
            <a:r>
              <a:rPr dirty="0" sz="1300">
                <a:latin typeface="Times New Roman"/>
                <a:cs typeface="Times New Roman"/>
              </a:rPr>
              <a:t>can execute a </a:t>
            </a:r>
            <a:r>
              <a:rPr dirty="0" sz="1300" spc="-5">
                <a:latin typeface="Times New Roman"/>
                <a:cs typeface="Times New Roman"/>
              </a:rPr>
              <a:t>SQL </a:t>
            </a:r>
            <a:r>
              <a:rPr dirty="0" sz="1300">
                <a:latin typeface="Times New Roman"/>
                <a:cs typeface="Times New Roman"/>
              </a:rPr>
              <a:t>script, </a:t>
            </a:r>
            <a:r>
              <a:rPr dirty="0" sz="1300" spc="-5">
                <a:latin typeface="Times New Roman"/>
                <a:cs typeface="Times New Roman"/>
              </a:rPr>
              <a:t>and </a:t>
            </a:r>
            <a:r>
              <a:rPr dirty="0" sz="1300">
                <a:latin typeface="Times New Roman"/>
                <a:cs typeface="Times New Roman"/>
              </a:rPr>
              <a:t>view the execution plan. To execute a </a:t>
            </a:r>
            <a:r>
              <a:rPr dirty="0" sz="1300" spc="-5">
                <a:latin typeface="Times New Roman"/>
                <a:cs typeface="Times New Roman"/>
              </a:rPr>
              <a:t>SQL script </a:t>
            </a:r>
            <a:r>
              <a:rPr dirty="0" sz="1300">
                <a:latin typeface="Times New Roman"/>
                <a:cs typeface="Times New Roman"/>
              </a:rPr>
              <a:t>file,  perform the following</a:t>
            </a:r>
            <a:r>
              <a:rPr dirty="0" sz="1300" spc="-20">
                <a:latin typeface="Times New Roman"/>
                <a:cs typeface="Times New Roman"/>
              </a:rPr>
              <a:t> </a:t>
            </a:r>
            <a:r>
              <a:rPr dirty="0" sz="1300">
                <a:latin typeface="Times New Roman"/>
                <a:cs typeface="Times New Roman"/>
              </a:rPr>
              <a:t>steps:</a:t>
            </a:r>
            <a:endParaRPr sz="1300">
              <a:latin typeface="Times New Roman"/>
              <a:cs typeface="Times New Roman"/>
            </a:endParaRPr>
          </a:p>
          <a:p>
            <a:pPr marL="507365" marR="27305" indent="-248285">
              <a:lnSpc>
                <a:spcPts val="1560"/>
              </a:lnSpc>
              <a:spcBef>
                <a:spcPts val="45"/>
              </a:spcBef>
              <a:buAutoNum type="arabicPeriod"/>
              <a:tabLst>
                <a:tab pos="508000" algn="l"/>
              </a:tabLst>
            </a:pPr>
            <a:r>
              <a:rPr dirty="0" sz="1300">
                <a:latin typeface="Times New Roman"/>
                <a:cs typeface="Times New Roman"/>
              </a:rPr>
              <a:t>Right-click in the Enter </a:t>
            </a:r>
            <a:r>
              <a:rPr dirty="0" sz="1300" spc="-5">
                <a:latin typeface="Times New Roman"/>
                <a:cs typeface="Times New Roman"/>
              </a:rPr>
              <a:t>SQL </a:t>
            </a:r>
            <a:r>
              <a:rPr dirty="0" sz="1300">
                <a:latin typeface="Times New Roman"/>
                <a:cs typeface="Times New Roman"/>
              </a:rPr>
              <a:t>Statement box, and select </a:t>
            </a:r>
            <a:r>
              <a:rPr dirty="0" sz="1300" b="1">
                <a:latin typeface="Times New Roman"/>
                <a:cs typeface="Times New Roman"/>
              </a:rPr>
              <a:t>Open File </a:t>
            </a:r>
            <a:r>
              <a:rPr dirty="0" sz="1300">
                <a:latin typeface="Times New Roman"/>
                <a:cs typeface="Times New Roman"/>
              </a:rPr>
              <a:t>from the </a:t>
            </a:r>
            <a:r>
              <a:rPr dirty="0" sz="1300" spc="-5">
                <a:latin typeface="Times New Roman"/>
                <a:cs typeface="Times New Roman"/>
              </a:rPr>
              <a:t>drop-down  </a:t>
            </a:r>
            <a:r>
              <a:rPr dirty="0" sz="1300">
                <a:latin typeface="Times New Roman"/>
                <a:cs typeface="Times New Roman"/>
              </a:rPr>
              <a:t>menu.</a:t>
            </a:r>
            <a:endParaRPr sz="1300">
              <a:latin typeface="Times New Roman"/>
              <a:cs typeface="Times New Roman"/>
            </a:endParaRPr>
          </a:p>
          <a:p>
            <a:pPr marL="507365" indent="-248285">
              <a:lnSpc>
                <a:spcPts val="1425"/>
              </a:lnSpc>
              <a:buAutoNum type="arabicPeriod"/>
              <a:tabLst>
                <a:tab pos="508000" algn="l"/>
              </a:tabLst>
            </a:pPr>
            <a:r>
              <a:rPr dirty="0" sz="1300">
                <a:latin typeface="Times New Roman"/>
                <a:cs typeface="Times New Roman"/>
              </a:rPr>
              <a:t>In the Open dialog </a:t>
            </a:r>
            <a:r>
              <a:rPr dirty="0" sz="1300" spc="-5">
                <a:latin typeface="Times New Roman"/>
                <a:cs typeface="Times New Roman"/>
              </a:rPr>
              <a:t>box, double-click </a:t>
            </a:r>
            <a:r>
              <a:rPr dirty="0" sz="1300">
                <a:latin typeface="Times New Roman"/>
                <a:cs typeface="Times New Roman"/>
              </a:rPr>
              <a:t>the </a:t>
            </a:r>
            <a:r>
              <a:rPr dirty="0" sz="1300" b="1">
                <a:latin typeface="Courier New"/>
                <a:cs typeface="Courier New"/>
              </a:rPr>
              <a:t>.sql</a:t>
            </a:r>
            <a:r>
              <a:rPr dirty="0" sz="1300" spc="-470" b="1">
                <a:latin typeface="Courier New"/>
                <a:cs typeface="Courier New"/>
              </a:rPr>
              <a:t> </a:t>
            </a:r>
            <a:r>
              <a:rPr dirty="0" sz="1300">
                <a:latin typeface="Times New Roman"/>
                <a:cs typeface="Times New Roman"/>
              </a:rPr>
              <a:t>file.</a:t>
            </a:r>
            <a:endParaRPr sz="1300">
              <a:latin typeface="Times New Roman"/>
              <a:cs typeface="Times New Roman"/>
            </a:endParaRPr>
          </a:p>
          <a:p>
            <a:pPr marL="507365" indent="-247650">
              <a:lnSpc>
                <a:spcPct val="100000"/>
              </a:lnSpc>
              <a:spcBef>
                <a:spcPts val="75"/>
              </a:spcBef>
              <a:buAutoNum type="arabicPeriod"/>
              <a:tabLst>
                <a:tab pos="508000" algn="l"/>
              </a:tabLst>
            </a:pPr>
            <a:r>
              <a:rPr dirty="0" sz="1300">
                <a:latin typeface="Times New Roman"/>
                <a:cs typeface="Times New Roman"/>
              </a:rPr>
              <a:t>Click the </a:t>
            </a:r>
            <a:r>
              <a:rPr dirty="0" sz="1300" spc="-5" b="1">
                <a:latin typeface="Times New Roman"/>
                <a:cs typeface="Times New Roman"/>
              </a:rPr>
              <a:t>Run Script</a:t>
            </a:r>
            <a:r>
              <a:rPr dirty="0" sz="1300" spc="-10" b="1">
                <a:latin typeface="Times New Roman"/>
                <a:cs typeface="Times New Roman"/>
              </a:rPr>
              <a:t> </a:t>
            </a:r>
            <a:r>
              <a:rPr dirty="0" sz="1300">
                <a:latin typeface="Times New Roman"/>
                <a:cs typeface="Times New Roman"/>
              </a:rPr>
              <a:t>icon.</a:t>
            </a:r>
            <a:endParaRPr sz="1300">
              <a:latin typeface="Times New Roman"/>
              <a:cs typeface="Times New Roman"/>
            </a:endParaRPr>
          </a:p>
          <a:p>
            <a:pPr marL="136525" marR="251460">
              <a:lnSpc>
                <a:spcPct val="102299"/>
              </a:lnSpc>
              <a:spcBef>
                <a:spcPts val="280"/>
              </a:spcBef>
            </a:pPr>
            <a:r>
              <a:rPr dirty="0" sz="1300">
                <a:latin typeface="Times New Roman"/>
                <a:cs typeface="Times New Roman"/>
              </a:rPr>
              <a:t>When you double-click the </a:t>
            </a:r>
            <a:r>
              <a:rPr dirty="0" sz="1300">
                <a:latin typeface="Courier New"/>
                <a:cs typeface="Courier New"/>
              </a:rPr>
              <a:t>.sql</a:t>
            </a:r>
            <a:r>
              <a:rPr dirty="0" sz="1300" spc="-470">
                <a:latin typeface="Courier New"/>
                <a:cs typeface="Courier New"/>
              </a:rPr>
              <a:t> </a:t>
            </a:r>
            <a:r>
              <a:rPr dirty="0" sz="1300">
                <a:latin typeface="Times New Roman"/>
                <a:cs typeface="Times New Roman"/>
              </a:rPr>
              <a:t>file, the SQL statements are loaded into the Enter </a:t>
            </a:r>
            <a:r>
              <a:rPr dirty="0" sz="1300" spc="-5">
                <a:latin typeface="Times New Roman"/>
                <a:cs typeface="Times New Roman"/>
              </a:rPr>
              <a:t>SQL  </a:t>
            </a:r>
            <a:r>
              <a:rPr dirty="0" sz="1300">
                <a:latin typeface="Times New Roman"/>
                <a:cs typeface="Times New Roman"/>
              </a:rPr>
              <a:t>Statement box. </a:t>
            </a:r>
            <a:r>
              <a:rPr dirty="0" sz="1300" spc="-5">
                <a:latin typeface="Times New Roman"/>
                <a:cs typeface="Times New Roman"/>
              </a:rPr>
              <a:t>You </a:t>
            </a:r>
            <a:r>
              <a:rPr dirty="0" sz="1300">
                <a:latin typeface="Times New Roman"/>
                <a:cs typeface="Times New Roman"/>
              </a:rPr>
              <a:t>can execute the script or each line individually. The results are  displayed in the Script Output</a:t>
            </a:r>
            <a:r>
              <a:rPr dirty="0" sz="1300" spc="-5">
                <a:latin typeface="Times New Roman"/>
                <a:cs typeface="Times New Roman"/>
              </a:rPr>
              <a:t> </a:t>
            </a:r>
            <a:r>
              <a:rPr dirty="0" sz="1300">
                <a:latin typeface="Times New Roman"/>
                <a:cs typeface="Times New Roman"/>
              </a:rPr>
              <a:t>area.</a:t>
            </a:r>
            <a:endParaRPr sz="1300">
              <a:latin typeface="Times New Roman"/>
              <a:cs typeface="Times New Roman"/>
            </a:endParaRPr>
          </a:p>
          <a:p>
            <a:pPr algn="just" marL="136525" marR="5080">
              <a:lnSpc>
                <a:spcPct val="100000"/>
              </a:lnSpc>
              <a:spcBef>
                <a:spcPts val="395"/>
              </a:spcBef>
            </a:pPr>
            <a:r>
              <a:rPr dirty="0" sz="1300">
                <a:latin typeface="Times New Roman"/>
                <a:cs typeface="Times New Roman"/>
              </a:rPr>
              <a:t>The example in the slide </a:t>
            </a:r>
            <a:r>
              <a:rPr dirty="0" sz="1300" spc="-5">
                <a:latin typeface="Times New Roman"/>
                <a:cs typeface="Times New Roman"/>
              </a:rPr>
              <a:t>shows </a:t>
            </a:r>
            <a:r>
              <a:rPr dirty="0" sz="1300">
                <a:latin typeface="Times New Roman"/>
                <a:cs typeface="Times New Roman"/>
              </a:rPr>
              <a:t>the execution </a:t>
            </a:r>
            <a:r>
              <a:rPr dirty="0" sz="1300" spc="-5">
                <a:latin typeface="Times New Roman"/>
                <a:cs typeface="Times New Roman"/>
              </a:rPr>
              <a:t>plan. </a:t>
            </a:r>
            <a:r>
              <a:rPr dirty="0" sz="1300">
                <a:latin typeface="Times New Roman"/>
                <a:cs typeface="Times New Roman"/>
              </a:rPr>
              <a:t>The Execute Explain Plan icon generates  the execution plan. An execution plan is the </a:t>
            </a:r>
            <a:r>
              <a:rPr dirty="0" sz="1300" spc="-5">
                <a:latin typeface="Times New Roman"/>
                <a:cs typeface="Times New Roman"/>
              </a:rPr>
              <a:t>sequence </a:t>
            </a:r>
            <a:r>
              <a:rPr dirty="0" sz="1300">
                <a:latin typeface="Times New Roman"/>
                <a:cs typeface="Times New Roman"/>
              </a:rPr>
              <a:t>of operations that will be performed to  execute the statement. </a:t>
            </a: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see </a:t>
            </a:r>
            <a:r>
              <a:rPr dirty="0" sz="1300">
                <a:latin typeface="Times New Roman"/>
                <a:cs typeface="Times New Roman"/>
              </a:rPr>
              <a:t>the execution plan by clicking the </a:t>
            </a:r>
            <a:r>
              <a:rPr dirty="0" sz="1300" spc="-5" b="1">
                <a:latin typeface="Times New Roman"/>
                <a:cs typeface="Times New Roman"/>
              </a:rPr>
              <a:t>Explain</a:t>
            </a:r>
            <a:r>
              <a:rPr dirty="0" sz="1300" spc="-10" b="1">
                <a:latin typeface="Times New Roman"/>
                <a:cs typeface="Times New Roman"/>
              </a:rPr>
              <a:t> </a:t>
            </a:r>
            <a:r>
              <a:rPr dirty="0" sz="1300">
                <a:latin typeface="Times New Roman"/>
                <a:cs typeface="Times New Roman"/>
              </a:rPr>
              <a:t>tab.</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5</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205864" y="1422272"/>
            <a:ext cx="4973320" cy="3469004"/>
            <a:chOff x="1205864" y="1422272"/>
            <a:chExt cx="4973320" cy="3469004"/>
          </a:xfrm>
        </p:grpSpPr>
        <p:sp>
          <p:nvSpPr>
            <p:cNvPr id="4" name="object 4"/>
            <p:cNvSpPr/>
            <p:nvPr/>
          </p:nvSpPr>
          <p:spPr>
            <a:xfrm>
              <a:off x="2742437" y="1429511"/>
              <a:ext cx="3403379" cy="2754630"/>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738627" y="1425701"/>
              <a:ext cx="3436620" cy="2761615"/>
            </a:xfrm>
            <a:custGeom>
              <a:avLst/>
              <a:gdLst/>
              <a:ahLst/>
              <a:cxnLst/>
              <a:rect l="l" t="t" r="r" b="b"/>
              <a:pathLst>
                <a:path w="3436620" h="2761615">
                  <a:moveTo>
                    <a:pt x="3436620" y="0"/>
                  </a:moveTo>
                  <a:lnTo>
                    <a:pt x="0" y="0"/>
                  </a:lnTo>
                  <a:lnTo>
                    <a:pt x="0" y="2761488"/>
                  </a:lnTo>
                  <a:lnTo>
                    <a:pt x="3436620" y="2761488"/>
                  </a:lnTo>
                  <a:lnTo>
                    <a:pt x="3436620" y="0"/>
                  </a:lnTo>
                  <a:close/>
                </a:path>
              </a:pathLst>
            </a:custGeom>
            <a:ln w="6858">
              <a:solidFill>
                <a:srgbClr val="000000"/>
              </a:solidFill>
            </a:ln>
          </p:spPr>
          <p:txBody>
            <a:bodyPr wrap="square" lIns="0" tIns="0" rIns="0" bIns="0" rtlCol="0"/>
            <a:lstStyle/>
            <a:p/>
          </p:txBody>
        </p:sp>
        <p:sp>
          <p:nvSpPr>
            <p:cNvPr id="6" name="object 6"/>
            <p:cNvSpPr/>
            <p:nvPr/>
          </p:nvSpPr>
          <p:spPr>
            <a:xfrm>
              <a:off x="2197607" y="1811273"/>
              <a:ext cx="480059" cy="0"/>
            </a:xfrm>
            <a:custGeom>
              <a:avLst/>
              <a:gdLst/>
              <a:ahLst/>
              <a:cxnLst/>
              <a:rect l="l" t="t" r="r" b="b"/>
              <a:pathLst>
                <a:path w="480060" h="0">
                  <a:moveTo>
                    <a:pt x="0" y="0"/>
                  </a:moveTo>
                  <a:lnTo>
                    <a:pt x="480060" y="0"/>
                  </a:lnTo>
                </a:path>
              </a:pathLst>
            </a:custGeom>
            <a:ln w="20573">
              <a:solidFill>
                <a:srgbClr val="FF0000"/>
              </a:solidFill>
            </a:ln>
          </p:spPr>
          <p:txBody>
            <a:bodyPr wrap="square" lIns="0" tIns="0" rIns="0" bIns="0" rtlCol="0"/>
            <a:lstStyle/>
            <a:p/>
          </p:txBody>
        </p:sp>
        <p:sp>
          <p:nvSpPr>
            <p:cNvPr id="7" name="object 7"/>
            <p:cNvSpPr/>
            <p:nvPr/>
          </p:nvSpPr>
          <p:spPr>
            <a:xfrm>
              <a:off x="2676143" y="1778507"/>
              <a:ext cx="66675" cy="66675"/>
            </a:xfrm>
            <a:custGeom>
              <a:avLst/>
              <a:gdLst/>
              <a:ahLst/>
              <a:cxnLst/>
              <a:rect l="l" t="t" r="r" b="b"/>
              <a:pathLst>
                <a:path w="66675" h="66675">
                  <a:moveTo>
                    <a:pt x="0" y="0"/>
                  </a:moveTo>
                  <a:lnTo>
                    <a:pt x="0" y="66294"/>
                  </a:lnTo>
                  <a:lnTo>
                    <a:pt x="66294" y="33528"/>
                  </a:lnTo>
                  <a:lnTo>
                    <a:pt x="0" y="0"/>
                  </a:lnTo>
                  <a:close/>
                </a:path>
              </a:pathLst>
            </a:custGeom>
            <a:solidFill>
              <a:srgbClr val="FF0000"/>
            </a:solidFill>
          </p:spPr>
          <p:txBody>
            <a:bodyPr wrap="square" lIns="0" tIns="0" rIns="0" bIns="0" rtlCol="0"/>
            <a:lstStyle/>
            <a:p/>
          </p:txBody>
        </p:sp>
        <p:sp>
          <p:nvSpPr>
            <p:cNvPr id="8" name="object 8"/>
            <p:cNvSpPr/>
            <p:nvPr/>
          </p:nvSpPr>
          <p:spPr>
            <a:xfrm>
              <a:off x="1216151" y="1538477"/>
              <a:ext cx="981710" cy="528320"/>
            </a:xfrm>
            <a:custGeom>
              <a:avLst/>
              <a:gdLst/>
              <a:ahLst/>
              <a:cxnLst/>
              <a:rect l="l" t="t" r="r" b="b"/>
              <a:pathLst>
                <a:path w="981710" h="528319">
                  <a:moveTo>
                    <a:pt x="981456" y="0"/>
                  </a:moveTo>
                  <a:lnTo>
                    <a:pt x="0" y="0"/>
                  </a:lnTo>
                  <a:lnTo>
                    <a:pt x="0" y="528066"/>
                  </a:lnTo>
                  <a:lnTo>
                    <a:pt x="981456" y="528066"/>
                  </a:lnTo>
                  <a:lnTo>
                    <a:pt x="981456" y="0"/>
                  </a:lnTo>
                  <a:close/>
                </a:path>
              </a:pathLst>
            </a:custGeom>
            <a:solidFill>
              <a:srgbClr val="009900"/>
            </a:solidFill>
          </p:spPr>
          <p:txBody>
            <a:bodyPr wrap="square" lIns="0" tIns="0" rIns="0" bIns="0" rtlCol="0"/>
            <a:lstStyle/>
            <a:p/>
          </p:txBody>
        </p:sp>
        <p:sp>
          <p:nvSpPr>
            <p:cNvPr id="9" name="object 9"/>
            <p:cNvSpPr/>
            <p:nvPr/>
          </p:nvSpPr>
          <p:spPr>
            <a:xfrm>
              <a:off x="1216151" y="1538477"/>
              <a:ext cx="981710" cy="528320"/>
            </a:xfrm>
            <a:custGeom>
              <a:avLst/>
              <a:gdLst/>
              <a:ahLst/>
              <a:cxnLst/>
              <a:rect l="l" t="t" r="r" b="b"/>
              <a:pathLst>
                <a:path w="981710" h="528319">
                  <a:moveTo>
                    <a:pt x="981456" y="0"/>
                  </a:moveTo>
                  <a:lnTo>
                    <a:pt x="0" y="0"/>
                  </a:lnTo>
                  <a:lnTo>
                    <a:pt x="0" y="528066"/>
                  </a:lnTo>
                  <a:lnTo>
                    <a:pt x="981456" y="528066"/>
                  </a:lnTo>
                  <a:lnTo>
                    <a:pt x="981456" y="0"/>
                  </a:lnTo>
                  <a:close/>
                </a:path>
              </a:pathLst>
            </a:custGeom>
            <a:ln w="20574">
              <a:solidFill>
                <a:srgbClr val="000000"/>
              </a:solidFill>
            </a:ln>
          </p:spPr>
          <p:txBody>
            <a:bodyPr wrap="square" lIns="0" tIns="0" rIns="0" bIns="0" rtlCol="0"/>
            <a:lstStyle/>
            <a:p/>
          </p:txBody>
        </p:sp>
        <p:sp>
          <p:nvSpPr>
            <p:cNvPr id="10" name="object 10"/>
            <p:cNvSpPr/>
            <p:nvPr/>
          </p:nvSpPr>
          <p:spPr>
            <a:xfrm>
              <a:off x="2960369" y="4263390"/>
              <a:ext cx="2779776" cy="621029"/>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956560" y="4259580"/>
              <a:ext cx="2787015" cy="628015"/>
            </a:xfrm>
            <a:custGeom>
              <a:avLst/>
              <a:gdLst/>
              <a:ahLst/>
              <a:cxnLst/>
              <a:rect l="l" t="t" r="r" b="b"/>
              <a:pathLst>
                <a:path w="2787015" h="628014">
                  <a:moveTo>
                    <a:pt x="2786634" y="0"/>
                  </a:moveTo>
                  <a:lnTo>
                    <a:pt x="0" y="0"/>
                  </a:lnTo>
                  <a:lnTo>
                    <a:pt x="0" y="627888"/>
                  </a:lnTo>
                  <a:lnTo>
                    <a:pt x="2786634" y="627888"/>
                  </a:lnTo>
                  <a:lnTo>
                    <a:pt x="2786634" y="0"/>
                  </a:lnTo>
                  <a:close/>
                </a:path>
              </a:pathLst>
            </a:custGeom>
            <a:ln w="6858">
              <a:solidFill>
                <a:srgbClr val="000000"/>
              </a:solidFill>
            </a:ln>
          </p:spPr>
          <p:txBody>
            <a:bodyPr wrap="square" lIns="0" tIns="0" rIns="0" bIns="0" rtlCol="0"/>
            <a:lstStyle/>
            <a:p/>
          </p:txBody>
        </p:sp>
        <p:sp>
          <p:nvSpPr>
            <p:cNvPr id="12" name="object 12"/>
            <p:cNvSpPr/>
            <p:nvPr/>
          </p:nvSpPr>
          <p:spPr>
            <a:xfrm>
              <a:off x="2306573" y="4427219"/>
              <a:ext cx="582295" cy="0"/>
            </a:xfrm>
            <a:custGeom>
              <a:avLst/>
              <a:gdLst/>
              <a:ahLst/>
              <a:cxnLst/>
              <a:rect l="l" t="t" r="r" b="b"/>
              <a:pathLst>
                <a:path w="582294" h="0">
                  <a:moveTo>
                    <a:pt x="0" y="0"/>
                  </a:moveTo>
                  <a:lnTo>
                    <a:pt x="582168" y="0"/>
                  </a:lnTo>
                </a:path>
              </a:pathLst>
            </a:custGeom>
            <a:ln w="20574">
              <a:solidFill>
                <a:srgbClr val="FF0000"/>
              </a:solidFill>
            </a:ln>
          </p:spPr>
          <p:txBody>
            <a:bodyPr wrap="square" lIns="0" tIns="0" rIns="0" bIns="0" rtlCol="0"/>
            <a:lstStyle/>
            <a:p/>
          </p:txBody>
        </p:sp>
        <p:sp>
          <p:nvSpPr>
            <p:cNvPr id="13" name="object 13"/>
            <p:cNvSpPr/>
            <p:nvPr/>
          </p:nvSpPr>
          <p:spPr>
            <a:xfrm>
              <a:off x="2887217" y="4394453"/>
              <a:ext cx="67310" cy="66675"/>
            </a:xfrm>
            <a:custGeom>
              <a:avLst/>
              <a:gdLst/>
              <a:ahLst/>
              <a:cxnLst/>
              <a:rect l="l" t="t" r="r" b="b"/>
              <a:pathLst>
                <a:path w="67310" h="66675">
                  <a:moveTo>
                    <a:pt x="0" y="0"/>
                  </a:moveTo>
                  <a:lnTo>
                    <a:pt x="0" y="66294"/>
                  </a:lnTo>
                  <a:lnTo>
                    <a:pt x="67056" y="32766"/>
                  </a:lnTo>
                  <a:lnTo>
                    <a:pt x="0" y="0"/>
                  </a:lnTo>
                  <a:close/>
                </a:path>
              </a:pathLst>
            </a:custGeom>
            <a:solidFill>
              <a:srgbClr val="FF0000"/>
            </a:solidFill>
          </p:spPr>
          <p:txBody>
            <a:bodyPr wrap="square" lIns="0" tIns="0" rIns="0" bIns="0" rtlCol="0"/>
            <a:lstStyle/>
            <a:p/>
          </p:txBody>
        </p:sp>
        <p:sp>
          <p:nvSpPr>
            <p:cNvPr id="14" name="object 14"/>
            <p:cNvSpPr/>
            <p:nvPr/>
          </p:nvSpPr>
          <p:spPr>
            <a:xfrm>
              <a:off x="1325117" y="4209287"/>
              <a:ext cx="981710" cy="527685"/>
            </a:xfrm>
            <a:custGeom>
              <a:avLst/>
              <a:gdLst/>
              <a:ahLst/>
              <a:cxnLst/>
              <a:rect l="l" t="t" r="r" b="b"/>
              <a:pathLst>
                <a:path w="981710" h="527685">
                  <a:moveTo>
                    <a:pt x="981456" y="0"/>
                  </a:moveTo>
                  <a:lnTo>
                    <a:pt x="0" y="0"/>
                  </a:lnTo>
                  <a:lnTo>
                    <a:pt x="0" y="527303"/>
                  </a:lnTo>
                  <a:lnTo>
                    <a:pt x="981456" y="527303"/>
                  </a:lnTo>
                  <a:lnTo>
                    <a:pt x="981456" y="0"/>
                  </a:lnTo>
                  <a:close/>
                </a:path>
              </a:pathLst>
            </a:custGeom>
            <a:solidFill>
              <a:srgbClr val="009900"/>
            </a:solidFill>
          </p:spPr>
          <p:txBody>
            <a:bodyPr wrap="square" lIns="0" tIns="0" rIns="0" bIns="0" rtlCol="0"/>
            <a:lstStyle/>
            <a:p/>
          </p:txBody>
        </p:sp>
        <p:sp>
          <p:nvSpPr>
            <p:cNvPr id="15" name="object 15"/>
            <p:cNvSpPr/>
            <p:nvPr/>
          </p:nvSpPr>
          <p:spPr>
            <a:xfrm>
              <a:off x="1325117" y="4209287"/>
              <a:ext cx="981710" cy="527685"/>
            </a:xfrm>
            <a:custGeom>
              <a:avLst/>
              <a:gdLst/>
              <a:ahLst/>
              <a:cxnLst/>
              <a:rect l="l" t="t" r="r" b="b"/>
              <a:pathLst>
                <a:path w="981710" h="527685">
                  <a:moveTo>
                    <a:pt x="981456" y="0"/>
                  </a:moveTo>
                  <a:lnTo>
                    <a:pt x="0" y="0"/>
                  </a:lnTo>
                  <a:lnTo>
                    <a:pt x="0" y="527303"/>
                  </a:lnTo>
                  <a:lnTo>
                    <a:pt x="981456" y="527303"/>
                  </a:lnTo>
                  <a:lnTo>
                    <a:pt x="981456" y="0"/>
                  </a:lnTo>
                  <a:close/>
                </a:path>
              </a:pathLst>
            </a:custGeom>
            <a:ln w="20574">
              <a:solidFill>
                <a:srgbClr val="000000"/>
              </a:solidFill>
            </a:ln>
          </p:spPr>
          <p:txBody>
            <a:bodyPr wrap="square" lIns="0" tIns="0" rIns="0" bIns="0" rtlCol="0"/>
            <a:lstStyle/>
            <a:p/>
          </p:txBody>
        </p:sp>
      </p:grpSp>
      <p:sp>
        <p:nvSpPr>
          <p:cNvPr id="16" name="object 16"/>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Formatting </a:t>
            </a:r>
            <a:r>
              <a:rPr dirty="0" sz="2000" spc="-5" b="1">
                <a:latin typeface="Arial"/>
                <a:cs typeface="Arial"/>
              </a:rPr>
              <a:t>the SQL</a:t>
            </a:r>
            <a:r>
              <a:rPr dirty="0" sz="2000" b="1">
                <a:latin typeface="Arial"/>
                <a:cs typeface="Arial"/>
              </a:rPr>
              <a:t> </a:t>
            </a:r>
            <a:r>
              <a:rPr dirty="0" sz="2000" spc="-5" b="1">
                <a:latin typeface="Arial"/>
                <a:cs typeface="Arial"/>
              </a:rPr>
              <a:t>Code</a:t>
            </a:r>
            <a:endParaRPr sz="2000">
              <a:latin typeface="Arial"/>
              <a:cs typeface="Arial"/>
            </a:endParaRPr>
          </a:p>
          <a:p>
            <a:pPr>
              <a:lnSpc>
                <a:spcPct val="100000"/>
              </a:lnSpc>
              <a:spcBef>
                <a:spcPts val="5"/>
              </a:spcBef>
            </a:pPr>
            <a:endParaRPr sz="2850">
              <a:latin typeface="Arial"/>
              <a:cs typeface="Arial"/>
            </a:endParaRPr>
          </a:p>
          <a:p>
            <a:pPr marL="686435" marR="5038090" indent="122555">
              <a:lnSpc>
                <a:spcPts val="1540"/>
              </a:lnSpc>
            </a:pPr>
            <a:r>
              <a:rPr dirty="0" sz="1300" spc="-15" b="1">
                <a:latin typeface="Arial"/>
                <a:cs typeface="Arial"/>
              </a:rPr>
              <a:t>Before  </a:t>
            </a:r>
            <a:r>
              <a:rPr dirty="0" sz="1300" spc="-10" b="1">
                <a:latin typeface="Arial"/>
                <a:cs typeface="Arial"/>
              </a:rPr>
              <a:t>for</a:t>
            </a:r>
            <a:r>
              <a:rPr dirty="0" sz="1300" spc="-20" b="1">
                <a:latin typeface="Arial"/>
                <a:cs typeface="Arial"/>
              </a:rPr>
              <a:t>m</a:t>
            </a:r>
            <a:r>
              <a:rPr dirty="0" sz="1300" spc="-10" b="1">
                <a:latin typeface="Arial"/>
                <a:cs typeface="Arial"/>
              </a:rPr>
              <a:t>atting</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600">
              <a:latin typeface="Arial"/>
              <a:cs typeface="Arial"/>
            </a:endParaRPr>
          </a:p>
          <a:p>
            <a:pPr marL="795020" marR="4928870" indent="191135">
              <a:lnSpc>
                <a:spcPts val="1550"/>
              </a:lnSpc>
            </a:pPr>
            <a:r>
              <a:rPr dirty="0" sz="1300" spc="-10" b="1">
                <a:latin typeface="Arial"/>
                <a:cs typeface="Arial"/>
              </a:rPr>
              <a:t>After  </a:t>
            </a:r>
            <a:r>
              <a:rPr dirty="0" sz="1300" spc="-10" b="1">
                <a:latin typeface="Arial"/>
                <a:cs typeface="Arial"/>
              </a:rPr>
              <a:t>for</a:t>
            </a:r>
            <a:r>
              <a:rPr dirty="0" sz="1300" spc="-20" b="1">
                <a:latin typeface="Arial"/>
                <a:cs typeface="Arial"/>
              </a:rPr>
              <a:t>m</a:t>
            </a:r>
            <a:r>
              <a:rPr dirty="0" sz="1300" spc="-10" b="1">
                <a:latin typeface="Arial"/>
                <a:cs typeface="Arial"/>
              </a:rPr>
              <a:t>atting</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15"/>
              </a:spcBef>
            </a:pPr>
            <a:endParaRPr sz="125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9" name="object 1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6</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7" name="object 17"/>
          <p:cNvSpPr txBox="1"/>
          <p:nvPr/>
        </p:nvSpPr>
        <p:spPr>
          <a:xfrm>
            <a:off x="731012" y="5611107"/>
            <a:ext cx="6234430" cy="160210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Formatting the SQL</a:t>
            </a:r>
            <a:r>
              <a:rPr dirty="0" sz="1300" spc="-5" b="1">
                <a:latin typeface="Arial"/>
                <a:cs typeface="Arial"/>
              </a:rPr>
              <a:t> </a:t>
            </a:r>
            <a:r>
              <a:rPr dirty="0" sz="1300" b="1">
                <a:latin typeface="Arial"/>
                <a:cs typeface="Arial"/>
              </a:rPr>
              <a:t>Code</a:t>
            </a:r>
            <a:endParaRPr sz="1300">
              <a:latin typeface="Arial"/>
              <a:cs typeface="Arial"/>
            </a:endParaRPr>
          </a:p>
          <a:p>
            <a:pPr marL="136525" marR="5080">
              <a:lnSpc>
                <a:spcPct val="100000"/>
              </a:lnSpc>
              <a:spcBef>
                <a:spcPts val="360"/>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beautify the indentation, spacing, capitalization, and line separation of the  </a:t>
            </a:r>
            <a:r>
              <a:rPr dirty="0" sz="1300" spc="-5">
                <a:latin typeface="Times New Roman"/>
                <a:cs typeface="Times New Roman"/>
              </a:rPr>
              <a:t>SQL </a:t>
            </a:r>
            <a:r>
              <a:rPr dirty="0" sz="1300">
                <a:latin typeface="Times New Roman"/>
                <a:cs typeface="Times New Roman"/>
              </a:rPr>
              <a:t>code. </a:t>
            </a:r>
            <a:r>
              <a:rPr dirty="0" sz="1300" spc="-5">
                <a:latin typeface="Times New Roman"/>
                <a:cs typeface="Times New Roman"/>
              </a:rPr>
              <a:t>SQL Developer </a:t>
            </a:r>
            <a:r>
              <a:rPr dirty="0" sz="1300">
                <a:latin typeface="Times New Roman"/>
                <a:cs typeface="Times New Roman"/>
              </a:rPr>
              <a:t>has the feature of formatting the </a:t>
            </a:r>
            <a:r>
              <a:rPr dirty="0" sz="1300" spc="-5">
                <a:latin typeface="Times New Roman"/>
                <a:cs typeface="Times New Roman"/>
              </a:rPr>
              <a:t>SQL</a:t>
            </a:r>
            <a:r>
              <a:rPr dirty="0" sz="1300" spc="-20">
                <a:latin typeface="Times New Roman"/>
                <a:cs typeface="Times New Roman"/>
              </a:rPr>
              <a:t> </a:t>
            </a:r>
            <a:r>
              <a:rPr dirty="0" sz="1300">
                <a:latin typeface="Times New Roman"/>
                <a:cs typeface="Times New Roman"/>
              </a:rPr>
              <a:t>code.</a:t>
            </a:r>
            <a:endParaRPr sz="1300">
              <a:latin typeface="Times New Roman"/>
              <a:cs typeface="Times New Roman"/>
            </a:endParaRPr>
          </a:p>
          <a:p>
            <a:pPr marL="136525">
              <a:lnSpc>
                <a:spcPct val="100000"/>
              </a:lnSpc>
              <a:spcBef>
                <a:spcPts val="390"/>
              </a:spcBef>
            </a:pPr>
            <a:r>
              <a:rPr dirty="0" sz="1300">
                <a:latin typeface="Times New Roman"/>
                <a:cs typeface="Times New Roman"/>
              </a:rPr>
              <a:t>To format the </a:t>
            </a:r>
            <a:r>
              <a:rPr dirty="0" sz="1300" spc="-5">
                <a:latin typeface="Times New Roman"/>
                <a:cs typeface="Times New Roman"/>
              </a:rPr>
              <a:t>SQL </a:t>
            </a:r>
            <a:r>
              <a:rPr dirty="0" sz="1300">
                <a:latin typeface="Times New Roman"/>
                <a:cs typeface="Times New Roman"/>
              </a:rPr>
              <a:t>code, right-click in the statement area, and </a:t>
            </a:r>
            <a:r>
              <a:rPr dirty="0" sz="1300" spc="-5">
                <a:latin typeface="Times New Roman"/>
                <a:cs typeface="Times New Roman"/>
              </a:rPr>
              <a:t>select </a:t>
            </a:r>
            <a:r>
              <a:rPr dirty="0" sz="1300" b="1">
                <a:latin typeface="Times New Roman"/>
                <a:cs typeface="Times New Roman"/>
              </a:rPr>
              <a:t>Format</a:t>
            </a:r>
            <a:r>
              <a:rPr dirty="0" sz="1300" spc="20" b="1">
                <a:latin typeface="Times New Roman"/>
                <a:cs typeface="Times New Roman"/>
              </a:rPr>
              <a:t> </a:t>
            </a:r>
            <a:r>
              <a:rPr dirty="0" sz="1300" spc="-5" b="1">
                <a:latin typeface="Times New Roman"/>
                <a:cs typeface="Times New Roman"/>
              </a:rPr>
              <a:t>SQL</a:t>
            </a:r>
            <a:r>
              <a:rPr dirty="0" sz="1300" spc="-5">
                <a:latin typeface="Times New Roman"/>
                <a:cs typeface="Times New Roman"/>
              </a:rPr>
              <a:t>.</a:t>
            </a:r>
            <a:endParaRPr sz="1300">
              <a:latin typeface="Times New Roman"/>
              <a:cs typeface="Times New Roman"/>
            </a:endParaRPr>
          </a:p>
          <a:p>
            <a:pPr marL="136525" marR="382905">
              <a:lnSpc>
                <a:spcPct val="100000"/>
              </a:lnSpc>
              <a:spcBef>
                <a:spcPts val="390"/>
              </a:spcBef>
            </a:pPr>
            <a:r>
              <a:rPr dirty="0" sz="1300" spc="-5">
                <a:latin typeface="Times New Roman"/>
                <a:cs typeface="Times New Roman"/>
              </a:rPr>
              <a:t>In </a:t>
            </a: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before formatting, the SQL code has </a:t>
            </a:r>
            <a:r>
              <a:rPr dirty="0" sz="1300" spc="-5">
                <a:latin typeface="Times New Roman"/>
                <a:cs typeface="Times New Roman"/>
              </a:rPr>
              <a:t>the keywords </a:t>
            </a:r>
            <a:r>
              <a:rPr dirty="0" sz="1300">
                <a:latin typeface="Times New Roman"/>
                <a:cs typeface="Times New Roman"/>
              </a:rPr>
              <a:t>not  capitalized and the statement not properly indented. After formatting, the </a:t>
            </a:r>
            <a:r>
              <a:rPr dirty="0" sz="1300" spc="-5">
                <a:latin typeface="Times New Roman"/>
                <a:cs typeface="Times New Roman"/>
              </a:rPr>
              <a:t>SQL </a:t>
            </a:r>
            <a:r>
              <a:rPr dirty="0" sz="1300">
                <a:latin typeface="Times New Roman"/>
                <a:cs typeface="Times New Roman"/>
              </a:rPr>
              <a:t>code is  beautified with the </a:t>
            </a:r>
            <a:r>
              <a:rPr dirty="0" sz="1300" spc="-5">
                <a:latin typeface="Times New Roman"/>
                <a:cs typeface="Times New Roman"/>
              </a:rPr>
              <a:t>keywords </a:t>
            </a:r>
            <a:r>
              <a:rPr dirty="0" sz="1300">
                <a:latin typeface="Times New Roman"/>
                <a:cs typeface="Times New Roman"/>
              </a:rPr>
              <a:t>capitalized and the statement properly</a:t>
            </a:r>
            <a:r>
              <a:rPr dirty="0" sz="1300" spc="-5">
                <a:latin typeface="Times New Roman"/>
                <a:cs typeface="Times New Roman"/>
              </a:rPr>
              <a:t> </a:t>
            </a:r>
            <a:r>
              <a:rPr dirty="0" sz="1300">
                <a:latin typeface="Times New Roman"/>
                <a:cs typeface="Times New Roman"/>
              </a:rPr>
              <a:t>indented.</a:t>
            </a:r>
            <a:endParaRPr sz="1300">
              <a:latin typeface="Times New Roman"/>
              <a:cs typeface="Times New Roman"/>
            </a:endParaRPr>
          </a:p>
        </p:txBody>
      </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1115">
              <a:lnSpc>
                <a:spcPct val="100000"/>
              </a:lnSpc>
            </a:pPr>
            <a:r>
              <a:rPr dirty="0" sz="2000" spc="-5" b="1">
                <a:latin typeface="Arial"/>
                <a:cs typeface="Arial"/>
              </a:rPr>
              <a:t>Using</a:t>
            </a:r>
            <a:r>
              <a:rPr dirty="0" sz="2000" spc="-10" b="1">
                <a:latin typeface="Arial"/>
                <a:cs typeface="Arial"/>
              </a:rPr>
              <a:t> </a:t>
            </a:r>
            <a:r>
              <a:rPr dirty="0" sz="2000" spc="-5" b="1">
                <a:latin typeface="Arial"/>
                <a:cs typeface="Arial"/>
              </a:rPr>
              <a:t>Snippets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8015" marR="887094">
              <a:lnSpc>
                <a:spcPct val="101299"/>
              </a:lnSpc>
            </a:pPr>
            <a:r>
              <a:rPr dirty="0" sz="1550" spc="10" b="1">
                <a:latin typeface="Arial"/>
                <a:cs typeface="Arial"/>
              </a:rPr>
              <a:t>Snippets are code fragments that may be </a:t>
            </a:r>
            <a:r>
              <a:rPr dirty="0" sz="1550" spc="5" b="1">
                <a:latin typeface="Arial"/>
                <a:cs typeface="Arial"/>
              </a:rPr>
              <a:t>just </a:t>
            </a:r>
            <a:r>
              <a:rPr dirty="0" sz="1550" spc="10" b="1">
                <a:latin typeface="Arial"/>
                <a:cs typeface="Arial"/>
              </a:rPr>
              <a:t>syntax  or</a:t>
            </a:r>
            <a:r>
              <a:rPr dirty="0" sz="1550" b="1">
                <a:latin typeface="Arial"/>
                <a:cs typeface="Arial"/>
              </a:rPr>
              <a:t> </a:t>
            </a:r>
            <a:r>
              <a:rPr dirty="0" sz="1550" spc="10" b="1">
                <a:latin typeface="Arial"/>
                <a:cs typeface="Arial"/>
              </a:rPr>
              <a:t>examples.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0"/>
              </a:spcBef>
            </a:pPr>
            <a:endParaRPr sz="17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680335" y="2092832"/>
            <a:ext cx="2941320" cy="2883535"/>
            <a:chOff x="2680335" y="2092832"/>
            <a:chExt cx="2941320" cy="2883535"/>
          </a:xfrm>
        </p:grpSpPr>
        <p:sp>
          <p:nvSpPr>
            <p:cNvPr id="5" name="object 5"/>
            <p:cNvSpPr/>
            <p:nvPr/>
          </p:nvSpPr>
          <p:spPr>
            <a:xfrm>
              <a:off x="2687574" y="2100071"/>
              <a:ext cx="2927604" cy="286969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683764" y="2096261"/>
              <a:ext cx="2934970" cy="2876550"/>
            </a:xfrm>
            <a:custGeom>
              <a:avLst/>
              <a:gdLst/>
              <a:ahLst/>
              <a:cxnLst/>
              <a:rect l="l" t="t" r="r" b="b"/>
              <a:pathLst>
                <a:path w="2934970" h="2876550">
                  <a:moveTo>
                    <a:pt x="2934462" y="0"/>
                  </a:moveTo>
                  <a:lnTo>
                    <a:pt x="0" y="0"/>
                  </a:lnTo>
                  <a:lnTo>
                    <a:pt x="0" y="2876550"/>
                  </a:lnTo>
                  <a:lnTo>
                    <a:pt x="2934462" y="2876550"/>
                  </a:lnTo>
                  <a:lnTo>
                    <a:pt x="2934462"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273165" cy="219583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a:t>
            </a:r>
            <a:r>
              <a:rPr dirty="0" sz="1300" spc="-5" b="1">
                <a:latin typeface="Arial"/>
                <a:cs typeface="Arial"/>
              </a:rPr>
              <a:t> Snippets</a:t>
            </a:r>
            <a:endParaRPr sz="1300">
              <a:latin typeface="Arial"/>
              <a:cs typeface="Arial"/>
            </a:endParaRPr>
          </a:p>
          <a:p>
            <a:pPr marL="136525" marR="159385" indent="-635">
              <a:lnSpc>
                <a:spcPct val="100000"/>
              </a:lnSpc>
              <a:spcBef>
                <a:spcPts val="360"/>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use certain code fragments </a:t>
            </a:r>
            <a:r>
              <a:rPr dirty="0" sz="1300" spc="-5">
                <a:latin typeface="Times New Roman"/>
                <a:cs typeface="Times New Roman"/>
              </a:rPr>
              <a:t>when </a:t>
            </a:r>
            <a:r>
              <a:rPr dirty="0" sz="1300">
                <a:latin typeface="Times New Roman"/>
                <a:cs typeface="Times New Roman"/>
              </a:rPr>
              <a:t>you are using the </a:t>
            </a:r>
            <a:r>
              <a:rPr dirty="0" sz="1300" spc="-5">
                <a:latin typeface="Times New Roman"/>
                <a:cs typeface="Times New Roman"/>
              </a:rPr>
              <a:t>SQL Worksheet </a:t>
            </a:r>
            <a:r>
              <a:rPr dirty="0" sz="1300">
                <a:latin typeface="Times New Roman"/>
                <a:cs typeface="Times New Roman"/>
              </a:rPr>
              <a:t>or  creating or editing a PL/SQL function or procedure. </a:t>
            </a:r>
            <a:r>
              <a:rPr dirty="0" sz="1300" spc="-5">
                <a:latin typeface="Times New Roman"/>
                <a:cs typeface="Times New Roman"/>
              </a:rPr>
              <a:t>SQL </a:t>
            </a:r>
            <a:r>
              <a:rPr dirty="0" sz="1300">
                <a:latin typeface="Times New Roman"/>
                <a:cs typeface="Times New Roman"/>
              </a:rPr>
              <a:t>Developer has the feature called  Snippets. Snippets are code </a:t>
            </a:r>
            <a:r>
              <a:rPr dirty="0" sz="1300" spc="-5">
                <a:latin typeface="Times New Roman"/>
                <a:cs typeface="Times New Roman"/>
              </a:rPr>
              <a:t>fragments, such </a:t>
            </a:r>
            <a:r>
              <a:rPr dirty="0" sz="1300">
                <a:latin typeface="Times New Roman"/>
                <a:cs typeface="Times New Roman"/>
              </a:rPr>
              <a:t>as </a:t>
            </a:r>
            <a:r>
              <a:rPr dirty="0" sz="1300" spc="-5">
                <a:latin typeface="Times New Roman"/>
                <a:cs typeface="Times New Roman"/>
              </a:rPr>
              <a:t>SQL functions, </a:t>
            </a:r>
            <a:r>
              <a:rPr dirty="0" sz="1300">
                <a:latin typeface="Times New Roman"/>
                <a:cs typeface="Times New Roman"/>
              </a:rPr>
              <a:t>Optimizer hints, and  miscellaneous </a:t>
            </a:r>
            <a:r>
              <a:rPr dirty="0" sz="1300" spc="-5">
                <a:latin typeface="Times New Roman"/>
                <a:cs typeface="Times New Roman"/>
              </a:rPr>
              <a:t>PL/SQL </a:t>
            </a:r>
            <a:r>
              <a:rPr dirty="0" sz="1300">
                <a:latin typeface="Times New Roman"/>
                <a:cs typeface="Times New Roman"/>
              </a:rPr>
              <a:t>programming techniques. You </a:t>
            </a:r>
            <a:r>
              <a:rPr dirty="0" sz="1300" spc="-5">
                <a:latin typeface="Times New Roman"/>
                <a:cs typeface="Times New Roman"/>
              </a:rPr>
              <a:t>can </a:t>
            </a:r>
            <a:r>
              <a:rPr dirty="0" sz="1300">
                <a:latin typeface="Times New Roman"/>
                <a:cs typeface="Times New Roman"/>
              </a:rPr>
              <a:t>drag snippets into the Editor  </a:t>
            </a:r>
            <a:r>
              <a:rPr dirty="0" sz="1300" spc="-5">
                <a:latin typeface="Times New Roman"/>
                <a:cs typeface="Times New Roman"/>
              </a:rPr>
              <a:t>window.</a:t>
            </a:r>
            <a:endParaRPr sz="1300">
              <a:latin typeface="Times New Roman"/>
              <a:cs typeface="Times New Roman"/>
            </a:endParaRPr>
          </a:p>
          <a:p>
            <a:pPr marL="137160">
              <a:lnSpc>
                <a:spcPct val="100000"/>
              </a:lnSpc>
              <a:spcBef>
                <a:spcPts val="375"/>
              </a:spcBef>
            </a:pPr>
            <a:r>
              <a:rPr dirty="0" sz="1300">
                <a:latin typeface="Times New Roman"/>
                <a:cs typeface="Times New Roman"/>
              </a:rPr>
              <a:t>To display Snippets, select </a:t>
            </a:r>
            <a:r>
              <a:rPr dirty="0" sz="1300" spc="-5" b="1">
                <a:latin typeface="Times New Roman"/>
                <a:cs typeface="Times New Roman"/>
              </a:rPr>
              <a:t>View </a:t>
            </a:r>
            <a:r>
              <a:rPr dirty="0" sz="1300" b="1">
                <a:latin typeface="Times New Roman"/>
                <a:cs typeface="Times New Roman"/>
              </a:rPr>
              <a:t>&gt;</a:t>
            </a:r>
            <a:r>
              <a:rPr dirty="0" sz="1300" spc="-10" b="1">
                <a:latin typeface="Times New Roman"/>
                <a:cs typeface="Times New Roman"/>
              </a:rPr>
              <a:t> </a:t>
            </a:r>
            <a:r>
              <a:rPr dirty="0" sz="1300" spc="-5" b="1">
                <a:latin typeface="Times New Roman"/>
                <a:cs typeface="Times New Roman"/>
              </a:rPr>
              <a:t>Snippets</a:t>
            </a:r>
            <a:r>
              <a:rPr dirty="0" sz="1300" spc="-5">
                <a:latin typeface="Times New Roman"/>
                <a:cs typeface="Times New Roman"/>
              </a:rPr>
              <a:t>.</a:t>
            </a:r>
            <a:endParaRPr sz="1300">
              <a:latin typeface="Times New Roman"/>
              <a:cs typeface="Times New Roman"/>
            </a:endParaRPr>
          </a:p>
          <a:p>
            <a:pPr algn="just" marL="137160" marR="5080">
              <a:lnSpc>
                <a:spcPct val="100000"/>
              </a:lnSpc>
              <a:spcBef>
                <a:spcPts val="395"/>
              </a:spcBef>
            </a:pPr>
            <a:r>
              <a:rPr dirty="0" sz="1300">
                <a:latin typeface="Times New Roman"/>
                <a:cs typeface="Times New Roman"/>
              </a:rPr>
              <a:t>The </a:t>
            </a:r>
            <a:r>
              <a:rPr dirty="0" sz="1300" spc="-5">
                <a:latin typeface="Times New Roman"/>
                <a:cs typeface="Times New Roman"/>
              </a:rPr>
              <a:t>Snippets window </a:t>
            </a:r>
            <a:r>
              <a:rPr dirty="0" sz="1300">
                <a:latin typeface="Times New Roman"/>
                <a:cs typeface="Times New Roman"/>
              </a:rPr>
              <a:t>is displayed on the right </a:t>
            </a:r>
            <a:r>
              <a:rPr dirty="0" sz="1300" spc="-5">
                <a:latin typeface="Times New Roman"/>
                <a:cs typeface="Times New Roman"/>
              </a:rPr>
              <a:t>side. </a:t>
            </a:r>
            <a:r>
              <a:rPr dirty="0" sz="1300">
                <a:latin typeface="Times New Roman"/>
                <a:cs typeface="Times New Roman"/>
              </a:rPr>
              <a:t>You can use the drop-down list to select  a group. A Snippets button is placed in the right window margin, </a:t>
            </a:r>
            <a:r>
              <a:rPr dirty="0" sz="1300" spc="-5">
                <a:latin typeface="Times New Roman"/>
                <a:cs typeface="Times New Roman"/>
              </a:rPr>
              <a:t>so </a:t>
            </a:r>
            <a:r>
              <a:rPr dirty="0" sz="1300">
                <a:latin typeface="Times New Roman"/>
                <a:cs typeface="Times New Roman"/>
              </a:rPr>
              <a:t>that you can display the  Snippets window if it becomes</a:t>
            </a:r>
            <a:r>
              <a:rPr dirty="0" sz="1300" spc="-30">
                <a:latin typeface="Times New Roman"/>
                <a:cs typeface="Times New Roman"/>
              </a:rPr>
              <a:t> </a:t>
            </a:r>
            <a:r>
              <a:rPr dirty="0" sz="1300">
                <a:latin typeface="Times New Roman"/>
                <a:cs typeface="Times New Roman"/>
              </a:rPr>
              <a:t>hidden.</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7</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096899" y="1585341"/>
            <a:ext cx="5448300" cy="1207135"/>
            <a:chOff x="1096899" y="1585341"/>
            <a:chExt cx="5448300" cy="1207135"/>
          </a:xfrm>
        </p:grpSpPr>
        <p:sp>
          <p:nvSpPr>
            <p:cNvPr id="4" name="object 4"/>
            <p:cNvSpPr/>
            <p:nvPr/>
          </p:nvSpPr>
          <p:spPr>
            <a:xfrm>
              <a:off x="2687574" y="1592580"/>
              <a:ext cx="3851148" cy="1193292"/>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683763" y="1588770"/>
              <a:ext cx="3858260" cy="1200150"/>
            </a:xfrm>
            <a:custGeom>
              <a:avLst/>
              <a:gdLst/>
              <a:ahLst/>
              <a:cxnLst/>
              <a:rect l="l" t="t" r="r" b="b"/>
              <a:pathLst>
                <a:path w="3858259" h="1200150">
                  <a:moveTo>
                    <a:pt x="3858005" y="0"/>
                  </a:moveTo>
                  <a:lnTo>
                    <a:pt x="0" y="0"/>
                  </a:lnTo>
                  <a:lnTo>
                    <a:pt x="0" y="1200150"/>
                  </a:lnTo>
                  <a:lnTo>
                    <a:pt x="3858005" y="1200150"/>
                  </a:lnTo>
                  <a:lnTo>
                    <a:pt x="3858005" y="0"/>
                  </a:lnTo>
                  <a:close/>
                </a:path>
              </a:pathLst>
            </a:custGeom>
            <a:ln w="6858">
              <a:solidFill>
                <a:srgbClr val="000000"/>
              </a:solidFill>
            </a:ln>
          </p:spPr>
          <p:txBody>
            <a:bodyPr wrap="square" lIns="0" tIns="0" rIns="0" bIns="0" rtlCol="0"/>
            <a:lstStyle/>
            <a:p/>
          </p:txBody>
        </p:sp>
        <p:sp>
          <p:nvSpPr>
            <p:cNvPr id="6" name="object 6"/>
            <p:cNvSpPr/>
            <p:nvPr/>
          </p:nvSpPr>
          <p:spPr>
            <a:xfrm>
              <a:off x="2087880" y="2301240"/>
              <a:ext cx="532130" cy="0"/>
            </a:xfrm>
            <a:custGeom>
              <a:avLst/>
              <a:gdLst/>
              <a:ahLst/>
              <a:cxnLst/>
              <a:rect l="l" t="t" r="r" b="b"/>
              <a:pathLst>
                <a:path w="532130" h="0">
                  <a:moveTo>
                    <a:pt x="0" y="0"/>
                  </a:moveTo>
                  <a:lnTo>
                    <a:pt x="531876" y="0"/>
                  </a:lnTo>
                </a:path>
              </a:pathLst>
            </a:custGeom>
            <a:ln w="20573">
              <a:solidFill>
                <a:srgbClr val="FF0000"/>
              </a:solidFill>
            </a:ln>
          </p:spPr>
          <p:txBody>
            <a:bodyPr wrap="square" lIns="0" tIns="0" rIns="0" bIns="0" rtlCol="0"/>
            <a:lstStyle/>
            <a:p/>
          </p:txBody>
        </p:sp>
        <p:sp>
          <p:nvSpPr>
            <p:cNvPr id="7" name="object 7"/>
            <p:cNvSpPr/>
            <p:nvPr/>
          </p:nvSpPr>
          <p:spPr>
            <a:xfrm>
              <a:off x="2618232" y="2268474"/>
              <a:ext cx="66675" cy="66675"/>
            </a:xfrm>
            <a:custGeom>
              <a:avLst/>
              <a:gdLst/>
              <a:ahLst/>
              <a:cxnLst/>
              <a:rect l="l" t="t" r="r" b="b"/>
              <a:pathLst>
                <a:path w="66675" h="66675">
                  <a:moveTo>
                    <a:pt x="0" y="0"/>
                  </a:moveTo>
                  <a:lnTo>
                    <a:pt x="0" y="66294"/>
                  </a:lnTo>
                  <a:lnTo>
                    <a:pt x="66294" y="32766"/>
                  </a:lnTo>
                  <a:lnTo>
                    <a:pt x="0" y="0"/>
                  </a:lnTo>
                  <a:close/>
                </a:path>
              </a:pathLst>
            </a:custGeom>
            <a:solidFill>
              <a:srgbClr val="FF0000"/>
            </a:solidFill>
          </p:spPr>
          <p:txBody>
            <a:bodyPr wrap="square" lIns="0" tIns="0" rIns="0" bIns="0" rtlCol="0"/>
            <a:lstStyle/>
            <a:p/>
          </p:txBody>
        </p:sp>
        <p:sp>
          <p:nvSpPr>
            <p:cNvPr id="8" name="object 8"/>
            <p:cNvSpPr/>
            <p:nvPr/>
          </p:nvSpPr>
          <p:spPr>
            <a:xfrm>
              <a:off x="1107186" y="1974342"/>
              <a:ext cx="981075" cy="528320"/>
            </a:xfrm>
            <a:custGeom>
              <a:avLst/>
              <a:gdLst/>
              <a:ahLst/>
              <a:cxnLst/>
              <a:rect l="l" t="t" r="r" b="b"/>
              <a:pathLst>
                <a:path w="981075" h="528319">
                  <a:moveTo>
                    <a:pt x="980694" y="0"/>
                  </a:moveTo>
                  <a:lnTo>
                    <a:pt x="0" y="0"/>
                  </a:lnTo>
                  <a:lnTo>
                    <a:pt x="0" y="528066"/>
                  </a:lnTo>
                  <a:lnTo>
                    <a:pt x="980694" y="528066"/>
                  </a:lnTo>
                  <a:lnTo>
                    <a:pt x="980694" y="0"/>
                  </a:lnTo>
                  <a:close/>
                </a:path>
              </a:pathLst>
            </a:custGeom>
            <a:solidFill>
              <a:srgbClr val="009900"/>
            </a:solidFill>
          </p:spPr>
          <p:txBody>
            <a:bodyPr wrap="square" lIns="0" tIns="0" rIns="0" bIns="0" rtlCol="0"/>
            <a:lstStyle/>
            <a:p/>
          </p:txBody>
        </p:sp>
        <p:sp>
          <p:nvSpPr>
            <p:cNvPr id="9" name="object 9"/>
            <p:cNvSpPr/>
            <p:nvPr/>
          </p:nvSpPr>
          <p:spPr>
            <a:xfrm>
              <a:off x="1107186" y="1974342"/>
              <a:ext cx="981075" cy="528320"/>
            </a:xfrm>
            <a:custGeom>
              <a:avLst/>
              <a:gdLst/>
              <a:ahLst/>
              <a:cxnLst/>
              <a:rect l="l" t="t" r="r" b="b"/>
              <a:pathLst>
                <a:path w="981075" h="528319">
                  <a:moveTo>
                    <a:pt x="980694" y="0"/>
                  </a:moveTo>
                  <a:lnTo>
                    <a:pt x="0" y="0"/>
                  </a:lnTo>
                  <a:lnTo>
                    <a:pt x="0" y="528066"/>
                  </a:lnTo>
                  <a:lnTo>
                    <a:pt x="980694" y="528066"/>
                  </a:lnTo>
                  <a:lnTo>
                    <a:pt x="980694" y="0"/>
                  </a:lnTo>
                  <a:close/>
                </a:path>
              </a:pathLst>
            </a:custGeom>
            <a:ln w="20574">
              <a:solidFill>
                <a:srgbClr val="000000"/>
              </a:solidFill>
            </a:ln>
          </p:spPr>
          <p:txBody>
            <a:bodyPr wrap="square" lIns="0" tIns="0" rIns="0" bIns="0" rtlCol="0"/>
            <a:lstStyle/>
            <a:p/>
          </p:txBody>
        </p:sp>
      </p:grpSp>
      <p:grpSp>
        <p:nvGrpSpPr>
          <p:cNvPr id="10" name="object 10"/>
          <p:cNvGrpSpPr/>
          <p:nvPr/>
        </p:nvGrpSpPr>
        <p:grpSpPr>
          <a:xfrm>
            <a:off x="1096899" y="2948558"/>
            <a:ext cx="5448300" cy="1755139"/>
            <a:chOff x="1096899" y="2948558"/>
            <a:chExt cx="5448300" cy="1755139"/>
          </a:xfrm>
        </p:grpSpPr>
        <p:sp>
          <p:nvSpPr>
            <p:cNvPr id="11" name="object 11"/>
            <p:cNvSpPr/>
            <p:nvPr/>
          </p:nvSpPr>
          <p:spPr>
            <a:xfrm>
              <a:off x="2687574" y="2955797"/>
              <a:ext cx="3851148" cy="1741169"/>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2683763" y="2951987"/>
              <a:ext cx="3858260" cy="1748155"/>
            </a:xfrm>
            <a:custGeom>
              <a:avLst/>
              <a:gdLst/>
              <a:ahLst/>
              <a:cxnLst/>
              <a:rect l="l" t="t" r="r" b="b"/>
              <a:pathLst>
                <a:path w="3858259" h="1748154">
                  <a:moveTo>
                    <a:pt x="3858005" y="0"/>
                  </a:moveTo>
                  <a:lnTo>
                    <a:pt x="0" y="0"/>
                  </a:lnTo>
                  <a:lnTo>
                    <a:pt x="0" y="1748027"/>
                  </a:lnTo>
                  <a:lnTo>
                    <a:pt x="3858005" y="1748027"/>
                  </a:lnTo>
                  <a:lnTo>
                    <a:pt x="3858005" y="0"/>
                  </a:lnTo>
                  <a:close/>
                </a:path>
              </a:pathLst>
            </a:custGeom>
            <a:ln w="6858">
              <a:solidFill>
                <a:srgbClr val="000000"/>
              </a:solidFill>
            </a:ln>
          </p:spPr>
          <p:txBody>
            <a:bodyPr wrap="square" lIns="0" tIns="0" rIns="0" bIns="0" rtlCol="0"/>
            <a:lstStyle/>
            <a:p/>
          </p:txBody>
        </p:sp>
        <p:sp>
          <p:nvSpPr>
            <p:cNvPr id="13" name="object 13"/>
            <p:cNvSpPr/>
            <p:nvPr/>
          </p:nvSpPr>
          <p:spPr>
            <a:xfrm>
              <a:off x="2142744" y="3609593"/>
              <a:ext cx="480059" cy="0"/>
            </a:xfrm>
            <a:custGeom>
              <a:avLst/>
              <a:gdLst/>
              <a:ahLst/>
              <a:cxnLst/>
              <a:rect l="l" t="t" r="r" b="b"/>
              <a:pathLst>
                <a:path w="480060" h="0">
                  <a:moveTo>
                    <a:pt x="0" y="0"/>
                  </a:moveTo>
                  <a:lnTo>
                    <a:pt x="480059" y="0"/>
                  </a:lnTo>
                </a:path>
              </a:pathLst>
            </a:custGeom>
            <a:ln w="20574">
              <a:solidFill>
                <a:srgbClr val="FF0000"/>
              </a:solidFill>
            </a:ln>
          </p:spPr>
          <p:txBody>
            <a:bodyPr wrap="square" lIns="0" tIns="0" rIns="0" bIns="0" rtlCol="0"/>
            <a:lstStyle/>
            <a:p/>
          </p:txBody>
        </p:sp>
        <p:sp>
          <p:nvSpPr>
            <p:cNvPr id="14" name="object 14"/>
            <p:cNvSpPr/>
            <p:nvPr/>
          </p:nvSpPr>
          <p:spPr>
            <a:xfrm>
              <a:off x="2621280" y="3576827"/>
              <a:ext cx="66675" cy="66675"/>
            </a:xfrm>
            <a:custGeom>
              <a:avLst/>
              <a:gdLst/>
              <a:ahLst/>
              <a:cxnLst/>
              <a:rect l="l" t="t" r="r" b="b"/>
              <a:pathLst>
                <a:path w="66675" h="66675">
                  <a:moveTo>
                    <a:pt x="0" y="0"/>
                  </a:moveTo>
                  <a:lnTo>
                    <a:pt x="0" y="66294"/>
                  </a:lnTo>
                  <a:lnTo>
                    <a:pt x="66294" y="33528"/>
                  </a:lnTo>
                  <a:lnTo>
                    <a:pt x="0" y="0"/>
                  </a:lnTo>
                  <a:close/>
                </a:path>
              </a:pathLst>
            </a:custGeom>
            <a:solidFill>
              <a:srgbClr val="FF0000"/>
            </a:solidFill>
          </p:spPr>
          <p:txBody>
            <a:bodyPr wrap="square" lIns="0" tIns="0" rIns="0" bIns="0" rtlCol="0"/>
            <a:lstStyle/>
            <a:p/>
          </p:txBody>
        </p:sp>
        <p:sp>
          <p:nvSpPr>
            <p:cNvPr id="15" name="object 15"/>
            <p:cNvSpPr/>
            <p:nvPr/>
          </p:nvSpPr>
          <p:spPr>
            <a:xfrm>
              <a:off x="1107186" y="3336797"/>
              <a:ext cx="1035685" cy="528320"/>
            </a:xfrm>
            <a:custGeom>
              <a:avLst/>
              <a:gdLst/>
              <a:ahLst/>
              <a:cxnLst/>
              <a:rect l="l" t="t" r="r" b="b"/>
              <a:pathLst>
                <a:path w="1035685" h="528320">
                  <a:moveTo>
                    <a:pt x="1035558" y="0"/>
                  </a:moveTo>
                  <a:lnTo>
                    <a:pt x="0" y="0"/>
                  </a:lnTo>
                  <a:lnTo>
                    <a:pt x="0" y="528065"/>
                  </a:lnTo>
                  <a:lnTo>
                    <a:pt x="1035558" y="528065"/>
                  </a:lnTo>
                  <a:lnTo>
                    <a:pt x="1035558" y="0"/>
                  </a:lnTo>
                  <a:close/>
                </a:path>
              </a:pathLst>
            </a:custGeom>
            <a:solidFill>
              <a:srgbClr val="009900"/>
            </a:solidFill>
          </p:spPr>
          <p:txBody>
            <a:bodyPr wrap="square" lIns="0" tIns="0" rIns="0" bIns="0" rtlCol="0"/>
            <a:lstStyle/>
            <a:p/>
          </p:txBody>
        </p:sp>
        <p:sp>
          <p:nvSpPr>
            <p:cNvPr id="16" name="object 16"/>
            <p:cNvSpPr/>
            <p:nvPr/>
          </p:nvSpPr>
          <p:spPr>
            <a:xfrm>
              <a:off x="1107186" y="3336797"/>
              <a:ext cx="1035685" cy="528320"/>
            </a:xfrm>
            <a:custGeom>
              <a:avLst/>
              <a:gdLst/>
              <a:ahLst/>
              <a:cxnLst/>
              <a:rect l="l" t="t" r="r" b="b"/>
              <a:pathLst>
                <a:path w="1035685" h="528320">
                  <a:moveTo>
                    <a:pt x="1035558" y="0"/>
                  </a:moveTo>
                  <a:lnTo>
                    <a:pt x="0" y="0"/>
                  </a:lnTo>
                  <a:lnTo>
                    <a:pt x="0" y="528065"/>
                  </a:lnTo>
                  <a:lnTo>
                    <a:pt x="1035558" y="528065"/>
                  </a:lnTo>
                  <a:lnTo>
                    <a:pt x="1035558" y="0"/>
                  </a:lnTo>
                  <a:close/>
                </a:path>
              </a:pathLst>
            </a:custGeom>
            <a:ln w="20574">
              <a:solidFill>
                <a:srgbClr val="000000"/>
              </a:solidFill>
            </a:ln>
          </p:spPr>
          <p:txBody>
            <a:bodyPr wrap="square" lIns="0" tIns="0" rIns="0" bIns="0" rtlCol="0"/>
            <a:lstStyle/>
            <a:p/>
          </p:txBody>
        </p:sp>
      </p:grpSp>
      <p:sp>
        <p:nvSpPr>
          <p:cNvPr id="17" name="object 17"/>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Using Snippets:</a:t>
            </a:r>
            <a:r>
              <a:rPr dirty="0" sz="2000" spc="-10" b="1">
                <a:latin typeface="Arial"/>
                <a:cs typeface="Arial"/>
              </a:rPr>
              <a:t> </a:t>
            </a:r>
            <a:r>
              <a:rPr dirty="0" sz="2000" spc="-5"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marL="690880" marR="5137785" indent="-123189">
              <a:lnSpc>
                <a:spcPts val="1550"/>
              </a:lnSpc>
              <a:spcBef>
                <a:spcPts val="1650"/>
              </a:spcBef>
            </a:pPr>
            <a:r>
              <a:rPr dirty="0" sz="1300" spc="-10" b="1">
                <a:latin typeface="Arial"/>
                <a:cs typeface="Arial"/>
              </a:rPr>
              <a:t>Inserting</a:t>
            </a:r>
            <a:r>
              <a:rPr dirty="0" sz="1300" spc="-90" b="1">
                <a:latin typeface="Arial"/>
                <a:cs typeface="Arial"/>
              </a:rPr>
              <a:t> </a:t>
            </a:r>
            <a:r>
              <a:rPr dirty="0" sz="1300" spc="-10" b="1">
                <a:latin typeface="Arial"/>
                <a:cs typeface="Arial"/>
              </a:rPr>
              <a:t>a  snippet</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marL="718185" marR="5123815" indent="-154940">
              <a:lnSpc>
                <a:spcPts val="1550"/>
              </a:lnSpc>
              <a:spcBef>
                <a:spcPts val="1185"/>
              </a:spcBef>
            </a:pPr>
            <a:r>
              <a:rPr dirty="0" sz="1300" spc="-5" b="1">
                <a:latin typeface="Arial"/>
                <a:cs typeface="Arial"/>
              </a:rPr>
              <a:t>Editing</a:t>
            </a:r>
            <a:r>
              <a:rPr dirty="0" sz="1300" spc="-100" b="1">
                <a:latin typeface="Arial"/>
                <a:cs typeface="Arial"/>
              </a:rPr>
              <a:t> </a:t>
            </a:r>
            <a:r>
              <a:rPr dirty="0" sz="1300" spc="-10" b="1">
                <a:latin typeface="Arial"/>
                <a:cs typeface="Arial"/>
              </a:rPr>
              <a:t>the  snippet</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40"/>
              </a:spcBef>
            </a:pPr>
            <a:endParaRPr sz="160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20" name="object 20"/>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8</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8" name="object 18"/>
          <p:cNvSpPr txBox="1"/>
          <p:nvPr/>
        </p:nvSpPr>
        <p:spPr>
          <a:xfrm>
            <a:off x="731012" y="5611107"/>
            <a:ext cx="6225540" cy="210375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 </a:t>
            </a:r>
            <a:r>
              <a:rPr dirty="0" sz="1300" spc="-5" b="1">
                <a:latin typeface="Arial"/>
                <a:cs typeface="Arial"/>
              </a:rPr>
              <a:t>Snippets: Example</a:t>
            </a:r>
            <a:endParaRPr sz="1300">
              <a:latin typeface="Arial"/>
              <a:cs typeface="Arial"/>
            </a:endParaRPr>
          </a:p>
          <a:p>
            <a:pPr marL="136525" marR="5080">
              <a:lnSpc>
                <a:spcPct val="100000"/>
              </a:lnSpc>
              <a:spcBef>
                <a:spcPts val="360"/>
              </a:spcBef>
            </a:pPr>
            <a:r>
              <a:rPr dirty="0" sz="1300">
                <a:latin typeface="Times New Roman"/>
                <a:cs typeface="Times New Roman"/>
              </a:rPr>
              <a:t>To insert a </a:t>
            </a:r>
            <a:r>
              <a:rPr dirty="0" sz="1300" spc="-5">
                <a:latin typeface="Times New Roman"/>
                <a:cs typeface="Times New Roman"/>
              </a:rPr>
              <a:t>Snippet </a:t>
            </a:r>
            <a:r>
              <a:rPr dirty="0" sz="1300">
                <a:latin typeface="Times New Roman"/>
                <a:cs typeface="Times New Roman"/>
              </a:rPr>
              <a:t>into your code in a SQL </a:t>
            </a:r>
            <a:r>
              <a:rPr dirty="0" sz="1300" spc="-5">
                <a:latin typeface="Times New Roman"/>
                <a:cs typeface="Times New Roman"/>
              </a:rPr>
              <a:t>Worksheet </a:t>
            </a:r>
            <a:r>
              <a:rPr dirty="0" sz="1300">
                <a:latin typeface="Times New Roman"/>
                <a:cs typeface="Times New Roman"/>
              </a:rPr>
              <a:t>or in a PL/SQL </a:t>
            </a:r>
            <a:r>
              <a:rPr dirty="0" sz="1300" spc="-5">
                <a:latin typeface="Times New Roman"/>
                <a:cs typeface="Times New Roman"/>
              </a:rPr>
              <a:t>function </a:t>
            </a:r>
            <a:r>
              <a:rPr dirty="0" sz="1300">
                <a:latin typeface="Times New Roman"/>
                <a:cs typeface="Times New Roman"/>
              </a:rPr>
              <a:t>or  procedure, drag the snippet from </a:t>
            </a:r>
            <a:r>
              <a:rPr dirty="0" sz="1300" spc="-5">
                <a:latin typeface="Times New Roman"/>
                <a:cs typeface="Times New Roman"/>
              </a:rPr>
              <a:t>the Snippets window into </a:t>
            </a:r>
            <a:r>
              <a:rPr dirty="0" sz="1300" spc="5">
                <a:latin typeface="Times New Roman"/>
                <a:cs typeface="Times New Roman"/>
              </a:rPr>
              <a:t>the </a:t>
            </a:r>
            <a:r>
              <a:rPr dirty="0" sz="1300">
                <a:latin typeface="Times New Roman"/>
                <a:cs typeface="Times New Roman"/>
              </a:rPr>
              <a:t>desired place in your code.  Then you can edit the </a:t>
            </a:r>
            <a:r>
              <a:rPr dirty="0" sz="1300" spc="-5">
                <a:latin typeface="Times New Roman"/>
                <a:cs typeface="Times New Roman"/>
              </a:rPr>
              <a:t>syntax </a:t>
            </a:r>
            <a:r>
              <a:rPr dirty="0" sz="1300">
                <a:latin typeface="Times New Roman"/>
                <a:cs typeface="Times New Roman"/>
              </a:rPr>
              <a:t>so that the </a:t>
            </a:r>
            <a:r>
              <a:rPr dirty="0" sz="1300" spc="-5">
                <a:latin typeface="Times New Roman"/>
                <a:cs typeface="Times New Roman"/>
              </a:rPr>
              <a:t>SQL </a:t>
            </a:r>
            <a:r>
              <a:rPr dirty="0" sz="1300">
                <a:latin typeface="Times New Roman"/>
                <a:cs typeface="Times New Roman"/>
              </a:rPr>
              <a:t>function is valid in the current context. To see  a brief description of a </a:t>
            </a:r>
            <a:r>
              <a:rPr dirty="0" sz="1300" spc="-5">
                <a:latin typeface="Times New Roman"/>
                <a:cs typeface="Times New Roman"/>
              </a:rPr>
              <a:t>SQL function </a:t>
            </a:r>
            <a:r>
              <a:rPr dirty="0" sz="1300">
                <a:latin typeface="Times New Roman"/>
                <a:cs typeface="Times New Roman"/>
              </a:rPr>
              <a:t>in a tool tip, place the cursor over the function</a:t>
            </a:r>
            <a:r>
              <a:rPr dirty="0" sz="1300" spc="15">
                <a:latin typeface="Times New Roman"/>
                <a:cs typeface="Times New Roman"/>
              </a:rPr>
              <a:t> </a:t>
            </a:r>
            <a:r>
              <a:rPr dirty="0" sz="1300">
                <a:latin typeface="Times New Roman"/>
                <a:cs typeface="Times New Roman"/>
              </a:rPr>
              <a:t>name.</a:t>
            </a:r>
            <a:endParaRPr sz="1300">
              <a:latin typeface="Times New Roman"/>
              <a:cs typeface="Times New Roman"/>
            </a:endParaRPr>
          </a:p>
          <a:p>
            <a:pPr marL="136525" marR="194310">
              <a:lnSpc>
                <a:spcPct val="102299"/>
              </a:lnSpc>
              <a:spcBef>
                <a:spcPts val="270"/>
              </a:spcBef>
            </a:pPr>
            <a:r>
              <a:rPr dirty="0" sz="1300">
                <a:latin typeface="Times New Roman"/>
                <a:cs typeface="Times New Roman"/>
              </a:rPr>
              <a:t>The example in the </a:t>
            </a:r>
            <a:r>
              <a:rPr dirty="0" sz="1300" spc="-5">
                <a:latin typeface="Times New Roman"/>
                <a:cs typeface="Times New Roman"/>
              </a:rPr>
              <a:t>slide shows that </a:t>
            </a:r>
            <a:r>
              <a:rPr dirty="0" sz="1300">
                <a:latin typeface="Courier New"/>
                <a:cs typeface="Courier New"/>
              </a:rPr>
              <a:t>CONCAT(char1, char2)</a:t>
            </a:r>
            <a:r>
              <a:rPr dirty="0" sz="1300">
                <a:latin typeface="Times New Roman"/>
                <a:cs typeface="Times New Roman"/>
              </a:rPr>
              <a:t>is dragged from the  Character Functions </a:t>
            </a:r>
            <a:r>
              <a:rPr dirty="0" sz="1300" spc="-5">
                <a:latin typeface="Times New Roman"/>
                <a:cs typeface="Times New Roman"/>
              </a:rPr>
              <a:t>group </a:t>
            </a:r>
            <a:r>
              <a:rPr dirty="0" sz="1300">
                <a:latin typeface="Times New Roman"/>
                <a:cs typeface="Times New Roman"/>
              </a:rPr>
              <a:t>in the </a:t>
            </a:r>
            <a:r>
              <a:rPr dirty="0" sz="1300" spc="-5">
                <a:latin typeface="Times New Roman"/>
                <a:cs typeface="Times New Roman"/>
              </a:rPr>
              <a:t>Snippets window. </a:t>
            </a:r>
            <a:r>
              <a:rPr dirty="0" sz="1300">
                <a:latin typeface="Times New Roman"/>
                <a:cs typeface="Times New Roman"/>
              </a:rPr>
              <a:t>Then the </a:t>
            </a:r>
            <a:r>
              <a:rPr dirty="0" sz="1300">
                <a:latin typeface="Courier New"/>
                <a:cs typeface="Courier New"/>
              </a:rPr>
              <a:t>CONCAT</a:t>
            </a:r>
            <a:r>
              <a:rPr dirty="0" sz="1300" spc="-455">
                <a:latin typeface="Courier New"/>
                <a:cs typeface="Courier New"/>
              </a:rPr>
              <a:t> </a:t>
            </a:r>
            <a:r>
              <a:rPr dirty="0" sz="1300">
                <a:latin typeface="Times New Roman"/>
                <a:cs typeface="Times New Roman"/>
              </a:rPr>
              <a:t>function </a:t>
            </a:r>
            <a:r>
              <a:rPr dirty="0" sz="1300" spc="-5">
                <a:latin typeface="Times New Roman"/>
                <a:cs typeface="Times New Roman"/>
              </a:rPr>
              <a:t>syntax </a:t>
            </a:r>
            <a:r>
              <a:rPr dirty="0" sz="1300">
                <a:latin typeface="Times New Roman"/>
                <a:cs typeface="Times New Roman"/>
              </a:rPr>
              <a:t>is  edited and the rest of the statement is added such as in the</a:t>
            </a:r>
            <a:r>
              <a:rPr dirty="0" sz="1300" spc="-10">
                <a:latin typeface="Times New Roman"/>
                <a:cs typeface="Times New Roman"/>
              </a:rPr>
              <a:t> </a:t>
            </a:r>
            <a:r>
              <a:rPr dirty="0" sz="1300">
                <a:latin typeface="Times New Roman"/>
                <a:cs typeface="Times New Roman"/>
              </a:rPr>
              <a:t>following:</a:t>
            </a:r>
            <a:endParaRPr sz="1300">
              <a:latin typeface="Times New Roman"/>
              <a:cs typeface="Times New Roman"/>
            </a:endParaRPr>
          </a:p>
          <a:p>
            <a:pPr marL="1003300">
              <a:lnSpc>
                <a:spcPts val="1350"/>
              </a:lnSpc>
            </a:pPr>
            <a:r>
              <a:rPr dirty="0" sz="1200" spc="-5">
                <a:latin typeface="Courier New"/>
                <a:cs typeface="Courier New"/>
              </a:rPr>
              <a:t>SELECT CONCAT(first_name, last_name)</a:t>
            </a:r>
            <a:endParaRPr sz="1200">
              <a:latin typeface="Courier New"/>
              <a:cs typeface="Courier New"/>
            </a:endParaRPr>
          </a:p>
          <a:p>
            <a:pPr marL="1002665">
              <a:lnSpc>
                <a:spcPct val="100000"/>
              </a:lnSpc>
            </a:pPr>
            <a:r>
              <a:rPr dirty="0" sz="1200" spc="-5">
                <a:latin typeface="Courier New"/>
                <a:cs typeface="Courier New"/>
              </a:rPr>
              <a:t>FROM employees;</a:t>
            </a:r>
            <a:endParaRPr sz="1200">
              <a:latin typeface="Courier New"/>
              <a:cs typeface="Courier New"/>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143761" y="873506"/>
            <a:ext cx="5431790" cy="1851025"/>
          </a:xfrm>
          <a:prstGeom prst="rect">
            <a:avLst/>
          </a:prstGeom>
        </p:spPr>
        <p:txBody>
          <a:bodyPr wrap="square" lIns="0" tIns="12700" rIns="0" bIns="0" rtlCol="0" vert="horz">
            <a:spAutoFit/>
          </a:bodyPr>
          <a:lstStyle/>
          <a:p>
            <a:pPr algn="ctr" marL="16510">
              <a:lnSpc>
                <a:spcPct val="100000"/>
              </a:lnSpc>
              <a:spcBef>
                <a:spcPts val="100"/>
              </a:spcBef>
            </a:pPr>
            <a:r>
              <a:rPr dirty="0" sz="2000" spc="-5" b="1">
                <a:latin typeface="Arial"/>
                <a:cs typeface="Arial"/>
              </a:rPr>
              <a:t>Using</a:t>
            </a:r>
            <a:r>
              <a:rPr dirty="0" sz="2000" spc="-10" b="1">
                <a:latin typeface="Arial"/>
                <a:cs typeface="Arial"/>
              </a:rPr>
              <a:t> </a:t>
            </a:r>
            <a:r>
              <a:rPr dirty="0" sz="2000" spc="-5" b="1">
                <a:latin typeface="Arial"/>
                <a:cs typeface="Arial"/>
              </a:rPr>
              <a:t>SQL*Plus</a:t>
            </a:r>
            <a:endParaRPr sz="2000">
              <a:latin typeface="Arial"/>
              <a:cs typeface="Arial"/>
            </a:endParaRPr>
          </a:p>
          <a:p>
            <a:pPr>
              <a:lnSpc>
                <a:spcPct val="100000"/>
              </a:lnSpc>
            </a:pPr>
            <a:endParaRPr sz="2200">
              <a:latin typeface="Arial"/>
              <a:cs typeface="Arial"/>
            </a:endParaRPr>
          </a:p>
          <a:p>
            <a:pPr marL="326390" marR="258445" indent="-327025">
              <a:lnSpc>
                <a:spcPct val="101299"/>
              </a:lnSpc>
              <a:spcBef>
                <a:spcPts val="1515"/>
              </a:spcBef>
              <a:buClr>
                <a:srgbClr val="FF0000"/>
              </a:buClr>
              <a:buFont typeface="Arial"/>
              <a:buChar char="•"/>
              <a:tabLst>
                <a:tab pos="326390" algn="l"/>
                <a:tab pos="327025" algn="l"/>
              </a:tabLst>
            </a:pPr>
            <a:r>
              <a:rPr dirty="0" sz="1550" spc="10" b="1">
                <a:latin typeface="Arial"/>
                <a:cs typeface="Arial"/>
              </a:rPr>
              <a:t>The </a:t>
            </a:r>
            <a:r>
              <a:rPr dirty="0" sz="1550" spc="15" b="1">
                <a:latin typeface="Arial"/>
                <a:cs typeface="Arial"/>
              </a:rPr>
              <a:t>SQL </a:t>
            </a:r>
            <a:r>
              <a:rPr dirty="0" sz="1550" spc="10" b="1">
                <a:latin typeface="Arial"/>
                <a:cs typeface="Arial"/>
              </a:rPr>
              <a:t>Worksheet does not support </a:t>
            </a:r>
            <a:r>
              <a:rPr dirty="0" sz="1550" spc="5" b="1">
                <a:latin typeface="Arial"/>
                <a:cs typeface="Arial"/>
              </a:rPr>
              <a:t>all </a:t>
            </a:r>
            <a:r>
              <a:rPr dirty="0" sz="1550" spc="10" b="1">
                <a:latin typeface="Arial"/>
                <a:cs typeface="Arial"/>
              </a:rPr>
              <a:t>SQL*Plus  statements.</a:t>
            </a:r>
            <a:endParaRPr sz="1550">
              <a:latin typeface="Arial"/>
              <a:cs typeface="Arial"/>
            </a:endParaRPr>
          </a:p>
          <a:p>
            <a:pPr marL="326390" marR="5080" indent="-327025">
              <a:lnSpc>
                <a:spcPct val="101600"/>
              </a:lnSpc>
              <a:spcBef>
                <a:spcPts val="375"/>
              </a:spcBef>
              <a:buClr>
                <a:srgbClr val="FF0000"/>
              </a:buClr>
              <a:buFont typeface="Arial"/>
              <a:buChar char="•"/>
              <a:tabLst>
                <a:tab pos="326390" algn="l"/>
                <a:tab pos="327025" algn="l"/>
              </a:tabLst>
            </a:pPr>
            <a:r>
              <a:rPr dirty="0" sz="1550" spc="10" b="1">
                <a:latin typeface="Arial"/>
                <a:cs typeface="Arial"/>
              </a:rPr>
              <a:t>You can invoke the SQL*Plus command-line interface  from </a:t>
            </a:r>
            <a:r>
              <a:rPr dirty="0" sz="1550" spc="15" b="1">
                <a:latin typeface="Arial"/>
                <a:cs typeface="Arial"/>
              </a:rPr>
              <a:t>SQL</a:t>
            </a:r>
            <a:r>
              <a:rPr dirty="0" sz="1550" spc="-5" b="1">
                <a:latin typeface="Arial"/>
                <a:cs typeface="Arial"/>
              </a:rPr>
              <a:t> </a:t>
            </a:r>
            <a:r>
              <a:rPr dirty="0" sz="1550" spc="10" b="1">
                <a:latin typeface="Arial"/>
                <a:cs typeface="Arial"/>
              </a:rPr>
              <a:t>Developer.</a:t>
            </a:r>
            <a:endParaRPr sz="1550">
              <a:latin typeface="Arial"/>
              <a:cs typeface="Arial"/>
            </a:endParaRPr>
          </a:p>
        </p:txBody>
      </p:sp>
      <p:grpSp>
        <p:nvGrpSpPr>
          <p:cNvPr id="7" name="object 7"/>
          <p:cNvGrpSpPr/>
          <p:nvPr/>
        </p:nvGrpSpPr>
        <p:grpSpPr>
          <a:xfrm>
            <a:off x="1917573" y="2838830"/>
            <a:ext cx="3660140" cy="2066289"/>
            <a:chOff x="1917573" y="2838830"/>
            <a:chExt cx="3660140" cy="2066289"/>
          </a:xfrm>
        </p:grpSpPr>
        <p:sp>
          <p:nvSpPr>
            <p:cNvPr id="8" name="object 8"/>
            <p:cNvSpPr/>
            <p:nvPr/>
          </p:nvSpPr>
          <p:spPr>
            <a:xfrm>
              <a:off x="1924812" y="2846069"/>
              <a:ext cx="3646170" cy="2052065"/>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921002" y="2842259"/>
              <a:ext cx="3653154" cy="2059305"/>
            </a:xfrm>
            <a:custGeom>
              <a:avLst/>
              <a:gdLst/>
              <a:ahLst/>
              <a:cxnLst/>
              <a:rect l="l" t="t" r="r" b="b"/>
              <a:pathLst>
                <a:path w="3653154" h="2059304">
                  <a:moveTo>
                    <a:pt x="3653028" y="0"/>
                  </a:moveTo>
                  <a:lnTo>
                    <a:pt x="0" y="0"/>
                  </a:lnTo>
                  <a:lnTo>
                    <a:pt x="0" y="2058924"/>
                  </a:lnTo>
                  <a:lnTo>
                    <a:pt x="3653028" y="2058924"/>
                  </a:lnTo>
                  <a:lnTo>
                    <a:pt x="3653028" y="0"/>
                  </a:lnTo>
                  <a:close/>
                </a:path>
              </a:pathLst>
            </a:custGeom>
            <a:ln w="6858">
              <a:solidFill>
                <a:srgbClr val="000000"/>
              </a:solidFill>
            </a:ln>
          </p:spPr>
          <p:txBody>
            <a:bodyPr wrap="square" lIns="0" tIns="0" rIns="0" bIns="0" rtlCol="0"/>
            <a:lstStyle/>
            <a:p/>
          </p:txBody>
        </p:sp>
      </p:grpSp>
      <p:sp>
        <p:nvSpPr>
          <p:cNvPr id="10" name="object 10"/>
          <p:cNvSpPr txBox="1"/>
          <p:nvPr/>
        </p:nvSpPr>
        <p:spPr>
          <a:xfrm>
            <a:off x="731012" y="5611107"/>
            <a:ext cx="6304915" cy="353060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a:t>
            </a:r>
            <a:r>
              <a:rPr dirty="0" sz="1300" spc="-5" b="1">
                <a:latin typeface="Arial"/>
                <a:cs typeface="Arial"/>
              </a:rPr>
              <a:t> </a:t>
            </a:r>
            <a:r>
              <a:rPr dirty="0" sz="1300" b="1">
                <a:latin typeface="Arial"/>
                <a:cs typeface="Arial"/>
              </a:rPr>
              <a:t>SQL*Plus</a:t>
            </a:r>
            <a:endParaRPr sz="1300">
              <a:latin typeface="Arial"/>
              <a:cs typeface="Arial"/>
            </a:endParaRPr>
          </a:p>
          <a:p>
            <a:pPr marL="136525" marR="195580">
              <a:lnSpc>
                <a:spcPct val="100000"/>
              </a:lnSpc>
              <a:spcBef>
                <a:spcPts val="360"/>
              </a:spcBef>
            </a:pPr>
            <a:r>
              <a:rPr dirty="0" sz="1300">
                <a:latin typeface="Times New Roman"/>
                <a:cs typeface="Times New Roman"/>
              </a:rPr>
              <a:t>The </a:t>
            </a:r>
            <a:r>
              <a:rPr dirty="0" sz="1300" spc="-5">
                <a:latin typeface="Times New Roman"/>
                <a:cs typeface="Times New Roman"/>
              </a:rPr>
              <a:t>SQL Worksheet supports some SQL*Plus statements. SQL*Plus statements must be  </a:t>
            </a:r>
            <a:r>
              <a:rPr dirty="0" sz="1300">
                <a:latin typeface="Times New Roman"/>
                <a:cs typeface="Times New Roman"/>
              </a:rPr>
              <a:t>interpreted by the SQL </a:t>
            </a:r>
            <a:r>
              <a:rPr dirty="0" sz="1300" spc="-5">
                <a:latin typeface="Times New Roman"/>
                <a:cs typeface="Times New Roman"/>
              </a:rPr>
              <a:t>Worksheet </a:t>
            </a:r>
            <a:r>
              <a:rPr dirty="0" sz="1300">
                <a:latin typeface="Times New Roman"/>
                <a:cs typeface="Times New Roman"/>
              </a:rPr>
              <a:t>before being passed to the </a:t>
            </a:r>
            <a:r>
              <a:rPr dirty="0" sz="1300" spc="-5">
                <a:latin typeface="Times New Roman"/>
                <a:cs typeface="Times New Roman"/>
              </a:rPr>
              <a:t>database; </a:t>
            </a:r>
            <a:r>
              <a:rPr dirty="0" sz="1300">
                <a:latin typeface="Times New Roman"/>
                <a:cs typeface="Times New Roman"/>
              </a:rPr>
              <a:t>any SQL*Plus  statements that are not supported by the </a:t>
            </a:r>
            <a:r>
              <a:rPr dirty="0" sz="1300" spc="-5">
                <a:latin typeface="Times New Roman"/>
                <a:cs typeface="Times New Roman"/>
              </a:rPr>
              <a:t>SQL Worksheet </a:t>
            </a:r>
            <a:r>
              <a:rPr dirty="0" sz="1300">
                <a:latin typeface="Times New Roman"/>
                <a:cs typeface="Times New Roman"/>
              </a:rPr>
              <a:t>are ignored and not passed to the  database. </a:t>
            </a:r>
            <a:r>
              <a:rPr dirty="0" sz="1300" spc="-5">
                <a:latin typeface="Times New Roman"/>
                <a:cs typeface="Times New Roman"/>
              </a:rPr>
              <a:t>For </a:t>
            </a:r>
            <a:r>
              <a:rPr dirty="0" sz="1300">
                <a:latin typeface="Times New Roman"/>
                <a:cs typeface="Times New Roman"/>
              </a:rPr>
              <a:t>example, </a:t>
            </a:r>
            <a:r>
              <a:rPr dirty="0" sz="1300" spc="-5">
                <a:latin typeface="Times New Roman"/>
                <a:cs typeface="Times New Roman"/>
              </a:rPr>
              <a:t>some </a:t>
            </a:r>
            <a:r>
              <a:rPr dirty="0" sz="1300">
                <a:latin typeface="Times New Roman"/>
                <a:cs typeface="Times New Roman"/>
              </a:rPr>
              <a:t>of the SQL*Plus statements that are </a:t>
            </a:r>
            <a:r>
              <a:rPr dirty="0" sz="1300" spc="-5">
                <a:latin typeface="Times New Roman"/>
                <a:cs typeface="Times New Roman"/>
              </a:rPr>
              <a:t>not supported by SQL  Worksheet</a:t>
            </a:r>
            <a:r>
              <a:rPr dirty="0" sz="1300">
                <a:latin typeface="Times New Roman"/>
                <a:cs typeface="Times New Roman"/>
              </a:rPr>
              <a:t> are:</a:t>
            </a:r>
            <a:endParaRPr sz="1300">
              <a:latin typeface="Times New Roman"/>
              <a:cs typeface="Times New Roman"/>
            </a:endParaRPr>
          </a:p>
          <a:p>
            <a:pPr marL="507365" indent="-248285">
              <a:lnSpc>
                <a:spcPts val="1440"/>
              </a:lnSpc>
              <a:buChar char="•"/>
              <a:tabLst>
                <a:tab pos="508000" algn="l"/>
              </a:tabLst>
            </a:pPr>
            <a:r>
              <a:rPr dirty="0" sz="1300">
                <a:latin typeface="Courier New"/>
                <a:cs typeface="Courier New"/>
              </a:rPr>
              <a:t>append</a:t>
            </a:r>
            <a:endParaRPr sz="1300">
              <a:latin typeface="Courier New"/>
              <a:cs typeface="Courier New"/>
            </a:endParaRPr>
          </a:p>
          <a:p>
            <a:pPr marL="507365" indent="-248285">
              <a:lnSpc>
                <a:spcPts val="1555"/>
              </a:lnSpc>
              <a:buChar char="•"/>
              <a:tabLst>
                <a:tab pos="508000" algn="l"/>
              </a:tabLst>
            </a:pPr>
            <a:r>
              <a:rPr dirty="0" sz="1300">
                <a:latin typeface="Courier New"/>
                <a:cs typeface="Courier New"/>
              </a:rPr>
              <a:t>archive</a:t>
            </a:r>
            <a:endParaRPr sz="1300">
              <a:latin typeface="Courier New"/>
              <a:cs typeface="Courier New"/>
            </a:endParaRPr>
          </a:p>
          <a:p>
            <a:pPr marL="507365" indent="-248285">
              <a:lnSpc>
                <a:spcPts val="1555"/>
              </a:lnSpc>
              <a:buChar char="•"/>
              <a:tabLst>
                <a:tab pos="508000" algn="l"/>
              </a:tabLst>
            </a:pPr>
            <a:r>
              <a:rPr dirty="0" sz="1300">
                <a:latin typeface="Courier New"/>
                <a:cs typeface="Courier New"/>
              </a:rPr>
              <a:t>attribute</a:t>
            </a:r>
            <a:endParaRPr sz="1300">
              <a:latin typeface="Courier New"/>
              <a:cs typeface="Courier New"/>
            </a:endParaRPr>
          </a:p>
          <a:p>
            <a:pPr marL="507365" indent="-248285">
              <a:lnSpc>
                <a:spcPct val="100000"/>
              </a:lnSpc>
              <a:buChar char="•"/>
              <a:tabLst>
                <a:tab pos="508000" algn="l"/>
              </a:tabLst>
            </a:pPr>
            <a:r>
              <a:rPr dirty="0" sz="1300">
                <a:latin typeface="Courier New"/>
                <a:cs typeface="Courier New"/>
              </a:rPr>
              <a:t>break</a:t>
            </a:r>
            <a:endParaRPr sz="1300">
              <a:latin typeface="Courier New"/>
              <a:cs typeface="Courier New"/>
            </a:endParaRPr>
          </a:p>
          <a:p>
            <a:pPr marL="136525" marR="99695" indent="-635">
              <a:lnSpc>
                <a:spcPct val="100000"/>
              </a:lnSpc>
              <a:spcBef>
                <a:spcPts val="495"/>
              </a:spcBef>
            </a:pPr>
            <a:r>
              <a:rPr dirty="0" sz="1300" spc="-5">
                <a:latin typeface="Times New Roman"/>
                <a:cs typeface="Times New Roman"/>
              </a:rPr>
              <a:t>For </a:t>
            </a:r>
            <a:r>
              <a:rPr dirty="0" sz="1300">
                <a:latin typeface="Times New Roman"/>
                <a:cs typeface="Times New Roman"/>
              </a:rPr>
              <a:t>the complete </a:t>
            </a:r>
            <a:r>
              <a:rPr dirty="0" sz="1300" spc="-5">
                <a:latin typeface="Times New Roman"/>
                <a:cs typeface="Times New Roman"/>
              </a:rPr>
              <a:t>list </a:t>
            </a:r>
            <a:r>
              <a:rPr dirty="0" sz="1300">
                <a:latin typeface="Times New Roman"/>
                <a:cs typeface="Times New Roman"/>
              </a:rPr>
              <a:t>of </a:t>
            </a:r>
            <a:r>
              <a:rPr dirty="0" sz="1300" spc="-5">
                <a:latin typeface="Times New Roman"/>
                <a:cs typeface="Times New Roman"/>
              </a:rPr>
              <a:t>SQL*Plus </a:t>
            </a:r>
            <a:r>
              <a:rPr dirty="0" sz="1300">
                <a:latin typeface="Times New Roman"/>
                <a:cs typeface="Times New Roman"/>
              </a:rPr>
              <a:t>statements that are supported, and not </a:t>
            </a:r>
            <a:r>
              <a:rPr dirty="0" sz="1300" spc="-5">
                <a:latin typeface="Times New Roman"/>
                <a:cs typeface="Times New Roman"/>
              </a:rPr>
              <a:t>supported </a:t>
            </a:r>
            <a:r>
              <a:rPr dirty="0" sz="1300">
                <a:latin typeface="Times New Roman"/>
                <a:cs typeface="Times New Roman"/>
              </a:rPr>
              <a:t>by </a:t>
            </a:r>
            <a:r>
              <a:rPr dirty="0" sz="1300" spc="-5">
                <a:latin typeface="Times New Roman"/>
                <a:cs typeface="Times New Roman"/>
              </a:rPr>
              <a:t>SQL  Worksheet, </a:t>
            </a:r>
            <a:r>
              <a:rPr dirty="0" sz="1300">
                <a:latin typeface="Times New Roman"/>
                <a:cs typeface="Times New Roman"/>
              </a:rPr>
              <a:t>refer to </a:t>
            </a:r>
            <a:r>
              <a:rPr dirty="0" sz="1300" spc="-5">
                <a:latin typeface="Times New Roman"/>
                <a:cs typeface="Times New Roman"/>
              </a:rPr>
              <a:t>SQL </a:t>
            </a:r>
            <a:r>
              <a:rPr dirty="0" sz="1300">
                <a:latin typeface="Times New Roman"/>
                <a:cs typeface="Times New Roman"/>
              </a:rPr>
              <a:t>Developer online</a:t>
            </a:r>
            <a:r>
              <a:rPr dirty="0" sz="1300" spc="-5">
                <a:latin typeface="Times New Roman"/>
                <a:cs typeface="Times New Roman"/>
              </a:rPr>
              <a:t> </a:t>
            </a:r>
            <a:r>
              <a:rPr dirty="0" sz="1300">
                <a:latin typeface="Times New Roman"/>
                <a:cs typeface="Times New Roman"/>
              </a:rPr>
              <a:t>Help.</a:t>
            </a:r>
            <a:endParaRPr sz="1300">
              <a:latin typeface="Times New Roman"/>
              <a:cs typeface="Times New Roman"/>
            </a:endParaRPr>
          </a:p>
          <a:p>
            <a:pPr marL="136525" marR="5080">
              <a:lnSpc>
                <a:spcPts val="1560"/>
              </a:lnSpc>
              <a:spcBef>
                <a:spcPts val="45"/>
              </a:spcBef>
            </a:pPr>
            <a:r>
              <a:rPr dirty="0" sz="1300">
                <a:latin typeface="Times New Roman"/>
                <a:cs typeface="Times New Roman"/>
              </a:rPr>
              <a:t>To display the SQL*Plus command </a:t>
            </a:r>
            <a:r>
              <a:rPr dirty="0" sz="1300" spc="-5">
                <a:latin typeface="Times New Roman"/>
                <a:cs typeface="Times New Roman"/>
              </a:rPr>
              <a:t>window, from </a:t>
            </a:r>
            <a:r>
              <a:rPr dirty="0" sz="1300">
                <a:latin typeface="Times New Roman"/>
                <a:cs typeface="Times New Roman"/>
              </a:rPr>
              <a:t>the </a:t>
            </a:r>
            <a:r>
              <a:rPr dirty="0" sz="1300" spc="-5">
                <a:latin typeface="Times New Roman"/>
                <a:cs typeface="Times New Roman"/>
              </a:rPr>
              <a:t>Tools menu, select </a:t>
            </a:r>
            <a:r>
              <a:rPr dirty="0" sz="1300" b="1">
                <a:latin typeface="Times New Roman"/>
                <a:cs typeface="Times New Roman"/>
              </a:rPr>
              <a:t>SQL*Plus</a:t>
            </a:r>
            <a:r>
              <a:rPr dirty="0" sz="1300">
                <a:latin typeface="Times New Roman"/>
                <a:cs typeface="Times New Roman"/>
              </a:rPr>
              <a:t>. </a:t>
            </a:r>
            <a:r>
              <a:rPr dirty="0" sz="1300" spc="-5">
                <a:latin typeface="Times New Roman"/>
                <a:cs typeface="Times New Roman"/>
              </a:rPr>
              <a:t>To use  </a:t>
            </a:r>
            <a:r>
              <a:rPr dirty="0" sz="1300">
                <a:latin typeface="Times New Roman"/>
                <a:cs typeface="Times New Roman"/>
              </a:rPr>
              <a:t>this feature, the system on which you are </a:t>
            </a:r>
            <a:r>
              <a:rPr dirty="0" sz="1300" spc="-5">
                <a:latin typeface="Times New Roman"/>
                <a:cs typeface="Times New Roman"/>
              </a:rPr>
              <a:t>using SQL </a:t>
            </a:r>
            <a:r>
              <a:rPr dirty="0" sz="1300">
                <a:latin typeface="Times New Roman"/>
                <a:cs typeface="Times New Roman"/>
              </a:rPr>
              <a:t>Developer </a:t>
            </a:r>
            <a:r>
              <a:rPr dirty="0" sz="1300" spc="-5">
                <a:latin typeface="Times New Roman"/>
                <a:cs typeface="Times New Roman"/>
              </a:rPr>
              <a:t>must </a:t>
            </a:r>
            <a:r>
              <a:rPr dirty="0" sz="1300">
                <a:latin typeface="Times New Roman"/>
                <a:cs typeface="Times New Roman"/>
              </a:rPr>
              <a:t>have an Oracle</a:t>
            </a:r>
            <a:r>
              <a:rPr dirty="0" sz="1300" spc="-5">
                <a:latin typeface="Times New Roman"/>
                <a:cs typeface="Times New Roman"/>
              </a:rPr>
              <a:t> Home</a:t>
            </a:r>
            <a:endParaRPr sz="1300">
              <a:latin typeface="Times New Roman"/>
              <a:cs typeface="Times New Roman"/>
            </a:endParaRPr>
          </a:p>
          <a:p>
            <a:pPr marL="136525" marR="264160">
              <a:lnSpc>
                <a:spcPts val="1550"/>
              </a:lnSpc>
              <a:spcBef>
                <a:spcPts val="10"/>
              </a:spcBef>
            </a:pPr>
            <a:r>
              <a:rPr dirty="0" sz="1300">
                <a:latin typeface="Times New Roman"/>
                <a:cs typeface="Times New Roman"/>
              </a:rPr>
              <a:t>directory or folder, with a </a:t>
            </a:r>
            <a:r>
              <a:rPr dirty="0" sz="1300" spc="-5">
                <a:latin typeface="Times New Roman"/>
                <a:cs typeface="Times New Roman"/>
              </a:rPr>
              <a:t>SQL*Plus </a:t>
            </a:r>
            <a:r>
              <a:rPr dirty="0" sz="1300">
                <a:latin typeface="Times New Roman"/>
                <a:cs typeface="Times New Roman"/>
              </a:rPr>
              <a:t>executable under that location. If the location of the  </a:t>
            </a:r>
            <a:r>
              <a:rPr dirty="0" sz="1300" spc="-5">
                <a:latin typeface="Times New Roman"/>
                <a:cs typeface="Times New Roman"/>
              </a:rPr>
              <a:t>SQL*Plus executable </a:t>
            </a:r>
            <a:r>
              <a:rPr dirty="0" sz="1300">
                <a:latin typeface="Times New Roman"/>
                <a:cs typeface="Times New Roman"/>
              </a:rPr>
              <a:t>is </a:t>
            </a:r>
            <a:r>
              <a:rPr dirty="0" sz="1300" spc="-5">
                <a:latin typeface="Times New Roman"/>
                <a:cs typeface="Times New Roman"/>
              </a:rPr>
              <a:t>not </a:t>
            </a:r>
            <a:r>
              <a:rPr dirty="0" sz="1300">
                <a:latin typeface="Times New Roman"/>
                <a:cs typeface="Times New Roman"/>
              </a:rPr>
              <a:t>already stored in your </a:t>
            </a:r>
            <a:r>
              <a:rPr dirty="0" sz="1300" spc="-5">
                <a:latin typeface="Times New Roman"/>
                <a:cs typeface="Times New Roman"/>
              </a:rPr>
              <a:t>SQL </a:t>
            </a:r>
            <a:r>
              <a:rPr dirty="0" sz="1300">
                <a:latin typeface="Times New Roman"/>
                <a:cs typeface="Times New Roman"/>
              </a:rPr>
              <a:t>Developer preferences, you</a:t>
            </a:r>
            <a:r>
              <a:rPr dirty="0" sz="1300" spc="-10">
                <a:latin typeface="Times New Roman"/>
                <a:cs typeface="Times New Roman"/>
              </a:rPr>
              <a:t> </a:t>
            </a:r>
            <a:r>
              <a:rPr dirty="0" sz="1300">
                <a:latin typeface="Times New Roman"/>
                <a:cs typeface="Times New Roman"/>
              </a:rPr>
              <a:t>are</a:t>
            </a:r>
            <a:endParaRPr sz="1300">
              <a:latin typeface="Times New Roman"/>
              <a:cs typeface="Times New Roman"/>
            </a:endParaRPr>
          </a:p>
          <a:p>
            <a:pPr marL="136525">
              <a:lnSpc>
                <a:spcPts val="1515"/>
              </a:lnSpc>
            </a:pPr>
            <a:r>
              <a:rPr dirty="0" sz="1300">
                <a:latin typeface="Times New Roman"/>
                <a:cs typeface="Times New Roman"/>
              </a:rPr>
              <a:t>asked to specify its</a:t>
            </a:r>
            <a:r>
              <a:rPr dirty="0" sz="1300" spc="-5">
                <a:latin typeface="Times New Roman"/>
                <a:cs typeface="Times New Roman"/>
              </a:rPr>
              <a:t> </a:t>
            </a:r>
            <a:r>
              <a:rPr dirty="0" sz="1300">
                <a:latin typeface="Times New Roman"/>
                <a:cs typeface="Times New Roman"/>
              </a:rPr>
              <a:t>location.</a:t>
            </a:r>
            <a:endParaRPr sz="1300">
              <a:latin typeface="Times New Roman"/>
              <a:cs typeface="Times New Roman"/>
            </a:endParaRPr>
          </a:p>
        </p:txBody>
      </p:sp>
      <p:sp>
        <p:nvSpPr>
          <p:cNvPr id="12" name="object 12"/>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1</a:t>
            </a:r>
            <a:r>
              <a:rPr dirty="0" sz="800" spc="-125">
                <a:latin typeface="Garuda"/>
                <a:cs typeface="Garuda"/>
              </a:rPr>
              <a:t>ct</a:t>
            </a:r>
            <a:r>
              <a:rPr dirty="0" baseline="-4629" sz="1800" spc="-187" b="1">
                <a:latin typeface="Arial"/>
                <a:cs typeface="Arial"/>
              </a:rPr>
              <a:t>9</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1750">
              <a:lnSpc>
                <a:spcPct val="100000"/>
              </a:lnSpc>
            </a:pPr>
            <a:r>
              <a:rPr dirty="0" sz="2000" spc="-5" b="1">
                <a:latin typeface="Arial"/>
                <a:cs typeface="Arial"/>
              </a:rPr>
              <a:t>Creating an Anonymous</a:t>
            </a:r>
            <a:r>
              <a:rPr dirty="0" sz="2000" spc="5" b="1">
                <a:latin typeface="Arial"/>
                <a:cs typeface="Arial"/>
              </a:rPr>
              <a:t> </a:t>
            </a:r>
            <a:r>
              <a:rPr dirty="0" sz="2000" spc="-5" b="1">
                <a:latin typeface="Arial"/>
                <a:cs typeface="Arial"/>
              </a:rPr>
              <a:t>Block</a:t>
            </a:r>
            <a:endParaRPr sz="2000">
              <a:latin typeface="Arial"/>
              <a:cs typeface="Arial"/>
            </a:endParaRPr>
          </a:p>
          <a:p>
            <a:pPr>
              <a:lnSpc>
                <a:spcPct val="100000"/>
              </a:lnSpc>
            </a:pPr>
            <a:endParaRPr sz="2200">
              <a:latin typeface="Arial"/>
              <a:cs typeface="Arial"/>
            </a:endParaRPr>
          </a:p>
          <a:p>
            <a:pPr marL="628015" marR="796290">
              <a:lnSpc>
                <a:spcPts val="1780"/>
              </a:lnSpc>
              <a:spcBef>
                <a:spcPts val="1964"/>
              </a:spcBef>
            </a:pPr>
            <a:r>
              <a:rPr dirty="0" sz="1550" spc="10" b="1">
                <a:latin typeface="Arial"/>
                <a:cs typeface="Arial"/>
              </a:rPr>
              <a:t>Create an anonymous block and display the output of  the </a:t>
            </a:r>
            <a:r>
              <a:rPr dirty="0" sz="1550" spc="10" b="1">
                <a:latin typeface="Courier New"/>
                <a:cs typeface="Courier New"/>
              </a:rPr>
              <a:t>DBMS_OUTPUT</a:t>
            </a:r>
            <a:r>
              <a:rPr dirty="0" sz="1550" spc="-490" b="1">
                <a:latin typeface="Courier New"/>
                <a:cs typeface="Courier New"/>
              </a:rPr>
              <a:t> </a:t>
            </a:r>
            <a:r>
              <a:rPr dirty="0" sz="1550" spc="10" b="1">
                <a:latin typeface="Arial"/>
                <a:cs typeface="Arial"/>
              </a:rPr>
              <a:t>package statements.</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gn="ctr" marL="8890">
              <a:lnSpc>
                <a:spcPct val="100000"/>
              </a:lnSpc>
              <a:spcBef>
                <a:spcPts val="125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078735" y="2270379"/>
            <a:ext cx="3658870" cy="2750185"/>
            <a:chOff x="2078735" y="2270379"/>
            <a:chExt cx="3658870" cy="2750185"/>
          </a:xfrm>
        </p:grpSpPr>
        <p:sp>
          <p:nvSpPr>
            <p:cNvPr id="5" name="object 5"/>
            <p:cNvSpPr/>
            <p:nvPr/>
          </p:nvSpPr>
          <p:spPr>
            <a:xfrm>
              <a:off x="2087879" y="2277618"/>
              <a:ext cx="3643122" cy="273634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084069" y="2273808"/>
              <a:ext cx="3649979" cy="2743200"/>
            </a:xfrm>
            <a:custGeom>
              <a:avLst/>
              <a:gdLst/>
              <a:ahLst/>
              <a:cxnLst/>
              <a:rect l="l" t="t" r="r" b="b"/>
              <a:pathLst>
                <a:path w="3649979" h="2743200">
                  <a:moveTo>
                    <a:pt x="3649979" y="0"/>
                  </a:moveTo>
                  <a:lnTo>
                    <a:pt x="0" y="0"/>
                  </a:lnTo>
                  <a:lnTo>
                    <a:pt x="0" y="2743200"/>
                  </a:lnTo>
                  <a:lnTo>
                    <a:pt x="3649979" y="2743200"/>
                  </a:lnTo>
                  <a:lnTo>
                    <a:pt x="3649979" y="0"/>
                  </a:lnTo>
                  <a:close/>
                </a:path>
              </a:pathLst>
            </a:custGeom>
            <a:ln w="6858">
              <a:solidFill>
                <a:srgbClr val="000000"/>
              </a:solidFill>
            </a:ln>
          </p:spPr>
          <p:txBody>
            <a:bodyPr wrap="square" lIns="0" tIns="0" rIns="0" bIns="0" rtlCol="0"/>
            <a:lstStyle/>
            <a:p/>
          </p:txBody>
        </p:sp>
        <p:sp>
          <p:nvSpPr>
            <p:cNvPr id="7" name="object 7"/>
            <p:cNvSpPr/>
            <p:nvPr/>
          </p:nvSpPr>
          <p:spPr>
            <a:xfrm>
              <a:off x="2087879" y="4318254"/>
              <a:ext cx="219075" cy="218440"/>
            </a:xfrm>
            <a:custGeom>
              <a:avLst/>
              <a:gdLst/>
              <a:ahLst/>
              <a:cxnLst/>
              <a:rect l="l" t="t" r="r" b="b"/>
              <a:pathLst>
                <a:path w="219075" h="218439">
                  <a:moveTo>
                    <a:pt x="218694" y="0"/>
                  </a:moveTo>
                  <a:lnTo>
                    <a:pt x="0" y="0"/>
                  </a:lnTo>
                  <a:lnTo>
                    <a:pt x="0" y="217932"/>
                  </a:lnTo>
                  <a:lnTo>
                    <a:pt x="218694" y="217932"/>
                  </a:lnTo>
                  <a:lnTo>
                    <a:pt x="218694" y="0"/>
                  </a:lnTo>
                  <a:close/>
                </a:path>
              </a:pathLst>
            </a:custGeom>
            <a:ln w="18288">
              <a:solidFill>
                <a:srgbClr val="FB0127"/>
              </a:solidFill>
            </a:ln>
          </p:spPr>
          <p:txBody>
            <a:bodyPr wrap="square" lIns="0" tIns="0" rIns="0" bIns="0" rtlCol="0"/>
            <a:lstStyle/>
            <a:p/>
          </p:txBody>
        </p:sp>
      </p:grpSp>
      <p:sp>
        <p:nvSpPr>
          <p:cNvPr id="8" name="object 8"/>
          <p:cNvSpPr txBox="1"/>
          <p:nvPr/>
        </p:nvSpPr>
        <p:spPr>
          <a:xfrm>
            <a:off x="731012" y="5621029"/>
            <a:ext cx="6287135" cy="169100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 </a:t>
            </a:r>
            <a:r>
              <a:rPr dirty="0" sz="1300" b="1">
                <a:latin typeface="Arial"/>
                <a:cs typeface="Arial"/>
              </a:rPr>
              <a:t>an Anonymous</a:t>
            </a:r>
            <a:r>
              <a:rPr dirty="0" sz="1300" spc="-15" b="1">
                <a:latin typeface="Arial"/>
                <a:cs typeface="Arial"/>
              </a:rPr>
              <a:t> </a:t>
            </a:r>
            <a:r>
              <a:rPr dirty="0" sz="1300" b="1">
                <a:latin typeface="Arial"/>
                <a:cs typeface="Arial"/>
              </a:rPr>
              <a:t>Block</a:t>
            </a:r>
            <a:endParaRPr sz="1300">
              <a:latin typeface="Arial"/>
              <a:cs typeface="Arial"/>
            </a:endParaRPr>
          </a:p>
          <a:p>
            <a:pPr marL="136525" marR="5080">
              <a:lnSpc>
                <a:spcPct val="104700"/>
              </a:lnSpc>
              <a:spcBef>
                <a:spcPts val="210"/>
              </a:spcBef>
            </a:pPr>
            <a:r>
              <a:rPr dirty="0" sz="1300" spc="-5">
                <a:latin typeface="Times New Roman"/>
                <a:cs typeface="Times New Roman"/>
              </a:rPr>
              <a:t>You </a:t>
            </a:r>
            <a:r>
              <a:rPr dirty="0" sz="1300">
                <a:latin typeface="Times New Roman"/>
                <a:cs typeface="Times New Roman"/>
              </a:rPr>
              <a:t>can create an anonymous block and display the output of the </a:t>
            </a:r>
            <a:r>
              <a:rPr dirty="0" sz="1300">
                <a:latin typeface="Courier New"/>
                <a:cs typeface="Courier New"/>
              </a:rPr>
              <a:t>DBMS_OUTPUT </a:t>
            </a:r>
            <a:r>
              <a:rPr dirty="0" sz="1300">
                <a:latin typeface="Times New Roman"/>
                <a:cs typeface="Times New Roman"/>
              </a:rPr>
              <a:t>package  </a:t>
            </a:r>
            <a:r>
              <a:rPr dirty="0" sz="1300" spc="-5">
                <a:latin typeface="Times New Roman"/>
                <a:cs typeface="Times New Roman"/>
              </a:rPr>
              <a:t>statements. </a:t>
            </a:r>
            <a:r>
              <a:rPr dirty="0" sz="1300">
                <a:latin typeface="Times New Roman"/>
                <a:cs typeface="Times New Roman"/>
              </a:rPr>
              <a:t>To create an anonymous block and view the results, perform the following</a:t>
            </a:r>
            <a:r>
              <a:rPr dirty="0" sz="1300" spc="-40">
                <a:latin typeface="Times New Roman"/>
                <a:cs typeface="Times New Roman"/>
              </a:rPr>
              <a:t> </a:t>
            </a:r>
            <a:r>
              <a:rPr dirty="0" sz="1300">
                <a:latin typeface="Times New Roman"/>
                <a:cs typeface="Times New Roman"/>
              </a:rPr>
              <a:t>steps:</a:t>
            </a:r>
            <a:endParaRPr sz="1300">
              <a:latin typeface="Times New Roman"/>
              <a:cs typeface="Times New Roman"/>
            </a:endParaRPr>
          </a:p>
          <a:p>
            <a:pPr marL="507365" indent="-247650">
              <a:lnSpc>
                <a:spcPct val="100000"/>
              </a:lnSpc>
              <a:buAutoNum type="arabicPeriod"/>
              <a:tabLst>
                <a:tab pos="508000" algn="l"/>
              </a:tabLst>
            </a:pPr>
            <a:r>
              <a:rPr dirty="0" sz="1300">
                <a:latin typeface="Times New Roman"/>
                <a:cs typeface="Times New Roman"/>
              </a:rPr>
              <a:t>Enter the PL/SQL code in the Enter SQL Statement</a:t>
            </a:r>
            <a:r>
              <a:rPr dirty="0" sz="1300" spc="-35">
                <a:latin typeface="Times New Roman"/>
                <a:cs typeface="Times New Roman"/>
              </a:rPr>
              <a:t> </a:t>
            </a:r>
            <a:r>
              <a:rPr dirty="0" sz="1300">
                <a:latin typeface="Times New Roman"/>
                <a:cs typeface="Times New Roman"/>
              </a:rPr>
              <a:t>box.</a:t>
            </a:r>
            <a:endParaRPr sz="1300">
              <a:latin typeface="Times New Roman"/>
              <a:cs typeface="Times New Roman"/>
            </a:endParaRPr>
          </a:p>
          <a:p>
            <a:pPr marL="508000" marR="135255" indent="-248285">
              <a:lnSpc>
                <a:spcPct val="100000"/>
              </a:lnSpc>
              <a:buAutoNum type="arabicPeriod"/>
              <a:tabLst>
                <a:tab pos="508000" algn="l"/>
              </a:tabLst>
            </a:pPr>
            <a:r>
              <a:rPr dirty="0" sz="1300">
                <a:latin typeface="Times New Roman"/>
                <a:cs typeface="Times New Roman"/>
              </a:rPr>
              <a:t>Click the </a:t>
            </a:r>
            <a:r>
              <a:rPr dirty="0" sz="1300" spc="-5" b="1">
                <a:latin typeface="Times New Roman"/>
                <a:cs typeface="Times New Roman"/>
              </a:rPr>
              <a:t>DBMS Output </a:t>
            </a:r>
            <a:r>
              <a:rPr dirty="0" sz="1300">
                <a:latin typeface="Times New Roman"/>
                <a:cs typeface="Times New Roman"/>
              </a:rPr>
              <a:t>pane. Then click the </a:t>
            </a:r>
            <a:r>
              <a:rPr dirty="0" sz="1300" spc="-5" b="1">
                <a:latin typeface="Times New Roman"/>
                <a:cs typeface="Times New Roman"/>
              </a:rPr>
              <a:t>Enable DBMS Output </a:t>
            </a:r>
            <a:r>
              <a:rPr dirty="0" sz="1300">
                <a:latin typeface="Times New Roman"/>
                <a:cs typeface="Times New Roman"/>
              </a:rPr>
              <a:t>icon to set the  </a:t>
            </a:r>
            <a:r>
              <a:rPr dirty="0" sz="1300" spc="-5">
                <a:latin typeface="Times New Roman"/>
                <a:cs typeface="Times New Roman"/>
              </a:rPr>
              <a:t>server output</a:t>
            </a:r>
            <a:r>
              <a:rPr dirty="0" sz="1300" spc="-10">
                <a:latin typeface="Times New Roman"/>
                <a:cs typeface="Times New Roman"/>
              </a:rPr>
              <a:t> </a:t>
            </a:r>
            <a:r>
              <a:rPr dirty="0" sz="1300" spc="-5">
                <a:latin typeface="Times New Roman"/>
                <a:cs typeface="Times New Roman"/>
              </a:rPr>
              <a:t>ON.</a:t>
            </a:r>
            <a:endParaRPr sz="1300">
              <a:latin typeface="Times New Roman"/>
              <a:cs typeface="Times New Roman"/>
            </a:endParaRPr>
          </a:p>
          <a:p>
            <a:pPr marL="508000" indent="-247650">
              <a:lnSpc>
                <a:spcPts val="1555"/>
              </a:lnSpc>
              <a:buAutoNum type="arabicPeriod"/>
              <a:tabLst>
                <a:tab pos="508000" algn="l"/>
              </a:tabLst>
            </a:pPr>
            <a:r>
              <a:rPr dirty="0" sz="1300">
                <a:latin typeface="Times New Roman"/>
                <a:cs typeface="Times New Roman"/>
              </a:rPr>
              <a:t>Click the </a:t>
            </a:r>
            <a:r>
              <a:rPr dirty="0" sz="1300" spc="-5" b="1">
                <a:latin typeface="Times New Roman"/>
                <a:cs typeface="Times New Roman"/>
              </a:rPr>
              <a:t>Execute Statement </a:t>
            </a:r>
            <a:r>
              <a:rPr dirty="0" sz="1300">
                <a:latin typeface="Times New Roman"/>
                <a:cs typeface="Times New Roman"/>
              </a:rPr>
              <a:t>icon above the Enter </a:t>
            </a:r>
            <a:r>
              <a:rPr dirty="0" sz="1300" spc="-5">
                <a:latin typeface="Times New Roman"/>
                <a:cs typeface="Times New Roman"/>
              </a:rPr>
              <a:t>SQL </a:t>
            </a:r>
            <a:r>
              <a:rPr dirty="0" sz="1300">
                <a:latin typeface="Times New Roman"/>
                <a:cs typeface="Times New Roman"/>
              </a:rPr>
              <a:t>Statement box. Then click</a:t>
            </a:r>
            <a:r>
              <a:rPr dirty="0" sz="1300" spc="10">
                <a:latin typeface="Times New Roman"/>
                <a:cs typeface="Times New Roman"/>
              </a:rPr>
              <a:t> </a:t>
            </a:r>
            <a:r>
              <a:rPr dirty="0" sz="1300">
                <a:latin typeface="Times New Roman"/>
                <a:cs typeface="Times New Roman"/>
              </a:rPr>
              <a:t>the</a:t>
            </a:r>
            <a:endParaRPr sz="1300">
              <a:latin typeface="Times New Roman"/>
              <a:cs typeface="Times New Roman"/>
            </a:endParaRPr>
          </a:p>
          <a:p>
            <a:pPr marL="508000">
              <a:lnSpc>
                <a:spcPct val="100000"/>
              </a:lnSpc>
            </a:pPr>
            <a:r>
              <a:rPr dirty="0" sz="1300" spc="-5" b="1">
                <a:latin typeface="Times New Roman"/>
                <a:cs typeface="Times New Roman"/>
              </a:rPr>
              <a:t>DBMS Output </a:t>
            </a:r>
            <a:r>
              <a:rPr dirty="0" sz="1300">
                <a:latin typeface="Times New Roman"/>
                <a:cs typeface="Times New Roman"/>
              </a:rPr>
              <a:t>pane to </a:t>
            </a:r>
            <a:r>
              <a:rPr dirty="0" sz="1300" spc="-5">
                <a:latin typeface="Times New Roman"/>
                <a:cs typeface="Times New Roman"/>
              </a:rPr>
              <a:t>see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results.</a:t>
            </a:r>
            <a:endParaRPr sz="1300">
              <a:latin typeface="Times New Roman"/>
              <a:cs typeface="Times New Roman"/>
            </a:endParaRPr>
          </a:p>
        </p:txBody>
      </p:sp>
      <p:sp>
        <p:nvSpPr>
          <p:cNvPr id="10" name="object 10"/>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65">
                <a:latin typeface="Garuda"/>
                <a:cs typeface="Garuda"/>
              </a:rPr>
              <a:t>is</a:t>
            </a:r>
            <a:r>
              <a:rPr dirty="0" baseline="-4629" sz="1800" spc="-247" b="1">
                <a:latin typeface="Arial"/>
                <a:cs typeface="Arial"/>
              </a:rPr>
              <a:t>F</a:t>
            </a:r>
            <a:r>
              <a:rPr dirty="0" sz="800" spc="-165">
                <a:latin typeface="Garuda"/>
                <a:cs typeface="Garuda"/>
              </a:rPr>
              <a:t>st</a:t>
            </a:r>
            <a:r>
              <a:rPr dirty="0" baseline="-4629" sz="1800" spc="-247" b="1">
                <a:latin typeface="Arial"/>
                <a:cs typeface="Arial"/>
              </a:rPr>
              <a:t>-</a:t>
            </a:r>
            <a:r>
              <a:rPr dirty="0" sz="800" spc="-165">
                <a:latin typeface="Garuda"/>
                <a:cs typeface="Garuda"/>
              </a:rPr>
              <a:t>ri</a:t>
            </a:r>
            <a:r>
              <a:rPr dirty="0" baseline="-4629" sz="1800" spc="-247" b="1">
                <a:latin typeface="Arial"/>
                <a:cs typeface="Arial"/>
              </a:rPr>
              <a:t>2</a:t>
            </a:r>
            <a:r>
              <a:rPr dirty="0" sz="800" spc="-165">
                <a:latin typeface="Garuda"/>
                <a:cs typeface="Garuda"/>
              </a:rPr>
              <a:t>ct</a:t>
            </a:r>
            <a:r>
              <a:rPr dirty="0" baseline="-4629" sz="1800" spc="-247" b="1">
                <a:latin typeface="Arial"/>
                <a:cs typeface="Arial"/>
              </a:rPr>
              <a:t>0</a:t>
            </a:r>
            <a:r>
              <a:rPr dirty="0" sz="800" spc="-165">
                <a:latin typeface="Garuda"/>
                <a:cs typeface="Garuda"/>
              </a:rPr>
              <a:t>ly </a:t>
            </a:r>
            <a:r>
              <a:rPr dirty="0" sz="800" spc="-5">
                <a:latin typeface="Garuda"/>
                <a:cs typeface="Garuda"/>
              </a:rPr>
              <a:t>prohibited and is</a:t>
            </a:r>
            <a:r>
              <a:rPr dirty="0" sz="800" spc="-16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Editing the PL/SQL</a:t>
            </a:r>
            <a:r>
              <a:rPr dirty="0" sz="2000" spc="5" b="1">
                <a:latin typeface="Arial"/>
                <a:cs typeface="Arial"/>
              </a:rPr>
              <a:t> </a:t>
            </a:r>
            <a:r>
              <a:rPr dirty="0" sz="2000" spc="-5" b="1">
                <a:latin typeface="Arial"/>
                <a:cs typeface="Arial"/>
              </a:rPr>
              <a:t>Code</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8015">
              <a:lnSpc>
                <a:spcPct val="100000"/>
              </a:lnSpc>
            </a:pPr>
            <a:r>
              <a:rPr dirty="0" sz="1550" spc="10" b="1">
                <a:latin typeface="Arial"/>
                <a:cs typeface="Arial"/>
              </a:rPr>
              <a:t>Use the </a:t>
            </a:r>
            <a:r>
              <a:rPr dirty="0" sz="1550" spc="5" b="1">
                <a:latin typeface="Arial"/>
                <a:cs typeface="Arial"/>
              </a:rPr>
              <a:t>full-featured </a:t>
            </a:r>
            <a:r>
              <a:rPr dirty="0" sz="1550" spc="10" b="1">
                <a:latin typeface="Arial"/>
                <a:cs typeface="Arial"/>
              </a:rPr>
              <a:t>editor </a:t>
            </a:r>
            <a:r>
              <a:rPr dirty="0" sz="1550" spc="5" b="1">
                <a:latin typeface="Arial"/>
                <a:cs typeface="Arial"/>
              </a:rPr>
              <a:t>for </a:t>
            </a:r>
            <a:r>
              <a:rPr dirty="0" sz="1550" spc="10" b="1">
                <a:latin typeface="Arial"/>
                <a:cs typeface="Arial"/>
              </a:rPr>
              <a:t>PL/SQL program</a:t>
            </a:r>
            <a:r>
              <a:rPr dirty="0" sz="1550" spc="35" b="1">
                <a:latin typeface="Arial"/>
                <a:cs typeface="Arial"/>
              </a:rPr>
              <a:t> </a:t>
            </a:r>
            <a:r>
              <a:rPr dirty="0" sz="1550" spc="5" b="1">
                <a:latin typeface="Arial"/>
                <a:cs typeface="Arial"/>
              </a:rPr>
              <a:t>units.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16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2383917" y="2082926"/>
            <a:ext cx="2769235" cy="2932430"/>
            <a:chOff x="2383917" y="2082926"/>
            <a:chExt cx="2769235" cy="2932430"/>
          </a:xfrm>
        </p:grpSpPr>
        <p:sp>
          <p:nvSpPr>
            <p:cNvPr id="5" name="object 5"/>
            <p:cNvSpPr/>
            <p:nvPr/>
          </p:nvSpPr>
          <p:spPr>
            <a:xfrm>
              <a:off x="2391156" y="2090165"/>
              <a:ext cx="2755392" cy="291846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387346" y="2086355"/>
              <a:ext cx="2762250" cy="2925445"/>
            </a:xfrm>
            <a:custGeom>
              <a:avLst/>
              <a:gdLst/>
              <a:ahLst/>
              <a:cxnLst/>
              <a:rect l="l" t="t" r="r" b="b"/>
              <a:pathLst>
                <a:path w="2762250" h="2925445">
                  <a:moveTo>
                    <a:pt x="2762250" y="0"/>
                  </a:moveTo>
                  <a:lnTo>
                    <a:pt x="0" y="0"/>
                  </a:lnTo>
                  <a:lnTo>
                    <a:pt x="0" y="2925318"/>
                  </a:lnTo>
                  <a:lnTo>
                    <a:pt x="2762250" y="2925318"/>
                  </a:lnTo>
                  <a:lnTo>
                    <a:pt x="2762250"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294120" cy="343281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Editing the PL/SQL</a:t>
            </a:r>
            <a:r>
              <a:rPr dirty="0" sz="1300" spc="-5" b="1">
                <a:latin typeface="Arial"/>
                <a:cs typeface="Arial"/>
              </a:rPr>
              <a:t> </a:t>
            </a:r>
            <a:r>
              <a:rPr dirty="0" sz="1300" b="1">
                <a:latin typeface="Arial"/>
                <a:cs typeface="Arial"/>
              </a:rPr>
              <a:t>Code</a:t>
            </a:r>
            <a:endParaRPr sz="1300">
              <a:latin typeface="Arial"/>
              <a:cs typeface="Arial"/>
            </a:endParaRPr>
          </a:p>
          <a:p>
            <a:pPr marL="136525">
              <a:lnSpc>
                <a:spcPts val="1555"/>
              </a:lnSpc>
              <a:spcBef>
                <a:spcPts val="360"/>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make changes to your PL/SQL code. </a:t>
            </a:r>
            <a:r>
              <a:rPr dirty="0" sz="1300" spc="-5">
                <a:latin typeface="Times New Roman"/>
                <a:cs typeface="Times New Roman"/>
              </a:rPr>
              <a:t>SQL </a:t>
            </a:r>
            <a:r>
              <a:rPr dirty="0" sz="1300">
                <a:latin typeface="Times New Roman"/>
                <a:cs typeface="Times New Roman"/>
              </a:rPr>
              <a:t>Developer includes</a:t>
            </a:r>
            <a:r>
              <a:rPr dirty="0" sz="1300" spc="-25">
                <a:latin typeface="Times New Roman"/>
                <a:cs typeface="Times New Roman"/>
              </a:rPr>
              <a:t> </a:t>
            </a:r>
            <a:r>
              <a:rPr dirty="0" sz="1300">
                <a:latin typeface="Times New Roman"/>
                <a:cs typeface="Times New Roman"/>
              </a:rPr>
              <a:t>a</a:t>
            </a:r>
            <a:endParaRPr sz="1300">
              <a:latin typeface="Times New Roman"/>
              <a:cs typeface="Times New Roman"/>
            </a:endParaRPr>
          </a:p>
          <a:p>
            <a:pPr marL="136525" marR="342900">
              <a:lnSpc>
                <a:spcPts val="1560"/>
              </a:lnSpc>
              <a:spcBef>
                <a:spcPts val="50"/>
              </a:spcBef>
            </a:pPr>
            <a:r>
              <a:rPr dirty="0" sz="1300">
                <a:latin typeface="Times New Roman"/>
                <a:cs typeface="Times New Roman"/>
              </a:rPr>
              <a:t>full-featured editor for PL/SQL </a:t>
            </a:r>
            <a:r>
              <a:rPr dirty="0" sz="1300" spc="-5">
                <a:latin typeface="Times New Roman"/>
                <a:cs typeface="Times New Roman"/>
              </a:rPr>
              <a:t>program </a:t>
            </a:r>
            <a:r>
              <a:rPr dirty="0" sz="1300">
                <a:latin typeface="Times New Roman"/>
                <a:cs typeface="Times New Roman"/>
              </a:rPr>
              <a:t>units. It includes customizable PL/SQL syntax  highlighting in addition to common editor functions </a:t>
            </a:r>
            <a:r>
              <a:rPr dirty="0" sz="1300" spc="-5">
                <a:latin typeface="Times New Roman"/>
                <a:cs typeface="Times New Roman"/>
              </a:rPr>
              <a:t>such</a:t>
            </a:r>
            <a:r>
              <a:rPr dirty="0" sz="1300" spc="-30">
                <a:latin typeface="Times New Roman"/>
                <a:cs typeface="Times New Roman"/>
              </a:rPr>
              <a:t> </a:t>
            </a:r>
            <a:r>
              <a:rPr dirty="0" sz="1300">
                <a:latin typeface="Times New Roman"/>
                <a:cs typeface="Times New Roman"/>
              </a:rPr>
              <a:t>as:</a:t>
            </a:r>
            <a:endParaRPr sz="1300">
              <a:latin typeface="Times New Roman"/>
              <a:cs typeface="Times New Roman"/>
            </a:endParaRPr>
          </a:p>
          <a:p>
            <a:pPr marL="508000" indent="-248285">
              <a:lnSpc>
                <a:spcPts val="1505"/>
              </a:lnSpc>
              <a:buChar char="•"/>
              <a:tabLst>
                <a:tab pos="508000" algn="l"/>
                <a:tab pos="508634" algn="l"/>
              </a:tabLst>
            </a:pPr>
            <a:r>
              <a:rPr dirty="0" sz="1300" spc="-5">
                <a:latin typeface="Times New Roman"/>
                <a:cs typeface="Times New Roman"/>
              </a:rPr>
              <a:t>Bookmarks</a:t>
            </a:r>
            <a:endParaRPr sz="1300">
              <a:latin typeface="Times New Roman"/>
              <a:cs typeface="Times New Roman"/>
            </a:endParaRPr>
          </a:p>
          <a:p>
            <a:pPr marL="508000" indent="-248285">
              <a:lnSpc>
                <a:spcPts val="1555"/>
              </a:lnSpc>
              <a:buChar char="•"/>
              <a:tabLst>
                <a:tab pos="508000" algn="l"/>
                <a:tab pos="508634" algn="l"/>
              </a:tabLst>
            </a:pPr>
            <a:r>
              <a:rPr dirty="0" sz="1300" spc="-5">
                <a:latin typeface="Times New Roman"/>
                <a:cs typeface="Times New Roman"/>
              </a:rPr>
              <a:t>Code</a:t>
            </a:r>
            <a:r>
              <a:rPr dirty="0" sz="1300" spc="-10">
                <a:latin typeface="Times New Roman"/>
                <a:cs typeface="Times New Roman"/>
              </a:rPr>
              <a:t> </a:t>
            </a:r>
            <a:r>
              <a:rPr dirty="0" sz="1300" spc="-5">
                <a:latin typeface="Times New Roman"/>
                <a:cs typeface="Times New Roman"/>
              </a:rPr>
              <a:t>Completion</a:t>
            </a:r>
            <a:endParaRPr sz="1300">
              <a:latin typeface="Times New Roman"/>
              <a:cs typeface="Times New Roman"/>
            </a:endParaRPr>
          </a:p>
          <a:p>
            <a:pPr marL="508000" indent="-248285">
              <a:lnSpc>
                <a:spcPct val="100000"/>
              </a:lnSpc>
              <a:buChar char="•"/>
              <a:tabLst>
                <a:tab pos="508000" algn="l"/>
                <a:tab pos="508634" algn="l"/>
              </a:tabLst>
            </a:pPr>
            <a:r>
              <a:rPr dirty="0" sz="1300" spc="-5">
                <a:latin typeface="Times New Roman"/>
                <a:cs typeface="Times New Roman"/>
              </a:rPr>
              <a:t>Code</a:t>
            </a:r>
            <a:r>
              <a:rPr dirty="0" sz="1300" spc="-10">
                <a:latin typeface="Times New Roman"/>
                <a:cs typeface="Times New Roman"/>
              </a:rPr>
              <a:t> </a:t>
            </a:r>
            <a:r>
              <a:rPr dirty="0" sz="1300" spc="-5">
                <a:latin typeface="Times New Roman"/>
                <a:cs typeface="Times New Roman"/>
              </a:rPr>
              <a:t>Folding</a:t>
            </a:r>
            <a:endParaRPr sz="1300">
              <a:latin typeface="Times New Roman"/>
              <a:cs typeface="Times New Roman"/>
            </a:endParaRPr>
          </a:p>
          <a:p>
            <a:pPr marL="508000" indent="-248285">
              <a:lnSpc>
                <a:spcPct val="100000"/>
              </a:lnSpc>
              <a:buChar char="•"/>
              <a:tabLst>
                <a:tab pos="508000" algn="l"/>
                <a:tab pos="508634" algn="l"/>
              </a:tabLst>
            </a:pPr>
            <a:r>
              <a:rPr dirty="0" sz="1300">
                <a:latin typeface="Times New Roman"/>
                <a:cs typeface="Times New Roman"/>
              </a:rPr>
              <a:t>Search and</a:t>
            </a:r>
            <a:r>
              <a:rPr dirty="0" sz="1300" spc="-5">
                <a:latin typeface="Times New Roman"/>
                <a:cs typeface="Times New Roman"/>
              </a:rPr>
              <a:t> </a:t>
            </a:r>
            <a:r>
              <a:rPr dirty="0" sz="1300">
                <a:latin typeface="Times New Roman"/>
                <a:cs typeface="Times New Roman"/>
              </a:rPr>
              <a:t>Replace</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To edit the PL/SQL code, </a:t>
            </a:r>
            <a:r>
              <a:rPr dirty="0" sz="1300" spc="-5">
                <a:latin typeface="Times New Roman"/>
                <a:cs typeface="Times New Roman"/>
              </a:rPr>
              <a:t>click </a:t>
            </a:r>
            <a:r>
              <a:rPr dirty="0" sz="1300">
                <a:latin typeface="Times New Roman"/>
                <a:cs typeface="Times New Roman"/>
              </a:rPr>
              <a:t>the object name in the Connections Navigator, and then  click the </a:t>
            </a:r>
            <a:r>
              <a:rPr dirty="0" sz="1300" b="1">
                <a:latin typeface="Times New Roman"/>
                <a:cs typeface="Times New Roman"/>
              </a:rPr>
              <a:t>Edit </a:t>
            </a:r>
            <a:r>
              <a:rPr dirty="0" sz="1300">
                <a:latin typeface="Times New Roman"/>
                <a:cs typeface="Times New Roman"/>
              </a:rPr>
              <a:t>icon. Optionally, double-click the object name to </a:t>
            </a:r>
            <a:r>
              <a:rPr dirty="0" sz="1300" spc="-5">
                <a:latin typeface="Times New Roman"/>
                <a:cs typeface="Times New Roman"/>
              </a:rPr>
              <a:t>invoke </a:t>
            </a:r>
            <a:r>
              <a:rPr dirty="0" sz="1300">
                <a:latin typeface="Times New Roman"/>
                <a:cs typeface="Times New Roman"/>
              </a:rPr>
              <a:t>the Object Definition  page with its tabs and the Edit page. You can update only if you are on the Edit tabbed</a:t>
            </a:r>
            <a:r>
              <a:rPr dirty="0" sz="1300" spc="-55">
                <a:latin typeface="Times New Roman"/>
                <a:cs typeface="Times New Roman"/>
              </a:rPr>
              <a:t> </a:t>
            </a:r>
            <a:r>
              <a:rPr dirty="0" sz="1300">
                <a:latin typeface="Times New Roman"/>
                <a:cs typeface="Times New Roman"/>
              </a:rPr>
              <a:t>page.</a:t>
            </a:r>
            <a:endParaRPr sz="1300">
              <a:latin typeface="Times New Roman"/>
              <a:cs typeface="Times New Roman"/>
            </a:endParaRPr>
          </a:p>
          <a:p>
            <a:pPr marL="136525" marR="17780">
              <a:lnSpc>
                <a:spcPct val="101000"/>
              </a:lnSpc>
              <a:spcBef>
                <a:spcPts val="310"/>
              </a:spcBef>
            </a:pPr>
            <a:r>
              <a:rPr dirty="0" sz="1300">
                <a:latin typeface="Times New Roman"/>
                <a:cs typeface="Times New Roman"/>
              </a:rPr>
              <a:t>The Code Insight feature </a:t>
            </a:r>
            <a:r>
              <a:rPr dirty="0" sz="1300" spc="-5">
                <a:latin typeface="Times New Roman"/>
                <a:cs typeface="Times New Roman"/>
              </a:rPr>
              <a:t>is shown in the </a:t>
            </a:r>
            <a:r>
              <a:rPr dirty="0" sz="1300">
                <a:latin typeface="Times New Roman"/>
                <a:cs typeface="Times New Roman"/>
              </a:rPr>
              <a:t>slide. </a:t>
            </a:r>
            <a:r>
              <a:rPr dirty="0" sz="1300" spc="-5">
                <a:latin typeface="Times New Roman"/>
                <a:cs typeface="Times New Roman"/>
              </a:rPr>
              <a:t>For </a:t>
            </a:r>
            <a:r>
              <a:rPr dirty="0" sz="1300">
                <a:latin typeface="Times New Roman"/>
                <a:cs typeface="Times New Roman"/>
              </a:rPr>
              <a:t>example, if you type </a:t>
            </a:r>
            <a:r>
              <a:rPr dirty="0" sz="1200" spc="-5">
                <a:latin typeface="Courier New"/>
                <a:cs typeface="Courier New"/>
              </a:rPr>
              <a:t>DBMS_OUTPUT.</a:t>
            </a:r>
            <a:r>
              <a:rPr dirty="0" sz="1300" spc="-5">
                <a:latin typeface="Times New Roman"/>
                <a:cs typeface="Times New Roman"/>
              </a:rPr>
              <a:t>and  </a:t>
            </a:r>
            <a:r>
              <a:rPr dirty="0" sz="1300">
                <a:latin typeface="Times New Roman"/>
                <a:cs typeface="Times New Roman"/>
              </a:rPr>
              <a:t>then press [Ctrl] + </a:t>
            </a:r>
            <a:r>
              <a:rPr dirty="0" sz="1300" spc="-5">
                <a:latin typeface="Times New Roman"/>
                <a:cs typeface="Times New Roman"/>
              </a:rPr>
              <a:t>[Spacebar], </a:t>
            </a:r>
            <a:r>
              <a:rPr dirty="0" sz="1300">
                <a:latin typeface="Times New Roman"/>
                <a:cs typeface="Times New Roman"/>
              </a:rPr>
              <a:t>you can select from a list of members of that package. Note  that, by default, Code Insight is invoked automatically if </a:t>
            </a:r>
            <a:r>
              <a:rPr dirty="0" sz="1300" spc="-10">
                <a:latin typeface="Times New Roman"/>
                <a:cs typeface="Times New Roman"/>
              </a:rPr>
              <a:t>you </a:t>
            </a:r>
            <a:r>
              <a:rPr dirty="0" sz="1300">
                <a:latin typeface="Times New Roman"/>
                <a:cs typeface="Times New Roman"/>
              </a:rPr>
              <a:t>pause after typing a period  (“.”) for more than one</a:t>
            </a:r>
            <a:r>
              <a:rPr dirty="0" sz="1300" spc="-5">
                <a:latin typeface="Times New Roman"/>
                <a:cs typeface="Times New Roman"/>
              </a:rPr>
              <a:t> </a:t>
            </a:r>
            <a:r>
              <a:rPr dirty="0" sz="1300">
                <a:latin typeface="Times New Roman"/>
                <a:cs typeface="Times New Roman"/>
              </a:rPr>
              <a:t>second.</a:t>
            </a:r>
            <a:endParaRPr sz="1300">
              <a:latin typeface="Times New Roman"/>
              <a:cs typeface="Times New Roman"/>
            </a:endParaRPr>
          </a:p>
          <a:p>
            <a:pPr marL="136525">
              <a:lnSpc>
                <a:spcPct val="100000"/>
              </a:lnSpc>
              <a:spcBef>
                <a:spcPts val="395"/>
              </a:spcBef>
            </a:pPr>
            <a:r>
              <a:rPr dirty="0" sz="1300">
                <a:latin typeface="Times New Roman"/>
                <a:cs typeface="Times New Roman"/>
              </a:rPr>
              <a:t>When using the Code Editor to edit PL/SQL code, you can </a:t>
            </a:r>
            <a:r>
              <a:rPr dirty="0" sz="1300" spc="-5">
                <a:latin typeface="Times New Roman"/>
                <a:cs typeface="Times New Roman"/>
              </a:rPr>
              <a:t>Compile </a:t>
            </a:r>
            <a:r>
              <a:rPr dirty="0" sz="1300">
                <a:latin typeface="Times New Roman"/>
                <a:cs typeface="Times New Roman"/>
              </a:rPr>
              <a:t>or </a:t>
            </a:r>
            <a:r>
              <a:rPr dirty="0" sz="1300" spc="-5">
                <a:latin typeface="Times New Roman"/>
                <a:cs typeface="Times New Roman"/>
              </a:rPr>
              <a:t>Compile </a:t>
            </a:r>
            <a:r>
              <a:rPr dirty="0" sz="1300">
                <a:latin typeface="Times New Roman"/>
                <a:cs typeface="Times New Roman"/>
              </a:rPr>
              <a:t>for</a:t>
            </a:r>
            <a:r>
              <a:rPr dirty="0" sz="1300" spc="-10">
                <a:latin typeface="Times New Roman"/>
                <a:cs typeface="Times New Roman"/>
              </a:rPr>
              <a:t> </a:t>
            </a:r>
            <a:r>
              <a:rPr dirty="0" sz="1300">
                <a:latin typeface="Times New Roman"/>
                <a:cs typeface="Times New Roman"/>
              </a:rPr>
              <a:t>Debug.</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2</a:t>
            </a:r>
            <a:r>
              <a:rPr dirty="0" sz="800" spc="-125">
                <a:latin typeface="Garuda"/>
                <a:cs typeface="Garuda"/>
              </a:rPr>
              <a:t>ct</a:t>
            </a:r>
            <a:r>
              <a:rPr dirty="0" baseline="-4629" sz="1800" spc="-187" b="1">
                <a:latin typeface="Arial"/>
                <a:cs typeface="Arial"/>
              </a:rPr>
              <a:t>1</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36916" y="1759648"/>
            <a:ext cx="2714625" cy="728980"/>
            <a:chOff x="1236916" y="1759648"/>
            <a:chExt cx="2714625" cy="728980"/>
          </a:xfrm>
        </p:grpSpPr>
        <p:sp>
          <p:nvSpPr>
            <p:cNvPr id="7" name="object 7"/>
            <p:cNvSpPr/>
            <p:nvPr/>
          </p:nvSpPr>
          <p:spPr>
            <a:xfrm>
              <a:off x="1247393" y="1770125"/>
              <a:ext cx="2693670" cy="708025"/>
            </a:xfrm>
            <a:custGeom>
              <a:avLst/>
              <a:gdLst/>
              <a:ahLst/>
              <a:cxnLst/>
              <a:rect l="l" t="t" r="r" b="b"/>
              <a:pathLst>
                <a:path w="2693670" h="708025">
                  <a:moveTo>
                    <a:pt x="2605278" y="0"/>
                  </a:moveTo>
                  <a:lnTo>
                    <a:pt x="87630" y="0"/>
                  </a:lnTo>
                  <a:lnTo>
                    <a:pt x="53685" y="6834"/>
                  </a:lnTo>
                  <a:lnTo>
                    <a:pt x="25812" y="25526"/>
                  </a:lnTo>
                  <a:lnTo>
                    <a:pt x="6941" y="53363"/>
                  </a:lnTo>
                  <a:lnTo>
                    <a:pt x="0" y="87630"/>
                  </a:lnTo>
                  <a:lnTo>
                    <a:pt x="0" y="620268"/>
                  </a:lnTo>
                  <a:lnTo>
                    <a:pt x="6941" y="654212"/>
                  </a:lnTo>
                  <a:lnTo>
                    <a:pt x="25812" y="682085"/>
                  </a:lnTo>
                  <a:lnTo>
                    <a:pt x="53685" y="700956"/>
                  </a:lnTo>
                  <a:lnTo>
                    <a:pt x="87630" y="707898"/>
                  </a:lnTo>
                  <a:lnTo>
                    <a:pt x="2605278" y="707898"/>
                  </a:lnTo>
                  <a:lnTo>
                    <a:pt x="2639663" y="700956"/>
                  </a:lnTo>
                  <a:lnTo>
                    <a:pt x="2667762" y="682085"/>
                  </a:lnTo>
                  <a:lnTo>
                    <a:pt x="2686716" y="654212"/>
                  </a:lnTo>
                  <a:lnTo>
                    <a:pt x="2693670" y="620268"/>
                  </a:lnTo>
                  <a:lnTo>
                    <a:pt x="2693670" y="87630"/>
                  </a:lnTo>
                  <a:lnTo>
                    <a:pt x="2686716" y="53363"/>
                  </a:lnTo>
                  <a:lnTo>
                    <a:pt x="2667762" y="25527"/>
                  </a:lnTo>
                  <a:lnTo>
                    <a:pt x="2639663" y="6834"/>
                  </a:lnTo>
                  <a:lnTo>
                    <a:pt x="2605278" y="0"/>
                  </a:lnTo>
                  <a:close/>
                </a:path>
              </a:pathLst>
            </a:custGeom>
            <a:solidFill>
              <a:srgbClr val="99CCFF"/>
            </a:solidFill>
          </p:spPr>
          <p:txBody>
            <a:bodyPr wrap="square" lIns="0" tIns="0" rIns="0" bIns="0" rtlCol="0"/>
            <a:lstStyle/>
            <a:p/>
          </p:txBody>
        </p:sp>
        <p:sp>
          <p:nvSpPr>
            <p:cNvPr id="8" name="object 8"/>
            <p:cNvSpPr/>
            <p:nvPr/>
          </p:nvSpPr>
          <p:spPr>
            <a:xfrm>
              <a:off x="1247393" y="1770125"/>
              <a:ext cx="2693670" cy="708025"/>
            </a:xfrm>
            <a:custGeom>
              <a:avLst/>
              <a:gdLst/>
              <a:ahLst/>
              <a:cxnLst/>
              <a:rect l="l" t="t" r="r" b="b"/>
              <a:pathLst>
                <a:path w="2693670" h="708025">
                  <a:moveTo>
                    <a:pt x="87630" y="0"/>
                  </a:moveTo>
                  <a:lnTo>
                    <a:pt x="53685" y="6834"/>
                  </a:lnTo>
                  <a:lnTo>
                    <a:pt x="25812" y="25526"/>
                  </a:lnTo>
                  <a:lnTo>
                    <a:pt x="6941" y="53363"/>
                  </a:lnTo>
                  <a:lnTo>
                    <a:pt x="0" y="87630"/>
                  </a:lnTo>
                  <a:lnTo>
                    <a:pt x="0" y="620268"/>
                  </a:lnTo>
                  <a:lnTo>
                    <a:pt x="6941" y="654212"/>
                  </a:lnTo>
                  <a:lnTo>
                    <a:pt x="25812" y="682085"/>
                  </a:lnTo>
                  <a:lnTo>
                    <a:pt x="53685" y="700956"/>
                  </a:lnTo>
                  <a:lnTo>
                    <a:pt x="87630" y="707898"/>
                  </a:lnTo>
                  <a:lnTo>
                    <a:pt x="2605278" y="707898"/>
                  </a:lnTo>
                  <a:lnTo>
                    <a:pt x="2639663" y="700956"/>
                  </a:lnTo>
                  <a:lnTo>
                    <a:pt x="2667762" y="682085"/>
                  </a:lnTo>
                  <a:lnTo>
                    <a:pt x="2686716" y="654212"/>
                  </a:lnTo>
                  <a:lnTo>
                    <a:pt x="2693670" y="620268"/>
                  </a:lnTo>
                  <a:lnTo>
                    <a:pt x="2693670" y="87630"/>
                  </a:lnTo>
                  <a:lnTo>
                    <a:pt x="2686716" y="53363"/>
                  </a:lnTo>
                  <a:lnTo>
                    <a:pt x="2667762" y="25527"/>
                  </a:lnTo>
                  <a:lnTo>
                    <a:pt x="2639663" y="6834"/>
                  </a:lnTo>
                  <a:lnTo>
                    <a:pt x="2605278" y="0"/>
                  </a:lnTo>
                  <a:lnTo>
                    <a:pt x="87630" y="0"/>
                  </a:lnTo>
                  <a:close/>
                </a:path>
              </a:pathLst>
            </a:custGeom>
            <a:ln w="20574">
              <a:solidFill>
                <a:srgbClr val="000000"/>
              </a:solidFill>
            </a:ln>
          </p:spPr>
          <p:txBody>
            <a:bodyPr wrap="square" lIns="0" tIns="0" rIns="0" bIns="0" rtlCol="0"/>
            <a:lstStyle/>
            <a:p/>
          </p:txBody>
        </p:sp>
        <p:sp>
          <p:nvSpPr>
            <p:cNvPr id="9" name="object 9"/>
            <p:cNvSpPr/>
            <p:nvPr/>
          </p:nvSpPr>
          <p:spPr>
            <a:xfrm>
              <a:off x="1321307" y="2097023"/>
              <a:ext cx="2566035" cy="327025"/>
            </a:xfrm>
            <a:custGeom>
              <a:avLst/>
              <a:gdLst/>
              <a:ahLst/>
              <a:cxnLst/>
              <a:rect l="l" t="t" r="r" b="b"/>
              <a:pathLst>
                <a:path w="2566035" h="327025">
                  <a:moveTo>
                    <a:pt x="2537460" y="0"/>
                  </a:moveTo>
                  <a:lnTo>
                    <a:pt x="27431" y="0"/>
                  </a:lnTo>
                  <a:lnTo>
                    <a:pt x="16716" y="2143"/>
                  </a:lnTo>
                  <a:lnTo>
                    <a:pt x="8000" y="8001"/>
                  </a:lnTo>
                  <a:lnTo>
                    <a:pt x="2143" y="16716"/>
                  </a:lnTo>
                  <a:lnTo>
                    <a:pt x="0" y="27432"/>
                  </a:lnTo>
                  <a:lnTo>
                    <a:pt x="0" y="298704"/>
                  </a:lnTo>
                  <a:lnTo>
                    <a:pt x="2143" y="309538"/>
                  </a:lnTo>
                  <a:lnTo>
                    <a:pt x="8000" y="318516"/>
                  </a:lnTo>
                  <a:lnTo>
                    <a:pt x="16716" y="324635"/>
                  </a:lnTo>
                  <a:lnTo>
                    <a:pt x="27431" y="326898"/>
                  </a:lnTo>
                  <a:lnTo>
                    <a:pt x="2537460" y="326898"/>
                  </a:lnTo>
                  <a:lnTo>
                    <a:pt x="2548294" y="324635"/>
                  </a:lnTo>
                  <a:lnTo>
                    <a:pt x="2557272" y="318516"/>
                  </a:lnTo>
                  <a:lnTo>
                    <a:pt x="2563391" y="309538"/>
                  </a:lnTo>
                  <a:lnTo>
                    <a:pt x="2565654" y="298704"/>
                  </a:lnTo>
                  <a:lnTo>
                    <a:pt x="2565654" y="27432"/>
                  </a:lnTo>
                  <a:lnTo>
                    <a:pt x="2563391" y="16716"/>
                  </a:lnTo>
                  <a:lnTo>
                    <a:pt x="2557272" y="8001"/>
                  </a:lnTo>
                  <a:lnTo>
                    <a:pt x="2548294" y="2143"/>
                  </a:lnTo>
                  <a:lnTo>
                    <a:pt x="2537460" y="0"/>
                  </a:lnTo>
                  <a:close/>
                </a:path>
              </a:pathLst>
            </a:custGeom>
            <a:solidFill>
              <a:srgbClr val="CCCCCC"/>
            </a:solidFill>
          </p:spPr>
          <p:txBody>
            <a:bodyPr wrap="square" lIns="0" tIns="0" rIns="0" bIns="0" rtlCol="0"/>
            <a:lstStyle/>
            <a:p/>
          </p:txBody>
        </p:sp>
        <p:sp>
          <p:nvSpPr>
            <p:cNvPr id="10" name="object 10"/>
            <p:cNvSpPr/>
            <p:nvPr/>
          </p:nvSpPr>
          <p:spPr>
            <a:xfrm>
              <a:off x="1321307" y="2097023"/>
              <a:ext cx="2566035" cy="327025"/>
            </a:xfrm>
            <a:custGeom>
              <a:avLst/>
              <a:gdLst/>
              <a:ahLst/>
              <a:cxnLst/>
              <a:rect l="l" t="t" r="r" b="b"/>
              <a:pathLst>
                <a:path w="2566035" h="327025">
                  <a:moveTo>
                    <a:pt x="27431" y="0"/>
                  </a:moveTo>
                  <a:lnTo>
                    <a:pt x="16716" y="2143"/>
                  </a:lnTo>
                  <a:lnTo>
                    <a:pt x="8000" y="8001"/>
                  </a:lnTo>
                  <a:lnTo>
                    <a:pt x="2143" y="16716"/>
                  </a:lnTo>
                  <a:lnTo>
                    <a:pt x="0" y="27432"/>
                  </a:lnTo>
                  <a:lnTo>
                    <a:pt x="0" y="298704"/>
                  </a:lnTo>
                  <a:lnTo>
                    <a:pt x="2143" y="309538"/>
                  </a:lnTo>
                  <a:lnTo>
                    <a:pt x="8000" y="318516"/>
                  </a:lnTo>
                  <a:lnTo>
                    <a:pt x="16716" y="324635"/>
                  </a:lnTo>
                  <a:lnTo>
                    <a:pt x="27431" y="326898"/>
                  </a:lnTo>
                  <a:lnTo>
                    <a:pt x="2537460" y="326898"/>
                  </a:lnTo>
                  <a:lnTo>
                    <a:pt x="2548294" y="324635"/>
                  </a:lnTo>
                  <a:lnTo>
                    <a:pt x="2557272" y="318516"/>
                  </a:lnTo>
                  <a:lnTo>
                    <a:pt x="2563391" y="309538"/>
                  </a:lnTo>
                  <a:lnTo>
                    <a:pt x="2565654" y="298704"/>
                  </a:lnTo>
                  <a:lnTo>
                    <a:pt x="2565654" y="27432"/>
                  </a:lnTo>
                  <a:lnTo>
                    <a:pt x="2563391" y="16716"/>
                  </a:lnTo>
                  <a:lnTo>
                    <a:pt x="2557272" y="8001"/>
                  </a:lnTo>
                  <a:lnTo>
                    <a:pt x="2548294" y="2143"/>
                  </a:lnTo>
                  <a:lnTo>
                    <a:pt x="2537460" y="0"/>
                  </a:lnTo>
                  <a:lnTo>
                    <a:pt x="27431"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1405127" y="1703324"/>
            <a:ext cx="2453640" cy="648970"/>
          </a:xfrm>
          <a:prstGeom prst="rect">
            <a:avLst/>
          </a:prstGeom>
        </p:spPr>
        <p:txBody>
          <a:bodyPr wrap="square" lIns="0" tIns="126364" rIns="0" bIns="0" rtlCol="0" vert="horz">
            <a:spAutoFit/>
          </a:bodyPr>
          <a:lstStyle/>
          <a:p>
            <a:pPr marL="743585">
              <a:lnSpc>
                <a:spcPct val="100000"/>
              </a:lnSpc>
              <a:spcBef>
                <a:spcPts val="994"/>
              </a:spcBef>
            </a:pPr>
            <a:r>
              <a:rPr dirty="0" sz="1300" spc="-10" b="1">
                <a:latin typeface="Arial"/>
                <a:cs typeface="Arial"/>
              </a:rPr>
              <a:t>Application</a:t>
            </a:r>
            <a:endParaRPr sz="1300">
              <a:latin typeface="Arial"/>
              <a:cs typeface="Arial"/>
            </a:endParaRPr>
          </a:p>
          <a:p>
            <a:pPr>
              <a:lnSpc>
                <a:spcPct val="100000"/>
              </a:lnSpc>
              <a:spcBef>
                <a:spcPts val="895"/>
              </a:spcBef>
            </a:pPr>
            <a:r>
              <a:rPr dirty="0" sz="1300" spc="-15" b="1">
                <a:latin typeface="Courier New"/>
                <a:cs typeface="Courier New"/>
              </a:rPr>
              <a:t>INSERT INTO</a:t>
            </a:r>
            <a:r>
              <a:rPr dirty="0" sz="1300" spc="-65" b="1">
                <a:latin typeface="Courier New"/>
                <a:cs typeface="Courier New"/>
              </a:rPr>
              <a:t> </a:t>
            </a:r>
            <a:r>
              <a:rPr dirty="0" sz="1300" spc="-20" b="1">
                <a:latin typeface="Courier New"/>
                <a:cs typeface="Courier New"/>
              </a:rPr>
              <a:t>EMPLOYEES...;</a:t>
            </a:r>
            <a:endParaRPr sz="1300">
              <a:latin typeface="Courier New"/>
              <a:cs typeface="Courier New"/>
            </a:endParaRPr>
          </a:p>
        </p:txBody>
      </p:sp>
      <p:sp>
        <p:nvSpPr>
          <p:cNvPr id="12" name="object 12"/>
          <p:cNvSpPr txBox="1"/>
          <p:nvPr/>
        </p:nvSpPr>
        <p:spPr>
          <a:xfrm>
            <a:off x="5097036" y="1992098"/>
            <a:ext cx="131826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EMPLOYEES</a:t>
            </a:r>
            <a:r>
              <a:rPr dirty="0" sz="1300" spc="-500" b="1">
                <a:latin typeface="Courier New"/>
                <a:cs typeface="Courier New"/>
              </a:rPr>
              <a:t> </a:t>
            </a:r>
            <a:r>
              <a:rPr dirty="0" sz="1300" spc="-10" b="1">
                <a:latin typeface="Arial"/>
                <a:cs typeface="Arial"/>
              </a:rPr>
              <a:t>table</a:t>
            </a:r>
            <a:endParaRPr sz="1300">
              <a:latin typeface="Arial"/>
              <a:cs typeface="Arial"/>
            </a:endParaRPr>
          </a:p>
        </p:txBody>
      </p:sp>
      <p:sp>
        <p:nvSpPr>
          <p:cNvPr id="13" name="object 13"/>
          <p:cNvSpPr txBox="1"/>
          <p:nvPr/>
        </p:nvSpPr>
        <p:spPr>
          <a:xfrm>
            <a:off x="1284712" y="2764721"/>
            <a:ext cx="155321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SECURE_EMP</a:t>
            </a:r>
            <a:r>
              <a:rPr dirty="0" sz="1300" spc="-465" b="1">
                <a:latin typeface="Courier New"/>
                <a:cs typeface="Courier New"/>
              </a:rPr>
              <a:t> </a:t>
            </a:r>
            <a:r>
              <a:rPr dirty="0" sz="1300" spc="-10" b="1">
                <a:latin typeface="Arial"/>
                <a:cs typeface="Arial"/>
              </a:rPr>
              <a:t>trigger</a:t>
            </a:r>
            <a:endParaRPr sz="1300">
              <a:latin typeface="Arial"/>
              <a:cs typeface="Arial"/>
            </a:endParaRPr>
          </a:p>
        </p:txBody>
      </p:sp>
      <p:sp>
        <p:nvSpPr>
          <p:cNvPr id="14" name="object 14"/>
          <p:cNvSpPr txBox="1"/>
          <p:nvPr/>
        </p:nvSpPr>
        <p:spPr>
          <a:xfrm>
            <a:off x="1809750" y="873506"/>
            <a:ext cx="412813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Creating </a:t>
            </a:r>
            <a:r>
              <a:rPr dirty="0" sz="2000" b="1">
                <a:latin typeface="Arial"/>
                <a:cs typeface="Arial"/>
              </a:rPr>
              <a:t>a </a:t>
            </a:r>
            <a:r>
              <a:rPr dirty="0" sz="2000" spc="-5" b="1">
                <a:latin typeface="Arial"/>
                <a:cs typeface="Arial"/>
              </a:rPr>
              <a:t>DML </a:t>
            </a:r>
            <a:r>
              <a:rPr dirty="0" sz="2000" b="1">
                <a:latin typeface="Arial"/>
                <a:cs typeface="Arial"/>
              </a:rPr>
              <a:t>Statement</a:t>
            </a:r>
            <a:r>
              <a:rPr dirty="0" sz="2000" spc="-20" b="1">
                <a:latin typeface="Arial"/>
                <a:cs typeface="Arial"/>
              </a:rPr>
              <a:t> </a:t>
            </a:r>
            <a:r>
              <a:rPr dirty="0" sz="2000" b="1">
                <a:latin typeface="Arial"/>
                <a:cs typeface="Arial"/>
              </a:rPr>
              <a:t>Trigger</a:t>
            </a:r>
            <a:endParaRPr sz="2000">
              <a:latin typeface="Arial"/>
              <a:cs typeface="Arial"/>
            </a:endParaRPr>
          </a:p>
        </p:txBody>
      </p:sp>
      <p:grpSp>
        <p:nvGrpSpPr>
          <p:cNvPr id="15" name="object 15"/>
          <p:cNvGrpSpPr/>
          <p:nvPr/>
        </p:nvGrpSpPr>
        <p:grpSpPr>
          <a:xfrm>
            <a:off x="2890380" y="2205989"/>
            <a:ext cx="3622040" cy="938530"/>
            <a:chOff x="2890380" y="2205989"/>
            <a:chExt cx="3622040" cy="938530"/>
          </a:xfrm>
        </p:grpSpPr>
        <p:sp>
          <p:nvSpPr>
            <p:cNvPr id="16" name="object 16"/>
            <p:cNvSpPr/>
            <p:nvPr/>
          </p:nvSpPr>
          <p:spPr>
            <a:xfrm>
              <a:off x="2897720" y="2534259"/>
              <a:ext cx="292925" cy="151955"/>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2902458" y="2674162"/>
              <a:ext cx="275844" cy="325374"/>
            </a:xfrm>
            <a:prstGeom prst="rect">
              <a:avLst/>
            </a:prstGeom>
            <a:blipFill>
              <a:blip r:embed="rId4" cstate="print"/>
              <a:stretch>
                <a:fillRect/>
              </a:stretch>
            </a:blipFill>
          </p:spPr>
          <p:txBody>
            <a:bodyPr wrap="square" lIns="0" tIns="0" rIns="0" bIns="0" rtlCol="0"/>
            <a:lstStyle/>
            <a:p/>
          </p:txBody>
        </p:sp>
        <p:sp>
          <p:nvSpPr>
            <p:cNvPr id="18" name="object 18"/>
            <p:cNvSpPr/>
            <p:nvPr/>
          </p:nvSpPr>
          <p:spPr>
            <a:xfrm>
              <a:off x="2890380" y="2987141"/>
              <a:ext cx="295440" cy="156756"/>
            </a:xfrm>
            <a:prstGeom prst="rect">
              <a:avLst/>
            </a:prstGeom>
            <a:blipFill>
              <a:blip r:embed="rId5" cstate="print"/>
              <a:stretch>
                <a:fillRect/>
              </a:stretch>
            </a:blipFill>
          </p:spPr>
          <p:txBody>
            <a:bodyPr wrap="square" lIns="0" tIns="0" rIns="0" bIns="0" rtlCol="0"/>
            <a:lstStyle/>
            <a:p/>
          </p:txBody>
        </p:sp>
        <p:sp>
          <p:nvSpPr>
            <p:cNvPr id="19" name="object 19"/>
            <p:cNvSpPr/>
            <p:nvPr/>
          </p:nvSpPr>
          <p:spPr>
            <a:xfrm>
              <a:off x="4050030" y="2205989"/>
              <a:ext cx="2462022" cy="781050"/>
            </a:xfrm>
            <a:prstGeom prst="rect">
              <a:avLst/>
            </a:prstGeom>
            <a:blipFill>
              <a:blip r:embed="rId6" cstate="print"/>
              <a:stretch>
                <a:fillRect/>
              </a:stretch>
            </a:blipFill>
          </p:spPr>
          <p:txBody>
            <a:bodyPr wrap="square" lIns="0" tIns="0" rIns="0" bIns="0" rtlCol="0"/>
            <a:lstStyle/>
            <a:p/>
          </p:txBody>
        </p:sp>
      </p:grpSp>
      <p:sp>
        <p:nvSpPr>
          <p:cNvPr id="20" name="object 20"/>
          <p:cNvSpPr txBox="1"/>
          <p:nvPr/>
        </p:nvSpPr>
        <p:spPr>
          <a:xfrm>
            <a:off x="1325880" y="3222688"/>
            <a:ext cx="5121910" cy="1762760"/>
          </a:xfrm>
          <a:prstGeom prst="rect">
            <a:avLst/>
          </a:prstGeom>
          <a:solidFill>
            <a:srgbClr val="CCCCCC"/>
          </a:solidFill>
          <a:ln w="20574">
            <a:solidFill>
              <a:srgbClr val="000000"/>
            </a:solidFill>
          </a:ln>
        </p:spPr>
        <p:txBody>
          <a:bodyPr wrap="square" lIns="0" tIns="39370" rIns="0" bIns="0" rtlCol="0" vert="horz">
            <a:spAutoFit/>
          </a:bodyPr>
          <a:lstStyle/>
          <a:p>
            <a:pPr marL="74930" marR="1523365">
              <a:lnSpc>
                <a:spcPts val="1310"/>
              </a:lnSpc>
              <a:spcBef>
                <a:spcPts val="310"/>
              </a:spcBef>
            </a:pPr>
            <a:r>
              <a:rPr dirty="0" sz="1300" spc="-15" b="1">
                <a:latin typeface="Courier New"/>
                <a:cs typeface="Courier New"/>
              </a:rPr>
              <a:t>CREATE OR REPLACE TRIGGER </a:t>
            </a:r>
            <a:r>
              <a:rPr dirty="0" sz="1300" spc="-20" b="1">
                <a:latin typeface="Courier New"/>
                <a:cs typeface="Courier New"/>
              </a:rPr>
              <a:t>secure_emp  </a:t>
            </a:r>
            <a:r>
              <a:rPr dirty="0" sz="1300" spc="-15" b="1">
                <a:latin typeface="Courier New"/>
                <a:cs typeface="Courier New"/>
              </a:rPr>
              <a:t>BEFORE INSERT ON employees</a:t>
            </a:r>
            <a:r>
              <a:rPr dirty="0" sz="1300" spc="-70" b="1">
                <a:latin typeface="Courier New"/>
                <a:cs typeface="Courier New"/>
              </a:rPr>
              <a:t> </a:t>
            </a:r>
            <a:r>
              <a:rPr dirty="0" sz="1300" spc="-20" b="1">
                <a:latin typeface="Courier New"/>
                <a:cs typeface="Courier New"/>
              </a:rPr>
              <a:t>BEGIN</a:t>
            </a:r>
            <a:endParaRPr sz="1300">
              <a:latin typeface="Courier New"/>
              <a:cs typeface="Courier New"/>
            </a:endParaRPr>
          </a:p>
          <a:p>
            <a:pPr marL="563245" marR="448309" indent="-391160">
              <a:lnSpc>
                <a:spcPts val="1310"/>
              </a:lnSpc>
              <a:spcBef>
                <a:spcPts val="10"/>
              </a:spcBef>
            </a:pPr>
            <a:r>
              <a:rPr dirty="0" sz="1300" spc="-15" b="1">
                <a:latin typeface="Courier New"/>
                <a:cs typeface="Courier New"/>
              </a:rPr>
              <a:t>IF </a:t>
            </a:r>
            <a:r>
              <a:rPr dirty="0" sz="1300" spc="-20" b="1">
                <a:latin typeface="Courier New"/>
                <a:cs typeface="Courier New"/>
              </a:rPr>
              <a:t>(TO_CHAR(SYSDATE,'DY') </a:t>
            </a:r>
            <a:r>
              <a:rPr dirty="0" sz="1300" spc="-15" b="1">
                <a:latin typeface="Courier New"/>
                <a:cs typeface="Courier New"/>
              </a:rPr>
              <a:t>IN ('SAT','SUN')) OR  </a:t>
            </a:r>
            <a:r>
              <a:rPr dirty="0" sz="1300" spc="-20" b="1">
                <a:latin typeface="Courier New"/>
                <a:cs typeface="Courier New"/>
              </a:rPr>
              <a:t>(TO_CHAR(SYSDATE,'HH24:MI')</a:t>
            </a:r>
            <a:endParaRPr sz="1300">
              <a:latin typeface="Courier New"/>
              <a:cs typeface="Courier New"/>
            </a:endParaRPr>
          </a:p>
          <a:p>
            <a:pPr marL="270510" marR="156210" indent="857885">
              <a:lnSpc>
                <a:spcPts val="1310"/>
              </a:lnSpc>
              <a:spcBef>
                <a:spcPts val="10"/>
              </a:spcBef>
            </a:pPr>
            <a:r>
              <a:rPr dirty="0" sz="1300" spc="-10" b="1">
                <a:latin typeface="Courier New"/>
                <a:cs typeface="Courier New"/>
              </a:rPr>
              <a:t>NOT </a:t>
            </a:r>
            <a:r>
              <a:rPr dirty="0" sz="1300" spc="-15" b="1">
                <a:latin typeface="Courier New"/>
                <a:cs typeface="Courier New"/>
              </a:rPr>
              <a:t>BETWEEN '08:00' </a:t>
            </a:r>
            <a:r>
              <a:rPr dirty="0" sz="1300" spc="-10" b="1">
                <a:latin typeface="Courier New"/>
                <a:cs typeface="Courier New"/>
              </a:rPr>
              <a:t>AND </a:t>
            </a:r>
            <a:r>
              <a:rPr dirty="0" sz="1300" spc="-15" b="1">
                <a:latin typeface="Courier New"/>
                <a:cs typeface="Courier New"/>
              </a:rPr>
              <a:t>'18:00') THEN  </a:t>
            </a:r>
            <a:r>
              <a:rPr dirty="0" sz="1300" spc="-20" b="1">
                <a:latin typeface="Courier New"/>
                <a:cs typeface="Courier New"/>
              </a:rPr>
              <a:t>RAISE_APPLICATION_ERROR(-20500, </a:t>
            </a:r>
            <a:r>
              <a:rPr dirty="0" sz="1300" spc="-15" b="1">
                <a:latin typeface="Courier New"/>
                <a:cs typeface="Courier New"/>
              </a:rPr>
              <a:t>'You may</a:t>
            </a:r>
            <a:r>
              <a:rPr dirty="0" sz="1300" spc="50" b="1">
                <a:latin typeface="Courier New"/>
                <a:cs typeface="Courier New"/>
              </a:rPr>
              <a:t> </a:t>
            </a:r>
            <a:r>
              <a:rPr dirty="0" sz="1300" spc="-20" b="1">
                <a:latin typeface="Courier New"/>
                <a:cs typeface="Courier New"/>
              </a:rPr>
              <a:t>insert'</a:t>
            </a:r>
            <a:endParaRPr sz="1300">
              <a:latin typeface="Courier New"/>
              <a:cs typeface="Courier New"/>
            </a:endParaRPr>
          </a:p>
          <a:p>
            <a:pPr marL="466090">
              <a:lnSpc>
                <a:spcPts val="1195"/>
              </a:lnSpc>
            </a:pPr>
            <a:r>
              <a:rPr dirty="0" sz="1300" spc="-15" b="1">
                <a:latin typeface="Courier New"/>
                <a:cs typeface="Courier New"/>
              </a:rPr>
              <a:t>||' into EMPLOYEES table only during</a:t>
            </a:r>
            <a:r>
              <a:rPr dirty="0" sz="1300" spc="-70" b="1">
                <a:latin typeface="Courier New"/>
                <a:cs typeface="Courier New"/>
              </a:rPr>
              <a:t> </a:t>
            </a:r>
            <a:r>
              <a:rPr dirty="0" sz="1300" spc="-10" b="1">
                <a:latin typeface="Courier New"/>
                <a:cs typeface="Courier New"/>
              </a:rPr>
              <a:t>'</a:t>
            </a:r>
            <a:endParaRPr sz="1300">
              <a:latin typeface="Courier New"/>
              <a:cs typeface="Courier New"/>
            </a:endParaRPr>
          </a:p>
          <a:p>
            <a:pPr marL="270510" marR="2499360" indent="195580">
              <a:lnSpc>
                <a:spcPts val="1310"/>
              </a:lnSpc>
              <a:spcBef>
                <a:spcPts val="130"/>
              </a:spcBef>
            </a:pPr>
            <a:r>
              <a:rPr dirty="0" sz="1300" spc="-15" b="1">
                <a:latin typeface="Courier New"/>
                <a:cs typeface="Courier New"/>
              </a:rPr>
              <a:t>||' business </a:t>
            </a:r>
            <a:r>
              <a:rPr dirty="0" sz="1300" spc="-20" b="1">
                <a:latin typeface="Courier New"/>
                <a:cs typeface="Courier New"/>
              </a:rPr>
              <a:t>hours.');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4930">
              <a:lnSpc>
                <a:spcPts val="1315"/>
              </a:lnSpc>
            </a:pPr>
            <a:r>
              <a:rPr dirty="0" sz="1300" spc="-20" b="1">
                <a:latin typeface="Courier New"/>
                <a:cs typeface="Courier New"/>
              </a:rPr>
              <a:t>END;</a:t>
            </a:r>
            <a:endParaRPr sz="1300">
              <a:latin typeface="Courier New"/>
              <a:cs typeface="Courier New"/>
            </a:endParaRPr>
          </a:p>
        </p:txBody>
      </p:sp>
      <p:grpSp>
        <p:nvGrpSpPr>
          <p:cNvPr id="21" name="object 21"/>
          <p:cNvGrpSpPr/>
          <p:nvPr/>
        </p:nvGrpSpPr>
        <p:grpSpPr>
          <a:xfrm>
            <a:off x="1456208" y="1977770"/>
            <a:ext cx="4759960" cy="1226185"/>
            <a:chOff x="1456208" y="1977770"/>
            <a:chExt cx="4759960" cy="1226185"/>
          </a:xfrm>
        </p:grpSpPr>
        <p:sp>
          <p:nvSpPr>
            <p:cNvPr id="22" name="object 22"/>
            <p:cNvSpPr/>
            <p:nvPr/>
          </p:nvSpPr>
          <p:spPr>
            <a:xfrm>
              <a:off x="3941063" y="1988057"/>
              <a:ext cx="544830" cy="207645"/>
            </a:xfrm>
            <a:custGeom>
              <a:avLst/>
              <a:gdLst/>
              <a:ahLst/>
              <a:cxnLst/>
              <a:rect l="l" t="t" r="r" b="b"/>
              <a:pathLst>
                <a:path w="544829" h="207644">
                  <a:moveTo>
                    <a:pt x="0" y="0"/>
                  </a:moveTo>
                  <a:lnTo>
                    <a:pt x="544830" y="0"/>
                  </a:lnTo>
                  <a:lnTo>
                    <a:pt x="544830" y="207264"/>
                  </a:lnTo>
                </a:path>
              </a:pathLst>
            </a:custGeom>
            <a:ln w="20574">
              <a:solidFill>
                <a:srgbClr val="000000"/>
              </a:solidFill>
            </a:ln>
          </p:spPr>
          <p:txBody>
            <a:bodyPr wrap="square" lIns="0" tIns="0" rIns="0" bIns="0" rtlCol="0"/>
            <a:lstStyle/>
            <a:p/>
          </p:txBody>
        </p:sp>
        <p:sp>
          <p:nvSpPr>
            <p:cNvPr id="23" name="object 23"/>
            <p:cNvSpPr/>
            <p:nvPr/>
          </p:nvSpPr>
          <p:spPr>
            <a:xfrm>
              <a:off x="4453127" y="2193797"/>
              <a:ext cx="66675" cy="66675"/>
            </a:xfrm>
            <a:custGeom>
              <a:avLst/>
              <a:gdLst/>
              <a:ahLst/>
              <a:cxnLst/>
              <a:rect l="l" t="t" r="r" b="b"/>
              <a:pathLst>
                <a:path w="66675" h="66675">
                  <a:moveTo>
                    <a:pt x="66294" y="0"/>
                  </a:moveTo>
                  <a:lnTo>
                    <a:pt x="0" y="0"/>
                  </a:lnTo>
                  <a:lnTo>
                    <a:pt x="33528" y="66294"/>
                  </a:lnTo>
                  <a:lnTo>
                    <a:pt x="66294" y="0"/>
                  </a:lnTo>
                  <a:close/>
                </a:path>
              </a:pathLst>
            </a:custGeom>
            <a:solidFill>
              <a:srgbClr val="000000"/>
            </a:solidFill>
          </p:spPr>
          <p:txBody>
            <a:bodyPr wrap="square" lIns="0" tIns="0" rIns="0" bIns="0" rtlCol="0"/>
            <a:lstStyle/>
            <a:p/>
          </p:txBody>
        </p:sp>
        <p:sp>
          <p:nvSpPr>
            <p:cNvPr id="24" name="object 24"/>
            <p:cNvSpPr/>
            <p:nvPr/>
          </p:nvSpPr>
          <p:spPr>
            <a:xfrm>
              <a:off x="3243071" y="2750819"/>
              <a:ext cx="807085" cy="0"/>
            </a:xfrm>
            <a:custGeom>
              <a:avLst/>
              <a:gdLst/>
              <a:ahLst/>
              <a:cxnLst/>
              <a:rect l="l" t="t" r="r" b="b"/>
              <a:pathLst>
                <a:path w="807085" h="0">
                  <a:moveTo>
                    <a:pt x="806957" y="0"/>
                  </a:moveTo>
                  <a:lnTo>
                    <a:pt x="0" y="0"/>
                  </a:lnTo>
                </a:path>
              </a:pathLst>
            </a:custGeom>
            <a:ln w="20574">
              <a:solidFill>
                <a:srgbClr val="000000"/>
              </a:solidFill>
            </a:ln>
          </p:spPr>
          <p:txBody>
            <a:bodyPr wrap="square" lIns="0" tIns="0" rIns="0" bIns="0" rtlCol="0"/>
            <a:lstStyle/>
            <a:p/>
          </p:txBody>
        </p:sp>
        <p:sp>
          <p:nvSpPr>
            <p:cNvPr id="25" name="object 25"/>
            <p:cNvSpPr/>
            <p:nvPr/>
          </p:nvSpPr>
          <p:spPr>
            <a:xfrm>
              <a:off x="3179063" y="2718053"/>
              <a:ext cx="66675" cy="66675"/>
            </a:xfrm>
            <a:custGeom>
              <a:avLst/>
              <a:gdLst/>
              <a:ahLst/>
              <a:cxnLst/>
              <a:rect l="l" t="t" r="r" b="b"/>
              <a:pathLst>
                <a:path w="66675" h="66675">
                  <a:moveTo>
                    <a:pt x="66293" y="0"/>
                  </a:moveTo>
                  <a:lnTo>
                    <a:pt x="0" y="32766"/>
                  </a:lnTo>
                  <a:lnTo>
                    <a:pt x="66293" y="66294"/>
                  </a:lnTo>
                  <a:lnTo>
                    <a:pt x="66293" y="0"/>
                  </a:lnTo>
                  <a:close/>
                </a:path>
              </a:pathLst>
            </a:custGeom>
            <a:solidFill>
              <a:srgbClr val="000000"/>
            </a:solidFill>
          </p:spPr>
          <p:txBody>
            <a:bodyPr wrap="square" lIns="0" tIns="0" rIns="0" bIns="0" rtlCol="0"/>
            <a:lstStyle/>
            <a:p/>
          </p:txBody>
        </p:sp>
        <p:sp>
          <p:nvSpPr>
            <p:cNvPr id="26" name="object 26"/>
            <p:cNvSpPr/>
            <p:nvPr/>
          </p:nvSpPr>
          <p:spPr>
            <a:xfrm>
              <a:off x="1456207" y="3022866"/>
              <a:ext cx="4759960" cy="180975"/>
            </a:xfrm>
            <a:custGeom>
              <a:avLst/>
              <a:gdLst/>
              <a:ahLst/>
              <a:cxnLst/>
              <a:rect l="l" t="t" r="r" b="b"/>
              <a:pathLst>
                <a:path w="4759960" h="180975">
                  <a:moveTo>
                    <a:pt x="1728838" y="749"/>
                  </a:moveTo>
                  <a:lnTo>
                    <a:pt x="1715998" y="0"/>
                  </a:lnTo>
                  <a:lnTo>
                    <a:pt x="1708746" y="749"/>
                  </a:lnTo>
                  <a:lnTo>
                    <a:pt x="1728838" y="749"/>
                  </a:lnTo>
                  <a:close/>
                </a:path>
                <a:path w="4759960" h="180975">
                  <a:moveTo>
                    <a:pt x="1780209" y="3797"/>
                  </a:moveTo>
                  <a:lnTo>
                    <a:pt x="1767370" y="3048"/>
                  </a:lnTo>
                  <a:lnTo>
                    <a:pt x="1687029" y="3048"/>
                  </a:lnTo>
                  <a:lnTo>
                    <a:pt x="1679790" y="3797"/>
                  </a:lnTo>
                  <a:lnTo>
                    <a:pt x="1780209" y="3797"/>
                  </a:lnTo>
                  <a:close/>
                </a:path>
                <a:path w="4759960" h="180975">
                  <a:moveTo>
                    <a:pt x="1831581" y="6845"/>
                  </a:moveTo>
                  <a:lnTo>
                    <a:pt x="1818741" y="6083"/>
                  </a:lnTo>
                  <a:lnTo>
                    <a:pt x="1658073" y="6083"/>
                  </a:lnTo>
                  <a:lnTo>
                    <a:pt x="1650822" y="6845"/>
                  </a:lnTo>
                  <a:lnTo>
                    <a:pt x="1831581" y="6845"/>
                  </a:lnTo>
                  <a:close/>
                </a:path>
                <a:path w="4759960" h="180975">
                  <a:moveTo>
                    <a:pt x="1882952" y="9893"/>
                  </a:moveTo>
                  <a:lnTo>
                    <a:pt x="1870113" y="9131"/>
                  </a:lnTo>
                  <a:lnTo>
                    <a:pt x="1629105" y="9131"/>
                  </a:lnTo>
                  <a:lnTo>
                    <a:pt x="1621866" y="9893"/>
                  </a:lnTo>
                  <a:lnTo>
                    <a:pt x="1882952" y="9893"/>
                  </a:lnTo>
                  <a:close/>
                </a:path>
                <a:path w="4759960" h="180975">
                  <a:moveTo>
                    <a:pt x="1934324" y="12941"/>
                  </a:moveTo>
                  <a:lnTo>
                    <a:pt x="1921484" y="12179"/>
                  </a:lnTo>
                  <a:lnTo>
                    <a:pt x="1600149" y="12179"/>
                  </a:lnTo>
                  <a:lnTo>
                    <a:pt x="1592910" y="12941"/>
                  </a:lnTo>
                  <a:lnTo>
                    <a:pt x="1934324" y="12941"/>
                  </a:lnTo>
                  <a:close/>
                </a:path>
                <a:path w="4759960" h="180975">
                  <a:moveTo>
                    <a:pt x="1985708" y="15989"/>
                  </a:moveTo>
                  <a:lnTo>
                    <a:pt x="1972856" y="15227"/>
                  </a:lnTo>
                  <a:lnTo>
                    <a:pt x="1571180" y="15227"/>
                  </a:lnTo>
                  <a:lnTo>
                    <a:pt x="1563941" y="15989"/>
                  </a:lnTo>
                  <a:lnTo>
                    <a:pt x="1985708" y="15989"/>
                  </a:lnTo>
                  <a:close/>
                </a:path>
                <a:path w="4759960" h="180975">
                  <a:moveTo>
                    <a:pt x="2037080" y="19037"/>
                  </a:moveTo>
                  <a:lnTo>
                    <a:pt x="2024240" y="18275"/>
                  </a:lnTo>
                  <a:lnTo>
                    <a:pt x="1542224" y="18275"/>
                  </a:lnTo>
                  <a:lnTo>
                    <a:pt x="1534985" y="19037"/>
                  </a:lnTo>
                  <a:lnTo>
                    <a:pt x="2037080" y="19037"/>
                  </a:lnTo>
                  <a:close/>
                </a:path>
                <a:path w="4759960" h="180975">
                  <a:moveTo>
                    <a:pt x="2088451" y="22085"/>
                  </a:moveTo>
                  <a:lnTo>
                    <a:pt x="2075611" y="21323"/>
                  </a:lnTo>
                  <a:lnTo>
                    <a:pt x="1513255" y="21323"/>
                  </a:lnTo>
                  <a:lnTo>
                    <a:pt x="1506016" y="22085"/>
                  </a:lnTo>
                  <a:lnTo>
                    <a:pt x="2088451" y="22085"/>
                  </a:lnTo>
                  <a:close/>
                </a:path>
                <a:path w="4759960" h="180975">
                  <a:moveTo>
                    <a:pt x="2139823" y="25133"/>
                  </a:moveTo>
                  <a:lnTo>
                    <a:pt x="2126983" y="24371"/>
                  </a:lnTo>
                  <a:lnTo>
                    <a:pt x="1484299" y="24371"/>
                  </a:lnTo>
                  <a:lnTo>
                    <a:pt x="1477060" y="25133"/>
                  </a:lnTo>
                  <a:lnTo>
                    <a:pt x="2139823" y="25133"/>
                  </a:lnTo>
                  <a:close/>
                </a:path>
                <a:path w="4759960" h="180975">
                  <a:moveTo>
                    <a:pt x="2191194" y="28181"/>
                  </a:moveTo>
                  <a:lnTo>
                    <a:pt x="2178354" y="27432"/>
                  </a:lnTo>
                  <a:lnTo>
                    <a:pt x="1455331" y="27432"/>
                  </a:lnTo>
                  <a:lnTo>
                    <a:pt x="1448092" y="28181"/>
                  </a:lnTo>
                  <a:lnTo>
                    <a:pt x="2191194" y="28181"/>
                  </a:lnTo>
                  <a:close/>
                </a:path>
                <a:path w="4759960" h="180975">
                  <a:moveTo>
                    <a:pt x="2242578" y="31229"/>
                  </a:moveTo>
                  <a:lnTo>
                    <a:pt x="2229726" y="30480"/>
                  </a:lnTo>
                  <a:lnTo>
                    <a:pt x="1426375" y="30480"/>
                  </a:lnTo>
                  <a:lnTo>
                    <a:pt x="1419136" y="31229"/>
                  </a:lnTo>
                  <a:lnTo>
                    <a:pt x="2242578" y="31229"/>
                  </a:lnTo>
                  <a:close/>
                </a:path>
                <a:path w="4759960" h="180975">
                  <a:moveTo>
                    <a:pt x="2293950" y="34277"/>
                  </a:moveTo>
                  <a:lnTo>
                    <a:pt x="2281097" y="33528"/>
                  </a:lnTo>
                  <a:lnTo>
                    <a:pt x="1397406" y="33528"/>
                  </a:lnTo>
                  <a:lnTo>
                    <a:pt x="1390167" y="34277"/>
                  </a:lnTo>
                  <a:lnTo>
                    <a:pt x="2293950" y="34277"/>
                  </a:lnTo>
                  <a:close/>
                </a:path>
                <a:path w="4759960" h="180975">
                  <a:moveTo>
                    <a:pt x="2345321" y="37325"/>
                  </a:moveTo>
                  <a:lnTo>
                    <a:pt x="2332482" y="36576"/>
                  </a:lnTo>
                  <a:lnTo>
                    <a:pt x="1368450" y="36576"/>
                  </a:lnTo>
                  <a:lnTo>
                    <a:pt x="1361211" y="37325"/>
                  </a:lnTo>
                  <a:lnTo>
                    <a:pt x="2345321" y="37325"/>
                  </a:lnTo>
                  <a:close/>
                </a:path>
                <a:path w="4759960" h="180975">
                  <a:moveTo>
                    <a:pt x="2396693" y="40373"/>
                  </a:moveTo>
                  <a:lnTo>
                    <a:pt x="2383853" y="39624"/>
                  </a:lnTo>
                  <a:lnTo>
                    <a:pt x="1339481" y="39624"/>
                  </a:lnTo>
                  <a:lnTo>
                    <a:pt x="1332242" y="40373"/>
                  </a:lnTo>
                  <a:lnTo>
                    <a:pt x="2396693" y="40373"/>
                  </a:lnTo>
                  <a:close/>
                </a:path>
                <a:path w="4759960" h="180975">
                  <a:moveTo>
                    <a:pt x="2448064" y="43421"/>
                  </a:moveTo>
                  <a:lnTo>
                    <a:pt x="2435225" y="42672"/>
                  </a:lnTo>
                  <a:lnTo>
                    <a:pt x="1310525" y="42672"/>
                  </a:lnTo>
                  <a:lnTo>
                    <a:pt x="1303286" y="43421"/>
                  </a:lnTo>
                  <a:lnTo>
                    <a:pt x="2448064" y="43421"/>
                  </a:lnTo>
                  <a:close/>
                </a:path>
                <a:path w="4759960" h="180975">
                  <a:moveTo>
                    <a:pt x="2499436" y="46469"/>
                  </a:moveTo>
                  <a:lnTo>
                    <a:pt x="2486596" y="45707"/>
                  </a:lnTo>
                  <a:lnTo>
                    <a:pt x="1281557" y="45707"/>
                  </a:lnTo>
                  <a:lnTo>
                    <a:pt x="1274318" y="46469"/>
                  </a:lnTo>
                  <a:lnTo>
                    <a:pt x="2499436" y="46469"/>
                  </a:lnTo>
                  <a:close/>
                </a:path>
                <a:path w="4759960" h="180975">
                  <a:moveTo>
                    <a:pt x="2550820" y="49517"/>
                  </a:moveTo>
                  <a:lnTo>
                    <a:pt x="2537968" y="48755"/>
                  </a:lnTo>
                  <a:lnTo>
                    <a:pt x="1252601" y="48755"/>
                  </a:lnTo>
                  <a:lnTo>
                    <a:pt x="1245362" y="49517"/>
                  </a:lnTo>
                  <a:lnTo>
                    <a:pt x="2550820" y="49517"/>
                  </a:lnTo>
                  <a:close/>
                </a:path>
                <a:path w="4759960" h="180975">
                  <a:moveTo>
                    <a:pt x="2602192" y="52565"/>
                  </a:moveTo>
                  <a:lnTo>
                    <a:pt x="2589352" y="51803"/>
                  </a:lnTo>
                  <a:lnTo>
                    <a:pt x="1223632" y="51803"/>
                  </a:lnTo>
                  <a:lnTo>
                    <a:pt x="1216393" y="52565"/>
                  </a:lnTo>
                  <a:lnTo>
                    <a:pt x="2602192" y="52565"/>
                  </a:lnTo>
                  <a:close/>
                </a:path>
                <a:path w="4759960" h="180975">
                  <a:moveTo>
                    <a:pt x="2653563" y="55613"/>
                  </a:moveTo>
                  <a:lnTo>
                    <a:pt x="2640723" y="54851"/>
                  </a:lnTo>
                  <a:lnTo>
                    <a:pt x="1194676" y="54851"/>
                  </a:lnTo>
                  <a:lnTo>
                    <a:pt x="1187437" y="55613"/>
                  </a:lnTo>
                  <a:lnTo>
                    <a:pt x="2653563" y="55613"/>
                  </a:lnTo>
                  <a:close/>
                </a:path>
                <a:path w="4759960" h="180975">
                  <a:moveTo>
                    <a:pt x="2704935" y="58661"/>
                  </a:moveTo>
                  <a:lnTo>
                    <a:pt x="2692095" y="57899"/>
                  </a:lnTo>
                  <a:lnTo>
                    <a:pt x="1165720" y="57899"/>
                  </a:lnTo>
                  <a:lnTo>
                    <a:pt x="1158468" y="58661"/>
                  </a:lnTo>
                  <a:lnTo>
                    <a:pt x="2704935" y="58661"/>
                  </a:lnTo>
                  <a:close/>
                </a:path>
                <a:path w="4759960" h="180975">
                  <a:moveTo>
                    <a:pt x="2756306" y="61709"/>
                  </a:moveTo>
                  <a:lnTo>
                    <a:pt x="2743466" y="60947"/>
                  </a:lnTo>
                  <a:lnTo>
                    <a:pt x="1136751" y="60947"/>
                  </a:lnTo>
                  <a:lnTo>
                    <a:pt x="1129512" y="61709"/>
                  </a:lnTo>
                  <a:lnTo>
                    <a:pt x="2756306" y="61709"/>
                  </a:lnTo>
                  <a:close/>
                </a:path>
                <a:path w="4759960" h="180975">
                  <a:moveTo>
                    <a:pt x="2807690" y="64757"/>
                  </a:moveTo>
                  <a:lnTo>
                    <a:pt x="2794838" y="64008"/>
                  </a:lnTo>
                  <a:lnTo>
                    <a:pt x="1107795" y="64008"/>
                  </a:lnTo>
                  <a:lnTo>
                    <a:pt x="1100556" y="64757"/>
                  </a:lnTo>
                  <a:lnTo>
                    <a:pt x="2807690" y="64757"/>
                  </a:lnTo>
                  <a:close/>
                </a:path>
                <a:path w="4759960" h="180975">
                  <a:moveTo>
                    <a:pt x="2859062" y="67805"/>
                  </a:moveTo>
                  <a:lnTo>
                    <a:pt x="2846209" y="67056"/>
                  </a:lnTo>
                  <a:lnTo>
                    <a:pt x="1078826" y="67056"/>
                  </a:lnTo>
                  <a:lnTo>
                    <a:pt x="1071587" y="67805"/>
                  </a:lnTo>
                  <a:lnTo>
                    <a:pt x="2859062" y="67805"/>
                  </a:lnTo>
                  <a:close/>
                </a:path>
                <a:path w="4759960" h="180975">
                  <a:moveTo>
                    <a:pt x="2910433" y="70853"/>
                  </a:moveTo>
                  <a:lnTo>
                    <a:pt x="2897594" y="70104"/>
                  </a:lnTo>
                  <a:lnTo>
                    <a:pt x="1049870" y="70104"/>
                  </a:lnTo>
                  <a:lnTo>
                    <a:pt x="1042631" y="70853"/>
                  </a:lnTo>
                  <a:lnTo>
                    <a:pt x="2910433" y="70853"/>
                  </a:lnTo>
                  <a:close/>
                </a:path>
                <a:path w="4759960" h="180975">
                  <a:moveTo>
                    <a:pt x="2961805" y="73901"/>
                  </a:moveTo>
                  <a:lnTo>
                    <a:pt x="2948965" y="73152"/>
                  </a:lnTo>
                  <a:lnTo>
                    <a:pt x="1020902" y="73152"/>
                  </a:lnTo>
                  <a:lnTo>
                    <a:pt x="1013663" y="73901"/>
                  </a:lnTo>
                  <a:lnTo>
                    <a:pt x="2961805" y="73901"/>
                  </a:lnTo>
                  <a:close/>
                </a:path>
                <a:path w="4759960" h="180975">
                  <a:moveTo>
                    <a:pt x="3013176" y="76949"/>
                  </a:moveTo>
                  <a:lnTo>
                    <a:pt x="3000337" y="76200"/>
                  </a:lnTo>
                  <a:lnTo>
                    <a:pt x="991946" y="76200"/>
                  </a:lnTo>
                  <a:lnTo>
                    <a:pt x="984707" y="76949"/>
                  </a:lnTo>
                  <a:lnTo>
                    <a:pt x="3013176" y="76949"/>
                  </a:lnTo>
                  <a:close/>
                </a:path>
                <a:path w="4759960" h="180975">
                  <a:moveTo>
                    <a:pt x="3064548" y="79997"/>
                  </a:moveTo>
                  <a:lnTo>
                    <a:pt x="3051708" y="79248"/>
                  </a:lnTo>
                  <a:lnTo>
                    <a:pt x="962977" y="79248"/>
                  </a:lnTo>
                  <a:lnTo>
                    <a:pt x="955738" y="79997"/>
                  </a:lnTo>
                  <a:lnTo>
                    <a:pt x="3064548" y="79997"/>
                  </a:lnTo>
                  <a:close/>
                </a:path>
                <a:path w="4759960" h="180975">
                  <a:moveTo>
                    <a:pt x="3115932" y="83045"/>
                  </a:moveTo>
                  <a:lnTo>
                    <a:pt x="3103080" y="82283"/>
                  </a:lnTo>
                  <a:lnTo>
                    <a:pt x="934021" y="82283"/>
                  </a:lnTo>
                  <a:lnTo>
                    <a:pt x="926782" y="83045"/>
                  </a:lnTo>
                  <a:lnTo>
                    <a:pt x="3115932" y="83045"/>
                  </a:lnTo>
                  <a:close/>
                </a:path>
                <a:path w="4759960" h="180975">
                  <a:moveTo>
                    <a:pt x="3167303" y="86093"/>
                  </a:moveTo>
                  <a:lnTo>
                    <a:pt x="3154451" y="85331"/>
                  </a:lnTo>
                  <a:lnTo>
                    <a:pt x="905052" y="85331"/>
                  </a:lnTo>
                  <a:lnTo>
                    <a:pt x="897813" y="86093"/>
                  </a:lnTo>
                  <a:lnTo>
                    <a:pt x="3167303" y="86093"/>
                  </a:lnTo>
                  <a:close/>
                </a:path>
                <a:path w="4759960" h="180975">
                  <a:moveTo>
                    <a:pt x="3218675" y="89141"/>
                  </a:moveTo>
                  <a:lnTo>
                    <a:pt x="3205835" y="88379"/>
                  </a:lnTo>
                  <a:lnTo>
                    <a:pt x="876096" y="88379"/>
                  </a:lnTo>
                  <a:lnTo>
                    <a:pt x="868857" y="89141"/>
                  </a:lnTo>
                  <a:lnTo>
                    <a:pt x="3218675" y="89141"/>
                  </a:lnTo>
                  <a:close/>
                </a:path>
                <a:path w="4759960" h="180975">
                  <a:moveTo>
                    <a:pt x="3270046" y="92189"/>
                  </a:moveTo>
                  <a:lnTo>
                    <a:pt x="3257207" y="91427"/>
                  </a:lnTo>
                  <a:lnTo>
                    <a:pt x="847128" y="91427"/>
                  </a:lnTo>
                  <a:lnTo>
                    <a:pt x="839889" y="92189"/>
                  </a:lnTo>
                  <a:lnTo>
                    <a:pt x="3270046" y="92189"/>
                  </a:lnTo>
                  <a:close/>
                </a:path>
                <a:path w="4759960" h="180975">
                  <a:moveTo>
                    <a:pt x="3321418" y="95237"/>
                  </a:moveTo>
                  <a:lnTo>
                    <a:pt x="3308578" y="94475"/>
                  </a:lnTo>
                  <a:lnTo>
                    <a:pt x="818172" y="94475"/>
                  </a:lnTo>
                  <a:lnTo>
                    <a:pt x="810933" y="95237"/>
                  </a:lnTo>
                  <a:lnTo>
                    <a:pt x="3321418" y="95237"/>
                  </a:lnTo>
                  <a:close/>
                </a:path>
                <a:path w="4759960" h="180975">
                  <a:moveTo>
                    <a:pt x="3372789" y="98285"/>
                  </a:moveTo>
                  <a:lnTo>
                    <a:pt x="3359950" y="97523"/>
                  </a:lnTo>
                  <a:lnTo>
                    <a:pt x="789203" y="97523"/>
                  </a:lnTo>
                  <a:lnTo>
                    <a:pt x="781964" y="98285"/>
                  </a:lnTo>
                  <a:lnTo>
                    <a:pt x="3372789" y="98285"/>
                  </a:lnTo>
                  <a:close/>
                </a:path>
                <a:path w="4759960" h="180975">
                  <a:moveTo>
                    <a:pt x="3424174" y="101333"/>
                  </a:moveTo>
                  <a:lnTo>
                    <a:pt x="3411321" y="100571"/>
                  </a:lnTo>
                  <a:lnTo>
                    <a:pt x="760247" y="100571"/>
                  </a:lnTo>
                  <a:lnTo>
                    <a:pt x="753008" y="101333"/>
                  </a:lnTo>
                  <a:lnTo>
                    <a:pt x="3424174" y="101333"/>
                  </a:lnTo>
                  <a:close/>
                </a:path>
                <a:path w="4759960" h="180975">
                  <a:moveTo>
                    <a:pt x="3475545" y="104381"/>
                  </a:moveTo>
                  <a:lnTo>
                    <a:pt x="3462705" y="103632"/>
                  </a:lnTo>
                  <a:lnTo>
                    <a:pt x="731278" y="103632"/>
                  </a:lnTo>
                  <a:lnTo>
                    <a:pt x="724039" y="104381"/>
                  </a:lnTo>
                  <a:lnTo>
                    <a:pt x="3475545" y="104381"/>
                  </a:lnTo>
                  <a:close/>
                </a:path>
                <a:path w="4759960" h="180975">
                  <a:moveTo>
                    <a:pt x="3526917" y="107429"/>
                  </a:moveTo>
                  <a:lnTo>
                    <a:pt x="3514077" y="106680"/>
                  </a:lnTo>
                  <a:lnTo>
                    <a:pt x="702322" y="106680"/>
                  </a:lnTo>
                  <a:lnTo>
                    <a:pt x="695083" y="107429"/>
                  </a:lnTo>
                  <a:lnTo>
                    <a:pt x="3526917" y="107429"/>
                  </a:lnTo>
                  <a:close/>
                </a:path>
                <a:path w="4759960" h="180975">
                  <a:moveTo>
                    <a:pt x="3578288" y="110477"/>
                  </a:moveTo>
                  <a:lnTo>
                    <a:pt x="3565448" y="109728"/>
                  </a:lnTo>
                  <a:lnTo>
                    <a:pt x="673366" y="109728"/>
                  </a:lnTo>
                  <a:lnTo>
                    <a:pt x="666115" y="110477"/>
                  </a:lnTo>
                  <a:lnTo>
                    <a:pt x="3578288" y="110477"/>
                  </a:lnTo>
                  <a:close/>
                </a:path>
                <a:path w="4759960" h="180975">
                  <a:moveTo>
                    <a:pt x="3629660" y="113525"/>
                  </a:moveTo>
                  <a:lnTo>
                    <a:pt x="3616820" y="112776"/>
                  </a:lnTo>
                  <a:lnTo>
                    <a:pt x="644398" y="112776"/>
                  </a:lnTo>
                  <a:lnTo>
                    <a:pt x="637159" y="113525"/>
                  </a:lnTo>
                  <a:lnTo>
                    <a:pt x="3629660" y="113525"/>
                  </a:lnTo>
                  <a:close/>
                </a:path>
                <a:path w="4759960" h="180975">
                  <a:moveTo>
                    <a:pt x="3681044" y="116573"/>
                  </a:moveTo>
                  <a:lnTo>
                    <a:pt x="3668191" y="115824"/>
                  </a:lnTo>
                  <a:lnTo>
                    <a:pt x="615442" y="115824"/>
                  </a:lnTo>
                  <a:lnTo>
                    <a:pt x="608190" y="116573"/>
                  </a:lnTo>
                  <a:lnTo>
                    <a:pt x="3681044" y="116573"/>
                  </a:lnTo>
                  <a:close/>
                </a:path>
                <a:path w="4759960" h="180975">
                  <a:moveTo>
                    <a:pt x="3732415" y="119621"/>
                  </a:moveTo>
                  <a:lnTo>
                    <a:pt x="3719563" y="118872"/>
                  </a:lnTo>
                  <a:lnTo>
                    <a:pt x="586473" y="118872"/>
                  </a:lnTo>
                  <a:lnTo>
                    <a:pt x="579234" y="119621"/>
                  </a:lnTo>
                  <a:lnTo>
                    <a:pt x="3732415" y="119621"/>
                  </a:lnTo>
                  <a:close/>
                </a:path>
                <a:path w="4759960" h="180975">
                  <a:moveTo>
                    <a:pt x="3783787" y="122669"/>
                  </a:moveTo>
                  <a:lnTo>
                    <a:pt x="3770947" y="121907"/>
                  </a:lnTo>
                  <a:lnTo>
                    <a:pt x="557517" y="121907"/>
                  </a:lnTo>
                  <a:lnTo>
                    <a:pt x="550278" y="122669"/>
                  </a:lnTo>
                  <a:lnTo>
                    <a:pt x="3783787" y="122669"/>
                  </a:lnTo>
                  <a:close/>
                </a:path>
                <a:path w="4759960" h="180975">
                  <a:moveTo>
                    <a:pt x="3835158" y="125717"/>
                  </a:moveTo>
                  <a:lnTo>
                    <a:pt x="3822319" y="124955"/>
                  </a:lnTo>
                  <a:lnTo>
                    <a:pt x="528548" y="124955"/>
                  </a:lnTo>
                  <a:lnTo>
                    <a:pt x="521309" y="125717"/>
                  </a:lnTo>
                  <a:lnTo>
                    <a:pt x="3835158" y="125717"/>
                  </a:lnTo>
                  <a:close/>
                </a:path>
                <a:path w="4759960" h="180975">
                  <a:moveTo>
                    <a:pt x="3886530" y="128765"/>
                  </a:moveTo>
                  <a:lnTo>
                    <a:pt x="3873690" y="128003"/>
                  </a:lnTo>
                  <a:lnTo>
                    <a:pt x="499592" y="128003"/>
                  </a:lnTo>
                  <a:lnTo>
                    <a:pt x="492353" y="128765"/>
                  </a:lnTo>
                  <a:lnTo>
                    <a:pt x="3886530" y="128765"/>
                  </a:lnTo>
                  <a:close/>
                </a:path>
                <a:path w="4759960" h="180975">
                  <a:moveTo>
                    <a:pt x="3937901" y="131813"/>
                  </a:moveTo>
                  <a:lnTo>
                    <a:pt x="3925062" y="131051"/>
                  </a:lnTo>
                  <a:lnTo>
                    <a:pt x="470623" y="131051"/>
                  </a:lnTo>
                  <a:lnTo>
                    <a:pt x="463384" y="131813"/>
                  </a:lnTo>
                  <a:lnTo>
                    <a:pt x="3937901" y="131813"/>
                  </a:lnTo>
                  <a:close/>
                </a:path>
                <a:path w="4759960" h="180975">
                  <a:moveTo>
                    <a:pt x="3989286" y="134861"/>
                  </a:moveTo>
                  <a:lnTo>
                    <a:pt x="3976433" y="134099"/>
                  </a:lnTo>
                  <a:lnTo>
                    <a:pt x="441667" y="134099"/>
                  </a:lnTo>
                  <a:lnTo>
                    <a:pt x="434428" y="134861"/>
                  </a:lnTo>
                  <a:lnTo>
                    <a:pt x="3989286" y="134861"/>
                  </a:lnTo>
                  <a:close/>
                </a:path>
                <a:path w="4759960" h="180975">
                  <a:moveTo>
                    <a:pt x="4040657" y="137909"/>
                  </a:moveTo>
                  <a:lnTo>
                    <a:pt x="4027805" y="137147"/>
                  </a:lnTo>
                  <a:lnTo>
                    <a:pt x="412699" y="137147"/>
                  </a:lnTo>
                  <a:lnTo>
                    <a:pt x="405460" y="137909"/>
                  </a:lnTo>
                  <a:lnTo>
                    <a:pt x="4040657" y="137909"/>
                  </a:lnTo>
                  <a:close/>
                </a:path>
                <a:path w="4759960" h="180975">
                  <a:moveTo>
                    <a:pt x="4092029" y="140957"/>
                  </a:moveTo>
                  <a:lnTo>
                    <a:pt x="4079189" y="140208"/>
                  </a:lnTo>
                  <a:lnTo>
                    <a:pt x="383743" y="140208"/>
                  </a:lnTo>
                  <a:lnTo>
                    <a:pt x="376504" y="140957"/>
                  </a:lnTo>
                  <a:lnTo>
                    <a:pt x="4092029" y="140957"/>
                  </a:lnTo>
                  <a:close/>
                </a:path>
                <a:path w="4759960" h="180975">
                  <a:moveTo>
                    <a:pt x="4143400" y="144005"/>
                  </a:moveTo>
                  <a:lnTo>
                    <a:pt x="4130560" y="143256"/>
                  </a:lnTo>
                  <a:lnTo>
                    <a:pt x="354774" y="143256"/>
                  </a:lnTo>
                  <a:lnTo>
                    <a:pt x="347535" y="144005"/>
                  </a:lnTo>
                  <a:lnTo>
                    <a:pt x="4143400" y="144005"/>
                  </a:lnTo>
                  <a:close/>
                </a:path>
                <a:path w="4759960" h="180975">
                  <a:moveTo>
                    <a:pt x="4194772" y="147053"/>
                  </a:moveTo>
                  <a:lnTo>
                    <a:pt x="4181932" y="146304"/>
                  </a:lnTo>
                  <a:lnTo>
                    <a:pt x="325818" y="146304"/>
                  </a:lnTo>
                  <a:lnTo>
                    <a:pt x="318579" y="147053"/>
                  </a:lnTo>
                  <a:lnTo>
                    <a:pt x="4194772" y="147053"/>
                  </a:lnTo>
                  <a:close/>
                </a:path>
                <a:path w="4759960" h="180975">
                  <a:moveTo>
                    <a:pt x="4246143" y="150101"/>
                  </a:moveTo>
                  <a:lnTo>
                    <a:pt x="4233303" y="149352"/>
                  </a:lnTo>
                  <a:lnTo>
                    <a:pt x="296849" y="149352"/>
                  </a:lnTo>
                  <a:lnTo>
                    <a:pt x="289610" y="150101"/>
                  </a:lnTo>
                  <a:lnTo>
                    <a:pt x="4246143" y="150101"/>
                  </a:lnTo>
                  <a:close/>
                </a:path>
                <a:path w="4759960" h="180975">
                  <a:moveTo>
                    <a:pt x="4297527" y="153149"/>
                  </a:moveTo>
                  <a:lnTo>
                    <a:pt x="4284675" y="152400"/>
                  </a:lnTo>
                  <a:lnTo>
                    <a:pt x="267893" y="152400"/>
                  </a:lnTo>
                  <a:lnTo>
                    <a:pt x="260654" y="153149"/>
                  </a:lnTo>
                  <a:lnTo>
                    <a:pt x="4297527" y="153149"/>
                  </a:lnTo>
                  <a:close/>
                </a:path>
                <a:path w="4759960" h="180975">
                  <a:moveTo>
                    <a:pt x="4348899" y="156197"/>
                  </a:moveTo>
                  <a:lnTo>
                    <a:pt x="4336059" y="155448"/>
                  </a:lnTo>
                  <a:lnTo>
                    <a:pt x="238925" y="155448"/>
                  </a:lnTo>
                  <a:lnTo>
                    <a:pt x="231686" y="156197"/>
                  </a:lnTo>
                  <a:lnTo>
                    <a:pt x="4348899" y="156197"/>
                  </a:lnTo>
                  <a:close/>
                </a:path>
                <a:path w="4759960" h="180975">
                  <a:moveTo>
                    <a:pt x="4400270" y="159245"/>
                  </a:moveTo>
                  <a:lnTo>
                    <a:pt x="4387431" y="158483"/>
                  </a:lnTo>
                  <a:lnTo>
                    <a:pt x="209969" y="158483"/>
                  </a:lnTo>
                  <a:lnTo>
                    <a:pt x="202730" y="159245"/>
                  </a:lnTo>
                  <a:lnTo>
                    <a:pt x="4400270" y="159245"/>
                  </a:lnTo>
                  <a:close/>
                </a:path>
                <a:path w="4759960" h="180975">
                  <a:moveTo>
                    <a:pt x="4451642" y="162293"/>
                  </a:moveTo>
                  <a:lnTo>
                    <a:pt x="4438802" y="161531"/>
                  </a:lnTo>
                  <a:lnTo>
                    <a:pt x="181013" y="161531"/>
                  </a:lnTo>
                  <a:lnTo>
                    <a:pt x="173761" y="162293"/>
                  </a:lnTo>
                  <a:lnTo>
                    <a:pt x="4451642" y="162293"/>
                  </a:lnTo>
                  <a:close/>
                </a:path>
                <a:path w="4759960" h="180975">
                  <a:moveTo>
                    <a:pt x="4503013" y="165341"/>
                  </a:moveTo>
                  <a:lnTo>
                    <a:pt x="4490174" y="164579"/>
                  </a:lnTo>
                  <a:lnTo>
                    <a:pt x="152044" y="164579"/>
                  </a:lnTo>
                  <a:lnTo>
                    <a:pt x="144805" y="165341"/>
                  </a:lnTo>
                  <a:lnTo>
                    <a:pt x="4503013" y="165341"/>
                  </a:lnTo>
                  <a:close/>
                </a:path>
                <a:path w="4759960" h="180975">
                  <a:moveTo>
                    <a:pt x="4554385" y="168389"/>
                  </a:moveTo>
                  <a:lnTo>
                    <a:pt x="4541545" y="167627"/>
                  </a:lnTo>
                  <a:lnTo>
                    <a:pt x="123088" y="167627"/>
                  </a:lnTo>
                  <a:lnTo>
                    <a:pt x="115849" y="168389"/>
                  </a:lnTo>
                  <a:lnTo>
                    <a:pt x="4554385" y="168389"/>
                  </a:lnTo>
                  <a:close/>
                </a:path>
                <a:path w="4759960" h="180975">
                  <a:moveTo>
                    <a:pt x="4605769" y="171437"/>
                  </a:moveTo>
                  <a:lnTo>
                    <a:pt x="4592917" y="170675"/>
                  </a:lnTo>
                  <a:lnTo>
                    <a:pt x="94119" y="170675"/>
                  </a:lnTo>
                  <a:lnTo>
                    <a:pt x="86880" y="171437"/>
                  </a:lnTo>
                  <a:lnTo>
                    <a:pt x="4605769" y="171437"/>
                  </a:lnTo>
                  <a:close/>
                </a:path>
                <a:path w="4759960" h="180975">
                  <a:moveTo>
                    <a:pt x="4657141" y="174485"/>
                  </a:moveTo>
                  <a:lnTo>
                    <a:pt x="4644301" y="173723"/>
                  </a:lnTo>
                  <a:lnTo>
                    <a:pt x="65163" y="173723"/>
                  </a:lnTo>
                  <a:lnTo>
                    <a:pt x="57924" y="174485"/>
                  </a:lnTo>
                  <a:lnTo>
                    <a:pt x="4657141" y="174485"/>
                  </a:lnTo>
                  <a:close/>
                </a:path>
                <a:path w="4759960" h="180975">
                  <a:moveTo>
                    <a:pt x="4708512" y="177533"/>
                  </a:moveTo>
                  <a:lnTo>
                    <a:pt x="4695672" y="176771"/>
                  </a:lnTo>
                  <a:lnTo>
                    <a:pt x="36195" y="176771"/>
                  </a:lnTo>
                  <a:lnTo>
                    <a:pt x="28956" y="177533"/>
                  </a:lnTo>
                  <a:lnTo>
                    <a:pt x="4708512" y="177533"/>
                  </a:lnTo>
                  <a:close/>
                </a:path>
                <a:path w="4759960" h="180975">
                  <a:moveTo>
                    <a:pt x="4759884" y="180581"/>
                  </a:moveTo>
                  <a:lnTo>
                    <a:pt x="4747044" y="179832"/>
                  </a:lnTo>
                  <a:lnTo>
                    <a:pt x="7239" y="179832"/>
                  </a:lnTo>
                  <a:lnTo>
                    <a:pt x="0" y="180581"/>
                  </a:lnTo>
                  <a:lnTo>
                    <a:pt x="4759884" y="180581"/>
                  </a:lnTo>
                  <a:close/>
                </a:path>
              </a:pathLst>
            </a:custGeom>
            <a:solidFill>
              <a:srgbClr val="99CCFF"/>
            </a:solidFill>
          </p:spPr>
          <p:txBody>
            <a:bodyPr wrap="square" lIns="0" tIns="0" rIns="0" bIns="0" rtlCol="0"/>
            <a:lstStyle/>
            <a:p/>
          </p:txBody>
        </p:sp>
      </p:grpSp>
      <p:sp>
        <p:nvSpPr>
          <p:cNvPr id="27" name="object 27"/>
          <p:cNvSpPr txBox="1"/>
          <p:nvPr/>
        </p:nvSpPr>
        <p:spPr>
          <a:xfrm>
            <a:off x="743204" y="5619272"/>
            <a:ext cx="6162675" cy="241935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Creating </a:t>
            </a:r>
            <a:r>
              <a:rPr dirty="0" sz="1300" spc="10" b="1">
                <a:latin typeface="Arial"/>
                <a:cs typeface="Arial"/>
              </a:rPr>
              <a:t>a DML </a:t>
            </a:r>
            <a:r>
              <a:rPr dirty="0" sz="1300" spc="5" b="1">
                <a:latin typeface="Arial"/>
                <a:cs typeface="Arial"/>
              </a:rPr>
              <a:t>Statement</a:t>
            </a:r>
            <a:r>
              <a:rPr dirty="0" sz="1300" spc="-10" b="1">
                <a:latin typeface="Arial"/>
                <a:cs typeface="Arial"/>
              </a:rPr>
              <a:t> </a:t>
            </a:r>
            <a:r>
              <a:rPr dirty="0" sz="1300" spc="5" b="1">
                <a:latin typeface="Arial"/>
                <a:cs typeface="Arial"/>
              </a:rPr>
              <a:t>Trigger</a:t>
            </a:r>
            <a:endParaRPr sz="1300">
              <a:latin typeface="Arial"/>
              <a:cs typeface="Arial"/>
            </a:endParaRPr>
          </a:p>
          <a:p>
            <a:pPr marL="137795" marR="73025">
              <a:lnSpc>
                <a:spcPct val="103099"/>
              </a:lnSpc>
              <a:spcBef>
                <a:spcPts val="265"/>
              </a:spcBef>
            </a:pP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this</a:t>
            </a:r>
            <a:r>
              <a:rPr dirty="0" sz="1300" spc="15">
                <a:latin typeface="Times New Roman"/>
                <a:cs typeface="Times New Roman"/>
              </a:rPr>
              <a:t> </a:t>
            </a:r>
            <a:r>
              <a:rPr dirty="0" sz="1300" spc="5">
                <a:latin typeface="Times New Roman"/>
                <a:cs typeface="Times New Roman"/>
              </a:rPr>
              <a:t>example,</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SECURE_EMP</a:t>
            </a:r>
            <a:r>
              <a:rPr dirty="0" sz="1300" spc="-450">
                <a:latin typeface="Courier New"/>
                <a:cs typeface="Courier New"/>
              </a:rPr>
              <a:t> </a:t>
            </a:r>
            <a:r>
              <a:rPr dirty="0" sz="1300" spc="5">
                <a:latin typeface="Times New Roman"/>
                <a:cs typeface="Times New Roman"/>
              </a:rPr>
              <a:t>database</a:t>
            </a:r>
            <a:r>
              <a:rPr dirty="0" sz="1300" spc="15">
                <a:latin typeface="Times New Roman"/>
                <a:cs typeface="Times New Roman"/>
              </a:rPr>
              <a:t> </a:t>
            </a:r>
            <a:r>
              <a:rPr dirty="0" sz="1300" spc="5">
                <a:latin typeface="Times New Roman"/>
                <a:cs typeface="Times New Roman"/>
              </a:rPr>
              <a:t>trigger</a:t>
            </a:r>
            <a:r>
              <a:rPr dirty="0" sz="1300" spc="10">
                <a:latin typeface="Times New Roman"/>
                <a:cs typeface="Times New Roman"/>
              </a:rPr>
              <a:t> </a:t>
            </a:r>
            <a:r>
              <a:rPr dirty="0" sz="1300" spc="5">
                <a:latin typeface="Times New Roman"/>
                <a:cs typeface="Times New Roman"/>
              </a:rPr>
              <a:t>is</a:t>
            </a:r>
            <a:r>
              <a:rPr dirty="0" sz="1300" spc="15">
                <a:latin typeface="Times New Roman"/>
                <a:cs typeface="Times New Roman"/>
              </a:rPr>
              <a:t> </a:t>
            </a:r>
            <a:r>
              <a:rPr dirty="0" sz="1300" spc="5">
                <a:latin typeface="Times New Roman"/>
                <a:cs typeface="Times New Roman"/>
              </a:rPr>
              <a:t>a </a:t>
            </a:r>
            <a:r>
              <a:rPr dirty="0" sz="1300" spc="15">
                <a:latin typeface="Courier New"/>
                <a:cs typeface="Courier New"/>
              </a:rPr>
              <a:t>BEFORE</a:t>
            </a:r>
            <a:r>
              <a:rPr dirty="0" sz="1300" spc="-434">
                <a:latin typeface="Courier New"/>
                <a:cs typeface="Courier New"/>
              </a:rPr>
              <a:t> </a:t>
            </a:r>
            <a:r>
              <a:rPr dirty="0" sz="1300" spc="5">
                <a:latin typeface="Times New Roman"/>
                <a:cs typeface="Times New Roman"/>
              </a:rPr>
              <a:t>statement</a:t>
            </a:r>
            <a:r>
              <a:rPr dirty="0" sz="1300" spc="20">
                <a:latin typeface="Times New Roman"/>
                <a:cs typeface="Times New Roman"/>
              </a:rPr>
              <a:t> </a:t>
            </a:r>
            <a:r>
              <a:rPr dirty="0" sz="1300" spc="5">
                <a:latin typeface="Times New Roman"/>
                <a:cs typeface="Times New Roman"/>
              </a:rPr>
              <a:t>trigger</a:t>
            </a:r>
            <a:r>
              <a:rPr dirty="0" sz="1300" spc="15">
                <a:latin typeface="Times New Roman"/>
                <a:cs typeface="Times New Roman"/>
              </a:rPr>
              <a:t> </a:t>
            </a:r>
            <a:r>
              <a:rPr dirty="0" sz="1300" spc="5">
                <a:latin typeface="Times New Roman"/>
                <a:cs typeface="Times New Roman"/>
              </a:rPr>
              <a:t>that  prevents the </a:t>
            </a:r>
            <a:r>
              <a:rPr dirty="0" sz="1300" spc="15">
                <a:latin typeface="Courier New"/>
                <a:cs typeface="Courier New"/>
              </a:rPr>
              <a:t>INSERT</a:t>
            </a:r>
            <a:r>
              <a:rPr dirty="0" sz="1300" spc="-300">
                <a:latin typeface="Courier New"/>
                <a:cs typeface="Courier New"/>
              </a:rPr>
              <a:t> </a:t>
            </a:r>
            <a:r>
              <a:rPr dirty="0" sz="1300" spc="5">
                <a:latin typeface="Times New Roman"/>
                <a:cs typeface="Times New Roman"/>
              </a:rPr>
              <a:t>operation from succeeding if the business condition is violated. In  this case, the trigger restricts inserts into the </a:t>
            </a:r>
            <a:r>
              <a:rPr dirty="0" sz="1300" spc="15">
                <a:latin typeface="Courier New"/>
                <a:cs typeface="Courier New"/>
              </a:rPr>
              <a:t>EMPLOYEES </a:t>
            </a:r>
            <a:r>
              <a:rPr dirty="0" sz="1300" spc="5">
                <a:latin typeface="Times New Roman"/>
                <a:cs typeface="Times New Roman"/>
              </a:rPr>
              <a:t>table during certain business  hours, Monday through</a:t>
            </a:r>
            <a:r>
              <a:rPr dirty="0" sz="1300" spc="-15">
                <a:latin typeface="Times New Roman"/>
                <a:cs typeface="Times New Roman"/>
              </a:rPr>
              <a:t> </a:t>
            </a:r>
            <a:r>
              <a:rPr dirty="0" sz="1300">
                <a:latin typeface="Times New Roman"/>
                <a:cs typeface="Times New Roman"/>
              </a:rPr>
              <a:t>Friday.</a:t>
            </a:r>
            <a:endParaRPr sz="1300">
              <a:latin typeface="Times New Roman"/>
              <a:cs typeface="Times New Roman"/>
            </a:endParaRPr>
          </a:p>
          <a:p>
            <a:pPr marL="137795" marR="179070">
              <a:lnSpc>
                <a:spcPct val="106100"/>
              </a:lnSpc>
              <a:spcBef>
                <a:spcPts val="245"/>
              </a:spcBef>
            </a:pPr>
            <a:r>
              <a:rPr dirty="0" sz="1300" spc="5">
                <a:latin typeface="Times New Roman"/>
                <a:cs typeface="Times New Roman"/>
              </a:rPr>
              <a:t>If a user attempts to insert a </a:t>
            </a:r>
            <a:r>
              <a:rPr dirty="0" sz="1300" spc="10">
                <a:latin typeface="Times New Roman"/>
                <a:cs typeface="Times New Roman"/>
              </a:rPr>
              <a:t>row </a:t>
            </a:r>
            <a:r>
              <a:rPr dirty="0" sz="1300" spc="5">
                <a:latin typeface="Times New Roman"/>
                <a:cs typeface="Times New Roman"/>
              </a:rPr>
              <a:t>into the </a:t>
            </a:r>
            <a:r>
              <a:rPr dirty="0" sz="1300" spc="15">
                <a:latin typeface="Courier New"/>
                <a:cs typeface="Courier New"/>
              </a:rPr>
              <a:t>EMPLOYEES</a:t>
            </a:r>
            <a:r>
              <a:rPr dirty="0" sz="1300" spc="-345">
                <a:latin typeface="Courier New"/>
                <a:cs typeface="Courier New"/>
              </a:rPr>
              <a:t> </a:t>
            </a:r>
            <a:r>
              <a:rPr dirty="0" sz="1300" spc="5">
                <a:latin typeface="Times New Roman"/>
                <a:cs typeface="Times New Roman"/>
              </a:rPr>
              <a:t>table </a:t>
            </a:r>
            <a:r>
              <a:rPr dirty="0" sz="1300" spc="10">
                <a:latin typeface="Times New Roman"/>
                <a:cs typeface="Times New Roman"/>
              </a:rPr>
              <a:t>on </a:t>
            </a:r>
            <a:r>
              <a:rPr dirty="0" sz="1300" spc="5">
                <a:latin typeface="Times New Roman"/>
                <a:cs typeface="Times New Roman"/>
              </a:rPr>
              <a:t>Saturday, then the user  sees an error message, the trigger fails, and the triggering statement is rolled</a:t>
            </a:r>
            <a:r>
              <a:rPr dirty="0" sz="1300" spc="80">
                <a:latin typeface="Times New Roman"/>
                <a:cs typeface="Times New Roman"/>
              </a:rPr>
              <a:t> </a:t>
            </a:r>
            <a:r>
              <a:rPr dirty="0" sz="1300" spc="5">
                <a:latin typeface="Times New Roman"/>
                <a:cs typeface="Times New Roman"/>
              </a:rPr>
              <a:t>back.</a:t>
            </a:r>
            <a:endParaRPr sz="1300">
              <a:latin typeface="Times New Roman"/>
              <a:cs typeface="Times New Roman"/>
            </a:endParaRPr>
          </a:p>
          <a:p>
            <a:pPr marL="137795">
              <a:lnSpc>
                <a:spcPts val="1505"/>
              </a:lnSpc>
            </a:pPr>
            <a:r>
              <a:rPr dirty="0" sz="1300" spc="10">
                <a:latin typeface="Times New Roman"/>
                <a:cs typeface="Times New Roman"/>
              </a:rPr>
              <a:t>Remember </a:t>
            </a:r>
            <a:r>
              <a:rPr dirty="0" sz="1300" spc="5">
                <a:latin typeface="Times New Roman"/>
                <a:cs typeface="Times New Roman"/>
              </a:rPr>
              <a:t>that the </a:t>
            </a:r>
            <a:r>
              <a:rPr dirty="0" sz="1300" spc="15">
                <a:latin typeface="Courier New"/>
                <a:cs typeface="Courier New"/>
              </a:rPr>
              <a:t>RAISE_APPLICATION_ERROR</a:t>
            </a:r>
            <a:r>
              <a:rPr dirty="0" sz="1300" spc="-390">
                <a:latin typeface="Courier New"/>
                <a:cs typeface="Courier New"/>
              </a:rPr>
              <a:t> </a:t>
            </a:r>
            <a:r>
              <a:rPr dirty="0" sz="1300" spc="5">
                <a:latin typeface="Times New Roman"/>
                <a:cs typeface="Times New Roman"/>
              </a:rPr>
              <a:t>is a server-side built-in procedure</a:t>
            </a:r>
            <a:endParaRPr sz="1300">
              <a:latin typeface="Times New Roman"/>
              <a:cs typeface="Times New Roman"/>
            </a:endParaRPr>
          </a:p>
          <a:p>
            <a:pPr marL="137795">
              <a:lnSpc>
                <a:spcPct val="100000"/>
              </a:lnSpc>
              <a:spcBef>
                <a:spcPts val="95"/>
              </a:spcBef>
            </a:pPr>
            <a:r>
              <a:rPr dirty="0" sz="1300" spc="5">
                <a:latin typeface="Times New Roman"/>
                <a:cs typeface="Times New Roman"/>
              </a:rPr>
              <a:t>that returns an error to the user and causes the </a:t>
            </a:r>
            <a:r>
              <a:rPr dirty="0" sz="1300" spc="10">
                <a:latin typeface="Times New Roman"/>
                <a:cs typeface="Times New Roman"/>
              </a:rPr>
              <a:t>PL/SQL </a:t>
            </a:r>
            <a:r>
              <a:rPr dirty="0" sz="1300" spc="5">
                <a:latin typeface="Times New Roman"/>
                <a:cs typeface="Times New Roman"/>
              </a:rPr>
              <a:t>block to</a:t>
            </a:r>
            <a:r>
              <a:rPr dirty="0" sz="1300" spc="30">
                <a:latin typeface="Times New Roman"/>
                <a:cs typeface="Times New Roman"/>
              </a:rPr>
              <a:t> </a:t>
            </a:r>
            <a:r>
              <a:rPr dirty="0" sz="1300" spc="5">
                <a:latin typeface="Times New Roman"/>
                <a:cs typeface="Times New Roman"/>
              </a:rPr>
              <a:t>fail.</a:t>
            </a:r>
            <a:endParaRPr sz="1300">
              <a:latin typeface="Times New Roman"/>
              <a:cs typeface="Times New Roman"/>
            </a:endParaRPr>
          </a:p>
          <a:p>
            <a:pPr marL="137795" marR="5080">
              <a:lnSpc>
                <a:spcPct val="101499"/>
              </a:lnSpc>
              <a:spcBef>
                <a:spcPts val="400"/>
              </a:spcBef>
            </a:pPr>
            <a:r>
              <a:rPr dirty="0" sz="1300" spc="10">
                <a:latin typeface="Times New Roman"/>
                <a:cs typeface="Times New Roman"/>
              </a:rPr>
              <a:t>When </a:t>
            </a:r>
            <a:r>
              <a:rPr dirty="0" sz="1300" spc="5">
                <a:latin typeface="Times New Roman"/>
                <a:cs typeface="Times New Roman"/>
              </a:rPr>
              <a:t>a database trigger fails, the triggering statement is automatically rolled back </a:t>
            </a:r>
            <a:r>
              <a:rPr dirty="0" sz="1300" spc="10">
                <a:latin typeface="Times New Roman"/>
                <a:cs typeface="Times New Roman"/>
              </a:rPr>
              <a:t>by </a:t>
            </a:r>
            <a:r>
              <a:rPr dirty="0" sz="1300" spc="5">
                <a:latin typeface="Times New Roman"/>
                <a:cs typeface="Times New Roman"/>
              </a:rPr>
              <a:t>the  Oracle</a:t>
            </a:r>
            <a:r>
              <a:rPr dirty="0" sz="1300">
                <a:latin typeface="Times New Roman"/>
                <a:cs typeface="Times New Roman"/>
              </a:rPr>
              <a:t> </a:t>
            </a:r>
            <a:r>
              <a:rPr dirty="0" sz="1300" spc="5">
                <a:latin typeface="Times New Roman"/>
                <a:cs typeface="Times New Roman"/>
              </a:rPr>
              <a:t>server</a:t>
            </a:r>
            <a:endParaRPr sz="1300">
              <a:latin typeface="Times New Roman"/>
              <a:cs typeface="Times New Roman"/>
            </a:endParaRPr>
          </a:p>
        </p:txBody>
      </p:sp>
      <p:sp>
        <p:nvSpPr>
          <p:cNvPr id="29" name="object 2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30" name="object 3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11</a:t>
            </a:r>
            <a:endParaRPr baseline="-18518" sz="1800">
              <a:latin typeface="Arial"/>
              <a:cs typeface="Arial"/>
            </a:endParaRPr>
          </a:p>
        </p:txBody>
      </p:sp>
      <p:sp>
        <p:nvSpPr>
          <p:cNvPr id="31" name="object 3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8" name="object 2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099947" y="1967102"/>
            <a:ext cx="1527175" cy="1266825"/>
            <a:chOff x="1099947" y="1967102"/>
            <a:chExt cx="1527175" cy="1266825"/>
          </a:xfrm>
        </p:grpSpPr>
        <p:sp>
          <p:nvSpPr>
            <p:cNvPr id="4" name="object 4"/>
            <p:cNvSpPr/>
            <p:nvPr/>
          </p:nvSpPr>
          <p:spPr>
            <a:xfrm>
              <a:off x="1107186" y="1974341"/>
              <a:ext cx="1513332" cy="1252727"/>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103376" y="1970531"/>
              <a:ext cx="1520190" cy="1259840"/>
            </a:xfrm>
            <a:custGeom>
              <a:avLst/>
              <a:gdLst/>
              <a:ahLst/>
              <a:cxnLst/>
              <a:rect l="l" t="t" r="r" b="b"/>
              <a:pathLst>
                <a:path w="1520189" h="1259839">
                  <a:moveTo>
                    <a:pt x="1520190" y="0"/>
                  </a:moveTo>
                  <a:lnTo>
                    <a:pt x="0" y="0"/>
                  </a:lnTo>
                  <a:lnTo>
                    <a:pt x="0" y="1259585"/>
                  </a:lnTo>
                  <a:lnTo>
                    <a:pt x="1520190" y="1259585"/>
                  </a:lnTo>
                  <a:lnTo>
                    <a:pt x="1520190" y="0"/>
                  </a:lnTo>
                  <a:close/>
                </a:path>
              </a:pathLst>
            </a:custGeom>
            <a:ln w="6858">
              <a:solidFill>
                <a:srgbClr val="000000"/>
              </a:solidFill>
            </a:ln>
          </p:spPr>
          <p:txBody>
            <a:bodyPr wrap="square" lIns="0" tIns="0" rIns="0" bIns="0" rtlCol="0"/>
            <a:lstStyle/>
            <a:p/>
          </p:txBody>
        </p:sp>
      </p:grpSp>
      <p:grpSp>
        <p:nvGrpSpPr>
          <p:cNvPr id="6" name="object 6"/>
          <p:cNvGrpSpPr/>
          <p:nvPr/>
        </p:nvGrpSpPr>
        <p:grpSpPr>
          <a:xfrm>
            <a:off x="2735198" y="1476375"/>
            <a:ext cx="3938270" cy="3475990"/>
            <a:chOff x="2735198" y="1476375"/>
            <a:chExt cx="3938270" cy="3475990"/>
          </a:xfrm>
        </p:grpSpPr>
        <p:sp>
          <p:nvSpPr>
            <p:cNvPr id="7" name="object 7"/>
            <p:cNvSpPr/>
            <p:nvPr/>
          </p:nvSpPr>
          <p:spPr>
            <a:xfrm>
              <a:off x="2742437" y="1483613"/>
              <a:ext cx="3924300" cy="3106674"/>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2738627" y="1479804"/>
              <a:ext cx="3931285" cy="3114040"/>
            </a:xfrm>
            <a:custGeom>
              <a:avLst/>
              <a:gdLst/>
              <a:ahLst/>
              <a:cxnLst/>
              <a:rect l="l" t="t" r="r" b="b"/>
              <a:pathLst>
                <a:path w="3931284" h="3114040">
                  <a:moveTo>
                    <a:pt x="3931158" y="0"/>
                  </a:moveTo>
                  <a:lnTo>
                    <a:pt x="0" y="0"/>
                  </a:lnTo>
                  <a:lnTo>
                    <a:pt x="0" y="3113531"/>
                  </a:lnTo>
                  <a:lnTo>
                    <a:pt x="3931158" y="3113531"/>
                  </a:lnTo>
                  <a:lnTo>
                    <a:pt x="3931158" y="0"/>
                  </a:lnTo>
                  <a:close/>
                </a:path>
              </a:pathLst>
            </a:custGeom>
            <a:ln w="6858">
              <a:solidFill>
                <a:srgbClr val="000000"/>
              </a:solidFill>
            </a:ln>
          </p:spPr>
          <p:txBody>
            <a:bodyPr wrap="square" lIns="0" tIns="0" rIns="0" bIns="0" rtlCol="0"/>
            <a:lstStyle/>
            <a:p/>
          </p:txBody>
        </p:sp>
        <p:sp>
          <p:nvSpPr>
            <p:cNvPr id="9" name="object 9"/>
            <p:cNvSpPr/>
            <p:nvPr/>
          </p:nvSpPr>
          <p:spPr>
            <a:xfrm>
              <a:off x="4813553" y="4645151"/>
              <a:ext cx="296545" cy="296545"/>
            </a:xfrm>
            <a:custGeom>
              <a:avLst/>
              <a:gdLst/>
              <a:ahLst/>
              <a:cxnLst/>
              <a:rect l="l" t="t" r="r" b="b"/>
              <a:pathLst>
                <a:path w="296545" h="296545">
                  <a:moveTo>
                    <a:pt x="147827" y="0"/>
                  </a:moveTo>
                  <a:lnTo>
                    <a:pt x="101144" y="7546"/>
                  </a:lnTo>
                  <a:lnTo>
                    <a:pt x="60569" y="28553"/>
                  </a:lnTo>
                  <a:lnTo>
                    <a:pt x="28553" y="60569"/>
                  </a:lnTo>
                  <a:lnTo>
                    <a:pt x="7546" y="101144"/>
                  </a:lnTo>
                  <a:lnTo>
                    <a:pt x="0" y="147827"/>
                  </a:lnTo>
                  <a:lnTo>
                    <a:pt x="7546" y="194590"/>
                  </a:lnTo>
                  <a:lnTo>
                    <a:pt x="28553" y="235354"/>
                  </a:lnTo>
                  <a:lnTo>
                    <a:pt x="60569" y="267596"/>
                  </a:lnTo>
                  <a:lnTo>
                    <a:pt x="101144" y="288791"/>
                  </a:lnTo>
                  <a:lnTo>
                    <a:pt x="147827" y="296417"/>
                  </a:lnTo>
                  <a:lnTo>
                    <a:pt x="194590" y="288791"/>
                  </a:lnTo>
                  <a:lnTo>
                    <a:pt x="235354" y="267596"/>
                  </a:lnTo>
                  <a:lnTo>
                    <a:pt x="267596" y="235354"/>
                  </a:lnTo>
                  <a:lnTo>
                    <a:pt x="288791" y="194590"/>
                  </a:lnTo>
                  <a:lnTo>
                    <a:pt x="296417" y="147827"/>
                  </a:lnTo>
                  <a:lnTo>
                    <a:pt x="288791" y="101144"/>
                  </a:lnTo>
                  <a:lnTo>
                    <a:pt x="267596" y="60569"/>
                  </a:lnTo>
                  <a:lnTo>
                    <a:pt x="235354" y="28553"/>
                  </a:lnTo>
                  <a:lnTo>
                    <a:pt x="194590" y="7546"/>
                  </a:lnTo>
                  <a:lnTo>
                    <a:pt x="147827" y="0"/>
                  </a:lnTo>
                  <a:close/>
                </a:path>
              </a:pathLst>
            </a:custGeom>
            <a:solidFill>
              <a:srgbClr val="99CC00"/>
            </a:solidFill>
          </p:spPr>
          <p:txBody>
            <a:bodyPr wrap="square" lIns="0" tIns="0" rIns="0" bIns="0" rtlCol="0"/>
            <a:lstStyle/>
            <a:p/>
          </p:txBody>
        </p:sp>
        <p:sp>
          <p:nvSpPr>
            <p:cNvPr id="10" name="object 10"/>
            <p:cNvSpPr/>
            <p:nvPr/>
          </p:nvSpPr>
          <p:spPr>
            <a:xfrm>
              <a:off x="4813553" y="4645151"/>
              <a:ext cx="296545" cy="296545"/>
            </a:xfrm>
            <a:custGeom>
              <a:avLst/>
              <a:gdLst/>
              <a:ahLst/>
              <a:cxnLst/>
              <a:rect l="l" t="t" r="r" b="b"/>
              <a:pathLst>
                <a:path w="296545" h="296545">
                  <a:moveTo>
                    <a:pt x="296417" y="147827"/>
                  </a:moveTo>
                  <a:lnTo>
                    <a:pt x="288791" y="101144"/>
                  </a:lnTo>
                  <a:lnTo>
                    <a:pt x="267596" y="60569"/>
                  </a:lnTo>
                  <a:lnTo>
                    <a:pt x="235354" y="28553"/>
                  </a:lnTo>
                  <a:lnTo>
                    <a:pt x="194590" y="7546"/>
                  </a:lnTo>
                  <a:lnTo>
                    <a:pt x="147827" y="0"/>
                  </a:lnTo>
                  <a:lnTo>
                    <a:pt x="101144" y="7546"/>
                  </a:lnTo>
                  <a:lnTo>
                    <a:pt x="60569" y="28553"/>
                  </a:lnTo>
                  <a:lnTo>
                    <a:pt x="28553" y="60569"/>
                  </a:lnTo>
                  <a:lnTo>
                    <a:pt x="7546" y="101144"/>
                  </a:lnTo>
                  <a:lnTo>
                    <a:pt x="0" y="147827"/>
                  </a:lnTo>
                  <a:lnTo>
                    <a:pt x="7546" y="194590"/>
                  </a:lnTo>
                  <a:lnTo>
                    <a:pt x="28553" y="235354"/>
                  </a:lnTo>
                  <a:lnTo>
                    <a:pt x="60569" y="267596"/>
                  </a:lnTo>
                  <a:lnTo>
                    <a:pt x="101144" y="288791"/>
                  </a:lnTo>
                  <a:lnTo>
                    <a:pt x="147827" y="296417"/>
                  </a:lnTo>
                  <a:lnTo>
                    <a:pt x="194590" y="288791"/>
                  </a:lnTo>
                  <a:lnTo>
                    <a:pt x="235354" y="267596"/>
                  </a:lnTo>
                  <a:lnTo>
                    <a:pt x="267596" y="235354"/>
                  </a:lnTo>
                  <a:lnTo>
                    <a:pt x="288791" y="194590"/>
                  </a:lnTo>
                  <a:lnTo>
                    <a:pt x="296417" y="147827"/>
                  </a:lnTo>
                  <a:close/>
                </a:path>
              </a:pathLst>
            </a:custGeom>
            <a:ln w="20574">
              <a:solidFill>
                <a:srgbClr val="000000"/>
              </a:solidFill>
            </a:ln>
          </p:spPr>
          <p:txBody>
            <a:bodyPr wrap="square" lIns="0" tIns="0" rIns="0" bIns="0" rtlCol="0"/>
            <a:lstStyle/>
            <a:p/>
          </p:txBody>
        </p:sp>
      </p:grpSp>
      <p:grpSp>
        <p:nvGrpSpPr>
          <p:cNvPr id="11" name="object 11"/>
          <p:cNvGrpSpPr/>
          <p:nvPr/>
        </p:nvGrpSpPr>
        <p:grpSpPr>
          <a:xfrm>
            <a:off x="1641729" y="3326510"/>
            <a:ext cx="317500" cy="317500"/>
            <a:chOff x="1641729" y="3326510"/>
            <a:chExt cx="317500" cy="317500"/>
          </a:xfrm>
        </p:grpSpPr>
        <p:sp>
          <p:nvSpPr>
            <p:cNvPr id="12" name="object 12"/>
            <p:cNvSpPr/>
            <p:nvPr/>
          </p:nvSpPr>
          <p:spPr>
            <a:xfrm>
              <a:off x="1652016" y="3336797"/>
              <a:ext cx="296545" cy="296545"/>
            </a:xfrm>
            <a:custGeom>
              <a:avLst/>
              <a:gdLst/>
              <a:ahLst/>
              <a:cxnLst/>
              <a:rect l="l" t="t" r="r" b="b"/>
              <a:pathLst>
                <a:path w="296544" h="296545">
                  <a:moveTo>
                    <a:pt x="147828" y="0"/>
                  </a:moveTo>
                  <a:lnTo>
                    <a:pt x="101144" y="7546"/>
                  </a:lnTo>
                  <a:lnTo>
                    <a:pt x="60569" y="28553"/>
                  </a:lnTo>
                  <a:lnTo>
                    <a:pt x="28553" y="60569"/>
                  </a:lnTo>
                  <a:lnTo>
                    <a:pt x="7546" y="101144"/>
                  </a:lnTo>
                  <a:lnTo>
                    <a:pt x="0" y="147827"/>
                  </a:lnTo>
                  <a:lnTo>
                    <a:pt x="7546" y="194590"/>
                  </a:lnTo>
                  <a:lnTo>
                    <a:pt x="28553" y="235354"/>
                  </a:lnTo>
                  <a:lnTo>
                    <a:pt x="60569" y="267596"/>
                  </a:lnTo>
                  <a:lnTo>
                    <a:pt x="101144" y="288791"/>
                  </a:lnTo>
                  <a:lnTo>
                    <a:pt x="147828" y="296417"/>
                  </a:lnTo>
                  <a:lnTo>
                    <a:pt x="194590" y="288791"/>
                  </a:lnTo>
                  <a:lnTo>
                    <a:pt x="235354" y="267596"/>
                  </a:lnTo>
                  <a:lnTo>
                    <a:pt x="267596" y="235354"/>
                  </a:lnTo>
                  <a:lnTo>
                    <a:pt x="288791" y="194590"/>
                  </a:lnTo>
                  <a:lnTo>
                    <a:pt x="296418" y="147827"/>
                  </a:lnTo>
                  <a:lnTo>
                    <a:pt x="288791" y="101144"/>
                  </a:lnTo>
                  <a:lnTo>
                    <a:pt x="267596" y="60569"/>
                  </a:lnTo>
                  <a:lnTo>
                    <a:pt x="235354" y="28553"/>
                  </a:lnTo>
                  <a:lnTo>
                    <a:pt x="194590" y="7546"/>
                  </a:lnTo>
                  <a:lnTo>
                    <a:pt x="147828" y="0"/>
                  </a:lnTo>
                  <a:close/>
                </a:path>
              </a:pathLst>
            </a:custGeom>
            <a:solidFill>
              <a:srgbClr val="99CC00"/>
            </a:solidFill>
          </p:spPr>
          <p:txBody>
            <a:bodyPr wrap="square" lIns="0" tIns="0" rIns="0" bIns="0" rtlCol="0"/>
            <a:lstStyle/>
            <a:p/>
          </p:txBody>
        </p:sp>
        <p:sp>
          <p:nvSpPr>
            <p:cNvPr id="13" name="object 13"/>
            <p:cNvSpPr/>
            <p:nvPr/>
          </p:nvSpPr>
          <p:spPr>
            <a:xfrm>
              <a:off x="1652016" y="3336797"/>
              <a:ext cx="296545" cy="296545"/>
            </a:xfrm>
            <a:custGeom>
              <a:avLst/>
              <a:gdLst/>
              <a:ahLst/>
              <a:cxnLst/>
              <a:rect l="l" t="t" r="r" b="b"/>
              <a:pathLst>
                <a:path w="296544" h="296545">
                  <a:moveTo>
                    <a:pt x="296418" y="147827"/>
                  </a:moveTo>
                  <a:lnTo>
                    <a:pt x="288791" y="101144"/>
                  </a:lnTo>
                  <a:lnTo>
                    <a:pt x="267596" y="60569"/>
                  </a:lnTo>
                  <a:lnTo>
                    <a:pt x="235354" y="28553"/>
                  </a:lnTo>
                  <a:lnTo>
                    <a:pt x="194590" y="7546"/>
                  </a:lnTo>
                  <a:lnTo>
                    <a:pt x="147828" y="0"/>
                  </a:lnTo>
                  <a:lnTo>
                    <a:pt x="101144" y="7546"/>
                  </a:lnTo>
                  <a:lnTo>
                    <a:pt x="60569" y="28553"/>
                  </a:lnTo>
                  <a:lnTo>
                    <a:pt x="28553" y="60569"/>
                  </a:lnTo>
                  <a:lnTo>
                    <a:pt x="7546" y="101144"/>
                  </a:lnTo>
                  <a:lnTo>
                    <a:pt x="0" y="147827"/>
                  </a:lnTo>
                  <a:lnTo>
                    <a:pt x="7546" y="194590"/>
                  </a:lnTo>
                  <a:lnTo>
                    <a:pt x="28553" y="235354"/>
                  </a:lnTo>
                  <a:lnTo>
                    <a:pt x="60569" y="267596"/>
                  </a:lnTo>
                  <a:lnTo>
                    <a:pt x="101144" y="288791"/>
                  </a:lnTo>
                  <a:lnTo>
                    <a:pt x="147828" y="296417"/>
                  </a:lnTo>
                  <a:lnTo>
                    <a:pt x="194590" y="288791"/>
                  </a:lnTo>
                  <a:lnTo>
                    <a:pt x="235354" y="267596"/>
                  </a:lnTo>
                  <a:lnTo>
                    <a:pt x="267596" y="235354"/>
                  </a:lnTo>
                  <a:lnTo>
                    <a:pt x="288791" y="194590"/>
                  </a:lnTo>
                  <a:lnTo>
                    <a:pt x="296418" y="147827"/>
                  </a:lnTo>
                  <a:close/>
                </a:path>
              </a:pathLst>
            </a:custGeom>
            <a:ln w="20574">
              <a:solidFill>
                <a:srgbClr val="000000"/>
              </a:solidFill>
            </a:ln>
          </p:spPr>
          <p:txBody>
            <a:bodyPr wrap="square" lIns="0" tIns="0" rIns="0" bIns="0" rtlCol="0"/>
            <a:lstStyle/>
            <a:p/>
          </p:txBody>
        </p:sp>
      </p:grpSp>
      <p:sp>
        <p:nvSpPr>
          <p:cNvPr id="14" name="object 14"/>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PL/SQL</a:t>
            </a:r>
            <a:r>
              <a:rPr dirty="0" sz="2000" spc="-15" b="1">
                <a:latin typeface="Arial"/>
                <a:cs typeface="Arial"/>
              </a:rPr>
              <a:t> </a:t>
            </a:r>
            <a:r>
              <a:rPr dirty="0" sz="2000" spc="-5" b="1">
                <a:latin typeface="Arial"/>
                <a:cs typeface="Arial"/>
              </a:rPr>
              <a:t>Procedure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0"/>
              </a:spcBef>
            </a:pPr>
            <a:endParaRPr sz="1700">
              <a:latin typeface="Arial"/>
              <a:cs typeface="Arial"/>
            </a:endParaRPr>
          </a:p>
          <a:p>
            <a:pPr marL="1133475">
              <a:lnSpc>
                <a:spcPct val="100000"/>
              </a:lnSpc>
            </a:pPr>
            <a:r>
              <a:rPr dirty="0" sz="1400" spc="15" b="1">
                <a:latin typeface="Arial"/>
                <a:cs typeface="Arial"/>
              </a:rPr>
              <a:t>1</a:t>
            </a:r>
            <a:endParaRPr sz="14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marL="4295140">
              <a:lnSpc>
                <a:spcPct val="100000"/>
              </a:lnSpc>
              <a:spcBef>
                <a:spcPts val="1255"/>
              </a:spcBef>
            </a:pPr>
            <a:r>
              <a:rPr dirty="0" sz="1400" spc="15" b="1">
                <a:latin typeface="Arial"/>
                <a:cs typeface="Arial"/>
              </a:rPr>
              <a:t>2</a:t>
            </a:r>
            <a:endParaRPr sz="1400">
              <a:latin typeface="Arial"/>
              <a:cs typeface="Arial"/>
            </a:endParaRPr>
          </a:p>
          <a:p>
            <a:pPr>
              <a:lnSpc>
                <a:spcPct val="100000"/>
              </a:lnSpc>
            </a:pPr>
            <a:endParaRPr sz="1600">
              <a:latin typeface="Arial"/>
              <a:cs typeface="Arial"/>
            </a:endParaRPr>
          </a:p>
          <a:p>
            <a:pPr algn="ctr" marL="8890">
              <a:lnSpc>
                <a:spcPct val="100000"/>
              </a:lnSpc>
              <a:spcBef>
                <a:spcPts val="109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7" name="object 17"/>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2</a:t>
            </a:r>
            <a:r>
              <a:rPr dirty="0" sz="800" spc="-125">
                <a:latin typeface="Garuda"/>
                <a:cs typeface="Garuda"/>
              </a:rPr>
              <a:t>ct</a:t>
            </a:r>
            <a:r>
              <a:rPr dirty="0" baseline="-4629" sz="1800" spc="-187" b="1">
                <a:latin typeface="Arial"/>
                <a:cs typeface="Arial"/>
              </a:rPr>
              <a:t>2</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5" name="object 15"/>
          <p:cNvSpPr txBox="1"/>
          <p:nvPr/>
        </p:nvSpPr>
        <p:spPr>
          <a:xfrm>
            <a:off x="731012" y="5611107"/>
            <a:ext cx="6151880" cy="219583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PL/SQL </a:t>
            </a:r>
            <a:r>
              <a:rPr dirty="0" sz="1300" spc="-5" b="1">
                <a:latin typeface="Arial"/>
                <a:cs typeface="Arial"/>
              </a:rPr>
              <a:t>Procedure</a:t>
            </a:r>
            <a:endParaRPr sz="1300">
              <a:latin typeface="Arial"/>
              <a:cs typeface="Arial"/>
            </a:endParaRPr>
          </a:p>
          <a:p>
            <a:pPr marL="136525" marR="196850">
              <a:lnSpc>
                <a:spcPct val="100000"/>
              </a:lnSpc>
              <a:spcBef>
                <a:spcPts val="360"/>
              </a:spcBef>
            </a:pPr>
            <a:r>
              <a:rPr dirty="0" sz="1300" spc="-5">
                <a:latin typeface="Times New Roman"/>
                <a:cs typeface="Times New Roman"/>
              </a:rPr>
              <a:t>Using SQL </a:t>
            </a:r>
            <a:r>
              <a:rPr dirty="0" sz="1300">
                <a:latin typeface="Times New Roman"/>
                <a:cs typeface="Times New Roman"/>
              </a:rPr>
              <a:t>Developer, you can create </a:t>
            </a:r>
            <a:r>
              <a:rPr dirty="0" sz="1300" spc="-5">
                <a:latin typeface="Times New Roman"/>
                <a:cs typeface="Times New Roman"/>
              </a:rPr>
              <a:t>PL/SQL functions, </a:t>
            </a:r>
            <a:r>
              <a:rPr dirty="0" sz="1300">
                <a:latin typeface="Times New Roman"/>
                <a:cs typeface="Times New Roman"/>
              </a:rPr>
              <a:t>procedures, and packages. To  create a PL/SQL procedure, perform the following</a:t>
            </a:r>
            <a:r>
              <a:rPr dirty="0" sz="1300" spc="-15">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07365" marR="47625" indent="-248285">
              <a:lnSpc>
                <a:spcPts val="1560"/>
              </a:lnSpc>
              <a:spcBef>
                <a:spcPts val="45"/>
              </a:spcBef>
              <a:buAutoNum type="arabicPeriod"/>
              <a:tabLst>
                <a:tab pos="508000" algn="l"/>
              </a:tabLst>
            </a:pPr>
            <a:r>
              <a:rPr dirty="0" sz="1300">
                <a:latin typeface="Times New Roman"/>
                <a:cs typeface="Times New Roman"/>
              </a:rPr>
              <a:t>Right-click the Procedures </a:t>
            </a:r>
            <a:r>
              <a:rPr dirty="0" sz="1300" spc="-5">
                <a:latin typeface="Times New Roman"/>
                <a:cs typeface="Times New Roman"/>
              </a:rPr>
              <a:t>node </a:t>
            </a:r>
            <a:r>
              <a:rPr dirty="0" sz="1300">
                <a:latin typeface="Times New Roman"/>
                <a:cs typeface="Times New Roman"/>
              </a:rPr>
              <a:t>in the Connections Navigator to invoke the Context  menu, and select </a:t>
            </a:r>
            <a:r>
              <a:rPr dirty="0" sz="1300" b="1">
                <a:latin typeface="Times New Roman"/>
                <a:cs typeface="Times New Roman"/>
              </a:rPr>
              <a:t>Create</a:t>
            </a:r>
            <a:r>
              <a:rPr dirty="0" sz="1300" spc="-5" b="1">
                <a:latin typeface="Times New Roman"/>
                <a:cs typeface="Times New Roman"/>
              </a:rPr>
              <a:t> </a:t>
            </a:r>
            <a:r>
              <a:rPr dirty="0" sz="1300" b="1">
                <a:latin typeface="Times New Roman"/>
                <a:cs typeface="Times New Roman"/>
              </a:rPr>
              <a:t>Procedure</a:t>
            </a:r>
            <a:r>
              <a:rPr dirty="0" sz="1300">
                <a:latin typeface="Times New Roman"/>
                <a:cs typeface="Times New Roman"/>
              </a:rPr>
              <a:t>.</a:t>
            </a:r>
            <a:endParaRPr sz="1300">
              <a:latin typeface="Times New Roman"/>
              <a:cs typeface="Times New Roman"/>
            </a:endParaRPr>
          </a:p>
          <a:p>
            <a:pPr marL="507365" indent="-247650">
              <a:lnSpc>
                <a:spcPts val="1500"/>
              </a:lnSpc>
              <a:buAutoNum type="arabicPeriod"/>
              <a:tabLst>
                <a:tab pos="508000" algn="l"/>
              </a:tabLst>
            </a:pPr>
            <a:r>
              <a:rPr dirty="0" sz="1300">
                <a:latin typeface="Times New Roman"/>
                <a:cs typeface="Times New Roman"/>
              </a:rPr>
              <a:t>In the Create Procedure dialog box, specify the procedure information and click</a:t>
            </a:r>
            <a:r>
              <a:rPr dirty="0" sz="1300" spc="-55">
                <a:latin typeface="Times New Roman"/>
                <a:cs typeface="Times New Roman"/>
              </a:rPr>
              <a:t> </a:t>
            </a:r>
            <a:r>
              <a:rPr dirty="0" sz="1300" b="1">
                <a:latin typeface="Times New Roman"/>
                <a:cs typeface="Times New Roman"/>
              </a:rPr>
              <a:t>OK</a:t>
            </a:r>
            <a:r>
              <a:rPr dirty="0" sz="1300">
                <a:latin typeface="Times New Roman"/>
                <a:cs typeface="Times New Roman"/>
              </a:rPr>
              <a:t>.</a:t>
            </a:r>
            <a:endParaRPr sz="1300">
              <a:latin typeface="Times New Roman"/>
              <a:cs typeface="Times New Roman"/>
            </a:endParaRPr>
          </a:p>
          <a:p>
            <a:pPr marL="136525">
              <a:lnSpc>
                <a:spcPct val="100000"/>
              </a:lnSpc>
              <a:spcBef>
                <a:spcPts val="390"/>
              </a:spcBef>
            </a:pPr>
            <a:r>
              <a:rPr dirty="0" sz="1300" spc="-5" b="1">
                <a:latin typeface="Times New Roman"/>
                <a:cs typeface="Times New Roman"/>
              </a:rPr>
              <a:t>Note: </a:t>
            </a:r>
            <a:r>
              <a:rPr dirty="0" sz="1300">
                <a:latin typeface="Times New Roman"/>
                <a:cs typeface="Times New Roman"/>
              </a:rPr>
              <a:t>Ensure that you press </a:t>
            </a:r>
            <a:r>
              <a:rPr dirty="0" sz="1300" spc="-5">
                <a:latin typeface="Times New Roman"/>
                <a:cs typeface="Times New Roman"/>
              </a:rPr>
              <a:t>Enter </a:t>
            </a:r>
            <a:r>
              <a:rPr dirty="0" sz="1300">
                <a:latin typeface="Times New Roman"/>
                <a:cs typeface="Times New Roman"/>
              </a:rPr>
              <a:t>before you click</a:t>
            </a:r>
            <a:r>
              <a:rPr dirty="0" sz="1300" spc="-10">
                <a:latin typeface="Times New Roman"/>
                <a:cs typeface="Times New Roman"/>
              </a:rPr>
              <a:t> </a:t>
            </a:r>
            <a:r>
              <a:rPr dirty="0" sz="1300" spc="-5">
                <a:latin typeface="Times New Roman"/>
                <a:cs typeface="Times New Roman"/>
              </a:rPr>
              <a:t>OK.</a:t>
            </a:r>
            <a:endParaRPr sz="1300">
              <a:latin typeface="Times New Roman"/>
              <a:cs typeface="Times New Roman"/>
            </a:endParaRPr>
          </a:p>
          <a:p>
            <a:pPr marL="136525" marR="211454">
              <a:lnSpc>
                <a:spcPct val="102299"/>
              </a:lnSpc>
              <a:spcBef>
                <a:spcPts val="280"/>
              </a:spcBef>
            </a:pPr>
            <a:r>
              <a:rPr dirty="0" sz="1300" spc="-5">
                <a:latin typeface="Times New Roman"/>
                <a:cs typeface="Times New Roman"/>
              </a:rPr>
              <a:t>In the </a:t>
            </a:r>
            <a:r>
              <a:rPr dirty="0" sz="1300">
                <a:latin typeface="Times New Roman"/>
                <a:cs typeface="Times New Roman"/>
              </a:rPr>
              <a:t>example </a:t>
            </a:r>
            <a:r>
              <a:rPr dirty="0" sz="1300" spc="-5">
                <a:latin typeface="Times New Roman"/>
                <a:cs typeface="Times New Roman"/>
              </a:rPr>
              <a:t>in </a:t>
            </a:r>
            <a:r>
              <a:rPr dirty="0" sz="1300">
                <a:latin typeface="Times New Roman"/>
                <a:cs typeface="Times New Roman"/>
              </a:rPr>
              <a:t>the </a:t>
            </a:r>
            <a:r>
              <a:rPr dirty="0" sz="1300" spc="-5">
                <a:latin typeface="Times New Roman"/>
                <a:cs typeface="Times New Roman"/>
              </a:rPr>
              <a:t>slide, </a:t>
            </a:r>
            <a:r>
              <a:rPr dirty="0" sz="1300">
                <a:latin typeface="Times New Roman"/>
                <a:cs typeface="Times New Roman"/>
              </a:rPr>
              <a:t>the </a:t>
            </a:r>
            <a:r>
              <a:rPr dirty="0" sz="1300">
                <a:latin typeface="Courier New"/>
                <a:cs typeface="Courier New"/>
              </a:rPr>
              <a:t>EMP_LIST</a:t>
            </a:r>
            <a:r>
              <a:rPr dirty="0" sz="1300" spc="-465">
                <a:latin typeface="Courier New"/>
                <a:cs typeface="Courier New"/>
              </a:rPr>
              <a:t> </a:t>
            </a:r>
            <a:r>
              <a:rPr dirty="0" sz="1300">
                <a:latin typeface="Times New Roman"/>
                <a:cs typeface="Times New Roman"/>
              </a:rPr>
              <a:t>procedure is created. The default values for  parameter name and parameter type are replaced with </a:t>
            </a:r>
            <a:r>
              <a:rPr dirty="0" sz="1300">
                <a:latin typeface="Courier New"/>
                <a:cs typeface="Courier New"/>
              </a:rPr>
              <a:t>pMaxRows </a:t>
            </a:r>
            <a:r>
              <a:rPr dirty="0" sz="1300">
                <a:latin typeface="Times New Roman"/>
                <a:cs typeface="Times New Roman"/>
              </a:rPr>
              <a:t>and </a:t>
            </a:r>
            <a:r>
              <a:rPr dirty="0" sz="1300">
                <a:latin typeface="Courier New"/>
                <a:cs typeface="Courier New"/>
              </a:rPr>
              <a:t>NUMBER</a:t>
            </a:r>
            <a:r>
              <a:rPr dirty="0" sz="1300">
                <a:latin typeface="Times New Roman"/>
                <a:cs typeface="Times New Roman"/>
              </a:rPr>
              <a:t>,  respectively.</a:t>
            </a:r>
            <a:endParaRPr sz="1300">
              <a:latin typeface="Times New Roman"/>
              <a:cs typeface="Times New Roman"/>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1115">
              <a:lnSpc>
                <a:spcPct val="100000"/>
              </a:lnSpc>
            </a:pPr>
            <a:r>
              <a:rPr dirty="0" sz="2000" spc="-5" b="1">
                <a:latin typeface="Arial"/>
                <a:cs typeface="Arial"/>
              </a:rPr>
              <a:t>Compiling </a:t>
            </a:r>
            <a:r>
              <a:rPr dirty="0" sz="2000" b="1">
                <a:latin typeface="Arial"/>
                <a:cs typeface="Arial"/>
              </a:rPr>
              <a:t>a </a:t>
            </a:r>
            <a:r>
              <a:rPr dirty="0" sz="2000" spc="-5" b="1">
                <a:latin typeface="Arial"/>
                <a:cs typeface="Arial"/>
              </a:rPr>
              <a:t>PL/SQL</a:t>
            </a:r>
            <a:r>
              <a:rPr dirty="0" sz="2000" spc="-15" b="1">
                <a:latin typeface="Arial"/>
                <a:cs typeface="Arial"/>
              </a:rPr>
              <a:t> </a:t>
            </a:r>
            <a:r>
              <a:rPr dirty="0" sz="2000" spc="-5" b="1">
                <a:latin typeface="Arial"/>
                <a:cs typeface="Arial"/>
              </a:rPr>
              <a:t>Procedure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154049" y="1524380"/>
            <a:ext cx="5521960" cy="3406140"/>
            <a:chOff x="1154049" y="1524380"/>
            <a:chExt cx="5521960" cy="3406140"/>
          </a:xfrm>
        </p:grpSpPr>
        <p:sp>
          <p:nvSpPr>
            <p:cNvPr id="5" name="object 5"/>
            <p:cNvSpPr/>
            <p:nvPr/>
          </p:nvSpPr>
          <p:spPr>
            <a:xfrm>
              <a:off x="3669030" y="1531619"/>
              <a:ext cx="2999994" cy="339242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665219" y="1527809"/>
              <a:ext cx="3007360" cy="3399790"/>
            </a:xfrm>
            <a:custGeom>
              <a:avLst/>
              <a:gdLst/>
              <a:ahLst/>
              <a:cxnLst/>
              <a:rect l="l" t="t" r="r" b="b"/>
              <a:pathLst>
                <a:path w="3007359" h="3399790">
                  <a:moveTo>
                    <a:pt x="3006852" y="0"/>
                  </a:moveTo>
                  <a:lnTo>
                    <a:pt x="0" y="0"/>
                  </a:lnTo>
                  <a:lnTo>
                    <a:pt x="0" y="3399282"/>
                  </a:lnTo>
                  <a:lnTo>
                    <a:pt x="3006852" y="3399282"/>
                  </a:lnTo>
                  <a:lnTo>
                    <a:pt x="3006852" y="0"/>
                  </a:lnTo>
                  <a:close/>
                </a:path>
              </a:pathLst>
            </a:custGeom>
            <a:ln w="6858">
              <a:solidFill>
                <a:srgbClr val="000000"/>
              </a:solidFill>
            </a:ln>
          </p:spPr>
          <p:txBody>
            <a:bodyPr wrap="square" lIns="0" tIns="0" rIns="0" bIns="0" rtlCol="0"/>
            <a:lstStyle/>
            <a:p/>
          </p:txBody>
        </p:sp>
        <p:sp>
          <p:nvSpPr>
            <p:cNvPr id="7" name="object 7"/>
            <p:cNvSpPr/>
            <p:nvPr/>
          </p:nvSpPr>
          <p:spPr>
            <a:xfrm>
              <a:off x="3451097" y="2894075"/>
              <a:ext cx="535305" cy="0"/>
            </a:xfrm>
            <a:custGeom>
              <a:avLst/>
              <a:gdLst/>
              <a:ahLst/>
              <a:cxnLst/>
              <a:rect l="l" t="t" r="r" b="b"/>
              <a:pathLst>
                <a:path w="535304" h="0">
                  <a:moveTo>
                    <a:pt x="0" y="0"/>
                  </a:moveTo>
                  <a:lnTo>
                    <a:pt x="534924" y="0"/>
                  </a:lnTo>
                </a:path>
              </a:pathLst>
            </a:custGeom>
            <a:ln w="20574">
              <a:solidFill>
                <a:srgbClr val="FF0000"/>
              </a:solidFill>
            </a:ln>
          </p:spPr>
          <p:txBody>
            <a:bodyPr wrap="square" lIns="0" tIns="0" rIns="0" bIns="0" rtlCol="0"/>
            <a:lstStyle/>
            <a:p/>
          </p:txBody>
        </p:sp>
        <p:sp>
          <p:nvSpPr>
            <p:cNvPr id="8" name="object 8"/>
            <p:cNvSpPr/>
            <p:nvPr/>
          </p:nvSpPr>
          <p:spPr>
            <a:xfrm>
              <a:off x="3984497" y="2861309"/>
              <a:ext cx="67310" cy="66675"/>
            </a:xfrm>
            <a:custGeom>
              <a:avLst/>
              <a:gdLst/>
              <a:ahLst/>
              <a:cxnLst/>
              <a:rect l="l" t="t" r="r" b="b"/>
              <a:pathLst>
                <a:path w="67310" h="66675">
                  <a:moveTo>
                    <a:pt x="0" y="0"/>
                  </a:moveTo>
                  <a:lnTo>
                    <a:pt x="0" y="66294"/>
                  </a:lnTo>
                  <a:lnTo>
                    <a:pt x="67056" y="32766"/>
                  </a:lnTo>
                  <a:lnTo>
                    <a:pt x="0" y="0"/>
                  </a:lnTo>
                  <a:close/>
                </a:path>
              </a:pathLst>
            </a:custGeom>
            <a:solidFill>
              <a:srgbClr val="FF0000"/>
            </a:solidFill>
          </p:spPr>
          <p:txBody>
            <a:bodyPr wrap="square" lIns="0" tIns="0" rIns="0" bIns="0" rtlCol="0"/>
            <a:lstStyle/>
            <a:p/>
          </p:txBody>
        </p:sp>
        <p:sp>
          <p:nvSpPr>
            <p:cNvPr id="9" name="object 9"/>
            <p:cNvSpPr/>
            <p:nvPr/>
          </p:nvSpPr>
          <p:spPr>
            <a:xfrm>
              <a:off x="1161288" y="2294381"/>
              <a:ext cx="2289810" cy="1169670"/>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157478" y="2290572"/>
              <a:ext cx="2296795" cy="1176655"/>
            </a:xfrm>
            <a:custGeom>
              <a:avLst/>
              <a:gdLst/>
              <a:ahLst/>
              <a:cxnLst/>
              <a:rect l="l" t="t" r="r" b="b"/>
              <a:pathLst>
                <a:path w="2296795" h="1176654">
                  <a:moveTo>
                    <a:pt x="2296668" y="0"/>
                  </a:moveTo>
                  <a:lnTo>
                    <a:pt x="0" y="0"/>
                  </a:lnTo>
                  <a:lnTo>
                    <a:pt x="0" y="1176527"/>
                  </a:lnTo>
                  <a:lnTo>
                    <a:pt x="2296668" y="1176527"/>
                  </a:lnTo>
                  <a:lnTo>
                    <a:pt x="2296668" y="0"/>
                  </a:lnTo>
                  <a:close/>
                </a:path>
              </a:pathLst>
            </a:custGeom>
            <a:ln w="6857">
              <a:solidFill>
                <a:srgbClr val="000000"/>
              </a:solidFill>
            </a:ln>
          </p:spPr>
          <p:txBody>
            <a:bodyPr wrap="square" lIns="0" tIns="0" rIns="0" bIns="0" rtlCol="0"/>
            <a:lstStyle/>
            <a:p/>
          </p:txBody>
        </p:sp>
      </p:grpSp>
      <p:sp>
        <p:nvSpPr>
          <p:cNvPr id="11" name="object 11"/>
          <p:cNvSpPr txBox="1"/>
          <p:nvPr/>
        </p:nvSpPr>
        <p:spPr>
          <a:xfrm>
            <a:off x="731012" y="5611107"/>
            <a:ext cx="6238875" cy="278955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Compiling a PL/SQL</a:t>
            </a:r>
            <a:r>
              <a:rPr dirty="0" sz="1300" spc="-10" b="1">
                <a:latin typeface="Arial"/>
                <a:cs typeface="Arial"/>
              </a:rPr>
              <a:t> </a:t>
            </a:r>
            <a:r>
              <a:rPr dirty="0" sz="1300" b="1">
                <a:latin typeface="Arial"/>
                <a:cs typeface="Arial"/>
              </a:rPr>
              <a:t>Procedure</a:t>
            </a:r>
            <a:endParaRPr sz="1300">
              <a:latin typeface="Arial"/>
              <a:cs typeface="Arial"/>
            </a:endParaRPr>
          </a:p>
          <a:p>
            <a:pPr marL="136525" marR="172085">
              <a:lnSpc>
                <a:spcPct val="100000"/>
              </a:lnSpc>
              <a:spcBef>
                <a:spcPts val="360"/>
              </a:spcBef>
            </a:pPr>
            <a:r>
              <a:rPr dirty="0" sz="1300">
                <a:latin typeface="Times New Roman"/>
                <a:cs typeface="Times New Roman"/>
              </a:rPr>
              <a:t>After you </a:t>
            </a:r>
            <a:r>
              <a:rPr dirty="0" sz="1300" spc="-5">
                <a:latin typeface="Times New Roman"/>
                <a:cs typeface="Times New Roman"/>
              </a:rPr>
              <a:t>specify </a:t>
            </a:r>
            <a:r>
              <a:rPr dirty="0" sz="1300">
                <a:latin typeface="Times New Roman"/>
                <a:cs typeface="Times New Roman"/>
              </a:rPr>
              <a:t>the parameter information in the Create Procedure dialog box and click  </a:t>
            </a:r>
            <a:r>
              <a:rPr dirty="0" sz="1300" spc="-5">
                <a:latin typeface="Times New Roman"/>
                <a:cs typeface="Times New Roman"/>
              </a:rPr>
              <a:t>OK, </a:t>
            </a:r>
            <a:r>
              <a:rPr dirty="0" sz="1300">
                <a:latin typeface="Times New Roman"/>
                <a:cs typeface="Times New Roman"/>
              </a:rPr>
              <a:t>you see the Procedure tab added in the right window. </a:t>
            </a: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then </a:t>
            </a:r>
            <a:r>
              <a:rPr dirty="0" sz="1300">
                <a:latin typeface="Times New Roman"/>
                <a:cs typeface="Times New Roman"/>
              </a:rPr>
              <a:t>replace the  </a:t>
            </a:r>
            <a:r>
              <a:rPr dirty="0" sz="1300" spc="-5">
                <a:latin typeface="Times New Roman"/>
                <a:cs typeface="Times New Roman"/>
              </a:rPr>
              <a:t>Anonymous </a:t>
            </a:r>
            <a:r>
              <a:rPr dirty="0" sz="1300">
                <a:latin typeface="Times New Roman"/>
                <a:cs typeface="Times New Roman"/>
              </a:rPr>
              <a:t>block </a:t>
            </a:r>
            <a:r>
              <a:rPr dirty="0" sz="1300" spc="-5">
                <a:latin typeface="Times New Roman"/>
                <a:cs typeface="Times New Roman"/>
              </a:rPr>
              <a:t>with </a:t>
            </a:r>
            <a:r>
              <a:rPr dirty="0" sz="1300">
                <a:latin typeface="Times New Roman"/>
                <a:cs typeface="Times New Roman"/>
              </a:rPr>
              <a:t>your </a:t>
            </a:r>
            <a:r>
              <a:rPr dirty="0" sz="1300" spc="-5">
                <a:latin typeface="Times New Roman"/>
                <a:cs typeface="Times New Roman"/>
              </a:rPr>
              <a:t>PL/SQL</a:t>
            </a:r>
            <a:r>
              <a:rPr dirty="0" sz="1300" spc="-20">
                <a:latin typeface="Times New Roman"/>
                <a:cs typeface="Times New Roman"/>
              </a:rPr>
              <a:t> </a:t>
            </a:r>
            <a:r>
              <a:rPr dirty="0" sz="1300">
                <a:latin typeface="Times New Roman"/>
                <a:cs typeface="Times New Roman"/>
              </a:rPr>
              <a:t>code.</a:t>
            </a:r>
            <a:endParaRPr sz="1300">
              <a:latin typeface="Times New Roman"/>
              <a:cs typeface="Times New Roman"/>
            </a:endParaRPr>
          </a:p>
          <a:p>
            <a:pPr marL="136525" marR="262255">
              <a:lnSpc>
                <a:spcPct val="100000"/>
              </a:lnSpc>
              <a:spcBef>
                <a:spcPts val="380"/>
              </a:spcBef>
            </a:pPr>
            <a:r>
              <a:rPr dirty="0" sz="1300">
                <a:latin typeface="Times New Roman"/>
                <a:cs typeface="Times New Roman"/>
              </a:rPr>
              <a:t>To compile the </a:t>
            </a:r>
            <a:r>
              <a:rPr dirty="0" sz="1300" spc="-5">
                <a:latin typeface="Times New Roman"/>
                <a:cs typeface="Times New Roman"/>
              </a:rPr>
              <a:t>PL/SQL subprogram, </a:t>
            </a:r>
            <a:r>
              <a:rPr dirty="0" sz="1300">
                <a:latin typeface="Times New Roman"/>
                <a:cs typeface="Times New Roman"/>
              </a:rPr>
              <a:t>click the Save button in the toolbar. If you expand  </a:t>
            </a:r>
            <a:r>
              <a:rPr dirty="0" sz="1300" spc="-5">
                <a:latin typeface="Times New Roman"/>
                <a:cs typeface="Times New Roman"/>
              </a:rPr>
              <a:t>Procedures </a:t>
            </a:r>
            <a:r>
              <a:rPr dirty="0" sz="1300">
                <a:latin typeface="Times New Roman"/>
                <a:cs typeface="Times New Roman"/>
              </a:rPr>
              <a:t>in the Connections Navigator, you can see that the Procedure node is</a:t>
            </a:r>
            <a:r>
              <a:rPr dirty="0" sz="1300" spc="-15">
                <a:latin typeface="Times New Roman"/>
                <a:cs typeface="Times New Roman"/>
              </a:rPr>
              <a:t> </a:t>
            </a:r>
            <a:r>
              <a:rPr dirty="0" sz="1300">
                <a:latin typeface="Times New Roman"/>
                <a:cs typeface="Times New Roman"/>
              </a:rPr>
              <a:t>added.</a:t>
            </a:r>
            <a:endParaRPr sz="1300">
              <a:latin typeface="Times New Roman"/>
              <a:cs typeface="Times New Roman"/>
            </a:endParaRPr>
          </a:p>
          <a:p>
            <a:pPr marL="136525" marR="5080">
              <a:lnSpc>
                <a:spcPct val="100000"/>
              </a:lnSpc>
              <a:spcBef>
                <a:spcPts val="395"/>
              </a:spcBef>
            </a:pPr>
            <a:r>
              <a:rPr dirty="0" sz="1300">
                <a:latin typeface="Times New Roman"/>
                <a:cs typeface="Times New Roman"/>
              </a:rPr>
              <a:t>When an invalid PL/SQL </a:t>
            </a:r>
            <a:r>
              <a:rPr dirty="0" sz="1300" spc="-5">
                <a:latin typeface="Times New Roman"/>
                <a:cs typeface="Times New Roman"/>
              </a:rPr>
              <a:t>subprogram </a:t>
            </a:r>
            <a:r>
              <a:rPr dirty="0" sz="1300">
                <a:latin typeface="Times New Roman"/>
                <a:cs typeface="Times New Roman"/>
              </a:rPr>
              <a:t>is detected by </a:t>
            </a:r>
            <a:r>
              <a:rPr dirty="0" sz="1300" spc="-5">
                <a:latin typeface="Times New Roman"/>
                <a:cs typeface="Times New Roman"/>
              </a:rPr>
              <a:t>SQL </a:t>
            </a:r>
            <a:r>
              <a:rPr dirty="0" sz="1300">
                <a:latin typeface="Times New Roman"/>
                <a:cs typeface="Times New Roman"/>
              </a:rPr>
              <a:t>Developer, the status is indicated  with a red X over the icon for the subprogram in the Connections Navigator. Compilation  errors are </a:t>
            </a:r>
            <a:r>
              <a:rPr dirty="0" sz="1300" spc="-5">
                <a:latin typeface="Times New Roman"/>
                <a:cs typeface="Times New Roman"/>
              </a:rPr>
              <a:t>shown </a:t>
            </a:r>
            <a:r>
              <a:rPr dirty="0" sz="1300">
                <a:latin typeface="Times New Roman"/>
                <a:cs typeface="Times New Roman"/>
              </a:rPr>
              <a:t>in the log </a:t>
            </a:r>
            <a:r>
              <a:rPr dirty="0" sz="1300" spc="-5">
                <a:latin typeface="Times New Roman"/>
                <a:cs typeface="Times New Roman"/>
              </a:rPr>
              <a:t>window. You can navigate </a:t>
            </a:r>
            <a:r>
              <a:rPr dirty="0" sz="1300">
                <a:latin typeface="Times New Roman"/>
                <a:cs typeface="Times New Roman"/>
              </a:rPr>
              <a:t>to the </a:t>
            </a:r>
            <a:r>
              <a:rPr dirty="0" sz="1300" spc="-5">
                <a:latin typeface="Times New Roman"/>
                <a:cs typeface="Times New Roman"/>
              </a:rPr>
              <a:t>line reported </a:t>
            </a:r>
            <a:r>
              <a:rPr dirty="0" sz="1300">
                <a:latin typeface="Times New Roman"/>
                <a:cs typeface="Times New Roman"/>
              </a:rPr>
              <a:t>in the error by  simply double-clicking the error. </a:t>
            </a:r>
            <a:r>
              <a:rPr dirty="0" sz="1300" spc="-5">
                <a:latin typeface="Times New Roman"/>
                <a:cs typeface="Times New Roman"/>
              </a:rPr>
              <a:t>SQL Developer </a:t>
            </a:r>
            <a:r>
              <a:rPr dirty="0" sz="1300">
                <a:latin typeface="Times New Roman"/>
                <a:cs typeface="Times New Roman"/>
              </a:rPr>
              <a:t>also displays errors and hints </a:t>
            </a:r>
            <a:r>
              <a:rPr dirty="0" sz="1300" spc="-5">
                <a:latin typeface="Times New Roman"/>
                <a:cs typeface="Times New Roman"/>
              </a:rPr>
              <a:t>in </a:t>
            </a:r>
            <a:r>
              <a:rPr dirty="0" sz="1300">
                <a:latin typeface="Times New Roman"/>
                <a:cs typeface="Times New Roman"/>
              </a:rPr>
              <a:t>the right-  hand gutter. If you place the cursor </a:t>
            </a:r>
            <a:r>
              <a:rPr dirty="0" sz="1300" spc="-5">
                <a:latin typeface="Times New Roman"/>
                <a:cs typeface="Times New Roman"/>
              </a:rPr>
              <a:t>over </a:t>
            </a:r>
            <a:r>
              <a:rPr dirty="0" sz="1300">
                <a:latin typeface="Times New Roman"/>
                <a:cs typeface="Times New Roman"/>
              </a:rPr>
              <a:t>each of the red bars in the gutter, the error message  appears. </a:t>
            </a:r>
            <a:r>
              <a:rPr dirty="0" sz="1300" spc="-5">
                <a:latin typeface="Times New Roman"/>
                <a:cs typeface="Times New Roman"/>
              </a:rPr>
              <a:t>For </a:t>
            </a:r>
            <a:r>
              <a:rPr dirty="0" sz="1300">
                <a:latin typeface="Times New Roman"/>
                <a:cs typeface="Times New Roman"/>
              </a:rPr>
              <a:t>example, if the error </a:t>
            </a:r>
            <a:r>
              <a:rPr dirty="0" sz="1300" spc="-5">
                <a:latin typeface="Times New Roman"/>
                <a:cs typeface="Times New Roman"/>
              </a:rPr>
              <a:t>messages </a:t>
            </a:r>
            <a:r>
              <a:rPr dirty="0" sz="1300">
                <a:latin typeface="Times New Roman"/>
                <a:cs typeface="Times New Roman"/>
              </a:rPr>
              <a:t>indicate that </a:t>
            </a:r>
            <a:r>
              <a:rPr dirty="0" sz="1300" spc="-5">
                <a:latin typeface="Times New Roman"/>
                <a:cs typeface="Times New Roman"/>
              </a:rPr>
              <a:t>there </a:t>
            </a:r>
            <a:r>
              <a:rPr dirty="0" sz="1300">
                <a:latin typeface="Times New Roman"/>
                <a:cs typeface="Times New Roman"/>
              </a:rPr>
              <a:t>is a formatting error, modify  the code accordingly </a:t>
            </a:r>
            <a:r>
              <a:rPr dirty="0" sz="1300" spc="-5">
                <a:latin typeface="Times New Roman"/>
                <a:cs typeface="Times New Roman"/>
              </a:rPr>
              <a:t>and </a:t>
            </a:r>
            <a:r>
              <a:rPr dirty="0" sz="1300">
                <a:latin typeface="Times New Roman"/>
                <a:cs typeface="Times New Roman"/>
              </a:rPr>
              <a:t>click the Compile</a:t>
            </a:r>
            <a:r>
              <a:rPr dirty="0" sz="1300" spc="-5">
                <a:latin typeface="Times New Roman"/>
                <a:cs typeface="Times New Roman"/>
              </a:rPr>
              <a:t> </a:t>
            </a:r>
            <a:r>
              <a:rPr dirty="0" sz="1300">
                <a:latin typeface="Times New Roman"/>
                <a:cs typeface="Times New Roman"/>
              </a:rPr>
              <a:t>icon.</a:t>
            </a:r>
            <a:endParaRPr sz="1300">
              <a:latin typeface="Times New Roman"/>
              <a:cs typeface="Times New Roman"/>
            </a:endParaRPr>
          </a:p>
        </p:txBody>
      </p:sp>
      <p:sp>
        <p:nvSpPr>
          <p:cNvPr id="13" name="object 13"/>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2</a:t>
            </a:r>
            <a:r>
              <a:rPr dirty="0" sz="800" spc="-125">
                <a:latin typeface="Garuda"/>
                <a:cs typeface="Garuda"/>
              </a:rPr>
              <a:t>ct</a:t>
            </a:r>
            <a:r>
              <a:rPr dirty="0" baseline="-4629" sz="1800" spc="-187" b="1">
                <a:latin typeface="Arial"/>
                <a:cs typeface="Arial"/>
              </a:rPr>
              <a:t>3</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Running </a:t>
            </a:r>
            <a:r>
              <a:rPr dirty="0" sz="2000" b="1">
                <a:latin typeface="Arial"/>
                <a:cs typeface="Arial"/>
              </a:rPr>
              <a:t>a </a:t>
            </a:r>
            <a:r>
              <a:rPr dirty="0" sz="2000" spc="-5" b="1">
                <a:latin typeface="Arial"/>
                <a:cs typeface="Arial"/>
              </a:rPr>
              <a:t>PL/SQL</a:t>
            </a:r>
            <a:r>
              <a:rPr dirty="0" sz="2000" spc="-15" b="1">
                <a:latin typeface="Arial"/>
                <a:cs typeface="Arial"/>
              </a:rPr>
              <a:t> </a:t>
            </a:r>
            <a:r>
              <a:rPr dirty="0" sz="2000" spc="-5" b="1">
                <a:latin typeface="Arial"/>
                <a:cs typeface="Arial"/>
              </a:rPr>
              <a:t>Procedure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990980" y="1347597"/>
            <a:ext cx="6032500" cy="3583304"/>
            <a:chOff x="990980" y="1347597"/>
            <a:chExt cx="6032500" cy="3583304"/>
          </a:xfrm>
        </p:grpSpPr>
        <p:sp>
          <p:nvSpPr>
            <p:cNvPr id="5" name="object 5"/>
            <p:cNvSpPr/>
            <p:nvPr/>
          </p:nvSpPr>
          <p:spPr>
            <a:xfrm>
              <a:off x="998219" y="1354836"/>
              <a:ext cx="4216146" cy="3569207"/>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994409" y="1351026"/>
              <a:ext cx="4223385" cy="3576320"/>
            </a:xfrm>
            <a:custGeom>
              <a:avLst/>
              <a:gdLst/>
              <a:ahLst/>
              <a:cxnLst/>
              <a:rect l="l" t="t" r="r" b="b"/>
              <a:pathLst>
                <a:path w="4223385" h="3576320">
                  <a:moveTo>
                    <a:pt x="4223004" y="0"/>
                  </a:moveTo>
                  <a:lnTo>
                    <a:pt x="0" y="0"/>
                  </a:lnTo>
                  <a:lnTo>
                    <a:pt x="0" y="3576066"/>
                  </a:lnTo>
                  <a:lnTo>
                    <a:pt x="4223004" y="3576066"/>
                  </a:lnTo>
                  <a:lnTo>
                    <a:pt x="4223004" y="0"/>
                  </a:lnTo>
                  <a:close/>
                </a:path>
              </a:pathLst>
            </a:custGeom>
            <a:ln w="6858">
              <a:solidFill>
                <a:srgbClr val="000000"/>
              </a:solidFill>
            </a:ln>
          </p:spPr>
          <p:txBody>
            <a:bodyPr wrap="square" lIns="0" tIns="0" rIns="0" bIns="0" rtlCol="0"/>
            <a:lstStyle/>
            <a:p/>
          </p:txBody>
        </p:sp>
        <p:sp>
          <p:nvSpPr>
            <p:cNvPr id="7" name="object 7"/>
            <p:cNvSpPr/>
            <p:nvPr/>
          </p:nvSpPr>
          <p:spPr>
            <a:xfrm>
              <a:off x="5031485" y="2662427"/>
              <a:ext cx="262890" cy="0"/>
            </a:xfrm>
            <a:custGeom>
              <a:avLst/>
              <a:gdLst/>
              <a:ahLst/>
              <a:cxnLst/>
              <a:rect l="l" t="t" r="r" b="b"/>
              <a:pathLst>
                <a:path w="262889" h="0">
                  <a:moveTo>
                    <a:pt x="0" y="0"/>
                  </a:moveTo>
                  <a:lnTo>
                    <a:pt x="262890" y="0"/>
                  </a:lnTo>
                </a:path>
              </a:pathLst>
            </a:custGeom>
            <a:ln w="20574">
              <a:solidFill>
                <a:srgbClr val="FF0000"/>
              </a:solidFill>
            </a:ln>
          </p:spPr>
          <p:txBody>
            <a:bodyPr wrap="square" lIns="0" tIns="0" rIns="0" bIns="0" rtlCol="0"/>
            <a:lstStyle/>
            <a:p/>
          </p:txBody>
        </p:sp>
        <p:sp>
          <p:nvSpPr>
            <p:cNvPr id="8" name="object 8"/>
            <p:cNvSpPr/>
            <p:nvPr/>
          </p:nvSpPr>
          <p:spPr>
            <a:xfrm>
              <a:off x="5359146" y="2608325"/>
              <a:ext cx="1657350" cy="1631441"/>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354573" y="2604516"/>
              <a:ext cx="1664970" cy="1638300"/>
            </a:xfrm>
            <a:custGeom>
              <a:avLst/>
              <a:gdLst/>
              <a:ahLst/>
              <a:cxnLst/>
              <a:rect l="l" t="t" r="r" b="b"/>
              <a:pathLst>
                <a:path w="1664970" h="1638300">
                  <a:moveTo>
                    <a:pt x="1664970" y="0"/>
                  </a:moveTo>
                  <a:lnTo>
                    <a:pt x="0" y="0"/>
                  </a:lnTo>
                  <a:lnTo>
                    <a:pt x="0" y="1638300"/>
                  </a:lnTo>
                  <a:lnTo>
                    <a:pt x="1664970" y="1638300"/>
                  </a:lnTo>
                  <a:lnTo>
                    <a:pt x="1664970" y="0"/>
                  </a:lnTo>
                  <a:close/>
                </a:path>
              </a:pathLst>
            </a:custGeom>
            <a:ln w="6858">
              <a:solidFill>
                <a:srgbClr val="000000"/>
              </a:solidFill>
            </a:ln>
          </p:spPr>
          <p:txBody>
            <a:bodyPr wrap="square" lIns="0" tIns="0" rIns="0" bIns="0" rtlCol="0"/>
            <a:lstStyle/>
            <a:p/>
          </p:txBody>
        </p:sp>
        <p:sp>
          <p:nvSpPr>
            <p:cNvPr id="10" name="object 10"/>
            <p:cNvSpPr/>
            <p:nvPr/>
          </p:nvSpPr>
          <p:spPr>
            <a:xfrm>
              <a:off x="5292852" y="2629661"/>
              <a:ext cx="66675" cy="66675"/>
            </a:xfrm>
            <a:custGeom>
              <a:avLst/>
              <a:gdLst/>
              <a:ahLst/>
              <a:cxnLst/>
              <a:rect l="l" t="t" r="r" b="b"/>
              <a:pathLst>
                <a:path w="66675" h="66675">
                  <a:moveTo>
                    <a:pt x="0" y="0"/>
                  </a:moveTo>
                  <a:lnTo>
                    <a:pt x="0" y="66294"/>
                  </a:lnTo>
                  <a:lnTo>
                    <a:pt x="66294" y="32766"/>
                  </a:lnTo>
                  <a:lnTo>
                    <a:pt x="0" y="0"/>
                  </a:lnTo>
                  <a:close/>
                </a:path>
              </a:pathLst>
            </a:custGeom>
            <a:solidFill>
              <a:srgbClr val="FF0000"/>
            </a:solidFill>
          </p:spPr>
          <p:txBody>
            <a:bodyPr wrap="square" lIns="0" tIns="0" rIns="0" bIns="0" rtlCol="0"/>
            <a:lstStyle/>
            <a:p/>
          </p:txBody>
        </p:sp>
      </p:grpSp>
      <p:sp>
        <p:nvSpPr>
          <p:cNvPr id="11" name="object 11"/>
          <p:cNvSpPr txBox="1"/>
          <p:nvPr/>
        </p:nvSpPr>
        <p:spPr>
          <a:xfrm>
            <a:off x="731012" y="5611107"/>
            <a:ext cx="6245225" cy="239395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Running a PL/SQL</a:t>
            </a:r>
            <a:r>
              <a:rPr dirty="0" sz="1300" spc="-5" b="1">
                <a:latin typeface="Arial"/>
                <a:cs typeface="Arial"/>
              </a:rPr>
              <a:t> Procedure</a:t>
            </a:r>
            <a:endParaRPr sz="1300">
              <a:latin typeface="Arial"/>
              <a:cs typeface="Arial"/>
            </a:endParaRPr>
          </a:p>
          <a:p>
            <a:pPr marL="136525" marR="5080">
              <a:lnSpc>
                <a:spcPct val="100000"/>
              </a:lnSpc>
              <a:spcBef>
                <a:spcPts val="360"/>
              </a:spcBef>
            </a:pPr>
            <a:r>
              <a:rPr dirty="0" sz="1300">
                <a:latin typeface="Times New Roman"/>
                <a:cs typeface="Times New Roman"/>
              </a:rPr>
              <a:t>After you have created and compiled a PL/SQL procedure, you can run it using </a:t>
            </a:r>
            <a:r>
              <a:rPr dirty="0" sz="1300" spc="-5">
                <a:latin typeface="Times New Roman"/>
                <a:cs typeface="Times New Roman"/>
              </a:rPr>
              <a:t>SQL  Developer. </a:t>
            </a:r>
            <a:r>
              <a:rPr dirty="0" sz="1300">
                <a:latin typeface="Times New Roman"/>
                <a:cs typeface="Times New Roman"/>
              </a:rPr>
              <a:t>To run a </a:t>
            </a:r>
            <a:r>
              <a:rPr dirty="0" sz="1300" spc="-5">
                <a:latin typeface="Times New Roman"/>
                <a:cs typeface="Times New Roman"/>
              </a:rPr>
              <a:t>PL/SQL </a:t>
            </a:r>
            <a:r>
              <a:rPr dirty="0" sz="1300">
                <a:latin typeface="Times New Roman"/>
                <a:cs typeface="Times New Roman"/>
              </a:rPr>
              <a:t>procedure, right-click the procedure name in the left navigator  and select Run. </a:t>
            </a:r>
            <a:r>
              <a:rPr dirty="0" sz="1300" spc="-5">
                <a:latin typeface="Times New Roman"/>
                <a:cs typeface="Times New Roman"/>
              </a:rPr>
              <a:t>Optionally, </a:t>
            </a:r>
            <a:r>
              <a:rPr dirty="0" sz="1300">
                <a:latin typeface="Times New Roman"/>
                <a:cs typeface="Times New Roman"/>
              </a:rPr>
              <a:t>you can use the Run button in the </a:t>
            </a:r>
            <a:r>
              <a:rPr dirty="0" sz="1300" spc="-5">
                <a:latin typeface="Times New Roman"/>
                <a:cs typeface="Times New Roman"/>
              </a:rPr>
              <a:t>right window. </a:t>
            </a:r>
            <a:r>
              <a:rPr dirty="0" sz="1300">
                <a:latin typeface="Times New Roman"/>
                <a:cs typeface="Times New Roman"/>
              </a:rPr>
              <a:t>This invokes  the Run PL/SQL dialog box. The Run </a:t>
            </a:r>
            <a:r>
              <a:rPr dirty="0" sz="1300" spc="-5">
                <a:latin typeface="Times New Roman"/>
                <a:cs typeface="Times New Roman"/>
              </a:rPr>
              <a:t>PL/SQL </a:t>
            </a:r>
            <a:r>
              <a:rPr dirty="0" sz="1300">
                <a:latin typeface="Times New Roman"/>
                <a:cs typeface="Times New Roman"/>
              </a:rPr>
              <a:t>dialog </a:t>
            </a:r>
            <a:r>
              <a:rPr dirty="0" sz="1300" spc="-5">
                <a:latin typeface="Times New Roman"/>
                <a:cs typeface="Times New Roman"/>
              </a:rPr>
              <a:t>box </a:t>
            </a:r>
            <a:r>
              <a:rPr dirty="0" sz="1300">
                <a:latin typeface="Times New Roman"/>
                <a:cs typeface="Times New Roman"/>
              </a:rPr>
              <a:t>enables you to </a:t>
            </a:r>
            <a:r>
              <a:rPr dirty="0" sz="1300" spc="-5">
                <a:latin typeface="Times New Roman"/>
                <a:cs typeface="Times New Roman"/>
              </a:rPr>
              <a:t>select </a:t>
            </a:r>
            <a:r>
              <a:rPr dirty="0" sz="1300">
                <a:latin typeface="Times New Roman"/>
                <a:cs typeface="Times New Roman"/>
              </a:rPr>
              <a:t>the target  procedure or function to run and displays a list of parameters for the selected</a:t>
            </a:r>
            <a:r>
              <a:rPr dirty="0" sz="1300" spc="-40">
                <a:latin typeface="Times New Roman"/>
                <a:cs typeface="Times New Roman"/>
              </a:rPr>
              <a:t> </a:t>
            </a:r>
            <a:r>
              <a:rPr dirty="0" sz="1300">
                <a:latin typeface="Times New Roman"/>
                <a:cs typeface="Times New Roman"/>
              </a:rPr>
              <a:t>target.</a:t>
            </a:r>
            <a:endParaRPr sz="1300">
              <a:latin typeface="Times New Roman"/>
              <a:cs typeface="Times New Roman"/>
            </a:endParaRPr>
          </a:p>
          <a:p>
            <a:pPr marL="136525" marR="5080">
              <a:lnSpc>
                <a:spcPct val="100000"/>
              </a:lnSpc>
              <a:spcBef>
                <a:spcPts val="375"/>
              </a:spcBef>
            </a:pP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the PL/SQL block </a:t>
            </a:r>
            <a:r>
              <a:rPr dirty="0" sz="1300" spc="-5">
                <a:latin typeface="Times New Roman"/>
                <a:cs typeface="Times New Roman"/>
              </a:rPr>
              <a:t>area </a:t>
            </a:r>
            <a:r>
              <a:rPr dirty="0" sz="1300">
                <a:latin typeface="Times New Roman"/>
                <a:cs typeface="Times New Roman"/>
              </a:rPr>
              <a:t>to </a:t>
            </a:r>
            <a:r>
              <a:rPr dirty="0" sz="1300" spc="-5">
                <a:latin typeface="Times New Roman"/>
                <a:cs typeface="Times New Roman"/>
              </a:rPr>
              <a:t>populate </a:t>
            </a:r>
            <a:r>
              <a:rPr dirty="0" sz="1300">
                <a:latin typeface="Times New Roman"/>
                <a:cs typeface="Times New Roman"/>
              </a:rPr>
              <a:t>parameters to be passed to the program unit  and to handle </a:t>
            </a:r>
            <a:r>
              <a:rPr dirty="0" sz="1300" spc="-5">
                <a:latin typeface="Times New Roman"/>
                <a:cs typeface="Times New Roman"/>
              </a:rPr>
              <a:t>complex </a:t>
            </a:r>
            <a:r>
              <a:rPr dirty="0" sz="1300">
                <a:latin typeface="Times New Roman"/>
                <a:cs typeface="Times New Roman"/>
              </a:rPr>
              <a:t>return types. After you make the necessary changes in the Run  </a:t>
            </a:r>
            <a:r>
              <a:rPr dirty="0" sz="1300" spc="-5">
                <a:latin typeface="Times New Roman"/>
                <a:cs typeface="Times New Roman"/>
              </a:rPr>
              <a:t>PL/SQL </a:t>
            </a:r>
            <a:r>
              <a:rPr dirty="0" sz="1300">
                <a:latin typeface="Times New Roman"/>
                <a:cs typeface="Times New Roman"/>
              </a:rPr>
              <a:t>dialog box, click </a:t>
            </a:r>
            <a:r>
              <a:rPr dirty="0" sz="1300" b="1">
                <a:latin typeface="Times New Roman"/>
                <a:cs typeface="Times New Roman"/>
              </a:rPr>
              <a:t>OK</a:t>
            </a:r>
            <a:r>
              <a:rPr dirty="0" sz="1300">
                <a:latin typeface="Times New Roman"/>
                <a:cs typeface="Times New Roman"/>
              </a:rPr>
              <a:t>. You see the expected results in the </a:t>
            </a:r>
            <a:r>
              <a:rPr dirty="0" sz="1300" spc="-5">
                <a:latin typeface="Times New Roman"/>
                <a:cs typeface="Times New Roman"/>
              </a:rPr>
              <a:t>Running-Log</a:t>
            </a:r>
            <a:r>
              <a:rPr dirty="0" sz="1300" spc="-30">
                <a:latin typeface="Times New Roman"/>
                <a:cs typeface="Times New Roman"/>
              </a:rPr>
              <a:t> </a:t>
            </a:r>
            <a:r>
              <a:rPr dirty="0" sz="1300" spc="-5">
                <a:latin typeface="Times New Roman"/>
                <a:cs typeface="Times New Roman"/>
              </a:rPr>
              <a:t>window.</a:t>
            </a:r>
            <a:endParaRPr sz="1300">
              <a:latin typeface="Times New Roman"/>
              <a:cs typeface="Times New Roman"/>
            </a:endParaRPr>
          </a:p>
          <a:p>
            <a:pPr marL="136525" marR="174625">
              <a:lnSpc>
                <a:spcPct val="105000"/>
              </a:lnSpc>
              <a:spcBef>
                <a:spcPts val="235"/>
              </a:spcBef>
            </a:pPr>
            <a:r>
              <a:rPr dirty="0" sz="1300" spc="-5">
                <a:latin typeface="Times New Roman"/>
                <a:cs typeface="Times New Roman"/>
              </a:rPr>
              <a:t>In </a:t>
            </a:r>
            <a:r>
              <a:rPr dirty="0" sz="1300">
                <a:latin typeface="Times New Roman"/>
                <a:cs typeface="Times New Roman"/>
              </a:rPr>
              <a:t>the example in the </a:t>
            </a:r>
            <a:r>
              <a:rPr dirty="0" sz="1300" spc="-5">
                <a:latin typeface="Times New Roman"/>
                <a:cs typeface="Times New Roman"/>
              </a:rPr>
              <a:t>slide, </a:t>
            </a:r>
            <a:r>
              <a:rPr dirty="0" sz="1300">
                <a:latin typeface="Courier New"/>
                <a:cs typeface="Courier New"/>
              </a:rPr>
              <a:t>PMAXROWS := NULL; </a:t>
            </a:r>
            <a:r>
              <a:rPr dirty="0" sz="1300">
                <a:latin typeface="Times New Roman"/>
                <a:cs typeface="Times New Roman"/>
              </a:rPr>
              <a:t>is changed to </a:t>
            </a:r>
            <a:r>
              <a:rPr dirty="0" sz="1300">
                <a:latin typeface="Courier New"/>
                <a:cs typeface="Courier New"/>
              </a:rPr>
              <a:t>PMAXROWS :=</a:t>
            </a:r>
            <a:r>
              <a:rPr dirty="0" sz="1300" spc="-434">
                <a:latin typeface="Courier New"/>
                <a:cs typeface="Courier New"/>
              </a:rPr>
              <a:t> </a:t>
            </a:r>
            <a:r>
              <a:rPr dirty="0" sz="1300" spc="-5">
                <a:latin typeface="Courier New"/>
                <a:cs typeface="Courier New"/>
              </a:rPr>
              <a:t>5;</a:t>
            </a:r>
            <a:r>
              <a:rPr dirty="0" sz="1300" spc="-5">
                <a:latin typeface="Times New Roman"/>
                <a:cs typeface="Times New Roman"/>
              </a:rPr>
              <a:t>.  </a:t>
            </a:r>
            <a:r>
              <a:rPr dirty="0" sz="1300">
                <a:latin typeface="Times New Roman"/>
                <a:cs typeface="Times New Roman"/>
              </a:rPr>
              <a:t>The results of the five rows returned are displayed in the Running-Log</a:t>
            </a:r>
            <a:r>
              <a:rPr dirty="0" sz="1300" spc="-50">
                <a:latin typeface="Times New Roman"/>
                <a:cs typeface="Times New Roman"/>
              </a:rPr>
              <a:t> </a:t>
            </a:r>
            <a:r>
              <a:rPr dirty="0" sz="1300" spc="-5">
                <a:latin typeface="Times New Roman"/>
                <a:cs typeface="Times New Roman"/>
              </a:rPr>
              <a:t>window.</a:t>
            </a:r>
            <a:endParaRPr sz="1300">
              <a:latin typeface="Times New Roman"/>
              <a:cs typeface="Times New Roman"/>
            </a:endParaRPr>
          </a:p>
        </p:txBody>
      </p:sp>
      <p:sp>
        <p:nvSpPr>
          <p:cNvPr id="13" name="object 13"/>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2</a:t>
            </a:r>
            <a:r>
              <a:rPr dirty="0" sz="800" spc="-125">
                <a:latin typeface="Garuda"/>
                <a:cs typeface="Garuda"/>
              </a:rPr>
              <a:t>ct</a:t>
            </a:r>
            <a:r>
              <a:rPr dirty="0" baseline="-4629" sz="1800" spc="-187" b="1">
                <a:latin typeface="Arial"/>
                <a:cs typeface="Arial"/>
              </a:rPr>
              <a:t>4</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Debugging</a:t>
            </a:r>
            <a:r>
              <a:rPr dirty="0" sz="2000" spc="-10" b="1">
                <a:latin typeface="Arial"/>
                <a:cs typeface="Arial"/>
              </a:rPr>
              <a:t> </a:t>
            </a:r>
            <a:r>
              <a:rPr dirty="0" sz="2000" spc="-5" b="1">
                <a:latin typeface="Arial"/>
                <a:cs typeface="Arial"/>
              </a:rPr>
              <a:t>PL/SQL</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7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178433" y="1251585"/>
            <a:ext cx="5416550" cy="3748404"/>
            <a:chOff x="1178433" y="1251585"/>
            <a:chExt cx="5416550" cy="3748404"/>
          </a:xfrm>
        </p:grpSpPr>
        <p:sp>
          <p:nvSpPr>
            <p:cNvPr id="5" name="object 5"/>
            <p:cNvSpPr/>
            <p:nvPr/>
          </p:nvSpPr>
          <p:spPr>
            <a:xfrm>
              <a:off x="1185672" y="1258824"/>
              <a:ext cx="5403341" cy="3734562"/>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181862" y="1255014"/>
              <a:ext cx="5409565" cy="3741420"/>
            </a:xfrm>
            <a:custGeom>
              <a:avLst/>
              <a:gdLst/>
              <a:ahLst/>
              <a:cxnLst/>
              <a:rect l="l" t="t" r="r" b="b"/>
              <a:pathLst>
                <a:path w="5409565" h="3741420">
                  <a:moveTo>
                    <a:pt x="5409438" y="0"/>
                  </a:moveTo>
                  <a:lnTo>
                    <a:pt x="0" y="0"/>
                  </a:lnTo>
                  <a:lnTo>
                    <a:pt x="0" y="3741420"/>
                  </a:lnTo>
                  <a:lnTo>
                    <a:pt x="5409438" y="3741420"/>
                  </a:lnTo>
                  <a:lnTo>
                    <a:pt x="5409438"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1107"/>
            <a:ext cx="6271260" cy="367030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Debugging</a:t>
            </a:r>
            <a:r>
              <a:rPr dirty="0" sz="1300" spc="-5" b="1">
                <a:latin typeface="Arial"/>
                <a:cs typeface="Arial"/>
              </a:rPr>
              <a:t> </a:t>
            </a:r>
            <a:r>
              <a:rPr dirty="0" sz="1300" b="1">
                <a:latin typeface="Arial"/>
                <a:cs typeface="Arial"/>
              </a:rPr>
              <a:t>PL/SQL</a:t>
            </a:r>
            <a:endParaRPr sz="1300">
              <a:latin typeface="Arial"/>
              <a:cs typeface="Arial"/>
            </a:endParaRPr>
          </a:p>
          <a:p>
            <a:pPr marL="136525" marR="21590">
              <a:lnSpc>
                <a:spcPct val="100000"/>
              </a:lnSpc>
              <a:spcBef>
                <a:spcPts val="360"/>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debug a </a:t>
            </a:r>
            <a:r>
              <a:rPr dirty="0" sz="1300" spc="-5">
                <a:latin typeface="Times New Roman"/>
                <a:cs typeface="Times New Roman"/>
              </a:rPr>
              <a:t>PL/SQL </a:t>
            </a:r>
            <a:r>
              <a:rPr dirty="0" sz="1300">
                <a:latin typeface="Times New Roman"/>
                <a:cs typeface="Times New Roman"/>
              </a:rPr>
              <a:t>function, procedure, or package. </a:t>
            </a:r>
            <a:r>
              <a:rPr dirty="0" sz="1300" spc="-5">
                <a:latin typeface="Times New Roman"/>
                <a:cs typeface="Times New Roman"/>
              </a:rPr>
              <a:t>SQL </a:t>
            </a:r>
            <a:r>
              <a:rPr dirty="0" sz="1300">
                <a:latin typeface="Times New Roman"/>
                <a:cs typeface="Times New Roman"/>
              </a:rPr>
              <a:t>Developer  </a:t>
            </a:r>
            <a:r>
              <a:rPr dirty="0" sz="1300" spc="-5">
                <a:latin typeface="Times New Roman"/>
                <a:cs typeface="Times New Roman"/>
              </a:rPr>
              <a:t>provides full support for PL/SQL </a:t>
            </a:r>
            <a:r>
              <a:rPr dirty="0" sz="1300">
                <a:latin typeface="Times New Roman"/>
                <a:cs typeface="Times New Roman"/>
              </a:rPr>
              <a:t>debugging. To debug a function or procedure, perform the  following</a:t>
            </a:r>
            <a:r>
              <a:rPr dirty="0" sz="1300" spc="-1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07365" indent="-248285">
              <a:lnSpc>
                <a:spcPts val="1550"/>
              </a:lnSpc>
              <a:buAutoNum type="arabicPeriod"/>
              <a:tabLst>
                <a:tab pos="508000" algn="l"/>
              </a:tabLst>
            </a:pPr>
            <a:r>
              <a:rPr dirty="0" sz="1300">
                <a:latin typeface="Times New Roman"/>
                <a:cs typeface="Times New Roman"/>
              </a:rPr>
              <a:t>Click the object name in the Connections</a:t>
            </a:r>
            <a:r>
              <a:rPr dirty="0" sz="1300" spc="-25">
                <a:latin typeface="Times New Roman"/>
                <a:cs typeface="Times New Roman"/>
              </a:rPr>
              <a:t> </a:t>
            </a:r>
            <a:r>
              <a:rPr dirty="0" sz="1300">
                <a:latin typeface="Times New Roman"/>
                <a:cs typeface="Times New Roman"/>
              </a:rPr>
              <a:t>Navigator.</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Right-click the </a:t>
            </a:r>
            <a:r>
              <a:rPr dirty="0" sz="1300" spc="-5">
                <a:latin typeface="Times New Roman"/>
                <a:cs typeface="Times New Roman"/>
              </a:rPr>
              <a:t>object </a:t>
            </a:r>
            <a:r>
              <a:rPr dirty="0" sz="1300">
                <a:latin typeface="Times New Roman"/>
                <a:cs typeface="Times New Roman"/>
              </a:rPr>
              <a:t>and </a:t>
            </a:r>
            <a:r>
              <a:rPr dirty="0" sz="1300" spc="-5">
                <a:latin typeface="Times New Roman"/>
                <a:cs typeface="Times New Roman"/>
              </a:rPr>
              <a:t>select </a:t>
            </a:r>
            <a:r>
              <a:rPr dirty="0" sz="1300" spc="-5" b="1">
                <a:latin typeface="Times New Roman"/>
                <a:cs typeface="Times New Roman"/>
              </a:rPr>
              <a:t>Compile for</a:t>
            </a:r>
            <a:r>
              <a:rPr dirty="0" sz="1300" spc="20" b="1">
                <a:latin typeface="Times New Roman"/>
                <a:cs typeface="Times New Roman"/>
              </a:rPr>
              <a:t> </a:t>
            </a:r>
            <a:r>
              <a:rPr dirty="0" sz="1300" spc="-5" b="1">
                <a:latin typeface="Times New Roman"/>
                <a:cs typeface="Times New Roman"/>
              </a:rPr>
              <a:t>debug</a:t>
            </a:r>
            <a:r>
              <a:rPr dirty="0" sz="1300" spc="-5">
                <a:latin typeface="Times New Roman"/>
                <a:cs typeface="Times New Roman"/>
              </a:rPr>
              <a:t>.</a:t>
            </a:r>
            <a:endParaRPr sz="1300">
              <a:latin typeface="Times New Roman"/>
              <a:cs typeface="Times New Roman"/>
            </a:endParaRPr>
          </a:p>
          <a:p>
            <a:pPr marL="507365" indent="-248285">
              <a:lnSpc>
                <a:spcPct val="100000"/>
              </a:lnSpc>
              <a:buAutoNum type="arabicPeriod"/>
              <a:tabLst>
                <a:tab pos="508000" algn="l"/>
              </a:tabLst>
            </a:pPr>
            <a:r>
              <a:rPr dirty="0" sz="1300">
                <a:latin typeface="Times New Roman"/>
                <a:cs typeface="Times New Roman"/>
              </a:rPr>
              <a:t>Click the </a:t>
            </a:r>
            <a:r>
              <a:rPr dirty="0" sz="1300" spc="-5" b="1">
                <a:latin typeface="Times New Roman"/>
                <a:cs typeface="Times New Roman"/>
              </a:rPr>
              <a:t>Edit </a:t>
            </a:r>
            <a:r>
              <a:rPr dirty="0" sz="1300">
                <a:latin typeface="Times New Roman"/>
                <a:cs typeface="Times New Roman"/>
              </a:rPr>
              <a:t>icon. Then click the </a:t>
            </a:r>
            <a:r>
              <a:rPr dirty="0" sz="1300" spc="-5" b="1">
                <a:latin typeface="Times New Roman"/>
                <a:cs typeface="Times New Roman"/>
              </a:rPr>
              <a:t>Debug </a:t>
            </a:r>
            <a:r>
              <a:rPr dirty="0" sz="1300">
                <a:latin typeface="Times New Roman"/>
                <a:cs typeface="Times New Roman"/>
              </a:rPr>
              <a:t>icon above its source</a:t>
            </a:r>
            <a:r>
              <a:rPr dirty="0" sz="1300" spc="-5">
                <a:latin typeface="Times New Roman"/>
                <a:cs typeface="Times New Roman"/>
              </a:rPr>
              <a:t> </a:t>
            </a:r>
            <a:r>
              <a:rPr dirty="0" sz="1300">
                <a:latin typeface="Times New Roman"/>
                <a:cs typeface="Times New Roman"/>
              </a:rPr>
              <a:t>listing.</a:t>
            </a:r>
            <a:endParaRPr sz="1300">
              <a:latin typeface="Times New Roman"/>
              <a:cs typeface="Times New Roman"/>
            </a:endParaRPr>
          </a:p>
          <a:p>
            <a:pPr marL="136525" marR="170815">
              <a:lnSpc>
                <a:spcPct val="100000"/>
              </a:lnSpc>
              <a:spcBef>
                <a:spcPts val="390"/>
              </a:spcBef>
            </a:pPr>
            <a:r>
              <a:rPr dirty="0" sz="1300">
                <a:latin typeface="Times New Roman"/>
                <a:cs typeface="Times New Roman"/>
              </a:rPr>
              <a:t>If the toggle </a:t>
            </a:r>
            <a:r>
              <a:rPr dirty="0" sz="1300" spc="-5">
                <a:latin typeface="Times New Roman"/>
                <a:cs typeface="Times New Roman"/>
              </a:rPr>
              <a:t>numbers </a:t>
            </a:r>
            <a:r>
              <a:rPr dirty="0" sz="1300">
                <a:latin typeface="Times New Roman"/>
                <a:cs typeface="Times New Roman"/>
              </a:rPr>
              <a:t>before each line of code is not yet displayed, right-click in the Code  Editor margin and select Toggle Line</a:t>
            </a:r>
            <a:r>
              <a:rPr dirty="0" sz="1300" spc="-10">
                <a:latin typeface="Times New Roman"/>
                <a:cs typeface="Times New Roman"/>
              </a:rPr>
              <a:t> </a:t>
            </a:r>
            <a:r>
              <a:rPr dirty="0" sz="1300" spc="-5">
                <a:latin typeface="Times New Roman"/>
                <a:cs typeface="Times New Roman"/>
              </a:rPr>
              <a:t>Numbers.</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The </a:t>
            </a:r>
            <a:r>
              <a:rPr dirty="0" sz="1300" spc="-5">
                <a:latin typeface="Times New Roman"/>
                <a:cs typeface="Times New Roman"/>
              </a:rPr>
              <a:t>PL/SQL </a:t>
            </a:r>
            <a:r>
              <a:rPr dirty="0" sz="1300">
                <a:latin typeface="Times New Roman"/>
                <a:cs typeface="Times New Roman"/>
              </a:rPr>
              <a:t>debugger </a:t>
            </a:r>
            <a:r>
              <a:rPr dirty="0" sz="1300" spc="-5">
                <a:latin typeface="Times New Roman"/>
                <a:cs typeface="Times New Roman"/>
              </a:rPr>
              <a:t>supplies </a:t>
            </a:r>
            <a:r>
              <a:rPr dirty="0" sz="1300">
                <a:latin typeface="Times New Roman"/>
                <a:cs typeface="Times New Roman"/>
              </a:rPr>
              <a:t>many commands to control program execution including  </a:t>
            </a:r>
            <a:r>
              <a:rPr dirty="0" sz="1300" spc="-5">
                <a:latin typeface="Times New Roman"/>
                <a:cs typeface="Times New Roman"/>
              </a:rPr>
              <a:t>Step Into, Step Over, </a:t>
            </a:r>
            <a:r>
              <a:rPr dirty="0" sz="1300">
                <a:latin typeface="Times New Roman"/>
                <a:cs typeface="Times New Roman"/>
              </a:rPr>
              <a:t>Step Out, Run to </a:t>
            </a:r>
            <a:r>
              <a:rPr dirty="0" sz="1300" spc="-5">
                <a:latin typeface="Times New Roman"/>
                <a:cs typeface="Times New Roman"/>
              </a:rPr>
              <a:t>Cursor, </a:t>
            </a:r>
            <a:r>
              <a:rPr dirty="0" sz="1300">
                <a:latin typeface="Times New Roman"/>
                <a:cs typeface="Times New Roman"/>
              </a:rPr>
              <a:t>and so on. While the </a:t>
            </a:r>
            <a:r>
              <a:rPr dirty="0" sz="1300" spc="-5">
                <a:latin typeface="Times New Roman"/>
                <a:cs typeface="Times New Roman"/>
              </a:rPr>
              <a:t>debugger </a:t>
            </a:r>
            <a:r>
              <a:rPr dirty="0" sz="1300">
                <a:latin typeface="Times New Roman"/>
                <a:cs typeface="Times New Roman"/>
              </a:rPr>
              <a:t>is paused, you  can examine and modify the values </a:t>
            </a:r>
            <a:r>
              <a:rPr dirty="0" sz="1300" spc="-5">
                <a:latin typeface="Times New Roman"/>
                <a:cs typeface="Times New Roman"/>
              </a:rPr>
              <a:t>of variables from </a:t>
            </a:r>
            <a:r>
              <a:rPr dirty="0" sz="1300">
                <a:latin typeface="Times New Roman"/>
                <a:cs typeface="Times New Roman"/>
              </a:rPr>
              <a:t>the </a:t>
            </a:r>
            <a:r>
              <a:rPr dirty="0" sz="1300" spc="-5">
                <a:latin typeface="Times New Roman"/>
                <a:cs typeface="Times New Roman"/>
              </a:rPr>
              <a:t>Smart </a:t>
            </a:r>
            <a:r>
              <a:rPr dirty="0" sz="1300">
                <a:latin typeface="Times New Roman"/>
                <a:cs typeface="Times New Roman"/>
              </a:rPr>
              <a:t>Data, Watches, or </a:t>
            </a:r>
            <a:r>
              <a:rPr dirty="0" sz="1300" spc="-5">
                <a:latin typeface="Times New Roman"/>
                <a:cs typeface="Times New Roman"/>
              </a:rPr>
              <a:t>Inspector  windows.</a:t>
            </a:r>
            <a:endParaRPr sz="1300">
              <a:latin typeface="Times New Roman"/>
              <a:cs typeface="Times New Roman"/>
            </a:endParaRPr>
          </a:p>
          <a:p>
            <a:pPr marL="136525" marR="30480">
              <a:lnSpc>
                <a:spcPct val="100000"/>
              </a:lnSpc>
              <a:spcBef>
                <a:spcPts val="384"/>
              </a:spcBef>
            </a:pPr>
            <a:r>
              <a:rPr dirty="0" sz="1300">
                <a:latin typeface="Times New Roman"/>
                <a:cs typeface="Times New Roman"/>
              </a:rPr>
              <a:t>The </a:t>
            </a:r>
            <a:r>
              <a:rPr dirty="0" sz="1300" spc="-5">
                <a:latin typeface="Times New Roman"/>
                <a:cs typeface="Times New Roman"/>
              </a:rPr>
              <a:t>Breakpoints window </a:t>
            </a:r>
            <a:r>
              <a:rPr dirty="0" sz="1300">
                <a:latin typeface="Times New Roman"/>
                <a:cs typeface="Times New Roman"/>
              </a:rPr>
              <a:t>lists the defined breakpoints. </a:t>
            </a:r>
            <a:r>
              <a:rPr dirty="0" sz="1300" spc="-5">
                <a:latin typeface="Times New Roman"/>
                <a:cs typeface="Times New Roman"/>
              </a:rPr>
              <a:t>You </a:t>
            </a:r>
            <a:r>
              <a:rPr dirty="0" sz="1300">
                <a:latin typeface="Times New Roman"/>
                <a:cs typeface="Times New Roman"/>
              </a:rPr>
              <a:t>can use this window to add new  breakpoints, or customize the behavior of </a:t>
            </a:r>
            <a:r>
              <a:rPr dirty="0" sz="1300" spc="-5">
                <a:latin typeface="Times New Roman"/>
                <a:cs typeface="Times New Roman"/>
              </a:rPr>
              <a:t>existing</a:t>
            </a:r>
            <a:r>
              <a:rPr dirty="0" sz="1300" spc="-10">
                <a:latin typeface="Times New Roman"/>
                <a:cs typeface="Times New Roman"/>
              </a:rPr>
              <a:t> </a:t>
            </a:r>
            <a:r>
              <a:rPr dirty="0" sz="1300">
                <a:latin typeface="Times New Roman"/>
                <a:cs typeface="Times New Roman"/>
              </a:rPr>
              <a:t>breakpoints.</a:t>
            </a:r>
            <a:endParaRPr sz="1300">
              <a:latin typeface="Times New Roman"/>
              <a:cs typeface="Times New Roman"/>
            </a:endParaRPr>
          </a:p>
          <a:p>
            <a:pPr marL="136525" marR="454659">
              <a:lnSpc>
                <a:spcPct val="100000"/>
              </a:lnSpc>
              <a:spcBef>
                <a:spcPts val="310"/>
              </a:spcBef>
            </a:pPr>
            <a:r>
              <a:rPr dirty="0" sz="1300" spc="-5" b="1">
                <a:latin typeface="Times New Roman"/>
                <a:cs typeface="Times New Roman"/>
              </a:rPr>
              <a:t>Note: </a:t>
            </a:r>
            <a:r>
              <a:rPr dirty="0" sz="1300">
                <a:latin typeface="Times New Roman"/>
                <a:cs typeface="Times New Roman"/>
              </a:rPr>
              <a:t>For </a:t>
            </a:r>
            <a:r>
              <a:rPr dirty="0" sz="1300" spc="-5">
                <a:latin typeface="Times New Roman"/>
                <a:cs typeface="Times New Roman"/>
              </a:rPr>
              <a:t>PL/SQL </a:t>
            </a:r>
            <a:r>
              <a:rPr dirty="0" sz="1300">
                <a:latin typeface="Times New Roman"/>
                <a:cs typeface="Times New Roman"/>
              </a:rPr>
              <a:t>debugging, you need the </a:t>
            </a:r>
            <a:r>
              <a:rPr dirty="0" sz="1300">
                <a:latin typeface="Courier New"/>
                <a:cs typeface="Courier New"/>
              </a:rPr>
              <a:t>debug any procedure</a:t>
            </a:r>
            <a:r>
              <a:rPr dirty="0" sz="1300" spc="-484">
                <a:latin typeface="Courier New"/>
                <a:cs typeface="Courier New"/>
              </a:rPr>
              <a:t> </a:t>
            </a:r>
            <a:r>
              <a:rPr dirty="0" sz="1300" spc="-5">
                <a:latin typeface="Times New Roman"/>
                <a:cs typeface="Times New Roman"/>
              </a:rPr>
              <a:t>and </a:t>
            </a:r>
            <a:r>
              <a:rPr dirty="0" sz="1300">
                <a:latin typeface="Courier New"/>
                <a:cs typeface="Courier New"/>
              </a:rPr>
              <a:t>debug  connect session</a:t>
            </a:r>
            <a:r>
              <a:rPr dirty="0" sz="1300" spc="-459">
                <a:latin typeface="Courier New"/>
                <a:cs typeface="Courier New"/>
              </a:rPr>
              <a:t> </a:t>
            </a:r>
            <a:r>
              <a:rPr dirty="0" sz="1300">
                <a:latin typeface="Times New Roman"/>
                <a:cs typeface="Times New Roman"/>
              </a:rPr>
              <a:t>privileges.</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2</a:t>
            </a:r>
            <a:r>
              <a:rPr dirty="0" sz="800" spc="-125">
                <a:latin typeface="Garuda"/>
                <a:cs typeface="Garuda"/>
              </a:rPr>
              <a:t>ct</a:t>
            </a:r>
            <a:r>
              <a:rPr dirty="0" baseline="-4629" sz="1800" spc="-187" b="1">
                <a:latin typeface="Arial"/>
                <a:cs typeface="Arial"/>
              </a:rPr>
              <a:t>5</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b="1">
                <a:latin typeface="Arial"/>
                <a:cs typeface="Arial"/>
              </a:rPr>
              <a:t>Database</a:t>
            </a:r>
            <a:r>
              <a:rPr dirty="0" sz="2000" spc="-5" b="1">
                <a:latin typeface="Arial"/>
                <a:cs typeface="Arial"/>
              </a:rPr>
              <a:t> </a:t>
            </a:r>
            <a:r>
              <a:rPr dirty="0" sz="2000" b="1">
                <a:latin typeface="Arial"/>
                <a:cs typeface="Arial"/>
              </a:rPr>
              <a:t>Reporting</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8015" marR="1299210">
              <a:lnSpc>
                <a:spcPct val="101299"/>
              </a:lnSpc>
            </a:pPr>
            <a:r>
              <a:rPr dirty="0" sz="1550" spc="15" b="1">
                <a:latin typeface="Arial"/>
                <a:cs typeface="Arial"/>
              </a:rPr>
              <a:t>SQL </a:t>
            </a:r>
            <a:r>
              <a:rPr dirty="0" sz="1550" spc="10" b="1">
                <a:latin typeface="Arial"/>
                <a:cs typeface="Arial"/>
              </a:rPr>
              <a:t>Developer provides a number of predefined  reports about the database and </a:t>
            </a:r>
            <a:r>
              <a:rPr dirty="0" sz="1550" spc="5" b="1">
                <a:latin typeface="Arial"/>
                <a:cs typeface="Arial"/>
              </a:rPr>
              <a:t>its</a:t>
            </a:r>
            <a:r>
              <a:rPr dirty="0" sz="1550" spc="-10" b="1">
                <a:latin typeface="Arial"/>
                <a:cs typeface="Arial"/>
              </a:rPr>
              <a:t> </a:t>
            </a:r>
            <a:r>
              <a:rPr dirty="0" sz="1550" spc="10" b="1">
                <a:latin typeface="Arial"/>
                <a:cs typeface="Arial"/>
              </a:rPr>
              <a:t>objects.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0"/>
              </a:spcBef>
            </a:pPr>
            <a:endParaRPr sz="17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811654" y="2319908"/>
            <a:ext cx="4152265" cy="2693670"/>
            <a:chOff x="1811654" y="2319908"/>
            <a:chExt cx="4152265" cy="2693670"/>
          </a:xfrm>
        </p:grpSpPr>
        <p:sp>
          <p:nvSpPr>
            <p:cNvPr id="5" name="object 5"/>
            <p:cNvSpPr/>
            <p:nvPr/>
          </p:nvSpPr>
          <p:spPr>
            <a:xfrm>
              <a:off x="1818893" y="2327909"/>
              <a:ext cx="4138422" cy="2679192"/>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815083" y="2323337"/>
              <a:ext cx="4145279" cy="2687320"/>
            </a:xfrm>
            <a:custGeom>
              <a:avLst/>
              <a:gdLst/>
              <a:ahLst/>
              <a:cxnLst/>
              <a:rect l="l" t="t" r="r" b="b"/>
              <a:pathLst>
                <a:path w="4145279" h="2687320">
                  <a:moveTo>
                    <a:pt x="4145279" y="0"/>
                  </a:moveTo>
                  <a:lnTo>
                    <a:pt x="0" y="0"/>
                  </a:lnTo>
                  <a:lnTo>
                    <a:pt x="0" y="2686812"/>
                  </a:lnTo>
                  <a:lnTo>
                    <a:pt x="4145279" y="2686812"/>
                  </a:lnTo>
                  <a:lnTo>
                    <a:pt x="4145279" y="0"/>
                  </a:lnTo>
                  <a:close/>
                </a:path>
              </a:pathLst>
            </a:custGeom>
            <a:ln w="6858">
              <a:solidFill>
                <a:srgbClr val="000000"/>
              </a:solidFill>
            </a:ln>
          </p:spPr>
          <p:txBody>
            <a:bodyPr wrap="square" lIns="0" tIns="0" rIns="0" bIns="0" rtlCol="0"/>
            <a:lstStyle/>
            <a:p/>
          </p:txBody>
        </p:sp>
      </p:grpSp>
      <p:sp>
        <p:nvSpPr>
          <p:cNvPr id="7" name="object 7"/>
          <p:cNvSpPr txBox="1"/>
          <p:nvPr/>
        </p:nvSpPr>
        <p:spPr>
          <a:xfrm>
            <a:off x="731012" y="5613460"/>
            <a:ext cx="6217285" cy="3686810"/>
          </a:xfrm>
          <a:prstGeom prst="rect">
            <a:avLst/>
          </a:prstGeom>
        </p:spPr>
        <p:txBody>
          <a:bodyPr wrap="square" lIns="0" tIns="40005" rIns="0" bIns="0" rtlCol="0" vert="horz">
            <a:spAutoFit/>
          </a:bodyPr>
          <a:lstStyle/>
          <a:p>
            <a:pPr marL="12700">
              <a:lnSpc>
                <a:spcPct val="100000"/>
              </a:lnSpc>
              <a:spcBef>
                <a:spcPts val="315"/>
              </a:spcBef>
            </a:pPr>
            <a:r>
              <a:rPr dirty="0" sz="1300" spc="-5" b="1">
                <a:latin typeface="Arial"/>
                <a:cs typeface="Arial"/>
              </a:rPr>
              <a:t>Database</a:t>
            </a:r>
            <a:r>
              <a:rPr dirty="0" sz="1300" spc="-20" b="1">
                <a:latin typeface="Arial"/>
                <a:cs typeface="Arial"/>
              </a:rPr>
              <a:t> </a:t>
            </a:r>
            <a:r>
              <a:rPr dirty="0" sz="1300" spc="-5" b="1">
                <a:latin typeface="Arial"/>
                <a:cs typeface="Arial"/>
              </a:rPr>
              <a:t>Reporting</a:t>
            </a:r>
            <a:endParaRPr sz="1300">
              <a:latin typeface="Arial"/>
              <a:cs typeface="Arial"/>
            </a:endParaRPr>
          </a:p>
          <a:p>
            <a:pPr marL="136525" marR="5080">
              <a:lnSpc>
                <a:spcPts val="1410"/>
              </a:lnSpc>
              <a:spcBef>
                <a:spcPts val="385"/>
              </a:spcBef>
            </a:pPr>
            <a:r>
              <a:rPr dirty="0" sz="1300" spc="-5">
                <a:latin typeface="Times New Roman"/>
                <a:cs typeface="Times New Roman"/>
              </a:rPr>
              <a:t>SQL </a:t>
            </a:r>
            <a:r>
              <a:rPr dirty="0" sz="1300">
                <a:latin typeface="Times New Roman"/>
                <a:cs typeface="Times New Roman"/>
              </a:rPr>
              <a:t>Developer provides many reports about the database and its objects. These reports can  be grouped into the following categories:</a:t>
            </a:r>
            <a:endParaRPr sz="1300">
              <a:latin typeface="Times New Roman"/>
              <a:cs typeface="Times New Roman"/>
            </a:endParaRPr>
          </a:p>
          <a:p>
            <a:pPr marL="508000" indent="-248285">
              <a:lnSpc>
                <a:spcPts val="1315"/>
              </a:lnSpc>
              <a:buChar char="•"/>
              <a:tabLst>
                <a:tab pos="508000" algn="l"/>
                <a:tab pos="508634" algn="l"/>
              </a:tabLst>
            </a:pPr>
            <a:r>
              <a:rPr dirty="0" sz="1300" spc="-5">
                <a:latin typeface="Times New Roman"/>
                <a:cs typeface="Times New Roman"/>
              </a:rPr>
              <a:t>About Your Database</a:t>
            </a:r>
            <a:r>
              <a:rPr dirty="0" sz="1300" spc="5">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508000" indent="-248285">
              <a:lnSpc>
                <a:spcPts val="1405"/>
              </a:lnSpc>
              <a:buChar char="•"/>
              <a:tabLst>
                <a:tab pos="507365" algn="l"/>
                <a:tab pos="508634" algn="l"/>
              </a:tabLst>
            </a:pPr>
            <a:r>
              <a:rPr dirty="0" sz="1300">
                <a:latin typeface="Times New Roman"/>
                <a:cs typeface="Times New Roman"/>
              </a:rPr>
              <a:t>Database Administration</a:t>
            </a:r>
            <a:r>
              <a:rPr dirty="0" sz="1300" spc="-1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508000" indent="-248285">
              <a:lnSpc>
                <a:spcPts val="1405"/>
              </a:lnSpc>
              <a:buChar char="•"/>
              <a:tabLst>
                <a:tab pos="507365" algn="l"/>
                <a:tab pos="508634" algn="l"/>
              </a:tabLst>
            </a:pPr>
            <a:r>
              <a:rPr dirty="0" sz="1300">
                <a:latin typeface="Times New Roman"/>
                <a:cs typeface="Times New Roman"/>
              </a:rPr>
              <a:t>Table</a:t>
            </a:r>
            <a:r>
              <a:rPr dirty="0" sz="1300" spc="-5">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508000" indent="-248285">
              <a:lnSpc>
                <a:spcPts val="1410"/>
              </a:lnSpc>
              <a:buChar char="•"/>
              <a:tabLst>
                <a:tab pos="508000" algn="l"/>
                <a:tab pos="508634" algn="l"/>
              </a:tabLst>
            </a:pPr>
            <a:r>
              <a:rPr dirty="0" sz="1300" spc="-5">
                <a:latin typeface="Times New Roman"/>
                <a:cs typeface="Times New Roman"/>
              </a:rPr>
              <a:t>PL/SQL</a:t>
            </a:r>
            <a:r>
              <a:rPr dirty="0" sz="1300" spc="-8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508000" indent="-248285">
              <a:lnSpc>
                <a:spcPts val="1410"/>
              </a:lnSpc>
              <a:buChar char="•"/>
              <a:tabLst>
                <a:tab pos="507365" algn="l"/>
                <a:tab pos="508634" algn="l"/>
              </a:tabLst>
            </a:pPr>
            <a:r>
              <a:rPr dirty="0" sz="1300">
                <a:latin typeface="Times New Roman"/>
                <a:cs typeface="Times New Roman"/>
              </a:rPr>
              <a:t>Security</a:t>
            </a:r>
            <a:r>
              <a:rPr dirty="0" sz="1300" spc="-9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508000" indent="-248285">
              <a:lnSpc>
                <a:spcPts val="1410"/>
              </a:lnSpc>
              <a:buChar char="•"/>
              <a:tabLst>
                <a:tab pos="507365" algn="l"/>
                <a:tab pos="508634" algn="l"/>
              </a:tabLst>
            </a:pPr>
            <a:r>
              <a:rPr dirty="0" sz="1300" spc="-5">
                <a:latin typeface="Times New Roman"/>
                <a:cs typeface="Times New Roman"/>
              </a:rPr>
              <a:t>XML</a:t>
            </a:r>
            <a:r>
              <a:rPr dirty="0" sz="1300" spc="-10">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508000" indent="-247650">
              <a:lnSpc>
                <a:spcPts val="1405"/>
              </a:lnSpc>
              <a:buChar char="•"/>
              <a:tabLst>
                <a:tab pos="507365" algn="l"/>
                <a:tab pos="508000" algn="l"/>
              </a:tabLst>
            </a:pPr>
            <a:r>
              <a:rPr dirty="0" sz="1300" spc="-5">
                <a:latin typeface="Times New Roman"/>
                <a:cs typeface="Times New Roman"/>
              </a:rPr>
              <a:t>Jobs</a:t>
            </a:r>
            <a:r>
              <a:rPr dirty="0" sz="1300" spc="-10">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507365" indent="-247650">
              <a:lnSpc>
                <a:spcPts val="1405"/>
              </a:lnSpc>
              <a:buChar char="•"/>
              <a:tabLst>
                <a:tab pos="507365" algn="l"/>
                <a:tab pos="508000" algn="l"/>
              </a:tabLst>
            </a:pPr>
            <a:r>
              <a:rPr dirty="0" sz="1300">
                <a:latin typeface="Times New Roman"/>
                <a:cs typeface="Times New Roman"/>
              </a:rPr>
              <a:t>Streams</a:t>
            </a:r>
            <a:r>
              <a:rPr dirty="0" sz="1300" spc="-1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508000" indent="-248285">
              <a:lnSpc>
                <a:spcPts val="1410"/>
              </a:lnSpc>
              <a:buChar char="•"/>
              <a:tabLst>
                <a:tab pos="508000" algn="l"/>
                <a:tab pos="508634" algn="l"/>
              </a:tabLst>
            </a:pPr>
            <a:r>
              <a:rPr dirty="0" sz="1300">
                <a:latin typeface="Times New Roman"/>
                <a:cs typeface="Times New Roman"/>
              </a:rPr>
              <a:t>All </a:t>
            </a:r>
            <a:r>
              <a:rPr dirty="0" sz="1300" spc="-5">
                <a:latin typeface="Times New Roman"/>
                <a:cs typeface="Times New Roman"/>
              </a:rPr>
              <a:t>Objects</a:t>
            </a:r>
            <a:r>
              <a:rPr dirty="0" sz="1300" spc="-15">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508000" indent="-248285">
              <a:lnSpc>
                <a:spcPts val="1410"/>
              </a:lnSpc>
              <a:buChar char="•"/>
              <a:tabLst>
                <a:tab pos="508000" algn="l"/>
                <a:tab pos="508634" algn="l"/>
              </a:tabLst>
            </a:pPr>
            <a:r>
              <a:rPr dirty="0" sz="1300">
                <a:latin typeface="Times New Roman"/>
                <a:cs typeface="Times New Roman"/>
              </a:rPr>
              <a:t>Data Dictionary</a:t>
            </a:r>
            <a:r>
              <a:rPr dirty="0" sz="1300" spc="-15">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507365" indent="-247650">
              <a:lnSpc>
                <a:spcPts val="1485"/>
              </a:lnSpc>
              <a:buChar char="•"/>
              <a:tabLst>
                <a:tab pos="507365" algn="l"/>
                <a:tab pos="508000" algn="l"/>
              </a:tabLst>
            </a:pPr>
            <a:r>
              <a:rPr dirty="0" sz="1300" spc="-5">
                <a:latin typeface="Times New Roman"/>
                <a:cs typeface="Times New Roman"/>
              </a:rPr>
              <a:t>User Defined</a:t>
            </a:r>
            <a:r>
              <a:rPr dirty="0" sz="1300" spc="-1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136525" marR="69215">
              <a:lnSpc>
                <a:spcPct val="85000"/>
              </a:lnSpc>
              <a:spcBef>
                <a:spcPts val="409"/>
              </a:spcBef>
            </a:pPr>
            <a:r>
              <a:rPr dirty="0" sz="1300">
                <a:latin typeface="Times New Roman"/>
                <a:cs typeface="Times New Roman"/>
              </a:rPr>
              <a:t>To display reports, click the </a:t>
            </a:r>
            <a:r>
              <a:rPr dirty="0" sz="1300" spc="-5">
                <a:latin typeface="Times New Roman"/>
                <a:cs typeface="Times New Roman"/>
              </a:rPr>
              <a:t>Reports </a:t>
            </a:r>
            <a:r>
              <a:rPr dirty="0" sz="1300">
                <a:latin typeface="Times New Roman"/>
                <a:cs typeface="Times New Roman"/>
              </a:rPr>
              <a:t>tab on the left side of the window. </a:t>
            </a:r>
            <a:r>
              <a:rPr dirty="0" sz="1300" spc="-5">
                <a:latin typeface="Times New Roman"/>
                <a:cs typeface="Times New Roman"/>
              </a:rPr>
              <a:t>Individual </a:t>
            </a:r>
            <a:r>
              <a:rPr dirty="0" sz="1300">
                <a:latin typeface="Times New Roman"/>
                <a:cs typeface="Times New Roman"/>
              </a:rPr>
              <a:t>reports  are displayed in tabbed panes on the right side of the </a:t>
            </a:r>
            <a:r>
              <a:rPr dirty="0" sz="1300" spc="-5">
                <a:latin typeface="Times New Roman"/>
                <a:cs typeface="Times New Roman"/>
              </a:rPr>
              <a:t>window; </a:t>
            </a:r>
            <a:r>
              <a:rPr dirty="0" sz="1300">
                <a:latin typeface="Times New Roman"/>
                <a:cs typeface="Times New Roman"/>
              </a:rPr>
              <a:t>and for each report, you can  select (using a </a:t>
            </a:r>
            <a:r>
              <a:rPr dirty="0" sz="1300" spc="-5">
                <a:latin typeface="Times New Roman"/>
                <a:cs typeface="Times New Roman"/>
              </a:rPr>
              <a:t>drop-down </a:t>
            </a:r>
            <a:r>
              <a:rPr dirty="0" sz="1300">
                <a:latin typeface="Times New Roman"/>
                <a:cs typeface="Times New Roman"/>
              </a:rPr>
              <a:t>list) the database connection for </a:t>
            </a:r>
            <a:r>
              <a:rPr dirty="0" sz="1300" spc="-5">
                <a:latin typeface="Times New Roman"/>
                <a:cs typeface="Times New Roman"/>
              </a:rPr>
              <a:t>which </a:t>
            </a:r>
            <a:r>
              <a:rPr dirty="0" sz="1300">
                <a:latin typeface="Times New Roman"/>
                <a:cs typeface="Times New Roman"/>
              </a:rPr>
              <a:t>to display the report. For  reports about objects, the </a:t>
            </a:r>
            <a:r>
              <a:rPr dirty="0" sz="1300" spc="-5">
                <a:latin typeface="Times New Roman"/>
                <a:cs typeface="Times New Roman"/>
              </a:rPr>
              <a:t>objects shown </a:t>
            </a:r>
            <a:r>
              <a:rPr dirty="0" sz="1300">
                <a:latin typeface="Times New Roman"/>
                <a:cs typeface="Times New Roman"/>
              </a:rPr>
              <a:t>are </a:t>
            </a:r>
            <a:r>
              <a:rPr dirty="0" sz="1300" spc="-5">
                <a:latin typeface="Times New Roman"/>
                <a:cs typeface="Times New Roman"/>
              </a:rPr>
              <a:t>only </a:t>
            </a:r>
            <a:r>
              <a:rPr dirty="0" sz="1300">
                <a:latin typeface="Times New Roman"/>
                <a:cs typeface="Times New Roman"/>
              </a:rPr>
              <a:t>those </a:t>
            </a:r>
            <a:r>
              <a:rPr dirty="0" sz="1300" spc="-5">
                <a:latin typeface="Times New Roman"/>
                <a:cs typeface="Times New Roman"/>
              </a:rPr>
              <a:t>visible </a:t>
            </a:r>
            <a:r>
              <a:rPr dirty="0" sz="1300">
                <a:latin typeface="Times New Roman"/>
                <a:cs typeface="Times New Roman"/>
              </a:rPr>
              <a:t>to the database user  associated with the selected database </a:t>
            </a:r>
            <a:r>
              <a:rPr dirty="0" sz="1300" spc="-5">
                <a:latin typeface="Times New Roman"/>
                <a:cs typeface="Times New Roman"/>
              </a:rPr>
              <a:t>connection, </a:t>
            </a:r>
            <a:r>
              <a:rPr dirty="0" sz="1300">
                <a:latin typeface="Times New Roman"/>
                <a:cs typeface="Times New Roman"/>
              </a:rPr>
              <a:t>and the rows are usually ordered by  </a:t>
            </a:r>
            <a:r>
              <a:rPr dirty="0" sz="1300" spc="-5">
                <a:latin typeface="Times New Roman"/>
                <a:cs typeface="Times New Roman"/>
              </a:rPr>
              <a:t>Owner.</a:t>
            </a:r>
            <a:endParaRPr sz="1300">
              <a:latin typeface="Times New Roman"/>
              <a:cs typeface="Times New Roman"/>
            </a:endParaRPr>
          </a:p>
        </p:txBody>
      </p:sp>
      <p:sp>
        <p:nvSpPr>
          <p:cNvPr id="9" name="object 9"/>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65">
                <a:latin typeface="Garuda"/>
                <a:cs typeface="Garuda"/>
              </a:rPr>
              <a:t>is</a:t>
            </a:r>
            <a:r>
              <a:rPr dirty="0" baseline="-4629" sz="1800" spc="-247" b="1">
                <a:latin typeface="Arial"/>
                <a:cs typeface="Arial"/>
              </a:rPr>
              <a:t>F</a:t>
            </a:r>
            <a:r>
              <a:rPr dirty="0" sz="800" spc="-165">
                <a:latin typeface="Garuda"/>
                <a:cs typeface="Garuda"/>
              </a:rPr>
              <a:t>st</a:t>
            </a:r>
            <a:r>
              <a:rPr dirty="0" baseline="-4629" sz="1800" spc="-247" b="1">
                <a:latin typeface="Arial"/>
                <a:cs typeface="Arial"/>
              </a:rPr>
              <a:t>-</a:t>
            </a:r>
            <a:r>
              <a:rPr dirty="0" sz="800" spc="-165">
                <a:latin typeface="Garuda"/>
                <a:cs typeface="Garuda"/>
              </a:rPr>
              <a:t>ri</a:t>
            </a:r>
            <a:r>
              <a:rPr dirty="0" baseline="-4629" sz="1800" spc="-247" b="1">
                <a:latin typeface="Arial"/>
                <a:cs typeface="Arial"/>
              </a:rPr>
              <a:t>2</a:t>
            </a:r>
            <a:r>
              <a:rPr dirty="0" sz="800" spc="-165">
                <a:latin typeface="Garuda"/>
                <a:cs typeface="Garuda"/>
              </a:rPr>
              <a:t>ct</a:t>
            </a:r>
            <a:r>
              <a:rPr dirty="0" baseline="-4629" sz="1800" spc="-247" b="1">
                <a:latin typeface="Arial"/>
                <a:cs typeface="Arial"/>
              </a:rPr>
              <a:t>6</a:t>
            </a:r>
            <a:r>
              <a:rPr dirty="0" sz="800" spc="-165">
                <a:latin typeface="Garuda"/>
                <a:cs typeface="Garuda"/>
              </a:rPr>
              <a:t>ly </a:t>
            </a:r>
            <a:r>
              <a:rPr dirty="0" sz="800" spc="-5">
                <a:latin typeface="Garuda"/>
                <a:cs typeface="Garuda"/>
              </a:rPr>
              <a:t>prohibited and is</a:t>
            </a:r>
            <a:r>
              <a:rPr dirty="0" sz="800" spc="-16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User-Defined</a:t>
            </a:r>
            <a:r>
              <a:rPr dirty="0" sz="2000" b="1">
                <a:latin typeface="Arial"/>
                <a:cs typeface="Arial"/>
              </a:rPr>
              <a:t> Report</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algn="ctr" marR="69850">
              <a:lnSpc>
                <a:spcPct val="100000"/>
              </a:lnSpc>
            </a:pPr>
            <a:r>
              <a:rPr dirty="0" sz="1550" spc="10" b="1">
                <a:latin typeface="Arial"/>
                <a:cs typeface="Arial"/>
              </a:rPr>
              <a:t>Create and save user-defined reports </a:t>
            </a:r>
            <a:r>
              <a:rPr dirty="0" sz="1550" spc="5" b="1">
                <a:latin typeface="Arial"/>
                <a:cs typeface="Arial"/>
              </a:rPr>
              <a:t>for </a:t>
            </a:r>
            <a:r>
              <a:rPr dirty="0" sz="1550" spc="10" b="1">
                <a:latin typeface="Arial"/>
                <a:cs typeface="Arial"/>
              </a:rPr>
              <a:t>repeated</a:t>
            </a:r>
            <a:r>
              <a:rPr dirty="0" sz="1550" spc="-10" b="1">
                <a:latin typeface="Arial"/>
                <a:cs typeface="Arial"/>
              </a:rPr>
              <a:t> </a:t>
            </a:r>
            <a:r>
              <a:rPr dirty="0" sz="1550" spc="10" b="1">
                <a:latin typeface="Arial"/>
                <a:cs typeface="Arial"/>
              </a:rPr>
              <a:t>use.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16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990980" y="2185035"/>
            <a:ext cx="5855970" cy="2005964"/>
            <a:chOff x="990980" y="2185035"/>
            <a:chExt cx="5855970" cy="2005964"/>
          </a:xfrm>
        </p:grpSpPr>
        <p:sp>
          <p:nvSpPr>
            <p:cNvPr id="5" name="object 5"/>
            <p:cNvSpPr/>
            <p:nvPr/>
          </p:nvSpPr>
          <p:spPr>
            <a:xfrm>
              <a:off x="998219" y="2410206"/>
              <a:ext cx="2620518" cy="175183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994409" y="2406396"/>
              <a:ext cx="2627630" cy="1758950"/>
            </a:xfrm>
            <a:custGeom>
              <a:avLst/>
              <a:gdLst/>
              <a:ahLst/>
              <a:cxnLst/>
              <a:rect l="l" t="t" r="r" b="b"/>
              <a:pathLst>
                <a:path w="2627629" h="1758950">
                  <a:moveTo>
                    <a:pt x="2627376" y="0"/>
                  </a:moveTo>
                  <a:lnTo>
                    <a:pt x="0" y="0"/>
                  </a:lnTo>
                  <a:lnTo>
                    <a:pt x="0" y="1758696"/>
                  </a:lnTo>
                  <a:lnTo>
                    <a:pt x="2627376" y="1758696"/>
                  </a:lnTo>
                  <a:lnTo>
                    <a:pt x="2627376" y="0"/>
                  </a:lnTo>
                  <a:close/>
                </a:path>
              </a:pathLst>
            </a:custGeom>
            <a:ln w="6858">
              <a:solidFill>
                <a:srgbClr val="000000"/>
              </a:solidFill>
            </a:ln>
          </p:spPr>
          <p:txBody>
            <a:bodyPr wrap="square" lIns="0" tIns="0" rIns="0" bIns="0" rtlCol="0"/>
            <a:lstStyle/>
            <a:p/>
          </p:txBody>
        </p:sp>
        <p:sp>
          <p:nvSpPr>
            <p:cNvPr id="7" name="object 7"/>
            <p:cNvSpPr/>
            <p:nvPr/>
          </p:nvSpPr>
          <p:spPr>
            <a:xfrm>
              <a:off x="3614166" y="3827526"/>
              <a:ext cx="317500" cy="0"/>
            </a:xfrm>
            <a:custGeom>
              <a:avLst/>
              <a:gdLst/>
              <a:ahLst/>
              <a:cxnLst/>
              <a:rect l="l" t="t" r="r" b="b"/>
              <a:pathLst>
                <a:path w="317500" h="0">
                  <a:moveTo>
                    <a:pt x="0" y="0"/>
                  </a:moveTo>
                  <a:lnTo>
                    <a:pt x="316992" y="0"/>
                  </a:lnTo>
                </a:path>
              </a:pathLst>
            </a:custGeom>
            <a:ln w="20574">
              <a:solidFill>
                <a:srgbClr val="000000"/>
              </a:solidFill>
            </a:ln>
          </p:spPr>
          <p:txBody>
            <a:bodyPr wrap="square" lIns="0" tIns="0" rIns="0" bIns="0" rtlCol="0"/>
            <a:lstStyle/>
            <a:p/>
          </p:txBody>
        </p:sp>
        <p:sp>
          <p:nvSpPr>
            <p:cNvPr id="8" name="object 8"/>
            <p:cNvSpPr/>
            <p:nvPr/>
          </p:nvSpPr>
          <p:spPr>
            <a:xfrm>
              <a:off x="3995927" y="2192274"/>
              <a:ext cx="2844546" cy="1991867"/>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3992117" y="2188464"/>
              <a:ext cx="2851785" cy="1998980"/>
            </a:xfrm>
            <a:custGeom>
              <a:avLst/>
              <a:gdLst/>
              <a:ahLst/>
              <a:cxnLst/>
              <a:rect l="l" t="t" r="r" b="b"/>
              <a:pathLst>
                <a:path w="2851784" h="1998979">
                  <a:moveTo>
                    <a:pt x="2851404" y="0"/>
                  </a:moveTo>
                  <a:lnTo>
                    <a:pt x="0" y="0"/>
                  </a:lnTo>
                  <a:lnTo>
                    <a:pt x="0" y="1998726"/>
                  </a:lnTo>
                  <a:lnTo>
                    <a:pt x="2851404" y="1998726"/>
                  </a:lnTo>
                  <a:lnTo>
                    <a:pt x="2851404" y="0"/>
                  </a:lnTo>
                  <a:close/>
                </a:path>
              </a:pathLst>
            </a:custGeom>
            <a:ln w="6858">
              <a:solidFill>
                <a:srgbClr val="000000"/>
              </a:solidFill>
            </a:ln>
          </p:spPr>
          <p:txBody>
            <a:bodyPr wrap="square" lIns="0" tIns="0" rIns="0" bIns="0" rtlCol="0"/>
            <a:lstStyle/>
            <a:p/>
          </p:txBody>
        </p:sp>
        <p:sp>
          <p:nvSpPr>
            <p:cNvPr id="10" name="object 10"/>
            <p:cNvSpPr/>
            <p:nvPr/>
          </p:nvSpPr>
          <p:spPr>
            <a:xfrm>
              <a:off x="3929633" y="3794760"/>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11" name="object 11"/>
          <p:cNvSpPr txBox="1"/>
          <p:nvPr/>
        </p:nvSpPr>
        <p:spPr>
          <a:xfrm>
            <a:off x="731012" y="5611107"/>
            <a:ext cx="6304915" cy="362077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User-Defined Report</a:t>
            </a:r>
            <a:endParaRPr sz="1300">
              <a:latin typeface="Arial"/>
              <a:cs typeface="Arial"/>
            </a:endParaRPr>
          </a:p>
          <a:p>
            <a:pPr marL="136525" marR="226695">
              <a:lnSpc>
                <a:spcPct val="100000"/>
              </a:lnSpc>
              <a:spcBef>
                <a:spcPts val="360"/>
              </a:spcBef>
            </a:pPr>
            <a:r>
              <a:rPr dirty="0" sz="1300" spc="-5">
                <a:latin typeface="Times New Roman"/>
                <a:cs typeface="Times New Roman"/>
              </a:rPr>
              <a:t>User-defined </a:t>
            </a:r>
            <a:r>
              <a:rPr dirty="0" sz="1300">
                <a:latin typeface="Times New Roman"/>
                <a:cs typeface="Times New Roman"/>
              </a:rPr>
              <a:t>reports are any </a:t>
            </a:r>
            <a:r>
              <a:rPr dirty="0" sz="1300" spc="-5">
                <a:latin typeface="Times New Roman"/>
                <a:cs typeface="Times New Roman"/>
              </a:rPr>
              <a:t>reports </a:t>
            </a:r>
            <a:r>
              <a:rPr dirty="0" sz="1300">
                <a:latin typeface="Times New Roman"/>
                <a:cs typeface="Times New Roman"/>
              </a:rPr>
              <a:t>that are created by </a:t>
            </a:r>
            <a:r>
              <a:rPr dirty="0" sz="1300" spc="-5">
                <a:latin typeface="Times New Roman"/>
                <a:cs typeface="Times New Roman"/>
              </a:rPr>
              <a:t>SQL Developer </a:t>
            </a:r>
            <a:r>
              <a:rPr dirty="0" sz="1300">
                <a:latin typeface="Times New Roman"/>
                <a:cs typeface="Times New Roman"/>
              </a:rPr>
              <a:t>users. To create a  user-defined report, </a:t>
            </a:r>
            <a:r>
              <a:rPr dirty="0" sz="1300" spc="-5">
                <a:latin typeface="Times New Roman"/>
                <a:cs typeface="Times New Roman"/>
              </a:rPr>
              <a:t>perform </a:t>
            </a:r>
            <a:r>
              <a:rPr dirty="0" sz="1300">
                <a:latin typeface="Times New Roman"/>
                <a:cs typeface="Times New Roman"/>
              </a:rPr>
              <a:t>the </a:t>
            </a:r>
            <a:r>
              <a:rPr dirty="0" sz="1300" spc="-5">
                <a:latin typeface="Times New Roman"/>
                <a:cs typeface="Times New Roman"/>
              </a:rPr>
              <a:t>following</a:t>
            </a:r>
            <a:r>
              <a:rPr dirty="0" sz="1300" spc="-1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07365" indent="-247650">
              <a:lnSpc>
                <a:spcPts val="1555"/>
              </a:lnSpc>
              <a:buAutoNum type="arabicPeriod"/>
              <a:tabLst>
                <a:tab pos="508000" algn="l"/>
              </a:tabLst>
            </a:pPr>
            <a:r>
              <a:rPr dirty="0" sz="1300">
                <a:latin typeface="Times New Roman"/>
                <a:cs typeface="Times New Roman"/>
              </a:rPr>
              <a:t>Right-click the </a:t>
            </a:r>
            <a:r>
              <a:rPr dirty="0" sz="1300" spc="-5" b="1">
                <a:latin typeface="Times New Roman"/>
                <a:cs typeface="Times New Roman"/>
              </a:rPr>
              <a:t>User Defined Reports </a:t>
            </a:r>
            <a:r>
              <a:rPr dirty="0" sz="1300">
                <a:latin typeface="Times New Roman"/>
                <a:cs typeface="Times New Roman"/>
              </a:rPr>
              <a:t>node under </a:t>
            </a:r>
            <a:r>
              <a:rPr dirty="0" sz="1300" spc="-5">
                <a:latin typeface="Times New Roman"/>
                <a:cs typeface="Times New Roman"/>
              </a:rPr>
              <a:t>Reports, </a:t>
            </a:r>
            <a:r>
              <a:rPr dirty="0" sz="1300">
                <a:latin typeface="Times New Roman"/>
                <a:cs typeface="Times New Roman"/>
              </a:rPr>
              <a:t>and select </a:t>
            </a:r>
            <a:r>
              <a:rPr dirty="0" sz="1300" spc="-5" b="1">
                <a:latin typeface="Times New Roman"/>
                <a:cs typeface="Times New Roman"/>
              </a:rPr>
              <a:t>Add Report</a:t>
            </a:r>
            <a:r>
              <a:rPr dirty="0" sz="1300" spc="-5">
                <a:latin typeface="Times New Roman"/>
                <a:cs typeface="Times New Roman"/>
              </a:rPr>
              <a:t>.</a:t>
            </a:r>
            <a:endParaRPr sz="1300">
              <a:latin typeface="Times New Roman"/>
              <a:cs typeface="Times New Roman"/>
            </a:endParaRPr>
          </a:p>
          <a:p>
            <a:pPr marL="507365" marR="5080" indent="-247650">
              <a:lnSpc>
                <a:spcPct val="100000"/>
              </a:lnSpc>
              <a:buAutoNum type="arabicPeriod"/>
              <a:tabLst>
                <a:tab pos="508000" algn="l"/>
              </a:tabLst>
            </a:pPr>
            <a:r>
              <a:rPr dirty="0" sz="1300">
                <a:latin typeface="Times New Roman"/>
                <a:cs typeface="Times New Roman"/>
              </a:rPr>
              <a:t>In the Create Report Dialog box, </a:t>
            </a:r>
            <a:r>
              <a:rPr dirty="0" sz="1300" spc="-5">
                <a:latin typeface="Times New Roman"/>
                <a:cs typeface="Times New Roman"/>
              </a:rPr>
              <a:t>specify </a:t>
            </a:r>
            <a:r>
              <a:rPr dirty="0" sz="1300">
                <a:latin typeface="Times New Roman"/>
                <a:cs typeface="Times New Roman"/>
              </a:rPr>
              <a:t>the report name and the </a:t>
            </a:r>
            <a:r>
              <a:rPr dirty="0" sz="1300" spc="-5">
                <a:latin typeface="Times New Roman"/>
                <a:cs typeface="Times New Roman"/>
              </a:rPr>
              <a:t>SQL </a:t>
            </a:r>
            <a:r>
              <a:rPr dirty="0" sz="1300">
                <a:latin typeface="Times New Roman"/>
                <a:cs typeface="Times New Roman"/>
              </a:rPr>
              <a:t>query to retrieve  information for the report. Then click</a:t>
            </a:r>
            <a:r>
              <a:rPr dirty="0" sz="1300" spc="-5">
                <a:latin typeface="Times New Roman"/>
                <a:cs typeface="Times New Roman"/>
              </a:rPr>
              <a:t> </a:t>
            </a:r>
            <a:r>
              <a:rPr dirty="0" sz="1300" spc="-5" b="1">
                <a:latin typeface="Times New Roman"/>
                <a:cs typeface="Times New Roman"/>
              </a:rPr>
              <a:t>Apply</a:t>
            </a:r>
            <a:r>
              <a:rPr dirty="0" sz="1300" spc="-5">
                <a:latin typeface="Times New Roman"/>
                <a:cs typeface="Times New Roman"/>
              </a:rPr>
              <a:t>.</a:t>
            </a:r>
            <a:endParaRPr sz="1300">
              <a:latin typeface="Times New Roman"/>
              <a:cs typeface="Times New Roman"/>
            </a:endParaRPr>
          </a:p>
          <a:p>
            <a:pPr marL="136525" marR="53340">
              <a:lnSpc>
                <a:spcPct val="100899"/>
              </a:lnSpc>
              <a:spcBef>
                <a:spcPts val="290"/>
              </a:spcBef>
            </a:pPr>
            <a:r>
              <a:rPr dirty="0" sz="1300" spc="-5">
                <a:latin typeface="Times New Roman"/>
                <a:cs typeface="Times New Roman"/>
              </a:rPr>
              <a:t>In the </a:t>
            </a:r>
            <a:r>
              <a:rPr dirty="0" sz="1300">
                <a:latin typeface="Times New Roman"/>
                <a:cs typeface="Times New Roman"/>
              </a:rPr>
              <a:t>example </a:t>
            </a:r>
            <a:r>
              <a:rPr dirty="0" sz="1300" spc="-5">
                <a:latin typeface="Times New Roman"/>
                <a:cs typeface="Times New Roman"/>
              </a:rPr>
              <a:t>in </a:t>
            </a:r>
            <a:r>
              <a:rPr dirty="0" sz="1300">
                <a:latin typeface="Times New Roman"/>
                <a:cs typeface="Times New Roman"/>
              </a:rPr>
              <a:t>the slide, the report name is specified as </a:t>
            </a:r>
            <a:r>
              <a:rPr dirty="0" sz="1300">
                <a:latin typeface="Courier New"/>
                <a:cs typeface="Courier New"/>
              </a:rPr>
              <a:t>emp_sal</a:t>
            </a:r>
            <a:r>
              <a:rPr dirty="0" sz="1300">
                <a:latin typeface="Times New Roman"/>
                <a:cs typeface="Times New Roman"/>
              </a:rPr>
              <a:t>. </a:t>
            </a:r>
            <a:r>
              <a:rPr dirty="0" sz="1300" spc="-5">
                <a:latin typeface="Times New Roman"/>
                <a:cs typeface="Times New Roman"/>
              </a:rPr>
              <a:t>An </a:t>
            </a:r>
            <a:r>
              <a:rPr dirty="0" sz="1300">
                <a:latin typeface="Times New Roman"/>
                <a:cs typeface="Times New Roman"/>
              </a:rPr>
              <a:t>optional  description is provided indicating that the report contains details about employees with  salary equal to or greater than </a:t>
            </a:r>
            <a:r>
              <a:rPr dirty="0" sz="1300" spc="-5">
                <a:latin typeface="Times New Roman"/>
                <a:cs typeface="Times New Roman"/>
              </a:rPr>
              <a:t>10,000. </a:t>
            </a:r>
            <a:r>
              <a:rPr dirty="0" sz="1300">
                <a:latin typeface="Times New Roman"/>
                <a:cs typeface="Times New Roman"/>
              </a:rPr>
              <a:t>The complete SQL statement for retrieving the  information to be displayed in the user-defined report is </a:t>
            </a:r>
            <a:r>
              <a:rPr dirty="0" sz="1300" spc="-5">
                <a:latin typeface="Times New Roman"/>
                <a:cs typeface="Times New Roman"/>
              </a:rPr>
              <a:t>specified </a:t>
            </a:r>
            <a:r>
              <a:rPr dirty="0" sz="1300">
                <a:latin typeface="Times New Roman"/>
                <a:cs typeface="Times New Roman"/>
              </a:rPr>
              <a:t>in the </a:t>
            </a:r>
            <a:r>
              <a:rPr dirty="0" sz="1300" spc="-5">
                <a:latin typeface="Times New Roman"/>
                <a:cs typeface="Times New Roman"/>
              </a:rPr>
              <a:t>SQL </a:t>
            </a:r>
            <a:r>
              <a:rPr dirty="0" sz="1300">
                <a:latin typeface="Times New Roman"/>
                <a:cs typeface="Times New Roman"/>
              </a:rPr>
              <a:t>box. </a:t>
            </a:r>
            <a:r>
              <a:rPr dirty="0" sz="1300" spc="-5">
                <a:latin typeface="Times New Roman"/>
                <a:cs typeface="Times New Roman"/>
              </a:rPr>
              <a:t>You </a:t>
            </a:r>
            <a:r>
              <a:rPr dirty="0" sz="1300">
                <a:latin typeface="Times New Roman"/>
                <a:cs typeface="Times New Roman"/>
              </a:rPr>
              <a:t>can  also include an optional tool </a:t>
            </a:r>
            <a:r>
              <a:rPr dirty="0" sz="1300" spc="-5">
                <a:latin typeface="Times New Roman"/>
                <a:cs typeface="Times New Roman"/>
              </a:rPr>
              <a:t>tip </a:t>
            </a:r>
            <a:r>
              <a:rPr dirty="0" sz="1300">
                <a:latin typeface="Times New Roman"/>
                <a:cs typeface="Times New Roman"/>
              </a:rPr>
              <a:t>to be displayed </a:t>
            </a:r>
            <a:r>
              <a:rPr dirty="0" sz="1300" spc="-5">
                <a:latin typeface="Times New Roman"/>
                <a:cs typeface="Times New Roman"/>
              </a:rPr>
              <a:t>when </a:t>
            </a:r>
            <a:r>
              <a:rPr dirty="0" sz="1300">
                <a:latin typeface="Times New Roman"/>
                <a:cs typeface="Times New Roman"/>
              </a:rPr>
              <a:t>the cursor stays briefly over the report  name in the Reports </a:t>
            </a:r>
            <a:r>
              <a:rPr dirty="0" sz="1300" spc="-5">
                <a:latin typeface="Times New Roman"/>
                <a:cs typeface="Times New Roman"/>
              </a:rPr>
              <a:t>Navigator</a:t>
            </a:r>
            <a:r>
              <a:rPr dirty="0" sz="1300" spc="-15">
                <a:latin typeface="Times New Roman"/>
                <a:cs typeface="Times New Roman"/>
              </a:rPr>
              <a:t> </a:t>
            </a:r>
            <a:r>
              <a:rPr dirty="0" sz="1300">
                <a:latin typeface="Times New Roman"/>
                <a:cs typeface="Times New Roman"/>
              </a:rPr>
              <a:t>display.</a:t>
            </a:r>
            <a:endParaRPr sz="1300">
              <a:latin typeface="Times New Roman"/>
              <a:cs typeface="Times New Roman"/>
            </a:endParaRPr>
          </a:p>
          <a:p>
            <a:pPr marL="136525" marR="23495">
              <a:lnSpc>
                <a:spcPct val="100000"/>
              </a:lnSpc>
              <a:spcBef>
                <a:spcPts val="390"/>
              </a:spcBef>
            </a:pPr>
            <a:r>
              <a:rPr dirty="0" sz="1300" spc="-5">
                <a:latin typeface="Times New Roman"/>
                <a:cs typeface="Times New Roman"/>
              </a:rPr>
              <a:t>You </a:t>
            </a:r>
            <a:r>
              <a:rPr dirty="0" sz="1300">
                <a:latin typeface="Times New Roman"/>
                <a:cs typeface="Times New Roman"/>
              </a:rPr>
              <a:t>can organize user-defined reports in folders, and you can create a hierarchy of folders  and </a:t>
            </a:r>
            <a:r>
              <a:rPr dirty="0" sz="1300" spc="-5">
                <a:latin typeface="Times New Roman"/>
                <a:cs typeface="Times New Roman"/>
              </a:rPr>
              <a:t>subfolders. </a:t>
            </a:r>
            <a:r>
              <a:rPr dirty="0" sz="1300">
                <a:latin typeface="Times New Roman"/>
                <a:cs typeface="Times New Roman"/>
              </a:rPr>
              <a:t>To create a folder for user-defined reports, right-click the User </a:t>
            </a:r>
            <a:r>
              <a:rPr dirty="0" sz="1300" spc="-5">
                <a:latin typeface="Times New Roman"/>
                <a:cs typeface="Times New Roman"/>
              </a:rPr>
              <a:t>Defined </a:t>
            </a:r>
            <a:r>
              <a:rPr dirty="0" sz="1300">
                <a:latin typeface="Times New Roman"/>
                <a:cs typeface="Times New Roman"/>
              </a:rPr>
              <a:t>node  or any folder name under that node and select Add</a:t>
            </a:r>
            <a:r>
              <a:rPr dirty="0" sz="1300" spc="-20">
                <a:latin typeface="Times New Roman"/>
                <a:cs typeface="Times New Roman"/>
              </a:rPr>
              <a:t> </a:t>
            </a:r>
            <a:r>
              <a:rPr dirty="0" sz="1300">
                <a:latin typeface="Times New Roman"/>
                <a:cs typeface="Times New Roman"/>
              </a:rPr>
              <a:t>Folder.</a:t>
            </a:r>
            <a:endParaRPr sz="1300">
              <a:latin typeface="Times New Roman"/>
              <a:cs typeface="Times New Roman"/>
            </a:endParaRPr>
          </a:p>
          <a:p>
            <a:pPr marL="136525" marR="62230">
              <a:lnSpc>
                <a:spcPts val="1480"/>
              </a:lnSpc>
              <a:spcBef>
                <a:spcPts val="500"/>
              </a:spcBef>
            </a:pPr>
            <a:r>
              <a:rPr dirty="0" sz="1300">
                <a:latin typeface="Times New Roman"/>
                <a:cs typeface="Times New Roman"/>
              </a:rPr>
              <a:t>Information about user-defined reports, including any folders for these reports, is </a:t>
            </a:r>
            <a:r>
              <a:rPr dirty="0" sz="1300" spc="-5">
                <a:latin typeface="Times New Roman"/>
                <a:cs typeface="Times New Roman"/>
              </a:rPr>
              <a:t>stored </a:t>
            </a:r>
            <a:r>
              <a:rPr dirty="0" sz="1300">
                <a:latin typeface="Times New Roman"/>
                <a:cs typeface="Times New Roman"/>
              </a:rPr>
              <a:t>in a  file named </a:t>
            </a:r>
            <a:r>
              <a:rPr dirty="0" sz="1300">
                <a:latin typeface="Courier New"/>
                <a:cs typeface="Courier New"/>
              </a:rPr>
              <a:t>UserReports.xml</a:t>
            </a:r>
            <a:r>
              <a:rPr dirty="0" sz="1300" spc="-470">
                <a:latin typeface="Courier New"/>
                <a:cs typeface="Courier New"/>
              </a:rPr>
              <a:t> </a:t>
            </a:r>
            <a:r>
              <a:rPr dirty="0" sz="1300">
                <a:latin typeface="Times New Roman"/>
                <a:cs typeface="Times New Roman"/>
              </a:rPr>
              <a:t>under the directory for user-specific information.</a:t>
            </a:r>
            <a:endParaRPr sz="1300">
              <a:latin typeface="Times New Roman"/>
              <a:cs typeface="Times New Roman"/>
            </a:endParaRPr>
          </a:p>
        </p:txBody>
      </p:sp>
      <p:sp>
        <p:nvSpPr>
          <p:cNvPr id="13" name="object 13"/>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2</a:t>
            </a:r>
            <a:r>
              <a:rPr dirty="0" sz="800" spc="-125">
                <a:latin typeface="Garuda"/>
                <a:cs typeface="Garuda"/>
              </a:rPr>
              <a:t>ct</a:t>
            </a:r>
            <a:r>
              <a:rPr dirty="0" baseline="-4629" sz="1800" spc="-187" b="1">
                <a:latin typeface="Arial"/>
                <a:cs typeface="Arial"/>
              </a:rPr>
              <a:t>7</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marL="440690" marR="536575">
              <a:lnSpc>
                <a:spcPct val="101299"/>
              </a:lnSpc>
              <a:spcBef>
                <a:spcPts val="1515"/>
              </a:spcBef>
            </a:pPr>
            <a:r>
              <a:rPr dirty="0" sz="1550" spc="5" b="1">
                <a:latin typeface="Arial"/>
                <a:cs typeface="Arial"/>
              </a:rPr>
              <a:t>In this </a:t>
            </a:r>
            <a:r>
              <a:rPr dirty="0" sz="1550" spc="10" b="1">
                <a:latin typeface="Arial"/>
                <a:cs typeface="Arial"/>
              </a:rPr>
              <a:t>appendix, you should have learned how to use </a:t>
            </a:r>
            <a:r>
              <a:rPr dirty="0" sz="1550" spc="15" b="1">
                <a:latin typeface="Arial"/>
                <a:cs typeface="Arial"/>
              </a:rPr>
              <a:t>SQL  </a:t>
            </a:r>
            <a:r>
              <a:rPr dirty="0" sz="1550" spc="10" b="1">
                <a:latin typeface="Arial"/>
                <a:cs typeface="Arial"/>
              </a:rPr>
              <a:t>Developer to do the</a:t>
            </a:r>
            <a:r>
              <a:rPr dirty="0" sz="1550" b="1">
                <a:latin typeface="Arial"/>
                <a:cs typeface="Arial"/>
              </a:rPr>
              <a:t> </a:t>
            </a:r>
            <a:r>
              <a:rPr dirty="0" sz="1550" spc="10" b="1">
                <a:latin typeface="Arial"/>
                <a:cs typeface="Arial"/>
              </a:rPr>
              <a:t>following:</a:t>
            </a:r>
            <a:endParaRPr sz="1550">
              <a:latin typeface="Arial"/>
              <a:cs typeface="Arial"/>
            </a:endParaRPr>
          </a:p>
          <a:p>
            <a:pPr marL="848994" indent="-327025">
              <a:lnSpc>
                <a:spcPct val="100000"/>
              </a:lnSpc>
              <a:spcBef>
                <a:spcPts val="405"/>
              </a:spcBef>
              <a:buClr>
                <a:srgbClr val="FF0000"/>
              </a:buClr>
              <a:buFont typeface="Arial"/>
              <a:buChar char="•"/>
              <a:tabLst>
                <a:tab pos="848994" algn="l"/>
                <a:tab pos="849630" algn="l"/>
              </a:tabLst>
            </a:pPr>
            <a:r>
              <a:rPr dirty="0" sz="1550" spc="10" b="1">
                <a:latin typeface="Arial"/>
                <a:cs typeface="Arial"/>
              </a:rPr>
              <a:t>Browse, create, and </a:t>
            </a:r>
            <a:r>
              <a:rPr dirty="0" sz="1550" spc="5" b="1">
                <a:latin typeface="Arial"/>
                <a:cs typeface="Arial"/>
              </a:rPr>
              <a:t>edit </a:t>
            </a:r>
            <a:r>
              <a:rPr dirty="0" sz="1550" spc="10" b="1">
                <a:latin typeface="Arial"/>
                <a:cs typeface="Arial"/>
              </a:rPr>
              <a:t>database</a:t>
            </a:r>
            <a:r>
              <a:rPr dirty="0" sz="1550" spc="-10" b="1">
                <a:latin typeface="Arial"/>
                <a:cs typeface="Arial"/>
              </a:rPr>
              <a:t> </a:t>
            </a:r>
            <a:r>
              <a:rPr dirty="0" sz="1550" spc="10" b="1">
                <a:latin typeface="Arial"/>
                <a:cs typeface="Arial"/>
              </a:rPr>
              <a:t>objects</a:t>
            </a:r>
            <a:endParaRPr sz="1550">
              <a:latin typeface="Arial"/>
              <a:cs typeface="Arial"/>
            </a:endParaRPr>
          </a:p>
          <a:p>
            <a:pPr marL="848994" marR="1158875" indent="-327025">
              <a:lnSpc>
                <a:spcPct val="101600"/>
              </a:lnSpc>
              <a:spcBef>
                <a:spcPts val="370"/>
              </a:spcBef>
              <a:buClr>
                <a:srgbClr val="FF0000"/>
              </a:buClr>
              <a:buFont typeface="Arial"/>
              <a:buChar char="•"/>
              <a:tabLst>
                <a:tab pos="848994" algn="l"/>
                <a:tab pos="849630" algn="l"/>
              </a:tabLst>
            </a:pPr>
            <a:r>
              <a:rPr dirty="0" sz="1550" spc="10" b="1">
                <a:latin typeface="Arial"/>
                <a:cs typeface="Arial"/>
              </a:rPr>
              <a:t>Execute </a:t>
            </a:r>
            <a:r>
              <a:rPr dirty="0" sz="1550" spc="15" b="1">
                <a:latin typeface="Arial"/>
                <a:cs typeface="Arial"/>
              </a:rPr>
              <a:t>SQL </a:t>
            </a:r>
            <a:r>
              <a:rPr dirty="0" sz="1550" spc="10" b="1">
                <a:latin typeface="Arial"/>
                <a:cs typeface="Arial"/>
              </a:rPr>
              <a:t>statements and scripts </a:t>
            </a:r>
            <a:r>
              <a:rPr dirty="0" sz="1550" spc="5" b="1">
                <a:latin typeface="Arial"/>
                <a:cs typeface="Arial"/>
              </a:rPr>
              <a:t>in </a:t>
            </a:r>
            <a:r>
              <a:rPr dirty="0" sz="1550" spc="10" b="1">
                <a:latin typeface="Arial"/>
                <a:cs typeface="Arial"/>
              </a:rPr>
              <a:t>the </a:t>
            </a:r>
            <a:r>
              <a:rPr dirty="0" sz="1550" spc="15" b="1">
                <a:latin typeface="Arial"/>
                <a:cs typeface="Arial"/>
              </a:rPr>
              <a:t>SQL  </a:t>
            </a:r>
            <a:r>
              <a:rPr dirty="0" sz="1550" spc="10" b="1">
                <a:latin typeface="Arial"/>
                <a:cs typeface="Arial"/>
              </a:rPr>
              <a:t>Worksheet</a:t>
            </a:r>
            <a:endParaRPr sz="1550">
              <a:latin typeface="Arial"/>
              <a:cs typeface="Arial"/>
            </a:endParaRPr>
          </a:p>
          <a:p>
            <a:pPr marL="848994" indent="-327025">
              <a:lnSpc>
                <a:spcPct val="100000"/>
              </a:lnSpc>
              <a:spcBef>
                <a:spcPts val="400"/>
              </a:spcBef>
              <a:buClr>
                <a:srgbClr val="FF0000"/>
              </a:buClr>
              <a:buFont typeface="Arial"/>
              <a:buChar char="•"/>
              <a:tabLst>
                <a:tab pos="848994" algn="l"/>
                <a:tab pos="849630" algn="l"/>
              </a:tabLst>
            </a:pPr>
            <a:r>
              <a:rPr dirty="0" sz="1550" spc="10" b="1">
                <a:latin typeface="Arial"/>
                <a:cs typeface="Arial"/>
              </a:rPr>
              <a:t>Edit and debug PL/SQL</a:t>
            </a:r>
            <a:r>
              <a:rPr dirty="0" sz="1550" spc="5" b="1">
                <a:latin typeface="Arial"/>
                <a:cs typeface="Arial"/>
              </a:rPr>
              <a:t> </a:t>
            </a:r>
            <a:r>
              <a:rPr dirty="0" sz="1550" spc="10" b="1">
                <a:latin typeface="Arial"/>
                <a:cs typeface="Arial"/>
              </a:rPr>
              <a:t>statements</a:t>
            </a:r>
            <a:endParaRPr sz="1550">
              <a:latin typeface="Arial"/>
              <a:cs typeface="Arial"/>
            </a:endParaRPr>
          </a:p>
          <a:p>
            <a:pPr marL="848994" indent="-327025">
              <a:lnSpc>
                <a:spcPct val="100000"/>
              </a:lnSpc>
              <a:spcBef>
                <a:spcPts val="405"/>
              </a:spcBef>
              <a:buClr>
                <a:srgbClr val="FF0000"/>
              </a:buClr>
              <a:buFont typeface="Arial"/>
              <a:buChar char="•"/>
              <a:tabLst>
                <a:tab pos="848994" algn="l"/>
                <a:tab pos="849630" algn="l"/>
              </a:tabLst>
            </a:pPr>
            <a:r>
              <a:rPr dirty="0" sz="1550" spc="10" b="1">
                <a:latin typeface="Arial"/>
                <a:cs typeface="Arial"/>
              </a:rPr>
              <a:t>Create and save custom</a:t>
            </a:r>
            <a:r>
              <a:rPr dirty="0" sz="1550" spc="-15" b="1">
                <a:latin typeface="Arial"/>
                <a:cs typeface="Arial"/>
              </a:rPr>
              <a:t> </a:t>
            </a:r>
            <a:r>
              <a:rPr dirty="0" sz="1550" spc="10" b="1">
                <a:latin typeface="Arial"/>
                <a:cs typeface="Arial"/>
              </a:rPr>
              <a:t>reports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0"/>
              </a:spcBef>
            </a:pPr>
            <a:endParaRPr sz="135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77895"/>
            <a:ext cx="6168390" cy="430530"/>
          </a:xfrm>
          <a:prstGeom prst="rect">
            <a:avLst/>
          </a:prstGeom>
        </p:spPr>
        <p:txBody>
          <a:bodyPr wrap="square" lIns="0" tIns="0" rIns="0" bIns="0" rtlCol="0" vert="horz">
            <a:spAutoFit/>
          </a:bodyPr>
          <a:lstStyle/>
          <a:p>
            <a:pPr marL="12700">
              <a:lnSpc>
                <a:spcPts val="1290"/>
              </a:lnSpc>
            </a:pPr>
            <a:r>
              <a:rPr dirty="0" sz="800" spc="-5">
                <a:latin typeface="Garuda"/>
                <a:cs typeface="Garuda"/>
              </a:rPr>
              <a:t>Development </a:t>
            </a:r>
            <a:r>
              <a:rPr dirty="0" sz="800" spc="-185">
                <a:latin typeface="Garuda"/>
                <a:cs typeface="Garuda"/>
              </a:rPr>
              <a:t>Program</a:t>
            </a:r>
            <a:r>
              <a:rPr dirty="0" baseline="-4629" sz="1800" spc="-277" b="1">
                <a:latin typeface="Arial"/>
                <a:cs typeface="Arial"/>
              </a:rPr>
              <a:t>O</a:t>
            </a:r>
            <a:r>
              <a:rPr dirty="0" sz="800" spc="-185">
                <a:latin typeface="Garuda"/>
                <a:cs typeface="Garuda"/>
              </a:rPr>
              <a:t>(W</a:t>
            </a:r>
            <a:r>
              <a:rPr dirty="0" baseline="-4629" sz="1800" spc="-277" b="1">
                <a:latin typeface="Arial"/>
                <a:cs typeface="Arial"/>
              </a:rPr>
              <a:t>ra</a:t>
            </a:r>
            <a:r>
              <a:rPr dirty="0" sz="800" spc="-185">
                <a:latin typeface="Garuda"/>
                <a:cs typeface="Garuda"/>
              </a:rPr>
              <a:t>D</a:t>
            </a:r>
            <a:r>
              <a:rPr dirty="0" baseline="-4629" sz="1800" spc="-277" b="1">
                <a:latin typeface="Arial"/>
                <a:cs typeface="Arial"/>
              </a:rPr>
              <a:t>c</a:t>
            </a:r>
            <a:r>
              <a:rPr dirty="0" sz="800" spc="-185">
                <a:latin typeface="Garuda"/>
                <a:cs typeface="Garuda"/>
              </a:rPr>
              <a:t>P)</a:t>
            </a:r>
            <a:r>
              <a:rPr dirty="0" baseline="-4629" sz="1800" spc="-277" b="1">
                <a:latin typeface="Arial"/>
                <a:cs typeface="Arial"/>
              </a:rPr>
              <a:t>le</a:t>
            </a:r>
            <a:r>
              <a:rPr dirty="0" sz="800" spc="-185">
                <a:latin typeface="Garuda"/>
                <a:cs typeface="Garuda"/>
              </a:rPr>
              <a:t>eK</a:t>
            </a:r>
            <a:r>
              <a:rPr dirty="0" baseline="-4629" sz="1800" spc="-277" b="1">
                <a:latin typeface="Arial"/>
                <a:cs typeface="Arial"/>
              </a:rPr>
              <a:t>D</a:t>
            </a:r>
            <a:r>
              <a:rPr dirty="0" sz="800" spc="-185">
                <a:latin typeface="Garuda"/>
                <a:cs typeface="Garuda"/>
              </a:rPr>
              <a:t>it </a:t>
            </a:r>
            <a:r>
              <a:rPr dirty="0" sz="800" spc="-229">
                <a:latin typeface="Garuda"/>
                <a:cs typeface="Garuda"/>
              </a:rPr>
              <a:t>m</a:t>
            </a:r>
            <a:r>
              <a:rPr dirty="0" baseline="-4629" sz="1800" spc="-345" b="1">
                <a:latin typeface="Arial"/>
                <a:cs typeface="Arial"/>
              </a:rPr>
              <a:t>a</a:t>
            </a:r>
            <a:r>
              <a:rPr dirty="0" sz="800" spc="-229">
                <a:latin typeface="Garuda"/>
                <a:cs typeface="Garuda"/>
              </a:rPr>
              <a:t>a</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er</a:t>
            </a:r>
            <a:r>
              <a:rPr dirty="0" baseline="-4629" sz="1800" spc="-345" b="1">
                <a:latin typeface="Arial"/>
                <a:cs typeface="Arial"/>
              </a:rPr>
              <a:t>b</a:t>
            </a:r>
            <a:r>
              <a:rPr dirty="0" sz="800" spc="-229">
                <a:latin typeface="Garuda"/>
                <a:cs typeface="Garuda"/>
              </a:rPr>
              <a:t>ial</a:t>
            </a:r>
            <a:r>
              <a:rPr dirty="0" baseline="-4629" sz="1800" spc="-345" b="1">
                <a:latin typeface="Arial"/>
                <a:cs typeface="Arial"/>
              </a:rPr>
              <a:t>a</a:t>
            </a:r>
            <a:r>
              <a:rPr dirty="0" sz="800" spc="-229">
                <a:latin typeface="Garuda"/>
                <a:cs typeface="Garuda"/>
              </a:rPr>
              <a:t>s </a:t>
            </a:r>
            <a:r>
              <a:rPr dirty="0" baseline="-4629" sz="1800" spc="-367" b="1">
                <a:latin typeface="Arial"/>
                <a:cs typeface="Arial"/>
              </a:rPr>
              <a:t>s</a:t>
            </a:r>
            <a:r>
              <a:rPr dirty="0" sz="800" spc="-245">
                <a:latin typeface="Garuda"/>
                <a:cs typeface="Garuda"/>
              </a:rPr>
              <a:t>ar</a:t>
            </a:r>
            <a:r>
              <a:rPr dirty="0" baseline="-4629" sz="1800" spc="-367" b="1">
                <a:latin typeface="Arial"/>
                <a:cs typeface="Arial"/>
              </a:rPr>
              <a:t>e</a:t>
            </a:r>
            <a:r>
              <a:rPr dirty="0" sz="800" spc="-245">
                <a:latin typeface="Garuda"/>
                <a:cs typeface="Garuda"/>
              </a:rPr>
              <a:t>e </a:t>
            </a:r>
            <a:r>
              <a:rPr dirty="0" sz="800" spc="-229">
                <a:latin typeface="Garuda"/>
                <a:cs typeface="Garuda"/>
              </a:rPr>
              <a:t>p</a:t>
            </a:r>
            <a:r>
              <a:rPr dirty="0" baseline="-4629" sz="1800" spc="-345" b="1">
                <a:latin typeface="Arial"/>
                <a:cs typeface="Arial"/>
              </a:rPr>
              <a:t>1</a:t>
            </a:r>
            <a:r>
              <a:rPr dirty="0" sz="800" spc="-229">
                <a:latin typeface="Garuda"/>
                <a:cs typeface="Garuda"/>
              </a:rPr>
              <a:t>ro</a:t>
            </a:r>
            <a:r>
              <a:rPr dirty="0" baseline="-4629" sz="1800" spc="-345" b="1">
                <a:latin typeface="Arial"/>
                <a:cs typeface="Arial"/>
              </a:rPr>
              <a:t>0</a:t>
            </a:r>
            <a:r>
              <a:rPr dirty="0" sz="800" spc="-229">
                <a:latin typeface="Garuda"/>
                <a:cs typeface="Garuda"/>
              </a:rPr>
              <a:t>v</a:t>
            </a:r>
            <a:r>
              <a:rPr dirty="0" baseline="-4629" sz="1800" spc="-345" b="1" i="1">
                <a:latin typeface="Arial"/>
                <a:cs typeface="Arial"/>
              </a:rPr>
              <a:t>g</a:t>
            </a:r>
            <a:r>
              <a:rPr dirty="0" sz="800" spc="-229">
                <a:latin typeface="Garuda"/>
                <a:cs typeface="Garuda"/>
              </a:rPr>
              <a:t>ide</a:t>
            </a:r>
            <a:r>
              <a:rPr dirty="0" baseline="-4629" sz="1800" spc="-345" b="1">
                <a:latin typeface="Arial"/>
                <a:cs typeface="Arial"/>
              </a:rPr>
              <a:t>:</a:t>
            </a:r>
            <a:r>
              <a:rPr dirty="0" sz="800" spc="-229">
                <a:latin typeface="Garuda"/>
                <a:cs typeface="Garuda"/>
              </a:rPr>
              <a:t>d</a:t>
            </a:r>
            <a:r>
              <a:rPr dirty="0" baseline="-4629" sz="1800" spc="-345" b="1">
                <a:latin typeface="Arial"/>
                <a:cs typeface="Arial"/>
              </a:rPr>
              <a:t>D</a:t>
            </a:r>
            <a:r>
              <a:rPr dirty="0" sz="800" spc="-229">
                <a:latin typeface="Garuda"/>
                <a:cs typeface="Garuda"/>
              </a:rPr>
              <a:t>fo</a:t>
            </a:r>
            <a:r>
              <a:rPr dirty="0" baseline="-4629" sz="1800" spc="-345" b="1">
                <a:latin typeface="Arial"/>
                <a:cs typeface="Arial"/>
              </a:rPr>
              <a:t>e</a:t>
            </a:r>
            <a:r>
              <a:rPr dirty="0" sz="800" spc="-229">
                <a:latin typeface="Garuda"/>
                <a:cs typeface="Garuda"/>
              </a:rPr>
              <a:t>r </a:t>
            </a:r>
            <a:r>
              <a:rPr dirty="0" sz="800" spc="-250">
                <a:latin typeface="Garuda"/>
                <a:cs typeface="Garuda"/>
              </a:rPr>
              <a:t>W</a:t>
            </a:r>
            <a:r>
              <a:rPr dirty="0" baseline="-4629" sz="1800" spc="-375" b="1">
                <a:latin typeface="Arial"/>
                <a:cs typeface="Arial"/>
              </a:rPr>
              <a:t>ve</a:t>
            </a:r>
            <a:r>
              <a:rPr dirty="0" sz="800" spc="-250">
                <a:latin typeface="Garuda"/>
                <a:cs typeface="Garuda"/>
              </a:rPr>
              <a:t>D</a:t>
            </a:r>
            <a:r>
              <a:rPr dirty="0" baseline="-4629" sz="1800" spc="-375" b="1">
                <a:latin typeface="Arial"/>
                <a:cs typeface="Arial"/>
              </a:rPr>
              <a:t>l</a:t>
            </a:r>
            <a:r>
              <a:rPr dirty="0" sz="800" spc="-250">
                <a:latin typeface="Garuda"/>
                <a:cs typeface="Garuda"/>
              </a:rPr>
              <a:t>P</a:t>
            </a:r>
            <a:r>
              <a:rPr dirty="0" baseline="-4629" sz="1800" spc="-375" b="1">
                <a:latin typeface="Arial"/>
                <a:cs typeface="Arial"/>
              </a:rPr>
              <a:t>o</a:t>
            </a:r>
            <a:r>
              <a:rPr dirty="0" sz="800" spc="-250">
                <a:latin typeface="Garuda"/>
                <a:cs typeface="Garuda"/>
              </a:rPr>
              <a:t>in</a:t>
            </a:r>
            <a:r>
              <a:rPr dirty="0" baseline="-4629" sz="1800" spc="-375" b="1">
                <a:latin typeface="Arial"/>
                <a:cs typeface="Arial"/>
              </a:rPr>
              <a:t>p</a:t>
            </a:r>
            <a:r>
              <a:rPr dirty="0" sz="800" spc="-250">
                <a:latin typeface="Garuda"/>
                <a:cs typeface="Garuda"/>
              </a:rPr>
              <a:t>-cl</a:t>
            </a:r>
            <a:r>
              <a:rPr dirty="0" baseline="-4629" sz="1800" spc="-375" b="1">
                <a:latin typeface="Arial"/>
                <a:cs typeface="Arial"/>
              </a:rPr>
              <a:t>P</a:t>
            </a:r>
            <a:r>
              <a:rPr dirty="0" sz="800" spc="-250">
                <a:latin typeface="Garuda"/>
                <a:cs typeface="Garuda"/>
              </a:rPr>
              <a:t>as</a:t>
            </a:r>
            <a:r>
              <a:rPr dirty="0" baseline="-4629" sz="1800" spc="-375" b="1">
                <a:latin typeface="Arial"/>
                <a:cs typeface="Arial"/>
              </a:rPr>
              <a:t>L</a:t>
            </a:r>
            <a:r>
              <a:rPr dirty="0" sz="800" spc="-250">
                <a:latin typeface="Garuda"/>
                <a:cs typeface="Garuda"/>
              </a:rPr>
              <a:t>s </a:t>
            </a:r>
            <a:r>
              <a:rPr dirty="0" baseline="-4629" sz="1800" spc="-359" b="1">
                <a:latin typeface="Arial"/>
                <a:cs typeface="Arial"/>
              </a:rPr>
              <a:t>/</a:t>
            </a:r>
            <a:r>
              <a:rPr dirty="0" sz="800" spc="-240">
                <a:latin typeface="Garuda"/>
                <a:cs typeface="Garuda"/>
              </a:rPr>
              <a:t>u</a:t>
            </a:r>
            <a:r>
              <a:rPr dirty="0" baseline="-4629" sz="1800" spc="-359" b="1">
                <a:latin typeface="Arial"/>
                <a:cs typeface="Arial"/>
              </a:rPr>
              <a:t>S</a:t>
            </a:r>
            <a:r>
              <a:rPr dirty="0" sz="800" spc="-240">
                <a:latin typeface="Garuda"/>
                <a:cs typeface="Garuda"/>
              </a:rPr>
              <a:t>se</a:t>
            </a:r>
            <a:r>
              <a:rPr dirty="0" baseline="-4629" sz="1800" spc="-359" b="1">
                <a:latin typeface="Arial"/>
                <a:cs typeface="Arial"/>
              </a:rPr>
              <a:t>Q</a:t>
            </a:r>
            <a:r>
              <a:rPr dirty="0" sz="800" spc="-240">
                <a:latin typeface="Garuda"/>
                <a:cs typeface="Garuda"/>
              </a:rPr>
              <a:t>on</a:t>
            </a:r>
            <a:r>
              <a:rPr dirty="0" baseline="-4629" sz="1800" spc="-359" b="1">
                <a:latin typeface="Arial"/>
                <a:cs typeface="Arial"/>
              </a:rPr>
              <a:t>L</a:t>
            </a:r>
            <a:r>
              <a:rPr dirty="0" sz="800" spc="-240">
                <a:latin typeface="Garuda"/>
                <a:cs typeface="Garuda"/>
              </a:rPr>
              <a:t>ly.</a:t>
            </a:r>
            <a:r>
              <a:rPr dirty="0" baseline="-4629" sz="1800" spc="-359" b="1">
                <a:latin typeface="Arial"/>
                <a:cs typeface="Arial"/>
              </a:rPr>
              <a:t>P</a:t>
            </a:r>
            <a:r>
              <a:rPr dirty="0" sz="800" spc="-240">
                <a:latin typeface="Garuda"/>
                <a:cs typeface="Garuda"/>
              </a:rPr>
              <a:t>C</a:t>
            </a:r>
            <a:r>
              <a:rPr dirty="0" baseline="-4629" sz="1800" spc="-359" b="1">
                <a:latin typeface="Arial"/>
                <a:cs typeface="Arial"/>
              </a:rPr>
              <a:t>r</a:t>
            </a:r>
            <a:r>
              <a:rPr dirty="0" sz="800" spc="-240">
                <a:latin typeface="Garuda"/>
                <a:cs typeface="Garuda"/>
              </a:rPr>
              <a:t>o</a:t>
            </a:r>
            <a:r>
              <a:rPr dirty="0" baseline="-4629" sz="1800" spc="-359" b="1">
                <a:latin typeface="Arial"/>
                <a:cs typeface="Arial"/>
              </a:rPr>
              <a:t>o</a:t>
            </a:r>
            <a:r>
              <a:rPr dirty="0" sz="800" spc="-240">
                <a:latin typeface="Garuda"/>
                <a:cs typeface="Garuda"/>
              </a:rPr>
              <a:t>py</a:t>
            </a:r>
            <a:r>
              <a:rPr dirty="0" baseline="-4629" sz="1800" spc="-359" b="1">
                <a:latin typeface="Arial"/>
                <a:cs typeface="Arial"/>
              </a:rPr>
              <a:t>g</a:t>
            </a:r>
            <a:r>
              <a:rPr dirty="0" sz="800" spc="-240">
                <a:latin typeface="Garuda"/>
                <a:cs typeface="Garuda"/>
              </a:rPr>
              <a:t>in</a:t>
            </a:r>
            <a:r>
              <a:rPr dirty="0" baseline="-4629" sz="1800" spc="-359" b="1">
                <a:latin typeface="Arial"/>
                <a:cs typeface="Arial"/>
              </a:rPr>
              <a:t>r</a:t>
            </a:r>
            <a:r>
              <a:rPr dirty="0" sz="800" spc="-240">
                <a:latin typeface="Garuda"/>
                <a:cs typeface="Garuda"/>
              </a:rPr>
              <a:t>g</a:t>
            </a:r>
            <a:r>
              <a:rPr dirty="0" baseline="-4629" sz="1800" spc="-359" b="1">
                <a:latin typeface="Arial"/>
                <a:cs typeface="Arial"/>
              </a:rPr>
              <a:t>a</a:t>
            </a:r>
            <a:r>
              <a:rPr dirty="0" sz="800" spc="-240">
                <a:latin typeface="Garuda"/>
                <a:cs typeface="Garuda"/>
              </a:rPr>
              <a:t>e</a:t>
            </a:r>
            <a:r>
              <a:rPr dirty="0" baseline="-4629" sz="1800" spc="-359" b="1">
                <a:latin typeface="Arial"/>
                <a:cs typeface="Arial"/>
              </a:rPr>
              <a:t>m</a:t>
            </a:r>
            <a:r>
              <a:rPr dirty="0" sz="800" spc="-240">
                <a:latin typeface="Garuda"/>
                <a:cs typeface="Garuda"/>
              </a:rPr>
              <a:t>Kit </a:t>
            </a:r>
            <a:r>
              <a:rPr dirty="0" sz="800" spc="-220">
                <a:latin typeface="Garuda"/>
                <a:cs typeface="Garuda"/>
              </a:rPr>
              <a:t>m</a:t>
            </a:r>
            <a:r>
              <a:rPr dirty="0" baseline="-4629" sz="1800" spc="-330" b="1">
                <a:latin typeface="Arial"/>
                <a:cs typeface="Arial"/>
              </a:rPr>
              <a:t>U</a:t>
            </a:r>
            <a:r>
              <a:rPr dirty="0" sz="800" spc="-220">
                <a:latin typeface="Garuda"/>
                <a:cs typeface="Garuda"/>
              </a:rPr>
              <a:t>a</a:t>
            </a:r>
            <a:r>
              <a:rPr dirty="0" baseline="-4629" sz="1800" spc="-330" b="1">
                <a:latin typeface="Arial"/>
                <a:cs typeface="Arial"/>
              </a:rPr>
              <a:t>n</a:t>
            </a:r>
            <a:r>
              <a:rPr dirty="0" sz="800" spc="-220">
                <a:latin typeface="Garuda"/>
                <a:cs typeface="Garuda"/>
              </a:rPr>
              <a:t>te</a:t>
            </a:r>
            <a:r>
              <a:rPr dirty="0" baseline="-4629" sz="1800" spc="-330" b="1">
                <a:latin typeface="Arial"/>
                <a:cs typeface="Arial"/>
              </a:rPr>
              <a:t>i</a:t>
            </a:r>
            <a:r>
              <a:rPr dirty="0" sz="800" spc="-220">
                <a:latin typeface="Garuda"/>
                <a:cs typeface="Garuda"/>
              </a:rPr>
              <a:t>r</a:t>
            </a:r>
            <a:r>
              <a:rPr dirty="0" baseline="-4629" sz="1800" spc="-330" b="1">
                <a:latin typeface="Arial"/>
                <a:cs typeface="Arial"/>
              </a:rPr>
              <a:t>t</a:t>
            </a:r>
            <a:r>
              <a:rPr dirty="0" sz="800" spc="-220">
                <a:latin typeface="Garuda"/>
                <a:cs typeface="Garuda"/>
              </a:rPr>
              <a:t>ia</a:t>
            </a:r>
            <a:r>
              <a:rPr dirty="0" baseline="-4629" sz="1800" spc="-330" b="1">
                <a:latin typeface="Arial"/>
                <a:cs typeface="Arial"/>
              </a:rPr>
              <a:t>s</a:t>
            </a:r>
            <a:r>
              <a:rPr dirty="0" sz="800" spc="-220">
                <a:latin typeface="Garuda"/>
                <a:cs typeface="Garuda"/>
              </a:rPr>
              <a:t>ls </a:t>
            </a:r>
            <a:r>
              <a:rPr dirty="0" sz="800" spc="-125">
                <a:latin typeface="Garuda"/>
                <a:cs typeface="Garuda"/>
              </a:rPr>
              <a:t>is</a:t>
            </a:r>
            <a:r>
              <a:rPr dirty="0" baseline="-4629" sz="1800" spc="-187" b="1">
                <a:latin typeface="Arial"/>
                <a:cs typeface="Arial"/>
              </a:rPr>
              <a:t>F</a:t>
            </a:r>
            <a:r>
              <a:rPr dirty="0" sz="800" spc="-125">
                <a:latin typeface="Garuda"/>
                <a:cs typeface="Garuda"/>
              </a:rPr>
              <a:t>st</a:t>
            </a:r>
            <a:r>
              <a:rPr dirty="0" baseline="-4629" sz="1800" spc="-187" b="1">
                <a:latin typeface="Arial"/>
                <a:cs typeface="Arial"/>
              </a:rPr>
              <a:t>-</a:t>
            </a:r>
            <a:r>
              <a:rPr dirty="0" sz="800" spc="-125">
                <a:latin typeface="Garuda"/>
                <a:cs typeface="Garuda"/>
              </a:rPr>
              <a:t>ri</a:t>
            </a:r>
            <a:r>
              <a:rPr dirty="0" baseline="-4629" sz="1800" spc="-187" b="1">
                <a:latin typeface="Arial"/>
                <a:cs typeface="Arial"/>
              </a:rPr>
              <a:t>2</a:t>
            </a:r>
            <a:r>
              <a:rPr dirty="0" sz="800" spc="-125">
                <a:latin typeface="Garuda"/>
                <a:cs typeface="Garuda"/>
              </a:rPr>
              <a:t>ct</a:t>
            </a:r>
            <a:r>
              <a:rPr dirty="0" baseline="-4629" sz="1800" spc="-187" b="1">
                <a:latin typeface="Arial"/>
                <a:cs typeface="Arial"/>
              </a:rPr>
              <a:t>8</a:t>
            </a:r>
            <a:r>
              <a:rPr dirty="0" sz="800" spc="-125">
                <a:latin typeface="Garuda"/>
                <a:cs typeface="Garuda"/>
              </a:rPr>
              <a:t>ly </a:t>
            </a:r>
            <a:r>
              <a:rPr dirty="0" sz="800" spc="-5">
                <a:latin typeface="Garuda"/>
                <a:cs typeface="Garuda"/>
              </a:rPr>
              <a:t>prohibited and is</a:t>
            </a:r>
            <a:r>
              <a:rPr dirty="0" sz="800" spc="-185">
                <a:latin typeface="Garuda"/>
                <a:cs typeface="Garuda"/>
              </a:rPr>
              <a:t> </a:t>
            </a:r>
            <a:r>
              <a:rPr dirty="0" sz="800" spc="-5">
                <a:latin typeface="Garuda"/>
                <a:cs typeface="Garuda"/>
              </a:rPr>
              <a:t>in</a:t>
            </a:r>
            <a:endParaRPr sz="800">
              <a:latin typeface="Garuda"/>
              <a:cs typeface="Garuda"/>
            </a:endParaRPr>
          </a:p>
          <a:p>
            <a:pPr marL="12700">
              <a:lnSpc>
                <a:spcPts val="940"/>
              </a:lnSpc>
            </a:pPr>
            <a:r>
              <a:rPr dirty="0" sz="800">
                <a:latin typeface="Garuda"/>
                <a:cs typeface="Garuda"/>
              </a:rPr>
              <a:t>violation</a:t>
            </a:r>
            <a:r>
              <a:rPr dirty="0" sz="800" spc="-55">
                <a:latin typeface="Garuda"/>
                <a:cs typeface="Garuda"/>
              </a:rPr>
              <a:t> </a:t>
            </a:r>
            <a:r>
              <a:rPr dirty="0" sz="800" spc="-5">
                <a:latin typeface="Garuda"/>
                <a:cs typeface="Garuda"/>
              </a:rPr>
              <a:t>of</a:t>
            </a:r>
            <a:r>
              <a:rPr dirty="0" sz="800" spc="-55">
                <a:latin typeface="Garuda"/>
                <a:cs typeface="Garuda"/>
              </a:rPr>
              <a:t> </a:t>
            </a:r>
            <a:r>
              <a:rPr dirty="0" sz="800" spc="-5">
                <a:latin typeface="Garuda"/>
                <a:cs typeface="Garuda"/>
              </a:rPr>
              <a:t>Oracle</a:t>
            </a:r>
            <a:r>
              <a:rPr dirty="0" sz="800" spc="-55">
                <a:latin typeface="Garuda"/>
                <a:cs typeface="Garuda"/>
              </a:rPr>
              <a:t> </a:t>
            </a:r>
            <a:r>
              <a:rPr dirty="0" sz="800">
                <a:latin typeface="Garuda"/>
                <a:cs typeface="Garuda"/>
              </a:rPr>
              <a:t>copyright.</a:t>
            </a:r>
            <a:r>
              <a:rPr dirty="0" sz="800" spc="-55">
                <a:latin typeface="Garuda"/>
                <a:cs typeface="Garuda"/>
              </a:rPr>
              <a:t> </a:t>
            </a:r>
            <a:r>
              <a:rPr dirty="0" sz="800" spc="-5">
                <a:latin typeface="Garuda"/>
                <a:cs typeface="Garuda"/>
              </a:rPr>
              <a:t>All</a:t>
            </a:r>
            <a:r>
              <a:rPr dirty="0" sz="800" spc="-55">
                <a:latin typeface="Garuda"/>
                <a:cs typeface="Garuda"/>
              </a:rPr>
              <a:t> </a:t>
            </a:r>
            <a:r>
              <a:rPr dirty="0" sz="800" spc="-5">
                <a:latin typeface="Garuda"/>
                <a:cs typeface="Garuda"/>
              </a:rPr>
              <a:t>WDP</a:t>
            </a:r>
            <a:r>
              <a:rPr dirty="0" sz="800" spc="-55">
                <a:latin typeface="Garuda"/>
                <a:cs typeface="Garuda"/>
              </a:rPr>
              <a:t> </a:t>
            </a:r>
            <a:r>
              <a:rPr dirty="0" sz="800">
                <a:latin typeface="Garuda"/>
                <a:cs typeface="Garuda"/>
              </a:rPr>
              <a:t>students</a:t>
            </a:r>
            <a:r>
              <a:rPr dirty="0" sz="800" spc="-60">
                <a:latin typeface="Garuda"/>
                <a:cs typeface="Garuda"/>
              </a:rPr>
              <a:t> </a:t>
            </a:r>
            <a:r>
              <a:rPr dirty="0" sz="800">
                <a:latin typeface="Garuda"/>
                <a:cs typeface="Garuda"/>
              </a:rPr>
              <a:t>must</a:t>
            </a:r>
            <a:r>
              <a:rPr dirty="0" sz="800" spc="-55">
                <a:latin typeface="Garuda"/>
                <a:cs typeface="Garuda"/>
              </a:rPr>
              <a:t> </a:t>
            </a:r>
            <a:r>
              <a:rPr dirty="0" sz="800">
                <a:latin typeface="Garuda"/>
                <a:cs typeface="Garuda"/>
              </a:rPr>
              <a:t>receive</a:t>
            </a:r>
            <a:r>
              <a:rPr dirty="0" sz="800" spc="-55">
                <a:latin typeface="Garuda"/>
                <a:cs typeface="Garuda"/>
              </a:rPr>
              <a:t> </a:t>
            </a:r>
            <a:r>
              <a:rPr dirty="0" sz="800" spc="-5">
                <a:latin typeface="Garuda"/>
                <a:cs typeface="Garuda"/>
              </a:rPr>
              <a:t>an</a:t>
            </a:r>
            <a:r>
              <a:rPr dirty="0" sz="800" spc="-55">
                <a:latin typeface="Garuda"/>
                <a:cs typeface="Garuda"/>
              </a:rPr>
              <a:t> </a:t>
            </a:r>
            <a:r>
              <a:rPr dirty="0" sz="800" spc="-5">
                <a:latin typeface="Garuda"/>
                <a:cs typeface="Garuda"/>
              </a:rPr>
              <a:t>eKit</a:t>
            </a:r>
            <a:r>
              <a:rPr dirty="0" sz="800" spc="-55">
                <a:latin typeface="Garuda"/>
                <a:cs typeface="Garuda"/>
              </a:rPr>
              <a:t> </a:t>
            </a:r>
            <a:r>
              <a:rPr dirty="0" sz="800" spc="-5">
                <a:latin typeface="Garuda"/>
                <a:cs typeface="Garuda"/>
              </a:rPr>
              <a:t>watermarked</a:t>
            </a:r>
            <a:r>
              <a:rPr dirty="0" sz="800" spc="-55">
                <a:latin typeface="Garuda"/>
                <a:cs typeface="Garuda"/>
              </a:rPr>
              <a:t> </a:t>
            </a:r>
            <a:r>
              <a:rPr dirty="0" sz="800" spc="-5">
                <a:latin typeface="Garuda"/>
                <a:cs typeface="Garuda"/>
              </a:rPr>
              <a:t>with</a:t>
            </a:r>
            <a:r>
              <a:rPr dirty="0" sz="800" spc="-55">
                <a:latin typeface="Garuda"/>
                <a:cs typeface="Garuda"/>
              </a:rPr>
              <a:t> </a:t>
            </a:r>
            <a:r>
              <a:rPr dirty="0" sz="800" spc="-5">
                <a:latin typeface="Garuda"/>
                <a:cs typeface="Garuda"/>
              </a:rPr>
              <a:t>their</a:t>
            </a:r>
            <a:r>
              <a:rPr dirty="0" sz="800" spc="-55">
                <a:latin typeface="Garuda"/>
                <a:cs typeface="Garuda"/>
              </a:rPr>
              <a:t> </a:t>
            </a:r>
            <a:r>
              <a:rPr dirty="0" sz="800" spc="-5">
                <a:latin typeface="Garuda"/>
                <a:cs typeface="Garuda"/>
              </a:rPr>
              <a:t>name</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email.</a:t>
            </a:r>
            <a:r>
              <a:rPr dirty="0" sz="800" spc="-55">
                <a:latin typeface="Garuda"/>
                <a:cs typeface="Garuda"/>
              </a:rPr>
              <a:t> </a:t>
            </a:r>
            <a:r>
              <a:rPr dirty="0" sz="800" spc="-5">
                <a:latin typeface="Garuda"/>
                <a:cs typeface="Garuda"/>
              </a:rPr>
              <a:t>Contact</a:t>
            </a:r>
            <a:endParaRPr sz="800">
              <a:latin typeface="Garuda"/>
              <a:cs typeface="Garuda"/>
            </a:endParaRPr>
          </a:p>
          <a:p>
            <a:pPr marL="12700">
              <a:lnSpc>
                <a:spcPct val="100000"/>
              </a:lnSpc>
              <a:spcBef>
                <a:spcPts val="40"/>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11107"/>
            <a:ext cx="6190615" cy="1304290"/>
          </a:xfrm>
          <a:prstGeom prst="rect">
            <a:avLst/>
          </a:prstGeom>
        </p:spPr>
        <p:txBody>
          <a:bodyPr wrap="square" lIns="0" tIns="58419" rIns="0" bIns="0" rtlCol="0" vert="horz">
            <a:spAutoFit/>
          </a:bodyPr>
          <a:lstStyle/>
          <a:p>
            <a:pPr marL="12700">
              <a:lnSpc>
                <a:spcPct val="100000"/>
              </a:lnSpc>
              <a:spcBef>
                <a:spcPts val="459"/>
              </a:spcBef>
            </a:pPr>
            <a:r>
              <a:rPr dirty="0" sz="1300" spc="-10" b="1">
                <a:latin typeface="Arial"/>
                <a:cs typeface="Arial"/>
              </a:rPr>
              <a:t>Summary</a:t>
            </a:r>
            <a:endParaRPr sz="1300">
              <a:latin typeface="Arial"/>
              <a:cs typeface="Arial"/>
            </a:endParaRPr>
          </a:p>
          <a:p>
            <a:pPr marL="136525" marR="5080">
              <a:lnSpc>
                <a:spcPct val="100000"/>
              </a:lnSpc>
              <a:spcBef>
                <a:spcPts val="360"/>
              </a:spcBef>
            </a:pPr>
            <a:r>
              <a:rPr dirty="0" sz="1300" spc="-5">
                <a:latin typeface="Times New Roman"/>
                <a:cs typeface="Times New Roman"/>
              </a:rPr>
              <a:t>SQL </a:t>
            </a:r>
            <a:r>
              <a:rPr dirty="0" sz="1300">
                <a:latin typeface="Times New Roman"/>
                <a:cs typeface="Times New Roman"/>
              </a:rPr>
              <a:t>Developer is a free graphical tool to simplify database development tasks. </a:t>
            </a:r>
            <a:r>
              <a:rPr dirty="0" sz="1300" spc="-5">
                <a:latin typeface="Times New Roman"/>
                <a:cs typeface="Times New Roman"/>
              </a:rPr>
              <a:t>Using SQL  Developer, you </a:t>
            </a:r>
            <a:r>
              <a:rPr dirty="0" sz="1300">
                <a:latin typeface="Times New Roman"/>
                <a:cs typeface="Times New Roman"/>
              </a:rPr>
              <a:t>can </a:t>
            </a:r>
            <a:r>
              <a:rPr dirty="0" sz="1300" spc="-5">
                <a:latin typeface="Times New Roman"/>
                <a:cs typeface="Times New Roman"/>
              </a:rPr>
              <a:t>browse, </a:t>
            </a:r>
            <a:r>
              <a:rPr dirty="0" sz="1300">
                <a:latin typeface="Times New Roman"/>
                <a:cs typeface="Times New Roman"/>
              </a:rPr>
              <a:t>create, and edit </a:t>
            </a:r>
            <a:r>
              <a:rPr dirty="0" sz="1300" spc="-5">
                <a:latin typeface="Times New Roman"/>
                <a:cs typeface="Times New Roman"/>
              </a:rPr>
              <a:t>database objects. You </a:t>
            </a:r>
            <a:r>
              <a:rPr dirty="0" sz="1300">
                <a:latin typeface="Times New Roman"/>
                <a:cs typeface="Times New Roman"/>
              </a:rPr>
              <a:t>can use the </a:t>
            </a:r>
            <a:r>
              <a:rPr dirty="0" sz="1300" spc="-5">
                <a:latin typeface="Times New Roman"/>
                <a:cs typeface="Times New Roman"/>
              </a:rPr>
              <a:t>SQL  Worksheet </a:t>
            </a:r>
            <a:r>
              <a:rPr dirty="0" sz="1300">
                <a:latin typeface="Times New Roman"/>
                <a:cs typeface="Times New Roman"/>
              </a:rPr>
              <a:t>to run </a:t>
            </a:r>
            <a:r>
              <a:rPr dirty="0" sz="1300" spc="-5">
                <a:latin typeface="Times New Roman"/>
                <a:cs typeface="Times New Roman"/>
              </a:rPr>
              <a:t>SQL </a:t>
            </a:r>
            <a:r>
              <a:rPr dirty="0" sz="1300">
                <a:latin typeface="Times New Roman"/>
                <a:cs typeface="Times New Roman"/>
              </a:rPr>
              <a:t>statements and scripts. Using </a:t>
            </a:r>
            <a:r>
              <a:rPr dirty="0" sz="1300" spc="-5">
                <a:latin typeface="Times New Roman"/>
                <a:cs typeface="Times New Roman"/>
              </a:rPr>
              <a:t>SQL </a:t>
            </a:r>
            <a:r>
              <a:rPr dirty="0" sz="1300">
                <a:latin typeface="Times New Roman"/>
                <a:cs typeface="Times New Roman"/>
              </a:rPr>
              <a:t>Developer, you can edit and  debug PL/SQL. </a:t>
            </a:r>
            <a:r>
              <a:rPr dirty="0" sz="1300" spc="-5">
                <a:latin typeface="Times New Roman"/>
                <a:cs typeface="Times New Roman"/>
              </a:rPr>
              <a:t>SQL Developer </a:t>
            </a:r>
            <a:r>
              <a:rPr dirty="0" sz="1300">
                <a:latin typeface="Times New Roman"/>
                <a:cs typeface="Times New Roman"/>
              </a:rPr>
              <a:t>enables you to create and save your own special set of  reports for repeated</a:t>
            </a:r>
            <a:r>
              <a:rPr dirty="0" sz="1300" spc="-5">
                <a:latin typeface="Times New Roman"/>
                <a:cs typeface="Times New Roman"/>
              </a:rPr>
              <a:t> use.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6035294" y="1095248"/>
            <a:ext cx="858519" cy="408940"/>
          </a:xfrm>
          <a:prstGeom prst="rect">
            <a:avLst/>
          </a:prstGeom>
        </p:spPr>
        <p:txBody>
          <a:bodyPr wrap="square" lIns="0" tIns="13970" rIns="0" bIns="0" rtlCol="0" vert="horz">
            <a:spAutoFit/>
          </a:bodyPr>
          <a:lstStyle/>
          <a:p>
            <a:pPr marL="12700">
              <a:lnSpc>
                <a:spcPct val="100000"/>
              </a:lnSpc>
              <a:spcBef>
                <a:spcPts val="110"/>
              </a:spcBef>
            </a:pPr>
            <a:r>
              <a:rPr dirty="0" sz="2500" b="1">
                <a:latin typeface="Arial"/>
                <a:cs typeface="Arial"/>
              </a:rPr>
              <a:t>Index</a:t>
            </a:r>
            <a:endParaRPr sz="25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34417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p:nvPr/>
        </p:nvSpPr>
        <p:spPr>
          <a:xfrm>
            <a:off x="749300" y="9619605"/>
            <a:ext cx="5424170" cy="217170"/>
          </a:xfrm>
          <a:prstGeom prst="rect">
            <a:avLst/>
          </a:prstGeom>
        </p:spPr>
        <p:txBody>
          <a:bodyPr wrap="square" lIns="0" tIns="0" rIns="0" bIns="0" rtlCol="0" vert="horz">
            <a:spAutoFit/>
          </a:bodyPr>
          <a:lstStyle/>
          <a:p>
            <a:pPr marL="12700">
              <a:lnSpc>
                <a:spcPts val="1185"/>
              </a:lnSpc>
            </a:pPr>
            <a:r>
              <a:rPr dirty="0" sz="800">
                <a:latin typeface="Garuda"/>
                <a:cs typeface="Garuda"/>
              </a:rPr>
              <a:t>violation </a:t>
            </a:r>
            <a:r>
              <a:rPr dirty="0" sz="800" spc="-5">
                <a:latin typeface="Garuda"/>
                <a:cs typeface="Garuda"/>
              </a:rPr>
              <a:t>of Oracle </a:t>
            </a:r>
            <a:r>
              <a:rPr dirty="0" sz="800" spc="-210">
                <a:latin typeface="Garuda"/>
                <a:cs typeface="Garuda"/>
              </a:rPr>
              <a:t>copy</a:t>
            </a:r>
            <a:r>
              <a:rPr dirty="0" baseline="-19323" sz="1725" spc="-315" b="1">
                <a:latin typeface="Arial"/>
                <a:cs typeface="Arial"/>
              </a:rPr>
              <a:t>O</a:t>
            </a:r>
            <a:r>
              <a:rPr dirty="0" sz="800" spc="-210">
                <a:latin typeface="Garuda"/>
                <a:cs typeface="Garuda"/>
              </a:rPr>
              <a:t>rig</a:t>
            </a:r>
            <a:r>
              <a:rPr dirty="0" baseline="-19323" sz="1725" spc="-315" b="1">
                <a:latin typeface="Arial"/>
                <a:cs typeface="Arial"/>
              </a:rPr>
              <a:t>r</a:t>
            </a:r>
            <a:r>
              <a:rPr dirty="0" sz="800" spc="-210">
                <a:latin typeface="Garuda"/>
                <a:cs typeface="Garuda"/>
              </a:rPr>
              <a:t>h</a:t>
            </a:r>
            <a:r>
              <a:rPr dirty="0" baseline="-19323" sz="1725" spc="-315" b="1">
                <a:latin typeface="Arial"/>
                <a:cs typeface="Arial"/>
              </a:rPr>
              <a:t>a</a:t>
            </a:r>
            <a:r>
              <a:rPr dirty="0" sz="800" spc="-210">
                <a:latin typeface="Garuda"/>
                <a:cs typeface="Garuda"/>
              </a:rPr>
              <a:t>t.</a:t>
            </a:r>
            <a:r>
              <a:rPr dirty="0" baseline="-19323" sz="1725" spc="-315" b="1">
                <a:latin typeface="Arial"/>
                <a:cs typeface="Arial"/>
              </a:rPr>
              <a:t>c</a:t>
            </a:r>
            <a:r>
              <a:rPr dirty="0" sz="800" spc="-210">
                <a:latin typeface="Garuda"/>
                <a:cs typeface="Garuda"/>
              </a:rPr>
              <a:t>A</a:t>
            </a:r>
            <a:r>
              <a:rPr dirty="0" baseline="-19323" sz="1725" spc="-315" b="1">
                <a:latin typeface="Arial"/>
                <a:cs typeface="Arial"/>
              </a:rPr>
              <a:t>l</a:t>
            </a:r>
            <a:r>
              <a:rPr dirty="0" sz="800" spc="-210">
                <a:latin typeface="Garuda"/>
                <a:cs typeface="Garuda"/>
              </a:rPr>
              <a:t>ll</a:t>
            </a:r>
            <a:r>
              <a:rPr dirty="0" baseline="-19323" sz="1725" spc="-315" b="1">
                <a:latin typeface="Arial"/>
                <a:cs typeface="Arial"/>
              </a:rPr>
              <a:t>e</a:t>
            </a:r>
            <a:r>
              <a:rPr dirty="0" sz="800" spc="-210">
                <a:latin typeface="Garuda"/>
                <a:cs typeface="Garuda"/>
              </a:rPr>
              <a:t>W</a:t>
            </a:r>
            <a:r>
              <a:rPr dirty="0" baseline="-19323" sz="1725" spc="-315" b="1">
                <a:latin typeface="Arial"/>
                <a:cs typeface="Arial"/>
              </a:rPr>
              <a:t>D</a:t>
            </a:r>
            <a:r>
              <a:rPr dirty="0" sz="800" spc="-210">
                <a:latin typeface="Garuda"/>
                <a:cs typeface="Garuda"/>
              </a:rPr>
              <a:t>DP</a:t>
            </a:r>
            <a:r>
              <a:rPr dirty="0" baseline="-19323" sz="1725" spc="-315" b="1">
                <a:latin typeface="Arial"/>
                <a:cs typeface="Arial"/>
              </a:rPr>
              <a:t>at</a:t>
            </a:r>
            <a:r>
              <a:rPr dirty="0" sz="800" spc="-210">
                <a:latin typeface="Garuda"/>
                <a:cs typeface="Garuda"/>
              </a:rPr>
              <a:t>s</a:t>
            </a:r>
            <a:r>
              <a:rPr dirty="0" baseline="-19323" sz="1725" spc="-315" b="1">
                <a:latin typeface="Arial"/>
                <a:cs typeface="Arial"/>
              </a:rPr>
              <a:t>a</a:t>
            </a:r>
            <a:r>
              <a:rPr dirty="0" sz="800" spc="-210">
                <a:latin typeface="Garuda"/>
                <a:cs typeface="Garuda"/>
              </a:rPr>
              <a:t>tu</a:t>
            </a:r>
            <a:r>
              <a:rPr dirty="0" baseline="-19323" sz="1725" spc="-315" b="1">
                <a:latin typeface="Arial"/>
                <a:cs typeface="Arial"/>
              </a:rPr>
              <a:t>b</a:t>
            </a:r>
            <a:r>
              <a:rPr dirty="0" sz="800" spc="-210">
                <a:latin typeface="Garuda"/>
                <a:cs typeface="Garuda"/>
              </a:rPr>
              <a:t>de</a:t>
            </a:r>
            <a:r>
              <a:rPr dirty="0" baseline="-19323" sz="1725" spc="-315" b="1">
                <a:latin typeface="Arial"/>
                <a:cs typeface="Arial"/>
              </a:rPr>
              <a:t>a</a:t>
            </a:r>
            <a:r>
              <a:rPr dirty="0" sz="800" spc="-210">
                <a:latin typeface="Garuda"/>
                <a:cs typeface="Garuda"/>
              </a:rPr>
              <a:t>n</a:t>
            </a:r>
            <a:r>
              <a:rPr dirty="0" baseline="-19323" sz="1725" spc="-315" b="1">
                <a:latin typeface="Arial"/>
                <a:cs typeface="Arial"/>
              </a:rPr>
              <a:t>s</a:t>
            </a:r>
            <a:r>
              <a:rPr dirty="0" sz="800" spc="-210">
                <a:latin typeface="Garuda"/>
                <a:cs typeface="Garuda"/>
              </a:rPr>
              <a:t>ts</a:t>
            </a:r>
            <a:r>
              <a:rPr dirty="0" baseline="-19323" sz="1725" spc="-315" b="1">
                <a:latin typeface="Arial"/>
                <a:cs typeface="Arial"/>
              </a:rPr>
              <a:t>e</a:t>
            </a:r>
            <a:r>
              <a:rPr dirty="0" sz="800" spc="-210">
                <a:latin typeface="Garuda"/>
                <a:cs typeface="Garuda"/>
              </a:rPr>
              <a:t>mu</a:t>
            </a:r>
            <a:r>
              <a:rPr dirty="0" baseline="-19323" sz="1725" spc="-315" b="1">
                <a:latin typeface="Arial"/>
                <a:cs typeface="Arial"/>
              </a:rPr>
              <a:t>1</a:t>
            </a:r>
            <a:r>
              <a:rPr dirty="0" sz="800" spc="-210">
                <a:latin typeface="Garuda"/>
                <a:cs typeface="Garuda"/>
              </a:rPr>
              <a:t>s</a:t>
            </a:r>
            <a:r>
              <a:rPr dirty="0" baseline="-19323" sz="1725" spc="-315" b="1">
                <a:latin typeface="Arial"/>
                <a:cs typeface="Arial"/>
              </a:rPr>
              <a:t>0</a:t>
            </a:r>
            <a:r>
              <a:rPr dirty="0" sz="800" spc="-210">
                <a:latin typeface="Garuda"/>
                <a:cs typeface="Garuda"/>
              </a:rPr>
              <a:t>t </a:t>
            </a:r>
            <a:r>
              <a:rPr dirty="0" sz="800" spc="-235">
                <a:latin typeface="Garuda"/>
                <a:cs typeface="Garuda"/>
              </a:rPr>
              <a:t>r</a:t>
            </a:r>
            <a:r>
              <a:rPr dirty="0" baseline="-19323" sz="1725" spc="-352" b="1" i="1">
                <a:latin typeface="Arial"/>
                <a:cs typeface="Arial"/>
              </a:rPr>
              <a:t>g</a:t>
            </a:r>
            <a:r>
              <a:rPr dirty="0" sz="800" spc="-235">
                <a:latin typeface="Garuda"/>
                <a:cs typeface="Garuda"/>
              </a:rPr>
              <a:t>ec</a:t>
            </a:r>
            <a:r>
              <a:rPr dirty="0" baseline="-19323" sz="1725" spc="-352" b="1">
                <a:latin typeface="Arial"/>
                <a:cs typeface="Arial"/>
              </a:rPr>
              <a:t>:</a:t>
            </a:r>
            <a:r>
              <a:rPr dirty="0" sz="800" spc="-235">
                <a:latin typeface="Garuda"/>
                <a:cs typeface="Garuda"/>
              </a:rPr>
              <a:t>e</a:t>
            </a:r>
            <a:r>
              <a:rPr dirty="0" baseline="-19323" sz="1725" spc="-352" b="1">
                <a:latin typeface="Arial"/>
                <a:cs typeface="Arial"/>
              </a:rPr>
              <a:t>D</a:t>
            </a:r>
            <a:r>
              <a:rPr dirty="0" sz="800" spc="-235">
                <a:latin typeface="Garuda"/>
                <a:cs typeface="Garuda"/>
              </a:rPr>
              <a:t>ive</a:t>
            </a:r>
            <a:r>
              <a:rPr dirty="0" baseline="-19323" sz="1725" spc="-352" b="1">
                <a:latin typeface="Arial"/>
                <a:cs typeface="Arial"/>
              </a:rPr>
              <a:t>e</a:t>
            </a:r>
            <a:r>
              <a:rPr dirty="0" sz="800" spc="-235">
                <a:latin typeface="Garuda"/>
                <a:cs typeface="Garuda"/>
              </a:rPr>
              <a:t>a</a:t>
            </a:r>
            <a:r>
              <a:rPr dirty="0" baseline="-19323" sz="1725" spc="-352" b="1">
                <a:latin typeface="Arial"/>
                <a:cs typeface="Arial"/>
              </a:rPr>
              <a:t>v</a:t>
            </a:r>
            <a:r>
              <a:rPr dirty="0" sz="800" spc="-235">
                <a:latin typeface="Garuda"/>
                <a:cs typeface="Garuda"/>
              </a:rPr>
              <a:t>n</a:t>
            </a:r>
            <a:r>
              <a:rPr dirty="0" baseline="-19323" sz="1725" spc="-352" b="1">
                <a:latin typeface="Arial"/>
                <a:cs typeface="Arial"/>
              </a:rPr>
              <a:t>e</a:t>
            </a:r>
            <a:r>
              <a:rPr dirty="0" sz="800" spc="-235">
                <a:latin typeface="Garuda"/>
                <a:cs typeface="Garuda"/>
              </a:rPr>
              <a:t>e</a:t>
            </a:r>
            <a:r>
              <a:rPr dirty="0" baseline="-19323" sz="1725" spc="-352" b="1">
                <a:latin typeface="Arial"/>
                <a:cs typeface="Arial"/>
              </a:rPr>
              <a:t>l</a:t>
            </a:r>
            <a:r>
              <a:rPr dirty="0" sz="800" spc="-235">
                <a:latin typeface="Garuda"/>
                <a:cs typeface="Garuda"/>
              </a:rPr>
              <a:t>K</a:t>
            </a:r>
            <a:r>
              <a:rPr dirty="0" baseline="-19323" sz="1725" spc="-352" b="1">
                <a:latin typeface="Arial"/>
                <a:cs typeface="Arial"/>
              </a:rPr>
              <a:t>o</a:t>
            </a:r>
            <a:r>
              <a:rPr dirty="0" sz="800" spc="-235">
                <a:latin typeface="Garuda"/>
                <a:cs typeface="Garuda"/>
              </a:rPr>
              <a:t>it</a:t>
            </a:r>
            <a:r>
              <a:rPr dirty="0" baseline="-19323" sz="1725" spc="-352" b="1">
                <a:latin typeface="Arial"/>
                <a:cs typeface="Arial"/>
              </a:rPr>
              <a:t>p</a:t>
            </a:r>
            <a:r>
              <a:rPr dirty="0" sz="800" spc="-235">
                <a:latin typeface="Garuda"/>
                <a:cs typeface="Garuda"/>
              </a:rPr>
              <a:t>wa</a:t>
            </a:r>
            <a:r>
              <a:rPr dirty="0" baseline="-19323" sz="1725" spc="-352" b="1">
                <a:latin typeface="Arial"/>
                <a:cs typeface="Arial"/>
              </a:rPr>
              <a:t>P</a:t>
            </a:r>
            <a:r>
              <a:rPr dirty="0" sz="800" spc="-235">
                <a:latin typeface="Garuda"/>
                <a:cs typeface="Garuda"/>
              </a:rPr>
              <a:t>te</a:t>
            </a:r>
            <a:r>
              <a:rPr dirty="0" baseline="-19323" sz="1725" spc="-352" b="1">
                <a:latin typeface="Arial"/>
                <a:cs typeface="Arial"/>
              </a:rPr>
              <a:t>L</a:t>
            </a:r>
            <a:r>
              <a:rPr dirty="0" sz="800" spc="-235">
                <a:latin typeface="Garuda"/>
                <a:cs typeface="Garuda"/>
              </a:rPr>
              <a:t>rm</a:t>
            </a:r>
            <a:r>
              <a:rPr dirty="0" baseline="-19323" sz="1725" spc="-352" b="1">
                <a:latin typeface="Arial"/>
                <a:cs typeface="Arial"/>
              </a:rPr>
              <a:t>/S</a:t>
            </a:r>
            <a:r>
              <a:rPr dirty="0" sz="800" spc="-235">
                <a:latin typeface="Garuda"/>
                <a:cs typeface="Garuda"/>
              </a:rPr>
              <a:t>ar</a:t>
            </a:r>
            <a:r>
              <a:rPr dirty="0" baseline="-19323" sz="1725" spc="-352" b="1">
                <a:latin typeface="Arial"/>
                <a:cs typeface="Arial"/>
              </a:rPr>
              <a:t>Q</a:t>
            </a:r>
            <a:r>
              <a:rPr dirty="0" sz="800" spc="-235">
                <a:latin typeface="Garuda"/>
                <a:cs typeface="Garuda"/>
              </a:rPr>
              <a:t>ke</a:t>
            </a:r>
            <a:r>
              <a:rPr dirty="0" baseline="-19323" sz="1725" spc="-352" b="1">
                <a:latin typeface="Arial"/>
                <a:cs typeface="Arial"/>
              </a:rPr>
              <a:t>L</a:t>
            </a:r>
            <a:r>
              <a:rPr dirty="0" sz="800" spc="-235">
                <a:latin typeface="Garuda"/>
                <a:cs typeface="Garuda"/>
              </a:rPr>
              <a:t>d</a:t>
            </a:r>
            <a:r>
              <a:rPr dirty="0" sz="800" spc="-220">
                <a:latin typeface="Garuda"/>
                <a:cs typeface="Garuda"/>
              </a:rPr>
              <a:t> </a:t>
            </a:r>
            <a:r>
              <a:rPr dirty="0" sz="800" spc="-204">
                <a:latin typeface="Garuda"/>
                <a:cs typeface="Garuda"/>
              </a:rPr>
              <a:t>w</a:t>
            </a:r>
            <a:r>
              <a:rPr dirty="0" baseline="-19323" sz="1725" spc="-307" b="1">
                <a:latin typeface="Arial"/>
                <a:cs typeface="Arial"/>
              </a:rPr>
              <a:t>P</a:t>
            </a:r>
            <a:r>
              <a:rPr dirty="0" sz="800" spc="-204">
                <a:latin typeface="Garuda"/>
                <a:cs typeface="Garuda"/>
              </a:rPr>
              <a:t>ith</a:t>
            </a:r>
            <a:r>
              <a:rPr dirty="0" baseline="-19323" sz="1725" spc="-307" b="1">
                <a:latin typeface="Arial"/>
                <a:cs typeface="Arial"/>
              </a:rPr>
              <a:t>ro</a:t>
            </a:r>
            <a:r>
              <a:rPr dirty="0" sz="800" spc="-204">
                <a:latin typeface="Garuda"/>
                <a:cs typeface="Garuda"/>
              </a:rPr>
              <a:t>th</a:t>
            </a:r>
            <a:r>
              <a:rPr dirty="0" baseline="-19323" sz="1725" spc="-307" b="1">
                <a:latin typeface="Arial"/>
                <a:cs typeface="Arial"/>
              </a:rPr>
              <a:t>g</a:t>
            </a:r>
            <a:r>
              <a:rPr dirty="0" sz="800" spc="-204">
                <a:latin typeface="Garuda"/>
                <a:cs typeface="Garuda"/>
              </a:rPr>
              <a:t>eir</a:t>
            </a:r>
            <a:r>
              <a:rPr dirty="0" baseline="-19323" sz="1725" spc="-307" b="1">
                <a:latin typeface="Arial"/>
                <a:cs typeface="Arial"/>
              </a:rPr>
              <a:t>r</a:t>
            </a:r>
            <a:r>
              <a:rPr dirty="0" sz="800" spc="-204">
                <a:latin typeface="Garuda"/>
                <a:cs typeface="Garuda"/>
              </a:rPr>
              <a:t>n</a:t>
            </a:r>
            <a:r>
              <a:rPr dirty="0" baseline="-19323" sz="1725" spc="-307" b="1">
                <a:latin typeface="Arial"/>
                <a:cs typeface="Arial"/>
              </a:rPr>
              <a:t>a</a:t>
            </a:r>
            <a:r>
              <a:rPr dirty="0" sz="800" spc="-204">
                <a:latin typeface="Garuda"/>
                <a:cs typeface="Garuda"/>
              </a:rPr>
              <a:t>a</a:t>
            </a:r>
            <a:r>
              <a:rPr dirty="0" baseline="-19323" sz="1725" spc="-307" b="1">
                <a:latin typeface="Arial"/>
                <a:cs typeface="Arial"/>
              </a:rPr>
              <a:t>m</a:t>
            </a:r>
            <a:r>
              <a:rPr dirty="0" sz="800" spc="-204">
                <a:latin typeface="Garuda"/>
                <a:cs typeface="Garuda"/>
              </a:rPr>
              <a:t>me</a:t>
            </a:r>
            <a:r>
              <a:rPr dirty="0" baseline="-19323" sz="1725" spc="-307" b="1">
                <a:latin typeface="Arial"/>
                <a:cs typeface="Arial"/>
              </a:rPr>
              <a:t>U</a:t>
            </a:r>
            <a:r>
              <a:rPr dirty="0" sz="800" spc="-204">
                <a:latin typeface="Garuda"/>
                <a:cs typeface="Garuda"/>
              </a:rPr>
              <a:t>an</a:t>
            </a:r>
            <a:r>
              <a:rPr dirty="0" baseline="-19323" sz="1725" spc="-307" b="1">
                <a:latin typeface="Arial"/>
                <a:cs typeface="Arial"/>
              </a:rPr>
              <a:t>n</a:t>
            </a:r>
            <a:r>
              <a:rPr dirty="0" sz="800" spc="-204">
                <a:latin typeface="Garuda"/>
                <a:cs typeface="Garuda"/>
              </a:rPr>
              <a:t>d</a:t>
            </a:r>
            <a:r>
              <a:rPr dirty="0" baseline="-19323" sz="1725" spc="-307" b="1">
                <a:latin typeface="Arial"/>
                <a:cs typeface="Arial"/>
              </a:rPr>
              <a:t>i</a:t>
            </a:r>
            <a:r>
              <a:rPr dirty="0" sz="800" spc="-204">
                <a:latin typeface="Garuda"/>
                <a:cs typeface="Garuda"/>
              </a:rPr>
              <a:t>e</a:t>
            </a:r>
            <a:r>
              <a:rPr dirty="0" baseline="-19323" sz="1725" spc="-307" b="1">
                <a:latin typeface="Arial"/>
                <a:cs typeface="Arial"/>
              </a:rPr>
              <a:t>t</a:t>
            </a:r>
            <a:r>
              <a:rPr dirty="0" sz="800" spc="-204">
                <a:latin typeface="Garuda"/>
                <a:cs typeface="Garuda"/>
              </a:rPr>
              <a:t>m</a:t>
            </a:r>
            <a:r>
              <a:rPr dirty="0" baseline="-19323" sz="1725" spc="-307" b="1">
                <a:latin typeface="Arial"/>
                <a:cs typeface="Arial"/>
              </a:rPr>
              <a:t>s</a:t>
            </a:r>
            <a:r>
              <a:rPr dirty="0" sz="800" spc="-204">
                <a:latin typeface="Garuda"/>
                <a:cs typeface="Garuda"/>
              </a:rPr>
              <a:t>ail.</a:t>
            </a:r>
            <a:r>
              <a:rPr dirty="0" baseline="-19323" sz="1725" spc="-307" b="1">
                <a:latin typeface="Arial"/>
                <a:cs typeface="Arial"/>
              </a:rPr>
              <a:t>In</a:t>
            </a:r>
            <a:r>
              <a:rPr dirty="0" sz="800" spc="-204">
                <a:latin typeface="Garuda"/>
                <a:cs typeface="Garuda"/>
              </a:rPr>
              <a:t>Co</a:t>
            </a:r>
            <a:r>
              <a:rPr dirty="0" baseline="-19323" sz="1725" spc="-307" b="1">
                <a:latin typeface="Arial"/>
                <a:cs typeface="Arial"/>
              </a:rPr>
              <a:t>d</a:t>
            </a:r>
            <a:r>
              <a:rPr dirty="0" sz="800" spc="-204">
                <a:latin typeface="Garuda"/>
                <a:cs typeface="Garuda"/>
              </a:rPr>
              <a:t>n</a:t>
            </a:r>
            <a:r>
              <a:rPr dirty="0" baseline="-19323" sz="1725" spc="-307" b="1">
                <a:latin typeface="Arial"/>
                <a:cs typeface="Arial"/>
              </a:rPr>
              <a:t>e</a:t>
            </a:r>
            <a:r>
              <a:rPr dirty="0" sz="800" spc="-204">
                <a:latin typeface="Garuda"/>
                <a:cs typeface="Garuda"/>
              </a:rPr>
              <a:t>ta</a:t>
            </a:r>
            <a:r>
              <a:rPr dirty="0" baseline="-19323" sz="1725" spc="-307" b="1">
                <a:latin typeface="Arial"/>
                <a:cs typeface="Arial"/>
              </a:rPr>
              <a:t>x</a:t>
            </a:r>
            <a:r>
              <a:rPr dirty="0" sz="800" spc="-204">
                <a:latin typeface="Garuda"/>
                <a:cs typeface="Garuda"/>
              </a:rPr>
              <a:t>ct</a:t>
            </a:r>
            <a:r>
              <a:rPr dirty="0" baseline="-19323" sz="1725" spc="-307" b="1">
                <a:latin typeface="Arial"/>
                <a:cs typeface="Arial"/>
              </a:rPr>
              <a:t>-</a:t>
            </a:r>
            <a:r>
              <a:rPr dirty="0" baseline="-19323" sz="1725" spc="-307" b="1">
                <a:latin typeface="Arial"/>
                <a:cs typeface="Arial"/>
              </a:rPr>
              <a:t>2</a:t>
            </a:r>
            <a:endParaRPr baseline="-19323" sz="1725">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50418" y="416633"/>
            <a:ext cx="6111875" cy="8322309"/>
          </a:xfrm>
          <a:prstGeom prst="rect">
            <a:avLst/>
          </a:prstGeom>
        </p:spPr>
        <p:txBody>
          <a:bodyPr wrap="square" lIns="0" tIns="82550" rIns="0" bIns="0" rtlCol="0" vert="horz">
            <a:spAutoFit/>
          </a:bodyPr>
          <a:lstStyle/>
          <a:p>
            <a:pPr marL="12700">
              <a:lnSpc>
                <a:spcPct val="100000"/>
              </a:lnSpc>
              <a:spcBef>
                <a:spcPts val="650"/>
              </a:spcBef>
            </a:pPr>
            <a:r>
              <a:rPr dirty="0" sz="950" spc="-10" b="1">
                <a:latin typeface="Arial"/>
                <a:cs typeface="Arial"/>
              </a:rPr>
              <a:t>A</a:t>
            </a:r>
            <a:endParaRPr sz="950">
              <a:latin typeface="Arial"/>
              <a:cs typeface="Arial"/>
            </a:endParaRPr>
          </a:p>
          <a:p>
            <a:pPr marL="12700" marR="4527550">
              <a:lnSpc>
                <a:spcPct val="147900"/>
              </a:lnSpc>
              <a:spcBef>
                <a:spcPts val="10"/>
              </a:spcBef>
            </a:pPr>
            <a:r>
              <a:rPr dirty="0" sz="950" spc="-10">
                <a:latin typeface="Arial"/>
                <a:cs typeface="Arial"/>
              </a:rPr>
              <a:t>Actual parameters 1-7  Application triggers I-14,</a:t>
            </a:r>
            <a:r>
              <a:rPr dirty="0" sz="950" spc="-15">
                <a:latin typeface="Arial"/>
                <a:cs typeface="Arial"/>
              </a:rPr>
              <a:t> </a:t>
            </a:r>
            <a:r>
              <a:rPr dirty="0" sz="950" spc="-10">
                <a:latin typeface="Arial"/>
                <a:cs typeface="Arial"/>
              </a:rPr>
              <a:t>10-3</a:t>
            </a:r>
            <a:endParaRPr sz="950">
              <a:latin typeface="Arial"/>
              <a:cs typeface="Arial"/>
            </a:endParaRPr>
          </a:p>
          <a:p>
            <a:pPr marL="12700">
              <a:lnSpc>
                <a:spcPct val="100000"/>
              </a:lnSpc>
              <a:spcBef>
                <a:spcPts val="550"/>
              </a:spcBef>
            </a:pPr>
            <a:r>
              <a:rPr dirty="0" sz="950" spc="-10">
                <a:latin typeface="Arial"/>
                <a:cs typeface="Arial"/>
              </a:rPr>
              <a:t>autonomous transactions 7-10, 7-11,</a:t>
            </a:r>
            <a:r>
              <a:rPr dirty="0" sz="950" spc="15">
                <a:latin typeface="Arial"/>
                <a:cs typeface="Arial"/>
              </a:rPr>
              <a:t> </a:t>
            </a:r>
            <a:r>
              <a:rPr dirty="0" sz="950" spc="-10">
                <a:latin typeface="Arial"/>
                <a:cs typeface="Arial"/>
              </a:rPr>
              <a:t>7-12</a:t>
            </a:r>
            <a:endParaRPr sz="950">
              <a:latin typeface="Arial"/>
              <a:cs typeface="Arial"/>
            </a:endParaRPr>
          </a:p>
          <a:p>
            <a:pPr marL="12700">
              <a:lnSpc>
                <a:spcPct val="100000"/>
              </a:lnSpc>
              <a:spcBef>
                <a:spcPts val="545"/>
              </a:spcBef>
            </a:pPr>
            <a:r>
              <a:rPr dirty="0" sz="950" spc="-10" b="1">
                <a:latin typeface="Arial"/>
                <a:cs typeface="Arial"/>
              </a:rPr>
              <a:t>B</a:t>
            </a:r>
            <a:endParaRPr sz="950">
              <a:latin typeface="Arial"/>
              <a:cs typeface="Arial"/>
            </a:endParaRPr>
          </a:p>
          <a:p>
            <a:pPr marL="12700">
              <a:lnSpc>
                <a:spcPct val="100000"/>
              </a:lnSpc>
              <a:spcBef>
                <a:spcPts val="555"/>
              </a:spcBef>
            </a:pPr>
            <a:r>
              <a:rPr dirty="0" sz="950" spc="-10">
                <a:latin typeface="Arial"/>
                <a:cs typeface="Arial"/>
              </a:rPr>
              <a:t>BEFORE statement trigger 10-8, 10-9, 10-11, 10-18,</a:t>
            </a:r>
            <a:r>
              <a:rPr dirty="0" sz="950" spc="35">
                <a:latin typeface="Arial"/>
                <a:cs typeface="Arial"/>
              </a:rPr>
              <a:t> </a:t>
            </a:r>
            <a:r>
              <a:rPr dirty="0" sz="950" spc="-10">
                <a:latin typeface="Arial"/>
                <a:cs typeface="Arial"/>
              </a:rPr>
              <a:t>11-10</a:t>
            </a:r>
            <a:endParaRPr sz="950">
              <a:latin typeface="Arial"/>
              <a:cs typeface="Arial"/>
            </a:endParaRPr>
          </a:p>
          <a:p>
            <a:pPr marL="12700">
              <a:lnSpc>
                <a:spcPct val="100000"/>
              </a:lnSpc>
              <a:spcBef>
                <a:spcPts val="545"/>
              </a:spcBef>
            </a:pPr>
            <a:r>
              <a:rPr dirty="0" sz="950" spc="-10">
                <a:latin typeface="Arial"/>
                <a:cs typeface="Arial"/>
              </a:rPr>
              <a:t>BFILE 5-17, 5-19, 9-3, 9-9, 9-10, 9-11, 9-12, 9-13, 9-14, 9-15, 9-16, 9-17, 9-20, 9-21, 9-22,</a:t>
            </a:r>
            <a:r>
              <a:rPr dirty="0" sz="950" spc="135">
                <a:latin typeface="Arial"/>
                <a:cs typeface="Arial"/>
              </a:rPr>
              <a:t> </a:t>
            </a:r>
            <a:r>
              <a:rPr dirty="0" sz="950" spc="-10">
                <a:latin typeface="Arial"/>
                <a:cs typeface="Arial"/>
              </a:rPr>
              <a:t>9-23</a:t>
            </a:r>
            <a:endParaRPr sz="950">
              <a:latin typeface="Arial"/>
              <a:cs typeface="Arial"/>
            </a:endParaRPr>
          </a:p>
          <a:p>
            <a:pPr marL="12700">
              <a:lnSpc>
                <a:spcPct val="100000"/>
              </a:lnSpc>
              <a:spcBef>
                <a:spcPts val="550"/>
              </a:spcBef>
            </a:pPr>
            <a:r>
              <a:rPr dirty="0" sz="950" spc="-10">
                <a:latin typeface="Arial"/>
                <a:cs typeface="Arial"/>
              </a:rPr>
              <a:t>BFILENAME function 9-13,</a:t>
            </a:r>
            <a:r>
              <a:rPr dirty="0" sz="950" spc="5">
                <a:latin typeface="Arial"/>
                <a:cs typeface="Arial"/>
              </a:rPr>
              <a:t> </a:t>
            </a:r>
            <a:r>
              <a:rPr dirty="0" sz="950" spc="-10">
                <a:latin typeface="Arial"/>
                <a:cs typeface="Arial"/>
              </a:rPr>
              <a:t>9-15</a:t>
            </a:r>
            <a:endParaRPr sz="950">
              <a:latin typeface="Arial"/>
              <a:cs typeface="Arial"/>
            </a:endParaRPr>
          </a:p>
          <a:p>
            <a:pPr marL="12700">
              <a:lnSpc>
                <a:spcPct val="100000"/>
              </a:lnSpc>
              <a:spcBef>
                <a:spcPts val="550"/>
              </a:spcBef>
            </a:pPr>
            <a:r>
              <a:rPr dirty="0" sz="950" spc="-10">
                <a:latin typeface="Arial"/>
                <a:cs typeface="Arial"/>
              </a:rPr>
              <a:t>bind variables 1-11, 2-4, 6-3, 6-4, 6-5, 6-8, 6-12, 6-14,</a:t>
            </a:r>
            <a:r>
              <a:rPr dirty="0" sz="950" spc="55">
                <a:latin typeface="Arial"/>
                <a:cs typeface="Arial"/>
              </a:rPr>
              <a:t> </a:t>
            </a:r>
            <a:r>
              <a:rPr dirty="0" sz="950" spc="-10">
                <a:latin typeface="Arial"/>
                <a:cs typeface="Arial"/>
              </a:rPr>
              <a:t>6-16</a:t>
            </a:r>
            <a:endParaRPr sz="950">
              <a:latin typeface="Arial"/>
              <a:cs typeface="Arial"/>
            </a:endParaRPr>
          </a:p>
          <a:p>
            <a:pPr marL="12700">
              <a:lnSpc>
                <a:spcPct val="100000"/>
              </a:lnSpc>
              <a:spcBef>
                <a:spcPts val="550"/>
              </a:spcBef>
            </a:pPr>
            <a:r>
              <a:rPr dirty="0" sz="950" spc="-10">
                <a:latin typeface="Arial"/>
                <a:cs typeface="Arial"/>
              </a:rPr>
              <a:t>binding 1-12, 4-18, 6-3,</a:t>
            </a:r>
            <a:r>
              <a:rPr dirty="0" sz="950" spc="5">
                <a:latin typeface="Arial"/>
                <a:cs typeface="Arial"/>
              </a:rPr>
              <a:t> </a:t>
            </a:r>
            <a:r>
              <a:rPr dirty="0" sz="950" spc="-10">
                <a:latin typeface="Arial"/>
                <a:cs typeface="Arial"/>
              </a:rPr>
              <a:t>6-16</a:t>
            </a:r>
            <a:endParaRPr sz="950">
              <a:latin typeface="Arial"/>
              <a:cs typeface="Arial"/>
            </a:endParaRPr>
          </a:p>
          <a:p>
            <a:pPr marL="12700">
              <a:lnSpc>
                <a:spcPct val="100000"/>
              </a:lnSpc>
              <a:spcBef>
                <a:spcPts val="550"/>
              </a:spcBef>
            </a:pPr>
            <a:r>
              <a:rPr dirty="0" sz="950" spc="-10">
                <a:latin typeface="Arial"/>
                <a:cs typeface="Arial"/>
              </a:rPr>
              <a:t>Bulk binding 7-14, 7-15,</a:t>
            </a:r>
            <a:r>
              <a:rPr dirty="0" sz="950" spc="10">
                <a:latin typeface="Arial"/>
                <a:cs typeface="Arial"/>
              </a:rPr>
              <a:t> </a:t>
            </a:r>
            <a:r>
              <a:rPr dirty="0" sz="950" spc="-10">
                <a:latin typeface="Arial"/>
                <a:cs typeface="Arial"/>
              </a:rPr>
              <a:t>7-16</a:t>
            </a:r>
            <a:endParaRPr sz="950">
              <a:latin typeface="Arial"/>
              <a:cs typeface="Arial"/>
            </a:endParaRPr>
          </a:p>
          <a:p>
            <a:pPr marL="12700">
              <a:lnSpc>
                <a:spcPct val="100000"/>
              </a:lnSpc>
              <a:spcBef>
                <a:spcPts val="545"/>
              </a:spcBef>
            </a:pPr>
            <a:r>
              <a:rPr dirty="0" sz="950" spc="-10">
                <a:latin typeface="Arial"/>
                <a:cs typeface="Arial"/>
              </a:rPr>
              <a:t>BULK_EXCEPTIONS 7-15,</a:t>
            </a:r>
            <a:r>
              <a:rPr dirty="0" sz="950">
                <a:latin typeface="Arial"/>
                <a:cs typeface="Arial"/>
              </a:rPr>
              <a:t> </a:t>
            </a:r>
            <a:r>
              <a:rPr dirty="0" sz="950" spc="-10">
                <a:latin typeface="Arial"/>
                <a:cs typeface="Arial"/>
              </a:rPr>
              <a:t>7-16</a:t>
            </a:r>
            <a:endParaRPr sz="950">
              <a:latin typeface="Arial"/>
              <a:cs typeface="Arial"/>
            </a:endParaRPr>
          </a:p>
          <a:p>
            <a:pPr marL="12700">
              <a:lnSpc>
                <a:spcPct val="100000"/>
              </a:lnSpc>
              <a:spcBef>
                <a:spcPts val="555"/>
              </a:spcBef>
            </a:pPr>
            <a:r>
              <a:rPr dirty="0" sz="950" spc="-10" b="1">
                <a:latin typeface="Arial"/>
                <a:cs typeface="Arial"/>
              </a:rPr>
              <a:t>C</a:t>
            </a:r>
            <a:endParaRPr sz="950">
              <a:latin typeface="Arial"/>
              <a:cs typeface="Arial"/>
            </a:endParaRPr>
          </a:p>
          <a:p>
            <a:pPr marL="12700">
              <a:lnSpc>
                <a:spcPct val="100000"/>
              </a:lnSpc>
              <a:spcBef>
                <a:spcPts val="545"/>
              </a:spcBef>
            </a:pPr>
            <a:r>
              <a:rPr dirty="0" sz="950" spc="-10">
                <a:latin typeface="Arial"/>
                <a:cs typeface="Arial"/>
              </a:rPr>
              <a:t>CALL 10-5, 10-10, 11-7,</a:t>
            </a:r>
            <a:r>
              <a:rPr dirty="0" sz="950" spc="5">
                <a:latin typeface="Arial"/>
                <a:cs typeface="Arial"/>
              </a:rPr>
              <a:t> </a:t>
            </a:r>
            <a:r>
              <a:rPr dirty="0" sz="950" spc="-10">
                <a:latin typeface="Arial"/>
                <a:cs typeface="Arial"/>
              </a:rPr>
              <a:t>C-8</a:t>
            </a:r>
            <a:endParaRPr sz="950">
              <a:latin typeface="Arial"/>
              <a:cs typeface="Arial"/>
            </a:endParaRPr>
          </a:p>
          <a:p>
            <a:pPr marL="12700" marR="3736340">
              <a:lnSpc>
                <a:spcPct val="148200"/>
              </a:lnSpc>
            </a:pPr>
            <a:r>
              <a:rPr dirty="0" sz="950" spc="-10">
                <a:latin typeface="Arial"/>
                <a:cs typeface="Arial"/>
              </a:rPr>
              <a:t>Creating </a:t>
            </a:r>
            <a:r>
              <a:rPr dirty="0" sz="950" spc="-5">
                <a:latin typeface="Arial"/>
                <a:cs typeface="Arial"/>
              </a:rPr>
              <a:t>a </a:t>
            </a:r>
            <a:r>
              <a:rPr dirty="0" sz="950" spc="-10">
                <a:latin typeface="Arial"/>
                <a:cs typeface="Arial"/>
              </a:rPr>
              <a:t>Database Connection F-7  Creating </a:t>
            </a:r>
            <a:r>
              <a:rPr dirty="0" sz="950" spc="-5">
                <a:latin typeface="Arial"/>
                <a:cs typeface="Arial"/>
              </a:rPr>
              <a:t>a </a:t>
            </a:r>
            <a:r>
              <a:rPr dirty="0" sz="950" spc="-10">
                <a:latin typeface="Arial"/>
                <a:cs typeface="Arial"/>
              </a:rPr>
              <a:t>User Defined Report F-27  CREATE ANY DIRECTORY privilege.</a:t>
            </a:r>
            <a:r>
              <a:rPr dirty="0" sz="950" spc="-20">
                <a:latin typeface="Arial"/>
                <a:cs typeface="Arial"/>
              </a:rPr>
              <a:t> </a:t>
            </a:r>
            <a:r>
              <a:rPr dirty="0" sz="950" spc="-10">
                <a:latin typeface="Arial"/>
                <a:cs typeface="Arial"/>
              </a:rPr>
              <a:t>09-14</a:t>
            </a:r>
            <a:endParaRPr sz="950">
              <a:latin typeface="Arial"/>
              <a:cs typeface="Arial"/>
            </a:endParaRPr>
          </a:p>
          <a:p>
            <a:pPr marL="12700">
              <a:lnSpc>
                <a:spcPct val="100000"/>
              </a:lnSpc>
              <a:spcBef>
                <a:spcPts val="555"/>
              </a:spcBef>
            </a:pPr>
            <a:r>
              <a:rPr dirty="0" sz="950" spc="-10">
                <a:latin typeface="Arial"/>
                <a:cs typeface="Arial"/>
              </a:rPr>
              <a:t>Create DIRECTORY objects</a:t>
            </a:r>
            <a:r>
              <a:rPr dirty="0" sz="950">
                <a:latin typeface="Arial"/>
                <a:cs typeface="Arial"/>
              </a:rPr>
              <a:t> </a:t>
            </a:r>
            <a:r>
              <a:rPr dirty="0" sz="950" spc="-10">
                <a:latin typeface="Arial"/>
                <a:cs typeface="Arial"/>
              </a:rPr>
              <a:t>9-12</a:t>
            </a:r>
            <a:endParaRPr sz="950">
              <a:latin typeface="Arial"/>
              <a:cs typeface="Arial"/>
            </a:endParaRPr>
          </a:p>
          <a:p>
            <a:pPr marL="12700">
              <a:lnSpc>
                <a:spcPct val="100000"/>
              </a:lnSpc>
              <a:spcBef>
                <a:spcPts val="545"/>
              </a:spcBef>
            </a:pPr>
            <a:r>
              <a:rPr dirty="0" sz="950" spc="-10">
                <a:latin typeface="Arial"/>
                <a:cs typeface="Arial"/>
              </a:rPr>
              <a:t>CREATE PROCEDURE statement </a:t>
            </a:r>
            <a:r>
              <a:rPr dirty="0" sz="950" spc="-5">
                <a:latin typeface="Arial"/>
                <a:cs typeface="Arial"/>
              </a:rPr>
              <a:t>I-11, </a:t>
            </a:r>
            <a:r>
              <a:rPr dirty="0" sz="950" spc="-10">
                <a:latin typeface="Arial"/>
                <a:cs typeface="Arial"/>
              </a:rPr>
              <a:t>1-4,</a:t>
            </a:r>
            <a:r>
              <a:rPr dirty="0" sz="950" spc="15">
                <a:latin typeface="Arial"/>
                <a:cs typeface="Arial"/>
              </a:rPr>
              <a:t> </a:t>
            </a:r>
            <a:r>
              <a:rPr dirty="0" sz="950" spc="-10">
                <a:latin typeface="Arial"/>
                <a:cs typeface="Arial"/>
              </a:rPr>
              <a:t>1-5</a:t>
            </a:r>
            <a:endParaRPr sz="950">
              <a:latin typeface="Arial"/>
              <a:cs typeface="Arial"/>
            </a:endParaRPr>
          </a:p>
          <a:p>
            <a:pPr marL="12700">
              <a:lnSpc>
                <a:spcPct val="100000"/>
              </a:lnSpc>
              <a:spcBef>
                <a:spcPts val="550"/>
              </a:spcBef>
            </a:pPr>
            <a:r>
              <a:rPr dirty="0" sz="950" spc="-10" b="1">
                <a:latin typeface="Arial"/>
                <a:cs typeface="Arial"/>
              </a:rPr>
              <a:t>D</a:t>
            </a:r>
            <a:endParaRPr sz="950">
              <a:latin typeface="Arial"/>
              <a:cs typeface="Arial"/>
            </a:endParaRPr>
          </a:p>
          <a:p>
            <a:pPr marL="12700">
              <a:lnSpc>
                <a:spcPct val="100000"/>
              </a:lnSpc>
              <a:spcBef>
                <a:spcPts val="550"/>
              </a:spcBef>
            </a:pPr>
            <a:r>
              <a:rPr dirty="0" sz="950" spc="-10">
                <a:latin typeface="Arial"/>
                <a:cs typeface="Arial"/>
              </a:rPr>
              <a:t>DBMS_LOB 5-6, 9-8, 9-13, 9-16, 9-17, 9-23, 9-24, 9-25, 9-26, 9-28, 9-29, 9-30, 9-31,</a:t>
            </a:r>
            <a:r>
              <a:rPr dirty="0" sz="950" spc="100">
                <a:latin typeface="Arial"/>
                <a:cs typeface="Arial"/>
              </a:rPr>
              <a:t> </a:t>
            </a:r>
            <a:r>
              <a:rPr dirty="0" sz="950" spc="-10">
                <a:latin typeface="Arial"/>
                <a:cs typeface="Arial"/>
              </a:rPr>
              <a:t>9-32</a:t>
            </a:r>
            <a:endParaRPr sz="950">
              <a:latin typeface="Arial"/>
              <a:cs typeface="Arial"/>
            </a:endParaRPr>
          </a:p>
          <a:p>
            <a:pPr marL="12700">
              <a:lnSpc>
                <a:spcPct val="100000"/>
              </a:lnSpc>
              <a:spcBef>
                <a:spcPts val="550"/>
              </a:spcBef>
            </a:pPr>
            <a:r>
              <a:rPr dirty="0" sz="950" spc="-10">
                <a:latin typeface="Arial"/>
                <a:cs typeface="Arial"/>
              </a:rPr>
              <a:t>DBMS_LOB package 5-6, 9-8, 9-9, 9-15, 9-20, 9-21,</a:t>
            </a:r>
            <a:r>
              <a:rPr dirty="0" sz="950" spc="30">
                <a:latin typeface="Arial"/>
                <a:cs typeface="Arial"/>
              </a:rPr>
              <a:t> </a:t>
            </a:r>
            <a:r>
              <a:rPr dirty="0" sz="950" spc="-10">
                <a:latin typeface="Arial"/>
                <a:cs typeface="Arial"/>
              </a:rPr>
              <a:t>9-22</a:t>
            </a:r>
            <a:endParaRPr sz="950">
              <a:latin typeface="Arial"/>
              <a:cs typeface="Arial"/>
            </a:endParaRPr>
          </a:p>
          <a:p>
            <a:pPr marL="12700">
              <a:lnSpc>
                <a:spcPct val="100000"/>
              </a:lnSpc>
              <a:spcBef>
                <a:spcPts val="545"/>
              </a:spcBef>
            </a:pPr>
            <a:r>
              <a:rPr dirty="0" sz="950" spc="-15">
                <a:latin typeface="Arial"/>
                <a:cs typeface="Arial"/>
              </a:rPr>
              <a:t>DBMS_METADATA </a:t>
            </a:r>
            <a:r>
              <a:rPr dirty="0" sz="950" spc="-10">
                <a:latin typeface="Arial"/>
                <a:cs typeface="Arial"/>
              </a:rPr>
              <a:t>6-18,</a:t>
            </a:r>
            <a:r>
              <a:rPr dirty="0" sz="950">
                <a:latin typeface="Arial"/>
                <a:cs typeface="Arial"/>
              </a:rPr>
              <a:t> </a:t>
            </a:r>
            <a:r>
              <a:rPr dirty="0" sz="950" spc="-10">
                <a:latin typeface="Arial"/>
                <a:cs typeface="Arial"/>
              </a:rPr>
              <a:t>6-20</a:t>
            </a:r>
            <a:endParaRPr sz="950">
              <a:latin typeface="Arial"/>
              <a:cs typeface="Arial"/>
            </a:endParaRPr>
          </a:p>
          <a:p>
            <a:pPr marL="12700">
              <a:lnSpc>
                <a:spcPct val="100000"/>
              </a:lnSpc>
              <a:spcBef>
                <a:spcPts val="555"/>
              </a:spcBef>
            </a:pPr>
            <a:r>
              <a:rPr dirty="0" sz="950" spc="-10">
                <a:latin typeface="Arial"/>
                <a:cs typeface="Arial"/>
              </a:rPr>
              <a:t>DBMS_OUTPUT package 5-3, 5-4, 5-5, 5-14, 10-28, </a:t>
            </a:r>
            <a:r>
              <a:rPr dirty="0" sz="950" spc="-5">
                <a:latin typeface="Arial"/>
                <a:cs typeface="Arial"/>
              </a:rPr>
              <a:t>I-11, I-17,</a:t>
            </a:r>
            <a:r>
              <a:rPr dirty="0" sz="950" spc="40">
                <a:latin typeface="Arial"/>
                <a:cs typeface="Arial"/>
              </a:rPr>
              <a:t> </a:t>
            </a:r>
            <a:r>
              <a:rPr dirty="0" sz="950" spc="-5">
                <a:latin typeface="Arial"/>
                <a:cs typeface="Arial"/>
              </a:rPr>
              <a:t>I-18</a:t>
            </a:r>
            <a:endParaRPr sz="950">
              <a:latin typeface="Arial"/>
              <a:cs typeface="Arial"/>
            </a:endParaRPr>
          </a:p>
          <a:p>
            <a:pPr marL="12700">
              <a:lnSpc>
                <a:spcPct val="100000"/>
              </a:lnSpc>
              <a:spcBef>
                <a:spcPts val="550"/>
              </a:spcBef>
            </a:pPr>
            <a:r>
              <a:rPr dirty="0" sz="950" spc="-10">
                <a:latin typeface="Arial"/>
                <a:cs typeface="Arial"/>
              </a:rPr>
              <a:t>DBMS_SQL 6-4, 6-5, 6-14, 6-15, 6-16, 6-17, 6-32,</a:t>
            </a:r>
            <a:r>
              <a:rPr dirty="0" sz="950" spc="35">
                <a:latin typeface="Arial"/>
                <a:cs typeface="Arial"/>
              </a:rPr>
              <a:t> </a:t>
            </a:r>
            <a:r>
              <a:rPr dirty="0" sz="950" spc="-10">
                <a:latin typeface="Arial"/>
                <a:cs typeface="Arial"/>
              </a:rPr>
              <a:t>7-9</a:t>
            </a:r>
            <a:endParaRPr sz="950">
              <a:latin typeface="Arial"/>
              <a:cs typeface="Arial"/>
            </a:endParaRPr>
          </a:p>
          <a:p>
            <a:pPr marL="12700">
              <a:lnSpc>
                <a:spcPct val="100000"/>
              </a:lnSpc>
              <a:spcBef>
                <a:spcPts val="545"/>
              </a:spcBef>
            </a:pPr>
            <a:r>
              <a:rPr dirty="0" sz="950" spc="-10">
                <a:latin typeface="Arial"/>
                <a:cs typeface="Arial"/>
              </a:rPr>
              <a:t>DBMS_WARNING 12-10, 12-13, 12-14, 12-15, 12-16, 12-17,</a:t>
            </a:r>
            <a:r>
              <a:rPr dirty="0" sz="950" spc="40">
                <a:latin typeface="Arial"/>
                <a:cs typeface="Arial"/>
              </a:rPr>
              <a:t> </a:t>
            </a:r>
            <a:r>
              <a:rPr dirty="0" sz="950" spc="-10">
                <a:latin typeface="Arial"/>
                <a:cs typeface="Arial"/>
              </a:rPr>
              <a:t>12-18</a:t>
            </a:r>
            <a:endParaRPr sz="950">
              <a:latin typeface="Arial"/>
              <a:cs typeface="Arial"/>
            </a:endParaRPr>
          </a:p>
          <a:p>
            <a:pPr marL="12700" marR="4707890">
              <a:lnSpc>
                <a:spcPct val="147900"/>
              </a:lnSpc>
              <a:spcBef>
                <a:spcPts val="5"/>
              </a:spcBef>
            </a:pPr>
            <a:r>
              <a:rPr dirty="0" sz="950" spc="-10">
                <a:latin typeface="Arial"/>
                <a:cs typeface="Arial"/>
              </a:rPr>
              <a:t>Debugging PL/SQL F-25  DEPTREE 8-9, 8-10,</a:t>
            </a:r>
            <a:r>
              <a:rPr dirty="0" sz="950" spc="-50">
                <a:latin typeface="Arial"/>
                <a:cs typeface="Arial"/>
              </a:rPr>
              <a:t> </a:t>
            </a:r>
            <a:r>
              <a:rPr dirty="0" sz="950" spc="-10">
                <a:latin typeface="Arial"/>
                <a:cs typeface="Arial"/>
              </a:rPr>
              <a:t>8-32</a:t>
            </a:r>
            <a:endParaRPr sz="950">
              <a:latin typeface="Arial"/>
              <a:cs typeface="Arial"/>
            </a:endParaRPr>
          </a:p>
          <a:p>
            <a:pPr marL="12700">
              <a:lnSpc>
                <a:spcPct val="100000"/>
              </a:lnSpc>
              <a:spcBef>
                <a:spcPts val="555"/>
              </a:spcBef>
            </a:pPr>
            <a:r>
              <a:rPr dirty="0" sz="950" spc="-10">
                <a:latin typeface="Arial"/>
                <a:cs typeface="Arial"/>
              </a:rPr>
              <a:t>DIRECTORY 5-6, 5-9, 5-10, 5-17, 9-11, 9-12, 9-13, 9-14, 9-15,</a:t>
            </a:r>
            <a:r>
              <a:rPr dirty="0" sz="950" spc="45">
                <a:latin typeface="Arial"/>
                <a:cs typeface="Arial"/>
              </a:rPr>
              <a:t> </a:t>
            </a:r>
            <a:r>
              <a:rPr dirty="0" sz="950" spc="-10">
                <a:latin typeface="Arial"/>
                <a:cs typeface="Arial"/>
              </a:rPr>
              <a:t>9-17</a:t>
            </a:r>
            <a:endParaRPr sz="950">
              <a:latin typeface="Arial"/>
              <a:cs typeface="Arial"/>
            </a:endParaRPr>
          </a:p>
          <a:p>
            <a:pPr marL="12700">
              <a:lnSpc>
                <a:spcPct val="100000"/>
              </a:lnSpc>
              <a:spcBef>
                <a:spcPts val="545"/>
              </a:spcBef>
            </a:pPr>
            <a:r>
              <a:rPr dirty="0" sz="950" spc="-10">
                <a:latin typeface="Arial"/>
                <a:cs typeface="Arial"/>
              </a:rPr>
              <a:t>DROP PROCEDURE 1-24,</a:t>
            </a:r>
            <a:r>
              <a:rPr dirty="0" sz="950">
                <a:latin typeface="Arial"/>
                <a:cs typeface="Arial"/>
              </a:rPr>
              <a:t> </a:t>
            </a:r>
            <a:r>
              <a:rPr dirty="0" sz="950" spc="-10">
                <a:latin typeface="Arial"/>
                <a:cs typeface="Arial"/>
              </a:rPr>
              <a:t>1-28</a:t>
            </a:r>
            <a:endParaRPr sz="950">
              <a:latin typeface="Arial"/>
              <a:cs typeface="Arial"/>
            </a:endParaRPr>
          </a:p>
          <a:p>
            <a:pPr marL="12700">
              <a:lnSpc>
                <a:spcPct val="100000"/>
              </a:lnSpc>
              <a:spcBef>
                <a:spcPts val="550"/>
              </a:spcBef>
            </a:pPr>
            <a:r>
              <a:rPr dirty="0" sz="950" spc="-10">
                <a:latin typeface="Arial"/>
                <a:cs typeface="Arial"/>
              </a:rPr>
              <a:t>Dynamic SQL 6-3, 6-4, 6-5, 6-6, 6-7, 6-8, 6-9, 6-10, 6-13, 6-14, 6-17, 7-9,</a:t>
            </a:r>
            <a:r>
              <a:rPr dirty="0" sz="950" spc="110">
                <a:latin typeface="Arial"/>
                <a:cs typeface="Arial"/>
              </a:rPr>
              <a:t> </a:t>
            </a:r>
            <a:r>
              <a:rPr dirty="0" sz="950" spc="-10">
                <a:latin typeface="Arial"/>
                <a:cs typeface="Arial"/>
              </a:rPr>
              <a:t>12-16</a:t>
            </a:r>
            <a:endParaRPr sz="950">
              <a:latin typeface="Arial"/>
              <a:cs typeface="Arial"/>
            </a:endParaRPr>
          </a:p>
          <a:p>
            <a:pPr marL="12700">
              <a:lnSpc>
                <a:spcPct val="100000"/>
              </a:lnSpc>
              <a:spcBef>
                <a:spcPts val="555"/>
              </a:spcBef>
            </a:pPr>
            <a:r>
              <a:rPr dirty="0" sz="950" spc="-10" b="1">
                <a:latin typeface="Arial"/>
                <a:cs typeface="Arial"/>
              </a:rPr>
              <a:t>E</a:t>
            </a:r>
            <a:endParaRPr sz="950">
              <a:latin typeface="Arial"/>
              <a:cs typeface="Arial"/>
            </a:endParaRPr>
          </a:p>
          <a:p>
            <a:pPr marL="12700" marR="4474845">
              <a:lnSpc>
                <a:spcPts val="1689"/>
              </a:lnSpc>
              <a:spcBef>
                <a:spcPts val="140"/>
              </a:spcBef>
            </a:pPr>
            <a:r>
              <a:rPr dirty="0" sz="950" spc="-10">
                <a:latin typeface="Arial"/>
                <a:cs typeface="Arial"/>
              </a:rPr>
              <a:t>Editing the PL/SQL Code F-21  EMPTY_BLOB 9-24,</a:t>
            </a:r>
            <a:r>
              <a:rPr dirty="0" sz="950" spc="-15">
                <a:latin typeface="Arial"/>
                <a:cs typeface="Arial"/>
              </a:rPr>
              <a:t> </a:t>
            </a:r>
            <a:r>
              <a:rPr dirty="0" sz="950" spc="-10">
                <a:latin typeface="Arial"/>
                <a:cs typeface="Arial"/>
              </a:rPr>
              <a:t>9-25</a:t>
            </a:r>
            <a:endParaRPr sz="950">
              <a:latin typeface="Arial"/>
              <a:cs typeface="Arial"/>
            </a:endParaRPr>
          </a:p>
          <a:p>
            <a:pPr marL="12700">
              <a:lnSpc>
                <a:spcPct val="100000"/>
              </a:lnSpc>
              <a:spcBef>
                <a:spcPts val="400"/>
              </a:spcBef>
            </a:pPr>
            <a:r>
              <a:rPr dirty="0" sz="950" spc="-10">
                <a:latin typeface="Arial"/>
                <a:cs typeface="Arial"/>
              </a:rPr>
              <a:t>EMPTY_CLOB 9-24,</a:t>
            </a:r>
            <a:r>
              <a:rPr dirty="0" sz="950" spc="-85">
                <a:latin typeface="Arial"/>
                <a:cs typeface="Arial"/>
              </a:rPr>
              <a:t> </a:t>
            </a:r>
            <a:r>
              <a:rPr dirty="0" sz="950" spc="-10">
                <a:latin typeface="Arial"/>
                <a:cs typeface="Arial"/>
              </a:rPr>
              <a:t>9-25</a:t>
            </a:r>
            <a:endParaRPr sz="950">
              <a:latin typeface="Arial"/>
              <a:cs typeface="Arial"/>
            </a:endParaRPr>
          </a:p>
          <a:p>
            <a:pPr marL="12700" marR="5080">
              <a:lnSpc>
                <a:spcPts val="1130"/>
              </a:lnSpc>
              <a:spcBef>
                <a:spcPts val="600"/>
              </a:spcBef>
            </a:pPr>
            <a:r>
              <a:rPr dirty="0" sz="950" spc="-10">
                <a:latin typeface="Arial"/>
                <a:cs typeface="Arial"/>
              </a:rPr>
              <a:t>exception I-10, 1-20, 1-21, 1-22, 1-23, 3-3, 4-20, 5-8, 5-11, 7-3, 7-4, 7-5, 7-22, 10-14, 10-18, 10-19, D-2, D-8, D-20,  D-27, D-28, D-29, D-30, D-31,</a:t>
            </a:r>
            <a:r>
              <a:rPr dirty="0" sz="950" spc="10">
                <a:latin typeface="Arial"/>
                <a:cs typeface="Arial"/>
              </a:rPr>
              <a:t> </a:t>
            </a:r>
            <a:r>
              <a:rPr dirty="0" sz="950" spc="-10">
                <a:latin typeface="Arial"/>
                <a:cs typeface="Arial"/>
              </a:rPr>
              <a:t>D-32</a:t>
            </a:r>
            <a:endParaRPr sz="950">
              <a:latin typeface="Arial"/>
              <a:cs typeface="Arial"/>
            </a:endParaRPr>
          </a:p>
          <a:p>
            <a:pPr marL="12700">
              <a:lnSpc>
                <a:spcPct val="100000"/>
              </a:lnSpc>
              <a:spcBef>
                <a:spcPts val="509"/>
              </a:spcBef>
            </a:pPr>
            <a:r>
              <a:rPr dirty="0" sz="950" spc="-10">
                <a:latin typeface="Arial"/>
                <a:cs typeface="Arial"/>
              </a:rPr>
              <a:t>EXECUTE </a:t>
            </a:r>
            <a:r>
              <a:rPr dirty="0" sz="950" spc="-5">
                <a:latin typeface="Arial"/>
                <a:cs typeface="Arial"/>
              </a:rPr>
              <a:t>IMMEDIATE 6-4, 6-5, 6-6, </a:t>
            </a:r>
            <a:r>
              <a:rPr dirty="0" sz="950" spc="-10">
                <a:latin typeface="Arial"/>
                <a:cs typeface="Arial"/>
              </a:rPr>
              <a:t>6-7, 6-8, 6-9, 6-12, 6-13,</a:t>
            </a:r>
            <a:r>
              <a:rPr dirty="0" sz="950" spc="35">
                <a:latin typeface="Arial"/>
                <a:cs typeface="Arial"/>
              </a:rPr>
              <a:t> </a:t>
            </a:r>
            <a:r>
              <a:rPr dirty="0" sz="950" spc="-10">
                <a:latin typeface="Arial"/>
                <a:cs typeface="Arial"/>
              </a:rPr>
              <a:t>12-16</a:t>
            </a:r>
            <a:endParaRPr sz="950">
              <a:latin typeface="Arial"/>
              <a:cs typeface="Arial"/>
            </a:endParaRPr>
          </a:p>
          <a:p>
            <a:pPr marL="12700">
              <a:lnSpc>
                <a:spcPct val="100000"/>
              </a:lnSpc>
              <a:spcBef>
                <a:spcPts val="550"/>
              </a:spcBef>
            </a:pPr>
            <a:r>
              <a:rPr dirty="0" sz="950" spc="-10">
                <a:latin typeface="Arial"/>
                <a:cs typeface="Arial"/>
              </a:rPr>
              <a:t>Execution Plan</a:t>
            </a:r>
            <a:r>
              <a:rPr dirty="0" sz="950" spc="-5">
                <a:latin typeface="Arial"/>
                <a:cs typeface="Arial"/>
              </a:rPr>
              <a:t> </a:t>
            </a:r>
            <a:r>
              <a:rPr dirty="0" sz="950" spc="-10">
                <a:latin typeface="Arial"/>
                <a:cs typeface="Arial"/>
              </a:rPr>
              <a:t>F-15</a:t>
            </a:r>
            <a:endParaRPr sz="95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34417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p:nvPr/>
        </p:nvSpPr>
        <p:spPr>
          <a:xfrm>
            <a:off x="749300" y="9619605"/>
            <a:ext cx="5424170" cy="217170"/>
          </a:xfrm>
          <a:prstGeom prst="rect">
            <a:avLst/>
          </a:prstGeom>
        </p:spPr>
        <p:txBody>
          <a:bodyPr wrap="square" lIns="0" tIns="0" rIns="0" bIns="0" rtlCol="0" vert="horz">
            <a:spAutoFit/>
          </a:bodyPr>
          <a:lstStyle/>
          <a:p>
            <a:pPr marL="12700">
              <a:lnSpc>
                <a:spcPts val="1185"/>
              </a:lnSpc>
            </a:pPr>
            <a:r>
              <a:rPr dirty="0" sz="800">
                <a:latin typeface="Garuda"/>
                <a:cs typeface="Garuda"/>
              </a:rPr>
              <a:t>violation </a:t>
            </a:r>
            <a:r>
              <a:rPr dirty="0" sz="800" spc="-5">
                <a:latin typeface="Garuda"/>
                <a:cs typeface="Garuda"/>
              </a:rPr>
              <a:t>of Oracle </a:t>
            </a:r>
            <a:r>
              <a:rPr dirty="0" sz="800" spc="-210">
                <a:latin typeface="Garuda"/>
                <a:cs typeface="Garuda"/>
              </a:rPr>
              <a:t>copy</a:t>
            </a:r>
            <a:r>
              <a:rPr dirty="0" baseline="-19323" sz="1725" spc="-315" b="1">
                <a:latin typeface="Arial"/>
                <a:cs typeface="Arial"/>
              </a:rPr>
              <a:t>O</a:t>
            </a:r>
            <a:r>
              <a:rPr dirty="0" sz="800" spc="-210">
                <a:latin typeface="Garuda"/>
                <a:cs typeface="Garuda"/>
              </a:rPr>
              <a:t>rig</a:t>
            </a:r>
            <a:r>
              <a:rPr dirty="0" baseline="-19323" sz="1725" spc="-315" b="1">
                <a:latin typeface="Arial"/>
                <a:cs typeface="Arial"/>
              </a:rPr>
              <a:t>r</a:t>
            </a:r>
            <a:r>
              <a:rPr dirty="0" sz="800" spc="-210">
                <a:latin typeface="Garuda"/>
                <a:cs typeface="Garuda"/>
              </a:rPr>
              <a:t>h</a:t>
            </a:r>
            <a:r>
              <a:rPr dirty="0" baseline="-19323" sz="1725" spc="-315" b="1">
                <a:latin typeface="Arial"/>
                <a:cs typeface="Arial"/>
              </a:rPr>
              <a:t>a</a:t>
            </a:r>
            <a:r>
              <a:rPr dirty="0" sz="800" spc="-210">
                <a:latin typeface="Garuda"/>
                <a:cs typeface="Garuda"/>
              </a:rPr>
              <a:t>t.</a:t>
            </a:r>
            <a:r>
              <a:rPr dirty="0" baseline="-19323" sz="1725" spc="-315" b="1">
                <a:latin typeface="Arial"/>
                <a:cs typeface="Arial"/>
              </a:rPr>
              <a:t>c</a:t>
            </a:r>
            <a:r>
              <a:rPr dirty="0" sz="800" spc="-210">
                <a:latin typeface="Garuda"/>
                <a:cs typeface="Garuda"/>
              </a:rPr>
              <a:t>A</a:t>
            </a:r>
            <a:r>
              <a:rPr dirty="0" baseline="-19323" sz="1725" spc="-315" b="1">
                <a:latin typeface="Arial"/>
                <a:cs typeface="Arial"/>
              </a:rPr>
              <a:t>l</a:t>
            </a:r>
            <a:r>
              <a:rPr dirty="0" sz="800" spc="-210">
                <a:latin typeface="Garuda"/>
                <a:cs typeface="Garuda"/>
              </a:rPr>
              <a:t>ll</a:t>
            </a:r>
            <a:r>
              <a:rPr dirty="0" baseline="-19323" sz="1725" spc="-315" b="1">
                <a:latin typeface="Arial"/>
                <a:cs typeface="Arial"/>
              </a:rPr>
              <a:t>e</a:t>
            </a:r>
            <a:r>
              <a:rPr dirty="0" sz="800" spc="-210">
                <a:latin typeface="Garuda"/>
                <a:cs typeface="Garuda"/>
              </a:rPr>
              <a:t>W</a:t>
            </a:r>
            <a:r>
              <a:rPr dirty="0" baseline="-19323" sz="1725" spc="-315" b="1">
                <a:latin typeface="Arial"/>
                <a:cs typeface="Arial"/>
              </a:rPr>
              <a:t>D</a:t>
            </a:r>
            <a:r>
              <a:rPr dirty="0" sz="800" spc="-210">
                <a:latin typeface="Garuda"/>
                <a:cs typeface="Garuda"/>
              </a:rPr>
              <a:t>DP</a:t>
            </a:r>
            <a:r>
              <a:rPr dirty="0" baseline="-19323" sz="1725" spc="-315" b="1">
                <a:latin typeface="Arial"/>
                <a:cs typeface="Arial"/>
              </a:rPr>
              <a:t>at</a:t>
            </a:r>
            <a:r>
              <a:rPr dirty="0" sz="800" spc="-210">
                <a:latin typeface="Garuda"/>
                <a:cs typeface="Garuda"/>
              </a:rPr>
              <a:t>s</a:t>
            </a:r>
            <a:r>
              <a:rPr dirty="0" baseline="-19323" sz="1725" spc="-315" b="1">
                <a:latin typeface="Arial"/>
                <a:cs typeface="Arial"/>
              </a:rPr>
              <a:t>a</a:t>
            </a:r>
            <a:r>
              <a:rPr dirty="0" sz="800" spc="-210">
                <a:latin typeface="Garuda"/>
                <a:cs typeface="Garuda"/>
              </a:rPr>
              <a:t>tu</a:t>
            </a:r>
            <a:r>
              <a:rPr dirty="0" baseline="-19323" sz="1725" spc="-315" b="1">
                <a:latin typeface="Arial"/>
                <a:cs typeface="Arial"/>
              </a:rPr>
              <a:t>b</a:t>
            </a:r>
            <a:r>
              <a:rPr dirty="0" sz="800" spc="-210">
                <a:latin typeface="Garuda"/>
                <a:cs typeface="Garuda"/>
              </a:rPr>
              <a:t>de</a:t>
            </a:r>
            <a:r>
              <a:rPr dirty="0" baseline="-19323" sz="1725" spc="-315" b="1">
                <a:latin typeface="Arial"/>
                <a:cs typeface="Arial"/>
              </a:rPr>
              <a:t>a</a:t>
            </a:r>
            <a:r>
              <a:rPr dirty="0" sz="800" spc="-210">
                <a:latin typeface="Garuda"/>
                <a:cs typeface="Garuda"/>
              </a:rPr>
              <a:t>n</a:t>
            </a:r>
            <a:r>
              <a:rPr dirty="0" baseline="-19323" sz="1725" spc="-315" b="1">
                <a:latin typeface="Arial"/>
                <a:cs typeface="Arial"/>
              </a:rPr>
              <a:t>s</a:t>
            </a:r>
            <a:r>
              <a:rPr dirty="0" sz="800" spc="-210">
                <a:latin typeface="Garuda"/>
                <a:cs typeface="Garuda"/>
              </a:rPr>
              <a:t>ts</a:t>
            </a:r>
            <a:r>
              <a:rPr dirty="0" baseline="-19323" sz="1725" spc="-315" b="1">
                <a:latin typeface="Arial"/>
                <a:cs typeface="Arial"/>
              </a:rPr>
              <a:t>e</a:t>
            </a:r>
            <a:r>
              <a:rPr dirty="0" sz="800" spc="-210">
                <a:latin typeface="Garuda"/>
                <a:cs typeface="Garuda"/>
              </a:rPr>
              <a:t>mu</a:t>
            </a:r>
            <a:r>
              <a:rPr dirty="0" baseline="-19323" sz="1725" spc="-315" b="1">
                <a:latin typeface="Arial"/>
                <a:cs typeface="Arial"/>
              </a:rPr>
              <a:t>1</a:t>
            </a:r>
            <a:r>
              <a:rPr dirty="0" sz="800" spc="-210">
                <a:latin typeface="Garuda"/>
                <a:cs typeface="Garuda"/>
              </a:rPr>
              <a:t>s</a:t>
            </a:r>
            <a:r>
              <a:rPr dirty="0" baseline="-19323" sz="1725" spc="-315" b="1">
                <a:latin typeface="Arial"/>
                <a:cs typeface="Arial"/>
              </a:rPr>
              <a:t>0</a:t>
            </a:r>
            <a:r>
              <a:rPr dirty="0" sz="800" spc="-210">
                <a:latin typeface="Garuda"/>
                <a:cs typeface="Garuda"/>
              </a:rPr>
              <a:t>t </a:t>
            </a:r>
            <a:r>
              <a:rPr dirty="0" sz="800" spc="-235">
                <a:latin typeface="Garuda"/>
                <a:cs typeface="Garuda"/>
              </a:rPr>
              <a:t>r</a:t>
            </a:r>
            <a:r>
              <a:rPr dirty="0" baseline="-19323" sz="1725" spc="-352" b="1" i="1">
                <a:latin typeface="Arial"/>
                <a:cs typeface="Arial"/>
              </a:rPr>
              <a:t>g</a:t>
            </a:r>
            <a:r>
              <a:rPr dirty="0" sz="800" spc="-235">
                <a:latin typeface="Garuda"/>
                <a:cs typeface="Garuda"/>
              </a:rPr>
              <a:t>ec</a:t>
            </a:r>
            <a:r>
              <a:rPr dirty="0" baseline="-19323" sz="1725" spc="-352" b="1">
                <a:latin typeface="Arial"/>
                <a:cs typeface="Arial"/>
              </a:rPr>
              <a:t>:</a:t>
            </a:r>
            <a:r>
              <a:rPr dirty="0" sz="800" spc="-235">
                <a:latin typeface="Garuda"/>
                <a:cs typeface="Garuda"/>
              </a:rPr>
              <a:t>e</a:t>
            </a:r>
            <a:r>
              <a:rPr dirty="0" baseline="-19323" sz="1725" spc="-352" b="1">
                <a:latin typeface="Arial"/>
                <a:cs typeface="Arial"/>
              </a:rPr>
              <a:t>D</a:t>
            </a:r>
            <a:r>
              <a:rPr dirty="0" sz="800" spc="-235">
                <a:latin typeface="Garuda"/>
                <a:cs typeface="Garuda"/>
              </a:rPr>
              <a:t>ive</a:t>
            </a:r>
            <a:r>
              <a:rPr dirty="0" baseline="-19323" sz="1725" spc="-352" b="1">
                <a:latin typeface="Arial"/>
                <a:cs typeface="Arial"/>
              </a:rPr>
              <a:t>e</a:t>
            </a:r>
            <a:r>
              <a:rPr dirty="0" sz="800" spc="-235">
                <a:latin typeface="Garuda"/>
                <a:cs typeface="Garuda"/>
              </a:rPr>
              <a:t>a</a:t>
            </a:r>
            <a:r>
              <a:rPr dirty="0" baseline="-19323" sz="1725" spc="-352" b="1">
                <a:latin typeface="Arial"/>
                <a:cs typeface="Arial"/>
              </a:rPr>
              <a:t>v</a:t>
            </a:r>
            <a:r>
              <a:rPr dirty="0" sz="800" spc="-235">
                <a:latin typeface="Garuda"/>
                <a:cs typeface="Garuda"/>
              </a:rPr>
              <a:t>n</a:t>
            </a:r>
            <a:r>
              <a:rPr dirty="0" baseline="-19323" sz="1725" spc="-352" b="1">
                <a:latin typeface="Arial"/>
                <a:cs typeface="Arial"/>
              </a:rPr>
              <a:t>e</a:t>
            </a:r>
            <a:r>
              <a:rPr dirty="0" sz="800" spc="-235">
                <a:latin typeface="Garuda"/>
                <a:cs typeface="Garuda"/>
              </a:rPr>
              <a:t>e</a:t>
            </a:r>
            <a:r>
              <a:rPr dirty="0" baseline="-19323" sz="1725" spc="-352" b="1">
                <a:latin typeface="Arial"/>
                <a:cs typeface="Arial"/>
              </a:rPr>
              <a:t>l</a:t>
            </a:r>
            <a:r>
              <a:rPr dirty="0" sz="800" spc="-235">
                <a:latin typeface="Garuda"/>
                <a:cs typeface="Garuda"/>
              </a:rPr>
              <a:t>K</a:t>
            </a:r>
            <a:r>
              <a:rPr dirty="0" baseline="-19323" sz="1725" spc="-352" b="1">
                <a:latin typeface="Arial"/>
                <a:cs typeface="Arial"/>
              </a:rPr>
              <a:t>o</a:t>
            </a:r>
            <a:r>
              <a:rPr dirty="0" sz="800" spc="-235">
                <a:latin typeface="Garuda"/>
                <a:cs typeface="Garuda"/>
              </a:rPr>
              <a:t>it</a:t>
            </a:r>
            <a:r>
              <a:rPr dirty="0" baseline="-19323" sz="1725" spc="-352" b="1">
                <a:latin typeface="Arial"/>
                <a:cs typeface="Arial"/>
              </a:rPr>
              <a:t>p</a:t>
            </a:r>
            <a:r>
              <a:rPr dirty="0" sz="800" spc="-235">
                <a:latin typeface="Garuda"/>
                <a:cs typeface="Garuda"/>
              </a:rPr>
              <a:t>wa</a:t>
            </a:r>
            <a:r>
              <a:rPr dirty="0" baseline="-19323" sz="1725" spc="-352" b="1">
                <a:latin typeface="Arial"/>
                <a:cs typeface="Arial"/>
              </a:rPr>
              <a:t>P</a:t>
            </a:r>
            <a:r>
              <a:rPr dirty="0" sz="800" spc="-235">
                <a:latin typeface="Garuda"/>
                <a:cs typeface="Garuda"/>
              </a:rPr>
              <a:t>te</a:t>
            </a:r>
            <a:r>
              <a:rPr dirty="0" baseline="-19323" sz="1725" spc="-352" b="1">
                <a:latin typeface="Arial"/>
                <a:cs typeface="Arial"/>
              </a:rPr>
              <a:t>L</a:t>
            </a:r>
            <a:r>
              <a:rPr dirty="0" sz="800" spc="-235">
                <a:latin typeface="Garuda"/>
                <a:cs typeface="Garuda"/>
              </a:rPr>
              <a:t>rm</a:t>
            </a:r>
            <a:r>
              <a:rPr dirty="0" baseline="-19323" sz="1725" spc="-352" b="1">
                <a:latin typeface="Arial"/>
                <a:cs typeface="Arial"/>
              </a:rPr>
              <a:t>/S</a:t>
            </a:r>
            <a:r>
              <a:rPr dirty="0" sz="800" spc="-235">
                <a:latin typeface="Garuda"/>
                <a:cs typeface="Garuda"/>
              </a:rPr>
              <a:t>ar</a:t>
            </a:r>
            <a:r>
              <a:rPr dirty="0" baseline="-19323" sz="1725" spc="-352" b="1">
                <a:latin typeface="Arial"/>
                <a:cs typeface="Arial"/>
              </a:rPr>
              <a:t>Q</a:t>
            </a:r>
            <a:r>
              <a:rPr dirty="0" sz="800" spc="-235">
                <a:latin typeface="Garuda"/>
                <a:cs typeface="Garuda"/>
              </a:rPr>
              <a:t>ke</a:t>
            </a:r>
            <a:r>
              <a:rPr dirty="0" baseline="-19323" sz="1725" spc="-352" b="1">
                <a:latin typeface="Arial"/>
                <a:cs typeface="Arial"/>
              </a:rPr>
              <a:t>L</a:t>
            </a:r>
            <a:r>
              <a:rPr dirty="0" sz="800" spc="-235">
                <a:latin typeface="Garuda"/>
                <a:cs typeface="Garuda"/>
              </a:rPr>
              <a:t>d</a:t>
            </a:r>
            <a:r>
              <a:rPr dirty="0" sz="800" spc="-220">
                <a:latin typeface="Garuda"/>
                <a:cs typeface="Garuda"/>
              </a:rPr>
              <a:t> </a:t>
            </a:r>
            <a:r>
              <a:rPr dirty="0" sz="800" spc="-204">
                <a:latin typeface="Garuda"/>
                <a:cs typeface="Garuda"/>
              </a:rPr>
              <a:t>w</a:t>
            </a:r>
            <a:r>
              <a:rPr dirty="0" baseline="-19323" sz="1725" spc="-307" b="1">
                <a:latin typeface="Arial"/>
                <a:cs typeface="Arial"/>
              </a:rPr>
              <a:t>P</a:t>
            </a:r>
            <a:r>
              <a:rPr dirty="0" sz="800" spc="-204">
                <a:latin typeface="Garuda"/>
                <a:cs typeface="Garuda"/>
              </a:rPr>
              <a:t>ith</a:t>
            </a:r>
            <a:r>
              <a:rPr dirty="0" baseline="-19323" sz="1725" spc="-307" b="1">
                <a:latin typeface="Arial"/>
                <a:cs typeface="Arial"/>
              </a:rPr>
              <a:t>ro</a:t>
            </a:r>
            <a:r>
              <a:rPr dirty="0" sz="800" spc="-204">
                <a:latin typeface="Garuda"/>
                <a:cs typeface="Garuda"/>
              </a:rPr>
              <a:t>th</a:t>
            </a:r>
            <a:r>
              <a:rPr dirty="0" baseline="-19323" sz="1725" spc="-307" b="1">
                <a:latin typeface="Arial"/>
                <a:cs typeface="Arial"/>
              </a:rPr>
              <a:t>g</a:t>
            </a:r>
            <a:r>
              <a:rPr dirty="0" sz="800" spc="-204">
                <a:latin typeface="Garuda"/>
                <a:cs typeface="Garuda"/>
              </a:rPr>
              <a:t>eir</a:t>
            </a:r>
            <a:r>
              <a:rPr dirty="0" baseline="-19323" sz="1725" spc="-307" b="1">
                <a:latin typeface="Arial"/>
                <a:cs typeface="Arial"/>
              </a:rPr>
              <a:t>r</a:t>
            </a:r>
            <a:r>
              <a:rPr dirty="0" sz="800" spc="-204">
                <a:latin typeface="Garuda"/>
                <a:cs typeface="Garuda"/>
              </a:rPr>
              <a:t>n</a:t>
            </a:r>
            <a:r>
              <a:rPr dirty="0" baseline="-19323" sz="1725" spc="-307" b="1">
                <a:latin typeface="Arial"/>
                <a:cs typeface="Arial"/>
              </a:rPr>
              <a:t>a</a:t>
            </a:r>
            <a:r>
              <a:rPr dirty="0" sz="800" spc="-204">
                <a:latin typeface="Garuda"/>
                <a:cs typeface="Garuda"/>
              </a:rPr>
              <a:t>a</a:t>
            </a:r>
            <a:r>
              <a:rPr dirty="0" baseline="-19323" sz="1725" spc="-307" b="1">
                <a:latin typeface="Arial"/>
                <a:cs typeface="Arial"/>
              </a:rPr>
              <a:t>m</a:t>
            </a:r>
            <a:r>
              <a:rPr dirty="0" sz="800" spc="-204">
                <a:latin typeface="Garuda"/>
                <a:cs typeface="Garuda"/>
              </a:rPr>
              <a:t>me</a:t>
            </a:r>
            <a:r>
              <a:rPr dirty="0" baseline="-19323" sz="1725" spc="-307" b="1">
                <a:latin typeface="Arial"/>
                <a:cs typeface="Arial"/>
              </a:rPr>
              <a:t>U</a:t>
            </a:r>
            <a:r>
              <a:rPr dirty="0" sz="800" spc="-204">
                <a:latin typeface="Garuda"/>
                <a:cs typeface="Garuda"/>
              </a:rPr>
              <a:t>an</a:t>
            </a:r>
            <a:r>
              <a:rPr dirty="0" baseline="-19323" sz="1725" spc="-307" b="1">
                <a:latin typeface="Arial"/>
                <a:cs typeface="Arial"/>
              </a:rPr>
              <a:t>n</a:t>
            </a:r>
            <a:r>
              <a:rPr dirty="0" sz="800" spc="-204">
                <a:latin typeface="Garuda"/>
                <a:cs typeface="Garuda"/>
              </a:rPr>
              <a:t>d</a:t>
            </a:r>
            <a:r>
              <a:rPr dirty="0" baseline="-19323" sz="1725" spc="-307" b="1">
                <a:latin typeface="Arial"/>
                <a:cs typeface="Arial"/>
              </a:rPr>
              <a:t>i</a:t>
            </a:r>
            <a:r>
              <a:rPr dirty="0" sz="800" spc="-204">
                <a:latin typeface="Garuda"/>
                <a:cs typeface="Garuda"/>
              </a:rPr>
              <a:t>e</a:t>
            </a:r>
            <a:r>
              <a:rPr dirty="0" baseline="-19323" sz="1725" spc="-307" b="1">
                <a:latin typeface="Arial"/>
                <a:cs typeface="Arial"/>
              </a:rPr>
              <a:t>t</a:t>
            </a:r>
            <a:r>
              <a:rPr dirty="0" sz="800" spc="-204">
                <a:latin typeface="Garuda"/>
                <a:cs typeface="Garuda"/>
              </a:rPr>
              <a:t>m</a:t>
            </a:r>
            <a:r>
              <a:rPr dirty="0" baseline="-19323" sz="1725" spc="-307" b="1">
                <a:latin typeface="Arial"/>
                <a:cs typeface="Arial"/>
              </a:rPr>
              <a:t>s</a:t>
            </a:r>
            <a:r>
              <a:rPr dirty="0" sz="800" spc="-204">
                <a:latin typeface="Garuda"/>
                <a:cs typeface="Garuda"/>
              </a:rPr>
              <a:t>ail.</a:t>
            </a:r>
            <a:r>
              <a:rPr dirty="0" baseline="-19323" sz="1725" spc="-307" b="1">
                <a:latin typeface="Arial"/>
                <a:cs typeface="Arial"/>
              </a:rPr>
              <a:t>In</a:t>
            </a:r>
            <a:r>
              <a:rPr dirty="0" sz="800" spc="-204">
                <a:latin typeface="Garuda"/>
                <a:cs typeface="Garuda"/>
              </a:rPr>
              <a:t>Co</a:t>
            </a:r>
            <a:r>
              <a:rPr dirty="0" baseline="-19323" sz="1725" spc="-307" b="1">
                <a:latin typeface="Arial"/>
                <a:cs typeface="Arial"/>
              </a:rPr>
              <a:t>d</a:t>
            </a:r>
            <a:r>
              <a:rPr dirty="0" sz="800" spc="-204">
                <a:latin typeface="Garuda"/>
                <a:cs typeface="Garuda"/>
              </a:rPr>
              <a:t>n</a:t>
            </a:r>
            <a:r>
              <a:rPr dirty="0" baseline="-19323" sz="1725" spc="-307" b="1">
                <a:latin typeface="Arial"/>
                <a:cs typeface="Arial"/>
              </a:rPr>
              <a:t>e</a:t>
            </a:r>
            <a:r>
              <a:rPr dirty="0" sz="800" spc="-204">
                <a:latin typeface="Garuda"/>
                <a:cs typeface="Garuda"/>
              </a:rPr>
              <a:t>ta</a:t>
            </a:r>
            <a:r>
              <a:rPr dirty="0" baseline="-19323" sz="1725" spc="-307" b="1">
                <a:latin typeface="Arial"/>
                <a:cs typeface="Arial"/>
              </a:rPr>
              <a:t>x</a:t>
            </a:r>
            <a:r>
              <a:rPr dirty="0" sz="800" spc="-204">
                <a:latin typeface="Garuda"/>
                <a:cs typeface="Garuda"/>
              </a:rPr>
              <a:t>ct</a:t>
            </a:r>
            <a:r>
              <a:rPr dirty="0" baseline="-19323" sz="1725" spc="-307" b="1">
                <a:latin typeface="Arial"/>
                <a:cs typeface="Arial"/>
              </a:rPr>
              <a:t>-</a:t>
            </a:r>
            <a:r>
              <a:rPr dirty="0" baseline="-19323" sz="1725" spc="-307" b="1">
                <a:latin typeface="Arial"/>
                <a:cs typeface="Arial"/>
              </a:rPr>
              <a:t>3</a:t>
            </a:r>
            <a:endParaRPr baseline="-19323" sz="1725">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50418" y="416633"/>
            <a:ext cx="6590665" cy="6391275"/>
          </a:xfrm>
          <a:prstGeom prst="rect">
            <a:avLst/>
          </a:prstGeom>
        </p:spPr>
        <p:txBody>
          <a:bodyPr wrap="square" lIns="0" tIns="82550" rIns="0" bIns="0" rtlCol="0" vert="horz">
            <a:spAutoFit/>
          </a:bodyPr>
          <a:lstStyle/>
          <a:p>
            <a:pPr marL="12700">
              <a:lnSpc>
                <a:spcPct val="100000"/>
              </a:lnSpc>
              <a:spcBef>
                <a:spcPts val="650"/>
              </a:spcBef>
            </a:pPr>
            <a:r>
              <a:rPr dirty="0" sz="950" spc="-5" b="1">
                <a:latin typeface="Arial"/>
                <a:cs typeface="Arial"/>
              </a:rPr>
              <a:t>F</a:t>
            </a:r>
            <a:endParaRPr sz="950">
              <a:latin typeface="Arial"/>
              <a:cs typeface="Arial"/>
            </a:endParaRPr>
          </a:p>
          <a:p>
            <a:pPr marL="12700">
              <a:lnSpc>
                <a:spcPct val="100000"/>
              </a:lnSpc>
              <a:spcBef>
                <a:spcPts val="555"/>
              </a:spcBef>
            </a:pPr>
            <a:r>
              <a:rPr dirty="0" sz="950" spc="-10">
                <a:latin typeface="Arial"/>
                <a:cs typeface="Arial"/>
              </a:rPr>
              <a:t>fetch 4-15, 6-3, 6-5, 6-10, 6-20, 7-14, 7-19, D-18, D-20, D-21,</a:t>
            </a:r>
            <a:r>
              <a:rPr dirty="0" sz="950" spc="55">
                <a:latin typeface="Arial"/>
                <a:cs typeface="Arial"/>
              </a:rPr>
              <a:t> </a:t>
            </a:r>
            <a:r>
              <a:rPr dirty="0" sz="950" spc="-10">
                <a:latin typeface="Arial"/>
                <a:cs typeface="Arial"/>
              </a:rPr>
              <a:t>D-24</a:t>
            </a:r>
            <a:endParaRPr sz="950">
              <a:latin typeface="Arial"/>
              <a:cs typeface="Arial"/>
            </a:endParaRPr>
          </a:p>
          <a:p>
            <a:pPr marL="12700">
              <a:lnSpc>
                <a:spcPct val="100000"/>
              </a:lnSpc>
              <a:spcBef>
                <a:spcPts val="545"/>
              </a:spcBef>
            </a:pPr>
            <a:r>
              <a:rPr dirty="0" sz="950" spc="-10">
                <a:latin typeface="Arial"/>
                <a:cs typeface="Arial"/>
              </a:rPr>
              <a:t>FETCH_DDL</a:t>
            </a:r>
            <a:r>
              <a:rPr dirty="0" sz="950" spc="-5">
                <a:latin typeface="Arial"/>
                <a:cs typeface="Arial"/>
              </a:rPr>
              <a:t> </a:t>
            </a:r>
            <a:r>
              <a:rPr dirty="0" sz="950" spc="-10">
                <a:latin typeface="Arial"/>
                <a:cs typeface="Arial"/>
              </a:rPr>
              <a:t>6-21</a:t>
            </a:r>
            <a:endParaRPr sz="950">
              <a:latin typeface="Arial"/>
              <a:cs typeface="Arial"/>
            </a:endParaRPr>
          </a:p>
          <a:p>
            <a:pPr marL="12700">
              <a:lnSpc>
                <a:spcPct val="100000"/>
              </a:lnSpc>
              <a:spcBef>
                <a:spcPts val="550"/>
              </a:spcBef>
            </a:pPr>
            <a:r>
              <a:rPr dirty="0" sz="950" spc="-5">
                <a:latin typeface="Arial"/>
                <a:cs typeface="Arial"/>
              </a:rPr>
              <a:t>FILE_TYPE </a:t>
            </a:r>
            <a:r>
              <a:rPr dirty="0" sz="950" spc="-10">
                <a:latin typeface="Arial"/>
                <a:cs typeface="Arial"/>
              </a:rPr>
              <a:t>5-9,</a:t>
            </a:r>
            <a:r>
              <a:rPr dirty="0" sz="950" spc="-5">
                <a:latin typeface="Arial"/>
                <a:cs typeface="Arial"/>
              </a:rPr>
              <a:t> </a:t>
            </a:r>
            <a:r>
              <a:rPr dirty="0" sz="950" spc="-10">
                <a:latin typeface="Arial"/>
                <a:cs typeface="Arial"/>
              </a:rPr>
              <a:t>5-10</a:t>
            </a:r>
            <a:endParaRPr sz="950">
              <a:latin typeface="Arial"/>
              <a:cs typeface="Arial"/>
            </a:endParaRPr>
          </a:p>
          <a:p>
            <a:pPr marL="12700">
              <a:lnSpc>
                <a:spcPct val="100000"/>
              </a:lnSpc>
              <a:spcBef>
                <a:spcPts val="550"/>
              </a:spcBef>
            </a:pPr>
            <a:r>
              <a:rPr dirty="0" sz="950" spc="-10">
                <a:latin typeface="Arial"/>
                <a:cs typeface="Arial"/>
              </a:rPr>
              <a:t>Formal parameters 1-07, 1-08, 1-14, 1-16,</a:t>
            </a:r>
            <a:r>
              <a:rPr dirty="0" sz="950" spc="25">
                <a:latin typeface="Arial"/>
                <a:cs typeface="Arial"/>
              </a:rPr>
              <a:t> </a:t>
            </a:r>
            <a:r>
              <a:rPr dirty="0" sz="950" spc="-10">
                <a:latin typeface="Arial"/>
                <a:cs typeface="Arial"/>
              </a:rPr>
              <a:t>4-03</a:t>
            </a:r>
            <a:endParaRPr sz="950">
              <a:latin typeface="Arial"/>
              <a:cs typeface="Arial"/>
            </a:endParaRPr>
          </a:p>
          <a:p>
            <a:pPr marL="12700">
              <a:lnSpc>
                <a:spcPct val="100000"/>
              </a:lnSpc>
              <a:spcBef>
                <a:spcPts val="550"/>
              </a:spcBef>
            </a:pPr>
            <a:r>
              <a:rPr dirty="0" sz="950" spc="-10">
                <a:latin typeface="Arial"/>
                <a:cs typeface="Arial"/>
              </a:rPr>
              <a:t>forward declaration 3-10, 4-08,</a:t>
            </a:r>
            <a:r>
              <a:rPr dirty="0" sz="950" spc="5">
                <a:latin typeface="Arial"/>
                <a:cs typeface="Arial"/>
              </a:rPr>
              <a:t> </a:t>
            </a:r>
            <a:r>
              <a:rPr dirty="0" sz="950" spc="-10">
                <a:latin typeface="Arial"/>
                <a:cs typeface="Arial"/>
              </a:rPr>
              <a:t>4-09</a:t>
            </a:r>
            <a:endParaRPr sz="950">
              <a:latin typeface="Arial"/>
              <a:cs typeface="Arial"/>
            </a:endParaRPr>
          </a:p>
          <a:p>
            <a:pPr marL="12700">
              <a:lnSpc>
                <a:spcPts val="1135"/>
              </a:lnSpc>
              <a:spcBef>
                <a:spcPts val="545"/>
              </a:spcBef>
            </a:pPr>
            <a:r>
              <a:rPr dirty="0" sz="950" spc="-10">
                <a:latin typeface="Arial"/>
                <a:cs typeface="Arial"/>
              </a:rPr>
              <a:t>Function </a:t>
            </a:r>
            <a:r>
              <a:rPr dirty="0" sz="950" spc="-5">
                <a:latin typeface="Arial"/>
                <a:cs typeface="Arial"/>
              </a:rPr>
              <a:t>I-9, I-12, I-13, </a:t>
            </a:r>
            <a:r>
              <a:rPr dirty="0" sz="950" spc="-10">
                <a:latin typeface="Arial"/>
                <a:cs typeface="Arial"/>
              </a:rPr>
              <a:t>1-25, 2-3, 2-4, 2-5, 2-7, 2-10, 2-11, 2-14, 3-3, 3-10, 3-11,</a:t>
            </a:r>
            <a:r>
              <a:rPr dirty="0" sz="950" spc="40">
                <a:latin typeface="Arial"/>
                <a:cs typeface="Arial"/>
              </a:rPr>
              <a:t> </a:t>
            </a:r>
            <a:r>
              <a:rPr dirty="0" sz="950" spc="-10">
                <a:latin typeface="Arial"/>
                <a:cs typeface="Arial"/>
              </a:rPr>
              <a:t>4-4, 4-7, 4-11, 4-12, 4-14, 7-7, 7-24, 9-5, 9-</a:t>
            </a:r>
            <a:endParaRPr sz="950">
              <a:latin typeface="Arial"/>
              <a:cs typeface="Arial"/>
            </a:endParaRPr>
          </a:p>
          <a:p>
            <a:pPr marL="12700">
              <a:lnSpc>
                <a:spcPts val="1135"/>
              </a:lnSpc>
            </a:pPr>
            <a:r>
              <a:rPr dirty="0" sz="950" spc="-10">
                <a:latin typeface="Arial"/>
                <a:cs typeface="Arial"/>
              </a:rPr>
              <a:t>13, 9-15</a:t>
            </a:r>
            <a:endParaRPr sz="950">
              <a:latin typeface="Arial"/>
              <a:cs typeface="Arial"/>
            </a:endParaRPr>
          </a:p>
          <a:p>
            <a:pPr marL="12700">
              <a:lnSpc>
                <a:spcPct val="100000"/>
              </a:lnSpc>
              <a:spcBef>
                <a:spcPts val="555"/>
              </a:spcBef>
            </a:pPr>
            <a:r>
              <a:rPr dirty="0" sz="950" spc="-10" b="1">
                <a:latin typeface="Arial"/>
                <a:cs typeface="Arial"/>
              </a:rPr>
              <a:t>H</a:t>
            </a:r>
            <a:endParaRPr sz="950">
              <a:latin typeface="Arial"/>
              <a:cs typeface="Arial"/>
            </a:endParaRPr>
          </a:p>
          <a:p>
            <a:pPr marL="12700">
              <a:lnSpc>
                <a:spcPct val="100000"/>
              </a:lnSpc>
              <a:spcBef>
                <a:spcPts val="545"/>
              </a:spcBef>
            </a:pPr>
            <a:r>
              <a:rPr dirty="0" sz="950" spc="-10">
                <a:latin typeface="Arial"/>
                <a:cs typeface="Arial"/>
              </a:rPr>
              <a:t>host variables 1-11,</a:t>
            </a:r>
            <a:r>
              <a:rPr dirty="0" sz="950" spc="5">
                <a:latin typeface="Arial"/>
                <a:cs typeface="Arial"/>
              </a:rPr>
              <a:t> </a:t>
            </a:r>
            <a:r>
              <a:rPr dirty="0" sz="950" spc="-10">
                <a:latin typeface="Arial"/>
                <a:cs typeface="Arial"/>
              </a:rPr>
              <a:t>1-12</a:t>
            </a:r>
            <a:endParaRPr sz="950">
              <a:latin typeface="Arial"/>
              <a:cs typeface="Arial"/>
            </a:endParaRPr>
          </a:p>
          <a:p>
            <a:pPr marL="12700">
              <a:lnSpc>
                <a:spcPct val="100000"/>
              </a:lnSpc>
              <a:spcBef>
                <a:spcPts val="550"/>
              </a:spcBef>
            </a:pPr>
            <a:r>
              <a:rPr dirty="0" sz="950" spc="-5" b="1">
                <a:latin typeface="Arial"/>
                <a:cs typeface="Arial"/>
              </a:rPr>
              <a:t>I</a:t>
            </a:r>
            <a:endParaRPr sz="950">
              <a:latin typeface="Arial"/>
              <a:cs typeface="Arial"/>
            </a:endParaRPr>
          </a:p>
          <a:p>
            <a:pPr marL="12700">
              <a:lnSpc>
                <a:spcPct val="100000"/>
              </a:lnSpc>
              <a:spcBef>
                <a:spcPts val="545"/>
              </a:spcBef>
            </a:pPr>
            <a:r>
              <a:rPr dirty="0" sz="950" spc="-5">
                <a:latin typeface="Arial"/>
                <a:cs typeface="Arial"/>
              </a:rPr>
              <a:t>IDEPTREE </a:t>
            </a:r>
            <a:r>
              <a:rPr dirty="0" sz="950" spc="-10">
                <a:latin typeface="Arial"/>
                <a:cs typeface="Arial"/>
              </a:rPr>
              <a:t>8-9, 8-10,</a:t>
            </a:r>
            <a:r>
              <a:rPr dirty="0" sz="950">
                <a:latin typeface="Arial"/>
                <a:cs typeface="Arial"/>
              </a:rPr>
              <a:t> </a:t>
            </a:r>
            <a:r>
              <a:rPr dirty="0" sz="950" spc="-10">
                <a:latin typeface="Arial"/>
                <a:cs typeface="Arial"/>
              </a:rPr>
              <a:t>8-32</a:t>
            </a:r>
            <a:endParaRPr sz="950">
              <a:latin typeface="Arial"/>
              <a:cs typeface="Arial"/>
            </a:endParaRPr>
          </a:p>
          <a:p>
            <a:pPr marL="12700">
              <a:lnSpc>
                <a:spcPct val="100000"/>
              </a:lnSpc>
              <a:spcBef>
                <a:spcPts val="555"/>
              </a:spcBef>
            </a:pPr>
            <a:r>
              <a:rPr dirty="0" sz="950" spc="-10">
                <a:latin typeface="Arial"/>
                <a:cs typeface="Arial"/>
              </a:rPr>
              <a:t>INSTEAD OF trigger 10-3, 10-07, 10-20, 10-21,</a:t>
            </a:r>
            <a:r>
              <a:rPr dirty="0" sz="950" spc="30">
                <a:latin typeface="Arial"/>
                <a:cs typeface="Arial"/>
              </a:rPr>
              <a:t> </a:t>
            </a:r>
            <a:r>
              <a:rPr dirty="0" sz="950" spc="-10">
                <a:latin typeface="Arial"/>
                <a:cs typeface="Arial"/>
              </a:rPr>
              <a:t>10-22</a:t>
            </a:r>
            <a:endParaRPr sz="950">
              <a:latin typeface="Arial"/>
              <a:cs typeface="Arial"/>
            </a:endParaRPr>
          </a:p>
          <a:p>
            <a:pPr marL="12700">
              <a:lnSpc>
                <a:spcPct val="100000"/>
              </a:lnSpc>
              <a:spcBef>
                <a:spcPts val="550"/>
              </a:spcBef>
            </a:pPr>
            <a:r>
              <a:rPr dirty="0" sz="950" spc="-10">
                <a:latin typeface="Arial"/>
                <a:cs typeface="Arial"/>
              </a:rPr>
              <a:t>Internal LOBs 9-3, 9-7, 9-8,</a:t>
            </a:r>
            <a:r>
              <a:rPr dirty="0" sz="950" spc="30">
                <a:latin typeface="Arial"/>
                <a:cs typeface="Arial"/>
              </a:rPr>
              <a:t> </a:t>
            </a:r>
            <a:r>
              <a:rPr dirty="0" sz="950" spc="-10">
                <a:latin typeface="Arial"/>
                <a:cs typeface="Arial"/>
              </a:rPr>
              <a:t>9-31</a:t>
            </a:r>
            <a:endParaRPr sz="950">
              <a:latin typeface="Arial"/>
              <a:cs typeface="Arial"/>
            </a:endParaRPr>
          </a:p>
          <a:p>
            <a:pPr marL="12700">
              <a:lnSpc>
                <a:spcPct val="100000"/>
              </a:lnSpc>
              <a:spcBef>
                <a:spcPts val="545"/>
              </a:spcBef>
            </a:pPr>
            <a:r>
              <a:rPr dirty="0" sz="950" spc="-10">
                <a:latin typeface="Arial"/>
                <a:cs typeface="Arial"/>
              </a:rPr>
              <a:t>interpreted 12-3, 12-6, 12-7, 12-8,</a:t>
            </a:r>
            <a:r>
              <a:rPr dirty="0" sz="950" spc="15">
                <a:latin typeface="Arial"/>
                <a:cs typeface="Arial"/>
              </a:rPr>
              <a:t> </a:t>
            </a:r>
            <a:r>
              <a:rPr dirty="0" sz="950" spc="-10">
                <a:latin typeface="Arial"/>
                <a:cs typeface="Arial"/>
              </a:rPr>
              <a:t>12-9</a:t>
            </a:r>
            <a:endParaRPr sz="950">
              <a:latin typeface="Arial"/>
              <a:cs typeface="Arial"/>
            </a:endParaRPr>
          </a:p>
          <a:p>
            <a:pPr marL="12700">
              <a:lnSpc>
                <a:spcPct val="100000"/>
              </a:lnSpc>
              <a:spcBef>
                <a:spcPts val="555"/>
              </a:spcBef>
            </a:pPr>
            <a:r>
              <a:rPr dirty="0" sz="950" spc="-10">
                <a:latin typeface="Arial"/>
                <a:cs typeface="Arial"/>
              </a:rPr>
              <a:t>invoke </a:t>
            </a:r>
            <a:r>
              <a:rPr dirty="0" sz="950" spc="-5">
                <a:latin typeface="Arial"/>
                <a:cs typeface="Arial"/>
              </a:rPr>
              <a:t>a </a:t>
            </a:r>
            <a:r>
              <a:rPr dirty="0" sz="950" spc="-10">
                <a:latin typeface="Arial"/>
                <a:cs typeface="Arial"/>
              </a:rPr>
              <a:t>procedure 1-5, 1-9,</a:t>
            </a:r>
            <a:r>
              <a:rPr dirty="0" sz="950" spc="5">
                <a:latin typeface="Arial"/>
                <a:cs typeface="Arial"/>
              </a:rPr>
              <a:t> </a:t>
            </a:r>
            <a:r>
              <a:rPr dirty="0" sz="950" spc="-10">
                <a:latin typeface="Arial"/>
                <a:cs typeface="Arial"/>
              </a:rPr>
              <a:t>1-19</a:t>
            </a:r>
            <a:endParaRPr sz="950">
              <a:latin typeface="Arial"/>
              <a:cs typeface="Arial"/>
            </a:endParaRPr>
          </a:p>
          <a:p>
            <a:pPr marL="12700">
              <a:lnSpc>
                <a:spcPct val="100000"/>
              </a:lnSpc>
              <a:spcBef>
                <a:spcPts val="545"/>
              </a:spcBef>
            </a:pPr>
            <a:r>
              <a:rPr dirty="0" sz="950" spc="-5">
                <a:latin typeface="Arial"/>
                <a:cs typeface="Arial"/>
              </a:rPr>
              <a:t>IS_OPEN </a:t>
            </a:r>
            <a:r>
              <a:rPr dirty="0" sz="950" spc="-10">
                <a:latin typeface="Arial"/>
                <a:cs typeface="Arial"/>
              </a:rPr>
              <a:t>5-7,</a:t>
            </a:r>
            <a:r>
              <a:rPr dirty="0" sz="950" spc="-5">
                <a:latin typeface="Arial"/>
                <a:cs typeface="Arial"/>
              </a:rPr>
              <a:t> </a:t>
            </a:r>
            <a:r>
              <a:rPr dirty="0" sz="950" spc="-10">
                <a:latin typeface="Arial"/>
                <a:cs typeface="Arial"/>
              </a:rPr>
              <a:t>5-9</a:t>
            </a:r>
            <a:endParaRPr sz="950">
              <a:latin typeface="Arial"/>
              <a:cs typeface="Arial"/>
            </a:endParaRPr>
          </a:p>
          <a:p>
            <a:pPr marL="12700">
              <a:lnSpc>
                <a:spcPct val="100000"/>
              </a:lnSpc>
              <a:spcBef>
                <a:spcPts val="550"/>
              </a:spcBef>
            </a:pPr>
            <a:r>
              <a:rPr dirty="0" sz="950" spc="-5" b="1">
                <a:latin typeface="Arial"/>
                <a:cs typeface="Arial"/>
              </a:rPr>
              <a:t>L</a:t>
            </a:r>
            <a:endParaRPr sz="950">
              <a:latin typeface="Arial"/>
              <a:cs typeface="Arial"/>
            </a:endParaRPr>
          </a:p>
          <a:p>
            <a:pPr marL="12700">
              <a:lnSpc>
                <a:spcPct val="100000"/>
              </a:lnSpc>
              <a:spcBef>
                <a:spcPts val="550"/>
              </a:spcBef>
            </a:pPr>
            <a:r>
              <a:rPr dirty="0" sz="950" spc="-10">
                <a:latin typeface="Arial"/>
                <a:cs typeface="Arial"/>
              </a:rPr>
              <a:t>LOB 6-21, 9-3, 9-4, 9-5, 9-6, 9-7, 9-18, </a:t>
            </a:r>
            <a:r>
              <a:rPr dirty="0" sz="950" spc="-15">
                <a:latin typeface="Arial"/>
                <a:cs typeface="Arial"/>
              </a:rPr>
              <a:t>9-19, </a:t>
            </a:r>
            <a:r>
              <a:rPr dirty="0" sz="950" spc="-10">
                <a:latin typeface="Arial"/>
                <a:cs typeface="Arial"/>
              </a:rPr>
              <a:t>9-20, 9-24, 9-25, 9-26, 9-30, 9-31, 9-32,</a:t>
            </a:r>
            <a:r>
              <a:rPr dirty="0" sz="950" spc="125">
                <a:latin typeface="Arial"/>
                <a:cs typeface="Arial"/>
              </a:rPr>
              <a:t> </a:t>
            </a:r>
            <a:r>
              <a:rPr dirty="0" sz="950" spc="-10">
                <a:latin typeface="Arial"/>
                <a:cs typeface="Arial"/>
              </a:rPr>
              <a:t>D-3</a:t>
            </a:r>
            <a:endParaRPr sz="950">
              <a:latin typeface="Arial"/>
              <a:cs typeface="Arial"/>
            </a:endParaRPr>
          </a:p>
          <a:p>
            <a:pPr marL="12700">
              <a:lnSpc>
                <a:spcPct val="100000"/>
              </a:lnSpc>
              <a:spcBef>
                <a:spcPts val="550"/>
              </a:spcBef>
            </a:pPr>
            <a:r>
              <a:rPr dirty="0" sz="950" spc="-10">
                <a:latin typeface="Arial"/>
                <a:cs typeface="Arial"/>
              </a:rPr>
              <a:t>LOB locator 9-6, 9-8, 9-10, 9-13, 9-15, 9-16, 9-19, 9-24, 9-25, 9-26,</a:t>
            </a:r>
            <a:r>
              <a:rPr dirty="0" sz="950" spc="80">
                <a:latin typeface="Arial"/>
                <a:cs typeface="Arial"/>
              </a:rPr>
              <a:t> </a:t>
            </a:r>
            <a:r>
              <a:rPr dirty="0" sz="950" spc="-10">
                <a:latin typeface="Arial"/>
                <a:cs typeface="Arial"/>
              </a:rPr>
              <a:t>9-32</a:t>
            </a:r>
            <a:endParaRPr sz="950">
              <a:latin typeface="Arial"/>
              <a:cs typeface="Arial"/>
            </a:endParaRPr>
          </a:p>
          <a:p>
            <a:pPr marL="12700">
              <a:lnSpc>
                <a:spcPct val="100000"/>
              </a:lnSpc>
              <a:spcBef>
                <a:spcPts val="545"/>
              </a:spcBef>
            </a:pPr>
            <a:r>
              <a:rPr dirty="0" sz="950" spc="-10">
                <a:latin typeface="Arial"/>
                <a:cs typeface="Arial"/>
              </a:rPr>
              <a:t>LOB value 9-5, 9-6, 9-7, 9-20, 9-21, 9-22, 9-25, 9-26,</a:t>
            </a:r>
            <a:r>
              <a:rPr dirty="0" sz="950" spc="65">
                <a:latin typeface="Arial"/>
                <a:cs typeface="Arial"/>
              </a:rPr>
              <a:t> </a:t>
            </a:r>
            <a:r>
              <a:rPr dirty="0" sz="950" spc="-10">
                <a:latin typeface="Arial"/>
                <a:cs typeface="Arial"/>
              </a:rPr>
              <a:t>9-30</a:t>
            </a:r>
            <a:endParaRPr sz="950">
              <a:latin typeface="Arial"/>
              <a:cs typeface="Arial"/>
            </a:endParaRPr>
          </a:p>
          <a:p>
            <a:pPr marL="12700">
              <a:lnSpc>
                <a:spcPct val="100000"/>
              </a:lnSpc>
              <a:spcBef>
                <a:spcPts val="555"/>
              </a:spcBef>
            </a:pPr>
            <a:r>
              <a:rPr dirty="0" sz="950" spc="-10">
                <a:latin typeface="Arial"/>
                <a:cs typeface="Arial"/>
              </a:rPr>
              <a:t>local dependencies 8-5, 8-6, 8-7,</a:t>
            </a:r>
            <a:r>
              <a:rPr dirty="0" sz="950" spc="15">
                <a:latin typeface="Arial"/>
                <a:cs typeface="Arial"/>
              </a:rPr>
              <a:t> </a:t>
            </a:r>
            <a:r>
              <a:rPr dirty="0" sz="950" spc="-10">
                <a:latin typeface="Arial"/>
                <a:cs typeface="Arial"/>
              </a:rPr>
              <a:t>8-11</a:t>
            </a:r>
            <a:endParaRPr sz="950">
              <a:latin typeface="Arial"/>
              <a:cs typeface="Arial"/>
            </a:endParaRPr>
          </a:p>
          <a:p>
            <a:pPr marL="12700">
              <a:lnSpc>
                <a:spcPct val="100000"/>
              </a:lnSpc>
              <a:spcBef>
                <a:spcPts val="550"/>
              </a:spcBef>
            </a:pPr>
            <a:r>
              <a:rPr dirty="0" sz="950" spc="-10" b="1">
                <a:latin typeface="Arial"/>
                <a:cs typeface="Arial"/>
              </a:rPr>
              <a:t>M</a:t>
            </a:r>
            <a:endParaRPr sz="950">
              <a:latin typeface="Arial"/>
              <a:cs typeface="Arial"/>
            </a:endParaRPr>
          </a:p>
          <a:p>
            <a:pPr marL="12700">
              <a:lnSpc>
                <a:spcPct val="100000"/>
              </a:lnSpc>
              <a:spcBef>
                <a:spcPts val="545"/>
              </a:spcBef>
            </a:pPr>
            <a:r>
              <a:rPr dirty="0" sz="950" spc="-10">
                <a:latin typeface="Arial"/>
                <a:cs typeface="Arial"/>
              </a:rPr>
              <a:t>Mutating Table 11-8, 11-9, 11-10,</a:t>
            </a:r>
            <a:r>
              <a:rPr dirty="0" sz="950" spc="10">
                <a:latin typeface="Arial"/>
                <a:cs typeface="Arial"/>
              </a:rPr>
              <a:t> </a:t>
            </a:r>
            <a:r>
              <a:rPr dirty="0" sz="950" spc="-10">
                <a:latin typeface="Arial"/>
                <a:cs typeface="Arial"/>
              </a:rPr>
              <a:t>11-18</a:t>
            </a:r>
            <a:endParaRPr sz="950">
              <a:latin typeface="Arial"/>
              <a:cs typeface="Arial"/>
            </a:endParaRPr>
          </a:p>
          <a:p>
            <a:pPr marL="12700">
              <a:lnSpc>
                <a:spcPct val="100000"/>
              </a:lnSpc>
              <a:spcBef>
                <a:spcPts val="555"/>
              </a:spcBef>
            </a:pPr>
            <a:r>
              <a:rPr dirty="0" sz="950" spc="-10" b="1">
                <a:latin typeface="Arial"/>
                <a:cs typeface="Arial"/>
              </a:rPr>
              <a:t>O</a:t>
            </a:r>
            <a:endParaRPr sz="950">
              <a:latin typeface="Arial"/>
              <a:cs typeface="Arial"/>
            </a:endParaRPr>
          </a:p>
          <a:p>
            <a:pPr marL="12700">
              <a:lnSpc>
                <a:spcPct val="100000"/>
              </a:lnSpc>
              <a:spcBef>
                <a:spcPts val="545"/>
              </a:spcBef>
            </a:pPr>
            <a:r>
              <a:rPr dirty="0" sz="950" spc="-10">
                <a:latin typeface="Arial"/>
                <a:cs typeface="Arial"/>
              </a:rPr>
              <a:t>OCI 9-8, 9-9, 9-11, 9-15, 9-18,</a:t>
            </a:r>
            <a:r>
              <a:rPr dirty="0" sz="950" spc="25">
                <a:latin typeface="Arial"/>
                <a:cs typeface="Arial"/>
              </a:rPr>
              <a:t> </a:t>
            </a:r>
            <a:r>
              <a:rPr dirty="0" sz="950" spc="-10">
                <a:latin typeface="Arial"/>
                <a:cs typeface="Arial"/>
              </a:rPr>
              <a:t>9-25</a:t>
            </a:r>
            <a:endParaRPr sz="950">
              <a:latin typeface="Arial"/>
              <a:cs typeface="Arial"/>
            </a:endParaRPr>
          </a:p>
          <a:p>
            <a:pPr marL="12700">
              <a:lnSpc>
                <a:spcPct val="100000"/>
              </a:lnSpc>
              <a:spcBef>
                <a:spcPts val="550"/>
              </a:spcBef>
            </a:pPr>
            <a:r>
              <a:rPr dirty="0" sz="950" spc="-10">
                <a:latin typeface="Arial"/>
                <a:cs typeface="Arial"/>
              </a:rPr>
              <a:t>OLD and NEW qualifier 10-15,</a:t>
            </a:r>
            <a:r>
              <a:rPr dirty="0" sz="950" spc="15">
                <a:latin typeface="Arial"/>
                <a:cs typeface="Arial"/>
              </a:rPr>
              <a:t> </a:t>
            </a:r>
            <a:r>
              <a:rPr dirty="0" sz="950" spc="-10">
                <a:latin typeface="Arial"/>
                <a:cs typeface="Arial"/>
              </a:rPr>
              <a:t>10-16</a:t>
            </a:r>
            <a:endParaRPr sz="950">
              <a:latin typeface="Arial"/>
              <a:cs typeface="Arial"/>
            </a:endParaRPr>
          </a:p>
          <a:p>
            <a:pPr marL="12700">
              <a:lnSpc>
                <a:spcPct val="100000"/>
              </a:lnSpc>
              <a:spcBef>
                <a:spcPts val="545"/>
              </a:spcBef>
            </a:pPr>
            <a:r>
              <a:rPr dirty="0" sz="950" spc="-10">
                <a:latin typeface="Arial"/>
                <a:cs typeface="Arial"/>
              </a:rPr>
              <a:t>OPEN-FOR </a:t>
            </a:r>
            <a:r>
              <a:rPr dirty="0" sz="950" spc="-5">
                <a:latin typeface="Arial"/>
                <a:cs typeface="Arial"/>
              </a:rPr>
              <a:t>6-5, </a:t>
            </a:r>
            <a:r>
              <a:rPr dirty="0" sz="950" spc="-10">
                <a:latin typeface="Arial"/>
                <a:cs typeface="Arial"/>
              </a:rPr>
              <a:t>6-6, 6-10,</a:t>
            </a:r>
            <a:r>
              <a:rPr dirty="0" sz="950" spc="5">
                <a:latin typeface="Arial"/>
                <a:cs typeface="Arial"/>
              </a:rPr>
              <a:t> </a:t>
            </a:r>
            <a:r>
              <a:rPr dirty="0" sz="950" spc="-10">
                <a:latin typeface="Arial"/>
                <a:cs typeface="Arial"/>
              </a:rPr>
              <a:t>6-11</a:t>
            </a:r>
            <a:endParaRPr sz="950">
              <a:latin typeface="Arial"/>
              <a:cs typeface="Arial"/>
            </a:endParaRPr>
          </a:p>
          <a:p>
            <a:pPr marL="12700">
              <a:lnSpc>
                <a:spcPct val="100000"/>
              </a:lnSpc>
              <a:spcBef>
                <a:spcPts val="555"/>
              </a:spcBef>
            </a:pPr>
            <a:r>
              <a:rPr dirty="0" sz="950" spc="-10">
                <a:latin typeface="Arial"/>
                <a:cs typeface="Arial"/>
              </a:rPr>
              <a:t>overload 4-4</a:t>
            </a:r>
            <a:endParaRPr sz="950">
              <a:latin typeface="Arial"/>
              <a:cs typeface="Arial"/>
            </a:endParaRPr>
          </a:p>
          <a:p>
            <a:pPr marL="12700">
              <a:lnSpc>
                <a:spcPct val="100000"/>
              </a:lnSpc>
              <a:spcBef>
                <a:spcPts val="550"/>
              </a:spcBef>
            </a:pPr>
            <a:r>
              <a:rPr dirty="0" sz="950" spc="-10">
                <a:latin typeface="Arial"/>
                <a:cs typeface="Arial"/>
              </a:rPr>
              <a:t>overloading 3-17, 4-3, 4-5, 4-6, 4-7,</a:t>
            </a:r>
            <a:r>
              <a:rPr dirty="0" sz="950" spc="20">
                <a:latin typeface="Arial"/>
                <a:cs typeface="Arial"/>
              </a:rPr>
              <a:t> </a:t>
            </a:r>
            <a:r>
              <a:rPr dirty="0" sz="950" spc="-10">
                <a:latin typeface="Arial"/>
                <a:cs typeface="Arial"/>
              </a:rPr>
              <a:t>4-22</a:t>
            </a:r>
            <a:endParaRPr sz="95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305">
              <a:lnSpc>
                <a:spcPct val="100000"/>
              </a:lnSpc>
              <a:spcBef>
                <a:spcPts val="5"/>
              </a:spcBef>
            </a:pPr>
            <a:r>
              <a:rPr dirty="0" sz="2000" b="1">
                <a:latin typeface="Arial"/>
                <a:cs typeface="Arial"/>
              </a:rPr>
              <a:t>Testing</a:t>
            </a:r>
            <a:r>
              <a:rPr dirty="0" sz="2000" spc="-5" b="1">
                <a:latin typeface="Arial"/>
                <a:cs typeface="Arial"/>
              </a:rPr>
              <a:t> </a:t>
            </a:r>
            <a:r>
              <a:rPr dirty="0" sz="2000" spc="-5" b="1">
                <a:latin typeface="Courier New"/>
                <a:cs typeface="Courier New"/>
              </a:rPr>
              <a:t>SECURE_EMP</a:t>
            </a:r>
            <a:endParaRPr sz="20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spcBef>
                <a:spcPts val="35"/>
              </a:spcBef>
            </a:pPr>
            <a:endParaRPr sz="3100">
              <a:latin typeface="Courier New"/>
              <a:cs typeface="Courier New"/>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txBox="1"/>
          <p:nvPr/>
        </p:nvSpPr>
        <p:spPr>
          <a:xfrm>
            <a:off x="1335786" y="1961388"/>
            <a:ext cx="5105400" cy="1068705"/>
          </a:xfrm>
          <a:prstGeom prst="rect">
            <a:avLst/>
          </a:prstGeom>
          <a:solidFill>
            <a:srgbClr val="CCCCCC"/>
          </a:solidFill>
          <a:ln w="20574">
            <a:solidFill>
              <a:srgbClr val="000000"/>
            </a:solidFill>
          </a:ln>
        </p:spPr>
        <p:txBody>
          <a:bodyPr wrap="square" lIns="0" tIns="31114" rIns="0" bIns="0" rtlCol="0" vert="horz">
            <a:spAutoFit/>
          </a:bodyPr>
          <a:lstStyle/>
          <a:p>
            <a:pPr algn="ctr" marL="76200" marR="529590">
              <a:lnSpc>
                <a:spcPts val="1540"/>
              </a:lnSpc>
              <a:spcBef>
                <a:spcPts val="244"/>
              </a:spcBef>
            </a:pPr>
            <a:r>
              <a:rPr dirty="0" sz="1300" spc="-15" b="1">
                <a:latin typeface="Courier New"/>
                <a:cs typeface="Courier New"/>
              </a:rPr>
              <a:t>INSERT INTO employees (employee_id, </a:t>
            </a:r>
            <a:r>
              <a:rPr dirty="0" sz="1300" spc="-20" b="1">
                <a:latin typeface="Courier New"/>
                <a:cs typeface="Courier New"/>
              </a:rPr>
              <a:t>last_name,  first_name, </a:t>
            </a:r>
            <a:r>
              <a:rPr dirty="0" sz="1300" spc="-15" b="1">
                <a:latin typeface="Courier New"/>
                <a:cs typeface="Courier New"/>
              </a:rPr>
              <a:t>email,</a:t>
            </a:r>
            <a:r>
              <a:rPr dirty="0" sz="1300" spc="-25" b="1">
                <a:latin typeface="Courier New"/>
                <a:cs typeface="Courier New"/>
              </a:rPr>
              <a:t> </a:t>
            </a:r>
            <a:r>
              <a:rPr dirty="0" sz="1300" spc="-20" b="1">
                <a:latin typeface="Courier New"/>
                <a:cs typeface="Courier New"/>
              </a:rPr>
              <a:t>hire_date,</a:t>
            </a:r>
            <a:endParaRPr sz="1300">
              <a:latin typeface="Courier New"/>
              <a:cs typeface="Courier New"/>
            </a:endParaRPr>
          </a:p>
          <a:p>
            <a:pPr algn="ctr" marR="300355">
              <a:lnSpc>
                <a:spcPts val="1495"/>
              </a:lnSpc>
            </a:pPr>
            <a:r>
              <a:rPr dirty="0" sz="1300" spc="-15" b="1">
                <a:latin typeface="Courier New"/>
                <a:cs typeface="Courier New"/>
              </a:rPr>
              <a:t>job_id, salary,</a:t>
            </a:r>
            <a:r>
              <a:rPr dirty="0" sz="1300" spc="-35" b="1">
                <a:latin typeface="Courier New"/>
                <a:cs typeface="Courier New"/>
              </a:rPr>
              <a:t> </a:t>
            </a:r>
            <a:r>
              <a:rPr dirty="0" sz="1300" spc="-20" b="1">
                <a:latin typeface="Courier New"/>
                <a:cs typeface="Courier New"/>
              </a:rPr>
              <a:t>department_id)</a:t>
            </a:r>
            <a:endParaRPr sz="1300">
              <a:latin typeface="Courier New"/>
              <a:cs typeface="Courier New"/>
            </a:endParaRPr>
          </a:p>
          <a:p>
            <a:pPr marL="843280" marR="431800" indent="-767715">
              <a:lnSpc>
                <a:spcPts val="1550"/>
              </a:lnSpc>
              <a:spcBef>
                <a:spcPts val="50"/>
              </a:spcBef>
            </a:pPr>
            <a:r>
              <a:rPr dirty="0" sz="1300" spc="-15" b="1">
                <a:latin typeface="Courier New"/>
                <a:cs typeface="Courier New"/>
              </a:rPr>
              <a:t>VALUES (300, 'Smith', 'Rob', 'RSMITH', </a:t>
            </a:r>
            <a:r>
              <a:rPr dirty="0" sz="1300" spc="-20" b="1">
                <a:latin typeface="Courier New"/>
                <a:cs typeface="Courier New"/>
              </a:rPr>
              <a:t>SYSDATE,  'IT_PROG', </a:t>
            </a:r>
            <a:r>
              <a:rPr dirty="0" sz="1300" spc="-15" b="1">
                <a:latin typeface="Courier New"/>
                <a:cs typeface="Courier New"/>
              </a:rPr>
              <a:t>4500,</a:t>
            </a:r>
            <a:r>
              <a:rPr dirty="0" sz="1300" spc="-25" b="1">
                <a:latin typeface="Courier New"/>
                <a:cs typeface="Courier New"/>
              </a:rPr>
              <a:t> </a:t>
            </a:r>
            <a:r>
              <a:rPr dirty="0" sz="1300" spc="-20" b="1">
                <a:latin typeface="Courier New"/>
                <a:cs typeface="Courier New"/>
              </a:rPr>
              <a:t>60);</a:t>
            </a:r>
            <a:endParaRPr sz="1300">
              <a:latin typeface="Courier New"/>
              <a:cs typeface="Courier New"/>
            </a:endParaRPr>
          </a:p>
        </p:txBody>
      </p:sp>
      <p:sp>
        <p:nvSpPr>
          <p:cNvPr id="5" name="object 5"/>
          <p:cNvSpPr/>
          <p:nvPr/>
        </p:nvSpPr>
        <p:spPr>
          <a:xfrm>
            <a:off x="1331734" y="3303786"/>
            <a:ext cx="4417972" cy="974730"/>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43204" y="5591809"/>
            <a:ext cx="6266180" cy="93980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Testing</a:t>
            </a:r>
            <a:r>
              <a:rPr dirty="0" sz="1300" b="1">
                <a:latin typeface="Arial"/>
                <a:cs typeface="Arial"/>
              </a:rPr>
              <a:t> </a:t>
            </a:r>
            <a:r>
              <a:rPr dirty="0" sz="1300" spc="15" b="1">
                <a:latin typeface="Courier New"/>
                <a:cs typeface="Courier New"/>
              </a:rPr>
              <a:t>SECURE_EMP</a:t>
            </a:r>
            <a:endParaRPr sz="1300">
              <a:latin typeface="Courier New"/>
              <a:cs typeface="Courier New"/>
            </a:endParaRPr>
          </a:p>
          <a:p>
            <a:pPr marL="138430" marR="5080">
              <a:lnSpc>
                <a:spcPct val="103800"/>
              </a:lnSpc>
              <a:spcBef>
                <a:spcPts val="360"/>
              </a:spcBef>
            </a:pPr>
            <a:r>
              <a:rPr dirty="0" sz="1300" spc="5">
                <a:latin typeface="Times New Roman"/>
                <a:cs typeface="Times New Roman"/>
              </a:rPr>
              <a:t>Insert a </a:t>
            </a:r>
            <a:r>
              <a:rPr dirty="0" sz="1300" spc="10">
                <a:latin typeface="Times New Roman"/>
                <a:cs typeface="Times New Roman"/>
              </a:rPr>
              <a:t>row </a:t>
            </a:r>
            <a:r>
              <a:rPr dirty="0" sz="1300" spc="5">
                <a:latin typeface="Times New Roman"/>
                <a:cs typeface="Times New Roman"/>
              </a:rPr>
              <a:t>into the </a:t>
            </a:r>
            <a:r>
              <a:rPr dirty="0" sz="1300" spc="15">
                <a:latin typeface="Courier New"/>
                <a:cs typeface="Courier New"/>
              </a:rPr>
              <a:t>EMPLOYEES</a:t>
            </a:r>
            <a:r>
              <a:rPr dirty="0" sz="1300" spc="-345">
                <a:latin typeface="Courier New"/>
                <a:cs typeface="Courier New"/>
              </a:rPr>
              <a:t> </a:t>
            </a:r>
            <a:r>
              <a:rPr dirty="0" sz="1300" spc="5">
                <a:latin typeface="Times New Roman"/>
                <a:cs typeface="Times New Roman"/>
              </a:rPr>
              <a:t>table during nonbusiness hours. </a:t>
            </a:r>
            <a:r>
              <a:rPr dirty="0" sz="1300" spc="10">
                <a:latin typeface="Times New Roman"/>
                <a:cs typeface="Times New Roman"/>
              </a:rPr>
              <a:t>When </a:t>
            </a:r>
            <a:r>
              <a:rPr dirty="0" sz="1300" spc="5">
                <a:latin typeface="Times New Roman"/>
                <a:cs typeface="Times New Roman"/>
              </a:rPr>
              <a:t>the date and time  are out of the business timings specified in the trigger, </a:t>
            </a:r>
            <a:r>
              <a:rPr dirty="0" sz="1300" spc="10">
                <a:latin typeface="Times New Roman"/>
                <a:cs typeface="Times New Roman"/>
              </a:rPr>
              <a:t>you </a:t>
            </a:r>
            <a:r>
              <a:rPr dirty="0" sz="1300" spc="5">
                <a:latin typeface="Times New Roman"/>
                <a:cs typeface="Times New Roman"/>
              </a:rPr>
              <a:t>receive the error message  </a:t>
            </a:r>
            <a:r>
              <a:rPr dirty="0" sz="1300" spc="10">
                <a:latin typeface="Times New Roman"/>
                <a:cs typeface="Times New Roman"/>
              </a:rPr>
              <a:t>shown </a:t>
            </a:r>
            <a:r>
              <a:rPr dirty="0" sz="1300" spc="5">
                <a:latin typeface="Times New Roman"/>
                <a:cs typeface="Times New Roman"/>
              </a:rPr>
              <a:t>in the</a:t>
            </a:r>
            <a:r>
              <a:rPr dirty="0" sz="1300" spc="-5">
                <a:latin typeface="Times New Roman"/>
                <a:cs typeface="Times New Roman"/>
              </a:rPr>
              <a:t> </a:t>
            </a:r>
            <a:r>
              <a:rPr dirty="0" sz="1300" spc="5">
                <a:latin typeface="Times New Roman"/>
                <a:cs typeface="Times New Roman"/>
              </a:rPr>
              <a:t>slide.</a:t>
            </a:r>
            <a:endParaRPr sz="1300">
              <a:latin typeface="Times New Roman"/>
              <a:cs typeface="Times New Roman"/>
            </a:endParaRPr>
          </a:p>
        </p:txBody>
      </p:sp>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12</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34417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p:nvPr/>
        </p:nvSpPr>
        <p:spPr>
          <a:xfrm>
            <a:off x="749300" y="9619605"/>
            <a:ext cx="5424170" cy="217170"/>
          </a:xfrm>
          <a:prstGeom prst="rect">
            <a:avLst/>
          </a:prstGeom>
        </p:spPr>
        <p:txBody>
          <a:bodyPr wrap="square" lIns="0" tIns="0" rIns="0" bIns="0" rtlCol="0" vert="horz">
            <a:spAutoFit/>
          </a:bodyPr>
          <a:lstStyle/>
          <a:p>
            <a:pPr marL="12700">
              <a:lnSpc>
                <a:spcPts val="1185"/>
              </a:lnSpc>
            </a:pPr>
            <a:r>
              <a:rPr dirty="0" sz="800">
                <a:latin typeface="Garuda"/>
                <a:cs typeface="Garuda"/>
              </a:rPr>
              <a:t>violation </a:t>
            </a:r>
            <a:r>
              <a:rPr dirty="0" sz="800" spc="-5">
                <a:latin typeface="Garuda"/>
                <a:cs typeface="Garuda"/>
              </a:rPr>
              <a:t>of Oracle </a:t>
            </a:r>
            <a:r>
              <a:rPr dirty="0" sz="800" spc="-210">
                <a:latin typeface="Garuda"/>
                <a:cs typeface="Garuda"/>
              </a:rPr>
              <a:t>copy</a:t>
            </a:r>
            <a:r>
              <a:rPr dirty="0" baseline="-19323" sz="1725" spc="-315" b="1">
                <a:latin typeface="Arial"/>
                <a:cs typeface="Arial"/>
              </a:rPr>
              <a:t>O</a:t>
            </a:r>
            <a:r>
              <a:rPr dirty="0" sz="800" spc="-210">
                <a:latin typeface="Garuda"/>
                <a:cs typeface="Garuda"/>
              </a:rPr>
              <a:t>rig</a:t>
            </a:r>
            <a:r>
              <a:rPr dirty="0" baseline="-19323" sz="1725" spc="-315" b="1">
                <a:latin typeface="Arial"/>
                <a:cs typeface="Arial"/>
              </a:rPr>
              <a:t>r</a:t>
            </a:r>
            <a:r>
              <a:rPr dirty="0" sz="800" spc="-210">
                <a:latin typeface="Garuda"/>
                <a:cs typeface="Garuda"/>
              </a:rPr>
              <a:t>h</a:t>
            </a:r>
            <a:r>
              <a:rPr dirty="0" baseline="-19323" sz="1725" spc="-315" b="1">
                <a:latin typeface="Arial"/>
                <a:cs typeface="Arial"/>
              </a:rPr>
              <a:t>a</a:t>
            </a:r>
            <a:r>
              <a:rPr dirty="0" sz="800" spc="-210">
                <a:latin typeface="Garuda"/>
                <a:cs typeface="Garuda"/>
              </a:rPr>
              <a:t>t.</a:t>
            </a:r>
            <a:r>
              <a:rPr dirty="0" baseline="-19323" sz="1725" spc="-315" b="1">
                <a:latin typeface="Arial"/>
                <a:cs typeface="Arial"/>
              </a:rPr>
              <a:t>c</a:t>
            </a:r>
            <a:r>
              <a:rPr dirty="0" sz="800" spc="-210">
                <a:latin typeface="Garuda"/>
                <a:cs typeface="Garuda"/>
              </a:rPr>
              <a:t>A</a:t>
            </a:r>
            <a:r>
              <a:rPr dirty="0" baseline="-19323" sz="1725" spc="-315" b="1">
                <a:latin typeface="Arial"/>
                <a:cs typeface="Arial"/>
              </a:rPr>
              <a:t>l</a:t>
            </a:r>
            <a:r>
              <a:rPr dirty="0" sz="800" spc="-210">
                <a:latin typeface="Garuda"/>
                <a:cs typeface="Garuda"/>
              </a:rPr>
              <a:t>ll</a:t>
            </a:r>
            <a:r>
              <a:rPr dirty="0" baseline="-19323" sz="1725" spc="-315" b="1">
                <a:latin typeface="Arial"/>
                <a:cs typeface="Arial"/>
              </a:rPr>
              <a:t>e</a:t>
            </a:r>
            <a:r>
              <a:rPr dirty="0" sz="800" spc="-210">
                <a:latin typeface="Garuda"/>
                <a:cs typeface="Garuda"/>
              </a:rPr>
              <a:t>W</a:t>
            </a:r>
            <a:r>
              <a:rPr dirty="0" baseline="-19323" sz="1725" spc="-315" b="1">
                <a:latin typeface="Arial"/>
                <a:cs typeface="Arial"/>
              </a:rPr>
              <a:t>D</a:t>
            </a:r>
            <a:r>
              <a:rPr dirty="0" sz="800" spc="-210">
                <a:latin typeface="Garuda"/>
                <a:cs typeface="Garuda"/>
              </a:rPr>
              <a:t>DP</a:t>
            </a:r>
            <a:r>
              <a:rPr dirty="0" baseline="-19323" sz="1725" spc="-315" b="1">
                <a:latin typeface="Arial"/>
                <a:cs typeface="Arial"/>
              </a:rPr>
              <a:t>at</a:t>
            </a:r>
            <a:r>
              <a:rPr dirty="0" sz="800" spc="-210">
                <a:latin typeface="Garuda"/>
                <a:cs typeface="Garuda"/>
              </a:rPr>
              <a:t>s</a:t>
            </a:r>
            <a:r>
              <a:rPr dirty="0" baseline="-19323" sz="1725" spc="-315" b="1">
                <a:latin typeface="Arial"/>
                <a:cs typeface="Arial"/>
              </a:rPr>
              <a:t>a</a:t>
            </a:r>
            <a:r>
              <a:rPr dirty="0" sz="800" spc="-210">
                <a:latin typeface="Garuda"/>
                <a:cs typeface="Garuda"/>
              </a:rPr>
              <a:t>tu</a:t>
            </a:r>
            <a:r>
              <a:rPr dirty="0" baseline="-19323" sz="1725" spc="-315" b="1">
                <a:latin typeface="Arial"/>
                <a:cs typeface="Arial"/>
              </a:rPr>
              <a:t>b</a:t>
            </a:r>
            <a:r>
              <a:rPr dirty="0" sz="800" spc="-210">
                <a:latin typeface="Garuda"/>
                <a:cs typeface="Garuda"/>
              </a:rPr>
              <a:t>de</a:t>
            </a:r>
            <a:r>
              <a:rPr dirty="0" baseline="-19323" sz="1725" spc="-315" b="1">
                <a:latin typeface="Arial"/>
                <a:cs typeface="Arial"/>
              </a:rPr>
              <a:t>a</a:t>
            </a:r>
            <a:r>
              <a:rPr dirty="0" sz="800" spc="-210">
                <a:latin typeface="Garuda"/>
                <a:cs typeface="Garuda"/>
              </a:rPr>
              <a:t>n</a:t>
            </a:r>
            <a:r>
              <a:rPr dirty="0" baseline="-19323" sz="1725" spc="-315" b="1">
                <a:latin typeface="Arial"/>
                <a:cs typeface="Arial"/>
              </a:rPr>
              <a:t>s</a:t>
            </a:r>
            <a:r>
              <a:rPr dirty="0" sz="800" spc="-210">
                <a:latin typeface="Garuda"/>
                <a:cs typeface="Garuda"/>
              </a:rPr>
              <a:t>ts</a:t>
            </a:r>
            <a:r>
              <a:rPr dirty="0" baseline="-19323" sz="1725" spc="-315" b="1">
                <a:latin typeface="Arial"/>
                <a:cs typeface="Arial"/>
              </a:rPr>
              <a:t>e</a:t>
            </a:r>
            <a:r>
              <a:rPr dirty="0" sz="800" spc="-210">
                <a:latin typeface="Garuda"/>
                <a:cs typeface="Garuda"/>
              </a:rPr>
              <a:t>mu</a:t>
            </a:r>
            <a:r>
              <a:rPr dirty="0" baseline="-19323" sz="1725" spc="-315" b="1">
                <a:latin typeface="Arial"/>
                <a:cs typeface="Arial"/>
              </a:rPr>
              <a:t>1</a:t>
            </a:r>
            <a:r>
              <a:rPr dirty="0" sz="800" spc="-210">
                <a:latin typeface="Garuda"/>
                <a:cs typeface="Garuda"/>
              </a:rPr>
              <a:t>s</a:t>
            </a:r>
            <a:r>
              <a:rPr dirty="0" baseline="-19323" sz="1725" spc="-315" b="1">
                <a:latin typeface="Arial"/>
                <a:cs typeface="Arial"/>
              </a:rPr>
              <a:t>0</a:t>
            </a:r>
            <a:r>
              <a:rPr dirty="0" sz="800" spc="-210">
                <a:latin typeface="Garuda"/>
                <a:cs typeface="Garuda"/>
              </a:rPr>
              <a:t>t </a:t>
            </a:r>
            <a:r>
              <a:rPr dirty="0" sz="800" spc="-235">
                <a:latin typeface="Garuda"/>
                <a:cs typeface="Garuda"/>
              </a:rPr>
              <a:t>r</a:t>
            </a:r>
            <a:r>
              <a:rPr dirty="0" baseline="-19323" sz="1725" spc="-352" b="1" i="1">
                <a:latin typeface="Arial"/>
                <a:cs typeface="Arial"/>
              </a:rPr>
              <a:t>g</a:t>
            </a:r>
            <a:r>
              <a:rPr dirty="0" sz="800" spc="-235">
                <a:latin typeface="Garuda"/>
                <a:cs typeface="Garuda"/>
              </a:rPr>
              <a:t>ec</a:t>
            </a:r>
            <a:r>
              <a:rPr dirty="0" baseline="-19323" sz="1725" spc="-352" b="1">
                <a:latin typeface="Arial"/>
                <a:cs typeface="Arial"/>
              </a:rPr>
              <a:t>:</a:t>
            </a:r>
            <a:r>
              <a:rPr dirty="0" sz="800" spc="-235">
                <a:latin typeface="Garuda"/>
                <a:cs typeface="Garuda"/>
              </a:rPr>
              <a:t>e</a:t>
            </a:r>
            <a:r>
              <a:rPr dirty="0" baseline="-19323" sz="1725" spc="-352" b="1">
                <a:latin typeface="Arial"/>
                <a:cs typeface="Arial"/>
              </a:rPr>
              <a:t>D</a:t>
            </a:r>
            <a:r>
              <a:rPr dirty="0" sz="800" spc="-235">
                <a:latin typeface="Garuda"/>
                <a:cs typeface="Garuda"/>
              </a:rPr>
              <a:t>ive</a:t>
            </a:r>
            <a:r>
              <a:rPr dirty="0" baseline="-19323" sz="1725" spc="-352" b="1">
                <a:latin typeface="Arial"/>
                <a:cs typeface="Arial"/>
              </a:rPr>
              <a:t>e</a:t>
            </a:r>
            <a:r>
              <a:rPr dirty="0" sz="800" spc="-235">
                <a:latin typeface="Garuda"/>
                <a:cs typeface="Garuda"/>
              </a:rPr>
              <a:t>a</a:t>
            </a:r>
            <a:r>
              <a:rPr dirty="0" baseline="-19323" sz="1725" spc="-352" b="1">
                <a:latin typeface="Arial"/>
                <a:cs typeface="Arial"/>
              </a:rPr>
              <a:t>v</a:t>
            </a:r>
            <a:r>
              <a:rPr dirty="0" sz="800" spc="-235">
                <a:latin typeface="Garuda"/>
                <a:cs typeface="Garuda"/>
              </a:rPr>
              <a:t>n</a:t>
            </a:r>
            <a:r>
              <a:rPr dirty="0" baseline="-19323" sz="1725" spc="-352" b="1">
                <a:latin typeface="Arial"/>
                <a:cs typeface="Arial"/>
              </a:rPr>
              <a:t>e</a:t>
            </a:r>
            <a:r>
              <a:rPr dirty="0" sz="800" spc="-235">
                <a:latin typeface="Garuda"/>
                <a:cs typeface="Garuda"/>
              </a:rPr>
              <a:t>e</a:t>
            </a:r>
            <a:r>
              <a:rPr dirty="0" baseline="-19323" sz="1725" spc="-352" b="1">
                <a:latin typeface="Arial"/>
                <a:cs typeface="Arial"/>
              </a:rPr>
              <a:t>l</a:t>
            </a:r>
            <a:r>
              <a:rPr dirty="0" sz="800" spc="-235">
                <a:latin typeface="Garuda"/>
                <a:cs typeface="Garuda"/>
              </a:rPr>
              <a:t>K</a:t>
            </a:r>
            <a:r>
              <a:rPr dirty="0" baseline="-19323" sz="1725" spc="-352" b="1">
                <a:latin typeface="Arial"/>
                <a:cs typeface="Arial"/>
              </a:rPr>
              <a:t>o</a:t>
            </a:r>
            <a:r>
              <a:rPr dirty="0" sz="800" spc="-235">
                <a:latin typeface="Garuda"/>
                <a:cs typeface="Garuda"/>
              </a:rPr>
              <a:t>it</a:t>
            </a:r>
            <a:r>
              <a:rPr dirty="0" baseline="-19323" sz="1725" spc="-352" b="1">
                <a:latin typeface="Arial"/>
                <a:cs typeface="Arial"/>
              </a:rPr>
              <a:t>p</a:t>
            </a:r>
            <a:r>
              <a:rPr dirty="0" sz="800" spc="-235">
                <a:latin typeface="Garuda"/>
                <a:cs typeface="Garuda"/>
              </a:rPr>
              <a:t>wa</a:t>
            </a:r>
            <a:r>
              <a:rPr dirty="0" baseline="-19323" sz="1725" spc="-352" b="1">
                <a:latin typeface="Arial"/>
                <a:cs typeface="Arial"/>
              </a:rPr>
              <a:t>P</a:t>
            </a:r>
            <a:r>
              <a:rPr dirty="0" sz="800" spc="-235">
                <a:latin typeface="Garuda"/>
                <a:cs typeface="Garuda"/>
              </a:rPr>
              <a:t>te</a:t>
            </a:r>
            <a:r>
              <a:rPr dirty="0" baseline="-19323" sz="1725" spc="-352" b="1">
                <a:latin typeface="Arial"/>
                <a:cs typeface="Arial"/>
              </a:rPr>
              <a:t>L</a:t>
            </a:r>
            <a:r>
              <a:rPr dirty="0" sz="800" spc="-235">
                <a:latin typeface="Garuda"/>
                <a:cs typeface="Garuda"/>
              </a:rPr>
              <a:t>rm</a:t>
            </a:r>
            <a:r>
              <a:rPr dirty="0" baseline="-19323" sz="1725" spc="-352" b="1">
                <a:latin typeface="Arial"/>
                <a:cs typeface="Arial"/>
              </a:rPr>
              <a:t>/S</a:t>
            </a:r>
            <a:r>
              <a:rPr dirty="0" sz="800" spc="-235">
                <a:latin typeface="Garuda"/>
                <a:cs typeface="Garuda"/>
              </a:rPr>
              <a:t>ar</a:t>
            </a:r>
            <a:r>
              <a:rPr dirty="0" baseline="-19323" sz="1725" spc="-352" b="1">
                <a:latin typeface="Arial"/>
                <a:cs typeface="Arial"/>
              </a:rPr>
              <a:t>Q</a:t>
            </a:r>
            <a:r>
              <a:rPr dirty="0" sz="800" spc="-235">
                <a:latin typeface="Garuda"/>
                <a:cs typeface="Garuda"/>
              </a:rPr>
              <a:t>ke</a:t>
            </a:r>
            <a:r>
              <a:rPr dirty="0" baseline="-19323" sz="1725" spc="-352" b="1">
                <a:latin typeface="Arial"/>
                <a:cs typeface="Arial"/>
              </a:rPr>
              <a:t>L</a:t>
            </a:r>
            <a:r>
              <a:rPr dirty="0" sz="800" spc="-235">
                <a:latin typeface="Garuda"/>
                <a:cs typeface="Garuda"/>
              </a:rPr>
              <a:t>d</a:t>
            </a:r>
            <a:r>
              <a:rPr dirty="0" sz="800" spc="-220">
                <a:latin typeface="Garuda"/>
                <a:cs typeface="Garuda"/>
              </a:rPr>
              <a:t> </a:t>
            </a:r>
            <a:r>
              <a:rPr dirty="0" sz="800" spc="-204">
                <a:latin typeface="Garuda"/>
                <a:cs typeface="Garuda"/>
              </a:rPr>
              <a:t>w</a:t>
            </a:r>
            <a:r>
              <a:rPr dirty="0" baseline="-19323" sz="1725" spc="-307" b="1">
                <a:latin typeface="Arial"/>
                <a:cs typeface="Arial"/>
              </a:rPr>
              <a:t>P</a:t>
            </a:r>
            <a:r>
              <a:rPr dirty="0" sz="800" spc="-204">
                <a:latin typeface="Garuda"/>
                <a:cs typeface="Garuda"/>
              </a:rPr>
              <a:t>ith</a:t>
            </a:r>
            <a:r>
              <a:rPr dirty="0" baseline="-19323" sz="1725" spc="-307" b="1">
                <a:latin typeface="Arial"/>
                <a:cs typeface="Arial"/>
              </a:rPr>
              <a:t>ro</a:t>
            </a:r>
            <a:r>
              <a:rPr dirty="0" sz="800" spc="-204">
                <a:latin typeface="Garuda"/>
                <a:cs typeface="Garuda"/>
              </a:rPr>
              <a:t>th</a:t>
            </a:r>
            <a:r>
              <a:rPr dirty="0" baseline="-19323" sz="1725" spc="-307" b="1">
                <a:latin typeface="Arial"/>
                <a:cs typeface="Arial"/>
              </a:rPr>
              <a:t>g</a:t>
            </a:r>
            <a:r>
              <a:rPr dirty="0" sz="800" spc="-204">
                <a:latin typeface="Garuda"/>
                <a:cs typeface="Garuda"/>
              </a:rPr>
              <a:t>eir</a:t>
            </a:r>
            <a:r>
              <a:rPr dirty="0" baseline="-19323" sz="1725" spc="-307" b="1">
                <a:latin typeface="Arial"/>
                <a:cs typeface="Arial"/>
              </a:rPr>
              <a:t>r</a:t>
            </a:r>
            <a:r>
              <a:rPr dirty="0" sz="800" spc="-204">
                <a:latin typeface="Garuda"/>
                <a:cs typeface="Garuda"/>
              </a:rPr>
              <a:t>n</a:t>
            </a:r>
            <a:r>
              <a:rPr dirty="0" baseline="-19323" sz="1725" spc="-307" b="1">
                <a:latin typeface="Arial"/>
                <a:cs typeface="Arial"/>
              </a:rPr>
              <a:t>a</a:t>
            </a:r>
            <a:r>
              <a:rPr dirty="0" sz="800" spc="-204">
                <a:latin typeface="Garuda"/>
                <a:cs typeface="Garuda"/>
              </a:rPr>
              <a:t>a</a:t>
            </a:r>
            <a:r>
              <a:rPr dirty="0" baseline="-19323" sz="1725" spc="-307" b="1">
                <a:latin typeface="Arial"/>
                <a:cs typeface="Arial"/>
              </a:rPr>
              <a:t>m</a:t>
            </a:r>
            <a:r>
              <a:rPr dirty="0" sz="800" spc="-204">
                <a:latin typeface="Garuda"/>
                <a:cs typeface="Garuda"/>
              </a:rPr>
              <a:t>me</a:t>
            </a:r>
            <a:r>
              <a:rPr dirty="0" baseline="-19323" sz="1725" spc="-307" b="1">
                <a:latin typeface="Arial"/>
                <a:cs typeface="Arial"/>
              </a:rPr>
              <a:t>U</a:t>
            </a:r>
            <a:r>
              <a:rPr dirty="0" sz="800" spc="-204">
                <a:latin typeface="Garuda"/>
                <a:cs typeface="Garuda"/>
              </a:rPr>
              <a:t>an</a:t>
            </a:r>
            <a:r>
              <a:rPr dirty="0" baseline="-19323" sz="1725" spc="-307" b="1">
                <a:latin typeface="Arial"/>
                <a:cs typeface="Arial"/>
              </a:rPr>
              <a:t>n</a:t>
            </a:r>
            <a:r>
              <a:rPr dirty="0" sz="800" spc="-204">
                <a:latin typeface="Garuda"/>
                <a:cs typeface="Garuda"/>
              </a:rPr>
              <a:t>d</a:t>
            </a:r>
            <a:r>
              <a:rPr dirty="0" baseline="-19323" sz="1725" spc="-307" b="1">
                <a:latin typeface="Arial"/>
                <a:cs typeface="Arial"/>
              </a:rPr>
              <a:t>i</a:t>
            </a:r>
            <a:r>
              <a:rPr dirty="0" sz="800" spc="-204">
                <a:latin typeface="Garuda"/>
                <a:cs typeface="Garuda"/>
              </a:rPr>
              <a:t>e</a:t>
            </a:r>
            <a:r>
              <a:rPr dirty="0" baseline="-19323" sz="1725" spc="-307" b="1">
                <a:latin typeface="Arial"/>
                <a:cs typeface="Arial"/>
              </a:rPr>
              <a:t>t</a:t>
            </a:r>
            <a:r>
              <a:rPr dirty="0" sz="800" spc="-204">
                <a:latin typeface="Garuda"/>
                <a:cs typeface="Garuda"/>
              </a:rPr>
              <a:t>m</a:t>
            </a:r>
            <a:r>
              <a:rPr dirty="0" baseline="-19323" sz="1725" spc="-307" b="1">
                <a:latin typeface="Arial"/>
                <a:cs typeface="Arial"/>
              </a:rPr>
              <a:t>s</a:t>
            </a:r>
            <a:r>
              <a:rPr dirty="0" sz="800" spc="-204">
                <a:latin typeface="Garuda"/>
                <a:cs typeface="Garuda"/>
              </a:rPr>
              <a:t>ail.</a:t>
            </a:r>
            <a:r>
              <a:rPr dirty="0" baseline="-19323" sz="1725" spc="-307" b="1">
                <a:latin typeface="Arial"/>
                <a:cs typeface="Arial"/>
              </a:rPr>
              <a:t>In</a:t>
            </a:r>
            <a:r>
              <a:rPr dirty="0" sz="800" spc="-204">
                <a:latin typeface="Garuda"/>
                <a:cs typeface="Garuda"/>
              </a:rPr>
              <a:t>Co</a:t>
            </a:r>
            <a:r>
              <a:rPr dirty="0" baseline="-19323" sz="1725" spc="-307" b="1">
                <a:latin typeface="Arial"/>
                <a:cs typeface="Arial"/>
              </a:rPr>
              <a:t>d</a:t>
            </a:r>
            <a:r>
              <a:rPr dirty="0" sz="800" spc="-204">
                <a:latin typeface="Garuda"/>
                <a:cs typeface="Garuda"/>
              </a:rPr>
              <a:t>n</a:t>
            </a:r>
            <a:r>
              <a:rPr dirty="0" baseline="-19323" sz="1725" spc="-307" b="1">
                <a:latin typeface="Arial"/>
                <a:cs typeface="Arial"/>
              </a:rPr>
              <a:t>e</a:t>
            </a:r>
            <a:r>
              <a:rPr dirty="0" sz="800" spc="-204">
                <a:latin typeface="Garuda"/>
                <a:cs typeface="Garuda"/>
              </a:rPr>
              <a:t>ta</a:t>
            </a:r>
            <a:r>
              <a:rPr dirty="0" baseline="-19323" sz="1725" spc="-307" b="1">
                <a:latin typeface="Arial"/>
                <a:cs typeface="Arial"/>
              </a:rPr>
              <a:t>x</a:t>
            </a:r>
            <a:r>
              <a:rPr dirty="0" sz="800" spc="-204">
                <a:latin typeface="Garuda"/>
                <a:cs typeface="Garuda"/>
              </a:rPr>
              <a:t>ct</a:t>
            </a:r>
            <a:r>
              <a:rPr dirty="0" baseline="-19323" sz="1725" spc="-307" b="1">
                <a:latin typeface="Arial"/>
                <a:cs typeface="Arial"/>
              </a:rPr>
              <a:t>-</a:t>
            </a:r>
            <a:r>
              <a:rPr dirty="0" baseline="-19323" sz="1725" spc="-307" b="1">
                <a:latin typeface="Arial"/>
                <a:cs typeface="Arial"/>
              </a:rPr>
              <a:t>4</a:t>
            </a:r>
            <a:endParaRPr baseline="-19323" sz="1725">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50418" y="416633"/>
            <a:ext cx="6517640" cy="7534909"/>
          </a:xfrm>
          <a:prstGeom prst="rect">
            <a:avLst/>
          </a:prstGeom>
        </p:spPr>
        <p:txBody>
          <a:bodyPr wrap="square" lIns="0" tIns="82550" rIns="0" bIns="0" rtlCol="0" vert="horz">
            <a:spAutoFit/>
          </a:bodyPr>
          <a:lstStyle/>
          <a:p>
            <a:pPr marL="12700">
              <a:lnSpc>
                <a:spcPct val="100000"/>
              </a:lnSpc>
              <a:spcBef>
                <a:spcPts val="650"/>
              </a:spcBef>
            </a:pPr>
            <a:r>
              <a:rPr dirty="0" sz="950" spc="-10" b="1">
                <a:latin typeface="Arial"/>
                <a:cs typeface="Arial"/>
              </a:rPr>
              <a:t>P</a:t>
            </a:r>
            <a:endParaRPr sz="950">
              <a:latin typeface="Arial"/>
              <a:cs typeface="Arial"/>
            </a:endParaRPr>
          </a:p>
          <a:p>
            <a:pPr marL="12700">
              <a:lnSpc>
                <a:spcPts val="1130"/>
              </a:lnSpc>
              <a:spcBef>
                <a:spcPts val="555"/>
              </a:spcBef>
            </a:pPr>
            <a:r>
              <a:rPr dirty="0" sz="950" spc="-10">
                <a:latin typeface="Arial"/>
                <a:cs typeface="Arial"/>
              </a:rPr>
              <a:t>package body I-13, 3-4, 3-5, 3-6, 3-7, 3-8, 3-9, 3-10, 3-11, 3-12, 3-13, 3-14, 3-15, 3-16, 4-9, 4-10, 4-21, 6-13,</a:t>
            </a:r>
            <a:r>
              <a:rPr dirty="0" sz="950" spc="225">
                <a:latin typeface="Arial"/>
                <a:cs typeface="Arial"/>
              </a:rPr>
              <a:t> </a:t>
            </a:r>
            <a:r>
              <a:rPr dirty="0" sz="950" spc="-10">
                <a:latin typeface="Arial"/>
                <a:cs typeface="Arial"/>
              </a:rPr>
              <a:t>8-3,</a:t>
            </a:r>
            <a:endParaRPr sz="950">
              <a:latin typeface="Arial"/>
              <a:cs typeface="Arial"/>
            </a:endParaRPr>
          </a:p>
          <a:p>
            <a:pPr marL="12700">
              <a:lnSpc>
                <a:spcPts val="1130"/>
              </a:lnSpc>
            </a:pPr>
            <a:r>
              <a:rPr dirty="0" sz="950" spc="-10">
                <a:latin typeface="Arial"/>
                <a:cs typeface="Arial"/>
              </a:rPr>
              <a:t>8-25, 8-29,</a:t>
            </a:r>
            <a:r>
              <a:rPr dirty="0" sz="950" spc="-5">
                <a:latin typeface="Arial"/>
                <a:cs typeface="Arial"/>
              </a:rPr>
              <a:t> </a:t>
            </a:r>
            <a:r>
              <a:rPr dirty="0" sz="950" spc="-10">
                <a:latin typeface="Arial"/>
                <a:cs typeface="Arial"/>
              </a:rPr>
              <a:t>8-30</a:t>
            </a:r>
            <a:endParaRPr sz="950">
              <a:latin typeface="Arial"/>
              <a:cs typeface="Arial"/>
            </a:endParaRPr>
          </a:p>
          <a:p>
            <a:pPr marL="12700">
              <a:lnSpc>
                <a:spcPct val="100000"/>
              </a:lnSpc>
              <a:spcBef>
                <a:spcPts val="550"/>
              </a:spcBef>
            </a:pPr>
            <a:r>
              <a:rPr dirty="0" sz="950" spc="-10">
                <a:latin typeface="Arial"/>
                <a:cs typeface="Arial"/>
              </a:rPr>
              <a:t>package initialization block</a:t>
            </a:r>
            <a:r>
              <a:rPr dirty="0" sz="950" spc="5">
                <a:latin typeface="Arial"/>
                <a:cs typeface="Arial"/>
              </a:rPr>
              <a:t> </a:t>
            </a:r>
            <a:r>
              <a:rPr dirty="0" sz="950" spc="-15">
                <a:latin typeface="Arial"/>
                <a:cs typeface="Arial"/>
              </a:rPr>
              <a:t>4-10</a:t>
            </a:r>
            <a:endParaRPr sz="950">
              <a:latin typeface="Arial"/>
              <a:cs typeface="Arial"/>
            </a:endParaRPr>
          </a:p>
          <a:p>
            <a:pPr marL="12700">
              <a:lnSpc>
                <a:spcPts val="1135"/>
              </a:lnSpc>
              <a:spcBef>
                <a:spcPts val="545"/>
              </a:spcBef>
            </a:pPr>
            <a:r>
              <a:rPr dirty="0" sz="950" spc="-10">
                <a:latin typeface="Arial"/>
                <a:cs typeface="Arial"/>
              </a:rPr>
              <a:t>package</a:t>
            </a:r>
            <a:r>
              <a:rPr dirty="0" sz="950">
                <a:latin typeface="Arial"/>
                <a:cs typeface="Arial"/>
              </a:rPr>
              <a:t> </a:t>
            </a:r>
            <a:r>
              <a:rPr dirty="0" sz="950" spc="-10">
                <a:latin typeface="Arial"/>
                <a:cs typeface="Arial"/>
              </a:rPr>
              <a:t>specification,</a:t>
            </a:r>
            <a:r>
              <a:rPr dirty="0" sz="950">
                <a:latin typeface="Arial"/>
                <a:cs typeface="Arial"/>
              </a:rPr>
              <a:t> </a:t>
            </a:r>
            <a:r>
              <a:rPr dirty="0" sz="950" spc="-10">
                <a:latin typeface="Arial"/>
                <a:cs typeface="Arial"/>
              </a:rPr>
              <a:t>I-13,</a:t>
            </a:r>
            <a:r>
              <a:rPr dirty="0" sz="950" spc="5">
                <a:latin typeface="Arial"/>
                <a:cs typeface="Arial"/>
              </a:rPr>
              <a:t> </a:t>
            </a:r>
            <a:r>
              <a:rPr dirty="0" sz="950" spc="-10">
                <a:latin typeface="Arial"/>
                <a:cs typeface="Arial"/>
              </a:rPr>
              <a:t>3-4,</a:t>
            </a:r>
            <a:r>
              <a:rPr dirty="0" sz="950" spc="10">
                <a:latin typeface="Arial"/>
                <a:cs typeface="Arial"/>
              </a:rPr>
              <a:t> </a:t>
            </a:r>
            <a:r>
              <a:rPr dirty="0" sz="950" spc="-10">
                <a:latin typeface="Arial"/>
                <a:cs typeface="Arial"/>
              </a:rPr>
              <a:t>3-5,</a:t>
            </a:r>
            <a:r>
              <a:rPr dirty="0" sz="950">
                <a:latin typeface="Arial"/>
                <a:cs typeface="Arial"/>
              </a:rPr>
              <a:t> </a:t>
            </a:r>
            <a:r>
              <a:rPr dirty="0" sz="950" spc="-10">
                <a:latin typeface="Arial"/>
                <a:cs typeface="Arial"/>
              </a:rPr>
              <a:t>3-6,</a:t>
            </a:r>
            <a:r>
              <a:rPr dirty="0" sz="950" spc="15">
                <a:latin typeface="Arial"/>
                <a:cs typeface="Arial"/>
              </a:rPr>
              <a:t> </a:t>
            </a:r>
            <a:r>
              <a:rPr dirty="0" sz="950" spc="-10">
                <a:latin typeface="Arial"/>
                <a:cs typeface="Arial"/>
              </a:rPr>
              <a:t>3-7,</a:t>
            </a:r>
            <a:r>
              <a:rPr dirty="0" sz="950" spc="5">
                <a:latin typeface="Arial"/>
                <a:cs typeface="Arial"/>
              </a:rPr>
              <a:t> </a:t>
            </a:r>
            <a:r>
              <a:rPr dirty="0" sz="950" spc="-10">
                <a:latin typeface="Arial"/>
                <a:cs typeface="Arial"/>
              </a:rPr>
              <a:t>3-8,</a:t>
            </a:r>
            <a:r>
              <a:rPr dirty="0" sz="950" spc="5">
                <a:latin typeface="Arial"/>
                <a:cs typeface="Arial"/>
              </a:rPr>
              <a:t> </a:t>
            </a:r>
            <a:r>
              <a:rPr dirty="0" sz="950" spc="-10">
                <a:latin typeface="Arial"/>
                <a:cs typeface="Arial"/>
              </a:rPr>
              <a:t>3-9,</a:t>
            </a:r>
            <a:r>
              <a:rPr dirty="0" sz="950" spc="10">
                <a:latin typeface="Arial"/>
                <a:cs typeface="Arial"/>
              </a:rPr>
              <a:t> </a:t>
            </a:r>
            <a:r>
              <a:rPr dirty="0" sz="950" spc="-10">
                <a:latin typeface="Arial"/>
                <a:cs typeface="Arial"/>
              </a:rPr>
              <a:t>3-10,</a:t>
            </a:r>
            <a:r>
              <a:rPr dirty="0" sz="950" spc="5">
                <a:latin typeface="Arial"/>
                <a:cs typeface="Arial"/>
              </a:rPr>
              <a:t> </a:t>
            </a:r>
            <a:r>
              <a:rPr dirty="0" sz="950" spc="-10">
                <a:latin typeface="Arial"/>
                <a:cs typeface="Arial"/>
              </a:rPr>
              <a:t>3-12,</a:t>
            </a:r>
            <a:r>
              <a:rPr dirty="0" sz="950" spc="10">
                <a:latin typeface="Arial"/>
                <a:cs typeface="Arial"/>
              </a:rPr>
              <a:t> </a:t>
            </a:r>
            <a:r>
              <a:rPr dirty="0" sz="950" spc="-10">
                <a:latin typeface="Arial"/>
                <a:cs typeface="Arial"/>
              </a:rPr>
              <a:t>3-13,</a:t>
            </a:r>
            <a:r>
              <a:rPr dirty="0" sz="950" spc="5">
                <a:latin typeface="Arial"/>
                <a:cs typeface="Arial"/>
              </a:rPr>
              <a:t> </a:t>
            </a:r>
            <a:r>
              <a:rPr dirty="0" sz="950" spc="-10">
                <a:latin typeface="Arial"/>
                <a:cs typeface="Arial"/>
              </a:rPr>
              <a:t>3-14,</a:t>
            </a:r>
            <a:r>
              <a:rPr dirty="0" sz="950" spc="5">
                <a:latin typeface="Arial"/>
                <a:cs typeface="Arial"/>
              </a:rPr>
              <a:t> </a:t>
            </a:r>
            <a:r>
              <a:rPr dirty="0" sz="950" spc="-10">
                <a:latin typeface="Arial"/>
                <a:cs typeface="Arial"/>
              </a:rPr>
              <a:t>3-15,</a:t>
            </a:r>
            <a:r>
              <a:rPr dirty="0" sz="950" spc="5">
                <a:latin typeface="Arial"/>
                <a:cs typeface="Arial"/>
              </a:rPr>
              <a:t> </a:t>
            </a:r>
            <a:r>
              <a:rPr dirty="0" sz="950" spc="-10">
                <a:latin typeface="Arial"/>
                <a:cs typeface="Arial"/>
              </a:rPr>
              <a:t>3-16,</a:t>
            </a:r>
            <a:r>
              <a:rPr dirty="0" sz="950" spc="5">
                <a:latin typeface="Arial"/>
                <a:cs typeface="Arial"/>
              </a:rPr>
              <a:t> </a:t>
            </a:r>
            <a:r>
              <a:rPr dirty="0" sz="950" spc="-10">
                <a:latin typeface="Arial"/>
                <a:cs typeface="Arial"/>
              </a:rPr>
              <a:t>4-9,</a:t>
            </a:r>
            <a:r>
              <a:rPr dirty="0" sz="950" spc="5">
                <a:latin typeface="Arial"/>
                <a:cs typeface="Arial"/>
              </a:rPr>
              <a:t> </a:t>
            </a:r>
            <a:r>
              <a:rPr dirty="0" sz="950" spc="-10">
                <a:latin typeface="Arial"/>
                <a:cs typeface="Arial"/>
              </a:rPr>
              <a:t>4-11,</a:t>
            </a:r>
            <a:r>
              <a:rPr dirty="0" sz="950" spc="10">
                <a:latin typeface="Arial"/>
                <a:cs typeface="Arial"/>
              </a:rPr>
              <a:t> </a:t>
            </a:r>
            <a:r>
              <a:rPr dirty="0" sz="950" spc="-10">
                <a:latin typeface="Arial"/>
                <a:cs typeface="Arial"/>
              </a:rPr>
              <a:t>4-12,</a:t>
            </a:r>
            <a:r>
              <a:rPr dirty="0" sz="950">
                <a:latin typeface="Arial"/>
                <a:cs typeface="Arial"/>
              </a:rPr>
              <a:t> </a:t>
            </a:r>
            <a:r>
              <a:rPr dirty="0" sz="950" spc="-10">
                <a:latin typeface="Arial"/>
                <a:cs typeface="Arial"/>
              </a:rPr>
              <a:t>4-13,</a:t>
            </a:r>
            <a:r>
              <a:rPr dirty="0" sz="950" spc="15">
                <a:latin typeface="Arial"/>
                <a:cs typeface="Arial"/>
              </a:rPr>
              <a:t> </a:t>
            </a:r>
            <a:r>
              <a:rPr dirty="0" sz="950" spc="-10">
                <a:latin typeface="Arial"/>
                <a:cs typeface="Arial"/>
              </a:rPr>
              <a:t>4-21,</a:t>
            </a:r>
            <a:r>
              <a:rPr dirty="0" sz="950" spc="5">
                <a:latin typeface="Arial"/>
                <a:cs typeface="Arial"/>
              </a:rPr>
              <a:t> </a:t>
            </a:r>
            <a:r>
              <a:rPr dirty="0" sz="950" spc="-10">
                <a:latin typeface="Arial"/>
                <a:cs typeface="Arial"/>
              </a:rPr>
              <a:t>6-13,</a:t>
            </a:r>
            <a:endParaRPr sz="950">
              <a:latin typeface="Arial"/>
              <a:cs typeface="Arial"/>
            </a:endParaRPr>
          </a:p>
          <a:p>
            <a:pPr marL="12700">
              <a:lnSpc>
                <a:spcPts val="1135"/>
              </a:lnSpc>
            </a:pPr>
            <a:r>
              <a:rPr dirty="0" sz="950" spc="-10">
                <a:latin typeface="Arial"/>
                <a:cs typeface="Arial"/>
              </a:rPr>
              <a:t>7-3, 7-6, 8-3, 8-25, 8-29,</a:t>
            </a:r>
            <a:r>
              <a:rPr dirty="0" sz="950" spc="20">
                <a:latin typeface="Arial"/>
                <a:cs typeface="Arial"/>
              </a:rPr>
              <a:t> </a:t>
            </a:r>
            <a:r>
              <a:rPr dirty="0" sz="950" spc="-10">
                <a:latin typeface="Arial"/>
                <a:cs typeface="Arial"/>
              </a:rPr>
              <a:t>8-30</a:t>
            </a:r>
            <a:endParaRPr sz="950">
              <a:latin typeface="Arial"/>
              <a:cs typeface="Arial"/>
            </a:endParaRPr>
          </a:p>
          <a:p>
            <a:pPr marL="12700">
              <a:lnSpc>
                <a:spcPct val="100000"/>
              </a:lnSpc>
              <a:spcBef>
                <a:spcPts val="555"/>
              </a:spcBef>
            </a:pPr>
            <a:r>
              <a:rPr dirty="0" sz="950" spc="-10">
                <a:latin typeface="Arial"/>
                <a:cs typeface="Arial"/>
              </a:rPr>
              <a:t>package state 4-11, 4-13,</a:t>
            </a:r>
            <a:r>
              <a:rPr dirty="0" sz="950">
                <a:latin typeface="Arial"/>
                <a:cs typeface="Arial"/>
              </a:rPr>
              <a:t> </a:t>
            </a:r>
            <a:r>
              <a:rPr dirty="0" sz="950" spc="-10">
                <a:latin typeface="Arial"/>
                <a:cs typeface="Arial"/>
              </a:rPr>
              <a:t>4-14</a:t>
            </a:r>
            <a:endParaRPr sz="950">
              <a:latin typeface="Arial"/>
              <a:cs typeface="Arial"/>
            </a:endParaRPr>
          </a:p>
          <a:p>
            <a:pPr marL="12700">
              <a:lnSpc>
                <a:spcPct val="100000"/>
              </a:lnSpc>
              <a:spcBef>
                <a:spcPts val="545"/>
              </a:spcBef>
            </a:pPr>
            <a:r>
              <a:rPr dirty="0" sz="950" spc="-10">
                <a:latin typeface="Arial"/>
                <a:cs typeface="Arial"/>
              </a:rPr>
              <a:t>PARAM_VALUE</a:t>
            </a:r>
            <a:r>
              <a:rPr dirty="0" sz="950" spc="-5">
                <a:latin typeface="Arial"/>
                <a:cs typeface="Arial"/>
              </a:rPr>
              <a:t> </a:t>
            </a:r>
            <a:r>
              <a:rPr dirty="0" sz="950" spc="-10">
                <a:latin typeface="Arial"/>
                <a:cs typeface="Arial"/>
              </a:rPr>
              <a:t>12-8</a:t>
            </a:r>
            <a:endParaRPr sz="950">
              <a:latin typeface="Arial"/>
              <a:cs typeface="Arial"/>
            </a:endParaRPr>
          </a:p>
          <a:p>
            <a:pPr marL="12700">
              <a:lnSpc>
                <a:spcPct val="100000"/>
              </a:lnSpc>
              <a:spcBef>
                <a:spcPts val="550"/>
              </a:spcBef>
            </a:pPr>
            <a:r>
              <a:rPr dirty="0" sz="950" spc="-10">
                <a:latin typeface="Arial"/>
                <a:cs typeface="Arial"/>
              </a:rPr>
              <a:t>parameter mode 1-8, 1-18, 2-4,</a:t>
            </a:r>
            <a:r>
              <a:rPr dirty="0" sz="950" spc="15">
                <a:latin typeface="Arial"/>
                <a:cs typeface="Arial"/>
              </a:rPr>
              <a:t> </a:t>
            </a:r>
            <a:r>
              <a:rPr dirty="0" sz="950" spc="-10">
                <a:latin typeface="Arial"/>
                <a:cs typeface="Arial"/>
              </a:rPr>
              <a:t>6-6</a:t>
            </a:r>
            <a:endParaRPr sz="950">
              <a:latin typeface="Arial"/>
              <a:cs typeface="Arial"/>
            </a:endParaRPr>
          </a:p>
          <a:p>
            <a:pPr marL="12700">
              <a:lnSpc>
                <a:spcPct val="100000"/>
              </a:lnSpc>
              <a:spcBef>
                <a:spcPts val="550"/>
              </a:spcBef>
            </a:pPr>
            <a:r>
              <a:rPr dirty="0" sz="950" spc="-10">
                <a:latin typeface="Arial"/>
                <a:cs typeface="Arial"/>
              </a:rPr>
              <a:t>Parsing 1-26,</a:t>
            </a:r>
            <a:r>
              <a:rPr dirty="0" sz="950">
                <a:latin typeface="Arial"/>
                <a:cs typeface="Arial"/>
              </a:rPr>
              <a:t> </a:t>
            </a:r>
            <a:r>
              <a:rPr dirty="0" sz="950" spc="-10">
                <a:latin typeface="Arial"/>
                <a:cs typeface="Arial"/>
              </a:rPr>
              <a:t>6-3</a:t>
            </a:r>
            <a:endParaRPr sz="950">
              <a:latin typeface="Arial"/>
              <a:cs typeface="Arial"/>
            </a:endParaRPr>
          </a:p>
          <a:p>
            <a:pPr marL="12700">
              <a:lnSpc>
                <a:spcPts val="1135"/>
              </a:lnSpc>
              <a:spcBef>
                <a:spcPts val="550"/>
              </a:spcBef>
            </a:pPr>
            <a:r>
              <a:rPr dirty="0" sz="950" spc="-5">
                <a:latin typeface="Arial"/>
                <a:cs typeface="Arial"/>
              </a:rPr>
              <a:t>PL/SQL block I-9, I-10, I-11, I-12, I-14, </a:t>
            </a:r>
            <a:r>
              <a:rPr dirty="0" sz="950" spc="-15">
                <a:latin typeface="Arial"/>
                <a:cs typeface="Arial"/>
              </a:rPr>
              <a:t>I-15, </a:t>
            </a:r>
            <a:r>
              <a:rPr dirty="0" sz="950" spc="-10">
                <a:latin typeface="Arial"/>
                <a:cs typeface="Arial"/>
              </a:rPr>
              <a:t>1-3, 1-4, 1-12, 2-3, 2-4, 5-4, 5-21, 5-24, 5-25, 6-6, 6-12, 6-14, 7-11, 7-12,</a:t>
            </a:r>
            <a:r>
              <a:rPr dirty="0" sz="950" spc="5">
                <a:latin typeface="Arial"/>
                <a:cs typeface="Arial"/>
              </a:rPr>
              <a:t> </a:t>
            </a:r>
            <a:r>
              <a:rPr dirty="0" sz="950" spc="-10">
                <a:latin typeface="Arial"/>
                <a:cs typeface="Arial"/>
              </a:rPr>
              <a:t>7-14,</a:t>
            </a:r>
            <a:endParaRPr sz="950">
              <a:latin typeface="Arial"/>
              <a:cs typeface="Arial"/>
            </a:endParaRPr>
          </a:p>
          <a:p>
            <a:pPr marL="12700">
              <a:lnSpc>
                <a:spcPts val="1135"/>
              </a:lnSpc>
            </a:pPr>
            <a:r>
              <a:rPr dirty="0" sz="950" spc="-10">
                <a:latin typeface="Arial"/>
                <a:cs typeface="Arial"/>
              </a:rPr>
              <a:t>10-03, 10-10, 11-04, D-3, D-12,</a:t>
            </a:r>
            <a:r>
              <a:rPr dirty="0" sz="950" spc="15">
                <a:latin typeface="Arial"/>
                <a:cs typeface="Arial"/>
              </a:rPr>
              <a:t> </a:t>
            </a:r>
            <a:r>
              <a:rPr dirty="0" sz="950" spc="-10">
                <a:latin typeface="Arial"/>
                <a:cs typeface="Arial"/>
              </a:rPr>
              <a:t>D-22</a:t>
            </a:r>
            <a:endParaRPr sz="950">
              <a:latin typeface="Arial"/>
              <a:cs typeface="Arial"/>
            </a:endParaRPr>
          </a:p>
          <a:p>
            <a:pPr marL="12700">
              <a:lnSpc>
                <a:spcPct val="100000"/>
              </a:lnSpc>
              <a:spcBef>
                <a:spcPts val="545"/>
              </a:spcBef>
            </a:pPr>
            <a:r>
              <a:rPr dirty="0" sz="950" spc="-10">
                <a:latin typeface="Arial"/>
                <a:cs typeface="Arial"/>
              </a:rPr>
              <a:t>PL/SQL Compiler 4-21, 7-12, 7-21, 7-23, 8-25, 12-6, 12-10,</a:t>
            </a:r>
            <a:r>
              <a:rPr dirty="0" sz="950" spc="45">
                <a:latin typeface="Arial"/>
                <a:cs typeface="Arial"/>
              </a:rPr>
              <a:t> </a:t>
            </a:r>
            <a:r>
              <a:rPr dirty="0" sz="950" spc="-10">
                <a:latin typeface="Arial"/>
                <a:cs typeface="Arial"/>
              </a:rPr>
              <a:t>12-11</a:t>
            </a:r>
            <a:endParaRPr sz="950">
              <a:latin typeface="Arial"/>
              <a:cs typeface="Arial"/>
            </a:endParaRPr>
          </a:p>
          <a:p>
            <a:pPr marL="12700">
              <a:lnSpc>
                <a:spcPct val="100000"/>
              </a:lnSpc>
              <a:spcBef>
                <a:spcPts val="555"/>
              </a:spcBef>
            </a:pPr>
            <a:r>
              <a:rPr dirty="0" sz="950" spc="-10">
                <a:latin typeface="Arial"/>
                <a:cs typeface="Arial"/>
              </a:rPr>
              <a:t>PL/SQL wrapper 4-18, 4-20,</a:t>
            </a:r>
            <a:r>
              <a:rPr dirty="0" sz="950" spc="15">
                <a:latin typeface="Arial"/>
                <a:cs typeface="Arial"/>
              </a:rPr>
              <a:t> </a:t>
            </a:r>
            <a:r>
              <a:rPr dirty="0" sz="950" spc="-10">
                <a:latin typeface="Arial"/>
                <a:cs typeface="Arial"/>
              </a:rPr>
              <a:t>4-21</a:t>
            </a:r>
            <a:endParaRPr sz="950">
              <a:latin typeface="Arial"/>
              <a:cs typeface="Arial"/>
            </a:endParaRPr>
          </a:p>
          <a:p>
            <a:pPr marL="12700">
              <a:lnSpc>
                <a:spcPct val="100000"/>
              </a:lnSpc>
              <a:spcBef>
                <a:spcPts val="545"/>
              </a:spcBef>
            </a:pPr>
            <a:r>
              <a:rPr dirty="0" sz="950" spc="-10">
                <a:latin typeface="Arial"/>
                <a:cs typeface="Arial"/>
              </a:rPr>
              <a:t>PLSQL_COMPILER_FLAGS 12-6, 12-7, 12-8,</a:t>
            </a:r>
            <a:r>
              <a:rPr dirty="0" sz="950" spc="5">
                <a:latin typeface="Arial"/>
                <a:cs typeface="Arial"/>
              </a:rPr>
              <a:t> </a:t>
            </a:r>
            <a:r>
              <a:rPr dirty="0" sz="950" spc="-10">
                <a:latin typeface="Arial"/>
                <a:cs typeface="Arial"/>
              </a:rPr>
              <a:t>12-9</a:t>
            </a:r>
            <a:endParaRPr sz="950">
              <a:latin typeface="Arial"/>
              <a:cs typeface="Arial"/>
            </a:endParaRPr>
          </a:p>
          <a:p>
            <a:pPr marL="12700">
              <a:lnSpc>
                <a:spcPct val="100000"/>
              </a:lnSpc>
              <a:spcBef>
                <a:spcPts val="550"/>
              </a:spcBef>
            </a:pPr>
            <a:r>
              <a:rPr dirty="0" sz="950" spc="-10">
                <a:latin typeface="Arial"/>
                <a:cs typeface="Arial"/>
              </a:rPr>
              <a:t>PLSQL_NATIVE_LIBRARY_DIR 12-5,</a:t>
            </a:r>
            <a:r>
              <a:rPr dirty="0" sz="950">
                <a:latin typeface="Arial"/>
                <a:cs typeface="Arial"/>
              </a:rPr>
              <a:t> </a:t>
            </a:r>
            <a:r>
              <a:rPr dirty="0" sz="950" spc="-10">
                <a:latin typeface="Arial"/>
                <a:cs typeface="Arial"/>
              </a:rPr>
              <a:t>12-6</a:t>
            </a:r>
            <a:endParaRPr sz="950">
              <a:latin typeface="Arial"/>
              <a:cs typeface="Arial"/>
            </a:endParaRPr>
          </a:p>
          <a:p>
            <a:pPr marL="12700">
              <a:lnSpc>
                <a:spcPct val="100000"/>
              </a:lnSpc>
              <a:spcBef>
                <a:spcPts val="550"/>
              </a:spcBef>
            </a:pPr>
            <a:r>
              <a:rPr dirty="0" sz="950" spc="-10">
                <a:latin typeface="Arial"/>
                <a:cs typeface="Arial"/>
              </a:rPr>
              <a:t>PLSQL_NATIVE_LIBRARY_SUBDIR_COUNT </a:t>
            </a:r>
            <a:r>
              <a:rPr dirty="0" sz="950" spc="-5">
                <a:latin typeface="Arial"/>
                <a:cs typeface="Arial"/>
              </a:rPr>
              <a:t>12-5,</a:t>
            </a:r>
            <a:r>
              <a:rPr dirty="0" sz="950" spc="10">
                <a:latin typeface="Arial"/>
                <a:cs typeface="Arial"/>
              </a:rPr>
              <a:t> </a:t>
            </a:r>
            <a:r>
              <a:rPr dirty="0" sz="950" spc="-5">
                <a:latin typeface="Arial"/>
                <a:cs typeface="Arial"/>
              </a:rPr>
              <a:t>12-6</a:t>
            </a:r>
            <a:endParaRPr sz="950">
              <a:latin typeface="Arial"/>
              <a:cs typeface="Arial"/>
            </a:endParaRPr>
          </a:p>
          <a:p>
            <a:pPr marL="12700">
              <a:lnSpc>
                <a:spcPct val="100000"/>
              </a:lnSpc>
              <a:spcBef>
                <a:spcPts val="550"/>
              </a:spcBef>
            </a:pPr>
            <a:r>
              <a:rPr dirty="0" sz="950" spc="-10">
                <a:latin typeface="Arial"/>
                <a:cs typeface="Arial"/>
              </a:rPr>
              <a:t>PLSQL_WARNINGS 12-10, 12-11, 12-12,</a:t>
            </a:r>
            <a:r>
              <a:rPr dirty="0" sz="950" spc="10">
                <a:latin typeface="Arial"/>
                <a:cs typeface="Arial"/>
              </a:rPr>
              <a:t> </a:t>
            </a:r>
            <a:r>
              <a:rPr dirty="0" sz="950" spc="-10">
                <a:latin typeface="Arial"/>
                <a:cs typeface="Arial"/>
              </a:rPr>
              <a:t>12-13</a:t>
            </a:r>
            <a:endParaRPr sz="950">
              <a:latin typeface="Arial"/>
              <a:cs typeface="Arial"/>
            </a:endParaRPr>
          </a:p>
          <a:p>
            <a:pPr marL="12700">
              <a:lnSpc>
                <a:spcPct val="100000"/>
              </a:lnSpc>
              <a:spcBef>
                <a:spcPts val="550"/>
              </a:spcBef>
            </a:pPr>
            <a:r>
              <a:rPr dirty="0" sz="950" spc="-10">
                <a:latin typeface="Arial"/>
                <a:cs typeface="Arial"/>
              </a:rPr>
              <a:t>procedure I-9, I-11, 1-3, 1-4, 1-5, 1-19, 1-24, 1-25, 1-26, 2-11,</a:t>
            </a:r>
            <a:r>
              <a:rPr dirty="0" sz="950" spc="60">
                <a:latin typeface="Arial"/>
                <a:cs typeface="Arial"/>
              </a:rPr>
              <a:t> </a:t>
            </a:r>
            <a:r>
              <a:rPr dirty="0" sz="950" spc="-10">
                <a:latin typeface="Arial"/>
                <a:cs typeface="Arial"/>
              </a:rPr>
              <a:t>2-16</a:t>
            </a:r>
            <a:endParaRPr sz="950">
              <a:latin typeface="Arial"/>
              <a:cs typeface="Arial"/>
            </a:endParaRPr>
          </a:p>
          <a:p>
            <a:pPr marL="12700">
              <a:lnSpc>
                <a:spcPct val="100000"/>
              </a:lnSpc>
              <a:spcBef>
                <a:spcPts val="545"/>
              </a:spcBef>
            </a:pPr>
            <a:r>
              <a:rPr dirty="0" sz="950" spc="-10">
                <a:latin typeface="Arial"/>
                <a:cs typeface="Arial"/>
              </a:rPr>
              <a:t>purity level 4-11,</a:t>
            </a:r>
            <a:r>
              <a:rPr dirty="0" sz="950">
                <a:latin typeface="Arial"/>
                <a:cs typeface="Arial"/>
              </a:rPr>
              <a:t> </a:t>
            </a:r>
            <a:r>
              <a:rPr dirty="0" sz="950" spc="-10">
                <a:latin typeface="Arial"/>
                <a:cs typeface="Arial"/>
              </a:rPr>
              <a:t>4-12</a:t>
            </a:r>
            <a:endParaRPr sz="950">
              <a:latin typeface="Arial"/>
              <a:cs typeface="Arial"/>
            </a:endParaRPr>
          </a:p>
          <a:p>
            <a:pPr marL="12700">
              <a:lnSpc>
                <a:spcPct val="100000"/>
              </a:lnSpc>
              <a:spcBef>
                <a:spcPts val="555"/>
              </a:spcBef>
            </a:pPr>
            <a:r>
              <a:rPr dirty="0" sz="950" spc="-10" b="1">
                <a:latin typeface="Arial"/>
                <a:cs typeface="Arial"/>
              </a:rPr>
              <a:t>R</a:t>
            </a:r>
            <a:endParaRPr sz="950">
              <a:latin typeface="Arial"/>
              <a:cs typeface="Arial"/>
            </a:endParaRPr>
          </a:p>
          <a:p>
            <a:pPr marL="12700">
              <a:lnSpc>
                <a:spcPct val="100000"/>
              </a:lnSpc>
              <a:spcBef>
                <a:spcPts val="545"/>
              </a:spcBef>
            </a:pPr>
            <a:r>
              <a:rPr dirty="0" sz="950" spc="-10">
                <a:latin typeface="Arial"/>
                <a:cs typeface="Arial"/>
              </a:rPr>
              <a:t>READ privilege 9-12, 9-13,</a:t>
            </a:r>
            <a:r>
              <a:rPr dirty="0" sz="950" spc="10">
                <a:latin typeface="Arial"/>
                <a:cs typeface="Arial"/>
              </a:rPr>
              <a:t> </a:t>
            </a:r>
            <a:r>
              <a:rPr dirty="0" sz="950" spc="-10">
                <a:latin typeface="Arial"/>
                <a:cs typeface="Arial"/>
              </a:rPr>
              <a:t>9-14</a:t>
            </a:r>
            <a:endParaRPr sz="950">
              <a:latin typeface="Arial"/>
              <a:cs typeface="Arial"/>
            </a:endParaRPr>
          </a:p>
          <a:p>
            <a:pPr marL="12700">
              <a:lnSpc>
                <a:spcPct val="100000"/>
              </a:lnSpc>
              <a:spcBef>
                <a:spcPts val="550"/>
              </a:spcBef>
            </a:pPr>
            <a:r>
              <a:rPr dirty="0" sz="950" spc="-10">
                <a:latin typeface="Arial"/>
                <a:cs typeface="Arial"/>
              </a:rPr>
              <a:t>remote dependencies 8-13, 8-14, 8-15, 8-17,</a:t>
            </a:r>
            <a:r>
              <a:rPr dirty="0" sz="950" spc="25">
                <a:latin typeface="Arial"/>
                <a:cs typeface="Arial"/>
              </a:rPr>
              <a:t> </a:t>
            </a:r>
            <a:r>
              <a:rPr dirty="0" sz="950" spc="-10">
                <a:latin typeface="Arial"/>
                <a:cs typeface="Arial"/>
              </a:rPr>
              <a:t>8-18</a:t>
            </a:r>
            <a:endParaRPr sz="950">
              <a:latin typeface="Arial"/>
              <a:cs typeface="Arial"/>
            </a:endParaRPr>
          </a:p>
          <a:p>
            <a:pPr marL="12700">
              <a:lnSpc>
                <a:spcPct val="100000"/>
              </a:lnSpc>
              <a:spcBef>
                <a:spcPts val="550"/>
              </a:spcBef>
            </a:pPr>
            <a:r>
              <a:rPr dirty="0" sz="950" spc="-10">
                <a:latin typeface="Arial"/>
                <a:cs typeface="Arial"/>
              </a:rPr>
              <a:t>REPLACE option 1-4, 2-4, 3-7,</a:t>
            </a:r>
            <a:r>
              <a:rPr dirty="0" sz="950" spc="10">
                <a:latin typeface="Arial"/>
                <a:cs typeface="Arial"/>
              </a:rPr>
              <a:t> </a:t>
            </a:r>
            <a:r>
              <a:rPr dirty="0" sz="950" spc="-10">
                <a:latin typeface="Arial"/>
                <a:cs typeface="Arial"/>
              </a:rPr>
              <a:t>3-9</a:t>
            </a:r>
            <a:endParaRPr sz="950">
              <a:latin typeface="Arial"/>
              <a:cs typeface="Arial"/>
            </a:endParaRPr>
          </a:p>
          <a:p>
            <a:pPr marL="12700">
              <a:lnSpc>
                <a:spcPct val="100000"/>
              </a:lnSpc>
              <a:spcBef>
                <a:spcPts val="550"/>
              </a:spcBef>
            </a:pPr>
            <a:r>
              <a:rPr dirty="0" sz="950" spc="-10">
                <a:latin typeface="Arial"/>
                <a:cs typeface="Arial"/>
              </a:rPr>
              <a:t>RETURN data type I-12, 2-4,</a:t>
            </a:r>
            <a:r>
              <a:rPr dirty="0" sz="950" spc="25">
                <a:latin typeface="Arial"/>
                <a:cs typeface="Arial"/>
              </a:rPr>
              <a:t> </a:t>
            </a:r>
            <a:r>
              <a:rPr dirty="0" sz="950" spc="-10">
                <a:latin typeface="Arial"/>
                <a:cs typeface="Arial"/>
              </a:rPr>
              <a:t>2-11</a:t>
            </a:r>
            <a:endParaRPr sz="950">
              <a:latin typeface="Arial"/>
              <a:cs typeface="Arial"/>
            </a:endParaRPr>
          </a:p>
          <a:p>
            <a:pPr marL="12700">
              <a:lnSpc>
                <a:spcPct val="100000"/>
              </a:lnSpc>
              <a:spcBef>
                <a:spcPts val="550"/>
              </a:spcBef>
            </a:pPr>
            <a:r>
              <a:rPr dirty="0" sz="950" spc="-10">
                <a:latin typeface="Arial"/>
                <a:cs typeface="Arial"/>
              </a:rPr>
              <a:t>RETURN statement I-12, 2-3, 2-4, 2-5, 2-6,</a:t>
            </a:r>
            <a:r>
              <a:rPr dirty="0" sz="950" spc="30">
                <a:latin typeface="Arial"/>
                <a:cs typeface="Arial"/>
              </a:rPr>
              <a:t> </a:t>
            </a:r>
            <a:r>
              <a:rPr dirty="0" sz="950" spc="-10">
                <a:latin typeface="Arial"/>
                <a:cs typeface="Arial"/>
              </a:rPr>
              <a:t>2-16</a:t>
            </a:r>
            <a:endParaRPr sz="950">
              <a:latin typeface="Arial"/>
              <a:cs typeface="Arial"/>
            </a:endParaRPr>
          </a:p>
          <a:p>
            <a:pPr marL="12700">
              <a:lnSpc>
                <a:spcPct val="100000"/>
              </a:lnSpc>
              <a:spcBef>
                <a:spcPts val="550"/>
              </a:spcBef>
            </a:pPr>
            <a:r>
              <a:rPr dirty="0" sz="950" spc="-10">
                <a:latin typeface="Arial"/>
                <a:cs typeface="Arial"/>
              </a:rPr>
              <a:t>row trigger 10-5, 10-6, 10-8, 10-9, 10-14, 10-15, 10-17, 10-18, 10-20, 10-28,</a:t>
            </a:r>
            <a:r>
              <a:rPr dirty="0" sz="950" spc="65">
                <a:latin typeface="Arial"/>
                <a:cs typeface="Arial"/>
              </a:rPr>
              <a:t> </a:t>
            </a:r>
            <a:r>
              <a:rPr dirty="0" sz="950" spc="-10">
                <a:latin typeface="Arial"/>
                <a:cs typeface="Arial"/>
              </a:rPr>
              <a:t>11-8</a:t>
            </a:r>
            <a:endParaRPr sz="950">
              <a:latin typeface="Arial"/>
              <a:cs typeface="Arial"/>
            </a:endParaRPr>
          </a:p>
          <a:p>
            <a:pPr marL="12700">
              <a:lnSpc>
                <a:spcPct val="100000"/>
              </a:lnSpc>
              <a:spcBef>
                <a:spcPts val="550"/>
              </a:spcBef>
            </a:pPr>
            <a:r>
              <a:rPr dirty="0" sz="950" spc="-10" b="1">
                <a:latin typeface="Arial"/>
                <a:cs typeface="Arial"/>
              </a:rPr>
              <a:t>S</a:t>
            </a:r>
            <a:endParaRPr sz="950">
              <a:latin typeface="Arial"/>
              <a:cs typeface="Arial"/>
            </a:endParaRPr>
          </a:p>
          <a:p>
            <a:pPr marL="12700">
              <a:lnSpc>
                <a:spcPct val="100000"/>
              </a:lnSpc>
              <a:spcBef>
                <a:spcPts val="545"/>
              </a:spcBef>
            </a:pPr>
            <a:r>
              <a:rPr dirty="0" sz="950" spc="-10">
                <a:latin typeface="Arial"/>
                <a:cs typeface="Arial"/>
              </a:rPr>
              <a:t>security mechanism</a:t>
            </a:r>
            <a:r>
              <a:rPr dirty="0" sz="950">
                <a:latin typeface="Arial"/>
                <a:cs typeface="Arial"/>
              </a:rPr>
              <a:t> </a:t>
            </a:r>
            <a:r>
              <a:rPr dirty="0" sz="950" spc="-10">
                <a:latin typeface="Arial"/>
                <a:cs typeface="Arial"/>
              </a:rPr>
              <a:t>9-10</a:t>
            </a:r>
            <a:endParaRPr sz="950">
              <a:latin typeface="Arial"/>
              <a:cs typeface="Arial"/>
            </a:endParaRPr>
          </a:p>
          <a:p>
            <a:pPr marL="12700">
              <a:lnSpc>
                <a:spcPct val="100000"/>
              </a:lnSpc>
              <a:spcBef>
                <a:spcPts val="550"/>
              </a:spcBef>
            </a:pPr>
            <a:r>
              <a:rPr dirty="0" sz="950" spc="-10">
                <a:latin typeface="Arial"/>
                <a:cs typeface="Arial"/>
              </a:rPr>
              <a:t>SESSION_MAX_OPEN_FILES 9-14</a:t>
            </a:r>
            <a:endParaRPr sz="950">
              <a:latin typeface="Arial"/>
              <a:cs typeface="Arial"/>
            </a:endParaRPr>
          </a:p>
          <a:p>
            <a:pPr marL="12700">
              <a:lnSpc>
                <a:spcPct val="100000"/>
              </a:lnSpc>
              <a:spcBef>
                <a:spcPts val="550"/>
              </a:spcBef>
            </a:pPr>
            <a:r>
              <a:rPr dirty="0" sz="950" spc="-10">
                <a:latin typeface="Arial"/>
                <a:cs typeface="Arial"/>
              </a:rPr>
              <a:t>shared libraries 12-4, 12-5, 12-6,</a:t>
            </a:r>
            <a:r>
              <a:rPr dirty="0" sz="950" spc="15">
                <a:latin typeface="Arial"/>
                <a:cs typeface="Arial"/>
              </a:rPr>
              <a:t> </a:t>
            </a:r>
            <a:r>
              <a:rPr dirty="0" sz="950" spc="-10">
                <a:latin typeface="Arial"/>
                <a:cs typeface="Arial"/>
              </a:rPr>
              <a:t>12-8</a:t>
            </a:r>
            <a:endParaRPr sz="950">
              <a:latin typeface="Arial"/>
              <a:cs typeface="Arial"/>
            </a:endParaRPr>
          </a:p>
          <a:p>
            <a:pPr marL="12700" marR="5120640">
              <a:lnSpc>
                <a:spcPct val="148400"/>
              </a:lnSpc>
            </a:pPr>
            <a:r>
              <a:rPr dirty="0" sz="950" spc="-10">
                <a:latin typeface="Arial"/>
                <a:cs typeface="Arial"/>
              </a:rPr>
              <a:t>signature 8-15, 8-16, 8-24  Snippets</a:t>
            </a:r>
            <a:r>
              <a:rPr dirty="0" sz="950" spc="-5">
                <a:latin typeface="Arial"/>
                <a:cs typeface="Arial"/>
              </a:rPr>
              <a:t> </a:t>
            </a:r>
            <a:r>
              <a:rPr dirty="0" sz="950" spc="-10">
                <a:latin typeface="Arial"/>
                <a:cs typeface="Arial"/>
              </a:rPr>
              <a:t>F-17</a:t>
            </a:r>
            <a:endParaRPr sz="950">
              <a:latin typeface="Arial"/>
              <a:cs typeface="Arial"/>
            </a:endParaRPr>
          </a:p>
          <a:p>
            <a:pPr marL="12700">
              <a:lnSpc>
                <a:spcPct val="100000"/>
              </a:lnSpc>
              <a:spcBef>
                <a:spcPts val="545"/>
              </a:spcBef>
            </a:pPr>
            <a:r>
              <a:rPr dirty="0" sz="950" spc="-10">
                <a:latin typeface="Arial"/>
                <a:cs typeface="Arial"/>
              </a:rPr>
              <a:t>statement trigger 10-5, 10-6, 10-8, 10-9, 10-11, 10-18, 11-8,</a:t>
            </a:r>
            <a:r>
              <a:rPr dirty="0" sz="950" spc="45">
                <a:latin typeface="Arial"/>
                <a:cs typeface="Arial"/>
              </a:rPr>
              <a:t> </a:t>
            </a:r>
            <a:r>
              <a:rPr dirty="0" sz="950" spc="-10">
                <a:latin typeface="Arial"/>
                <a:cs typeface="Arial"/>
              </a:rPr>
              <a:t>11-10</a:t>
            </a:r>
            <a:endParaRPr sz="950">
              <a:latin typeface="Arial"/>
              <a:cs typeface="Arial"/>
            </a:endParaRPr>
          </a:p>
          <a:p>
            <a:pPr marL="12700" marR="5372100">
              <a:lnSpc>
                <a:spcPct val="147900"/>
              </a:lnSpc>
              <a:spcBef>
                <a:spcPts val="5"/>
              </a:spcBef>
            </a:pPr>
            <a:r>
              <a:rPr dirty="0" sz="950" spc="-10">
                <a:latin typeface="Arial"/>
                <a:cs typeface="Arial"/>
              </a:rPr>
              <a:t>SQL Developer F-3  SQL Worksheet</a:t>
            </a:r>
            <a:r>
              <a:rPr dirty="0" sz="950" spc="-50">
                <a:latin typeface="Arial"/>
                <a:cs typeface="Arial"/>
              </a:rPr>
              <a:t> </a:t>
            </a:r>
            <a:r>
              <a:rPr dirty="0" sz="950" spc="-10">
                <a:latin typeface="Arial"/>
                <a:cs typeface="Arial"/>
              </a:rPr>
              <a:t>F-15</a:t>
            </a:r>
            <a:endParaRPr sz="95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34417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p:nvPr/>
        </p:nvSpPr>
        <p:spPr>
          <a:xfrm>
            <a:off x="749300" y="9619605"/>
            <a:ext cx="5424170" cy="217170"/>
          </a:xfrm>
          <a:prstGeom prst="rect">
            <a:avLst/>
          </a:prstGeom>
        </p:spPr>
        <p:txBody>
          <a:bodyPr wrap="square" lIns="0" tIns="0" rIns="0" bIns="0" rtlCol="0" vert="horz">
            <a:spAutoFit/>
          </a:bodyPr>
          <a:lstStyle/>
          <a:p>
            <a:pPr marL="12700">
              <a:lnSpc>
                <a:spcPts val="1185"/>
              </a:lnSpc>
            </a:pPr>
            <a:r>
              <a:rPr dirty="0" sz="800">
                <a:latin typeface="Garuda"/>
                <a:cs typeface="Garuda"/>
              </a:rPr>
              <a:t>violation </a:t>
            </a:r>
            <a:r>
              <a:rPr dirty="0" sz="800" spc="-5">
                <a:latin typeface="Garuda"/>
                <a:cs typeface="Garuda"/>
              </a:rPr>
              <a:t>of Oracle </a:t>
            </a:r>
            <a:r>
              <a:rPr dirty="0" sz="800" spc="-210">
                <a:latin typeface="Garuda"/>
                <a:cs typeface="Garuda"/>
              </a:rPr>
              <a:t>copy</a:t>
            </a:r>
            <a:r>
              <a:rPr dirty="0" baseline="-19323" sz="1725" spc="-315" b="1">
                <a:latin typeface="Arial"/>
                <a:cs typeface="Arial"/>
              </a:rPr>
              <a:t>O</a:t>
            </a:r>
            <a:r>
              <a:rPr dirty="0" sz="800" spc="-210">
                <a:latin typeface="Garuda"/>
                <a:cs typeface="Garuda"/>
              </a:rPr>
              <a:t>rig</a:t>
            </a:r>
            <a:r>
              <a:rPr dirty="0" baseline="-19323" sz="1725" spc="-315" b="1">
                <a:latin typeface="Arial"/>
                <a:cs typeface="Arial"/>
              </a:rPr>
              <a:t>r</a:t>
            </a:r>
            <a:r>
              <a:rPr dirty="0" sz="800" spc="-210">
                <a:latin typeface="Garuda"/>
                <a:cs typeface="Garuda"/>
              </a:rPr>
              <a:t>h</a:t>
            </a:r>
            <a:r>
              <a:rPr dirty="0" baseline="-19323" sz="1725" spc="-315" b="1">
                <a:latin typeface="Arial"/>
                <a:cs typeface="Arial"/>
              </a:rPr>
              <a:t>a</a:t>
            </a:r>
            <a:r>
              <a:rPr dirty="0" sz="800" spc="-210">
                <a:latin typeface="Garuda"/>
                <a:cs typeface="Garuda"/>
              </a:rPr>
              <a:t>t.</a:t>
            </a:r>
            <a:r>
              <a:rPr dirty="0" baseline="-19323" sz="1725" spc="-315" b="1">
                <a:latin typeface="Arial"/>
                <a:cs typeface="Arial"/>
              </a:rPr>
              <a:t>c</a:t>
            </a:r>
            <a:r>
              <a:rPr dirty="0" sz="800" spc="-210">
                <a:latin typeface="Garuda"/>
                <a:cs typeface="Garuda"/>
              </a:rPr>
              <a:t>A</a:t>
            </a:r>
            <a:r>
              <a:rPr dirty="0" baseline="-19323" sz="1725" spc="-315" b="1">
                <a:latin typeface="Arial"/>
                <a:cs typeface="Arial"/>
              </a:rPr>
              <a:t>l</a:t>
            </a:r>
            <a:r>
              <a:rPr dirty="0" sz="800" spc="-210">
                <a:latin typeface="Garuda"/>
                <a:cs typeface="Garuda"/>
              </a:rPr>
              <a:t>ll</a:t>
            </a:r>
            <a:r>
              <a:rPr dirty="0" baseline="-19323" sz="1725" spc="-315" b="1">
                <a:latin typeface="Arial"/>
                <a:cs typeface="Arial"/>
              </a:rPr>
              <a:t>e</a:t>
            </a:r>
            <a:r>
              <a:rPr dirty="0" sz="800" spc="-210">
                <a:latin typeface="Garuda"/>
                <a:cs typeface="Garuda"/>
              </a:rPr>
              <a:t>W</a:t>
            </a:r>
            <a:r>
              <a:rPr dirty="0" baseline="-19323" sz="1725" spc="-315" b="1">
                <a:latin typeface="Arial"/>
                <a:cs typeface="Arial"/>
              </a:rPr>
              <a:t>D</a:t>
            </a:r>
            <a:r>
              <a:rPr dirty="0" sz="800" spc="-210">
                <a:latin typeface="Garuda"/>
                <a:cs typeface="Garuda"/>
              </a:rPr>
              <a:t>DP</a:t>
            </a:r>
            <a:r>
              <a:rPr dirty="0" baseline="-19323" sz="1725" spc="-315" b="1">
                <a:latin typeface="Arial"/>
                <a:cs typeface="Arial"/>
              </a:rPr>
              <a:t>at</a:t>
            </a:r>
            <a:r>
              <a:rPr dirty="0" sz="800" spc="-210">
                <a:latin typeface="Garuda"/>
                <a:cs typeface="Garuda"/>
              </a:rPr>
              <a:t>s</a:t>
            </a:r>
            <a:r>
              <a:rPr dirty="0" baseline="-19323" sz="1725" spc="-315" b="1">
                <a:latin typeface="Arial"/>
                <a:cs typeface="Arial"/>
              </a:rPr>
              <a:t>a</a:t>
            </a:r>
            <a:r>
              <a:rPr dirty="0" sz="800" spc="-210">
                <a:latin typeface="Garuda"/>
                <a:cs typeface="Garuda"/>
              </a:rPr>
              <a:t>tu</a:t>
            </a:r>
            <a:r>
              <a:rPr dirty="0" baseline="-19323" sz="1725" spc="-315" b="1">
                <a:latin typeface="Arial"/>
                <a:cs typeface="Arial"/>
              </a:rPr>
              <a:t>b</a:t>
            </a:r>
            <a:r>
              <a:rPr dirty="0" sz="800" spc="-210">
                <a:latin typeface="Garuda"/>
                <a:cs typeface="Garuda"/>
              </a:rPr>
              <a:t>de</a:t>
            </a:r>
            <a:r>
              <a:rPr dirty="0" baseline="-19323" sz="1725" spc="-315" b="1">
                <a:latin typeface="Arial"/>
                <a:cs typeface="Arial"/>
              </a:rPr>
              <a:t>a</a:t>
            </a:r>
            <a:r>
              <a:rPr dirty="0" sz="800" spc="-210">
                <a:latin typeface="Garuda"/>
                <a:cs typeface="Garuda"/>
              </a:rPr>
              <a:t>n</a:t>
            </a:r>
            <a:r>
              <a:rPr dirty="0" baseline="-19323" sz="1725" spc="-315" b="1">
                <a:latin typeface="Arial"/>
                <a:cs typeface="Arial"/>
              </a:rPr>
              <a:t>s</a:t>
            </a:r>
            <a:r>
              <a:rPr dirty="0" sz="800" spc="-210">
                <a:latin typeface="Garuda"/>
                <a:cs typeface="Garuda"/>
              </a:rPr>
              <a:t>ts</a:t>
            </a:r>
            <a:r>
              <a:rPr dirty="0" baseline="-19323" sz="1725" spc="-315" b="1">
                <a:latin typeface="Arial"/>
                <a:cs typeface="Arial"/>
              </a:rPr>
              <a:t>e</a:t>
            </a:r>
            <a:r>
              <a:rPr dirty="0" sz="800" spc="-210">
                <a:latin typeface="Garuda"/>
                <a:cs typeface="Garuda"/>
              </a:rPr>
              <a:t>mu</a:t>
            </a:r>
            <a:r>
              <a:rPr dirty="0" baseline="-19323" sz="1725" spc="-315" b="1">
                <a:latin typeface="Arial"/>
                <a:cs typeface="Arial"/>
              </a:rPr>
              <a:t>1</a:t>
            </a:r>
            <a:r>
              <a:rPr dirty="0" sz="800" spc="-210">
                <a:latin typeface="Garuda"/>
                <a:cs typeface="Garuda"/>
              </a:rPr>
              <a:t>s</a:t>
            </a:r>
            <a:r>
              <a:rPr dirty="0" baseline="-19323" sz="1725" spc="-315" b="1">
                <a:latin typeface="Arial"/>
                <a:cs typeface="Arial"/>
              </a:rPr>
              <a:t>0</a:t>
            </a:r>
            <a:r>
              <a:rPr dirty="0" sz="800" spc="-210">
                <a:latin typeface="Garuda"/>
                <a:cs typeface="Garuda"/>
              </a:rPr>
              <a:t>t </a:t>
            </a:r>
            <a:r>
              <a:rPr dirty="0" sz="800" spc="-235">
                <a:latin typeface="Garuda"/>
                <a:cs typeface="Garuda"/>
              </a:rPr>
              <a:t>r</a:t>
            </a:r>
            <a:r>
              <a:rPr dirty="0" baseline="-19323" sz="1725" spc="-352" b="1" i="1">
                <a:latin typeface="Arial"/>
                <a:cs typeface="Arial"/>
              </a:rPr>
              <a:t>g</a:t>
            </a:r>
            <a:r>
              <a:rPr dirty="0" sz="800" spc="-235">
                <a:latin typeface="Garuda"/>
                <a:cs typeface="Garuda"/>
              </a:rPr>
              <a:t>ec</a:t>
            </a:r>
            <a:r>
              <a:rPr dirty="0" baseline="-19323" sz="1725" spc="-352" b="1">
                <a:latin typeface="Arial"/>
                <a:cs typeface="Arial"/>
              </a:rPr>
              <a:t>:</a:t>
            </a:r>
            <a:r>
              <a:rPr dirty="0" sz="800" spc="-235">
                <a:latin typeface="Garuda"/>
                <a:cs typeface="Garuda"/>
              </a:rPr>
              <a:t>e</a:t>
            </a:r>
            <a:r>
              <a:rPr dirty="0" baseline="-19323" sz="1725" spc="-352" b="1">
                <a:latin typeface="Arial"/>
                <a:cs typeface="Arial"/>
              </a:rPr>
              <a:t>D</a:t>
            </a:r>
            <a:r>
              <a:rPr dirty="0" sz="800" spc="-235">
                <a:latin typeface="Garuda"/>
                <a:cs typeface="Garuda"/>
              </a:rPr>
              <a:t>ive</a:t>
            </a:r>
            <a:r>
              <a:rPr dirty="0" baseline="-19323" sz="1725" spc="-352" b="1">
                <a:latin typeface="Arial"/>
                <a:cs typeface="Arial"/>
              </a:rPr>
              <a:t>e</a:t>
            </a:r>
            <a:r>
              <a:rPr dirty="0" sz="800" spc="-235">
                <a:latin typeface="Garuda"/>
                <a:cs typeface="Garuda"/>
              </a:rPr>
              <a:t>a</a:t>
            </a:r>
            <a:r>
              <a:rPr dirty="0" baseline="-19323" sz="1725" spc="-352" b="1">
                <a:latin typeface="Arial"/>
                <a:cs typeface="Arial"/>
              </a:rPr>
              <a:t>v</a:t>
            </a:r>
            <a:r>
              <a:rPr dirty="0" sz="800" spc="-235">
                <a:latin typeface="Garuda"/>
                <a:cs typeface="Garuda"/>
              </a:rPr>
              <a:t>n</a:t>
            </a:r>
            <a:r>
              <a:rPr dirty="0" baseline="-19323" sz="1725" spc="-352" b="1">
                <a:latin typeface="Arial"/>
                <a:cs typeface="Arial"/>
              </a:rPr>
              <a:t>e</a:t>
            </a:r>
            <a:r>
              <a:rPr dirty="0" sz="800" spc="-235">
                <a:latin typeface="Garuda"/>
                <a:cs typeface="Garuda"/>
              </a:rPr>
              <a:t>e</a:t>
            </a:r>
            <a:r>
              <a:rPr dirty="0" baseline="-19323" sz="1725" spc="-352" b="1">
                <a:latin typeface="Arial"/>
                <a:cs typeface="Arial"/>
              </a:rPr>
              <a:t>l</a:t>
            </a:r>
            <a:r>
              <a:rPr dirty="0" sz="800" spc="-235">
                <a:latin typeface="Garuda"/>
                <a:cs typeface="Garuda"/>
              </a:rPr>
              <a:t>K</a:t>
            </a:r>
            <a:r>
              <a:rPr dirty="0" baseline="-19323" sz="1725" spc="-352" b="1">
                <a:latin typeface="Arial"/>
                <a:cs typeface="Arial"/>
              </a:rPr>
              <a:t>o</a:t>
            </a:r>
            <a:r>
              <a:rPr dirty="0" sz="800" spc="-235">
                <a:latin typeface="Garuda"/>
                <a:cs typeface="Garuda"/>
              </a:rPr>
              <a:t>it</a:t>
            </a:r>
            <a:r>
              <a:rPr dirty="0" baseline="-19323" sz="1725" spc="-352" b="1">
                <a:latin typeface="Arial"/>
                <a:cs typeface="Arial"/>
              </a:rPr>
              <a:t>p</a:t>
            </a:r>
            <a:r>
              <a:rPr dirty="0" sz="800" spc="-235">
                <a:latin typeface="Garuda"/>
                <a:cs typeface="Garuda"/>
              </a:rPr>
              <a:t>wa</a:t>
            </a:r>
            <a:r>
              <a:rPr dirty="0" baseline="-19323" sz="1725" spc="-352" b="1">
                <a:latin typeface="Arial"/>
                <a:cs typeface="Arial"/>
              </a:rPr>
              <a:t>P</a:t>
            </a:r>
            <a:r>
              <a:rPr dirty="0" sz="800" spc="-235">
                <a:latin typeface="Garuda"/>
                <a:cs typeface="Garuda"/>
              </a:rPr>
              <a:t>te</a:t>
            </a:r>
            <a:r>
              <a:rPr dirty="0" baseline="-19323" sz="1725" spc="-352" b="1">
                <a:latin typeface="Arial"/>
                <a:cs typeface="Arial"/>
              </a:rPr>
              <a:t>L</a:t>
            </a:r>
            <a:r>
              <a:rPr dirty="0" sz="800" spc="-235">
                <a:latin typeface="Garuda"/>
                <a:cs typeface="Garuda"/>
              </a:rPr>
              <a:t>rm</a:t>
            </a:r>
            <a:r>
              <a:rPr dirty="0" baseline="-19323" sz="1725" spc="-352" b="1">
                <a:latin typeface="Arial"/>
                <a:cs typeface="Arial"/>
              </a:rPr>
              <a:t>/S</a:t>
            </a:r>
            <a:r>
              <a:rPr dirty="0" sz="800" spc="-235">
                <a:latin typeface="Garuda"/>
                <a:cs typeface="Garuda"/>
              </a:rPr>
              <a:t>ar</a:t>
            </a:r>
            <a:r>
              <a:rPr dirty="0" baseline="-19323" sz="1725" spc="-352" b="1">
                <a:latin typeface="Arial"/>
                <a:cs typeface="Arial"/>
              </a:rPr>
              <a:t>Q</a:t>
            </a:r>
            <a:r>
              <a:rPr dirty="0" sz="800" spc="-235">
                <a:latin typeface="Garuda"/>
                <a:cs typeface="Garuda"/>
              </a:rPr>
              <a:t>ke</a:t>
            </a:r>
            <a:r>
              <a:rPr dirty="0" baseline="-19323" sz="1725" spc="-352" b="1">
                <a:latin typeface="Arial"/>
                <a:cs typeface="Arial"/>
              </a:rPr>
              <a:t>L</a:t>
            </a:r>
            <a:r>
              <a:rPr dirty="0" sz="800" spc="-235">
                <a:latin typeface="Garuda"/>
                <a:cs typeface="Garuda"/>
              </a:rPr>
              <a:t>d</a:t>
            </a:r>
            <a:r>
              <a:rPr dirty="0" sz="800" spc="-220">
                <a:latin typeface="Garuda"/>
                <a:cs typeface="Garuda"/>
              </a:rPr>
              <a:t> </a:t>
            </a:r>
            <a:r>
              <a:rPr dirty="0" sz="800" spc="-204">
                <a:latin typeface="Garuda"/>
                <a:cs typeface="Garuda"/>
              </a:rPr>
              <a:t>w</a:t>
            </a:r>
            <a:r>
              <a:rPr dirty="0" baseline="-19323" sz="1725" spc="-307" b="1">
                <a:latin typeface="Arial"/>
                <a:cs typeface="Arial"/>
              </a:rPr>
              <a:t>P</a:t>
            </a:r>
            <a:r>
              <a:rPr dirty="0" sz="800" spc="-204">
                <a:latin typeface="Garuda"/>
                <a:cs typeface="Garuda"/>
              </a:rPr>
              <a:t>ith</a:t>
            </a:r>
            <a:r>
              <a:rPr dirty="0" baseline="-19323" sz="1725" spc="-307" b="1">
                <a:latin typeface="Arial"/>
                <a:cs typeface="Arial"/>
              </a:rPr>
              <a:t>ro</a:t>
            </a:r>
            <a:r>
              <a:rPr dirty="0" sz="800" spc="-204">
                <a:latin typeface="Garuda"/>
                <a:cs typeface="Garuda"/>
              </a:rPr>
              <a:t>th</a:t>
            </a:r>
            <a:r>
              <a:rPr dirty="0" baseline="-19323" sz="1725" spc="-307" b="1">
                <a:latin typeface="Arial"/>
                <a:cs typeface="Arial"/>
              </a:rPr>
              <a:t>g</a:t>
            </a:r>
            <a:r>
              <a:rPr dirty="0" sz="800" spc="-204">
                <a:latin typeface="Garuda"/>
                <a:cs typeface="Garuda"/>
              </a:rPr>
              <a:t>eir</a:t>
            </a:r>
            <a:r>
              <a:rPr dirty="0" baseline="-19323" sz="1725" spc="-307" b="1">
                <a:latin typeface="Arial"/>
                <a:cs typeface="Arial"/>
              </a:rPr>
              <a:t>r</a:t>
            </a:r>
            <a:r>
              <a:rPr dirty="0" sz="800" spc="-204">
                <a:latin typeface="Garuda"/>
                <a:cs typeface="Garuda"/>
              </a:rPr>
              <a:t>n</a:t>
            </a:r>
            <a:r>
              <a:rPr dirty="0" baseline="-19323" sz="1725" spc="-307" b="1">
                <a:latin typeface="Arial"/>
                <a:cs typeface="Arial"/>
              </a:rPr>
              <a:t>a</a:t>
            </a:r>
            <a:r>
              <a:rPr dirty="0" sz="800" spc="-204">
                <a:latin typeface="Garuda"/>
                <a:cs typeface="Garuda"/>
              </a:rPr>
              <a:t>a</a:t>
            </a:r>
            <a:r>
              <a:rPr dirty="0" baseline="-19323" sz="1725" spc="-307" b="1">
                <a:latin typeface="Arial"/>
                <a:cs typeface="Arial"/>
              </a:rPr>
              <a:t>m</a:t>
            </a:r>
            <a:r>
              <a:rPr dirty="0" sz="800" spc="-204">
                <a:latin typeface="Garuda"/>
                <a:cs typeface="Garuda"/>
              </a:rPr>
              <a:t>me</a:t>
            </a:r>
            <a:r>
              <a:rPr dirty="0" baseline="-19323" sz="1725" spc="-307" b="1">
                <a:latin typeface="Arial"/>
                <a:cs typeface="Arial"/>
              </a:rPr>
              <a:t>U</a:t>
            </a:r>
            <a:r>
              <a:rPr dirty="0" sz="800" spc="-204">
                <a:latin typeface="Garuda"/>
                <a:cs typeface="Garuda"/>
              </a:rPr>
              <a:t>an</a:t>
            </a:r>
            <a:r>
              <a:rPr dirty="0" baseline="-19323" sz="1725" spc="-307" b="1">
                <a:latin typeface="Arial"/>
                <a:cs typeface="Arial"/>
              </a:rPr>
              <a:t>n</a:t>
            </a:r>
            <a:r>
              <a:rPr dirty="0" sz="800" spc="-204">
                <a:latin typeface="Garuda"/>
                <a:cs typeface="Garuda"/>
              </a:rPr>
              <a:t>d</a:t>
            </a:r>
            <a:r>
              <a:rPr dirty="0" baseline="-19323" sz="1725" spc="-307" b="1">
                <a:latin typeface="Arial"/>
                <a:cs typeface="Arial"/>
              </a:rPr>
              <a:t>i</a:t>
            </a:r>
            <a:r>
              <a:rPr dirty="0" sz="800" spc="-204">
                <a:latin typeface="Garuda"/>
                <a:cs typeface="Garuda"/>
              </a:rPr>
              <a:t>e</a:t>
            </a:r>
            <a:r>
              <a:rPr dirty="0" baseline="-19323" sz="1725" spc="-307" b="1">
                <a:latin typeface="Arial"/>
                <a:cs typeface="Arial"/>
              </a:rPr>
              <a:t>t</a:t>
            </a:r>
            <a:r>
              <a:rPr dirty="0" sz="800" spc="-204">
                <a:latin typeface="Garuda"/>
                <a:cs typeface="Garuda"/>
              </a:rPr>
              <a:t>m</a:t>
            </a:r>
            <a:r>
              <a:rPr dirty="0" baseline="-19323" sz="1725" spc="-307" b="1">
                <a:latin typeface="Arial"/>
                <a:cs typeface="Arial"/>
              </a:rPr>
              <a:t>s</a:t>
            </a:r>
            <a:r>
              <a:rPr dirty="0" sz="800" spc="-204">
                <a:latin typeface="Garuda"/>
                <a:cs typeface="Garuda"/>
              </a:rPr>
              <a:t>ail.</a:t>
            </a:r>
            <a:r>
              <a:rPr dirty="0" baseline="-19323" sz="1725" spc="-307" b="1">
                <a:latin typeface="Arial"/>
                <a:cs typeface="Arial"/>
              </a:rPr>
              <a:t>In</a:t>
            </a:r>
            <a:r>
              <a:rPr dirty="0" sz="800" spc="-204">
                <a:latin typeface="Garuda"/>
                <a:cs typeface="Garuda"/>
              </a:rPr>
              <a:t>Co</a:t>
            </a:r>
            <a:r>
              <a:rPr dirty="0" baseline="-19323" sz="1725" spc="-307" b="1">
                <a:latin typeface="Arial"/>
                <a:cs typeface="Arial"/>
              </a:rPr>
              <a:t>d</a:t>
            </a:r>
            <a:r>
              <a:rPr dirty="0" sz="800" spc="-204">
                <a:latin typeface="Garuda"/>
                <a:cs typeface="Garuda"/>
              </a:rPr>
              <a:t>n</a:t>
            </a:r>
            <a:r>
              <a:rPr dirty="0" baseline="-19323" sz="1725" spc="-307" b="1">
                <a:latin typeface="Arial"/>
                <a:cs typeface="Arial"/>
              </a:rPr>
              <a:t>e</a:t>
            </a:r>
            <a:r>
              <a:rPr dirty="0" sz="800" spc="-204">
                <a:latin typeface="Garuda"/>
                <a:cs typeface="Garuda"/>
              </a:rPr>
              <a:t>ta</a:t>
            </a:r>
            <a:r>
              <a:rPr dirty="0" baseline="-19323" sz="1725" spc="-307" b="1">
                <a:latin typeface="Arial"/>
                <a:cs typeface="Arial"/>
              </a:rPr>
              <a:t>x</a:t>
            </a:r>
            <a:r>
              <a:rPr dirty="0" sz="800" spc="-204">
                <a:latin typeface="Garuda"/>
                <a:cs typeface="Garuda"/>
              </a:rPr>
              <a:t>ct</a:t>
            </a:r>
            <a:r>
              <a:rPr dirty="0" baseline="-19323" sz="1725" spc="-307" b="1">
                <a:latin typeface="Arial"/>
                <a:cs typeface="Arial"/>
              </a:rPr>
              <a:t>-</a:t>
            </a:r>
            <a:r>
              <a:rPr dirty="0" baseline="-19323" sz="1725" spc="-307" b="1">
                <a:latin typeface="Arial"/>
                <a:cs typeface="Arial"/>
              </a:rPr>
              <a:t>5</a:t>
            </a:r>
            <a:endParaRPr baseline="-19323" sz="1725">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50418" y="416633"/>
            <a:ext cx="3331210" cy="5175250"/>
          </a:xfrm>
          <a:prstGeom prst="rect">
            <a:avLst/>
          </a:prstGeom>
        </p:spPr>
        <p:txBody>
          <a:bodyPr wrap="square" lIns="0" tIns="82550" rIns="0" bIns="0" rtlCol="0" vert="horz">
            <a:spAutoFit/>
          </a:bodyPr>
          <a:lstStyle/>
          <a:p>
            <a:pPr marL="12700">
              <a:lnSpc>
                <a:spcPct val="100000"/>
              </a:lnSpc>
              <a:spcBef>
                <a:spcPts val="650"/>
              </a:spcBef>
            </a:pPr>
            <a:r>
              <a:rPr dirty="0" sz="950" spc="-5" b="1">
                <a:latin typeface="Arial"/>
                <a:cs typeface="Arial"/>
              </a:rPr>
              <a:t>T</a:t>
            </a:r>
            <a:endParaRPr sz="950">
              <a:latin typeface="Arial"/>
              <a:cs typeface="Arial"/>
            </a:endParaRPr>
          </a:p>
          <a:p>
            <a:pPr marL="12700">
              <a:lnSpc>
                <a:spcPct val="100000"/>
              </a:lnSpc>
              <a:spcBef>
                <a:spcPts val="555"/>
              </a:spcBef>
            </a:pPr>
            <a:r>
              <a:rPr dirty="0" sz="950" spc="-10">
                <a:latin typeface="Arial"/>
                <a:cs typeface="Arial"/>
              </a:rPr>
              <a:t>Temporary </a:t>
            </a:r>
            <a:r>
              <a:rPr dirty="0" sz="950" spc="-5">
                <a:latin typeface="Arial"/>
                <a:cs typeface="Arial"/>
              </a:rPr>
              <a:t>LOBs </a:t>
            </a:r>
            <a:r>
              <a:rPr dirty="0" sz="950" spc="-10">
                <a:latin typeface="Arial"/>
                <a:cs typeface="Arial"/>
              </a:rPr>
              <a:t>9-31,</a:t>
            </a:r>
            <a:r>
              <a:rPr dirty="0" sz="950">
                <a:latin typeface="Arial"/>
                <a:cs typeface="Arial"/>
              </a:rPr>
              <a:t> </a:t>
            </a:r>
            <a:r>
              <a:rPr dirty="0" sz="950" spc="-10">
                <a:latin typeface="Arial"/>
                <a:cs typeface="Arial"/>
              </a:rPr>
              <a:t>9-32</a:t>
            </a:r>
            <a:endParaRPr sz="950">
              <a:latin typeface="Arial"/>
              <a:cs typeface="Arial"/>
            </a:endParaRPr>
          </a:p>
          <a:p>
            <a:pPr marL="12700">
              <a:lnSpc>
                <a:spcPct val="100000"/>
              </a:lnSpc>
              <a:spcBef>
                <a:spcPts val="545"/>
              </a:spcBef>
            </a:pPr>
            <a:r>
              <a:rPr dirty="0" sz="950" spc="-10">
                <a:latin typeface="Arial"/>
                <a:cs typeface="Arial"/>
              </a:rPr>
              <a:t>time stamp 8-15, 8-17, 8-18, 8-19, 8-20, 8-21, 8-22, 8-23,</a:t>
            </a:r>
            <a:r>
              <a:rPr dirty="0" sz="950" spc="85">
                <a:latin typeface="Arial"/>
                <a:cs typeface="Arial"/>
              </a:rPr>
              <a:t> </a:t>
            </a:r>
            <a:r>
              <a:rPr dirty="0" sz="950" spc="-10">
                <a:latin typeface="Arial"/>
                <a:cs typeface="Arial"/>
              </a:rPr>
              <a:t>8-24</a:t>
            </a:r>
            <a:endParaRPr sz="950">
              <a:latin typeface="Arial"/>
              <a:cs typeface="Arial"/>
            </a:endParaRPr>
          </a:p>
          <a:p>
            <a:pPr marL="12700">
              <a:lnSpc>
                <a:spcPct val="100000"/>
              </a:lnSpc>
              <a:spcBef>
                <a:spcPts val="550"/>
              </a:spcBef>
            </a:pPr>
            <a:r>
              <a:rPr dirty="0" sz="950" spc="-10">
                <a:latin typeface="Arial"/>
                <a:cs typeface="Arial"/>
              </a:rPr>
              <a:t>TO_BLOB()</a:t>
            </a:r>
            <a:r>
              <a:rPr dirty="0" sz="950" spc="-85">
                <a:latin typeface="Arial"/>
                <a:cs typeface="Arial"/>
              </a:rPr>
              <a:t> </a:t>
            </a:r>
            <a:r>
              <a:rPr dirty="0" sz="950" spc="-10">
                <a:latin typeface="Arial"/>
                <a:cs typeface="Arial"/>
              </a:rPr>
              <a:t>9-19</a:t>
            </a:r>
            <a:endParaRPr sz="950">
              <a:latin typeface="Arial"/>
              <a:cs typeface="Arial"/>
            </a:endParaRPr>
          </a:p>
          <a:p>
            <a:pPr marL="12700">
              <a:lnSpc>
                <a:spcPct val="100000"/>
              </a:lnSpc>
              <a:spcBef>
                <a:spcPts val="550"/>
              </a:spcBef>
            </a:pPr>
            <a:r>
              <a:rPr dirty="0" sz="950" spc="-10">
                <a:latin typeface="Arial"/>
                <a:cs typeface="Arial"/>
              </a:rPr>
              <a:t>TO_CLOB()</a:t>
            </a:r>
            <a:r>
              <a:rPr dirty="0" sz="950" spc="-80">
                <a:latin typeface="Arial"/>
                <a:cs typeface="Arial"/>
              </a:rPr>
              <a:t> </a:t>
            </a:r>
            <a:r>
              <a:rPr dirty="0" sz="950" spc="-10">
                <a:latin typeface="Arial"/>
                <a:cs typeface="Arial"/>
              </a:rPr>
              <a:t>9-19</a:t>
            </a:r>
            <a:endParaRPr sz="950">
              <a:latin typeface="Arial"/>
              <a:cs typeface="Arial"/>
            </a:endParaRPr>
          </a:p>
          <a:p>
            <a:pPr marL="12700">
              <a:lnSpc>
                <a:spcPct val="100000"/>
              </a:lnSpc>
              <a:spcBef>
                <a:spcPts val="550"/>
              </a:spcBef>
            </a:pPr>
            <a:r>
              <a:rPr dirty="0" sz="950" spc="-10">
                <a:latin typeface="Arial"/>
                <a:cs typeface="Arial"/>
              </a:rPr>
              <a:t>trigger action 10-6, 10-17,</a:t>
            </a:r>
            <a:r>
              <a:rPr dirty="0" sz="950" spc="5">
                <a:latin typeface="Arial"/>
                <a:cs typeface="Arial"/>
              </a:rPr>
              <a:t> </a:t>
            </a:r>
            <a:r>
              <a:rPr dirty="0" sz="950" spc="-10">
                <a:latin typeface="Arial"/>
                <a:cs typeface="Arial"/>
              </a:rPr>
              <a:t>10-18</a:t>
            </a:r>
            <a:endParaRPr sz="950">
              <a:latin typeface="Arial"/>
              <a:cs typeface="Arial"/>
            </a:endParaRPr>
          </a:p>
          <a:p>
            <a:pPr marL="12700">
              <a:lnSpc>
                <a:spcPct val="100000"/>
              </a:lnSpc>
              <a:spcBef>
                <a:spcPts val="545"/>
              </a:spcBef>
            </a:pPr>
            <a:r>
              <a:rPr dirty="0" sz="950" spc="-10">
                <a:latin typeface="Arial"/>
                <a:cs typeface="Arial"/>
              </a:rPr>
              <a:t>trigger timing</a:t>
            </a:r>
            <a:r>
              <a:rPr dirty="0" sz="950" spc="-5">
                <a:latin typeface="Arial"/>
                <a:cs typeface="Arial"/>
              </a:rPr>
              <a:t> </a:t>
            </a:r>
            <a:r>
              <a:rPr dirty="0" sz="950" spc="-10">
                <a:latin typeface="Arial"/>
                <a:cs typeface="Arial"/>
              </a:rPr>
              <a:t>10-7</a:t>
            </a:r>
            <a:endParaRPr sz="950">
              <a:latin typeface="Arial"/>
              <a:cs typeface="Arial"/>
            </a:endParaRPr>
          </a:p>
          <a:p>
            <a:pPr marL="12700">
              <a:lnSpc>
                <a:spcPct val="100000"/>
              </a:lnSpc>
              <a:spcBef>
                <a:spcPts val="555"/>
              </a:spcBef>
            </a:pPr>
            <a:r>
              <a:rPr dirty="0" sz="950" spc="-10">
                <a:latin typeface="Arial"/>
                <a:cs typeface="Arial"/>
              </a:rPr>
              <a:t>trigger type</a:t>
            </a:r>
            <a:r>
              <a:rPr dirty="0" sz="950">
                <a:latin typeface="Arial"/>
                <a:cs typeface="Arial"/>
              </a:rPr>
              <a:t> </a:t>
            </a:r>
            <a:r>
              <a:rPr dirty="0" sz="950" spc="-10">
                <a:latin typeface="Arial"/>
                <a:cs typeface="Arial"/>
              </a:rPr>
              <a:t>10-6</a:t>
            </a:r>
            <a:endParaRPr sz="950">
              <a:latin typeface="Arial"/>
              <a:cs typeface="Arial"/>
            </a:endParaRPr>
          </a:p>
          <a:p>
            <a:pPr marL="12700">
              <a:lnSpc>
                <a:spcPct val="100000"/>
              </a:lnSpc>
              <a:spcBef>
                <a:spcPts val="550"/>
              </a:spcBef>
            </a:pPr>
            <a:r>
              <a:rPr dirty="0" sz="950" spc="-10">
                <a:latin typeface="Arial"/>
                <a:cs typeface="Arial"/>
              </a:rPr>
              <a:t>triggering event 10-5, 10-6, 10-10, 10-13, 10-18, 11-3,</a:t>
            </a:r>
            <a:r>
              <a:rPr dirty="0" sz="950" spc="80">
                <a:latin typeface="Arial"/>
                <a:cs typeface="Arial"/>
              </a:rPr>
              <a:t> </a:t>
            </a:r>
            <a:r>
              <a:rPr dirty="0" sz="950" spc="-10">
                <a:latin typeface="Arial"/>
                <a:cs typeface="Arial"/>
              </a:rPr>
              <a:t>11-14</a:t>
            </a:r>
            <a:endParaRPr sz="950">
              <a:latin typeface="Arial"/>
              <a:cs typeface="Arial"/>
            </a:endParaRPr>
          </a:p>
          <a:p>
            <a:pPr marL="12700">
              <a:lnSpc>
                <a:spcPct val="100000"/>
              </a:lnSpc>
              <a:spcBef>
                <a:spcPts val="545"/>
              </a:spcBef>
            </a:pPr>
            <a:r>
              <a:rPr dirty="0" sz="950" spc="-10" b="1">
                <a:latin typeface="Arial"/>
                <a:cs typeface="Arial"/>
              </a:rPr>
              <a:t>U</a:t>
            </a:r>
            <a:endParaRPr sz="950">
              <a:latin typeface="Arial"/>
              <a:cs typeface="Arial"/>
            </a:endParaRPr>
          </a:p>
          <a:p>
            <a:pPr marL="12700" marR="1449070">
              <a:lnSpc>
                <a:spcPct val="147900"/>
              </a:lnSpc>
              <a:spcBef>
                <a:spcPts val="5"/>
              </a:spcBef>
            </a:pPr>
            <a:r>
              <a:rPr dirty="0" sz="950" spc="-10">
                <a:latin typeface="Arial"/>
                <a:cs typeface="Arial"/>
              </a:rPr>
              <a:t>User-defined PL/SQL function 2-11  USER_DEPENDENCIES </a:t>
            </a:r>
            <a:r>
              <a:rPr dirty="0" sz="950" spc="-5">
                <a:latin typeface="Arial"/>
                <a:cs typeface="Arial"/>
              </a:rPr>
              <a:t>8-8</a:t>
            </a:r>
            <a:endParaRPr sz="950">
              <a:latin typeface="Arial"/>
              <a:cs typeface="Arial"/>
            </a:endParaRPr>
          </a:p>
          <a:p>
            <a:pPr marL="12700">
              <a:lnSpc>
                <a:spcPct val="100000"/>
              </a:lnSpc>
              <a:spcBef>
                <a:spcPts val="555"/>
              </a:spcBef>
            </a:pPr>
            <a:r>
              <a:rPr dirty="0" sz="950" spc="-10">
                <a:latin typeface="Arial"/>
                <a:cs typeface="Arial"/>
              </a:rPr>
              <a:t>USER_ERRORS 11-14</a:t>
            </a:r>
            <a:endParaRPr sz="950">
              <a:latin typeface="Arial"/>
              <a:cs typeface="Arial"/>
            </a:endParaRPr>
          </a:p>
          <a:p>
            <a:pPr marL="12700">
              <a:lnSpc>
                <a:spcPct val="100000"/>
              </a:lnSpc>
              <a:spcBef>
                <a:spcPts val="545"/>
              </a:spcBef>
            </a:pPr>
            <a:r>
              <a:rPr dirty="0" sz="950" spc="-10">
                <a:latin typeface="Arial"/>
                <a:cs typeface="Arial"/>
              </a:rPr>
              <a:t>USER_PLSQL_OBJECTS</a:t>
            </a:r>
            <a:r>
              <a:rPr dirty="0" sz="950" spc="-5">
                <a:latin typeface="Arial"/>
                <a:cs typeface="Arial"/>
              </a:rPr>
              <a:t> </a:t>
            </a:r>
            <a:r>
              <a:rPr dirty="0" sz="950" spc="-10">
                <a:latin typeface="Arial"/>
                <a:cs typeface="Arial"/>
              </a:rPr>
              <a:t>12-8</a:t>
            </a:r>
            <a:endParaRPr sz="950">
              <a:latin typeface="Arial"/>
              <a:cs typeface="Arial"/>
            </a:endParaRPr>
          </a:p>
          <a:p>
            <a:pPr marL="12700">
              <a:lnSpc>
                <a:spcPct val="100000"/>
              </a:lnSpc>
              <a:spcBef>
                <a:spcPts val="550"/>
              </a:spcBef>
            </a:pPr>
            <a:r>
              <a:rPr dirty="0" sz="950" spc="-10">
                <a:latin typeface="Arial"/>
                <a:cs typeface="Arial"/>
              </a:rPr>
              <a:t>user_stored_settings</a:t>
            </a:r>
            <a:r>
              <a:rPr dirty="0" sz="950" spc="-5">
                <a:latin typeface="Arial"/>
                <a:cs typeface="Arial"/>
              </a:rPr>
              <a:t> </a:t>
            </a:r>
            <a:r>
              <a:rPr dirty="0" sz="950" spc="-10">
                <a:latin typeface="Arial"/>
                <a:cs typeface="Arial"/>
              </a:rPr>
              <a:t>12-8</a:t>
            </a:r>
            <a:endParaRPr sz="950">
              <a:latin typeface="Arial"/>
              <a:cs typeface="Arial"/>
            </a:endParaRPr>
          </a:p>
          <a:p>
            <a:pPr marL="12700">
              <a:lnSpc>
                <a:spcPct val="100000"/>
              </a:lnSpc>
              <a:spcBef>
                <a:spcPts val="555"/>
              </a:spcBef>
            </a:pPr>
            <a:r>
              <a:rPr dirty="0" sz="950" spc="-10">
                <a:latin typeface="Arial"/>
                <a:cs typeface="Arial"/>
              </a:rPr>
              <a:t>USER_TRIGGERS 11-14, 11-15,</a:t>
            </a:r>
            <a:r>
              <a:rPr dirty="0" sz="950">
                <a:latin typeface="Arial"/>
                <a:cs typeface="Arial"/>
              </a:rPr>
              <a:t> </a:t>
            </a:r>
            <a:r>
              <a:rPr dirty="0" sz="950" spc="-10">
                <a:latin typeface="Arial"/>
                <a:cs typeface="Arial"/>
              </a:rPr>
              <a:t>11-16</a:t>
            </a:r>
            <a:endParaRPr sz="950">
              <a:latin typeface="Arial"/>
              <a:cs typeface="Arial"/>
            </a:endParaRPr>
          </a:p>
          <a:p>
            <a:pPr marL="12700">
              <a:lnSpc>
                <a:spcPct val="100000"/>
              </a:lnSpc>
              <a:spcBef>
                <a:spcPts val="545"/>
              </a:spcBef>
            </a:pPr>
            <a:r>
              <a:rPr dirty="0" sz="950" spc="-10">
                <a:latin typeface="Arial"/>
                <a:cs typeface="Arial"/>
              </a:rPr>
              <a:t>UTL_FILE 5-4, 5-6, 5-7, 5-8, 5-9, 5-10,</a:t>
            </a:r>
            <a:r>
              <a:rPr dirty="0" sz="950" spc="25">
                <a:latin typeface="Arial"/>
                <a:cs typeface="Arial"/>
              </a:rPr>
              <a:t> </a:t>
            </a:r>
            <a:r>
              <a:rPr dirty="0" sz="950" spc="-10">
                <a:latin typeface="Arial"/>
                <a:cs typeface="Arial"/>
              </a:rPr>
              <a:t>5-20</a:t>
            </a:r>
            <a:endParaRPr sz="950">
              <a:latin typeface="Arial"/>
              <a:cs typeface="Arial"/>
            </a:endParaRPr>
          </a:p>
          <a:p>
            <a:pPr marL="12700">
              <a:lnSpc>
                <a:spcPct val="100000"/>
              </a:lnSpc>
              <a:spcBef>
                <a:spcPts val="550"/>
              </a:spcBef>
            </a:pPr>
            <a:r>
              <a:rPr dirty="0" sz="950" spc="-10">
                <a:latin typeface="Arial"/>
                <a:cs typeface="Arial"/>
              </a:rPr>
              <a:t>UTL_FILE exceptions</a:t>
            </a:r>
            <a:r>
              <a:rPr dirty="0" sz="950">
                <a:latin typeface="Arial"/>
                <a:cs typeface="Arial"/>
              </a:rPr>
              <a:t> </a:t>
            </a:r>
            <a:r>
              <a:rPr dirty="0" sz="950" spc="-10">
                <a:latin typeface="Arial"/>
                <a:cs typeface="Arial"/>
              </a:rPr>
              <a:t>5-8</a:t>
            </a:r>
            <a:endParaRPr sz="950">
              <a:latin typeface="Arial"/>
              <a:cs typeface="Arial"/>
            </a:endParaRPr>
          </a:p>
          <a:p>
            <a:pPr marL="12700">
              <a:lnSpc>
                <a:spcPct val="100000"/>
              </a:lnSpc>
              <a:spcBef>
                <a:spcPts val="545"/>
              </a:spcBef>
            </a:pPr>
            <a:r>
              <a:rPr dirty="0" sz="950" spc="-10">
                <a:latin typeface="Arial"/>
                <a:cs typeface="Arial"/>
              </a:rPr>
              <a:t>UTL_FILE package 5-4, 5-6, 5-7, 5-8,</a:t>
            </a:r>
            <a:r>
              <a:rPr dirty="0" sz="950" spc="20">
                <a:latin typeface="Arial"/>
                <a:cs typeface="Arial"/>
              </a:rPr>
              <a:t> </a:t>
            </a:r>
            <a:r>
              <a:rPr dirty="0" sz="950" spc="-10">
                <a:latin typeface="Arial"/>
                <a:cs typeface="Arial"/>
              </a:rPr>
              <a:t>5-10</a:t>
            </a:r>
            <a:endParaRPr sz="950">
              <a:latin typeface="Arial"/>
              <a:cs typeface="Arial"/>
            </a:endParaRPr>
          </a:p>
          <a:p>
            <a:pPr marL="12700">
              <a:lnSpc>
                <a:spcPct val="100000"/>
              </a:lnSpc>
              <a:spcBef>
                <a:spcPts val="555"/>
              </a:spcBef>
            </a:pPr>
            <a:r>
              <a:rPr dirty="0" sz="950" spc="-10">
                <a:latin typeface="Arial"/>
                <a:cs typeface="Arial"/>
              </a:rPr>
              <a:t>utl_file_dir 5-6,</a:t>
            </a:r>
            <a:r>
              <a:rPr dirty="0" sz="950">
                <a:latin typeface="Arial"/>
                <a:cs typeface="Arial"/>
              </a:rPr>
              <a:t> </a:t>
            </a:r>
            <a:r>
              <a:rPr dirty="0" sz="950" spc="-10">
                <a:latin typeface="Arial"/>
                <a:cs typeface="Arial"/>
              </a:rPr>
              <a:t>5-9</a:t>
            </a:r>
            <a:endParaRPr sz="950">
              <a:latin typeface="Arial"/>
              <a:cs typeface="Arial"/>
            </a:endParaRPr>
          </a:p>
          <a:p>
            <a:pPr marL="12700">
              <a:lnSpc>
                <a:spcPct val="100000"/>
              </a:lnSpc>
              <a:spcBef>
                <a:spcPts val="545"/>
              </a:spcBef>
            </a:pPr>
            <a:r>
              <a:rPr dirty="0" sz="950" spc="-10">
                <a:latin typeface="Arial"/>
                <a:cs typeface="Arial"/>
              </a:rPr>
              <a:t>UTL_MAIL 5-4, 5-15, 5-16, 5-17, 5-19,</a:t>
            </a:r>
            <a:r>
              <a:rPr dirty="0" sz="950" spc="20">
                <a:latin typeface="Arial"/>
                <a:cs typeface="Arial"/>
              </a:rPr>
              <a:t> </a:t>
            </a:r>
            <a:r>
              <a:rPr dirty="0" sz="950" spc="-10">
                <a:latin typeface="Arial"/>
                <a:cs typeface="Arial"/>
              </a:rPr>
              <a:t>C-19</a:t>
            </a:r>
            <a:endParaRPr sz="950">
              <a:latin typeface="Arial"/>
              <a:cs typeface="Arial"/>
            </a:endParaRPr>
          </a:p>
          <a:p>
            <a:pPr marL="12700">
              <a:lnSpc>
                <a:spcPct val="100000"/>
              </a:lnSpc>
              <a:spcBef>
                <a:spcPts val="550"/>
              </a:spcBef>
            </a:pPr>
            <a:r>
              <a:rPr dirty="0" sz="950" spc="-10" b="1">
                <a:latin typeface="Arial"/>
                <a:cs typeface="Arial"/>
              </a:rPr>
              <a:t>W</a:t>
            </a:r>
            <a:endParaRPr sz="950">
              <a:latin typeface="Arial"/>
              <a:cs typeface="Arial"/>
            </a:endParaRPr>
          </a:p>
          <a:p>
            <a:pPr marL="12700">
              <a:lnSpc>
                <a:spcPct val="100000"/>
              </a:lnSpc>
              <a:spcBef>
                <a:spcPts val="550"/>
              </a:spcBef>
            </a:pPr>
            <a:r>
              <a:rPr dirty="0" sz="950" spc="-10">
                <a:latin typeface="Arial"/>
                <a:cs typeface="Arial"/>
              </a:rPr>
              <a:t>wrap 1-25, 4-19, 4-21,</a:t>
            </a:r>
            <a:r>
              <a:rPr dirty="0" sz="950" spc="5">
                <a:latin typeface="Arial"/>
                <a:cs typeface="Arial"/>
              </a:rPr>
              <a:t> </a:t>
            </a:r>
            <a:r>
              <a:rPr dirty="0" sz="950" spc="-10">
                <a:latin typeface="Arial"/>
                <a:cs typeface="Arial"/>
              </a:rPr>
              <a:t>4-23</a:t>
            </a:r>
            <a:endParaRPr sz="950">
              <a:latin typeface="Arial"/>
              <a:cs typeface="Arial"/>
            </a:endParaRPr>
          </a:p>
          <a:p>
            <a:pPr marL="12700">
              <a:lnSpc>
                <a:spcPct val="100000"/>
              </a:lnSpc>
              <a:spcBef>
                <a:spcPts val="550"/>
              </a:spcBef>
            </a:pPr>
            <a:r>
              <a:rPr dirty="0" sz="950" spc="-10">
                <a:latin typeface="Arial"/>
                <a:cs typeface="Arial"/>
              </a:rPr>
              <a:t>wrapping </a:t>
            </a:r>
            <a:r>
              <a:rPr dirty="0" sz="950" spc="-5">
                <a:latin typeface="Arial"/>
                <a:cs typeface="Arial"/>
              </a:rPr>
              <a:t>a </a:t>
            </a:r>
            <a:r>
              <a:rPr dirty="0" sz="950" spc="-10">
                <a:latin typeface="Arial"/>
                <a:cs typeface="Arial"/>
              </a:rPr>
              <a:t>package</a:t>
            </a:r>
            <a:r>
              <a:rPr dirty="0" sz="950" spc="-5">
                <a:latin typeface="Arial"/>
                <a:cs typeface="Arial"/>
              </a:rPr>
              <a:t> </a:t>
            </a:r>
            <a:r>
              <a:rPr dirty="0" sz="950" spc="-10">
                <a:latin typeface="Arial"/>
                <a:cs typeface="Arial"/>
              </a:rPr>
              <a:t>4-21</a:t>
            </a:r>
            <a:endParaRPr sz="95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Using Conditional</a:t>
            </a:r>
            <a:r>
              <a:rPr dirty="0" sz="2000" spc="-10" b="1">
                <a:latin typeface="Arial"/>
                <a:cs typeface="Arial"/>
              </a:rPr>
              <a:t> </a:t>
            </a:r>
            <a:r>
              <a:rPr dirty="0" sz="2000" b="1">
                <a:latin typeface="Arial"/>
                <a:cs typeface="Arial"/>
              </a:rPr>
              <a:t>Predicates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937766" y="2474976"/>
            <a:ext cx="871855" cy="163195"/>
          </a:xfrm>
          <a:prstGeom prst="rect">
            <a:avLst/>
          </a:prstGeom>
          <a:solidFill>
            <a:srgbClr val="CCCCCC"/>
          </a:solidFill>
          <a:ln w="20574">
            <a:solidFill>
              <a:srgbClr val="FF0000"/>
            </a:solidFill>
          </a:ln>
        </p:spPr>
        <p:txBody>
          <a:bodyPr wrap="square" lIns="0" tIns="0" rIns="0" bIns="0" rtlCol="0" vert="horz">
            <a:spAutoFit/>
          </a:bodyPr>
          <a:lstStyle/>
          <a:p>
            <a:pPr marL="59055">
              <a:lnSpc>
                <a:spcPts val="1195"/>
              </a:lnSpc>
            </a:pPr>
            <a:r>
              <a:rPr dirty="0" sz="1300" spc="-20" b="1">
                <a:latin typeface="Courier New"/>
                <a:cs typeface="Courier New"/>
              </a:rPr>
              <a:t>DELETING</a:t>
            </a:r>
            <a:endParaRPr sz="1300">
              <a:latin typeface="Courier New"/>
              <a:cs typeface="Courier New"/>
            </a:endParaRPr>
          </a:p>
        </p:txBody>
      </p:sp>
      <p:sp>
        <p:nvSpPr>
          <p:cNvPr id="5" name="object 5"/>
          <p:cNvSpPr txBox="1"/>
          <p:nvPr/>
        </p:nvSpPr>
        <p:spPr>
          <a:xfrm>
            <a:off x="2251710" y="2964942"/>
            <a:ext cx="981075" cy="163830"/>
          </a:xfrm>
          <a:prstGeom prst="rect">
            <a:avLst/>
          </a:prstGeom>
          <a:solidFill>
            <a:srgbClr val="CCCCCC"/>
          </a:solidFill>
          <a:ln w="20574">
            <a:solidFill>
              <a:srgbClr val="FF0000"/>
            </a:solidFill>
          </a:ln>
        </p:spPr>
        <p:txBody>
          <a:bodyPr wrap="square" lIns="0" tIns="0" rIns="0" bIns="0" rtlCol="0" vert="horz">
            <a:spAutoFit/>
          </a:bodyPr>
          <a:lstStyle/>
          <a:p>
            <a:pPr marL="38735">
              <a:lnSpc>
                <a:spcPts val="1280"/>
              </a:lnSpc>
            </a:pPr>
            <a:r>
              <a:rPr dirty="0" sz="1300" spc="-15" b="1">
                <a:latin typeface="Courier New"/>
                <a:cs typeface="Courier New"/>
              </a:rPr>
              <a:t>INSERTING</a:t>
            </a:r>
            <a:endParaRPr sz="1300">
              <a:latin typeface="Courier New"/>
              <a:cs typeface="Courier New"/>
            </a:endParaRPr>
          </a:p>
        </p:txBody>
      </p:sp>
      <p:sp>
        <p:nvSpPr>
          <p:cNvPr id="6" name="object 6"/>
          <p:cNvSpPr txBox="1"/>
          <p:nvPr/>
        </p:nvSpPr>
        <p:spPr>
          <a:xfrm>
            <a:off x="2250948" y="3456432"/>
            <a:ext cx="1798320" cy="180975"/>
          </a:xfrm>
          <a:prstGeom prst="rect">
            <a:avLst/>
          </a:prstGeom>
          <a:solidFill>
            <a:srgbClr val="CCCCCC"/>
          </a:solidFill>
          <a:ln w="20574">
            <a:solidFill>
              <a:srgbClr val="FF0000"/>
            </a:solidFill>
          </a:ln>
        </p:spPr>
        <p:txBody>
          <a:bodyPr wrap="square" lIns="0" tIns="0" rIns="0" bIns="0" rtlCol="0" vert="horz">
            <a:spAutoFit/>
          </a:bodyPr>
          <a:lstStyle/>
          <a:p>
            <a:pPr marL="39370">
              <a:lnSpc>
                <a:spcPts val="1350"/>
              </a:lnSpc>
            </a:pPr>
            <a:r>
              <a:rPr dirty="0" sz="1300" spc="-20" b="1">
                <a:latin typeface="Courier New"/>
                <a:cs typeface="Courier New"/>
              </a:rPr>
              <a:t>UPDATING('SALARY')</a:t>
            </a:r>
            <a:endParaRPr sz="1300">
              <a:latin typeface="Courier New"/>
              <a:cs typeface="Courier New"/>
            </a:endParaRPr>
          </a:p>
        </p:txBody>
      </p:sp>
      <p:sp>
        <p:nvSpPr>
          <p:cNvPr id="7" name="object 7"/>
          <p:cNvSpPr txBox="1"/>
          <p:nvPr/>
        </p:nvSpPr>
        <p:spPr>
          <a:xfrm>
            <a:off x="1335786" y="1592580"/>
            <a:ext cx="5105400" cy="3378835"/>
          </a:xfrm>
          <a:prstGeom prst="rect">
            <a:avLst/>
          </a:prstGeom>
          <a:solidFill>
            <a:srgbClr val="CCCCCC"/>
          </a:solidFill>
          <a:ln w="20574">
            <a:solidFill>
              <a:srgbClr val="000000"/>
            </a:solidFill>
          </a:ln>
        </p:spPr>
        <p:txBody>
          <a:bodyPr wrap="square" lIns="0" tIns="33019" rIns="0" bIns="0" rtlCol="0" vert="horz">
            <a:spAutoFit/>
          </a:bodyPr>
          <a:lstStyle/>
          <a:p>
            <a:pPr marL="76200" marR="431165">
              <a:lnSpc>
                <a:spcPts val="1310"/>
              </a:lnSpc>
              <a:spcBef>
                <a:spcPts val="259"/>
              </a:spcBef>
            </a:pPr>
            <a:r>
              <a:rPr dirty="0" sz="1300" spc="-15" b="1">
                <a:latin typeface="Courier New"/>
                <a:cs typeface="Courier New"/>
              </a:rPr>
              <a:t>CREATE OR REPLACE TRIGGER </a:t>
            </a:r>
            <a:r>
              <a:rPr dirty="0" sz="1300" spc="-20" b="1">
                <a:latin typeface="Courier New"/>
                <a:cs typeface="Courier New"/>
              </a:rPr>
              <a:t>secure_emp BEFORE  </a:t>
            </a:r>
            <a:r>
              <a:rPr dirty="0" sz="1300" spc="-15" b="1">
                <a:latin typeface="Courier New"/>
                <a:cs typeface="Courier New"/>
              </a:rPr>
              <a:t>INSERT OR UPDATE OR DELETE ON employees </a:t>
            </a:r>
            <a:r>
              <a:rPr dirty="0" sz="1300" spc="-20" b="1">
                <a:latin typeface="Courier New"/>
                <a:cs typeface="Courier New"/>
              </a:rPr>
              <a:t>BEGIN  </a:t>
            </a:r>
            <a:r>
              <a:rPr dirty="0" sz="1300" spc="-15" b="1">
                <a:latin typeface="Courier New"/>
                <a:cs typeface="Courier New"/>
              </a:rPr>
              <a:t>IF </a:t>
            </a:r>
            <a:r>
              <a:rPr dirty="0" sz="1300" spc="-20" b="1">
                <a:latin typeface="Courier New"/>
                <a:cs typeface="Courier New"/>
              </a:rPr>
              <a:t>(TO_CHAR(SYSDATE,'DY') </a:t>
            </a:r>
            <a:r>
              <a:rPr dirty="0" sz="1300" spc="-15" b="1">
                <a:latin typeface="Courier New"/>
                <a:cs typeface="Courier New"/>
              </a:rPr>
              <a:t>IN ('SAT','SUN'))</a:t>
            </a:r>
            <a:r>
              <a:rPr dirty="0" sz="1300" spc="25" b="1">
                <a:latin typeface="Courier New"/>
                <a:cs typeface="Courier New"/>
              </a:rPr>
              <a:t> </a:t>
            </a:r>
            <a:r>
              <a:rPr dirty="0" sz="1300" spc="-15" b="1">
                <a:latin typeface="Courier New"/>
                <a:cs typeface="Courier New"/>
              </a:rPr>
              <a:t>OR</a:t>
            </a:r>
            <a:endParaRPr sz="1300">
              <a:latin typeface="Courier New"/>
              <a:cs typeface="Courier New"/>
            </a:endParaRPr>
          </a:p>
          <a:p>
            <a:pPr marL="368300">
              <a:lnSpc>
                <a:spcPts val="1200"/>
              </a:lnSpc>
            </a:pPr>
            <a:r>
              <a:rPr dirty="0" sz="1300" spc="-15" b="1">
                <a:latin typeface="Courier New"/>
                <a:cs typeface="Courier New"/>
              </a:rPr>
              <a:t>(TO_CHAR(SYSDATE,'HH24')</a:t>
            </a:r>
            <a:endParaRPr sz="1300">
              <a:latin typeface="Courier New"/>
              <a:cs typeface="Courier New"/>
            </a:endParaRPr>
          </a:p>
          <a:p>
            <a:pPr marL="759460">
              <a:lnSpc>
                <a:spcPts val="1315"/>
              </a:lnSpc>
            </a:pPr>
            <a:r>
              <a:rPr dirty="0" sz="1300" spc="-15" b="1">
                <a:latin typeface="Courier New"/>
                <a:cs typeface="Courier New"/>
              </a:rPr>
              <a:t>NOT BETWEEN '08' AND '18')</a:t>
            </a:r>
            <a:r>
              <a:rPr dirty="0" sz="1300" spc="-60" b="1">
                <a:latin typeface="Courier New"/>
                <a:cs typeface="Courier New"/>
              </a:rPr>
              <a:t> </a:t>
            </a:r>
            <a:r>
              <a:rPr dirty="0" sz="1300" spc="-20" b="1">
                <a:latin typeface="Courier New"/>
                <a:cs typeface="Courier New"/>
              </a:rPr>
              <a:t>THEN</a:t>
            </a:r>
            <a:endParaRPr sz="1300">
              <a:latin typeface="Courier New"/>
              <a:cs typeface="Courier New"/>
            </a:endParaRPr>
          </a:p>
          <a:p>
            <a:pPr marL="368300">
              <a:lnSpc>
                <a:spcPts val="1315"/>
              </a:lnSpc>
              <a:tabLst>
                <a:tab pos="1539875" algn="l"/>
              </a:tabLst>
            </a:pPr>
            <a:r>
              <a:rPr dirty="0" sz="1300" spc="-15" b="1">
                <a:latin typeface="Courier New"/>
                <a:cs typeface="Courier New"/>
              </a:rPr>
              <a:t>IF	THEN</a:t>
            </a:r>
            <a:r>
              <a:rPr dirty="0" sz="1300" spc="-25" b="1">
                <a:latin typeface="Courier New"/>
                <a:cs typeface="Courier New"/>
              </a:rPr>
              <a:t> </a:t>
            </a:r>
            <a:r>
              <a:rPr dirty="0" sz="1300" spc="-20" b="1">
                <a:latin typeface="Courier New"/>
                <a:cs typeface="Courier New"/>
              </a:rPr>
              <a:t>RAISE_APPLICATION_ERROR(</a:t>
            </a:r>
            <a:endParaRPr sz="1300">
              <a:latin typeface="Courier New"/>
              <a:cs typeface="Courier New"/>
            </a:endParaRPr>
          </a:p>
          <a:p>
            <a:pPr marL="1149985" marR="139065" indent="-683895">
              <a:lnSpc>
                <a:spcPts val="1310"/>
              </a:lnSpc>
              <a:spcBef>
                <a:spcPts val="130"/>
              </a:spcBef>
            </a:pPr>
            <a:r>
              <a:rPr dirty="0" sz="1300" spc="-20" b="1">
                <a:latin typeface="Courier New"/>
                <a:cs typeface="Courier New"/>
              </a:rPr>
              <a:t>-20502,'You </a:t>
            </a:r>
            <a:r>
              <a:rPr dirty="0" sz="1300" spc="-15" b="1">
                <a:latin typeface="Courier New"/>
                <a:cs typeface="Courier New"/>
              </a:rPr>
              <a:t>may delete from EMPLOYEES table'||  'only during business</a:t>
            </a:r>
            <a:r>
              <a:rPr dirty="0" sz="1300" spc="-45" b="1">
                <a:latin typeface="Courier New"/>
                <a:cs typeface="Courier New"/>
              </a:rPr>
              <a:t> </a:t>
            </a:r>
            <a:r>
              <a:rPr dirty="0" sz="1300" spc="-20" b="1">
                <a:latin typeface="Courier New"/>
                <a:cs typeface="Courier New"/>
              </a:rPr>
              <a:t>hours.');</a:t>
            </a:r>
            <a:endParaRPr sz="1300">
              <a:latin typeface="Courier New"/>
              <a:cs typeface="Courier New"/>
            </a:endParaRPr>
          </a:p>
          <a:p>
            <a:pPr marL="368300">
              <a:lnSpc>
                <a:spcPts val="1195"/>
              </a:lnSpc>
              <a:tabLst>
                <a:tab pos="1931035" algn="l"/>
              </a:tabLst>
            </a:pPr>
            <a:r>
              <a:rPr dirty="0" sz="1300" spc="-15" b="1">
                <a:latin typeface="Courier New"/>
                <a:cs typeface="Courier New"/>
              </a:rPr>
              <a:t>ELSIF	</a:t>
            </a:r>
            <a:r>
              <a:rPr dirty="0" sz="1300" spc="-10" b="1">
                <a:latin typeface="Courier New"/>
                <a:cs typeface="Courier New"/>
              </a:rPr>
              <a:t>THEN</a:t>
            </a:r>
            <a:r>
              <a:rPr dirty="0" sz="1300" spc="-25" b="1">
                <a:latin typeface="Courier New"/>
                <a:cs typeface="Courier New"/>
              </a:rPr>
              <a:t> </a:t>
            </a:r>
            <a:r>
              <a:rPr dirty="0" sz="1300" spc="-20" b="1">
                <a:latin typeface="Courier New"/>
                <a:cs typeface="Courier New"/>
              </a:rPr>
              <a:t>RAISE_APPLICATION_ERROR(</a:t>
            </a:r>
            <a:endParaRPr sz="1300">
              <a:latin typeface="Courier New"/>
              <a:cs typeface="Courier New"/>
            </a:endParaRPr>
          </a:p>
          <a:p>
            <a:pPr marL="1149985" marR="139700" indent="-683895">
              <a:lnSpc>
                <a:spcPts val="1310"/>
              </a:lnSpc>
              <a:spcBef>
                <a:spcPts val="125"/>
              </a:spcBef>
            </a:pPr>
            <a:r>
              <a:rPr dirty="0" sz="1300" spc="-20" b="1">
                <a:latin typeface="Courier New"/>
                <a:cs typeface="Courier New"/>
              </a:rPr>
              <a:t>-20500,'You </a:t>
            </a:r>
            <a:r>
              <a:rPr dirty="0" sz="1300" spc="-15" b="1">
                <a:latin typeface="Courier New"/>
                <a:cs typeface="Courier New"/>
              </a:rPr>
              <a:t>may insert into EMPLOYEES </a:t>
            </a:r>
            <a:r>
              <a:rPr dirty="0" sz="1300" spc="-20" b="1">
                <a:latin typeface="Courier New"/>
                <a:cs typeface="Courier New"/>
              </a:rPr>
              <a:t>table'||  </a:t>
            </a:r>
            <a:r>
              <a:rPr dirty="0" sz="1300" spc="-15" b="1">
                <a:latin typeface="Courier New"/>
                <a:cs typeface="Courier New"/>
              </a:rPr>
              <a:t>'only during business</a:t>
            </a:r>
            <a:r>
              <a:rPr dirty="0" sz="1300" spc="-45" b="1">
                <a:latin typeface="Courier New"/>
                <a:cs typeface="Courier New"/>
              </a:rPr>
              <a:t> </a:t>
            </a:r>
            <a:r>
              <a:rPr dirty="0" sz="1300" spc="-20" b="1">
                <a:latin typeface="Courier New"/>
                <a:cs typeface="Courier New"/>
              </a:rPr>
              <a:t>hours.');</a:t>
            </a:r>
            <a:endParaRPr sz="1300">
              <a:latin typeface="Courier New"/>
              <a:cs typeface="Courier New"/>
            </a:endParaRPr>
          </a:p>
          <a:p>
            <a:pPr marL="368300">
              <a:lnSpc>
                <a:spcPts val="1195"/>
              </a:lnSpc>
              <a:tabLst>
                <a:tab pos="2809240" algn="l"/>
              </a:tabLst>
            </a:pPr>
            <a:r>
              <a:rPr dirty="0" sz="1300" spc="-15" b="1">
                <a:latin typeface="Courier New"/>
                <a:cs typeface="Courier New"/>
              </a:rPr>
              <a:t>ELSIF	</a:t>
            </a:r>
            <a:r>
              <a:rPr dirty="0" sz="1300" spc="-20" b="1">
                <a:latin typeface="Courier New"/>
                <a:cs typeface="Courier New"/>
              </a:rPr>
              <a:t>THEN</a:t>
            </a:r>
            <a:endParaRPr sz="1300">
              <a:latin typeface="Courier New"/>
              <a:cs typeface="Courier New"/>
            </a:endParaRPr>
          </a:p>
          <a:p>
            <a:pPr marL="466725">
              <a:lnSpc>
                <a:spcPts val="1315"/>
              </a:lnSpc>
            </a:pPr>
            <a:r>
              <a:rPr dirty="0" sz="1300" spc="-20" b="1">
                <a:latin typeface="Courier New"/>
                <a:cs typeface="Courier New"/>
              </a:rPr>
              <a:t>RAISE_APPLICATION_ERROR(-20503, </a:t>
            </a:r>
            <a:r>
              <a:rPr dirty="0" sz="1300" spc="-15" b="1">
                <a:latin typeface="Courier New"/>
                <a:cs typeface="Courier New"/>
              </a:rPr>
              <a:t>'You may</a:t>
            </a:r>
            <a:r>
              <a:rPr dirty="0" sz="1300" spc="-5" b="1">
                <a:latin typeface="Courier New"/>
                <a:cs typeface="Courier New"/>
              </a:rPr>
              <a:t> </a:t>
            </a:r>
            <a:r>
              <a:rPr dirty="0" sz="1300" spc="-20" b="1">
                <a:latin typeface="Courier New"/>
                <a:cs typeface="Courier New"/>
              </a:rPr>
              <a:t>'||</a:t>
            </a:r>
            <a:endParaRPr sz="1300">
              <a:latin typeface="Courier New"/>
              <a:cs typeface="Courier New"/>
            </a:endParaRPr>
          </a:p>
          <a:p>
            <a:pPr marL="368300" indent="195580">
              <a:lnSpc>
                <a:spcPts val="1315"/>
              </a:lnSpc>
            </a:pPr>
            <a:r>
              <a:rPr dirty="0" sz="1300" spc="-15" b="1">
                <a:latin typeface="Courier New"/>
                <a:cs typeface="Courier New"/>
              </a:rPr>
              <a:t>'update SALARY only during business</a:t>
            </a:r>
            <a:r>
              <a:rPr dirty="0" sz="1300" spc="-55" b="1">
                <a:latin typeface="Courier New"/>
                <a:cs typeface="Courier New"/>
              </a:rPr>
              <a:t> </a:t>
            </a:r>
            <a:r>
              <a:rPr dirty="0" sz="1300" spc="-15" b="1">
                <a:latin typeface="Courier New"/>
                <a:cs typeface="Courier New"/>
              </a:rPr>
              <a:t>hours.');</a:t>
            </a:r>
            <a:endParaRPr sz="1300">
              <a:latin typeface="Courier New"/>
              <a:cs typeface="Courier New"/>
            </a:endParaRPr>
          </a:p>
          <a:p>
            <a:pPr marL="368300">
              <a:lnSpc>
                <a:spcPts val="1315"/>
              </a:lnSpc>
            </a:pPr>
            <a:r>
              <a:rPr dirty="0" sz="1300" spc="-15" b="1">
                <a:latin typeface="Courier New"/>
                <a:cs typeface="Courier New"/>
              </a:rPr>
              <a:t>ELSE </a:t>
            </a:r>
            <a:r>
              <a:rPr dirty="0" sz="1300" spc="-20" b="1">
                <a:latin typeface="Courier New"/>
                <a:cs typeface="Courier New"/>
              </a:rPr>
              <a:t>RAISE_APPLICATION_ERROR(-20504,'You</a:t>
            </a:r>
            <a:r>
              <a:rPr dirty="0" sz="1300" spc="55" b="1">
                <a:latin typeface="Courier New"/>
                <a:cs typeface="Courier New"/>
              </a:rPr>
              <a:t> </a:t>
            </a:r>
            <a:r>
              <a:rPr dirty="0" sz="1300" spc="-20" b="1">
                <a:latin typeface="Courier New"/>
                <a:cs typeface="Courier New"/>
              </a:rPr>
              <a:t>may'||</a:t>
            </a:r>
            <a:endParaRPr sz="1300">
              <a:latin typeface="Courier New"/>
              <a:cs typeface="Courier New"/>
            </a:endParaRPr>
          </a:p>
          <a:p>
            <a:pPr marL="564515" marR="725805">
              <a:lnSpc>
                <a:spcPts val="1310"/>
              </a:lnSpc>
              <a:spcBef>
                <a:spcPts val="130"/>
              </a:spcBef>
            </a:pPr>
            <a:r>
              <a:rPr dirty="0" sz="1300" spc="-10" b="1">
                <a:latin typeface="Courier New"/>
                <a:cs typeface="Courier New"/>
              </a:rPr>
              <a:t>' </a:t>
            </a:r>
            <a:r>
              <a:rPr dirty="0" sz="1300" spc="-15" b="1">
                <a:latin typeface="Courier New"/>
                <a:cs typeface="Courier New"/>
              </a:rPr>
              <a:t>update EMPLOYEES table only </a:t>
            </a:r>
            <a:r>
              <a:rPr dirty="0" sz="1300" spc="-20" b="1">
                <a:latin typeface="Courier New"/>
                <a:cs typeface="Courier New"/>
              </a:rPr>
              <a:t>during'||  </a:t>
            </a:r>
            <a:r>
              <a:rPr dirty="0" sz="1300" spc="-10" b="1">
                <a:latin typeface="Courier New"/>
                <a:cs typeface="Courier New"/>
              </a:rPr>
              <a:t>' </a:t>
            </a:r>
            <a:r>
              <a:rPr dirty="0" sz="1300" spc="-15" b="1">
                <a:latin typeface="Courier New"/>
                <a:cs typeface="Courier New"/>
              </a:rPr>
              <a:t>normal</a:t>
            </a:r>
            <a:r>
              <a:rPr dirty="0" sz="1300" spc="-35" b="1">
                <a:latin typeface="Courier New"/>
                <a:cs typeface="Courier New"/>
              </a:rPr>
              <a:t> </a:t>
            </a:r>
            <a:r>
              <a:rPr dirty="0" sz="1300" spc="-20" b="1">
                <a:latin typeface="Courier New"/>
                <a:cs typeface="Courier New"/>
              </a:rPr>
              <a:t>hours.');</a:t>
            </a:r>
            <a:endParaRPr sz="1300">
              <a:latin typeface="Courier New"/>
              <a:cs typeface="Courier New"/>
            </a:endParaRPr>
          </a:p>
          <a:p>
            <a:pPr marL="75565" marR="4045585" indent="292100">
              <a:lnSpc>
                <a:spcPts val="1310"/>
              </a:lnSpc>
              <a:spcBef>
                <a:spcPts val="10"/>
              </a:spcBef>
            </a:pPr>
            <a:r>
              <a:rPr dirty="0" sz="1300" spc="-15" b="1">
                <a:latin typeface="Courier New"/>
                <a:cs typeface="Courier New"/>
              </a:rPr>
              <a:t>END</a:t>
            </a:r>
            <a:r>
              <a:rPr dirty="0" sz="1300" spc="-100" b="1">
                <a:latin typeface="Courier New"/>
                <a:cs typeface="Courier New"/>
              </a:rPr>
              <a:t> </a:t>
            </a:r>
            <a:r>
              <a:rPr dirty="0" sz="1300" spc="-20" b="1">
                <a:latin typeface="Courier New"/>
                <a:cs typeface="Courier New"/>
              </a:rPr>
              <a:t>IF;</a:t>
            </a:r>
            <a:endParaRPr sz="1300">
              <a:latin typeface="Courier New"/>
              <a:cs typeface="Courier New"/>
            </a:endParaRPr>
          </a:p>
          <a:p>
            <a:pPr marL="75565" marR="4045585">
              <a:lnSpc>
                <a:spcPts val="1310"/>
              </a:lnSpc>
              <a:spcBef>
                <a:spcPts val="5"/>
              </a:spcBef>
            </a:pPr>
            <a:r>
              <a:rPr dirty="0" sz="1300" spc="-15" b="1">
                <a:latin typeface="Courier New"/>
                <a:cs typeface="Courier New"/>
              </a:rPr>
              <a:t>END</a:t>
            </a:r>
            <a:r>
              <a:rPr dirty="0" sz="1300" spc="-40" b="1">
                <a:latin typeface="Courier New"/>
                <a:cs typeface="Courier New"/>
              </a:rPr>
              <a:t> </a:t>
            </a:r>
            <a:r>
              <a:rPr dirty="0" sz="1300" spc="-20" b="1">
                <a:latin typeface="Courier New"/>
                <a:cs typeface="Courier New"/>
              </a:rPr>
              <a:t>IF;</a:t>
            </a:r>
            <a:endParaRPr sz="1300">
              <a:latin typeface="Courier New"/>
              <a:cs typeface="Courier New"/>
            </a:endParaRPr>
          </a:p>
          <a:p>
            <a:pPr marL="75565" marR="4045585">
              <a:lnSpc>
                <a:spcPts val="1310"/>
              </a:lnSpc>
              <a:spcBef>
                <a:spcPts val="5"/>
              </a:spcBef>
            </a:pPr>
            <a:r>
              <a:rPr dirty="0" sz="1300" spc="-20" b="1">
                <a:latin typeface="Courier New"/>
                <a:cs typeface="Courier New"/>
              </a:rPr>
              <a:t>END;</a:t>
            </a:r>
            <a:endParaRPr sz="1300">
              <a:latin typeface="Courier New"/>
              <a:cs typeface="Courier New"/>
            </a:endParaRPr>
          </a:p>
        </p:txBody>
      </p:sp>
      <p:sp>
        <p:nvSpPr>
          <p:cNvPr id="8" name="object 8"/>
          <p:cNvSpPr txBox="1"/>
          <p:nvPr/>
        </p:nvSpPr>
        <p:spPr>
          <a:xfrm>
            <a:off x="743204" y="5609382"/>
            <a:ext cx="5958840" cy="162623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Combining </a:t>
            </a:r>
            <a:r>
              <a:rPr dirty="0" sz="1300" spc="5" b="1">
                <a:latin typeface="Arial"/>
                <a:cs typeface="Arial"/>
              </a:rPr>
              <a:t>Triggering</a:t>
            </a:r>
            <a:r>
              <a:rPr dirty="0" sz="1300" b="1">
                <a:latin typeface="Arial"/>
                <a:cs typeface="Arial"/>
              </a:rPr>
              <a:t> </a:t>
            </a:r>
            <a:r>
              <a:rPr dirty="0" sz="1300" spc="10" b="1">
                <a:latin typeface="Arial"/>
                <a:cs typeface="Arial"/>
              </a:rPr>
              <a:t>Events</a:t>
            </a:r>
            <a:endParaRPr sz="1300">
              <a:latin typeface="Arial"/>
              <a:cs typeface="Arial"/>
            </a:endParaRPr>
          </a:p>
          <a:p>
            <a:pPr marL="137795" marR="5080">
              <a:lnSpc>
                <a:spcPct val="101299"/>
              </a:lnSpc>
              <a:spcBef>
                <a:spcPts val="370"/>
              </a:spcBef>
            </a:pP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combine </a:t>
            </a:r>
            <a:r>
              <a:rPr dirty="0" sz="1300" spc="5">
                <a:latin typeface="Times New Roman"/>
                <a:cs typeface="Times New Roman"/>
              </a:rPr>
              <a:t>several triggering events into one </a:t>
            </a:r>
            <a:r>
              <a:rPr dirty="0" sz="1300" spc="10">
                <a:latin typeface="Times New Roman"/>
                <a:cs typeface="Times New Roman"/>
              </a:rPr>
              <a:t>by </a:t>
            </a:r>
            <a:r>
              <a:rPr dirty="0" sz="1300" spc="5">
                <a:latin typeface="Times New Roman"/>
                <a:cs typeface="Times New Roman"/>
              </a:rPr>
              <a:t>taking advantage of the special  conditional predicates </a:t>
            </a:r>
            <a:r>
              <a:rPr dirty="0" sz="1300" spc="10">
                <a:latin typeface="Courier New"/>
                <a:cs typeface="Courier New"/>
              </a:rPr>
              <a:t>INSERTING</a:t>
            </a:r>
            <a:r>
              <a:rPr dirty="0" sz="1300" spc="10">
                <a:latin typeface="Times New Roman"/>
                <a:cs typeface="Times New Roman"/>
              </a:rPr>
              <a:t>, </a:t>
            </a:r>
            <a:r>
              <a:rPr dirty="0" sz="1300" spc="10">
                <a:latin typeface="Courier New"/>
                <a:cs typeface="Courier New"/>
              </a:rPr>
              <a:t>UPDATING</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DELETING </a:t>
            </a:r>
            <a:r>
              <a:rPr dirty="0" sz="1300" spc="5">
                <a:latin typeface="Times New Roman"/>
                <a:cs typeface="Times New Roman"/>
              </a:rPr>
              <a:t>within the trigger  body.</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Example</a:t>
            </a:r>
            <a:endParaRPr sz="1300">
              <a:latin typeface="Times New Roman"/>
              <a:cs typeface="Times New Roman"/>
            </a:endParaRPr>
          </a:p>
          <a:p>
            <a:pPr marL="137795" marR="24130">
              <a:lnSpc>
                <a:spcPct val="106500"/>
              </a:lnSpc>
              <a:spcBef>
                <a:spcPts val="240"/>
              </a:spcBef>
            </a:pPr>
            <a:r>
              <a:rPr dirty="0" sz="1300" spc="5">
                <a:latin typeface="Times New Roman"/>
                <a:cs typeface="Times New Roman"/>
              </a:rPr>
              <a:t>Create </a:t>
            </a:r>
            <a:r>
              <a:rPr dirty="0" sz="1300" spc="10">
                <a:latin typeface="Times New Roman"/>
                <a:cs typeface="Times New Roman"/>
              </a:rPr>
              <a:t>one </a:t>
            </a:r>
            <a:r>
              <a:rPr dirty="0" sz="1300" spc="5">
                <a:latin typeface="Times New Roman"/>
                <a:cs typeface="Times New Roman"/>
              </a:rPr>
              <a:t>trigger to restrict </a:t>
            </a:r>
            <a:r>
              <a:rPr dirty="0" sz="1300" spc="10">
                <a:latin typeface="Times New Roman"/>
                <a:cs typeface="Times New Roman"/>
              </a:rPr>
              <a:t>all </a:t>
            </a:r>
            <a:r>
              <a:rPr dirty="0" sz="1300" spc="5">
                <a:latin typeface="Times New Roman"/>
                <a:cs typeface="Times New Roman"/>
              </a:rPr>
              <a:t>data manipulation events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EMPLOYEES</a:t>
            </a:r>
            <a:r>
              <a:rPr dirty="0" sz="1300" spc="-340">
                <a:latin typeface="Courier New"/>
                <a:cs typeface="Courier New"/>
              </a:rPr>
              <a:t> </a:t>
            </a:r>
            <a:r>
              <a:rPr dirty="0" sz="1300" spc="5">
                <a:latin typeface="Times New Roman"/>
                <a:cs typeface="Times New Roman"/>
              </a:rPr>
              <a:t>table to  certain business hours, </a:t>
            </a:r>
            <a:r>
              <a:rPr dirty="0" sz="1300" spc="10">
                <a:latin typeface="Times New Roman"/>
                <a:cs typeface="Times New Roman"/>
              </a:rPr>
              <a:t>Monday </a:t>
            </a:r>
            <a:r>
              <a:rPr dirty="0" sz="1300" spc="5">
                <a:latin typeface="Times New Roman"/>
                <a:cs typeface="Times New Roman"/>
              </a:rPr>
              <a:t>through</a:t>
            </a:r>
            <a:r>
              <a:rPr dirty="0" sz="1300">
                <a:latin typeface="Times New Roman"/>
                <a:cs typeface="Times New Roman"/>
              </a:rPr>
              <a:t> </a:t>
            </a:r>
            <a:r>
              <a:rPr dirty="0" sz="1300" spc="5">
                <a:latin typeface="Times New Roman"/>
                <a:cs typeface="Times New Roman"/>
              </a:rPr>
              <a:t>Friday.</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DML Row</a:t>
            </a:r>
            <a:r>
              <a:rPr dirty="0" sz="2000" b="1">
                <a:latin typeface="Arial"/>
                <a:cs typeface="Arial"/>
              </a:rPr>
              <a:t> </a:t>
            </a:r>
            <a:r>
              <a:rPr dirty="0" sz="2000" spc="-5" b="1">
                <a:latin typeface="Arial"/>
                <a:cs typeface="Arial"/>
              </a:rPr>
              <a:t>Trigger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14</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017014"/>
            <a:ext cx="5105400" cy="2157730"/>
          </a:xfrm>
          <a:prstGeom prst="rect">
            <a:avLst/>
          </a:prstGeom>
          <a:solidFill>
            <a:srgbClr val="CCCCCC"/>
          </a:solidFill>
          <a:ln w="20574">
            <a:solidFill>
              <a:srgbClr val="000000"/>
            </a:solidFill>
          </a:ln>
        </p:spPr>
        <p:txBody>
          <a:bodyPr wrap="square" lIns="0" tIns="27305" rIns="0" bIns="0" rtlCol="0" vert="horz">
            <a:spAutoFit/>
          </a:bodyPr>
          <a:lstStyle/>
          <a:p>
            <a:pPr marL="76200" marR="530225">
              <a:lnSpc>
                <a:spcPct val="94000"/>
              </a:lnSpc>
              <a:spcBef>
                <a:spcPts val="215"/>
              </a:spcBef>
            </a:pPr>
            <a:r>
              <a:rPr dirty="0" sz="1300" spc="-15" b="1">
                <a:latin typeface="Courier New"/>
                <a:cs typeface="Courier New"/>
              </a:rPr>
              <a:t>CREATE OR REPLACE TRIGGER </a:t>
            </a:r>
            <a:r>
              <a:rPr dirty="0" sz="1300" spc="-20" b="1">
                <a:latin typeface="Courier New"/>
                <a:cs typeface="Courier New"/>
              </a:rPr>
              <a:t>restrict_salary  </a:t>
            </a:r>
            <a:r>
              <a:rPr dirty="0" sz="1300" spc="-15" b="1">
                <a:latin typeface="Courier New"/>
                <a:cs typeface="Courier New"/>
              </a:rPr>
              <a:t>BEFORE INSERT OR UPDATE OF salary ON </a:t>
            </a:r>
            <a:r>
              <a:rPr dirty="0" sz="1300" spc="-20" b="1">
                <a:latin typeface="Courier New"/>
                <a:cs typeface="Courier New"/>
              </a:rPr>
              <a:t>employees  </a:t>
            </a:r>
            <a:r>
              <a:rPr dirty="0" sz="1300" spc="-15" b="1">
                <a:latin typeface="Courier New"/>
                <a:cs typeface="Courier New"/>
              </a:rPr>
              <a:t>FOR EACH</a:t>
            </a:r>
            <a:r>
              <a:rPr dirty="0" sz="1300" spc="-20" b="1">
                <a:latin typeface="Courier New"/>
                <a:cs typeface="Courier New"/>
              </a:rPr>
              <a:t> ROW</a:t>
            </a:r>
            <a:endParaRPr sz="1300">
              <a:latin typeface="Courier New"/>
              <a:cs typeface="Courier New"/>
            </a:endParaRPr>
          </a:p>
          <a:p>
            <a:pPr marL="76200">
              <a:lnSpc>
                <a:spcPts val="1420"/>
              </a:lnSpc>
            </a:pPr>
            <a:r>
              <a:rPr dirty="0" sz="1300" spc="-15" b="1">
                <a:latin typeface="Courier New"/>
                <a:cs typeface="Courier New"/>
              </a:rPr>
              <a:t>BEGIN</a:t>
            </a:r>
            <a:endParaRPr sz="1300">
              <a:latin typeface="Courier New"/>
              <a:cs typeface="Courier New"/>
            </a:endParaRPr>
          </a:p>
          <a:p>
            <a:pPr marL="466725" marR="529590" indent="-196215">
              <a:lnSpc>
                <a:spcPts val="1460"/>
              </a:lnSpc>
              <a:spcBef>
                <a:spcPts val="85"/>
              </a:spcBef>
            </a:pPr>
            <a:r>
              <a:rPr dirty="0" sz="1300" spc="-15" b="1">
                <a:latin typeface="Courier New"/>
                <a:cs typeface="Courier New"/>
              </a:rPr>
              <a:t>IF NOT </a:t>
            </a:r>
            <a:r>
              <a:rPr dirty="0" sz="1300" spc="-20" b="1">
                <a:latin typeface="Courier New"/>
                <a:cs typeface="Courier New"/>
              </a:rPr>
              <a:t>(:NEW.job_id </a:t>
            </a:r>
            <a:r>
              <a:rPr dirty="0" sz="1300" spc="-15" b="1">
                <a:latin typeface="Courier New"/>
                <a:cs typeface="Courier New"/>
              </a:rPr>
              <a:t>IN </a:t>
            </a:r>
            <a:r>
              <a:rPr dirty="0" sz="1300" spc="-20" b="1">
                <a:latin typeface="Courier New"/>
                <a:cs typeface="Courier New"/>
              </a:rPr>
              <a:t>('AD_PRES', 'AD_VP'))  </a:t>
            </a:r>
            <a:r>
              <a:rPr dirty="0" sz="1300" spc="-15" b="1">
                <a:latin typeface="Courier New"/>
                <a:cs typeface="Courier New"/>
              </a:rPr>
              <a:t>AND </a:t>
            </a:r>
            <a:r>
              <a:rPr dirty="0" sz="1300" spc="-20" b="1">
                <a:latin typeface="Courier New"/>
                <a:cs typeface="Courier New"/>
              </a:rPr>
              <a:t>:NEW.salary </a:t>
            </a:r>
            <a:r>
              <a:rPr dirty="0" sz="1300" spc="-10" b="1">
                <a:latin typeface="Courier New"/>
                <a:cs typeface="Courier New"/>
              </a:rPr>
              <a:t>&gt; </a:t>
            </a:r>
            <a:r>
              <a:rPr dirty="0" sz="1300" spc="-15" b="1">
                <a:latin typeface="Courier New"/>
                <a:cs typeface="Courier New"/>
              </a:rPr>
              <a:t>15000 </a:t>
            </a:r>
            <a:r>
              <a:rPr dirty="0" sz="1300" spc="-20" b="1">
                <a:latin typeface="Courier New"/>
                <a:cs typeface="Courier New"/>
              </a:rPr>
              <a:t>THEN  RAISE_APPLICATION_ERROR (-20202,</a:t>
            </a:r>
            <a:endParaRPr sz="1300">
              <a:latin typeface="Courier New"/>
              <a:cs typeface="Courier New"/>
            </a:endParaRPr>
          </a:p>
          <a:p>
            <a:pPr marL="271145" marR="237490" indent="390525">
              <a:lnSpc>
                <a:spcPts val="1460"/>
              </a:lnSpc>
              <a:spcBef>
                <a:spcPts val="20"/>
              </a:spcBef>
            </a:pPr>
            <a:r>
              <a:rPr dirty="0" sz="1300" spc="-15" b="1">
                <a:latin typeface="Courier New"/>
                <a:cs typeface="Courier New"/>
              </a:rPr>
              <a:t>'Employee cannot earn more than </a:t>
            </a:r>
            <a:r>
              <a:rPr dirty="0" sz="1300" spc="-20" b="1">
                <a:latin typeface="Courier New"/>
                <a:cs typeface="Courier New"/>
              </a:rPr>
              <a:t>$15,000.');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6200">
              <a:lnSpc>
                <a:spcPts val="1390"/>
              </a:lnSpc>
            </a:pPr>
            <a:r>
              <a:rPr dirty="0" sz="1300" spc="-20" b="1">
                <a:latin typeface="Courier New"/>
                <a:cs typeface="Courier New"/>
              </a:rPr>
              <a:t>END;</a:t>
            </a:r>
            <a:endParaRPr sz="1300">
              <a:latin typeface="Courier New"/>
              <a:cs typeface="Courier New"/>
            </a:endParaRPr>
          </a:p>
          <a:p>
            <a:pPr marL="76200">
              <a:lnSpc>
                <a:spcPts val="151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55904" y="5619272"/>
            <a:ext cx="6254750" cy="2715895"/>
          </a:xfrm>
          <a:prstGeom prst="rect">
            <a:avLst/>
          </a:prstGeom>
        </p:spPr>
        <p:txBody>
          <a:bodyPr wrap="square" lIns="0" tIns="51435" rIns="0" bIns="0" rtlCol="0" vert="horz">
            <a:spAutoFit/>
          </a:bodyPr>
          <a:lstStyle/>
          <a:p>
            <a:pPr>
              <a:lnSpc>
                <a:spcPct val="100000"/>
              </a:lnSpc>
              <a:spcBef>
                <a:spcPts val="405"/>
              </a:spcBef>
            </a:pPr>
            <a:r>
              <a:rPr dirty="0" sz="1300" spc="5" b="1">
                <a:latin typeface="Arial"/>
                <a:cs typeface="Arial"/>
              </a:rPr>
              <a:t>Creating </a:t>
            </a:r>
            <a:r>
              <a:rPr dirty="0" sz="1300" spc="10" b="1">
                <a:latin typeface="Arial"/>
                <a:cs typeface="Arial"/>
              </a:rPr>
              <a:t>a DML Row</a:t>
            </a:r>
            <a:r>
              <a:rPr dirty="0" sz="1300" spc="5" b="1">
                <a:latin typeface="Arial"/>
                <a:cs typeface="Arial"/>
              </a:rPr>
              <a:t> Trigger</a:t>
            </a:r>
            <a:endParaRPr sz="1300">
              <a:latin typeface="Arial"/>
              <a:cs typeface="Arial"/>
            </a:endParaRPr>
          </a:p>
          <a:p>
            <a:pPr marL="125730" marR="264160">
              <a:lnSpc>
                <a:spcPct val="106100"/>
              </a:lnSpc>
              <a:spcBef>
                <a:spcPts val="219"/>
              </a:spcBef>
            </a:pPr>
            <a:r>
              <a:rPr dirty="0" sz="1300" spc="10">
                <a:latin typeface="Times New Roman"/>
                <a:cs typeface="Times New Roman"/>
              </a:rPr>
              <a:t>You </a:t>
            </a:r>
            <a:r>
              <a:rPr dirty="0" sz="1300" spc="5">
                <a:latin typeface="Times New Roman"/>
                <a:cs typeface="Times New Roman"/>
              </a:rPr>
              <a:t>can create a </a:t>
            </a:r>
            <a:r>
              <a:rPr dirty="0" sz="1300" spc="15">
                <a:latin typeface="Courier New"/>
                <a:cs typeface="Courier New"/>
              </a:rPr>
              <a:t>BEFORE</a:t>
            </a:r>
            <a:r>
              <a:rPr dirty="0" sz="1300" spc="-320">
                <a:latin typeface="Courier New"/>
                <a:cs typeface="Courier New"/>
              </a:rPr>
              <a:t> </a:t>
            </a:r>
            <a:r>
              <a:rPr dirty="0" sz="1300" spc="10">
                <a:latin typeface="Times New Roman"/>
                <a:cs typeface="Times New Roman"/>
              </a:rPr>
              <a:t>row </a:t>
            </a:r>
            <a:r>
              <a:rPr dirty="0" sz="1300" spc="5">
                <a:latin typeface="Times New Roman"/>
                <a:cs typeface="Times New Roman"/>
              </a:rPr>
              <a:t>trigger in order to prevent the triggering operation from  succeeding if a certain condition is</a:t>
            </a:r>
            <a:r>
              <a:rPr dirty="0" sz="1300" spc="10">
                <a:latin typeface="Times New Roman"/>
                <a:cs typeface="Times New Roman"/>
              </a:rPr>
              <a:t> </a:t>
            </a:r>
            <a:r>
              <a:rPr dirty="0" sz="1300" spc="5">
                <a:latin typeface="Times New Roman"/>
                <a:cs typeface="Times New Roman"/>
              </a:rPr>
              <a:t>violated.</a:t>
            </a:r>
            <a:endParaRPr sz="1300">
              <a:latin typeface="Times New Roman"/>
              <a:cs typeface="Times New Roman"/>
            </a:endParaRPr>
          </a:p>
          <a:p>
            <a:pPr marL="125730">
              <a:lnSpc>
                <a:spcPct val="101299"/>
              </a:lnSpc>
              <a:spcBef>
                <a:spcPts val="405"/>
              </a:spcBef>
            </a:pPr>
            <a:r>
              <a:rPr dirty="0" sz="1300" spc="5">
                <a:latin typeface="Times New Roman"/>
                <a:cs typeface="Times New Roman"/>
              </a:rPr>
              <a:t>In the example, a trigger is created to </a:t>
            </a:r>
            <a:r>
              <a:rPr dirty="0" sz="1300" spc="10">
                <a:latin typeface="Times New Roman"/>
                <a:cs typeface="Times New Roman"/>
              </a:rPr>
              <a:t>allow </a:t>
            </a:r>
            <a:r>
              <a:rPr dirty="0" sz="1300" spc="5">
                <a:latin typeface="Times New Roman"/>
                <a:cs typeface="Times New Roman"/>
              </a:rPr>
              <a:t>certain </a:t>
            </a:r>
            <a:r>
              <a:rPr dirty="0" sz="1300" spc="10">
                <a:latin typeface="Times New Roman"/>
                <a:cs typeface="Times New Roman"/>
              </a:rPr>
              <a:t>employees </a:t>
            </a:r>
            <a:r>
              <a:rPr dirty="0" sz="1300" spc="5">
                <a:latin typeface="Times New Roman"/>
                <a:cs typeface="Times New Roman"/>
              </a:rPr>
              <a:t>to be able to earn a salary of  </a:t>
            </a:r>
            <a:r>
              <a:rPr dirty="0" sz="1300" spc="10">
                <a:latin typeface="Times New Roman"/>
                <a:cs typeface="Times New Roman"/>
              </a:rPr>
              <a:t>more </a:t>
            </a:r>
            <a:r>
              <a:rPr dirty="0" sz="1300" spc="5">
                <a:latin typeface="Times New Roman"/>
                <a:cs typeface="Times New Roman"/>
              </a:rPr>
              <a:t>than 15,000. Suppose that a user attempts to execute the following </a:t>
            </a:r>
            <a:r>
              <a:rPr dirty="0" sz="1300" spc="15">
                <a:latin typeface="Courier New"/>
                <a:cs typeface="Courier New"/>
              </a:rPr>
              <a:t>UPDATE  </a:t>
            </a:r>
            <a:r>
              <a:rPr dirty="0" sz="1300" spc="5">
                <a:latin typeface="Times New Roman"/>
                <a:cs typeface="Times New Roman"/>
              </a:rPr>
              <a:t>statement:</a:t>
            </a:r>
            <a:endParaRPr sz="1300">
              <a:latin typeface="Times New Roman"/>
              <a:cs typeface="Times New Roman"/>
            </a:endParaRPr>
          </a:p>
          <a:p>
            <a:pPr marL="1005205">
              <a:lnSpc>
                <a:spcPts val="1375"/>
              </a:lnSpc>
            </a:pPr>
            <a:r>
              <a:rPr dirty="0" sz="1200" spc="5">
                <a:latin typeface="Courier New"/>
                <a:cs typeface="Courier New"/>
              </a:rPr>
              <a:t>UPDATE employees</a:t>
            </a:r>
            <a:endParaRPr sz="1200">
              <a:latin typeface="Courier New"/>
              <a:cs typeface="Courier New"/>
            </a:endParaRPr>
          </a:p>
          <a:p>
            <a:pPr marL="1005205">
              <a:lnSpc>
                <a:spcPct val="100000"/>
              </a:lnSpc>
              <a:spcBef>
                <a:spcPts val="15"/>
              </a:spcBef>
            </a:pPr>
            <a:r>
              <a:rPr dirty="0" sz="1200" spc="5">
                <a:latin typeface="Courier New"/>
                <a:cs typeface="Courier New"/>
              </a:rPr>
              <a:t>SET salary =</a:t>
            </a:r>
            <a:r>
              <a:rPr dirty="0" sz="1200" spc="15">
                <a:latin typeface="Courier New"/>
                <a:cs typeface="Courier New"/>
              </a:rPr>
              <a:t> </a:t>
            </a:r>
            <a:r>
              <a:rPr dirty="0" sz="1200" spc="5">
                <a:latin typeface="Courier New"/>
                <a:cs typeface="Courier New"/>
              </a:rPr>
              <a:t>15500</a:t>
            </a:r>
            <a:endParaRPr sz="1200">
              <a:latin typeface="Courier New"/>
              <a:cs typeface="Courier New"/>
            </a:endParaRPr>
          </a:p>
          <a:p>
            <a:pPr marL="1005205">
              <a:lnSpc>
                <a:spcPct val="100000"/>
              </a:lnSpc>
              <a:spcBef>
                <a:spcPts val="20"/>
              </a:spcBef>
            </a:pPr>
            <a:r>
              <a:rPr dirty="0" sz="1200" spc="5">
                <a:latin typeface="Courier New"/>
                <a:cs typeface="Courier New"/>
              </a:rPr>
              <a:t>WHERE last_name =</a:t>
            </a:r>
            <a:r>
              <a:rPr dirty="0" sz="1200" spc="15">
                <a:latin typeface="Courier New"/>
                <a:cs typeface="Courier New"/>
              </a:rPr>
              <a:t> </a:t>
            </a:r>
            <a:r>
              <a:rPr dirty="0" sz="1200" spc="5">
                <a:latin typeface="Courier New"/>
                <a:cs typeface="Courier New"/>
              </a:rPr>
              <a:t>'Russell';</a:t>
            </a:r>
            <a:endParaRPr sz="1200">
              <a:latin typeface="Courier New"/>
              <a:cs typeface="Courier New"/>
            </a:endParaRPr>
          </a:p>
          <a:p>
            <a:pPr marL="125095">
              <a:lnSpc>
                <a:spcPts val="1525"/>
              </a:lnSpc>
              <a:spcBef>
                <a:spcPts val="505"/>
              </a:spcBef>
            </a:pPr>
            <a:r>
              <a:rPr dirty="0" sz="1300" spc="10">
                <a:latin typeface="Times New Roman"/>
                <a:cs typeface="Times New Roman"/>
              </a:rPr>
              <a:t>The </a:t>
            </a:r>
            <a:r>
              <a:rPr dirty="0" sz="1300" spc="5">
                <a:latin typeface="Times New Roman"/>
                <a:cs typeface="Times New Roman"/>
              </a:rPr>
              <a:t>trigger raises the following</a:t>
            </a:r>
            <a:r>
              <a:rPr dirty="0" sz="1300">
                <a:latin typeface="Times New Roman"/>
                <a:cs typeface="Times New Roman"/>
              </a:rPr>
              <a:t> </a:t>
            </a:r>
            <a:r>
              <a:rPr dirty="0" sz="1300" spc="5">
                <a:latin typeface="Times New Roman"/>
                <a:cs typeface="Times New Roman"/>
              </a:rPr>
              <a:t>exception:</a:t>
            </a:r>
            <a:endParaRPr sz="1300">
              <a:latin typeface="Times New Roman"/>
              <a:cs typeface="Times New Roman"/>
            </a:endParaRPr>
          </a:p>
          <a:p>
            <a:pPr marL="1005205">
              <a:lnSpc>
                <a:spcPts val="1405"/>
              </a:lnSpc>
            </a:pPr>
            <a:r>
              <a:rPr dirty="0" sz="1200" spc="5">
                <a:latin typeface="Courier New"/>
                <a:cs typeface="Courier New"/>
              </a:rPr>
              <a:t>UPDATE</a:t>
            </a:r>
            <a:r>
              <a:rPr dirty="0" sz="1200" spc="-60">
                <a:latin typeface="Courier New"/>
                <a:cs typeface="Courier New"/>
              </a:rPr>
              <a:t> </a:t>
            </a:r>
            <a:r>
              <a:rPr dirty="0" sz="1200" spc="5">
                <a:latin typeface="Courier New"/>
                <a:cs typeface="Courier New"/>
              </a:rPr>
              <a:t>EMPLOYEES</a:t>
            </a:r>
            <a:endParaRPr sz="1200">
              <a:latin typeface="Courier New"/>
              <a:cs typeface="Courier New"/>
            </a:endParaRPr>
          </a:p>
          <a:p>
            <a:pPr marL="1282700">
              <a:lnSpc>
                <a:spcPct val="100000"/>
              </a:lnSpc>
              <a:spcBef>
                <a:spcPts val="20"/>
              </a:spcBef>
            </a:pPr>
            <a:r>
              <a:rPr dirty="0" sz="1200" spc="5">
                <a:latin typeface="Courier New"/>
                <a:cs typeface="Courier New"/>
              </a:rPr>
              <a:t>*</a:t>
            </a:r>
            <a:endParaRPr sz="1200">
              <a:latin typeface="Courier New"/>
              <a:cs typeface="Courier New"/>
            </a:endParaRPr>
          </a:p>
          <a:p>
            <a:pPr marL="1005205">
              <a:lnSpc>
                <a:spcPct val="100000"/>
              </a:lnSpc>
              <a:spcBef>
                <a:spcPts val="15"/>
              </a:spcBef>
            </a:pPr>
            <a:r>
              <a:rPr dirty="0" sz="1200" spc="5">
                <a:latin typeface="Courier New"/>
                <a:cs typeface="Courier New"/>
              </a:rPr>
              <a:t>ERROR at line</a:t>
            </a:r>
            <a:r>
              <a:rPr dirty="0" sz="1200" spc="-70">
                <a:latin typeface="Courier New"/>
                <a:cs typeface="Courier New"/>
              </a:rPr>
              <a:t> </a:t>
            </a:r>
            <a:r>
              <a:rPr dirty="0" sz="1200" spc="5">
                <a:latin typeface="Courier New"/>
                <a:cs typeface="Courier New"/>
              </a:rPr>
              <a:t>1:</a:t>
            </a:r>
            <a:endParaRPr sz="1200">
              <a:latin typeface="Courier New"/>
              <a:cs typeface="Courier New"/>
            </a:endParaRPr>
          </a:p>
        </p:txBody>
      </p:sp>
      <p:sp>
        <p:nvSpPr>
          <p:cNvPr id="6" name="object 6"/>
          <p:cNvSpPr txBox="1"/>
          <p:nvPr/>
        </p:nvSpPr>
        <p:spPr>
          <a:xfrm>
            <a:off x="1749044" y="8309878"/>
            <a:ext cx="951865" cy="581025"/>
          </a:xfrm>
          <a:prstGeom prst="rect">
            <a:avLst/>
          </a:prstGeom>
        </p:spPr>
        <p:txBody>
          <a:bodyPr wrap="square" lIns="0" tIns="11430" rIns="0" bIns="0" rtlCol="0" vert="horz">
            <a:spAutoFit/>
          </a:bodyPr>
          <a:lstStyle/>
          <a:p>
            <a:pPr algn="just" marL="12700" marR="5080">
              <a:lnSpc>
                <a:spcPct val="101299"/>
              </a:lnSpc>
              <a:spcBef>
                <a:spcPts val="90"/>
              </a:spcBef>
            </a:pPr>
            <a:r>
              <a:rPr dirty="0" sz="1200" spc="5">
                <a:latin typeface="Courier New"/>
                <a:cs typeface="Courier New"/>
              </a:rPr>
              <a:t>ORA-20202:  ORA-06512:  ORA-04088:</a:t>
            </a:r>
            <a:endParaRPr sz="1200">
              <a:latin typeface="Courier New"/>
              <a:cs typeface="Courier New"/>
            </a:endParaRPr>
          </a:p>
        </p:txBody>
      </p:sp>
      <p:sp>
        <p:nvSpPr>
          <p:cNvPr id="7" name="object 7"/>
          <p:cNvSpPr txBox="1"/>
          <p:nvPr/>
        </p:nvSpPr>
        <p:spPr>
          <a:xfrm>
            <a:off x="2766789" y="8309878"/>
            <a:ext cx="3636010" cy="581025"/>
          </a:xfrm>
          <a:prstGeom prst="rect">
            <a:avLst/>
          </a:prstGeom>
        </p:spPr>
        <p:txBody>
          <a:bodyPr wrap="square" lIns="0" tIns="11430" rIns="0" bIns="0" rtlCol="0" vert="horz">
            <a:spAutoFit/>
          </a:bodyPr>
          <a:lstStyle/>
          <a:p>
            <a:pPr marL="12700" marR="5080" indent="-635">
              <a:lnSpc>
                <a:spcPct val="101299"/>
              </a:lnSpc>
              <a:spcBef>
                <a:spcPts val="90"/>
              </a:spcBef>
            </a:pPr>
            <a:r>
              <a:rPr dirty="0" sz="1200" spc="5">
                <a:latin typeface="Courier New"/>
                <a:cs typeface="Courier New"/>
              </a:rPr>
              <a:t>Employee cannot earn more than $15,000.  at "PLSQL.RESTRICT_SALARY", line</a:t>
            </a:r>
            <a:r>
              <a:rPr dirty="0" sz="1200" spc="-5">
                <a:latin typeface="Courier New"/>
                <a:cs typeface="Courier New"/>
              </a:rPr>
              <a:t> </a:t>
            </a:r>
            <a:r>
              <a:rPr dirty="0" sz="1200" spc="5">
                <a:latin typeface="Courier New"/>
                <a:cs typeface="Courier New"/>
              </a:rPr>
              <a:t>5</a:t>
            </a:r>
            <a:endParaRPr sz="1200">
              <a:latin typeface="Courier New"/>
              <a:cs typeface="Courier New"/>
            </a:endParaRPr>
          </a:p>
          <a:p>
            <a:pPr marL="13335">
              <a:lnSpc>
                <a:spcPct val="100000"/>
              </a:lnSpc>
              <a:spcBef>
                <a:spcPts val="20"/>
              </a:spcBef>
            </a:pPr>
            <a:r>
              <a:rPr dirty="0" sz="1200" spc="5">
                <a:latin typeface="Courier New"/>
                <a:cs typeface="Courier New"/>
              </a:rPr>
              <a:t>error during execution of trigger</a:t>
            </a:r>
            <a:endParaRPr sz="1200">
              <a:latin typeface="Courier New"/>
              <a:cs typeface="Courier New"/>
            </a:endParaRPr>
          </a:p>
        </p:txBody>
      </p:sp>
      <p:sp>
        <p:nvSpPr>
          <p:cNvPr id="8" name="object 8"/>
          <p:cNvSpPr txBox="1"/>
          <p:nvPr/>
        </p:nvSpPr>
        <p:spPr>
          <a:xfrm>
            <a:off x="1749044" y="8865389"/>
            <a:ext cx="2153920"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"PLSQL.RESTRICT_SALARY"</a:t>
            </a:r>
            <a:endParaRPr sz="1200">
              <a:latin typeface="Courier New"/>
              <a:cs typeface="Courier New"/>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305">
              <a:lnSpc>
                <a:spcPct val="100000"/>
              </a:lnSpc>
              <a:spcBef>
                <a:spcPts val="5"/>
              </a:spcBef>
            </a:pPr>
            <a:r>
              <a:rPr dirty="0" sz="2000" spc="-5" b="1">
                <a:latin typeface="Arial"/>
                <a:cs typeface="Arial"/>
              </a:rPr>
              <a:t>Using</a:t>
            </a:r>
            <a:r>
              <a:rPr dirty="0" sz="2000" spc="-10" b="1">
                <a:latin typeface="Arial"/>
                <a:cs typeface="Arial"/>
              </a:rPr>
              <a:t> </a:t>
            </a:r>
            <a:r>
              <a:rPr dirty="0" sz="2000" spc="-5" b="1">
                <a:latin typeface="Courier New"/>
                <a:cs typeface="Courier New"/>
              </a:rPr>
              <a:t>OLD</a:t>
            </a:r>
            <a:r>
              <a:rPr dirty="0" sz="2000" spc="-655" b="1">
                <a:latin typeface="Courier New"/>
                <a:cs typeface="Courier New"/>
              </a:rPr>
              <a:t> </a:t>
            </a:r>
            <a:r>
              <a:rPr dirty="0" sz="2000" spc="-5" b="1">
                <a:latin typeface="Arial"/>
                <a:cs typeface="Arial"/>
              </a:rPr>
              <a:t>and</a:t>
            </a:r>
            <a:r>
              <a:rPr dirty="0" sz="2000" b="1">
                <a:latin typeface="Arial"/>
                <a:cs typeface="Arial"/>
              </a:rPr>
              <a:t> </a:t>
            </a:r>
            <a:r>
              <a:rPr dirty="0" sz="2000" spc="-5" b="1">
                <a:latin typeface="Courier New"/>
                <a:cs typeface="Courier New"/>
              </a:rPr>
              <a:t>NEW</a:t>
            </a:r>
            <a:r>
              <a:rPr dirty="0" sz="2000" spc="-660" b="1">
                <a:latin typeface="Courier New"/>
                <a:cs typeface="Courier New"/>
              </a:rPr>
              <a:t> </a:t>
            </a:r>
            <a:r>
              <a:rPr dirty="0" sz="2000" b="1">
                <a:latin typeface="Arial"/>
                <a:cs typeface="Arial"/>
              </a:rPr>
              <a:t>Qualifiers</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p:nvPr/>
        </p:nvSpPr>
        <p:spPr>
          <a:xfrm>
            <a:off x="1335786" y="1997964"/>
            <a:ext cx="5105400" cy="2615565"/>
          </a:xfrm>
          <a:custGeom>
            <a:avLst/>
            <a:gdLst/>
            <a:ahLst/>
            <a:cxnLst/>
            <a:rect l="l" t="t" r="r" b="b"/>
            <a:pathLst>
              <a:path w="5105400" h="2615565">
                <a:moveTo>
                  <a:pt x="5105400" y="0"/>
                </a:moveTo>
                <a:lnTo>
                  <a:pt x="0" y="0"/>
                </a:lnTo>
                <a:lnTo>
                  <a:pt x="0" y="2615183"/>
                </a:lnTo>
                <a:lnTo>
                  <a:pt x="5105400" y="2615183"/>
                </a:lnTo>
                <a:lnTo>
                  <a:pt x="5105400" y="0"/>
                </a:lnTo>
                <a:close/>
              </a:path>
            </a:pathLst>
          </a:custGeom>
          <a:solidFill>
            <a:srgbClr val="CCCCCC"/>
          </a:solidFill>
        </p:spPr>
        <p:txBody>
          <a:bodyPr wrap="square" lIns="0" tIns="0" rIns="0" bIns="0" rtlCol="0"/>
          <a:lstStyle/>
          <a:p/>
        </p:txBody>
      </p:sp>
      <p:sp>
        <p:nvSpPr>
          <p:cNvPr id="5" name="object 5"/>
          <p:cNvSpPr txBox="1"/>
          <p:nvPr/>
        </p:nvSpPr>
        <p:spPr>
          <a:xfrm>
            <a:off x="1379982" y="2500883"/>
            <a:ext cx="1253490" cy="180975"/>
          </a:xfrm>
          <a:prstGeom prst="rect">
            <a:avLst/>
          </a:prstGeom>
          <a:solidFill>
            <a:srgbClr val="CCCCCC"/>
          </a:solidFill>
          <a:ln w="20574">
            <a:solidFill>
              <a:srgbClr val="FF0000"/>
            </a:solidFill>
          </a:ln>
        </p:spPr>
        <p:txBody>
          <a:bodyPr wrap="square" lIns="0" tIns="0" rIns="0" bIns="0" rtlCol="0" vert="horz">
            <a:spAutoFit/>
          </a:bodyPr>
          <a:lstStyle/>
          <a:p>
            <a:pPr marL="31750">
              <a:lnSpc>
                <a:spcPts val="1290"/>
              </a:lnSpc>
            </a:pPr>
            <a:r>
              <a:rPr dirty="0" sz="1300" spc="-15" b="1">
                <a:latin typeface="Courier New"/>
                <a:cs typeface="Courier New"/>
              </a:rPr>
              <a:t>FOR EACH</a:t>
            </a:r>
            <a:r>
              <a:rPr dirty="0" sz="1300" spc="-75" b="1">
                <a:latin typeface="Courier New"/>
                <a:cs typeface="Courier New"/>
              </a:rPr>
              <a:t> </a:t>
            </a:r>
            <a:r>
              <a:rPr dirty="0" sz="1300" spc="-20" b="1">
                <a:latin typeface="Courier New"/>
                <a:cs typeface="Courier New"/>
              </a:rPr>
              <a:t>ROW</a:t>
            </a:r>
            <a:endParaRPr sz="1300">
              <a:latin typeface="Courier New"/>
              <a:cs typeface="Courier New"/>
            </a:endParaRPr>
          </a:p>
        </p:txBody>
      </p:sp>
      <p:sp>
        <p:nvSpPr>
          <p:cNvPr id="6" name="object 6"/>
          <p:cNvSpPr txBox="1"/>
          <p:nvPr/>
        </p:nvSpPr>
        <p:spPr>
          <a:xfrm>
            <a:off x="1335786" y="1997964"/>
            <a:ext cx="5105400" cy="2615565"/>
          </a:xfrm>
          <a:prstGeom prst="rect">
            <a:avLst/>
          </a:prstGeom>
          <a:ln w="20574">
            <a:solidFill>
              <a:srgbClr val="000000"/>
            </a:solidFill>
          </a:ln>
        </p:spPr>
        <p:txBody>
          <a:bodyPr wrap="square" lIns="0" tIns="19685" rIns="0" bIns="0" rtlCol="0" vert="horz">
            <a:spAutoFit/>
          </a:bodyPr>
          <a:lstStyle/>
          <a:p>
            <a:pPr marL="76200" marR="628015">
              <a:lnSpc>
                <a:spcPct val="108800"/>
              </a:lnSpc>
              <a:spcBef>
                <a:spcPts val="155"/>
              </a:spcBef>
            </a:pPr>
            <a:r>
              <a:rPr dirty="0" sz="1300" spc="-15" b="1">
                <a:latin typeface="Courier New"/>
                <a:cs typeface="Courier New"/>
              </a:rPr>
              <a:t>CREATE OR REPLACE TRIGGER </a:t>
            </a:r>
            <a:r>
              <a:rPr dirty="0" sz="1300" spc="-20" b="1">
                <a:latin typeface="Courier New"/>
                <a:cs typeface="Courier New"/>
              </a:rPr>
              <a:t>audit_emp_values  </a:t>
            </a:r>
            <a:r>
              <a:rPr dirty="0" sz="1300" spc="-15" b="1">
                <a:latin typeface="Courier New"/>
                <a:cs typeface="Courier New"/>
              </a:rPr>
              <a:t>AFTER DELETE OR INSERT OR UPDATE ON</a:t>
            </a:r>
            <a:r>
              <a:rPr dirty="0" sz="1300" spc="-70" b="1">
                <a:latin typeface="Courier New"/>
                <a:cs typeface="Courier New"/>
              </a:rPr>
              <a:t> </a:t>
            </a:r>
            <a:r>
              <a:rPr dirty="0" sz="1300" spc="-20" b="1">
                <a:latin typeface="Courier New"/>
                <a:cs typeface="Courier New"/>
              </a:rPr>
              <a:t>employees</a:t>
            </a:r>
            <a:endParaRPr sz="1300">
              <a:latin typeface="Courier New"/>
              <a:cs typeface="Courier New"/>
            </a:endParaRPr>
          </a:p>
          <a:p>
            <a:pPr>
              <a:lnSpc>
                <a:spcPct val="100000"/>
              </a:lnSpc>
              <a:spcBef>
                <a:spcPts val="25"/>
              </a:spcBef>
            </a:pPr>
            <a:endParaRPr sz="1600">
              <a:latin typeface="Courier New"/>
              <a:cs typeface="Courier New"/>
            </a:endParaRPr>
          </a:p>
          <a:p>
            <a:pPr marL="76200">
              <a:lnSpc>
                <a:spcPct val="100000"/>
              </a:lnSpc>
            </a:pPr>
            <a:r>
              <a:rPr dirty="0" sz="1300" spc="-15" b="1">
                <a:latin typeface="Courier New"/>
                <a:cs typeface="Courier New"/>
              </a:rPr>
              <a:t>BEGIN</a:t>
            </a:r>
            <a:endParaRPr sz="1300">
              <a:latin typeface="Courier New"/>
              <a:cs typeface="Courier New"/>
            </a:endParaRPr>
          </a:p>
          <a:p>
            <a:pPr marL="466725" marR="139065" indent="-196215">
              <a:lnSpc>
                <a:spcPct val="108800"/>
              </a:lnSpc>
            </a:pPr>
            <a:r>
              <a:rPr dirty="0" sz="1300" spc="-15" b="1">
                <a:latin typeface="Courier New"/>
                <a:cs typeface="Courier New"/>
              </a:rPr>
              <a:t>INSERT INTO </a:t>
            </a:r>
            <a:r>
              <a:rPr dirty="0" sz="1300" spc="-20" b="1">
                <a:latin typeface="Courier New"/>
                <a:cs typeface="Courier New"/>
              </a:rPr>
              <a:t>audit_emp(user_name, time_stamp, id,  old_last_name, </a:t>
            </a:r>
            <a:r>
              <a:rPr dirty="0" sz="1300" spc="-15" b="1">
                <a:latin typeface="Courier New"/>
                <a:cs typeface="Courier New"/>
              </a:rPr>
              <a:t>new_last_name, </a:t>
            </a:r>
            <a:r>
              <a:rPr dirty="0" sz="1300" spc="-20" b="1">
                <a:latin typeface="Courier New"/>
                <a:cs typeface="Courier New"/>
              </a:rPr>
              <a:t>old_title,  new_title, old_salary,</a:t>
            </a:r>
            <a:r>
              <a:rPr dirty="0" sz="1300" spc="-15" b="1">
                <a:latin typeface="Courier New"/>
                <a:cs typeface="Courier New"/>
              </a:rPr>
              <a:t> </a:t>
            </a:r>
            <a:r>
              <a:rPr dirty="0" sz="1300" spc="-20" b="1">
                <a:latin typeface="Courier New"/>
                <a:cs typeface="Courier New"/>
              </a:rPr>
              <a:t>new_salary)</a:t>
            </a:r>
            <a:endParaRPr sz="1300">
              <a:latin typeface="Courier New"/>
              <a:cs typeface="Courier New"/>
            </a:endParaRPr>
          </a:p>
          <a:p>
            <a:pPr marL="271145">
              <a:lnSpc>
                <a:spcPct val="100000"/>
              </a:lnSpc>
              <a:spcBef>
                <a:spcPts val="140"/>
              </a:spcBef>
            </a:pPr>
            <a:r>
              <a:rPr dirty="0" sz="1300" spc="-15" b="1">
                <a:latin typeface="Courier New"/>
                <a:cs typeface="Courier New"/>
              </a:rPr>
              <a:t>VALUES (USER, SYSDATE,</a:t>
            </a:r>
            <a:r>
              <a:rPr dirty="0" sz="1300" spc="-30" b="1">
                <a:latin typeface="Courier New"/>
                <a:cs typeface="Courier New"/>
              </a:rPr>
              <a:t> </a:t>
            </a:r>
            <a:r>
              <a:rPr dirty="0" sz="1300" spc="-20" b="1">
                <a:latin typeface="Courier New"/>
                <a:cs typeface="Courier New"/>
              </a:rPr>
              <a:t>:OLD.employee_id,</a:t>
            </a:r>
            <a:endParaRPr sz="1300">
              <a:latin typeface="Courier New"/>
              <a:cs typeface="Courier New"/>
            </a:endParaRPr>
          </a:p>
          <a:p>
            <a:pPr marL="466725">
              <a:lnSpc>
                <a:spcPct val="100000"/>
              </a:lnSpc>
              <a:spcBef>
                <a:spcPts val="135"/>
              </a:spcBef>
            </a:pPr>
            <a:r>
              <a:rPr dirty="0" sz="1300" spc="-20" b="1">
                <a:latin typeface="Courier New"/>
                <a:cs typeface="Courier New"/>
              </a:rPr>
              <a:t>:OLD.last_name, :NEW.last_name,</a:t>
            </a:r>
            <a:r>
              <a:rPr dirty="0" sz="1300" spc="10" b="1">
                <a:latin typeface="Courier New"/>
                <a:cs typeface="Courier New"/>
              </a:rPr>
              <a:t> </a:t>
            </a:r>
            <a:r>
              <a:rPr dirty="0" sz="1300" spc="-15" b="1">
                <a:latin typeface="Courier New"/>
                <a:cs typeface="Courier New"/>
              </a:rPr>
              <a:t>:OLD.job_id,</a:t>
            </a:r>
            <a:endParaRPr sz="1300">
              <a:latin typeface="Courier New"/>
              <a:cs typeface="Courier New"/>
            </a:endParaRPr>
          </a:p>
          <a:p>
            <a:pPr marL="466725">
              <a:lnSpc>
                <a:spcPct val="100000"/>
              </a:lnSpc>
              <a:spcBef>
                <a:spcPts val="140"/>
              </a:spcBef>
            </a:pPr>
            <a:r>
              <a:rPr dirty="0" sz="1300" spc="-20" b="1">
                <a:latin typeface="Courier New"/>
                <a:cs typeface="Courier New"/>
              </a:rPr>
              <a:t>:NEW.job_id, :OLD.salary,</a:t>
            </a:r>
            <a:r>
              <a:rPr dirty="0" sz="1300" spc="-5" b="1">
                <a:latin typeface="Courier New"/>
                <a:cs typeface="Courier New"/>
              </a:rPr>
              <a:t> </a:t>
            </a:r>
            <a:r>
              <a:rPr dirty="0" sz="1300" spc="-20" b="1">
                <a:latin typeface="Courier New"/>
                <a:cs typeface="Courier New"/>
              </a:rPr>
              <a:t>:NEW.salary);</a:t>
            </a:r>
            <a:endParaRPr sz="1300">
              <a:latin typeface="Courier New"/>
              <a:cs typeface="Courier New"/>
            </a:endParaRPr>
          </a:p>
          <a:p>
            <a:pPr marL="76200">
              <a:lnSpc>
                <a:spcPct val="100000"/>
              </a:lnSpc>
              <a:spcBef>
                <a:spcPts val="135"/>
              </a:spcBef>
            </a:pPr>
            <a:r>
              <a:rPr dirty="0" sz="1300" spc="-20" b="1">
                <a:latin typeface="Courier New"/>
                <a:cs typeface="Courier New"/>
              </a:rPr>
              <a:t>END;</a:t>
            </a:r>
            <a:endParaRPr sz="1300">
              <a:latin typeface="Courier New"/>
              <a:cs typeface="Courier New"/>
            </a:endParaRPr>
          </a:p>
          <a:p>
            <a:pPr marL="76200">
              <a:lnSpc>
                <a:spcPct val="100000"/>
              </a:lnSpc>
              <a:spcBef>
                <a:spcPts val="140"/>
              </a:spcBef>
            </a:pPr>
            <a:r>
              <a:rPr dirty="0" sz="1300" spc="-10" b="1">
                <a:latin typeface="Courier New"/>
                <a:cs typeface="Courier New"/>
              </a:rPr>
              <a:t>/</a:t>
            </a:r>
            <a:endParaRPr sz="1300">
              <a:latin typeface="Courier New"/>
              <a:cs typeface="Courier New"/>
            </a:endParaRPr>
          </a:p>
        </p:txBody>
      </p:sp>
      <p:sp>
        <p:nvSpPr>
          <p:cNvPr id="7" name="object 7"/>
          <p:cNvSpPr/>
          <p:nvPr/>
        </p:nvSpPr>
        <p:spPr>
          <a:xfrm>
            <a:off x="1803654" y="3565397"/>
            <a:ext cx="4304665" cy="612140"/>
          </a:xfrm>
          <a:custGeom>
            <a:avLst/>
            <a:gdLst/>
            <a:ahLst/>
            <a:cxnLst/>
            <a:rect l="l" t="t" r="r" b="b"/>
            <a:pathLst>
              <a:path w="4304665" h="612139">
                <a:moveTo>
                  <a:pt x="3771900" y="0"/>
                </a:moveTo>
                <a:lnTo>
                  <a:pt x="2028444" y="0"/>
                </a:lnTo>
                <a:lnTo>
                  <a:pt x="2028444" y="217932"/>
                </a:lnTo>
                <a:lnTo>
                  <a:pt x="3771900" y="217932"/>
                </a:lnTo>
                <a:lnTo>
                  <a:pt x="3771900" y="0"/>
                </a:lnTo>
                <a:close/>
              </a:path>
              <a:path w="4304665" h="612139">
                <a:moveTo>
                  <a:pt x="4304538" y="217931"/>
                </a:moveTo>
                <a:lnTo>
                  <a:pt x="0" y="217931"/>
                </a:lnTo>
                <a:lnTo>
                  <a:pt x="0" y="611885"/>
                </a:lnTo>
                <a:lnTo>
                  <a:pt x="4304538" y="611885"/>
                </a:lnTo>
                <a:lnTo>
                  <a:pt x="4304538" y="217931"/>
                </a:lnTo>
                <a:close/>
              </a:path>
            </a:pathLst>
          </a:custGeom>
          <a:ln w="20574">
            <a:solidFill>
              <a:srgbClr val="FF0000"/>
            </a:solidFill>
          </a:ln>
        </p:spPr>
        <p:txBody>
          <a:bodyPr wrap="square" lIns="0" tIns="0" rIns="0" bIns="0" rtlCol="0"/>
          <a:lstStyle/>
          <a:p/>
        </p:txBody>
      </p:sp>
      <p:sp>
        <p:nvSpPr>
          <p:cNvPr id="8" name="object 8"/>
          <p:cNvSpPr txBox="1"/>
          <p:nvPr/>
        </p:nvSpPr>
        <p:spPr>
          <a:xfrm>
            <a:off x="743204" y="5591809"/>
            <a:ext cx="6191250" cy="72898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a:t>
            </a:r>
            <a:r>
              <a:rPr dirty="0" sz="1300" spc="5" b="1">
                <a:latin typeface="Arial"/>
                <a:cs typeface="Arial"/>
              </a:rPr>
              <a:t> </a:t>
            </a:r>
            <a:r>
              <a:rPr dirty="0" sz="1300" spc="15" b="1">
                <a:latin typeface="Courier New"/>
                <a:cs typeface="Courier New"/>
              </a:rPr>
              <a:t>OLD</a:t>
            </a:r>
            <a:r>
              <a:rPr dirty="0" sz="1300" spc="-409" b="1">
                <a:latin typeface="Courier New"/>
                <a:cs typeface="Courier New"/>
              </a:rPr>
              <a:t> </a:t>
            </a:r>
            <a:r>
              <a:rPr dirty="0" sz="1300" spc="10" b="1">
                <a:latin typeface="Arial"/>
                <a:cs typeface="Arial"/>
              </a:rPr>
              <a:t>and </a:t>
            </a:r>
            <a:r>
              <a:rPr dirty="0" sz="1300" spc="15" b="1">
                <a:latin typeface="Courier New"/>
                <a:cs typeface="Courier New"/>
              </a:rPr>
              <a:t>NEW</a:t>
            </a:r>
            <a:r>
              <a:rPr dirty="0" sz="1300" spc="-405" b="1">
                <a:latin typeface="Courier New"/>
                <a:cs typeface="Courier New"/>
              </a:rPr>
              <a:t> </a:t>
            </a:r>
            <a:r>
              <a:rPr dirty="0" sz="1300" spc="5" b="1">
                <a:latin typeface="Arial"/>
                <a:cs typeface="Arial"/>
              </a:rPr>
              <a:t>Qualifiers</a:t>
            </a:r>
            <a:endParaRPr sz="1300">
              <a:latin typeface="Arial"/>
              <a:cs typeface="Arial"/>
            </a:endParaRPr>
          </a:p>
          <a:p>
            <a:pPr marL="138430" marR="5080">
              <a:lnSpc>
                <a:spcPct val="101099"/>
              </a:lnSpc>
              <a:spcBef>
                <a:spcPts val="400"/>
              </a:spcBef>
            </a:pPr>
            <a:r>
              <a:rPr dirty="0" sz="1300" spc="10">
                <a:latin typeface="Times New Roman"/>
                <a:cs typeface="Times New Roman"/>
              </a:rPr>
              <a:t>Within </a:t>
            </a:r>
            <a:r>
              <a:rPr dirty="0" sz="1300" spc="5">
                <a:latin typeface="Times New Roman"/>
                <a:cs typeface="Times New Roman"/>
              </a:rPr>
              <a:t>a </a:t>
            </a:r>
            <a:r>
              <a:rPr dirty="0" sz="1300" spc="15">
                <a:latin typeface="Courier New"/>
                <a:cs typeface="Courier New"/>
              </a:rPr>
              <a:t>ROW</a:t>
            </a:r>
            <a:r>
              <a:rPr dirty="0" sz="1300" spc="-340">
                <a:latin typeface="Courier New"/>
                <a:cs typeface="Courier New"/>
              </a:rPr>
              <a:t> </a:t>
            </a:r>
            <a:r>
              <a:rPr dirty="0" sz="1300" spc="5">
                <a:latin typeface="Times New Roman"/>
                <a:cs typeface="Times New Roman"/>
              </a:rPr>
              <a:t>trigger, reference the value of a </a:t>
            </a:r>
            <a:r>
              <a:rPr dirty="0" sz="1300" spc="10">
                <a:latin typeface="Times New Roman"/>
                <a:cs typeface="Times New Roman"/>
              </a:rPr>
              <a:t>column </a:t>
            </a:r>
            <a:r>
              <a:rPr dirty="0" sz="1300" spc="5">
                <a:latin typeface="Times New Roman"/>
                <a:cs typeface="Times New Roman"/>
              </a:rPr>
              <a:t>before and after the data change </a:t>
            </a:r>
            <a:r>
              <a:rPr dirty="0" sz="1300" spc="10">
                <a:latin typeface="Times New Roman"/>
                <a:cs typeface="Times New Roman"/>
              </a:rPr>
              <a:t>by  </a:t>
            </a:r>
            <a:r>
              <a:rPr dirty="0" sz="1300" spc="5">
                <a:latin typeface="Times New Roman"/>
                <a:cs typeface="Times New Roman"/>
              </a:rPr>
              <a:t>prefixing it</a:t>
            </a:r>
            <a:r>
              <a:rPr dirty="0" sz="1300" spc="10">
                <a:latin typeface="Times New Roman"/>
                <a:cs typeface="Times New Roman"/>
              </a:rPr>
              <a:t> </a:t>
            </a:r>
            <a:r>
              <a:rPr dirty="0" sz="1300" spc="5">
                <a:latin typeface="Times New Roman"/>
                <a:cs typeface="Times New Roman"/>
              </a:rPr>
              <a:t>with the </a:t>
            </a:r>
            <a:r>
              <a:rPr dirty="0" sz="1300" spc="15">
                <a:latin typeface="Courier New"/>
                <a:cs typeface="Courier New"/>
              </a:rPr>
              <a:t>OLD</a:t>
            </a:r>
            <a:r>
              <a:rPr dirty="0" sz="1300" spc="-455">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NEW</a:t>
            </a:r>
            <a:r>
              <a:rPr dirty="0" sz="1300" spc="-455">
                <a:latin typeface="Courier New"/>
                <a:cs typeface="Courier New"/>
              </a:rPr>
              <a:t> </a:t>
            </a:r>
            <a:r>
              <a:rPr dirty="0" sz="1300" spc="5">
                <a:latin typeface="Times New Roman"/>
                <a:cs typeface="Times New Roman"/>
              </a:rPr>
              <a:t>qualifiers.</a:t>
            </a:r>
            <a:endParaRPr sz="1300">
              <a:latin typeface="Times New Roman"/>
              <a:cs typeface="Times New Roman"/>
            </a:endParaRPr>
          </a:p>
        </p:txBody>
      </p:sp>
      <p:sp>
        <p:nvSpPr>
          <p:cNvPr id="12" name="object 12"/>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15</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868933" y="7613381"/>
            <a:ext cx="6003290" cy="1482725"/>
          </a:xfrm>
          <a:prstGeom prst="rect">
            <a:avLst/>
          </a:prstGeom>
        </p:spPr>
        <p:txBody>
          <a:bodyPr wrap="square" lIns="0" tIns="15240" rIns="0" bIns="0" rtlCol="0" vert="horz">
            <a:spAutoFit/>
          </a:bodyPr>
          <a:lstStyle/>
          <a:p>
            <a:pPr marL="12700">
              <a:lnSpc>
                <a:spcPts val="1530"/>
              </a:lnSpc>
              <a:spcBef>
                <a:spcPts val="120"/>
              </a:spcBef>
            </a:pPr>
            <a:r>
              <a:rPr dirty="0" sz="1300" spc="5">
                <a:latin typeface="Times New Roman"/>
                <a:cs typeface="Times New Roman"/>
              </a:rPr>
              <a:t>Usage</a:t>
            </a:r>
            <a:r>
              <a:rPr dirty="0" sz="1300">
                <a:latin typeface="Times New Roman"/>
                <a:cs typeface="Times New Roman"/>
              </a:rPr>
              <a:t> </a:t>
            </a:r>
            <a:r>
              <a:rPr dirty="0" sz="1300" spc="5">
                <a:latin typeface="Times New Roman"/>
                <a:cs typeface="Times New Roman"/>
              </a:rPr>
              <a:t>notes:</a:t>
            </a:r>
            <a:endParaRPr sz="1300">
              <a:latin typeface="Times New Roman"/>
              <a:cs typeface="Times New Roman"/>
            </a:endParaRPr>
          </a:p>
          <a:p>
            <a:pPr marL="389890" indent="-252095">
              <a:lnSpc>
                <a:spcPts val="1530"/>
              </a:lnSpc>
              <a:buChar char="•"/>
              <a:tabLst>
                <a:tab pos="389890" algn="l"/>
                <a:tab pos="390525" algn="l"/>
              </a:tabLst>
            </a:pPr>
            <a:r>
              <a:rPr dirty="0" sz="1300" spc="10">
                <a:latin typeface="Times New Roman"/>
                <a:cs typeface="Times New Roman"/>
              </a:rPr>
              <a:t>The </a:t>
            </a:r>
            <a:r>
              <a:rPr dirty="0" sz="1300" spc="10">
                <a:latin typeface="Courier New"/>
                <a:cs typeface="Courier New"/>
              </a:rPr>
              <a:t>OLD</a:t>
            </a:r>
            <a:r>
              <a:rPr dirty="0" sz="1300" spc="-445">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5">
                <a:latin typeface="Courier New"/>
                <a:cs typeface="Courier New"/>
              </a:rPr>
              <a:t>NEW</a:t>
            </a:r>
            <a:r>
              <a:rPr dirty="0" sz="1300" spc="-455">
                <a:latin typeface="Courier New"/>
                <a:cs typeface="Courier New"/>
              </a:rPr>
              <a:t> </a:t>
            </a:r>
            <a:r>
              <a:rPr dirty="0" sz="1300" spc="5">
                <a:latin typeface="Times New Roman"/>
                <a:cs typeface="Times New Roman"/>
              </a:rPr>
              <a:t>qualifiers</a:t>
            </a:r>
            <a:r>
              <a:rPr dirty="0" sz="1300" spc="10">
                <a:latin typeface="Times New Roman"/>
                <a:cs typeface="Times New Roman"/>
              </a:rPr>
              <a:t> </a:t>
            </a:r>
            <a:r>
              <a:rPr dirty="0" sz="1300" spc="5">
                <a:latin typeface="Times New Roman"/>
                <a:cs typeface="Times New Roman"/>
              </a:rPr>
              <a:t>are</a:t>
            </a:r>
            <a:r>
              <a:rPr dirty="0" sz="1300" spc="10">
                <a:latin typeface="Times New Roman"/>
                <a:cs typeface="Times New Roman"/>
              </a:rPr>
              <a:t> </a:t>
            </a:r>
            <a:r>
              <a:rPr dirty="0" sz="1300" spc="5">
                <a:latin typeface="Times New Roman"/>
                <a:cs typeface="Times New Roman"/>
              </a:rPr>
              <a:t>available</a:t>
            </a:r>
            <a:r>
              <a:rPr dirty="0" sz="1300" spc="10">
                <a:latin typeface="Times New Roman"/>
                <a:cs typeface="Times New Roman"/>
              </a:rPr>
              <a:t> </a:t>
            </a:r>
            <a:r>
              <a:rPr dirty="0" sz="1300" spc="5">
                <a:latin typeface="Times New Roman"/>
                <a:cs typeface="Times New Roman"/>
              </a:rPr>
              <a:t>only</a:t>
            </a:r>
            <a:r>
              <a:rPr dirty="0" sz="1300" spc="15">
                <a:latin typeface="Times New Roman"/>
                <a:cs typeface="Times New Roman"/>
              </a:rPr>
              <a:t> </a:t>
            </a:r>
            <a:r>
              <a:rPr dirty="0" sz="1300" spc="5">
                <a:latin typeface="Times New Roman"/>
                <a:cs typeface="Times New Roman"/>
              </a:rPr>
              <a:t>in </a:t>
            </a:r>
            <a:r>
              <a:rPr dirty="0" sz="1300" spc="10">
                <a:latin typeface="Courier New"/>
                <a:cs typeface="Courier New"/>
              </a:rPr>
              <a:t>ROW</a:t>
            </a:r>
            <a:r>
              <a:rPr dirty="0" sz="1300" spc="-445">
                <a:latin typeface="Courier New"/>
                <a:cs typeface="Courier New"/>
              </a:rPr>
              <a:t> </a:t>
            </a:r>
            <a:r>
              <a:rPr dirty="0" sz="1300" spc="5">
                <a:latin typeface="Times New Roman"/>
                <a:cs typeface="Times New Roman"/>
              </a:rPr>
              <a:t>triggers.</a:t>
            </a:r>
            <a:endParaRPr sz="1300">
              <a:latin typeface="Times New Roman"/>
              <a:cs typeface="Times New Roman"/>
            </a:endParaRPr>
          </a:p>
          <a:p>
            <a:pPr marL="389890" indent="-252095">
              <a:lnSpc>
                <a:spcPct val="100000"/>
              </a:lnSpc>
              <a:spcBef>
                <a:spcPts val="25"/>
              </a:spcBef>
              <a:buChar char="•"/>
              <a:tabLst>
                <a:tab pos="389890" algn="l"/>
                <a:tab pos="390525" algn="l"/>
              </a:tabLst>
            </a:pPr>
            <a:r>
              <a:rPr dirty="0" sz="1300" spc="5">
                <a:latin typeface="Times New Roman"/>
                <a:cs typeface="Times New Roman"/>
              </a:rPr>
              <a:t>Prefix these qualifiers with a colon (</a:t>
            </a:r>
            <a:r>
              <a:rPr dirty="0" sz="1300" spc="5">
                <a:latin typeface="Courier New"/>
                <a:cs typeface="Courier New"/>
              </a:rPr>
              <a:t>:</a:t>
            </a:r>
            <a:r>
              <a:rPr dirty="0" sz="1300" spc="5">
                <a:latin typeface="Times New Roman"/>
                <a:cs typeface="Times New Roman"/>
              </a:rPr>
              <a:t>) in every SQL and </a:t>
            </a:r>
            <a:r>
              <a:rPr dirty="0" sz="1300" spc="10">
                <a:latin typeface="Times New Roman"/>
                <a:cs typeface="Times New Roman"/>
              </a:rPr>
              <a:t>PL/SQL</a:t>
            </a:r>
            <a:r>
              <a:rPr dirty="0" sz="1300" spc="45">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389255" indent="-252095">
              <a:lnSpc>
                <a:spcPct val="100000"/>
              </a:lnSpc>
              <a:spcBef>
                <a:spcPts val="15"/>
              </a:spcBef>
              <a:buChar char="•"/>
              <a:tabLst>
                <a:tab pos="389255" algn="l"/>
                <a:tab pos="389890" algn="l"/>
              </a:tabLst>
            </a:pPr>
            <a:r>
              <a:rPr dirty="0" sz="1300" spc="5">
                <a:latin typeface="Times New Roman"/>
                <a:cs typeface="Times New Roman"/>
              </a:rPr>
              <a:t>There is </a:t>
            </a:r>
            <a:r>
              <a:rPr dirty="0" sz="1300" spc="10">
                <a:latin typeface="Times New Roman"/>
                <a:cs typeface="Times New Roman"/>
              </a:rPr>
              <a:t>no </a:t>
            </a:r>
            <a:r>
              <a:rPr dirty="0" sz="1300" spc="5">
                <a:latin typeface="Times New Roman"/>
                <a:cs typeface="Times New Roman"/>
              </a:rPr>
              <a:t>colon </a:t>
            </a:r>
            <a:r>
              <a:rPr dirty="0" sz="1300" spc="10">
                <a:latin typeface="Times New Roman"/>
                <a:cs typeface="Times New Roman"/>
              </a:rPr>
              <a:t>(</a:t>
            </a:r>
            <a:r>
              <a:rPr dirty="0" sz="1300" spc="10">
                <a:latin typeface="Courier New"/>
                <a:cs typeface="Courier New"/>
              </a:rPr>
              <a:t>:</a:t>
            </a:r>
            <a:r>
              <a:rPr dirty="0" sz="1300" spc="10">
                <a:latin typeface="Times New Roman"/>
                <a:cs typeface="Times New Roman"/>
              </a:rPr>
              <a:t>) </a:t>
            </a:r>
            <a:r>
              <a:rPr dirty="0" sz="1300" spc="5">
                <a:latin typeface="Times New Roman"/>
                <a:cs typeface="Times New Roman"/>
              </a:rPr>
              <a:t>prefix if the qualifiers are referenced in the </a:t>
            </a:r>
            <a:r>
              <a:rPr dirty="0" sz="1300" spc="15">
                <a:latin typeface="Courier New"/>
                <a:cs typeface="Courier New"/>
              </a:rPr>
              <a:t>WHEN</a:t>
            </a:r>
            <a:r>
              <a:rPr dirty="0" sz="1300" spc="-340">
                <a:latin typeface="Courier New"/>
                <a:cs typeface="Courier New"/>
              </a:rPr>
              <a:t> </a:t>
            </a:r>
            <a:r>
              <a:rPr dirty="0" sz="1300" spc="5">
                <a:latin typeface="Times New Roman"/>
                <a:cs typeface="Times New Roman"/>
              </a:rPr>
              <a:t>restricting</a:t>
            </a:r>
            <a:endParaRPr sz="1300">
              <a:latin typeface="Times New Roman"/>
              <a:cs typeface="Times New Roman"/>
            </a:endParaRPr>
          </a:p>
          <a:p>
            <a:pPr marL="389890">
              <a:lnSpc>
                <a:spcPct val="100000"/>
              </a:lnSpc>
              <a:spcBef>
                <a:spcPts val="100"/>
              </a:spcBef>
            </a:pPr>
            <a:r>
              <a:rPr dirty="0" sz="1300" spc="5">
                <a:latin typeface="Times New Roman"/>
                <a:cs typeface="Times New Roman"/>
              </a:rPr>
              <a:t>condition.</a:t>
            </a:r>
            <a:endParaRPr sz="1300">
              <a:latin typeface="Times New Roman"/>
              <a:cs typeface="Times New Roman"/>
            </a:endParaRPr>
          </a:p>
          <a:p>
            <a:pPr marL="12700" marR="5080" indent="-635">
              <a:lnSpc>
                <a:spcPct val="101499"/>
              </a:lnSpc>
              <a:spcBef>
                <a:spcPts val="400"/>
              </a:spcBef>
            </a:pPr>
            <a:r>
              <a:rPr dirty="0" sz="1300" spc="5" b="1">
                <a:latin typeface="Times New Roman"/>
                <a:cs typeface="Times New Roman"/>
              </a:rPr>
              <a:t>Note: </a:t>
            </a:r>
            <a:r>
              <a:rPr dirty="0" sz="1300" spc="10">
                <a:latin typeface="Times New Roman"/>
                <a:cs typeface="Times New Roman"/>
              </a:rPr>
              <a:t>Row </a:t>
            </a:r>
            <a:r>
              <a:rPr dirty="0" sz="1300" spc="5">
                <a:latin typeface="Times New Roman"/>
                <a:cs typeface="Times New Roman"/>
              </a:rPr>
              <a:t>triggers can decrease the performance if </a:t>
            </a:r>
            <a:r>
              <a:rPr dirty="0" sz="1300" spc="10">
                <a:latin typeface="Times New Roman"/>
                <a:cs typeface="Times New Roman"/>
              </a:rPr>
              <a:t>you </a:t>
            </a:r>
            <a:r>
              <a:rPr dirty="0" sz="1300" spc="5">
                <a:latin typeface="Times New Roman"/>
                <a:cs typeface="Times New Roman"/>
              </a:rPr>
              <a:t>perform </a:t>
            </a:r>
            <a:r>
              <a:rPr dirty="0" sz="1300" spc="10">
                <a:latin typeface="Times New Roman"/>
                <a:cs typeface="Times New Roman"/>
              </a:rPr>
              <a:t>many </a:t>
            </a:r>
            <a:r>
              <a:rPr dirty="0" sz="1300" spc="5">
                <a:latin typeface="Times New Roman"/>
                <a:cs typeface="Times New Roman"/>
              </a:rPr>
              <a:t>updates </a:t>
            </a:r>
            <a:r>
              <a:rPr dirty="0" sz="1300" spc="10">
                <a:latin typeface="Times New Roman"/>
                <a:cs typeface="Times New Roman"/>
              </a:rPr>
              <a:t>on </a:t>
            </a:r>
            <a:r>
              <a:rPr dirty="0" sz="1300" spc="5">
                <a:latin typeface="Times New Roman"/>
                <a:cs typeface="Times New Roman"/>
              </a:rPr>
              <a:t>larger  tables.</a:t>
            </a:r>
            <a:endParaRPr sz="1300">
              <a:latin typeface="Times New Roman"/>
              <a:cs typeface="Times New Roman"/>
            </a:endParaRPr>
          </a:p>
        </p:txBody>
      </p:sp>
      <p:graphicFrame>
        <p:nvGraphicFramePr>
          <p:cNvPr id="10" name="object 10"/>
          <p:cNvGraphicFramePr>
            <a:graphicFrameLocks noGrp="1"/>
          </p:cNvGraphicFramePr>
          <p:nvPr/>
        </p:nvGraphicFramePr>
        <p:xfrm>
          <a:off x="876681" y="6401180"/>
          <a:ext cx="5920740" cy="1078230"/>
        </p:xfrm>
        <a:graphic>
          <a:graphicData uri="http://schemas.openxmlformats.org/drawingml/2006/table">
            <a:tbl>
              <a:tblPr firstRow="1" bandRow="1">
                <a:tableStyleId>{2D5ABB26-0587-4C30-8999-92F81FD0307C}</a:tableStyleId>
              </a:tblPr>
              <a:tblGrid>
                <a:gridCol w="1868805"/>
                <a:gridCol w="1950720"/>
                <a:gridCol w="2094229"/>
              </a:tblGrid>
              <a:tr h="268605">
                <a:tc>
                  <a:txBody>
                    <a:bodyPr/>
                    <a:lstStyle/>
                    <a:p>
                      <a:pPr marL="61594">
                        <a:lnSpc>
                          <a:spcPct val="100000"/>
                        </a:lnSpc>
                        <a:spcBef>
                          <a:spcPts val="55"/>
                        </a:spcBef>
                      </a:pPr>
                      <a:r>
                        <a:rPr dirty="0" sz="1150" spc="15" b="1">
                          <a:latin typeface="Times New Roman"/>
                          <a:cs typeface="Times New Roman"/>
                        </a:rPr>
                        <a:t>Data</a:t>
                      </a:r>
                      <a:r>
                        <a:rPr dirty="0" sz="1150" spc="5" b="1">
                          <a:latin typeface="Times New Roman"/>
                          <a:cs typeface="Times New Roman"/>
                        </a:rPr>
                        <a:t> </a:t>
                      </a:r>
                      <a:r>
                        <a:rPr dirty="0" sz="1150" spc="15" b="1">
                          <a:latin typeface="Times New Roman"/>
                          <a:cs typeface="Times New Roman"/>
                        </a:rPr>
                        <a:t>Operation</a:t>
                      </a:r>
                      <a:endParaRPr sz="1150">
                        <a:latin typeface="Times New Roman"/>
                        <a:cs typeface="Times New Roma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55"/>
                        </a:spcBef>
                      </a:pPr>
                      <a:r>
                        <a:rPr dirty="0" sz="1150" spc="15" b="1">
                          <a:latin typeface="Times New Roman"/>
                          <a:cs typeface="Times New Roman"/>
                        </a:rPr>
                        <a:t>Old</a:t>
                      </a:r>
                      <a:r>
                        <a:rPr dirty="0" sz="1150" spc="10" b="1">
                          <a:latin typeface="Times New Roman"/>
                          <a:cs typeface="Times New Roman"/>
                        </a:rPr>
                        <a:t> Value</a:t>
                      </a:r>
                      <a:endParaRPr sz="1150">
                        <a:latin typeface="Times New Roman"/>
                        <a:cs typeface="Times New Roma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55"/>
                        </a:spcBef>
                      </a:pPr>
                      <a:r>
                        <a:rPr dirty="0" sz="1150" spc="15" b="1">
                          <a:latin typeface="Times New Roman"/>
                          <a:cs typeface="Times New Roman"/>
                        </a:rPr>
                        <a:t>New</a:t>
                      </a:r>
                      <a:r>
                        <a:rPr dirty="0" sz="1150" spc="5" b="1">
                          <a:latin typeface="Times New Roman"/>
                          <a:cs typeface="Times New Roman"/>
                        </a:rPr>
                        <a:t> </a:t>
                      </a:r>
                      <a:r>
                        <a:rPr dirty="0" sz="1150" spc="15" b="1">
                          <a:latin typeface="Times New Roman"/>
                          <a:cs typeface="Times New Roman"/>
                        </a:rPr>
                        <a:t>Value</a:t>
                      </a:r>
                      <a:endParaRPr sz="1150">
                        <a:latin typeface="Times New Roman"/>
                        <a:cs typeface="Times New Roma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8604">
                <a:tc>
                  <a:txBody>
                    <a:bodyPr/>
                    <a:lstStyle/>
                    <a:p>
                      <a:pPr marL="31115">
                        <a:lnSpc>
                          <a:spcPct val="100000"/>
                        </a:lnSpc>
                        <a:spcBef>
                          <a:spcPts val="5"/>
                        </a:spcBef>
                      </a:pPr>
                      <a:r>
                        <a:rPr dirty="0" sz="1150" spc="20">
                          <a:latin typeface="Courier New"/>
                          <a:cs typeface="Courier New"/>
                        </a:rPr>
                        <a:t>INSERT</a:t>
                      </a:r>
                      <a:endParaRPr sz="1150">
                        <a:latin typeface="Courier New"/>
                        <a:cs typeface="Courier New"/>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5"/>
                        </a:spcBef>
                      </a:pPr>
                      <a:r>
                        <a:rPr dirty="0" sz="1150" spc="20">
                          <a:latin typeface="Courier New"/>
                          <a:cs typeface="Courier New"/>
                        </a:rPr>
                        <a:t>NULL</a:t>
                      </a:r>
                      <a:endParaRPr sz="1150">
                        <a:latin typeface="Courier New"/>
                        <a:cs typeface="Courier New"/>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ct val="100000"/>
                        </a:lnSpc>
                        <a:spcBef>
                          <a:spcPts val="55"/>
                        </a:spcBef>
                      </a:pPr>
                      <a:r>
                        <a:rPr dirty="0" sz="1150" spc="10">
                          <a:latin typeface="Times New Roman"/>
                          <a:cs typeface="Times New Roman"/>
                        </a:rPr>
                        <a:t>Inserted value</a:t>
                      </a:r>
                      <a:endParaRPr sz="1150">
                        <a:latin typeface="Times New Roman"/>
                        <a:cs typeface="Times New Roma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8223">
                <a:tc>
                  <a:txBody>
                    <a:bodyPr/>
                    <a:lstStyle/>
                    <a:p>
                      <a:pPr marL="31115">
                        <a:lnSpc>
                          <a:spcPct val="100000"/>
                        </a:lnSpc>
                      </a:pPr>
                      <a:r>
                        <a:rPr dirty="0" sz="1150" spc="20">
                          <a:latin typeface="Courier New"/>
                          <a:cs typeface="Courier New"/>
                        </a:rPr>
                        <a:t>UPDATE</a:t>
                      </a:r>
                      <a:endParaRPr sz="115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55"/>
                        </a:spcBef>
                      </a:pPr>
                      <a:r>
                        <a:rPr dirty="0" sz="1150" spc="10">
                          <a:latin typeface="Times New Roman"/>
                          <a:cs typeface="Times New Roman"/>
                        </a:rPr>
                        <a:t>Value before</a:t>
                      </a:r>
                      <a:r>
                        <a:rPr dirty="0" sz="1150" spc="5">
                          <a:latin typeface="Times New Roman"/>
                          <a:cs typeface="Times New Roman"/>
                        </a:rPr>
                        <a:t> </a:t>
                      </a:r>
                      <a:r>
                        <a:rPr dirty="0" sz="1150" spc="10">
                          <a:latin typeface="Times New Roman"/>
                          <a:cs typeface="Times New Roman"/>
                        </a:rPr>
                        <a:t>update</a:t>
                      </a:r>
                      <a:endParaRPr sz="1150">
                        <a:latin typeface="Times New Roman"/>
                        <a:cs typeface="Times New Roma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55"/>
                        </a:spcBef>
                      </a:pPr>
                      <a:r>
                        <a:rPr dirty="0" sz="1150" spc="10">
                          <a:latin typeface="Times New Roman"/>
                          <a:cs typeface="Times New Roman"/>
                        </a:rPr>
                        <a:t>Value </a:t>
                      </a:r>
                      <a:r>
                        <a:rPr dirty="0" sz="1150" spc="5">
                          <a:latin typeface="Times New Roman"/>
                          <a:cs typeface="Times New Roman"/>
                        </a:rPr>
                        <a:t>after</a:t>
                      </a:r>
                      <a:r>
                        <a:rPr dirty="0" sz="1150" spc="-5">
                          <a:latin typeface="Times New Roman"/>
                          <a:cs typeface="Times New Roman"/>
                        </a:rPr>
                        <a:t> </a:t>
                      </a:r>
                      <a:r>
                        <a:rPr dirty="0" sz="1150" spc="10">
                          <a:latin typeface="Times New Roman"/>
                          <a:cs typeface="Times New Roman"/>
                        </a:rPr>
                        <a:t>update</a:t>
                      </a:r>
                      <a:endParaRPr sz="1150">
                        <a:latin typeface="Times New Roman"/>
                        <a:cs typeface="Times New Roma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8605">
                <a:tc>
                  <a:txBody>
                    <a:bodyPr/>
                    <a:lstStyle/>
                    <a:p>
                      <a:pPr marL="31115">
                        <a:lnSpc>
                          <a:spcPct val="100000"/>
                        </a:lnSpc>
                      </a:pPr>
                      <a:r>
                        <a:rPr dirty="0" sz="1150" spc="20">
                          <a:latin typeface="Courier New"/>
                          <a:cs typeface="Courier New"/>
                        </a:rPr>
                        <a:t>DELETE</a:t>
                      </a:r>
                      <a:endParaRPr sz="115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55"/>
                        </a:spcBef>
                      </a:pPr>
                      <a:r>
                        <a:rPr dirty="0" sz="1150" spc="10">
                          <a:latin typeface="Times New Roman"/>
                          <a:cs typeface="Times New Roman"/>
                        </a:rPr>
                        <a:t>Value before</a:t>
                      </a:r>
                      <a:r>
                        <a:rPr dirty="0" sz="1150">
                          <a:latin typeface="Times New Roman"/>
                          <a:cs typeface="Times New Roman"/>
                        </a:rPr>
                        <a:t> </a:t>
                      </a:r>
                      <a:r>
                        <a:rPr dirty="0" sz="1150" spc="10">
                          <a:latin typeface="Times New Roman"/>
                          <a:cs typeface="Times New Roman"/>
                        </a:rPr>
                        <a:t>delete</a:t>
                      </a:r>
                      <a:endParaRPr sz="1150">
                        <a:latin typeface="Times New Roman"/>
                        <a:cs typeface="Times New Roma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ct val="100000"/>
                        </a:lnSpc>
                      </a:pPr>
                      <a:r>
                        <a:rPr dirty="0" sz="1150" spc="15">
                          <a:latin typeface="Courier New"/>
                          <a:cs typeface="Courier New"/>
                        </a:rPr>
                        <a:t>NULL</a:t>
                      </a:r>
                      <a:endParaRPr sz="115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L="1445260" marR="1471930">
              <a:lnSpc>
                <a:spcPct val="100000"/>
              </a:lnSpc>
              <a:spcBef>
                <a:spcPts val="5"/>
              </a:spcBef>
            </a:pPr>
            <a:r>
              <a:rPr dirty="0" sz="2000" spc="-5" b="1">
                <a:latin typeface="Arial"/>
                <a:cs typeface="Arial"/>
              </a:rPr>
              <a:t>Using</a:t>
            </a:r>
            <a:r>
              <a:rPr dirty="0" sz="2000" spc="-15" b="1">
                <a:latin typeface="Arial"/>
                <a:cs typeface="Arial"/>
              </a:rPr>
              <a:t> </a:t>
            </a:r>
            <a:r>
              <a:rPr dirty="0" sz="2000" spc="-5" b="1">
                <a:latin typeface="Courier New"/>
                <a:cs typeface="Courier New"/>
              </a:rPr>
              <a:t>OLD</a:t>
            </a:r>
            <a:r>
              <a:rPr dirty="0" sz="2000" spc="-665" b="1">
                <a:latin typeface="Courier New"/>
                <a:cs typeface="Courier New"/>
              </a:rPr>
              <a:t> </a:t>
            </a:r>
            <a:r>
              <a:rPr dirty="0" sz="2000" spc="-5" b="1">
                <a:latin typeface="Arial"/>
                <a:cs typeface="Arial"/>
              </a:rPr>
              <a:t>and</a:t>
            </a:r>
            <a:r>
              <a:rPr dirty="0" sz="2000" spc="-10" b="1">
                <a:latin typeface="Arial"/>
                <a:cs typeface="Arial"/>
              </a:rPr>
              <a:t> </a:t>
            </a:r>
            <a:r>
              <a:rPr dirty="0" sz="2000" spc="-5" b="1">
                <a:latin typeface="Courier New"/>
                <a:cs typeface="Courier New"/>
              </a:rPr>
              <a:t>NEW</a:t>
            </a:r>
            <a:r>
              <a:rPr dirty="0" sz="2000" spc="-665" b="1">
                <a:latin typeface="Courier New"/>
                <a:cs typeface="Courier New"/>
              </a:rPr>
              <a:t> </a:t>
            </a:r>
            <a:r>
              <a:rPr dirty="0" sz="2000" b="1">
                <a:latin typeface="Arial"/>
                <a:cs typeface="Arial"/>
              </a:rPr>
              <a:t>Qualifiers:  </a:t>
            </a:r>
            <a:r>
              <a:rPr dirty="0" sz="2000" spc="-5" b="1">
                <a:latin typeface="Arial"/>
                <a:cs typeface="Arial"/>
              </a:rPr>
              <a:t>Example Using</a:t>
            </a:r>
            <a:r>
              <a:rPr dirty="0" sz="2000" spc="-20" b="1">
                <a:latin typeface="Arial"/>
                <a:cs typeface="Arial"/>
              </a:rPr>
              <a:t> </a:t>
            </a:r>
            <a:r>
              <a:rPr dirty="0" sz="2000" spc="-5" b="1">
                <a:latin typeface="Courier New"/>
                <a:cs typeface="Courier New"/>
              </a:rPr>
              <a:t>AUDIT_EMP</a:t>
            </a:r>
            <a:endParaRPr sz="20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spcBef>
                <a:spcPts val="15"/>
              </a:spcBef>
            </a:pPr>
            <a:endParaRPr sz="330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txBox="1"/>
          <p:nvPr/>
        </p:nvSpPr>
        <p:spPr>
          <a:xfrm>
            <a:off x="1335786" y="1865376"/>
            <a:ext cx="5105400" cy="1503045"/>
          </a:xfrm>
          <a:prstGeom prst="rect">
            <a:avLst/>
          </a:prstGeom>
          <a:solidFill>
            <a:srgbClr val="CCCCCC"/>
          </a:solidFill>
          <a:ln w="20574">
            <a:solidFill>
              <a:srgbClr val="000000"/>
            </a:solidFill>
          </a:ln>
        </p:spPr>
        <p:txBody>
          <a:bodyPr wrap="square" lIns="0" tIns="21590" rIns="0" bIns="0" rtlCol="0" vert="horz">
            <a:spAutoFit/>
          </a:bodyPr>
          <a:lstStyle/>
          <a:p>
            <a:pPr marL="76200">
              <a:lnSpc>
                <a:spcPct val="100000"/>
              </a:lnSpc>
              <a:spcBef>
                <a:spcPts val="170"/>
              </a:spcBef>
            </a:pPr>
            <a:r>
              <a:rPr dirty="0" sz="1300" spc="-15" b="1">
                <a:latin typeface="Courier New"/>
                <a:cs typeface="Courier New"/>
              </a:rPr>
              <a:t>INSERT INTO</a:t>
            </a:r>
            <a:r>
              <a:rPr dirty="0" sz="1300" spc="-30" b="1">
                <a:latin typeface="Courier New"/>
                <a:cs typeface="Courier New"/>
              </a:rPr>
              <a:t> </a:t>
            </a:r>
            <a:r>
              <a:rPr dirty="0" sz="1300" spc="-20" b="1">
                <a:latin typeface="Courier New"/>
                <a:cs typeface="Courier New"/>
              </a:rPr>
              <a:t>employees</a:t>
            </a:r>
            <a:endParaRPr sz="1300">
              <a:latin typeface="Courier New"/>
              <a:cs typeface="Courier New"/>
            </a:endParaRPr>
          </a:p>
          <a:p>
            <a:pPr marL="75565" marR="587375" indent="97155">
              <a:lnSpc>
                <a:spcPts val="1530"/>
              </a:lnSpc>
              <a:spcBef>
                <a:spcPts val="80"/>
              </a:spcBef>
            </a:pPr>
            <a:r>
              <a:rPr dirty="0" sz="1300" spc="-20" b="1">
                <a:latin typeface="Courier New"/>
                <a:cs typeface="Courier New"/>
              </a:rPr>
              <a:t>(employee_id, last_name, </a:t>
            </a:r>
            <a:r>
              <a:rPr dirty="0" sz="1300" spc="-15" b="1">
                <a:latin typeface="Courier New"/>
                <a:cs typeface="Courier New"/>
              </a:rPr>
              <a:t>job_id, salary,</a:t>
            </a:r>
            <a:r>
              <a:rPr dirty="0" sz="1300" spc="-440" b="1">
                <a:latin typeface="Courier New"/>
                <a:cs typeface="Courier New"/>
              </a:rPr>
              <a:t> </a:t>
            </a:r>
            <a:r>
              <a:rPr dirty="0" sz="1300" spc="-20" b="1">
                <a:latin typeface="Courier New"/>
                <a:cs typeface="Courier New"/>
              </a:rPr>
              <a:t>...)  </a:t>
            </a:r>
            <a:r>
              <a:rPr dirty="0" sz="1300" spc="-15" b="1">
                <a:latin typeface="Courier New"/>
                <a:cs typeface="Courier New"/>
              </a:rPr>
              <a:t>VALUES (999, 'Temp emp', 'SA_REP',</a:t>
            </a:r>
            <a:r>
              <a:rPr dirty="0" sz="1300" spc="-70" b="1">
                <a:latin typeface="Courier New"/>
                <a:cs typeface="Courier New"/>
              </a:rPr>
              <a:t> </a:t>
            </a:r>
            <a:r>
              <a:rPr dirty="0" sz="1300" spc="-20" b="1">
                <a:latin typeface="Courier New"/>
                <a:cs typeface="Courier New"/>
              </a:rPr>
              <a:t>6000,...);</a:t>
            </a:r>
            <a:endParaRPr sz="1300">
              <a:latin typeface="Courier New"/>
              <a:cs typeface="Courier New"/>
            </a:endParaRPr>
          </a:p>
          <a:p>
            <a:pPr>
              <a:lnSpc>
                <a:spcPct val="100000"/>
              </a:lnSpc>
              <a:spcBef>
                <a:spcPts val="10"/>
              </a:spcBef>
            </a:pPr>
            <a:endParaRPr sz="1300">
              <a:latin typeface="Courier New"/>
              <a:cs typeface="Courier New"/>
            </a:endParaRPr>
          </a:p>
          <a:p>
            <a:pPr marL="75565">
              <a:lnSpc>
                <a:spcPts val="1555"/>
              </a:lnSpc>
            </a:pPr>
            <a:r>
              <a:rPr dirty="0" sz="1300" spc="-15" b="1">
                <a:latin typeface="Courier New"/>
                <a:cs typeface="Courier New"/>
              </a:rPr>
              <a:t>UPDATE</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173355" marR="1213485">
              <a:lnSpc>
                <a:spcPts val="1540"/>
              </a:lnSpc>
              <a:spcBef>
                <a:spcPts val="65"/>
              </a:spcBef>
            </a:pPr>
            <a:r>
              <a:rPr dirty="0" sz="1300" spc="-15" b="1">
                <a:latin typeface="Courier New"/>
                <a:cs typeface="Courier New"/>
              </a:rPr>
              <a:t>SET salary </a:t>
            </a:r>
            <a:r>
              <a:rPr dirty="0" sz="1300" spc="-10" b="1">
                <a:latin typeface="Courier New"/>
                <a:cs typeface="Courier New"/>
              </a:rPr>
              <a:t>= </a:t>
            </a:r>
            <a:r>
              <a:rPr dirty="0" sz="1300" spc="-15" b="1">
                <a:latin typeface="Courier New"/>
                <a:cs typeface="Courier New"/>
              </a:rPr>
              <a:t>7000, last_name </a:t>
            </a:r>
            <a:r>
              <a:rPr dirty="0" sz="1300" spc="-10" b="1">
                <a:latin typeface="Courier New"/>
                <a:cs typeface="Courier New"/>
              </a:rPr>
              <a:t>= </a:t>
            </a:r>
            <a:r>
              <a:rPr dirty="0" sz="1300" spc="-20" b="1">
                <a:latin typeface="Courier New"/>
                <a:cs typeface="Courier New"/>
              </a:rPr>
              <a:t>'Smith'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999;</a:t>
            </a:r>
            <a:endParaRPr sz="1300">
              <a:latin typeface="Courier New"/>
              <a:cs typeface="Courier New"/>
            </a:endParaRPr>
          </a:p>
        </p:txBody>
      </p:sp>
      <p:sp>
        <p:nvSpPr>
          <p:cNvPr id="5" name="object 5"/>
          <p:cNvSpPr txBox="1"/>
          <p:nvPr/>
        </p:nvSpPr>
        <p:spPr>
          <a:xfrm>
            <a:off x="1335786" y="3578352"/>
            <a:ext cx="5105400" cy="490220"/>
          </a:xfrm>
          <a:prstGeom prst="rect">
            <a:avLst/>
          </a:prstGeom>
          <a:solidFill>
            <a:srgbClr val="CCCCCC"/>
          </a:solidFill>
          <a:ln w="20574">
            <a:solidFill>
              <a:srgbClr val="000000"/>
            </a:solidFill>
          </a:ln>
        </p:spPr>
        <p:txBody>
          <a:bodyPr wrap="square" lIns="0" tIns="31115" rIns="0" bIns="0" rtlCol="0" vert="horz">
            <a:spAutoFit/>
          </a:bodyPr>
          <a:lstStyle/>
          <a:p>
            <a:pPr marL="76200" marR="2068195">
              <a:lnSpc>
                <a:spcPts val="1550"/>
              </a:lnSpc>
              <a:spcBef>
                <a:spcPts val="245"/>
              </a:spcBef>
            </a:pPr>
            <a:r>
              <a:rPr dirty="0" sz="1300" spc="-15" b="1">
                <a:latin typeface="Courier New"/>
                <a:cs typeface="Courier New"/>
              </a:rPr>
              <a:t>SELECT</a:t>
            </a:r>
            <a:r>
              <a:rPr dirty="0" sz="1300" spc="-470" b="1">
                <a:latin typeface="Courier New"/>
                <a:cs typeface="Courier New"/>
              </a:rPr>
              <a:t> </a:t>
            </a:r>
            <a:r>
              <a:rPr dirty="0" sz="1300" spc="-20" b="1">
                <a:latin typeface="Courier New"/>
                <a:cs typeface="Courier New"/>
              </a:rPr>
              <a:t>user_name,</a:t>
            </a:r>
            <a:r>
              <a:rPr dirty="0" sz="1300" spc="-459" b="1">
                <a:latin typeface="Courier New"/>
                <a:cs typeface="Courier New"/>
              </a:rPr>
              <a:t> </a:t>
            </a:r>
            <a:r>
              <a:rPr dirty="0" sz="1300" spc="-20" b="1">
                <a:latin typeface="Courier New"/>
                <a:cs typeface="Courier New"/>
              </a:rPr>
              <a:t>timestamp,</a:t>
            </a:r>
            <a:r>
              <a:rPr dirty="0" sz="1300" spc="-465" b="1">
                <a:latin typeface="Courier New"/>
                <a:cs typeface="Courier New"/>
              </a:rPr>
              <a:t> </a:t>
            </a:r>
            <a:r>
              <a:rPr dirty="0" sz="1300" spc="-20" b="1">
                <a:latin typeface="Courier New"/>
                <a:cs typeface="Courier New"/>
              </a:rPr>
              <a:t>...  </a:t>
            </a:r>
            <a:r>
              <a:rPr dirty="0" sz="1300" spc="-15" b="1">
                <a:latin typeface="Courier New"/>
                <a:cs typeface="Courier New"/>
              </a:rPr>
              <a:t>FROM</a:t>
            </a:r>
            <a:r>
              <a:rPr dirty="0" sz="1300" spc="-470" b="1">
                <a:latin typeface="Courier New"/>
                <a:cs typeface="Courier New"/>
              </a:rPr>
              <a:t> </a:t>
            </a:r>
            <a:r>
              <a:rPr dirty="0" sz="1300" spc="-20" b="1">
                <a:latin typeface="Courier New"/>
                <a:cs typeface="Courier New"/>
              </a:rPr>
              <a:t>audit_emp;</a:t>
            </a:r>
            <a:endParaRPr sz="1300">
              <a:latin typeface="Courier New"/>
              <a:cs typeface="Courier New"/>
            </a:endParaRPr>
          </a:p>
        </p:txBody>
      </p:sp>
      <p:sp>
        <p:nvSpPr>
          <p:cNvPr id="6" name="object 6"/>
          <p:cNvSpPr/>
          <p:nvPr/>
        </p:nvSpPr>
        <p:spPr>
          <a:xfrm>
            <a:off x="1325880" y="4317491"/>
            <a:ext cx="5121402" cy="420624"/>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743204" y="5591809"/>
            <a:ext cx="6273165" cy="159321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a:t>
            </a:r>
            <a:r>
              <a:rPr dirty="0" sz="1300" spc="15" b="1">
                <a:latin typeface="Courier New"/>
                <a:cs typeface="Courier New"/>
              </a:rPr>
              <a:t>OLD</a:t>
            </a:r>
            <a:r>
              <a:rPr dirty="0" sz="1300" spc="-409" b="1">
                <a:latin typeface="Courier New"/>
                <a:cs typeface="Courier New"/>
              </a:rPr>
              <a:t> </a:t>
            </a:r>
            <a:r>
              <a:rPr dirty="0" sz="1300" spc="10" b="1">
                <a:latin typeface="Arial"/>
                <a:cs typeface="Arial"/>
              </a:rPr>
              <a:t>and </a:t>
            </a:r>
            <a:r>
              <a:rPr dirty="0" sz="1300" spc="15" b="1">
                <a:latin typeface="Courier New"/>
                <a:cs typeface="Courier New"/>
              </a:rPr>
              <a:t>NEW</a:t>
            </a:r>
            <a:r>
              <a:rPr dirty="0" sz="1300" spc="-405" b="1">
                <a:latin typeface="Courier New"/>
                <a:cs typeface="Courier New"/>
              </a:rPr>
              <a:t> </a:t>
            </a:r>
            <a:r>
              <a:rPr dirty="0" sz="1300" spc="5" b="1">
                <a:latin typeface="Arial"/>
                <a:cs typeface="Arial"/>
              </a:rPr>
              <a:t>Qualifiers: Example </a:t>
            </a:r>
            <a:r>
              <a:rPr dirty="0" sz="1300" spc="10" b="1">
                <a:latin typeface="Arial"/>
                <a:cs typeface="Arial"/>
              </a:rPr>
              <a:t>Using </a:t>
            </a:r>
            <a:r>
              <a:rPr dirty="0" sz="1300" spc="15" b="1">
                <a:latin typeface="Courier New"/>
                <a:cs typeface="Courier New"/>
              </a:rPr>
              <a:t>AUDIT_EMP</a:t>
            </a:r>
            <a:endParaRPr sz="1300">
              <a:latin typeface="Courier New"/>
              <a:cs typeface="Courier New"/>
            </a:endParaRPr>
          </a:p>
          <a:p>
            <a:pPr marL="138430" marR="143510">
              <a:lnSpc>
                <a:spcPct val="103099"/>
              </a:lnSpc>
              <a:spcBef>
                <a:spcPts val="370"/>
              </a:spcBef>
            </a:pPr>
            <a:r>
              <a:rPr dirty="0" sz="1300" spc="5">
                <a:latin typeface="Times New Roman"/>
                <a:cs typeface="Times New Roman"/>
              </a:rPr>
              <a:t>Create a trigger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EMPLOYEES </a:t>
            </a:r>
            <a:r>
              <a:rPr dirty="0" sz="1300" spc="5">
                <a:latin typeface="Times New Roman"/>
                <a:cs typeface="Times New Roman"/>
              </a:rPr>
              <a:t>table to add rows to a user table, </a:t>
            </a:r>
            <a:r>
              <a:rPr dirty="0" sz="1300" spc="15">
                <a:latin typeface="Courier New"/>
                <a:cs typeface="Courier New"/>
              </a:rPr>
              <a:t>AUDIT_EMP</a:t>
            </a:r>
            <a:r>
              <a:rPr dirty="0" sz="1300" spc="15">
                <a:latin typeface="Times New Roman"/>
                <a:cs typeface="Times New Roman"/>
              </a:rPr>
              <a:t>,  </a:t>
            </a:r>
            <a:r>
              <a:rPr dirty="0" sz="1300" spc="5">
                <a:latin typeface="Times New Roman"/>
                <a:cs typeface="Times New Roman"/>
              </a:rPr>
              <a:t>logging a user’s activity against the </a:t>
            </a:r>
            <a:r>
              <a:rPr dirty="0" sz="1300" spc="15">
                <a:latin typeface="Courier New"/>
                <a:cs typeface="Courier New"/>
              </a:rPr>
              <a:t>EMPLOYEES</a:t>
            </a:r>
            <a:r>
              <a:rPr dirty="0" sz="1300" spc="-325">
                <a:latin typeface="Courier New"/>
                <a:cs typeface="Courier New"/>
              </a:rPr>
              <a:t> </a:t>
            </a:r>
            <a:r>
              <a:rPr dirty="0" sz="1300" spc="5">
                <a:latin typeface="Times New Roman"/>
                <a:cs typeface="Times New Roman"/>
              </a:rPr>
              <a:t>table. </a:t>
            </a:r>
            <a:r>
              <a:rPr dirty="0" sz="1300" spc="10">
                <a:latin typeface="Times New Roman"/>
                <a:cs typeface="Times New Roman"/>
              </a:rPr>
              <a:t>The </a:t>
            </a:r>
            <a:r>
              <a:rPr dirty="0" sz="1300" spc="5">
                <a:latin typeface="Times New Roman"/>
                <a:cs typeface="Times New Roman"/>
              </a:rPr>
              <a:t>trigger records the values of  several columns both before and after the </a:t>
            </a:r>
            <a:r>
              <a:rPr dirty="0" sz="1300" spc="10">
                <a:latin typeface="Times New Roman"/>
                <a:cs typeface="Times New Roman"/>
              </a:rPr>
              <a:t>data </a:t>
            </a:r>
            <a:r>
              <a:rPr dirty="0" sz="1300" spc="5">
                <a:latin typeface="Times New Roman"/>
                <a:cs typeface="Times New Roman"/>
              </a:rPr>
              <a:t>changes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OLD </a:t>
            </a:r>
            <a:r>
              <a:rPr dirty="0" sz="1300" spc="5">
                <a:latin typeface="Times New Roman"/>
                <a:cs typeface="Times New Roman"/>
              </a:rPr>
              <a:t>and </a:t>
            </a:r>
            <a:r>
              <a:rPr dirty="0" sz="1300" spc="15">
                <a:latin typeface="Courier New"/>
                <a:cs typeface="Courier New"/>
              </a:rPr>
              <a:t>NEW  </a:t>
            </a:r>
            <a:r>
              <a:rPr dirty="0" sz="1300" spc="5">
                <a:latin typeface="Times New Roman"/>
                <a:cs typeface="Times New Roman"/>
              </a:rPr>
              <a:t>qualifiers with the respective </a:t>
            </a:r>
            <a:r>
              <a:rPr dirty="0" sz="1300" spc="10">
                <a:latin typeface="Times New Roman"/>
                <a:cs typeface="Times New Roman"/>
              </a:rPr>
              <a:t>column</a:t>
            </a:r>
            <a:r>
              <a:rPr dirty="0" sz="1300" spc="15">
                <a:latin typeface="Times New Roman"/>
                <a:cs typeface="Times New Roman"/>
              </a:rPr>
              <a:t> </a:t>
            </a:r>
            <a:r>
              <a:rPr dirty="0" sz="1300" spc="10">
                <a:latin typeface="Times New Roman"/>
                <a:cs typeface="Times New Roman"/>
              </a:rPr>
              <a:t>name.</a:t>
            </a:r>
            <a:endParaRPr sz="1300">
              <a:latin typeface="Times New Roman"/>
              <a:cs typeface="Times New Roman"/>
            </a:endParaRPr>
          </a:p>
          <a:p>
            <a:pPr marL="138430" marR="5080">
              <a:lnSpc>
                <a:spcPct val="106100"/>
              </a:lnSpc>
              <a:spcBef>
                <a:spcPts val="250"/>
              </a:spcBef>
            </a:pPr>
            <a:r>
              <a:rPr dirty="0" sz="1300" spc="5">
                <a:latin typeface="Times New Roman"/>
                <a:cs typeface="Times New Roman"/>
              </a:rPr>
              <a:t>There is</a:t>
            </a:r>
            <a:r>
              <a:rPr dirty="0" sz="1300" spc="10">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5">
                <a:latin typeface="Times New Roman"/>
                <a:cs typeface="Times New Roman"/>
              </a:rPr>
              <a:t>additional</a:t>
            </a:r>
            <a:r>
              <a:rPr dirty="0" sz="1300" spc="10">
                <a:latin typeface="Times New Roman"/>
                <a:cs typeface="Times New Roman"/>
              </a:rPr>
              <a:t> column named</a:t>
            </a:r>
            <a:r>
              <a:rPr dirty="0" sz="1300" spc="15">
                <a:latin typeface="Times New Roman"/>
                <a:cs typeface="Times New Roman"/>
              </a:rPr>
              <a:t> </a:t>
            </a:r>
            <a:r>
              <a:rPr dirty="0" sz="1300" spc="15">
                <a:latin typeface="Courier New"/>
                <a:cs typeface="Courier New"/>
              </a:rPr>
              <a:t>COMMENTS</a:t>
            </a:r>
            <a:r>
              <a:rPr dirty="0" sz="1300" spc="-445">
                <a:latin typeface="Courier New"/>
                <a:cs typeface="Courier New"/>
              </a:rPr>
              <a:t> </a:t>
            </a:r>
            <a:r>
              <a:rPr dirty="0" sz="1300" spc="5">
                <a:latin typeface="Times New Roman"/>
                <a:cs typeface="Times New Roman"/>
              </a:rPr>
              <a:t>in </a:t>
            </a:r>
            <a:r>
              <a:rPr dirty="0" sz="1300" spc="15">
                <a:latin typeface="Courier New"/>
                <a:cs typeface="Courier New"/>
              </a:rPr>
              <a:t>AUDIT_EMP</a:t>
            </a:r>
            <a:r>
              <a:rPr dirty="0" sz="1300" spc="-440">
                <a:latin typeface="Courier New"/>
                <a:cs typeface="Courier New"/>
              </a:rPr>
              <a:t> </a:t>
            </a:r>
            <a:r>
              <a:rPr dirty="0" sz="1300" spc="5">
                <a:latin typeface="Times New Roman"/>
                <a:cs typeface="Times New Roman"/>
              </a:rPr>
              <a:t>that</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not</a:t>
            </a:r>
            <a:r>
              <a:rPr dirty="0" sz="1300" spc="10">
                <a:latin typeface="Times New Roman"/>
                <a:cs typeface="Times New Roman"/>
              </a:rPr>
              <a:t> shown</a:t>
            </a:r>
            <a:r>
              <a:rPr dirty="0" sz="1300" spc="5">
                <a:latin typeface="Times New Roman"/>
                <a:cs typeface="Times New Roman"/>
              </a:rPr>
              <a:t> in</a:t>
            </a:r>
            <a:r>
              <a:rPr dirty="0" sz="1300" spc="10">
                <a:latin typeface="Times New Roman"/>
                <a:cs typeface="Times New Roman"/>
              </a:rPr>
              <a:t> </a:t>
            </a:r>
            <a:r>
              <a:rPr dirty="0" sz="1300" spc="5">
                <a:latin typeface="Times New Roman"/>
                <a:cs typeface="Times New Roman"/>
              </a:rPr>
              <a:t>this  slide.</a:t>
            </a:r>
            <a:endParaRPr sz="1300">
              <a:latin typeface="Times New Roman"/>
              <a:cs typeface="Times New Roman"/>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16</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Restricting </a:t>
            </a:r>
            <a:r>
              <a:rPr dirty="0" sz="2000" b="1">
                <a:latin typeface="Arial"/>
                <a:cs typeface="Arial"/>
              </a:rPr>
              <a:t>a </a:t>
            </a:r>
            <a:r>
              <a:rPr dirty="0" sz="2000" spc="-5" b="1">
                <a:latin typeface="Arial"/>
                <a:cs typeface="Arial"/>
              </a:rPr>
              <a:t>Row </a:t>
            </a:r>
            <a:r>
              <a:rPr dirty="0" sz="2000" b="1">
                <a:latin typeface="Arial"/>
                <a:cs typeface="Arial"/>
              </a:rPr>
              <a:t>Trigger: </a:t>
            </a:r>
            <a:r>
              <a:rPr dirty="0" sz="2000" spc="-5"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p:nvPr/>
        </p:nvSpPr>
        <p:spPr>
          <a:xfrm>
            <a:off x="1325880" y="1944623"/>
            <a:ext cx="5121910" cy="2835910"/>
          </a:xfrm>
          <a:custGeom>
            <a:avLst/>
            <a:gdLst/>
            <a:ahLst/>
            <a:cxnLst/>
            <a:rect l="l" t="t" r="r" b="b"/>
            <a:pathLst>
              <a:path w="5121910" h="2835910">
                <a:moveTo>
                  <a:pt x="5121402" y="0"/>
                </a:moveTo>
                <a:lnTo>
                  <a:pt x="0" y="0"/>
                </a:lnTo>
                <a:lnTo>
                  <a:pt x="0" y="2835402"/>
                </a:lnTo>
                <a:lnTo>
                  <a:pt x="5121402" y="2835402"/>
                </a:lnTo>
                <a:lnTo>
                  <a:pt x="5121402" y="0"/>
                </a:lnTo>
                <a:close/>
              </a:path>
            </a:pathLst>
          </a:custGeom>
          <a:solidFill>
            <a:srgbClr val="CCCCCC"/>
          </a:solidFill>
        </p:spPr>
        <p:txBody>
          <a:bodyPr wrap="square" lIns="0" tIns="0" rIns="0" bIns="0" rtlCol="0"/>
          <a:lstStyle/>
          <a:p/>
        </p:txBody>
      </p:sp>
      <p:sp>
        <p:nvSpPr>
          <p:cNvPr id="5" name="object 5"/>
          <p:cNvSpPr txBox="1"/>
          <p:nvPr/>
        </p:nvSpPr>
        <p:spPr>
          <a:xfrm>
            <a:off x="1325880" y="1944623"/>
            <a:ext cx="5121910" cy="2835910"/>
          </a:xfrm>
          <a:prstGeom prst="rect">
            <a:avLst/>
          </a:prstGeom>
          <a:ln w="20574">
            <a:solidFill>
              <a:srgbClr val="000000"/>
            </a:solidFill>
          </a:ln>
        </p:spPr>
        <p:txBody>
          <a:bodyPr wrap="square" lIns="0" tIns="29209" rIns="0" bIns="0" rtlCol="0" vert="horz">
            <a:spAutoFit/>
          </a:bodyPr>
          <a:lstStyle/>
          <a:p>
            <a:pPr marL="74930" marR="448309">
              <a:lnSpc>
                <a:spcPts val="1550"/>
              </a:lnSpc>
              <a:spcBef>
                <a:spcPts val="229"/>
              </a:spcBef>
            </a:pPr>
            <a:r>
              <a:rPr dirty="0" sz="1300" spc="-15" b="1">
                <a:latin typeface="Courier New"/>
                <a:cs typeface="Courier New"/>
              </a:rPr>
              <a:t>CREATE OR REPLACE TRIGGER </a:t>
            </a:r>
            <a:r>
              <a:rPr dirty="0" sz="1300" spc="-20" b="1">
                <a:latin typeface="Courier New"/>
                <a:cs typeface="Courier New"/>
              </a:rPr>
              <a:t>derive_commission_pct  </a:t>
            </a:r>
            <a:r>
              <a:rPr dirty="0" sz="1300" spc="-15" b="1">
                <a:latin typeface="Courier New"/>
                <a:cs typeface="Courier New"/>
              </a:rPr>
              <a:t>BEFORE INSERT </a:t>
            </a:r>
            <a:r>
              <a:rPr dirty="0" sz="1300" spc="-10" b="1">
                <a:latin typeface="Courier New"/>
                <a:cs typeface="Courier New"/>
              </a:rPr>
              <a:t>OR </a:t>
            </a:r>
            <a:r>
              <a:rPr dirty="0" sz="1300" spc="-15" b="1">
                <a:latin typeface="Courier New"/>
                <a:cs typeface="Courier New"/>
              </a:rPr>
              <a:t>UPDATE </a:t>
            </a:r>
            <a:r>
              <a:rPr dirty="0" sz="1300" spc="-10" b="1">
                <a:latin typeface="Courier New"/>
                <a:cs typeface="Courier New"/>
              </a:rPr>
              <a:t>OF </a:t>
            </a:r>
            <a:r>
              <a:rPr dirty="0" sz="1300" spc="-15" b="1">
                <a:latin typeface="Courier New"/>
                <a:cs typeface="Courier New"/>
              </a:rPr>
              <a:t>salary ON </a:t>
            </a:r>
            <a:r>
              <a:rPr dirty="0" sz="1300" spc="-20" b="1">
                <a:latin typeface="Courier New"/>
                <a:cs typeface="Courier New"/>
              </a:rPr>
              <a:t>employees  </a:t>
            </a:r>
            <a:r>
              <a:rPr dirty="0" sz="1300" spc="-15" b="1">
                <a:latin typeface="Courier New"/>
                <a:cs typeface="Courier New"/>
              </a:rPr>
              <a:t>FOR EACH</a:t>
            </a:r>
            <a:r>
              <a:rPr dirty="0" sz="1300" spc="-20" b="1">
                <a:latin typeface="Courier New"/>
                <a:cs typeface="Courier New"/>
              </a:rPr>
              <a:t> ROW</a:t>
            </a:r>
            <a:endParaRPr sz="1300">
              <a:latin typeface="Courier New"/>
              <a:cs typeface="Courier New"/>
            </a:endParaRPr>
          </a:p>
          <a:p>
            <a:pPr marL="74930" marR="2303780">
              <a:lnSpc>
                <a:spcPts val="1540"/>
              </a:lnSpc>
            </a:pPr>
            <a:r>
              <a:rPr dirty="0" sz="1300" spc="-10" b="1">
                <a:latin typeface="Courier New"/>
                <a:cs typeface="Courier New"/>
              </a:rPr>
              <a:t>WHEN </a:t>
            </a:r>
            <a:r>
              <a:rPr dirty="0" sz="1300" spc="-15" b="1">
                <a:latin typeface="Courier New"/>
                <a:cs typeface="Courier New"/>
              </a:rPr>
              <a:t>(NEW.job_id </a:t>
            </a:r>
            <a:r>
              <a:rPr dirty="0" sz="1300" spc="-10" b="1">
                <a:latin typeface="Courier New"/>
                <a:cs typeface="Courier New"/>
              </a:rPr>
              <a:t>=</a:t>
            </a:r>
            <a:r>
              <a:rPr dirty="0" sz="1300" spc="-50" b="1">
                <a:latin typeface="Courier New"/>
                <a:cs typeface="Courier New"/>
              </a:rPr>
              <a:t> </a:t>
            </a:r>
            <a:r>
              <a:rPr dirty="0" sz="1300" spc="-15" b="1">
                <a:latin typeface="Courier New"/>
                <a:cs typeface="Courier New"/>
              </a:rPr>
              <a:t>'SA_REP')  BEGIN</a:t>
            </a:r>
            <a:endParaRPr sz="1300">
              <a:latin typeface="Courier New"/>
              <a:cs typeface="Courier New"/>
            </a:endParaRPr>
          </a:p>
          <a:p>
            <a:pPr marL="172720">
              <a:lnSpc>
                <a:spcPts val="1495"/>
              </a:lnSpc>
            </a:pPr>
            <a:r>
              <a:rPr dirty="0" sz="1300" spc="-15" b="1">
                <a:latin typeface="Courier New"/>
                <a:cs typeface="Courier New"/>
              </a:rPr>
              <a:t>IF INSERTING</a:t>
            </a:r>
            <a:r>
              <a:rPr dirty="0" sz="1300" spc="-20" b="1">
                <a:latin typeface="Courier New"/>
                <a:cs typeface="Courier New"/>
              </a:rPr>
              <a:t> THEN</a:t>
            </a:r>
            <a:endParaRPr sz="1300">
              <a:latin typeface="Courier New"/>
              <a:cs typeface="Courier New"/>
            </a:endParaRPr>
          </a:p>
          <a:p>
            <a:pPr marL="367665">
              <a:lnSpc>
                <a:spcPts val="1545"/>
              </a:lnSpc>
            </a:pPr>
            <a:r>
              <a:rPr dirty="0" sz="1300" spc="-15" b="1">
                <a:latin typeface="Courier New"/>
                <a:cs typeface="Courier New"/>
              </a:rPr>
              <a:t>:NEW.commission_pct </a:t>
            </a:r>
            <a:r>
              <a:rPr dirty="0" sz="1300" spc="-10" b="1">
                <a:latin typeface="Courier New"/>
                <a:cs typeface="Courier New"/>
              </a:rPr>
              <a:t>:=</a:t>
            </a:r>
            <a:r>
              <a:rPr dirty="0" sz="1300" spc="-30" b="1">
                <a:latin typeface="Courier New"/>
                <a:cs typeface="Courier New"/>
              </a:rPr>
              <a:t> </a:t>
            </a:r>
            <a:r>
              <a:rPr dirty="0" sz="1300" spc="-15" b="1">
                <a:latin typeface="Courier New"/>
                <a:cs typeface="Courier New"/>
              </a:rPr>
              <a:t>0;</a:t>
            </a:r>
            <a:endParaRPr sz="1300">
              <a:latin typeface="Courier New"/>
              <a:cs typeface="Courier New"/>
            </a:endParaRPr>
          </a:p>
          <a:p>
            <a:pPr marL="172720">
              <a:lnSpc>
                <a:spcPts val="1545"/>
              </a:lnSpc>
            </a:pPr>
            <a:r>
              <a:rPr dirty="0" sz="1300" spc="-15" b="1">
                <a:latin typeface="Courier New"/>
                <a:cs typeface="Courier New"/>
              </a:rPr>
              <a:t>ELSIF </a:t>
            </a:r>
            <a:r>
              <a:rPr dirty="0" sz="1300" spc="-20" b="1">
                <a:latin typeface="Courier New"/>
                <a:cs typeface="Courier New"/>
              </a:rPr>
              <a:t>:OLD.commission_pct </a:t>
            </a:r>
            <a:r>
              <a:rPr dirty="0" sz="1300" spc="-15" b="1">
                <a:latin typeface="Courier New"/>
                <a:cs typeface="Courier New"/>
              </a:rPr>
              <a:t>IS NULL</a:t>
            </a:r>
            <a:r>
              <a:rPr dirty="0" sz="1300" spc="-25" b="1">
                <a:latin typeface="Courier New"/>
                <a:cs typeface="Courier New"/>
              </a:rPr>
              <a:t> </a:t>
            </a:r>
            <a:r>
              <a:rPr dirty="0" sz="1300" spc="-20" b="1">
                <a:latin typeface="Courier New"/>
                <a:cs typeface="Courier New"/>
              </a:rPr>
              <a:t>THEN</a:t>
            </a:r>
            <a:endParaRPr sz="1300">
              <a:latin typeface="Courier New"/>
              <a:cs typeface="Courier New"/>
            </a:endParaRPr>
          </a:p>
          <a:p>
            <a:pPr marL="172720" marR="2304415" indent="194945">
              <a:lnSpc>
                <a:spcPts val="1550"/>
              </a:lnSpc>
              <a:spcBef>
                <a:spcPts val="55"/>
              </a:spcBef>
            </a:pPr>
            <a:r>
              <a:rPr dirty="0" sz="1300" spc="-15" b="1">
                <a:latin typeface="Courier New"/>
                <a:cs typeface="Courier New"/>
              </a:rPr>
              <a:t>:NEW.commission_pct </a:t>
            </a:r>
            <a:r>
              <a:rPr dirty="0" sz="1300" spc="-10" b="1">
                <a:latin typeface="Courier New"/>
                <a:cs typeface="Courier New"/>
              </a:rPr>
              <a:t>:=</a:t>
            </a:r>
            <a:r>
              <a:rPr dirty="0" sz="1300" spc="-40" b="1">
                <a:latin typeface="Courier New"/>
                <a:cs typeface="Courier New"/>
              </a:rPr>
              <a:t> </a:t>
            </a:r>
            <a:r>
              <a:rPr dirty="0" sz="1300" spc="-15" b="1">
                <a:latin typeface="Courier New"/>
                <a:cs typeface="Courier New"/>
              </a:rPr>
              <a:t>0;  ELSE</a:t>
            </a:r>
            <a:endParaRPr sz="1300">
              <a:latin typeface="Courier New"/>
              <a:cs typeface="Courier New"/>
            </a:endParaRPr>
          </a:p>
          <a:p>
            <a:pPr marL="172720" marR="58419" indent="194945">
              <a:lnSpc>
                <a:spcPts val="1540"/>
              </a:lnSpc>
              <a:spcBef>
                <a:spcPts val="5"/>
              </a:spcBef>
            </a:pPr>
            <a:r>
              <a:rPr dirty="0" sz="1300" spc="-15" b="1">
                <a:latin typeface="Courier New"/>
                <a:cs typeface="Courier New"/>
              </a:rPr>
              <a:t>:NEW.commission_pct </a:t>
            </a:r>
            <a:r>
              <a:rPr dirty="0" sz="1300" spc="-10" b="1">
                <a:latin typeface="Courier New"/>
                <a:cs typeface="Courier New"/>
              </a:rPr>
              <a:t>:= </a:t>
            </a:r>
            <a:r>
              <a:rPr dirty="0" sz="1300" spc="-20" b="1">
                <a:latin typeface="Courier New"/>
                <a:cs typeface="Courier New"/>
              </a:rPr>
              <a:t>:OLD.commission_pct+0.05;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5565">
              <a:lnSpc>
                <a:spcPts val="1495"/>
              </a:lnSpc>
            </a:pPr>
            <a:r>
              <a:rPr dirty="0" sz="1300" spc="-20" b="1">
                <a:latin typeface="Courier New"/>
                <a:cs typeface="Courier New"/>
              </a:rPr>
              <a:t>END;</a:t>
            </a:r>
            <a:endParaRPr sz="1300">
              <a:latin typeface="Courier New"/>
              <a:cs typeface="Courier New"/>
            </a:endParaRPr>
          </a:p>
          <a:p>
            <a:pPr marL="75565">
              <a:lnSpc>
                <a:spcPts val="1555"/>
              </a:lnSpc>
            </a:pPr>
            <a:r>
              <a:rPr dirty="0" sz="1300" spc="-10" b="1">
                <a:latin typeface="Courier New"/>
                <a:cs typeface="Courier New"/>
              </a:rPr>
              <a:t>/</a:t>
            </a:r>
            <a:endParaRPr sz="1300">
              <a:latin typeface="Courier New"/>
              <a:cs typeface="Courier New"/>
            </a:endParaRPr>
          </a:p>
        </p:txBody>
      </p:sp>
      <p:sp>
        <p:nvSpPr>
          <p:cNvPr id="6" name="object 6"/>
          <p:cNvSpPr/>
          <p:nvPr/>
        </p:nvSpPr>
        <p:spPr>
          <a:xfrm>
            <a:off x="1870710" y="2561844"/>
            <a:ext cx="2251710" cy="241300"/>
          </a:xfrm>
          <a:custGeom>
            <a:avLst/>
            <a:gdLst/>
            <a:ahLst/>
            <a:cxnLst/>
            <a:rect l="l" t="t" r="r" b="b"/>
            <a:pathLst>
              <a:path w="2251710" h="241300">
                <a:moveTo>
                  <a:pt x="2251710" y="0"/>
                </a:moveTo>
                <a:lnTo>
                  <a:pt x="0" y="0"/>
                </a:lnTo>
                <a:lnTo>
                  <a:pt x="0" y="240792"/>
                </a:lnTo>
                <a:lnTo>
                  <a:pt x="2251710" y="240792"/>
                </a:lnTo>
                <a:lnTo>
                  <a:pt x="2251710" y="0"/>
                </a:lnTo>
                <a:close/>
              </a:path>
            </a:pathLst>
          </a:custGeom>
          <a:ln w="20574">
            <a:solidFill>
              <a:srgbClr val="FF0000"/>
            </a:solidFill>
          </a:ln>
        </p:spPr>
        <p:txBody>
          <a:bodyPr wrap="square" lIns="0" tIns="0" rIns="0" bIns="0" rtlCol="0"/>
          <a:lstStyle/>
          <a:p/>
        </p:txBody>
      </p:sp>
      <p:sp>
        <p:nvSpPr>
          <p:cNvPr id="7" name="object 7"/>
          <p:cNvSpPr txBox="1"/>
          <p:nvPr/>
        </p:nvSpPr>
        <p:spPr>
          <a:xfrm>
            <a:off x="743204" y="5616240"/>
            <a:ext cx="6208395" cy="1619250"/>
          </a:xfrm>
          <a:prstGeom prst="rect">
            <a:avLst/>
          </a:prstGeom>
        </p:spPr>
        <p:txBody>
          <a:bodyPr wrap="square" lIns="0" tIns="53340" rIns="0" bIns="0" rtlCol="0" vert="horz">
            <a:spAutoFit/>
          </a:bodyPr>
          <a:lstStyle/>
          <a:p>
            <a:pPr marL="12700">
              <a:lnSpc>
                <a:spcPct val="100000"/>
              </a:lnSpc>
              <a:spcBef>
                <a:spcPts val="420"/>
              </a:spcBef>
            </a:pPr>
            <a:r>
              <a:rPr dirty="0" sz="1300" spc="5" b="1">
                <a:latin typeface="Arial"/>
                <a:cs typeface="Arial"/>
              </a:rPr>
              <a:t>Restricting </a:t>
            </a:r>
            <a:r>
              <a:rPr dirty="0" sz="1300" spc="10" b="1">
                <a:latin typeface="Arial"/>
                <a:cs typeface="Arial"/>
              </a:rPr>
              <a:t>a Row </a:t>
            </a:r>
            <a:r>
              <a:rPr dirty="0" sz="1300" spc="5" b="1">
                <a:latin typeface="Arial"/>
                <a:cs typeface="Arial"/>
              </a:rPr>
              <a:t>Trigger:</a:t>
            </a:r>
            <a:r>
              <a:rPr dirty="0" sz="1300" spc="-10" b="1">
                <a:latin typeface="Arial"/>
                <a:cs typeface="Arial"/>
              </a:rPr>
              <a:t> </a:t>
            </a:r>
            <a:r>
              <a:rPr dirty="0" sz="1300" spc="5" b="1">
                <a:latin typeface="Arial"/>
                <a:cs typeface="Arial"/>
              </a:rPr>
              <a:t>Example</a:t>
            </a:r>
            <a:endParaRPr sz="1300">
              <a:latin typeface="Arial"/>
              <a:cs typeface="Arial"/>
            </a:endParaRPr>
          </a:p>
          <a:p>
            <a:pPr marL="137795">
              <a:lnSpc>
                <a:spcPct val="100000"/>
              </a:lnSpc>
              <a:spcBef>
                <a:spcPts val="320"/>
              </a:spcBef>
            </a:pPr>
            <a:r>
              <a:rPr dirty="0" sz="1300" spc="10">
                <a:latin typeface="Times New Roman"/>
                <a:cs typeface="Times New Roman"/>
              </a:rPr>
              <a:t>To </a:t>
            </a:r>
            <a:r>
              <a:rPr dirty="0" sz="1300" spc="5">
                <a:latin typeface="Times New Roman"/>
                <a:cs typeface="Times New Roman"/>
              </a:rPr>
              <a:t>restrict the trigger action to those rows that satisfy a certain condition, provide a</a:t>
            </a:r>
            <a:r>
              <a:rPr dirty="0" sz="1300" spc="145">
                <a:latin typeface="Times New Roman"/>
                <a:cs typeface="Times New Roman"/>
              </a:rPr>
              <a:t> </a:t>
            </a:r>
            <a:r>
              <a:rPr dirty="0" sz="1300" spc="15">
                <a:latin typeface="Courier New"/>
                <a:cs typeface="Courier New"/>
              </a:rPr>
              <a:t>WHEN</a:t>
            </a:r>
            <a:endParaRPr sz="1300">
              <a:latin typeface="Courier New"/>
              <a:cs typeface="Courier New"/>
            </a:endParaRPr>
          </a:p>
          <a:p>
            <a:pPr marL="138430">
              <a:lnSpc>
                <a:spcPct val="100000"/>
              </a:lnSpc>
              <a:spcBef>
                <a:spcPts val="95"/>
              </a:spcBef>
            </a:pPr>
            <a:r>
              <a:rPr dirty="0" sz="1300" spc="5">
                <a:latin typeface="Times New Roman"/>
                <a:cs typeface="Times New Roman"/>
              </a:rPr>
              <a:t>clause.</a:t>
            </a:r>
            <a:endParaRPr sz="1300">
              <a:latin typeface="Times New Roman"/>
              <a:cs typeface="Times New Roman"/>
            </a:endParaRPr>
          </a:p>
          <a:p>
            <a:pPr marL="137795" marR="24765">
              <a:lnSpc>
                <a:spcPct val="101099"/>
              </a:lnSpc>
              <a:spcBef>
                <a:spcPts val="330"/>
              </a:spcBef>
            </a:pPr>
            <a:r>
              <a:rPr dirty="0" sz="1300" spc="5">
                <a:latin typeface="Times New Roman"/>
                <a:cs typeface="Times New Roman"/>
              </a:rPr>
              <a:t>Create a trigger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EMPLOYEES</a:t>
            </a:r>
            <a:r>
              <a:rPr dirty="0" sz="1300" spc="-315">
                <a:latin typeface="Courier New"/>
                <a:cs typeface="Courier New"/>
              </a:rPr>
              <a:t> </a:t>
            </a:r>
            <a:r>
              <a:rPr dirty="0" sz="1300" spc="5">
                <a:latin typeface="Times New Roman"/>
                <a:cs typeface="Times New Roman"/>
              </a:rPr>
              <a:t>table to calculate an employee’s commission </a:t>
            </a:r>
            <a:r>
              <a:rPr dirty="0" sz="1300" spc="10">
                <a:latin typeface="Times New Roman"/>
                <a:cs typeface="Times New Roman"/>
              </a:rPr>
              <a:t>when </a:t>
            </a:r>
            <a:r>
              <a:rPr dirty="0" sz="1300" spc="5">
                <a:latin typeface="Times New Roman"/>
                <a:cs typeface="Times New Roman"/>
              </a:rPr>
              <a:t>a  </a:t>
            </a:r>
            <a:r>
              <a:rPr dirty="0" sz="1300" spc="10">
                <a:latin typeface="Times New Roman"/>
                <a:cs typeface="Times New Roman"/>
              </a:rPr>
              <a:t>row </a:t>
            </a:r>
            <a:r>
              <a:rPr dirty="0" sz="1300" spc="5">
                <a:latin typeface="Times New Roman"/>
                <a:cs typeface="Times New Roman"/>
              </a:rPr>
              <a:t>is added to the </a:t>
            </a:r>
            <a:r>
              <a:rPr dirty="0" sz="1300" spc="15">
                <a:latin typeface="Courier New"/>
                <a:cs typeface="Courier New"/>
              </a:rPr>
              <a:t>EMPLOYEES</a:t>
            </a:r>
            <a:r>
              <a:rPr dirty="0" sz="1300" spc="-420">
                <a:latin typeface="Courier New"/>
                <a:cs typeface="Courier New"/>
              </a:rPr>
              <a:t> </a:t>
            </a:r>
            <a:r>
              <a:rPr dirty="0" sz="1300" spc="5">
                <a:latin typeface="Times New Roman"/>
                <a:cs typeface="Times New Roman"/>
              </a:rPr>
              <a:t>table, or </a:t>
            </a:r>
            <a:r>
              <a:rPr dirty="0" sz="1300" spc="10">
                <a:latin typeface="Times New Roman"/>
                <a:cs typeface="Times New Roman"/>
              </a:rPr>
              <a:t>when </a:t>
            </a:r>
            <a:r>
              <a:rPr dirty="0" sz="1300" spc="5">
                <a:latin typeface="Times New Roman"/>
                <a:cs typeface="Times New Roman"/>
              </a:rPr>
              <a:t>an employee’s salary is modified.</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The</a:t>
            </a:r>
            <a:r>
              <a:rPr dirty="0" sz="1300" spc="15">
                <a:latin typeface="Times New Roman"/>
                <a:cs typeface="Times New Roman"/>
              </a:rPr>
              <a:t> </a:t>
            </a:r>
            <a:r>
              <a:rPr dirty="0" sz="1300" spc="10">
                <a:latin typeface="Courier New"/>
                <a:cs typeface="Courier New"/>
              </a:rPr>
              <a:t>NEW</a:t>
            </a:r>
            <a:r>
              <a:rPr dirty="0" sz="1300" spc="-445">
                <a:latin typeface="Courier New"/>
                <a:cs typeface="Courier New"/>
              </a:rPr>
              <a:t> </a:t>
            </a:r>
            <a:r>
              <a:rPr dirty="0" sz="1300" spc="5">
                <a:latin typeface="Times New Roman"/>
                <a:cs typeface="Times New Roman"/>
              </a:rPr>
              <a:t>qualifier</a:t>
            </a:r>
            <a:r>
              <a:rPr dirty="0" sz="1300" spc="15">
                <a:latin typeface="Times New Roman"/>
                <a:cs typeface="Times New Roman"/>
              </a:rPr>
              <a:t> </a:t>
            </a:r>
            <a:r>
              <a:rPr dirty="0" sz="1300" spc="5">
                <a:latin typeface="Times New Roman"/>
                <a:cs typeface="Times New Roman"/>
              </a:rPr>
              <a:t>cannot</a:t>
            </a:r>
            <a:r>
              <a:rPr dirty="0" sz="1300" spc="10">
                <a:latin typeface="Times New Roman"/>
                <a:cs typeface="Times New Roman"/>
              </a:rPr>
              <a:t> </a:t>
            </a:r>
            <a:r>
              <a:rPr dirty="0" sz="1300" spc="5">
                <a:latin typeface="Times New Roman"/>
                <a:cs typeface="Times New Roman"/>
              </a:rPr>
              <a:t>be</a:t>
            </a:r>
            <a:r>
              <a:rPr dirty="0" sz="1300" spc="10">
                <a:latin typeface="Times New Roman"/>
                <a:cs typeface="Times New Roman"/>
              </a:rPr>
              <a:t> </a:t>
            </a:r>
            <a:r>
              <a:rPr dirty="0" sz="1300" spc="5">
                <a:latin typeface="Times New Roman"/>
                <a:cs typeface="Times New Roman"/>
              </a:rPr>
              <a:t>prefixed</a:t>
            </a:r>
            <a:r>
              <a:rPr dirty="0" sz="1300" spc="2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a</a:t>
            </a:r>
            <a:r>
              <a:rPr dirty="0" sz="1300" spc="20">
                <a:latin typeface="Times New Roman"/>
                <a:cs typeface="Times New Roman"/>
              </a:rPr>
              <a:t> </a:t>
            </a:r>
            <a:r>
              <a:rPr dirty="0" sz="1300" spc="5">
                <a:latin typeface="Times New Roman"/>
                <a:cs typeface="Times New Roman"/>
              </a:rPr>
              <a:t>colon</a:t>
            </a:r>
            <a:r>
              <a:rPr dirty="0" sz="1300" spc="15">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WHEN</a:t>
            </a:r>
            <a:r>
              <a:rPr dirty="0" sz="1300" spc="-440">
                <a:latin typeface="Courier New"/>
                <a:cs typeface="Courier New"/>
              </a:rPr>
              <a:t> </a:t>
            </a:r>
            <a:r>
              <a:rPr dirty="0" sz="1300" spc="5">
                <a:latin typeface="Times New Roman"/>
                <a:cs typeface="Times New Roman"/>
              </a:rPr>
              <a:t>clause</a:t>
            </a:r>
            <a:r>
              <a:rPr dirty="0" sz="1300" spc="10">
                <a:latin typeface="Times New Roman"/>
                <a:cs typeface="Times New Roman"/>
              </a:rPr>
              <a:t> </a:t>
            </a:r>
            <a:r>
              <a:rPr dirty="0" sz="1300" spc="5">
                <a:latin typeface="Times New Roman"/>
                <a:cs typeface="Times New Roman"/>
              </a:rPr>
              <a:t>because</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WHEN</a:t>
            </a:r>
            <a:endParaRPr sz="1300">
              <a:latin typeface="Courier New"/>
              <a:cs typeface="Courier New"/>
            </a:endParaRPr>
          </a:p>
          <a:p>
            <a:pPr marL="138430">
              <a:lnSpc>
                <a:spcPct val="100000"/>
              </a:lnSpc>
              <a:spcBef>
                <a:spcPts val="105"/>
              </a:spcBef>
            </a:pPr>
            <a:r>
              <a:rPr dirty="0" sz="1300" spc="5">
                <a:latin typeface="Times New Roman"/>
                <a:cs typeface="Times New Roman"/>
              </a:rPr>
              <a:t>clause is outside the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blocks.</a:t>
            </a:r>
            <a:endParaRPr sz="1300">
              <a:latin typeface="Times New Roman"/>
              <a:cs typeface="Times New Roman"/>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17</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Summary </a:t>
            </a:r>
            <a:r>
              <a:rPr dirty="0" sz="2000" b="1">
                <a:latin typeface="Arial"/>
                <a:cs typeface="Arial"/>
              </a:rPr>
              <a:t>of </a:t>
            </a:r>
            <a:r>
              <a:rPr dirty="0" sz="2000" spc="-5" b="1">
                <a:latin typeface="Arial"/>
                <a:cs typeface="Arial"/>
              </a:rPr>
              <a:t>the </a:t>
            </a:r>
            <a:r>
              <a:rPr dirty="0" sz="2000" b="1">
                <a:latin typeface="Arial"/>
                <a:cs typeface="Arial"/>
              </a:rPr>
              <a:t>Trigger </a:t>
            </a:r>
            <a:r>
              <a:rPr dirty="0" sz="2000" spc="-5" b="1">
                <a:latin typeface="Arial"/>
                <a:cs typeface="Arial"/>
              </a:rPr>
              <a:t>Execution</a:t>
            </a:r>
            <a:r>
              <a:rPr dirty="0" sz="2000" spc="5" b="1">
                <a:latin typeface="Arial"/>
                <a:cs typeface="Arial"/>
              </a:rPr>
              <a:t> </a:t>
            </a:r>
            <a:r>
              <a:rPr dirty="0" sz="2000" spc="-5" b="1">
                <a:latin typeface="Arial"/>
                <a:cs typeface="Arial"/>
              </a:rPr>
              <a:t>Model</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1035050" indent="-327025">
              <a:lnSpc>
                <a:spcPct val="100000"/>
              </a:lnSpc>
              <a:buAutoNum type="arabicPeriod"/>
              <a:tabLst>
                <a:tab pos="1035050" algn="l"/>
                <a:tab pos="1035685" algn="l"/>
              </a:tabLst>
            </a:pPr>
            <a:r>
              <a:rPr dirty="0" sz="1550" spc="10" b="1">
                <a:latin typeface="Arial"/>
                <a:cs typeface="Arial"/>
              </a:rPr>
              <a:t>Execute</a:t>
            </a:r>
            <a:r>
              <a:rPr dirty="0" sz="1550" spc="5" b="1">
                <a:latin typeface="Arial"/>
                <a:cs typeface="Arial"/>
              </a:rPr>
              <a:t> all</a:t>
            </a:r>
            <a:r>
              <a:rPr dirty="0" sz="1550" spc="10" b="1">
                <a:latin typeface="Arial"/>
                <a:cs typeface="Arial"/>
              </a:rPr>
              <a:t> </a:t>
            </a:r>
            <a:r>
              <a:rPr dirty="0" sz="1550" spc="10" b="1">
                <a:latin typeface="Courier New"/>
                <a:cs typeface="Courier New"/>
              </a:rPr>
              <a:t>BEFORE</a:t>
            </a:r>
            <a:r>
              <a:rPr dirty="0" sz="1550" spc="-490" b="1">
                <a:latin typeface="Courier New"/>
                <a:cs typeface="Courier New"/>
              </a:rPr>
              <a:t> </a:t>
            </a:r>
            <a:r>
              <a:rPr dirty="0" sz="1550" spc="10" b="1">
                <a:latin typeface="Courier New"/>
                <a:cs typeface="Courier New"/>
              </a:rPr>
              <a:t>STATEMENT</a:t>
            </a:r>
            <a:r>
              <a:rPr dirty="0" sz="1550" spc="-495" b="1">
                <a:latin typeface="Courier New"/>
                <a:cs typeface="Courier New"/>
              </a:rPr>
              <a:t> </a:t>
            </a:r>
            <a:r>
              <a:rPr dirty="0" sz="1550" spc="5" b="1">
                <a:latin typeface="Arial"/>
                <a:cs typeface="Arial"/>
              </a:rPr>
              <a:t>triggers.</a:t>
            </a:r>
            <a:endParaRPr sz="1550">
              <a:latin typeface="Arial"/>
              <a:cs typeface="Arial"/>
            </a:endParaRPr>
          </a:p>
          <a:p>
            <a:pPr marL="1035050" indent="-327025">
              <a:lnSpc>
                <a:spcPct val="100000"/>
              </a:lnSpc>
              <a:spcBef>
                <a:spcPts val="515"/>
              </a:spcBef>
              <a:buAutoNum type="arabicPeriod"/>
              <a:tabLst>
                <a:tab pos="1035050" algn="l"/>
                <a:tab pos="1035685" algn="l"/>
              </a:tabLst>
            </a:pPr>
            <a:r>
              <a:rPr dirty="0" sz="1550" spc="10" b="1">
                <a:latin typeface="Arial"/>
                <a:cs typeface="Arial"/>
              </a:rPr>
              <a:t>Loop </a:t>
            </a:r>
            <a:r>
              <a:rPr dirty="0" sz="1550" spc="5" b="1">
                <a:latin typeface="Arial"/>
                <a:cs typeface="Arial"/>
              </a:rPr>
              <a:t>for </a:t>
            </a:r>
            <a:r>
              <a:rPr dirty="0" sz="1550" spc="10" b="1">
                <a:latin typeface="Arial"/>
                <a:cs typeface="Arial"/>
              </a:rPr>
              <a:t>each </a:t>
            </a:r>
            <a:r>
              <a:rPr dirty="0" sz="1550" spc="5" b="1">
                <a:latin typeface="Arial"/>
                <a:cs typeface="Arial"/>
              </a:rPr>
              <a:t>row</a:t>
            </a:r>
            <a:r>
              <a:rPr dirty="0" sz="1550" spc="10" b="1">
                <a:latin typeface="Arial"/>
                <a:cs typeface="Arial"/>
              </a:rPr>
              <a:t> affected:</a:t>
            </a:r>
            <a:endParaRPr sz="1550">
              <a:latin typeface="Arial"/>
              <a:cs typeface="Arial"/>
            </a:endParaRPr>
          </a:p>
          <a:p>
            <a:pPr lvl="1" marL="1362075" indent="-245110">
              <a:lnSpc>
                <a:spcPct val="100000"/>
              </a:lnSpc>
              <a:spcBef>
                <a:spcPts val="275"/>
              </a:spcBef>
              <a:buAutoNum type="alphaLcPeriod"/>
              <a:tabLst>
                <a:tab pos="1362710" algn="l"/>
              </a:tabLst>
            </a:pPr>
            <a:r>
              <a:rPr dirty="0" sz="1400" spc="10" b="1">
                <a:latin typeface="Arial"/>
                <a:cs typeface="Arial"/>
              </a:rPr>
              <a:t>Execute</a:t>
            </a:r>
            <a:r>
              <a:rPr dirty="0" sz="1400" b="1">
                <a:latin typeface="Arial"/>
                <a:cs typeface="Arial"/>
              </a:rPr>
              <a:t> </a:t>
            </a:r>
            <a:r>
              <a:rPr dirty="0" sz="1400" spc="5" b="1">
                <a:latin typeface="Arial"/>
                <a:cs typeface="Arial"/>
              </a:rPr>
              <a:t>all</a:t>
            </a:r>
            <a:r>
              <a:rPr dirty="0" sz="1400" spc="10" b="1">
                <a:latin typeface="Arial"/>
                <a:cs typeface="Arial"/>
              </a:rPr>
              <a:t> </a:t>
            </a:r>
            <a:r>
              <a:rPr dirty="0" sz="1400" spc="15" b="1">
                <a:latin typeface="Courier New"/>
                <a:cs typeface="Courier New"/>
              </a:rPr>
              <a:t>BEFORE</a:t>
            </a:r>
            <a:r>
              <a:rPr dirty="0" sz="1400" spc="-445" b="1">
                <a:latin typeface="Courier New"/>
                <a:cs typeface="Courier New"/>
              </a:rPr>
              <a:t> </a:t>
            </a:r>
            <a:r>
              <a:rPr dirty="0" sz="1400" spc="15" b="1">
                <a:latin typeface="Courier New"/>
                <a:cs typeface="Courier New"/>
              </a:rPr>
              <a:t>ROW</a:t>
            </a:r>
            <a:r>
              <a:rPr dirty="0" sz="1400" spc="-445" b="1">
                <a:latin typeface="Courier New"/>
                <a:cs typeface="Courier New"/>
              </a:rPr>
              <a:t> </a:t>
            </a:r>
            <a:r>
              <a:rPr dirty="0" sz="1400" spc="5" b="1">
                <a:latin typeface="Arial"/>
                <a:cs typeface="Arial"/>
              </a:rPr>
              <a:t>triggers.</a:t>
            </a:r>
            <a:endParaRPr sz="1400">
              <a:latin typeface="Arial"/>
              <a:cs typeface="Arial"/>
            </a:endParaRPr>
          </a:p>
          <a:p>
            <a:pPr lvl="1" marL="1362075" marR="922655" indent="-245110">
              <a:lnSpc>
                <a:spcPct val="102200"/>
              </a:lnSpc>
              <a:spcBef>
                <a:spcPts val="445"/>
              </a:spcBef>
              <a:buAutoNum type="alphaLcPeriod"/>
              <a:tabLst>
                <a:tab pos="1363345" algn="l"/>
              </a:tabLst>
            </a:pPr>
            <a:r>
              <a:rPr dirty="0" sz="1400" spc="15" b="1">
                <a:latin typeface="Arial"/>
                <a:cs typeface="Arial"/>
              </a:rPr>
              <a:t>Execute </a:t>
            </a:r>
            <a:r>
              <a:rPr dirty="0" sz="1400" spc="10" b="1">
                <a:latin typeface="Arial"/>
                <a:cs typeface="Arial"/>
              </a:rPr>
              <a:t>the </a:t>
            </a:r>
            <a:r>
              <a:rPr dirty="0" sz="1400" spc="15" b="1">
                <a:latin typeface="Arial"/>
                <a:cs typeface="Arial"/>
              </a:rPr>
              <a:t>DML </a:t>
            </a:r>
            <a:r>
              <a:rPr dirty="0" sz="1400" spc="10" b="1">
                <a:latin typeface="Arial"/>
                <a:cs typeface="Arial"/>
              </a:rPr>
              <a:t>statement </a:t>
            </a:r>
            <a:r>
              <a:rPr dirty="0" sz="1400" spc="15" b="1">
                <a:latin typeface="Arial"/>
                <a:cs typeface="Arial"/>
              </a:rPr>
              <a:t>and perform</a:t>
            </a:r>
            <a:r>
              <a:rPr dirty="0" sz="1400" spc="-75" b="1">
                <a:latin typeface="Arial"/>
                <a:cs typeface="Arial"/>
              </a:rPr>
              <a:t> </a:t>
            </a:r>
            <a:r>
              <a:rPr dirty="0" sz="1400" spc="10" b="1">
                <a:latin typeface="Arial"/>
                <a:cs typeface="Arial"/>
              </a:rPr>
              <a:t>integrity  constraint</a:t>
            </a:r>
            <a:r>
              <a:rPr dirty="0" sz="1400" b="1">
                <a:latin typeface="Arial"/>
                <a:cs typeface="Arial"/>
              </a:rPr>
              <a:t> </a:t>
            </a:r>
            <a:r>
              <a:rPr dirty="0" sz="1400" spc="10" b="1">
                <a:latin typeface="Arial"/>
                <a:cs typeface="Arial"/>
              </a:rPr>
              <a:t>checking.</a:t>
            </a:r>
            <a:endParaRPr sz="1400">
              <a:latin typeface="Arial"/>
              <a:cs typeface="Arial"/>
            </a:endParaRPr>
          </a:p>
          <a:p>
            <a:pPr lvl="1" marL="1362075" indent="-245110">
              <a:lnSpc>
                <a:spcPct val="100000"/>
              </a:lnSpc>
              <a:spcBef>
                <a:spcPts val="265"/>
              </a:spcBef>
              <a:buAutoNum type="alphaLcPeriod"/>
              <a:tabLst>
                <a:tab pos="1362710" algn="l"/>
              </a:tabLst>
            </a:pPr>
            <a:r>
              <a:rPr dirty="0" sz="1400" spc="10" b="1">
                <a:latin typeface="Arial"/>
                <a:cs typeface="Arial"/>
              </a:rPr>
              <a:t>Execute</a:t>
            </a:r>
            <a:r>
              <a:rPr dirty="0" sz="1400" b="1">
                <a:latin typeface="Arial"/>
                <a:cs typeface="Arial"/>
              </a:rPr>
              <a:t> </a:t>
            </a:r>
            <a:r>
              <a:rPr dirty="0" sz="1400" spc="5" b="1">
                <a:latin typeface="Arial"/>
                <a:cs typeface="Arial"/>
              </a:rPr>
              <a:t>all</a:t>
            </a:r>
            <a:r>
              <a:rPr dirty="0" sz="1400" spc="10" b="1">
                <a:latin typeface="Arial"/>
                <a:cs typeface="Arial"/>
              </a:rPr>
              <a:t> </a:t>
            </a:r>
            <a:r>
              <a:rPr dirty="0" sz="1400" spc="15" b="1">
                <a:latin typeface="Courier New"/>
                <a:cs typeface="Courier New"/>
              </a:rPr>
              <a:t>AFTER</a:t>
            </a:r>
            <a:r>
              <a:rPr dirty="0" sz="1400" spc="-445" b="1">
                <a:latin typeface="Courier New"/>
                <a:cs typeface="Courier New"/>
              </a:rPr>
              <a:t> </a:t>
            </a:r>
            <a:r>
              <a:rPr dirty="0" sz="1400" spc="15" b="1">
                <a:latin typeface="Courier New"/>
                <a:cs typeface="Courier New"/>
              </a:rPr>
              <a:t>ROW</a:t>
            </a:r>
            <a:r>
              <a:rPr dirty="0" sz="1400" spc="-450" b="1">
                <a:latin typeface="Courier New"/>
                <a:cs typeface="Courier New"/>
              </a:rPr>
              <a:t> </a:t>
            </a:r>
            <a:r>
              <a:rPr dirty="0" sz="1400" spc="10" b="1">
                <a:latin typeface="Arial"/>
                <a:cs typeface="Arial"/>
              </a:rPr>
              <a:t>triggers.</a:t>
            </a:r>
            <a:endParaRPr sz="1400">
              <a:latin typeface="Arial"/>
              <a:cs typeface="Arial"/>
            </a:endParaRPr>
          </a:p>
          <a:p>
            <a:pPr marL="626745" marR="1238885" indent="81280">
              <a:lnSpc>
                <a:spcPts val="2380"/>
              </a:lnSpc>
              <a:spcBef>
                <a:spcPts val="35"/>
              </a:spcBef>
              <a:buAutoNum type="arabicPeriod"/>
              <a:tabLst>
                <a:tab pos="1035050" algn="l"/>
                <a:tab pos="1035685" algn="l"/>
              </a:tabLst>
            </a:pPr>
            <a:r>
              <a:rPr dirty="0" sz="1550" spc="10" b="1">
                <a:latin typeface="Arial"/>
                <a:cs typeface="Arial"/>
              </a:rPr>
              <a:t>Execute </a:t>
            </a:r>
            <a:r>
              <a:rPr dirty="0" sz="1550" spc="5" b="1">
                <a:latin typeface="Arial"/>
                <a:cs typeface="Arial"/>
              </a:rPr>
              <a:t>all </a:t>
            </a:r>
            <a:r>
              <a:rPr dirty="0" sz="1550" spc="10" b="1">
                <a:latin typeface="Courier New"/>
                <a:cs typeface="Courier New"/>
              </a:rPr>
              <a:t>AFTER STATEMENT </a:t>
            </a:r>
            <a:r>
              <a:rPr dirty="0" sz="1550" spc="5" b="1">
                <a:latin typeface="Arial"/>
                <a:cs typeface="Arial"/>
              </a:rPr>
              <a:t>triggers.  </a:t>
            </a:r>
            <a:r>
              <a:rPr dirty="0" sz="1550" spc="10" b="1">
                <a:latin typeface="Arial"/>
                <a:cs typeface="Arial"/>
              </a:rPr>
              <a:t>Note: </a:t>
            </a:r>
            <a:r>
              <a:rPr dirty="0" sz="1550" spc="5" b="1">
                <a:latin typeface="Arial"/>
                <a:cs typeface="Arial"/>
              </a:rPr>
              <a:t>Integrity </a:t>
            </a:r>
            <a:r>
              <a:rPr dirty="0" sz="1550" spc="10" b="1">
                <a:latin typeface="Arial"/>
                <a:cs typeface="Arial"/>
              </a:rPr>
              <a:t>checking can be deferred </a:t>
            </a:r>
            <a:r>
              <a:rPr dirty="0" sz="1550" spc="5" b="1">
                <a:latin typeface="Arial"/>
                <a:cs typeface="Arial"/>
              </a:rPr>
              <a:t>until</a:t>
            </a:r>
            <a:r>
              <a:rPr dirty="0" sz="1550" spc="10" b="1">
                <a:latin typeface="Arial"/>
                <a:cs typeface="Arial"/>
              </a:rPr>
              <a:t> the</a:t>
            </a:r>
            <a:endParaRPr sz="1550">
              <a:latin typeface="Arial"/>
              <a:cs typeface="Arial"/>
            </a:endParaRPr>
          </a:p>
          <a:p>
            <a:pPr marL="626745">
              <a:lnSpc>
                <a:spcPts val="1605"/>
              </a:lnSpc>
            </a:pPr>
            <a:r>
              <a:rPr dirty="0" sz="1550" spc="10" b="1">
                <a:latin typeface="Courier New"/>
                <a:cs typeface="Courier New"/>
              </a:rPr>
              <a:t>COMMIT</a:t>
            </a:r>
            <a:r>
              <a:rPr dirty="0" sz="1550" spc="-490" b="1">
                <a:latin typeface="Courier New"/>
                <a:cs typeface="Courier New"/>
              </a:rPr>
              <a:t> </a:t>
            </a:r>
            <a:r>
              <a:rPr dirty="0" sz="1550" spc="10" b="1">
                <a:latin typeface="Arial"/>
                <a:cs typeface="Arial"/>
              </a:rPr>
              <a:t>operation </a:t>
            </a:r>
            <a:r>
              <a:rPr dirty="0" sz="1550" spc="5" b="1">
                <a:latin typeface="Arial"/>
                <a:cs typeface="Arial"/>
              </a:rPr>
              <a:t>is </a:t>
            </a:r>
            <a:r>
              <a:rPr dirty="0" sz="1550" spc="10" b="1">
                <a:latin typeface="Arial"/>
                <a:cs typeface="Arial"/>
              </a:rPr>
              <a:t>performed.</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235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18</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81420" cy="353504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Trigger Execution</a:t>
            </a:r>
            <a:r>
              <a:rPr dirty="0" sz="1300" b="1">
                <a:latin typeface="Arial"/>
                <a:cs typeface="Arial"/>
              </a:rPr>
              <a:t> </a:t>
            </a:r>
            <a:r>
              <a:rPr dirty="0" sz="1300" spc="5" b="1">
                <a:latin typeface="Arial"/>
                <a:cs typeface="Arial"/>
              </a:rPr>
              <a:t>Model</a:t>
            </a:r>
            <a:endParaRPr sz="1300">
              <a:latin typeface="Arial"/>
              <a:cs typeface="Arial"/>
            </a:endParaRPr>
          </a:p>
          <a:p>
            <a:pPr marL="137795">
              <a:lnSpc>
                <a:spcPts val="1530"/>
              </a:lnSpc>
              <a:spcBef>
                <a:spcPts val="390"/>
              </a:spcBef>
            </a:pPr>
            <a:r>
              <a:rPr dirty="0" sz="1300" spc="10">
                <a:latin typeface="Times New Roman"/>
                <a:cs typeface="Times New Roman"/>
              </a:rPr>
              <a:t>A </a:t>
            </a:r>
            <a:r>
              <a:rPr dirty="0" sz="1300" spc="5">
                <a:latin typeface="Times New Roman"/>
                <a:cs typeface="Times New Roman"/>
              </a:rPr>
              <a:t>single </a:t>
            </a:r>
            <a:r>
              <a:rPr dirty="0" sz="1300" spc="10">
                <a:latin typeface="Times New Roman"/>
                <a:cs typeface="Times New Roman"/>
              </a:rPr>
              <a:t>DML </a:t>
            </a:r>
            <a:r>
              <a:rPr dirty="0" sz="1300" spc="5">
                <a:latin typeface="Times New Roman"/>
                <a:cs typeface="Times New Roman"/>
              </a:rPr>
              <a:t>statement can potentially fire </a:t>
            </a:r>
            <a:r>
              <a:rPr dirty="0" sz="1300" spc="10">
                <a:latin typeface="Times New Roman"/>
                <a:cs typeface="Times New Roman"/>
              </a:rPr>
              <a:t>up </a:t>
            </a:r>
            <a:r>
              <a:rPr dirty="0" sz="1300" spc="5">
                <a:latin typeface="Times New Roman"/>
                <a:cs typeface="Times New Roman"/>
              </a:rPr>
              <a:t>to four types of</a:t>
            </a:r>
            <a:r>
              <a:rPr dirty="0" sz="1300" spc="25">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0">
                <a:latin typeface="Courier New"/>
                <a:cs typeface="Courier New"/>
              </a:rPr>
              <a:t>BEFORE</a:t>
            </a:r>
            <a:r>
              <a:rPr dirty="0" sz="1300" spc="-450">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5">
                <a:latin typeface="Courier New"/>
                <a:cs typeface="Courier New"/>
              </a:rPr>
              <a:t>AFTER</a:t>
            </a:r>
            <a:r>
              <a:rPr dirty="0" sz="1300" spc="-445">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0">
                <a:latin typeface="Courier New"/>
                <a:cs typeface="Courier New"/>
              </a:rPr>
              <a:t>BEFORE</a:t>
            </a:r>
            <a:r>
              <a:rPr dirty="0" sz="1300" spc="-450">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5">
                <a:latin typeface="Courier New"/>
                <a:cs typeface="Courier New"/>
              </a:rPr>
              <a:t>AFTER</a:t>
            </a:r>
            <a:r>
              <a:rPr dirty="0" sz="1300" spc="-445">
                <a:latin typeface="Courier New"/>
                <a:cs typeface="Courier New"/>
              </a:rPr>
              <a:t> </a:t>
            </a:r>
            <a:r>
              <a:rPr dirty="0" sz="1300" spc="10">
                <a:latin typeface="Times New Roman"/>
                <a:cs typeface="Times New Roman"/>
              </a:rPr>
              <a:t>row</a:t>
            </a:r>
            <a:r>
              <a:rPr dirty="0" sz="1300" spc="5">
                <a:latin typeface="Times New Roman"/>
                <a:cs typeface="Times New Roman"/>
              </a:rPr>
              <a:t> triggers</a:t>
            </a:r>
            <a:endParaRPr sz="1300">
              <a:latin typeface="Times New Roman"/>
              <a:cs typeface="Times New Roman"/>
            </a:endParaRPr>
          </a:p>
          <a:p>
            <a:pPr marL="137795" marR="270510">
              <a:lnSpc>
                <a:spcPct val="101299"/>
              </a:lnSpc>
              <a:spcBef>
                <a:spcPts val="475"/>
              </a:spcBef>
            </a:pPr>
            <a:r>
              <a:rPr dirty="0" sz="1300" spc="10">
                <a:latin typeface="Times New Roman"/>
                <a:cs typeface="Times New Roman"/>
              </a:rPr>
              <a:t>A </a:t>
            </a:r>
            <a:r>
              <a:rPr dirty="0" sz="1300" spc="5">
                <a:latin typeface="Times New Roman"/>
                <a:cs typeface="Times New Roman"/>
              </a:rPr>
              <a:t>triggering event or a statement within </a:t>
            </a:r>
            <a:r>
              <a:rPr dirty="0" sz="1300">
                <a:latin typeface="Times New Roman"/>
                <a:cs typeface="Times New Roman"/>
              </a:rPr>
              <a:t>the </a:t>
            </a:r>
            <a:r>
              <a:rPr dirty="0" sz="1300" spc="5">
                <a:latin typeface="Times New Roman"/>
                <a:cs typeface="Times New Roman"/>
              </a:rPr>
              <a:t>trigger </a:t>
            </a:r>
            <a:r>
              <a:rPr dirty="0" sz="1300" spc="10">
                <a:latin typeface="Times New Roman"/>
                <a:cs typeface="Times New Roman"/>
              </a:rPr>
              <a:t>can </a:t>
            </a:r>
            <a:r>
              <a:rPr dirty="0" sz="1300" spc="5">
                <a:latin typeface="Times New Roman"/>
                <a:cs typeface="Times New Roman"/>
              </a:rPr>
              <a:t>cause one or </a:t>
            </a:r>
            <a:r>
              <a:rPr dirty="0" sz="1300" spc="10">
                <a:latin typeface="Times New Roman"/>
                <a:cs typeface="Times New Roman"/>
              </a:rPr>
              <a:t>more </a:t>
            </a:r>
            <a:r>
              <a:rPr dirty="0" sz="1300" spc="5">
                <a:latin typeface="Times New Roman"/>
                <a:cs typeface="Times New Roman"/>
              </a:rPr>
              <a:t>integrity  constraints to be checked. However, </a:t>
            </a:r>
            <a:r>
              <a:rPr dirty="0" sz="1300" spc="10">
                <a:latin typeface="Times New Roman"/>
                <a:cs typeface="Times New Roman"/>
              </a:rPr>
              <a:t>you can </a:t>
            </a:r>
            <a:r>
              <a:rPr dirty="0" sz="1300" spc="5">
                <a:latin typeface="Times New Roman"/>
                <a:cs typeface="Times New Roman"/>
              </a:rPr>
              <a:t>defer constraint checking until a </a:t>
            </a:r>
            <a:r>
              <a:rPr dirty="0" sz="1300" spc="10">
                <a:latin typeface="Courier New"/>
                <a:cs typeface="Courier New"/>
              </a:rPr>
              <a:t>COMMIT  </a:t>
            </a:r>
            <a:r>
              <a:rPr dirty="0" sz="1300" spc="5">
                <a:latin typeface="Times New Roman"/>
                <a:cs typeface="Times New Roman"/>
              </a:rPr>
              <a:t>operation is</a:t>
            </a:r>
            <a:r>
              <a:rPr dirty="0" sz="1300">
                <a:latin typeface="Times New Roman"/>
                <a:cs typeface="Times New Roman"/>
              </a:rPr>
              <a:t> </a:t>
            </a:r>
            <a:r>
              <a:rPr dirty="0" sz="1300" spc="5">
                <a:latin typeface="Times New Roman"/>
                <a:cs typeface="Times New Roman"/>
              </a:rPr>
              <a:t>performed.</a:t>
            </a:r>
            <a:endParaRPr sz="1300">
              <a:latin typeface="Times New Roman"/>
              <a:cs typeface="Times New Roman"/>
            </a:endParaRPr>
          </a:p>
          <a:p>
            <a:pPr marL="137795">
              <a:lnSpc>
                <a:spcPct val="100000"/>
              </a:lnSpc>
              <a:spcBef>
                <a:spcPts val="420"/>
              </a:spcBef>
            </a:pPr>
            <a:r>
              <a:rPr dirty="0" sz="1300" spc="5">
                <a:latin typeface="Times New Roman"/>
                <a:cs typeface="Times New Roman"/>
              </a:rPr>
              <a:t>Triggers </a:t>
            </a:r>
            <a:r>
              <a:rPr dirty="0" sz="1300" spc="10">
                <a:latin typeface="Times New Roman"/>
                <a:cs typeface="Times New Roman"/>
              </a:rPr>
              <a:t>can </a:t>
            </a:r>
            <a:r>
              <a:rPr dirty="0" sz="1300" spc="5">
                <a:latin typeface="Times New Roman"/>
                <a:cs typeface="Times New Roman"/>
              </a:rPr>
              <a:t>also cause other triggers—known as cascading triggers—to</a:t>
            </a:r>
            <a:r>
              <a:rPr dirty="0" sz="1300" spc="35">
                <a:latin typeface="Times New Roman"/>
                <a:cs typeface="Times New Roman"/>
              </a:rPr>
              <a:t> </a:t>
            </a:r>
            <a:r>
              <a:rPr dirty="0" sz="1300" spc="5">
                <a:latin typeface="Times New Roman"/>
                <a:cs typeface="Times New Roman"/>
              </a:rPr>
              <a:t>fire.</a:t>
            </a:r>
            <a:endParaRPr sz="1300">
              <a:latin typeface="Times New Roman"/>
              <a:cs typeface="Times New Roman"/>
            </a:endParaRPr>
          </a:p>
          <a:p>
            <a:pPr marL="137795" marR="5080">
              <a:lnSpc>
                <a:spcPct val="101400"/>
              </a:lnSpc>
              <a:spcBef>
                <a:spcPts val="400"/>
              </a:spcBef>
            </a:pPr>
            <a:r>
              <a:rPr dirty="0" sz="1300" spc="5">
                <a:latin typeface="Times New Roman"/>
                <a:cs typeface="Times New Roman"/>
              </a:rPr>
              <a:t>All </a:t>
            </a:r>
            <a:r>
              <a:rPr dirty="0" sz="1300" spc="10">
                <a:latin typeface="Times New Roman"/>
                <a:cs typeface="Times New Roman"/>
              </a:rPr>
              <a:t>actions </a:t>
            </a:r>
            <a:r>
              <a:rPr dirty="0" sz="1300" spc="5">
                <a:latin typeface="Times New Roman"/>
                <a:cs typeface="Times New Roman"/>
              </a:rPr>
              <a:t>and checks performed as a result of a </a:t>
            </a:r>
            <a:r>
              <a:rPr dirty="0" sz="1300" spc="10">
                <a:latin typeface="Times New Roman"/>
                <a:cs typeface="Times New Roman"/>
              </a:rPr>
              <a:t>SQL </a:t>
            </a:r>
            <a:r>
              <a:rPr dirty="0" sz="1300" spc="5">
                <a:latin typeface="Times New Roman"/>
                <a:cs typeface="Times New Roman"/>
              </a:rPr>
              <a:t>statement must succeed. If an  exception is raised within a trigger and the exception is not explicitly handled, then </a:t>
            </a:r>
            <a:r>
              <a:rPr dirty="0" sz="1300" spc="10">
                <a:latin typeface="Times New Roman"/>
                <a:cs typeface="Times New Roman"/>
              </a:rPr>
              <a:t>all  </a:t>
            </a:r>
            <a:r>
              <a:rPr dirty="0" sz="1300" spc="5">
                <a:latin typeface="Times New Roman"/>
                <a:cs typeface="Times New Roman"/>
              </a:rPr>
              <a:t>actions performed because of the original </a:t>
            </a:r>
            <a:r>
              <a:rPr dirty="0" sz="1300" spc="10">
                <a:latin typeface="Times New Roman"/>
                <a:cs typeface="Times New Roman"/>
              </a:rPr>
              <a:t>SQL </a:t>
            </a:r>
            <a:r>
              <a:rPr dirty="0" sz="1300" spc="5">
                <a:latin typeface="Times New Roman"/>
                <a:cs typeface="Times New Roman"/>
              </a:rPr>
              <a:t>statement are rolled back (including actions  performed by </a:t>
            </a:r>
            <a:r>
              <a:rPr dirty="0" sz="1300">
                <a:latin typeface="Times New Roman"/>
                <a:cs typeface="Times New Roman"/>
              </a:rPr>
              <a:t>firing triggers). </a:t>
            </a:r>
            <a:r>
              <a:rPr dirty="0" sz="1300" spc="5">
                <a:latin typeface="Times New Roman"/>
                <a:cs typeface="Times New Roman"/>
              </a:rPr>
              <a:t>This guarantees that integrity constraints can never be  </a:t>
            </a:r>
            <a:r>
              <a:rPr dirty="0" sz="1300" spc="10">
                <a:latin typeface="Times New Roman"/>
                <a:cs typeface="Times New Roman"/>
              </a:rPr>
              <a:t>compromised by</a:t>
            </a:r>
            <a:r>
              <a:rPr dirty="0" sz="1300" spc="-5">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137795" marR="225425">
              <a:lnSpc>
                <a:spcPct val="101299"/>
              </a:lnSpc>
              <a:spcBef>
                <a:spcPts val="400"/>
              </a:spcBef>
            </a:pPr>
            <a:r>
              <a:rPr dirty="0" sz="1300" spc="10">
                <a:latin typeface="Times New Roman"/>
                <a:cs typeface="Times New Roman"/>
              </a:rPr>
              <a:t>When </a:t>
            </a:r>
            <a:r>
              <a:rPr dirty="0" sz="1300" spc="5">
                <a:latin typeface="Times New Roman"/>
                <a:cs typeface="Times New Roman"/>
              </a:rPr>
              <a:t>a trigger fires, the tables referenced in the trigger action </a:t>
            </a:r>
            <a:r>
              <a:rPr dirty="0" sz="1300" spc="10">
                <a:latin typeface="Times New Roman"/>
                <a:cs typeface="Times New Roman"/>
              </a:rPr>
              <a:t>may </a:t>
            </a:r>
            <a:r>
              <a:rPr dirty="0" sz="1300" spc="5">
                <a:latin typeface="Times New Roman"/>
                <a:cs typeface="Times New Roman"/>
              </a:rPr>
              <a:t>undergo changes </a:t>
            </a:r>
            <a:r>
              <a:rPr dirty="0" sz="1300" spc="10">
                <a:latin typeface="Times New Roman"/>
                <a:cs typeface="Times New Roman"/>
              </a:rPr>
              <a:t>by  </a:t>
            </a:r>
            <a:r>
              <a:rPr dirty="0" sz="1300" spc="5">
                <a:latin typeface="Times New Roman"/>
                <a:cs typeface="Times New Roman"/>
              </a:rPr>
              <a:t>other users’ transactions. In all cases, a read-consistent image is guaranteed for the  modified values that the trigger needs to read (query) </a:t>
            </a:r>
            <a:r>
              <a:rPr dirty="0" sz="1300" spc="10">
                <a:latin typeface="Times New Roman"/>
                <a:cs typeface="Times New Roman"/>
              </a:rPr>
              <a:t>or </a:t>
            </a:r>
            <a:r>
              <a:rPr dirty="0" sz="1300" spc="5">
                <a:latin typeface="Times New Roman"/>
                <a:cs typeface="Times New Roman"/>
              </a:rPr>
              <a:t>write</a:t>
            </a:r>
            <a:r>
              <a:rPr dirty="0" sz="1300" spc="25">
                <a:latin typeface="Times New Roman"/>
                <a:cs typeface="Times New Roman"/>
              </a:rPr>
              <a:t> </a:t>
            </a:r>
            <a:r>
              <a:rPr dirty="0" sz="1300" spc="5">
                <a:latin typeface="Times New Roman"/>
                <a:cs typeface="Times New Roman"/>
              </a:rPr>
              <a:t>(update).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19</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634744" y="873506"/>
            <a:ext cx="4465955" cy="636905"/>
          </a:xfrm>
          <a:prstGeom prst="rect">
            <a:avLst/>
          </a:prstGeom>
        </p:spPr>
        <p:txBody>
          <a:bodyPr wrap="square" lIns="0" tIns="12700" rIns="0" bIns="0" rtlCol="0" vert="horz">
            <a:spAutoFit/>
          </a:bodyPr>
          <a:lstStyle/>
          <a:p>
            <a:pPr marL="1398270" marR="5080" indent="-1386205">
              <a:lnSpc>
                <a:spcPct val="100000"/>
              </a:lnSpc>
              <a:spcBef>
                <a:spcPts val="100"/>
              </a:spcBef>
            </a:pPr>
            <a:r>
              <a:rPr dirty="0" sz="2000" b="1">
                <a:latin typeface="Arial"/>
                <a:cs typeface="Arial"/>
              </a:rPr>
              <a:t>Implementing </a:t>
            </a:r>
            <a:r>
              <a:rPr dirty="0" sz="2000" spc="-5" b="1">
                <a:latin typeface="Arial"/>
                <a:cs typeface="Arial"/>
              </a:rPr>
              <a:t>an </a:t>
            </a:r>
            <a:r>
              <a:rPr dirty="0" sz="2000" b="1">
                <a:latin typeface="Arial"/>
                <a:cs typeface="Arial"/>
              </a:rPr>
              <a:t>Integrity </a:t>
            </a:r>
            <a:r>
              <a:rPr dirty="0" sz="2000" spc="-5" b="1">
                <a:latin typeface="Arial"/>
                <a:cs typeface="Arial"/>
              </a:rPr>
              <a:t>Constraint  with </a:t>
            </a:r>
            <a:r>
              <a:rPr dirty="0" sz="2000" b="1">
                <a:latin typeface="Arial"/>
                <a:cs typeface="Arial"/>
              </a:rPr>
              <a:t>a</a:t>
            </a:r>
            <a:r>
              <a:rPr dirty="0" sz="2000" spc="-5" b="1">
                <a:latin typeface="Arial"/>
                <a:cs typeface="Arial"/>
              </a:rPr>
              <a:t> Trigger</a:t>
            </a:r>
            <a:endParaRPr sz="2000">
              <a:latin typeface="Arial"/>
              <a:cs typeface="Arial"/>
            </a:endParaRPr>
          </a:p>
        </p:txBody>
      </p:sp>
      <p:graphicFrame>
        <p:nvGraphicFramePr>
          <p:cNvPr id="7" name="object 7"/>
          <p:cNvGraphicFramePr>
            <a:graphicFrameLocks noGrp="1"/>
          </p:cNvGraphicFramePr>
          <p:nvPr/>
        </p:nvGraphicFramePr>
        <p:xfrm>
          <a:off x="1325499" y="2399919"/>
          <a:ext cx="5136515" cy="2581910"/>
        </p:xfrm>
        <a:graphic>
          <a:graphicData uri="http://schemas.openxmlformats.org/drawingml/2006/table">
            <a:tbl>
              <a:tblPr firstRow="1" bandRow="1">
                <a:tableStyleId>{2D5ABB26-0587-4C30-8999-92F81FD0307C}</a:tableStyleId>
              </a:tblPr>
              <a:tblGrid>
                <a:gridCol w="2060575"/>
                <a:gridCol w="1972310"/>
                <a:gridCol w="1073150"/>
              </a:tblGrid>
              <a:tr h="1932813">
                <a:tc gridSpan="3">
                  <a:txBody>
                    <a:bodyPr/>
                    <a:lstStyle/>
                    <a:p>
                      <a:pPr marL="76200" marR="530225">
                        <a:lnSpc>
                          <a:spcPts val="1310"/>
                        </a:lnSpc>
                        <a:spcBef>
                          <a:spcPts val="250"/>
                        </a:spcBef>
                      </a:pPr>
                      <a:r>
                        <a:rPr dirty="0" sz="1300" spc="-15" b="1">
                          <a:latin typeface="Courier New"/>
                          <a:cs typeface="Courier New"/>
                        </a:rPr>
                        <a:t>CREATE OR REPLACE TRIGGER </a:t>
                      </a:r>
                      <a:r>
                        <a:rPr dirty="0" sz="1300" spc="-20" b="1">
                          <a:latin typeface="Courier New"/>
                          <a:cs typeface="Courier New"/>
                        </a:rPr>
                        <a:t>employee_dept_fk_trg  </a:t>
                      </a:r>
                      <a:r>
                        <a:rPr dirty="0" sz="1300" spc="-15" b="1">
                          <a:latin typeface="Courier New"/>
                          <a:cs typeface="Courier New"/>
                        </a:rPr>
                        <a:t>AFTER UPDATE OF</a:t>
                      </a:r>
                      <a:r>
                        <a:rPr dirty="0" sz="1300" spc="-35" b="1">
                          <a:latin typeface="Courier New"/>
                          <a:cs typeface="Courier New"/>
                        </a:rPr>
                        <a:t> </a:t>
                      </a:r>
                      <a:r>
                        <a:rPr dirty="0" sz="1300" spc="-20" b="1">
                          <a:latin typeface="Courier New"/>
                          <a:cs typeface="Courier New"/>
                        </a:rPr>
                        <a:t>department_id</a:t>
                      </a:r>
                      <a:endParaRPr sz="1300">
                        <a:latin typeface="Courier New"/>
                        <a:cs typeface="Courier New"/>
                      </a:endParaRPr>
                    </a:p>
                    <a:p>
                      <a:pPr marL="76200" marR="2581275">
                        <a:lnSpc>
                          <a:spcPts val="1310"/>
                        </a:lnSpc>
                        <a:spcBef>
                          <a:spcPts val="10"/>
                        </a:spcBef>
                      </a:pPr>
                      <a:r>
                        <a:rPr dirty="0" sz="1300" spc="-15" b="1">
                          <a:latin typeface="Courier New"/>
                          <a:cs typeface="Courier New"/>
                        </a:rPr>
                        <a:t>ON employees FOR EACH </a:t>
                      </a:r>
                      <a:r>
                        <a:rPr dirty="0" sz="1300" spc="-20" b="1">
                          <a:latin typeface="Courier New"/>
                          <a:cs typeface="Courier New"/>
                        </a:rPr>
                        <a:t>ROW  </a:t>
                      </a:r>
                      <a:r>
                        <a:rPr dirty="0" sz="1300" spc="-15" b="1">
                          <a:latin typeface="Courier New"/>
                          <a:cs typeface="Courier New"/>
                        </a:rPr>
                        <a:t>BEGIN</a:t>
                      </a:r>
                      <a:endParaRPr sz="1300">
                        <a:latin typeface="Courier New"/>
                        <a:cs typeface="Courier New"/>
                      </a:endParaRPr>
                    </a:p>
                    <a:p>
                      <a:pPr marL="1051560" marR="43815" indent="-878840">
                        <a:lnSpc>
                          <a:spcPts val="1310"/>
                        </a:lnSpc>
                        <a:spcBef>
                          <a:spcPts val="10"/>
                        </a:spcBef>
                      </a:pPr>
                      <a:r>
                        <a:rPr dirty="0" sz="1300" spc="-15" b="1">
                          <a:latin typeface="Courier New"/>
                          <a:cs typeface="Courier New"/>
                        </a:rPr>
                        <a:t>INSERT INTO </a:t>
                      </a:r>
                      <a:r>
                        <a:rPr dirty="0" sz="1300" spc="-20" b="1">
                          <a:latin typeface="Courier New"/>
                          <a:cs typeface="Courier New"/>
                        </a:rPr>
                        <a:t>departments VALUES(:new.department_id,  </a:t>
                      </a:r>
                      <a:r>
                        <a:rPr dirty="0" sz="1300" spc="-15" b="1">
                          <a:latin typeface="Courier New"/>
                          <a:cs typeface="Courier New"/>
                        </a:rPr>
                        <a:t>'Dept '||:new.department_id, NULL,</a:t>
                      </a:r>
                      <a:r>
                        <a:rPr dirty="0" sz="1300" spc="15" b="1">
                          <a:latin typeface="Courier New"/>
                          <a:cs typeface="Courier New"/>
                        </a:rPr>
                        <a:t> </a:t>
                      </a:r>
                      <a:r>
                        <a:rPr dirty="0" sz="1300" spc="-20" b="1">
                          <a:latin typeface="Courier New"/>
                          <a:cs typeface="Courier New"/>
                        </a:rPr>
                        <a:t>NULL);</a:t>
                      </a:r>
                      <a:endParaRPr sz="1300">
                        <a:latin typeface="Courier New"/>
                        <a:cs typeface="Courier New"/>
                      </a:endParaRPr>
                    </a:p>
                    <a:p>
                      <a:pPr marL="75565">
                        <a:lnSpc>
                          <a:spcPts val="1195"/>
                        </a:lnSpc>
                      </a:pPr>
                      <a:r>
                        <a:rPr dirty="0" sz="1300" spc="-20" b="1">
                          <a:latin typeface="Courier New"/>
                          <a:cs typeface="Courier New"/>
                        </a:rPr>
                        <a:t>EXCEPTION</a:t>
                      </a:r>
                      <a:endParaRPr sz="1300">
                        <a:latin typeface="Courier New"/>
                        <a:cs typeface="Courier New"/>
                      </a:endParaRPr>
                    </a:p>
                    <a:p>
                      <a:pPr marL="368300">
                        <a:lnSpc>
                          <a:spcPts val="1315"/>
                        </a:lnSpc>
                      </a:pPr>
                      <a:r>
                        <a:rPr dirty="0" sz="1300" spc="-15" b="1">
                          <a:latin typeface="Courier New"/>
                          <a:cs typeface="Courier New"/>
                        </a:rPr>
                        <a:t>WHEN </a:t>
                      </a:r>
                      <a:r>
                        <a:rPr dirty="0" sz="1300" spc="-20" b="1">
                          <a:latin typeface="Courier New"/>
                          <a:cs typeface="Courier New"/>
                        </a:rPr>
                        <a:t>DUP_VAL_ON_INDEX THEN</a:t>
                      </a:r>
                      <a:endParaRPr sz="1300">
                        <a:latin typeface="Courier New"/>
                        <a:cs typeface="Courier New"/>
                      </a:endParaRPr>
                    </a:p>
                    <a:p>
                      <a:pPr marL="466725">
                        <a:lnSpc>
                          <a:spcPts val="1315"/>
                        </a:lnSpc>
                      </a:pPr>
                      <a:r>
                        <a:rPr dirty="0" sz="1300" spc="-15" b="1">
                          <a:latin typeface="Courier New"/>
                          <a:cs typeface="Courier New"/>
                        </a:rPr>
                        <a:t>NULL; -- mask exception if </a:t>
                      </a:r>
                      <a:r>
                        <a:rPr dirty="0" sz="1300" spc="-20" b="1">
                          <a:latin typeface="Courier New"/>
                          <a:cs typeface="Courier New"/>
                        </a:rPr>
                        <a:t>department</a:t>
                      </a:r>
                      <a:r>
                        <a:rPr dirty="0" sz="1300" spc="-50" b="1">
                          <a:latin typeface="Courier New"/>
                          <a:cs typeface="Courier New"/>
                        </a:rPr>
                        <a:t> </a:t>
                      </a:r>
                      <a:r>
                        <a:rPr dirty="0" sz="1300" spc="-20" b="1">
                          <a:latin typeface="Courier New"/>
                          <a:cs typeface="Courier New"/>
                        </a:rPr>
                        <a:t>exists</a:t>
                      </a:r>
                      <a:endParaRPr sz="1300">
                        <a:latin typeface="Courier New"/>
                        <a:cs typeface="Courier New"/>
                      </a:endParaRPr>
                    </a:p>
                    <a:p>
                      <a:pPr marL="75565">
                        <a:lnSpc>
                          <a:spcPts val="1315"/>
                        </a:lnSpc>
                      </a:pPr>
                      <a:r>
                        <a:rPr dirty="0" sz="1300" spc="-20" b="1">
                          <a:latin typeface="Courier New"/>
                          <a:cs typeface="Courier New"/>
                        </a:rPr>
                        <a:t>END;</a:t>
                      </a:r>
                      <a:endParaRPr sz="1300">
                        <a:latin typeface="Courier New"/>
                        <a:cs typeface="Courier New"/>
                      </a:endParaRPr>
                    </a:p>
                    <a:p>
                      <a:pPr marL="75565">
                        <a:lnSpc>
                          <a:spcPts val="1435"/>
                        </a:lnSpc>
                      </a:pPr>
                      <a:r>
                        <a:rPr dirty="0" sz="1300" b="1">
                          <a:latin typeface="Courier New"/>
                          <a:cs typeface="Courier New"/>
                        </a:rPr>
                        <a:t>/</a:t>
                      </a:r>
                      <a:endParaRPr sz="1300">
                        <a:latin typeface="Courier New"/>
                        <a:cs typeface="Courier New"/>
                      </a:endParaRPr>
                    </a:p>
                  </a:txBody>
                  <a:tcPr marL="0" marR="0" marB="0" marT="31750">
                    <a:lnL w="28575">
                      <a:solidFill>
                        <a:srgbClr val="000000"/>
                      </a:solidFill>
                      <a:prstDash val="solid"/>
                    </a:lnL>
                    <a:lnR w="28575">
                      <a:solidFill>
                        <a:srgbClr val="000000"/>
                      </a:solidFill>
                      <a:prstDash val="solid"/>
                    </a:lnR>
                    <a:lnT w="28575">
                      <a:solidFill>
                        <a:srgbClr val="000000"/>
                      </a:solidFill>
                      <a:prstDash val="solid"/>
                    </a:lnT>
                    <a:lnB w="38100">
                      <a:solidFill>
                        <a:srgbClr val="FF0000"/>
                      </a:solidFill>
                      <a:prstDash val="solid"/>
                    </a:lnB>
                    <a:solidFill>
                      <a:srgbClr val="CCCCCC"/>
                    </a:solidFill>
                  </a:tcPr>
                </a:tc>
                <a:tc hMerge="1">
                  <a:txBody>
                    <a:bodyPr/>
                    <a:lstStyle/>
                    <a:p>
                      <a:pPr/>
                    </a:p>
                  </a:txBody>
                  <a:tcPr marL="0" marR="0" marB="0" marT="0"/>
                </a:tc>
                <a:tc hMerge="1">
                  <a:txBody>
                    <a:bodyPr/>
                    <a:lstStyle/>
                    <a:p>
                      <a:pPr/>
                    </a:p>
                  </a:txBody>
                  <a:tcPr marL="0" marR="0" marB="0" marT="0"/>
                </a:tc>
              </a:tr>
              <a:tr h="257175">
                <a:tc>
                  <a:txBody>
                    <a:bodyPr/>
                    <a:lstStyle/>
                    <a:p>
                      <a:pPr marL="76200">
                        <a:lnSpc>
                          <a:spcPct val="100000"/>
                        </a:lnSpc>
                        <a:spcBef>
                          <a:spcPts val="254"/>
                        </a:spcBef>
                      </a:pPr>
                      <a:r>
                        <a:rPr dirty="0" sz="1300" spc="-15" b="1">
                          <a:latin typeface="Courier New"/>
                          <a:cs typeface="Courier New"/>
                        </a:rPr>
                        <a:t>UPDATE employees</a:t>
                      </a:r>
                      <a:r>
                        <a:rPr dirty="0" sz="1300" spc="-95" b="1">
                          <a:latin typeface="Courier New"/>
                          <a:cs typeface="Courier New"/>
                        </a:rPr>
                        <a:t> </a:t>
                      </a:r>
                      <a:r>
                        <a:rPr dirty="0" sz="1300" spc="-20" b="1">
                          <a:latin typeface="Courier New"/>
                          <a:cs typeface="Courier New"/>
                        </a:rPr>
                        <a:t>SET</a:t>
                      </a:r>
                      <a:endParaRPr sz="1300">
                        <a:latin typeface="Courier New"/>
                        <a:cs typeface="Courier New"/>
                      </a:endParaRPr>
                    </a:p>
                  </a:txBody>
                  <a:tcPr marL="0" marR="0" marB="0" marT="32384">
                    <a:lnL w="28575">
                      <a:solidFill>
                        <a:srgbClr val="000000"/>
                      </a:solidFill>
                      <a:prstDash val="solid"/>
                    </a:lnL>
                    <a:lnR w="28575">
                      <a:solidFill>
                        <a:srgbClr val="FF0000"/>
                      </a:solidFill>
                      <a:prstDash val="solid"/>
                    </a:lnR>
                    <a:lnT w="28575">
                      <a:solidFill>
                        <a:srgbClr val="000000"/>
                      </a:solidFill>
                      <a:prstDash val="solid"/>
                    </a:lnT>
                    <a:solidFill>
                      <a:srgbClr val="CCCCCC"/>
                    </a:solidFill>
                  </a:tcPr>
                </a:tc>
                <a:tc>
                  <a:txBody>
                    <a:bodyPr/>
                    <a:lstStyle/>
                    <a:p>
                      <a:pPr marL="66040">
                        <a:lnSpc>
                          <a:spcPct val="100000"/>
                        </a:lnSpc>
                        <a:spcBef>
                          <a:spcPts val="254"/>
                        </a:spcBef>
                      </a:pPr>
                      <a:r>
                        <a:rPr dirty="0" sz="1300" spc="-15" b="1">
                          <a:latin typeface="Courier New"/>
                          <a:cs typeface="Courier New"/>
                        </a:rPr>
                        <a:t>department_id </a:t>
                      </a:r>
                      <a:r>
                        <a:rPr dirty="0" sz="1300" spc="-10" b="1">
                          <a:latin typeface="Courier New"/>
                          <a:cs typeface="Courier New"/>
                        </a:rPr>
                        <a:t>=</a:t>
                      </a:r>
                      <a:r>
                        <a:rPr dirty="0" sz="1300" spc="-50" b="1">
                          <a:latin typeface="Courier New"/>
                          <a:cs typeface="Courier New"/>
                        </a:rPr>
                        <a:t> </a:t>
                      </a:r>
                      <a:r>
                        <a:rPr dirty="0" sz="1300" spc="-15" b="1">
                          <a:latin typeface="Courier New"/>
                          <a:cs typeface="Courier New"/>
                        </a:rPr>
                        <a:t>999</a:t>
                      </a:r>
                      <a:endParaRPr sz="1300">
                        <a:latin typeface="Courier New"/>
                        <a:cs typeface="Courier New"/>
                      </a:endParaRPr>
                    </a:p>
                  </a:txBody>
                  <a:tcPr marL="0" marR="0" marB="0" marT="32384">
                    <a:lnL w="28575">
                      <a:solidFill>
                        <a:srgbClr val="FF0000"/>
                      </a:solidFill>
                      <a:prstDash val="solid"/>
                    </a:lnL>
                    <a:lnR w="28575">
                      <a:solidFill>
                        <a:srgbClr val="FF0000"/>
                      </a:solidFill>
                      <a:prstDash val="solid"/>
                    </a:lnR>
                    <a:lnT w="38100">
                      <a:solidFill>
                        <a:srgbClr val="FF0000"/>
                      </a:solidFill>
                      <a:prstDash val="solid"/>
                    </a:lnT>
                    <a:lnB w="28575">
                      <a:solidFill>
                        <a:srgbClr val="FF0000"/>
                      </a:solidFill>
                      <a:prstDash val="solid"/>
                    </a:lnB>
                    <a:solidFill>
                      <a:srgbClr val="CCCCCC"/>
                    </a:solidFill>
                  </a:tcPr>
                </a:tc>
                <a:tc>
                  <a:txBody>
                    <a:bodyPr/>
                    <a:lstStyle/>
                    <a:p>
                      <a:pPr>
                        <a:lnSpc>
                          <a:spcPct val="100000"/>
                        </a:lnSpc>
                      </a:pPr>
                      <a:endParaRPr sz="1100">
                        <a:latin typeface="Times New Roman"/>
                        <a:cs typeface="Times New Roman"/>
                      </a:endParaRPr>
                    </a:p>
                  </a:txBody>
                  <a:tcPr marL="0" marR="0" marB="0" marT="0">
                    <a:lnL w="28575">
                      <a:solidFill>
                        <a:srgbClr val="FF0000"/>
                      </a:solidFill>
                      <a:prstDash val="solid"/>
                    </a:lnL>
                    <a:lnR w="28575">
                      <a:solidFill>
                        <a:srgbClr val="000000"/>
                      </a:solidFill>
                      <a:prstDash val="solid"/>
                    </a:lnR>
                    <a:lnT w="28575">
                      <a:solidFill>
                        <a:srgbClr val="000000"/>
                      </a:solidFill>
                      <a:prstDash val="solid"/>
                    </a:lnT>
                    <a:solidFill>
                      <a:srgbClr val="CCCCCC"/>
                    </a:solidFill>
                  </a:tcPr>
                </a:tc>
              </a:tr>
              <a:tr h="371093">
                <a:tc gridSpan="3">
                  <a:txBody>
                    <a:bodyPr/>
                    <a:lstStyle/>
                    <a:p>
                      <a:pPr marL="173355">
                        <a:lnSpc>
                          <a:spcPts val="1100"/>
                        </a:lnSpc>
                      </a:pP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170;</a:t>
                      </a:r>
                      <a:endParaRPr sz="1300">
                        <a:latin typeface="Courier New"/>
                        <a:cs typeface="Courier New"/>
                      </a:endParaRPr>
                    </a:p>
                    <a:p>
                      <a:pPr marL="75565">
                        <a:lnSpc>
                          <a:spcPts val="1475"/>
                        </a:lnSpc>
                      </a:pPr>
                      <a:r>
                        <a:rPr dirty="0" sz="1300" spc="-15" b="1">
                          <a:latin typeface="Courier New"/>
                          <a:cs typeface="Courier New"/>
                        </a:rPr>
                        <a:t>-- </a:t>
                      </a:r>
                      <a:r>
                        <a:rPr dirty="0" sz="1300" spc="-20" b="1">
                          <a:latin typeface="Courier New"/>
                          <a:cs typeface="Courier New"/>
                        </a:rPr>
                        <a:t>Successful </a:t>
                      </a:r>
                      <a:r>
                        <a:rPr dirty="0" sz="1300" spc="-15" b="1">
                          <a:latin typeface="Courier New"/>
                          <a:cs typeface="Courier New"/>
                        </a:rPr>
                        <a:t>after trigger is</a:t>
                      </a:r>
                      <a:r>
                        <a:rPr dirty="0" sz="1300" spc="-40" b="1">
                          <a:latin typeface="Courier New"/>
                          <a:cs typeface="Courier New"/>
                        </a:rPr>
                        <a:t> </a:t>
                      </a:r>
                      <a:r>
                        <a:rPr dirty="0" sz="1300" spc="-20" b="1">
                          <a:latin typeface="Courier New"/>
                          <a:cs typeface="Courier New"/>
                        </a:rPr>
                        <a:t>fired</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CCCCCC"/>
                    </a:solidFill>
                  </a:tcPr>
                </a:tc>
                <a:tc hMerge="1">
                  <a:txBody>
                    <a:bodyPr/>
                    <a:lstStyle/>
                    <a:p>
                      <a:pPr/>
                    </a:p>
                  </a:txBody>
                  <a:tcPr marL="0" marR="0" marB="0" marT="0"/>
                </a:tc>
                <a:tc hMerge="1">
                  <a:txBody>
                    <a:bodyPr/>
                    <a:lstStyle/>
                    <a:p>
                      <a:pPr/>
                    </a:p>
                  </a:txBody>
                  <a:tcPr marL="0" marR="0" marB="0" marT="0"/>
                </a:tc>
              </a:tr>
            </a:tbl>
          </a:graphicData>
        </a:graphic>
      </p:graphicFrame>
      <p:graphicFrame>
        <p:nvGraphicFramePr>
          <p:cNvPr id="8" name="object 8"/>
          <p:cNvGraphicFramePr>
            <a:graphicFrameLocks noGrp="1"/>
          </p:cNvGraphicFramePr>
          <p:nvPr/>
        </p:nvGraphicFramePr>
        <p:xfrm>
          <a:off x="1325499" y="1740407"/>
          <a:ext cx="5136515" cy="625475"/>
        </p:xfrm>
        <a:graphic>
          <a:graphicData uri="http://schemas.openxmlformats.org/drawingml/2006/table">
            <a:tbl>
              <a:tblPr firstRow="1" bandRow="1">
                <a:tableStyleId>{2D5ABB26-0587-4C30-8999-92F81FD0307C}</a:tableStyleId>
              </a:tblPr>
              <a:tblGrid>
                <a:gridCol w="2050414"/>
                <a:gridCol w="1971039"/>
                <a:gridCol w="1083310"/>
              </a:tblGrid>
              <a:tr h="230124">
                <a:tc>
                  <a:txBody>
                    <a:bodyPr/>
                    <a:lstStyle/>
                    <a:p>
                      <a:pPr marL="76200">
                        <a:lnSpc>
                          <a:spcPct val="100000"/>
                        </a:lnSpc>
                        <a:spcBef>
                          <a:spcPts val="55"/>
                        </a:spcBef>
                      </a:pPr>
                      <a:r>
                        <a:rPr dirty="0" sz="1300" spc="-15" b="1">
                          <a:latin typeface="Courier New"/>
                          <a:cs typeface="Courier New"/>
                        </a:rPr>
                        <a:t>UPDATE employees</a:t>
                      </a:r>
                      <a:r>
                        <a:rPr dirty="0" sz="1300" spc="-100" b="1">
                          <a:latin typeface="Courier New"/>
                          <a:cs typeface="Courier New"/>
                        </a:rPr>
                        <a:t> </a:t>
                      </a:r>
                      <a:r>
                        <a:rPr dirty="0" sz="1300" spc="-20" b="1">
                          <a:latin typeface="Courier New"/>
                          <a:cs typeface="Courier New"/>
                        </a:rPr>
                        <a:t>SET</a:t>
                      </a:r>
                      <a:endParaRPr sz="1300">
                        <a:latin typeface="Courier New"/>
                        <a:cs typeface="Courier New"/>
                      </a:endParaRPr>
                    </a:p>
                  </a:txBody>
                  <a:tcPr marL="0" marR="0" marB="0" marT="6985">
                    <a:lnL w="28575">
                      <a:solidFill>
                        <a:srgbClr val="000000"/>
                      </a:solidFill>
                      <a:prstDash val="solid"/>
                    </a:lnL>
                    <a:lnR w="28575">
                      <a:solidFill>
                        <a:srgbClr val="FF0000"/>
                      </a:solidFill>
                      <a:prstDash val="solid"/>
                    </a:lnR>
                    <a:lnT w="28575">
                      <a:solidFill>
                        <a:srgbClr val="000000"/>
                      </a:solidFill>
                      <a:prstDash val="solid"/>
                    </a:lnT>
                    <a:solidFill>
                      <a:srgbClr val="CCCCCC"/>
                    </a:solidFill>
                  </a:tcPr>
                </a:tc>
                <a:tc>
                  <a:txBody>
                    <a:bodyPr/>
                    <a:lstStyle/>
                    <a:p>
                      <a:pPr marL="75565">
                        <a:lnSpc>
                          <a:spcPct val="100000"/>
                        </a:lnSpc>
                        <a:spcBef>
                          <a:spcPts val="55"/>
                        </a:spcBef>
                      </a:pPr>
                      <a:r>
                        <a:rPr dirty="0" sz="1300" spc="-15" b="1">
                          <a:latin typeface="Courier New"/>
                          <a:cs typeface="Courier New"/>
                        </a:rPr>
                        <a:t>department_id </a:t>
                      </a:r>
                      <a:r>
                        <a:rPr dirty="0" sz="1300" spc="-10" b="1">
                          <a:latin typeface="Courier New"/>
                          <a:cs typeface="Courier New"/>
                        </a:rPr>
                        <a:t>=</a:t>
                      </a:r>
                      <a:r>
                        <a:rPr dirty="0" sz="1300" spc="-50" b="1">
                          <a:latin typeface="Courier New"/>
                          <a:cs typeface="Courier New"/>
                        </a:rPr>
                        <a:t> </a:t>
                      </a:r>
                      <a:r>
                        <a:rPr dirty="0" sz="1300" spc="-15" b="1">
                          <a:latin typeface="Courier New"/>
                          <a:cs typeface="Courier New"/>
                        </a:rPr>
                        <a:t>999</a:t>
                      </a:r>
                      <a:endParaRPr sz="1300">
                        <a:latin typeface="Courier New"/>
                        <a:cs typeface="Courier New"/>
                      </a:endParaRPr>
                    </a:p>
                  </a:txBody>
                  <a:tcPr marL="0" marR="0" marB="0" marT="6985">
                    <a:lnL w="28575">
                      <a:solidFill>
                        <a:srgbClr val="FF0000"/>
                      </a:solidFill>
                      <a:prstDash val="solid"/>
                    </a:lnL>
                    <a:lnR w="28575">
                      <a:solidFill>
                        <a:srgbClr val="FF0000"/>
                      </a:solidFill>
                      <a:prstDash val="solid"/>
                    </a:lnR>
                    <a:lnT w="38100">
                      <a:solidFill>
                        <a:srgbClr val="FF0000"/>
                      </a:solidFill>
                      <a:prstDash val="solid"/>
                    </a:lnT>
                    <a:lnB w="28575">
                      <a:solidFill>
                        <a:srgbClr val="FF0000"/>
                      </a:solidFill>
                      <a:prstDash val="solid"/>
                    </a:lnB>
                    <a:solidFill>
                      <a:srgbClr val="CCCCCC"/>
                    </a:solidFill>
                  </a:tcPr>
                </a:tc>
                <a:tc>
                  <a:txBody>
                    <a:bodyPr/>
                    <a:lstStyle/>
                    <a:p>
                      <a:pPr>
                        <a:lnSpc>
                          <a:spcPct val="100000"/>
                        </a:lnSpc>
                      </a:pPr>
                      <a:endParaRPr sz="1100">
                        <a:latin typeface="Times New Roman"/>
                        <a:cs typeface="Times New Roman"/>
                      </a:endParaRPr>
                    </a:p>
                  </a:txBody>
                  <a:tcPr marL="0" marR="0" marB="0" marT="0">
                    <a:lnL w="28575">
                      <a:solidFill>
                        <a:srgbClr val="FF0000"/>
                      </a:solidFill>
                      <a:prstDash val="solid"/>
                    </a:lnL>
                    <a:lnR w="28575">
                      <a:solidFill>
                        <a:srgbClr val="000000"/>
                      </a:solidFill>
                      <a:prstDash val="solid"/>
                    </a:lnR>
                    <a:lnT w="28575">
                      <a:solidFill>
                        <a:srgbClr val="000000"/>
                      </a:solidFill>
                      <a:prstDash val="solid"/>
                    </a:lnT>
                    <a:solidFill>
                      <a:srgbClr val="CCCCCC"/>
                    </a:solidFill>
                  </a:tcPr>
                </a:tc>
              </a:tr>
              <a:tr h="368807">
                <a:tc gridSpan="3">
                  <a:txBody>
                    <a:bodyPr/>
                    <a:lstStyle/>
                    <a:p>
                      <a:pPr marL="173355">
                        <a:lnSpc>
                          <a:spcPts val="1115"/>
                        </a:lnSpc>
                      </a:pPr>
                      <a:r>
                        <a:rPr dirty="0" sz="1300" spc="-15" b="1">
                          <a:latin typeface="Courier New"/>
                          <a:cs typeface="Courier New"/>
                        </a:rPr>
                        <a:t>WHERE employee_id </a:t>
                      </a:r>
                      <a:r>
                        <a:rPr dirty="0" sz="1300" spc="-10" b="1">
                          <a:latin typeface="Courier New"/>
                          <a:cs typeface="Courier New"/>
                        </a:rPr>
                        <a:t>=</a:t>
                      </a:r>
                      <a:r>
                        <a:rPr dirty="0" sz="1300" spc="-35" b="1">
                          <a:latin typeface="Courier New"/>
                          <a:cs typeface="Courier New"/>
                        </a:rPr>
                        <a:t> </a:t>
                      </a:r>
                      <a:r>
                        <a:rPr dirty="0" sz="1300" spc="-15" b="1">
                          <a:latin typeface="Courier New"/>
                          <a:cs typeface="Courier New"/>
                        </a:rPr>
                        <a:t>170;</a:t>
                      </a:r>
                      <a:endParaRPr sz="1300">
                        <a:latin typeface="Courier New"/>
                        <a:cs typeface="Courier New"/>
                      </a:endParaRPr>
                    </a:p>
                    <a:p>
                      <a:pPr marL="75565">
                        <a:lnSpc>
                          <a:spcPts val="1480"/>
                        </a:lnSpc>
                      </a:pPr>
                      <a:r>
                        <a:rPr dirty="0" sz="1300" spc="-15" b="1">
                          <a:latin typeface="Courier New"/>
                          <a:cs typeface="Courier New"/>
                        </a:rPr>
                        <a:t>-- Integrity </a:t>
                      </a:r>
                      <a:r>
                        <a:rPr dirty="0" sz="1300" spc="-20" b="1">
                          <a:latin typeface="Courier New"/>
                          <a:cs typeface="Courier New"/>
                        </a:rPr>
                        <a:t>constraint </a:t>
                      </a:r>
                      <a:r>
                        <a:rPr dirty="0" sz="1300" spc="-15" b="1">
                          <a:latin typeface="Courier New"/>
                          <a:cs typeface="Courier New"/>
                        </a:rPr>
                        <a:t>violation</a:t>
                      </a:r>
                      <a:r>
                        <a:rPr dirty="0" sz="1300" spc="-35" b="1">
                          <a:latin typeface="Courier New"/>
                          <a:cs typeface="Courier New"/>
                        </a:rPr>
                        <a:t> </a:t>
                      </a:r>
                      <a:r>
                        <a:rPr dirty="0" sz="1300" spc="-20" b="1">
                          <a:latin typeface="Courier New"/>
                          <a:cs typeface="Courier New"/>
                        </a:rPr>
                        <a:t>error</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CCCCCC"/>
                    </a:solidFill>
                  </a:tcPr>
                </a:tc>
                <a:tc hMerge="1">
                  <a:txBody>
                    <a:bodyPr/>
                    <a:lstStyle/>
                    <a:p>
                      <a:pPr/>
                    </a:p>
                  </a:txBody>
                  <a:tcPr marL="0" marR="0" marB="0" marT="0"/>
                </a:tc>
                <a:tc hMerge="1">
                  <a:txBody>
                    <a:bodyPr/>
                    <a:lstStyle/>
                    <a:p>
                      <a:pPr/>
                    </a:p>
                  </a:txBody>
                  <a:tcPr marL="0" marR="0" marB="0" marT="0"/>
                </a:tc>
              </a:tr>
            </a:tbl>
          </a:graphicData>
        </a:graphic>
      </p:graphicFrame>
      <p:sp>
        <p:nvSpPr>
          <p:cNvPr id="9" name="object 9"/>
          <p:cNvSpPr txBox="1"/>
          <p:nvPr/>
        </p:nvSpPr>
        <p:spPr>
          <a:xfrm>
            <a:off x="743204" y="5609382"/>
            <a:ext cx="6282055" cy="36849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Implementing </a:t>
            </a:r>
            <a:r>
              <a:rPr dirty="0" sz="1300" spc="10" b="1">
                <a:latin typeface="Arial"/>
                <a:cs typeface="Arial"/>
              </a:rPr>
              <a:t>an </a:t>
            </a:r>
            <a:r>
              <a:rPr dirty="0" sz="1300" spc="5" b="1">
                <a:latin typeface="Arial"/>
                <a:cs typeface="Arial"/>
              </a:rPr>
              <a:t>Integrity Constraint </a:t>
            </a:r>
            <a:r>
              <a:rPr dirty="0" sz="1300" spc="10" b="1">
                <a:latin typeface="Arial"/>
                <a:cs typeface="Arial"/>
              </a:rPr>
              <a:t>with a </a:t>
            </a:r>
            <a:r>
              <a:rPr dirty="0" sz="1300" spc="5" b="1">
                <a:latin typeface="Arial"/>
                <a:cs typeface="Arial"/>
              </a:rPr>
              <a:t>Trigger</a:t>
            </a:r>
            <a:endParaRPr sz="1300">
              <a:latin typeface="Arial"/>
              <a:cs typeface="Arial"/>
            </a:endParaRPr>
          </a:p>
          <a:p>
            <a:pPr marL="138430" marR="62865" indent="-635">
              <a:lnSpc>
                <a:spcPct val="98800"/>
              </a:lnSpc>
              <a:spcBef>
                <a:spcPts val="405"/>
              </a:spcBef>
            </a:pPr>
            <a:r>
              <a:rPr dirty="0" sz="1300" spc="10">
                <a:latin typeface="Times New Roman"/>
                <a:cs typeface="Times New Roman"/>
              </a:rPr>
              <a:t>The </a:t>
            </a:r>
            <a:r>
              <a:rPr dirty="0" sz="1300" spc="5">
                <a:latin typeface="Times New Roman"/>
                <a:cs typeface="Times New Roman"/>
              </a:rPr>
              <a:t>example in the slide explains a situation in which the integrity constraint can be taken  care of </a:t>
            </a:r>
            <a:r>
              <a:rPr dirty="0" sz="1300" spc="10">
                <a:latin typeface="Times New Roman"/>
                <a:cs typeface="Times New Roman"/>
              </a:rPr>
              <a:t>by </a:t>
            </a:r>
            <a:r>
              <a:rPr dirty="0" sz="1300" spc="5">
                <a:latin typeface="Times New Roman"/>
                <a:cs typeface="Times New Roman"/>
              </a:rPr>
              <a:t>using a trigger. </a:t>
            </a:r>
            <a:r>
              <a:rPr dirty="0" sz="1300" spc="10">
                <a:latin typeface="Times New Roman"/>
                <a:cs typeface="Times New Roman"/>
              </a:rPr>
              <a:t>The </a:t>
            </a:r>
            <a:r>
              <a:rPr dirty="0" sz="1300" spc="15">
                <a:latin typeface="Courier New"/>
                <a:cs typeface="Courier New"/>
              </a:rPr>
              <a:t>EMPLOYEES </a:t>
            </a:r>
            <a:r>
              <a:rPr dirty="0" sz="1300" spc="5">
                <a:latin typeface="Times New Roman"/>
                <a:cs typeface="Times New Roman"/>
              </a:rPr>
              <a:t>table has a foreign key constraint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DEPARTMENT_ID</a:t>
            </a:r>
            <a:r>
              <a:rPr dirty="0" sz="1300" spc="-450">
                <a:latin typeface="Courier New"/>
                <a:cs typeface="Courier New"/>
              </a:rPr>
              <a:t> </a:t>
            </a:r>
            <a:r>
              <a:rPr dirty="0" sz="1300" spc="10">
                <a:latin typeface="Times New Roman"/>
                <a:cs typeface="Times New Roman"/>
              </a:rPr>
              <a:t>column</a:t>
            </a:r>
            <a:r>
              <a:rPr dirty="0" sz="1300" spc="5">
                <a:latin typeface="Times New Roman"/>
                <a:cs typeface="Times New Roman"/>
              </a:rPr>
              <a:t> of the</a:t>
            </a:r>
            <a:r>
              <a:rPr dirty="0" sz="1300">
                <a:latin typeface="Times New Roman"/>
                <a:cs typeface="Times New Roman"/>
              </a:rPr>
              <a:t> </a:t>
            </a:r>
            <a:r>
              <a:rPr dirty="0" sz="1300" spc="15">
                <a:latin typeface="Courier New"/>
                <a:cs typeface="Courier New"/>
              </a:rPr>
              <a:t>DEPARTMENTS</a:t>
            </a:r>
            <a:r>
              <a:rPr dirty="0" sz="1300" spc="-445">
                <a:latin typeface="Courier New"/>
                <a:cs typeface="Courier New"/>
              </a:rPr>
              <a:t> </a:t>
            </a:r>
            <a:r>
              <a:rPr dirty="0" sz="1300" spc="5">
                <a:latin typeface="Times New Roman"/>
                <a:cs typeface="Times New Roman"/>
              </a:rPr>
              <a:t>table.</a:t>
            </a:r>
            <a:endParaRPr sz="1300">
              <a:latin typeface="Times New Roman"/>
              <a:cs typeface="Times New Roman"/>
            </a:endParaRPr>
          </a:p>
          <a:p>
            <a:pPr marL="138430" marR="8890" indent="-635">
              <a:lnSpc>
                <a:spcPct val="103800"/>
              </a:lnSpc>
              <a:spcBef>
                <a:spcPts val="365"/>
              </a:spcBef>
            </a:pPr>
            <a:r>
              <a:rPr dirty="0" sz="1300" spc="5">
                <a:latin typeface="Times New Roman"/>
                <a:cs typeface="Times New Roman"/>
              </a:rPr>
              <a:t>In the first SQL statement, the </a:t>
            </a:r>
            <a:r>
              <a:rPr dirty="0" sz="1300" spc="15">
                <a:latin typeface="Courier New"/>
                <a:cs typeface="Courier New"/>
              </a:rPr>
              <a:t>DEPARTMENT_ID</a:t>
            </a:r>
            <a:r>
              <a:rPr dirty="0" sz="1300" spc="-340">
                <a:latin typeface="Courier New"/>
                <a:cs typeface="Courier New"/>
              </a:rPr>
              <a:t> </a:t>
            </a:r>
            <a:r>
              <a:rPr dirty="0" sz="1300" spc="5">
                <a:latin typeface="Times New Roman"/>
                <a:cs typeface="Times New Roman"/>
              </a:rPr>
              <a:t>of the employee </a:t>
            </a:r>
            <a:r>
              <a:rPr dirty="0" sz="1300" spc="10">
                <a:latin typeface="Times New Roman"/>
                <a:cs typeface="Times New Roman"/>
              </a:rPr>
              <a:t>170 </a:t>
            </a:r>
            <a:r>
              <a:rPr dirty="0" sz="1300" spc="5">
                <a:latin typeface="Times New Roman"/>
                <a:cs typeface="Times New Roman"/>
              </a:rPr>
              <a:t>is modified to 999.  Because department </a:t>
            </a:r>
            <a:r>
              <a:rPr dirty="0" sz="1300" spc="10">
                <a:latin typeface="Times New Roman"/>
                <a:cs typeface="Times New Roman"/>
              </a:rPr>
              <a:t>999 </a:t>
            </a:r>
            <a:r>
              <a:rPr dirty="0" sz="1300" spc="5">
                <a:latin typeface="Times New Roman"/>
                <a:cs typeface="Times New Roman"/>
              </a:rPr>
              <a:t>does not exist in the </a:t>
            </a:r>
            <a:r>
              <a:rPr dirty="0" sz="1300" spc="15">
                <a:latin typeface="Courier New"/>
                <a:cs typeface="Courier New"/>
              </a:rPr>
              <a:t>DEPARTMENTS </a:t>
            </a:r>
            <a:r>
              <a:rPr dirty="0" sz="1300" spc="5">
                <a:latin typeface="Times New Roman"/>
                <a:cs typeface="Times New Roman"/>
              </a:rPr>
              <a:t>table, the statement raises  exception </a:t>
            </a:r>
            <a:r>
              <a:rPr dirty="0" sz="1300" spc="10">
                <a:latin typeface="Times New Roman"/>
                <a:cs typeface="Times New Roman"/>
              </a:rPr>
              <a:t>–2292 </a:t>
            </a:r>
            <a:r>
              <a:rPr dirty="0" sz="1300" spc="5">
                <a:latin typeface="Times New Roman"/>
                <a:cs typeface="Times New Roman"/>
              </a:rPr>
              <a:t>for the integrity constraint</a:t>
            </a:r>
            <a:r>
              <a:rPr dirty="0" sz="1300">
                <a:latin typeface="Times New Roman"/>
                <a:cs typeface="Times New Roman"/>
              </a:rPr>
              <a:t> </a:t>
            </a:r>
            <a:r>
              <a:rPr dirty="0" sz="1300" spc="5">
                <a:latin typeface="Times New Roman"/>
                <a:cs typeface="Times New Roman"/>
              </a:rPr>
              <a:t>violation.</a:t>
            </a:r>
            <a:endParaRPr sz="1300">
              <a:latin typeface="Times New Roman"/>
              <a:cs typeface="Times New Roman"/>
            </a:endParaRPr>
          </a:p>
          <a:p>
            <a:pPr marL="138430" marR="5080">
              <a:lnSpc>
                <a:spcPct val="102099"/>
              </a:lnSpc>
              <a:spcBef>
                <a:spcPts val="309"/>
              </a:spcBef>
            </a:pPr>
            <a:r>
              <a:rPr dirty="0" sz="1300" spc="10">
                <a:latin typeface="Times New Roman"/>
                <a:cs typeface="Times New Roman"/>
              </a:rPr>
              <a:t>The </a:t>
            </a:r>
            <a:r>
              <a:rPr dirty="0" sz="1300" spc="15">
                <a:latin typeface="Courier New"/>
                <a:cs typeface="Courier New"/>
              </a:rPr>
              <a:t>EMPLOYEE_DEPT_FK_TRG </a:t>
            </a:r>
            <a:r>
              <a:rPr dirty="0" sz="1300" spc="5">
                <a:latin typeface="Times New Roman"/>
                <a:cs typeface="Times New Roman"/>
              </a:rPr>
              <a:t>trigger is created that inserts a </a:t>
            </a:r>
            <a:r>
              <a:rPr dirty="0" sz="1300" spc="10">
                <a:latin typeface="Times New Roman"/>
                <a:cs typeface="Times New Roman"/>
              </a:rPr>
              <a:t>new row </a:t>
            </a:r>
            <a:r>
              <a:rPr dirty="0" sz="1300" spc="5">
                <a:latin typeface="Times New Roman"/>
                <a:cs typeface="Times New Roman"/>
              </a:rPr>
              <a:t>into the  </a:t>
            </a:r>
            <a:r>
              <a:rPr dirty="0" sz="1300" spc="15">
                <a:latin typeface="Courier New"/>
                <a:cs typeface="Courier New"/>
              </a:rPr>
              <a:t>DEPARTMENTS </a:t>
            </a:r>
            <a:r>
              <a:rPr dirty="0" sz="1300" spc="5">
                <a:latin typeface="Times New Roman"/>
                <a:cs typeface="Times New Roman"/>
              </a:rPr>
              <a:t>table, using </a:t>
            </a:r>
            <a:r>
              <a:rPr dirty="0" sz="1300" spc="15">
                <a:latin typeface="Courier New"/>
                <a:cs typeface="Courier New"/>
              </a:rPr>
              <a:t>:NEW.DEPARTMENT_ID </a:t>
            </a:r>
            <a:r>
              <a:rPr dirty="0" sz="1300" spc="5">
                <a:latin typeface="Times New Roman"/>
                <a:cs typeface="Times New Roman"/>
              </a:rPr>
              <a:t>for the value of the </a:t>
            </a:r>
            <a:r>
              <a:rPr dirty="0" sz="1300" spc="10">
                <a:latin typeface="Times New Roman"/>
                <a:cs typeface="Times New Roman"/>
              </a:rPr>
              <a:t>new  </a:t>
            </a:r>
            <a:r>
              <a:rPr dirty="0" sz="1300" spc="5">
                <a:latin typeface="Times New Roman"/>
                <a:cs typeface="Times New Roman"/>
              </a:rPr>
              <a:t>department’s </a:t>
            </a:r>
            <a:r>
              <a:rPr dirty="0" sz="1300" spc="15">
                <a:latin typeface="Courier New"/>
                <a:cs typeface="Courier New"/>
              </a:rPr>
              <a:t>DEPARTMENT_ID</a:t>
            </a:r>
            <a:r>
              <a:rPr dirty="0" sz="1300" spc="15">
                <a:latin typeface="Times New Roman"/>
                <a:cs typeface="Times New Roman"/>
              </a:rPr>
              <a:t>. </a:t>
            </a:r>
            <a:r>
              <a:rPr dirty="0" sz="1300" spc="10">
                <a:latin typeface="Times New Roman"/>
                <a:cs typeface="Times New Roman"/>
              </a:rPr>
              <a:t>The </a:t>
            </a:r>
            <a:r>
              <a:rPr dirty="0" sz="1300" spc="5">
                <a:latin typeface="Times New Roman"/>
                <a:cs typeface="Times New Roman"/>
              </a:rPr>
              <a:t>trigger fires </a:t>
            </a:r>
            <a:r>
              <a:rPr dirty="0" sz="1300" spc="10">
                <a:latin typeface="Times New Roman"/>
                <a:cs typeface="Times New Roman"/>
              </a:rPr>
              <a:t>when </a:t>
            </a:r>
            <a:r>
              <a:rPr dirty="0" sz="1300" spc="5">
                <a:latin typeface="Times New Roman"/>
                <a:cs typeface="Times New Roman"/>
              </a:rPr>
              <a:t>the </a:t>
            </a:r>
            <a:r>
              <a:rPr dirty="0" sz="1300" spc="15">
                <a:latin typeface="Courier New"/>
                <a:cs typeface="Courier New"/>
              </a:rPr>
              <a:t>UPDATE </a:t>
            </a:r>
            <a:r>
              <a:rPr dirty="0" sz="1300" spc="10">
                <a:latin typeface="Times New Roman"/>
                <a:cs typeface="Times New Roman"/>
              </a:rPr>
              <a:t>statement </a:t>
            </a:r>
            <a:r>
              <a:rPr dirty="0" sz="1300" spc="5">
                <a:latin typeface="Times New Roman"/>
                <a:cs typeface="Times New Roman"/>
              </a:rPr>
              <a:t>modifies  the </a:t>
            </a:r>
            <a:r>
              <a:rPr dirty="0" sz="1300" spc="15">
                <a:latin typeface="Courier New"/>
                <a:cs typeface="Courier New"/>
              </a:rPr>
              <a:t>DEPARTMENT_ID </a:t>
            </a:r>
            <a:r>
              <a:rPr dirty="0" sz="1300" spc="5">
                <a:latin typeface="Times New Roman"/>
                <a:cs typeface="Times New Roman"/>
              </a:rPr>
              <a:t>of employee </a:t>
            </a:r>
            <a:r>
              <a:rPr dirty="0" sz="1300" spc="10">
                <a:latin typeface="Times New Roman"/>
                <a:cs typeface="Times New Roman"/>
              </a:rPr>
              <a:t>170 </a:t>
            </a:r>
            <a:r>
              <a:rPr dirty="0" sz="1300" spc="5">
                <a:latin typeface="Times New Roman"/>
                <a:cs typeface="Times New Roman"/>
              </a:rPr>
              <a:t>to 999. </a:t>
            </a:r>
            <a:r>
              <a:rPr dirty="0" sz="1300" spc="10">
                <a:latin typeface="Times New Roman"/>
                <a:cs typeface="Times New Roman"/>
              </a:rPr>
              <a:t>When </a:t>
            </a:r>
            <a:r>
              <a:rPr dirty="0" sz="1300" spc="5">
                <a:latin typeface="Times New Roman"/>
                <a:cs typeface="Times New Roman"/>
              </a:rPr>
              <a:t>the foreign key constraint is  checked, it is successful because the trigger inserted the department </a:t>
            </a:r>
            <a:r>
              <a:rPr dirty="0" sz="1300" spc="10">
                <a:latin typeface="Times New Roman"/>
                <a:cs typeface="Times New Roman"/>
              </a:rPr>
              <a:t>999 </a:t>
            </a:r>
            <a:r>
              <a:rPr dirty="0" sz="1300" spc="5">
                <a:latin typeface="Times New Roman"/>
                <a:cs typeface="Times New Roman"/>
              </a:rPr>
              <a:t>into the  </a:t>
            </a:r>
            <a:r>
              <a:rPr dirty="0" sz="1300" spc="15">
                <a:latin typeface="Courier New"/>
                <a:cs typeface="Courier New"/>
              </a:rPr>
              <a:t>DEPARTMENTS</a:t>
            </a:r>
            <a:r>
              <a:rPr dirty="0" sz="1300" spc="-310">
                <a:latin typeface="Courier New"/>
                <a:cs typeface="Courier New"/>
              </a:rPr>
              <a:t> </a:t>
            </a:r>
            <a:r>
              <a:rPr dirty="0" sz="1300" spc="5">
                <a:latin typeface="Times New Roman"/>
                <a:cs typeface="Times New Roman"/>
              </a:rPr>
              <a:t>table. Therefore, </a:t>
            </a:r>
            <a:r>
              <a:rPr dirty="0" sz="1300" spc="10">
                <a:latin typeface="Times New Roman"/>
                <a:cs typeface="Times New Roman"/>
              </a:rPr>
              <a:t>no </a:t>
            </a:r>
            <a:r>
              <a:rPr dirty="0" sz="1300" spc="5">
                <a:latin typeface="Times New Roman"/>
                <a:cs typeface="Times New Roman"/>
              </a:rPr>
              <a:t>exception occurs unless the department already exists  </a:t>
            </a:r>
            <a:r>
              <a:rPr dirty="0" sz="1300" spc="10">
                <a:latin typeface="Times New Roman"/>
                <a:cs typeface="Times New Roman"/>
              </a:rPr>
              <a:t>when </a:t>
            </a:r>
            <a:r>
              <a:rPr dirty="0" sz="1300" spc="5">
                <a:latin typeface="Times New Roman"/>
                <a:cs typeface="Times New Roman"/>
              </a:rPr>
              <a:t>the trigger attempts to insert the </a:t>
            </a:r>
            <a:r>
              <a:rPr dirty="0" sz="1300" spc="10">
                <a:latin typeface="Times New Roman"/>
                <a:cs typeface="Times New Roman"/>
              </a:rPr>
              <a:t>new </a:t>
            </a:r>
            <a:r>
              <a:rPr dirty="0" sz="1300" spc="5">
                <a:latin typeface="Times New Roman"/>
                <a:cs typeface="Times New Roman"/>
              </a:rPr>
              <a:t>row. However, the </a:t>
            </a:r>
            <a:r>
              <a:rPr dirty="0" sz="1300" spc="15">
                <a:latin typeface="Courier New"/>
                <a:cs typeface="Courier New"/>
              </a:rPr>
              <a:t>EXCEPTION </a:t>
            </a:r>
            <a:r>
              <a:rPr dirty="0" sz="1300" spc="5">
                <a:latin typeface="Times New Roman"/>
                <a:cs typeface="Times New Roman"/>
              </a:rPr>
              <a:t>handler traps  and </a:t>
            </a:r>
            <a:r>
              <a:rPr dirty="0" sz="1300" spc="10">
                <a:latin typeface="Times New Roman"/>
                <a:cs typeface="Times New Roman"/>
              </a:rPr>
              <a:t>masks </a:t>
            </a:r>
            <a:r>
              <a:rPr dirty="0" sz="1300" spc="5">
                <a:latin typeface="Times New Roman"/>
                <a:cs typeface="Times New Roman"/>
              </a:rPr>
              <a:t>the exception allowing the operation to succeed.</a:t>
            </a:r>
            <a:endParaRPr sz="1300">
              <a:latin typeface="Times New Roman"/>
              <a:cs typeface="Times New Roman"/>
            </a:endParaRPr>
          </a:p>
          <a:p>
            <a:pPr marL="138430" marR="165735">
              <a:lnSpc>
                <a:spcPct val="101499"/>
              </a:lnSpc>
              <a:spcBef>
                <a:spcPts val="395"/>
              </a:spcBef>
            </a:pPr>
            <a:r>
              <a:rPr dirty="0" sz="1300" spc="5" b="1">
                <a:latin typeface="Times New Roman"/>
                <a:cs typeface="Times New Roman"/>
              </a:rPr>
              <a:t>Note: </a:t>
            </a:r>
            <a:r>
              <a:rPr dirty="0" sz="1300" spc="5">
                <a:latin typeface="Times New Roman"/>
                <a:cs typeface="Times New Roman"/>
              </a:rPr>
              <a:t>This example works with Oracle8</a:t>
            </a:r>
            <a:r>
              <a:rPr dirty="0" sz="1300" spc="5" i="1">
                <a:latin typeface="Times New Roman"/>
                <a:cs typeface="Times New Roman"/>
              </a:rPr>
              <a:t>i </a:t>
            </a:r>
            <a:r>
              <a:rPr dirty="0" sz="1300" spc="10">
                <a:latin typeface="Times New Roman"/>
                <a:cs typeface="Times New Roman"/>
              </a:rPr>
              <a:t>and </a:t>
            </a:r>
            <a:r>
              <a:rPr dirty="0" sz="1300" spc="5">
                <a:latin typeface="Times New Roman"/>
                <a:cs typeface="Times New Roman"/>
              </a:rPr>
              <a:t>later releases but produces a run-time error  in releases prior to</a:t>
            </a:r>
            <a:r>
              <a:rPr dirty="0" sz="1300" spc="-20">
                <a:latin typeface="Times New Roman"/>
                <a:cs typeface="Times New Roman"/>
              </a:rPr>
              <a:t> </a:t>
            </a:r>
            <a:r>
              <a:rPr dirty="0" sz="1300" spc="5">
                <a:latin typeface="Times New Roman"/>
                <a:cs typeface="Times New Roman"/>
              </a:rPr>
              <a:t>Oracle8</a:t>
            </a:r>
            <a:r>
              <a:rPr dirty="0" sz="1300" spc="5" i="1">
                <a:latin typeface="Times New Roman"/>
                <a:cs typeface="Times New Roman"/>
              </a:rPr>
              <a:t>i</a:t>
            </a:r>
            <a:r>
              <a:rPr dirty="0" sz="1300" spc="5">
                <a:latin typeface="Times New Roman"/>
                <a:cs typeface="Times New Roman"/>
              </a:rPr>
              <a:t>.</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591559" y="9404857"/>
            <a:ext cx="132715"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iv</a:t>
            </a:r>
            <a:endParaRPr sz="1000">
              <a:latin typeface="Arial"/>
              <a:cs typeface="Arial"/>
            </a:endParaRPr>
          </a:p>
        </p:txBody>
      </p:sp>
      <p:sp>
        <p:nvSpPr>
          <p:cNvPr id="3" name="object 3"/>
          <p:cNvSpPr txBox="1"/>
          <p:nvPr/>
        </p:nvSpPr>
        <p:spPr>
          <a:xfrm>
            <a:off x="1130300" y="857909"/>
            <a:ext cx="2654935" cy="2849880"/>
          </a:xfrm>
          <a:prstGeom prst="rect">
            <a:avLst/>
          </a:prstGeom>
        </p:spPr>
        <p:txBody>
          <a:bodyPr wrap="square" lIns="0" tIns="10160" rIns="0" bIns="0" rtlCol="0" vert="horz">
            <a:spAutoFit/>
          </a:bodyPr>
          <a:lstStyle/>
          <a:p>
            <a:pPr marL="12700" marR="5080">
              <a:lnSpc>
                <a:spcPct val="121600"/>
              </a:lnSpc>
              <a:spcBef>
                <a:spcPts val="80"/>
              </a:spcBef>
            </a:pPr>
            <a:r>
              <a:rPr dirty="0" sz="1100" spc="-5">
                <a:latin typeface="Arial"/>
                <a:cs typeface="Arial"/>
              </a:rPr>
              <a:t>Syntax for Passing Parameters 1-14  Parameter Passing: Examples 1-15  Using the </a:t>
            </a:r>
            <a:r>
              <a:rPr dirty="0" sz="1100" spc="-5">
                <a:latin typeface="Courier New"/>
                <a:cs typeface="Courier New"/>
              </a:rPr>
              <a:t>DEFAULT</a:t>
            </a:r>
            <a:r>
              <a:rPr dirty="0" sz="1100" spc="-310">
                <a:latin typeface="Courier New"/>
                <a:cs typeface="Courier New"/>
              </a:rPr>
              <a:t> </a:t>
            </a:r>
            <a:r>
              <a:rPr dirty="0" sz="1100" spc="-5">
                <a:latin typeface="Arial"/>
                <a:cs typeface="Arial"/>
              </a:rPr>
              <a:t>Option for Parameters  Summary of Parameter Modes 1-18  Invoking Procedures</a:t>
            </a:r>
            <a:r>
              <a:rPr dirty="0" sz="1100" spc="10">
                <a:latin typeface="Arial"/>
                <a:cs typeface="Arial"/>
              </a:rPr>
              <a:t> </a:t>
            </a:r>
            <a:r>
              <a:rPr dirty="0" sz="1100" spc="-5">
                <a:latin typeface="Arial"/>
                <a:cs typeface="Arial"/>
              </a:rPr>
              <a:t>1-19</a:t>
            </a:r>
            <a:endParaRPr sz="1100">
              <a:latin typeface="Arial"/>
              <a:cs typeface="Arial"/>
            </a:endParaRPr>
          </a:p>
          <a:p>
            <a:pPr marL="12700">
              <a:lnSpc>
                <a:spcPct val="100000"/>
              </a:lnSpc>
              <a:spcBef>
                <a:spcPts val="265"/>
              </a:spcBef>
            </a:pPr>
            <a:r>
              <a:rPr dirty="0" sz="1100" spc="-5">
                <a:latin typeface="Arial"/>
                <a:cs typeface="Arial"/>
              </a:rPr>
              <a:t>Handled Exceptions</a:t>
            </a:r>
            <a:r>
              <a:rPr dirty="0" sz="1100" spc="10">
                <a:latin typeface="Arial"/>
                <a:cs typeface="Arial"/>
              </a:rPr>
              <a:t> </a:t>
            </a:r>
            <a:r>
              <a:rPr dirty="0" sz="1100" spc="-5">
                <a:latin typeface="Arial"/>
                <a:cs typeface="Arial"/>
              </a:rPr>
              <a:t>1-20</a:t>
            </a:r>
            <a:endParaRPr sz="1100">
              <a:latin typeface="Arial"/>
              <a:cs typeface="Arial"/>
            </a:endParaRPr>
          </a:p>
          <a:p>
            <a:pPr marL="12700">
              <a:lnSpc>
                <a:spcPct val="100000"/>
              </a:lnSpc>
              <a:spcBef>
                <a:spcPts val="254"/>
              </a:spcBef>
            </a:pPr>
            <a:r>
              <a:rPr dirty="0" sz="1100" spc="-5">
                <a:latin typeface="Arial"/>
                <a:cs typeface="Arial"/>
              </a:rPr>
              <a:t>Handled Exceptions: Example</a:t>
            </a:r>
            <a:r>
              <a:rPr dirty="0" sz="1100" spc="25">
                <a:latin typeface="Arial"/>
                <a:cs typeface="Arial"/>
              </a:rPr>
              <a:t> </a:t>
            </a:r>
            <a:r>
              <a:rPr dirty="0" sz="1100" spc="-5">
                <a:latin typeface="Arial"/>
                <a:cs typeface="Arial"/>
              </a:rPr>
              <a:t>1-21</a:t>
            </a:r>
            <a:endParaRPr sz="1100">
              <a:latin typeface="Arial"/>
              <a:cs typeface="Arial"/>
            </a:endParaRPr>
          </a:p>
          <a:p>
            <a:pPr marL="12700" marR="118110">
              <a:lnSpc>
                <a:spcPct val="119800"/>
              </a:lnSpc>
              <a:spcBef>
                <a:spcPts val="5"/>
              </a:spcBef>
            </a:pPr>
            <a:r>
              <a:rPr dirty="0" sz="1100" spc="-5">
                <a:latin typeface="Arial"/>
                <a:cs typeface="Arial"/>
              </a:rPr>
              <a:t>Exceptions Not Handled 1-22  Exceptions Not Handled: Example 1-23  Removing Procedures</a:t>
            </a:r>
            <a:r>
              <a:rPr dirty="0" sz="1100" spc="5">
                <a:latin typeface="Arial"/>
                <a:cs typeface="Arial"/>
              </a:rPr>
              <a:t> </a:t>
            </a:r>
            <a:r>
              <a:rPr dirty="0" sz="1100" spc="-5">
                <a:latin typeface="Arial"/>
                <a:cs typeface="Arial"/>
              </a:rPr>
              <a:t>1-24</a:t>
            </a:r>
            <a:endParaRPr sz="1100">
              <a:latin typeface="Arial"/>
              <a:cs typeface="Arial"/>
            </a:endParaRPr>
          </a:p>
          <a:p>
            <a:pPr marL="12700" marR="18415">
              <a:lnSpc>
                <a:spcPts val="1580"/>
              </a:lnSpc>
              <a:spcBef>
                <a:spcPts val="90"/>
              </a:spcBef>
            </a:pPr>
            <a:r>
              <a:rPr dirty="0" sz="1100" spc="-5">
                <a:latin typeface="Arial"/>
                <a:cs typeface="Arial"/>
              </a:rPr>
              <a:t>Viewing Procedures in the Data Dictionary  Benefits of Subprograms</a:t>
            </a:r>
            <a:r>
              <a:rPr dirty="0" sz="1100" spc="15">
                <a:latin typeface="Arial"/>
                <a:cs typeface="Arial"/>
              </a:rPr>
              <a:t> </a:t>
            </a:r>
            <a:r>
              <a:rPr dirty="0" sz="1100" spc="-5">
                <a:latin typeface="Arial"/>
                <a:cs typeface="Arial"/>
              </a:rPr>
              <a:t>1-26</a:t>
            </a:r>
            <a:endParaRPr sz="1100">
              <a:latin typeface="Arial"/>
              <a:cs typeface="Arial"/>
            </a:endParaRPr>
          </a:p>
          <a:p>
            <a:pPr marL="12700">
              <a:lnSpc>
                <a:spcPct val="100000"/>
              </a:lnSpc>
              <a:spcBef>
                <a:spcPts val="170"/>
              </a:spcBef>
            </a:pPr>
            <a:r>
              <a:rPr dirty="0" sz="1100" spc="-5">
                <a:latin typeface="Arial"/>
                <a:cs typeface="Arial"/>
              </a:rPr>
              <a:t>Summary</a:t>
            </a:r>
            <a:r>
              <a:rPr dirty="0" sz="1100" spc="10">
                <a:latin typeface="Arial"/>
                <a:cs typeface="Arial"/>
              </a:rPr>
              <a:t> </a:t>
            </a:r>
            <a:r>
              <a:rPr dirty="0" sz="1100" spc="-5">
                <a:latin typeface="Arial"/>
                <a:cs typeface="Arial"/>
              </a:rPr>
              <a:t>1-27</a:t>
            </a:r>
            <a:endParaRPr sz="1100">
              <a:latin typeface="Arial"/>
              <a:cs typeface="Arial"/>
            </a:endParaRPr>
          </a:p>
          <a:p>
            <a:pPr marL="12700">
              <a:lnSpc>
                <a:spcPct val="100000"/>
              </a:lnSpc>
              <a:spcBef>
                <a:spcPts val="265"/>
              </a:spcBef>
            </a:pPr>
            <a:r>
              <a:rPr dirty="0" sz="1100" spc="-5">
                <a:latin typeface="Arial"/>
                <a:cs typeface="Arial"/>
              </a:rPr>
              <a:t>Practice 1: Overview</a:t>
            </a:r>
            <a:r>
              <a:rPr dirty="0" sz="1100" spc="5">
                <a:latin typeface="Arial"/>
                <a:cs typeface="Arial"/>
              </a:rPr>
              <a:t> </a:t>
            </a:r>
            <a:r>
              <a:rPr dirty="0" sz="1100" spc="-5">
                <a:latin typeface="Arial"/>
                <a:cs typeface="Arial"/>
              </a:rPr>
              <a:t>1-29</a:t>
            </a:r>
            <a:endParaRPr sz="1100">
              <a:latin typeface="Arial"/>
              <a:cs typeface="Arial"/>
            </a:endParaRPr>
          </a:p>
        </p:txBody>
      </p:sp>
      <p:sp>
        <p:nvSpPr>
          <p:cNvPr id="4" name="object 4"/>
          <p:cNvSpPr txBox="1"/>
          <p:nvPr/>
        </p:nvSpPr>
        <p:spPr>
          <a:xfrm>
            <a:off x="3876205" y="1298000"/>
            <a:ext cx="304800"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1-16</a:t>
            </a:r>
            <a:endParaRPr sz="1100">
              <a:latin typeface="Arial"/>
              <a:cs typeface="Arial"/>
            </a:endParaRPr>
          </a:p>
        </p:txBody>
      </p:sp>
      <p:sp>
        <p:nvSpPr>
          <p:cNvPr id="5" name="object 5"/>
          <p:cNvSpPr txBox="1"/>
          <p:nvPr/>
        </p:nvSpPr>
        <p:spPr>
          <a:xfrm>
            <a:off x="3862651" y="2911948"/>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1-25</a:t>
            </a:r>
            <a:endParaRPr sz="1100">
              <a:latin typeface="Arial"/>
              <a:cs typeface="Arial"/>
            </a:endParaRPr>
          </a:p>
        </p:txBody>
      </p:sp>
      <p:sp>
        <p:nvSpPr>
          <p:cNvPr id="6" name="object 6"/>
          <p:cNvSpPr txBox="1"/>
          <p:nvPr/>
        </p:nvSpPr>
        <p:spPr>
          <a:xfrm>
            <a:off x="901747" y="3881097"/>
            <a:ext cx="4183379" cy="2032635"/>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2	Creating Stored</a:t>
            </a:r>
            <a:r>
              <a:rPr dirty="0" sz="1100" b="1">
                <a:latin typeface="Arial"/>
                <a:cs typeface="Arial"/>
              </a:rPr>
              <a:t> </a:t>
            </a:r>
            <a:r>
              <a:rPr dirty="0" sz="1100" spc="-5" b="1">
                <a:latin typeface="Arial"/>
                <a:cs typeface="Arial"/>
              </a:rPr>
              <a:t>Functions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2-2</a:t>
            </a:r>
            <a:endParaRPr sz="1100">
              <a:latin typeface="Arial"/>
              <a:cs typeface="Arial"/>
            </a:endParaRPr>
          </a:p>
          <a:p>
            <a:pPr marL="240665">
              <a:lnSpc>
                <a:spcPct val="100000"/>
              </a:lnSpc>
              <a:spcBef>
                <a:spcPts val="254"/>
              </a:spcBef>
            </a:pPr>
            <a:r>
              <a:rPr dirty="0" sz="1100" spc="-5">
                <a:latin typeface="Arial"/>
                <a:cs typeface="Arial"/>
              </a:rPr>
              <a:t>Overview of Stored Functions</a:t>
            </a:r>
            <a:r>
              <a:rPr dirty="0" sz="1100" spc="30">
                <a:latin typeface="Arial"/>
                <a:cs typeface="Arial"/>
              </a:rPr>
              <a:t> </a:t>
            </a:r>
            <a:r>
              <a:rPr dirty="0" sz="1100" spc="-5">
                <a:latin typeface="Arial"/>
                <a:cs typeface="Arial"/>
              </a:rPr>
              <a:t>2-3</a:t>
            </a:r>
            <a:endParaRPr sz="1100">
              <a:latin typeface="Arial"/>
              <a:cs typeface="Arial"/>
            </a:endParaRPr>
          </a:p>
          <a:p>
            <a:pPr marL="240665" marR="1774189">
              <a:lnSpc>
                <a:spcPct val="119500"/>
              </a:lnSpc>
              <a:spcBef>
                <a:spcPts val="10"/>
              </a:spcBef>
            </a:pPr>
            <a:r>
              <a:rPr dirty="0" sz="1100" spc="-5">
                <a:latin typeface="Arial"/>
                <a:cs typeface="Arial"/>
              </a:rPr>
              <a:t>Syntax for Creating Functions 2-4  Developing Functions</a:t>
            </a:r>
            <a:r>
              <a:rPr dirty="0" sz="1100" spc="5">
                <a:latin typeface="Arial"/>
                <a:cs typeface="Arial"/>
              </a:rPr>
              <a:t> </a:t>
            </a:r>
            <a:r>
              <a:rPr dirty="0" sz="1100" spc="-5">
                <a:latin typeface="Arial"/>
                <a:cs typeface="Arial"/>
              </a:rPr>
              <a:t>2-5</a:t>
            </a:r>
            <a:endParaRPr sz="1100">
              <a:latin typeface="Arial"/>
              <a:cs typeface="Arial"/>
            </a:endParaRPr>
          </a:p>
          <a:p>
            <a:pPr marL="240665" marR="1921510">
              <a:lnSpc>
                <a:spcPct val="119500"/>
              </a:lnSpc>
              <a:spcBef>
                <a:spcPts val="5"/>
              </a:spcBef>
            </a:pPr>
            <a:r>
              <a:rPr dirty="0" sz="1100" spc="-5">
                <a:latin typeface="Arial"/>
                <a:cs typeface="Arial"/>
              </a:rPr>
              <a:t>Stored Function: Example 2-6  Ways to Execute Functions</a:t>
            </a:r>
            <a:r>
              <a:rPr dirty="0" sz="1100" spc="20">
                <a:latin typeface="Arial"/>
                <a:cs typeface="Arial"/>
              </a:rPr>
              <a:t> </a:t>
            </a:r>
            <a:r>
              <a:rPr dirty="0" sz="1100" spc="-5">
                <a:latin typeface="Arial"/>
                <a:cs typeface="Arial"/>
              </a:rPr>
              <a:t>2-7</a:t>
            </a:r>
            <a:endParaRPr sz="1100">
              <a:latin typeface="Arial"/>
              <a:cs typeface="Arial"/>
            </a:endParaRPr>
          </a:p>
          <a:p>
            <a:pPr marL="240665" marR="5080">
              <a:lnSpc>
                <a:spcPct val="119500"/>
              </a:lnSpc>
              <a:spcBef>
                <a:spcPts val="10"/>
              </a:spcBef>
            </a:pPr>
            <a:r>
              <a:rPr dirty="0" sz="1100" spc="-5">
                <a:latin typeface="Arial"/>
                <a:cs typeface="Arial"/>
              </a:rPr>
              <a:t>Advantages of User-Defined Functions in SQL Statements 2-8  Function in SQL Expressions: Example</a:t>
            </a:r>
            <a:r>
              <a:rPr dirty="0" sz="1100" spc="25">
                <a:latin typeface="Arial"/>
                <a:cs typeface="Arial"/>
              </a:rPr>
              <a:t> </a:t>
            </a:r>
            <a:r>
              <a:rPr dirty="0" sz="1100" spc="-5">
                <a:latin typeface="Arial"/>
                <a:cs typeface="Arial"/>
              </a:rPr>
              <a:t>2-9</a:t>
            </a:r>
            <a:endParaRPr sz="1100">
              <a:latin typeface="Arial"/>
              <a:cs typeface="Arial"/>
            </a:endParaRPr>
          </a:p>
          <a:p>
            <a:pPr marL="240665">
              <a:lnSpc>
                <a:spcPct val="100000"/>
              </a:lnSpc>
              <a:spcBef>
                <a:spcPts val="265"/>
              </a:spcBef>
            </a:pPr>
            <a:r>
              <a:rPr dirty="0" sz="1100" spc="-5">
                <a:latin typeface="Arial"/>
                <a:cs typeface="Arial"/>
              </a:rPr>
              <a:t>Locations to Call User-Defined Functions</a:t>
            </a:r>
            <a:r>
              <a:rPr dirty="0" sz="1100" spc="35">
                <a:latin typeface="Arial"/>
                <a:cs typeface="Arial"/>
              </a:rPr>
              <a:t> </a:t>
            </a:r>
            <a:r>
              <a:rPr dirty="0" sz="1100" spc="-5">
                <a:latin typeface="Arial"/>
                <a:cs typeface="Arial"/>
              </a:rPr>
              <a:t>2-10</a:t>
            </a:r>
            <a:endParaRPr sz="1100">
              <a:latin typeface="Arial"/>
              <a:cs typeface="Arial"/>
            </a:endParaRPr>
          </a:p>
        </p:txBody>
      </p:sp>
      <p:sp>
        <p:nvSpPr>
          <p:cNvPr id="7" name="object 7"/>
          <p:cNvSpPr txBox="1"/>
          <p:nvPr/>
        </p:nvSpPr>
        <p:spPr>
          <a:xfrm>
            <a:off x="1130300" y="5887447"/>
            <a:ext cx="4427855" cy="1633220"/>
          </a:xfrm>
          <a:prstGeom prst="rect">
            <a:avLst/>
          </a:prstGeom>
        </p:spPr>
        <p:txBody>
          <a:bodyPr wrap="square" lIns="0" tIns="12700" rIns="0" bIns="0" rtlCol="0" vert="horz">
            <a:spAutoFit/>
          </a:bodyPr>
          <a:lstStyle/>
          <a:p>
            <a:pPr marL="12700" marR="5080">
              <a:lnSpc>
                <a:spcPct val="119800"/>
              </a:lnSpc>
              <a:spcBef>
                <a:spcPts val="100"/>
              </a:spcBef>
            </a:pPr>
            <a:r>
              <a:rPr dirty="0" sz="1100" spc="-5">
                <a:latin typeface="Arial"/>
                <a:cs typeface="Arial"/>
              </a:rPr>
              <a:t>Restrictions on Calling Functions from SQL Expressions 2-11  Controlling Side Effects When Calling Functions from SQL Expressions  Restrictions on Calling Functions from SQL: Example</a:t>
            </a:r>
            <a:r>
              <a:rPr dirty="0" sz="1100" spc="55">
                <a:latin typeface="Arial"/>
                <a:cs typeface="Arial"/>
              </a:rPr>
              <a:t> </a:t>
            </a:r>
            <a:r>
              <a:rPr dirty="0" sz="1100" spc="-5">
                <a:latin typeface="Arial"/>
                <a:cs typeface="Arial"/>
              </a:rPr>
              <a:t>2-13</a:t>
            </a:r>
            <a:endParaRPr sz="1100">
              <a:latin typeface="Arial"/>
              <a:cs typeface="Arial"/>
            </a:endParaRPr>
          </a:p>
          <a:p>
            <a:pPr marL="12700">
              <a:lnSpc>
                <a:spcPct val="100000"/>
              </a:lnSpc>
              <a:spcBef>
                <a:spcPts val="265"/>
              </a:spcBef>
            </a:pPr>
            <a:r>
              <a:rPr dirty="0" sz="1100" spc="-5">
                <a:latin typeface="Arial"/>
                <a:cs typeface="Arial"/>
              </a:rPr>
              <a:t>Removing Functions</a:t>
            </a:r>
            <a:r>
              <a:rPr dirty="0" sz="1100" spc="10">
                <a:latin typeface="Arial"/>
                <a:cs typeface="Arial"/>
              </a:rPr>
              <a:t> </a:t>
            </a:r>
            <a:r>
              <a:rPr dirty="0" sz="1100" spc="-5">
                <a:latin typeface="Arial"/>
                <a:cs typeface="Arial"/>
              </a:rPr>
              <a:t>2-14</a:t>
            </a:r>
            <a:endParaRPr sz="1100">
              <a:latin typeface="Arial"/>
              <a:cs typeface="Arial"/>
            </a:endParaRPr>
          </a:p>
          <a:p>
            <a:pPr marL="12700" marR="1503045">
              <a:lnSpc>
                <a:spcPts val="1580"/>
              </a:lnSpc>
              <a:spcBef>
                <a:spcPts val="95"/>
              </a:spcBef>
            </a:pPr>
            <a:r>
              <a:rPr dirty="0" sz="1100" spc="-5">
                <a:latin typeface="Arial"/>
                <a:cs typeface="Arial"/>
              </a:rPr>
              <a:t>Viewing Functions in the Data Dictionary 2-15  Procedures Versus Functions</a:t>
            </a:r>
            <a:r>
              <a:rPr dirty="0" sz="1100" spc="15">
                <a:latin typeface="Arial"/>
                <a:cs typeface="Arial"/>
              </a:rPr>
              <a:t> </a:t>
            </a:r>
            <a:r>
              <a:rPr dirty="0" sz="1100" spc="-5">
                <a:latin typeface="Arial"/>
                <a:cs typeface="Arial"/>
              </a:rPr>
              <a:t>2-16</a:t>
            </a:r>
            <a:endParaRPr sz="1100">
              <a:latin typeface="Arial"/>
              <a:cs typeface="Arial"/>
            </a:endParaRPr>
          </a:p>
          <a:p>
            <a:pPr marL="12700">
              <a:lnSpc>
                <a:spcPct val="100000"/>
              </a:lnSpc>
              <a:spcBef>
                <a:spcPts val="165"/>
              </a:spcBef>
            </a:pPr>
            <a:r>
              <a:rPr dirty="0" sz="1100" spc="-5">
                <a:latin typeface="Arial"/>
                <a:cs typeface="Arial"/>
              </a:rPr>
              <a:t>Summary</a:t>
            </a:r>
            <a:r>
              <a:rPr dirty="0" sz="1100" spc="10">
                <a:latin typeface="Arial"/>
                <a:cs typeface="Arial"/>
              </a:rPr>
              <a:t> </a:t>
            </a:r>
            <a:r>
              <a:rPr dirty="0" sz="1100" spc="-5">
                <a:latin typeface="Arial"/>
                <a:cs typeface="Arial"/>
              </a:rPr>
              <a:t>2-17</a:t>
            </a:r>
            <a:endParaRPr sz="1100">
              <a:latin typeface="Arial"/>
              <a:cs typeface="Arial"/>
            </a:endParaRPr>
          </a:p>
          <a:p>
            <a:pPr marL="12700">
              <a:lnSpc>
                <a:spcPct val="100000"/>
              </a:lnSpc>
              <a:spcBef>
                <a:spcPts val="265"/>
              </a:spcBef>
            </a:pPr>
            <a:r>
              <a:rPr dirty="0" sz="1100" spc="-5">
                <a:latin typeface="Arial"/>
                <a:cs typeface="Arial"/>
              </a:rPr>
              <a:t>Practice 2: Overview</a:t>
            </a:r>
            <a:r>
              <a:rPr dirty="0" sz="1100" spc="5">
                <a:latin typeface="Arial"/>
                <a:cs typeface="Arial"/>
              </a:rPr>
              <a:t> </a:t>
            </a:r>
            <a:r>
              <a:rPr dirty="0" sz="1100" spc="-5">
                <a:latin typeface="Arial"/>
                <a:cs typeface="Arial"/>
              </a:rPr>
              <a:t>2-18</a:t>
            </a:r>
            <a:endParaRPr sz="1100">
              <a:latin typeface="Arial"/>
              <a:cs typeface="Arial"/>
            </a:endParaRPr>
          </a:p>
        </p:txBody>
      </p:sp>
      <p:sp>
        <p:nvSpPr>
          <p:cNvPr id="8" name="object 8"/>
          <p:cNvSpPr txBox="1"/>
          <p:nvPr/>
        </p:nvSpPr>
        <p:spPr>
          <a:xfrm>
            <a:off x="5649061" y="6122552"/>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2-12</a:t>
            </a:r>
            <a:endParaRPr sz="1100">
              <a:latin typeface="Arial"/>
              <a:cs typeface="Arial"/>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591054" y="855218"/>
            <a:ext cx="255333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Courier New"/>
                <a:cs typeface="Courier New"/>
              </a:rPr>
              <a:t>INSTEAD</a:t>
            </a:r>
            <a:r>
              <a:rPr dirty="0" sz="2000" spc="-680" b="1">
                <a:latin typeface="Courier New"/>
                <a:cs typeface="Courier New"/>
              </a:rPr>
              <a:t> </a:t>
            </a:r>
            <a:r>
              <a:rPr dirty="0" sz="2000" spc="-5" b="1">
                <a:latin typeface="Courier New"/>
                <a:cs typeface="Courier New"/>
              </a:rPr>
              <a:t>OF</a:t>
            </a:r>
            <a:r>
              <a:rPr dirty="0" sz="2000" spc="-685" b="1">
                <a:latin typeface="Courier New"/>
                <a:cs typeface="Courier New"/>
              </a:rPr>
              <a:t> </a:t>
            </a:r>
            <a:r>
              <a:rPr dirty="0" sz="2000" spc="-5" b="1">
                <a:latin typeface="Arial"/>
                <a:cs typeface="Arial"/>
              </a:rPr>
              <a:t>Triggers</a:t>
            </a:r>
            <a:endParaRPr sz="2000">
              <a:latin typeface="Arial"/>
              <a:cs typeface="Arial"/>
            </a:endParaRPr>
          </a:p>
        </p:txBody>
      </p:sp>
      <p:grpSp>
        <p:nvGrpSpPr>
          <p:cNvPr id="7" name="object 7"/>
          <p:cNvGrpSpPr/>
          <p:nvPr/>
        </p:nvGrpSpPr>
        <p:grpSpPr>
          <a:xfrm>
            <a:off x="1535620" y="1742122"/>
            <a:ext cx="3232150" cy="1158240"/>
            <a:chOff x="1535620" y="1742122"/>
            <a:chExt cx="3232150" cy="1158240"/>
          </a:xfrm>
        </p:grpSpPr>
        <p:sp>
          <p:nvSpPr>
            <p:cNvPr id="8" name="object 8"/>
            <p:cNvSpPr/>
            <p:nvPr/>
          </p:nvSpPr>
          <p:spPr>
            <a:xfrm>
              <a:off x="1546098" y="1752600"/>
              <a:ext cx="3211195" cy="1137285"/>
            </a:xfrm>
            <a:custGeom>
              <a:avLst/>
              <a:gdLst/>
              <a:ahLst/>
              <a:cxnLst/>
              <a:rect l="l" t="t" r="r" b="b"/>
              <a:pathLst>
                <a:path w="3211195" h="1137285">
                  <a:moveTo>
                    <a:pt x="3070097" y="0"/>
                  </a:moveTo>
                  <a:lnTo>
                    <a:pt x="140969" y="0"/>
                  </a:lnTo>
                  <a:lnTo>
                    <a:pt x="96463" y="7205"/>
                  </a:lnTo>
                  <a:lnTo>
                    <a:pt x="57771" y="27285"/>
                  </a:lnTo>
                  <a:lnTo>
                    <a:pt x="27236" y="57936"/>
                  </a:lnTo>
                  <a:lnTo>
                    <a:pt x="7199" y="96853"/>
                  </a:lnTo>
                  <a:lnTo>
                    <a:pt x="0" y="141732"/>
                  </a:lnTo>
                  <a:lnTo>
                    <a:pt x="0" y="995172"/>
                  </a:lnTo>
                  <a:lnTo>
                    <a:pt x="7199" y="1040050"/>
                  </a:lnTo>
                  <a:lnTo>
                    <a:pt x="27236" y="1078967"/>
                  </a:lnTo>
                  <a:lnTo>
                    <a:pt x="57771" y="1109618"/>
                  </a:lnTo>
                  <a:lnTo>
                    <a:pt x="96463" y="1129698"/>
                  </a:lnTo>
                  <a:lnTo>
                    <a:pt x="140969" y="1136904"/>
                  </a:lnTo>
                  <a:lnTo>
                    <a:pt x="3070097" y="1136904"/>
                  </a:lnTo>
                  <a:lnTo>
                    <a:pt x="3114604" y="1129698"/>
                  </a:lnTo>
                  <a:lnTo>
                    <a:pt x="3153296" y="1109618"/>
                  </a:lnTo>
                  <a:lnTo>
                    <a:pt x="3183831" y="1078967"/>
                  </a:lnTo>
                  <a:lnTo>
                    <a:pt x="3203868" y="1040050"/>
                  </a:lnTo>
                  <a:lnTo>
                    <a:pt x="3211068" y="995172"/>
                  </a:lnTo>
                  <a:lnTo>
                    <a:pt x="3211068" y="141732"/>
                  </a:lnTo>
                  <a:lnTo>
                    <a:pt x="3203868" y="96853"/>
                  </a:lnTo>
                  <a:lnTo>
                    <a:pt x="3183831" y="57936"/>
                  </a:lnTo>
                  <a:lnTo>
                    <a:pt x="3153296" y="27285"/>
                  </a:lnTo>
                  <a:lnTo>
                    <a:pt x="3114604" y="7205"/>
                  </a:lnTo>
                  <a:lnTo>
                    <a:pt x="3070097" y="0"/>
                  </a:lnTo>
                  <a:close/>
                </a:path>
              </a:pathLst>
            </a:custGeom>
            <a:solidFill>
              <a:srgbClr val="99CCFF"/>
            </a:solidFill>
          </p:spPr>
          <p:txBody>
            <a:bodyPr wrap="square" lIns="0" tIns="0" rIns="0" bIns="0" rtlCol="0"/>
            <a:lstStyle/>
            <a:p/>
          </p:txBody>
        </p:sp>
        <p:sp>
          <p:nvSpPr>
            <p:cNvPr id="9" name="object 9"/>
            <p:cNvSpPr/>
            <p:nvPr/>
          </p:nvSpPr>
          <p:spPr>
            <a:xfrm>
              <a:off x="1546098" y="1752600"/>
              <a:ext cx="3211195" cy="1137285"/>
            </a:xfrm>
            <a:custGeom>
              <a:avLst/>
              <a:gdLst/>
              <a:ahLst/>
              <a:cxnLst/>
              <a:rect l="l" t="t" r="r" b="b"/>
              <a:pathLst>
                <a:path w="3211195" h="1137285">
                  <a:moveTo>
                    <a:pt x="140969" y="0"/>
                  </a:moveTo>
                  <a:lnTo>
                    <a:pt x="96463" y="7205"/>
                  </a:lnTo>
                  <a:lnTo>
                    <a:pt x="57771" y="27285"/>
                  </a:lnTo>
                  <a:lnTo>
                    <a:pt x="27236" y="57936"/>
                  </a:lnTo>
                  <a:lnTo>
                    <a:pt x="7199" y="96853"/>
                  </a:lnTo>
                  <a:lnTo>
                    <a:pt x="0" y="141732"/>
                  </a:lnTo>
                  <a:lnTo>
                    <a:pt x="0" y="995172"/>
                  </a:lnTo>
                  <a:lnTo>
                    <a:pt x="7199" y="1040050"/>
                  </a:lnTo>
                  <a:lnTo>
                    <a:pt x="27236" y="1078967"/>
                  </a:lnTo>
                  <a:lnTo>
                    <a:pt x="57771" y="1109618"/>
                  </a:lnTo>
                  <a:lnTo>
                    <a:pt x="96463" y="1129698"/>
                  </a:lnTo>
                  <a:lnTo>
                    <a:pt x="140969" y="1136904"/>
                  </a:lnTo>
                  <a:lnTo>
                    <a:pt x="3070097" y="1136904"/>
                  </a:lnTo>
                  <a:lnTo>
                    <a:pt x="3114604" y="1129698"/>
                  </a:lnTo>
                  <a:lnTo>
                    <a:pt x="3153296" y="1109618"/>
                  </a:lnTo>
                  <a:lnTo>
                    <a:pt x="3183831" y="1078967"/>
                  </a:lnTo>
                  <a:lnTo>
                    <a:pt x="3203868" y="1040050"/>
                  </a:lnTo>
                  <a:lnTo>
                    <a:pt x="3211068" y="995172"/>
                  </a:lnTo>
                  <a:lnTo>
                    <a:pt x="3211068" y="141732"/>
                  </a:lnTo>
                  <a:lnTo>
                    <a:pt x="3203868" y="96853"/>
                  </a:lnTo>
                  <a:lnTo>
                    <a:pt x="3183831" y="57936"/>
                  </a:lnTo>
                  <a:lnTo>
                    <a:pt x="3153296" y="27285"/>
                  </a:lnTo>
                  <a:lnTo>
                    <a:pt x="3114604" y="7205"/>
                  </a:lnTo>
                  <a:lnTo>
                    <a:pt x="3070097" y="0"/>
                  </a:lnTo>
                  <a:lnTo>
                    <a:pt x="140969" y="0"/>
                  </a:lnTo>
                  <a:close/>
                </a:path>
              </a:pathLst>
            </a:custGeom>
            <a:ln w="20574">
              <a:solidFill>
                <a:srgbClr val="000000"/>
              </a:solidFill>
            </a:ln>
          </p:spPr>
          <p:txBody>
            <a:bodyPr wrap="square" lIns="0" tIns="0" rIns="0" bIns="0" rtlCol="0"/>
            <a:lstStyle/>
            <a:p/>
          </p:txBody>
        </p:sp>
        <p:sp>
          <p:nvSpPr>
            <p:cNvPr id="10" name="object 10"/>
            <p:cNvSpPr/>
            <p:nvPr/>
          </p:nvSpPr>
          <p:spPr>
            <a:xfrm>
              <a:off x="1729740" y="2148840"/>
              <a:ext cx="2825115" cy="547370"/>
            </a:xfrm>
            <a:custGeom>
              <a:avLst/>
              <a:gdLst/>
              <a:ahLst/>
              <a:cxnLst/>
              <a:rect l="l" t="t" r="r" b="b"/>
              <a:pathLst>
                <a:path w="2825115" h="547369">
                  <a:moveTo>
                    <a:pt x="2756154" y="0"/>
                  </a:moveTo>
                  <a:lnTo>
                    <a:pt x="67818" y="0"/>
                  </a:lnTo>
                  <a:lnTo>
                    <a:pt x="41469" y="5345"/>
                  </a:lnTo>
                  <a:lnTo>
                    <a:pt x="19907" y="19907"/>
                  </a:lnTo>
                  <a:lnTo>
                    <a:pt x="5345" y="41469"/>
                  </a:lnTo>
                  <a:lnTo>
                    <a:pt x="0" y="67818"/>
                  </a:lnTo>
                  <a:lnTo>
                    <a:pt x="0" y="479298"/>
                  </a:lnTo>
                  <a:lnTo>
                    <a:pt x="5345" y="505646"/>
                  </a:lnTo>
                  <a:lnTo>
                    <a:pt x="19907" y="527208"/>
                  </a:lnTo>
                  <a:lnTo>
                    <a:pt x="41469" y="541770"/>
                  </a:lnTo>
                  <a:lnTo>
                    <a:pt x="67818" y="547116"/>
                  </a:lnTo>
                  <a:lnTo>
                    <a:pt x="2756154" y="547116"/>
                  </a:lnTo>
                  <a:lnTo>
                    <a:pt x="2782943" y="541770"/>
                  </a:lnTo>
                  <a:lnTo>
                    <a:pt x="2804731" y="527208"/>
                  </a:lnTo>
                  <a:lnTo>
                    <a:pt x="2819376" y="505646"/>
                  </a:lnTo>
                  <a:lnTo>
                    <a:pt x="2824734" y="479298"/>
                  </a:lnTo>
                  <a:lnTo>
                    <a:pt x="2824734" y="67818"/>
                  </a:lnTo>
                  <a:lnTo>
                    <a:pt x="2819376" y="41469"/>
                  </a:lnTo>
                  <a:lnTo>
                    <a:pt x="2804731" y="19907"/>
                  </a:lnTo>
                  <a:lnTo>
                    <a:pt x="2782943" y="5345"/>
                  </a:lnTo>
                  <a:lnTo>
                    <a:pt x="2756154" y="0"/>
                  </a:lnTo>
                  <a:close/>
                </a:path>
              </a:pathLst>
            </a:custGeom>
            <a:solidFill>
              <a:srgbClr val="CCCCCC"/>
            </a:solidFill>
          </p:spPr>
          <p:txBody>
            <a:bodyPr wrap="square" lIns="0" tIns="0" rIns="0" bIns="0" rtlCol="0"/>
            <a:lstStyle/>
            <a:p/>
          </p:txBody>
        </p:sp>
        <p:sp>
          <p:nvSpPr>
            <p:cNvPr id="11" name="object 11"/>
            <p:cNvSpPr/>
            <p:nvPr/>
          </p:nvSpPr>
          <p:spPr>
            <a:xfrm>
              <a:off x="1729740" y="2148840"/>
              <a:ext cx="2825115" cy="547370"/>
            </a:xfrm>
            <a:custGeom>
              <a:avLst/>
              <a:gdLst/>
              <a:ahLst/>
              <a:cxnLst/>
              <a:rect l="l" t="t" r="r" b="b"/>
              <a:pathLst>
                <a:path w="2825115" h="547369">
                  <a:moveTo>
                    <a:pt x="67818" y="0"/>
                  </a:moveTo>
                  <a:lnTo>
                    <a:pt x="41469" y="5345"/>
                  </a:lnTo>
                  <a:lnTo>
                    <a:pt x="19907" y="19907"/>
                  </a:lnTo>
                  <a:lnTo>
                    <a:pt x="5345" y="41469"/>
                  </a:lnTo>
                  <a:lnTo>
                    <a:pt x="0" y="67818"/>
                  </a:lnTo>
                  <a:lnTo>
                    <a:pt x="0" y="479298"/>
                  </a:lnTo>
                  <a:lnTo>
                    <a:pt x="5345" y="505646"/>
                  </a:lnTo>
                  <a:lnTo>
                    <a:pt x="19907" y="527208"/>
                  </a:lnTo>
                  <a:lnTo>
                    <a:pt x="41469" y="541770"/>
                  </a:lnTo>
                  <a:lnTo>
                    <a:pt x="67818" y="547116"/>
                  </a:lnTo>
                  <a:lnTo>
                    <a:pt x="2756154" y="547116"/>
                  </a:lnTo>
                  <a:lnTo>
                    <a:pt x="2782943" y="541770"/>
                  </a:lnTo>
                  <a:lnTo>
                    <a:pt x="2804731" y="527208"/>
                  </a:lnTo>
                  <a:lnTo>
                    <a:pt x="2819376" y="505646"/>
                  </a:lnTo>
                  <a:lnTo>
                    <a:pt x="2824734" y="479298"/>
                  </a:lnTo>
                  <a:lnTo>
                    <a:pt x="2824734" y="67818"/>
                  </a:lnTo>
                  <a:lnTo>
                    <a:pt x="2819376" y="41469"/>
                  </a:lnTo>
                  <a:lnTo>
                    <a:pt x="2804731" y="19907"/>
                  </a:lnTo>
                  <a:lnTo>
                    <a:pt x="2782943" y="5345"/>
                  </a:lnTo>
                  <a:lnTo>
                    <a:pt x="2756154" y="0"/>
                  </a:lnTo>
                  <a:lnTo>
                    <a:pt x="67818" y="0"/>
                  </a:lnTo>
                  <a:close/>
                </a:path>
              </a:pathLst>
            </a:custGeom>
            <a:ln w="20574">
              <a:solidFill>
                <a:srgbClr val="000000"/>
              </a:solidFill>
            </a:ln>
          </p:spPr>
          <p:txBody>
            <a:bodyPr wrap="square" lIns="0" tIns="0" rIns="0" bIns="0" rtlCol="0"/>
            <a:lstStyle/>
            <a:p/>
          </p:txBody>
        </p:sp>
      </p:grpSp>
      <p:sp>
        <p:nvSpPr>
          <p:cNvPr id="12" name="object 12"/>
          <p:cNvSpPr txBox="1"/>
          <p:nvPr/>
        </p:nvSpPr>
        <p:spPr>
          <a:xfrm>
            <a:off x="2201672" y="1771903"/>
            <a:ext cx="1880235" cy="854075"/>
          </a:xfrm>
          <a:prstGeom prst="rect">
            <a:avLst/>
          </a:prstGeom>
        </p:spPr>
        <p:txBody>
          <a:bodyPr wrap="square" lIns="0" tIns="11430" rIns="0" bIns="0" rtlCol="0" vert="horz">
            <a:spAutoFit/>
          </a:bodyPr>
          <a:lstStyle/>
          <a:p>
            <a:pPr marL="456565">
              <a:lnSpc>
                <a:spcPct val="100000"/>
              </a:lnSpc>
              <a:spcBef>
                <a:spcPts val="90"/>
              </a:spcBef>
            </a:pPr>
            <a:r>
              <a:rPr dirty="0" sz="1300" spc="-10" b="1">
                <a:latin typeface="Arial"/>
                <a:cs typeface="Arial"/>
              </a:rPr>
              <a:t>Application</a:t>
            </a:r>
            <a:endParaRPr sz="1300">
              <a:latin typeface="Arial"/>
              <a:cs typeface="Arial"/>
            </a:endParaRPr>
          </a:p>
          <a:p>
            <a:pPr>
              <a:lnSpc>
                <a:spcPct val="100000"/>
              </a:lnSpc>
              <a:spcBef>
                <a:spcPts val="25"/>
              </a:spcBef>
            </a:pPr>
            <a:endParaRPr sz="1600">
              <a:latin typeface="Arial"/>
              <a:cs typeface="Arial"/>
            </a:endParaRPr>
          </a:p>
          <a:p>
            <a:pPr marL="12700">
              <a:lnSpc>
                <a:spcPts val="1555"/>
              </a:lnSpc>
            </a:pPr>
            <a:r>
              <a:rPr dirty="0" sz="1300" spc="-15" b="1">
                <a:latin typeface="Courier New"/>
                <a:cs typeface="Courier New"/>
              </a:rPr>
              <a:t>INSERT INTO</a:t>
            </a:r>
            <a:r>
              <a:rPr dirty="0" sz="1300" spc="-85" b="1">
                <a:latin typeface="Courier New"/>
                <a:cs typeface="Courier New"/>
              </a:rPr>
              <a:t> </a:t>
            </a:r>
            <a:r>
              <a:rPr dirty="0" sz="1300" spc="-20" b="1">
                <a:latin typeface="Courier New"/>
                <a:cs typeface="Courier New"/>
              </a:rPr>
              <a:t>my_view</a:t>
            </a:r>
            <a:endParaRPr sz="1300">
              <a:latin typeface="Courier New"/>
              <a:cs typeface="Courier New"/>
            </a:endParaRPr>
          </a:p>
          <a:p>
            <a:pPr marL="207645">
              <a:lnSpc>
                <a:spcPts val="1555"/>
              </a:lnSpc>
            </a:pPr>
            <a:r>
              <a:rPr dirty="0" sz="1300" spc="-10" b="1">
                <a:latin typeface="Courier New"/>
                <a:cs typeface="Courier New"/>
              </a:rPr>
              <a:t>. .</a:t>
            </a:r>
            <a:r>
              <a:rPr dirty="0" sz="1300" spc="-45" b="1">
                <a:latin typeface="Courier New"/>
                <a:cs typeface="Courier New"/>
              </a:rPr>
              <a:t> </a:t>
            </a:r>
            <a:r>
              <a:rPr dirty="0" sz="1300" spc="-20" b="1">
                <a:latin typeface="Courier New"/>
                <a:cs typeface="Courier New"/>
              </a:rPr>
              <a:t>.;</a:t>
            </a:r>
            <a:endParaRPr sz="1300">
              <a:latin typeface="Courier New"/>
              <a:cs typeface="Courier New"/>
            </a:endParaRPr>
          </a:p>
        </p:txBody>
      </p:sp>
      <p:grpSp>
        <p:nvGrpSpPr>
          <p:cNvPr id="13" name="object 13"/>
          <p:cNvGrpSpPr/>
          <p:nvPr/>
        </p:nvGrpSpPr>
        <p:grpSpPr>
          <a:xfrm>
            <a:off x="2218944" y="2683192"/>
            <a:ext cx="3493135" cy="910590"/>
            <a:chOff x="2218944" y="2683192"/>
            <a:chExt cx="3493135" cy="910590"/>
          </a:xfrm>
        </p:grpSpPr>
        <p:sp>
          <p:nvSpPr>
            <p:cNvPr id="14" name="object 14"/>
            <p:cNvSpPr/>
            <p:nvPr/>
          </p:nvSpPr>
          <p:spPr>
            <a:xfrm>
              <a:off x="2251710" y="2693669"/>
              <a:ext cx="0" cy="796290"/>
            </a:xfrm>
            <a:custGeom>
              <a:avLst/>
              <a:gdLst/>
              <a:ahLst/>
              <a:cxnLst/>
              <a:rect l="l" t="t" r="r" b="b"/>
              <a:pathLst>
                <a:path w="0" h="796289">
                  <a:moveTo>
                    <a:pt x="0" y="0"/>
                  </a:moveTo>
                  <a:lnTo>
                    <a:pt x="0" y="796290"/>
                  </a:lnTo>
                </a:path>
              </a:pathLst>
            </a:custGeom>
            <a:ln w="20574">
              <a:solidFill>
                <a:srgbClr val="000000"/>
              </a:solidFill>
            </a:ln>
          </p:spPr>
          <p:txBody>
            <a:bodyPr wrap="square" lIns="0" tIns="0" rIns="0" bIns="0" rtlCol="0"/>
            <a:lstStyle/>
            <a:p/>
          </p:txBody>
        </p:sp>
        <p:sp>
          <p:nvSpPr>
            <p:cNvPr id="15" name="object 15"/>
            <p:cNvSpPr/>
            <p:nvPr/>
          </p:nvSpPr>
          <p:spPr>
            <a:xfrm>
              <a:off x="2218944" y="3488435"/>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sp>
          <p:nvSpPr>
            <p:cNvPr id="16" name="object 16"/>
            <p:cNvSpPr/>
            <p:nvPr/>
          </p:nvSpPr>
          <p:spPr>
            <a:xfrm>
              <a:off x="4226814" y="3560063"/>
              <a:ext cx="1420495" cy="0"/>
            </a:xfrm>
            <a:custGeom>
              <a:avLst/>
              <a:gdLst/>
              <a:ahLst/>
              <a:cxnLst/>
              <a:rect l="l" t="t" r="r" b="b"/>
              <a:pathLst>
                <a:path w="1420495" h="0">
                  <a:moveTo>
                    <a:pt x="0" y="0"/>
                  </a:moveTo>
                  <a:lnTo>
                    <a:pt x="1420368" y="0"/>
                  </a:lnTo>
                </a:path>
              </a:pathLst>
            </a:custGeom>
            <a:ln w="20574">
              <a:solidFill>
                <a:srgbClr val="000000"/>
              </a:solidFill>
            </a:ln>
          </p:spPr>
          <p:txBody>
            <a:bodyPr wrap="square" lIns="0" tIns="0" rIns="0" bIns="0" rtlCol="0"/>
            <a:lstStyle/>
            <a:p/>
          </p:txBody>
        </p:sp>
        <p:sp>
          <p:nvSpPr>
            <p:cNvPr id="17" name="object 17"/>
            <p:cNvSpPr/>
            <p:nvPr/>
          </p:nvSpPr>
          <p:spPr>
            <a:xfrm>
              <a:off x="5645658" y="3527297"/>
              <a:ext cx="66675" cy="66675"/>
            </a:xfrm>
            <a:custGeom>
              <a:avLst/>
              <a:gdLst/>
              <a:ahLst/>
              <a:cxnLst/>
              <a:rect l="l" t="t" r="r" b="b"/>
              <a:pathLst>
                <a:path w="66675" h="66675">
                  <a:moveTo>
                    <a:pt x="0" y="0"/>
                  </a:moveTo>
                  <a:lnTo>
                    <a:pt x="0" y="66293"/>
                  </a:lnTo>
                  <a:lnTo>
                    <a:pt x="66294" y="32765"/>
                  </a:lnTo>
                  <a:lnTo>
                    <a:pt x="0" y="0"/>
                  </a:lnTo>
                  <a:close/>
                </a:path>
              </a:pathLst>
            </a:custGeom>
            <a:solidFill>
              <a:srgbClr val="000000"/>
            </a:solidFill>
          </p:spPr>
          <p:txBody>
            <a:bodyPr wrap="square" lIns="0" tIns="0" rIns="0" bIns="0" rtlCol="0"/>
            <a:lstStyle/>
            <a:p/>
          </p:txBody>
        </p:sp>
      </p:grpSp>
      <p:sp>
        <p:nvSpPr>
          <p:cNvPr id="18" name="object 18"/>
          <p:cNvSpPr txBox="1"/>
          <p:nvPr/>
        </p:nvSpPr>
        <p:spPr>
          <a:xfrm>
            <a:off x="1923542" y="4317746"/>
            <a:ext cx="709295" cy="222250"/>
          </a:xfrm>
          <a:prstGeom prst="rect">
            <a:avLst/>
          </a:prstGeom>
        </p:spPr>
        <p:txBody>
          <a:bodyPr wrap="square" lIns="0" tIns="11430" rIns="0" bIns="0" rtlCol="0" vert="horz">
            <a:spAutoFit/>
          </a:bodyPr>
          <a:lstStyle/>
          <a:p>
            <a:pPr marL="12700">
              <a:lnSpc>
                <a:spcPct val="100000"/>
              </a:lnSpc>
              <a:spcBef>
                <a:spcPts val="90"/>
              </a:spcBef>
            </a:pPr>
            <a:r>
              <a:rPr dirty="0" sz="1300" spc="-20" b="1">
                <a:latin typeface="Courier New"/>
                <a:cs typeface="Courier New"/>
              </a:rPr>
              <a:t>MY_VIEW</a:t>
            </a:r>
            <a:endParaRPr sz="1300">
              <a:latin typeface="Courier New"/>
              <a:cs typeface="Courier New"/>
            </a:endParaRPr>
          </a:p>
        </p:txBody>
      </p:sp>
      <p:sp>
        <p:nvSpPr>
          <p:cNvPr id="19" name="object 19"/>
          <p:cNvSpPr txBox="1"/>
          <p:nvPr/>
        </p:nvSpPr>
        <p:spPr>
          <a:xfrm>
            <a:off x="2632201" y="3404870"/>
            <a:ext cx="1512570" cy="222250"/>
          </a:xfrm>
          <a:prstGeom prst="rect">
            <a:avLst/>
          </a:prstGeom>
        </p:spPr>
        <p:txBody>
          <a:bodyPr wrap="square" lIns="0" tIns="11430" rIns="0" bIns="0" rtlCol="0" vert="horz">
            <a:spAutoFit/>
          </a:bodyPr>
          <a:lstStyle/>
          <a:p>
            <a:pPr marL="12700">
              <a:lnSpc>
                <a:spcPct val="100000"/>
              </a:lnSpc>
              <a:spcBef>
                <a:spcPts val="90"/>
              </a:spcBef>
            </a:pPr>
            <a:r>
              <a:rPr dirty="0" sz="1300" spc="-15" b="1">
                <a:latin typeface="Courier New"/>
                <a:cs typeface="Courier New"/>
              </a:rPr>
              <a:t>INSTEAD</a:t>
            </a:r>
            <a:r>
              <a:rPr dirty="0" sz="1300" spc="-470" b="1">
                <a:latin typeface="Courier New"/>
                <a:cs typeface="Courier New"/>
              </a:rPr>
              <a:t> </a:t>
            </a:r>
            <a:r>
              <a:rPr dirty="0" sz="1300" spc="-15" b="1">
                <a:latin typeface="Courier New"/>
                <a:cs typeface="Courier New"/>
              </a:rPr>
              <a:t>OF</a:t>
            </a:r>
            <a:r>
              <a:rPr dirty="0" sz="1300" spc="-465" b="1">
                <a:latin typeface="Courier New"/>
                <a:cs typeface="Courier New"/>
              </a:rPr>
              <a:t> </a:t>
            </a:r>
            <a:r>
              <a:rPr dirty="0" sz="1300" spc="-10" b="1">
                <a:latin typeface="Arial"/>
                <a:cs typeface="Arial"/>
              </a:rPr>
              <a:t>trigger</a:t>
            </a:r>
            <a:endParaRPr sz="1300">
              <a:latin typeface="Arial"/>
              <a:cs typeface="Arial"/>
            </a:endParaRPr>
          </a:p>
        </p:txBody>
      </p:sp>
      <p:sp>
        <p:nvSpPr>
          <p:cNvPr id="20" name="object 20"/>
          <p:cNvSpPr txBox="1"/>
          <p:nvPr/>
        </p:nvSpPr>
        <p:spPr>
          <a:xfrm>
            <a:off x="4707108" y="3110631"/>
            <a:ext cx="661670" cy="441959"/>
          </a:xfrm>
          <a:prstGeom prst="rect">
            <a:avLst/>
          </a:prstGeom>
        </p:spPr>
        <p:txBody>
          <a:bodyPr wrap="square" lIns="0" tIns="22860" rIns="0" bIns="0" rtlCol="0" vert="horz">
            <a:spAutoFit/>
          </a:bodyPr>
          <a:lstStyle/>
          <a:p>
            <a:pPr marL="12700">
              <a:lnSpc>
                <a:spcPct val="100000"/>
              </a:lnSpc>
              <a:spcBef>
                <a:spcPts val="180"/>
              </a:spcBef>
            </a:pPr>
            <a:r>
              <a:rPr dirty="0" sz="1300" spc="-15" b="1">
                <a:latin typeface="Courier New"/>
                <a:cs typeface="Courier New"/>
              </a:rPr>
              <a:t>INSERT</a:t>
            </a:r>
            <a:endParaRPr sz="1300">
              <a:latin typeface="Courier New"/>
              <a:cs typeface="Courier New"/>
            </a:endParaRPr>
          </a:p>
          <a:p>
            <a:pPr marL="12700">
              <a:lnSpc>
                <a:spcPct val="100000"/>
              </a:lnSpc>
              <a:spcBef>
                <a:spcPts val="75"/>
              </a:spcBef>
            </a:pPr>
            <a:r>
              <a:rPr dirty="0" sz="1300" spc="-15" b="1">
                <a:latin typeface="Arial"/>
                <a:cs typeface="Arial"/>
              </a:rPr>
              <a:t>TABLE1</a:t>
            </a:r>
            <a:endParaRPr sz="1300">
              <a:latin typeface="Arial"/>
              <a:cs typeface="Arial"/>
            </a:endParaRPr>
          </a:p>
        </p:txBody>
      </p:sp>
      <p:sp>
        <p:nvSpPr>
          <p:cNvPr id="21" name="object 21"/>
          <p:cNvSpPr txBox="1"/>
          <p:nvPr/>
        </p:nvSpPr>
        <p:spPr>
          <a:xfrm>
            <a:off x="4702521" y="4212551"/>
            <a:ext cx="611505" cy="222250"/>
          </a:xfrm>
          <a:prstGeom prst="rect">
            <a:avLst/>
          </a:prstGeom>
        </p:spPr>
        <p:txBody>
          <a:bodyPr wrap="square" lIns="0" tIns="11430" rIns="0" bIns="0" rtlCol="0" vert="horz">
            <a:spAutoFit/>
          </a:bodyPr>
          <a:lstStyle/>
          <a:p>
            <a:pPr marL="12700">
              <a:lnSpc>
                <a:spcPct val="100000"/>
              </a:lnSpc>
              <a:spcBef>
                <a:spcPts val="90"/>
              </a:spcBef>
            </a:pPr>
            <a:r>
              <a:rPr dirty="0" sz="1300" spc="-15" b="1">
                <a:latin typeface="Courier New"/>
                <a:cs typeface="Courier New"/>
              </a:rPr>
              <a:t>UPDATE</a:t>
            </a:r>
            <a:endParaRPr sz="1300">
              <a:latin typeface="Courier New"/>
              <a:cs typeface="Courier New"/>
            </a:endParaRPr>
          </a:p>
        </p:txBody>
      </p:sp>
      <p:grpSp>
        <p:nvGrpSpPr>
          <p:cNvPr id="22" name="object 22"/>
          <p:cNvGrpSpPr/>
          <p:nvPr/>
        </p:nvGrpSpPr>
        <p:grpSpPr>
          <a:xfrm>
            <a:off x="2055723" y="2932023"/>
            <a:ext cx="3629025" cy="1746250"/>
            <a:chOff x="2055723" y="2932023"/>
            <a:chExt cx="3629025" cy="1746250"/>
          </a:xfrm>
        </p:grpSpPr>
        <p:sp>
          <p:nvSpPr>
            <p:cNvPr id="23" name="object 23"/>
            <p:cNvSpPr/>
            <p:nvPr/>
          </p:nvSpPr>
          <p:spPr>
            <a:xfrm>
              <a:off x="2055723" y="2932023"/>
              <a:ext cx="376732" cy="427786"/>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5618225" y="4611623"/>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25" name="object 25"/>
          <p:cNvSpPr txBox="1"/>
          <p:nvPr/>
        </p:nvSpPr>
        <p:spPr>
          <a:xfrm>
            <a:off x="4473194" y="4419796"/>
            <a:ext cx="1159510" cy="222250"/>
          </a:xfrm>
          <a:prstGeom prst="rect">
            <a:avLst/>
          </a:prstGeom>
        </p:spPr>
        <p:txBody>
          <a:bodyPr wrap="square" lIns="0" tIns="11430" rIns="0" bIns="0" rtlCol="0" vert="horz">
            <a:spAutoFit/>
          </a:bodyPr>
          <a:lstStyle/>
          <a:p>
            <a:pPr marL="12700">
              <a:lnSpc>
                <a:spcPct val="100000"/>
              </a:lnSpc>
              <a:spcBef>
                <a:spcPts val="90"/>
              </a:spcBef>
              <a:tabLst>
                <a:tab pos="241935" algn="l"/>
                <a:tab pos="1146175" algn="l"/>
              </a:tabLst>
            </a:pPr>
            <a:r>
              <a:rPr dirty="0" u="heavy" sz="1300" spc="-5" b="1">
                <a:uFill>
                  <a:solidFill>
                    <a:srgbClr val="000000"/>
                  </a:solidFill>
                </a:uFill>
                <a:latin typeface="Arial"/>
                <a:cs typeface="Arial"/>
              </a:rPr>
              <a:t> </a:t>
            </a:r>
            <a:r>
              <a:rPr dirty="0" u="heavy" sz="1300" spc="-5" b="1">
                <a:uFill>
                  <a:solidFill>
                    <a:srgbClr val="000000"/>
                  </a:solidFill>
                </a:uFill>
                <a:latin typeface="Arial"/>
                <a:cs typeface="Arial"/>
              </a:rPr>
              <a:t>	</a:t>
            </a:r>
            <a:r>
              <a:rPr dirty="0" u="heavy" sz="1300" spc="-15" b="1">
                <a:uFill>
                  <a:solidFill>
                    <a:srgbClr val="000000"/>
                  </a:solidFill>
                </a:uFill>
                <a:latin typeface="Arial"/>
                <a:cs typeface="Arial"/>
              </a:rPr>
              <a:t>TABLE2	</a:t>
            </a:r>
            <a:endParaRPr sz="1300">
              <a:latin typeface="Arial"/>
              <a:cs typeface="Arial"/>
            </a:endParaRPr>
          </a:p>
        </p:txBody>
      </p:sp>
      <p:sp>
        <p:nvSpPr>
          <p:cNvPr id="31" name="object 3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32" name="object 3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20</a:t>
            </a:r>
            <a:endParaRPr baseline="-18518" sz="1800">
              <a:latin typeface="Arial"/>
              <a:cs typeface="Arial"/>
            </a:endParaRPr>
          </a:p>
        </p:txBody>
      </p:sp>
      <p:sp>
        <p:nvSpPr>
          <p:cNvPr id="33" name="object 3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26" name="object 26"/>
          <p:cNvGraphicFramePr>
            <a:graphicFrameLocks noGrp="1"/>
          </p:cNvGraphicFramePr>
          <p:nvPr/>
        </p:nvGraphicFramePr>
        <p:xfrm>
          <a:off x="5706236" y="3172586"/>
          <a:ext cx="489584" cy="778510"/>
        </p:xfrm>
        <a:graphic>
          <a:graphicData uri="http://schemas.openxmlformats.org/drawingml/2006/table">
            <a:tbl>
              <a:tblPr firstRow="1" bandRow="1">
                <a:tableStyleId>{2D5ABB26-0587-4C30-8999-92F81FD0307C}</a:tableStyleId>
              </a:tblPr>
              <a:tblGrid>
                <a:gridCol w="122555"/>
                <a:gridCol w="178435"/>
                <a:gridCol w="158115"/>
              </a:tblGrid>
              <a:tr h="129540">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39445">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24206">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27254">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34874">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02107">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bl>
          </a:graphicData>
        </a:graphic>
      </p:graphicFrame>
      <p:graphicFrame>
        <p:nvGraphicFramePr>
          <p:cNvPr id="27" name="object 27"/>
          <p:cNvGraphicFramePr>
            <a:graphicFrameLocks noGrp="1"/>
          </p:cNvGraphicFramePr>
          <p:nvPr/>
        </p:nvGraphicFramePr>
        <p:xfrm>
          <a:off x="5706236" y="4198239"/>
          <a:ext cx="489584" cy="777240"/>
        </p:xfrm>
        <a:graphic>
          <a:graphicData uri="http://schemas.openxmlformats.org/drawingml/2006/table">
            <a:tbl>
              <a:tblPr firstRow="1" bandRow="1">
                <a:tableStyleId>{2D5ABB26-0587-4C30-8999-92F81FD0307C}</a:tableStyleId>
              </a:tblPr>
              <a:tblGrid>
                <a:gridCol w="122555"/>
                <a:gridCol w="178435"/>
                <a:gridCol w="158115"/>
              </a:tblGrid>
              <a:tr h="128777">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40208">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23443">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27254">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34874">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02107">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bl>
          </a:graphicData>
        </a:graphic>
      </p:graphicFrame>
      <p:graphicFrame>
        <p:nvGraphicFramePr>
          <p:cNvPr id="28" name="object 28"/>
          <p:cNvGraphicFramePr>
            <a:graphicFrameLocks noGrp="1"/>
          </p:cNvGraphicFramePr>
          <p:nvPr/>
        </p:nvGraphicFramePr>
        <p:xfrm>
          <a:off x="2023491" y="3575684"/>
          <a:ext cx="489584" cy="778510"/>
        </p:xfrm>
        <a:graphic>
          <a:graphicData uri="http://schemas.openxmlformats.org/drawingml/2006/table">
            <a:tbl>
              <a:tblPr firstRow="1" bandRow="1">
                <a:tableStyleId>{2D5ABB26-0587-4C30-8999-92F81FD0307C}</a:tableStyleId>
              </a:tblPr>
              <a:tblGrid>
                <a:gridCol w="122555"/>
                <a:gridCol w="178435"/>
                <a:gridCol w="158115"/>
              </a:tblGrid>
              <a:tr h="129539">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39446">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24205">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27253">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6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34874">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7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102108">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c>
                  <a:txBody>
                    <a:bodyPr/>
                    <a:lstStyle/>
                    <a:p>
                      <a:pPr>
                        <a:lnSpc>
                          <a:spcPct val="100000"/>
                        </a:lnSpc>
                      </a:pPr>
                      <a:endParaRPr sz="5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bl>
          </a:graphicData>
        </a:graphic>
      </p:graphicFrame>
      <p:sp>
        <p:nvSpPr>
          <p:cNvPr id="29" name="object 29"/>
          <p:cNvSpPr txBox="1"/>
          <p:nvPr/>
        </p:nvSpPr>
        <p:spPr>
          <a:xfrm>
            <a:off x="743204" y="5591809"/>
            <a:ext cx="6263640" cy="3792854"/>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INSTEAD</a:t>
            </a:r>
            <a:r>
              <a:rPr dirty="0" sz="1300" spc="-409" b="1">
                <a:latin typeface="Courier New"/>
                <a:cs typeface="Courier New"/>
              </a:rPr>
              <a:t> </a:t>
            </a:r>
            <a:r>
              <a:rPr dirty="0" sz="1300" spc="10" b="1">
                <a:latin typeface="Courier New"/>
                <a:cs typeface="Courier New"/>
              </a:rPr>
              <a:t>OF</a:t>
            </a:r>
            <a:r>
              <a:rPr dirty="0" sz="1300" spc="-405" b="1">
                <a:latin typeface="Courier New"/>
                <a:cs typeface="Courier New"/>
              </a:rPr>
              <a:t> </a:t>
            </a:r>
            <a:r>
              <a:rPr dirty="0" sz="1300" spc="5" b="1">
                <a:latin typeface="Arial"/>
                <a:cs typeface="Arial"/>
              </a:rPr>
              <a:t>Triggers</a:t>
            </a:r>
            <a:endParaRPr sz="1300">
              <a:latin typeface="Arial"/>
              <a:cs typeface="Arial"/>
            </a:endParaRPr>
          </a:p>
          <a:p>
            <a:pPr marL="137795" marR="5080">
              <a:lnSpc>
                <a:spcPct val="101800"/>
              </a:lnSpc>
              <a:spcBef>
                <a:spcPts val="390"/>
              </a:spcBef>
            </a:pPr>
            <a:r>
              <a:rPr dirty="0" sz="1300" spc="5">
                <a:latin typeface="Times New Roman"/>
                <a:cs typeface="Times New Roman"/>
              </a:rPr>
              <a:t>Use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triggers to modify data in which the </a:t>
            </a:r>
            <a:r>
              <a:rPr dirty="0" sz="1300" spc="10">
                <a:latin typeface="Times New Roman"/>
                <a:cs typeface="Times New Roman"/>
              </a:rPr>
              <a:t>DML </a:t>
            </a:r>
            <a:r>
              <a:rPr dirty="0" sz="1300" spc="5">
                <a:latin typeface="Times New Roman"/>
                <a:cs typeface="Times New Roman"/>
              </a:rPr>
              <a:t>statement has been issued  against an inherently nonupdatable view. These triggers are called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triggers  because, unlike other triggers, the Oracle server fires the trigger instead of executing the  triggering statement. These triggers are used to perform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and </a:t>
            </a:r>
            <a:r>
              <a:rPr dirty="0" sz="1300" spc="15">
                <a:latin typeface="Courier New"/>
                <a:cs typeface="Courier New"/>
              </a:rPr>
              <a:t>DELETE  </a:t>
            </a:r>
            <a:r>
              <a:rPr dirty="0" sz="1300" spc="5">
                <a:latin typeface="Times New Roman"/>
                <a:cs typeface="Times New Roman"/>
              </a:rPr>
              <a:t>operations directly </a:t>
            </a:r>
            <a:r>
              <a:rPr dirty="0" sz="1300" spc="10">
                <a:latin typeface="Times New Roman"/>
                <a:cs typeface="Times New Roman"/>
              </a:rPr>
              <a:t>on </a:t>
            </a:r>
            <a:r>
              <a:rPr dirty="0" sz="1300" spc="5">
                <a:latin typeface="Times New Roman"/>
                <a:cs typeface="Times New Roman"/>
              </a:rPr>
              <a:t>the underlying tables. </a:t>
            </a:r>
            <a:r>
              <a:rPr dirty="0" sz="1300" spc="10">
                <a:latin typeface="Times New Roman"/>
                <a:cs typeface="Times New Roman"/>
              </a:rPr>
              <a:t>You </a:t>
            </a:r>
            <a:r>
              <a:rPr dirty="0" sz="1300" spc="5">
                <a:latin typeface="Times New Roman"/>
                <a:cs typeface="Times New Roman"/>
              </a:rPr>
              <a:t>can write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and  </a:t>
            </a:r>
            <a:r>
              <a:rPr dirty="0" sz="1300" spc="10">
                <a:latin typeface="Courier New"/>
                <a:cs typeface="Courier New"/>
              </a:rPr>
              <a:t>DELETE </a:t>
            </a:r>
            <a:r>
              <a:rPr dirty="0" sz="1300" spc="5">
                <a:latin typeface="Times New Roman"/>
                <a:cs typeface="Times New Roman"/>
              </a:rPr>
              <a:t>statements against a view, and the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 works invisibly in the  background to </a:t>
            </a:r>
            <a:r>
              <a:rPr dirty="0" sz="1300" spc="10">
                <a:latin typeface="Times New Roman"/>
                <a:cs typeface="Times New Roman"/>
              </a:rPr>
              <a:t>make </a:t>
            </a:r>
            <a:r>
              <a:rPr dirty="0" sz="1300" spc="5">
                <a:latin typeface="Times New Roman"/>
                <a:cs typeface="Times New Roman"/>
              </a:rPr>
              <a:t>the right </a:t>
            </a:r>
            <a:r>
              <a:rPr dirty="0" sz="1300" spc="10">
                <a:latin typeface="Times New Roman"/>
                <a:cs typeface="Times New Roman"/>
              </a:rPr>
              <a:t>actions </a:t>
            </a:r>
            <a:r>
              <a:rPr dirty="0" sz="1300" spc="5">
                <a:latin typeface="Times New Roman"/>
                <a:cs typeface="Times New Roman"/>
              </a:rPr>
              <a:t>take place. </a:t>
            </a:r>
            <a:r>
              <a:rPr dirty="0" sz="1300" spc="10">
                <a:latin typeface="Times New Roman"/>
                <a:cs typeface="Times New Roman"/>
              </a:rPr>
              <a:t>A view </a:t>
            </a:r>
            <a:r>
              <a:rPr dirty="0" sz="1300" spc="5">
                <a:latin typeface="Times New Roman"/>
                <a:cs typeface="Times New Roman"/>
              </a:rPr>
              <a:t>cannot be modified </a:t>
            </a:r>
            <a:r>
              <a:rPr dirty="0" sz="1300" spc="10">
                <a:latin typeface="Times New Roman"/>
                <a:cs typeface="Times New Roman"/>
              </a:rPr>
              <a:t>by normal  DML </a:t>
            </a:r>
            <a:r>
              <a:rPr dirty="0" sz="1300" spc="5">
                <a:latin typeface="Times New Roman"/>
                <a:cs typeface="Times New Roman"/>
              </a:rPr>
              <a:t>statements if the view </a:t>
            </a:r>
            <a:r>
              <a:rPr dirty="0" sz="1300" spc="10">
                <a:latin typeface="Times New Roman"/>
                <a:cs typeface="Times New Roman"/>
              </a:rPr>
              <a:t>query </a:t>
            </a:r>
            <a:r>
              <a:rPr dirty="0" sz="1300" spc="5">
                <a:latin typeface="Times New Roman"/>
                <a:cs typeface="Times New Roman"/>
              </a:rPr>
              <a:t>contains set operators, group functions, clauses such as  </a:t>
            </a:r>
            <a:r>
              <a:rPr dirty="0" sz="1300" spc="15">
                <a:latin typeface="Courier New"/>
                <a:cs typeface="Courier New"/>
              </a:rPr>
              <a:t>GROUP </a:t>
            </a:r>
            <a:r>
              <a:rPr dirty="0" sz="1300" spc="10">
                <a:latin typeface="Courier New"/>
                <a:cs typeface="Courier New"/>
              </a:rPr>
              <a:t>BY</a:t>
            </a:r>
            <a:r>
              <a:rPr dirty="0" sz="1300" spc="10">
                <a:latin typeface="Times New Roman"/>
                <a:cs typeface="Times New Roman"/>
              </a:rPr>
              <a:t>, </a:t>
            </a:r>
            <a:r>
              <a:rPr dirty="0" sz="1300" spc="15">
                <a:latin typeface="Courier New"/>
                <a:cs typeface="Courier New"/>
              </a:rPr>
              <a:t>CONNECT </a:t>
            </a:r>
            <a:r>
              <a:rPr dirty="0" sz="1300" spc="10">
                <a:latin typeface="Courier New"/>
                <a:cs typeface="Courier New"/>
              </a:rPr>
              <a:t>BY</a:t>
            </a:r>
            <a:r>
              <a:rPr dirty="0" sz="1300" spc="10">
                <a:latin typeface="Times New Roman"/>
                <a:cs typeface="Times New Roman"/>
              </a:rPr>
              <a:t>, </a:t>
            </a:r>
            <a:r>
              <a:rPr dirty="0" sz="1300" spc="5">
                <a:latin typeface="Courier New"/>
                <a:cs typeface="Courier New"/>
              </a:rPr>
              <a:t>START</a:t>
            </a:r>
            <a:r>
              <a:rPr dirty="0" sz="1300" spc="5">
                <a:latin typeface="Times New Roman"/>
                <a:cs typeface="Times New Roman"/>
              </a:rPr>
              <a:t>, the </a:t>
            </a:r>
            <a:r>
              <a:rPr dirty="0" sz="1300" spc="15">
                <a:latin typeface="Courier New"/>
                <a:cs typeface="Courier New"/>
              </a:rPr>
              <a:t>DISTINCT </a:t>
            </a:r>
            <a:r>
              <a:rPr dirty="0" sz="1300" spc="5">
                <a:latin typeface="Times New Roman"/>
                <a:cs typeface="Times New Roman"/>
              </a:rPr>
              <a:t>operator, or joins. For example, if a  view consists of </a:t>
            </a:r>
            <a:r>
              <a:rPr dirty="0" sz="1300" spc="10">
                <a:latin typeface="Times New Roman"/>
                <a:cs typeface="Times New Roman"/>
              </a:rPr>
              <a:t>more </a:t>
            </a:r>
            <a:r>
              <a:rPr dirty="0" sz="1300" spc="5">
                <a:latin typeface="Times New Roman"/>
                <a:cs typeface="Times New Roman"/>
              </a:rPr>
              <a:t>than one table, an insert to the </a:t>
            </a:r>
            <a:r>
              <a:rPr dirty="0" sz="1300" spc="10">
                <a:latin typeface="Times New Roman"/>
                <a:cs typeface="Times New Roman"/>
              </a:rPr>
              <a:t>view may </a:t>
            </a:r>
            <a:r>
              <a:rPr dirty="0" sz="1300" spc="5">
                <a:latin typeface="Times New Roman"/>
                <a:cs typeface="Times New Roman"/>
              </a:rPr>
              <a:t>entail an insertion into </a:t>
            </a:r>
            <a:r>
              <a:rPr dirty="0" sz="1300" spc="10">
                <a:latin typeface="Times New Roman"/>
                <a:cs typeface="Times New Roman"/>
              </a:rPr>
              <a:t>one  </a:t>
            </a:r>
            <a:r>
              <a:rPr dirty="0" sz="1300" spc="5">
                <a:latin typeface="Times New Roman"/>
                <a:cs typeface="Times New Roman"/>
              </a:rPr>
              <a:t>table and </a:t>
            </a:r>
            <a:r>
              <a:rPr dirty="0" sz="1300" spc="10">
                <a:latin typeface="Times New Roman"/>
                <a:cs typeface="Times New Roman"/>
              </a:rPr>
              <a:t>an </a:t>
            </a:r>
            <a:r>
              <a:rPr dirty="0" sz="1300" spc="5">
                <a:latin typeface="Times New Roman"/>
                <a:cs typeface="Times New Roman"/>
              </a:rPr>
              <a:t>update to another. </a:t>
            </a:r>
            <a:r>
              <a:rPr dirty="0" sz="1300" spc="10">
                <a:latin typeface="Times New Roman"/>
                <a:cs typeface="Times New Roman"/>
              </a:rPr>
              <a:t>So you </a:t>
            </a:r>
            <a:r>
              <a:rPr dirty="0" sz="1300" spc="5">
                <a:latin typeface="Times New Roman"/>
                <a:cs typeface="Times New Roman"/>
              </a:rPr>
              <a:t>write an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 that fires </a:t>
            </a:r>
            <a:r>
              <a:rPr dirty="0" sz="1300" spc="10">
                <a:latin typeface="Times New Roman"/>
                <a:cs typeface="Times New Roman"/>
              </a:rPr>
              <a:t>when you  </a:t>
            </a:r>
            <a:r>
              <a:rPr dirty="0" sz="1300" spc="5">
                <a:latin typeface="Times New Roman"/>
                <a:cs typeface="Times New Roman"/>
              </a:rPr>
              <a:t>write an insert against the view. Instead of the original insertion, the trigger </a:t>
            </a:r>
            <a:r>
              <a:rPr dirty="0" sz="1300" spc="10">
                <a:latin typeface="Times New Roman"/>
                <a:cs typeface="Times New Roman"/>
              </a:rPr>
              <a:t>body </a:t>
            </a:r>
            <a:r>
              <a:rPr dirty="0" sz="1300" spc="5">
                <a:latin typeface="Times New Roman"/>
                <a:cs typeface="Times New Roman"/>
              </a:rPr>
              <a:t>executes,  which results in an insertion of data into one table and </a:t>
            </a:r>
            <a:r>
              <a:rPr dirty="0" sz="1300" spc="10">
                <a:latin typeface="Times New Roman"/>
                <a:cs typeface="Times New Roman"/>
              </a:rPr>
              <a:t>an </a:t>
            </a:r>
            <a:r>
              <a:rPr dirty="0" sz="1300" spc="5">
                <a:latin typeface="Times New Roman"/>
                <a:cs typeface="Times New Roman"/>
              </a:rPr>
              <a:t>update to another</a:t>
            </a:r>
            <a:r>
              <a:rPr dirty="0" sz="1300" spc="7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137795" marR="46990">
              <a:lnSpc>
                <a:spcPct val="101400"/>
              </a:lnSpc>
              <a:spcBef>
                <a:spcPts val="320"/>
              </a:spcBef>
            </a:pPr>
            <a:r>
              <a:rPr dirty="0" sz="1300" spc="5" b="1">
                <a:latin typeface="Times New Roman"/>
                <a:cs typeface="Times New Roman"/>
              </a:rPr>
              <a:t>Note: </a:t>
            </a:r>
            <a:r>
              <a:rPr dirty="0" sz="1300" spc="5">
                <a:latin typeface="Times New Roman"/>
                <a:cs typeface="Times New Roman"/>
              </a:rPr>
              <a:t>If a view is inherently updatable and has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triggers, then the triggers  take</a:t>
            </a:r>
            <a:r>
              <a:rPr dirty="0" sz="1300" spc="10">
                <a:latin typeface="Times New Roman"/>
                <a:cs typeface="Times New Roman"/>
              </a:rPr>
              <a:t> </a:t>
            </a:r>
            <a:r>
              <a:rPr dirty="0" sz="1300" spc="5">
                <a:latin typeface="Times New Roman"/>
                <a:cs typeface="Times New Roman"/>
              </a:rPr>
              <a:t>precedence.</a:t>
            </a:r>
            <a:r>
              <a:rPr dirty="0" sz="1300" spc="20">
                <a:latin typeface="Times New Roman"/>
                <a:cs typeface="Times New Roman"/>
              </a:rPr>
              <a:t> </a:t>
            </a:r>
            <a:r>
              <a:rPr dirty="0" sz="1300" spc="10">
                <a:latin typeface="Courier New"/>
                <a:cs typeface="Courier New"/>
              </a:rPr>
              <a:t>INSTEAD</a:t>
            </a:r>
            <a:r>
              <a:rPr dirty="0" sz="1300" spc="-440">
                <a:latin typeface="Courier New"/>
                <a:cs typeface="Courier New"/>
              </a:rPr>
              <a:t> </a:t>
            </a:r>
            <a:r>
              <a:rPr dirty="0" sz="1300" spc="10">
                <a:latin typeface="Courier New"/>
                <a:cs typeface="Courier New"/>
              </a:rPr>
              <a:t>OF</a:t>
            </a:r>
            <a:r>
              <a:rPr dirty="0" sz="1300" spc="-440">
                <a:latin typeface="Courier New"/>
                <a:cs typeface="Courier New"/>
              </a:rPr>
              <a:t> </a:t>
            </a:r>
            <a:r>
              <a:rPr dirty="0" sz="1300" spc="5">
                <a:latin typeface="Times New Roman"/>
                <a:cs typeface="Times New Roman"/>
              </a:rPr>
              <a:t>triggers</a:t>
            </a:r>
            <a:r>
              <a:rPr dirty="0" sz="1300" spc="10">
                <a:latin typeface="Times New Roman"/>
                <a:cs typeface="Times New Roman"/>
              </a:rPr>
              <a:t> </a:t>
            </a:r>
            <a:r>
              <a:rPr dirty="0" sz="1300" spc="5">
                <a:latin typeface="Times New Roman"/>
                <a:cs typeface="Times New Roman"/>
              </a:rPr>
              <a:t>are</a:t>
            </a:r>
            <a:r>
              <a:rPr dirty="0" sz="1300" spc="10">
                <a:latin typeface="Times New Roman"/>
                <a:cs typeface="Times New Roman"/>
              </a:rPr>
              <a:t> row </a:t>
            </a:r>
            <a:r>
              <a:rPr dirty="0" sz="1300" spc="5">
                <a:latin typeface="Times New Roman"/>
                <a:cs typeface="Times New Roman"/>
              </a:rPr>
              <a:t>triggers.</a:t>
            </a:r>
            <a:r>
              <a:rPr dirty="0" sz="1300" spc="10">
                <a:latin typeface="Times New Roman"/>
                <a:cs typeface="Times New Roman"/>
              </a:rPr>
              <a:t> The</a:t>
            </a:r>
            <a:r>
              <a:rPr dirty="0" sz="1300">
                <a:latin typeface="Times New Roman"/>
                <a:cs typeface="Times New Roman"/>
              </a:rPr>
              <a:t> </a:t>
            </a:r>
            <a:r>
              <a:rPr dirty="0" sz="1300" spc="15">
                <a:latin typeface="Courier New"/>
                <a:cs typeface="Courier New"/>
              </a:rPr>
              <a:t>CHECK</a:t>
            </a:r>
            <a:r>
              <a:rPr dirty="0" sz="1300" spc="-450">
                <a:latin typeface="Courier New"/>
                <a:cs typeface="Courier New"/>
              </a:rPr>
              <a:t> </a:t>
            </a:r>
            <a:r>
              <a:rPr dirty="0" sz="1300" spc="5">
                <a:latin typeface="Times New Roman"/>
                <a:cs typeface="Times New Roman"/>
              </a:rPr>
              <a:t>option</a:t>
            </a:r>
            <a:r>
              <a:rPr dirty="0" sz="1300" spc="10">
                <a:latin typeface="Times New Roman"/>
                <a:cs typeface="Times New Roman"/>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views</a:t>
            </a:r>
            <a:r>
              <a:rPr dirty="0" sz="1300" spc="10">
                <a:latin typeface="Times New Roman"/>
                <a:cs typeface="Times New Roman"/>
              </a:rPr>
              <a:t> </a:t>
            </a:r>
            <a:r>
              <a:rPr dirty="0" sz="1300">
                <a:latin typeface="Times New Roman"/>
                <a:cs typeface="Times New Roman"/>
              </a:rPr>
              <a:t>is  </a:t>
            </a:r>
            <a:r>
              <a:rPr dirty="0" sz="1300" spc="5">
                <a:latin typeface="Times New Roman"/>
                <a:cs typeface="Times New Roman"/>
              </a:rPr>
              <a:t>not enforced </a:t>
            </a:r>
            <a:r>
              <a:rPr dirty="0" sz="1300" spc="10">
                <a:latin typeface="Times New Roman"/>
                <a:cs typeface="Times New Roman"/>
              </a:rPr>
              <a:t>when </a:t>
            </a:r>
            <a:r>
              <a:rPr dirty="0" sz="1300" spc="5">
                <a:latin typeface="Times New Roman"/>
                <a:cs typeface="Times New Roman"/>
              </a:rPr>
              <a:t>insertions or updates to the view are performed </a:t>
            </a:r>
            <a:r>
              <a:rPr dirty="0" sz="1300" spc="10">
                <a:latin typeface="Times New Roman"/>
                <a:cs typeface="Times New Roman"/>
              </a:rPr>
              <a:t>by </a:t>
            </a:r>
            <a:r>
              <a:rPr dirty="0" sz="1300" spc="5">
                <a:latin typeface="Times New Roman"/>
                <a:cs typeface="Times New Roman"/>
              </a:rPr>
              <a:t>using </a:t>
            </a:r>
            <a:r>
              <a:rPr dirty="0" sz="1300" spc="15">
                <a:latin typeface="Courier New"/>
                <a:cs typeface="Courier New"/>
              </a:rPr>
              <a:t>INSTEAD</a:t>
            </a:r>
            <a:r>
              <a:rPr dirty="0" sz="1300" spc="-340">
                <a:latin typeface="Courier New"/>
                <a:cs typeface="Courier New"/>
              </a:rPr>
              <a:t> </a:t>
            </a:r>
            <a:r>
              <a:rPr dirty="0" sz="1300" spc="10">
                <a:latin typeface="Courier New"/>
                <a:cs typeface="Courier New"/>
              </a:rPr>
              <a:t>OF  </a:t>
            </a:r>
            <a:r>
              <a:rPr dirty="0" sz="1300" spc="5">
                <a:latin typeface="Times New Roman"/>
                <a:cs typeface="Times New Roman"/>
              </a:rPr>
              <a:t>triggers. </a:t>
            </a:r>
            <a:r>
              <a:rPr dirty="0" sz="1300" spc="10">
                <a:latin typeface="Times New Roman"/>
                <a:cs typeface="Times New Roman"/>
              </a:rPr>
              <a:t>The</a:t>
            </a:r>
            <a:r>
              <a:rPr dirty="0" sz="1300" spc="5">
                <a:latin typeface="Times New Roman"/>
                <a:cs typeface="Times New Roman"/>
              </a:rPr>
              <a:t> </a:t>
            </a:r>
            <a:r>
              <a:rPr dirty="0" sz="1300" spc="15">
                <a:latin typeface="Courier New"/>
                <a:cs typeface="Courier New"/>
              </a:rPr>
              <a:t>INSTEAD</a:t>
            </a:r>
            <a:r>
              <a:rPr dirty="0" sz="1300" spc="-445">
                <a:latin typeface="Courier New"/>
                <a:cs typeface="Courier New"/>
              </a:rPr>
              <a:t> </a:t>
            </a:r>
            <a:r>
              <a:rPr dirty="0" sz="1300" spc="10">
                <a:latin typeface="Courier New"/>
                <a:cs typeface="Courier New"/>
              </a:rPr>
              <a:t>OF</a:t>
            </a:r>
            <a:r>
              <a:rPr dirty="0" sz="1300" spc="-450">
                <a:latin typeface="Courier New"/>
                <a:cs typeface="Courier New"/>
              </a:rPr>
              <a:t> </a:t>
            </a:r>
            <a:r>
              <a:rPr dirty="0" sz="1300" spc="5">
                <a:latin typeface="Times New Roman"/>
                <a:cs typeface="Times New Roman"/>
              </a:rPr>
              <a:t>trigger </a:t>
            </a:r>
            <a:r>
              <a:rPr dirty="0" sz="1300" spc="10">
                <a:latin typeface="Times New Roman"/>
                <a:cs typeface="Times New Roman"/>
              </a:rPr>
              <a:t>body </a:t>
            </a:r>
            <a:r>
              <a:rPr dirty="0" sz="1300" spc="5">
                <a:latin typeface="Times New Roman"/>
                <a:cs typeface="Times New Roman"/>
              </a:rPr>
              <a:t>must enforce</a:t>
            </a:r>
            <a:r>
              <a:rPr dirty="0" sz="1300" spc="15">
                <a:latin typeface="Times New Roman"/>
                <a:cs typeface="Times New Roman"/>
              </a:rPr>
              <a:t> </a:t>
            </a:r>
            <a:r>
              <a:rPr dirty="0" sz="1300" spc="5">
                <a:latin typeface="Times New Roman"/>
                <a:cs typeface="Times New Roman"/>
              </a:rPr>
              <a:t>the check.</a:t>
            </a:r>
            <a:endParaRPr sz="1300">
              <a:latin typeface="Times New Roman"/>
              <a:cs typeface="Times New Roman"/>
            </a:endParaRPr>
          </a:p>
        </p:txBody>
      </p:sp>
      <p:sp>
        <p:nvSpPr>
          <p:cNvPr id="30" name="object 3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939289" y="855218"/>
            <a:ext cx="386969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Creating</a:t>
            </a:r>
            <a:r>
              <a:rPr dirty="0" sz="2000" spc="-10" b="1">
                <a:latin typeface="Arial"/>
                <a:cs typeface="Arial"/>
              </a:rPr>
              <a:t> </a:t>
            </a:r>
            <a:r>
              <a:rPr dirty="0" sz="2000" spc="-5" b="1">
                <a:latin typeface="Arial"/>
                <a:cs typeface="Arial"/>
              </a:rPr>
              <a:t>an </a:t>
            </a:r>
            <a:r>
              <a:rPr dirty="0" sz="2000" spc="-5" b="1">
                <a:latin typeface="Courier New"/>
                <a:cs typeface="Courier New"/>
              </a:rPr>
              <a:t>INSTEAD</a:t>
            </a:r>
            <a:r>
              <a:rPr dirty="0" sz="2000" spc="-660" b="1">
                <a:latin typeface="Courier New"/>
                <a:cs typeface="Courier New"/>
              </a:rPr>
              <a:t> </a:t>
            </a:r>
            <a:r>
              <a:rPr dirty="0" sz="2000" spc="-5" b="1">
                <a:latin typeface="Courier New"/>
                <a:cs typeface="Courier New"/>
              </a:rPr>
              <a:t>OF</a:t>
            </a:r>
            <a:r>
              <a:rPr dirty="0" sz="2000" spc="-665" b="1">
                <a:latin typeface="Courier New"/>
                <a:cs typeface="Courier New"/>
              </a:rPr>
              <a:t> </a:t>
            </a:r>
            <a:r>
              <a:rPr dirty="0" sz="2000" spc="-5" b="1">
                <a:latin typeface="Arial"/>
                <a:cs typeface="Arial"/>
              </a:rPr>
              <a:t>Trigger</a:t>
            </a:r>
            <a:endParaRPr sz="2000">
              <a:latin typeface="Arial"/>
              <a:cs typeface="Arial"/>
            </a:endParaRPr>
          </a:p>
        </p:txBody>
      </p:sp>
      <p:sp>
        <p:nvSpPr>
          <p:cNvPr id="7" name="object 7"/>
          <p:cNvSpPr txBox="1"/>
          <p:nvPr/>
        </p:nvSpPr>
        <p:spPr>
          <a:xfrm>
            <a:off x="1718310" y="2879089"/>
            <a:ext cx="1619885" cy="389255"/>
          </a:xfrm>
          <a:prstGeom prst="rect">
            <a:avLst/>
          </a:prstGeom>
        </p:spPr>
        <p:txBody>
          <a:bodyPr wrap="square" lIns="0" tIns="11430" rIns="0" bIns="0" rtlCol="0" vert="horz">
            <a:spAutoFit/>
          </a:bodyPr>
          <a:lstStyle/>
          <a:p>
            <a:pPr>
              <a:lnSpc>
                <a:spcPts val="1435"/>
              </a:lnSpc>
              <a:spcBef>
                <a:spcPts val="90"/>
              </a:spcBef>
            </a:pPr>
            <a:r>
              <a:rPr dirty="0" sz="1300" spc="-15" b="1">
                <a:latin typeface="Courier New"/>
                <a:cs typeface="Courier New"/>
              </a:rPr>
              <a:t>INSTEAD OF</a:t>
            </a:r>
            <a:r>
              <a:rPr dirty="0" sz="1300" spc="-500" b="1">
                <a:latin typeface="Courier New"/>
                <a:cs typeface="Courier New"/>
              </a:rPr>
              <a:t> </a:t>
            </a:r>
            <a:r>
              <a:rPr dirty="0" sz="1300" spc="-20" b="1">
                <a:latin typeface="Courier New"/>
                <a:cs typeface="Courier New"/>
              </a:rPr>
              <a:t>INSERT</a:t>
            </a:r>
            <a:endParaRPr sz="1300">
              <a:latin typeface="Courier New"/>
              <a:cs typeface="Courier New"/>
            </a:endParaRPr>
          </a:p>
          <a:p>
            <a:pPr>
              <a:lnSpc>
                <a:spcPts val="1435"/>
              </a:lnSpc>
            </a:pPr>
            <a:r>
              <a:rPr dirty="0" sz="1300" spc="-5" b="1">
                <a:latin typeface="Arial"/>
                <a:cs typeface="Arial"/>
              </a:rPr>
              <a:t>into</a:t>
            </a:r>
            <a:r>
              <a:rPr dirty="0" sz="1300" spc="-20" b="1">
                <a:latin typeface="Arial"/>
                <a:cs typeface="Arial"/>
              </a:rPr>
              <a:t> </a:t>
            </a:r>
            <a:r>
              <a:rPr dirty="0" sz="1300" spc="-20" b="1">
                <a:latin typeface="Courier New"/>
                <a:cs typeface="Courier New"/>
              </a:rPr>
              <a:t>EMP_DETAILS</a:t>
            </a:r>
            <a:endParaRPr sz="1300">
              <a:latin typeface="Courier New"/>
              <a:cs typeface="Courier New"/>
            </a:endParaRPr>
          </a:p>
        </p:txBody>
      </p:sp>
      <p:sp>
        <p:nvSpPr>
          <p:cNvPr id="8" name="object 8"/>
          <p:cNvSpPr txBox="1"/>
          <p:nvPr/>
        </p:nvSpPr>
        <p:spPr>
          <a:xfrm>
            <a:off x="4299965" y="4626933"/>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sp>
        <p:nvSpPr>
          <p:cNvPr id="9" name="object 9"/>
          <p:cNvSpPr txBox="1"/>
          <p:nvPr/>
        </p:nvSpPr>
        <p:spPr>
          <a:xfrm>
            <a:off x="1575816" y="4511212"/>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grpSp>
        <p:nvGrpSpPr>
          <p:cNvPr id="10" name="object 10"/>
          <p:cNvGrpSpPr/>
          <p:nvPr/>
        </p:nvGrpSpPr>
        <p:grpSpPr>
          <a:xfrm>
            <a:off x="1260538" y="2904934"/>
            <a:ext cx="294005" cy="293370"/>
            <a:chOff x="1260538" y="2904934"/>
            <a:chExt cx="294005" cy="293370"/>
          </a:xfrm>
        </p:grpSpPr>
        <p:sp>
          <p:nvSpPr>
            <p:cNvPr id="11" name="object 11"/>
            <p:cNvSpPr/>
            <p:nvPr/>
          </p:nvSpPr>
          <p:spPr>
            <a:xfrm>
              <a:off x="1271015" y="2915412"/>
              <a:ext cx="273050" cy="272415"/>
            </a:xfrm>
            <a:custGeom>
              <a:avLst/>
              <a:gdLst/>
              <a:ahLst/>
              <a:cxnLst/>
              <a:rect l="l" t="t" r="r" b="b"/>
              <a:pathLst>
                <a:path w="273050" h="272414">
                  <a:moveTo>
                    <a:pt x="136398" y="0"/>
                  </a:moveTo>
                  <a:lnTo>
                    <a:pt x="93244" y="6864"/>
                  </a:lnTo>
                  <a:lnTo>
                    <a:pt x="55796" y="26017"/>
                  </a:lnTo>
                  <a:lnTo>
                    <a:pt x="26285" y="55302"/>
                  </a:lnTo>
                  <a:lnTo>
                    <a:pt x="6943" y="92561"/>
                  </a:lnTo>
                  <a:lnTo>
                    <a:pt x="0" y="135635"/>
                  </a:lnTo>
                  <a:lnTo>
                    <a:pt x="6943" y="178789"/>
                  </a:lnTo>
                  <a:lnTo>
                    <a:pt x="26285" y="216237"/>
                  </a:lnTo>
                  <a:lnTo>
                    <a:pt x="55796" y="245748"/>
                  </a:lnTo>
                  <a:lnTo>
                    <a:pt x="93244" y="265090"/>
                  </a:lnTo>
                  <a:lnTo>
                    <a:pt x="136398" y="272033"/>
                  </a:lnTo>
                  <a:lnTo>
                    <a:pt x="179258" y="265090"/>
                  </a:lnTo>
                  <a:lnTo>
                    <a:pt x="216670" y="245748"/>
                  </a:lnTo>
                  <a:lnTo>
                    <a:pt x="246290" y="216237"/>
                  </a:lnTo>
                  <a:lnTo>
                    <a:pt x="265779" y="178789"/>
                  </a:lnTo>
                  <a:lnTo>
                    <a:pt x="272796" y="135635"/>
                  </a:lnTo>
                  <a:lnTo>
                    <a:pt x="265779" y="92561"/>
                  </a:lnTo>
                  <a:lnTo>
                    <a:pt x="246290" y="55302"/>
                  </a:lnTo>
                  <a:lnTo>
                    <a:pt x="216670" y="26017"/>
                  </a:lnTo>
                  <a:lnTo>
                    <a:pt x="179258" y="6864"/>
                  </a:lnTo>
                  <a:lnTo>
                    <a:pt x="136398" y="0"/>
                  </a:lnTo>
                  <a:close/>
                </a:path>
              </a:pathLst>
            </a:custGeom>
            <a:solidFill>
              <a:srgbClr val="CCCCFF"/>
            </a:solidFill>
          </p:spPr>
          <p:txBody>
            <a:bodyPr wrap="square" lIns="0" tIns="0" rIns="0" bIns="0" rtlCol="0"/>
            <a:lstStyle/>
            <a:p/>
          </p:txBody>
        </p:sp>
        <p:sp>
          <p:nvSpPr>
            <p:cNvPr id="12" name="object 12"/>
            <p:cNvSpPr/>
            <p:nvPr/>
          </p:nvSpPr>
          <p:spPr>
            <a:xfrm>
              <a:off x="1271015" y="2915412"/>
              <a:ext cx="273050" cy="272415"/>
            </a:xfrm>
            <a:custGeom>
              <a:avLst/>
              <a:gdLst/>
              <a:ahLst/>
              <a:cxnLst/>
              <a:rect l="l" t="t" r="r" b="b"/>
              <a:pathLst>
                <a:path w="273050" h="272414">
                  <a:moveTo>
                    <a:pt x="272796" y="135635"/>
                  </a:moveTo>
                  <a:lnTo>
                    <a:pt x="265779" y="92561"/>
                  </a:lnTo>
                  <a:lnTo>
                    <a:pt x="246290" y="55302"/>
                  </a:lnTo>
                  <a:lnTo>
                    <a:pt x="216670" y="26017"/>
                  </a:lnTo>
                  <a:lnTo>
                    <a:pt x="179258" y="6864"/>
                  </a:lnTo>
                  <a:lnTo>
                    <a:pt x="136398" y="0"/>
                  </a:lnTo>
                  <a:lnTo>
                    <a:pt x="93244" y="6864"/>
                  </a:lnTo>
                  <a:lnTo>
                    <a:pt x="55796" y="26017"/>
                  </a:lnTo>
                  <a:lnTo>
                    <a:pt x="26285" y="55302"/>
                  </a:lnTo>
                  <a:lnTo>
                    <a:pt x="6943" y="92561"/>
                  </a:lnTo>
                  <a:lnTo>
                    <a:pt x="0" y="135635"/>
                  </a:lnTo>
                  <a:lnTo>
                    <a:pt x="6943" y="178789"/>
                  </a:lnTo>
                  <a:lnTo>
                    <a:pt x="26285" y="216237"/>
                  </a:lnTo>
                  <a:lnTo>
                    <a:pt x="55796" y="245748"/>
                  </a:lnTo>
                  <a:lnTo>
                    <a:pt x="93244" y="265090"/>
                  </a:lnTo>
                  <a:lnTo>
                    <a:pt x="136398" y="272033"/>
                  </a:lnTo>
                  <a:lnTo>
                    <a:pt x="179258" y="265090"/>
                  </a:lnTo>
                  <a:lnTo>
                    <a:pt x="216670" y="245748"/>
                  </a:lnTo>
                  <a:lnTo>
                    <a:pt x="246290" y="216237"/>
                  </a:lnTo>
                  <a:lnTo>
                    <a:pt x="265779" y="178789"/>
                  </a:lnTo>
                  <a:lnTo>
                    <a:pt x="272796" y="135635"/>
                  </a:lnTo>
                  <a:close/>
                </a:path>
              </a:pathLst>
            </a:custGeom>
            <a:ln w="20574">
              <a:solidFill>
                <a:srgbClr val="000000"/>
              </a:solidFill>
            </a:ln>
          </p:spPr>
          <p:txBody>
            <a:bodyPr wrap="square" lIns="0" tIns="0" rIns="0" bIns="0" rtlCol="0"/>
            <a:lstStyle/>
            <a:p/>
          </p:txBody>
        </p:sp>
      </p:grpSp>
      <p:sp>
        <p:nvSpPr>
          <p:cNvPr id="13" name="object 13"/>
          <p:cNvSpPr txBox="1"/>
          <p:nvPr/>
        </p:nvSpPr>
        <p:spPr>
          <a:xfrm>
            <a:off x="1361694" y="2933191"/>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endParaRPr sz="1300">
              <a:latin typeface="Arial"/>
              <a:cs typeface="Arial"/>
            </a:endParaRPr>
          </a:p>
        </p:txBody>
      </p:sp>
      <p:grpSp>
        <p:nvGrpSpPr>
          <p:cNvPr id="14" name="object 14"/>
          <p:cNvGrpSpPr/>
          <p:nvPr/>
        </p:nvGrpSpPr>
        <p:grpSpPr>
          <a:xfrm>
            <a:off x="1260538" y="3667696"/>
            <a:ext cx="294005" cy="293370"/>
            <a:chOff x="1260538" y="3667696"/>
            <a:chExt cx="294005" cy="293370"/>
          </a:xfrm>
        </p:grpSpPr>
        <p:sp>
          <p:nvSpPr>
            <p:cNvPr id="15" name="object 15"/>
            <p:cNvSpPr/>
            <p:nvPr/>
          </p:nvSpPr>
          <p:spPr>
            <a:xfrm>
              <a:off x="1271015" y="3678174"/>
              <a:ext cx="273050" cy="272415"/>
            </a:xfrm>
            <a:custGeom>
              <a:avLst/>
              <a:gdLst/>
              <a:ahLst/>
              <a:cxnLst/>
              <a:rect l="l" t="t" r="r" b="b"/>
              <a:pathLst>
                <a:path w="273050" h="272414">
                  <a:moveTo>
                    <a:pt x="136398" y="0"/>
                  </a:moveTo>
                  <a:lnTo>
                    <a:pt x="93244" y="6864"/>
                  </a:lnTo>
                  <a:lnTo>
                    <a:pt x="55796" y="26017"/>
                  </a:lnTo>
                  <a:lnTo>
                    <a:pt x="26285" y="55302"/>
                  </a:lnTo>
                  <a:lnTo>
                    <a:pt x="6943" y="92561"/>
                  </a:lnTo>
                  <a:lnTo>
                    <a:pt x="0" y="135636"/>
                  </a:lnTo>
                  <a:lnTo>
                    <a:pt x="6943" y="178789"/>
                  </a:lnTo>
                  <a:lnTo>
                    <a:pt x="26285" y="216237"/>
                  </a:lnTo>
                  <a:lnTo>
                    <a:pt x="55796" y="245748"/>
                  </a:lnTo>
                  <a:lnTo>
                    <a:pt x="93244" y="265090"/>
                  </a:lnTo>
                  <a:lnTo>
                    <a:pt x="136398" y="272034"/>
                  </a:lnTo>
                  <a:lnTo>
                    <a:pt x="179258" y="265090"/>
                  </a:lnTo>
                  <a:lnTo>
                    <a:pt x="216670" y="245748"/>
                  </a:lnTo>
                  <a:lnTo>
                    <a:pt x="246290" y="216237"/>
                  </a:lnTo>
                  <a:lnTo>
                    <a:pt x="265779" y="178789"/>
                  </a:lnTo>
                  <a:lnTo>
                    <a:pt x="272796" y="135636"/>
                  </a:lnTo>
                  <a:lnTo>
                    <a:pt x="265779" y="92561"/>
                  </a:lnTo>
                  <a:lnTo>
                    <a:pt x="246290" y="55302"/>
                  </a:lnTo>
                  <a:lnTo>
                    <a:pt x="216670" y="26017"/>
                  </a:lnTo>
                  <a:lnTo>
                    <a:pt x="179258" y="6864"/>
                  </a:lnTo>
                  <a:lnTo>
                    <a:pt x="136398" y="0"/>
                  </a:lnTo>
                  <a:close/>
                </a:path>
              </a:pathLst>
            </a:custGeom>
            <a:solidFill>
              <a:srgbClr val="CCCCFF"/>
            </a:solidFill>
          </p:spPr>
          <p:txBody>
            <a:bodyPr wrap="square" lIns="0" tIns="0" rIns="0" bIns="0" rtlCol="0"/>
            <a:lstStyle/>
            <a:p/>
          </p:txBody>
        </p:sp>
        <p:sp>
          <p:nvSpPr>
            <p:cNvPr id="16" name="object 16"/>
            <p:cNvSpPr/>
            <p:nvPr/>
          </p:nvSpPr>
          <p:spPr>
            <a:xfrm>
              <a:off x="1271015" y="3678174"/>
              <a:ext cx="273050" cy="272415"/>
            </a:xfrm>
            <a:custGeom>
              <a:avLst/>
              <a:gdLst/>
              <a:ahLst/>
              <a:cxnLst/>
              <a:rect l="l" t="t" r="r" b="b"/>
              <a:pathLst>
                <a:path w="273050" h="272414">
                  <a:moveTo>
                    <a:pt x="272796" y="135636"/>
                  </a:moveTo>
                  <a:lnTo>
                    <a:pt x="265779" y="92561"/>
                  </a:lnTo>
                  <a:lnTo>
                    <a:pt x="246290" y="55302"/>
                  </a:lnTo>
                  <a:lnTo>
                    <a:pt x="216670" y="26017"/>
                  </a:lnTo>
                  <a:lnTo>
                    <a:pt x="179258" y="6864"/>
                  </a:lnTo>
                  <a:lnTo>
                    <a:pt x="136398" y="0"/>
                  </a:lnTo>
                  <a:lnTo>
                    <a:pt x="93244" y="6864"/>
                  </a:lnTo>
                  <a:lnTo>
                    <a:pt x="55796" y="26017"/>
                  </a:lnTo>
                  <a:lnTo>
                    <a:pt x="26285" y="55302"/>
                  </a:lnTo>
                  <a:lnTo>
                    <a:pt x="6943" y="92561"/>
                  </a:lnTo>
                  <a:lnTo>
                    <a:pt x="0" y="135636"/>
                  </a:lnTo>
                  <a:lnTo>
                    <a:pt x="6943" y="178789"/>
                  </a:lnTo>
                  <a:lnTo>
                    <a:pt x="26285" y="216237"/>
                  </a:lnTo>
                  <a:lnTo>
                    <a:pt x="55796" y="245748"/>
                  </a:lnTo>
                  <a:lnTo>
                    <a:pt x="93244" y="265090"/>
                  </a:lnTo>
                  <a:lnTo>
                    <a:pt x="136398" y="272034"/>
                  </a:lnTo>
                  <a:lnTo>
                    <a:pt x="179258" y="265090"/>
                  </a:lnTo>
                  <a:lnTo>
                    <a:pt x="216670" y="245748"/>
                  </a:lnTo>
                  <a:lnTo>
                    <a:pt x="246290" y="216237"/>
                  </a:lnTo>
                  <a:lnTo>
                    <a:pt x="265779" y="178789"/>
                  </a:lnTo>
                  <a:lnTo>
                    <a:pt x="272796" y="135636"/>
                  </a:lnTo>
                  <a:close/>
                </a:path>
              </a:pathLst>
            </a:custGeom>
            <a:ln w="20574">
              <a:solidFill>
                <a:srgbClr val="000000"/>
              </a:solidFill>
            </a:ln>
          </p:spPr>
          <p:txBody>
            <a:bodyPr wrap="square" lIns="0" tIns="0" rIns="0" bIns="0" rtlCol="0"/>
            <a:lstStyle/>
            <a:p/>
          </p:txBody>
        </p:sp>
      </p:grpSp>
      <p:sp>
        <p:nvSpPr>
          <p:cNvPr id="17" name="object 17"/>
          <p:cNvSpPr txBox="1"/>
          <p:nvPr/>
        </p:nvSpPr>
        <p:spPr>
          <a:xfrm>
            <a:off x="1361694" y="3699878"/>
            <a:ext cx="2018030" cy="222250"/>
          </a:xfrm>
          <a:prstGeom prst="rect">
            <a:avLst/>
          </a:prstGeom>
        </p:spPr>
        <p:txBody>
          <a:bodyPr wrap="square" lIns="0" tIns="11430" rIns="0" bIns="0" rtlCol="0" vert="horz">
            <a:spAutoFit/>
          </a:bodyPr>
          <a:lstStyle/>
          <a:p>
            <a:pPr>
              <a:lnSpc>
                <a:spcPct val="100000"/>
              </a:lnSpc>
              <a:spcBef>
                <a:spcPts val="90"/>
              </a:spcBef>
              <a:tabLst>
                <a:tab pos="247015" algn="l"/>
              </a:tabLst>
            </a:pPr>
            <a:r>
              <a:rPr dirty="0" baseline="2136" sz="1950" spc="-15" b="1">
                <a:latin typeface="Arial"/>
                <a:cs typeface="Arial"/>
              </a:rPr>
              <a:t>2	</a:t>
            </a:r>
            <a:r>
              <a:rPr dirty="0" sz="1300" spc="-15" b="1">
                <a:latin typeface="Courier New"/>
                <a:cs typeface="Courier New"/>
              </a:rPr>
              <a:t>INSERT</a:t>
            </a:r>
            <a:r>
              <a:rPr dirty="0" sz="1300" spc="-450" b="1">
                <a:latin typeface="Courier New"/>
                <a:cs typeface="Courier New"/>
              </a:rPr>
              <a:t> </a:t>
            </a:r>
            <a:r>
              <a:rPr dirty="0" sz="1300" spc="-10" b="1">
                <a:latin typeface="Arial"/>
                <a:cs typeface="Arial"/>
              </a:rPr>
              <a:t>into </a:t>
            </a:r>
            <a:r>
              <a:rPr dirty="0" sz="1300" spc="-20" b="1">
                <a:latin typeface="Courier New"/>
                <a:cs typeface="Courier New"/>
              </a:rPr>
              <a:t>NEW_EMPS</a:t>
            </a:r>
            <a:endParaRPr sz="1300">
              <a:latin typeface="Courier New"/>
              <a:cs typeface="Courier New"/>
            </a:endParaRPr>
          </a:p>
        </p:txBody>
      </p:sp>
      <p:grpSp>
        <p:nvGrpSpPr>
          <p:cNvPr id="18" name="object 18"/>
          <p:cNvGrpSpPr/>
          <p:nvPr/>
        </p:nvGrpSpPr>
        <p:grpSpPr>
          <a:xfrm>
            <a:off x="4148518" y="3679126"/>
            <a:ext cx="294005" cy="293370"/>
            <a:chOff x="4148518" y="3679126"/>
            <a:chExt cx="294005" cy="293370"/>
          </a:xfrm>
        </p:grpSpPr>
        <p:sp>
          <p:nvSpPr>
            <p:cNvPr id="19" name="object 19"/>
            <p:cNvSpPr/>
            <p:nvPr/>
          </p:nvSpPr>
          <p:spPr>
            <a:xfrm>
              <a:off x="4158995" y="3689604"/>
              <a:ext cx="273050" cy="272415"/>
            </a:xfrm>
            <a:custGeom>
              <a:avLst/>
              <a:gdLst/>
              <a:ahLst/>
              <a:cxnLst/>
              <a:rect l="l" t="t" r="r" b="b"/>
              <a:pathLst>
                <a:path w="273050" h="272414">
                  <a:moveTo>
                    <a:pt x="136398" y="0"/>
                  </a:moveTo>
                  <a:lnTo>
                    <a:pt x="93244" y="6864"/>
                  </a:lnTo>
                  <a:lnTo>
                    <a:pt x="55796" y="26017"/>
                  </a:lnTo>
                  <a:lnTo>
                    <a:pt x="26285" y="55302"/>
                  </a:lnTo>
                  <a:lnTo>
                    <a:pt x="6943" y="92561"/>
                  </a:lnTo>
                  <a:lnTo>
                    <a:pt x="0" y="135636"/>
                  </a:lnTo>
                  <a:lnTo>
                    <a:pt x="6943" y="178789"/>
                  </a:lnTo>
                  <a:lnTo>
                    <a:pt x="26285" y="216237"/>
                  </a:lnTo>
                  <a:lnTo>
                    <a:pt x="55796" y="245748"/>
                  </a:lnTo>
                  <a:lnTo>
                    <a:pt x="93244" y="265090"/>
                  </a:lnTo>
                  <a:lnTo>
                    <a:pt x="136398" y="272034"/>
                  </a:lnTo>
                  <a:lnTo>
                    <a:pt x="179258" y="265090"/>
                  </a:lnTo>
                  <a:lnTo>
                    <a:pt x="216670" y="245748"/>
                  </a:lnTo>
                  <a:lnTo>
                    <a:pt x="246290" y="216237"/>
                  </a:lnTo>
                  <a:lnTo>
                    <a:pt x="265779" y="178789"/>
                  </a:lnTo>
                  <a:lnTo>
                    <a:pt x="272796" y="135636"/>
                  </a:lnTo>
                  <a:lnTo>
                    <a:pt x="265779" y="92561"/>
                  </a:lnTo>
                  <a:lnTo>
                    <a:pt x="246290" y="55302"/>
                  </a:lnTo>
                  <a:lnTo>
                    <a:pt x="216670" y="26017"/>
                  </a:lnTo>
                  <a:lnTo>
                    <a:pt x="179258" y="6864"/>
                  </a:lnTo>
                  <a:lnTo>
                    <a:pt x="136398" y="0"/>
                  </a:lnTo>
                  <a:close/>
                </a:path>
              </a:pathLst>
            </a:custGeom>
            <a:solidFill>
              <a:srgbClr val="CCCCFF"/>
            </a:solidFill>
          </p:spPr>
          <p:txBody>
            <a:bodyPr wrap="square" lIns="0" tIns="0" rIns="0" bIns="0" rtlCol="0"/>
            <a:lstStyle/>
            <a:p/>
          </p:txBody>
        </p:sp>
        <p:sp>
          <p:nvSpPr>
            <p:cNvPr id="20" name="object 20"/>
            <p:cNvSpPr/>
            <p:nvPr/>
          </p:nvSpPr>
          <p:spPr>
            <a:xfrm>
              <a:off x="4158995" y="3689604"/>
              <a:ext cx="273050" cy="272415"/>
            </a:xfrm>
            <a:custGeom>
              <a:avLst/>
              <a:gdLst/>
              <a:ahLst/>
              <a:cxnLst/>
              <a:rect l="l" t="t" r="r" b="b"/>
              <a:pathLst>
                <a:path w="273050" h="272414">
                  <a:moveTo>
                    <a:pt x="272796" y="135636"/>
                  </a:moveTo>
                  <a:lnTo>
                    <a:pt x="265779" y="92561"/>
                  </a:lnTo>
                  <a:lnTo>
                    <a:pt x="246290" y="55302"/>
                  </a:lnTo>
                  <a:lnTo>
                    <a:pt x="216670" y="26017"/>
                  </a:lnTo>
                  <a:lnTo>
                    <a:pt x="179258" y="6864"/>
                  </a:lnTo>
                  <a:lnTo>
                    <a:pt x="136398" y="0"/>
                  </a:lnTo>
                  <a:lnTo>
                    <a:pt x="93244" y="6864"/>
                  </a:lnTo>
                  <a:lnTo>
                    <a:pt x="55796" y="26017"/>
                  </a:lnTo>
                  <a:lnTo>
                    <a:pt x="26285" y="55302"/>
                  </a:lnTo>
                  <a:lnTo>
                    <a:pt x="6943" y="92561"/>
                  </a:lnTo>
                  <a:lnTo>
                    <a:pt x="0" y="135636"/>
                  </a:lnTo>
                  <a:lnTo>
                    <a:pt x="6943" y="178789"/>
                  </a:lnTo>
                  <a:lnTo>
                    <a:pt x="26285" y="216237"/>
                  </a:lnTo>
                  <a:lnTo>
                    <a:pt x="55796" y="245748"/>
                  </a:lnTo>
                  <a:lnTo>
                    <a:pt x="93244" y="265090"/>
                  </a:lnTo>
                  <a:lnTo>
                    <a:pt x="136398" y="272034"/>
                  </a:lnTo>
                  <a:lnTo>
                    <a:pt x="179258" y="265090"/>
                  </a:lnTo>
                  <a:lnTo>
                    <a:pt x="216670" y="245748"/>
                  </a:lnTo>
                  <a:lnTo>
                    <a:pt x="246290" y="216237"/>
                  </a:lnTo>
                  <a:lnTo>
                    <a:pt x="265779" y="178789"/>
                  </a:lnTo>
                  <a:lnTo>
                    <a:pt x="272796" y="135636"/>
                  </a:lnTo>
                  <a:close/>
                </a:path>
              </a:pathLst>
            </a:custGeom>
            <a:ln w="20574">
              <a:solidFill>
                <a:srgbClr val="000000"/>
              </a:solidFill>
            </a:ln>
          </p:spPr>
          <p:txBody>
            <a:bodyPr wrap="square" lIns="0" tIns="0" rIns="0" bIns="0" rtlCol="0"/>
            <a:lstStyle/>
            <a:p/>
          </p:txBody>
        </p:sp>
      </p:grpSp>
      <p:sp>
        <p:nvSpPr>
          <p:cNvPr id="21" name="object 21"/>
          <p:cNvSpPr txBox="1"/>
          <p:nvPr/>
        </p:nvSpPr>
        <p:spPr>
          <a:xfrm>
            <a:off x="4249673" y="3707384"/>
            <a:ext cx="1769745" cy="222250"/>
          </a:xfrm>
          <a:prstGeom prst="rect">
            <a:avLst/>
          </a:prstGeom>
        </p:spPr>
        <p:txBody>
          <a:bodyPr wrap="square" lIns="0" tIns="11430" rIns="0" bIns="0" rtlCol="0" vert="horz">
            <a:spAutoFit/>
          </a:bodyPr>
          <a:lstStyle/>
          <a:p>
            <a:pPr>
              <a:lnSpc>
                <a:spcPct val="100000"/>
              </a:lnSpc>
              <a:spcBef>
                <a:spcPts val="90"/>
              </a:spcBef>
              <a:tabLst>
                <a:tab pos="247015" algn="l"/>
              </a:tabLst>
            </a:pPr>
            <a:r>
              <a:rPr dirty="0" sz="1300" spc="-10" b="1">
                <a:latin typeface="Arial"/>
                <a:cs typeface="Arial"/>
              </a:rPr>
              <a:t>3	</a:t>
            </a:r>
            <a:r>
              <a:rPr dirty="0" baseline="2136" sz="1950" spc="-22" b="1">
                <a:latin typeface="Courier New"/>
                <a:cs typeface="Courier New"/>
              </a:rPr>
              <a:t>UPDATE</a:t>
            </a:r>
            <a:r>
              <a:rPr dirty="0" baseline="2136" sz="1950" spc="-719" b="1">
                <a:latin typeface="Courier New"/>
                <a:cs typeface="Courier New"/>
              </a:rPr>
              <a:t> </a:t>
            </a:r>
            <a:r>
              <a:rPr dirty="0" baseline="2136" sz="1950" spc="-30" b="1">
                <a:latin typeface="Courier New"/>
                <a:cs typeface="Courier New"/>
              </a:rPr>
              <a:t>NEW_DEPTS</a:t>
            </a:r>
            <a:endParaRPr baseline="2136" sz="1950">
              <a:latin typeface="Courier New"/>
              <a:cs typeface="Courier New"/>
            </a:endParaRPr>
          </a:p>
        </p:txBody>
      </p:sp>
      <p:grpSp>
        <p:nvGrpSpPr>
          <p:cNvPr id="22" name="object 22"/>
          <p:cNvGrpSpPr/>
          <p:nvPr/>
        </p:nvGrpSpPr>
        <p:grpSpPr>
          <a:xfrm>
            <a:off x="1325308" y="2268664"/>
            <a:ext cx="5126355" cy="1191895"/>
            <a:chOff x="1325308" y="2268664"/>
            <a:chExt cx="5126355" cy="1191895"/>
          </a:xfrm>
        </p:grpSpPr>
        <p:sp>
          <p:nvSpPr>
            <p:cNvPr id="23" name="object 23"/>
            <p:cNvSpPr/>
            <p:nvPr/>
          </p:nvSpPr>
          <p:spPr>
            <a:xfrm>
              <a:off x="4159348" y="2804513"/>
              <a:ext cx="2287933" cy="655728"/>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1335786" y="2279141"/>
              <a:ext cx="5105400" cy="418465"/>
            </a:xfrm>
            <a:custGeom>
              <a:avLst/>
              <a:gdLst/>
              <a:ahLst/>
              <a:cxnLst/>
              <a:rect l="l" t="t" r="r" b="b"/>
              <a:pathLst>
                <a:path w="5105400" h="418464">
                  <a:moveTo>
                    <a:pt x="5105400" y="0"/>
                  </a:moveTo>
                  <a:lnTo>
                    <a:pt x="0" y="0"/>
                  </a:lnTo>
                  <a:lnTo>
                    <a:pt x="0" y="418338"/>
                  </a:lnTo>
                  <a:lnTo>
                    <a:pt x="5105400" y="418338"/>
                  </a:lnTo>
                  <a:lnTo>
                    <a:pt x="5105400" y="0"/>
                  </a:lnTo>
                  <a:close/>
                </a:path>
              </a:pathLst>
            </a:custGeom>
            <a:solidFill>
              <a:srgbClr val="CCCCCC"/>
            </a:solidFill>
          </p:spPr>
          <p:txBody>
            <a:bodyPr wrap="square" lIns="0" tIns="0" rIns="0" bIns="0" rtlCol="0"/>
            <a:lstStyle/>
            <a:p/>
          </p:txBody>
        </p:sp>
        <p:sp>
          <p:nvSpPr>
            <p:cNvPr id="25" name="object 25"/>
            <p:cNvSpPr/>
            <p:nvPr/>
          </p:nvSpPr>
          <p:spPr>
            <a:xfrm>
              <a:off x="1335786" y="2279141"/>
              <a:ext cx="5105400" cy="418465"/>
            </a:xfrm>
            <a:custGeom>
              <a:avLst/>
              <a:gdLst/>
              <a:ahLst/>
              <a:cxnLst/>
              <a:rect l="l" t="t" r="r" b="b"/>
              <a:pathLst>
                <a:path w="5105400" h="418464">
                  <a:moveTo>
                    <a:pt x="5105400" y="0"/>
                  </a:moveTo>
                  <a:lnTo>
                    <a:pt x="0" y="0"/>
                  </a:lnTo>
                  <a:lnTo>
                    <a:pt x="0" y="418338"/>
                  </a:lnTo>
                  <a:lnTo>
                    <a:pt x="5105400" y="418338"/>
                  </a:lnTo>
                  <a:lnTo>
                    <a:pt x="5105400" y="0"/>
                  </a:lnTo>
                  <a:close/>
                </a:path>
              </a:pathLst>
            </a:custGeom>
            <a:ln w="20574">
              <a:solidFill>
                <a:srgbClr val="000000"/>
              </a:solidFill>
            </a:ln>
          </p:spPr>
          <p:txBody>
            <a:bodyPr wrap="square" lIns="0" tIns="0" rIns="0" bIns="0" rtlCol="0"/>
            <a:lstStyle/>
            <a:p/>
          </p:txBody>
        </p:sp>
      </p:grpSp>
      <p:sp>
        <p:nvSpPr>
          <p:cNvPr id="26" name="object 26"/>
          <p:cNvSpPr txBox="1"/>
          <p:nvPr/>
        </p:nvSpPr>
        <p:spPr>
          <a:xfrm>
            <a:off x="1243583" y="1777999"/>
            <a:ext cx="5063490" cy="914400"/>
          </a:xfrm>
          <a:prstGeom prst="rect">
            <a:avLst/>
          </a:prstGeom>
        </p:spPr>
        <p:txBody>
          <a:bodyPr wrap="square" lIns="0" tIns="12065" rIns="0" bIns="0" rtlCol="0" vert="horz">
            <a:spAutoFit/>
          </a:bodyPr>
          <a:lstStyle/>
          <a:p>
            <a:pPr marR="75565">
              <a:lnSpc>
                <a:spcPct val="101299"/>
              </a:lnSpc>
              <a:spcBef>
                <a:spcPts val="95"/>
              </a:spcBef>
            </a:pPr>
            <a:r>
              <a:rPr dirty="0" sz="1550" spc="5" b="1">
                <a:latin typeface="Arial"/>
                <a:cs typeface="Arial"/>
              </a:rPr>
              <a:t>Perform the</a:t>
            </a:r>
            <a:r>
              <a:rPr dirty="0" sz="1550" spc="15" b="1">
                <a:latin typeface="Arial"/>
                <a:cs typeface="Arial"/>
              </a:rPr>
              <a:t> </a:t>
            </a:r>
            <a:r>
              <a:rPr dirty="0" sz="1550" spc="10" b="1">
                <a:latin typeface="Courier New"/>
                <a:cs typeface="Courier New"/>
              </a:rPr>
              <a:t>INSERT</a:t>
            </a:r>
            <a:r>
              <a:rPr dirty="0" sz="1550" spc="-500" b="1">
                <a:latin typeface="Courier New"/>
                <a:cs typeface="Courier New"/>
              </a:rPr>
              <a:t> </a:t>
            </a:r>
            <a:r>
              <a:rPr dirty="0" sz="1550" spc="10" b="1">
                <a:latin typeface="Arial"/>
                <a:cs typeface="Arial"/>
              </a:rPr>
              <a:t>into </a:t>
            </a:r>
            <a:r>
              <a:rPr dirty="0" sz="1550" spc="10" b="1">
                <a:latin typeface="Courier New"/>
                <a:cs typeface="Courier New"/>
              </a:rPr>
              <a:t>EMP_DETAILS</a:t>
            </a:r>
            <a:r>
              <a:rPr dirty="0" sz="1550" spc="-490" b="1">
                <a:latin typeface="Courier New"/>
                <a:cs typeface="Courier New"/>
              </a:rPr>
              <a:t> </a:t>
            </a:r>
            <a:r>
              <a:rPr dirty="0" sz="1550" spc="10" b="1">
                <a:latin typeface="Arial"/>
                <a:cs typeface="Arial"/>
              </a:rPr>
              <a:t>that</a:t>
            </a:r>
            <a:r>
              <a:rPr dirty="0" sz="1550" spc="5" b="1">
                <a:latin typeface="Arial"/>
                <a:cs typeface="Arial"/>
              </a:rPr>
              <a:t> is</a:t>
            </a:r>
            <a:r>
              <a:rPr dirty="0" sz="1550" spc="10" b="1">
                <a:latin typeface="Arial"/>
                <a:cs typeface="Arial"/>
              </a:rPr>
              <a:t> based  on </a:t>
            </a:r>
            <a:r>
              <a:rPr dirty="0" sz="1550" spc="10" b="1">
                <a:latin typeface="Courier New"/>
                <a:cs typeface="Courier New"/>
              </a:rPr>
              <a:t>EMPLOYEES</a:t>
            </a:r>
            <a:r>
              <a:rPr dirty="0" sz="1550" spc="-490" b="1">
                <a:latin typeface="Courier New"/>
                <a:cs typeface="Courier New"/>
              </a:rPr>
              <a:t> </a:t>
            </a:r>
            <a:r>
              <a:rPr dirty="0" sz="1550" spc="10" b="1">
                <a:latin typeface="Arial"/>
                <a:cs typeface="Arial"/>
              </a:rPr>
              <a:t>and</a:t>
            </a:r>
            <a:r>
              <a:rPr dirty="0" sz="1550" spc="15" b="1">
                <a:latin typeface="Arial"/>
                <a:cs typeface="Arial"/>
              </a:rPr>
              <a:t> </a:t>
            </a:r>
            <a:r>
              <a:rPr dirty="0" sz="1550" spc="10" b="1">
                <a:latin typeface="Courier New"/>
                <a:cs typeface="Courier New"/>
              </a:rPr>
              <a:t>DEPARTMENTS</a:t>
            </a:r>
            <a:r>
              <a:rPr dirty="0" sz="1550" spc="-490" b="1">
                <a:latin typeface="Courier New"/>
                <a:cs typeface="Courier New"/>
              </a:rPr>
              <a:t> </a:t>
            </a:r>
            <a:r>
              <a:rPr dirty="0" sz="1550" spc="10" b="1">
                <a:latin typeface="Arial"/>
                <a:cs typeface="Arial"/>
              </a:rPr>
              <a:t>tables:</a:t>
            </a:r>
            <a:endParaRPr sz="1550">
              <a:latin typeface="Arial"/>
              <a:cs typeface="Arial"/>
            </a:endParaRPr>
          </a:p>
          <a:p>
            <a:pPr marL="168275">
              <a:lnSpc>
                <a:spcPts val="1515"/>
              </a:lnSpc>
              <a:spcBef>
                <a:spcPts val="204"/>
              </a:spcBef>
            </a:pPr>
            <a:r>
              <a:rPr dirty="0" sz="1300" spc="-15" b="1">
                <a:latin typeface="Courier New"/>
                <a:cs typeface="Courier New"/>
              </a:rPr>
              <a:t>INSERT INTO</a:t>
            </a:r>
            <a:r>
              <a:rPr dirty="0" sz="1300" spc="-30" b="1">
                <a:latin typeface="Courier New"/>
                <a:cs typeface="Courier New"/>
              </a:rPr>
              <a:t> </a:t>
            </a:r>
            <a:r>
              <a:rPr dirty="0" sz="1300" spc="-20" b="1">
                <a:latin typeface="Courier New"/>
                <a:cs typeface="Courier New"/>
              </a:rPr>
              <a:t>emp_details</a:t>
            </a:r>
            <a:endParaRPr sz="1300">
              <a:latin typeface="Courier New"/>
              <a:cs typeface="Courier New"/>
            </a:endParaRPr>
          </a:p>
          <a:p>
            <a:pPr marL="168275">
              <a:lnSpc>
                <a:spcPts val="1515"/>
              </a:lnSpc>
            </a:pPr>
            <a:r>
              <a:rPr dirty="0" sz="1300" spc="-15" b="1">
                <a:latin typeface="Courier New"/>
                <a:cs typeface="Courier New"/>
              </a:rPr>
              <a:t>VALUES </a:t>
            </a:r>
            <a:r>
              <a:rPr dirty="0" sz="1300" spc="-20" b="1">
                <a:latin typeface="Courier New"/>
                <a:cs typeface="Courier New"/>
              </a:rPr>
              <a:t>(9001,'ABBOTT',3000, </a:t>
            </a:r>
            <a:r>
              <a:rPr dirty="0" sz="1300" spc="-15" b="1">
                <a:latin typeface="Courier New"/>
                <a:cs typeface="Courier New"/>
              </a:rPr>
              <a:t>10,</a:t>
            </a:r>
            <a:r>
              <a:rPr dirty="0" sz="1300" spc="35" b="1">
                <a:latin typeface="Courier New"/>
                <a:cs typeface="Courier New"/>
              </a:rPr>
              <a:t> </a:t>
            </a:r>
            <a:r>
              <a:rPr dirty="0" sz="1300" spc="-20" b="1">
                <a:latin typeface="Courier New"/>
                <a:cs typeface="Courier New"/>
              </a:rPr>
              <a:t>'Administration');</a:t>
            </a:r>
            <a:endParaRPr sz="1300">
              <a:latin typeface="Courier New"/>
              <a:cs typeface="Courier New"/>
            </a:endParaRPr>
          </a:p>
        </p:txBody>
      </p:sp>
      <p:grpSp>
        <p:nvGrpSpPr>
          <p:cNvPr id="27" name="object 27"/>
          <p:cNvGrpSpPr/>
          <p:nvPr/>
        </p:nvGrpSpPr>
        <p:grpSpPr>
          <a:xfrm>
            <a:off x="1521713" y="2687192"/>
            <a:ext cx="4881880" cy="2281555"/>
            <a:chOff x="1521713" y="2687192"/>
            <a:chExt cx="4881880" cy="2281555"/>
          </a:xfrm>
        </p:grpSpPr>
        <p:sp>
          <p:nvSpPr>
            <p:cNvPr id="28" name="object 28"/>
            <p:cNvSpPr/>
            <p:nvPr/>
          </p:nvSpPr>
          <p:spPr>
            <a:xfrm>
              <a:off x="3287268" y="3078479"/>
              <a:ext cx="822960" cy="0"/>
            </a:xfrm>
            <a:custGeom>
              <a:avLst/>
              <a:gdLst/>
              <a:ahLst/>
              <a:cxnLst/>
              <a:rect l="l" t="t" r="r" b="b"/>
              <a:pathLst>
                <a:path w="822960" h="0">
                  <a:moveTo>
                    <a:pt x="0" y="0"/>
                  </a:moveTo>
                  <a:lnTo>
                    <a:pt x="822960" y="0"/>
                  </a:lnTo>
                </a:path>
              </a:pathLst>
            </a:custGeom>
            <a:ln w="20574">
              <a:solidFill>
                <a:srgbClr val="000000"/>
              </a:solidFill>
            </a:ln>
          </p:spPr>
          <p:txBody>
            <a:bodyPr wrap="square" lIns="0" tIns="0" rIns="0" bIns="0" rtlCol="0"/>
            <a:lstStyle/>
            <a:p/>
          </p:txBody>
        </p:sp>
        <p:sp>
          <p:nvSpPr>
            <p:cNvPr id="29" name="object 29"/>
            <p:cNvSpPr/>
            <p:nvPr/>
          </p:nvSpPr>
          <p:spPr>
            <a:xfrm>
              <a:off x="4108703" y="3025901"/>
              <a:ext cx="105410" cy="106045"/>
            </a:xfrm>
            <a:custGeom>
              <a:avLst/>
              <a:gdLst/>
              <a:ahLst/>
              <a:cxnLst/>
              <a:rect l="l" t="t" r="r" b="b"/>
              <a:pathLst>
                <a:path w="105410" h="106044">
                  <a:moveTo>
                    <a:pt x="0" y="0"/>
                  </a:moveTo>
                  <a:lnTo>
                    <a:pt x="0" y="105918"/>
                  </a:lnTo>
                  <a:lnTo>
                    <a:pt x="105155" y="52578"/>
                  </a:lnTo>
                  <a:lnTo>
                    <a:pt x="0" y="0"/>
                  </a:lnTo>
                  <a:close/>
                </a:path>
              </a:pathLst>
            </a:custGeom>
            <a:solidFill>
              <a:srgbClr val="000000"/>
            </a:solidFill>
          </p:spPr>
          <p:txBody>
            <a:bodyPr wrap="square" lIns="0" tIns="0" rIns="0" bIns="0" rtlCol="0"/>
            <a:lstStyle/>
            <a:p/>
          </p:txBody>
        </p:sp>
        <p:sp>
          <p:nvSpPr>
            <p:cNvPr id="30" name="object 30"/>
            <p:cNvSpPr/>
            <p:nvPr/>
          </p:nvSpPr>
          <p:spPr>
            <a:xfrm>
              <a:off x="3659886" y="2906267"/>
              <a:ext cx="290322" cy="329183"/>
            </a:xfrm>
            <a:prstGeom prst="rect">
              <a:avLst/>
            </a:prstGeom>
            <a:blipFill>
              <a:blip r:embed="rId4" cstate="print"/>
              <a:stretch>
                <a:fillRect/>
              </a:stretch>
            </a:blipFill>
          </p:spPr>
          <p:txBody>
            <a:bodyPr wrap="square" lIns="0" tIns="0" rIns="0" bIns="0" rtlCol="0"/>
            <a:lstStyle/>
            <a:p/>
          </p:txBody>
        </p:sp>
        <p:sp>
          <p:nvSpPr>
            <p:cNvPr id="31" name="object 31"/>
            <p:cNvSpPr/>
            <p:nvPr/>
          </p:nvSpPr>
          <p:spPr>
            <a:xfrm>
              <a:off x="3614165" y="3623309"/>
              <a:ext cx="0" cy="317500"/>
            </a:xfrm>
            <a:custGeom>
              <a:avLst/>
              <a:gdLst/>
              <a:ahLst/>
              <a:cxnLst/>
              <a:rect l="l" t="t" r="r" b="b"/>
              <a:pathLst>
                <a:path w="0" h="317500">
                  <a:moveTo>
                    <a:pt x="0" y="0"/>
                  </a:moveTo>
                  <a:lnTo>
                    <a:pt x="0" y="316992"/>
                  </a:lnTo>
                </a:path>
              </a:pathLst>
            </a:custGeom>
            <a:ln w="20574">
              <a:solidFill>
                <a:srgbClr val="000000"/>
              </a:solidFill>
            </a:ln>
          </p:spPr>
          <p:txBody>
            <a:bodyPr wrap="square" lIns="0" tIns="0" rIns="0" bIns="0" rtlCol="0"/>
            <a:lstStyle/>
            <a:p/>
          </p:txBody>
        </p:sp>
        <p:sp>
          <p:nvSpPr>
            <p:cNvPr id="32" name="object 32"/>
            <p:cNvSpPr/>
            <p:nvPr/>
          </p:nvSpPr>
          <p:spPr>
            <a:xfrm>
              <a:off x="3581399" y="3938777"/>
              <a:ext cx="66675" cy="66675"/>
            </a:xfrm>
            <a:custGeom>
              <a:avLst/>
              <a:gdLst/>
              <a:ahLst/>
              <a:cxnLst/>
              <a:rect l="l" t="t" r="r" b="b"/>
              <a:pathLst>
                <a:path w="66675" h="66675">
                  <a:moveTo>
                    <a:pt x="66294" y="0"/>
                  </a:moveTo>
                  <a:lnTo>
                    <a:pt x="0" y="0"/>
                  </a:lnTo>
                  <a:lnTo>
                    <a:pt x="33528" y="66294"/>
                  </a:lnTo>
                  <a:lnTo>
                    <a:pt x="66294" y="0"/>
                  </a:lnTo>
                  <a:close/>
                </a:path>
              </a:pathLst>
            </a:custGeom>
            <a:solidFill>
              <a:srgbClr val="000000"/>
            </a:solidFill>
          </p:spPr>
          <p:txBody>
            <a:bodyPr wrap="square" lIns="0" tIns="0" rIns="0" bIns="0" rtlCol="0"/>
            <a:lstStyle/>
            <a:p/>
          </p:txBody>
        </p:sp>
        <p:sp>
          <p:nvSpPr>
            <p:cNvPr id="33" name="object 33"/>
            <p:cNvSpPr/>
            <p:nvPr/>
          </p:nvSpPr>
          <p:spPr>
            <a:xfrm>
              <a:off x="6284213" y="3623309"/>
              <a:ext cx="0" cy="317500"/>
            </a:xfrm>
            <a:custGeom>
              <a:avLst/>
              <a:gdLst/>
              <a:ahLst/>
              <a:cxnLst/>
              <a:rect l="l" t="t" r="r" b="b"/>
              <a:pathLst>
                <a:path w="0" h="317500">
                  <a:moveTo>
                    <a:pt x="0" y="0"/>
                  </a:moveTo>
                  <a:lnTo>
                    <a:pt x="0" y="316992"/>
                  </a:lnTo>
                </a:path>
              </a:pathLst>
            </a:custGeom>
            <a:ln w="20574">
              <a:solidFill>
                <a:srgbClr val="000000"/>
              </a:solidFill>
            </a:ln>
          </p:spPr>
          <p:txBody>
            <a:bodyPr wrap="square" lIns="0" tIns="0" rIns="0" bIns="0" rtlCol="0"/>
            <a:lstStyle/>
            <a:p/>
          </p:txBody>
        </p:sp>
        <p:sp>
          <p:nvSpPr>
            <p:cNvPr id="34" name="object 34"/>
            <p:cNvSpPr/>
            <p:nvPr/>
          </p:nvSpPr>
          <p:spPr>
            <a:xfrm>
              <a:off x="6251448" y="3938777"/>
              <a:ext cx="66675" cy="66675"/>
            </a:xfrm>
            <a:custGeom>
              <a:avLst/>
              <a:gdLst/>
              <a:ahLst/>
              <a:cxnLst/>
              <a:rect l="l" t="t" r="r" b="b"/>
              <a:pathLst>
                <a:path w="66675" h="66675">
                  <a:moveTo>
                    <a:pt x="66294" y="0"/>
                  </a:moveTo>
                  <a:lnTo>
                    <a:pt x="0" y="0"/>
                  </a:lnTo>
                  <a:lnTo>
                    <a:pt x="33528" y="66294"/>
                  </a:lnTo>
                  <a:lnTo>
                    <a:pt x="66294" y="0"/>
                  </a:lnTo>
                  <a:close/>
                </a:path>
              </a:pathLst>
            </a:custGeom>
            <a:solidFill>
              <a:srgbClr val="000000"/>
            </a:solidFill>
          </p:spPr>
          <p:txBody>
            <a:bodyPr wrap="square" lIns="0" tIns="0" rIns="0" bIns="0" rtlCol="0"/>
            <a:lstStyle/>
            <a:p/>
          </p:txBody>
        </p:sp>
        <p:sp>
          <p:nvSpPr>
            <p:cNvPr id="35" name="object 35"/>
            <p:cNvSpPr/>
            <p:nvPr/>
          </p:nvSpPr>
          <p:spPr>
            <a:xfrm>
              <a:off x="1521713" y="4000500"/>
              <a:ext cx="2435352" cy="634746"/>
            </a:xfrm>
            <a:prstGeom prst="rect">
              <a:avLst/>
            </a:prstGeom>
            <a:blipFill>
              <a:blip r:embed="rId5" cstate="print"/>
              <a:stretch>
                <a:fillRect/>
              </a:stretch>
            </a:blipFill>
          </p:spPr>
          <p:txBody>
            <a:bodyPr wrap="square" lIns="0" tIns="0" rIns="0" bIns="0" rtlCol="0"/>
            <a:lstStyle/>
            <a:p/>
          </p:txBody>
        </p:sp>
        <p:sp>
          <p:nvSpPr>
            <p:cNvPr id="36" name="object 36"/>
            <p:cNvSpPr/>
            <p:nvPr/>
          </p:nvSpPr>
          <p:spPr>
            <a:xfrm>
              <a:off x="1563223" y="4763261"/>
              <a:ext cx="2407558" cy="181138"/>
            </a:xfrm>
            <a:prstGeom prst="rect">
              <a:avLst/>
            </a:prstGeom>
            <a:blipFill>
              <a:blip r:embed="rId6" cstate="print"/>
              <a:stretch>
                <a:fillRect/>
              </a:stretch>
            </a:blipFill>
          </p:spPr>
          <p:txBody>
            <a:bodyPr wrap="square" lIns="0" tIns="0" rIns="0" bIns="0" rtlCol="0"/>
            <a:lstStyle/>
            <a:p/>
          </p:txBody>
        </p:sp>
        <p:sp>
          <p:nvSpPr>
            <p:cNvPr id="37" name="object 37"/>
            <p:cNvSpPr/>
            <p:nvPr/>
          </p:nvSpPr>
          <p:spPr>
            <a:xfrm>
              <a:off x="1543811" y="4755641"/>
              <a:ext cx="2452370" cy="203200"/>
            </a:xfrm>
            <a:custGeom>
              <a:avLst/>
              <a:gdLst/>
              <a:ahLst/>
              <a:cxnLst/>
              <a:rect l="l" t="t" r="r" b="b"/>
              <a:pathLst>
                <a:path w="2452370" h="203200">
                  <a:moveTo>
                    <a:pt x="2452116" y="0"/>
                  </a:moveTo>
                  <a:lnTo>
                    <a:pt x="0" y="0"/>
                  </a:lnTo>
                  <a:lnTo>
                    <a:pt x="0" y="202691"/>
                  </a:lnTo>
                  <a:lnTo>
                    <a:pt x="2452116" y="202691"/>
                  </a:lnTo>
                  <a:lnTo>
                    <a:pt x="2452116" y="0"/>
                  </a:lnTo>
                  <a:close/>
                </a:path>
              </a:pathLst>
            </a:custGeom>
            <a:ln w="20574">
              <a:solidFill>
                <a:srgbClr val="FF0000"/>
              </a:solidFill>
            </a:ln>
          </p:spPr>
          <p:txBody>
            <a:bodyPr wrap="square" lIns="0" tIns="0" rIns="0" bIns="0" rtlCol="0"/>
            <a:lstStyle/>
            <a:p/>
          </p:txBody>
        </p:sp>
        <p:sp>
          <p:nvSpPr>
            <p:cNvPr id="38" name="object 38"/>
            <p:cNvSpPr/>
            <p:nvPr/>
          </p:nvSpPr>
          <p:spPr>
            <a:xfrm>
              <a:off x="4272011" y="4019030"/>
              <a:ext cx="2121168" cy="732801"/>
            </a:xfrm>
            <a:prstGeom prst="rect">
              <a:avLst/>
            </a:prstGeom>
            <a:blipFill>
              <a:blip r:embed="rId7" cstate="print"/>
              <a:stretch>
                <a:fillRect/>
              </a:stretch>
            </a:blipFill>
          </p:spPr>
          <p:txBody>
            <a:bodyPr wrap="square" lIns="0" tIns="0" rIns="0" bIns="0" rtlCol="0"/>
            <a:lstStyle/>
            <a:p/>
          </p:txBody>
        </p:sp>
        <p:sp>
          <p:nvSpPr>
            <p:cNvPr id="39" name="object 39"/>
            <p:cNvSpPr/>
            <p:nvPr/>
          </p:nvSpPr>
          <p:spPr>
            <a:xfrm>
              <a:off x="4267962" y="4168139"/>
              <a:ext cx="2125345" cy="163830"/>
            </a:xfrm>
            <a:custGeom>
              <a:avLst/>
              <a:gdLst/>
              <a:ahLst/>
              <a:cxnLst/>
              <a:rect l="l" t="t" r="r" b="b"/>
              <a:pathLst>
                <a:path w="2125345" h="163829">
                  <a:moveTo>
                    <a:pt x="2125218" y="0"/>
                  </a:moveTo>
                  <a:lnTo>
                    <a:pt x="0" y="0"/>
                  </a:lnTo>
                  <a:lnTo>
                    <a:pt x="0" y="163829"/>
                  </a:lnTo>
                  <a:lnTo>
                    <a:pt x="2125218" y="163829"/>
                  </a:lnTo>
                  <a:lnTo>
                    <a:pt x="2125218" y="0"/>
                  </a:lnTo>
                  <a:close/>
                </a:path>
              </a:pathLst>
            </a:custGeom>
            <a:ln w="20574">
              <a:solidFill>
                <a:srgbClr val="FF0000"/>
              </a:solidFill>
            </a:ln>
          </p:spPr>
          <p:txBody>
            <a:bodyPr wrap="square" lIns="0" tIns="0" rIns="0" bIns="0" rtlCol="0"/>
            <a:lstStyle/>
            <a:p/>
          </p:txBody>
        </p:sp>
        <p:sp>
          <p:nvSpPr>
            <p:cNvPr id="40" name="object 40"/>
            <p:cNvSpPr/>
            <p:nvPr/>
          </p:nvSpPr>
          <p:spPr>
            <a:xfrm>
              <a:off x="1652777" y="2697479"/>
              <a:ext cx="4631690" cy="925830"/>
            </a:xfrm>
            <a:custGeom>
              <a:avLst/>
              <a:gdLst/>
              <a:ahLst/>
              <a:cxnLst/>
              <a:rect l="l" t="t" r="r" b="b"/>
              <a:pathLst>
                <a:path w="4631690" h="925829">
                  <a:moveTo>
                    <a:pt x="0" y="0"/>
                  </a:moveTo>
                  <a:lnTo>
                    <a:pt x="0" y="925830"/>
                  </a:lnTo>
                  <a:lnTo>
                    <a:pt x="4631436" y="925830"/>
                  </a:lnTo>
                </a:path>
              </a:pathLst>
            </a:custGeom>
            <a:ln w="20574">
              <a:solidFill>
                <a:srgbClr val="000000"/>
              </a:solidFill>
            </a:ln>
          </p:spPr>
          <p:txBody>
            <a:bodyPr wrap="square" lIns="0" tIns="0" rIns="0" bIns="0" rtlCol="0"/>
            <a:lstStyle/>
            <a:p/>
          </p:txBody>
        </p:sp>
      </p:grpSp>
      <p:sp>
        <p:nvSpPr>
          <p:cNvPr id="41" name="object 41"/>
          <p:cNvSpPr txBox="1"/>
          <p:nvPr/>
        </p:nvSpPr>
        <p:spPr>
          <a:xfrm>
            <a:off x="743204" y="5591809"/>
            <a:ext cx="6275705" cy="3199765"/>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Creating an</a:t>
            </a:r>
            <a:r>
              <a:rPr dirty="0" sz="1300" b="1">
                <a:latin typeface="Arial"/>
                <a:cs typeface="Arial"/>
              </a:rPr>
              <a:t> </a:t>
            </a:r>
            <a:r>
              <a:rPr dirty="0" sz="1300" spc="15" b="1">
                <a:latin typeface="Courier New"/>
                <a:cs typeface="Courier New"/>
              </a:rPr>
              <a:t>INSTEAD</a:t>
            </a:r>
            <a:r>
              <a:rPr dirty="0" sz="1300" spc="-405" b="1">
                <a:latin typeface="Courier New"/>
                <a:cs typeface="Courier New"/>
              </a:rPr>
              <a:t> </a:t>
            </a:r>
            <a:r>
              <a:rPr dirty="0" sz="1300" spc="10" b="1">
                <a:latin typeface="Courier New"/>
                <a:cs typeface="Courier New"/>
              </a:rPr>
              <a:t>OF</a:t>
            </a:r>
            <a:r>
              <a:rPr dirty="0" sz="1300" spc="-409" b="1">
                <a:latin typeface="Courier New"/>
                <a:cs typeface="Courier New"/>
              </a:rPr>
              <a:t> </a:t>
            </a:r>
            <a:r>
              <a:rPr dirty="0" sz="1300" spc="5" b="1">
                <a:latin typeface="Arial"/>
                <a:cs typeface="Arial"/>
              </a:rPr>
              <a:t>Trigger</a:t>
            </a:r>
            <a:endParaRPr sz="1300">
              <a:latin typeface="Arial"/>
              <a:cs typeface="Arial"/>
            </a:endParaRPr>
          </a:p>
          <a:p>
            <a:pPr marL="137795" marR="5080">
              <a:lnSpc>
                <a:spcPct val="102099"/>
              </a:lnSpc>
              <a:spcBef>
                <a:spcPts val="385"/>
              </a:spcBef>
            </a:pPr>
            <a:r>
              <a:rPr dirty="0" sz="1300" spc="10">
                <a:latin typeface="Times New Roman"/>
                <a:cs typeface="Times New Roman"/>
              </a:rPr>
              <a:t>You </a:t>
            </a:r>
            <a:r>
              <a:rPr dirty="0" sz="1300" spc="5">
                <a:latin typeface="Times New Roman"/>
                <a:cs typeface="Times New Roman"/>
              </a:rPr>
              <a:t>can create an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 in </a:t>
            </a:r>
            <a:r>
              <a:rPr dirty="0" sz="1300">
                <a:latin typeface="Times New Roman"/>
                <a:cs typeface="Times New Roman"/>
              </a:rPr>
              <a:t>order </a:t>
            </a:r>
            <a:r>
              <a:rPr dirty="0" sz="1300" spc="5">
                <a:latin typeface="Times New Roman"/>
                <a:cs typeface="Times New Roman"/>
              </a:rPr>
              <a:t>to </a:t>
            </a:r>
            <a:r>
              <a:rPr dirty="0" sz="1300" spc="10">
                <a:latin typeface="Times New Roman"/>
                <a:cs typeface="Times New Roman"/>
              </a:rPr>
              <a:t>maintain </a:t>
            </a:r>
            <a:r>
              <a:rPr dirty="0" sz="1300" spc="5">
                <a:latin typeface="Times New Roman"/>
                <a:cs typeface="Times New Roman"/>
              </a:rPr>
              <a:t>the </a:t>
            </a:r>
            <a:r>
              <a:rPr dirty="0" sz="1300" spc="10">
                <a:latin typeface="Times New Roman"/>
                <a:cs typeface="Times New Roman"/>
              </a:rPr>
              <a:t>base </a:t>
            </a:r>
            <a:r>
              <a:rPr dirty="0" sz="1300" spc="5">
                <a:latin typeface="Times New Roman"/>
                <a:cs typeface="Times New Roman"/>
              </a:rPr>
              <a:t>tables </a:t>
            </a:r>
            <a:r>
              <a:rPr dirty="0" sz="1300" spc="10">
                <a:latin typeface="Times New Roman"/>
                <a:cs typeface="Times New Roman"/>
              </a:rPr>
              <a:t>on </a:t>
            </a:r>
            <a:r>
              <a:rPr dirty="0" sz="1300" spc="5">
                <a:latin typeface="Times New Roman"/>
                <a:cs typeface="Times New Roman"/>
              </a:rPr>
              <a:t>which a  view is based. </a:t>
            </a:r>
            <a:r>
              <a:rPr dirty="0" sz="1300" spc="10">
                <a:latin typeface="Times New Roman"/>
                <a:cs typeface="Times New Roman"/>
              </a:rPr>
              <a:t>The </a:t>
            </a:r>
            <a:r>
              <a:rPr dirty="0" sz="1300" spc="5">
                <a:latin typeface="Times New Roman"/>
                <a:cs typeface="Times New Roman"/>
              </a:rPr>
              <a:t>example illustrates an </a:t>
            </a:r>
            <a:r>
              <a:rPr dirty="0" sz="1300" spc="10">
                <a:latin typeface="Times New Roman"/>
                <a:cs typeface="Times New Roman"/>
              </a:rPr>
              <a:t>employee </a:t>
            </a:r>
            <a:r>
              <a:rPr dirty="0" sz="1300" spc="5">
                <a:latin typeface="Times New Roman"/>
                <a:cs typeface="Times New Roman"/>
              </a:rPr>
              <a:t>being inserted into </a:t>
            </a:r>
            <a:r>
              <a:rPr dirty="0" sz="1300" spc="10">
                <a:latin typeface="Times New Roman"/>
                <a:cs typeface="Times New Roman"/>
              </a:rPr>
              <a:t>view  </a:t>
            </a:r>
            <a:r>
              <a:rPr dirty="0" sz="1300" spc="15">
                <a:latin typeface="Courier New"/>
                <a:cs typeface="Courier New"/>
              </a:rPr>
              <a:t>EMP_DETAILS</a:t>
            </a:r>
            <a:r>
              <a:rPr dirty="0" sz="1300" spc="15">
                <a:latin typeface="Times New Roman"/>
                <a:cs typeface="Times New Roman"/>
              </a:rPr>
              <a:t>, </a:t>
            </a:r>
            <a:r>
              <a:rPr dirty="0" sz="1300" spc="10">
                <a:latin typeface="Times New Roman"/>
                <a:cs typeface="Times New Roman"/>
              </a:rPr>
              <a:t>whose </a:t>
            </a:r>
            <a:r>
              <a:rPr dirty="0" sz="1300" spc="5">
                <a:latin typeface="Times New Roman"/>
                <a:cs typeface="Times New Roman"/>
              </a:rPr>
              <a:t>query is based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EMPLOYEES </a:t>
            </a:r>
            <a:r>
              <a:rPr dirty="0" sz="1300" spc="5">
                <a:latin typeface="Times New Roman"/>
                <a:cs typeface="Times New Roman"/>
              </a:rPr>
              <a:t>and </a:t>
            </a:r>
            <a:r>
              <a:rPr dirty="0" sz="1300" spc="15">
                <a:latin typeface="Courier New"/>
                <a:cs typeface="Courier New"/>
              </a:rPr>
              <a:t>DEPARTMENTS </a:t>
            </a:r>
            <a:r>
              <a:rPr dirty="0" sz="1300" spc="5">
                <a:latin typeface="Times New Roman"/>
                <a:cs typeface="Times New Roman"/>
              </a:rPr>
              <a:t>tables.  </a:t>
            </a:r>
            <a:r>
              <a:rPr dirty="0" sz="1300" spc="10">
                <a:latin typeface="Times New Roman"/>
                <a:cs typeface="Times New Roman"/>
              </a:rPr>
              <a:t>The </a:t>
            </a:r>
            <a:r>
              <a:rPr dirty="0" sz="1300" spc="15">
                <a:latin typeface="Courier New"/>
                <a:cs typeface="Courier New"/>
              </a:rPr>
              <a:t>NEW_EMP_DEPT</a:t>
            </a:r>
            <a:r>
              <a:rPr dirty="0" sz="1300" spc="-455">
                <a:latin typeface="Courier New"/>
                <a:cs typeface="Courier New"/>
              </a:rPr>
              <a:t> </a:t>
            </a:r>
            <a:r>
              <a:rPr dirty="0" sz="1300" spc="15">
                <a:latin typeface="Times New Roman"/>
                <a:cs typeface="Times New Roman"/>
              </a:rPr>
              <a:t>(</a:t>
            </a:r>
            <a:r>
              <a:rPr dirty="0" sz="1300" spc="15">
                <a:latin typeface="Courier New"/>
                <a:cs typeface="Courier New"/>
              </a:rPr>
              <a:t>INSTEAD</a:t>
            </a:r>
            <a:r>
              <a:rPr dirty="0" sz="1300" spc="25">
                <a:latin typeface="Courier New"/>
                <a:cs typeface="Courier New"/>
              </a:rPr>
              <a:t> </a:t>
            </a:r>
            <a:r>
              <a:rPr dirty="0" sz="1300" spc="10">
                <a:latin typeface="Courier New"/>
                <a:cs typeface="Courier New"/>
              </a:rPr>
              <a:t>OF</a:t>
            </a:r>
            <a:r>
              <a:rPr dirty="0" sz="1300" spc="10">
                <a:latin typeface="Times New Roman"/>
                <a:cs typeface="Times New Roman"/>
              </a:rPr>
              <a:t>)</a:t>
            </a:r>
            <a:r>
              <a:rPr dirty="0" sz="1300">
                <a:latin typeface="Times New Roman"/>
                <a:cs typeface="Times New Roman"/>
              </a:rPr>
              <a:t> </a:t>
            </a:r>
            <a:r>
              <a:rPr dirty="0" sz="1300" spc="5">
                <a:latin typeface="Times New Roman"/>
                <a:cs typeface="Times New Roman"/>
              </a:rPr>
              <a:t>trigger </a:t>
            </a:r>
            <a:r>
              <a:rPr dirty="0" sz="1300" spc="10">
                <a:latin typeface="Times New Roman"/>
                <a:cs typeface="Times New Roman"/>
              </a:rPr>
              <a:t>executes </a:t>
            </a:r>
            <a:r>
              <a:rPr dirty="0" sz="1300" spc="5">
                <a:latin typeface="Times New Roman"/>
                <a:cs typeface="Times New Roman"/>
              </a:rPr>
              <a:t>in place</a:t>
            </a:r>
            <a:r>
              <a:rPr dirty="0" sz="1300" spc="15">
                <a:latin typeface="Times New Roman"/>
                <a:cs typeface="Times New Roman"/>
              </a:rPr>
              <a:t> </a:t>
            </a:r>
            <a:r>
              <a:rPr dirty="0" sz="1300" spc="5">
                <a:latin typeface="Times New Roman"/>
                <a:cs typeface="Times New Roman"/>
              </a:rPr>
              <a:t>of</a:t>
            </a:r>
            <a:r>
              <a:rPr dirty="0" sz="130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INSERT</a:t>
            </a:r>
            <a:r>
              <a:rPr dirty="0" sz="1300" spc="-450">
                <a:latin typeface="Courier New"/>
                <a:cs typeface="Courier New"/>
              </a:rPr>
              <a:t> </a:t>
            </a:r>
            <a:r>
              <a:rPr dirty="0" sz="1300" spc="5">
                <a:latin typeface="Times New Roman"/>
                <a:cs typeface="Times New Roman"/>
              </a:rPr>
              <a:t>operation  that causes the trigger to fire. </a:t>
            </a:r>
            <a:r>
              <a:rPr dirty="0" sz="1300" spc="10">
                <a:latin typeface="Times New Roman"/>
                <a:cs typeface="Times New Roman"/>
              </a:rPr>
              <a:t>The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 then issues the appropriate  </a:t>
            </a:r>
            <a:r>
              <a:rPr dirty="0" sz="1300" spc="10">
                <a:latin typeface="Courier New"/>
                <a:cs typeface="Courier New"/>
              </a:rPr>
              <a:t>INSERT </a:t>
            </a:r>
            <a:r>
              <a:rPr dirty="0" sz="1300" spc="10">
                <a:latin typeface="Times New Roman"/>
                <a:cs typeface="Times New Roman"/>
              </a:rPr>
              <a:t>and </a:t>
            </a:r>
            <a:r>
              <a:rPr dirty="0" sz="1300" spc="15">
                <a:latin typeface="Courier New"/>
                <a:cs typeface="Courier New"/>
              </a:rPr>
              <a:t>UPDATE </a:t>
            </a:r>
            <a:r>
              <a:rPr dirty="0" sz="1300" spc="5">
                <a:latin typeface="Times New Roman"/>
                <a:cs typeface="Times New Roman"/>
              </a:rPr>
              <a:t>to the </a:t>
            </a:r>
            <a:r>
              <a:rPr dirty="0" sz="1300" spc="10">
                <a:latin typeface="Times New Roman"/>
                <a:cs typeface="Times New Roman"/>
              </a:rPr>
              <a:t>base </a:t>
            </a:r>
            <a:r>
              <a:rPr dirty="0" sz="1300" spc="5">
                <a:latin typeface="Times New Roman"/>
                <a:cs typeface="Times New Roman"/>
              </a:rPr>
              <a:t>tables used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EMP_DETAILS </a:t>
            </a:r>
            <a:r>
              <a:rPr dirty="0" sz="1300" spc="5">
                <a:latin typeface="Times New Roman"/>
                <a:cs typeface="Times New Roman"/>
              </a:rPr>
              <a:t>view. Therefore,  instead of inserting the new employee record into the </a:t>
            </a:r>
            <a:r>
              <a:rPr dirty="0" sz="1300" spc="15">
                <a:latin typeface="Courier New"/>
                <a:cs typeface="Courier New"/>
              </a:rPr>
              <a:t>EMPLOYEES </a:t>
            </a:r>
            <a:r>
              <a:rPr dirty="0" sz="1300" spc="5">
                <a:latin typeface="Times New Roman"/>
                <a:cs typeface="Times New Roman"/>
              </a:rPr>
              <a:t>table, the following  actions take</a:t>
            </a:r>
            <a:r>
              <a:rPr dirty="0" sz="1300">
                <a:latin typeface="Times New Roman"/>
                <a:cs typeface="Times New Roman"/>
              </a:rPr>
              <a:t> </a:t>
            </a:r>
            <a:r>
              <a:rPr dirty="0" sz="1300" spc="5">
                <a:latin typeface="Times New Roman"/>
                <a:cs typeface="Times New Roman"/>
              </a:rPr>
              <a:t>place:</a:t>
            </a:r>
            <a:endParaRPr sz="1300">
              <a:latin typeface="Times New Roman"/>
              <a:cs typeface="Times New Roman"/>
            </a:endParaRPr>
          </a:p>
          <a:p>
            <a:pPr marL="515620" indent="-252095">
              <a:lnSpc>
                <a:spcPts val="1500"/>
              </a:lnSpc>
              <a:buAutoNum type="arabicPeriod"/>
              <a:tabLst>
                <a:tab pos="515620" algn="l"/>
              </a:tabLst>
            </a:pPr>
            <a:r>
              <a:rPr dirty="0" sz="1300" spc="10">
                <a:latin typeface="Times New Roman"/>
                <a:cs typeface="Times New Roman"/>
              </a:rPr>
              <a:t>The</a:t>
            </a:r>
            <a:r>
              <a:rPr dirty="0" sz="1300" spc="5">
                <a:latin typeface="Times New Roman"/>
                <a:cs typeface="Times New Roman"/>
              </a:rPr>
              <a:t> </a:t>
            </a:r>
            <a:r>
              <a:rPr dirty="0" sz="1300" spc="15">
                <a:latin typeface="Courier New"/>
                <a:cs typeface="Courier New"/>
              </a:rPr>
              <a:t>NEW_EMP_DEPT</a:t>
            </a:r>
            <a:r>
              <a:rPr dirty="0" sz="1300" spc="-445">
                <a:latin typeface="Courier New"/>
                <a:cs typeface="Courier New"/>
              </a:rPr>
              <a:t> </a:t>
            </a:r>
            <a:r>
              <a:rPr dirty="0" sz="1300" spc="15">
                <a:latin typeface="Courier New"/>
                <a:cs typeface="Courier New"/>
              </a:rPr>
              <a:t>INSTEAD</a:t>
            </a:r>
            <a:r>
              <a:rPr dirty="0" sz="1300" spc="20">
                <a:latin typeface="Courier New"/>
                <a:cs typeface="Courier New"/>
              </a:rPr>
              <a:t> </a:t>
            </a:r>
            <a:r>
              <a:rPr dirty="0" sz="1300" spc="10">
                <a:latin typeface="Courier New"/>
                <a:cs typeface="Courier New"/>
              </a:rPr>
              <a:t>OF</a:t>
            </a:r>
            <a:r>
              <a:rPr dirty="0" sz="1300" spc="-450">
                <a:latin typeface="Courier New"/>
                <a:cs typeface="Courier New"/>
              </a:rPr>
              <a:t> </a:t>
            </a:r>
            <a:r>
              <a:rPr dirty="0" sz="1300" spc="5">
                <a:latin typeface="Times New Roman"/>
                <a:cs typeface="Times New Roman"/>
              </a:rPr>
              <a:t>trigger fires.</a:t>
            </a:r>
            <a:endParaRPr sz="1300">
              <a:latin typeface="Times New Roman"/>
              <a:cs typeface="Times New Roman"/>
            </a:endParaRPr>
          </a:p>
          <a:p>
            <a:pPr marL="514984" indent="-252095">
              <a:lnSpc>
                <a:spcPct val="100000"/>
              </a:lnSpc>
              <a:spcBef>
                <a:spcPts val="25"/>
              </a:spcBef>
              <a:buAutoNum type="arabicPeriod"/>
              <a:tabLst>
                <a:tab pos="515620" algn="l"/>
              </a:tabLst>
            </a:pPr>
            <a:r>
              <a:rPr dirty="0" sz="1300" spc="10">
                <a:latin typeface="Times New Roman"/>
                <a:cs typeface="Times New Roman"/>
              </a:rPr>
              <a:t>A row </a:t>
            </a:r>
            <a:r>
              <a:rPr dirty="0" sz="1300" spc="5">
                <a:latin typeface="Times New Roman"/>
                <a:cs typeface="Times New Roman"/>
              </a:rPr>
              <a:t>is inserted into the </a:t>
            </a:r>
            <a:r>
              <a:rPr dirty="0" sz="1300" spc="15">
                <a:latin typeface="Courier New"/>
                <a:cs typeface="Courier New"/>
              </a:rPr>
              <a:t>NEW_EMPS</a:t>
            </a:r>
            <a:r>
              <a:rPr dirty="0" sz="1300" spc="-459">
                <a:latin typeface="Courier New"/>
                <a:cs typeface="Courier New"/>
              </a:rPr>
              <a:t> </a:t>
            </a:r>
            <a:r>
              <a:rPr dirty="0" sz="1300" spc="5">
                <a:latin typeface="Times New Roman"/>
                <a:cs typeface="Times New Roman"/>
              </a:rPr>
              <a:t>table.</a:t>
            </a:r>
            <a:endParaRPr sz="1300">
              <a:latin typeface="Times New Roman"/>
              <a:cs typeface="Times New Roman"/>
            </a:endParaRPr>
          </a:p>
          <a:p>
            <a:pPr marL="515620" indent="-252095">
              <a:lnSpc>
                <a:spcPct val="100000"/>
              </a:lnSpc>
              <a:spcBef>
                <a:spcPts val="25"/>
              </a:spcBef>
              <a:buAutoNum type="arabicPeriod"/>
              <a:tabLst>
                <a:tab pos="515620" algn="l"/>
              </a:tabLst>
            </a:pPr>
            <a:r>
              <a:rPr dirty="0" sz="1300" spc="10">
                <a:latin typeface="Times New Roman"/>
                <a:cs typeface="Times New Roman"/>
              </a:rPr>
              <a:t>The </a:t>
            </a:r>
            <a:r>
              <a:rPr dirty="0" sz="1300" spc="15">
                <a:latin typeface="Courier New"/>
                <a:cs typeface="Courier New"/>
              </a:rPr>
              <a:t>DEPT_SAL</a:t>
            </a:r>
            <a:r>
              <a:rPr dirty="0" sz="1300" spc="-455">
                <a:latin typeface="Courier New"/>
                <a:cs typeface="Courier New"/>
              </a:rPr>
              <a:t> </a:t>
            </a:r>
            <a:r>
              <a:rPr dirty="0" sz="1300" spc="10">
                <a:latin typeface="Times New Roman"/>
                <a:cs typeface="Times New Roman"/>
              </a:rPr>
              <a:t>column </a:t>
            </a:r>
            <a:r>
              <a:rPr dirty="0" sz="1300" spc="5">
                <a:latin typeface="Times New Roman"/>
                <a:cs typeface="Times New Roman"/>
              </a:rPr>
              <a:t>of the </a:t>
            </a:r>
            <a:r>
              <a:rPr dirty="0" sz="1300" spc="15">
                <a:latin typeface="Courier New"/>
                <a:cs typeface="Courier New"/>
              </a:rPr>
              <a:t>NEW_DEPTS</a:t>
            </a:r>
            <a:r>
              <a:rPr dirty="0" sz="1300" spc="-440">
                <a:latin typeface="Courier New"/>
                <a:cs typeface="Courier New"/>
              </a:rPr>
              <a:t> </a:t>
            </a:r>
            <a:r>
              <a:rPr dirty="0" sz="1300" spc="5">
                <a:latin typeface="Times New Roman"/>
                <a:cs typeface="Times New Roman"/>
              </a:rPr>
              <a:t>table is updated. </a:t>
            </a:r>
            <a:r>
              <a:rPr dirty="0" sz="1300" spc="10">
                <a:latin typeface="Times New Roman"/>
                <a:cs typeface="Times New Roman"/>
              </a:rPr>
              <a:t>The</a:t>
            </a:r>
            <a:r>
              <a:rPr dirty="0" sz="1300" spc="5">
                <a:latin typeface="Times New Roman"/>
                <a:cs typeface="Times New Roman"/>
              </a:rPr>
              <a:t> salary</a:t>
            </a:r>
            <a:r>
              <a:rPr dirty="0" sz="1300" spc="10">
                <a:latin typeface="Times New Roman"/>
                <a:cs typeface="Times New Roman"/>
              </a:rPr>
              <a:t> </a:t>
            </a:r>
            <a:r>
              <a:rPr dirty="0" sz="1300" spc="5">
                <a:latin typeface="Times New Roman"/>
                <a:cs typeface="Times New Roman"/>
              </a:rPr>
              <a:t>value</a:t>
            </a:r>
            <a:endParaRPr sz="1300">
              <a:latin typeface="Times New Roman"/>
              <a:cs typeface="Times New Roman"/>
            </a:endParaRPr>
          </a:p>
          <a:p>
            <a:pPr marL="515620" marR="72390" indent="-635">
              <a:lnSpc>
                <a:spcPct val="101499"/>
              </a:lnSpc>
              <a:spcBef>
                <a:spcPts val="70"/>
              </a:spcBef>
            </a:pPr>
            <a:r>
              <a:rPr dirty="0" sz="1300" spc="5">
                <a:latin typeface="Times New Roman"/>
                <a:cs typeface="Times New Roman"/>
              </a:rPr>
              <a:t>supplied for the </a:t>
            </a:r>
            <a:r>
              <a:rPr dirty="0" sz="1300" spc="10">
                <a:latin typeface="Times New Roman"/>
                <a:cs typeface="Times New Roman"/>
              </a:rPr>
              <a:t>new employee </a:t>
            </a:r>
            <a:r>
              <a:rPr dirty="0" sz="1300" spc="5">
                <a:latin typeface="Times New Roman"/>
                <a:cs typeface="Times New Roman"/>
              </a:rPr>
              <a:t>is added to the existing total salary of the department  to which the </a:t>
            </a:r>
            <a:r>
              <a:rPr dirty="0" sz="1300" spc="10">
                <a:latin typeface="Times New Roman"/>
                <a:cs typeface="Times New Roman"/>
              </a:rPr>
              <a:t>new employee </a:t>
            </a:r>
            <a:r>
              <a:rPr dirty="0" sz="1300" spc="5">
                <a:latin typeface="Times New Roman"/>
                <a:cs typeface="Times New Roman"/>
              </a:rPr>
              <a:t>has been</a:t>
            </a:r>
            <a:r>
              <a:rPr dirty="0" sz="1300" spc="-5">
                <a:latin typeface="Times New Roman"/>
                <a:cs typeface="Times New Roman"/>
              </a:rPr>
              <a:t> </a:t>
            </a:r>
            <a:r>
              <a:rPr dirty="0" sz="1300" spc="5">
                <a:latin typeface="Times New Roman"/>
                <a:cs typeface="Times New Roman"/>
              </a:rPr>
              <a:t>assigned.</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code for this scenario is </a:t>
            </a:r>
            <a:r>
              <a:rPr dirty="0" sz="1300" spc="10">
                <a:latin typeface="Times New Roman"/>
                <a:cs typeface="Times New Roman"/>
              </a:rPr>
              <a:t>shown </a:t>
            </a:r>
            <a:r>
              <a:rPr dirty="0" sz="1300" spc="5">
                <a:latin typeface="Times New Roman"/>
                <a:cs typeface="Times New Roman"/>
              </a:rPr>
              <a:t>in the next </a:t>
            </a:r>
            <a:r>
              <a:rPr dirty="0" sz="1300" spc="10">
                <a:latin typeface="Times New Roman"/>
                <a:cs typeface="Times New Roman"/>
              </a:rPr>
              <a:t>few</a:t>
            </a:r>
            <a:r>
              <a:rPr dirty="0" sz="1300">
                <a:latin typeface="Times New Roman"/>
                <a:cs typeface="Times New Roman"/>
              </a:rPr>
              <a:t> </a:t>
            </a:r>
            <a:r>
              <a:rPr dirty="0" sz="1300" spc="5">
                <a:latin typeface="Times New Roman"/>
                <a:cs typeface="Times New Roman"/>
              </a:rPr>
              <a:t>pages.</a:t>
            </a:r>
            <a:endParaRPr sz="1300">
              <a:latin typeface="Times New Roman"/>
              <a:cs typeface="Times New Roman"/>
            </a:endParaRPr>
          </a:p>
        </p:txBody>
      </p:sp>
      <p:sp>
        <p:nvSpPr>
          <p:cNvPr id="43" name="object 43"/>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44" name="object 4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21</a:t>
            </a:r>
            <a:endParaRPr baseline="-18518" sz="1800">
              <a:latin typeface="Arial"/>
              <a:cs typeface="Arial"/>
            </a:endParaRPr>
          </a:p>
        </p:txBody>
      </p:sp>
      <p:sp>
        <p:nvSpPr>
          <p:cNvPr id="45" name="object 4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8"/>
              </a:rPr>
              <a:t>OracleWDP_ww@oracle.com</a:t>
            </a:r>
            <a:r>
              <a:rPr dirty="0" sz="800" spc="-55">
                <a:latin typeface="Garuda"/>
                <a:cs typeface="Garuda"/>
                <a:hlinkClick r:id="rId8"/>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2" name="object 4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Arial"/>
                <a:cs typeface="Arial"/>
              </a:rPr>
              <a:t>Creating an</a:t>
            </a:r>
            <a:r>
              <a:rPr dirty="0" sz="2000" b="1">
                <a:latin typeface="Arial"/>
                <a:cs typeface="Arial"/>
              </a:rPr>
              <a:t> </a:t>
            </a:r>
            <a:r>
              <a:rPr dirty="0" sz="2000" spc="-5" b="1">
                <a:latin typeface="Courier New"/>
                <a:cs typeface="Courier New"/>
              </a:rPr>
              <a:t>INSTEAD</a:t>
            </a:r>
            <a:r>
              <a:rPr dirty="0" sz="2000" spc="-655" b="1">
                <a:latin typeface="Courier New"/>
                <a:cs typeface="Courier New"/>
              </a:rPr>
              <a:t> </a:t>
            </a:r>
            <a:r>
              <a:rPr dirty="0" sz="2000" spc="-5" b="1">
                <a:latin typeface="Courier New"/>
                <a:cs typeface="Courier New"/>
              </a:rPr>
              <a:t>OF</a:t>
            </a:r>
            <a:r>
              <a:rPr dirty="0" sz="2000" spc="-660" b="1">
                <a:latin typeface="Courier New"/>
                <a:cs typeface="Courier New"/>
              </a:rPr>
              <a:t> </a:t>
            </a:r>
            <a:r>
              <a:rPr dirty="0" sz="2000" spc="-5" b="1">
                <a:latin typeface="Arial"/>
                <a:cs typeface="Arial"/>
              </a:rPr>
              <a:t>Trigger</a:t>
            </a:r>
            <a:endParaRPr sz="2000">
              <a:latin typeface="Arial"/>
              <a:cs typeface="Arial"/>
            </a:endParaRPr>
          </a:p>
          <a:p>
            <a:pPr>
              <a:lnSpc>
                <a:spcPct val="100000"/>
              </a:lnSpc>
            </a:pPr>
            <a:endParaRPr sz="2300">
              <a:latin typeface="Arial"/>
              <a:cs typeface="Arial"/>
            </a:endParaRPr>
          </a:p>
          <a:p>
            <a:pPr>
              <a:lnSpc>
                <a:spcPct val="100000"/>
              </a:lnSpc>
              <a:spcBef>
                <a:spcPts val="50"/>
              </a:spcBef>
            </a:pPr>
            <a:endParaRPr sz="1900">
              <a:latin typeface="Arial"/>
              <a:cs typeface="Arial"/>
            </a:endParaRPr>
          </a:p>
          <a:p>
            <a:pPr marL="626745">
              <a:lnSpc>
                <a:spcPct val="100000"/>
              </a:lnSpc>
            </a:pPr>
            <a:r>
              <a:rPr dirty="0" sz="1550" spc="10" b="1">
                <a:latin typeface="Arial"/>
                <a:cs typeface="Arial"/>
              </a:rPr>
              <a:t>Use</a:t>
            </a:r>
            <a:r>
              <a:rPr dirty="0" sz="1550" b="1">
                <a:latin typeface="Arial"/>
                <a:cs typeface="Arial"/>
              </a:rPr>
              <a:t> </a:t>
            </a:r>
            <a:r>
              <a:rPr dirty="0" sz="1550" spc="10" b="1">
                <a:latin typeface="Courier New"/>
                <a:cs typeface="Courier New"/>
              </a:rPr>
              <a:t>INSTEAD</a:t>
            </a:r>
            <a:r>
              <a:rPr dirty="0" sz="1550" spc="-490" b="1">
                <a:latin typeface="Courier New"/>
                <a:cs typeface="Courier New"/>
              </a:rPr>
              <a:t> </a:t>
            </a:r>
            <a:r>
              <a:rPr dirty="0" sz="1550" spc="15" b="1">
                <a:latin typeface="Courier New"/>
                <a:cs typeface="Courier New"/>
              </a:rPr>
              <a:t>OF</a:t>
            </a:r>
            <a:r>
              <a:rPr dirty="0" sz="1550" spc="-490" b="1">
                <a:latin typeface="Courier New"/>
                <a:cs typeface="Courier New"/>
              </a:rPr>
              <a:t> </a:t>
            </a:r>
            <a:r>
              <a:rPr dirty="0" sz="1550" spc="10" b="1">
                <a:latin typeface="Arial"/>
                <a:cs typeface="Arial"/>
              </a:rPr>
              <a:t>to perform </a:t>
            </a:r>
            <a:r>
              <a:rPr dirty="0" sz="1550" spc="15" b="1">
                <a:latin typeface="Arial"/>
                <a:cs typeface="Arial"/>
              </a:rPr>
              <a:t>DML</a:t>
            </a:r>
            <a:r>
              <a:rPr dirty="0" sz="1550" spc="10" b="1">
                <a:latin typeface="Arial"/>
                <a:cs typeface="Arial"/>
              </a:rPr>
              <a:t> on complex</a:t>
            </a:r>
            <a:r>
              <a:rPr dirty="0" sz="1550" spc="5" b="1">
                <a:latin typeface="Arial"/>
                <a:cs typeface="Arial"/>
              </a:rPr>
              <a:t> </a:t>
            </a:r>
            <a:r>
              <a:rPr dirty="0" sz="1550" spc="10" b="1">
                <a:latin typeface="Arial"/>
                <a:cs typeface="Arial"/>
              </a:rPr>
              <a:t>views:</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2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22</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083307"/>
            <a:ext cx="5105400" cy="2887980"/>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75"/>
              </a:lnSpc>
              <a:spcBef>
                <a:spcPts val="55"/>
              </a:spcBef>
            </a:pPr>
            <a:r>
              <a:rPr dirty="0" sz="1300" spc="-15" b="1">
                <a:latin typeface="Courier New"/>
                <a:cs typeface="Courier New"/>
              </a:rPr>
              <a:t>CREATE TABLE new_emps</a:t>
            </a:r>
            <a:r>
              <a:rPr dirty="0" sz="1300" spc="-40" b="1">
                <a:latin typeface="Courier New"/>
                <a:cs typeface="Courier New"/>
              </a:rPr>
              <a:t> </a:t>
            </a:r>
            <a:r>
              <a:rPr dirty="0" sz="1300" spc="-20" b="1">
                <a:latin typeface="Courier New"/>
                <a:cs typeface="Courier New"/>
              </a:rPr>
              <a:t>AS</a:t>
            </a:r>
            <a:endParaRPr sz="1300">
              <a:latin typeface="Courier New"/>
              <a:cs typeface="Courier New"/>
            </a:endParaRPr>
          </a:p>
          <a:p>
            <a:pPr marL="173355" marR="139065">
              <a:lnSpc>
                <a:spcPts val="1400"/>
              </a:lnSpc>
              <a:spcBef>
                <a:spcPts val="95"/>
              </a:spcBef>
            </a:pPr>
            <a:r>
              <a:rPr dirty="0" sz="1300" spc="-15" b="1">
                <a:latin typeface="Courier New"/>
                <a:cs typeface="Courier New"/>
              </a:rPr>
              <a:t>SELECT </a:t>
            </a:r>
            <a:r>
              <a:rPr dirty="0" sz="1300" spc="-20" b="1">
                <a:latin typeface="Courier New"/>
                <a:cs typeface="Courier New"/>
              </a:rPr>
              <a:t>employee_id,last_name,salary,department_id  </a:t>
            </a:r>
            <a:r>
              <a:rPr dirty="0" sz="1300" spc="-15" b="1">
                <a:latin typeface="Courier New"/>
                <a:cs typeface="Courier New"/>
              </a:rPr>
              <a:t>FROM</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76200">
              <a:lnSpc>
                <a:spcPts val="1475"/>
              </a:lnSpc>
              <a:spcBef>
                <a:spcPts val="1055"/>
              </a:spcBef>
            </a:pPr>
            <a:r>
              <a:rPr dirty="0" sz="1300" spc="-15" b="1">
                <a:latin typeface="Courier New"/>
                <a:cs typeface="Courier New"/>
              </a:rPr>
              <a:t>CREATE TABLE new_depts</a:t>
            </a:r>
            <a:r>
              <a:rPr dirty="0" sz="1300" spc="-40" b="1">
                <a:latin typeface="Courier New"/>
                <a:cs typeface="Courier New"/>
              </a:rPr>
              <a:t> </a:t>
            </a:r>
            <a:r>
              <a:rPr dirty="0" sz="1300" spc="-20" b="1">
                <a:latin typeface="Courier New"/>
                <a:cs typeface="Courier New"/>
              </a:rPr>
              <a:t>AS</a:t>
            </a:r>
            <a:endParaRPr sz="1300">
              <a:latin typeface="Courier New"/>
              <a:cs typeface="Courier New"/>
            </a:endParaRPr>
          </a:p>
          <a:p>
            <a:pPr marL="856615" marR="920115" indent="-683895">
              <a:lnSpc>
                <a:spcPts val="1400"/>
              </a:lnSpc>
              <a:spcBef>
                <a:spcPts val="95"/>
              </a:spcBef>
            </a:pPr>
            <a:r>
              <a:rPr dirty="0" sz="1300" spc="-15" b="1">
                <a:latin typeface="Courier New"/>
                <a:cs typeface="Courier New"/>
              </a:rPr>
              <a:t>SELECT </a:t>
            </a:r>
            <a:r>
              <a:rPr dirty="0" sz="1300" spc="-20" b="1">
                <a:latin typeface="Courier New"/>
                <a:cs typeface="Courier New"/>
              </a:rPr>
              <a:t>d.department_id,d.department_name,  sum(e.salary)</a:t>
            </a:r>
            <a:r>
              <a:rPr dirty="0" sz="1300" spc="-25" b="1">
                <a:latin typeface="Courier New"/>
                <a:cs typeface="Courier New"/>
              </a:rPr>
              <a:t> </a:t>
            </a:r>
            <a:r>
              <a:rPr dirty="0" sz="1300" spc="-20" b="1">
                <a:latin typeface="Courier New"/>
                <a:cs typeface="Courier New"/>
              </a:rPr>
              <a:t>dept_sal</a:t>
            </a:r>
            <a:endParaRPr sz="1300">
              <a:latin typeface="Courier New"/>
              <a:cs typeface="Courier New"/>
            </a:endParaRPr>
          </a:p>
          <a:p>
            <a:pPr marL="173355">
              <a:lnSpc>
                <a:spcPts val="1290"/>
              </a:lnSpc>
            </a:pPr>
            <a:r>
              <a:rPr dirty="0" sz="1300" spc="-15" b="1">
                <a:latin typeface="Courier New"/>
                <a:cs typeface="Courier New"/>
              </a:rPr>
              <a:t>FROM employees e, </a:t>
            </a:r>
            <a:r>
              <a:rPr dirty="0" sz="1300" spc="-20" b="1">
                <a:latin typeface="Courier New"/>
                <a:cs typeface="Courier New"/>
              </a:rPr>
              <a:t>departments</a:t>
            </a:r>
            <a:r>
              <a:rPr dirty="0" sz="1300" spc="-45" b="1">
                <a:latin typeface="Courier New"/>
                <a:cs typeface="Courier New"/>
              </a:rPr>
              <a:t> </a:t>
            </a:r>
            <a:r>
              <a:rPr dirty="0" sz="1300" spc="-10" b="1">
                <a:latin typeface="Courier New"/>
                <a:cs typeface="Courier New"/>
              </a:rPr>
              <a:t>d</a:t>
            </a:r>
            <a:endParaRPr sz="1300">
              <a:latin typeface="Courier New"/>
              <a:cs typeface="Courier New"/>
            </a:endParaRPr>
          </a:p>
          <a:p>
            <a:pPr marL="173355">
              <a:lnSpc>
                <a:spcPts val="1480"/>
              </a:lnSpc>
            </a:pPr>
            <a:r>
              <a:rPr dirty="0" sz="1300" spc="-15" b="1">
                <a:latin typeface="Courier New"/>
                <a:cs typeface="Courier New"/>
              </a:rPr>
              <a:t>WHERE </a:t>
            </a:r>
            <a:r>
              <a:rPr dirty="0" sz="1300" spc="-20" b="1">
                <a:latin typeface="Courier New"/>
                <a:cs typeface="Courier New"/>
              </a:rPr>
              <a:t>e.department_id </a:t>
            </a:r>
            <a:r>
              <a:rPr dirty="0" sz="1300" spc="-10" b="1">
                <a:latin typeface="Courier New"/>
                <a:cs typeface="Courier New"/>
              </a:rPr>
              <a:t>= </a:t>
            </a:r>
            <a:r>
              <a:rPr dirty="0" sz="1300" spc="-20" b="1">
                <a:latin typeface="Courier New"/>
                <a:cs typeface="Courier New"/>
              </a:rPr>
              <a:t>d.department_id;</a:t>
            </a:r>
            <a:endParaRPr sz="1300">
              <a:latin typeface="Courier New"/>
              <a:cs typeface="Courier New"/>
            </a:endParaRPr>
          </a:p>
          <a:p>
            <a:pPr marL="76200">
              <a:lnSpc>
                <a:spcPts val="1480"/>
              </a:lnSpc>
              <a:spcBef>
                <a:spcPts val="1075"/>
              </a:spcBef>
            </a:pPr>
            <a:r>
              <a:rPr dirty="0" sz="1300" spc="-15" b="1">
                <a:latin typeface="Courier New"/>
                <a:cs typeface="Courier New"/>
              </a:rPr>
              <a:t>CREATE </a:t>
            </a:r>
            <a:r>
              <a:rPr dirty="0" sz="1300" spc="-10" b="1">
                <a:latin typeface="Courier New"/>
                <a:cs typeface="Courier New"/>
              </a:rPr>
              <a:t>VIEW </a:t>
            </a:r>
            <a:r>
              <a:rPr dirty="0" sz="1300" spc="-15" b="1">
                <a:latin typeface="Courier New"/>
                <a:cs typeface="Courier New"/>
              </a:rPr>
              <a:t>emp_details</a:t>
            </a:r>
            <a:r>
              <a:rPr dirty="0" sz="1300" spc="-40" b="1">
                <a:latin typeface="Courier New"/>
                <a:cs typeface="Courier New"/>
              </a:rPr>
              <a:t> </a:t>
            </a:r>
            <a:r>
              <a:rPr dirty="0" sz="1300" spc="-15" b="1">
                <a:latin typeface="Courier New"/>
                <a:cs typeface="Courier New"/>
              </a:rPr>
              <a:t>AS</a:t>
            </a:r>
            <a:endParaRPr sz="1300">
              <a:latin typeface="Courier New"/>
              <a:cs typeface="Courier New"/>
            </a:endParaRPr>
          </a:p>
          <a:p>
            <a:pPr marL="856615" marR="628015" indent="-683895">
              <a:lnSpc>
                <a:spcPts val="1390"/>
              </a:lnSpc>
              <a:spcBef>
                <a:spcPts val="105"/>
              </a:spcBef>
            </a:pPr>
            <a:r>
              <a:rPr dirty="0" sz="1300" spc="-15" b="1">
                <a:latin typeface="Courier New"/>
                <a:cs typeface="Courier New"/>
              </a:rPr>
              <a:t>SELECT </a:t>
            </a:r>
            <a:r>
              <a:rPr dirty="0" sz="1300" spc="-20" b="1">
                <a:latin typeface="Courier New"/>
                <a:cs typeface="Courier New"/>
              </a:rPr>
              <a:t>e.employee_id, </a:t>
            </a:r>
            <a:r>
              <a:rPr dirty="0" sz="1300" spc="-15" b="1">
                <a:latin typeface="Courier New"/>
                <a:cs typeface="Courier New"/>
              </a:rPr>
              <a:t>e.last_name, </a:t>
            </a:r>
            <a:r>
              <a:rPr dirty="0" sz="1300" spc="-20" b="1">
                <a:latin typeface="Courier New"/>
                <a:cs typeface="Courier New"/>
              </a:rPr>
              <a:t>e.salary,  e.department_id,</a:t>
            </a:r>
            <a:r>
              <a:rPr dirty="0" sz="1300" spc="-10" b="1">
                <a:latin typeface="Courier New"/>
                <a:cs typeface="Courier New"/>
              </a:rPr>
              <a:t> </a:t>
            </a:r>
            <a:r>
              <a:rPr dirty="0" sz="1300" spc="-20" b="1">
                <a:latin typeface="Courier New"/>
                <a:cs typeface="Courier New"/>
              </a:rPr>
              <a:t>d.department_name</a:t>
            </a:r>
            <a:endParaRPr sz="1300">
              <a:latin typeface="Courier New"/>
              <a:cs typeface="Courier New"/>
            </a:endParaRPr>
          </a:p>
          <a:p>
            <a:pPr marL="173355">
              <a:lnSpc>
                <a:spcPts val="1295"/>
              </a:lnSpc>
            </a:pPr>
            <a:r>
              <a:rPr dirty="0" sz="1300" spc="-15" b="1">
                <a:latin typeface="Courier New"/>
                <a:cs typeface="Courier New"/>
              </a:rPr>
              <a:t>FROM employees e, </a:t>
            </a:r>
            <a:r>
              <a:rPr dirty="0" sz="1300" spc="-20" b="1">
                <a:latin typeface="Courier New"/>
                <a:cs typeface="Courier New"/>
              </a:rPr>
              <a:t>departments</a:t>
            </a:r>
            <a:r>
              <a:rPr dirty="0" sz="1300" spc="-45" b="1">
                <a:latin typeface="Courier New"/>
                <a:cs typeface="Courier New"/>
              </a:rPr>
              <a:t> </a:t>
            </a:r>
            <a:r>
              <a:rPr dirty="0" sz="1300" spc="-10" b="1">
                <a:latin typeface="Courier New"/>
                <a:cs typeface="Courier New"/>
              </a:rPr>
              <a:t>d</a:t>
            </a:r>
            <a:endParaRPr sz="1300">
              <a:latin typeface="Courier New"/>
              <a:cs typeface="Courier New"/>
            </a:endParaRPr>
          </a:p>
          <a:p>
            <a:pPr marL="76200" marR="822325" indent="97155">
              <a:lnSpc>
                <a:spcPts val="1390"/>
              </a:lnSpc>
              <a:spcBef>
                <a:spcPts val="105"/>
              </a:spcBef>
            </a:pPr>
            <a:r>
              <a:rPr dirty="0" sz="1300" spc="-15" b="1">
                <a:latin typeface="Courier New"/>
                <a:cs typeface="Courier New"/>
              </a:rPr>
              <a:t>WHERE </a:t>
            </a:r>
            <a:r>
              <a:rPr dirty="0" sz="1300" spc="-20" b="1">
                <a:latin typeface="Courier New"/>
                <a:cs typeface="Courier New"/>
              </a:rPr>
              <a:t>e.department_id </a:t>
            </a:r>
            <a:r>
              <a:rPr dirty="0" sz="1300" spc="-10" b="1">
                <a:latin typeface="Courier New"/>
                <a:cs typeface="Courier New"/>
              </a:rPr>
              <a:t>= </a:t>
            </a:r>
            <a:r>
              <a:rPr dirty="0" sz="1300" spc="-20" b="1">
                <a:latin typeface="Courier New"/>
                <a:cs typeface="Courier New"/>
              </a:rPr>
              <a:t>d.department_id  </a:t>
            </a:r>
            <a:r>
              <a:rPr dirty="0" sz="1300" spc="-15" b="1">
                <a:latin typeface="Courier New"/>
                <a:cs typeface="Courier New"/>
              </a:rPr>
              <a:t>GROUP BY</a:t>
            </a:r>
            <a:r>
              <a:rPr dirty="0" sz="1300" spc="20" b="1">
                <a:latin typeface="Courier New"/>
                <a:cs typeface="Courier New"/>
              </a:rPr>
              <a:t> </a:t>
            </a:r>
            <a:r>
              <a:rPr dirty="0" sz="1300" spc="-20" b="1">
                <a:latin typeface="Courier New"/>
                <a:cs typeface="Courier New"/>
              </a:rPr>
              <a:t>d.department_id,d.department_name;</a:t>
            </a:r>
            <a:endParaRPr sz="1300">
              <a:latin typeface="Courier New"/>
              <a:cs typeface="Courier New"/>
            </a:endParaRPr>
          </a:p>
        </p:txBody>
      </p:sp>
      <p:sp>
        <p:nvSpPr>
          <p:cNvPr id="5" name="object 5"/>
          <p:cNvSpPr txBox="1"/>
          <p:nvPr/>
        </p:nvSpPr>
        <p:spPr>
          <a:xfrm>
            <a:off x="743204" y="5591809"/>
            <a:ext cx="6243955" cy="3249930"/>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Creating</a:t>
            </a:r>
            <a:r>
              <a:rPr dirty="0" sz="1300" spc="10" b="1">
                <a:latin typeface="Arial"/>
                <a:cs typeface="Arial"/>
              </a:rPr>
              <a:t> </a:t>
            </a:r>
            <a:r>
              <a:rPr dirty="0" sz="1300" spc="5" b="1">
                <a:latin typeface="Arial"/>
                <a:cs typeface="Arial"/>
              </a:rPr>
              <a:t>an</a:t>
            </a:r>
            <a:r>
              <a:rPr dirty="0" sz="1300" b="1">
                <a:latin typeface="Arial"/>
                <a:cs typeface="Arial"/>
              </a:rPr>
              <a:t> </a:t>
            </a:r>
            <a:r>
              <a:rPr dirty="0" sz="1300" spc="15" b="1">
                <a:latin typeface="Courier New"/>
                <a:cs typeface="Courier New"/>
              </a:rPr>
              <a:t>INSTEAD</a:t>
            </a:r>
            <a:r>
              <a:rPr dirty="0" sz="1300" spc="-405" b="1">
                <a:latin typeface="Courier New"/>
                <a:cs typeface="Courier New"/>
              </a:rPr>
              <a:t> </a:t>
            </a:r>
            <a:r>
              <a:rPr dirty="0" sz="1300" spc="10" b="1">
                <a:latin typeface="Courier New"/>
                <a:cs typeface="Courier New"/>
              </a:rPr>
              <a:t>OF</a:t>
            </a:r>
            <a:r>
              <a:rPr dirty="0" sz="1300" spc="-409" b="1">
                <a:latin typeface="Courier New"/>
                <a:cs typeface="Courier New"/>
              </a:rPr>
              <a:t> </a:t>
            </a:r>
            <a:r>
              <a:rPr dirty="0" sz="1300" spc="5" b="1">
                <a:latin typeface="Arial"/>
                <a:cs typeface="Arial"/>
              </a:rPr>
              <a:t>Trigger (continued)</a:t>
            </a:r>
            <a:endParaRPr sz="1300">
              <a:latin typeface="Arial"/>
              <a:cs typeface="Arial"/>
            </a:endParaRPr>
          </a:p>
          <a:p>
            <a:pPr marL="138430" marR="46355">
              <a:lnSpc>
                <a:spcPct val="101299"/>
              </a:lnSpc>
              <a:spcBef>
                <a:spcPts val="400"/>
              </a:spcBef>
            </a:pPr>
            <a:r>
              <a:rPr dirty="0" sz="1300" spc="10">
                <a:latin typeface="Times New Roman"/>
                <a:cs typeface="Times New Roman"/>
              </a:rPr>
              <a:t>The </a:t>
            </a:r>
            <a:r>
              <a:rPr dirty="0" sz="1300" spc="5">
                <a:latin typeface="Times New Roman"/>
                <a:cs typeface="Times New Roman"/>
              </a:rPr>
              <a:t>example creates </a:t>
            </a:r>
            <a:r>
              <a:rPr dirty="0" sz="1300" spc="10">
                <a:latin typeface="Times New Roman"/>
                <a:cs typeface="Times New Roman"/>
              </a:rPr>
              <a:t>two new </a:t>
            </a:r>
            <a:r>
              <a:rPr dirty="0" sz="1300" spc="5">
                <a:latin typeface="Times New Roman"/>
                <a:cs typeface="Times New Roman"/>
              </a:rPr>
              <a:t>tables, </a:t>
            </a:r>
            <a:r>
              <a:rPr dirty="0" sz="1300" spc="15">
                <a:latin typeface="Courier New"/>
                <a:cs typeface="Courier New"/>
              </a:rPr>
              <a:t>NEW_EMPS </a:t>
            </a:r>
            <a:r>
              <a:rPr dirty="0" sz="1300" spc="5">
                <a:latin typeface="Times New Roman"/>
                <a:cs typeface="Times New Roman"/>
              </a:rPr>
              <a:t>and </a:t>
            </a:r>
            <a:r>
              <a:rPr dirty="0" sz="1300" spc="15">
                <a:latin typeface="Courier New"/>
                <a:cs typeface="Courier New"/>
              </a:rPr>
              <a:t>NEW_DEPTS</a:t>
            </a:r>
            <a:r>
              <a:rPr dirty="0" sz="1300" spc="15">
                <a:latin typeface="Times New Roman"/>
                <a:cs typeface="Times New Roman"/>
              </a:rPr>
              <a:t>, </a:t>
            </a:r>
            <a:r>
              <a:rPr dirty="0" sz="1300" spc="5">
                <a:latin typeface="Times New Roman"/>
                <a:cs typeface="Times New Roman"/>
              </a:rPr>
              <a:t>based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EMPLOYEES</a:t>
            </a:r>
            <a:r>
              <a:rPr dirty="0" sz="1300" spc="-45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DEPARTMENTS</a:t>
            </a:r>
            <a:r>
              <a:rPr dirty="0" sz="1300" spc="-440">
                <a:latin typeface="Courier New"/>
                <a:cs typeface="Courier New"/>
              </a:rPr>
              <a:t> </a:t>
            </a:r>
            <a:r>
              <a:rPr dirty="0" sz="1300" spc="5">
                <a:latin typeface="Times New Roman"/>
                <a:cs typeface="Times New Roman"/>
              </a:rPr>
              <a:t>tables,</a:t>
            </a:r>
            <a:r>
              <a:rPr dirty="0" sz="1300" spc="15">
                <a:latin typeface="Times New Roman"/>
                <a:cs typeface="Times New Roman"/>
              </a:rPr>
              <a:t> </a:t>
            </a:r>
            <a:r>
              <a:rPr dirty="0" sz="1300" spc="5">
                <a:latin typeface="Times New Roman"/>
                <a:cs typeface="Times New Roman"/>
              </a:rPr>
              <a:t>respectively.</a:t>
            </a:r>
            <a:r>
              <a:rPr dirty="0" sz="1300" spc="10">
                <a:latin typeface="Times New Roman"/>
                <a:cs typeface="Times New Roman"/>
              </a:rPr>
              <a:t> </a:t>
            </a:r>
            <a:r>
              <a:rPr dirty="0" sz="1300" spc="5">
                <a:latin typeface="Times New Roman"/>
                <a:cs typeface="Times New Roman"/>
              </a:rPr>
              <a:t>It</a:t>
            </a:r>
            <a:r>
              <a:rPr dirty="0" sz="1300" spc="10">
                <a:latin typeface="Times New Roman"/>
                <a:cs typeface="Times New Roman"/>
              </a:rPr>
              <a:t> </a:t>
            </a:r>
            <a:r>
              <a:rPr dirty="0" sz="1300" spc="5">
                <a:latin typeface="Times New Roman"/>
                <a:cs typeface="Times New Roman"/>
              </a:rPr>
              <a:t>also</a:t>
            </a:r>
            <a:r>
              <a:rPr dirty="0" sz="1300" spc="10">
                <a:latin typeface="Times New Roman"/>
                <a:cs typeface="Times New Roman"/>
              </a:rPr>
              <a:t> </a:t>
            </a:r>
            <a:r>
              <a:rPr dirty="0" sz="1300" spc="5">
                <a:latin typeface="Times New Roman"/>
                <a:cs typeface="Times New Roman"/>
              </a:rPr>
              <a:t>creates</a:t>
            </a:r>
            <a:r>
              <a:rPr dirty="0" sz="1300" spc="15">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15">
                <a:latin typeface="Courier New"/>
                <a:cs typeface="Courier New"/>
              </a:rPr>
              <a:t>EMP_DETAILS  </a:t>
            </a:r>
            <a:r>
              <a:rPr dirty="0" sz="1300" spc="5">
                <a:latin typeface="Times New Roman"/>
                <a:cs typeface="Times New Roman"/>
              </a:rPr>
              <a:t>view</a:t>
            </a:r>
            <a:r>
              <a:rPr dirty="0" sz="1300">
                <a:latin typeface="Times New Roman"/>
                <a:cs typeface="Times New Roman"/>
              </a:rPr>
              <a:t> </a:t>
            </a:r>
            <a:r>
              <a:rPr dirty="0" sz="1300" spc="10">
                <a:latin typeface="Times New Roman"/>
                <a:cs typeface="Times New Roman"/>
              </a:rPr>
              <a:t>from</a:t>
            </a:r>
            <a:r>
              <a:rPr dirty="0" sz="1300" spc="5">
                <a:latin typeface="Times New Roman"/>
                <a:cs typeface="Times New Roman"/>
              </a:rPr>
              <a:t> the</a:t>
            </a:r>
            <a:r>
              <a:rPr dirty="0" sz="1300" spc="10">
                <a:latin typeface="Times New Roman"/>
                <a:cs typeface="Times New Roman"/>
              </a:rPr>
              <a:t> </a:t>
            </a:r>
            <a:r>
              <a:rPr dirty="0" sz="1300" spc="15">
                <a:latin typeface="Courier New"/>
                <a:cs typeface="Courier New"/>
              </a:rPr>
              <a:t>EMPLOYEES</a:t>
            </a:r>
            <a:r>
              <a:rPr dirty="0" sz="1300" spc="-455">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DEPARTMENTS</a:t>
            </a:r>
            <a:r>
              <a:rPr dirty="0" sz="1300" spc="-445">
                <a:latin typeface="Courier New"/>
                <a:cs typeface="Courier New"/>
              </a:rPr>
              <a:t> </a:t>
            </a:r>
            <a:r>
              <a:rPr dirty="0" sz="1300" spc="5">
                <a:latin typeface="Times New Roman"/>
                <a:cs typeface="Times New Roman"/>
              </a:rPr>
              <a:t>tables.</a:t>
            </a:r>
            <a:endParaRPr sz="1300">
              <a:latin typeface="Times New Roman"/>
              <a:cs typeface="Times New Roman"/>
            </a:endParaRPr>
          </a:p>
          <a:p>
            <a:pPr marL="137795" marR="194945">
              <a:lnSpc>
                <a:spcPct val="99700"/>
              </a:lnSpc>
              <a:spcBef>
                <a:spcPts val="500"/>
              </a:spcBef>
            </a:pPr>
            <a:r>
              <a:rPr dirty="0" sz="1300" spc="5">
                <a:latin typeface="Times New Roman"/>
                <a:cs typeface="Times New Roman"/>
              </a:rPr>
              <a:t>If a view has a complex query structure, then it is not always possible to perform </a:t>
            </a:r>
            <a:r>
              <a:rPr dirty="0" sz="1300" spc="10">
                <a:latin typeface="Times New Roman"/>
                <a:cs typeface="Times New Roman"/>
              </a:rPr>
              <a:t>DML  </a:t>
            </a:r>
            <a:r>
              <a:rPr dirty="0" sz="1300" spc="5">
                <a:latin typeface="Times New Roman"/>
                <a:cs typeface="Times New Roman"/>
              </a:rPr>
              <a:t>directly </a:t>
            </a:r>
            <a:r>
              <a:rPr dirty="0" sz="1300" spc="10">
                <a:latin typeface="Times New Roman"/>
                <a:cs typeface="Times New Roman"/>
              </a:rPr>
              <a:t>on </a:t>
            </a:r>
            <a:r>
              <a:rPr dirty="0" sz="1300" spc="5">
                <a:latin typeface="Times New Roman"/>
                <a:cs typeface="Times New Roman"/>
              </a:rPr>
              <a:t>the view to affect the underlying tables. </a:t>
            </a:r>
            <a:r>
              <a:rPr dirty="0" sz="1300" spc="10">
                <a:latin typeface="Times New Roman"/>
                <a:cs typeface="Times New Roman"/>
              </a:rPr>
              <a:t>The </a:t>
            </a:r>
            <a:r>
              <a:rPr dirty="0" sz="1300" spc="5">
                <a:latin typeface="Times New Roman"/>
                <a:cs typeface="Times New Roman"/>
              </a:rPr>
              <a:t>example requires creation of an  </a:t>
            </a:r>
            <a:r>
              <a:rPr dirty="0" sz="1300" spc="15">
                <a:latin typeface="Courier New"/>
                <a:cs typeface="Courier New"/>
              </a:rPr>
              <a:t>INSTEAD </a:t>
            </a:r>
            <a:r>
              <a:rPr dirty="0" sz="1300" spc="10">
                <a:latin typeface="Courier New"/>
                <a:cs typeface="Courier New"/>
              </a:rPr>
              <a:t>OF </a:t>
            </a:r>
            <a:r>
              <a:rPr dirty="0" sz="1300" spc="5">
                <a:latin typeface="Times New Roman"/>
                <a:cs typeface="Times New Roman"/>
              </a:rPr>
              <a:t>trigger, called </a:t>
            </a:r>
            <a:r>
              <a:rPr dirty="0" sz="1300" spc="15">
                <a:latin typeface="Courier New"/>
                <a:cs typeface="Courier New"/>
              </a:rPr>
              <a:t>NEW_EMP_DEPT</a:t>
            </a:r>
            <a:r>
              <a:rPr dirty="0" sz="1300" spc="15">
                <a:latin typeface="Times New Roman"/>
                <a:cs typeface="Times New Roman"/>
              </a:rPr>
              <a:t>, </a:t>
            </a:r>
            <a:r>
              <a:rPr dirty="0" sz="1300" spc="10">
                <a:latin typeface="Times New Roman"/>
                <a:cs typeface="Times New Roman"/>
              </a:rPr>
              <a:t>shown on </a:t>
            </a:r>
            <a:r>
              <a:rPr dirty="0" sz="1300" spc="5">
                <a:latin typeface="Times New Roman"/>
                <a:cs typeface="Times New Roman"/>
              </a:rPr>
              <a:t>the next page. </a:t>
            </a:r>
            <a:r>
              <a:rPr dirty="0" sz="1300" spc="10">
                <a:latin typeface="Times New Roman"/>
                <a:cs typeface="Times New Roman"/>
              </a:rPr>
              <a:t>The  </a:t>
            </a:r>
            <a:r>
              <a:rPr dirty="0" sz="1300" spc="15">
                <a:latin typeface="Courier New"/>
                <a:cs typeface="Courier New"/>
              </a:rPr>
              <a:t>NEW_DEPT_EMP</a:t>
            </a:r>
            <a:r>
              <a:rPr dirty="0" sz="1300" spc="-465">
                <a:latin typeface="Courier New"/>
                <a:cs typeface="Courier New"/>
              </a:rPr>
              <a:t> </a:t>
            </a:r>
            <a:r>
              <a:rPr dirty="0" sz="1300" spc="5">
                <a:latin typeface="Times New Roman"/>
                <a:cs typeface="Times New Roman"/>
              </a:rPr>
              <a:t>trigger handles </a:t>
            </a:r>
            <a:r>
              <a:rPr dirty="0" sz="1300" spc="10">
                <a:latin typeface="Times New Roman"/>
                <a:cs typeface="Times New Roman"/>
              </a:rPr>
              <a:t>DML </a:t>
            </a:r>
            <a:r>
              <a:rPr dirty="0" sz="1300" spc="5">
                <a:latin typeface="Times New Roman"/>
                <a:cs typeface="Times New Roman"/>
              </a:rPr>
              <a:t>in the following way:</a:t>
            </a:r>
            <a:endParaRPr sz="1300">
              <a:latin typeface="Times New Roman"/>
              <a:cs typeface="Times New Roman"/>
            </a:endParaRPr>
          </a:p>
          <a:p>
            <a:pPr marL="514984" marR="66040" indent="-251460">
              <a:lnSpc>
                <a:spcPts val="1580"/>
              </a:lnSpc>
              <a:spcBef>
                <a:spcPts val="55"/>
              </a:spcBef>
              <a:buChar char="•"/>
              <a:tabLst>
                <a:tab pos="514984" algn="l"/>
                <a:tab pos="515620" algn="l"/>
              </a:tabLst>
            </a:pPr>
            <a:r>
              <a:rPr dirty="0" sz="1300" spc="10">
                <a:latin typeface="Times New Roman"/>
                <a:cs typeface="Times New Roman"/>
              </a:rPr>
              <a:t>When </a:t>
            </a:r>
            <a:r>
              <a:rPr dirty="0" sz="1300" spc="5">
                <a:latin typeface="Times New Roman"/>
                <a:cs typeface="Times New Roman"/>
              </a:rPr>
              <a:t>a </a:t>
            </a:r>
            <a:r>
              <a:rPr dirty="0" sz="1300" spc="10">
                <a:latin typeface="Times New Roman"/>
                <a:cs typeface="Times New Roman"/>
              </a:rPr>
              <a:t>row </a:t>
            </a:r>
            <a:r>
              <a:rPr dirty="0" sz="1300" spc="5">
                <a:latin typeface="Times New Roman"/>
                <a:cs typeface="Times New Roman"/>
              </a:rPr>
              <a:t>is inserted into the </a:t>
            </a:r>
            <a:r>
              <a:rPr dirty="0" sz="1300" spc="15">
                <a:latin typeface="Courier New"/>
                <a:cs typeface="Courier New"/>
              </a:rPr>
              <a:t>EMP_DETAILS </a:t>
            </a:r>
            <a:r>
              <a:rPr dirty="0" sz="1300" spc="5">
                <a:latin typeface="Times New Roman"/>
                <a:cs typeface="Times New Roman"/>
              </a:rPr>
              <a:t>view, instead of inserting the </a:t>
            </a:r>
            <a:r>
              <a:rPr dirty="0" sz="1300" spc="10">
                <a:latin typeface="Times New Roman"/>
                <a:cs typeface="Times New Roman"/>
              </a:rPr>
              <a:t>row  </a:t>
            </a:r>
            <a:r>
              <a:rPr dirty="0" sz="1300" spc="5">
                <a:latin typeface="Times New Roman"/>
                <a:cs typeface="Times New Roman"/>
              </a:rPr>
              <a:t>directly</a:t>
            </a:r>
            <a:r>
              <a:rPr dirty="0" sz="1300" spc="10">
                <a:latin typeface="Times New Roman"/>
                <a:cs typeface="Times New Roman"/>
              </a:rPr>
              <a:t> </a:t>
            </a:r>
            <a:r>
              <a:rPr dirty="0" sz="1300" spc="5">
                <a:latin typeface="Times New Roman"/>
                <a:cs typeface="Times New Roman"/>
              </a:rPr>
              <a:t>into</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view,</a:t>
            </a:r>
            <a:r>
              <a:rPr dirty="0" sz="1300" spc="10">
                <a:latin typeface="Times New Roman"/>
                <a:cs typeface="Times New Roman"/>
              </a:rPr>
              <a:t> </a:t>
            </a:r>
            <a:r>
              <a:rPr dirty="0" sz="1300" spc="5">
                <a:latin typeface="Times New Roman"/>
                <a:cs typeface="Times New Roman"/>
              </a:rPr>
              <a:t>rows</a:t>
            </a:r>
            <a:r>
              <a:rPr dirty="0" sz="1300" spc="10">
                <a:latin typeface="Times New Roman"/>
                <a:cs typeface="Times New Roman"/>
              </a:rPr>
              <a:t> </a:t>
            </a:r>
            <a:r>
              <a:rPr dirty="0" sz="1300" spc="5">
                <a:latin typeface="Times New Roman"/>
                <a:cs typeface="Times New Roman"/>
              </a:rPr>
              <a:t>are</a:t>
            </a:r>
            <a:r>
              <a:rPr dirty="0" sz="1300" spc="15">
                <a:latin typeface="Times New Roman"/>
                <a:cs typeface="Times New Roman"/>
              </a:rPr>
              <a:t> </a:t>
            </a:r>
            <a:r>
              <a:rPr dirty="0" sz="1300" spc="10">
                <a:latin typeface="Times New Roman"/>
                <a:cs typeface="Times New Roman"/>
              </a:rPr>
              <a:t>added </a:t>
            </a:r>
            <a:r>
              <a:rPr dirty="0" sz="1300" spc="5">
                <a:latin typeface="Times New Roman"/>
                <a:cs typeface="Times New Roman"/>
              </a:rPr>
              <a:t>into</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NEW_EMPS</a:t>
            </a:r>
            <a:r>
              <a:rPr dirty="0" sz="1300" spc="-445">
                <a:latin typeface="Courier New"/>
                <a:cs typeface="Courier New"/>
              </a:rPr>
              <a:t> </a:t>
            </a:r>
            <a:r>
              <a:rPr dirty="0" sz="1300" spc="5">
                <a:latin typeface="Times New Roman"/>
                <a:cs typeface="Times New Roman"/>
              </a:rPr>
              <a:t>and</a:t>
            </a:r>
            <a:r>
              <a:rPr dirty="0" sz="1300" spc="20">
                <a:latin typeface="Times New Roman"/>
                <a:cs typeface="Times New Roman"/>
              </a:rPr>
              <a:t> </a:t>
            </a:r>
            <a:r>
              <a:rPr dirty="0" sz="1300" spc="15">
                <a:latin typeface="Courier New"/>
                <a:cs typeface="Courier New"/>
              </a:rPr>
              <a:t>NEW_DEPTS</a:t>
            </a:r>
            <a:r>
              <a:rPr dirty="0" sz="1300" spc="-440">
                <a:latin typeface="Courier New"/>
                <a:cs typeface="Courier New"/>
              </a:rPr>
              <a:t> </a:t>
            </a:r>
            <a:r>
              <a:rPr dirty="0" sz="1300" spc="5">
                <a:latin typeface="Times New Roman"/>
                <a:cs typeface="Times New Roman"/>
              </a:rPr>
              <a:t>tables,  using the data values supplied with the </a:t>
            </a:r>
            <a:r>
              <a:rPr dirty="0" sz="1300" spc="15">
                <a:latin typeface="Courier New"/>
                <a:cs typeface="Courier New"/>
              </a:rPr>
              <a:t>INSERT</a:t>
            </a:r>
            <a:r>
              <a:rPr dirty="0" sz="1300" spc="-434">
                <a:latin typeface="Courier New"/>
                <a:cs typeface="Courier New"/>
              </a:rPr>
              <a:t> </a:t>
            </a:r>
            <a:r>
              <a:rPr dirty="0" sz="1300" spc="5">
                <a:latin typeface="Times New Roman"/>
                <a:cs typeface="Times New Roman"/>
              </a:rPr>
              <a:t>statement.</a:t>
            </a:r>
            <a:endParaRPr sz="1300">
              <a:latin typeface="Times New Roman"/>
              <a:cs typeface="Times New Roman"/>
            </a:endParaRPr>
          </a:p>
          <a:p>
            <a:pPr marL="514984" marR="5080" indent="-251460">
              <a:lnSpc>
                <a:spcPts val="1580"/>
              </a:lnSpc>
              <a:spcBef>
                <a:spcPts val="5"/>
              </a:spcBef>
              <a:buChar char="•"/>
              <a:tabLst>
                <a:tab pos="514984" algn="l"/>
                <a:tab pos="515620" algn="l"/>
              </a:tabLst>
            </a:pPr>
            <a:r>
              <a:rPr dirty="0" sz="1300" spc="10">
                <a:latin typeface="Times New Roman"/>
                <a:cs typeface="Times New Roman"/>
              </a:rPr>
              <a:t>When </a:t>
            </a:r>
            <a:r>
              <a:rPr dirty="0" sz="1300" spc="5">
                <a:latin typeface="Times New Roman"/>
                <a:cs typeface="Times New Roman"/>
              </a:rPr>
              <a:t>a </a:t>
            </a:r>
            <a:r>
              <a:rPr dirty="0" sz="1300" spc="10">
                <a:latin typeface="Times New Roman"/>
                <a:cs typeface="Times New Roman"/>
              </a:rPr>
              <a:t>row </a:t>
            </a:r>
            <a:r>
              <a:rPr dirty="0" sz="1300" spc="5">
                <a:latin typeface="Times New Roman"/>
                <a:cs typeface="Times New Roman"/>
              </a:rPr>
              <a:t>is modified or deleted through the </a:t>
            </a:r>
            <a:r>
              <a:rPr dirty="0" sz="1300" spc="15">
                <a:latin typeface="Courier New"/>
                <a:cs typeface="Courier New"/>
              </a:rPr>
              <a:t>EMP_DETAILS</a:t>
            </a:r>
            <a:r>
              <a:rPr dirty="0" sz="1300" spc="-370">
                <a:latin typeface="Courier New"/>
                <a:cs typeface="Courier New"/>
              </a:rPr>
              <a:t> </a:t>
            </a:r>
            <a:r>
              <a:rPr dirty="0" sz="1300" spc="5">
                <a:latin typeface="Times New Roman"/>
                <a:cs typeface="Times New Roman"/>
              </a:rPr>
              <a:t>view, corresponding  rows</a:t>
            </a:r>
            <a:r>
              <a:rPr dirty="0" sz="1300">
                <a:latin typeface="Times New Roman"/>
                <a:cs typeface="Times New Roman"/>
              </a:rPr>
              <a:t> </a:t>
            </a:r>
            <a:r>
              <a:rPr dirty="0" sz="1300" spc="5">
                <a:latin typeface="Times New Roman"/>
                <a:cs typeface="Times New Roman"/>
              </a:rPr>
              <a:t>in</a:t>
            </a:r>
            <a:r>
              <a:rPr dirty="0" sz="130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NEW_EMPS</a:t>
            </a:r>
            <a:r>
              <a:rPr dirty="0" sz="1300" spc="-455">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NEW_DEPTS</a:t>
            </a:r>
            <a:r>
              <a:rPr dirty="0" sz="1300" spc="-445">
                <a:latin typeface="Courier New"/>
                <a:cs typeface="Courier New"/>
              </a:rPr>
              <a:t> </a:t>
            </a:r>
            <a:r>
              <a:rPr dirty="0" sz="1300" spc="5">
                <a:latin typeface="Times New Roman"/>
                <a:cs typeface="Times New Roman"/>
              </a:rPr>
              <a:t>tables are affected.</a:t>
            </a:r>
            <a:endParaRPr sz="1300">
              <a:latin typeface="Times New Roman"/>
              <a:cs typeface="Times New Roman"/>
            </a:endParaRPr>
          </a:p>
          <a:p>
            <a:pPr marL="137795">
              <a:lnSpc>
                <a:spcPct val="100000"/>
              </a:lnSpc>
              <a:spcBef>
                <a:spcPts val="370"/>
              </a:spcBef>
            </a:pPr>
            <a:r>
              <a:rPr dirty="0" sz="1300" spc="5" b="1">
                <a:latin typeface="Times New Roman"/>
                <a:cs typeface="Times New Roman"/>
              </a:rPr>
              <a:t>Note: </a:t>
            </a:r>
            <a:r>
              <a:rPr dirty="0" sz="1300" spc="10">
                <a:latin typeface="Courier New"/>
                <a:cs typeface="Courier New"/>
              </a:rPr>
              <a:t>INSTEAD</a:t>
            </a:r>
            <a:r>
              <a:rPr dirty="0" sz="1300" spc="-440">
                <a:latin typeface="Courier New"/>
                <a:cs typeface="Courier New"/>
              </a:rPr>
              <a:t> </a:t>
            </a:r>
            <a:r>
              <a:rPr dirty="0" sz="1300" spc="10">
                <a:latin typeface="Courier New"/>
                <a:cs typeface="Courier New"/>
              </a:rPr>
              <a:t>OF</a:t>
            </a:r>
            <a:r>
              <a:rPr dirty="0" sz="1300" spc="-440">
                <a:latin typeface="Courier New"/>
                <a:cs typeface="Courier New"/>
              </a:rPr>
              <a:t> </a:t>
            </a:r>
            <a:r>
              <a:rPr dirty="0" sz="1300" spc="5">
                <a:latin typeface="Times New Roman"/>
                <a:cs typeface="Times New Roman"/>
              </a:rPr>
              <a:t>triggers</a:t>
            </a:r>
            <a:r>
              <a:rPr dirty="0" sz="1300" spc="10">
                <a:latin typeface="Times New Roman"/>
                <a:cs typeface="Times New Roman"/>
              </a:rPr>
              <a:t> </a:t>
            </a:r>
            <a:r>
              <a:rPr dirty="0" sz="1300" spc="5">
                <a:latin typeface="Times New Roman"/>
                <a:cs typeface="Times New Roman"/>
              </a:rPr>
              <a:t>can</a:t>
            </a:r>
            <a:r>
              <a:rPr dirty="0" sz="1300" spc="15">
                <a:latin typeface="Times New Roman"/>
                <a:cs typeface="Times New Roman"/>
              </a:rPr>
              <a:t> </a:t>
            </a:r>
            <a:r>
              <a:rPr dirty="0" sz="1300" spc="5">
                <a:latin typeface="Times New Roman"/>
                <a:cs typeface="Times New Roman"/>
              </a:rPr>
              <a:t>be</a:t>
            </a:r>
            <a:r>
              <a:rPr dirty="0" sz="1300" spc="10">
                <a:latin typeface="Times New Roman"/>
                <a:cs typeface="Times New Roman"/>
              </a:rPr>
              <a:t> </a:t>
            </a:r>
            <a:r>
              <a:rPr dirty="0" sz="1300" spc="5">
                <a:latin typeface="Times New Roman"/>
                <a:cs typeface="Times New Roman"/>
              </a:rPr>
              <a:t>written</a:t>
            </a:r>
            <a:r>
              <a:rPr dirty="0" sz="1300" spc="15">
                <a:latin typeface="Times New Roman"/>
                <a:cs typeface="Times New Roman"/>
              </a:rPr>
              <a:t> </a:t>
            </a:r>
            <a:r>
              <a:rPr dirty="0" sz="1300" spc="5">
                <a:latin typeface="Times New Roman"/>
                <a:cs typeface="Times New Roman"/>
              </a:rPr>
              <a:t>only</a:t>
            </a:r>
            <a:r>
              <a:rPr dirty="0" sz="1300" spc="10">
                <a:latin typeface="Times New Roman"/>
                <a:cs typeface="Times New Roman"/>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views,</a:t>
            </a:r>
            <a:r>
              <a:rPr dirty="0" sz="1300" spc="15">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BEFORE</a:t>
            </a:r>
            <a:r>
              <a:rPr dirty="0" sz="1300" spc="-44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AFTER</a:t>
            </a:r>
            <a:endParaRPr sz="1300">
              <a:latin typeface="Courier New"/>
              <a:cs typeface="Courier New"/>
            </a:endParaRPr>
          </a:p>
          <a:p>
            <a:pPr marL="137795">
              <a:lnSpc>
                <a:spcPct val="100000"/>
              </a:lnSpc>
              <a:spcBef>
                <a:spcPts val="95"/>
              </a:spcBef>
            </a:pPr>
            <a:r>
              <a:rPr dirty="0" sz="1300" spc="5">
                <a:latin typeface="Times New Roman"/>
                <a:cs typeface="Times New Roman"/>
              </a:rPr>
              <a:t>timing options are not</a:t>
            </a:r>
            <a:r>
              <a:rPr dirty="0" sz="1300">
                <a:latin typeface="Times New Roman"/>
                <a:cs typeface="Times New Roman"/>
              </a:rPr>
              <a:t> </a:t>
            </a:r>
            <a:r>
              <a:rPr dirty="0" sz="1300" spc="5">
                <a:latin typeface="Times New Roman"/>
                <a:cs typeface="Times New Roman"/>
              </a:rPr>
              <a:t>valid.</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23</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506924"/>
            <a:ext cx="5845175" cy="1242060"/>
          </a:xfrm>
          <a:prstGeom prst="rect">
            <a:avLst/>
          </a:prstGeom>
        </p:spPr>
        <p:txBody>
          <a:bodyPr wrap="square" lIns="0" tIns="62230" rIns="0" bIns="0" rtlCol="0" vert="horz">
            <a:spAutoFit/>
          </a:bodyPr>
          <a:lstStyle/>
          <a:p>
            <a:pPr marL="12700">
              <a:lnSpc>
                <a:spcPct val="100000"/>
              </a:lnSpc>
              <a:spcBef>
                <a:spcPts val="490"/>
              </a:spcBef>
            </a:pPr>
            <a:r>
              <a:rPr dirty="0" sz="1300" spc="5" b="1">
                <a:latin typeface="Arial"/>
                <a:cs typeface="Arial"/>
              </a:rPr>
              <a:t>Creating</a:t>
            </a:r>
            <a:r>
              <a:rPr dirty="0" sz="1300" spc="10" b="1">
                <a:latin typeface="Arial"/>
                <a:cs typeface="Arial"/>
              </a:rPr>
              <a:t> </a:t>
            </a:r>
            <a:r>
              <a:rPr dirty="0" sz="1300" spc="5" b="1">
                <a:latin typeface="Arial"/>
                <a:cs typeface="Arial"/>
              </a:rPr>
              <a:t>an</a:t>
            </a:r>
            <a:r>
              <a:rPr dirty="0" sz="1300" b="1">
                <a:latin typeface="Arial"/>
                <a:cs typeface="Arial"/>
              </a:rPr>
              <a:t> </a:t>
            </a:r>
            <a:r>
              <a:rPr dirty="0" sz="1300" spc="15" b="1">
                <a:latin typeface="Courier New"/>
                <a:cs typeface="Courier New"/>
              </a:rPr>
              <a:t>INSTEAD</a:t>
            </a:r>
            <a:r>
              <a:rPr dirty="0" sz="1300" spc="-405" b="1">
                <a:latin typeface="Courier New"/>
                <a:cs typeface="Courier New"/>
              </a:rPr>
              <a:t> </a:t>
            </a:r>
            <a:r>
              <a:rPr dirty="0" sz="1300" spc="10" b="1">
                <a:latin typeface="Courier New"/>
                <a:cs typeface="Courier New"/>
              </a:rPr>
              <a:t>OF</a:t>
            </a:r>
            <a:r>
              <a:rPr dirty="0" sz="1300" spc="-409" b="1">
                <a:latin typeface="Courier New"/>
                <a:cs typeface="Courier New"/>
              </a:rPr>
              <a:t> </a:t>
            </a:r>
            <a:r>
              <a:rPr dirty="0" sz="1300" spc="5" b="1">
                <a:latin typeface="Arial"/>
                <a:cs typeface="Arial"/>
              </a:rPr>
              <a:t>Trigger (continued)</a:t>
            </a:r>
            <a:endParaRPr sz="1300">
              <a:latin typeface="Arial"/>
              <a:cs typeface="Arial"/>
            </a:endParaRPr>
          </a:p>
          <a:p>
            <a:pPr marL="1017905">
              <a:lnSpc>
                <a:spcPct val="100000"/>
              </a:lnSpc>
              <a:spcBef>
                <a:spcPts val="360"/>
              </a:spcBef>
            </a:pPr>
            <a:r>
              <a:rPr dirty="0" sz="1200" spc="5">
                <a:latin typeface="Courier New"/>
                <a:cs typeface="Courier New"/>
              </a:rPr>
              <a:t>CREATE OR REPLACE TRIGGER</a:t>
            </a:r>
            <a:r>
              <a:rPr dirty="0" sz="1200" spc="-5">
                <a:latin typeface="Courier New"/>
                <a:cs typeface="Courier New"/>
              </a:rPr>
              <a:t> </a:t>
            </a:r>
            <a:r>
              <a:rPr dirty="0" sz="1200" spc="5">
                <a:latin typeface="Courier New"/>
                <a:cs typeface="Courier New"/>
              </a:rPr>
              <a:t>new_emp_dept</a:t>
            </a:r>
            <a:endParaRPr sz="1200">
              <a:latin typeface="Courier New"/>
              <a:cs typeface="Courier New"/>
            </a:endParaRPr>
          </a:p>
          <a:p>
            <a:pPr marL="1017905" marR="5080">
              <a:lnSpc>
                <a:spcPct val="101299"/>
              </a:lnSpc>
            </a:pPr>
            <a:r>
              <a:rPr dirty="0" sz="1200" spc="5">
                <a:latin typeface="Courier New"/>
                <a:cs typeface="Courier New"/>
              </a:rPr>
              <a:t>INSTEAD OF INSERT OR UPDATE OR DELETE ON emp_details  FOR EACH</a:t>
            </a:r>
            <a:r>
              <a:rPr dirty="0" sz="1200">
                <a:latin typeface="Courier New"/>
                <a:cs typeface="Courier New"/>
              </a:rPr>
              <a:t> </a:t>
            </a:r>
            <a:r>
              <a:rPr dirty="0" sz="1200" spc="5">
                <a:latin typeface="Courier New"/>
                <a:cs typeface="Courier New"/>
              </a:rPr>
              <a:t>ROW</a:t>
            </a:r>
            <a:endParaRPr sz="1200">
              <a:latin typeface="Courier New"/>
              <a:cs typeface="Courier New"/>
            </a:endParaRPr>
          </a:p>
          <a:p>
            <a:pPr marL="1017905">
              <a:lnSpc>
                <a:spcPct val="100000"/>
              </a:lnSpc>
              <a:spcBef>
                <a:spcPts val="10"/>
              </a:spcBef>
            </a:pPr>
            <a:r>
              <a:rPr dirty="0" sz="1200" spc="5">
                <a:latin typeface="Courier New"/>
                <a:cs typeface="Courier New"/>
              </a:rPr>
              <a:t>BEGIN</a:t>
            </a:r>
            <a:endParaRPr sz="1200">
              <a:latin typeface="Courier New"/>
              <a:cs typeface="Courier New"/>
            </a:endParaRPr>
          </a:p>
          <a:p>
            <a:pPr marL="1202690">
              <a:lnSpc>
                <a:spcPct val="100000"/>
              </a:lnSpc>
              <a:spcBef>
                <a:spcPts val="20"/>
              </a:spcBef>
            </a:pPr>
            <a:r>
              <a:rPr dirty="0" sz="1200" spc="5">
                <a:latin typeface="Courier New"/>
                <a:cs typeface="Courier New"/>
              </a:rPr>
              <a:t>IF INSERTING</a:t>
            </a:r>
            <a:r>
              <a:rPr dirty="0" sz="1200" spc="10">
                <a:latin typeface="Courier New"/>
                <a:cs typeface="Courier New"/>
              </a:rPr>
              <a:t> </a:t>
            </a:r>
            <a:r>
              <a:rPr dirty="0" sz="1200" spc="5">
                <a:latin typeface="Courier New"/>
                <a:cs typeface="Courier New"/>
              </a:rPr>
              <a:t>THEN</a:t>
            </a:r>
            <a:endParaRPr sz="1200">
              <a:latin typeface="Courier New"/>
              <a:cs typeface="Courier New"/>
            </a:endParaRPr>
          </a:p>
        </p:txBody>
      </p:sp>
      <p:sp>
        <p:nvSpPr>
          <p:cNvPr id="3" name="object 3"/>
          <p:cNvSpPr txBox="1"/>
          <p:nvPr/>
        </p:nvSpPr>
        <p:spPr>
          <a:xfrm>
            <a:off x="2118615" y="1723913"/>
            <a:ext cx="581025" cy="395605"/>
          </a:xfrm>
          <a:prstGeom prst="rect">
            <a:avLst/>
          </a:prstGeom>
        </p:spPr>
        <p:txBody>
          <a:bodyPr wrap="square" lIns="0" tIns="11430" rIns="0" bIns="0" rtlCol="0" vert="horz">
            <a:spAutoFit/>
          </a:bodyPr>
          <a:lstStyle/>
          <a:p>
            <a:pPr marL="12700" marR="5080">
              <a:lnSpc>
                <a:spcPct val="101299"/>
              </a:lnSpc>
              <a:spcBef>
                <a:spcPts val="90"/>
              </a:spcBef>
            </a:pPr>
            <a:r>
              <a:rPr dirty="0" sz="1200" spc="5">
                <a:latin typeface="Courier New"/>
                <a:cs typeface="Courier New"/>
              </a:rPr>
              <a:t>INSERT  VALUES</a:t>
            </a:r>
            <a:endParaRPr sz="1200">
              <a:latin typeface="Courier New"/>
              <a:cs typeface="Courier New"/>
            </a:endParaRPr>
          </a:p>
        </p:txBody>
      </p:sp>
      <p:sp>
        <p:nvSpPr>
          <p:cNvPr id="4" name="object 4"/>
          <p:cNvSpPr txBox="1"/>
          <p:nvPr/>
        </p:nvSpPr>
        <p:spPr>
          <a:xfrm>
            <a:off x="2118615" y="2279425"/>
            <a:ext cx="58102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UPDATE</a:t>
            </a:r>
            <a:endParaRPr sz="1200">
              <a:latin typeface="Courier New"/>
              <a:cs typeface="Courier New"/>
            </a:endParaRPr>
          </a:p>
        </p:txBody>
      </p:sp>
      <p:sp>
        <p:nvSpPr>
          <p:cNvPr id="5" name="object 5"/>
          <p:cNvSpPr txBox="1"/>
          <p:nvPr/>
        </p:nvSpPr>
        <p:spPr>
          <a:xfrm>
            <a:off x="2766804" y="1723913"/>
            <a:ext cx="3173095" cy="765810"/>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INTO new_emps</a:t>
            </a:r>
            <a:endParaRPr sz="1200">
              <a:latin typeface="Courier New"/>
              <a:cs typeface="Courier New"/>
            </a:endParaRPr>
          </a:p>
          <a:p>
            <a:pPr marL="12700">
              <a:lnSpc>
                <a:spcPct val="100000"/>
              </a:lnSpc>
              <a:spcBef>
                <a:spcPts val="20"/>
              </a:spcBef>
            </a:pPr>
            <a:r>
              <a:rPr dirty="0" sz="1200" spc="5">
                <a:latin typeface="Courier New"/>
                <a:cs typeface="Courier New"/>
              </a:rPr>
              <a:t>(:NEW.employee_id,</a:t>
            </a:r>
            <a:r>
              <a:rPr dirty="0" sz="1200" spc="-15">
                <a:latin typeface="Courier New"/>
                <a:cs typeface="Courier New"/>
              </a:rPr>
              <a:t> </a:t>
            </a:r>
            <a:r>
              <a:rPr dirty="0" sz="1200" spc="5">
                <a:latin typeface="Courier New"/>
                <a:cs typeface="Courier New"/>
              </a:rPr>
              <a:t>:NEW.last_name,</a:t>
            </a:r>
            <a:endParaRPr sz="1200">
              <a:latin typeface="Courier New"/>
              <a:cs typeface="Courier New"/>
            </a:endParaRPr>
          </a:p>
          <a:p>
            <a:pPr marL="12700" marR="5080" indent="92075">
              <a:lnSpc>
                <a:spcPct val="101299"/>
              </a:lnSpc>
            </a:pPr>
            <a:r>
              <a:rPr dirty="0" sz="1200" spc="5">
                <a:latin typeface="Courier New"/>
                <a:cs typeface="Courier New"/>
              </a:rPr>
              <a:t>:NEW.salary, :NEW.department_id);  new_depts</a:t>
            </a:r>
            <a:endParaRPr sz="1200">
              <a:latin typeface="Courier New"/>
              <a:cs typeface="Courier New"/>
            </a:endParaRPr>
          </a:p>
        </p:txBody>
      </p:sp>
      <p:sp>
        <p:nvSpPr>
          <p:cNvPr id="6" name="object 6"/>
          <p:cNvSpPr txBox="1"/>
          <p:nvPr/>
        </p:nvSpPr>
        <p:spPr>
          <a:xfrm>
            <a:off x="1749044" y="2464595"/>
            <a:ext cx="4468495" cy="5394325"/>
          </a:xfrm>
          <a:prstGeom prst="rect">
            <a:avLst/>
          </a:prstGeom>
        </p:spPr>
        <p:txBody>
          <a:bodyPr wrap="square" lIns="0" tIns="11430" rIns="0" bIns="0" rtlCol="0" vert="horz">
            <a:spAutoFit/>
          </a:bodyPr>
          <a:lstStyle/>
          <a:p>
            <a:pPr marL="567055" marR="97790">
              <a:lnSpc>
                <a:spcPct val="101299"/>
              </a:lnSpc>
              <a:spcBef>
                <a:spcPts val="90"/>
              </a:spcBef>
            </a:pPr>
            <a:r>
              <a:rPr dirty="0" sz="1200" spc="5">
                <a:latin typeface="Courier New"/>
                <a:cs typeface="Courier New"/>
              </a:rPr>
              <a:t>SET dept_sal = dept_sal + :NEW.salary  WHERE department_id =</a:t>
            </a:r>
            <a:r>
              <a:rPr dirty="0" sz="1200" spc="-10">
                <a:latin typeface="Courier New"/>
                <a:cs typeface="Courier New"/>
              </a:rPr>
              <a:t> </a:t>
            </a:r>
            <a:r>
              <a:rPr dirty="0" sz="1200" spc="5">
                <a:latin typeface="Courier New"/>
                <a:cs typeface="Courier New"/>
              </a:rPr>
              <a:t>:NEW.department_id;</a:t>
            </a:r>
            <a:endParaRPr sz="1200">
              <a:latin typeface="Courier New"/>
              <a:cs typeface="Courier New"/>
            </a:endParaRPr>
          </a:p>
          <a:p>
            <a:pPr marL="196850">
              <a:lnSpc>
                <a:spcPct val="100000"/>
              </a:lnSpc>
              <a:spcBef>
                <a:spcPts val="20"/>
              </a:spcBef>
            </a:pPr>
            <a:r>
              <a:rPr dirty="0" sz="1200" spc="5">
                <a:latin typeface="Courier New"/>
                <a:cs typeface="Courier New"/>
              </a:rPr>
              <a:t>ELSIF DELETING</a:t>
            </a:r>
            <a:r>
              <a:rPr dirty="0" sz="1200" spc="10">
                <a:latin typeface="Courier New"/>
                <a:cs typeface="Courier New"/>
              </a:rPr>
              <a:t> </a:t>
            </a:r>
            <a:r>
              <a:rPr dirty="0" sz="1200" spc="5">
                <a:latin typeface="Courier New"/>
                <a:cs typeface="Courier New"/>
              </a:rPr>
              <a:t>THEN</a:t>
            </a:r>
            <a:endParaRPr sz="1200">
              <a:latin typeface="Courier New"/>
              <a:cs typeface="Courier New"/>
            </a:endParaRPr>
          </a:p>
          <a:p>
            <a:pPr marL="382270">
              <a:lnSpc>
                <a:spcPct val="100000"/>
              </a:lnSpc>
              <a:spcBef>
                <a:spcPts val="20"/>
              </a:spcBef>
            </a:pPr>
            <a:r>
              <a:rPr dirty="0" sz="1200" spc="5">
                <a:latin typeface="Courier New"/>
                <a:cs typeface="Courier New"/>
              </a:rPr>
              <a:t>DELETE FROM</a:t>
            </a:r>
            <a:r>
              <a:rPr dirty="0" sz="1200" spc="10">
                <a:latin typeface="Courier New"/>
                <a:cs typeface="Courier New"/>
              </a:rPr>
              <a:t> </a:t>
            </a:r>
            <a:r>
              <a:rPr dirty="0" sz="1200" spc="5">
                <a:latin typeface="Courier New"/>
                <a:cs typeface="Courier New"/>
              </a:rPr>
              <a:t>new_emps</a:t>
            </a:r>
            <a:endParaRPr sz="1200">
              <a:latin typeface="Courier New"/>
              <a:cs typeface="Courier New"/>
            </a:endParaRPr>
          </a:p>
          <a:p>
            <a:pPr marL="382270" marR="467995" indent="184785">
              <a:lnSpc>
                <a:spcPct val="101299"/>
              </a:lnSpc>
            </a:pPr>
            <a:r>
              <a:rPr dirty="0" sz="1200" spc="5">
                <a:latin typeface="Courier New"/>
                <a:cs typeface="Courier New"/>
              </a:rPr>
              <a:t>WHERE employee_id = :OLD.employee_id;  UPDATE new_depts</a:t>
            </a:r>
            <a:endParaRPr sz="1200">
              <a:latin typeface="Courier New"/>
              <a:cs typeface="Courier New"/>
            </a:endParaRPr>
          </a:p>
          <a:p>
            <a:pPr marL="567055" marR="97790">
              <a:lnSpc>
                <a:spcPct val="101299"/>
              </a:lnSpc>
            </a:pPr>
            <a:r>
              <a:rPr dirty="0" sz="1200" spc="5">
                <a:latin typeface="Courier New"/>
                <a:cs typeface="Courier New"/>
              </a:rPr>
              <a:t>SET dept_sal = dept_sal - :OLD.salary  WHERE department_id =</a:t>
            </a:r>
            <a:r>
              <a:rPr dirty="0" sz="1200" spc="-10">
                <a:latin typeface="Courier New"/>
                <a:cs typeface="Courier New"/>
              </a:rPr>
              <a:t> </a:t>
            </a:r>
            <a:r>
              <a:rPr dirty="0" sz="1200" spc="5">
                <a:latin typeface="Courier New"/>
                <a:cs typeface="Courier New"/>
              </a:rPr>
              <a:t>:OLD.department_id;</a:t>
            </a:r>
            <a:endParaRPr sz="1200">
              <a:latin typeface="Courier New"/>
              <a:cs typeface="Courier New"/>
            </a:endParaRPr>
          </a:p>
          <a:p>
            <a:pPr marL="196850">
              <a:lnSpc>
                <a:spcPct val="100000"/>
              </a:lnSpc>
              <a:spcBef>
                <a:spcPts val="15"/>
              </a:spcBef>
            </a:pPr>
            <a:r>
              <a:rPr dirty="0" sz="1200" spc="5">
                <a:latin typeface="Courier New"/>
                <a:cs typeface="Courier New"/>
              </a:rPr>
              <a:t>ELSIF UPDATING ('salary')</a:t>
            </a:r>
            <a:r>
              <a:rPr dirty="0" sz="1200" spc="10">
                <a:latin typeface="Courier New"/>
                <a:cs typeface="Courier New"/>
              </a:rPr>
              <a:t> </a:t>
            </a:r>
            <a:r>
              <a:rPr dirty="0" sz="1200" spc="5">
                <a:latin typeface="Courier New"/>
                <a:cs typeface="Courier New"/>
              </a:rPr>
              <a:t>THEN</a:t>
            </a:r>
            <a:endParaRPr sz="1200">
              <a:latin typeface="Courier New"/>
              <a:cs typeface="Courier New"/>
            </a:endParaRPr>
          </a:p>
          <a:p>
            <a:pPr marL="382270">
              <a:lnSpc>
                <a:spcPct val="100000"/>
              </a:lnSpc>
              <a:spcBef>
                <a:spcPts val="20"/>
              </a:spcBef>
            </a:pPr>
            <a:r>
              <a:rPr dirty="0" sz="1200" spc="5">
                <a:latin typeface="Courier New"/>
                <a:cs typeface="Courier New"/>
              </a:rPr>
              <a:t>UPDATE new_emps</a:t>
            </a:r>
            <a:endParaRPr sz="1200">
              <a:latin typeface="Courier New"/>
              <a:cs typeface="Courier New"/>
            </a:endParaRPr>
          </a:p>
          <a:p>
            <a:pPr marL="567055">
              <a:lnSpc>
                <a:spcPct val="100000"/>
              </a:lnSpc>
              <a:spcBef>
                <a:spcPts val="15"/>
              </a:spcBef>
            </a:pPr>
            <a:r>
              <a:rPr dirty="0" sz="1200" spc="5">
                <a:latin typeface="Courier New"/>
                <a:cs typeface="Courier New"/>
              </a:rPr>
              <a:t>SET salary =</a:t>
            </a:r>
            <a:r>
              <a:rPr dirty="0" sz="1200" spc="-5">
                <a:latin typeface="Courier New"/>
                <a:cs typeface="Courier New"/>
              </a:rPr>
              <a:t> </a:t>
            </a:r>
            <a:r>
              <a:rPr dirty="0" sz="1200" spc="5">
                <a:latin typeface="Courier New"/>
                <a:cs typeface="Courier New"/>
              </a:rPr>
              <a:t>:NEW.salary</a:t>
            </a:r>
            <a:endParaRPr sz="1200">
              <a:latin typeface="Courier New"/>
              <a:cs typeface="Courier New"/>
            </a:endParaRPr>
          </a:p>
          <a:p>
            <a:pPr marL="382270" marR="467995" indent="184785">
              <a:lnSpc>
                <a:spcPct val="101299"/>
              </a:lnSpc>
            </a:pPr>
            <a:r>
              <a:rPr dirty="0" sz="1200" spc="5">
                <a:latin typeface="Courier New"/>
                <a:cs typeface="Courier New"/>
              </a:rPr>
              <a:t>WHERE employee_id = :OLD.employee_id;  UPDATE new_depts</a:t>
            </a:r>
            <a:endParaRPr sz="1200">
              <a:latin typeface="Courier New"/>
              <a:cs typeface="Courier New"/>
            </a:endParaRPr>
          </a:p>
          <a:p>
            <a:pPr marL="567055">
              <a:lnSpc>
                <a:spcPct val="100000"/>
              </a:lnSpc>
              <a:spcBef>
                <a:spcPts val="10"/>
              </a:spcBef>
            </a:pPr>
            <a:r>
              <a:rPr dirty="0" sz="1200" spc="5">
                <a:latin typeface="Courier New"/>
                <a:cs typeface="Courier New"/>
              </a:rPr>
              <a:t>SET dept_sal = dept_sal</a:t>
            </a:r>
            <a:r>
              <a:rPr dirty="0" sz="1200" spc="10">
                <a:latin typeface="Courier New"/>
                <a:cs typeface="Courier New"/>
              </a:rPr>
              <a:t> </a:t>
            </a:r>
            <a:r>
              <a:rPr dirty="0" sz="1200" spc="5">
                <a:latin typeface="Courier New"/>
                <a:cs typeface="Courier New"/>
              </a:rPr>
              <a:t>+</a:t>
            </a:r>
            <a:endParaRPr sz="1200">
              <a:latin typeface="Courier New"/>
              <a:cs typeface="Courier New"/>
            </a:endParaRPr>
          </a:p>
          <a:p>
            <a:pPr marL="567055" marR="5080" indent="1388745">
              <a:lnSpc>
                <a:spcPct val="101299"/>
              </a:lnSpc>
            </a:pPr>
            <a:r>
              <a:rPr dirty="0" sz="1200" spc="5">
                <a:latin typeface="Courier New"/>
                <a:cs typeface="Courier New"/>
              </a:rPr>
              <a:t>(:NEW.salary - :OLD.salary)  WHERE department_id =</a:t>
            </a:r>
            <a:r>
              <a:rPr dirty="0" sz="1200" spc="-10">
                <a:latin typeface="Courier New"/>
                <a:cs typeface="Courier New"/>
              </a:rPr>
              <a:t> </a:t>
            </a:r>
            <a:r>
              <a:rPr dirty="0" sz="1200" spc="5">
                <a:latin typeface="Courier New"/>
                <a:cs typeface="Courier New"/>
              </a:rPr>
              <a:t>:OLD.department_id;</a:t>
            </a:r>
            <a:endParaRPr sz="1200">
              <a:latin typeface="Courier New"/>
              <a:cs typeface="Courier New"/>
            </a:endParaRPr>
          </a:p>
          <a:p>
            <a:pPr marL="382270" marR="838835" indent="-185420">
              <a:lnSpc>
                <a:spcPct val="101299"/>
              </a:lnSpc>
            </a:pPr>
            <a:r>
              <a:rPr dirty="0" sz="1200" spc="5">
                <a:latin typeface="Courier New"/>
                <a:cs typeface="Courier New"/>
              </a:rPr>
              <a:t>ELSIF UPDATING ('department_id') THEN  UPDATE new_emps</a:t>
            </a:r>
            <a:endParaRPr sz="1200">
              <a:latin typeface="Courier New"/>
              <a:cs typeface="Courier New"/>
            </a:endParaRPr>
          </a:p>
          <a:p>
            <a:pPr marL="567055" marR="374650">
              <a:lnSpc>
                <a:spcPct val="101299"/>
              </a:lnSpc>
            </a:pPr>
            <a:r>
              <a:rPr dirty="0" sz="1200" spc="5">
                <a:latin typeface="Courier New"/>
                <a:cs typeface="Courier New"/>
              </a:rPr>
              <a:t>SET department_id = :NEW.department_id  WHERE employee_id =</a:t>
            </a:r>
            <a:r>
              <a:rPr dirty="0" sz="1200" spc="-15">
                <a:latin typeface="Courier New"/>
                <a:cs typeface="Courier New"/>
              </a:rPr>
              <a:t> </a:t>
            </a:r>
            <a:r>
              <a:rPr dirty="0" sz="1200" spc="5">
                <a:latin typeface="Courier New"/>
                <a:cs typeface="Courier New"/>
              </a:rPr>
              <a:t>:OLD.employee_id;</a:t>
            </a:r>
            <a:endParaRPr sz="1200">
              <a:latin typeface="Courier New"/>
              <a:cs typeface="Courier New"/>
            </a:endParaRPr>
          </a:p>
          <a:p>
            <a:pPr marL="382270">
              <a:lnSpc>
                <a:spcPct val="100000"/>
              </a:lnSpc>
              <a:spcBef>
                <a:spcPts val="20"/>
              </a:spcBef>
            </a:pPr>
            <a:r>
              <a:rPr dirty="0" sz="1200" spc="5">
                <a:latin typeface="Courier New"/>
                <a:cs typeface="Courier New"/>
              </a:rPr>
              <a:t>UPDATE new_depts</a:t>
            </a:r>
            <a:endParaRPr sz="1200">
              <a:latin typeface="Courier New"/>
              <a:cs typeface="Courier New"/>
            </a:endParaRPr>
          </a:p>
          <a:p>
            <a:pPr marL="567055" marR="97790">
              <a:lnSpc>
                <a:spcPct val="101299"/>
              </a:lnSpc>
            </a:pPr>
            <a:r>
              <a:rPr dirty="0" sz="1200" spc="5">
                <a:latin typeface="Courier New"/>
                <a:cs typeface="Courier New"/>
              </a:rPr>
              <a:t>SET dept_sal = dept_sal - :OLD.salary  WHERE department_id =</a:t>
            </a:r>
            <a:r>
              <a:rPr dirty="0" sz="1200" spc="-10">
                <a:latin typeface="Courier New"/>
                <a:cs typeface="Courier New"/>
              </a:rPr>
              <a:t> </a:t>
            </a:r>
            <a:r>
              <a:rPr dirty="0" sz="1200" spc="5">
                <a:latin typeface="Courier New"/>
                <a:cs typeface="Courier New"/>
              </a:rPr>
              <a:t>:OLD.department_id;</a:t>
            </a:r>
            <a:endParaRPr sz="1200">
              <a:latin typeface="Courier New"/>
              <a:cs typeface="Courier New"/>
            </a:endParaRPr>
          </a:p>
          <a:p>
            <a:pPr marL="382270">
              <a:lnSpc>
                <a:spcPct val="100000"/>
              </a:lnSpc>
              <a:spcBef>
                <a:spcPts val="15"/>
              </a:spcBef>
            </a:pPr>
            <a:r>
              <a:rPr dirty="0" sz="1200" spc="5">
                <a:latin typeface="Courier New"/>
                <a:cs typeface="Courier New"/>
              </a:rPr>
              <a:t>UPDATE new_depts</a:t>
            </a:r>
            <a:endParaRPr sz="1200">
              <a:latin typeface="Courier New"/>
              <a:cs typeface="Courier New"/>
            </a:endParaRPr>
          </a:p>
          <a:p>
            <a:pPr marL="567055" marR="97790">
              <a:lnSpc>
                <a:spcPct val="101299"/>
              </a:lnSpc>
            </a:pPr>
            <a:r>
              <a:rPr dirty="0" sz="1200" spc="5">
                <a:latin typeface="Courier New"/>
                <a:cs typeface="Courier New"/>
              </a:rPr>
              <a:t>SET dept_sal = dept_sal + :NEW.salary  WHERE department_id =</a:t>
            </a:r>
            <a:r>
              <a:rPr dirty="0" sz="1200" spc="-10">
                <a:latin typeface="Courier New"/>
                <a:cs typeface="Courier New"/>
              </a:rPr>
              <a:t> </a:t>
            </a:r>
            <a:r>
              <a:rPr dirty="0" sz="1200" spc="5">
                <a:latin typeface="Courier New"/>
                <a:cs typeface="Courier New"/>
              </a:rPr>
              <a:t>:NEW.department_id;</a:t>
            </a:r>
            <a:endParaRPr sz="1200">
              <a:latin typeface="Courier New"/>
              <a:cs typeface="Courier New"/>
            </a:endParaRPr>
          </a:p>
          <a:p>
            <a:pPr marL="12700" marR="3613785" indent="184150">
              <a:lnSpc>
                <a:spcPct val="100000"/>
              </a:lnSpc>
              <a:spcBef>
                <a:spcPts val="20"/>
              </a:spcBef>
            </a:pPr>
            <a:r>
              <a:rPr dirty="0" sz="1200" spc="5">
                <a:latin typeface="Courier New"/>
                <a:cs typeface="Courier New"/>
              </a:rPr>
              <a:t>END</a:t>
            </a:r>
            <a:r>
              <a:rPr dirty="0" sz="1200" spc="-80">
                <a:latin typeface="Courier New"/>
                <a:cs typeface="Courier New"/>
              </a:rPr>
              <a:t> </a:t>
            </a:r>
            <a:r>
              <a:rPr dirty="0" sz="1200" spc="5">
                <a:latin typeface="Courier New"/>
                <a:cs typeface="Courier New"/>
              </a:rPr>
              <a:t>IF;</a:t>
            </a:r>
            <a:endParaRPr sz="1200">
              <a:latin typeface="Courier New"/>
              <a:cs typeface="Courier New"/>
            </a:endParaRPr>
          </a:p>
          <a:p>
            <a:pPr marL="12700" marR="3613785">
              <a:lnSpc>
                <a:spcPct val="100000"/>
              </a:lnSpc>
              <a:spcBef>
                <a:spcPts val="15"/>
              </a:spcBef>
            </a:pPr>
            <a:r>
              <a:rPr dirty="0" sz="1200" spc="5">
                <a:latin typeface="Courier New"/>
                <a:cs typeface="Courier New"/>
              </a:rPr>
              <a:t>END;</a:t>
            </a:r>
            <a:endParaRPr sz="1200">
              <a:latin typeface="Courier New"/>
              <a:cs typeface="Courier New"/>
            </a:endParaRPr>
          </a:p>
          <a:p>
            <a:pPr marL="12700">
              <a:lnSpc>
                <a:spcPct val="100000"/>
              </a:lnSpc>
              <a:spcBef>
                <a:spcPts val="20"/>
              </a:spcBef>
            </a:pPr>
            <a:r>
              <a:rPr dirty="0" sz="1200" spc="5">
                <a:latin typeface="Courier New"/>
                <a:cs typeface="Courier New"/>
              </a:rPr>
              <a:t>/</a:t>
            </a:r>
            <a:endParaRPr sz="1200">
              <a:latin typeface="Courier New"/>
              <a:cs typeface="Courier New"/>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24</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549400" y="873506"/>
            <a:ext cx="4636770" cy="636905"/>
          </a:xfrm>
          <a:prstGeom prst="rect">
            <a:avLst/>
          </a:prstGeom>
        </p:spPr>
        <p:txBody>
          <a:bodyPr wrap="square" lIns="0" tIns="12700" rIns="0" bIns="0" rtlCol="0" vert="horz">
            <a:spAutoFit/>
          </a:bodyPr>
          <a:lstStyle/>
          <a:p>
            <a:pPr marL="1179830" marR="5080" indent="-1167765">
              <a:lnSpc>
                <a:spcPct val="100000"/>
              </a:lnSpc>
              <a:spcBef>
                <a:spcPts val="100"/>
              </a:spcBef>
            </a:pPr>
            <a:r>
              <a:rPr dirty="0" sz="2000" spc="-5" b="1">
                <a:latin typeface="Arial"/>
                <a:cs typeface="Arial"/>
              </a:rPr>
              <a:t>Comparison </a:t>
            </a:r>
            <a:r>
              <a:rPr dirty="0" sz="2000" b="1">
                <a:latin typeface="Arial"/>
                <a:cs typeface="Arial"/>
              </a:rPr>
              <a:t>of </a:t>
            </a:r>
            <a:r>
              <a:rPr dirty="0" sz="2000" spc="-5" b="1">
                <a:latin typeface="Arial"/>
                <a:cs typeface="Arial"/>
              </a:rPr>
              <a:t>Database </a:t>
            </a:r>
            <a:r>
              <a:rPr dirty="0" sz="2000" b="1">
                <a:latin typeface="Arial"/>
                <a:cs typeface="Arial"/>
              </a:rPr>
              <a:t>Triggers </a:t>
            </a:r>
            <a:r>
              <a:rPr dirty="0" sz="2000" spc="-5" b="1">
                <a:latin typeface="Arial"/>
                <a:cs typeface="Arial"/>
              </a:rPr>
              <a:t>and  Stored</a:t>
            </a:r>
            <a:r>
              <a:rPr dirty="0" sz="2000" spc="-10" b="1">
                <a:latin typeface="Arial"/>
                <a:cs typeface="Arial"/>
              </a:rPr>
              <a:t> </a:t>
            </a:r>
            <a:r>
              <a:rPr dirty="0" sz="2000" spc="-5" b="1">
                <a:latin typeface="Arial"/>
                <a:cs typeface="Arial"/>
              </a:rPr>
              <a:t>Procedures</a:t>
            </a:r>
            <a:endParaRPr sz="2000">
              <a:latin typeface="Arial"/>
              <a:cs typeface="Arial"/>
            </a:endParaRPr>
          </a:p>
        </p:txBody>
      </p:sp>
      <p:graphicFrame>
        <p:nvGraphicFramePr>
          <p:cNvPr id="7" name="object 7"/>
          <p:cNvGraphicFramePr>
            <a:graphicFrameLocks noGrp="1"/>
          </p:cNvGraphicFramePr>
          <p:nvPr/>
        </p:nvGraphicFramePr>
        <p:xfrm>
          <a:off x="1273302" y="2190750"/>
          <a:ext cx="5247640" cy="1988820"/>
        </p:xfrm>
        <a:graphic>
          <a:graphicData uri="http://schemas.openxmlformats.org/drawingml/2006/table">
            <a:tbl>
              <a:tblPr firstRow="1" bandRow="1">
                <a:tableStyleId>{2D5ABB26-0587-4C30-8999-92F81FD0307C}</a:tableStyleId>
              </a:tblPr>
              <a:tblGrid>
                <a:gridCol w="2604770"/>
                <a:gridCol w="2615564"/>
              </a:tblGrid>
              <a:tr h="335279">
                <a:tc>
                  <a:txBody>
                    <a:bodyPr/>
                    <a:lstStyle/>
                    <a:p>
                      <a:pPr marL="41910">
                        <a:lnSpc>
                          <a:spcPct val="100000"/>
                        </a:lnSpc>
                        <a:spcBef>
                          <a:spcPts val="530"/>
                        </a:spcBef>
                      </a:pPr>
                      <a:r>
                        <a:rPr dirty="0" sz="1300" spc="-10" b="1">
                          <a:latin typeface="Arial"/>
                          <a:cs typeface="Arial"/>
                        </a:rPr>
                        <a:t>Triggers</a:t>
                      </a:r>
                      <a:endParaRPr sz="1300">
                        <a:latin typeface="Arial"/>
                        <a:cs typeface="Arial"/>
                      </a:endParaRPr>
                    </a:p>
                  </a:txBody>
                  <a:tcPr marL="0" marR="0" marB="0" marT="67310">
                    <a:lnL w="19050">
                      <a:solidFill>
                        <a:srgbClr val="000000"/>
                      </a:solidFill>
                      <a:prstDash val="solid"/>
                    </a:lnL>
                    <a:lnR w="19050">
                      <a:solidFill>
                        <a:srgbClr val="000000"/>
                      </a:solidFill>
                      <a:prstDash val="solid"/>
                    </a:lnR>
                    <a:lnT w="19050">
                      <a:solidFill>
                        <a:srgbClr val="000000"/>
                      </a:solidFill>
                      <a:prstDash val="solid"/>
                    </a:lnT>
                    <a:lnB w="53975">
                      <a:solidFill>
                        <a:srgbClr val="000000"/>
                      </a:solidFill>
                      <a:prstDash val="solid"/>
                    </a:lnB>
                    <a:solidFill>
                      <a:srgbClr val="99CCFF"/>
                    </a:solidFill>
                  </a:tcPr>
                </a:tc>
                <a:tc>
                  <a:txBody>
                    <a:bodyPr/>
                    <a:lstStyle/>
                    <a:p>
                      <a:pPr marL="41275">
                        <a:lnSpc>
                          <a:spcPct val="100000"/>
                        </a:lnSpc>
                        <a:spcBef>
                          <a:spcPts val="530"/>
                        </a:spcBef>
                      </a:pPr>
                      <a:r>
                        <a:rPr dirty="0" sz="1300" spc="-15" b="1">
                          <a:latin typeface="Arial"/>
                          <a:cs typeface="Arial"/>
                        </a:rPr>
                        <a:t>Procedures</a:t>
                      </a:r>
                      <a:endParaRPr sz="1300">
                        <a:latin typeface="Arial"/>
                        <a:cs typeface="Arial"/>
                      </a:endParaRPr>
                    </a:p>
                  </a:txBody>
                  <a:tcPr marL="0" marR="0" marB="0" marT="67310">
                    <a:lnL w="19050">
                      <a:solidFill>
                        <a:srgbClr val="000000"/>
                      </a:solidFill>
                      <a:prstDash val="solid"/>
                    </a:lnL>
                    <a:lnR w="19050">
                      <a:solidFill>
                        <a:srgbClr val="000000"/>
                      </a:solidFill>
                      <a:prstDash val="solid"/>
                    </a:lnR>
                    <a:lnT w="19050">
                      <a:solidFill>
                        <a:srgbClr val="000000"/>
                      </a:solidFill>
                      <a:prstDash val="solid"/>
                    </a:lnT>
                    <a:lnB w="53975">
                      <a:solidFill>
                        <a:srgbClr val="000000"/>
                      </a:solidFill>
                      <a:prstDash val="solid"/>
                    </a:lnB>
                    <a:solidFill>
                      <a:srgbClr val="99CCFF"/>
                    </a:solidFill>
                  </a:tcPr>
                </a:tc>
              </a:tr>
              <a:tr h="318068">
                <a:tc>
                  <a:txBody>
                    <a:bodyPr/>
                    <a:lstStyle/>
                    <a:p>
                      <a:pPr marL="41910">
                        <a:lnSpc>
                          <a:spcPct val="100000"/>
                        </a:lnSpc>
                        <a:spcBef>
                          <a:spcPts val="340"/>
                        </a:spcBef>
                      </a:pPr>
                      <a:r>
                        <a:rPr dirty="0" sz="1300" spc="-10" b="1">
                          <a:latin typeface="Arial"/>
                          <a:cs typeface="Arial"/>
                        </a:rPr>
                        <a:t>Defined </a:t>
                      </a:r>
                      <a:r>
                        <a:rPr dirty="0" sz="1300" spc="-5" b="1">
                          <a:latin typeface="Arial"/>
                          <a:cs typeface="Arial"/>
                        </a:rPr>
                        <a:t>with </a:t>
                      </a:r>
                      <a:r>
                        <a:rPr dirty="0" sz="1300" spc="-15" b="1">
                          <a:latin typeface="Courier New"/>
                          <a:cs typeface="Courier New"/>
                        </a:rPr>
                        <a:t>CREATE</a:t>
                      </a:r>
                      <a:r>
                        <a:rPr dirty="0" sz="1300" spc="-465" b="1">
                          <a:latin typeface="Courier New"/>
                          <a:cs typeface="Courier New"/>
                        </a:rPr>
                        <a:t> </a:t>
                      </a:r>
                      <a:r>
                        <a:rPr dirty="0" sz="1300" spc="-20" b="1">
                          <a:latin typeface="Courier New"/>
                          <a:cs typeface="Courier New"/>
                        </a:rPr>
                        <a:t>TRIGGER</a:t>
                      </a:r>
                      <a:endParaRPr sz="1300">
                        <a:latin typeface="Courier New"/>
                        <a:cs typeface="Courier New"/>
                      </a:endParaRPr>
                    </a:p>
                  </a:txBody>
                  <a:tcPr marL="0" marR="0" marB="0" marT="43180">
                    <a:lnL w="19050">
                      <a:solidFill>
                        <a:srgbClr val="000000"/>
                      </a:solidFill>
                      <a:prstDash val="solid"/>
                    </a:lnL>
                    <a:lnR w="19050">
                      <a:solidFill>
                        <a:srgbClr val="000000"/>
                      </a:solidFill>
                      <a:prstDash val="solid"/>
                    </a:lnR>
                    <a:lnT w="53975">
                      <a:solidFill>
                        <a:srgbClr val="000000"/>
                      </a:solidFill>
                      <a:prstDash val="solid"/>
                    </a:lnT>
                    <a:solidFill>
                      <a:srgbClr val="99CCFF"/>
                    </a:solidFill>
                  </a:tcPr>
                </a:tc>
                <a:tc>
                  <a:txBody>
                    <a:bodyPr/>
                    <a:lstStyle/>
                    <a:p>
                      <a:pPr marL="41275">
                        <a:lnSpc>
                          <a:spcPct val="100000"/>
                        </a:lnSpc>
                        <a:spcBef>
                          <a:spcPts val="340"/>
                        </a:spcBef>
                      </a:pPr>
                      <a:r>
                        <a:rPr dirty="0" sz="1300" spc="-10" b="1">
                          <a:latin typeface="Arial"/>
                          <a:cs typeface="Arial"/>
                        </a:rPr>
                        <a:t>Defined </a:t>
                      </a:r>
                      <a:r>
                        <a:rPr dirty="0" sz="1300" spc="-5" b="1">
                          <a:latin typeface="Arial"/>
                          <a:cs typeface="Arial"/>
                        </a:rPr>
                        <a:t>with </a:t>
                      </a:r>
                      <a:r>
                        <a:rPr dirty="0" sz="1300" spc="-15" b="1">
                          <a:latin typeface="Courier New"/>
                          <a:cs typeface="Courier New"/>
                        </a:rPr>
                        <a:t>CREATE</a:t>
                      </a:r>
                      <a:r>
                        <a:rPr dirty="0" sz="1300" spc="-484" b="1">
                          <a:latin typeface="Courier New"/>
                          <a:cs typeface="Courier New"/>
                        </a:rPr>
                        <a:t> </a:t>
                      </a:r>
                      <a:r>
                        <a:rPr dirty="0" sz="1300" spc="-20" b="1">
                          <a:latin typeface="Courier New"/>
                          <a:cs typeface="Courier New"/>
                        </a:rPr>
                        <a:t>PROCEDURE</a:t>
                      </a:r>
                      <a:endParaRPr sz="1300">
                        <a:latin typeface="Courier New"/>
                        <a:cs typeface="Courier New"/>
                      </a:endParaRPr>
                    </a:p>
                  </a:txBody>
                  <a:tcPr marL="0" marR="0" marB="0" marT="43180">
                    <a:lnL w="19050">
                      <a:solidFill>
                        <a:srgbClr val="000000"/>
                      </a:solidFill>
                      <a:prstDash val="solid"/>
                    </a:lnL>
                    <a:lnR w="19050">
                      <a:solidFill>
                        <a:srgbClr val="000000"/>
                      </a:solidFill>
                      <a:prstDash val="solid"/>
                    </a:lnR>
                    <a:lnT w="53975">
                      <a:solidFill>
                        <a:srgbClr val="000000"/>
                      </a:solidFill>
                      <a:prstDash val="solid"/>
                    </a:lnT>
                    <a:solidFill>
                      <a:srgbClr val="99CCFF"/>
                    </a:solidFill>
                  </a:tcPr>
                </a:tc>
              </a:tr>
              <a:tr h="510658">
                <a:tc>
                  <a:txBody>
                    <a:bodyPr/>
                    <a:lstStyle/>
                    <a:p>
                      <a:pPr marL="41910" marR="75565">
                        <a:lnSpc>
                          <a:spcPts val="1450"/>
                        </a:lnSpc>
                        <a:spcBef>
                          <a:spcPts val="545"/>
                        </a:spcBef>
                      </a:pPr>
                      <a:r>
                        <a:rPr dirty="0" sz="1300" spc="-10" b="1">
                          <a:latin typeface="Arial"/>
                          <a:cs typeface="Arial"/>
                        </a:rPr>
                        <a:t>Data dictionary contains </a:t>
                      </a:r>
                      <a:r>
                        <a:rPr dirty="0" sz="1300" spc="-15" b="1">
                          <a:latin typeface="Arial"/>
                          <a:cs typeface="Arial"/>
                        </a:rPr>
                        <a:t>source  </a:t>
                      </a:r>
                      <a:r>
                        <a:rPr dirty="0" sz="1300" spc="-10" b="1">
                          <a:latin typeface="Arial"/>
                          <a:cs typeface="Arial"/>
                        </a:rPr>
                        <a:t>code in</a:t>
                      </a:r>
                      <a:r>
                        <a:rPr dirty="0" sz="1300" spc="-15" b="1">
                          <a:latin typeface="Arial"/>
                          <a:cs typeface="Arial"/>
                        </a:rPr>
                        <a:t> </a:t>
                      </a:r>
                      <a:r>
                        <a:rPr dirty="0" sz="1300" spc="-15" b="1">
                          <a:latin typeface="Courier New"/>
                          <a:cs typeface="Courier New"/>
                        </a:rPr>
                        <a:t>USER_TRIGGERS</a:t>
                      </a:r>
                      <a:r>
                        <a:rPr dirty="0" sz="1300" spc="-15" b="1">
                          <a:latin typeface="Arial"/>
                          <a:cs typeface="Arial"/>
                        </a:rPr>
                        <a:t>.</a:t>
                      </a:r>
                      <a:endParaRPr sz="1300">
                        <a:latin typeface="Arial"/>
                        <a:cs typeface="Arial"/>
                      </a:endParaRPr>
                    </a:p>
                  </a:txBody>
                  <a:tcPr marL="0" marR="0" marB="0" marT="69215">
                    <a:lnL w="19050">
                      <a:solidFill>
                        <a:srgbClr val="000000"/>
                      </a:solidFill>
                      <a:prstDash val="solid"/>
                    </a:lnL>
                    <a:lnR w="19050">
                      <a:solidFill>
                        <a:srgbClr val="000000"/>
                      </a:solidFill>
                      <a:prstDash val="solid"/>
                    </a:lnR>
                    <a:solidFill>
                      <a:srgbClr val="99CCFF"/>
                    </a:solidFill>
                  </a:tcPr>
                </a:tc>
                <a:tc>
                  <a:txBody>
                    <a:bodyPr/>
                    <a:lstStyle/>
                    <a:p>
                      <a:pPr marL="41275" marR="86360">
                        <a:lnSpc>
                          <a:spcPts val="1450"/>
                        </a:lnSpc>
                        <a:spcBef>
                          <a:spcPts val="545"/>
                        </a:spcBef>
                      </a:pPr>
                      <a:r>
                        <a:rPr dirty="0" sz="1300" spc="-10" b="1">
                          <a:latin typeface="Arial"/>
                          <a:cs typeface="Arial"/>
                        </a:rPr>
                        <a:t>Data dictionary contains </a:t>
                      </a:r>
                      <a:r>
                        <a:rPr dirty="0" sz="1300" spc="-15" b="1">
                          <a:latin typeface="Arial"/>
                          <a:cs typeface="Arial"/>
                        </a:rPr>
                        <a:t>source  </a:t>
                      </a:r>
                      <a:r>
                        <a:rPr dirty="0" sz="1300" spc="-10" b="1">
                          <a:latin typeface="Arial"/>
                          <a:cs typeface="Arial"/>
                        </a:rPr>
                        <a:t>code in</a:t>
                      </a:r>
                      <a:r>
                        <a:rPr dirty="0" sz="1300" spc="-20" b="1">
                          <a:latin typeface="Arial"/>
                          <a:cs typeface="Arial"/>
                        </a:rPr>
                        <a:t> </a:t>
                      </a:r>
                      <a:r>
                        <a:rPr dirty="0" sz="1300" spc="-15" b="1">
                          <a:latin typeface="Courier New"/>
                          <a:cs typeface="Courier New"/>
                        </a:rPr>
                        <a:t>USER_SOURCE</a:t>
                      </a:r>
                      <a:r>
                        <a:rPr dirty="0" sz="1300" spc="-15" b="1">
                          <a:latin typeface="Arial"/>
                          <a:cs typeface="Arial"/>
                        </a:rPr>
                        <a:t>.</a:t>
                      </a:r>
                      <a:endParaRPr sz="1300">
                        <a:latin typeface="Arial"/>
                        <a:cs typeface="Arial"/>
                      </a:endParaRPr>
                    </a:p>
                  </a:txBody>
                  <a:tcPr marL="0" marR="0" marB="0" marT="69215">
                    <a:lnL w="19050">
                      <a:solidFill>
                        <a:srgbClr val="000000"/>
                      </a:solidFill>
                      <a:prstDash val="solid"/>
                    </a:lnL>
                    <a:lnR w="19050">
                      <a:solidFill>
                        <a:srgbClr val="000000"/>
                      </a:solidFill>
                      <a:prstDash val="solid"/>
                    </a:lnR>
                    <a:solidFill>
                      <a:srgbClr val="99CCFF"/>
                    </a:solidFill>
                  </a:tcPr>
                </a:tc>
              </a:tr>
              <a:tr h="311679">
                <a:tc>
                  <a:txBody>
                    <a:bodyPr/>
                    <a:lstStyle/>
                    <a:p>
                      <a:pPr marL="41275">
                        <a:lnSpc>
                          <a:spcPct val="100000"/>
                        </a:lnSpc>
                        <a:spcBef>
                          <a:spcPts val="405"/>
                        </a:spcBef>
                      </a:pPr>
                      <a:r>
                        <a:rPr dirty="0" sz="1300" spc="-5" b="1">
                          <a:latin typeface="Arial"/>
                          <a:cs typeface="Arial"/>
                        </a:rPr>
                        <a:t>Implicitly </a:t>
                      </a:r>
                      <a:r>
                        <a:rPr dirty="0" sz="1300" spc="-10" b="1">
                          <a:latin typeface="Arial"/>
                          <a:cs typeface="Arial"/>
                        </a:rPr>
                        <a:t>invoked </a:t>
                      </a:r>
                      <a:r>
                        <a:rPr dirty="0" sz="1300" spc="-15" b="1">
                          <a:latin typeface="Arial"/>
                          <a:cs typeface="Arial"/>
                        </a:rPr>
                        <a:t>by</a:t>
                      </a:r>
                      <a:r>
                        <a:rPr dirty="0" sz="1300" spc="-40" b="1">
                          <a:latin typeface="Arial"/>
                          <a:cs typeface="Arial"/>
                        </a:rPr>
                        <a:t> </a:t>
                      </a:r>
                      <a:r>
                        <a:rPr dirty="0" sz="1300" spc="-10" b="1">
                          <a:latin typeface="Arial"/>
                          <a:cs typeface="Arial"/>
                        </a:rPr>
                        <a:t>DML</a:t>
                      </a:r>
                      <a:endParaRPr sz="1300">
                        <a:latin typeface="Arial"/>
                        <a:cs typeface="Arial"/>
                      </a:endParaRPr>
                    </a:p>
                  </a:txBody>
                  <a:tcPr marL="0" marR="0" marB="0" marT="51435">
                    <a:lnL w="19050">
                      <a:solidFill>
                        <a:srgbClr val="000000"/>
                      </a:solidFill>
                      <a:prstDash val="solid"/>
                    </a:lnL>
                    <a:lnR w="19050">
                      <a:solidFill>
                        <a:srgbClr val="000000"/>
                      </a:solidFill>
                      <a:prstDash val="solid"/>
                    </a:lnR>
                    <a:solidFill>
                      <a:srgbClr val="99CCFF"/>
                    </a:solidFill>
                  </a:tcPr>
                </a:tc>
                <a:tc>
                  <a:txBody>
                    <a:bodyPr/>
                    <a:lstStyle/>
                    <a:p>
                      <a:pPr marL="41275">
                        <a:lnSpc>
                          <a:spcPct val="100000"/>
                        </a:lnSpc>
                        <a:spcBef>
                          <a:spcPts val="405"/>
                        </a:spcBef>
                      </a:pPr>
                      <a:r>
                        <a:rPr dirty="0" sz="1300" spc="-5" b="1">
                          <a:latin typeface="Arial"/>
                          <a:cs typeface="Arial"/>
                        </a:rPr>
                        <a:t>Explicitly</a:t>
                      </a:r>
                      <a:r>
                        <a:rPr dirty="0" sz="1300" spc="-20" b="1">
                          <a:latin typeface="Arial"/>
                          <a:cs typeface="Arial"/>
                        </a:rPr>
                        <a:t> </a:t>
                      </a:r>
                      <a:r>
                        <a:rPr dirty="0" sz="1300" spc="-10" b="1">
                          <a:latin typeface="Arial"/>
                          <a:cs typeface="Arial"/>
                        </a:rPr>
                        <a:t>invoked</a:t>
                      </a:r>
                      <a:endParaRPr sz="1300">
                        <a:latin typeface="Arial"/>
                        <a:cs typeface="Arial"/>
                      </a:endParaRPr>
                    </a:p>
                  </a:txBody>
                  <a:tcPr marL="0" marR="0" marB="0" marT="51435">
                    <a:lnL w="19050">
                      <a:solidFill>
                        <a:srgbClr val="000000"/>
                      </a:solidFill>
                      <a:prstDash val="solid"/>
                    </a:lnL>
                    <a:lnR w="19050">
                      <a:solidFill>
                        <a:srgbClr val="000000"/>
                      </a:solidFill>
                      <a:prstDash val="solid"/>
                    </a:lnR>
                    <a:solidFill>
                      <a:srgbClr val="99CCFF"/>
                    </a:solidFill>
                  </a:tcPr>
                </a:tc>
              </a:tr>
              <a:tr h="494845">
                <a:tc>
                  <a:txBody>
                    <a:bodyPr/>
                    <a:lstStyle/>
                    <a:p>
                      <a:pPr marL="41275">
                        <a:lnSpc>
                          <a:spcPts val="1550"/>
                        </a:lnSpc>
                        <a:spcBef>
                          <a:spcPts val="340"/>
                        </a:spcBef>
                      </a:pPr>
                      <a:r>
                        <a:rPr dirty="0" sz="1300" spc="-10" b="1">
                          <a:latin typeface="Courier New"/>
                          <a:cs typeface="Courier New"/>
                        </a:rPr>
                        <a:t>COMMIT</a:t>
                      </a:r>
                      <a:r>
                        <a:rPr dirty="0" sz="1300" spc="-10" b="1">
                          <a:latin typeface="Arial"/>
                          <a:cs typeface="Arial"/>
                        </a:rPr>
                        <a:t>, </a:t>
                      </a:r>
                      <a:r>
                        <a:rPr dirty="0" sz="1300" spc="-15" b="1">
                          <a:latin typeface="Courier New"/>
                          <a:cs typeface="Courier New"/>
                        </a:rPr>
                        <a:t>SAVEPOINT</a:t>
                      </a:r>
                      <a:r>
                        <a:rPr dirty="0" sz="1300" spc="-15" b="1">
                          <a:latin typeface="Arial"/>
                          <a:cs typeface="Arial"/>
                        </a:rPr>
                        <a:t>,</a:t>
                      </a:r>
                      <a:r>
                        <a:rPr dirty="0" sz="1300" spc="-20" b="1">
                          <a:latin typeface="Arial"/>
                          <a:cs typeface="Arial"/>
                        </a:rPr>
                        <a:t> </a:t>
                      </a:r>
                      <a:r>
                        <a:rPr dirty="0" sz="1300" spc="-15" b="1">
                          <a:latin typeface="Arial"/>
                          <a:cs typeface="Arial"/>
                        </a:rPr>
                        <a:t>and</a:t>
                      </a:r>
                      <a:endParaRPr sz="1300">
                        <a:latin typeface="Arial"/>
                        <a:cs typeface="Arial"/>
                      </a:endParaRPr>
                    </a:p>
                    <a:p>
                      <a:pPr marL="41275">
                        <a:lnSpc>
                          <a:spcPts val="1550"/>
                        </a:lnSpc>
                      </a:pPr>
                      <a:r>
                        <a:rPr dirty="0" sz="1300" spc="-15" b="1">
                          <a:latin typeface="Courier New"/>
                          <a:cs typeface="Courier New"/>
                        </a:rPr>
                        <a:t>ROLLBACK</a:t>
                      </a:r>
                      <a:r>
                        <a:rPr dirty="0" sz="1300" spc="-434" b="1">
                          <a:latin typeface="Courier New"/>
                          <a:cs typeface="Courier New"/>
                        </a:rPr>
                        <a:t> </a:t>
                      </a:r>
                      <a:r>
                        <a:rPr dirty="0" sz="1300" spc="-10" b="1">
                          <a:latin typeface="Arial"/>
                          <a:cs typeface="Arial"/>
                        </a:rPr>
                        <a:t>are not allowed.</a:t>
                      </a:r>
                      <a:endParaRPr sz="1300">
                        <a:latin typeface="Arial"/>
                        <a:cs typeface="Arial"/>
                      </a:endParaRPr>
                    </a:p>
                  </a:txBody>
                  <a:tcPr marL="0" marR="0" marB="0" marT="43180">
                    <a:lnL w="19050">
                      <a:solidFill>
                        <a:srgbClr val="000000"/>
                      </a:solidFill>
                      <a:prstDash val="solid"/>
                    </a:lnL>
                    <a:lnR w="19050">
                      <a:solidFill>
                        <a:srgbClr val="000000"/>
                      </a:solidFill>
                      <a:prstDash val="solid"/>
                    </a:lnR>
                    <a:lnB w="19050">
                      <a:solidFill>
                        <a:srgbClr val="000000"/>
                      </a:solidFill>
                      <a:prstDash val="solid"/>
                    </a:lnB>
                    <a:solidFill>
                      <a:srgbClr val="99CCFF"/>
                    </a:solidFill>
                  </a:tcPr>
                </a:tc>
                <a:tc>
                  <a:txBody>
                    <a:bodyPr/>
                    <a:lstStyle/>
                    <a:p>
                      <a:pPr marL="41275">
                        <a:lnSpc>
                          <a:spcPts val="1550"/>
                        </a:lnSpc>
                        <a:spcBef>
                          <a:spcPts val="340"/>
                        </a:spcBef>
                      </a:pPr>
                      <a:r>
                        <a:rPr dirty="0" sz="1300" spc="-10" b="1">
                          <a:latin typeface="Courier New"/>
                          <a:cs typeface="Courier New"/>
                        </a:rPr>
                        <a:t>COMMIT</a:t>
                      </a:r>
                      <a:r>
                        <a:rPr dirty="0" sz="1300" spc="-10" b="1">
                          <a:latin typeface="Arial"/>
                          <a:cs typeface="Arial"/>
                        </a:rPr>
                        <a:t>, </a:t>
                      </a:r>
                      <a:r>
                        <a:rPr dirty="0" sz="1300" spc="-15" b="1">
                          <a:latin typeface="Courier New"/>
                          <a:cs typeface="Courier New"/>
                        </a:rPr>
                        <a:t>SAVEPOINT</a:t>
                      </a:r>
                      <a:r>
                        <a:rPr dirty="0" sz="1300" spc="-15" b="1">
                          <a:latin typeface="Arial"/>
                          <a:cs typeface="Arial"/>
                        </a:rPr>
                        <a:t>,</a:t>
                      </a:r>
                      <a:r>
                        <a:rPr dirty="0" sz="1300" spc="-20" b="1">
                          <a:latin typeface="Arial"/>
                          <a:cs typeface="Arial"/>
                        </a:rPr>
                        <a:t> </a:t>
                      </a:r>
                      <a:r>
                        <a:rPr dirty="0" sz="1300" spc="-15" b="1">
                          <a:latin typeface="Arial"/>
                          <a:cs typeface="Arial"/>
                        </a:rPr>
                        <a:t>and</a:t>
                      </a:r>
                      <a:endParaRPr sz="1300">
                        <a:latin typeface="Arial"/>
                        <a:cs typeface="Arial"/>
                      </a:endParaRPr>
                    </a:p>
                    <a:p>
                      <a:pPr marL="41275">
                        <a:lnSpc>
                          <a:spcPts val="1550"/>
                        </a:lnSpc>
                      </a:pPr>
                      <a:r>
                        <a:rPr dirty="0" sz="1300" spc="-15" b="1">
                          <a:latin typeface="Courier New"/>
                          <a:cs typeface="Courier New"/>
                        </a:rPr>
                        <a:t>ROLLBACK</a:t>
                      </a:r>
                      <a:r>
                        <a:rPr dirty="0" sz="1300" spc="-440" b="1">
                          <a:latin typeface="Courier New"/>
                          <a:cs typeface="Courier New"/>
                        </a:rPr>
                        <a:t> </a:t>
                      </a:r>
                      <a:r>
                        <a:rPr dirty="0" sz="1300" spc="-10" b="1">
                          <a:latin typeface="Arial"/>
                          <a:cs typeface="Arial"/>
                        </a:rPr>
                        <a:t>are allowed.</a:t>
                      </a:r>
                      <a:endParaRPr sz="1300">
                        <a:latin typeface="Arial"/>
                        <a:cs typeface="Arial"/>
                      </a:endParaRPr>
                    </a:p>
                  </a:txBody>
                  <a:tcPr marL="0" marR="0" marB="0" marT="43180">
                    <a:lnL w="19050">
                      <a:solidFill>
                        <a:srgbClr val="000000"/>
                      </a:solidFill>
                      <a:prstDash val="solid"/>
                    </a:lnL>
                    <a:lnR w="19050">
                      <a:solidFill>
                        <a:srgbClr val="000000"/>
                      </a:solidFill>
                      <a:prstDash val="solid"/>
                    </a:lnR>
                    <a:lnB w="19050">
                      <a:solidFill>
                        <a:srgbClr val="000000"/>
                      </a:solidFill>
                      <a:prstDash val="solid"/>
                    </a:lnB>
                    <a:solidFill>
                      <a:srgbClr val="99CCFF"/>
                    </a:solidFill>
                  </a:tcPr>
                </a:tc>
              </a:tr>
            </a:tbl>
          </a:graphicData>
        </a:graphic>
      </p:graphicFrame>
      <p:sp>
        <p:nvSpPr>
          <p:cNvPr id="8" name="object 8"/>
          <p:cNvSpPr txBox="1"/>
          <p:nvPr/>
        </p:nvSpPr>
        <p:spPr>
          <a:xfrm>
            <a:off x="743204" y="5609382"/>
            <a:ext cx="4923155" cy="5207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Comparison of Database Triggers and </a:t>
            </a:r>
            <a:r>
              <a:rPr dirty="0" sz="1300" spc="10" b="1">
                <a:latin typeface="Arial"/>
                <a:cs typeface="Arial"/>
              </a:rPr>
              <a:t>Stored</a:t>
            </a:r>
            <a:r>
              <a:rPr dirty="0" sz="1300" b="1">
                <a:latin typeface="Arial"/>
                <a:cs typeface="Arial"/>
              </a:rPr>
              <a:t> </a:t>
            </a:r>
            <a:r>
              <a:rPr dirty="0" sz="1300" spc="10" b="1">
                <a:latin typeface="Arial"/>
                <a:cs typeface="Arial"/>
              </a:rPr>
              <a:t>Procedures</a:t>
            </a:r>
            <a:endParaRPr sz="1300">
              <a:latin typeface="Arial"/>
              <a:cs typeface="Arial"/>
            </a:endParaRPr>
          </a:p>
          <a:p>
            <a:pPr marL="137795">
              <a:lnSpc>
                <a:spcPct val="100000"/>
              </a:lnSpc>
              <a:spcBef>
                <a:spcPts val="390"/>
              </a:spcBef>
            </a:pPr>
            <a:r>
              <a:rPr dirty="0" sz="1300" spc="5">
                <a:latin typeface="Times New Roman"/>
                <a:cs typeface="Times New Roman"/>
              </a:rPr>
              <a:t>There are differences between database triggers and stored</a:t>
            </a:r>
            <a:r>
              <a:rPr dirty="0" sz="1300" spc="114">
                <a:latin typeface="Times New Roman"/>
                <a:cs typeface="Times New Roman"/>
              </a:rPr>
              <a:t> </a:t>
            </a:r>
            <a:r>
              <a:rPr dirty="0" sz="1300" spc="5">
                <a:latin typeface="Times New Roman"/>
                <a:cs typeface="Times New Roman"/>
              </a:rPr>
              <a:t>procedures:</a:t>
            </a:r>
            <a:endParaRPr sz="1300">
              <a:latin typeface="Times New Roman"/>
              <a:cs typeface="Times New Roman"/>
            </a:endParaRPr>
          </a:p>
        </p:txBody>
      </p:sp>
      <p:sp>
        <p:nvSpPr>
          <p:cNvPr id="9" name="object 9"/>
          <p:cNvSpPr txBox="1"/>
          <p:nvPr/>
        </p:nvSpPr>
        <p:spPr>
          <a:xfrm>
            <a:off x="868933" y="8159018"/>
            <a:ext cx="5777865" cy="688340"/>
          </a:xfrm>
          <a:prstGeom prst="rect">
            <a:avLst/>
          </a:prstGeom>
        </p:spPr>
        <p:txBody>
          <a:bodyPr wrap="square" lIns="0" tIns="3175" rIns="0" bIns="0" rtlCol="0" vert="horz">
            <a:spAutoFit/>
          </a:bodyPr>
          <a:lstStyle/>
          <a:p>
            <a:pPr marL="12700" marR="5080" indent="-635">
              <a:lnSpc>
                <a:spcPct val="106100"/>
              </a:lnSpc>
              <a:spcBef>
                <a:spcPts val="25"/>
              </a:spcBef>
            </a:pPr>
            <a:r>
              <a:rPr dirty="0" sz="1300" spc="5">
                <a:latin typeface="Times New Roman"/>
                <a:cs typeface="Times New Roman"/>
              </a:rPr>
              <a:t>Triggers</a:t>
            </a:r>
            <a:r>
              <a:rPr dirty="0" sz="1300" spc="10">
                <a:latin typeface="Times New Roman"/>
                <a:cs typeface="Times New Roman"/>
              </a:rPr>
              <a:t> </a:t>
            </a:r>
            <a:r>
              <a:rPr dirty="0" sz="1300" spc="5">
                <a:latin typeface="Times New Roman"/>
                <a:cs typeface="Times New Roman"/>
              </a:rPr>
              <a:t>are</a:t>
            </a:r>
            <a:r>
              <a:rPr dirty="0" sz="1300" spc="10">
                <a:latin typeface="Times New Roman"/>
                <a:cs typeface="Times New Roman"/>
              </a:rPr>
              <a:t> </a:t>
            </a:r>
            <a:r>
              <a:rPr dirty="0" sz="1300" spc="5">
                <a:latin typeface="Times New Roman"/>
                <a:cs typeface="Times New Roman"/>
              </a:rPr>
              <a:t>fully</a:t>
            </a:r>
            <a:r>
              <a:rPr dirty="0" sz="1300" spc="10">
                <a:latin typeface="Times New Roman"/>
                <a:cs typeface="Times New Roman"/>
              </a:rPr>
              <a:t> </a:t>
            </a:r>
            <a:r>
              <a:rPr dirty="0" sz="1300" spc="5">
                <a:latin typeface="Times New Roman"/>
                <a:cs typeface="Times New Roman"/>
              </a:rPr>
              <a:t>compiled</a:t>
            </a:r>
            <a:r>
              <a:rPr dirty="0" sz="1300" spc="10">
                <a:latin typeface="Times New Roman"/>
                <a:cs typeface="Times New Roman"/>
              </a:rPr>
              <a:t> when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CREATE</a:t>
            </a:r>
            <a:r>
              <a:rPr dirty="0" sz="1300" spc="-434">
                <a:latin typeface="Courier New"/>
                <a:cs typeface="Courier New"/>
              </a:rPr>
              <a:t> </a:t>
            </a:r>
            <a:r>
              <a:rPr dirty="0" sz="1300" spc="15">
                <a:latin typeface="Courier New"/>
                <a:cs typeface="Courier New"/>
              </a:rPr>
              <a:t>TRIGGER</a:t>
            </a:r>
            <a:r>
              <a:rPr dirty="0" sz="1300" spc="-450">
                <a:latin typeface="Courier New"/>
                <a:cs typeface="Courier New"/>
              </a:rPr>
              <a:t> </a:t>
            </a:r>
            <a:r>
              <a:rPr dirty="0" sz="1300" spc="10">
                <a:latin typeface="Times New Roman"/>
                <a:cs typeface="Times New Roman"/>
              </a:rPr>
              <a:t>command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issued</a:t>
            </a:r>
            <a:r>
              <a:rPr dirty="0" sz="1300" spc="10">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the  executable code is stored in the data</a:t>
            </a:r>
            <a:r>
              <a:rPr dirty="0" sz="1300" spc="15">
                <a:latin typeface="Times New Roman"/>
                <a:cs typeface="Times New Roman"/>
              </a:rPr>
              <a:t> </a:t>
            </a:r>
            <a:r>
              <a:rPr dirty="0" sz="1300" spc="5">
                <a:latin typeface="Times New Roman"/>
                <a:cs typeface="Times New Roman"/>
              </a:rPr>
              <a:t>dictionary.</a:t>
            </a:r>
            <a:endParaRPr sz="1300">
              <a:latin typeface="Times New Roman"/>
              <a:cs typeface="Times New Roman"/>
            </a:endParaRPr>
          </a:p>
          <a:p>
            <a:pPr marL="12700">
              <a:lnSpc>
                <a:spcPct val="100000"/>
              </a:lnSpc>
              <a:spcBef>
                <a:spcPts val="420"/>
              </a:spcBef>
            </a:pPr>
            <a:r>
              <a:rPr dirty="0" sz="1300" spc="5" b="1">
                <a:latin typeface="Times New Roman"/>
                <a:cs typeface="Times New Roman"/>
              </a:rPr>
              <a:t>Note: </a:t>
            </a:r>
            <a:r>
              <a:rPr dirty="0" sz="1300" spc="5">
                <a:latin typeface="Times New Roman"/>
                <a:cs typeface="Times New Roman"/>
              </a:rPr>
              <a:t>If errors occur during the </a:t>
            </a:r>
            <a:r>
              <a:rPr dirty="0" sz="1300" spc="10">
                <a:latin typeface="Times New Roman"/>
                <a:cs typeface="Times New Roman"/>
              </a:rPr>
              <a:t>compilation </a:t>
            </a:r>
            <a:r>
              <a:rPr dirty="0" sz="1300" spc="5">
                <a:latin typeface="Times New Roman"/>
                <a:cs typeface="Times New Roman"/>
              </a:rPr>
              <a:t>of a trigger, the trigger is still</a:t>
            </a:r>
            <a:r>
              <a:rPr dirty="0" sz="1300" spc="70">
                <a:latin typeface="Times New Roman"/>
                <a:cs typeface="Times New Roman"/>
              </a:rPr>
              <a:t> </a:t>
            </a:r>
            <a:r>
              <a:rPr dirty="0" sz="1300" spc="5">
                <a:latin typeface="Times New Roman"/>
                <a:cs typeface="Times New Roman"/>
              </a:rPr>
              <a:t>created.</a:t>
            </a:r>
            <a:endParaRPr sz="1300">
              <a:latin typeface="Times New Roman"/>
              <a:cs typeface="Times New Roman"/>
            </a:endParaRPr>
          </a:p>
        </p:txBody>
      </p:sp>
      <p:graphicFrame>
        <p:nvGraphicFramePr>
          <p:cNvPr id="10" name="object 10"/>
          <p:cNvGraphicFramePr>
            <a:graphicFrameLocks noGrp="1"/>
          </p:cNvGraphicFramePr>
          <p:nvPr/>
        </p:nvGraphicFramePr>
        <p:xfrm>
          <a:off x="887348" y="6171057"/>
          <a:ext cx="5846445" cy="1937385"/>
        </p:xfrm>
        <a:graphic>
          <a:graphicData uri="http://schemas.openxmlformats.org/drawingml/2006/table">
            <a:tbl>
              <a:tblPr firstRow="1" bandRow="1">
                <a:tableStyleId>{2D5ABB26-0587-4C30-8999-92F81FD0307C}</a:tableStyleId>
              </a:tblPr>
              <a:tblGrid>
                <a:gridCol w="2766695"/>
                <a:gridCol w="3074670"/>
              </a:tblGrid>
              <a:tr h="276987">
                <a:tc>
                  <a:txBody>
                    <a:bodyPr/>
                    <a:lstStyle/>
                    <a:p>
                      <a:pPr marL="60960">
                        <a:lnSpc>
                          <a:spcPts val="1510"/>
                        </a:lnSpc>
                      </a:pPr>
                      <a:r>
                        <a:rPr dirty="0" sz="1300" spc="-10" b="1">
                          <a:latin typeface="Times New Roman"/>
                          <a:cs typeface="Times New Roman"/>
                        </a:rPr>
                        <a:t>Database </a:t>
                      </a:r>
                      <a:r>
                        <a:rPr dirty="0" sz="1300" spc="-5" b="1">
                          <a:latin typeface="Times New Roman"/>
                          <a:cs typeface="Times New Roman"/>
                        </a:rPr>
                        <a:t>Trigger</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ts val="1510"/>
                        </a:lnSpc>
                      </a:pPr>
                      <a:r>
                        <a:rPr dirty="0" sz="1300" spc="-5" b="1">
                          <a:latin typeface="Times New Roman"/>
                          <a:cs typeface="Times New Roman"/>
                        </a:rPr>
                        <a:t>Stored</a:t>
                      </a:r>
                      <a:r>
                        <a:rPr dirty="0" sz="1300" spc="-10" b="1">
                          <a:latin typeface="Times New Roman"/>
                          <a:cs typeface="Times New Roman"/>
                        </a:rPr>
                        <a:t> </a:t>
                      </a:r>
                      <a:r>
                        <a:rPr dirty="0" sz="1300" spc="-5" b="1">
                          <a:latin typeface="Times New Roman"/>
                          <a:cs typeface="Times New Roman"/>
                        </a:rPr>
                        <a:t>Procedure</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6907">
                <a:tc>
                  <a:txBody>
                    <a:bodyPr/>
                    <a:lstStyle/>
                    <a:p>
                      <a:pPr marL="31115">
                        <a:lnSpc>
                          <a:spcPts val="1480"/>
                        </a:lnSpc>
                      </a:pPr>
                      <a:r>
                        <a:rPr dirty="0" sz="1300" spc="-10">
                          <a:latin typeface="Times New Roman"/>
                          <a:cs typeface="Times New Roman"/>
                        </a:rPr>
                        <a:t>Invoked implicitly</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ts val="1480"/>
                        </a:lnSpc>
                      </a:pPr>
                      <a:r>
                        <a:rPr dirty="0" sz="1300" spc="-10">
                          <a:latin typeface="Times New Roman"/>
                          <a:cs typeface="Times New Roman"/>
                        </a:rPr>
                        <a:t>Invoked </a:t>
                      </a:r>
                      <a:r>
                        <a:rPr dirty="0" sz="1300" spc="-5">
                          <a:latin typeface="Times New Roman"/>
                          <a:cs typeface="Times New Roman"/>
                        </a:rPr>
                        <a:t>explicitly</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250061">
                <a:tc>
                  <a:txBody>
                    <a:bodyPr/>
                    <a:lstStyle/>
                    <a:p>
                      <a:pPr marL="31115">
                        <a:lnSpc>
                          <a:spcPts val="1490"/>
                        </a:lnSpc>
                      </a:pPr>
                      <a:r>
                        <a:rPr dirty="0" sz="1300" spc="-10">
                          <a:latin typeface="Courier New"/>
                          <a:cs typeface="Courier New"/>
                        </a:rPr>
                        <a:t>COMMIT</a:t>
                      </a:r>
                      <a:r>
                        <a:rPr dirty="0" sz="1300" spc="-10">
                          <a:latin typeface="Times New Roman"/>
                          <a:cs typeface="Times New Roman"/>
                        </a:rPr>
                        <a:t>, </a:t>
                      </a:r>
                      <a:r>
                        <a:rPr dirty="0" sz="1300" spc="-10">
                          <a:latin typeface="Courier New"/>
                          <a:cs typeface="Courier New"/>
                        </a:rPr>
                        <a:t>ROLLBACK</a:t>
                      </a:r>
                      <a:r>
                        <a:rPr dirty="0" sz="1300" spc="-10">
                          <a:latin typeface="Times New Roman"/>
                          <a:cs typeface="Times New Roman"/>
                        </a:rPr>
                        <a:t>, </a:t>
                      </a:r>
                      <a:r>
                        <a:rPr dirty="0" sz="1300" spc="-5">
                          <a:latin typeface="Times New Roman"/>
                          <a:cs typeface="Times New Roman"/>
                        </a:rPr>
                        <a:t>and</a:t>
                      </a:r>
                      <a:endParaRPr sz="1300">
                        <a:latin typeface="Times New Roman"/>
                        <a:cs typeface="Times New Roman"/>
                      </a:endParaRPr>
                    </a:p>
                    <a:p>
                      <a:pPr marL="31115" marR="54610">
                        <a:lnSpc>
                          <a:spcPct val="97600"/>
                        </a:lnSpc>
                        <a:spcBef>
                          <a:spcPts val="45"/>
                        </a:spcBef>
                      </a:pPr>
                      <a:r>
                        <a:rPr dirty="0" sz="1300" spc="-10">
                          <a:latin typeface="Courier New"/>
                          <a:cs typeface="Courier New"/>
                        </a:rPr>
                        <a:t>SAVEPOINT</a:t>
                      </a:r>
                      <a:r>
                        <a:rPr dirty="0" sz="1300" spc="-509">
                          <a:latin typeface="Courier New"/>
                          <a:cs typeface="Courier New"/>
                        </a:rPr>
                        <a:t> </a:t>
                      </a:r>
                      <a:r>
                        <a:rPr dirty="0" sz="1300" spc="-5">
                          <a:latin typeface="Times New Roman"/>
                          <a:cs typeface="Times New Roman"/>
                        </a:rPr>
                        <a:t>statements are </a:t>
                      </a:r>
                      <a:r>
                        <a:rPr dirty="0" sz="1300" spc="-10">
                          <a:latin typeface="Times New Roman"/>
                          <a:cs typeface="Times New Roman"/>
                        </a:rPr>
                        <a:t>not </a:t>
                      </a:r>
                      <a:r>
                        <a:rPr dirty="0" sz="1300" spc="-5">
                          <a:latin typeface="Times New Roman"/>
                          <a:cs typeface="Times New Roman"/>
                        </a:rPr>
                        <a:t>allowed  </a:t>
                      </a:r>
                      <a:r>
                        <a:rPr dirty="0" sz="1300" spc="-10">
                          <a:latin typeface="Times New Roman"/>
                          <a:cs typeface="Times New Roman"/>
                        </a:rPr>
                        <a:t>within </a:t>
                      </a:r>
                      <a:r>
                        <a:rPr dirty="0" sz="1300" spc="-5">
                          <a:latin typeface="Times New Roman"/>
                          <a:cs typeface="Times New Roman"/>
                        </a:rPr>
                        <a:t>the trigger </a:t>
                      </a:r>
                      <a:r>
                        <a:rPr dirty="0" sz="1300" spc="-10">
                          <a:latin typeface="Times New Roman"/>
                          <a:cs typeface="Times New Roman"/>
                        </a:rPr>
                        <a:t>body. </a:t>
                      </a:r>
                      <a:r>
                        <a:rPr dirty="0" sz="1300" spc="-5">
                          <a:latin typeface="Times New Roman"/>
                          <a:cs typeface="Times New Roman"/>
                        </a:rPr>
                        <a:t>It is possible to  </a:t>
                      </a:r>
                      <a:r>
                        <a:rPr dirty="0" sz="1300" spc="-10">
                          <a:latin typeface="Times New Roman"/>
                          <a:cs typeface="Times New Roman"/>
                        </a:rPr>
                        <a:t>commit </a:t>
                      </a:r>
                      <a:r>
                        <a:rPr dirty="0" sz="1300" spc="-5">
                          <a:latin typeface="Times New Roman"/>
                          <a:cs typeface="Times New Roman"/>
                        </a:rPr>
                        <a:t>or roll back indirectly by calling  a </a:t>
                      </a:r>
                      <a:r>
                        <a:rPr dirty="0" sz="1300" spc="-10">
                          <a:latin typeface="Times New Roman"/>
                          <a:cs typeface="Times New Roman"/>
                        </a:rPr>
                        <a:t>procedure, but </a:t>
                      </a:r>
                      <a:r>
                        <a:rPr dirty="0" sz="1300" spc="-5">
                          <a:latin typeface="Times New Roman"/>
                          <a:cs typeface="Times New Roman"/>
                        </a:rPr>
                        <a:t>it is </a:t>
                      </a:r>
                      <a:r>
                        <a:rPr dirty="0" sz="1300" spc="-10">
                          <a:latin typeface="Times New Roman"/>
                          <a:cs typeface="Times New Roman"/>
                        </a:rPr>
                        <a:t>not recommended  </a:t>
                      </a:r>
                      <a:r>
                        <a:rPr dirty="0" sz="1300" spc="-5">
                          <a:latin typeface="Times New Roman"/>
                          <a:cs typeface="Times New Roman"/>
                        </a:rPr>
                        <a:t>because </a:t>
                      </a:r>
                      <a:r>
                        <a:rPr dirty="0" sz="1300" spc="-10">
                          <a:latin typeface="Times New Roman"/>
                          <a:cs typeface="Times New Roman"/>
                        </a:rPr>
                        <a:t>of </a:t>
                      </a:r>
                      <a:r>
                        <a:rPr dirty="0" sz="1300" spc="-5">
                          <a:latin typeface="Times New Roman"/>
                          <a:cs typeface="Times New Roman"/>
                        </a:rPr>
                        <a:t>side effects to</a:t>
                      </a:r>
                      <a:r>
                        <a:rPr dirty="0" sz="1300" spc="-30">
                          <a:latin typeface="Times New Roman"/>
                          <a:cs typeface="Times New Roman"/>
                        </a:rPr>
                        <a:t> </a:t>
                      </a:r>
                      <a:r>
                        <a:rPr dirty="0" sz="1300" spc="-5">
                          <a:latin typeface="Times New Roman"/>
                          <a:cs typeface="Times New Roman"/>
                        </a:rPr>
                        <a:t>transactions.</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ts val="1485"/>
                        </a:lnSpc>
                      </a:pPr>
                      <a:r>
                        <a:rPr dirty="0" sz="1300" spc="-10">
                          <a:latin typeface="Courier New"/>
                          <a:cs typeface="Courier New"/>
                        </a:rPr>
                        <a:t>COMMIT</a:t>
                      </a:r>
                      <a:r>
                        <a:rPr dirty="0" sz="1300" spc="-10">
                          <a:latin typeface="Times New Roman"/>
                          <a:cs typeface="Times New Roman"/>
                        </a:rPr>
                        <a:t>, </a:t>
                      </a:r>
                      <a:r>
                        <a:rPr dirty="0" sz="1300" spc="-10">
                          <a:latin typeface="Courier New"/>
                          <a:cs typeface="Courier New"/>
                        </a:rPr>
                        <a:t>ROLLBACK</a:t>
                      </a:r>
                      <a:r>
                        <a:rPr dirty="0" sz="1300" spc="-10">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10">
                          <a:latin typeface="Courier New"/>
                          <a:cs typeface="Courier New"/>
                        </a:rPr>
                        <a:t>SAVEPOINT</a:t>
                      </a:r>
                      <a:endParaRPr sz="1300">
                        <a:latin typeface="Courier New"/>
                        <a:cs typeface="Courier New"/>
                      </a:endParaRPr>
                    </a:p>
                    <a:p>
                      <a:pPr marL="31750" marR="31750">
                        <a:lnSpc>
                          <a:spcPts val="1510"/>
                        </a:lnSpc>
                        <a:spcBef>
                          <a:spcPts val="95"/>
                        </a:spcBef>
                      </a:pPr>
                      <a:r>
                        <a:rPr dirty="0" sz="1300" spc="-5">
                          <a:latin typeface="Times New Roman"/>
                          <a:cs typeface="Times New Roman"/>
                        </a:rPr>
                        <a:t>statements are permitted </a:t>
                      </a:r>
                      <a:r>
                        <a:rPr dirty="0" sz="1300" spc="-10">
                          <a:latin typeface="Times New Roman"/>
                          <a:cs typeface="Times New Roman"/>
                        </a:rPr>
                        <a:t>within the procedure  body.</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823466" y="873506"/>
            <a:ext cx="4100829" cy="636905"/>
          </a:xfrm>
          <a:prstGeom prst="rect">
            <a:avLst/>
          </a:prstGeom>
        </p:spPr>
        <p:txBody>
          <a:bodyPr wrap="square" lIns="0" tIns="12700" rIns="0" bIns="0" rtlCol="0" vert="horz">
            <a:spAutoFit/>
          </a:bodyPr>
          <a:lstStyle/>
          <a:p>
            <a:pPr marL="417830" marR="5080" indent="-418465">
              <a:lnSpc>
                <a:spcPct val="100000"/>
              </a:lnSpc>
              <a:spcBef>
                <a:spcPts val="100"/>
              </a:spcBef>
            </a:pPr>
            <a:r>
              <a:rPr dirty="0" sz="2000" spc="-5" b="1">
                <a:latin typeface="Arial"/>
                <a:cs typeface="Arial"/>
              </a:rPr>
              <a:t>Comparison </a:t>
            </a:r>
            <a:r>
              <a:rPr dirty="0" sz="2000" b="1">
                <a:latin typeface="Arial"/>
                <a:cs typeface="Arial"/>
              </a:rPr>
              <a:t>of </a:t>
            </a:r>
            <a:r>
              <a:rPr dirty="0" sz="2000" spc="-5" b="1">
                <a:latin typeface="Arial"/>
                <a:cs typeface="Arial"/>
              </a:rPr>
              <a:t>Database </a:t>
            </a:r>
            <a:r>
              <a:rPr dirty="0" sz="2000" b="1">
                <a:latin typeface="Arial"/>
                <a:cs typeface="Arial"/>
              </a:rPr>
              <a:t>Triggers  </a:t>
            </a:r>
            <a:r>
              <a:rPr dirty="0" sz="2000" spc="-5" b="1">
                <a:latin typeface="Arial"/>
                <a:cs typeface="Arial"/>
              </a:rPr>
              <a:t>and </a:t>
            </a:r>
            <a:r>
              <a:rPr dirty="0" sz="2000" b="1">
                <a:latin typeface="Arial"/>
                <a:cs typeface="Arial"/>
              </a:rPr>
              <a:t>Oracle Forms</a:t>
            </a:r>
            <a:r>
              <a:rPr dirty="0" sz="2000" spc="-20" b="1">
                <a:latin typeface="Arial"/>
                <a:cs typeface="Arial"/>
              </a:rPr>
              <a:t> </a:t>
            </a:r>
            <a:r>
              <a:rPr dirty="0" sz="2000" b="1">
                <a:latin typeface="Arial"/>
                <a:cs typeface="Arial"/>
              </a:rPr>
              <a:t>Triggers</a:t>
            </a:r>
            <a:endParaRPr sz="2000">
              <a:latin typeface="Arial"/>
              <a:cs typeface="Arial"/>
            </a:endParaRPr>
          </a:p>
        </p:txBody>
      </p:sp>
      <p:grpSp>
        <p:nvGrpSpPr>
          <p:cNvPr id="7" name="object 7"/>
          <p:cNvGrpSpPr/>
          <p:nvPr/>
        </p:nvGrpSpPr>
        <p:grpSpPr>
          <a:xfrm>
            <a:off x="2866072" y="1961578"/>
            <a:ext cx="2868295" cy="1113155"/>
            <a:chOff x="2866072" y="1961578"/>
            <a:chExt cx="2868295" cy="1113155"/>
          </a:xfrm>
        </p:grpSpPr>
        <p:sp>
          <p:nvSpPr>
            <p:cNvPr id="8" name="object 8"/>
            <p:cNvSpPr/>
            <p:nvPr/>
          </p:nvSpPr>
          <p:spPr>
            <a:xfrm>
              <a:off x="2876550" y="1972056"/>
              <a:ext cx="2847340" cy="1092200"/>
            </a:xfrm>
            <a:custGeom>
              <a:avLst/>
              <a:gdLst/>
              <a:ahLst/>
              <a:cxnLst/>
              <a:rect l="l" t="t" r="r" b="b"/>
              <a:pathLst>
                <a:path w="2847340" h="1092200">
                  <a:moveTo>
                    <a:pt x="2711196" y="0"/>
                  </a:moveTo>
                  <a:lnTo>
                    <a:pt x="135636" y="0"/>
                  </a:lnTo>
                  <a:lnTo>
                    <a:pt x="92561" y="6937"/>
                  </a:lnTo>
                  <a:lnTo>
                    <a:pt x="55302" y="26237"/>
                  </a:lnTo>
                  <a:lnTo>
                    <a:pt x="26017" y="55632"/>
                  </a:lnTo>
                  <a:lnTo>
                    <a:pt x="6864" y="92854"/>
                  </a:lnTo>
                  <a:lnTo>
                    <a:pt x="0" y="135636"/>
                  </a:lnTo>
                  <a:lnTo>
                    <a:pt x="0" y="956310"/>
                  </a:lnTo>
                  <a:lnTo>
                    <a:pt x="6864" y="999091"/>
                  </a:lnTo>
                  <a:lnTo>
                    <a:pt x="26017" y="1036313"/>
                  </a:lnTo>
                  <a:lnTo>
                    <a:pt x="55302" y="1065708"/>
                  </a:lnTo>
                  <a:lnTo>
                    <a:pt x="92561" y="1085008"/>
                  </a:lnTo>
                  <a:lnTo>
                    <a:pt x="135636" y="1091946"/>
                  </a:lnTo>
                  <a:lnTo>
                    <a:pt x="2711196" y="1091946"/>
                  </a:lnTo>
                  <a:lnTo>
                    <a:pt x="2753977" y="1085008"/>
                  </a:lnTo>
                  <a:lnTo>
                    <a:pt x="2791199" y="1065708"/>
                  </a:lnTo>
                  <a:lnTo>
                    <a:pt x="2820594" y="1036313"/>
                  </a:lnTo>
                  <a:lnTo>
                    <a:pt x="2839894" y="999091"/>
                  </a:lnTo>
                  <a:lnTo>
                    <a:pt x="2846832" y="956310"/>
                  </a:lnTo>
                  <a:lnTo>
                    <a:pt x="2846832" y="135636"/>
                  </a:lnTo>
                  <a:lnTo>
                    <a:pt x="2839894" y="92854"/>
                  </a:lnTo>
                  <a:lnTo>
                    <a:pt x="2820594" y="55632"/>
                  </a:lnTo>
                  <a:lnTo>
                    <a:pt x="2791199" y="26237"/>
                  </a:lnTo>
                  <a:lnTo>
                    <a:pt x="2753977" y="6937"/>
                  </a:lnTo>
                  <a:lnTo>
                    <a:pt x="2711196" y="0"/>
                  </a:lnTo>
                  <a:close/>
                </a:path>
              </a:pathLst>
            </a:custGeom>
            <a:solidFill>
              <a:srgbClr val="99CCFF"/>
            </a:solidFill>
          </p:spPr>
          <p:txBody>
            <a:bodyPr wrap="square" lIns="0" tIns="0" rIns="0" bIns="0" rtlCol="0"/>
            <a:lstStyle/>
            <a:p/>
          </p:txBody>
        </p:sp>
        <p:sp>
          <p:nvSpPr>
            <p:cNvPr id="9" name="object 9"/>
            <p:cNvSpPr/>
            <p:nvPr/>
          </p:nvSpPr>
          <p:spPr>
            <a:xfrm>
              <a:off x="2876550" y="1972056"/>
              <a:ext cx="2847340" cy="1092200"/>
            </a:xfrm>
            <a:custGeom>
              <a:avLst/>
              <a:gdLst/>
              <a:ahLst/>
              <a:cxnLst/>
              <a:rect l="l" t="t" r="r" b="b"/>
              <a:pathLst>
                <a:path w="2847340" h="1092200">
                  <a:moveTo>
                    <a:pt x="135636" y="0"/>
                  </a:moveTo>
                  <a:lnTo>
                    <a:pt x="92561" y="6937"/>
                  </a:lnTo>
                  <a:lnTo>
                    <a:pt x="55302" y="26237"/>
                  </a:lnTo>
                  <a:lnTo>
                    <a:pt x="26017" y="55632"/>
                  </a:lnTo>
                  <a:lnTo>
                    <a:pt x="6864" y="92854"/>
                  </a:lnTo>
                  <a:lnTo>
                    <a:pt x="0" y="135636"/>
                  </a:lnTo>
                  <a:lnTo>
                    <a:pt x="0" y="956310"/>
                  </a:lnTo>
                  <a:lnTo>
                    <a:pt x="6864" y="999091"/>
                  </a:lnTo>
                  <a:lnTo>
                    <a:pt x="26017" y="1036313"/>
                  </a:lnTo>
                  <a:lnTo>
                    <a:pt x="55302" y="1065708"/>
                  </a:lnTo>
                  <a:lnTo>
                    <a:pt x="92561" y="1085008"/>
                  </a:lnTo>
                  <a:lnTo>
                    <a:pt x="135636" y="1091946"/>
                  </a:lnTo>
                  <a:lnTo>
                    <a:pt x="2711196" y="1091946"/>
                  </a:lnTo>
                  <a:lnTo>
                    <a:pt x="2753977" y="1085008"/>
                  </a:lnTo>
                  <a:lnTo>
                    <a:pt x="2791199" y="1065708"/>
                  </a:lnTo>
                  <a:lnTo>
                    <a:pt x="2820594" y="1036313"/>
                  </a:lnTo>
                  <a:lnTo>
                    <a:pt x="2839894" y="999091"/>
                  </a:lnTo>
                  <a:lnTo>
                    <a:pt x="2846832" y="956310"/>
                  </a:lnTo>
                  <a:lnTo>
                    <a:pt x="2846832" y="135636"/>
                  </a:lnTo>
                  <a:lnTo>
                    <a:pt x="2839894" y="92854"/>
                  </a:lnTo>
                  <a:lnTo>
                    <a:pt x="2820594" y="55632"/>
                  </a:lnTo>
                  <a:lnTo>
                    <a:pt x="2791199" y="26237"/>
                  </a:lnTo>
                  <a:lnTo>
                    <a:pt x="2753977" y="6937"/>
                  </a:lnTo>
                  <a:lnTo>
                    <a:pt x="2711196" y="0"/>
                  </a:lnTo>
                  <a:lnTo>
                    <a:pt x="135636" y="0"/>
                  </a:lnTo>
                  <a:close/>
                </a:path>
              </a:pathLst>
            </a:custGeom>
            <a:ln w="20574">
              <a:solidFill>
                <a:srgbClr val="000000"/>
              </a:solidFill>
            </a:ln>
          </p:spPr>
          <p:txBody>
            <a:bodyPr wrap="square" lIns="0" tIns="0" rIns="0" bIns="0" rtlCol="0"/>
            <a:lstStyle/>
            <a:p/>
          </p:txBody>
        </p:sp>
        <p:sp>
          <p:nvSpPr>
            <p:cNvPr id="10" name="object 10"/>
            <p:cNvSpPr/>
            <p:nvPr/>
          </p:nvSpPr>
          <p:spPr>
            <a:xfrm>
              <a:off x="2969514" y="2250186"/>
              <a:ext cx="2651760" cy="547370"/>
            </a:xfrm>
            <a:custGeom>
              <a:avLst/>
              <a:gdLst/>
              <a:ahLst/>
              <a:cxnLst/>
              <a:rect l="l" t="t" r="r" b="b"/>
              <a:pathLst>
                <a:path w="2651760" h="547369">
                  <a:moveTo>
                    <a:pt x="2583942" y="0"/>
                  </a:moveTo>
                  <a:lnTo>
                    <a:pt x="67818" y="0"/>
                  </a:lnTo>
                  <a:lnTo>
                    <a:pt x="41469" y="5345"/>
                  </a:lnTo>
                  <a:lnTo>
                    <a:pt x="19907" y="19907"/>
                  </a:lnTo>
                  <a:lnTo>
                    <a:pt x="5345" y="41469"/>
                  </a:lnTo>
                  <a:lnTo>
                    <a:pt x="0" y="67818"/>
                  </a:lnTo>
                  <a:lnTo>
                    <a:pt x="0" y="479298"/>
                  </a:lnTo>
                  <a:lnTo>
                    <a:pt x="5345" y="505646"/>
                  </a:lnTo>
                  <a:lnTo>
                    <a:pt x="19907" y="527208"/>
                  </a:lnTo>
                  <a:lnTo>
                    <a:pt x="41469" y="541770"/>
                  </a:lnTo>
                  <a:lnTo>
                    <a:pt x="67818" y="547116"/>
                  </a:lnTo>
                  <a:lnTo>
                    <a:pt x="2583942" y="547116"/>
                  </a:lnTo>
                  <a:lnTo>
                    <a:pt x="2610290" y="541770"/>
                  </a:lnTo>
                  <a:lnTo>
                    <a:pt x="2631852" y="527208"/>
                  </a:lnTo>
                  <a:lnTo>
                    <a:pt x="2646414" y="505646"/>
                  </a:lnTo>
                  <a:lnTo>
                    <a:pt x="2651760" y="479298"/>
                  </a:lnTo>
                  <a:lnTo>
                    <a:pt x="2651760" y="67818"/>
                  </a:lnTo>
                  <a:lnTo>
                    <a:pt x="2646414" y="41469"/>
                  </a:lnTo>
                  <a:lnTo>
                    <a:pt x="2631852" y="19907"/>
                  </a:lnTo>
                  <a:lnTo>
                    <a:pt x="2610290" y="5345"/>
                  </a:lnTo>
                  <a:lnTo>
                    <a:pt x="2583942" y="0"/>
                  </a:lnTo>
                  <a:close/>
                </a:path>
              </a:pathLst>
            </a:custGeom>
            <a:solidFill>
              <a:srgbClr val="CCCCCC"/>
            </a:solidFill>
          </p:spPr>
          <p:txBody>
            <a:bodyPr wrap="square" lIns="0" tIns="0" rIns="0" bIns="0" rtlCol="0"/>
            <a:lstStyle/>
            <a:p/>
          </p:txBody>
        </p:sp>
        <p:sp>
          <p:nvSpPr>
            <p:cNvPr id="11" name="object 11"/>
            <p:cNvSpPr/>
            <p:nvPr/>
          </p:nvSpPr>
          <p:spPr>
            <a:xfrm>
              <a:off x="2969514" y="2250186"/>
              <a:ext cx="2651760" cy="547370"/>
            </a:xfrm>
            <a:custGeom>
              <a:avLst/>
              <a:gdLst/>
              <a:ahLst/>
              <a:cxnLst/>
              <a:rect l="l" t="t" r="r" b="b"/>
              <a:pathLst>
                <a:path w="2651760" h="547369">
                  <a:moveTo>
                    <a:pt x="67818" y="0"/>
                  </a:moveTo>
                  <a:lnTo>
                    <a:pt x="41469" y="5345"/>
                  </a:lnTo>
                  <a:lnTo>
                    <a:pt x="19907" y="19907"/>
                  </a:lnTo>
                  <a:lnTo>
                    <a:pt x="5345" y="41469"/>
                  </a:lnTo>
                  <a:lnTo>
                    <a:pt x="0" y="67818"/>
                  </a:lnTo>
                  <a:lnTo>
                    <a:pt x="0" y="479298"/>
                  </a:lnTo>
                  <a:lnTo>
                    <a:pt x="5345" y="505646"/>
                  </a:lnTo>
                  <a:lnTo>
                    <a:pt x="19907" y="527208"/>
                  </a:lnTo>
                  <a:lnTo>
                    <a:pt x="41469" y="541770"/>
                  </a:lnTo>
                  <a:lnTo>
                    <a:pt x="67818" y="547116"/>
                  </a:lnTo>
                  <a:lnTo>
                    <a:pt x="2583942" y="547116"/>
                  </a:lnTo>
                  <a:lnTo>
                    <a:pt x="2610290" y="541770"/>
                  </a:lnTo>
                  <a:lnTo>
                    <a:pt x="2631852" y="527208"/>
                  </a:lnTo>
                  <a:lnTo>
                    <a:pt x="2646414" y="505646"/>
                  </a:lnTo>
                  <a:lnTo>
                    <a:pt x="2651760" y="479298"/>
                  </a:lnTo>
                  <a:lnTo>
                    <a:pt x="2651760" y="67818"/>
                  </a:lnTo>
                  <a:lnTo>
                    <a:pt x="2646414" y="41469"/>
                  </a:lnTo>
                  <a:lnTo>
                    <a:pt x="2631852" y="19907"/>
                  </a:lnTo>
                  <a:lnTo>
                    <a:pt x="2610290" y="5345"/>
                  </a:lnTo>
                  <a:lnTo>
                    <a:pt x="2583942" y="0"/>
                  </a:lnTo>
                  <a:lnTo>
                    <a:pt x="67818" y="0"/>
                  </a:lnTo>
                  <a:close/>
                </a:path>
              </a:pathLst>
            </a:custGeom>
            <a:ln w="20574">
              <a:solidFill>
                <a:srgbClr val="000000"/>
              </a:solidFill>
            </a:ln>
          </p:spPr>
          <p:txBody>
            <a:bodyPr wrap="square" lIns="0" tIns="0" rIns="0" bIns="0" rtlCol="0"/>
            <a:lstStyle/>
            <a:p/>
          </p:txBody>
        </p:sp>
      </p:grpSp>
      <p:sp>
        <p:nvSpPr>
          <p:cNvPr id="12" name="object 12"/>
          <p:cNvSpPr txBox="1"/>
          <p:nvPr/>
        </p:nvSpPr>
        <p:spPr>
          <a:xfrm>
            <a:off x="3270503" y="2308351"/>
            <a:ext cx="2063114" cy="417830"/>
          </a:xfrm>
          <a:prstGeom prst="rect">
            <a:avLst/>
          </a:prstGeom>
        </p:spPr>
        <p:txBody>
          <a:bodyPr wrap="square" lIns="0" tIns="11430" rIns="0" bIns="0" rtlCol="0" vert="horz">
            <a:spAutoFit/>
          </a:bodyPr>
          <a:lstStyle/>
          <a:p>
            <a:pPr>
              <a:lnSpc>
                <a:spcPts val="1550"/>
              </a:lnSpc>
              <a:spcBef>
                <a:spcPts val="90"/>
              </a:spcBef>
            </a:pPr>
            <a:r>
              <a:rPr dirty="0" sz="1300" spc="-15" b="1">
                <a:latin typeface="Courier New"/>
                <a:cs typeface="Courier New"/>
              </a:rPr>
              <a:t>INSERT INTO</a:t>
            </a:r>
            <a:r>
              <a:rPr dirty="0" sz="1300" spc="-80" b="1">
                <a:latin typeface="Courier New"/>
                <a:cs typeface="Courier New"/>
              </a:rPr>
              <a:t> </a:t>
            </a:r>
            <a:r>
              <a:rPr dirty="0" sz="1300" spc="-20" b="1">
                <a:latin typeface="Courier New"/>
                <a:cs typeface="Courier New"/>
              </a:rPr>
              <a:t>EMPLOYEES</a:t>
            </a:r>
            <a:endParaRPr sz="1300">
              <a:latin typeface="Courier New"/>
              <a:cs typeface="Courier New"/>
            </a:endParaRPr>
          </a:p>
          <a:p>
            <a:pPr marL="97155">
              <a:lnSpc>
                <a:spcPts val="1550"/>
              </a:lnSpc>
            </a:pPr>
            <a:r>
              <a:rPr dirty="0" sz="1300" spc="-10" b="1">
                <a:latin typeface="Courier New"/>
                <a:cs typeface="Courier New"/>
              </a:rPr>
              <a:t>. .</a:t>
            </a:r>
            <a:r>
              <a:rPr dirty="0" sz="1300" spc="-45" b="1">
                <a:latin typeface="Courier New"/>
                <a:cs typeface="Courier New"/>
              </a:rPr>
              <a:t> </a:t>
            </a:r>
            <a:r>
              <a:rPr dirty="0" sz="1300" spc="-15" b="1">
                <a:latin typeface="Courier New"/>
                <a:cs typeface="Courier New"/>
              </a:rPr>
              <a:t>.;</a:t>
            </a:r>
            <a:endParaRPr sz="1300">
              <a:latin typeface="Courier New"/>
              <a:cs typeface="Courier New"/>
            </a:endParaRPr>
          </a:p>
        </p:txBody>
      </p:sp>
      <p:sp>
        <p:nvSpPr>
          <p:cNvPr id="13" name="object 13"/>
          <p:cNvSpPr txBox="1"/>
          <p:nvPr/>
        </p:nvSpPr>
        <p:spPr>
          <a:xfrm>
            <a:off x="1282426" y="3186808"/>
            <a:ext cx="131826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EMPLOYEES</a:t>
            </a:r>
            <a:r>
              <a:rPr dirty="0" sz="1300" spc="-495" b="1">
                <a:latin typeface="Courier New"/>
                <a:cs typeface="Courier New"/>
              </a:rPr>
              <a:t> </a:t>
            </a:r>
            <a:r>
              <a:rPr dirty="0" sz="1300" spc="-10" b="1">
                <a:latin typeface="Arial"/>
                <a:cs typeface="Arial"/>
              </a:rPr>
              <a:t>table</a:t>
            </a:r>
            <a:endParaRPr sz="1300">
              <a:latin typeface="Arial"/>
              <a:cs typeface="Arial"/>
            </a:endParaRPr>
          </a:p>
        </p:txBody>
      </p:sp>
      <p:sp>
        <p:nvSpPr>
          <p:cNvPr id="14" name="object 14"/>
          <p:cNvSpPr txBox="1"/>
          <p:nvPr/>
        </p:nvSpPr>
        <p:spPr>
          <a:xfrm>
            <a:off x="4408958" y="3110627"/>
            <a:ext cx="14547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CHECK_SAL</a:t>
            </a:r>
            <a:r>
              <a:rPr dirty="0" sz="1300" spc="-495" b="1">
                <a:latin typeface="Courier New"/>
                <a:cs typeface="Courier New"/>
              </a:rPr>
              <a:t> </a:t>
            </a:r>
            <a:r>
              <a:rPr dirty="0" sz="1300" spc="-10" b="1">
                <a:latin typeface="Arial"/>
                <a:cs typeface="Arial"/>
              </a:rPr>
              <a:t>trigger</a:t>
            </a:r>
            <a:endParaRPr sz="1300">
              <a:latin typeface="Arial"/>
              <a:cs typeface="Arial"/>
            </a:endParaRPr>
          </a:p>
        </p:txBody>
      </p:sp>
      <p:grpSp>
        <p:nvGrpSpPr>
          <p:cNvPr id="15" name="object 15"/>
          <p:cNvGrpSpPr/>
          <p:nvPr/>
        </p:nvGrpSpPr>
        <p:grpSpPr>
          <a:xfrm>
            <a:off x="5129212" y="3915155"/>
            <a:ext cx="883285" cy="66675"/>
            <a:chOff x="5129212" y="3915155"/>
            <a:chExt cx="883285" cy="66675"/>
          </a:xfrm>
        </p:grpSpPr>
        <p:sp>
          <p:nvSpPr>
            <p:cNvPr id="16" name="object 16"/>
            <p:cNvSpPr/>
            <p:nvPr/>
          </p:nvSpPr>
          <p:spPr>
            <a:xfrm>
              <a:off x="5139689" y="3947921"/>
              <a:ext cx="807085" cy="0"/>
            </a:xfrm>
            <a:custGeom>
              <a:avLst/>
              <a:gdLst/>
              <a:ahLst/>
              <a:cxnLst/>
              <a:rect l="l" t="t" r="r" b="b"/>
              <a:pathLst>
                <a:path w="807085" h="0">
                  <a:moveTo>
                    <a:pt x="0" y="0"/>
                  </a:moveTo>
                  <a:lnTo>
                    <a:pt x="806958" y="0"/>
                  </a:lnTo>
                </a:path>
              </a:pathLst>
            </a:custGeom>
            <a:ln w="20574">
              <a:solidFill>
                <a:srgbClr val="000000"/>
              </a:solidFill>
            </a:ln>
          </p:spPr>
          <p:txBody>
            <a:bodyPr wrap="square" lIns="0" tIns="0" rIns="0" bIns="0" rtlCol="0"/>
            <a:lstStyle/>
            <a:p/>
          </p:txBody>
        </p:sp>
        <p:sp>
          <p:nvSpPr>
            <p:cNvPr id="17" name="object 17"/>
            <p:cNvSpPr/>
            <p:nvPr/>
          </p:nvSpPr>
          <p:spPr>
            <a:xfrm>
              <a:off x="5945124" y="3915155"/>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18" name="object 18"/>
          <p:cNvSpPr txBox="1"/>
          <p:nvPr/>
        </p:nvSpPr>
        <p:spPr>
          <a:xfrm>
            <a:off x="5260085" y="3969511"/>
            <a:ext cx="598805" cy="568325"/>
          </a:xfrm>
          <a:prstGeom prst="rect">
            <a:avLst/>
          </a:prstGeom>
        </p:spPr>
        <p:txBody>
          <a:bodyPr wrap="square" lIns="0" tIns="40005" rIns="0" bIns="0" rtlCol="0" vert="horz">
            <a:spAutoFit/>
          </a:bodyPr>
          <a:lstStyle/>
          <a:p>
            <a:pPr algn="ctr" marR="5080">
              <a:lnSpc>
                <a:spcPts val="1340"/>
              </a:lnSpc>
              <a:spcBef>
                <a:spcPts val="315"/>
              </a:spcBef>
            </a:pPr>
            <a:r>
              <a:rPr dirty="0" sz="1300" spc="-15" b="1">
                <a:latin typeface="Courier New"/>
                <a:cs typeface="Courier New"/>
              </a:rPr>
              <a:t>BEFORE  INSERT</a:t>
            </a:r>
            <a:endParaRPr sz="1300">
              <a:latin typeface="Courier New"/>
              <a:cs typeface="Courier New"/>
            </a:endParaRPr>
          </a:p>
          <a:p>
            <a:pPr algn="ctr" marR="5715">
              <a:lnSpc>
                <a:spcPts val="1375"/>
              </a:lnSpc>
            </a:pPr>
            <a:r>
              <a:rPr dirty="0" sz="1300" spc="-15" b="1">
                <a:latin typeface="Arial"/>
                <a:cs typeface="Arial"/>
              </a:rPr>
              <a:t>row</a:t>
            </a:r>
            <a:endParaRPr sz="1300">
              <a:latin typeface="Arial"/>
              <a:cs typeface="Arial"/>
            </a:endParaRPr>
          </a:p>
        </p:txBody>
      </p:sp>
      <p:grpSp>
        <p:nvGrpSpPr>
          <p:cNvPr id="19" name="object 19"/>
          <p:cNvGrpSpPr/>
          <p:nvPr/>
        </p:nvGrpSpPr>
        <p:grpSpPr>
          <a:xfrm>
            <a:off x="4235196" y="2793682"/>
            <a:ext cx="66675" cy="593090"/>
            <a:chOff x="4235196" y="2793682"/>
            <a:chExt cx="66675" cy="593090"/>
          </a:xfrm>
        </p:grpSpPr>
        <p:sp>
          <p:nvSpPr>
            <p:cNvPr id="20" name="object 20"/>
            <p:cNvSpPr/>
            <p:nvPr/>
          </p:nvSpPr>
          <p:spPr>
            <a:xfrm>
              <a:off x="4267962" y="2804160"/>
              <a:ext cx="0" cy="517525"/>
            </a:xfrm>
            <a:custGeom>
              <a:avLst/>
              <a:gdLst/>
              <a:ahLst/>
              <a:cxnLst/>
              <a:rect l="l" t="t" r="r" b="b"/>
              <a:pathLst>
                <a:path w="0" h="517525">
                  <a:moveTo>
                    <a:pt x="0" y="0"/>
                  </a:moveTo>
                  <a:lnTo>
                    <a:pt x="0" y="517398"/>
                  </a:lnTo>
                </a:path>
              </a:pathLst>
            </a:custGeom>
            <a:ln w="20574">
              <a:solidFill>
                <a:srgbClr val="000000"/>
              </a:solidFill>
            </a:ln>
          </p:spPr>
          <p:txBody>
            <a:bodyPr wrap="square" lIns="0" tIns="0" rIns="0" bIns="0" rtlCol="0"/>
            <a:lstStyle/>
            <a:p/>
          </p:txBody>
        </p:sp>
        <p:sp>
          <p:nvSpPr>
            <p:cNvPr id="21" name="object 21"/>
            <p:cNvSpPr/>
            <p:nvPr/>
          </p:nvSpPr>
          <p:spPr>
            <a:xfrm>
              <a:off x="4235196" y="3320034"/>
              <a:ext cx="66675" cy="66675"/>
            </a:xfrm>
            <a:custGeom>
              <a:avLst/>
              <a:gdLst/>
              <a:ahLst/>
              <a:cxnLst/>
              <a:rect l="l" t="t" r="r" b="b"/>
              <a:pathLst>
                <a:path w="66675" h="66675">
                  <a:moveTo>
                    <a:pt x="66294" y="0"/>
                  </a:moveTo>
                  <a:lnTo>
                    <a:pt x="0" y="0"/>
                  </a:lnTo>
                  <a:lnTo>
                    <a:pt x="33528" y="66294"/>
                  </a:lnTo>
                  <a:lnTo>
                    <a:pt x="66294" y="0"/>
                  </a:lnTo>
                  <a:close/>
                </a:path>
              </a:pathLst>
            </a:custGeom>
            <a:solidFill>
              <a:srgbClr val="000000"/>
            </a:solidFill>
          </p:spPr>
          <p:txBody>
            <a:bodyPr wrap="square" lIns="0" tIns="0" rIns="0" bIns="0" rtlCol="0"/>
            <a:lstStyle/>
            <a:p/>
          </p:txBody>
        </p:sp>
      </p:grpSp>
      <p:sp>
        <p:nvSpPr>
          <p:cNvPr id="22" name="object 22"/>
          <p:cNvSpPr txBox="1"/>
          <p:nvPr/>
        </p:nvSpPr>
        <p:spPr>
          <a:xfrm>
            <a:off x="1272539" y="4294885"/>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grpSp>
        <p:nvGrpSpPr>
          <p:cNvPr id="23" name="object 23"/>
          <p:cNvGrpSpPr/>
          <p:nvPr/>
        </p:nvGrpSpPr>
        <p:grpSpPr>
          <a:xfrm>
            <a:off x="1216913" y="3399929"/>
            <a:ext cx="5306060" cy="1041400"/>
            <a:chOff x="1216913" y="3399929"/>
            <a:chExt cx="5306060" cy="1041400"/>
          </a:xfrm>
        </p:grpSpPr>
        <p:sp>
          <p:nvSpPr>
            <p:cNvPr id="24" name="object 24"/>
            <p:cNvSpPr/>
            <p:nvPr/>
          </p:nvSpPr>
          <p:spPr>
            <a:xfrm>
              <a:off x="1216913" y="3427475"/>
              <a:ext cx="3889248" cy="1013460"/>
            </a:xfrm>
            <a:prstGeom prst="rect">
              <a:avLst/>
            </a:prstGeom>
            <a:blipFill>
              <a:blip r:embed="rId3" cstate="print"/>
              <a:stretch>
                <a:fillRect/>
              </a:stretch>
            </a:blipFill>
          </p:spPr>
          <p:txBody>
            <a:bodyPr wrap="square" lIns="0" tIns="0" rIns="0" bIns="0" rtlCol="0"/>
            <a:lstStyle/>
            <a:p/>
          </p:txBody>
        </p:sp>
        <p:sp>
          <p:nvSpPr>
            <p:cNvPr id="25" name="object 25"/>
            <p:cNvSpPr/>
            <p:nvPr/>
          </p:nvSpPr>
          <p:spPr>
            <a:xfrm>
              <a:off x="6033414" y="3399929"/>
              <a:ext cx="489419" cy="254723"/>
            </a:xfrm>
            <a:prstGeom prst="rect">
              <a:avLst/>
            </a:prstGeom>
            <a:blipFill>
              <a:blip r:embed="rId4" cstate="print"/>
              <a:stretch>
                <a:fillRect/>
              </a:stretch>
            </a:blipFill>
          </p:spPr>
          <p:txBody>
            <a:bodyPr wrap="square" lIns="0" tIns="0" rIns="0" bIns="0" rtlCol="0"/>
            <a:lstStyle/>
            <a:p/>
          </p:txBody>
        </p:sp>
        <p:sp>
          <p:nvSpPr>
            <p:cNvPr id="26" name="object 26"/>
            <p:cNvSpPr/>
            <p:nvPr/>
          </p:nvSpPr>
          <p:spPr>
            <a:xfrm>
              <a:off x="6040373" y="3634028"/>
              <a:ext cx="461772" cy="545591"/>
            </a:xfrm>
            <a:prstGeom prst="rect">
              <a:avLst/>
            </a:prstGeom>
            <a:blipFill>
              <a:blip r:embed="rId5" cstate="print"/>
              <a:stretch>
                <a:fillRect/>
              </a:stretch>
            </a:blipFill>
          </p:spPr>
          <p:txBody>
            <a:bodyPr wrap="square" lIns="0" tIns="0" rIns="0" bIns="0" rtlCol="0"/>
            <a:lstStyle/>
            <a:p/>
          </p:txBody>
        </p:sp>
        <p:sp>
          <p:nvSpPr>
            <p:cNvPr id="27" name="object 27"/>
            <p:cNvSpPr/>
            <p:nvPr/>
          </p:nvSpPr>
          <p:spPr>
            <a:xfrm>
              <a:off x="6019799" y="4158995"/>
              <a:ext cx="495300" cy="262889"/>
            </a:xfrm>
            <a:prstGeom prst="rect">
              <a:avLst/>
            </a:prstGeom>
            <a:blipFill>
              <a:blip r:embed="rId6" cstate="print"/>
              <a:stretch>
                <a:fillRect/>
              </a:stretch>
            </a:blipFill>
          </p:spPr>
          <p:txBody>
            <a:bodyPr wrap="square" lIns="0" tIns="0" rIns="0" bIns="0" rtlCol="0"/>
            <a:lstStyle/>
            <a:p/>
          </p:txBody>
        </p:sp>
      </p:grpSp>
      <p:sp>
        <p:nvSpPr>
          <p:cNvPr id="28" name="object 28"/>
          <p:cNvSpPr txBox="1"/>
          <p:nvPr/>
        </p:nvSpPr>
        <p:spPr>
          <a:xfrm>
            <a:off x="743204" y="5609382"/>
            <a:ext cx="4909185" cy="5207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Comparison of Database Triggers and </a:t>
            </a:r>
            <a:r>
              <a:rPr dirty="0" sz="1300" spc="10" b="1">
                <a:latin typeface="Arial"/>
                <a:cs typeface="Arial"/>
              </a:rPr>
              <a:t>Oracle Forms</a:t>
            </a:r>
            <a:r>
              <a:rPr dirty="0" sz="1300" spc="-10" b="1">
                <a:latin typeface="Arial"/>
                <a:cs typeface="Arial"/>
              </a:rPr>
              <a:t> </a:t>
            </a:r>
            <a:r>
              <a:rPr dirty="0" sz="1300" spc="10" b="1">
                <a:latin typeface="Arial"/>
                <a:cs typeface="Arial"/>
              </a:rPr>
              <a:t>Triggers</a:t>
            </a:r>
            <a:endParaRPr sz="1300">
              <a:latin typeface="Arial"/>
              <a:cs typeface="Arial"/>
            </a:endParaRPr>
          </a:p>
          <a:p>
            <a:pPr marL="137795">
              <a:lnSpc>
                <a:spcPct val="100000"/>
              </a:lnSpc>
              <a:spcBef>
                <a:spcPts val="390"/>
              </a:spcBef>
            </a:pPr>
            <a:r>
              <a:rPr dirty="0" sz="1300" spc="5">
                <a:latin typeface="Times New Roman"/>
                <a:cs typeface="Times New Roman"/>
              </a:rPr>
              <a:t>Database triggers are different from </a:t>
            </a:r>
            <a:r>
              <a:rPr dirty="0" sz="1300" spc="10">
                <a:latin typeface="Times New Roman"/>
                <a:cs typeface="Times New Roman"/>
              </a:rPr>
              <a:t>Forms </a:t>
            </a:r>
            <a:r>
              <a:rPr dirty="0" sz="1300" spc="5">
                <a:latin typeface="Times New Roman"/>
                <a:cs typeface="Times New Roman"/>
              </a:rPr>
              <a:t>Builder</a:t>
            </a:r>
            <a:r>
              <a:rPr dirty="0" sz="1300" spc="15">
                <a:latin typeface="Times New Roman"/>
                <a:cs typeface="Times New Roman"/>
              </a:rPr>
              <a:t> </a:t>
            </a:r>
            <a:r>
              <a:rPr dirty="0" sz="1300" spc="5">
                <a:latin typeface="Times New Roman"/>
                <a:cs typeface="Times New Roman"/>
              </a:rPr>
              <a:t>triggers.</a:t>
            </a:r>
            <a:endParaRPr sz="1300">
              <a:latin typeface="Times New Roman"/>
              <a:cs typeface="Times New Roman"/>
            </a:endParaRPr>
          </a:p>
        </p:txBody>
      </p:sp>
      <p:sp>
        <p:nvSpPr>
          <p:cNvPr id="31" name="object 3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32" name="object 3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25</a:t>
            </a:r>
            <a:endParaRPr baseline="-18518" sz="1800">
              <a:latin typeface="Arial"/>
              <a:cs typeface="Arial"/>
            </a:endParaRPr>
          </a:p>
        </p:txBody>
      </p:sp>
      <p:sp>
        <p:nvSpPr>
          <p:cNvPr id="33" name="object 3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29" name="object 29"/>
          <p:cNvGraphicFramePr>
            <a:graphicFrameLocks noGrp="1"/>
          </p:cNvGraphicFramePr>
          <p:nvPr/>
        </p:nvGraphicFramePr>
        <p:xfrm>
          <a:off x="845439" y="6223634"/>
          <a:ext cx="6099175" cy="3193415"/>
        </p:xfrm>
        <a:graphic>
          <a:graphicData uri="http://schemas.openxmlformats.org/drawingml/2006/table">
            <a:tbl>
              <a:tblPr firstRow="1" bandRow="1">
                <a:tableStyleId>{2D5ABB26-0587-4C30-8999-92F81FD0307C}</a:tableStyleId>
              </a:tblPr>
              <a:tblGrid>
                <a:gridCol w="2800985"/>
                <a:gridCol w="3292475"/>
              </a:tblGrid>
              <a:tr h="277368">
                <a:tc>
                  <a:txBody>
                    <a:bodyPr/>
                    <a:lstStyle/>
                    <a:p>
                      <a:pPr marL="31115">
                        <a:lnSpc>
                          <a:spcPts val="1510"/>
                        </a:lnSpc>
                      </a:pPr>
                      <a:r>
                        <a:rPr dirty="0" sz="1300" spc="-10" b="1">
                          <a:latin typeface="Times New Roman"/>
                          <a:cs typeface="Times New Roman"/>
                        </a:rPr>
                        <a:t>Database </a:t>
                      </a:r>
                      <a:r>
                        <a:rPr dirty="0" sz="1300" spc="-5" b="1">
                          <a:latin typeface="Times New Roman"/>
                          <a:cs typeface="Times New Roman"/>
                        </a:rPr>
                        <a:t>Trigger</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ts val="1510"/>
                        </a:lnSpc>
                      </a:pPr>
                      <a:r>
                        <a:rPr dirty="0" sz="1300" spc="-5" b="1">
                          <a:latin typeface="Times New Roman"/>
                          <a:cs typeface="Times New Roman"/>
                        </a:rPr>
                        <a:t>Forms </a:t>
                      </a:r>
                      <a:r>
                        <a:rPr dirty="0" sz="1300" spc="-10" b="1">
                          <a:latin typeface="Times New Roman"/>
                          <a:cs typeface="Times New Roman"/>
                        </a:rPr>
                        <a:t>Builder </a:t>
                      </a:r>
                      <a:r>
                        <a:rPr dirty="0" sz="1300" spc="-5" b="1">
                          <a:latin typeface="Times New Roman"/>
                          <a:cs typeface="Times New Roman"/>
                        </a:rPr>
                        <a:t>Trigger</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67105">
                <a:tc>
                  <a:txBody>
                    <a:bodyPr/>
                    <a:lstStyle/>
                    <a:p>
                      <a:pPr marL="31115" marR="193040">
                        <a:lnSpc>
                          <a:spcPts val="1500"/>
                        </a:lnSpc>
                        <a:spcBef>
                          <a:spcPts val="25"/>
                        </a:spcBef>
                      </a:pPr>
                      <a:r>
                        <a:rPr dirty="0" sz="1300" spc="-5">
                          <a:latin typeface="Times New Roman"/>
                          <a:cs typeface="Times New Roman"/>
                        </a:rPr>
                        <a:t>Executed by actions from any</a:t>
                      </a:r>
                      <a:r>
                        <a:rPr dirty="0" sz="1300" spc="-60">
                          <a:latin typeface="Times New Roman"/>
                          <a:cs typeface="Times New Roman"/>
                        </a:rPr>
                        <a:t> </a:t>
                      </a:r>
                      <a:r>
                        <a:rPr dirty="0" sz="1300" spc="-5">
                          <a:latin typeface="Times New Roman"/>
                          <a:cs typeface="Times New Roman"/>
                        </a:rPr>
                        <a:t>database  tool or</a:t>
                      </a:r>
                      <a:r>
                        <a:rPr dirty="0" sz="1300" spc="-10">
                          <a:latin typeface="Times New Roman"/>
                          <a:cs typeface="Times New Roman"/>
                        </a:rPr>
                        <a:t> </a:t>
                      </a:r>
                      <a:r>
                        <a:rPr dirty="0" sz="1300" spc="-5">
                          <a:latin typeface="Times New Roman"/>
                          <a:cs typeface="Times New Roman"/>
                        </a:rPr>
                        <a:t>application</a:t>
                      </a:r>
                      <a:endParaRPr sz="13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67945">
                        <a:lnSpc>
                          <a:spcPts val="1500"/>
                        </a:lnSpc>
                        <a:spcBef>
                          <a:spcPts val="25"/>
                        </a:spcBef>
                      </a:pPr>
                      <a:r>
                        <a:rPr dirty="0" sz="1300" spc="-5">
                          <a:latin typeface="Times New Roman"/>
                          <a:cs typeface="Times New Roman"/>
                        </a:rPr>
                        <a:t>Executed only within a particular </a:t>
                      </a:r>
                      <a:r>
                        <a:rPr dirty="0" sz="1300" spc="-10">
                          <a:latin typeface="Times New Roman"/>
                          <a:cs typeface="Times New Roman"/>
                        </a:rPr>
                        <a:t>Forms </a:t>
                      </a:r>
                      <a:r>
                        <a:rPr dirty="0" sz="1300" spc="-5">
                          <a:latin typeface="Times New Roman"/>
                          <a:cs typeface="Times New Roman"/>
                        </a:rPr>
                        <a:t>Builder  application</a:t>
                      </a:r>
                      <a:endParaRPr sz="13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576072">
                <a:tc>
                  <a:txBody>
                    <a:bodyPr/>
                    <a:lstStyle/>
                    <a:p>
                      <a:pPr marL="31115" marR="90170">
                        <a:lnSpc>
                          <a:spcPts val="1500"/>
                        </a:lnSpc>
                        <a:spcBef>
                          <a:spcPts val="25"/>
                        </a:spcBef>
                      </a:pPr>
                      <a:r>
                        <a:rPr dirty="0" sz="1300" spc="-5">
                          <a:latin typeface="Times New Roman"/>
                          <a:cs typeface="Times New Roman"/>
                        </a:rPr>
                        <a:t>Always triggered by a </a:t>
                      </a:r>
                      <a:r>
                        <a:rPr dirty="0" sz="1300" spc="-10">
                          <a:latin typeface="Times New Roman"/>
                          <a:cs typeface="Times New Roman"/>
                        </a:rPr>
                        <a:t>SQL DML, DDL,  </a:t>
                      </a:r>
                      <a:r>
                        <a:rPr dirty="0" sz="1300" spc="-5">
                          <a:latin typeface="Times New Roman"/>
                          <a:cs typeface="Times New Roman"/>
                        </a:rPr>
                        <a:t>or a certain database</a:t>
                      </a:r>
                      <a:r>
                        <a:rPr dirty="0" sz="1300">
                          <a:latin typeface="Times New Roman"/>
                          <a:cs typeface="Times New Roman"/>
                        </a:rPr>
                        <a:t> </a:t>
                      </a:r>
                      <a:r>
                        <a:rPr dirty="0" sz="1300" spc="-5">
                          <a:latin typeface="Times New Roman"/>
                          <a:cs typeface="Times New Roman"/>
                        </a:rPr>
                        <a:t>action</a:t>
                      </a:r>
                      <a:endParaRPr sz="13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346075">
                        <a:lnSpc>
                          <a:spcPts val="1500"/>
                        </a:lnSpc>
                        <a:spcBef>
                          <a:spcPts val="25"/>
                        </a:spcBef>
                      </a:pPr>
                      <a:r>
                        <a:rPr dirty="0" sz="1300" spc="-5">
                          <a:latin typeface="Times New Roman"/>
                          <a:cs typeface="Times New Roman"/>
                        </a:rPr>
                        <a:t>Can be triggered by navigating from field to  field, by pressing a key, or by </a:t>
                      </a:r>
                      <a:r>
                        <a:rPr dirty="0" sz="1300" spc="-10">
                          <a:latin typeface="Times New Roman"/>
                          <a:cs typeface="Times New Roman"/>
                        </a:rPr>
                        <a:t>many</a:t>
                      </a:r>
                      <a:r>
                        <a:rPr dirty="0" sz="1300">
                          <a:latin typeface="Times New Roman"/>
                          <a:cs typeface="Times New Roman"/>
                        </a:rPr>
                        <a:t> </a:t>
                      </a:r>
                      <a:r>
                        <a:rPr dirty="0" sz="1300" spc="-5">
                          <a:latin typeface="Times New Roman"/>
                          <a:cs typeface="Times New Roman"/>
                        </a:rPr>
                        <a:t>other</a:t>
                      </a:r>
                      <a:endParaRPr sz="1300">
                        <a:latin typeface="Times New Roman"/>
                        <a:cs typeface="Times New Roman"/>
                      </a:endParaRPr>
                    </a:p>
                    <a:p>
                      <a:pPr marL="31115">
                        <a:lnSpc>
                          <a:spcPts val="1410"/>
                        </a:lnSpc>
                      </a:pPr>
                      <a:r>
                        <a:rPr dirty="0" sz="1300" spc="-5">
                          <a:latin typeface="Times New Roman"/>
                          <a:cs typeface="Times New Roman"/>
                        </a:rPr>
                        <a:t>actions</a:t>
                      </a:r>
                      <a:endParaRPr sz="13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67486">
                <a:tc>
                  <a:txBody>
                    <a:bodyPr/>
                    <a:lstStyle/>
                    <a:p>
                      <a:pPr marL="31115" marR="167005">
                        <a:lnSpc>
                          <a:spcPts val="1510"/>
                        </a:lnSpc>
                        <a:spcBef>
                          <a:spcPts val="15"/>
                        </a:spcBef>
                      </a:pPr>
                      <a:r>
                        <a:rPr dirty="0" sz="1300" spc="-5">
                          <a:latin typeface="Times New Roman"/>
                          <a:cs typeface="Times New Roman"/>
                        </a:rPr>
                        <a:t>Is distinguished as either a statement or  row trigger</a:t>
                      </a:r>
                      <a:endParaRPr sz="1300">
                        <a:latin typeface="Times New Roman"/>
                        <a:cs typeface="Times New Roman"/>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ts val="1485"/>
                        </a:lnSpc>
                      </a:pPr>
                      <a:r>
                        <a:rPr dirty="0" sz="1300" spc="-5">
                          <a:latin typeface="Times New Roman"/>
                          <a:cs typeface="Times New Roman"/>
                        </a:rPr>
                        <a:t>Is distinguished as a statement or row</a:t>
                      </a:r>
                      <a:r>
                        <a:rPr dirty="0" sz="1300" spc="-35">
                          <a:latin typeface="Times New Roman"/>
                          <a:cs typeface="Times New Roman"/>
                        </a:rPr>
                        <a:t> </a:t>
                      </a:r>
                      <a:r>
                        <a:rPr dirty="0" sz="1300" spc="-5">
                          <a:latin typeface="Times New Roman"/>
                          <a:cs typeface="Times New Roman"/>
                        </a:rPr>
                        <a:t>trigger</a:t>
                      </a:r>
                      <a:endParaRPr sz="1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67487">
                <a:tc>
                  <a:txBody>
                    <a:bodyPr/>
                    <a:lstStyle/>
                    <a:p>
                      <a:pPr marL="31115" marR="482600">
                        <a:lnSpc>
                          <a:spcPts val="1510"/>
                        </a:lnSpc>
                        <a:spcBef>
                          <a:spcPts val="15"/>
                        </a:spcBef>
                      </a:pPr>
                      <a:r>
                        <a:rPr dirty="0" sz="1300" spc="-5">
                          <a:latin typeface="Times New Roman"/>
                          <a:cs typeface="Times New Roman"/>
                        </a:rPr>
                        <a:t>Upon failure, causes the triggering  statement to roll back</a:t>
                      </a:r>
                      <a:endParaRPr sz="1300">
                        <a:latin typeface="Times New Roman"/>
                        <a:cs typeface="Times New Roman"/>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321945">
                        <a:lnSpc>
                          <a:spcPts val="1510"/>
                        </a:lnSpc>
                        <a:spcBef>
                          <a:spcPts val="15"/>
                        </a:spcBef>
                      </a:pPr>
                      <a:r>
                        <a:rPr dirty="0" sz="1300" spc="-5">
                          <a:latin typeface="Times New Roman"/>
                          <a:cs typeface="Times New Roman"/>
                        </a:rPr>
                        <a:t>Upon failure, causes the cursor to freeze and  </a:t>
                      </a:r>
                      <a:r>
                        <a:rPr dirty="0" sz="1300" spc="-10">
                          <a:latin typeface="Times New Roman"/>
                          <a:cs typeface="Times New Roman"/>
                        </a:rPr>
                        <a:t>may </a:t>
                      </a:r>
                      <a:r>
                        <a:rPr dirty="0" sz="1300" spc="-5">
                          <a:latin typeface="Times New Roman"/>
                          <a:cs typeface="Times New Roman"/>
                        </a:rPr>
                        <a:t>cause the entire transaction to roll</a:t>
                      </a:r>
                      <a:r>
                        <a:rPr dirty="0" sz="1300" spc="-15">
                          <a:latin typeface="Times New Roman"/>
                          <a:cs typeface="Times New Roman"/>
                        </a:rPr>
                        <a:t> </a:t>
                      </a:r>
                      <a:r>
                        <a:rPr dirty="0" sz="1300" spc="-5">
                          <a:latin typeface="Times New Roman"/>
                          <a:cs typeface="Times New Roman"/>
                        </a:rPr>
                        <a:t>back</a:t>
                      </a:r>
                      <a:endParaRPr sz="1300">
                        <a:latin typeface="Times New Roman"/>
                        <a:cs typeface="Times New Roman"/>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67105">
                <a:tc>
                  <a:txBody>
                    <a:bodyPr/>
                    <a:lstStyle/>
                    <a:p>
                      <a:pPr marL="31115" marR="213995">
                        <a:lnSpc>
                          <a:spcPts val="1510"/>
                        </a:lnSpc>
                        <a:spcBef>
                          <a:spcPts val="10"/>
                        </a:spcBef>
                      </a:pPr>
                      <a:r>
                        <a:rPr dirty="0" sz="1300" spc="-5">
                          <a:latin typeface="Times New Roman"/>
                          <a:cs typeface="Times New Roman"/>
                        </a:rPr>
                        <a:t>Fires independently </a:t>
                      </a:r>
                      <a:r>
                        <a:rPr dirty="0" sz="1300" spc="-10">
                          <a:latin typeface="Times New Roman"/>
                          <a:cs typeface="Times New Roman"/>
                        </a:rPr>
                        <a:t>of, </a:t>
                      </a:r>
                      <a:r>
                        <a:rPr dirty="0" sz="1300" spc="-5">
                          <a:latin typeface="Times New Roman"/>
                          <a:cs typeface="Times New Roman"/>
                        </a:rPr>
                        <a:t>and in addition  to, </a:t>
                      </a:r>
                      <a:r>
                        <a:rPr dirty="0" sz="1300" spc="-10">
                          <a:latin typeface="Times New Roman"/>
                          <a:cs typeface="Times New Roman"/>
                        </a:rPr>
                        <a:t>Forms </a:t>
                      </a:r>
                      <a:r>
                        <a:rPr dirty="0" sz="1300" spc="-5">
                          <a:latin typeface="Times New Roman"/>
                          <a:cs typeface="Times New Roman"/>
                        </a:rPr>
                        <a:t>Builder</a:t>
                      </a:r>
                      <a:r>
                        <a:rPr dirty="0" sz="1300" spc="5">
                          <a:latin typeface="Times New Roman"/>
                          <a:cs typeface="Times New Roman"/>
                        </a:rPr>
                        <a:t> </a:t>
                      </a:r>
                      <a:r>
                        <a:rPr dirty="0" sz="1300" spc="-5">
                          <a:latin typeface="Times New Roman"/>
                          <a:cs typeface="Times New Roman"/>
                        </a:rPr>
                        <a:t>triggers</a:t>
                      </a:r>
                      <a:endParaRPr sz="1300">
                        <a:latin typeface="Times New Roman"/>
                        <a:cs typeface="Times New Roma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494665">
                        <a:lnSpc>
                          <a:spcPts val="1510"/>
                        </a:lnSpc>
                        <a:spcBef>
                          <a:spcPts val="10"/>
                        </a:spcBef>
                      </a:pPr>
                      <a:r>
                        <a:rPr dirty="0" sz="1300" spc="-5">
                          <a:latin typeface="Times New Roman"/>
                          <a:cs typeface="Times New Roman"/>
                        </a:rPr>
                        <a:t>Fires independently of, and in addition to,  database triggers</a:t>
                      </a:r>
                      <a:endParaRPr sz="1300">
                        <a:latin typeface="Times New Roman"/>
                        <a:cs typeface="Times New Roma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67106">
                <a:tc>
                  <a:txBody>
                    <a:bodyPr/>
                    <a:lstStyle/>
                    <a:p>
                      <a:pPr marL="31115" marR="238760">
                        <a:lnSpc>
                          <a:spcPts val="1500"/>
                        </a:lnSpc>
                        <a:spcBef>
                          <a:spcPts val="25"/>
                        </a:spcBef>
                      </a:pPr>
                      <a:r>
                        <a:rPr dirty="0" sz="1300" spc="-5">
                          <a:latin typeface="Times New Roman"/>
                          <a:cs typeface="Times New Roman"/>
                        </a:rPr>
                        <a:t>Executes under the security </a:t>
                      </a:r>
                      <a:r>
                        <a:rPr dirty="0" sz="1300" spc="-10">
                          <a:latin typeface="Times New Roman"/>
                          <a:cs typeface="Times New Roman"/>
                        </a:rPr>
                        <a:t>domain </a:t>
                      </a:r>
                      <a:r>
                        <a:rPr dirty="0" sz="1300" spc="-5">
                          <a:latin typeface="Times New Roman"/>
                          <a:cs typeface="Times New Roman"/>
                        </a:rPr>
                        <a:t>of  the author of the</a:t>
                      </a:r>
                      <a:r>
                        <a:rPr dirty="0" sz="1300">
                          <a:latin typeface="Times New Roman"/>
                          <a:cs typeface="Times New Roman"/>
                        </a:rPr>
                        <a:t> </a:t>
                      </a:r>
                      <a:r>
                        <a:rPr dirty="0" sz="1300" spc="-5">
                          <a:latin typeface="Times New Roman"/>
                          <a:cs typeface="Times New Roman"/>
                        </a:rPr>
                        <a:t>trigger</a:t>
                      </a:r>
                      <a:endParaRPr sz="13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29209">
                        <a:lnSpc>
                          <a:spcPts val="1500"/>
                        </a:lnSpc>
                        <a:spcBef>
                          <a:spcPts val="25"/>
                        </a:spcBef>
                      </a:pPr>
                      <a:r>
                        <a:rPr dirty="0" sz="1300" spc="-5">
                          <a:latin typeface="Times New Roman"/>
                          <a:cs typeface="Times New Roman"/>
                        </a:rPr>
                        <a:t>Executes under the security </a:t>
                      </a:r>
                      <a:r>
                        <a:rPr dirty="0" sz="1300" spc="-10">
                          <a:latin typeface="Times New Roman"/>
                          <a:cs typeface="Times New Roman"/>
                        </a:rPr>
                        <a:t>domain </a:t>
                      </a:r>
                      <a:r>
                        <a:rPr dirty="0" sz="1300" spc="-5">
                          <a:latin typeface="Times New Roman"/>
                          <a:cs typeface="Times New Roman"/>
                        </a:rPr>
                        <a:t>of the </a:t>
                      </a:r>
                      <a:r>
                        <a:rPr dirty="0" sz="1300" spc="-10">
                          <a:latin typeface="Times New Roman"/>
                          <a:cs typeface="Times New Roman"/>
                        </a:rPr>
                        <a:t>Forms  </a:t>
                      </a:r>
                      <a:r>
                        <a:rPr dirty="0" sz="1300" spc="-5">
                          <a:latin typeface="Times New Roman"/>
                          <a:cs typeface="Times New Roman"/>
                        </a:rPr>
                        <a:t>Builder user</a:t>
                      </a:r>
                      <a:endParaRPr sz="13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30" name="object 3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5" name="object 15"/>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26</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729483" y="873506"/>
            <a:ext cx="228917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Managing</a:t>
            </a:r>
            <a:r>
              <a:rPr dirty="0" sz="2000" spc="-50" b="1">
                <a:latin typeface="Arial"/>
                <a:cs typeface="Arial"/>
              </a:rPr>
              <a:t> </a:t>
            </a:r>
            <a:r>
              <a:rPr dirty="0" sz="2000" spc="-5" b="1">
                <a:latin typeface="Arial"/>
                <a:cs typeface="Arial"/>
              </a:rPr>
              <a:t>Triggers</a:t>
            </a:r>
            <a:endParaRPr sz="2000">
              <a:latin typeface="Arial"/>
              <a:cs typeface="Arial"/>
            </a:endParaRPr>
          </a:p>
        </p:txBody>
      </p:sp>
      <p:sp>
        <p:nvSpPr>
          <p:cNvPr id="7" name="object 7"/>
          <p:cNvSpPr txBox="1"/>
          <p:nvPr/>
        </p:nvSpPr>
        <p:spPr>
          <a:xfrm>
            <a:off x="1325117" y="1792477"/>
            <a:ext cx="403225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Disable or reenable a database</a:t>
            </a:r>
            <a:r>
              <a:rPr dirty="0" sz="1550" spc="-15" b="1">
                <a:latin typeface="Arial"/>
                <a:cs typeface="Arial"/>
              </a:rPr>
              <a:t> </a:t>
            </a:r>
            <a:r>
              <a:rPr dirty="0" sz="1550" spc="5" b="1">
                <a:latin typeface="Arial"/>
                <a:cs typeface="Arial"/>
              </a:rPr>
              <a:t>trigger:</a:t>
            </a:r>
            <a:endParaRPr sz="1550">
              <a:latin typeface="Arial"/>
              <a:cs typeface="Arial"/>
            </a:endParaRPr>
          </a:p>
        </p:txBody>
      </p:sp>
      <p:sp>
        <p:nvSpPr>
          <p:cNvPr id="8" name="object 8"/>
          <p:cNvSpPr txBox="1"/>
          <p:nvPr/>
        </p:nvSpPr>
        <p:spPr>
          <a:xfrm>
            <a:off x="1325117" y="2558312"/>
            <a:ext cx="434340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Disable or reenable </a:t>
            </a:r>
            <a:r>
              <a:rPr dirty="0" sz="1550" spc="5" b="1">
                <a:latin typeface="Arial"/>
                <a:cs typeface="Arial"/>
              </a:rPr>
              <a:t>all </a:t>
            </a:r>
            <a:r>
              <a:rPr dirty="0" sz="1550" spc="10" b="1">
                <a:latin typeface="Arial"/>
                <a:cs typeface="Arial"/>
              </a:rPr>
              <a:t>triggers </a:t>
            </a:r>
            <a:r>
              <a:rPr dirty="0" sz="1550" spc="5" b="1">
                <a:latin typeface="Arial"/>
                <a:cs typeface="Arial"/>
              </a:rPr>
              <a:t>for </a:t>
            </a:r>
            <a:r>
              <a:rPr dirty="0" sz="1550" spc="10" b="1">
                <a:latin typeface="Arial"/>
                <a:cs typeface="Arial"/>
              </a:rPr>
              <a:t>a</a:t>
            </a:r>
            <a:r>
              <a:rPr dirty="0" sz="1550" spc="-5" b="1">
                <a:latin typeface="Arial"/>
                <a:cs typeface="Arial"/>
              </a:rPr>
              <a:t> </a:t>
            </a:r>
            <a:r>
              <a:rPr dirty="0" sz="1550" spc="5" b="1">
                <a:latin typeface="Arial"/>
                <a:cs typeface="Arial"/>
              </a:rPr>
              <a:t>table:</a:t>
            </a:r>
            <a:endParaRPr sz="1550">
              <a:latin typeface="Arial"/>
              <a:cs typeface="Arial"/>
            </a:endParaRPr>
          </a:p>
        </p:txBody>
      </p:sp>
      <p:sp>
        <p:nvSpPr>
          <p:cNvPr id="9" name="object 9"/>
          <p:cNvSpPr txBox="1"/>
          <p:nvPr/>
        </p:nvSpPr>
        <p:spPr>
          <a:xfrm>
            <a:off x="1325117" y="3516803"/>
            <a:ext cx="328612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Recompile a trigger </a:t>
            </a:r>
            <a:r>
              <a:rPr dirty="0" sz="1550" spc="5" b="1">
                <a:latin typeface="Arial"/>
                <a:cs typeface="Arial"/>
              </a:rPr>
              <a:t>for </a:t>
            </a:r>
            <a:r>
              <a:rPr dirty="0" sz="1550" spc="10" b="1">
                <a:latin typeface="Arial"/>
                <a:cs typeface="Arial"/>
              </a:rPr>
              <a:t>a</a:t>
            </a:r>
            <a:r>
              <a:rPr dirty="0" sz="1550" spc="-30" b="1">
                <a:latin typeface="Arial"/>
                <a:cs typeface="Arial"/>
              </a:rPr>
              <a:t> </a:t>
            </a:r>
            <a:r>
              <a:rPr dirty="0" sz="1550" spc="5" b="1">
                <a:latin typeface="Arial"/>
                <a:cs typeface="Arial"/>
              </a:rPr>
              <a:t>table:</a:t>
            </a:r>
            <a:endParaRPr sz="1550">
              <a:latin typeface="Arial"/>
              <a:cs typeface="Arial"/>
            </a:endParaRPr>
          </a:p>
        </p:txBody>
      </p:sp>
      <p:sp>
        <p:nvSpPr>
          <p:cNvPr id="10" name="object 10"/>
          <p:cNvSpPr txBox="1"/>
          <p:nvPr/>
        </p:nvSpPr>
        <p:spPr>
          <a:xfrm>
            <a:off x="1335786" y="2141220"/>
            <a:ext cx="5105400" cy="334645"/>
          </a:xfrm>
          <a:prstGeom prst="rect">
            <a:avLst/>
          </a:prstGeom>
          <a:solidFill>
            <a:srgbClr val="CCCCCC"/>
          </a:solidFill>
          <a:ln w="20574">
            <a:solidFill>
              <a:srgbClr val="000000"/>
            </a:solidFill>
          </a:ln>
        </p:spPr>
        <p:txBody>
          <a:bodyPr wrap="square" lIns="0" tIns="47625" rIns="0" bIns="0" rtlCol="0" vert="horz">
            <a:spAutoFit/>
          </a:bodyPr>
          <a:lstStyle/>
          <a:p>
            <a:pPr marL="76200">
              <a:lnSpc>
                <a:spcPct val="100000"/>
              </a:lnSpc>
              <a:spcBef>
                <a:spcPts val="375"/>
              </a:spcBef>
            </a:pPr>
            <a:r>
              <a:rPr dirty="0" sz="1300" spc="-15" b="1">
                <a:latin typeface="Courier New"/>
                <a:cs typeface="Courier New"/>
              </a:rPr>
              <a:t>ALTER TRIGGER </a:t>
            </a:r>
            <a:r>
              <a:rPr dirty="0" sz="1300" spc="-15" b="1" i="1">
                <a:latin typeface="Courier New"/>
                <a:cs typeface="Courier New"/>
              </a:rPr>
              <a:t>trigger_name DISABLE </a:t>
            </a:r>
            <a:r>
              <a:rPr dirty="0" sz="1300" spc="-10" b="1">
                <a:latin typeface="Courier New"/>
                <a:cs typeface="Courier New"/>
              </a:rPr>
              <a:t>|</a:t>
            </a:r>
            <a:r>
              <a:rPr dirty="0" sz="1300" spc="-35" b="1">
                <a:latin typeface="Courier New"/>
                <a:cs typeface="Courier New"/>
              </a:rPr>
              <a:t> </a:t>
            </a:r>
            <a:r>
              <a:rPr dirty="0" sz="1300" spc="-20" b="1" i="1">
                <a:latin typeface="Courier New"/>
                <a:cs typeface="Courier New"/>
              </a:rPr>
              <a:t>ENABLE</a:t>
            </a:r>
            <a:endParaRPr sz="1300">
              <a:latin typeface="Courier New"/>
              <a:cs typeface="Courier New"/>
            </a:endParaRPr>
          </a:p>
        </p:txBody>
      </p:sp>
      <p:sp>
        <p:nvSpPr>
          <p:cNvPr id="11" name="object 11"/>
          <p:cNvSpPr txBox="1"/>
          <p:nvPr/>
        </p:nvSpPr>
        <p:spPr>
          <a:xfrm>
            <a:off x="1335786" y="2943605"/>
            <a:ext cx="5105400" cy="457200"/>
          </a:xfrm>
          <a:prstGeom prst="rect">
            <a:avLst/>
          </a:prstGeom>
          <a:solidFill>
            <a:srgbClr val="CCCCCC"/>
          </a:solidFill>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ALTER TABLE </a:t>
            </a:r>
            <a:r>
              <a:rPr dirty="0" sz="1300" spc="-20" b="1" i="1">
                <a:latin typeface="Courier New"/>
                <a:cs typeface="Courier New"/>
              </a:rPr>
              <a:t>table_name </a:t>
            </a:r>
            <a:r>
              <a:rPr dirty="0" sz="1300" spc="-15" b="1" i="1">
                <a:latin typeface="Courier New"/>
                <a:cs typeface="Courier New"/>
              </a:rPr>
              <a:t>DISABLE </a:t>
            </a:r>
            <a:r>
              <a:rPr dirty="0" sz="1300" spc="-10" b="1">
                <a:latin typeface="Courier New"/>
                <a:cs typeface="Courier New"/>
              </a:rPr>
              <a:t>|</a:t>
            </a:r>
            <a:r>
              <a:rPr dirty="0" sz="1300" spc="-20" b="1">
                <a:latin typeface="Courier New"/>
                <a:cs typeface="Courier New"/>
              </a:rPr>
              <a:t> </a:t>
            </a:r>
            <a:r>
              <a:rPr dirty="0" sz="1300" spc="-20" b="1" i="1">
                <a:latin typeface="Courier New"/>
                <a:cs typeface="Courier New"/>
              </a:rPr>
              <a:t>ENABLE</a:t>
            </a:r>
            <a:endParaRPr sz="1300">
              <a:latin typeface="Courier New"/>
              <a:cs typeface="Courier New"/>
            </a:endParaRPr>
          </a:p>
          <a:p>
            <a:pPr marL="271145">
              <a:lnSpc>
                <a:spcPts val="1555"/>
              </a:lnSpc>
            </a:pPr>
            <a:r>
              <a:rPr dirty="0" sz="1300" spc="-10" b="1">
                <a:latin typeface="Courier New"/>
                <a:cs typeface="Courier New"/>
              </a:rPr>
              <a:t>ALL</a:t>
            </a:r>
            <a:r>
              <a:rPr dirty="0" sz="1300" spc="-25" b="1">
                <a:latin typeface="Courier New"/>
                <a:cs typeface="Courier New"/>
              </a:rPr>
              <a:t> </a:t>
            </a:r>
            <a:r>
              <a:rPr dirty="0" sz="1300" spc="-15" b="1">
                <a:latin typeface="Courier New"/>
                <a:cs typeface="Courier New"/>
              </a:rPr>
              <a:t>TRIGGERS</a:t>
            </a:r>
            <a:endParaRPr sz="1300">
              <a:latin typeface="Courier New"/>
              <a:cs typeface="Courier New"/>
            </a:endParaRPr>
          </a:p>
        </p:txBody>
      </p:sp>
      <p:sp>
        <p:nvSpPr>
          <p:cNvPr id="12" name="object 12"/>
          <p:cNvSpPr txBox="1"/>
          <p:nvPr/>
        </p:nvSpPr>
        <p:spPr>
          <a:xfrm>
            <a:off x="1335786" y="3873246"/>
            <a:ext cx="5105400" cy="335280"/>
          </a:xfrm>
          <a:prstGeom prst="rect">
            <a:avLst/>
          </a:prstGeom>
          <a:solidFill>
            <a:srgbClr val="CCCCCC"/>
          </a:solidFill>
          <a:ln w="20574">
            <a:solidFill>
              <a:srgbClr val="000000"/>
            </a:solidFill>
          </a:ln>
        </p:spPr>
        <p:txBody>
          <a:bodyPr wrap="square" lIns="0" tIns="48260" rIns="0" bIns="0" rtlCol="0" vert="horz">
            <a:spAutoFit/>
          </a:bodyPr>
          <a:lstStyle/>
          <a:p>
            <a:pPr marL="76200">
              <a:lnSpc>
                <a:spcPct val="100000"/>
              </a:lnSpc>
              <a:spcBef>
                <a:spcPts val="380"/>
              </a:spcBef>
            </a:pPr>
            <a:r>
              <a:rPr dirty="0" sz="1300" spc="-15" b="1">
                <a:latin typeface="Courier New"/>
                <a:cs typeface="Courier New"/>
              </a:rPr>
              <a:t>ALTER TRIGGER </a:t>
            </a:r>
            <a:r>
              <a:rPr dirty="0" sz="1300" spc="-20" b="1" i="1">
                <a:latin typeface="Courier New"/>
                <a:cs typeface="Courier New"/>
              </a:rPr>
              <a:t>trigger_name</a:t>
            </a:r>
            <a:r>
              <a:rPr dirty="0" sz="1300" spc="-35" b="1" i="1">
                <a:latin typeface="Courier New"/>
                <a:cs typeface="Courier New"/>
              </a:rPr>
              <a:t> </a:t>
            </a:r>
            <a:r>
              <a:rPr dirty="0" sz="1300" spc="-20" b="1">
                <a:latin typeface="Courier New"/>
                <a:cs typeface="Courier New"/>
              </a:rPr>
              <a:t>COMPILE</a:t>
            </a:r>
            <a:endParaRPr sz="1300">
              <a:latin typeface="Courier New"/>
              <a:cs typeface="Courier New"/>
            </a:endParaRPr>
          </a:p>
        </p:txBody>
      </p:sp>
      <p:sp>
        <p:nvSpPr>
          <p:cNvPr id="13" name="object 13"/>
          <p:cNvSpPr txBox="1"/>
          <p:nvPr/>
        </p:nvSpPr>
        <p:spPr>
          <a:xfrm>
            <a:off x="743204" y="5619272"/>
            <a:ext cx="6229985" cy="394589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Managing</a:t>
            </a:r>
            <a:r>
              <a:rPr dirty="0" sz="1300" spc="5" b="1">
                <a:latin typeface="Arial"/>
                <a:cs typeface="Arial"/>
              </a:rPr>
              <a:t> </a:t>
            </a:r>
            <a:r>
              <a:rPr dirty="0" sz="1300" spc="10" b="1">
                <a:latin typeface="Arial"/>
                <a:cs typeface="Arial"/>
              </a:rPr>
              <a:t>Triggers</a:t>
            </a:r>
            <a:endParaRPr sz="1300">
              <a:latin typeface="Arial"/>
              <a:cs typeface="Arial"/>
            </a:endParaRPr>
          </a:p>
          <a:p>
            <a:pPr marL="137795" marR="5080">
              <a:lnSpc>
                <a:spcPct val="102400"/>
              </a:lnSpc>
              <a:spcBef>
                <a:spcPts val="275"/>
              </a:spcBef>
            </a:pPr>
            <a:r>
              <a:rPr dirty="0" sz="1300" spc="10">
                <a:latin typeface="Times New Roman"/>
                <a:cs typeface="Times New Roman"/>
              </a:rPr>
              <a:t>A </a:t>
            </a:r>
            <a:r>
              <a:rPr dirty="0" sz="1300" spc="5">
                <a:latin typeface="Times New Roman"/>
                <a:cs typeface="Times New Roman"/>
              </a:rPr>
              <a:t>trigger </a:t>
            </a:r>
            <a:r>
              <a:rPr dirty="0" sz="1300" spc="10">
                <a:latin typeface="Times New Roman"/>
                <a:cs typeface="Times New Roman"/>
              </a:rPr>
              <a:t>has two modes </a:t>
            </a:r>
            <a:r>
              <a:rPr dirty="0" sz="1300" spc="5">
                <a:latin typeface="Times New Roman"/>
                <a:cs typeface="Times New Roman"/>
              </a:rPr>
              <a:t>or states: </a:t>
            </a:r>
            <a:r>
              <a:rPr dirty="0" sz="1300" spc="15">
                <a:latin typeface="Courier New"/>
                <a:cs typeface="Courier New"/>
              </a:rPr>
              <a:t>ENABLED </a:t>
            </a:r>
            <a:r>
              <a:rPr dirty="0" sz="1300" spc="5">
                <a:latin typeface="Times New Roman"/>
                <a:cs typeface="Times New Roman"/>
              </a:rPr>
              <a:t>and </a:t>
            </a:r>
            <a:r>
              <a:rPr dirty="0" sz="1300" spc="15">
                <a:latin typeface="Courier New"/>
                <a:cs typeface="Courier New"/>
              </a:rPr>
              <a:t>DISABLED</a:t>
            </a:r>
            <a:r>
              <a:rPr dirty="0" sz="1300" spc="15">
                <a:latin typeface="Times New Roman"/>
                <a:cs typeface="Times New Roman"/>
              </a:rPr>
              <a:t>. </a:t>
            </a:r>
            <a:r>
              <a:rPr dirty="0" sz="1300" spc="10">
                <a:latin typeface="Times New Roman"/>
                <a:cs typeface="Times New Roman"/>
              </a:rPr>
              <a:t>When </a:t>
            </a:r>
            <a:r>
              <a:rPr dirty="0" sz="1300" spc="5">
                <a:latin typeface="Times New Roman"/>
                <a:cs typeface="Times New Roman"/>
              </a:rPr>
              <a:t>a trigger is first  created, it is enabled </a:t>
            </a:r>
            <a:r>
              <a:rPr dirty="0" sz="1300" spc="10">
                <a:latin typeface="Times New Roman"/>
                <a:cs typeface="Times New Roman"/>
              </a:rPr>
              <a:t>by </a:t>
            </a:r>
            <a:r>
              <a:rPr dirty="0" sz="1300" spc="5">
                <a:latin typeface="Times New Roman"/>
                <a:cs typeface="Times New Roman"/>
              </a:rPr>
              <a:t>default. </a:t>
            </a:r>
            <a:r>
              <a:rPr dirty="0" sz="1300" spc="10">
                <a:latin typeface="Times New Roman"/>
                <a:cs typeface="Times New Roman"/>
              </a:rPr>
              <a:t>The </a:t>
            </a:r>
            <a:r>
              <a:rPr dirty="0" sz="1300" spc="5">
                <a:latin typeface="Times New Roman"/>
                <a:cs typeface="Times New Roman"/>
              </a:rPr>
              <a:t>Oracle server checks integrity constraints for enabled  triggers and guarantees that triggers cannot compromise them. In addition, the Oracle  server provides read-consistent views for queries and constraints, </a:t>
            </a:r>
            <a:r>
              <a:rPr dirty="0" sz="1300" spc="10">
                <a:latin typeface="Times New Roman"/>
                <a:cs typeface="Times New Roman"/>
              </a:rPr>
              <a:t>manages </a:t>
            </a:r>
            <a:r>
              <a:rPr dirty="0" sz="1300" spc="5">
                <a:latin typeface="Times New Roman"/>
                <a:cs typeface="Times New Roman"/>
              </a:rPr>
              <a:t>the  dependencies, and provides a two-phase </a:t>
            </a:r>
            <a:r>
              <a:rPr dirty="0" sz="1300" spc="10">
                <a:latin typeface="Times New Roman"/>
                <a:cs typeface="Times New Roman"/>
              </a:rPr>
              <a:t>commit </a:t>
            </a:r>
            <a:r>
              <a:rPr dirty="0" sz="1300" spc="5">
                <a:latin typeface="Times New Roman"/>
                <a:cs typeface="Times New Roman"/>
              </a:rPr>
              <a:t>process if a trigger updates remote tables  in a distributed</a:t>
            </a:r>
            <a:r>
              <a:rPr dirty="0" sz="1300" spc="-5">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137795">
              <a:lnSpc>
                <a:spcPts val="1485"/>
              </a:lnSpc>
              <a:spcBef>
                <a:spcPts val="300"/>
              </a:spcBef>
            </a:pPr>
            <a:r>
              <a:rPr dirty="0" sz="1300" b="1">
                <a:latin typeface="Times New Roman"/>
                <a:cs typeface="Times New Roman"/>
              </a:rPr>
              <a:t>Disabling </a:t>
            </a:r>
            <a:r>
              <a:rPr dirty="0" sz="1300" spc="10" b="1">
                <a:latin typeface="Times New Roman"/>
                <a:cs typeface="Times New Roman"/>
              </a:rPr>
              <a:t>a</a:t>
            </a:r>
            <a:r>
              <a:rPr dirty="0" sz="1300" spc="-5" b="1">
                <a:latin typeface="Times New Roman"/>
                <a:cs typeface="Times New Roman"/>
              </a:rPr>
              <a:t> </a:t>
            </a:r>
            <a:r>
              <a:rPr dirty="0" sz="1300" spc="5" b="1">
                <a:latin typeface="Times New Roman"/>
                <a:cs typeface="Times New Roman"/>
              </a:rPr>
              <a:t>Trigger</a:t>
            </a:r>
            <a:endParaRPr sz="1300">
              <a:latin typeface="Times New Roman"/>
              <a:cs typeface="Times New Roman"/>
            </a:endParaRPr>
          </a:p>
          <a:p>
            <a:pPr marL="514984" indent="-252095">
              <a:lnSpc>
                <a:spcPts val="1455"/>
              </a:lnSpc>
              <a:buChar char="•"/>
              <a:tabLst>
                <a:tab pos="514984" algn="l"/>
                <a:tab pos="515620" algn="l"/>
              </a:tabLst>
            </a:pPr>
            <a:r>
              <a:rPr dirty="0" sz="1300" spc="10">
                <a:latin typeface="Times New Roman"/>
                <a:cs typeface="Times New Roman"/>
              </a:rPr>
              <a:t>By</a:t>
            </a:r>
            <a:r>
              <a:rPr dirty="0" sz="1300" spc="5">
                <a:latin typeface="Times New Roman"/>
                <a:cs typeface="Times New Roman"/>
              </a:rPr>
              <a:t> using</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ALTER</a:t>
            </a:r>
            <a:r>
              <a:rPr dirty="0" sz="1300" spc="-440">
                <a:latin typeface="Courier New"/>
                <a:cs typeface="Courier New"/>
              </a:rPr>
              <a:t> </a:t>
            </a:r>
            <a:r>
              <a:rPr dirty="0" sz="1300" spc="15">
                <a:latin typeface="Courier New"/>
                <a:cs typeface="Courier New"/>
              </a:rPr>
              <a:t>TRIGGER</a:t>
            </a:r>
            <a:r>
              <a:rPr dirty="0" sz="1300" spc="-450">
                <a:latin typeface="Courier New"/>
                <a:cs typeface="Courier New"/>
              </a:rPr>
              <a:t> </a:t>
            </a:r>
            <a:r>
              <a:rPr dirty="0" sz="1300" spc="5">
                <a:latin typeface="Times New Roman"/>
                <a:cs typeface="Times New Roman"/>
              </a:rPr>
              <a:t>syntax,</a:t>
            </a:r>
            <a:r>
              <a:rPr dirty="0" sz="1300" spc="10">
                <a:latin typeface="Times New Roman"/>
                <a:cs typeface="Times New Roman"/>
              </a:rPr>
              <a:t> </a:t>
            </a:r>
            <a:r>
              <a:rPr dirty="0" sz="1300" spc="5">
                <a:latin typeface="Times New Roman"/>
                <a:cs typeface="Times New Roman"/>
              </a:rPr>
              <a:t>or disable</a:t>
            </a:r>
            <a:r>
              <a:rPr dirty="0" sz="1300" spc="10">
                <a:latin typeface="Times New Roman"/>
                <a:cs typeface="Times New Roman"/>
              </a:rPr>
              <a:t> all </a:t>
            </a:r>
            <a:r>
              <a:rPr dirty="0" sz="1300" spc="5">
                <a:latin typeface="Times New Roman"/>
                <a:cs typeface="Times New Roman"/>
              </a:rPr>
              <a:t>triggers</a:t>
            </a:r>
            <a:r>
              <a:rPr dirty="0" sz="1300" spc="10">
                <a:latin typeface="Times New Roman"/>
                <a:cs typeface="Times New Roman"/>
              </a:rPr>
              <a:t> on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table </a:t>
            </a:r>
            <a:r>
              <a:rPr dirty="0" sz="1300" spc="10">
                <a:latin typeface="Times New Roman"/>
                <a:cs typeface="Times New Roman"/>
              </a:rPr>
              <a:t>by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4984">
              <a:lnSpc>
                <a:spcPts val="1530"/>
              </a:lnSpc>
            </a:pPr>
            <a:r>
              <a:rPr dirty="0" sz="1300" spc="15">
                <a:latin typeface="Courier New"/>
                <a:cs typeface="Courier New"/>
              </a:rPr>
              <a:t>ALTER</a:t>
            </a:r>
            <a:r>
              <a:rPr dirty="0" sz="1300" spc="-459">
                <a:latin typeface="Courier New"/>
                <a:cs typeface="Courier New"/>
              </a:rPr>
              <a:t> </a:t>
            </a:r>
            <a:r>
              <a:rPr dirty="0" sz="1300" spc="15">
                <a:latin typeface="Courier New"/>
                <a:cs typeface="Courier New"/>
              </a:rPr>
              <a:t>TABLE</a:t>
            </a:r>
            <a:r>
              <a:rPr dirty="0" sz="1300" spc="-450">
                <a:latin typeface="Courier New"/>
                <a:cs typeface="Courier New"/>
              </a:rPr>
              <a:t> </a:t>
            </a:r>
            <a:r>
              <a:rPr dirty="0" sz="1300" spc="5">
                <a:latin typeface="Times New Roman"/>
                <a:cs typeface="Times New Roman"/>
              </a:rPr>
              <a:t>syntax</a:t>
            </a:r>
            <a:endParaRPr sz="1300">
              <a:latin typeface="Times New Roman"/>
              <a:cs typeface="Times New Roman"/>
            </a:endParaRPr>
          </a:p>
          <a:p>
            <a:pPr marL="514984" marR="281940" indent="-251460">
              <a:lnSpc>
                <a:spcPct val="101400"/>
              </a:lnSpc>
              <a:spcBef>
                <a:spcPts val="55"/>
              </a:spcBef>
              <a:buChar char="•"/>
              <a:tabLst>
                <a:tab pos="514984" algn="l"/>
                <a:tab pos="515620" algn="l"/>
              </a:tabLst>
            </a:pPr>
            <a:r>
              <a:rPr dirty="0" sz="1300" spc="5">
                <a:latin typeface="Times New Roman"/>
                <a:cs typeface="Times New Roman"/>
              </a:rPr>
              <a:t>To improve performance or to avoid data integrity checks </a:t>
            </a:r>
            <a:r>
              <a:rPr dirty="0" sz="1300" spc="10">
                <a:latin typeface="Times New Roman"/>
                <a:cs typeface="Times New Roman"/>
              </a:rPr>
              <a:t>when </a:t>
            </a:r>
            <a:r>
              <a:rPr dirty="0" sz="1300" spc="5">
                <a:latin typeface="Times New Roman"/>
                <a:cs typeface="Times New Roman"/>
              </a:rPr>
              <a:t>loading massive  amounts of data with utilities such as SQL*Loader. Consider disabling a trigger  </a:t>
            </a:r>
            <a:r>
              <a:rPr dirty="0" sz="1300" spc="10">
                <a:latin typeface="Times New Roman"/>
                <a:cs typeface="Times New Roman"/>
              </a:rPr>
              <a:t>when </a:t>
            </a:r>
            <a:r>
              <a:rPr dirty="0" sz="1300" spc="5">
                <a:latin typeface="Times New Roman"/>
                <a:cs typeface="Times New Roman"/>
              </a:rPr>
              <a:t>it references a database object that is currently unavailable, due to a failed  network connection, disk crash, offline data file, or offline</a:t>
            </a:r>
            <a:r>
              <a:rPr dirty="0" sz="1300" spc="45">
                <a:latin typeface="Times New Roman"/>
                <a:cs typeface="Times New Roman"/>
              </a:rPr>
              <a:t> </a:t>
            </a:r>
            <a:r>
              <a:rPr dirty="0" sz="1300" spc="5">
                <a:latin typeface="Times New Roman"/>
                <a:cs typeface="Times New Roman"/>
              </a:rPr>
              <a:t>tablespace.</a:t>
            </a:r>
            <a:endParaRPr sz="1300">
              <a:latin typeface="Times New Roman"/>
              <a:cs typeface="Times New Roman"/>
            </a:endParaRPr>
          </a:p>
          <a:p>
            <a:pPr marL="137795">
              <a:lnSpc>
                <a:spcPts val="1490"/>
              </a:lnSpc>
              <a:spcBef>
                <a:spcPts val="295"/>
              </a:spcBef>
            </a:pPr>
            <a:r>
              <a:rPr dirty="0" sz="1300" spc="5" b="1">
                <a:latin typeface="Times New Roman"/>
                <a:cs typeface="Times New Roman"/>
              </a:rPr>
              <a:t>Recompiling </a:t>
            </a:r>
            <a:r>
              <a:rPr dirty="0" sz="1300" spc="10" b="1">
                <a:latin typeface="Times New Roman"/>
                <a:cs typeface="Times New Roman"/>
              </a:rPr>
              <a:t>a</a:t>
            </a:r>
            <a:r>
              <a:rPr dirty="0" sz="1300" b="1">
                <a:latin typeface="Times New Roman"/>
                <a:cs typeface="Times New Roman"/>
              </a:rPr>
              <a:t> </a:t>
            </a:r>
            <a:r>
              <a:rPr dirty="0" sz="1300" spc="5" b="1">
                <a:latin typeface="Times New Roman"/>
                <a:cs typeface="Times New Roman"/>
              </a:rPr>
              <a:t>Trigger</a:t>
            </a:r>
            <a:endParaRPr sz="1300">
              <a:latin typeface="Times New Roman"/>
              <a:cs typeface="Times New Roman"/>
            </a:endParaRPr>
          </a:p>
          <a:p>
            <a:pPr marL="514984" indent="-252095">
              <a:lnSpc>
                <a:spcPts val="1490"/>
              </a:lnSpc>
              <a:buChar char="•"/>
              <a:tabLst>
                <a:tab pos="514984" algn="l"/>
                <a:tab pos="515620" algn="l"/>
              </a:tabLst>
            </a:pPr>
            <a:r>
              <a:rPr dirty="0" sz="1300" spc="10">
                <a:latin typeface="Times New Roman"/>
                <a:cs typeface="Times New Roman"/>
              </a:rPr>
              <a:t>By</a:t>
            </a:r>
            <a:r>
              <a:rPr dirty="0" sz="1300" spc="5">
                <a:latin typeface="Times New Roman"/>
                <a:cs typeface="Times New Roman"/>
              </a:rPr>
              <a:t> using the </a:t>
            </a:r>
            <a:r>
              <a:rPr dirty="0" sz="1300" spc="15">
                <a:latin typeface="Courier New"/>
                <a:cs typeface="Courier New"/>
              </a:rPr>
              <a:t>ALTER</a:t>
            </a:r>
            <a:r>
              <a:rPr dirty="0" sz="1300" spc="-445">
                <a:latin typeface="Courier New"/>
                <a:cs typeface="Courier New"/>
              </a:rPr>
              <a:t> </a:t>
            </a:r>
            <a:r>
              <a:rPr dirty="0" sz="1300" spc="15">
                <a:latin typeface="Courier New"/>
                <a:cs typeface="Courier New"/>
              </a:rPr>
              <a:t>TRIGGER</a:t>
            </a:r>
            <a:r>
              <a:rPr dirty="0" sz="1300" spc="-445">
                <a:latin typeface="Courier New"/>
                <a:cs typeface="Courier New"/>
              </a:rPr>
              <a:t> </a:t>
            </a:r>
            <a:r>
              <a:rPr dirty="0" sz="1300" spc="10">
                <a:latin typeface="Times New Roman"/>
                <a:cs typeface="Times New Roman"/>
              </a:rPr>
              <a:t>command</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explicitly</a:t>
            </a:r>
            <a:r>
              <a:rPr dirty="0" sz="1300" spc="15">
                <a:latin typeface="Times New Roman"/>
                <a:cs typeface="Times New Roman"/>
              </a:rPr>
              <a:t> </a:t>
            </a:r>
            <a:r>
              <a:rPr dirty="0" sz="1300" spc="10">
                <a:latin typeface="Times New Roman"/>
                <a:cs typeface="Times New Roman"/>
              </a:rPr>
              <a:t>recompile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trigger</a:t>
            </a:r>
            <a:r>
              <a:rPr dirty="0" sz="1300" spc="15">
                <a:latin typeface="Times New Roman"/>
                <a:cs typeface="Times New Roman"/>
              </a:rPr>
              <a:t> </a:t>
            </a:r>
            <a:r>
              <a:rPr dirty="0" sz="1300" spc="5">
                <a:latin typeface="Times New Roman"/>
                <a:cs typeface="Times New Roman"/>
              </a:rPr>
              <a:t>that</a:t>
            </a:r>
            <a:r>
              <a:rPr dirty="0" sz="1300" spc="10">
                <a:latin typeface="Times New Roman"/>
                <a:cs typeface="Times New Roman"/>
              </a:rPr>
              <a:t> </a:t>
            </a:r>
            <a:r>
              <a:rPr dirty="0" sz="1300" spc="5">
                <a:latin typeface="Times New Roman"/>
                <a:cs typeface="Times New Roman"/>
              </a:rPr>
              <a:t>is</a:t>
            </a:r>
            <a:endParaRPr sz="1300">
              <a:latin typeface="Times New Roman"/>
              <a:cs typeface="Times New Roman"/>
            </a:endParaRPr>
          </a:p>
          <a:p>
            <a:pPr marL="514984">
              <a:lnSpc>
                <a:spcPts val="1525"/>
              </a:lnSpc>
              <a:spcBef>
                <a:spcPts val="15"/>
              </a:spcBef>
            </a:pPr>
            <a:r>
              <a:rPr dirty="0" sz="1300" spc="5">
                <a:latin typeface="Times New Roman"/>
                <a:cs typeface="Times New Roman"/>
              </a:rPr>
              <a:t>invalid</a:t>
            </a:r>
            <a:endParaRPr sz="1300">
              <a:latin typeface="Times New Roman"/>
              <a:cs typeface="Times New Roman"/>
            </a:endParaRPr>
          </a:p>
          <a:p>
            <a:pPr marL="514984" indent="-252095">
              <a:lnSpc>
                <a:spcPts val="1525"/>
              </a:lnSpc>
              <a:buChar char="•"/>
              <a:tabLst>
                <a:tab pos="514984" algn="l"/>
                <a:tab pos="515620" algn="l"/>
              </a:tabLst>
            </a:pPr>
            <a:r>
              <a:rPr dirty="0" sz="1300" spc="10">
                <a:latin typeface="Times New Roman"/>
                <a:cs typeface="Times New Roman"/>
              </a:rPr>
              <a:t>By</a:t>
            </a:r>
            <a:r>
              <a:rPr dirty="0" sz="1300" spc="5">
                <a:latin typeface="Times New Roman"/>
                <a:cs typeface="Times New Roman"/>
              </a:rPr>
              <a:t> issuing</a:t>
            </a:r>
            <a:r>
              <a:rPr dirty="0" sz="1300" spc="10">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15">
                <a:latin typeface="Courier New"/>
                <a:cs typeface="Courier New"/>
              </a:rPr>
              <a:t>ALTER</a:t>
            </a:r>
            <a:r>
              <a:rPr dirty="0" sz="1300" spc="-440">
                <a:latin typeface="Courier New"/>
                <a:cs typeface="Courier New"/>
              </a:rPr>
              <a:t> </a:t>
            </a:r>
            <a:r>
              <a:rPr dirty="0" sz="1300" spc="15">
                <a:latin typeface="Courier New"/>
                <a:cs typeface="Courier New"/>
              </a:rPr>
              <a:t>TRIGGER</a:t>
            </a:r>
            <a:r>
              <a:rPr dirty="0" sz="1300" spc="-445">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with</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COMPILE</a:t>
            </a:r>
            <a:r>
              <a:rPr dirty="0" sz="1300" spc="-440">
                <a:latin typeface="Courier New"/>
                <a:cs typeface="Courier New"/>
              </a:rPr>
              <a:t> </a:t>
            </a:r>
            <a:r>
              <a:rPr dirty="0" sz="1300" spc="5">
                <a:latin typeface="Times New Roman"/>
                <a:cs typeface="Times New Roman"/>
              </a:rPr>
              <a:t>option,</a:t>
            </a:r>
            <a:r>
              <a:rPr dirty="0" sz="1300" spc="10">
                <a:latin typeface="Times New Roman"/>
                <a:cs typeface="Times New Roman"/>
              </a:rPr>
              <a:t> </a:t>
            </a:r>
            <a:r>
              <a:rPr dirty="0" sz="1300" spc="5">
                <a:latin typeface="Times New Roman"/>
                <a:cs typeface="Times New Roman"/>
              </a:rPr>
              <a:t>regardless</a:t>
            </a:r>
            <a:r>
              <a:rPr dirty="0" sz="1300" spc="10">
                <a:latin typeface="Times New Roman"/>
                <a:cs typeface="Times New Roman"/>
              </a:rPr>
              <a:t> </a:t>
            </a:r>
            <a:r>
              <a:rPr dirty="0" sz="1300" spc="5">
                <a:latin typeface="Times New Roman"/>
                <a:cs typeface="Times New Roman"/>
              </a:rPr>
              <a:t>of</a:t>
            </a:r>
            <a:endParaRPr sz="1300">
              <a:latin typeface="Times New Roman"/>
              <a:cs typeface="Times New Roman"/>
            </a:endParaRPr>
          </a:p>
          <a:p>
            <a:pPr marL="514984">
              <a:lnSpc>
                <a:spcPct val="100000"/>
              </a:lnSpc>
              <a:spcBef>
                <a:spcPts val="95"/>
              </a:spcBef>
            </a:pPr>
            <a:r>
              <a:rPr dirty="0" sz="1300" spc="5">
                <a:latin typeface="Times New Roman"/>
                <a:cs typeface="Times New Roman"/>
              </a:rPr>
              <a:t>whether it is valid or</a:t>
            </a:r>
            <a:r>
              <a:rPr dirty="0" sz="1300" spc="10">
                <a:latin typeface="Times New Roman"/>
                <a:cs typeface="Times New Roman"/>
              </a:rPr>
              <a:t> </a:t>
            </a:r>
            <a:r>
              <a:rPr dirty="0" sz="1300" spc="5">
                <a:latin typeface="Times New Roman"/>
                <a:cs typeface="Times New Roman"/>
              </a:rPr>
              <a:t>invalid</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Removing Triggers</a:t>
            </a:r>
            <a:endParaRPr sz="2000">
              <a:latin typeface="Arial"/>
              <a:cs typeface="Arial"/>
            </a:endParaRPr>
          </a:p>
          <a:p>
            <a:pPr>
              <a:lnSpc>
                <a:spcPct val="100000"/>
              </a:lnSpc>
            </a:pPr>
            <a:endParaRPr sz="2200">
              <a:latin typeface="Arial"/>
              <a:cs typeface="Arial"/>
            </a:endParaRPr>
          </a:p>
          <a:p>
            <a:pPr>
              <a:lnSpc>
                <a:spcPct val="100000"/>
              </a:lnSpc>
            </a:pPr>
            <a:endParaRPr sz="1900">
              <a:latin typeface="Arial"/>
              <a:cs typeface="Arial"/>
            </a:endParaRPr>
          </a:p>
          <a:p>
            <a:pPr marL="626745" marR="907415">
              <a:lnSpc>
                <a:spcPct val="101299"/>
              </a:lnSpc>
              <a:spcBef>
                <a:spcPts val="5"/>
              </a:spcBef>
            </a:pPr>
            <a:r>
              <a:rPr dirty="0" sz="1550" spc="10" b="1">
                <a:latin typeface="Arial"/>
                <a:cs typeface="Arial"/>
              </a:rPr>
              <a:t>To remove a trigger from the database, use the </a:t>
            </a:r>
            <a:r>
              <a:rPr dirty="0" sz="1550" spc="10" b="1">
                <a:latin typeface="Courier New"/>
                <a:cs typeface="Courier New"/>
              </a:rPr>
              <a:t>DROP  TRIGGER</a:t>
            </a:r>
            <a:r>
              <a:rPr dirty="0" sz="1550" spc="-500" b="1">
                <a:latin typeface="Courier New"/>
                <a:cs typeface="Courier New"/>
              </a:rPr>
              <a:t> </a:t>
            </a:r>
            <a:r>
              <a:rPr dirty="0" sz="1550" spc="10" b="1">
                <a:latin typeface="Arial"/>
                <a:cs typeface="Arial"/>
              </a:rPr>
              <a:t>statement:</a:t>
            </a:r>
            <a:endParaRPr sz="1550">
              <a:latin typeface="Arial"/>
              <a:cs typeface="Arial"/>
            </a:endParaRPr>
          </a:p>
          <a:p>
            <a:pPr>
              <a:lnSpc>
                <a:spcPct val="100000"/>
              </a:lnSpc>
            </a:pPr>
            <a:endParaRPr sz="1800">
              <a:latin typeface="Arial"/>
              <a:cs typeface="Arial"/>
            </a:endParaRPr>
          </a:p>
          <a:p>
            <a:pPr>
              <a:lnSpc>
                <a:spcPct val="100000"/>
              </a:lnSpc>
              <a:spcBef>
                <a:spcPts val="35"/>
              </a:spcBef>
            </a:pPr>
            <a:endParaRPr sz="2550">
              <a:latin typeface="Arial"/>
              <a:cs typeface="Arial"/>
            </a:endParaRPr>
          </a:p>
          <a:p>
            <a:pPr marL="626745">
              <a:lnSpc>
                <a:spcPct val="100000"/>
              </a:lnSpc>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marL="626745" marR="1122680">
              <a:lnSpc>
                <a:spcPct val="101600"/>
              </a:lnSpc>
              <a:spcBef>
                <a:spcPts val="980"/>
              </a:spcBef>
            </a:pPr>
            <a:r>
              <a:rPr dirty="0" sz="1550" spc="10" b="1">
                <a:latin typeface="Arial"/>
                <a:cs typeface="Arial"/>
              </a:rPr>
              <a:t>Note: </a:t>
            </a:r>
            <a:r>
              <a:rPr dirty="0" sz="1550" spc="5" b="1">
                <a:latin typeface="Arial"/>
                <a:cs typeface="Arial"/>
              </a:rPr>
              <a:t>All </a:t>
            </a:r>
            <a:r>
              <a:rPr dirty="0" sz="1550" spc="10" b="1">
                <a:latin typeface="Arial"/>
                <a:cs typeface="Arial"/>
              </a:rPr>
              <a:t>triggers on a table are removed when the  table </a:t>
            </a:r>
            <a:r>
              <a:rPr dirty="0" sz="1550" spc="5" b="1">
                <a:latin typeface="Arial"/>
                <a:cs typeface="Arial"/>
              </a:rPr>
              <a:t>is </a:t>
            </a:r>
            <a:r>
              <a:rPr dirty="0" sz="1550" spc="10" b="1">
                <a:latin typeface="Arial"/>
                <a:cs typeface="Arial"/>
              </a:rPr>
              <a:t>removed.</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5"/>
              </a:spcBef>
            </a:pPr>
            <a:endParaRPr sz="18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27</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3227070"/>
            <a:ext cx="5105400" cy="330835"/>
          </a:xfrm>
          <a:prstGeom prst="rect">
            <a:avLst/>
          </a:prstGeom>
          <a:solidFill>
            <a:srgbClr val="CCCCCC"/>
          </a:solidFill>
          <a:ln w="20574">
            <a:solidFill>
              <a:srgbClr val="000000"/>
            </a:solidFill>
          </a:ln>
        </p:spPr>
        <p:txBody>
          <a:bodyPr wrap="square" lIns="0" tIns="45720" rIns="0" bIns="0" rtlCol="0" vert="horz">
            <a:spAutoFit/>
          </a:bodyPr>
          <a:lstStyle/>
          <a:p>
            <a:pPr marL="76200">
              <a:lnSpc>
                <a:spcPct val="100000"/>
              </a:lnSpc>
              <a:spcBef>
                <a:spcPts val="360"/>
              </a:spcBef>
            </a:pPr>
            <a:r>
              <a:rPr dirty="0" sz="1300" spc="-15" b="1">
                <a:latin typeface="Courier New"/>
                <a:cs typeface="Courier New"/>
              </a:rPr>
              <a:t>DROP TRIGGER</a:t>
            </a:r>
            <a:r>
              <a:rPr dirty="0" sz="1300" spc="-30" b="1">
                <a:latin typeface="Courier New"/>
                <a:cs typeface="Courier New"/>
              </a:rPr>
              <a:t> </a:t>
            </a:r>
            <a:r>
              <a:rPr dirty="0" sz="1300" spc="-20" b="1">
                <a:latin typeface="Courier New"/>
                <a:cs typeface="Courier New"/>
              </a:rPr>
              <a:t>secure_emp;</a:t>
            </a:r>
            <a:endParaRPr sz="1300">
              <a:latin typeface="Courier New"/>
              <a:cs typeface="Courier New"/>
            </a:endParaRPr>
          </a:p>
        </p:txBody>
      </p:sp>
      <p:sp>
        <p:nvSpPr>
          <p:cNvPr id="5" name="object 5"/>
          <p:cNvSpPr txBox="1"/>
          <p:nvPr/>
        </p:nvSpPr>
        <p:spPr>
          <a:xfrm>
            <a:off x="1335786" y="2420111"/>
            <a:ext cx="5105400" cy="330835"/>
          </a:xfrm>
          <a:prstGeom prst="rect">
            <a:avLst/>
          </a:prstGeom>
          <a:solidFill>
            <a:srgbClr val="CCCCCC"/>
          </a:solidFill>
          <a:ln w="20574">
            <a:solidFill>
              <a:srgbClr val="000000"/>
            </a:solidFill>
          </a:ln>
        </p:spPr>
        <p:txBody>
          <a:bodyPr wrap="square" lIns="0" tIns="45720" rIns="0" bIns="0" rtlCol="0" vert="horz">
            <a:spAutoFit/>
          </a:bodyPr>
          <a:lstStyle/>
          <a:p>
            <a:pPr marL="76200">
              <a:lnSpc>
                <a:spcPct val="100000"/>
              </a:lnSpc>
              <a:spcBef>
                <a:spcPts val="360"/>
              </a:spcBef>
            </a:pPr>
            <a:r>
              <a:rPr dirty="0" sz="1300" spc="-15" b="1">
                <a:latin typeface="Courier New"/>
                <a:cs typeface="Courier New"/>
              </a:rPr>
              <a:t>DROP TRIGGER</a:t>
            </a:r>
            <a:r>
              <a:rPr dirty="0" sz="1300" spc="-25" b="1">
                <a:latin typeface="Courier New"/>
                <a:cs typeface="Courier New"/>
              </a:rPr>
              <a:t> </a:t>
            </a:r>
            <a:r>
              <a:rPr dirty="0" sz="1300" spc="-20" b="1" i="1">
                <a:latin typeface="Courier New"/>
                <a:cs typeface="Courier New"/>
              </a:rPr>
              <a:t>trigger_name</a:t>
            </a:r>
            <a:r>
              <a:rPr dirty="0" sz="1300" spc="-20" b="1">
                <a:latin typeface="Courier New"/>
                <a:cs typeface="Courier New"/>
              </a:rPr>
              <a:t>;</a:t>
            </a:r>
            <a:endParaRPr sz="1300">
              <a:latin typeface="Courier New"/>
              <a:cs typeface="Courier New"/>
            </a:endParaRPr>
          </a:p>
        </p:txBody>
      </p:sp>
      <p:sp>
        <p:nvSpPr>
          <p:cNvPr id="6" name="object 6"/>
          <p:cNvSpPr txBox="1"/>
          <p:nvPr/>
        </p:nvSpPr>
        <p:spPr>
          <a:xfrm>
            <a:off x="743204" y="5609382"/>
            <a:ext cx="5916295" cy="5207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Removing </a:t>
            </a:r>
            <a:r>
              <a:rPr dirty="0" sz="1300" spc="10" b="1">
                <a:latin typeface="Arial"/>
                <a:cs typeface="Arial"/>
              </a:rPr>
              <a:t>Triggers</a:t>
            </a:r>
            <a:endParaRPr sz="1300">
              <a:latin typeface="Arial"/>
              <a:cs typeface="Arial"/>
            </a:endParaRPr>
          </a:p>
          <a:p>
            <a:pPr marL="137795">
              <a:lnSpc>
                <a:spcPct val="100000"/>
              </a:lnSpc>
              <a:spcBef>
                <a:spcPts val="390"/>
              </a:spcBef>
            </a:pPr>
            <a:r>
              <a:rPr dirty="0" sz="1300" spc="10">
                <a:latin typeface="Times New Roman"/>
                <a:cs typeface="Times New Roman"/>
              </a:rPr>
              <a:t>When </a:t>
            </a:r>
            <a:r>
              <a:rPr dirty="0" sz="1300" spc="5">
                <a:latin typeface="Times New Roman"/>
                <a:cs typeface="Times New Roman"/>
              </a:rPr>
              <a:t>a trigger is </a:t>
            </a:r>
            <a:r>
              <a:rPr dirty="0" sz="1300" spc="10">
                <a:latin typeface="Times New Roman"/>
                <a:cs typeface="Times New Roman"/>
              </a:rPr>
              <a:t>no </a:t>
            </a:r>
            <a:r>
              <a:rPr dirty="0" sz="1300" spc="5">
                <a:latin typeface="Times New Roman"/>
                <a:cs typeface="Times New Roman"/>
              </a:rPr>
              <a:t>longer required, use a </a:t>
            </a:r>
            <a:r>
              <a:rPr dirty="0" sz="1300" spc="10">
                <a:latin typeface="Times New Roman"/>
                <a:cs typeface="Times New Roman"/>
              </a:rPr>
              <a:t>SQL </a:t>
            </a:r>
            <a:r>
              <a:rPr dirty="0" sz="1300" spc="5">
                <a:latin typeface="Times New Roman"/>
                <a:cs typeface="Times New Roman"/>
              </a:rPr>
              <a:t>statement in </a:t>
            </a:r>
            <a:r>
              <a:rPr dirty="0" sz="1300" spc="5" i="1">
                <a:latin typeface="Times New Roman"/>
                <a:cs typeface="Times New Roman"/>
              </a:rPr>
              <a:t>i</a:t>
            </a:r>
            <a:r>
              <a:rPr dirty="0" sz="1300" spc="5">
                <a:latin typeface="Times New Roman"/>
                <a:cs typeface="Times New Roman"/>
              </a:rPr>
              <a:t>SQL*Plus to </a:t>
            </a:r>
            <a:r>
              <a:rPr dirty="0" sz="1300" spc="10">
                <a:latin typeface="Times New Roman"/>
                <a:cs typeface="Times New Roman"/>
              </a:rPr>
              <a:t>remove</a:t>
            </a:r>
            <a:r>
              <a:rPr dirty="0" sz="1300" spc="90">
                <a:latin typeface="Times New Roman"/>
                <a:cs typeface="Times New Roman"/>
              </a:rPr>
              <a:t> </a:t>
            </a:r>
            <a:r>
              <a:rPr dirty="0" sz="1300" spc="5">
                <a:latin typeface="Times New Roman"/>
                <a:cs typeface="Times New Roman"/>
              </a:rPr>
              <a:t>it.</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28</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870454" y="873506"/>
            <a:ext cx="200850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Testing</a:t>
            </a:r>
            <a:r>
              <a:rPr dirty="0" sz="2000" spc="-60" b="1">
                <a:latin typeface="Arial"/>
                <a:cs typeface="Arial"/>
              </a:rPr>
              <a:t> </a:t>
            </a:r>
            <a:r>
              <a:rPr dirty="0" sz="2000" b="1">
                <a:latin typeface="Arial"/>
                <a:cs typeface="Arial"/>
              </a:rPr>
              <a:t>Triggers</a:t>
            </a:r>
            <a:endParaRPr sz="2000">
              <a:latin typeface="Arial"/>
              <a:cs typeface="Arial"/>
            </a:endParaRPr>
          </a:p>
        </p:txBody>
      </p:sp>
      <p:sp>
        <p:nvSpPr>
          <p:cNvPr id="7" name="object 7"/>
          <p:cNvSpPr txBox="1"/>
          <p:nvPr/>
        </p:nvSpPr>
        <p:spPr>
          <a:xfrm>
            <a:off x="1325117" y="1792477"/>
            <a:ext cx="5067300" cy="1892300"/>
          </a:xfrm>
          <a:prstGeom prst="rect">
            <a:avLst/>
          </a:prstGeom>
        </p:spPr>
        <p:txBody>
          <a:bodyPr wrap="square" lIns="0" tIns="12065" rIns="0" bIns="0" rtlCol="0" vert="horz">
            <a:spAutoFit/>
          </a:bodyPr>
          <a:lstStyle/>
          <a:p>
            <a:pPr marL="326390" marR="33401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Test each triggering data operation, as well as  nontriggering data operations.</a:t>
            </a:r>
            <a:endParaRPr sz="1550">
              <a:latin typeface="Arial"/>
              <a:cs typeface="Arial"/>
            </a:endParaRPr>
          </a:p>
          <a:p>
            <a:pPr marL="326390" indent="-327025">
              <a:lnSpc>
                <a:spcPct val="100000"/>
              </a:lnSpc>
              <a:spcBef>
                <a:spcPts val="290"/>
              </a:spcBef>
              <a:buClr>
                <a:srgbClr val="FF0000"/>
              </a:buClr>
              <a:buFont typeface="Arial"/>
              <a:buChar char="•"/>
              <a:tabLst>
                <a:tab pos="326390" algn="l"/>
                <a:tab pos="327025" algn="l"/>
              </a:tabLst>
            </a:pPr>
            <a:r>
              <a:rPr dirty="0" sz="1550" spc="10" b="1">
                <a:latin typeface="Arial"/>
                <a:cs typeface="Arial"/>
              </a:rPr>
              <a:t>Test each case of the </a:t>
            </a:r>
            <a:r>
              <a:rPr dirty="0" sz="1550" spc="10" b="1">
                <a:latin typeface="Courier New"/>
                <a:cs typeface="Courier New"/>
              </a:rPr>
              <a:t>WHEN</a:t>
            </a:r>
            <a:r>
              <a:rPr dirty="0" sz="1550" spc="-560" b="1">
                <a:latin typeface="Courier New"/>
                <a:cs typeface="Courier New"/>
              </a:rPr>
              <a:t> </a:t>
            </a:r>
            <a:r>
              <a:rPr dirty="0" sz="1550" spc="10" b="1">
                <a:latin typeface="Arial"/>
                <a:cs typeface="Arial"/>
              </a:rPr>
              <a:t>clause.</a:t>
            </a:r>
            <a:endParaRPr sz="1550">
              <a:latin typeface="Arial"/>
              <a:cs typeface="Arial"/>
            </a:endParaRPr>
          </a:p>
          <a:p>
            <a:pPr marL="326390" marR="5080" indent="-327025">
              <a:lnSpc>
                <a:spcPct val="101299"/>
              </a:lnSpc>
              <a:spcBef>
                <a:spcPts val="490"/>
              </a:spcBef>
              <a:buClr>
                <a:srgbClr val="FF0000"/>
              </a:buClr>
              <a:buFont typeface="Arial"/>
              <a:buChar char="•"/>
              <a:tabLst>
                <a:tab pos="326390" algn="l"/>
                <a:tab pos="327025" algn="l"/>
              </a:tabLst>
            </a:pPr>
            <a:r>
              <a:rPr dirty="0" sz="1550" spc="10" b="1">
                <a:latin typeface="Arial"/>
                <a:cs typeface="Arial"/>
              </a:rPr>
              <a:t>Cause the trigger to </a:t>
            </a:r>
            <a:r>
              <a:rPr dirty="0" sz="1550" spc="5" b="1">
                <a:latin typeface="Arial"/>
                <a:cs typeface="Arial"/>
              </a:rPr>
              <a:t>fire directly </a:t>
            </a:r>
            <a:r>
              <a:rPr dirty="0" sz="1550" spc="10" b="1">
                <a:latin typeface="Arial"/>
                <a:cs typeface="Arial"/>
              </a:rPr>
              <a:t>from a basic data  operation, as well as </a:t>
            </a:r>
            <a:r>
              <a:rPr dirty="0" sz="1550" spc="5" b="1">
                <a:latin typeface="Arial"/>
                <a:cs typeface="Arial"/>
              </a:rPr>
              <a:t>indirectly </a:t>
            </a:r>
            <a:r>
              <a:rPr dirty="0" sz="1550" spc="10" b="1">
                <a:latin typeface="Arial"/>
                <a:cs typeface="Arial"/>
              </a:rPr>
              <a:t>from a</a:t>
            </a:r>
            <a:r>
              <a:rPr dirty="0" sz="1550" spc="-10" b="1">
                <a:latin typeface="Arial"/>
                <a:cs typeface="Arial"/>
              </a:rPr>
              <a:t> </a:t>
            </a:r>
            <a:r>
              <a:rPr dirty="0" sz="1550" spc="10" b="1">
                <a:latin typeface="Arial"/>
                <a:cs typeface="Arial"/>
              </a:rPr>
              <a:t>procedure.</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Test the effect of the trigger on other</a:t>
            </a:r>
            <a:r>
              <a:rPr dirty="0" sz="1550" spc="-10" b="1">
                <a:latin typeface="Arial"/>
                <a:cs typeface="Arial"/>
              </a:rPr>
              <a:t> </a:t>
            </a:r>
            <a:r>
              <a:rPr dirty="0" sz="1550" spc="5" b="1">
                <a:latin typeface="Arial"/>
                <a:cs typeface="Arial"/>
              </a:rPr>
              <a:t>triggers.</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Test the effect of other triggers on the</a:t>
            </a:r>
            <a:r>
              <a:rPr dirty="0" sz="1550" spc="-25" b="1">
                <a:latin typeface="Arial"/>
                <a:cs typeface="Arial"/>
              </a:rPr>
              <a:t> </a:t>
            </a:r>
            <a:r>
              <a:rPr dirty="0" sz="1550" spc="5" b="1">
                <a:latin typeface="Arial"/>
                <a:cs typeface="Arial"/>
              </a:rPr>
              <a:t>trigger.</a:t>
            </a:r>
            <a:endParaRPr sz="1550">
              <a:latin typeface="Arial"/>
              <a:cs typeface="Arial"/>
            </a:endParaRPr>
          </a:p>
        </p:txBody>
      </p:sp>
      <p:sp>
        <p:nvSpPr>
          <p:cNvPr id="8" name="object 8"/>
          <p:cNvSpPr txBox="1"/>
          <p:nvPr/>
        </p:nvSpPr>
        <p:spPr>
          <a:xfrm>
            <a:off x="743204" y="5609382"/>
            <a:ext cx="6275705" cy="231838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Testing</a:t>
            </a:r>
            <a:r>
              <a:rPr dirty="0" sz="1300" spc="5" b="1">
                <a:latin typeface="Arial"/>
                <a:cs typeface="Arial"/>
              </a:rPr>
              <a:t> </a:t>
            </a:r>
            <a:r>
              <a:rPr dirty="0" sz="1300" spc="10" b="1">
                <a:latin typeface="Arial"/>
                <a:cs typeface="Arial"/>
              </a:rPr>
              <a:t>Triggers</a:t>
            </a:r>
            <a:endParaRPr sz="1300">
              <a:latin typeface="Arial"/>
              <a:cs typeface="Arial"/>
            </a:endParaRPr>
          </a:p>
          <a:p>
            <a:pPr marL="137795">
              <a:lnSpc>
                <a:spcPct val="100000"/>
              </a:lnSpc>
              <a:spcBef>
                <a:spcPts val="390"/>
              </a:spcBef>
            </a:pPr>
            <a:r>
              <a:rPr dirty="0" sz="1300" spc="5">
                <a:latin typeface="Times New Roman"/>
                <a:cs typeface="Times New Roman"/>
              </a:rPr>
              <a:t>Testing code </a:t>
            </a:r>
            <a:r>
              <a:rPr dirty="0" sz="1300" spc="10">
                <a:latin typeface="Times New Roman"/>
                <a:cs typeface="Times New Roman"/>
              </a:rPr>
              <a:t>can </a:t>
            </a:r>
            <a:r>
              <a:rPr dirty="0" sz="1300" spc="5">
                <a:latin typeface="Times New Roman"/>
                <a:cs typeface="Times New Roman"/>
              </a:rPr>
              <a:t>be a time-consuming process. Do the following when testing</a:t>
            </a:r>
            <a:r>
              <a:rPr dirty="0" sz="1300" spc="85">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514984" indent="-251460">
              <a:lnSpc>
                <a:spcPct val="100000"/>
              </a:lnSpc>
              <a:spcBef>
                <a:spcPts val="15"/>
              </a:spcBef>
              <a:buChar char="•"/>
              <a:tabLst>
                <a:tab pos="514984" algn="l"/>
                <a:tab pos="515620" algn="l"/>
              </a:tabLst>
            </a:pPr>
            <a:r>
              <a:rPr dirty="0" sz="1300" spc="5">
                <a:latin typeface="Times New Roman"/>
                <a:cs typeface="Times New Roman"/>
              </a:rPr>
              <a:t>Ensure that the trigger works properly </a:t>
            </a:r>
            <a:r>
              <a:rPr dirty="0" sz="1300" spc="10">
                <a:latin typeface="Times New Roman"/>
                <a:cs typeface="Times New Roman"/>
              </a:rPr>
              <a:t>by </a:t>
            </a:r>
            <a:r>
              <a:rPr dirty="0" sz="1300" spc="5">
                <a:latin typeface="Times New Roman"/>
                <a:cs typeface="Times New Roman"/>
              </a:rPr>
              <a:t>testing a </a:t>
            </a:r>
            <a:r>
              <a:rPr dirty="0" sz="1300" spc="10">
                <a:latin typeface="Times New Roman"/>
                <a:cs typeface="Times New Roman"/>
              </a:rPr>
              <a:t>number </a:t>
            </a:r>
            <a:r>
              <a:rPr dirty="0" sz="1300" spc="5">
                <a:latin typeface="Times New Roman"/>
                <a:cs typeface="Times New Roman"/>
              </a:rPr>
              <a:t>of cases</a:t>
            </a:r>
            <a:r>
              <a:rPr dirty="0" sz="1300" spc="35">
                <a:latin typeface="Times New Roman"/>
                <a:cs typeface="Times New Roman"/>
              </a:rPr>
              <a:t> </a:t>
            </a:r>
            <a:r>
              <a:rPr dirty="0" sz="1300" spc="5">
                <a:latin typeface="Times New Roman"/>
                <a:cs typeface="Times New Roman"/>
              </a:rPr>
              <a:t>separately:</a:t>
            </a:r>
            <a:endParaRPr sz="1300">
              <a:latin typeface="Times New Roman"/>
              <a:cs typeface="Times New Roman"/>
            </a:endParaRPr>
          </a:p>
          <a:p>
            <a:pPr lvl="1" marL="892810" indent="-252729">
              <a:lnSpc>
                <a:spcPct val="100000"/>
              </a:lnSpc>
              <a:spcBef>
                <a:spcPts val="25"/>
              </a:spcBef>
              <a:buChar char="-"/>
              <a:tabLst>
                <a:tab pos="892175" algn="l"/>
                <a:tab pos="893444" algn="l"/>
              </a:tabLst>
            </a:pPr>
            <a:r>
              <a:rPr dirty="0" sz="1300" spc="5">
                <a:latin typeface="Times New Roman"/>
                <a:cs typeface="Times New Roman"/>
              </a:rPr>
              <a:t>Test the most </a:t>
            </a:r>
            <a:r>
              <a:rPr dirty="0" sz="1300" spc="10">
                <a:latin typeface="Times New Roman"/>
                <a:cs typeface="Times New Roman"/>
              </a:rPr>
              <a:t>common </a:t>
            </a:r>
            <a:r>
              <a:rPr dirty="0" sz="1300" spc="5">
                <a:latin typeface="Times New Roman"/>
                <a:cs typeface="Times New Roman"/>
              </a:rPr>
              <a:t>success scenarios</a:t>
            </a:r>
            <a:r>
              <a:rPr dirty="0" sz="1300" spc="-10">
                <a:latin typeface="Times New Roman"/>
                <a:cs typeface="Times New Roman"/>
              </a:rPr>
              <a:t> </a:t>
            </a:r>
            <a:r>
              <a:rPr dirty="0" sz="1300" spc="5">
                <a:latin typeface="Times New Roman"/>
                <a:cs typeface="Times New Roman"/>
              </a:rPr>
              <a:t>first.</a:t>
            </a:r>
            <a:endParaRPr sz="1300">
              <a:latin typeface="Times New Roman"/>
              <a:cs typeface="Times New Roman"/>
            </a:endParaRPr>
          </a:p>
          <a:p>
            <a:pPr lvl="1" marL="892175" indent="-252095">
              <a:lnSpc>
                <a:spcPct val="100000"/>
              </a:lnSpc>
              <a:spcBef>
                <a:spcPts val="25"/>
              </a:spcBef>
              <a:buChar char="-"/>
              <a:tabLst>
                <a:tab pos="892175" algn="l"/>
                <a:tab pos="892810" algn="l"/>
              </a:tabLst>
            </a:pPr>
            <a:r>
              <a:rPr dirty="0" sz="1300" spc="5">
                <a:latin typeface="Times New Roman"/>
                <a:cs typeface="Times New Roman"/>
              </a:rPr>
              <a:t>Test the most </a:t>
            </a:r>
            <a:r>
              <a:rPr dirty="0" sz="1300" spc="10">
                <a:latin typeface="Times New Roman"/>
                <a:cs typeface="Times New Roman"/>
              </a:rPr>
              <a:t>common </a:t>
            </a:r>
            <a:r>
              <a:rPr dirty="0" sz="1300" spc="5">
                <a:latin typeface="Times New Roman"/>
                <a:cs typeface="Times New Roman"/>
              </a:rPr>
              <a:t>failure conditions to see that they are properly</a:t>
            </a:r>
            <a:r>
              <a:rPr dirty="0" sz="1300" spc="90">
                <a:latin typeface="Times New Roman"/>
                <a:cs typeface="Times New Roman"/>
              </a:rPr>
              <a:t> </a:t>
            </a:r>
            <a:r>
              <a:rPr dirty="0" sz="1300" spc="10">
                <a:latin typeface="Times New Roman"/>
                <a:cs typeface="Times New Roman"/>
              </a:rPr>
              <a:t>managed.</a:t>
            </a:r>
            <a:endParaRPr sz="1300">
              <a:latin typeface="Times New Roman"/>
              <a:cs typeface="Times New Roman"/>
            </a:endParaRPr>
          </a:p>
          <a:p>
            <a:pPr marL="514984" marR="257175" indent="-251460">
              <a:lnSpc>
                <a:spcPts val="1510"/>
              </a:lnSpc>
              <a:spcBef>
                <a:spcPts val="110"/>
              </a:spcBef>
              <a:buChar char="•"/>
              <a:tabLst>
                <a:tab pos="514984" algn="l"/>
                <a:tab pos="515620" algn="l"/>
              </a:tabLst>
            </a:pPr>
            <a:r>
              <a:rPr dirty="0" sz="1300" spc="5">
                <a:latin typeface="Times New Roman"/>
                <a:cs typeface="Times New Roman"/>
              </a:rPr>
              <a:t>The </a:t>
            </a:r>
            <a:r>
              <a:rPr dirty="0" sz="1300" spc="10">
                <a:latin typeface="Times New Roman"/>
                <a:cs typeface="Times New Roman"/>
              </a:rPr>
              <a:t>more </a:t>
            </a:r>
            <a:r>
              <a:rPr dirty="0" sz="1300" spc="5">
                <a:latin typeface="Times New Roman"/>
                <a:cs typeface="Times New Roman"/>
              </a:rPr>
              <a:t>complex the trigger, the </a:t>
            </a:r>
            <a:r>
              <a:rPr dirty="0" sz="1300" spc="10">
                <a:latin typeface="Times New Roman"/>
                <a:cs typeface="Times New Roman"/>
              </a:rPr>
              <a:t>more </a:t>
            </a:r>
            <a:r>
              <a:rPr dirty="0" sz="1300" spc="5">
                <a:latin typeface="Times New Roman"/>
                <a:cs typeface="Times New Roman"/>
              </a:rPr>
              <a:t>detailed your testing is likely to be. For  example, if </a:t>
            </a:r>
            <a:r>
              <a:rPr dirty="0" sz="1300" spc="10">
                <a:latin typeface="Times New Roman"/>
                <a:cs typeface="Times New Roman"/>
              </a:rPr>
              <a:t>you </a:t>
            </a:r>
            <a:r>
              <a:rPr dirty="0" sz="1300" spc="5">
                <a:latin typeface="Times New Roman"/>
                <a:cs typeface="Times New Roman"/>
              </a:rPr>
              <a:t>have a </a:t>
            </a:r>
            <a:r>
              <a:rPr dirty="0" sz="1300" spc="10">
                <a:latin typeface="Times New Roman"/>
                <a:cs typeface="Times New Roman"/>
              </a:rPr>
              <a:t>row </a:t>
            </a:r>
            <a:r>
              <a:rPr dirty="0" sz="1300" spc="5">
                <a:latin typeface="Times New Roman"/>
                <a:cs typeface="Times New Roman"/>
              </a:rPr>
              <a:t>trigger with a </a:t>
            </a:r>
            <a:r>
              <a:rPr dirty="0" sz="1300" spc="15">
                <a:latin typeface="Courier New"/>
                <a:cs typeface="Courier New"/>
              </a:rPr>
              <a:t>WHEN</a:t>
            </a:r>
            <a:r>
              <a:rPr dirty="0" sz="1300" spc="-365">
                <a:latin typeface="Courier New"/>
                <a:cs typeface="Courier New"/>
              </a:rPr>
              <a:t> </a:t>
            </a:r>
            <a:r>
              <a:rPr dirty="0" sz="1300" spc="5">
                <a:latin typeface="Times New Roman"/>
                <a:cs typeface="Times New Roman"/>
              </a:rPr>
              <a:t>clause specified, then </a:t>
            </a:r>
            <a:r>
              <a:rPr dirty="0" sz="1300" spc="10">
                <a:latin typeface="Times New Roman"/>
                <a:cs typeface="Times New Roman"/>
              </a:rPr>
              <a:t>you </a:t>
            </a:r>
            <a:r>
              <a:rPr dirty="0" sz="1300" spc="5">
                <a:latin typeface="Times New Roman"/>
                <a:cs typeface="Times New Roman"/>
              </a:rPr>
              <a:t>should</a:t>
            </a:r>
            <a:endParaRPr sz="1300">
              <a:latin typeface="Times New Roman"/>
              <a:cs typeface="Times New Roman"/>
            </a:endParaRPr>
          </a:p>
          <a:p>
            <a:pPr marL="514984" marR="147320">
              <a:lnSpc>
                <a:spcPct val="101299"/>
              </a:lnSpc>
              <a:spcBef>
                <a:spcPts val="30"/>
              </a:spcBef>
            </a:pPr>
            <a:r>
              <a:rPr dirty="0" sz="1300" spc="5">
                <a:latin typeface="Times New Roman"/>
                <a:cs typeface="Times New Roman"/>
              </a:rPr>
              <a:t>ensure that the trigger fires </a:t>
            </a:r>
            <a:r>
              <a:rPr dirty="0" sz="1300" spc="10">
                <a:latin typeface="Times New Roman"/>
                <a:cs typeface="Times New Roman"/>
              </a:rPr>
              <a:t>when </a:t>
            </a:r>
            <a:r>
              <a:rPr dirty="0" sz="1300" spc="5">
                <a:latin typeface="Times New Roman"/>
                <a:cs typeface="Times New Roman"/>
              </a:rPr>
              <a:t>the conditions are satisfied. Or, if </a:t>
            </a:r>
            <a:r>
              <a:rPr dirty="0" sz="1300" spc="10">
                <a:latin typeface="Times New Roman"/>
                <a:cs typeface="Times New Roman"/>
              </a:rPr>
              <a:t>you </a:t>
            </a:r>
            <a:r>
              <a:rPr dirty="0" sz="1300" spc="5">
                <a:latin typeface="Times New Roman"/>
                <a:cs typeface="Times New Roman"/>
              </a:rPr>
              <a:t>have  cascading triggers, </a:t>
            </a:r>
            <a:r>
              <a:rPr dirty="0" sz="1300" spc="10">
                <a:latin typeface="Times New Roman"/>
                <a:cs typeface="Times New Roman"/>
              </a:rPr>
              <a:t>you </a:t>
            </a:r>
            <a:r>
              <a:rPr dirty="0" sz="1300" spc="5">
                <a:latin typeface="Times New Roman"/>
                <a:cs typeface="Times New Roman"/>
              </a:rPr>
              <a:t>need to test the effect of one trigger </a:t>
            </a:r>
            <a:r>
              <a:rPr dirty="0" sz="1300" spc="10">
                <a:latin typeface="Times New Roman"/>
                <a:cs typeface="Times New Roman"/>
              </a:rPr>
              <a:t>on </a:t>
            </a:r>
            <a:r>
              <a:rPr dirty="0" sz="1300" spc="5">
                <a:latin typeface="Times New Roman"/>
                <a:cs typeface="Times New Roman"/>
              </a:rPr>
              <a:t>the other and ensure  that </a:t>
            </a:r>
            <a:r>
              <a:rPr dirty="0" sz="1300" spc="10">
                <a:latin typeface="Times New Roman"/>
                <a:cs typeface="Times New Roman"/>
              </a:rPr>
              <a:t>you </a:t>
            </a:r>
            <a:r>
              <a:rPr dirty="0" sz="1300" spc="5">
                <a:latin typeface="Times New Roman"/>
                <a:cs typeface="Times New Roman"/>
              </a:rPr>
              <a:t>end </a:t>
            </a:r>
            <a:r>
              <a:rPr dirty="0" sz="1300" spc="10">
                <a:latin typeface="Times New Roman"/>
                <a:cs typeface="Times New Roman"/>
              </a:rPr>
              <a:t>up </a:t>
            </a:r>
            <a:r>
              <a:rPr dirty="0" sz="1300" spc="5">
                <a:latin typeface="Times New Roman"/>
                <a:cs typeface="Times New Roman"/>
              </a:rPr>
              <a:t>with the desired</a:t>
            </a:r>
            <a:r>
              <a:rPr dirty="0" sz="1300" spc="-10">
                <a:latin typeface="Times New Roman"/>
                <a:cs typeface="Times New Roman"/>
              </a:rPr>
              <a:t> </a:t>
            </a:r>
            <a:r>
              <a:rPr dirty="0" sz="1300" spc="5">
                <a:latin typeface="Times New Roman"/>
                <a:cs typeface="Times New Roman"/>
              </a:rPr>
              <a:t>results.</a:t>
            </a:r>
            <a:endParaRPr sz="1300">
              <a:latin typeface="Times New Roman"/>
              <a:cs typeface="Times New Roman"/>
            </a:endParaRPr>
          </a:p>
          <a:p>
            <a:pPr marL="514984" indent="-252095">
              <a:lnSpc>
                <a:spcPts val="1505"/>
              </a:lnSpc>
              <a:buChar char="•"/>
              <a:tabLst>
                <a:tab pos="514984" algn="l"/>
                <a:tab pos="515620" algn="l"/>
              </a:tabLst>
            </a:pPr>
            <a:r>
              <a:rPr dirty="0" sz="1300" spc="5">
                <a:latin typeface="Times New Roman"/>
                <a:cs typeface="Times New Roman"/>
              </a:rPr>
              <a:t>Use </a:t>
            </a:r>
            <a:r>
              <a:rPr dirty="0" sz="1300">
                <a:latin typeface="Times New Roman"/>
                <a:cs typeface="Times New Roman"/>
              </a:rPr>
              <a:t>the </a:t>
            </a:r>
            <a:r>
              <a:rPr dirty="0" sz="1300" spc="15">
                <a:latin typeface="Courier New"/>
                <a:cs typeface="Courier New"/>
              </a:rPr>
              <a:t>DBMS_OUTPUT</a:t>
            </a:r>
            <a:r>
              <a:rPr dirty="0" sz="1300" spc="-455">
                <a:latin typeface="Courier New"/>
                <a:cs typeface="Courier New"/>
              </a:rPr>
              <a:t> </a:t>
            </a:r>
            <a:r>
              <a:rPr dirty="0" sz="1300" spc="10">
                <a:latin typeface="Times New Roman"/>
                <a:cs typeface="Times New Roman"/>
              </a:rPr>
              <a:t>package </a:t>
            </a:r>
            <a:r>
              <a:rPr dirty="0" sz="1300" spc="5">
                <a:latin typeface="Times New Roman"/>
                <a:cs typeface="Times New Roman"/>
              </a:rPr>
              <a:t>to debug triggers.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marR="780415" indent="-327025">
              <a:lnSpc>
                <a:spcPct val="101600"/>
              </a:lnSpc>
              <a:spcBef>
                <a:spcPts val="365"/>
              </a:spcBef>
              <a:buClr>
                <a:srgbClr val="FF0000"/>
              </a:buClr>
              <a:buFont typeface="Arial"/>
              <a:buChar char="•"/>
              <a:tabLst>
                <a:tab pos="1035050" algn="l"/>
                <a:tab pos="1035685" algn="l"/>
              </a:tabLst>
            </a:pPr>
            <a:r>
              <a:rPr dirty="0" sz="1550" spc="10" b="1">
                <a:latin typeface="Arial"/>
                <a:cs typeface="Arial"/>
              </a:rPr>
              <a:t>Create database triggers that are invoked by </a:t>
            </a:r>
            <a:r>
              <a:rPr dirty="0" sz="1550" spc="15" b="1">
                <a:latin typeface="Arial"/>
                <a:cs typeface="Arial"/>
              </a:rPr>
              <a:t>DML  </a:t>
            </a:r>
            <a:r>
              <a:rPr dirty="0" sz="1550" spc="10" b="1">
                <a:latin typeface="Arial"/>
                <a:cs typeface="Arial"/>
              </a:rPr>
              <a:t>operations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Create statement and row trigger</a:t>
            </a:r>
            <a:r>
              <a:rPr dirty="0" sz="1550" spc="-20" b="1">
                <a:latin typeface="Arial"/>
                <a:cs typeface="Arial"/>
              </a:rPr>
              <a:t> </a:t>
            </a:r>
            <a:r>
              <a:rPr dirty="0" sz="1550" spc="10" b="1">
                <a:latin typeface="Arial"/>
                <a:cs typeface="Arial"/>
              </a:rPr>
              <a:t>types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Use database </a:t>
            </a:r>
            <a:r>
              <a:rPr dirty="0" sz="1550" spc="5" b="1">
                <a:latin typeface="Arial"/>
                <a:cs typeface="Arial"/>
              </a:rPr>
              <a:t>trigger-firing </a:t>
            </a:r>
            <a:r>
              <a:rPr dirty="0" sz="1550" spc="10" b="1">
                <a:latin typeface="Arial"/>
                <a:cs typeface="Arial"/>
              </a:rPr>
              <a:t>rules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Enable, disable, and manage database triggers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Develop a strategy </a:t>
            </a:r>
            <a:r>
              <a:rPr dirty="0" sz="1550" spc="5" b="1">
                <a:latin typeface="Arial"/>
                <a:cs typeface="Arial"/>
              </a:rPr>
              <a:t>for </a:t>
            </a:r>
            <a:r>
              <a:rPr dirty="0" sz="1550" spc="10" b="1">
                <a:latin typeface="Arial"/>
                <a:cs typeface="Arial"/>
              </a:rPr>
              <a:t>testing</a:t>
            </a:r>
            <a:r>
              <a:rPr dirty="0" sz="1550" spc="5"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Remove database</a:t>
            </a:r>
            <a:r>
              <a:rPr dirty="0" sz="1550" b="1">
                <a:latin typeface="Arial"/>
                <a:cs typeface="Arial"/>
              </a:rPr>
              <a:t> </a:t>
            </a:r>
            <a:r>
              <a:rPr dirty="0" sz="1550" spc="10" b="1">
                <a:latin typeface="Arial"/>
                <a:cs typeface="Arial"/>
              </a:rPr>
              <a:t>triggers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29</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005830" cy="177673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7795" marR="5080">
              <a:lnSpc>
                <a:spcPct val="101299"/>
              </a:lnSpc>
              <a:spcBef>
                <a:spcPts val="370"/>
              </a:spcBef>
            </a:pPr>
            <a:r>
              <a:rPr dirty="0" sz="1300" spc="5">
                <a:latin typeface="Times New Roman"/>
                <a:cs typeface="Times New Roman"/>
              </a:rPr>
              <a:t>This lesson covered creating database triggers that execute before, after, or instead of a  specified </a:t>
            </a:r>
            <a:r>
              <a:rPr dirty="0" sz="1300" spc="15">
                <a:latin typeface="Times New Roman"/>
                <a:cs typeface="Times New Roman"/>
              </a:rPr>
              <a:t>DML </a:t>
            </a:r>
            <a:r>
              <a:rPr dirty="0" sz="1300" spc="5">
                <a:latin typeface="Times New Roman"/>
                <a:cs typeface="Times New Roman"/>
              </a:rPr>
              <a:t>operation. Triggers are associated with database tables or views. </a:t>
            </a:r>
            <a:r>
              <a:rPr dirty="0" sz="1300" spc="10">
                <a:latin typeface="Times New Roman"/>
                <a:cs typeface="Times New Roman"/>
              </a:rPr>
              <a:t>The  </a:t>
            </a:r>
            <a:r>
              <a:rPr dirty="0" sz="1300" spc="10">
                <a:latin typeface="Courier New"/>
                <a:cs typeface="Courier New"/>
              </a:rPr>
              <a:t>BEFORE</a:t>
            </a:r>
            <a:r>
              <a:rPr dirty="0" sz="1300" spc="-445">
                <a:latin typeface="Courier New"/>
                <a:cs typeface="Courier New"/>
              </a:rPr>
              <a:t> </a:t>
            </a:r>
            <a:r>
              <a:rPr dirty="0" sz="1300" spc="10">
                <a:latin typeface="Times New Roman"/>
                <a:cs typeface="Times New Roman"/>
              </a:rPr>
              <a:t>and </a:t>
            </a:r>
            <a:r>
              <a:rPr dirty="0" sz="1300" spc="15">
                <a:latin typeface="Courier New"/>
                <a:cs typeface="Courier New"/>
              </a:rPr>
              <a:t>AFTER</a:t>
            </a:r>
            <a:r>
              <a:rPr dirty="0" sz="1300" spc="-440">
                <a:latin typeface="Courier New"/>
                <a:cs typeface="Courier New"/>
              </a:rPr>
              <a:t> </a:t>
            </a:r>
            <a:r>
              <a:rPr dirty="0" sz="1300" spc="5">
                <a:latin typeface="Times New Roman"/>
                <a:cs typeface="Times New Roman"/>
              </a:rPr>
              <a:t>timings</a:t>
            </a:r>
            <a:r>
              <a:rPr dirty="0" sz="1300" spc="10">
                <a:latin typeface="Times New Roman"/>
                <a:cs typeface="Times New Roman"/>
              </a:rPr>
              <a:t> </a:t>
            </a:r>
            <a:r>
              <a:rPr dirty="0" sz="1300" spc="5">
                <a:latin typeface="Times New Roman"/>
                <a:cs typeface="Times New Roman"/>
              </a:rPr>
              <a:t>apply to</a:t>
            </a:r>
            <a:r>
              <a:rPr dirty="0" sz="1300" spc="10">
                <a:latin typeface="Times New Roman"/>
                <a:cs typeface="Times New Roman"/>
              </a:rPr>
              <a:t> DML </a:t>
            </a:r>
            <a:r>
              <a:rPr dirty="0" sz="1300" spc="5">
                <a:latin typeface="Times New Roman"/>
                <a:cs typeface="Times New Roman"/>
              </a:rPr>
              <a:t>operations</a:t>
            </a:r>
            <a:r>
              <a:rPr dirty="0" sz="1300" spc="10">
                <a:latin typeface="Times New Roman"/>
                <a:cs typeface="Times New Roman"/>
              </a:rPr>
              <a:t> on </a:t>
            </a:r>
            <a:r>
              <a:rPr dirty="0" sz="1300" spc="5">
                <a:latin typeface="Times New Roman"/>
                <a:cs typeface="Times New Roman"/>
              </a:rPr>
              <a:t>tables. </a:t>
            </a:r>
            <a:r>
              <a:rPr dirty="0" sz="1300" spc="10">
                <a:latin typeface="Times New Roman"/>
                <a:cs typeface="Times New Roman"/>
              </a:rPr>
              <a:t>The </a:t>
            </a:r>
            <a:r>
              <a:rPr dirty="0" sz="1300" spc="10">
                <a:latin typeface="Courier New"/>
                <a:cs typeface="Courier New"/>
              </a:rPr>
              <a:t>INSTEAD</a:t>
            </a:r>
            <a:r>
              <a:rPr dirty="0" sz="1300" spc="-440">
                <a:latin typeface="Courier New"/>
                <a:cs typeface="Courier New"/>
              </a:rPr>
              <a:t> </a:t>
            </a:r>
            <a:r>
              <a:rPr dirty="0" sz="1300" spc="10">
                <a:latin typeface="Courier New"/>
                <a:cs typeface="Courier New"/>
              </a:rPr>
              <a:t>OF  </a:t>
            </a:r>
            <a:r>
              <a:rPr dirty="0" sz="1300" spc="5">
                <a:latin typeface="Times New Roman"/>
                <a:cs typeface="Times New Roman"/>
              </a:rPr>
              <a:t>trigger is used as a </a:t>
            </a:r>
            <a:r>
              <a:rPr dirty="0" sz="1300" spc="10">
                <a:latin typeface="Times New Roman"/>
                <a:cs typeface="Times New Roman"/>
              </a:rPr>
              <a:t>way </a:t>
            </a:r>
            <a:r>
              <a:rPr dirty="0" sz="1300" spc="5">
                <a:latin typeface="Times New Roman"/>
                <a:cs typeface="Times New Roman"/>
              </a:rPr>
              <a:t>to replace </a:t>
            </a:r>
            <a:r>
              <a:rPr dirty="0" sz="1300" spc="10">
                <a:latin typeface="Times New Roman"/>
                <a:cs typeface="Times New Roman"/>
              </a:rPr>
              <a:t>DML </a:t>
            </a:r>
            <a:r>
              <a:rPr dirty="0" sz="1300" spc="5">
                <a:latin typeface="Times New Roman"/>
                <a:cs typeface="Times New Roman"/>
              </a:rPr>
              <a:t>operations </a:t>
            </a:r>
            <a:r>
              <a:rPr dirty="0" sz="1300" spc="10">
                <a:latin typeface="Times New Roman"/>
                <a:cs typeface="Times New Roman"/>
              </a:rPr>
              <a:t>on </a:t>
            </a:r>
            <a:r>
              <a:rPr dirty="0" sz="1300" spc="5">
                <a:latin typeface="Times New Roman"/>
                <a:cs typeface="Times New Roman"/>
              </a:rPr>
              <a:t>a view with appropriate </a:t>
            </a:r>
            <a:r>
              <a:rPr dirty="0" sz="1300" spc="10">
                <a:latin typeface="Times New Roman"/>
                <a:cs typeface="Times New Roman"/>
              </a:rPr>
              <a:t>DML  </a:t>
            </a:r>
            <a:r>
              <a:rPr dirty="0" sz="1300" spc="5">
                <a:latin typeface="Times New Roman"/>
                <a:cs typeface="Times New Roman"/>
              </a:rPr>
              <a:t>statements against other tables in the</a:t>
            </a:r>
            <a:r>
              <a:rPr dirty="0" sz="1300" spc="20">
                <a:latin typeface="Times New Roman"/>
                <a:cs typeface="Times New Roman"/>
              </a:rPr>
              <a:t> </a:t>
            </a:r>
            <a:r>
              <a:rPr dirty="0" sz="1300" spc="10">
                <a:latin typeface="Times New Roman"/>
                <a:cs typeface="Times New Roman"/>
              </a:rPr>
              <a:t>database.</a:t>
            </a:r>
            <a:endParaRPr sz="1300">
              <a:latin typeface="Times New Roman"/>
              <a:cs typeface="Times New Roman"/>
            </a:endParaRPr>
          </a:p>
          <a:p>
            <a:pPr marL="138430" marR="24765">
              <a:lnSpc>
                <a:spcPct val="101499"/>
              </a:lnSpc>
              <a:spcBef>
                <a:spcPts val="395"/>
              </a:spcBef>
            </a:pPr>
            <a:r>
              <a:rPr dirty="0" sz="1300" spc="5">
                <a:latin typeface="Times New Roman"/>
                <a:cs typeface="Times New Roman"/>
              </a:rPr>
              <a:t>Triggers are enabled </a:t>
            </a:r>
            <a:r>
              <a:rPr dirty="0" sz="1300" spc="10">
                <a:latin typeface="Times New Roman"/>
                <a:cs typeface="Times New Roman"/>
              </a:rPr>
              <a:t>by </a:t>
            </a:r>
            <a:r>
              <a:rPr dirty="0" sz="1300" spc="5">
                <a:latin typeface="Times New Roman"/>
                <a:cs typeface="Times New Roman"/>
              </a:rPr>
              <a:t>default but </a:t>
            </a:r>
            <a:r>
              <a:rPr dirty="0" sz="1300" spc="10">
                <a:latin typeface="Times New Roman"/>
                <a:cs typeface="Times New Roman"/>
              </a:rPr>
              <a:t>can </a:t>
            </a:r>
            <a:r>
              <a:rPr dirty="0" sz="1300" spc="5">
                <a:latin typeface="Times New Roman"/>
                <a:cs typeface="Times New Roman"/>
              </a:rPr>
              <a:t>be disabled to suppress their operation until  enabled again. If business rules change, triggers can be </a:t>
            </a:r>
            <a:r>
              <a:rPr dirty="0" sz="1300" spc="10">
                <a:latin typeface="Times New Roman"/>
                <a:cs typeface="Times New Roman"/>
              </a:rPr>
              <a:t>removed or </a:t>
            </a:r>
            <a:r>
              <a:rPr dirty="0" sz="1300" spc="5">
                <a:latin typeface="Times New Roman"/>
                <a:cs typeface="Times New Roman"/>
              </a:rPr>
              <a:t>altered as</a:t>
            </a:r>
            <a:r>
              <a:rPr dirty="0" sz="1300" spc="114">
                <a:latin typeface="Times New Roman"/>
                <a:cs typeface="Times New Roman"/>
              </a:rPr>
              <a:t> </a:t>
            </a:r>
            <a:r>
              <a:rPr dirty="0" sz="1300" spc="5">
                <a:latin typeface="Times New Roman"/>
                <a:cs typeface="Times New Roman"/>
              </a:rPr>
              <a:t>required.</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66285" y="9404857"/>
            <a:ext cx="9652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v</a:t>
            </a:r>
            <a:endParaRPr sz="1000">
              <a:latin typeface="Arial"/>
              <a:cs typeface="Arial"/>
            </a:endParaRPr>
          </a:p>
        </p:txBody>
      </p:sp>
      <p:sp>
        <p:nvSpPr>
          <p:cNvPr id="3" name="object 3"/>
          <p:cNvSpPr txBox="1"/>
          <p:nvPr/>
        </p:nvSpPr>
        <p:spPr>
          <a:xfrm>
            <a:off x="1358900" y="859507"/>
            <a:ext cx="3433445" cy="3663315"/>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3	Creating Packages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3-2</a:t>
            </a:r>
            <a:endParaRPr sz="1100">
              <a:latin typeface="Arial"/>
              <a:cs typeface="Arial"/>
            </a:endParaRPr>
          </a:p>
          <a:p>
            <a:pPr marL="240665">
              <a:lnSpc>
                <a:spcPct val="100000"/>
              </a:lnSpc>
              <a:spcBef>
                <a:spcPts val="254"/>
              </a:spcBef>
            </a:pPr>
            <a:r>
              <a:rPr dirty="0" sz="1100" spc="-5">
                <a:latin typeface="Arial"/>
                <a:cs typeface="Arial"/>
              </a:rPr>
              <a:t>PL/SQL Packages: Overview</a:t>
            </a:r>
            <a:r>
              <a:rPr dirty="0" sz="1100" spc="20">
                <a:latin typeface="Arial"/>
                <a:cs typeface="Arial"/>
              </a:rPr>
              <a:t> </a:t>
            </a:r>
            <a:r>
              <a:rPr dirty="0" sz="1100" spc="-5">
                <a:latin typeface="Arial"/>
                <a:cs typeface="Arial"/>
              </a:rPr>
              <a:t>3-3</a:t>
            </a:r>
            <a:endParaRPr sz="1100">
              <a:latin typeface="Arial"/>
              <a:cs typeface="Arial"/>
            </a:endParaRPr>
          </a:p>
          <a:p>
            <a:pPr marL="240665" marR="690880">
              <a:lnSpc>
                <a:spcPct val="119700"/>
              </a:lnSpc>
              <a:spcBef>
                <a:spcPts val="5"/>
              </a:spcBef>
            </a:pPr>
            <a:r>
              <a:rPr dirty="0" sz="1100" spc="-5">
                <a:latin typeface="Arial"/>
                <a:cs typeface="Arial"/>
              </a:rPr>
              <a:t>Components of a PL/SQL Package 3-4  Visibility of Package Components 3-5  Developing PL/SQL Packages 3-6  Creating the Package Specification</a:t>
            </a:r>
            <a:r>
              <a:rPr dirty="0" sz="1100" spc="45">
                <a:latin typeface="Arial"/>
                <a:cs typeface="Arial"/>
              </a:rPr>
              <a:t> </a:t>
            </a:r>
            <a:r>
              <a:rPr dirty="0" sz="1100" spc="-5">
                <a:latin typeface="Arial"/>
                <a:cs typeface="Arial"/>
              </a:rPr>
              <a:t>3-7</a:t>
            </a:r>
            <a:endParaRPr sz="1100">
              <a:latin typeface="Arial"/>
              <a:cs typeface="Arial"/>
            </a:endParaRPr>
          </a:p>
          <a:p>
            <a:pPr marL="240665" marR="5080">
              <a:lnSpc>
                <a:spcPts val="1639"/>
              </a:lnSpc>
              <a:spcBef>
                <a:spcPts val="90"/>
              </a:spcBef>
            </a:pPr>
            <a:r>
              <a:rPr dirty="0" sz="1100" spc="-5">
                <a:latin typeface="Arial"/>
                <a:cs typeface="Arial"/>
              </a:rPr>
              <a:t>Example of Package Specification: </a:t>
            </a:r>
            <a:r>
              <a:rPr dirty="0" sz="1100" spc="-5">
                <a:latin typeface="Courier New"/>
                <a:cs typeface="Courier New"/>
              </a:rPr>
              <a:t>comm_pkg </a:t>
            </a:r>
            <a:r>
              <a:rPr dirty="0" sz="1100" spc="-5">
                <a:latin typeface="Arial"/>
                <a:cs typeface="Arial"/>
              </a:rPr>
              <a:t>3-8  Creating the Package Body</a:t>
            </a:r>
            <a:r>
              <a:rPr dirty="0" sz="1100" spc="20">
                <a:latin typeface="Arial"/>
                <a:cs typeface="Arial"/>
              </a:rPr>
              <a:t> </a:t>
            </a:r>
            <a:r>
              <a:rPr dirty="0" sz="1100" spc="-5">
                <a:latin typeface="Arial"/>
                <a:cs typeface="Arial"/>
              </a:rPr>
              <a:t>3-9</a:t>
            </a:r>
            <a:endParaRPr sz="1100">
              <a:latin typeface="Arial"/>
              <a:cs typeface="Arial"/>
            </a:endParaRPr>
          </a:p>
          <a:p>
            <a:pPr marL="240665">
              <a:lnSpc>
                <a:spcPct val="100000"/>
              </a:lnSpc>
              <a:spcBef>
                <a:spcPts val="190"/>
              </a:spcBef>
            </a:pPr>
            <a:r>
              <a:rPr dirty="0" sz="1100" spc="-5">
                <a:latin typeface="Arial"/>
                <a:cs typeface="Arial"/>
              </a:rPr>
              <a:t>Example of Package Body: </a:t>
            </a:r>
            <a:r>
              <a:rPr dirty="0" sz="1100" spc="-5">
                <a:latin typeface="Courier New"/>
                <a:cs typeface="Courier New"/>
              </a:rPr>
              <a:t>comm_pkg</a:t>
            </a:r>
            <a:r>
              <a:rPr dirty="0" sz="1100" spc="290">
                <a:latin typeface="Courier New"/>
                <a:cs typeface="Courier New"/>
              </a:rPr>
              <a:t> </a:t>
            </a:r>
            <a:r>
              <a:rPr dirty="0" sz="1100" spc="-5">
                <a:latin typeface="Arial"/>
                <a:cs typeface="Arial"/>
              </a:rPr>
              <a:t>3-10</a:t>
            </a:r>
            <a:endParaRPr sz="1100">
              <a:latin typeface="Arial"/>
              <a:cs typeface="Arial"/>
            </a:endParaRPr>
          </a:p>
          <a:p>
            <a:pPr marL="240665" marR="372745">
              <a:lnSpc>
                <a:spcPct val="119800"/>
              </a:lnSpc>
              <a:spcBef>
                <a:spcPts val="60"/>
              </a:spcBef>
            </a:pPr>
            <a:r>
              <a:rPr dirty="0" sz="1100" spc="-5">
                <a:latin typeface="Arial"/>
                <a:cs typeface="Arial"/>
              </a:rPr>
              <a:t>Invoking Package Subprograms 3-11  Creating and Using Bodiless Packages 3-12  Removing Packages</a:t>
            </a:r>
            <a:r>
              <a:rPr dirty="0" sz="1100" spc="10">
                <a:latin typeface="Arial"/>
                <a:cs typeface="Arial"/>
              </a:rPr>
              <a:t> </a:t>
            </a:r>
            <a:r>
              <a:rPr dirty="0" sz="1100" spc="-5">
                <a:latin typeface="Arial"/>
                <a:cs typeface="Arial"/>
              </a:rPr>
              <a:t>3-13</a:t>
            </a:r>
            <a:endParaRPr sz="1100">
              <a:latin typeface="Arial"/>
              <a:cs typeface="Arial"/>
            </a:endParaRPr>
          </a:p>
          <a:p>
            <a:pPr marL="240665">
              <a:lnSpc>
                <a:spcPct val="100000"/>
              </a:lnSpc>
              <a:spcBef>
                <a:spcPts val="260"/>
              </a:spcBef>
            </a:pPr>
            <a:r>
              <a:rPr dirty="0" sz="1100" spc="-5">
                <a:latin typeface="Arial"/>
                <a:cs typeface="Arial"/>
              </a:rPr>
              <a:t>Viewing Packages in the Data Dictionary</a:t>
            </a:r>
            <a:r>
              <a:rPr dirty="0" sz="1100" spc="55">
                <a:latin typeface="Arial"/>
                <a:cs typeface="Arial"/>
              </a:rPr>
              <a:t> </a:t>
            </a:r>
            <a:r>
              <a:rPr dirty="0" sz="1100" spc="-5">
                <a:latin typeface="Arial"/>
                <a:cs typeface="Arial"/>
              </a:rPr>
              <a:t>3-14</a:t>
            </a:r>
            <a:endParaRPr sz="1100">
              <a:latin typeface="Arial"/>
              <a:cs typeface="Arial"/>
            </a:endParaRPr>
          </a:p>
          <a:p>
            <a:pPr marL="240665" marR="799465">
              <a:lnSpc>
                <a:spcPct val="119800"/>
              </a:lnSpc>
            </a:pPr>
            <a:r>
              <a:rPr dirty="0" sz="1100" spc="-5">
                <a:latin typeface="Arial"/>
                <a:cs typeface="Arial"/>
              </a:rPr>
              <a:t>Guidelines for Writing Packages 3-15  Advantages of Using Packages 3-16  Summary</a:t>
            </a:r>
            <a:r>
              <a:rPr dirty="0" sz="1100" spc="10">
                <a:latin typeface="Arial"/>
                <a:cs typeface="Arial"/>
              </a:rPr>
              <a:t> </a:t>
            </a:r>
            <a:r>
              <a:rPr dirty="0" sz="1100" spc="-5">
                <a:latin typeface="Arial"/>
                <a:cs typeface="Arial"/>
              </a:rPr>
              <a:t>3-18</a:t>
            </a:r>
            <a:endParaRPr sz="1100">
              <a:latin typeface="Arial"/>
              <a:cs typeface="Arial"/>
            </a:endParaRPr>
          </a:p>
          <a:p>
            <a:pPr marL="240665">
              <a:lnSpc>
                <a:spcPct val="100000"/>
              </a:lnSpc>
              <a:spcBef>
                <a:spcPts val="260"/>
              </a:spcBef>
            </a:pPr>
            <a:r>
              <a:rPr dirty="0" sz="1100" spc="-5">
                <a:latin typeface="Arial"/>
                <a:cs typeface="Arial"/>
              </a:rPr>
              <a:t>Practice 3: Overview</a:t>
            </a:r>
            <a:r>
              <a:rPr dirty="0" sz="1100" spc="5">
                <a:latin typeface="Arial"/>
                <a:cs typeface="Arial"/>
              </a:rPr>
              <a:t> </a:t>
            </a:r>
            <a:r>
              <a:rPr dirty="0" sz="1100" spc="-5">
                <a:latin typeface="Arial"/>
                <a:cs typeface="Arial"/>
              </a:rPr>
              <a:t>3-20</a:t>
            </a:r>
            <a:endParaRPr sz="1100">
              <a:latin typeface="Arial"/>
              <a:cs typeface="Arial"/>
            </a:endParaRPr>
          </a:p>
        </p:txBody>
      </p:sp>
      <p:sp>
        <p:nvSpPr>
          <p:cNvPr id="4" name="object 4"/>
          <p:cNvSpPr txBox="1"/>
          <p:nvPr/>
        </p:nvSpPr>
        <p:spPr>
          <a:xfrm>
            <a:off x="1358900" y="4696224"/>
            <a:ext cx="3345179" cy="2045335"/>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4	Using More Package</a:t>
            </a:r>
            <a:r>
              <a:rPr dirty="0" sz="1100" spc="10" b="1">
                <a:latin typeface="Arial"/>
                <a:cs typeface="Arial"/>
              </a:rPr>
              <a:t> </a:t>
            </a:r>
            <a:r>
              <a:rPr dirty="0" sz="1100" spc="-5" b="1">
                <a:latin typeface="Arial"/>
                <a:cs typeface="Arial"/>
              </a:rPr>
              <a:t>Concepts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4-2</a:t>
            </a:r>
            <a:endParaRPr sz="1100">
              <a:latin typeface="Arial"/>
              <a:cs typeface="Arial"/>
            </a:endParaRPr>
          </a:p>
          <a:p>
            <a:pPr marL="240665">
              <a:lnSpc>
                <a:spcPct val="100000"/>
              </a:lnSpc>
              <a:spcBef>
                <a:spcPts val="254"/>
              </a:spcBef>
            </a:pPr>
            <a:r>
              <a:rPr dirty="0" sz="1100" spc="-5">
                <a:latin typeface="Arial"/>
                <a:cs typeface="Arial"/>
              </a:rPr>
              <a:t>Overloading Subprograms</a:t>
            </a:r>
            <a:r>
              <a:rPr dirty="0" sz="1100" spc="15">
                <a:latin typeface="Arial"/>
                <a:cs typeface="Arial"/>
              </a:rPr>
              <a:t> </a:t>
            </a:r>
            <a:r>
              <a:rPr dirty="0" sz="1100" spc="-5">
                <a:latin typeface="Arial"/>
                <a:cs typeface="Arial"/>
              </a:rPr>
              <a:t>4-3</a:t>
            </a:r>
            <a:endParaRPr sz="1100">
              <a:latin typeface="Arial"/>
              <a:cs typeface="Arial"/>
            </a:endParaRPr>
          </a:p>
          <a:p>
            <a:pPr marL="240665">
              <a:lnSpc>
                <a:spcPct val="100000"/>
              </a:lnSpc>
              <a:spcBef>
                <a:spcPts val="265"/>
              </a:spcBef>
            </a:pPr>
            <a:r>
              <a:rPr dirty="0" sz="1100" spc="-5">
                <a:latin typeface="Arial"/>
                <a:cs typeface="Arial"/>
              </a:rPr>
              <a:t>Overloading: Example</a:t>
            </a:r>
            <a:r>
              <a:rPr dirty="0" sz="1100" spc="15">
                <a:latin typeface="Arial"/>
                <a:cs typeface="Arial"/>
              </a:rPr>
              <a:t> </a:t>
            </a:r>
            <a:r>
              <a:rPr dirty="0" sz="1100" spc="-5">
                <a:latin typeface="Arial"/>
                <a:cs typeface="Arial"/>
              </a:rPr>
              <a:t>4-5</a:t>
            </a:r>
            <a:endParaRPr sz="1100">
              <a:latin typeface="Arial"/>
              <a:cs typeface="Arial"/>
            </a:endParaRPr>
          </a:p>
          <a:p>
            <a:pPr marL="240665" marR="226060">
              <a:lnSpc>
                <a:spcPts val="1639"/>
              </a:lnSpc>
              <a:spcBef>
                <a:spcPts val="85"/>
              </a:spcBef>
            </a:pPr>
            <a:r>
              <a:rPr dirty="0" sz="1100" spc="-5">
                <a:latin typeface="Arial"/>
                <a:cs typeface="Arial"/>
              </a:rPr>
              <a:t>Overloading and the </a:t>
            </a:r>
            <a:r>
              <a:rPr dirty="0" sz="1100" spc="-5">
                <a:latin typeface="Courier New"/>
                <a:cs typeface="Courier New"/>
              </a:rPr>
              <a:t>STANDARD </a:t>
            </a:r>
            <a:r>
              <a:rPr dirty="0" sz="1100" spc="-5">
                <a:latin typeface="Arial"/>
                <a:cs typeface="Arial"/>
              </a:rPr>
              <a:t>Package</a:t>
            </a:r>
            <a:r>
              <a:rPr dirty="0" sz="1100" spc="10">
                <a:latin typeface="Arial"/>
                <a:cs typeface="Arial"/>
              </a:rPr>
              <a:t> </a:t>
            </a:r>
            <a:r>
              <a:rPr dirty="0" sz="1100" spc="-5">
                <a:latin typeface="Arial"/>
                <a:cs typeface="Arial"/>
              </a:rPr>
              <a:t>4-7  Using Forward Declarations</a:t>
            </a:r>
            <a:r>
              <a:rPr dirty="0" sz="1100" spc="20">
                <a:latin typeface="Arial"/>
                <a:cs typeface="Arial"/>
              </a:rPr>
              <a:t> </a:t>
            </a:r>
            <a:r>
              <a:rPr dirty="0" sz="1100" spc="-5">
                <a:latin typeface="Arial"/>
                <a:cs typeface="Arial"/>
              </a:rPr>
              <a:t>4-8</a:t>
            </a:r>
            <a:endParaRPr sz="1100">
              <a:latin typeface="Arial"/>
              <a:cs typeface="Arial"/>
            </a:endParaRPr>
          </a:p>
          <a:p>
            <a:pPr marL="240665">
              <a:lnSpc>
                <a:spcPct val="100000"/>
              </a:lnSpc>
              <a:spcBef>
                <a:spcPts val="160"/>
              </a:spcBef>
            </a:pPr>
            <a:r>
              <a:rPr dirty="0" sz="1100" spc="-5">
                <a:latin typeface="Arial"/>
                <a:cs typeface="Arial"/>
              </a:rPr>
              <a:t>Package Initialization Block</a:t>
            </a:r>
            <a:r>
              <a:rPr dirty="0" sz="1100" spc="20">
                <a:latin typeface="Arial"/>
                <a:cs typeface="Arial"/>
              </a:rPr>
              <a:t> </a:t>
            </a:r>
            <a:r>
              <a:rPr dirty="0" sz="1100" spc="-5">
                <a:latin typeface="Arial"/>
                <a:cs typeface="Arial"/>
              </a:rPr>
              <a:t>4-10</a:t>
            </a:r>
            <a:endParaRPr sz="1100">
              <a:latin typeface="Arial"/>
              <a:cs typeface="Arial"/>
            </a:endParaRPr>
          </a:p>
          <a:p>
            <a:pPr marL="240665">
              <a:lnSpc>
                <a:spcPct val="100000"/>
              </a:lnSpc>
              <a:spcBef>
                <a:spcPts val="254"/>
              </a:spcBef>
            </a:pPr>
            <a:r>
              <a:rPr dirty="0" sz="1100" spc="-5">
                <a:latin typeface="Arial"/>
                <a:cs typeface="Arial"/>
              </a:rPr>
              <a:t>Using Package Functions in SQL and</a:t>
            </a:r>
            <a:r>
              <a:rPr dirty="0" sz="1100" spc="70">
                <a:latin typeface="Arial"/>
                <a:cs typeface="Arial"/>
              </a:rPr>
              <a:t> </a:t>
            </a:r>
            <a:r>
              <a:rPr dirty="0" sz="1100" spc="-5">
                <a:latin typeface="Arial"/>
                <a:cs typeface="Arial"/>
              </a:rPr>
              <a:t>Restrictions</a:t>
            </a:r>
            <a:endParaRPr sz="1100">
              <a:latin typeface="Arial"/>
              <a:cs typeface="Arial"/>
            </a:endParaRPr>
          </a:p>
          <a:p>
            <a:pPr marL="240665" marR="494665">
              <a:lnSpc>
                <a:spcPct val="119500"/>
              </a:lnSpc>
              <a:spcBef>
                <a:spcPts val="10"/>
              </a:spcBef>
            </a:pPr>
            <a:r>
              <a:rPr dirty="0" sz="1100" spc="-5">
                <a:latin typeface="Arial"/>
                <a:cs typeface="Arial"/>
              </a:rPr>
              <a:t>Package Function in SQL: Example 4-12  Persistent State of Packages</a:t>
            </a:r>
            <a:r>
              <a:rPr dirty="0" sz="1100" spc="25">
                <a:latin typeface="Arial"/>
                <a:cs typeface="Arial"/>
              </a:rPr>
              <a:t> </a:t>
            </a:r>
            <a:r>
              <a:rPr dirty="0" sz="1100" spc="-5">
                <a:latin typeface="Arial"/>
                <a:cs typeface="Arial"/>
              </a:rPr>
              <a:t>4-13</a:t>
            </a:r>
            <a:endParaRPr sz="1100">
              <a:latin typeface="Arial"/>
              <a:cs typeface="Arial"/>
            </a:endParaRPr>
          </a:p>
        </p:txBody>
      </p:sp>
      <p:sp>
        <p:nvSpPr>
          <p:cNvPr id="5" name="object 5"/>
          <p:cNvSpPr txBox="1"/>
          <p:nvPr/>
        </p:nvSpPr>
        <p:spPr>
          <a:xfrm>
            <a:off x="4795210" y="6146602"/>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4-11</a:t>
            </a:r>
            <a:endParaRPr sz="1100">
              <a:latin typeface="Arial"/>
              <a:cs typeface="Arial"/>
            </a:endParaRPr>
          </a:p>
        </p:txBody>
      </p:sp>
      <p:sp>
        <p:nvSpPr>
          <p:cNvPr id="6" name="object 6"/>
          <p:cNvSpPr txBox="1"/>
          <p:nvPr/>
        </p:nvSpPr>
        <p:spPr>
          <a:xfrm>
            <a:off x="1587452" y="6716379"/>
            <a:ext cx="3387725" cy="2045970"/>
          </a:xfrm>
          <a:prstGeom prst="rect">
            <a:avLst/>
          </a:prstGeom>
        </p:spPr>
        <p:txBody>
          <a:bodyPr wrap="square" lIns="0" tIns="12700" rIns="0" bIns="0" rtlCol="0" vert="horz">
            <a:spAutoFit/>
          </a:bodyPr>
          <a:lstStyle/>
          <a:p>
            <a:pPr marL="12700" marR="5080">
              <a:lnSpc>
                <a:spcPct val="119500"/>
              </a:lnSpc>
              <a:spcBef>
                <a:spcPts val="100"/>
              </a:spcBef>
            </a:pPr>
            <a:r>
              <a:rPr dirty="0" sz="1100" spc="-5">
                <a:latin typeface="Arial"/>
                <a:cs typeface="Arial"/>
              </a:rPr>
              <a:t>Persistent State of Package Variables: Example 4-14  Persistent State of a Package Cursor</a:t>
            </a:r>
            <a:r>
              <a:rPr dirty="0" sz="1100" spc="40">
                <a:latin typeface="Arial"/>
                <a:cs typeface="Arial"/>
              </a:rPr>
              <a:t> </a:t>
            </a:r>
            <a:r>
              <a:rPr dirty="0" sz="1100" spc="-5">
                <a:latin typeface="Arial"/>
                <a:cs typeface="Arial"/>
              </a:rPr>
              <a:t>4-15</a:t>
            </a:r>
            <a:endParaRPr sz="1100">
              <a:latin typeface="Arial"/>
              <a:cs typeface="Arial"/>
            </a:endParaRPr>
          </a:p>
          <a:p>
            <a:pPr marL="12700">
              <a:lnSpc>
                <a:spcPct val="100000"/>
              </a:lnSpc>
              <a:spcBef>
                <a:spcPts val="300"/>
              </a:spcBef>
            </a:pPr>
            <a:r>
              <a:rPr dirty="0" sz="1100" spc="-5">
                <a:latin typeface="Arial"/>
                <a:cs typeface="Arial"/>
              </a:rPr>
              <a:t>Executing </a:t>
            </a:r>
            <a:r>
              <a:rPr dirty="0" sz="1100" spc="-5">
                <a:latin typeface="Courier New"/>
                <a:cs typeface="Courier New"/>
              </a:rPr>
              <a:t>CURS_PKG</a:t>
            </a:r>
            <a:r>
              <a:rPr dirty="0" sz="1100" spc="260">
                <a:latin typeface="Courier New"/>
                <a:cs typeface="Courier New"/>
              </a:rPr>
              <a:t> </a:t>
            </a:r>
            <a:r>
              <a:rPr dirty="0" sz="1100" spc="-5">
                <a:latin typeface="Arial"/>
                <a:cs typeface="Arial"/>
              </a:rPr>
              <a:t>4-16</a:t>
            </a:r>
            <a:endParaRPr sz="1100">
              <a:latin typeface="Arial"/>
              <a:cs typeface="Arial"/>
            </a:endParaRPr>
          </a:p>
          <a:p>
            <a:pPr marL="12700" marR="113664">
              <a:lnSpc>
                <a:spcPct val="119500"/>
              </a:lnSpc>
              <a:spcBef>
                <a:spcPts val="65"/>
              </a:spcBef>
            </a:pPr>
            <a:r>
              <a:rPr dirty="0" sz="1100" spc="-5">
                <a:latin typeface="Arial"/>
                <a:cs typeface="Arial"/>
              </a:rPr>
              <a:t>Using PL/SQL Tables of Records in Packages 4-17  PL/SQL Wrapper</a:t>
            </a:r>
            <a:r>
              <a:rPr dirty="0" sz="1100" spc="10">
                <a:latin typeface="Arial"/>
                <a:cs typeface="Arial"/>
              </a:rPr>
              <a:t> </a:t>
            </a:r>
            <a:r>
              <a:rPr dirty="0" sz="1100" spc="-5">
                <a:latin typeface="Arial"/>
                <a:cs typeface="Arial"/>
              </a:rPr>
              <a:t>4-18</a:t>
            </a:r>
            <a:endParaRPr sz="1100">
              <a:latin typeface="Arial"/>
              <a:cs typeface="Arial"/>
            </a:endParaRPr>
          </a:p>
          <a:p>
            <a:pPr marL="12700" marR="1471295">
              <a:lnSpc>
                <a:spcPct val="119700"/>
              </a:lnSpc>
              <a:spcBef>
                <a:spcPts val="5"/>
              </a:spcBef>
            </a:pPr>
            <a:r>
              <a:rPr dirty="0" sz="1100" spc="-5">
                <a:latin typeface="Arial"/>
                <a:cs typeface="Arial"/>
              </a:rPr>
              <a:t>Running the Wrapper 4-19  Results of Wrapping 4-20  Guidelines for Wrapping 4-21  Summary</a:t>
            </a:r>
            <a:r>
              <a:rPr dirty="0" sz="1100" spc="5">
                <a:latin typeface="Arial"/>
                <a:cs typeface="Arial"/>
              </a:rPr>
              <a:t> </a:t>
            </a:r>
            <a:r>
              <a:rPr dirty="0" sz="1100" spc="-5">
                <a:latin typeface="Arial"/>
                <a:cs typeface="Arial"/>
              </a:rPr>
              <a:t>4-22</a:t>
            </a:r>
            <a:endParaRPr sz="1100">
              <a:latin typeface="Arial"/>
              <a:cs typeface="Arial"/>
            </a:endParaRPr>
          </a:p>
          <a:p>
            <a:pPr marL="12700">
              <a:lnSpc>
                <a:spcPct val="100000"/>
              </a:lnSpc>
              <a:spcBef>
                <a:spcPts val="265"/>
              </a:spcBef>
            </a:pPr>
            <a:r>
              <a:rPr dirty="0" sz="1100" spc="-5">
                <a:latin typeface="Arial"/>
                <a:cs typeface="Arial"/>
              </a:rPr>
              <a:t>Practice 4: Overview</a:t>
            </a:r>
            <a:r>
              <a:rPr dirty="0" sz="1100" spc="5">
                <a:latin typeface="Arial"/>
                <a:cs typeface="Arial"/>
              </a:rPr>
              <a:t> </a:t>
            </a:r>
            <a:r>
              <a:rPr dirty="0" sz="1100" spc="-5">
                <a:latin typeface="Arial"/>
                <a:cs typeface="Arial"/>
              </a:rPr>
              <a:t>4-23</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10:</a:t>
            </a:r>
            <a:r>
              <a:rPr dirty="0" sz="2000" spc="-65" b="1">
                <a:latin typeface="Arial"/>
                <a:cs typeface="Arial"/>
              </a:rPr>
              <a:t>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spc="-60" b="1">
                <a:latin typeface="Arial"/>
                <a:cs typeface="Arial"/>
              </a:rPr>
              <a:t> </a:t>
            </a:r>
            <a:r>
              <a:rPr dirty="0" sz="1550" spc="10" b="1">
                <a:latin typeface="Arial"/>
                <a:cs typeface="Arial"/>
              </a:rPr>
              <a:t>topics: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Creating row</a:t>
            </a:r>
            <a:r>
              <a:rPr dirty="0" sz="1550" spc="5"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Creating a statement</a:t>
            </a:r>
            <a:r>
              <a:rPr dirty="0" sz="1550" spc="5" b="1">
                <a:latin typeface="Arial"/>
                <a:cs typeface="Arial"/>
              </a:rPr>
              <a:t> </a:t>
            </a:r>
            <a:r>
              <a:rPr dirty="0" sz="1550" spc="10" b="1">
                <a:latin typeface="Arial"/>
                <a:cs typeface="Arial"/>
              </a:rPr>
              <a:t>trigger</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Calling procedures from a</a:t>
            </a:r>
            <a:r>
              <a:rPr dirty="0" sz="1550" spc="-10" b="1">
                <a:latin typeface="Arial"/>
                <a:cs typeface="Arial"/>
              </a:rPr>
              <a:t> </a:t>
            </a:r>
            <a:r>
              <a:rPr dirty="0" sz="1550" spc="10" b="1">
                <a:latin typeface="Arial"/>
                <a:cs typeface="Arial"/>
              </a:rPr>
              <a:t>trigger</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98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30</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5886450" cy="72136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10:</a:t>
            </a:r>
            <a:r>
              <a:rPr dirty="0" sz="1300" spc="-10" b="1">
                <a:latin typeface="Arial"/>
                <a:cs typeface="Arial"/>
              </a:rPr>
              <a:t> </a:t>
            </a:r>
            <a:r>
              <a:rPr dirty="0" sz="1300" spc="5" b="1">
                <a:latin typeface="Arial"/>
                <a:cs typeface="Arial"/>
              </a:rPr>
              <a:t>Overview</a:t>
            </a:r>
            <a:endParaRPr sz="1300">
              <a:latin typeface="Arial"/>
              <a:cs typeface="Arial"/>
            </a:endParaRPr>
          </a:p>
          <a:p>
            <a:pPr marL="138430" marR="5080">
              <a:lnSpc>
                <a:spcPct val="101099"/>
              </a:lnSpc>
              <a:spcBef>
                <a:spcPts val="370"/>
              </a:spcBef>
            </a:pPr>
            <a:r>
              <a:rPr dirty="0" sz="1300" spc="10">
                <a:latin typeface="Times New Roman"/>
                <a:cs typeface="Times New Roman"/>
              </a:rPr>
              <a:t>You </a:t>
            </a:r>
            <a:r>
              <a:rPr dirty="0" sz="1300" spc="5">
                <a:latin typeface="Times New Roman"/>
                <a:cs typeface="Times New Roman"/>
              </a:rPr>
              <a:t>create statement </a:t>
            </a:r>
            <a:r>
              <a:rPr dirty="0" sz="1300" spc="10">
                <a:latin typeface="Times New Roman"/>
                <a:cs typeface="Times New Roman"/>
              </a:rPr>
              <a:t>and row </a:t>
            </a:r>
            <a:r>
              <a:rPr dirty="0" sz="1300" spc="5">
                <a:latin typeface="Times New Roman"/>
                <a:cs typeface="Times New Roman"/>
              </a:rPr>
              <a:t>triggers in this practice. </a:t>
            </a:r>
            <a:r>
              <a:rPr dirty="0" sz="1300" spc="10">
                <a:latin typeface="Times New Roman"/>
                <a:cs typeface="Times New Roman"/>
              </a:rPr>
              <a:t>You </a:t>
            </a:r>
            <a:r>
              <a:rPr dirty="0" sz="1300" spc="5">
                <a:latin typeface="Times New Roman"/>
                <a:cs typeface="Times New Roman"/>
              </a:rPr>
              <a:t>create procedures that are  invoked from the</a:t>
            </a:r>
            <a:r>
              <a:rPr dirty="0" sz="1300" spc="15">
                <a:latin typeface="Times New Roman"/>
                <a:cs typeface="Times New Roman"/>
              </a:rPr>
              <a:t> </a:t>
            </a:r>
            <a:r>
              <a:rPr dirty="0" sz="1300" spc="5">
                <a:latin typeface="Times New Roman"/>
                <a:cs typeface="Times New Roman"/>
              </a:rPr>
              <a:t>triggers.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378396"/>
            <a:ext cx="6168390" cy="462280"/>
          </a:xfrm>
          <a:prstGeom prst="rect">
            <a:avLst/>
          </a:prstGeom>
        </p:spPr>
        <p:txBody>
          <a:bodyPr wrap="square" lIns="0" tIns="70485" rIns="0" bIns="0" rtlCol="0" vert="horz">
            <a:spAutoFit/>
          </a:bodyPr>
          <a:lstStyle/>
          <a:p>
            <a:pPr marL="12700">
              <a:lnSpc>
                <a:spcPct val="100000"/>
              </a:lnSpc>
              <a:spcBef>
                <a:spcPts val="555"/>
              </a:spcBef>
            </a:pPr>
            <a:r>
              <a:rPr dirty="0" sz="800" spc="-5">
                <a:latin typeface="Garuda"/>
                <a:cs typeface="Garuda"/>
              </a:rPr>
              <a:t>Development</a:t>
            </a:r>
            <a:r>
              <a:rPr dirty="0" sz="800" spc="-50">
                <a:latin typeface="Garuda"/>
                <a:cs typeface="Garuda"/>
              </a:rPr>
              <a:t> </a:t>
            </a:r>
            <a:r>
              <a:rPr dirty="0" sz="800" spc="-200">
                <a:latin typeface="Garuda"/>
                <a:cs typeface="Garuda"/>
              </a:rPr>
              <a:t>Progra</a:t>
            </a:r>
            <a:r>
              <a:rPr dirty="0" baseline="25641" sz="1950" spc="-300" b="1">
                <a:latin typeface="Times New Roman"/>
                <a:cs typeface="Times New Roman"/>
              </a:rPr>
              <a:t>H</a:t>
            </a:r>
            <a:r>
              <a:rPr dirty="0" sz="800" spc="-200">
                <a:latin typeface="Garuda"/>
                <a:cs typeface="Garuda"/>
              </a:rPr>
              <a:t>m</a:t>
            </a:r>
            <a:r>
              <a:rPr dirty="0" baseline="25641" sz="1950" spc="-300" b="1">
                <a:latin typeface="Times New Roman"/>
                <a:cs typeface="Times New Roman"/>
              </a:rPr>
              <a:t>i</a:t>
            </a:r>
            <a:r>
              <a:rPr dirty="0" sz="800" spc="-200">
                <a:latin typeface="Garuda"/>
                <a:cs typeface="Garuda"/>
              </a:rPr>
              <a:t>(</a:t>
            </a:r>
            <a:r>
              <a:rPr dirty="0" baseline="25641" sz="1950" spc="-300" b="1">
                <a:latin typeface="Times New Roman"/>
                <a:cs typeface="Times New Roman"/>
              </a:rPr>
              <a:t>n</a:t>
            </a:r>
            <a:r>
              <a:rPr dirty="0" sz="800" spc="-200">
                <a:latin typeface="Garuda"/>
                <a:cs typeface="Garuda"/>
              </a:rPr>
              <a:t>W</a:t>
            </a:r>
            <a:r>
              <a:rPr dirty="0" baseline="25641" sz="1950" spc="-300" b="1">
                <a:latin typeface="Times New Roman"/>
                <a:cs typeface="Times New Roman"/>
              </a:rPr>
              <a:t>t</a:t>
            </a:r>
            <a:r>
              <a:rPr dirty="0" sz="800" spc="-200">
                <a:latin typeface="Garuda"/>
                <a:cs typeface="Garuda"/>
              </a:rPr>
              <a:t>D</a:t>
            </a:r>
            <a:r>
              <a:rPr dirty="0" baseline="25641" sz="1950" spc="-300" b="1">
                <a:latin typeface="Times New Roman"/>
                <a:cs typeface="Times New Roman"/>
              </a:rPr>
              <a:t>:</a:t>
            </a:r>
            <a:r>
              <a:rPr dirty="0" sz="800" spc="-200">
                <a:latin typeface="Garuda"/>
                <a:cs typeface="Garuda"/>
              </a:rPr>
              <a:t>P</a:t>
            </a:r>
            <a:r>
              <a:rPr dirty="0" baseline="25641" sz="1950" spc="-300">
                <a:latin typeface="Times New Roman"/>
                <a:cs typeface="Times New Roman"/>
              </a:rPr>
              <a:t>T</a:t>
            </a:r>
            <a:r>
              <a:rPr dirty="0" sz="800" spc="-200">
                <a:latin typeface="Garuda"/>
                <a:cs typeface="Garuda"/>
              </a:rPr>
              <a:t>)</a:t>
            </a:r>
            <a:r>
              <a:rPr dirty="0" sz="800" spc="-190">
                <a:latin typeface="Garuda"/>
                <a:cs typeface="Garuda"/>
              </a:rPr>
              <a:t> e</a:t>
            </a:r>
            <a:r>
              <a:rPr dirty="0" baseline="25641" sz="1950" spc="-284">
                <a:latin typeface="Times New Roman"/>
                <a:cs typeface="Times New Roman"/>
              </a:rPr>
              <a:t>h</a:t>
            </a:r>
            <a:r>
              <a:rPr dirty="0" sz="800" spc="-190">
                <a:latin typeface="Garuda"/>
                <a:cs typeface="Garuda"/>
              </a:rPr>
              <a:t>K</a:t>
            </a:r>
            <a:r>
              <a:rPr dirty="0" baseline="25641" sz="1950" spc="-284">
                <a:latin typeface="Times New Roman"/>
                <a:cs typeface="Times New Roman"/>
              </a:rPr>
              <a:t>i</a:t>
            </a:r>
            <a:r>
              <a:rPr dirty="0" sz="800" spc="-190">
                <a:latin typeface="Garuda"/>
                <a:cs typeface="Garuda"/>
              </a:rPr>
              <a:t>it</a:t>
            </a:r>
            <a:r>
              <a:rPr dirty="0" baseline="25641" sz="1950" spc="-284">
                <a:latin typeface="Times New Roman"/>
                <a:cs typeface="Times New Roman"/>
              </a:rPr>
              <a:t>s</a:t>
            </a:r>
            <a:r>
              <a:rPr dirty="0" sz="800" spc="-190">
                <a:latin typeface="Garuda"/>
                <a:cs typeface="Garuda"/>
              </a:rPr>
              <a:t>m</a:t>
            </a:r>
            <a:r>
              <a:rPr dirty="0" baseline="25641" sz="1950" spc="-284">
                <a:latin typeface="Times New Roman"/>
                <a:cs typeface="Times New Roman"/>
              </a:rPr>
              <a:t>i</a:t>
            </a:r>
            <a:r>
              <a:rPr dirty="0" sz="800" spc="-190">
                <a:latin typeface="Garuda"/>
                <a:cs typeface="Garuda"/>
              </a:rPr>
              <a:t>a</a:t>
            </a:r>
            <a:r>
              <a:rPr dirty="0" baseline="25641" sz="1950" spc="-284">
                <a:latin typeface="Times New Roman"/>
                <a:cs typeface="Times New Roman"/>
              </a:rPr>
              <a:t>s</a:t>
            </a:r>
            <a:r>
              <a:rPr dirty="0" sz="800" spc="-190">
                <a:latin typeface="Garuda"/>
                <a:cs typeface="Garuda"/>
              </a:rPr>
              <a:t>te</a:t>
            </a:r>
            <a:r>
              <a:rPr dirty="0" baseline="25641" sz="1950" spc="-284">
                <a:latin typeface="Times New Roman"/>
                <a:cs typeface="Times New Roman"/>
              </a:rPr>
              <a:t>e</a:t>
            </a:r>
            <a:r>
              <a:rPr dirty="0" sz="800" spc="-190">
                <a:latin typeface="Garuda"/>
                <a:cs typeface="Garuda"/>
              </a:rPr>
              <a:t>ria</a:t>
            </a:r>
            <a:r>
              <a:rPr dirty="0" baseline="25641" sz="1950" spc="-284">
                <a:latin typeface="Times New Roman"/>
                <a:cs typeface="Times New Roman"/>
              </a:rPr>
              <a:t>m</a:t>
            </a:r>
            <a:r>
              <a:rPr dirty="0" sz="800" spc="-190">
                <a:latin typeface="Garuda"/>
                <a:cs typeface="Garuda"/>
              </a:rPr>
              <a:t>ls</a:t>
            </a:r>
            <a:r>
              <a:rPr dirty="0" sz="800" spc="-210">
                <a:latin typeface="Garuda"/>
                <a:cs typeface="Garuda"/>
              </a:rPr>
              <a:t> </a:t>
            </a:r>
            <a:r>
              <a:rPr dirty="0" baseline="25641" sz="1950" spc="-330">
                <a:latin typeface="Times New Roman"/>
                <a:cs typeface="Times New Roman"/>
              </a:rPr>
              <a:t>p</a:t>
            </a:r>
            <a:r>
              <a:rPr dirty="0" sz="800" spc="-220">
                <a:latin typeface="Garuda"/>
                <a:cs typeface="Garuda"/>
              </a:rPr>
              <a:t>ar</a:t>
            </a:r>
            <a:r>
              <a:rPr dirty="0" baseline="25641" sz="1950" spc="-330">
                <a:latin typeface="Times New Roman"/>
                <a:cs typeface="Times New Roman"/>
              </a:rPr>
              <a:t>l</a:t>
            </a:r>
            <a:r>
              <a:rPr dirty="0" sz="800" spc="-220">
                <a:latin typeface="Garuda"/>
                <a:cs typeface="Garuda"/>
              </a:rPr>
              <a:t>e</a:t>
            </a:r>
            <a:r>
              <a:rPr dirty="0" baseline="25641" sz="1950" spc="-330">
                <a:latin typeface="Times New Roman"/>
                <a:cs typeface="Times New Roman"/>
              </a:rPr>
              <a:t>o</a:t>
            </a:r>
            <a:r>
              <a:rPr dirty="0" sz="800" spc="-220">
                <a:latin typeface="Garuda"/>
                <a:cs typeface="Garuda"/>
              </a:rPr>
              <a:t>p</a:t>
            </a:r>
            <a:r>
              <a:rPr dirty="0" baseline="25641" sz="1950" spc="-330">
                <a:latin typeface="Times New Roman"/>
                <a:cs typeface="Times New Roman"/>
              </a:rPr>
              <a:t>y</a:t>
            </a:r>
            <a:r>
              <a:rPr dirty="0" sz="800" spc="-220">
                <a:latin typeface="Garuda"/>
                <a:cs typeface="Garuda"/>
              </a:rPr>
              <a:t>ro</a:t>
            </a:r>
            <a:r>
              <a:rPr dirty="0" baseline="25641" sz="1950" spc="-330">
                <a:latin typeface="Times New Roman"/>
                <a:cs typeface="Times New Roman"/>
              </a:rPr>
              <a:t>e</a:t>
            </a:r>
            <a:r>
              <a:rPr dirty="0" sz="800" spc="-220">
                <a:latin typeface="Garuda"/>
                <a:cs typeface="Garuda"/>
              </a:rPr>
              <a:t>v</a:t>
            </a:r>
            <a:r>
              <a:rPr dirty="0" baseline="25641" sz="1950" spc="-330">
                <a:latin typeface="Times New Roman"/>
                <a:cs typeface="Times New Roman"/>
              </a:rPr>
              <a:t>e</a:t>
            </a:r>
            <a:r>
              <a:rPr dirty="0" sz="800" spc="-220">
                <a:latin typeface="Garuda"/>
                <a:cs typeface="Garuda"/>
              </a:rPr>
              <a:t>ide</a:t>
            </a:r>
            <a:r>
              <a:rPr dirty="0" baseline="25641" sz="1950" spc="-330">
                <a:latin typeface="Courier New"/>
                <a:cs typeface="Courier New"/>
              </a:rPr>
              <a:t>G</a:t>
            </a:r>
            <a:r>
              <a:rPr dirty="0" sz="800" spc="-220">
                <a:latin typeface="Garuda"/>
                <a:cs typeface="Garuda"/>
              </a:rPr>
              <a:t>d </a:t>
            </a:r>
            <a:r>
              <a:rPr dirty="0" baseline="25641" sz="1950" spc="-427">
                <a:latin typeface="Courier New"/>
                <a:cs typeface="Courier New"/>
              </a:rPr>
              <a:t>r</a:t>
            </a:r>
            <a:r>
              <a:rPr dirty="0" sz="800" spc="-285">
                <a:latin typeface="Garuda"/>
                <a:cs typeface="Garuda"/>
              </a:rPr>
              <a:t>fo</a:t>
            </a:r>
            <a:r>
              <a:rPr dirty="0" baseline="25641" sz="1950" spc="-427">
                <a:latin typeface="Courier New"/>
                <a:cs typeface="Courier New"/>
              </a:rPr>
              <a:t>a</a:t>
            </a:r>
            <a:r>
              <a:rPr dirty="0" sz="800" spc="-285">
                <a:latin typeface="Garuda"/>
                <a:cs typeface="Garuda"/>
              </a:rPr>
              <a:t>r</a:t>
            </a:r>
            <a:r>
              <a:rPr dirty="0" sz="800" spc="-45">
                <a:latin typeface="Garuda"/>
                <a:cs typeface="Garuda"/>
              </a:rPr>
              <a:t> </a:t>
            </a:r>
            <a:r>
              <a:rPr dirty="0" sz="800" spc="-315">
                <a:latin typeface="Garuda"/>
                <a:cs typeface="Garuda"/>
              </a:rPr>
              <a:t>W</a:t>
            </a:r>
            <a:r>
              <a:rPr dirty="0" baseline="25641" sz="1950" spc="-472">
                <a:latin typeface="Courier New"/>
                <a:cs typeface="Courier New"/>
              </a:rPr>
              <a:t>n</a:t>
            </a:r>
            <a:r>
              <a:rPr dirty="0" sz="800" spc="-315">
                <a:latin typeface="Garuda"/>
                <a:cs typeface="Garuda"/>
              </a:rPr>
              <a:t>D</a:t>
            </a:r>
            <a:r>
              <a:rPr dirty="0" baseline="25641" sz="1950" spc="-472">
                <a:latin typeface="Courier New"/>
                <a:cs typeface="Courier New"/>
              </a:rPr>
              <a:t>t</a:t>
            </a:r>
            <a:r>
              <a:rPr dirty="0" sz="800" spc="-315">
                <a:latin typeface="Garuda"/>
                <a:cs typeface="Garuda"/>
              </a:rPr>
              <a:t>P</a:t>
            </a:r>
            <a:r>
              <a:rPr dirty="0" sz="800" spc="-45">
                <a:latin typeface="Garuda"/>
                <a:cs typeface="Garuda"/>
              </a:rPr>
              <a:t> </a:t>
            </a:r>
            <a:r>
              <a:rPr dirty="0" sz="800" spc="-200">
                <a:latin typeface="Garuda"/>
                <a:cs typeface="Garuda"/>
              </a:rPr>
              <a:t>i</a:t>
            </a:r>
            <a:r>
              <a:rPr dirty="0" baseline="25641" sz="1950" spc="-300">
                <a:latin typeface="Times New Roman"/>
                <a:cs typeface="Times New Roman"/>
              </a:rPr>
              <a:t>w</a:t>
            </a:r>
            <a:r>
              <a:rPr dirty="0" sz="800" spc="-200">
                <a:latin typeface="Garuda"/>
                <a:cs typeface="Garuda"/>
              </a:rPr>
              <a:t>n-c</a:t>
            </a:r>
            <a:r>
              <a:rPr dirty="0" baseline="25641" sz="1950" spc="-300">
                <a:latin typeface="Times New Roman"/>
                <a:cs typeface="Times New Roman"/>
              </a:rPr>
              <a:t>i</a:t>
            </a:r>
            <a:r>
              <a:rPr dirty="0" sz="800" spc="-200">
                <a:latin typeface="Garuda"/>
                <a:cs typeface="Garuda"/>
              </a:rPr>
              <a:t>l</a:t>
            </a:r>
            <a:r>
              <a:rPr dirty="0" baseline="25641" sz="1950" spc="-300">
                <a:latin typeface="Times New Roman"/>
                <a:cs typeface="Times New Roman"/>
              </a:rPr>
              <a:t>t</a:t>
            </a:r>
            <a:r>
              <a:rPr dirty="0" sz="800" spc="-200">
                <a:latin typeface="Garuda"/>
                <a:cs typeface="Garuda"/>
              </a:rPr>
              <a:t>a</a:t>
            </a:r>
            <a:r>
              <a:rPr dirty="0" baseline="25641" sz="1950" spc="-300">
                <a:latin typeface="Times New Roman"/>
                <a:cs typeface="Times New Roman"/>
              </a:rPr>
              <a:t>h</a:t>
            </a:r>
            <a:r>
              <a:rPr dirty="0" sz="800" spc="-200">
                <a:latin typeface="Garuda"/>
                <a:cs typeface="Garuda"/>
              </a:rPr>
              <a:t>ss</a:t>
            </a:r>
            <a:r>
              <a:rPr dirty="0" sz="800" spc="-190">
                <a:latin typeface="Garuda"/>
                <a:cs typeface="Garuda"/>
              </a:rPr>
              <a:t> </a:t>
            </a:r>
            <a:r>
              <a:rPr dirty="0" baseline="25641" sz="1950" spc="-375">
                <a:latin typeface="Times New Roman"/>
                <a:cs typeface="Times New Roman"/>
              </a:rPr>
              <a:t>I</a:t>
            </a:r>
            <a:r>
              <a:rPr dirty="0" sz="800" spc="-250">
                <a:latin typeface="Garuda"/>
                <a:cs typeface="Garuda"/>
              </a:rPr>
              <a:t>u</a:t>
            </a:r>
            <a:r>
              <a:rPr dirty="0" baseline="25641" sz="1950" spc="-375">
                <a:latin typeface="Times New Roman"/>
                <a:cs typeface="Times New Roman"/>
              </a:rPr>
              <a:t>D</a:t>
            </a:r>
            <a:r>
              <a:rPr dirty="0" sz="800" spc="-250">
                <a:latin typeface="Garuda"/>
                <a:cs typeface="Garuda"/>
              </a:rPr>
              <a:t>se</a:t>
            </a:r>
            <a:r>
              <a:rPr dirty="0" sz="800" spc="-240">
                <a:latin typeface="Garuda"/>
                <a:cs typeface="Garuda"/>
              </a:rPr>
              <a:t> </a:t>
            </a:r>
            <a:r>
              <a:rPr dirty="0" sz="800" spc="-250">
                <a:latin typeface="Garuda"/>
                <a:cs typeface="Garuda"/>
              </a:rPr>
              <a:t>o</a:t>
            </a:r>
            <a:r>
              <a:rPr dirty="0" baseline="25641" sz="1950" spc="-375">
                <a:latin typeface="Times New Roman"/>
                <a:cs typeface="Times New Roman"/>
              </a:rPr>
              <a:t>1</a:t>
            </a:r>
            <a:r>
              <a:rPr dirty="0" sz="800" spc="-250">
                <a:latin typeface="Garuda"/>
                <a:cs typeface="Garuda"/>
              </a:rPr>
              <a:t>n</a:t>
            </a:r>
            <a:r>
              <a:rPr dirty="0" baseline="25641" sz="1950" spc="-375">
                <a:latin typeface="Times New Roman"/>
                <a:cs typeface="Times New Roman"/>
              </a:rPr>
              <a:t>7</a:t>
            </a:r>
            <a:r>
              <a:rPr dirty="0" sz="800" spc="-250">
                <a:latin typeface="Garuda"/>
                <a:cs typeface="Garuda"/>
              </a:rPr>
              <a:t>ly</a:t>
            </a:r>
            <a:r>
              <a:rPr dirty="0" baseline="25641" sz="1950" spc="-375">
                <a:latin typeface="Times New Roman"/>
                <a:cs typeface="Times New Roman"/>
              </a:rPr>
              <a:t>8</a:t>
            </a:r>
            <a:r>
              <a:rPr dirty="0" sz="800" spc="-250">
                <a:latin typeface="Garuda"/>
                <a:cs typeface="Garuda"/>
              </a:rPr>
              <a:t>.</a:t>
            </a:r>
            <a:r>
              <a:rPr dirty="0" sz="800" spc="-245">
                <a:latin typeface="Garuda"/>
                <a:cs typeface="Garuda"/>
              </a:rPr>
              <a:t> </a:t>
            </a:r>
            <a:r>
              <a:rPr dirty="0" sz="800" spc="-45">
                <a:latin typeface="Garuda"/>
                <a:cs typeface="Garuda"/>
              </a:rPr>
              <a:t>C</a:t>
            </a:r>
            <a:r>
              <a:rPr dirty="0" baseline="25641" sz="1950" spc="-67">
                <a:latin typeface="Times New Roman"/>
                <a:cs typeface="Times New Roman"/>
              </a:rPr>
              <a:t>.</a:t>
            </a:r>
            <a:r>
              <a:rPr dirty="0" sz="800" spc="-45">
                <a:latin typeface="Garuda"/>
                <a:cs typeface="Garuda"/>
              </a:rPr>
              <a:t>opying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45">
                <a:latin typeface="Garuda"/>
                <a:cs typeface="Garuda"/>
              </a:rPr>
              <a:t> </a:t>
            </a:r>
            <a:r>
              <a:rPr dirty="0" sz="800" spc="-5">
                <a:latin typeface="Garuda"/>
                <a:cs typeface="Garuda"/>
              </a:rPr>
              <a:t>is</a:t>
            </a:r>
            <a:r>
              <a:rPr dirty="0" sz="800" spc="-45">
                <a:latin typeface="Garuda"/>
                <a:cs typeface="Garuda"/>
              </a:rPr>
              <a:t> </a:t>
            </a:r>
            <a:r>
              <a:rPr dirty="0" sz="800">
                <a:latin typeface="Garuda"/>
                <a:cs typeface="Garuda"/>
              </a:rPr>
              <a:t>strictly</a:t>
            </a:r>
            <a:r>
              <a:rPr dirty="0" sz="800" spc="-45">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45">
                <a:latin typeface="Garuda"/>
                <a:cs typeface="Garuda"/>
              </a:rPr>
              <a:t> </a:t>
            </a:r>
            <a:r>
              <a:rPr dirty="0" sz="800" spc="-5">
                <a:latin typeface="Garuda"/>
                <a:cs typeface="Garuda"/>
              </a:rPr>
              <a:t>is</a:t>
            </a:r>
            <a:r>
              <a:rPr dirty="0" sz="800" spc="-45">
                <a:latin typeface="Garuda"/>
                <a:cs typeface="Garuda"/>
              </a:rPr>
              <a:t> </a:t>
            </a:r>
            <a:r>
              <a:rPr dirty="0" sz="800" spc="-5">
                <a:latin typeface="Garuda"/>
                <a:cs typeface="Garuda"/>
              </a:rPr>
              <a:t>in</a:t>
            </a:r>
            <a:endParaRPr sz="800">
              <a:latin typeface="Garuda"/>
              <a:cs typeface="Garuda"/>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0</a:t>
            </a:r>
            <a:r>
              <a:rPr dirty="0" sz="800" spc="-160"/>
              <a:t>ac</a:t>
            </a:r>
            <a:r>
              <a:rPr dirty="0" baseline="-18518" sz="1800" spc="-240" b="1">
                <a:latin typeface="Arial"/>
                <a:cs typeface="Arial"/>
              </a:rPr>
              <a:t>-</a:t>
            </a:r>
            <a:r>
              <a:rPr dirty="0" sz="800" spc="-160"/>
              <a:t>t</a:t>
            </a:r>
            <a:r>
              <a:rPr dirty="0" baseline="-18518" sz="1800" spc="-240" b="1">
                <a:latin typeface="Arial"/>
                <a:cs typeface="Arial"/>
              </a:rPr>
              <a:t>31</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547400"/>
            <a:ext cx="6269990" cy="885825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a:t>
            </a:r>
            <a:r>
              <a:rPr dirty="0" sz="1300" spc="-5" b="1">
                <a:latin typeface="Arial"/>
                <a:cs typeface="Arial"/>
              </a:rPr>
              <a:t> </a:t>
            </a:r>
            <a:r>
              <a:rPr dirty="0" sz="1300" spc="5" b="1">
                <a:latin typeface="Arial"/>
                <a:cs typeface="Arial"/>
              </a:rPr>
              <a:t>10</a:t>
            </a:r>
            <a:endParaRPr sz="1300">
              <a:latin typeface="Arial"/>
              <a:cs typeface="Arial"/>
            </a:endParaRPr>
          </a:p>
          <a:p>
            <a:pPr marL="514984" marR="131445" indent="-251460">
              <a:lnSpc>
                <a:spcPct val="103800"/>
              </a:lnSpc>
              <a:spcBef>
                <a:spcPts val="254"/>
              </a:spcBef>
              <a:buAutoNum type="arabicPeriod"/>
              <a:tabLst>
                <a:tab pos="515620" algn="l"/>
              </a:tabLst>
            </a:pPr>
            <a:r>
              <a:rPr dirty="0" sz="1300" spc="10">
                <a:latin typeface="Times New Roman"/>
                <a:cs typeface="Times New Roman"/>
              </a:rPr>
              <a:t>The </a:t>
            </a:r>
            <a:r>
              <a:rPr dirty="0" sz="1300" spc="5">
                <a:latin typeface="Times New Roman"/>
                <a:cs typeface="Times New Roman"/>
              </a:rPr>
              <a:t>rows in the </a:t>
            </a:r>
            <a:r>
              <a:rPr dirty="0" sz="1300" spc="15">
                <a:latin typeface="Courier New"/>
                <a:cs typeface="Courier New"/>
              </a:rPr>
              <a:t>JOBS </a:t>
            </a:r>
            <a:r>
              <a:rPr dirty="0" sz="1300" spc="5">
                <a:latin typeface="Times New Roman"/>
                <a:cs typeface="Times New Roman"/>
              </a:rPr>
              <a:t>table store a </a:t>
            </a:r>
            <a:r>
              <a:rPr dirty="0" sz="1300" spc="10">
                <a:latin typeface="Times New Roman"/>
                <a:cs typeface="Times New Roman"/>
              </a:rPr>
              <a:t>minimum </a:t>
            </a:r>
            <a:r>
              <a:rPr dirty="0" sz="1300" spc="5">
                <a:latin typeface="Times New Roman"/>
                <a:cs typeface="Times New Roman"/>
              </a:rPr>
              <a:t>and </a:t>
            </a:r>
            <a:r>
              <a:rPr dirty="0" sz="1300" spc="10">
                <a:latin typeface="Times New Roman"/>
                <a:cs typeface="Times New Roman"/>
              </a:rPr>
              <a:t>maximum </a:t>
            </a:r>
            <a:r>
              <a:rPr dirty="0" sz="1300" spc="5">
                <a:latin typeface="Times New Roman"/>
                <a:cs typeface="Times New Roman"/>
              </a:rPr>
              <a:t>salary allowed for  different </a:t>
            </a:r>
            <a:r>
              <a:rPr dirty="0" sz="1300" spc="15">
                <a:latin typeface="Courier New"/>
                <a:cs typeface="Courier New"/>
              </a:rPr>
              <a:t>JOB_ID </a:t>
            </a:r>
            <a:r>
              <a:rPr dirty="0" sz="1300" spc="5">
                <a:latin typeface="Times New Roman"/>
                <a:cs typeface="Times New Roman"/>
              </a:rPr>
              <a:t>values. </a:t>
            </a:r>
            <a:r>
              <a:rPr dirty="0" sz="1300" spc="10">
                <a:latin typeface="Times New Roman"/>
                <a:cs typeface="Times New Roman"/>
              </a:rPr>
              <a:t>You </a:t>
            </a:r>
            <a:r>
              <a:rPr dirty="0" sz="1300" spc="5">
                <a:latin typeface="Times New Roman"/>
                <a:cs typeface="Times New Roman"/>
              </a:rPr>
              <a:t>are asked to write code to ensure that employees’  salaries fall in the range </a:t>
            </a:r>
            <a:r>
              <a:rPr dirty="0" sz="1300" spc="10">
                <a:latin typeface="Times New Roman"/>
                <a:cs typeface="Times New Roman"/>
              </a:rPr>
              <a:t>allowed </a:t>
            </a:r>
            <a:r>
              <a:rPr dirty="0" sz="1300" spc="5">
                <a:latin typeface="Times New Roman"/>
                <a:cs typeface="Times New Roman"/>
              </a:rPr>
              <a:t>for their job type, for insert and update</a:t>
            </a:r>
            <a:r>
              <a:rPr dirty="0" sz="1300" spc="120">
                <a:latin typeface="Times New Roman"/>
                <a:cs typeface="Times New Roman"/>
              </a:rPr>
              <a:t> </a:t>
            </a:r>
            <a:r>
              <a:rPr dirty="0" sz="1300" spc="5">
                <a:latin typeface="Times New Roman"/>
                <a:cs typeface="Times New Roman"/>
              </a:rPr>
              <a:t>operations.</a:t>
            </a:r>
            <a:endParaRPr sz="1300">
              <a:latin typeface="Times New Roman"/>
              <a:cs typeface="Times New Roman"/>
            </a:endParaRPr>
          </a:p>
          <a:p>
            <a:pPr lvl="1" marL="892810" indent="-252729">
              <a:lnSpc>
                <a:spcPts val="1445"/>
              </a:lnSpc>
              <a:buAutoNum type="alphaLcPeriod"/>
              <a:tabLst>
                <a:tab pos="892175" algn="l"/>
                <a:tab pos="893444" algn="l"/>
              </a:tabLst>
            </a:pPr>
            <a:r>
              <a:rPr dirty="0" sz="1300" spc="5">
                <a:latin typeface="Times New Roman"/>
                <a:cs typeface="Times New Roman"/>
              </a:rPr>
              <a:t>Write a procedure called </a:t>
            </a:r>
            <a:r>
              <a:rPr dirty="0" sz="1300" spc="15">
                <a:latin typeface="Courier New"/>
                <a:cs typeface="Courier New"/>
              </a:rPr>
              <a:t>CHECK_SALARY</a:t>
            </a:r>
            <a:r>
              <a:rPr dirty="0" sz="1300" spc="-385">
                <a:latin typeface="Courier New"/>
                <a:cs typeface="Courier New"/>
              </a:rPr>
              <a:t> </a:t>
            </a:r>
            <a:r>
              <a:rPr dirty="0" sz="1300" spc="5">
                <a:latin typeface="Times New Roman"/>
                <a:cs typeface="Times New Roman"/>
              </a:rPr>
              <a:t>that accepts </a:t>
            </a:r>
            <a:r>
              <a:rPr dirty="0" sz="1300" spc="10">
                <a:latin typeface="Times New Roman"/>
                <a:cs typeface="Times New Roman"/>
              </a:rPr>
              <a:t>two </a:t>
            </a:r>
            <a:r>
              <a:rPr dirty="0" sz="1300" spc="5">
                <a:latin typeface="Times New Roman"/>
                <a:cs typeface="Times New Roman"/>
              </a:rPr>
              <a:t>parameters, one</a:t>
            </a:r>
            <a:endParaRPr sz="1300">
              <a:latin typeface="Times New Roman"/>
              <a:cs typeface="Times New Roman"/>
            </a:endParaRPr>
          </a:p>
          <a:p>
            <a:pPr marL="892810" marR="15240">
              <a:lnSpc>
                <a:spcPct val="95100"/>
              </a:lnSpc>
              <a:spcBef>
                <a:spcPts val="85"/>
              </a:spcBef>
            </a:pPr>
            <a:r>
              <a:rPr dirty="0" sz="1300" spc="5">
                <a:latin typeface="Times New Roman"/>
                <a:cs typeface="Times New Roman"/>
              </a:rPr>
              <a:t>for an employee’s job </a:t>
            </a:r>
            <a:r>
              <a:rPr dirty="0" sz="1300" spc="10">
                <a:latin typeface="Times New Roman"/>
                <a:cs typeface="Times New Roman"/>
              </a:rPr>
              <a:t>ID </a:t>
            </a:r>
            <a:r>
              <a:rPr dirty="0" sz="1300" spc="5">
                <a:latin typeface="Times New Roman"/>
                <a:cs typeface="Times New Roman"/>
              </a:rPr>
              <a:t>string </a:t>
            </a:r>
            <a:r>
              <a:rPr dirty="0" sz="1300" spc="10">
                <a:latin typeface="Times New Roman"/>
                <a:cs typeface="Times New Roman"/>
              </a:rPr>
              <a:t>and </a:t>
            </a:r>
            <a:r>
              <a:rPr dirty="0" sz="1300" spc="5">
                <a:latin typeface="Times New Roman"/>
                <a:cs typeface="Times New Roman"/>
              </a:rPr>
              <a:t>the other for the salary. </a:t>
            </a:r>
            <a:r>
              <a:rPr dirty="0" sz="1300" spc="10">
                <a:latin typeface="Times New Roman"/>
                <a:cs typeface="Times New Roman"/>
              </a:rPr>
              <a:t>The </a:t>
            </a:r>
            <a:r>
              <a:rPr dirty="0" sz="1300" spc="5">
                <a:latin typeface="Times New Roman"/>
                <a:cs typeface="Times New Roman"/>
              </a:rPr>
              <a:t>procedure uses  the job </a:t>
            </a:r>
            <a:r>
              <a:rPr dirty="0" sz="1300" spc="10">
                <a:latin typeface="Times New Roman"/>
                <a:cs typeface="Times New Roman"/>
              </a:rPr>
              <a:t>ID </a:t>
            </a:r>
            <a:r>
              <a:rPr dirty="0" sz="1300" spc="5">
                <a:latin typeface="Times New Roman"/>
                <a:cs typeface="Times New Roman"/>
              </a:rPr>
              <a:t>to determine the </a:t>
            </a:r>
            <a:r>
              <a:rPr dirty="0" sz="1300" spc="10">
                <a:latin typeface="Times New Roman"/>
                <a:cs typeface="Times New Roman"/>
              </a:rPr>
              <a:t>minimum </a:t>
            </a:r>
            <a:r>
              <a:rPr dirty="0" sz="1300" spc="5">
                <a:latin typeface="Times New Roman"/>
                <a:cs typeface="Times New Roman"/>
              </a:rPr>
              <a:t>and </a:t>
            </a:r>
            <a:r>
              <a:rPr dirty="0" sz="1300" spc="10">
                <a:latin typeface="Times New Roman"/>
                <a:cs typeface="Times New Roman"/>
              </a:rPr>
              <a:t>maximum </a:t>
            </a:r>
            <a:r>
              <a:rPr dirty="0" sz="1300" spc="5">
                <a:latin typeface="Times New Roman"/>
                <a:cs typeface="Times New Roman"/>
              </a:rPr>
              <a:t>salary for the specified  job. If the salary </a:t>
            </a:r>
            <a:r>
              <a:rPr dirty="0" sz="1300" spc="10">
                <a:latin typeface="Times New Roman"/>
                <a:cs typeface="Times New Roman"/>
              </a:rPr>
              <a:t>parameter </a:t>
            </a:r>
            <a:r>
              <a:rPr dirty="0" sz="1300" spc="5">
                <a:latin typeface="Times New Roman"/>
                <a:cs typeface="Times New Roman"/>
              </a:rPr>
              <a:t>does not </a:t>
            </a:r>
            <a:r>
              <a:rPr dirty="0" sz="1300" spc="10">
                <a:latin typeface="Times New Roman"/>
                <a:cs typeface="Times New Roman"/>
              </a:rPr>
              <a:t>fall </a:t>
            </a:r>
            <a:r>
              <a:rPr dirty="0" sz="1300" spc="5">
                <a:latin typeface="Times New Roman"/>
                <a:cs typeface="Times New Roman"/>
              </a:rPr>
              <a:t>within the salary range of the job,  inclusive of the </a:t>
            </a:r>
            <a:r>
              <a:rPr dirty="0" sz="1300" spc="10">
                <a:latin typeface="Times New Roman"/>
                <a:cs typeface="Times New Roman"/>
              </a:rPr>
              <a:t>minimum </a:t>
            </a:r>
            <a:r>
              <a:rPr dirty="0" sz="1300" spc="5">
                <a:latin typeface="Times New Roman"/>
                <a:cs typeface="Times New Roman"/>
              </a:rPr>
              <a:t>and </a:t>
            </a:r>
            <a:r>
              <a:rPr dirty="0" sz="1300" spc="10">
                <a:latin typeface="Times New Roman"/>
                <a:cs typeface="Times New Roman"/>
              </a:rPr>
              <a:t>maximum, </a:t>
            </a:r>
            <a:r>
              <a:rPr dirty="0" sz="1300" spc="5">
                <a:latin typeface="Times New Roman"/>
                <a:cs typeface="Times New Roman"/>
              </a:rPr>
              <a:t>then it should raise an application  exception, with the message </a:t>
            </a:r>
            <a:r>
              <a:rPr dirty="0" sz="1300" spc="15">
                <a:latin typeface="Times New Roman"/>
                <a:cs typeface="Times New Roman"/>
              </a:rPr>
              <a:t>“</a:t>
            </a:r>
            <a:r>
              <a:rPr dirty="0" sz="1300" spc="15">
                <a:latin typeface="Courier New"/>
                <a:cs typeface="Courier New"/>
              </a:rPr>
              <a:t>Invalid salary &lt;sal&gt;. Salaries  for job &lt;jobid&gt; must </a:t>
            </a:r>
            <a:r>
              <a:rPr dirty="0" sz="1300" spc="10">
                <a:latin typeface="Courier New"/>
                <a:cs typeface="Courier New"/>
              </a:rPr>
              <a:t>be </a:t>
            </a:r>
            <a:r>
              <a:rPr dirty="0" sz="1300" spc="15">
                <a:latin typeface="Courier New"/>
                <a:cs typeface="Courier New"/>
              </a:rPr>
              <a:t>between &lt;min&gt; and</a:t>
            </a:r>
            <a:r>
              <a:rPr dirty="0" sz="1300" spc="25">
                <a:latin typeface="Courier New"/>
                <a:cs typeface="Courier New"/>
              </a:rPr>
              <a:t> </a:t>
            </a:r>
            <a:r>
              <a:rPr dirty="0" sz="1300" spc="10">
                <a:latin typeface="Courier New"/>
                <a:cs typeface="Courier New"/>
              </a:rPr>
              <a:t>&lt;max&gt;</a:t>
            </a:r>
            <a:r>
              <a:rPr dirty="0" sz="1300" spc="10">
                <a:latin typeface="Times New Roman"/>
                <a:cs typeface="Times New Roman"/>
              </a:rPr>
              <a:t>”.</a:t>
            </a:r>
            <a:endParaRPr sz="1300">
              <a:latin typeface="Times New Roman"/>
              <a:cs typeface="Times New Roman"/>
            </a:endParaRPr>
          </a:p>
          <a:p>
            <a:pPr marL="892810" marR="191135">
              <a:lnSpc>
                <a:spcPts val="1500"/>
              </a:lnSpc>
              <a:spcBef>
                <a:spcPts val="114"/>
              </a:spcBef>
            </a:pPr>
            <a:r>
              <a:rPr dirty="0" sz="1300" spc="5">
                <a:latin typeface="Times New Roman"/>
                <a:cs typeface="Times New Roman"/>
              </a:rPr>
              <a:t>Replace the various items in the message with values </a:t>
            </a:r>
            <a:r>
              <a:rPr dirty="0" sz="1300">
                <a:latin typeface="Times New Roman"/>
                <a:cs typeface="Times New Roman"/>
              </a:rPr>
              <a:t>supplied </a:t>
            </a:r>
            <a:r>
              <a:rPr dirty="0" sz="1300" spc="10">
                <a:latin typeface="Times New Roman"/>
                <a:cs typeface="Times New Roman"/>
              </a:rPr>
              <a:t>by parameters  </a:t>
            </a:r>
            <a:r>
              <a:rPr dirty="0" sz="1300" spc="5">
                <a:latin typeface="Times New Roman"/>
                <a:cs typeface="Times New Roman"/>
              </a:rPr>
              <a:t>and variables populated </a:t>
            </a:r>
            <a:r>
              <a:rPr dirty="0" sz="1300" spc="10">
                <a:latin typeface="Times New Roman"/>
                <a:cs typeface="Times New Roman"/>
              </a:rPr>
              <a:t>by </a:t>
            </a:r>
            <a:r>
              <a:rPr dirty="0" sz="1300" spc="5">
                <a:latin typeface="Times New Roman"/>
                <a:cs typeface="Times New Roman"/>
              </a:rPr>
              <a:t>queries. Save the file.</a:t>
            </a:r>
            <a:endParaRPr sz="1300">
              <a:latin typeface="Times New Roman"/>
              <a:cs typeface="Times New Roman"/>
            </a:endParaRPr>
          </a:p>
          <a:p>
            <a:pPr lvl="1" marL="892810" indent="-252095">
              <a:lnSpc>
                <a:spcPts val="1350"/>
              </a:lnSpc>
              <a:buAutoNum type="alphaLcPeriod" startAt="2"/>
              <a:tabLst>
                <a:tab pos="893444" algn="l"/>
              </a:tabLst>
            </a:pPr>
            <a:r>
              <a:rPr dirty="0" sz="1300" spc="5">
                <a:latin typeface="Times New Roman"/>
                <a:cs typeface="Times New Roman"/>
              </a:rPr>
              <a:t>Create</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trigger</a:t>
            </a:r>
            <a:r>
              <a:rPr dirty="0" sz="1300" spc="10">
                <a:latin typeface="Times New Roman"/>
                <a:cs typeface="Times New Roman"/>
              </a:rPr>
              <a:t> called</a:t>
            </a:r>
            <a:r>
              <a:rPr dirty="0" sz="1300" spc="15">
                <a:latin typeface="Times New Roman"/>
                <a:cs typeface="Times New Roman"/>
              </a:rPr>
              <a:t> </a:t>
            </a:r>
            <a:r>
              <a:rPr dirty="0" sz="1300" spc="15">
                <a:latin typeface="Courier New"/>
                <a:cs typeface="Courier New"/>
              </a:rPr>
              <a:t>CHECK_SALARY_TRG</a:t>
            </a:r>
            <a:r>
              <a:rPr dirty="0" sz="1300" spc="-450">
                <a:latin typeface="Courier New"/>
                <a:cs typeface="Courier New"/>
              </a:rPr>
              <a:t> </a:t>
            </a:r>
            <a:r>
              <a:rPr dirty="0" sz="1300" spc="10">
                <a:latin typeface="Times New Roman"/>
                <a:cs typeface="Times New Roman"/>
              </a:rPr>
              <a:t>on</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EMPLOYEES</a:t>
            </a:r>
            <a:r>
              <a:rPr dirty="0" sz="1300" spc="-440">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that</a:t>
            </a:r>
            <a:endParaRPr sz="1300">
              <a:latin typeface="Times New Roman"/>
              <a:cs typeface="Times New Roman"/>
            </a:endParaRPr>
          </a:p>
          <a:p>
            <a:pPr marL="892810" marR="15875">
              <a:lnSpc>
                <a:spcPts val="1500"/>
              </a:lnSpc>
              <a:spcBef>
                <a:spcPts val="70"/>
              </a:spcBef>
            </a:pPr>
            <a:r>
              <a:rPr dirty="0" sz="1300" spc="5">
                <a:latin typeface="Times New Roman"/>
                <a:cs typeface="Times New Roman"/>
              </a:rPr>
              <a:t>fires before an </a:t>
            </a:r>
            <a:r>
              <a:rPr dirty="0" sz="1300" spc="15">
                <a:latin typeface="Courier New"/>
                <a:cs typeface="Courier New"/>
              </a:rPr>
              <a:t>INSERT </a:t>
            </a:r>
            <a:r>
              <a:rPr dirty="0" sz="1300" spc="5">
                <a:latin typeface="Times New Roman"/>
                <a:cs typeface="Times New Roman"/>
              </a:rPr>
              <a:t>or </a:t>
            </a:r>
            <a:r>
              <a:rPr dirty="0" sz="1300" spc="15">
                <a:latin typeface="Courier New"/>
                <a:cs typeface="Courier New"/>
              </a:rPr>
              <a:t>UPDATE </a:t>
            </a:r>
            <a:r>
              <a:rPr dirty="0" sz="1300" spc="5">
                <a:latin typeface="Times New Roman"/>
                <a:cs typeface="Times New Roman"/>
              </a:rPr>
              <a:t>operation </a:t>
            </a:r>
            <a:r>
              <a:rPr dirty="0" sz="1300" spc="10">
                <a:latin typeface="Times New Roman"/>
                <a:cs typeface="Times New Roman"/>
              </a:rPr>
              <a:t>on each </a:t>
            </a:r>
            <a:r>
              <a:rPr dirty="0" sz="1300" spc="5">
                <a:latin typeface="Times New Roman"/>
                <a:cs typeface="Times New Roman"/>
              </a:rPr>
              <a:t>row. </a:t>
            </a:r>
            <a:r>
              <a:rPr dirty="0" sz="1300" spc="10">
                <a:latin typeface="Times New Roman"/>
                <a:cs typeface="Times New Roman"/>
              </a:rPr>
              <a:t>The </a:t>
            </a:r>
            <a:r>
              <a:rPr dirty="0" sz="1300" spc="5">
                <a:latin typeface="Times New Roman"/>
                <a:cs typeface="Times New Roman"/>
              </a:rPr>
              <a:t>trigger must  call the </a:t>
            </a:r>
            <a:r>
              <a:rPr dirty="0" sz="1300" spc="15">
                <a:latin typeface="Courier New"/>
                <a:cs typeface="Courier New"/>
              </a:rPr>
              <a:t>CHECK_SALARY</a:t>
            </a:r>
            <a:r>
              <a:rPr dirty="0" sz="1300" spc="-375">
                <a:latin typeface="Courier New"/>
                <a:cs typeface="Courier New"/>
              </a:rPr>
              <a:t> </a:t>
            </a:r>
            <a:r>
              <a:rPr dirty="0" sz="1300" spc="5">
                <a:latin typeface="Times New Roman"/>
                <a:cs typeface="Times New Roman"/>
              </a:rPr>
              <a:t>procedure to carry out the business logic. </a:t>
            </a:r>
            <a:r>
              <a:rPr dirty="0" sz="1300" spc="10">
                <a:latin typeface="Times New Roman"/>
                <a:cs typeface="Times New Roman"/>
              </a:rPr>
              <a:t>The </a:t>
            </a:r>
            <a:r>
              <a:rPr dirty="0" sz="1300" spc="5">
                <a:latin typeface="Times New Roman"/>
                <a:cs typeface="Times New Roman"/>
              </a:rPr>
              <a:t>trigger</a:t>
            </a:r>
            <a:endParaRPr sz="1300">
              <a:latin typeface="Times New Roman"/>
              <a:cs typeface="Times New Roman"/>
            </a:endParaRPr>
          </a:p>
          <a:p>
            <a:pPr marL="892810">
              <a:lnSpc>
                <a:spcPts val="1405"/>
              </a:lnSpc>
            </a:pPr>
            <a:r>
              <a:rPr dirty="0" sz="1300">
                <a:latin typeface="Times New Roman"/>
                <a:cs typeface="Times New Roman"/>
              </a:rPr>
              <a:t>should </a:t>
            </a:r>
            <a:r>
              <a:rPr dirty="0" sz="1300" spc="5">
                <a:latin typeface="Times New Roman"/>
                <a:cs typeface="Times New Roman"/>
              </a:rPr>
              <a:t>pass the </a:t>
            </a:r>
            <a:r>
              <a:rPr dirty="0" sz="1300" spc="10">
                <a:latin typeface="Times New Roman"/>
                <a:cs typeface="Times New Roman"/>
              </a:rPr>
              <a:t>new </a:t>
            </a:r>
            <a:r>
              <a:rPr dirty="0" sz="1300" spc="5">
                <a:latin typeface="Times New Roman"/>
                <a:cs typeface="Times New Roman"/>
              </a:rPr>
              <a:t>job </a:t>
            </a:r>
            <a:r>
              <a:rPr dirty="0" sz="1300" spc="10">
                <a:latin typeface="Times New Roman"/>
                <a:cs typeface="Times New Roman"/>
              </a:rPr>
              <a:t>ID </a:t>
            </a:r>
            <a:r>
              <a:rPr dirty="0" sz="1300" spc="5">
                <a:latin typeface="Times New Roman"/>
                <a:cs typeface="Times New Roman"/>
              </a:rPr>
              <a:t>and salary to the procedure</a:t>
            </a:r>
            <a:r>
              <a:rPr dirty="0" sz="1300" spc="50">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marL="515620" indent="-252095">
              <a:lnSpc>
                <a:spcPts val="1385"/>
              </a:lnSpc>
              <a:buAutoNum type="arabicPeriod" startAt="2"/>
              <a:tabLst>
                <a:tab pos="516255" algn="l"/>
              </a:tabLst>
            </a:pPr>
            <a:r>
              <a:rPr dirty="0" sz="1300" spc="5">
                <a:latin typeface="Times New Roman"/>
                <a:cs typeface="Times New Roman"/>
              </a:rPr>
              <a:t>Test the </a:t>
            </a:r>
            <a:r>
              <a:rPr dirty="0" sz="1300" spc="15">
                <a:latin typeface="Courier New"/>
                <a:cs typeface="Courier New"/>
              </a:rPr>
              <a:t>CHECK_SAL_TRG</a:t>
            </a:r>
            <a:r>
              <a:rPr dirty="0" sz="1300" spc="-450">
                <a:latin typeface="Courier New"/>
                <a:cs typeface="Courier New"/>
              </a:rPr>
              <a:t> </a:t>
            </a:r>
            <a:r>
              <a:rPr dirty="0" sz="1300" spc="5">
                <a:latin typeface="Times New Roman"/>
                <a:cs typeface="Times New Roman"/>
              </a:rPr>
              <a:t>using the following cases:</a:t>
            </a:r>
            <a:endParaRPr sz="1300">
              <a:latin typeface="Times New Roman"/>
              <a:cs typeface="Times New Roman"/>
            </a:endParaRPr>
          </a:p>
          <a:p>
            <a:pPr lvl="1" marL="892810" marR="64135" indent="-251460">
              <a:lnSpc>
                <a:spcPts val="1500"/>
              </a:lnSpc>
              <a:spcBef>
                <a:spcPts val="50"/>
              </a:spcBef>
              <a:buAutoNum type="alphaLcPeriod"/>
              <a:tabLst>
                <a:tab pos="892175" algn="l"/>
                <a:tab pos="892810" algn="l"/>
              </a:tabLst>
            </a:pPr>
            <a:r>
              <a:rPr dirty="0" sz="1300" spc="5">
                <a:latin typeface="Times New Roman"/>
                <a:cs typeface="Times New Roman"/>
              </a:rPr>
              <a:t>Using your </a:t>
            </a:r>
            <a:r>
              <a:rPr dirty="0" sz="1300" spc="15">
                <a:latin typeface="Courier New"/>
                <a:cs typeface="Courier New"/>
              </a:rPr>
              <a:t>EMP_PKG.ADD_EMPLOYEE</a:t>
            </a:r>
            <a:r>
              <a:rPr dirty="0" sz="1300" spc="-420">
                <a:latin typeface="Courier New"/>
                <a:cs typeface="Courier New"/>
              </a:rPr>
              <a:t> </a:t>
            </a:r>
            <a:r>
              <a:rPr dirty="0" sz="1300" spc="5">
                <a:latin typeface="Times New Roman"/>
                <a:cs typeface="Times New Roman"/>
              </a:rPr>
              <a:t>procedure, add employee </a:t>
            </a:r>
            <a:r>
              <a:rPr dirty="0" sz="1300" spc="15">
                <a:latin typeface="Courier New"/>
                <a:cs typeface="Courier New"/>
              </a:rPr>
              <a:t>Eleanor  Beh</a:t>
            </a:r>
            <a:r>
              <a:rPr dirty="0" sz="1300" spc="-455">
                <a:latin typeface="Courier New"/>
                <a:cs typeface="Courier New"/>
              </a:rPr>
              <a:t> </a:t>
            </a:r>
            <a:r>
              <a:rPr dirty="0" sz="1300" spc="5">
                <a:latin typeface="Times New Roman"/>
                <a:cs typeface="Times New Roman"/>
              </a:rPr>
              <a:t>to department 30. </a:t>
            </a:r>
            <a:r>
              <a:rPr dirty="0" sz="1300" spc="10">
                <a:latin typeface="Times New Roman"/>
                <a:cs typeface="Times New Roman"/>
              </a:rPr>
              <a:t>What </a:t>
            </a:r>
            <a:r>
              <a:rPr dirty="0" sz="1300" spc="5">
                <a:latin typeface="Times New Roman"/>
                <a:cs typeface="Times New Roman"/>
              </a:rPr>
              <a:t>happens and </a:t>
            </a:r>
            <a:r>
              <a:rPr dirty="0" sz="1300" spc="10">
                <a:latin typeface="Times New Roman"/>
                <a:cs typeface="Times New Roman"/>
              </a:rPr>
              <a:t>why?</a:t>
            </a:r>
            <a:endParaRPr sz="1300">
              <a:latin typeface="Times New Roman"/>
              <a:cs typeface="Times New Roman"/>
            </a:endParaRPr>
          </a:p>
          <a:p>
            <a:pPr lvl="1" marL="892810" marR="201295" indent="-251460">
              <a:lnSpc>
                <a:spcPts val="1340"/>
              </a:lnSpc>
              <a:spcBef>
                <a:spcPts val="145"/>
              </a:spcBef>
              <a:buAutoNum type="alphaLcPeriod"/>
              <a:tabLst>
                <a:tab pos="893444" algn="l"/>
              </a:tabLst>
            </a:pPr>
            <a:r>
              <a:rPr dirty="0" sz="1300" spc="5">
                <a:latin typeface="Times New Roman"/>
                <a:cs typeface="Times New Roman"/>
              </a:rPr>
              <a:t>Update the salary of </a:t>
            </a:r>
            <a:r>
              <a:rPr dirty="0" sz="1300" spc="10">
                <a:latin typeface="Times New Roman"/>
                <a:cs typeface="Times New Roman"/>
              </a:rPr>
              <a:t>employee 115 </a:t>
            </a:r>
            <a:r>
              <a:rPr dirty="0" sz="1300" spc="5">
                <a:latin typeface="Times New Roman"/>
                <a:cs typeface="Times New Roman"/>
              </a:rPr>
              <a:t>to $2,000. In a separate update operation,  change the employee job </a:t>
            </a:r>
            <a:r>
              <a:rPr dirty="0" sz="1300" spc="10">
                <a:latin typeface="Times New Roman"/>
                <a:cs typeface="Times New Roman"/>
              </a:rPr>
              <a:t>ID </a:t>
            </a:r>
            <a:r>
              <a:rPr dirty="0" sz="1300" spc="5">
                <a:latin typeface="Times New Roman"/>
                <a:cs typeface="Times New Roman"/>
              </a:rPr>
              <a:t>to </a:t>
            </a:r>
            <a:r>
              <a:rPr dirty="0" sz="1300" spc="10">
                <a:latin typeface="Courier New"/>
                <a:cs typeface="Courier New"/>
              </a:rPr>
              <a:t>HR_REP</a:t>
            </a:r>
            <a:r>
              <a:rPr dirty="0" sz="1300" spc="10">
                <a:latin typeface="Times New Roman"/>
                <a:cs typeface="Times New Roman"/>
              </a:rPr>
              <a:t>. What </a:t>
            </a:r>
            <a:r>
              <a:rPr dirty="0" sz="1300" spc="5">
                <a:latin typeface="Times New Roman"/>
                <a:cs typeface="Times New Roman"/>
              </a:rPr>
              <a:t>happens in each</a:t>
            </a:r>
            <a:r>
              <a:rPr dirty="0" sz="1300" spc="30">
                <a:latin typeface="Times New Roman"/>
                <a:cs typeface="Times New Roman"/>
              </a:rPr>
              <a:t> </a:t>
            </a:r>
            <a:r>
              <a:rPr dirty="0" sz="1300" spc="5">
                <a:latin typeface="Times New Roman"/>
                <a:cs typeface="Times New Roman"/>
              </a:rPr>
              <a:t>case?</a:t>
            </a:r>
            <a:endParaRPr sz="1300">
              <a:latin typeface="Times New Roman"/>
              <a:cs typeface="Times New Roman"/>
            </a:endParaRPr>
          </a:p>
          <a:p>
            <a:pPr lvl="1" marL="892810" indent="-252095">
              <a:lnSpc>
                <a:spcPts val="1470"/>
              </a:lnSpc>
              <a:spcBef>
                <a:spcPts val="70"/>
              </a:spcBef>
              <a:buAutoNum type="alphaLcPeriod"/>
              <a:tabLst>
                <a:tab pos="892810" algn="l"/>
                <a:tab pos="893444" algn="l"/>
              </a:tabLst>
            </a:pPr>
            <a:r>
              <a:rPr dirty="0" sz="1300" spc="5">
                <a:latin typeface="Times New Roman"/>
                <a:cs typeface="Times New Roman"/>
              </a:rPr>
              <a:t>Update the salary of employee </a:t>
            </a:r>
            <a:r>
              <a:rPr dirty="0" sz="1300" spc="10">
                <a:latin typeface="Times New Roman"/>
                <a:cs typeface="Times New Roman"/>
              </a:rPr>
              <a:t>115 </a:t>
            </a:r>
            <a:r>
              <a:rPr dirty="0" sz="1300" spc="5">
                <a:latin typeface="Times New Roman"/>
                <a:cs typeface="Times New Roman"/>
              </a:rPr>
              <a:t>to $2,800. </a:t>
            </a:r>
            <a:r>
              <a:rPr dirty="0" sz="1300" spc="10">
                <a:latin typeface="Times New Roman"/>
                <a:cs typeface="Times New Roman"/>
              </a:rPr>
              <a:t>What</a:t>
            </a:r>
            <a:r>
              <a:rPr dirty="0" sz="1300" spc="30">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marL="515620" marR="318135" indent="-252095">
              <a:lnSpc>
                <a:spcPts val="1510"/>
              </a:lnSpc>
              <a:buAutoNum type="arabicPeriod" startAt="2"/>
              <a:tabLst>
                <a:tab pos="516255" algn="l"/>
              </a:tabLst>
            </a:pPr>
            <a:r>
              <a:rPr dirty="0" sz="1300" spc="5">
                <a:latin typeface="Times New Roman"/>
                <a:cs typeface="Times New Roman"/>
              </a:rPr>
              <a:t>Update the </a:t>
            </a:r>
            <a:r>
              <a:rPr dirty="0" sz="1300" spc="15">
                <a:latin typeface="Courier New"/>
                <a:cs typeface="Courier New"/>
              </a:rPr>
              <a:t>CHECK_SALARY_TRG</a:t>
            </a:r>
            <a:r>
              <a:rPr dirty="0" sz="1300" spc="-395">
                <a:latin typeface="Courier New"/>
                <a:cs typeface="Courier New"/>
              </a:rPr>
              <a:t> </a:t>
            </a:r>
            <a:r>
              <a:rPr dirty="0" sz="1300" spc="5">
                <a:latin typeface="Times New Roman"/>
                <a:cs typeface="Times New Roman"/>
              </a:rPr>
              <a:t>trigger to fire only </a:t>
            </a:r>
            <a:r>
              <a:rPr dirty="0" sz="1300" spc="10">
                <a:latin typeface="Times New Roman"/>
                <a:cs typeface="Times New Roman"/>
              </a:rPr>
              <a:t>when </a:t>
            </a:r>
            <a:r>
              <a:rPr dirty="0" sz="1300" spc="5">
                <a:latin typeface="Times New Roman"/>
                <a:cs typeface="Times New Roman"/>
              </a:rPr>
              <a:t>the job </a:t>
            </a:r>
            <a:r>
              <a:rPr dirty="0" sz="1300" spc="10">
                <a:latin typeface="Times New Roman"/>
                <a:cs typeface="Times New Roman"/>
              </a:rPr>
              <a:t>ID </a:t>
            </a:r>
            <a:r>
              <a:rPr dirty="0" sz="1300" spc="5">
                <a:latin typeface="Times New Roman"/>
                <a:cs typeface="Times New Roman"/>
              </a:rPr>
              <a:t>or salary  values have actually changed.</a:t>
            </a:r>
            <a:endParaRPr sz="1300">
              <a:latin typeface="Times New Roman"/>
              <a:cs typeface="Times New Roman"/>
            </a:endParaRPr>
          </a:p>
          <a:p>
            <a:pPr lvl="1" marL="892810" indent="-252095">
              <a:lnSpc>
                <a:spcPts val="1345"/>
              </a:lnSpc>
              <a:buAutoNum type="alphaLcPeriod"/>
              <a:tabLst>
                <a:tab pos="892810" algn="l"/>
                <a:tab pos="893444" algn="l"/>
              </a:tabLst>
            </a:pPr>
            <a:r>
              <a:rPr dirty="0" sz="1300" spc="5">
                <a:latin typeface="Times New Roman"/>
                <a:cs typeface="Times New Roman"/>
              </a:rPr>
              <a:t>Implement the business rule using a </a:t>
            </a:r>
            <a:r>
              <a:rPr dirty="0" sz="1300" spc="15">
                <a:latin typeface="Courier New"/>
                <a:cs typeface="Courier New"/>
              </a:rPr>
              <a:t>WHEN</a:t>
            </a:r>
            <a:r>
              <a:rPr dirty="0" sz="1300" spc="-405">
                <a:latin typeface="Courier New"/>
                <a:cs typeface="Courier New"/>
              </a:rPr>
              <a:t> </a:t>
            </a:r>
            <a:r>
              <a:rPr dirty="0" sz="1300" spc="5">
                <a:latin typeface="Times New Roman"/>
                <a:cs typeface="Times New Roman"/>
              </a:rPr>
              <a:t>clause to check whether the</a:t>
            </a:r>
            <a:endParaRPr sz="1300">
              <a:latin typeface="Times New Roman"/>
              <a:cs typeface="Times New Roman"/>
            </a:endParaRPr>
          </a:p>
          <a:p>
            <a:pPr marL="892810">
              <a:lnSpc>
                <a:spcPts val="1500"/>
              </a:lnSpc>
            </a:pPr>
            <a:r>
              <a:rPr dirty="0" sz="1300" spc="10">
                <a:latin typeface="Courier New"/>
                <a:cs typeface="Courier New"/>
              </a:rPr>
              <a:t>JOB_ID</a:t>
            </a:r>
            <a:r>
              <a:rPr dirty="0" sz="1300" spc="-459">
                <a:latin typeface="Courier New"/>
                <a:cs typeface="Courier New"/>
              </a:rPr>
              <a:t> </a:t>
            </a:r>
            <a:r>
              <a:rPr dirty="0" sz="1300" spc="10">
                <a:latin typeface="Times New Roman"/>
                <a:cs typeface="Times New Roman"/>
              </a:rPr>
              <a:t>or</a:t>
            </a:r>
            <a:r>
              <a:rPr dirty="0" sz="1300">
                <a:latin typeface="Times New Roman"/>
                <a:cs typeface="Times New Roman"/>
              </a:rPr>
              <a:t> </a:t>
            </a:r>
            <a:r>
              <a:rPr dirty="0" sz="1300" spc="15">
                <a:latin typeface="Courier New"/>
                <a:cs typeface="Courier New"/>
              </a:rPr>
              <a:t>SALARY</a:t>
            </a:r>
            <a:r>
              <a:rPr dirty="0" sz="1300" spc="-445">
                <a:latin typeface="Courier New"/>
                <a:cs typeface="Courier New"/>
              </a:rPr>
              <a:t> </a:t>
            </a:r>
            <a:r>
              <a:rPr dirty="0" sz="1300" spc="5">
                <a:latin typeface="Times New Roman"/>
                <a:cs typeface="Times New Roman"/>
              </a:rPr>
              <a:t>values have changed.</a:t>
            </a:r>
            <a:endParaRPr sz="1300">
              <a:latin typeface="Times New Roman"/>
              <a:cs typeface="Times New Roman"/>
            </a:endParaRPr>
          </a:p>
          <a:p>
            <a:pPr marL="892810">
              <a:lnSpc>
                <a:spcPts val="1495"/>
              </a:lnSpc>
            </a:pPr>
            <a:r>
              <a:rPr dirty="0" sz="1300" spc="5" b="1">
                <a:latin typeface="Times New Roman"/>
                <a:cs typeface="Times New Roman"/>
              </a:rPr>
              <a:t>Note: </a:t>
            </a:r>
            <a:r>
              <a:rPr dirty="0" sz="1300" spc="10">
                <a:latin typeface="Times New Roman"/>
                <a:cs typeface="Times New Roman"/>
              </a:rPr>
              <a:t>Make </a:t>
            </a:r>
            <a:r>
              <a:rPr dirty="0" sz="1300" spc="5">
                <a:latin typeface="Times New Roman"/>
                <a:cs typeface="Times New Roman"/>
              </a:rPr>
              <a:t>sure that the condition handles the </a:t>
            </a:r>
            <a:r>
              <a:rPr dirty="0" sz="1300" spc="15">
                <a:latin typeface="Courier New"/>
                <a:cs typeface="Courier New"/>
              </a:rPr>
              <a:t>NULL</a:t>
            </a:r>
            <a:r>
              <a:rPr dirty="0" sz="1300" spc="-440">
                <a:latin typeface="Courier New"/>
                <a:cs typeface="Courier New"/>
              </a:rPr>
              <a:t> </a:t>
            </a:r>
            <a:r>
              <a:rPr dirty="0" sz="1300" spc="5">
                <a:latin typeface="Times New Roman"/>
                <a:cs typeface="Times New Roman"/>
              </a:rPr>
              <a:t>in the</a:t>
            </a:r>
            <a:endParaRPr sz="1300">
              <a:latin typeface="Times New Roman"/>
              <a:cs typeface="Times New Roman"/>
            </a:endParaRPr>
          </a:p>
          <a:p>
            <a:pPr marL="892810" marR="26670" indent="-635">
              <a:lnSpc>
                <a:spcPts val="1570"/>
              </a:lnSpc>
              <a:spcBef>
                <a:spcPts val="10"/>
              </a:spcBef>
            </a:pPr>
            <a:r>
              <a:rPr dirty="0" sz="1300" spc="15">
                <a:latin typeface="Courier New"/>
                <a:cs typeface="Courier New"/>
              </a:rPr>
              <a:t>OLD.column_name</a:t>
            </a:r>
            <a:r>
              <a:rPr dirty="0" sz="1300" spc="-445">
                <a:latin typeface="Courier New"/>
                <a:cs typeface="Courier New"/>
              </a:rPr>
              <a:t> </a:t>
            </a:r>
            <a:r>
              <a:rPr dirty="0" sz="1300" spc="10">
                <a:latin typeface="Times New Roman"/>
                <a:cs typeface="Times New Roman"/>
              </a:rPr>
              <a:t>values </a:t>
            </a:r>
            <a:r>
              <a:rPr dirty="0" sz="1300" spc="5">
                <a:latin typeface="Times New Roman"/>
                <a:cs typeface="Times New Roman"/>
              </a:rPr>
              <a:t>if</a:t>
            </a:r>
            <a:r>
              <a:rPr dirty="0" sz="1300" spc="15">
                <a:latin typeface="Times New Roman"/>
                <a:cs typeface="Times New Roman"/>
              </a:rPr>
              <a:t> </a:t>
            </a:r>
            <a:r>
              <a:rPr dirty="0" sz="1300" spc="5">
                <a:latin typeface="Times New Roman"/>
                <a:cs typeface="Times New Roman"/>
              </a:rPr>
              <a:t>an </a:t>
            </a:r>
            <a:r>
              <a:rPr dirty="0" sz="1300" spc="15">
                <a:latin typeface="Courier New"/>
                <a:cs typeface="Courier New"/>
              </a:rPr>
              <a:t>INSERT</a:t>
            </a:r>
            <a:r>
              <a:rPr dirty="0" sz="1300" spc="-445">
                <a:latin typeface="Courier New"/>
                <a:cs typeface="Courier New"/>
              </a:rPr>
              <a:t> </a:t>
            </a:r>
            <a:r>
              <a:rPr dirty="0" sz="1300" spc="5">
                <a:latin typeface="Times New Roman"/>
                <a:cs typeface="Times New Roman"/>
              </a:rPr>
              <a:t>operation</a:t>
            </a:r>
            <a:r>
              <a:rPr dirty="0" sz="1300" spc="15">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performed;</a:t>
            </a:r>
            <a:r>
              <a:rPr dirty="0" sz="1300" spc="15">
                <a:latin typeface="Times New Roman"/>
                <a:cs typeface="Times New Roman"/>
              </a:rPr>
              <a:t> </a:t>
            </a:r>
            <a:r>
              <a:rPr dirty="0" sz="1300" spc="5">
                <a:latin typeface="Times New Roman"/>
                <a:cs typeface="Times New Roman"/>
              </a:rPr>
              <a:t>otherwise,  an insert operation will</a:t>
            </a:r>
            <a:r>
              <a:rPr dirty="0" sz="1300">
                <a:latin typeface="Times New Roman"/>
                <a:cs typeface="Times New Roman"/>
              </a:rPr>
              <a:t> </a:t>
            </a:r>
            <a:r>
              <a:rPr dirty="0" sz="1300" spc="5">
                <a:latin typeface="Times New Roman"/>
                <a:cs typeface="Times New Roman"/>
              </a:rPr>
              <a:t>fail.</a:t>
            </a:r>
            <a:endParaRPr sz="1300">
              <a:latin typeface="Times New Roman"/>
              <a:cs typeface="Times New Roman"/>
            </a:endParaRPr>
          </a:p>
          <a:p>
            <a:pPr lvl="1" marL="892810" indent="-252095">
              <a:lnSpc>
                <a:spcPts val="1345"/>
              </a:lnSpc>
              <a:buAutoNum type="alphaLcPeriod" startAt="2"/>
              <a:tabLst>
                <a:tab pos="893444" algn="l"/>
              </a:tabLst>
            </a:pPr>
            <a:r>
              <a:rPr dirty="0" sz="1300" spc="5">
                <a:latin typeface="Times New Roman"/>
                <a:cs typeface="Times New Roman"/>
              </a:rPr>
              <a:t>Test the trigger </a:t>
            </a:r>
            <a:r>
              <a:rPr dirty="0" sz="1300" spc="10">
                <a:latin typeface="Times New Roman"/>
                <a:cs typeface="Times New Roman"/>
              </a:rPr>
              <a:t>by </a:t>
            </a:r>
            <a:r>
              <a:rPr dirty="0" sz="1300" spc="5">
                <a:latin typeface="Times New Roman"/>
                <a:cs typeface="Times New Roman"/>
              </a:rPr>
              <a:t>executing the </a:t>
            </a:r>
            <a:r>
              <a:rPr dirty="0" sz="1300" spc="15">
                <a:latin typeface="Courier New"/>
                <a:cs typeface="Courier New"/>
              </a:rPr>
              <a:t>EMP_PKG.ADD_EMPLOYEE</a:t>
            </a:r>
            <a:r>
              <a:rPr dirty="0" sz="1300" spc="-395">
                <a:latin typeface="Courier New"/>
                <a:cs typeface="Courier New"/>
              </a:rPr>
              <a:t> </a:t>
            </a:r>
            <a:r>
              <a:rPr dirty="0" sz="1300" spc="5">
                <a:latin typeface="Times New Roman"/>
                <a:cs typeface="Times New Roman"/>
              </a:rPr>
              <a:t>procedure with</a:t>
            </a:r>
            <a:endParaRPr sz="1300">
              <a:latin typeface="Times New Roman"/>
              <a:cs typeface="Times New Roman"/>
            </a:endParaRPr>
          </a:p>
          <a:p>
            <a:pPr marL="892810" marR="367030">
              <a:lnSpc>
                <a:spcPts val="1500"/>
              </a:lnSpc>
              <a:spcBef>
                <a:spcPts val="70"/>
              </a:spcBef>
            </a:pPr>
            <a:r>
              <a:rPr dirty="0" sz="1300" spc="5">
                <a:latin typeface="Times New Roman"/>
                <a:cs typeface="Times New Roman"/>
              </a:rPr>
              <a:t>the following </a:t>
            </a:r>
            <a:r>
              <a:rPr dirty="0" sz="1300" spc="10">
                <a:latin typeface="Times New Roman"/>
                <a:cs typeface="Times New Roman"/>
              </a:rPr>
              <a:t>parameter </a:t>
            </a:r>
            <a:r>
              <a:rPr dirty="0" sz="1300" spc="5">
                <a:latin typeface="Times New Roman"/>
                <a:cs typeface="Times New Roman"/>
              </a:rPr>
              <a:t>values: </a:t>
            </a:r>
            <a:r>
              <a:rPr dirty="0" sz="1300" spc="10">
                <a:latin typeface="Courier New"/>
                <a:cs typeface="Courier New"/>
              </a:rPr>
              <a:t>first_name='Eleanor', last  </a:t>
            </a:r>
            <a:r>
              <a:rPr dirty="0" sz="1300" spc="15">
                <a:latin typeface="Courier New"/>
                <a:cs typeface="Courier New"/>
              </a:rPr>
              <a:t>name='Beh', email='EBEH', job='IT_PROG',</a:t>
            </a:r>
            <a:r>
              <a:rPr dirty="0" sz="1300" spc="-30">
                <a:latin typeface="Courier New"/>
                <a:cs typeface="Courier New"/>
              </a:rPr>
              <a:t> </a:t>
            </a:r>
            <a:r>
              <a:rPr dirty="0" sz="1300" spc="15">
                <a:latin typeface="Courier New"/>
                <a:cs typeface="Courier New"/>
              </a:rPr>
              <a:t>sal=5000</a:t>
            </a:r>
            <a:r>
              <a:rPr dirty="0" sz="1300" spc="15">
                <a:latin typeface="Times New Roman"/>
                <a:cs typeface="Times New Roman"/>
              </a:rPr>
              <a:t>.</a:t>
            </a:r>
            <a:endParaRPr sz="1300">
              <a:latin typeface="Times New Roman"/>
              <a:cs typeface="Times New Roman"/>
            </a:endParaRPr>
          </a:p>
          <a:p>
            <a:pPr lvl="1" marL="892810" indent="-252095">
              <a:lnSpc>
                <a:spcPts val="1460"/>
              </a:lnSpc>
              <a:buAutoNum type="alphaLcPeriod" startAt="3"/>
              <a:tabLst>
                <a:tab pos="892810" algn="l"/>
                <a:tab pos="893444" algn="l"/>
              </a:tabLst>
            </a:pPr>
            <a:r>
              <a:rPr dirty="0" sz="1300" spc="5">
                <a:latin typeface="Times New Roman"/>
                <a:cs typeface="Times New Roman"/>
              </a:rPr>
              <a:t>Update </a:t>
            </a:r>
            <a:r>
              <a:rPr dirty="0" sz="1300" spc="10">
                <a:latin typeface="Times New Roman"/>
                <a:cs typeface="Times New Roman"/>
              </a:rPr>
              <a:t>employees </a:t>
            </a:r>
            <a:r>
              <a:rPr dirty="0" sz="1300" spc="5">
                <a:latin typeface="Times New Roman"/>
                <a:cs typeface="Times New Roman"/>
              </a:rPr>
              <a:t>with the </a:t>
            </a:r>
            <a:r>
              <a:rPr dirty="0" sz="1300" spc="15">
                <a:latin typeface="Courier New"/>
                <a:cs typeface="Courier New"/>
              </a:rPr>
              <a:t>IT_PROG</a:t>
            </a:r>
            <a:r>
              <a:rPr dirty="0" sz="1300" spc="-425">
                <a:latin typeface="Courier New"/>
                <a:cs typeface="Courier New"/>
              </a:rPr>
              <a:t> </a:t>
            </a:r>
            <a:r>
              <a:rPr dirty="0" sz="1300" spc="5">
                <a:latin typeface="Times New Roman"/>
                <a:cs typeface="Times New Roman"/>
              </a:rPr>
              <a:t>job </a:t>
            </a:r>
            <a:r>
              <a:rPr dirty="0" sz="1300" spc="10">
                <a:latin typeface="Times New Roman"/>
                <a:cs typeface="Times New Roman"/>
              </a:rPr>
              <a:t>by </a:t>
            </a:r>
            <a:r>
              <a:rPr dirty="0" sz="1300" spc="5">
                <a:latin typeface="Times New Roman"/>
                <a:cs typeface="Times New Roman"/>
              </a:rPr>
              <a:t>incrementing their salary </a:t>
            </a:r>
            <a:r>
              <a:rPr dirty="0" sz="1300" spc="10">
                <a:latin typeface="Times New Roman"/>
                <a:cs typeface="Times New Roman"/>
              </a:rPr>
              <a:t>by</a:t>
            </a:r>
            <a:endParaRPr sz="1300">
              <a:latin typeface="Times New Roman"/>
              <a:cs typeface="Times New Roman"/>
            </a:endParaRPr>
          </a:p>
          <a:p>
            <a:pPr marL="892810">
              <a:lnSpc>
                <a:spcPts val="1495"/>
              </a:lnSpc>
              <a:spcBef>
                <a:spcPts val="10"/>
              </a:spcBef>
            </a:pPr>
            <a:r>
              <a:rPr dirty="0" sz="1300" spc="5">
                <a:latin typeface="Times New Roman"/>
                <a:cs typeface="Times New Roman"/>
              </a:rPr>
              <a:t>$2,000. </a:t>
            </a:r>
            <a:r>
              <a:rPr dirty="0" sz="1300" spc="10">
                <a:latin typeface="Times New Roman"/>
                <a:cs typeface="Times New Roman"/>
              </a:rPr>
              <a:t>What</a:t>
            </a:r>
            <a:r>
              <a:rPr dirty="0" sz="1300">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lvl="1" marL="892810" indent="-252095">
              <a:lnSpc>
                <a:spcPts val="1465"/>
              </a:lnSpc>
              <a:buAutoNum type="alphaLcPeriod" startAt="4"/>
              <a:tabLst>
                <a:tab pos="893444" algn="l"/>
              </a:tabLst>
            </a:pPr>
            <a:r>
              <a:rPr dirty="0" sz="1300" spc="5">
                <a:latin typeface="Times New Roman"/>
                <a:cs typeface="Times New Roman"/>
              </a:rPr>
              <a:t>Update the salary to $9,000 for </a:t>
            </a:r>
            <a:r>
              <a:rPr dirty="0" sz="1300" spc="15">
                <a:latin typeface="Courier New"/>
                <a:cs typeface="Courier New"/>
              </a:rPr>
              <a:t>Eleanor</a:t>
            </a:r>
            <a:r>
              <a:rPr dirty="0" sz="1300" spc="-445">
                <a:latin typeface="Courier New"/>
                <a:cs typeface="Courier New"/>
              </a:rPr>
              <a:t> </a:t>
            </a:r>
            <a:r>
              <a:rPr dirty="0" sz="1300" spc="10">
                <a:latin typeface="Courier New"/>
                <a:cs typeface="Courier New"/>
              </a:rPr>
              <a:t>Beh</a:t>
            </a:r>
            <a:r>
              <a:rPr dirty="0" sz="1300" spc="10">
                <a:latin typeface="Times New Roman"/>
                <a:cs typeface="Times New Roman"/>
              </a:rPr>
              <a:t>.</a:t>
            </a:r>
            <a:endParaRPr sz="1300">
              <a:latin typeface="Times New Roman"/>
              <a:cs typeface="Times New Roman"/>
            </a:endParaRPr>
          </a:p>
          <a:p>
            <a:pPr marL="892810" marR="151130">
              <a:lnSpc>
                <a:spcPts val="1570"/>
              </a:lnSpc>
              <a:spcBef>
                <a:spcPts val="10"/>
              </a:spcBef>
            </a:pPr>
            <a:r>
              <a:rPr dirty="0" sz="1300" spc="5" b="1">
                <a:latin typeface="Times New Roman"/>
                <a:cs typeface="Times New Roman"/>
              </a:rPr>
              <a:t>Hint: </a:t>
            </a:r>
            <a:r>
              <a:rPr dirty="0" sz="1300" spc="10">
                <a:latin typeface="Times New Roman"/>
                <a:cs typeface="Times New Roman"/>
              </a:rPr>
              <a:t>Use</a:t>
            </a:r>
            <a:r>
              <a:rPr dirty="0" sz="1300" spc="5">
                <a:latin typeface="Times New Roman"/>
                <a:cs typeface="Times New Roman"/>
              </a:rPr>
              <a:t> an</a:t>
            </a:r>
            <a:r>
              <a:rPr dirty="0" sz="1300" spc="10">
                <a:latin typeface="Times New Roman"/>
                <a:cs typeface="Times New Roman"/>
              </a:rPr>
              <a:t> </a:t>
            </a:r>
            <a:r>
              <a:rPr dirty="0" sz="1300" spc="15">
                <a:latin typeface="Courier New"/>
                <a:cs typeface="Courier New"/>
              </a:rPr>
              <a:t>UPDATE</a:t>
            </a:r>
            <a:r>
              <a:rPr dirty="0" sz="1300" spc="-450">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subquery</a:t>
            </a:r>
            <a:r>
              <a:rPr dirty="0" sz="1300" spc="15">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WHERE</a:t>
            </a:r>
            <a:r>
              <a:rPr dirty="0" sz="1300" spc="-440">
                <a:latin typeface="Courier New"/>
                <a:cs typeface="Courier New"/>
              </a:rPr>
              <a:t> </a:t>
            </a:r>
            <a:r>
              <a:rPr dirty="0" sz="1300" spc="5">
                <a:latin typeface="Times New Roman"/>
                <a:cs typeface="Times New Roman"/>
              </a:rPr>
              <a:t>clause.</a:t>
            </a:r>
            <a:r>
              <a:rPr dirty="0" sz="1300" spc="10">
                <a:latin typeface="Times New Roman"/>
                <a:cs typeface="Times New Roman"/>
              </a:rPr>
              <a:t> What  </a:t>
            </a:r>
            <a:r>
              <a:rPr dirty="0" sz="1300" spc="5">
                <a:latin typeface="Times New Roman"/>
                <a:cs typeface="Times New Roman"/>
              </a:rPr>
              <a:t>happens?</a:t>
            </a:r>
            <a:endParaRPr sz="1300">
              <a:latin typeface="Times New Roman"/>
              <a:cs typeface="Times New Roman"/>
            </a:endParaRPr>
          </a:p>
          <a:p>
            <a:pPr lvl="1" marL="892175" indent="-251460">
              <a:lnSpc>
                <a:spcPts val="1385"/>
              </a:lnSpc>
              <a:buAutoNum type="alphaLcPeriod" startAt="5"/>
              <a:tabLst>
                <a:tab pos="892175" algn="l"/>
                <a:tab pos="892810" algn="l"/>
              </a:tabLst>
            </a:pPr>
            <a:r>
              <a:rPr dirty="0" sz="1300" spc="10">
                <a:latin typeface="Times New Roman"/>
                <a:cs typeface="Times New Roman"/>
              </a:rPr>
              <a:t>Change</a:t>
            </a:r>
            <a:r>
              <a:rPr dirty="0" sz="1300" spc="5">
                <a:latin typeface="Times New Roman"/>
                <a:cs typeface="Times New Roman"/>
              </a:rPr>
              <a:t> the</a:t>
            </a:r>
            <a:r>
              <a:rPr dirty="0" sz="1300" spc="15">
                <a:latin typeface="Times New Roman"/>
                <a:cs typeface="Times New Roman"/>
              </a:rPr>
              <a:t> </a:t>
            </a:r>
            <a:r>
              <a:rPr dirty="0" sz="1300" spc="5">
                <a:latin typeface="Times New Roman"/>
                <a:cs typeface="Times New Roman"/>
              </a:rPr>
              <a:t>job of</a:t>
            </a:r>
            <a:r>
              <a:rPr dirty="0" sz="1300" spc="-5">
                <a:latin typeface="Times New Roman"/>
                <a:cs typeface="Times New Roman"/>
              </a:rPr>
              <a:t> </a:t>
            </a:r>
            <a:r>
              <a:rPr dirty="0" sz="1300" spc="15">
                <a:latin typeface="Courier New"/>
                <a:cs typeface="Courier New"/>
              </a:rPr>
              <a:t>Eleanor Beh</a:t>
            </a:r>
            <a:r>
              <a:rPr dirty="0" sz="1300" spc="-445">
                <a:latin typeface="Courier New"/>
                <a:cs typeface="Courier New"/>
              </a:rPr>
              <a:t> </a:t>
            </a:r>
            <a:r>
              <a:rPr dirty="0" sz="1300" spc="5">
                <a:latin typeface="Times New Roman"/>
                <a:cs typeface="Times New Roman"/>
              </a:rPr>
              <a:t>to</a:t>
            </a:r>
            <a:r>
              <a:rPr dirty="0" sz="1300" spc="10">
                <a:latin typeface="Times New Roman"/>
                <a:cs typeface="Times New Roman"/>
              </a:rPr>
              <a:t> </a:t>
            </a:r>
            <a:r>
              <a:rPr dirty="0" sz="1300" spc="15">
                <a:latin typeface="Courier New"/>
                <a:cs typeface="Courier New"/>
              </a:rPr>
              <a:t>ST_MAN</a:t>
            </a:r>
            <a:r>
              <a:rPr dirty="0" sz="1300" spc="-455">
                <a:latin typeface="Courier New"/>
                <a:cs typeface="Courier New"/>
              </a:rPr>
              <a:t> </a:t>
            </a:r>
            <a:r>
              <a:rPr dirty="0" sz="1300" spc="5">
                <a:latin typeface="Times New Roman"/>
                <a:cs typeface="Times New Roman"/>
              </a:rPr>
              <a:t>using another</a:t>
            </a:r>
            <a:r>
              <a:rPr dirty="0" sz="1300" spc="10">
                <a:latin typeface="Times New Roman"/>
                <a:cs typeface="Times New Roman"/>
              </a:rPr>
              <a:t> </a:t>
            </a:r>
            <a:r>
              <a:rPr dirty="0" sz="1300" spc="15">
                <a:latin typeface="Courier New"/>
                <a:cs typeface="Courier New"/>
              </a:rPr>
              <a:t>UPDATE</a:t>
            </a:r>
            <a:endParaRPr sz="1300">
              <a:latin typeface="Courier New"/>
              <a:cs typeface="Courier New"/>
            </a:endParaRPr>
          </a:p>
          <a:p>
            <a:pPr marL="892175">
              <a:lnSpc>
                <a:spcPts val="1500"/>
              </a:lnSpc>
              <a:spcBef>
                <a:spcPts val="15"/>
              </a:spcBef>
            </a:pPr>
            <a:r>
              <a:rPr dirty="0" sz="1300" spc="5">
                <a:latin typeface="Times New Roman"/>
                <a:cs typeface="Times New Roman"/>
              </a:rPr>
              <a:t>statement with a subquery. </a:t>
            </a:r>
            <a:r>
              <a:rPr dirty="0" sz="1300" spc="10">
                <a:latin typeface="Times New Roman"/>
                <a:cs typeface="Times New Roman"/>
              </a:rPr>
              <a:t>What </a:t>
            </a:r>
            <a:r>
              <a:rPr dirty="0" sz="1300" spc="5">
                <a:latin typeface="Times New Roman"/>
                <a:cs typeface="Times New Roman"/>
              </a:rPr>
              <a:t>happens?</a:t>
            </a:r>
            <a:endParaRPr sz="1300">
              <a:latin typeface="Times New Roman"/>
              <a:cs typeface="Times New Roman"/>
            </a:endParaRPr>
          </a:p>
          <a:p>
            <a:pPr marL="514984" indent="-252095">
              <a:lnSpc>
                <a:spcPts val="1430"/>
              </a:lnSpc>
              <a:buAutoNum type="arabicPeriod" startAt="4"/>
              <a:tabLst>
                <a:tab pos="515620" algn="l"/>
              </a:tabLst>
            </a:pPr>
            <a:r>
              <a:rPr dirty="0" sz="1300" spc="10">
                <a:latin typeface="Times New Roman"/>
                <a:cs typeface="Times New Roman"/>
              </a:rPr>
              <a:t>You </a:t>
            </a:r>
            <a:r>
              <a:rPr dirty="0" sz="1300" spc="5">
                <a:latin typeface="Times New Roman"/>
                <a:cs typeface="Times New Roman"/>
              </a:rPr>
              <a:t>are asked to prevent employees from being </a:t>
            </a:r>
            <a:r>
              <a:rPr dirty="0" sz="1300" spc="10">
                <a:latin typeface="Times New Roman"/>
                <a:cs typeface="Times New Roman"/>
              </a:rPr>
              <a:t>deleted </a:t>
            </a:r>
            <a:r>
              <a:rPr dirty="0" sz="1300" spc="5">
                <a:latin typeface="Times New Roman"/>
                <a:cs typeface="Times New Roman"/>
              </a:rPr>
              <a:t>during business</a:t>
            </a:r>
            <a:r>
              <a:rPr dirty="0" sz="1300" spc="50">
                <a:latin typeface="Times New Roman"/>
                <a:cs typeface="Times New Roman"/>
              </a:rPr>
              <a:t> </a:t>
            </a:r>
            <a:r>
              <a:rPr dirty="0" sz="1300" spc="5">
                <a:latin typeface="Times New Roman"/>
                <a:cs typeface="Times New Roman"/>
              </a:rPr>
              <a:t>hours.</a:t>
            </a:r>
            <a:endParaRPr sz="1300">
              <a:latin typeface="Times New Roman"/>
              <a:cs typeface="Times New Roman"/>
            </a:endParaRPr>
          </a:p>
          <a:p>
            <a:pPr lvl="1" marL="892175" indent="-252095">
              <a:lnSpc>
                <a:spcPts val="1490"/>
              </a:lnSpc>
              <a:buAutoNum type="alphaLcPeriod"/>
              <a:tabLst>
                <a:tab pos="892175" algn="l"/>
                <a:tab pos="892810" algn="l"/>
              </a:tabLst>
            </a:pPr>
            <a:r>
              <a:rPr dirty="0" sz="1300" spc="5">
                <a:latin typeface="Times New Roman"/>
                <a:cs typeface="Times New Roman"/>
              </a:rPr>
              <a:t>Write</a:t>
            </a:r>
            <a:r>
              <a:rPr dirty="0" sz="1300" spc="15">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trigger</a:t>
            </a:r>
            <a:r>
              <a:rPr dirty="0" sz="1300" spc="15">
                <a:latin typeface="Times New Roman"/>
                <a:cs typeface="Times New Roman"/>
              </a:rPr>
              <a:t> </a:t>
            </a:r>
            <a:r>
              <a:rPr dirty="0" sz="1300" spc="5">
                <a:latin typeface="Times New Roman"/>
                <a:cs typeface="Times New Roman"/>
              </a:rPr>
              <a:t>called</a:t>
            </a:r>
            <a:r>
              <a:rPr dirty="0" sz="1300" spc="20">
                <a:latin typeface="Times New Roman"/>
                <a:cs typeface="Times New Roman"/>
              </a:rPr>
              <a:t> </a:t>
            </a:r>
            <a:r>
              <a:rPr dirty="0" sz="1300" spc="15">
                <a:latin typeface="Courier New"/>
                <a:cs typeface="Courier New"/>
              </a:rPr>
              <a:t>DELETE_EMP_TRG</a:t>
            </a:r>
            <a:r>
              <a:rPr dirty="0" sz="1300" spc="-445">
                <a:latin typeface="Courier New"/>
                <a:cs typeface="Courier New"/>
              </a:rPr>
              <a:t> </a:t>
            </a:r>
            <a:r>
              <a:rPr dirty="0" sz="1300" spc="10">
                <a:latin typeface="Times New Roman"/>
                <a:cs typeface="Times New Roman"/>
              </a:rPr>
              <a:t>on </a:t>
            </a:r>
            <a:r>
              <a:rPr dirty="0" sz="1300">
                <a:latin typeface="Times New Roman"/>
                <a:cs typeface="Times New Roman"/>
              </a:rPr>
              <a:t>the</a:t>
            </a:r>
            <a:r>
              <a:rPr dirty="0" sz="1300" spc="20">
                <a:latin typeface="Times New Roman"/>
                <a:cs typeface="Times New Roman"/>
              </a:rPr>
              <a:t> </a:t>
            </a:r>
            <a:r>
              <a:rPr dirty="0" sz="1300" spc="15">
                <a:latin typeface="Courier New"/>
                <a:cs typeface="Courier New"/>
              </a:rPr>
              <a:t>EMPLOYEES</a:t>
            </a:r>
            <a:r>
              <a:rPr dirty="0" sz="1300" spc="-450">
                <a:latin typeface="Courier New"/>
                <a:cs typeface="Courier New"/>
              </a:rPr>
              <a:t> </a:t>
            </a:r>
            <a:r>
              <a:rPr dirty="0" sz="1300" spc="5">
                <a:latin typeface="Times New Roman"/>
                <a:cs typeface="Times New Roman"/>
              </a:rPr>
              <a:t>table</a:t>
            </a:r>
            <a:endParaRPr sz="1300">
              <a:latin typeface="Times New Roman"/>
              <a:cs typeface="Times New Roman"/>
            </a:endParaRPr>
          </a:p>
          <a:p>
            <a:pPr marL="892175" marR="129539">
              <a:lnSpc>
                <a:spcPts val="1490"/>
              </a:lnSpc>
              <a:spcBef>
                <a:spcPts val="120"/>
              </a:spcBef>
            </a:pPr>
            <a:r>
              <a:rPr dirty="0" sz="1300" spc="5">
                <a:latin typeface="Times New Roman"/>
                <a:cs typeface="Times New Roman"/>
              </a:rPr>
              <a:t>to prevent rows from being </a:t>
            </a:r>
            <a:r>
              <a:rPr dirty="0" sz="1300" spc="10">
                <a:latin typeface="Times New Roman"/>
                <a:cs typeface="Times New Roman"/>
              </a:rPr>
              <a:t>deleted </a:t>
            </a:r>
            <a:r>
              <a:rPr dirty="0" sz="1300" spc="5">
                <a:latin typeface="Times New Roman"/>
                <a:cs typeface="Times New Roman"/>
              </a:rPr>
              <a:t>during </a:t>
            </a:r>
            <a:r>
              <a:rPr dirty="0" sz="1300" spc="10">
                <a:latin typeface="Times New Roman"/>
                <a:cs typeface="Times New Roman"/>
              </a:rPr>
              <a:t>weekday </a:t>
            </a:r>
            <a:r>
              <a:rPr dirty="0" sz="1300" spc="5">
                <a:latin typeface="Times New Roman"/>
                <a:cs typeface="Times New Roman"/>
              </a:rPr>
              <a:t>business hours, which are  from 9:00 a.m. to 6:00</a:t>
            </a:r>
            <a:r>
              <a:rPr dirty="0" sz="1300">
                <a:latin typeface="Times New Roman"/>
                <a:cs typeface="Times New Roman"/>
              </a:rPr>
              <a:t> </a:t>
            </a:r>
            <a:r>
              <a:rPr dirty="0" sz="1300" spc="5">
                <a:latin typeface="Times New Roman"/>
                <a:cs typeface="Times New Roman"/>
              </a:rPr>
              <a:t>p.m.</a:t>
            </a:r>
            <a:endParaRPr sz="1300">
              <a:latin typeface="Times New Roman"/>
              <a:cs typeface="Times New Roman"/>
            </a:endParaRPr>
          </a:p>
          <a:p>
            <a:pPr lvl="1" marL="892175" indent="-252095">
              <a:lnSpc>
                <a:spcPts val="1395"/>
              </a:lnSpc>
              <a:buAutoNum type="alphaLcPeriod" startAt="2"/>
              <a:tabLst>
                <a:tab pos="892810" algn="l"/>
              </a:tabLst>
            </a:pPr>
            <a:r>
              <a:rPr dirty="0" sz="1300" spc="10">
                <a:latin typeface="Times New Roman"/>
                <a:cs typeface="Times New Roman"/>
              </a:rPr>
              <a:t>Attempt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delete</a:t>
            </a:r>
            <a:r>
              <a:rPr dirty="0" sz="1300" spc="10">
                <a:latin typeface="Times New Roman"/>
                <a:cs typeface="Times New Roman"/>
              </a:rPr>
              <a:t> employees</a:t>
            </a:r>
            <a:r>
              <a:rPr dirty="0" sz="1300" spc="15">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10">
                <a:latin typeface="Courier New"/>
                <a:cs typeface="Courier New"/>
              </a:rPr>
              <a:t>JOB_ID</a:t>
            </a:r>
            <a:r>
              <a:rPr dirty="0" sz="1300" spc="-455">
                <a:latin typeface="Courier New"/>
                <a:cs typeface="Courier New"/>
              </a:rPr>
              <a:t> </a:t>
            </a:r>
            <a:r>
              <a:rPr dirty="0" sz="1300" spc="10">
                <a:latin typeface="Times New Roman"/>
                <a:cs typeface="Times New Roman"/>
              </a:rPr>
              <a:t>of</a:t>
            </a:r>
            <a:r>
              <a:rPr dirty="0" sz="1300" spc="5">
                <a:latin typeface="Times New Roman"/>
                <a:cs typeface="Times New Roman"/>
              </a:rPr>
              <a:t> </a:t>
            </a:r>
            <a:r>
              <a:rPr dirty="0" sz="1300" spc="15">
                <a:latin typeface="Courier New"/>
                <a:cs typeface="Courier New"/>
              </a:rPr>
              <a:t>SA_REP</a:t>
            </a:r>
            <a:r>
              <a:rPr dirty="0" sz="1300" spc="-445">
                <a:latin typeface="Courier New"/>
                <a:cs typeface="Courier New"/>
              </a:rPr>
              <a:t> </a:t>
            </a:r>
            <a:r>
              <a:rPr dirty="0" sz="1300" spc="10">
                <a:latin typeface="Times New Roman"/>
                <a:cs typeface="Times New Roman"/>
              </a:rPr>
              <a:t>who</a:t>
            </a:r>
            <a:r>
              <a:rPr dirty="0" sz="1300" spc="5">
                <a:latin typeface="Times New Roman"/>
                <a:cs typeface="Times New Roman"/>
              </a:rPr>
              <a:t> are not</a:t>
            </a:r>
            <a:r>
              <a:rPr dirty="0" sz="1300" spc="10">
                <a:latin typeface="Times New Roman"/>
                <a:cs typeface="Times New Roman"/>
              </a:rPr>
              <a:t> </a:t>
            </a:r>
            <a:r>
              <a:rPr dirty="0" sz="1300" spc="5">
                <a:latin typeface="Times New Roman"/>
                <a:cs typeface="Times New Roman"/>
              </a:rPr>
              <a:t>assigned</a:t>
            </a:r>
            <a:endParaRPr sz="1300">
              <a:latin typeface="Times New Roman"/>
              <a:cs typeface="Times New Roman"/>
            </a:endParaRPr>
          </a:p>
          <a:p>
            <a:pPr marL="892175">
              <a:lnSpc>
                <a:spcPct val="100000"/>
              </a:lnSpc>
              <a:spcBef>
                <a:spcPts val="10"/>
              </a:spcBef>
            </a:pPr>
            <a:r>
              <a:rPr dirty="0" sz="1300" spc="5">
                <a:latin typeface="Times New Roman"/>
                <a:cs typeface="Times New Roman"/>
              </a:rPr>
              <a:t>to a</a:t>
            </a:r>
            <a:r>
              <a:rPr dirty="0" sz="1300">
                <a:latin typeface="Times New Roman"/>
                <a:cs typeface="Times New Roman"/>
              </a:rPr>
              <a:t> </a:t>
            </a:r>
            <a:r>
              <a:rPr dirty="0" sz="1300" spc="5">
                <a:latin typeface="Times New Roman"/>
                <a:cs typeface="Times New Roman"/>
              </a:rPr>
              <a:t>department.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07970" y="1947672"/>
            <a:ext cx="2156460" cy="1700530"/>
          </a:xfrm>
          <a:custGeom>
            <a:avLst/>
            <a:gdLst/>
            <a:ahLst/>
            <a:cxnLst/>
            <a:rect l="l" t="t" r="r" b="b"/>
            <a:pathLst>
              <a:path w="2156460" h="1700529">
                <a:moveTo>
                  <a:pt x="899159" y="1654302"/>
                </a:moveTo>
                <a:lnTo>
                  <a:pt x="22097" y="1654302"/>
                </a:lnTo>
                <a:lnTo>
                  <a:pt x="22097" y="1700022"/>
                </a:lnTo>
                <a:lnTo>
                  <a:pt x="899159" y="1700022"/>
                </a:lnTo>
                <a:lnTo>
                  <a:pt x="899159" y="1654302"/>
                </a:lnTo>
                <a:close/>
              </a:path>
              <a:path w="2156460" h="1700529">
                <a:moveTo>
                  <a:pt x="653795" y="285102"/>
                </a:moveTo>
                <a:lnTo>
                  <a:pt x="183060" y="285102"/>
                </a:lnTo>
                <a:lnTo>
                  <a:pt x="228776" y="296145"/>
                </a:lnTo>
                <a:lnTo>
                  <a:pt x="268985" y="327660"/>
                </a:lnTo>
                <a:lnTo>
                  <a:pt x="287273" y="362712"/>
                </a:lnTo>
                <a:lnTo>
                  <a:pt x="293369" y="404622"/>
                </a:lnTo>
                <a:lnTo>
                  <a:pt x="294131" y="424434"/>
                </a:lnTo>
                <a:lnTo>
                  <a:pt x="295655" y="446531"/>
                </a:lnTo>
                <a:lnTo>
                  <a:pt x="295655" y="470916"/>
                </a:lnTo>
                <a:lnTo>
                  <a:pt x="296417" y="498348"/>
                </a:lnTo>
                <a:lnTo>
                  <a:pt x="296417" y="1361694"/>
                </a:lnTo>
                <a:lnTo>
                  <a:pt x="295655" y="1380744"/>
                </a:lnTo>
                <a:lnTo>
                  <a:pt x="295655" y="1416558"/>
                </a:lnTo>
                <a:lnTo>
                  <a:pt x="294893" y="1433322"/>
                </a:lnTo>
                <a:lnTo>
                  <a:pt x="294131" y="1449324"/>
                </a:lnTo>
                <a:lnTo>
                  <a:pt x="291498" y="1507095"/>
                </a:lnTo>
                <a:lnTo>
                  <a:pt x="282147" y="1553840"/>
                </a:lnTo>
                <a:lnTo>
                  <a:pt x="264867" y="1590454"/>
                </a:lnTo>
                <a:lnTo>
                  <a:pt x="201667" y="1636879"/>
                </a:lnTo>
                <a:lnTo>
                  <a:pt x="153324" y="1648481"/>
                </a:lnTo>
                <a:lnTo>
                  <a:pt x="92201" y="1653539"/>
                </a:lnTo>
                <a:lnTo>
                  <a:pt x="66293" y="1654302"/>
                </a:lnTo>
                <a:lnTo>
                  <a:pt x="861059" y="1654302"/>
                </a:lnTo>
                <a:lnTo>
                  <a:pt x="800312" y="1650570"/>
                </a:lnTo>
                <a:lnTo>
                  <a:pt x="752863" y="1640195"/>
                </a:lnTo>
                <a:lnTo>
                  <a:pt x="717060" y="1623542"/>
                </a:lnTo>
                <a:lnTo>
                  <a:pt x="673788" y="1572853"/>
                </a:lnTo>
                <a:lnTo>
                  <a:pt x="657281" y="1501410"/>
                </a:lnTo>
                <a:lnTo>
                  <a:pt x="654934" y="1458815"/>
                </a:lnTo>
                <a:lnTo>
                  <a:pt x="654323" y="1412122"/>
                </a:lnTo>
                <a:lnTo>
                  <a:pt x="653795" y="1361694"/>
                </a:lnTo>
                <a:lnTo>
                  <a:pt x="653795" y="285102"/>
                </a:lnTo>
                <a:close/>
              </a:path>
              <a:path w="2156460" h="1700529">
                <a:moveTo>
                  <a:pt x="653795" y="0"/>
                </a:moveTo>
                <a:lnTo>
                  <a:pt x="612647" y="0"/>
                </a:lnTo>
                <a:lnTo>
                  <a:pt x="0" y="279654"/>
                </a:lnTo>
                <a:lnTo>
                  <a:pt x="22097" y="323850"/>
                </a:lnTo>
                <a:lnTo>
                  <a:pt x="44195" y="314706"/>
                </a:lnTo>
                <a:lnTo>
                  <a:pt x="65531" y="307086"/>
                </a:lnTo>
                <a:lnTo>
                  <a:pt x="85343" y="300228"/>
                </a:lnTo>
                <a:lnTo>
                  <a:pt x="134397" y="288480"/>
                </a:lnTo>
                <a:lnTo>
                  <a:pt x="183060" y="285102"/>
                </a:lnTo>
                <a:lnTo>
                  <a:pt x="653795" y="285102"/>
                </a:lnTo>
                <a:lnTo>
                  <a:pt x="653795" y="0"/>
                </a:lnTo>
                <a:close/>
              </a:path>
              <a:path w="2156460" h="1700529">
                <a:moveTo>
                  <a:pt x="2156460" y="1654302"/>
                </a:moveTo>
                <a:lnTo>
                  <a:pt x="1279397" y="1654302"/>
                </a:lnTo>
                <a:lnTo>
                  <a:pt x="1279397" y="1700022"/>
                </a:lnTo>
                <a:lnTo>
                  <a:pt x="2156460" y="1700022"/>
                </a:lnTo>
                <a:lnTo>
                  <a:pt x="2156460" y="1654302"/>
                </a:lnTo>
                <a:close/>
              </a:path>
              <a:path w="2156460" h="1700529">
                <a:moveTo>
                  <a:pt x="1911095" y="285102"/>
                </a:moveTo>
                <a:lnTo>
                  <a:pt x="1440360" y="285102"/>
                </a:lnTo>
                <a:lnTo>
                  <a:pt x="1486076" y="296145"/>
                </a:lnTo>
                <a:lnTo>
                  <a:pt x="1526286" y="327660"/>
                </a:lnTo>
                <a:lnTo>
                  <a:pt x="1544573" y="362712"/>
                </a:lnTo>
                <a:lnTo>
                  <a:pt x="1550670" y="404622"/>
                </a:lnTo>
                <a:lnTo>
                  <a:pt x="1551432" y="424434"/>
                </a:lnTo>
                <a:lnTo>
                  <a:pt x="1552955" y="446531"/>
                </a:lnTo>
                <a:lnTo>
                  <a:pt x="1552955" y="470916"/>
                </a:lnTo>
                <a:lnTo>
                  <a:pt x="1553717" y="498348"/>
                </a:lnTo>
                <a:lnTo>
                  <a:pt x="1553717" y="1361694"/>
                </a:lnTo>
                <a:lnTo>
                  <a:pt x="1552955" y="1380744"/>
                </a:lnTo>
                <a:lnTo>
                  <a:pt x="1552955" y="1416558"/>
                </a:lnTo>
                <a:lnTo>
                  <a:pt x="1552193" y="1433322"/>
                </a:lnTo>
                <a:lnTo>
                  <a:pt x="1551432" y="1449324"/>
                </a:lnTo>
                <a:lnTo>
                  <a:pt x="1548798" y="1507099"/>
                </a:lnTo>
                <a:lnTo>
                  <a:pt x="1539447" y="1553845"/>
                </a:lnTo>
                <a:lnTo>
                  <a:pt x="1522167" y="1590460"/>
                </a:lnTo>
                <a:lnTo>
                  <a:pt x="1458967" y="1636881"/>
                </a:lnTo>
                <a:lnTo>
                  <a:pt x="1410624" y="1648482"/>
                </a:lnTo>
                <a:lnTo>
                  <a:pt x="1349502" y="1653539"/>
                </a:lnTo>
                <a:lnTo>
                  <a:pt x="1323594" y="1654302"/>
                </a:lnTo>
                <a:lnTo>
                  <a:pt x="2118360" y="1654302"/>
                </a:lnTo>
                <a:lnTo>
                  <a:pt x="2057612" y="1650570"/>
                </a:lnTo>
                <a:lnTo>
                  <a:pt x="2010163" y="1640195"/>
                </a:lnTo>
                <a:lnTo>
                  <a:pt x="1974360" y="1623542"/>
                </a:lnTo>
                <a:lnTo>
                  <a:pt x="1931088" y="1572853"/>
                </a:lnTo>
                <a:lnTo>
                  <a:pt x="1914581" y="1501410"/>
                </a:lnTo>
                <a:lnTo>
                  <a:pt x="1912234" y="1458815"/>
                </a:lnTo>
                <a:lnTo>
                  <a:pt x="1911623" y="1412122"/>
                </a:lnTo>
                <a:lnTo>
                  <a:pt x="1911095" y="1361694"/>
                </a:lnTo>
                <a:lnTo>
                  <a:pt x="1911095" y="285102"/>
                </a:lnTo>
                <a:close/>
              </a:path>
              <a:path w="2156460" h="1700529">
                <a:moveTo>
                  <a:pt x="1911095" y="0"/>
                </a:moveTo>
                <a:lnTo>
                  <a:pt x="1869948" y="0"/>
                </a:lnTo>
                <a:lnTo>
                  <a:pt x="1257300" y="279654"/>
                </a:lnTo>
                <a:lnTo>
                  <a:pt x="1279397" y="323850"/>
                </a:lnTo>
                <a:lnTo>
                  <a:pt x="1301495" y="314706"/>
                </a:lnTo>
                <a:lnTo>
                  <a:pt x="1322832" y="307086"/>
                </a:lnTo>
                <a:lnTo>
                  <a:pt x="1342644" y="300228"/>
                </a:lnTo>
                <a:lnTo>
                  <a:pt x="1391697" y="288480"/>
                </a:lnTo>
                <a:lnTo>
                  <a:pt x="1440360" y="285102"/>
                </a:lnTo>
                <a:lnTo>
                  <a:pt x="1911095" y="285102"/>
                </a:lnTo>
                <a:lnTo>
                  <a:pt x="1911095" y="0"/>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0"/>
              </a:spcBef>
            </a:pPr>
            <a:endParaRPr sz="2050">
              <a:latin typeface="Times New Roman"/>
              <a:cs typeface="Times New Roman"/>
            </a:endParaRPr>
          </a:p>
          <a:p>
            <a:pPr algn="ctr">
              <a:lnSpc>
                <a:spcPct val="100000"/>
              </a:lnSpc>
            </a:pPr>
            <a:r>
              <a:rPr dirty="0" sz="2000" spc="-5" b="1">
                <a:latin typeface="Arial"/>
                <a:cs typeface="Arial"/>
              </a:rPr>
              <a:t>Applications </a:t>
            </a:r>
            <a:r>
              <a:rPr dirty="0" sz="2000" b="1">
                <a:latin typeface="Arial"/>
                <a:cs typeface="Arial"/>
              </a:rPr>
              <a:t>for Triggers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5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Create additional database</a:t>
            </a:r>
            <a:r>
              <a:rPr dirty="0" sz="1550" spc="-5"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Explain the rules governing</a:t>
            </a:r>
            <a:r>
              <a:rPr dirty="0" sz="1550"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Implement triggers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4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67450" cy="72136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8430" marR="5080">
              <a:lnSpc>
                <a:spcPct val="101099"/>
              </a:lnSpc>
              <a:spcBef>
                <a:spcPts val="370"/>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a:t>
            </a:r>
            <a:r>
              <a:rPr dirty="0" sz="1300" spc="10">
                <a:latin typeface="Times New Roman"/>
                <a:cs typeface="Times New Roman"/>
              </a:rPr>
              <a:t>how </a:t>
            </a:r>
            <a:r>
              <a:rPr dirty="0" sz="1300" spc="5">
                <a:latin typeface="Times New Roman"/>
                <a:cs typeface="Times New Roman"/>
              </a:rPr>
              <a:t>to create </a:t>
            </a:r>
            <a:r>
              <a:rPr dirty="0" sz="1300" spc="10">
                <a:latin typeface="Times New Roman"/>
                <a:cs typeface="Times New Roman"/>
              </a:rPr>
              <a:t>more </a:t>
            </a:r>
            <a:r>
              <a:rPr dirty="0" sz="1300" spc="5">
                <a:latin typeface="Times New Roman"/>
                <a:cs typeface="Times New Roman"/>
              </a:rPr>
              <a:t>database triggers and learn the rules governing  triggers. </a:t>
            </a:r>
            <a:r>
              <a:rPr dirty="0" sz="1300" spc="10">
                <a:latin typeface="Times New Roman"/>
                <a:cs typeface="Times New Roman"/>
              </a:rPr>
              <a:t>You </a:t>
            </a:r>
            <a:r>
              <a:rPr dirty="0" sz="1300" spc="5">
                <a:latin typeface="Times New Roman"/>
                <a:cs typeface="Times New Roman"/>
              </a:rPr>
              <a:t>also learn about the </a:t>
            </a:r>
            <a:r>
              <a:rPr dirty="0" sz="1300" spc="10">
                <a:latin typeface="Times New Roman"/>
                <a:cs typeface="Times New Roman"/>
              </a:rPr>
              <a:t>many </a:t>
            </a:r>
            <a:r>
              <a:rPr dirty="0" sz="1300" spc="5">
                <a:latin typeface="Times New Roman"/>
                <a:cs typeface="Times New Roman"/>
              </a:rPr>
              <a:t>applications of</a:t>
            </a:r>
            <a:r>
              <a:rPr dirty="0" sz="1300" spc="10">
                <a:latin typeface="Times New Roman"/>
                <a:cs typeface="Times New Roman"/>
              </a:rPr>
              <a:t> </a:t>
            </a:r>
            <a:r>
              <a:rPr dirty="0" sz="1300" spc="5">
                <a:latin typeface="Times New Roman"/>
                <a:cs typeface="Times New Roman"/>
              </a:rPr>
              <a:t>triggers.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205227" y="873506"/>
            <a:ext cx="33375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Creating Database</a:t>
            </a:r>
            <a:r>
              <a:rPr dirty="0" sz="2000" spc="-30" b="1">
                <a:latin typeface="Arial"/>
                <a:cs typeface="Arial"/>
              </a:rPr>
              <a:t> </a:t>
            </a:r>
            <a:r>
              <a:rPr dirty="0" sz="2000" b="1">
                <a:latin typeface="Arial"/>
                <a:cs typeface="Arial"/>
              </a:rPr>
              <a:t>Triggers</a:t>
            </a:r>
            <a:endParaRPr sz="2000">
              <a:latin typeface="Arial"/>
              <a:cs typeface="Arial"/>
            </a:endParaRPr>
          </a:p>
        </p:txBody>
      </p:sp>
      <p:sp>
        <p:nvSpPr>
          <p:cNvPr id="7" name="object 7"/>
          <p:cNvSpPr txBox="1"/>
          <p:nvPr/>
        </p:nvSpPr>
        <p:spPr>
          <a:xfrm>
            <a:off x="1325117" y="1759259"/>
            <a:ext cx="4308475" cy="1630680"/>
          </a:xfrm>
          <a:prstGeom prst="rect">
            <a:avLst/>
          </a:prstGeom>
        </p:spPr>
        <p:txBody>
          <a:bodyPr wrap="square" lIns="0" tIns="48260" rIns="0" bIns="0" rtlCol="0" vert="horz">
            <a:spAutoFit/>
          </a:bodyPr>
          <a:lstStyle/>
          <a:p>
            <a:pPr marL="326390" indent="-327025">
              <a:lnSpc>
                <a:spcPct val="100000"/>
              </a:lnSpc>
              <a:spcBef>
                <a:spcPts val="380"/>
              </a:spcBef>
              <a:buClr>
                <a:srgbClr val="FF0000"/>
              </a:buClr>
              <a:buFont typeface="Arial"/>
              <a:buChar char="•"/>
              <a:tabLst>
                <a:tab pos="326390" algn="l"/>
                <a:tab pos="327025" algn="l"/>
              </a:tabLst>
            </a:pPr>
            <a:r>
              <a:rPr dirty="0" sz="1550" spc="10" b="1">
                <a:latin typeface="Arial"/>
                <a:cs typeface="Arial"/>
              </a:rPr>
              <a:t>Triggering a user</a:t>
            </a:r>
            <a:r>
              <a:rPr dirty="0" sz="1550" b="1">
                <a:latin typeface="Arial"/>
                <a:cs typeface="Arial"/>
              </a:rPr>
              <a:t> </a:t>
            </a:r>
            <a:r>
              <a:rPr dirty="0" sz="1550" spc="10" b="1">
                <a:latin typeface="Arial"/>
                <a:cs typeface="Arial"/>
              </a:rPr>
              <a:t>event:</a:t>
            </a:r>
            <a:endParaRPr sz="1550">
              <a:latin typeface="Arial"/>
              <a:cs typeface="Arial"/>
            </a:endParaRPr>
          </a:p>
          <a:p>
            <a:pPr lvl="1" marL="653415" indent="-245110">
              <a:lnSpc>
                <a:spcPct val="100000"/>
              </a:lnSpc>
              <a:spcBef>
                <a:spcPts val="270"/>
              </a:spcBef>
              <a:buClr>
                <a:srgbClr val="FF0000"/>
              </a:buClr>
              <a:buFont typeface="Arial"/>
              <a:buChar char="–"/>
              <a:tabLst>
                <a:tab pos="653415" algn="l"/>
                <a:tab pos="654050" algn="l"/>
              </a:tabLst>
            </a:pPr>
            <a:r>
              <a:rPr dirty="0" sz="1400" spc="15" b="1">
                <a:latin typeface="Courier New"/>
                <a:cs typeface="Courier New"/>
              </a:rPr>
              <a:t>CREATE</a:t>
            </a:r>
            <a:r>
              <a:rPr dirty="0" sz="1400" spc="15" b="1">
                <a:latin typeface="Arial"/>
                <a:cs typeface="Arial"/>
              </a:rPr>
              <a:t>, </a:t>
            </a:r>
            <a:r>
              <a:rPr dirty="0" sz="1400" spc="15" b="1">
                <a:latin typeface="Courier New"/>
                <a:cs typeface="Courier New"/>
              </a:rPr>
              <a:t>ALTER</a:t>
            </a:r>
            <a:r>
              <a:rPr dirty="0" sz="1400" spc="15" b="1">
                <a:latin typeface="Arial"/>
                <a:cs typeface="Arial"/>
              </a:rPr>
              <a:t>, </a:t>
            </a:r>
            <a:r>
              <a:rPr dirty="0" sz="1400" spc="10" b="1">
                <a:latin typeface="Arial"/>
                <a:cs typeface="Arial"/>
              </a:rPr>
              <a:t>or</a:t>
            </a:r>
            <a:r>
              <a:rPr dirty="0" sz="1400" spc="-30" b="1">
                <a:latin typeface="Arial"/>
                <a:cs typeface="Arial"/>
              </a:rPr>
              <a:t> </a:t>
            </a:r>
            <a:r>
              <a:rPr dirty="0" sz="1400" spc="15" b="1">
                <a:latin typeface="Courier New"/>
                <a:cs typeface="Courier New"/>
              </a:rPr>
              <a:t>DROP</a:t>
            </a:r>
            <a:endParaRPr sz="1400">
              <a:latin typeface="Courier New"/>
              <a:cs typeface="Courier New"/>
            </a:endParaRPr>
          </a:p>
          <a:p>
            <a:pPr lvl="1" marL="653415" indent="-245110">
              <a:lnSpc>
                <a:spcPct val="100000"/>
              </a:lnSpc>
              <a:spcBef>
                <a:spcPts val="489"/>
              </a:spcBef>
              <a:buClr>
                <a:srgbClr val="FF0000"/>
              </a:buClr>
              <a:buFont typeface="Arial"/>
              <a:buChar char="–"/>
              <a:tabLst>
                <a:tab pos="653415" algn="l"/>
                <a:tab pos="654050" algn="l"/>
              </a:tabLst>
            </a:pPr>
            <a:r>
              <a:rPr dirty="0" sz="1400" spc="15" b="1">
                <a:latin typeface="Arial"/>
                <a:cs typeface="Arial"/>
              </a:rPr>
              <a:t>Logging on </a:t>
            </a:r>
            <a:r>
              <a:rPr dirty="0" sz="1400" spc="10" b="1">
                <a:latin typeface="Arial"/>
                <a:cs typeface="Arial"/>
              </a:rPr>
              <a:t>or</a:t>
            </a:r>
            <a:r>
              <a:rPr dirty="0" sz="1400" spc="-10" b="1">
                <a:latin typeface="Arial"/>
                <a:cs typeface="Arial"/>
              </a:rPr>
              <a:t> </a:t>
            </a:r>
            <a:r>
              <a:rPr dirty="0" sz="1400" spc="10" b="1">
                <a:latin typeface="Arial"/>
                <a:cs typeface="Arial"/>
              </a:rPr>
              <a:t>off</a:t>
            </a:r>
            <a:endParaRPr sz="1400">
              <a:latin typeface="Arial"/>
              <a:cs typeface="Arial"/>
            </a:endParaRPr>
          </a:p>
          <a:p>
            <a:pPr marL="326390" indent="-327025">
              <a:lnSpc>
                <a:spcPct val="100000"/>
              </a:lnSpc>
              <a:spcBef>
                <a:spcPts val="395"/>
              </a:spcBef>
              <a:buClr>
                <a:srgbClr val="FF0000"/>
              </a:buClr>
              <a:buFont typeface="Arial"/>
              <a:buChar char="•"/>
              <a:tabLst>
                <a:tab pos="326390" algn="l"/>
                <a:tab pos="327025" algn="l"/>
              </a:tabLst>
            </a:pPr>
            <a:r>
              <a:rPr dirty="0" sz="1550" spc="10" b="1">
                <a:latin typeface="Arial"/>
                <a:cs typeface="Arial"/>
              </a:rPr>
              <a:t>Triggering database or system</a:t>
            </a:r>
            <a:r>
              <a:rPr dirty="0" sz="1550" spc="-10" b="1">
                <a:latin typeface="Arial"/>
                <a:cs typeface="Arial"/>
              </a:rPr>
              <a:t> </a:t>
            </a:r>
            <a:r>
              <a:rPr dirty="0" sz="1550" spc="10" b="1">
                <a:latin typeface="Arial"/>
                <a:cs typeface="Arial"/>
              </a:rPr>
              <a:t>event:</a:t>
            </a:r>
            <a:endParaRPr sz="155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0" b="1">
                <a:latin typeface="Arial"/>
                <a:cs typeface="Arial"/>
              </a:rPr>
              <a:t>Shutting </a:t>
            </a:r>
            <a:r>
              <a:rPr dirty="0" sz="1400" spc="15" b="1">
                <a:latin typeface="Arial"/>
                <a:cs typeface="Arial"/>
              </a:rPr>
              <a:t>down </a:t>
            </a:r>
            <a:r>
              <a:rPr dirty="0" sz="1400" spc="10" b="1">
                <a:latin typeface="Arial"/>
                <a:cs typeface="Arial"/>
              </a:rPr>
              <a:t>or starting </a:t>
            </a:r>
            <a:r>
              <a:rPr dirty="0" sz="1400" spc="15" b="1">
                <a:latin typeface="Arial"/>
                <a:cs typeface="Arial"/>
              </a:rPr>
              <a:t>up </a:t>
            </a:r>
            <a:r>
              <a:rPr dirty="0" sz="1400" spc="10" b="1">
                <a:latin typeface="Arial"/>
                <a:cs typeface="Arial"/>
              </a:rPr>
              <a:t>the</a:t>
            </a:r>
            <a:r>
              <a:rPr dirty="0" sz="1400" spc="-5" b="1">
                <a:latin typeface="Arial"/>
                <a:cs typeface="Arial"/>
              </a:rPr>
              <a:t> </a:t>
            </a:r>
            <a:r>
              <a:rPr dirty="0" sz="1400" spc="15" b="1">
                <a:latin typeface="Arial"/>
                <a:cs typeface="Arial"/>
              </a:rPr>
              <a:t>database</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20" b="1">
                <a:latin typeface="Arial"/>
                <a:cs typeface="Arial"/>
              </a:rPr>
              <a:t>A </a:t>
            </a:r>
            <a:r>
              <a:rPr dirty="0" sz="1400" spc="5" b="1">
                <a:latin typeface="Arial"/>
                <a:cs typeface="Arial"/>
              </a:rPr>
              <a:t>specific error (or </a:t>
            </a:r>
            <a:r>
              <a:rPr dirty="0" sz="1400" spc="15" b="1">
                <a:latin typeface="Arial"/>
                <a:cs typeface="Arial"/>
              </a:rPr>
              <a:t>any </a:t>
            </a:r>
            <a:r>
              <a:rPr dirty="0" sz="1400" spc="5" b="1">
                <a:latin typeface="Arial"/>
                <a:cs typeface="Arial"/>
              </a:rPr>
              <a:t>error) </a:t>
            </a:r>
            <a:r>
              <a:rPr dirty="0" sz="1400" spc="10" b="1">
                <a:latin typeface="Arial"/>
                <a:cs typeface="Arial"/>
              </a:rPr>
              <a:t>being</a:t>
            </a:r>
            <a:r>
              <a:rPr dirty="0" sz="1400" spc="-10" b="1">
                <a:latin typeface="Arial"/>
                <a:cs typeface="Arial"/>
              </a:rPr>
              <a:t> </a:t>
            </a:r>
            <a:r>
              <a:rPr dirty="0" sz="1400" spc="5" b="1">
                <a:latin typeface="Arial"/>
                <a:cs typeface="Arial"/>
              </a:rPr>
              <a:t>raised</a:t>
            </a:r>
            <a:endParaRPr sz="1400">
              <a:latin typeface="Arial"/>
              <a:cs typeface="Arial"/>
            </a:endParaRPr>
          </a:p>
        </p:txBody>
      </p:sp>
      <p:sp>
        <p:nvSpPr>
          <p:cNvPr id="8" name="object 8"/>
          <p:cNvSpPr txBox="1"/>
          <p:nvPr/>
        </p:nvSpPr>
        <p:spPr>
          <a:xfrm>
            <a:off x="743204" y="5609382"/>
            <a:ext cx="6245225" cy="30822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Database</a:t>
            </a:r>
            <a:r>
              <a:rPr dirty="0" sz="1300" b="1">
                <a:latin typeface="Arial"/>
                <a:cs typeface="Arial"/>
              </a:rPr>
              <a:t> </a:t>
            </a:r>
            <a:r>
              <a:rPr dirty="0" sz="1300" spc="5" b="1">
                <a:latin typeface="Arial"/>
                <a:cs typeface="Arial"/>
              </a:rPr>
              <a:t>Triggers</a:t>
            </a:r>
            <a:endParaRPr sz="1300">
              <a:latin typeface="Arial"/>
              <a:cs typeface="Arial"/>
            </a:endParaRPr>
          </a:p>
          <a:p>
            <a:pPr marL="137795">
              <a:lnSpc>
                <a:spcPct val="100000"/>
              </a:lnSpc>
              <a:spcBef>
                <a:spcPts val="390"/>
              </a:spcBef>
            </a:pPr>
            <a:r>
              <a:rPr dirty="0" sz="1300" spc="5">
                <a:latin typeface="Times New Roman"/>
                <a:cs typeface="Times New Roman"/>
              </a:rPr>
              <a:t>Before coding the trigger body, decide </a:t>
            </a:r>
            <a:r>
              <a:rPr dirty="0" sz="1300" spc="10">
                <a:latin typeface="Times New Roman"/>
                <a:cs typeface="Times New Roman"/>
              </a:rPr>
              <a:t>on </a:t>
            </a:r>
            <a:r>
              <a:rPr dirty="0" sz="1300" spc="5">
                <a:latin typeface="Times New Roman"/>
                <a:cs typeface="Times New Roman"/>
              </a:rPr>
              <a:t>the </a:t>
            </a:r>
            <a:r>
              <a:rPr dirty="0" sz="1300" spc="10">
                <a:latin typeface="Times New Roman"/>
                <a:cs typeface="Times New Roman"/>
              </a:rPr>
              <a:t>components </a:t>
            </a:r>
            <a:r>
              <a:rPr dirty="0" sz="1300" spc="5">
                <a:latin typeface="Times New Roman"/>
                <a:cs typeface="Times New Roman"/>
              </a:rPr>
              <a:t>of the</a:t>
            </a:r>
            <a:r>
              <a:rPr dirty="0" sz="1300" spc="10">
                <a:latin typeface="Times New Roman"/>
                <a:cs typeface="Times New Roman"/>
              </a:rPr>
              <a:t> </a:t>
            </a:r>
            <a:r>
              <a:rPr dirty="0" sz="1300" spc="5">
                <a:latin typeface="Times New Roman"/>
                <a:cs typeface="Times New Roman"/>
              </a:rPr>
              <a:t>trigger.</a:t>
            </a:r>
            <a:endParaRPr sz="1300">
              <a:latin typeface="Times New Roman"/>
              <a:cs typeface="Times New Roman"/>
            </a:endParaRPr>
          </a:p>
          <a:p>
            <a:pPr marL="137795" marR="5080">
              <a:lnSpc>
                <a:spcPct val="101299"/>
              </a:lnSpc>
              <a:spcBef>
                <a:spcPts val="400"/>
              </a:spcBef>
            </a:pPr>
            <a:r>
              <a:rPr dirty="0" sz="1300" spc="5">
                <a:latin typeface="Times New Roman"/>
                <a:cs typeface="Times New Roman"/>
              </a:rPr>
              <a:t>Triggers </a:t>
            </a:r>
            <a:r>
              <a:rPr dirty="0" sz="1300" spc="10">
                <a:latin typeface="Times New Roman"/>
                <a:cs typeface="Times New Roman"/>
              </a:rPr>
              <a:t>on </a:t>
            </a:r>
            <a:r>
              <a:rPr dirty="0" sz="1300" spc="5">
                <a:latin typeface="Times New Roman"/>
                <a:cs typeface="Times New Roman"/>
              </a:rPr>
              <a:t>system events can be defined at the database or </a:t>
            </a:r>
            <a:r>
              <a:rPr dirty="0" sz="1300" spc="10">
                <a:latin typeface="Times New Roman"/>
                <a:cs typeface="Times New Roman"/>
              </a:rPr>
              <a:t>schema </a:t>
            </a:r>
            <a:r>
              <a:rPr dirty="0" sz="1300" spc="5">
                <a:latin typeface="Times New Roman"/>
                <a:cs typeface="Times New Roman"/>
              </a:rPr>
              <a:t>level. For example, a  database shutdown trigger is defined at the database level. Triggers </a:t>
            </a:r>
            <a:r>
              <a:rPr dirty="0" sz="1300" spc="10">
                <a:latin typeface="Times New Roman"/>
                <a:cs typeface="Times New Roman"/>
              </a:rPr>
              <a:t>on </a:t>
            </a:r>
            <a:r>
              <a:rPr dirty="0" sz="1300" spc="5">
                <a:latin typeface="Times New Roman"/>
                <a:cs typeface="Times New Roman"/>
              </a:rPr>
              <a:t>data definition  language </a:t>
            </a:r>
            <a:r>
              <a:rPr dirty="0" sz="1300" spc="10">
                <a:latin typeface="Times New Roman"/>
                <a:cs typeface="Times New Roman"/>
              </a:rPr>
              <a:t>(DDL) </a:t>
            </a:r>
            <a:r>
              <a:rPr dirty="0" sz="1300" spc="5">
                <a:latin typeface="Times New Roman"/>
                <a:cs typeface="Times New Roman"/>
              </a:rPr>
              <a:t>statements, or a user logging </a:t>
            </a:r>
            <a:r>
              <a:rPr dirty="0" sz="1300" spc="10">
                <a:latin typeface="Times New Roman"/>
                <a:cs typeface="Times New Roman"/>
              </a:rPr>
              <a:t>on </a:t>
            </a:r>
            <a:r>
              <a:rPr dirty="0" sz="1300" spc="5">
                <a:latin typeface="Times New Roman"/>
                <a:cs typeface="Times New Roman"/>
              </a:rPr>
              <a:t>or off, can also be defined at </a:t>
            </a:r>
            <a:r>
              <a:rPr dirty="0" sz="1300" spc="10">
                <a:latin typeface="Times New Roman"/>
                <a:cs typeface="Times New Roman"/>
              </a:rPr>
              <a:t>either </a:t>
            </a:r>
            <a:r>
              <a:rPr dirty="0" sz="1300" spc="5">
                <a:latin typeface="Times New Roman"/>
                <a:cs typeface="Times New Roman"/>
              </a:rPr>
              <a:t>the  database level or </a:t>
            </a:r>
            <a:r>
              <a:rPr dirty="0" sz="1300" spc="10">
                <a:latin typeface="Times New Roman"/>
                <a:cs typeface="Times New Roman"/>
              </a:rPr>
              <a:t>schema </a:t>
            </a:r>
            <a:r>
              <a:rPr dirty="0" sz="1300" spc="5">
                <a:latin typeface="Times New Roman"/>
                <a:cs typeface="Times New Roman"/>
              </a:rPr>
              <a:t>level. Triggers </a:t>
            </a:r>
            <a:r>
              <a:rPr dirty="0" sz="1300" spc="10">
                <a:latin typeface="Times New Roman"/>
                <a:cs typeface="Times New Roman"/>
              </a:rPr>
              <a:t>on </a:t>
            </a:r>
            <a:r>
              <a:rPr dirty="0" sz="1300" spc="5">
                <a:latin typeface="Times New Roman"/>
                <a:cs typeface="Times New Roman"/>
              </a:rPr>
              <a:t>data manipulation language </a:t>
            </a:r>
            <a:r>
              <a:rPr dirty="0" sz="1300" spc="10">
                <a:latin typeface="Times New Roman"/>
                <a:cs typeface="Times New Roman"/>
              </a:rPr>
              <a:t>(DML) </a:t>
            </a:r>
            <a:r>
              <a:rPr dirty="0" sz="1300" spc="5">
                <a:latin typeface="Times New Roman"/>
                <a:cs typeface="Times New Roman"/>
              </a:rPr>
              <a:t>statements  are defined </a:t>
            </a:r>
            <a:r>
              <a:rPr dirty="0" sz="1300" spc="10">
                <a:latin typeface="Times New Roman"/>
                <a:cs typeface="Times New Roman"/>
              </a:rPr>
              <a:t>on </a:t>
            </a:r>
            <a:r>
              <a:rPr dirty="0" sz="1300" spc="5">
                <a:latin typeface="Times New Roman"/>
                <a:cs typeface="Times New Roman"/>
              </a:rPr>
              <a:t>a specific table or a</a:t>
            </a:r>
            <a:r>
              <a:rPr dirty="0" sz="1300" spc="15">
                <a:latin typeface="Times New Roman"/>
                <a:cs typeface="Times New Roman"/>
              </a:rPr>
              <a:t> </a:t>
            </a:r>
            <a:r>
              <a:rPr dirty="0" sz="1300" spc="5">
                <a:latin typeface="Times New Roman"/>
                <a:cs typeface="Times New Roman"/>
              </a:rPr>
              <a:t>view.</a:t>
            </a:r>
            <a:endParaRPr sz="1300">
              <a:latin typeface="Times New Roman"/>
              <a:cs typeface="Times New Roman"/>
            </a:endParaRPr>
          </a:p>
          <a:p>
            <a:pPr marL="137795" marR="177800">
              <a:lnSpc>
                <a:spcPct val="101499"/>
              </a:lnSpc>
              <a:spcBef>
                <a:spcPts val="395"/>
              </a:spcBef>
            </a:pPr>
            <a:r>
              <a:rPr dirty="0" sz="1300" spc="10">
                <a:latin typeface="Times New Roman"/>
                <a:cs typeface="Times New Roman"/>
              </a:rPr>
              <a:t>A </a:t>
            </a:r>
            <a:r>
              <a:rPr dirty="0" sz="1300" spc="5">
                <a:latin typeface="Times New Roman"/>
                <a:cs typeface="Times New Roman"/>
              </a:rPr>
              <a:t>trigger defined at the database level fires for </a:t>
            </a:r>
            <a:r>
              <a:rPr dirty="0" sz="1300" spc="10">
                <a:latin typeface="Times New Roman"/>
                <a:cs typeface="Times New Roman"/>
              </a:rPr>
              <a:t>all </a:t>
            </a:r>
            <a:r>
              <a:rPr dirty="0" sz="1300" spc="5">
                <a:latin typeface="Times New Roman"/>
                <a:cs typeface="Times New Roman"/>
              </a:rPr>
              <a:t>users, and a trigger defined at the  </a:t>
            </a:r>
            <a:r>
              <a:rPr dirty="0" sz="1300" spc="10">
                <a:latin typeface="Times New Roman"/>
                <a:cs typeface="Times New Roman"/>
              </a:rPr>
              <a:t>schema </a:t>
            </a:r>
            <a:r>
              <a:rPr dirty="0" sz="1300" spc="5">
                <a:latin typeface="Times New Roman"/>
                <a:cs typeface="Times New Roman"/>
              </a:rPr>
              <a:t>or table level fires only </a:t>
            </a:r>
            <a:r>
              <a:rPr dirty="0" sz="1300" spc="10">
                <a:latin typeface="Times New Roman"/>
                <a:cs typeface="Times New Roman"/>
              </a:rPr>
              <a:t>when </a:t>
            </a:r>
            <a:r>
              <a:rPr dirty="0" sz="1300" spc="5">
                <a:latin typeface="Times New Roman"/>
                <a:cs typeface="Times New Roman"/>
              </a:rPr>
              <a:t>the triggering event involves that </a:t>
            </a:r>
            <a:r>
              <a:rPr dirty="0" sz="1300" spc="10">
                <a:latin typeface="Times New Roman"/>
                <a:cs typeface="Times New Roman"/>
              </a:rPr>
              <a:t>schema </a:t>
            </a:r>
            <a:r>
              <a:rPr dirty="0" sz="1300" spc="5">
                <a:latin typeface="Times New Roman"/>
                <a:cs typeface="Times New Roman"/>
              </a:rPr>
              <a:t>or</a:t>
            </a:r>
            <a:r>
              <a:rPr dirty="0" sz="1300" spc="9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137795">
              <a:lnSpc>
                <a:spcPct val="100000"/>
              </a:lnSpc>
              <a:spcBef>
                <a:spcPts val="420"/>
              </a:spcBef>
            </a:pPr>
            <a:r>
              <a:rPr dirty="0" sz="1300" spc="5">
                <a:latin typeface="Times New Roman"/>
                <a:cs typeface="Times New Roman"/>
              </a:rPr>
              <a:t>Triggering events that can cause a trigger to</a:t>
            </a:r>
            <a:r>
              <a:rPr dirty="0" sz="1300" spc="20">
                <a:latin typeface="Times New Roman"/>
                <a:cs typeface="Times New Roman"/>
              </a:rPr>
              <a:t> </a:t>
            </a:r>
            <a:r>
              <a:rPr dirty="0" sz="1300" spc="5">
                <a:latin typeface="Times New Roman"/>
                <a:cs typeface="Times New Roman"/>
              </a:rPr>
              <a:t>fire:</a:t>
            </a:r>
            <a:endParaRPr sz="1300">
              <a:latin typeface="Times New Roman"/>
              <a:cs typeface="Times New Roman"/>
            </a:endParaRPr>
          </a:p>
          <a:p>
            <a:pPr marL="515620" indent="-252729">
              <a:lnSpc>
                <a:spcPct val="100000"/>
              </a:lnSpc>
              <a:spcBef>
                <a:spcPts val="15"/>
              </a:spcBef>
              <a:buChar char="•"/>
              <a:tabLst>
                <a:tab pos="514984" algn="l"/>
                <a:tab pos="516255" algn="l"/>
              </a:tabLst>
            </a:pPr>
            <a:r>
              <a:rPr dirty="0" sz="1300" spc="10">
                <a:latin typeface="Times New Roman"/>
                <a:cs typeface="Times New Roman"/>
              </a:rPr>
              <a:t>A </a:t>
            </a:r>
            <a:r>
              <a:rPr dirty="0" sz="1300" spc="5">
                <a:latin typeface="Times New Roman"/>
                <a:cs typeface="Times New Roman"/>
              </a:rPr>
              <a:t>data definition statement </a:t>
            </a:r>
            <a:r>
              <a:rPr dirty="0" sz="1300" spc="10">
                <a:latin typeface="Times New Roman"/>
                <a:cs typeface="Times New Roman"/>
              </a:rPr>
              <a:t>on </a:t>
            </a:r>
            <a:r>
              <a:rPr dirty="0" sz="1300" spc="5">
                <a:latin typeface="Times New Roman"/>
                <a:cs typeface="Times New Roman"/>
              </a:rPr>
              <a:t>an object in the database or</a:t>
            </a:r>
            <a:r>
              <a:rPr dirty="0" sz="1300" spc="25">
                <a:latin typeface="Times New Roman"/>
                <a:cs typeface="Times New Roman"/>
              </a:rPr>
              <a:t> </a:t>
            </a:r>
            <a:r>
              <a:rPr dirty="0" sz="1300" spc="10">
                <a:latin typeface="Times New Roman"/>
                <a:cs typeface="Times New Roman"/>
              </a:rPr>
              <a:t>schema</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10">
                <a:latin typeface="Times New Roman"/>
                <a:cs typeface="Times New Roman"/>
              </a:rPr>
              <a:t>A </a:t>
            </a:r>
            <a:r>
              <a:rPr dirty="0" sz="1300" spc="5">
                <a:latin typeface="Times New Roman"/>
                <a:cs typeface="Times New Roman"/>
              </a:rPr>
              <a:t>specific user (or any user) logging </a:t>
            </a:r>
            <a:r>
              <a:rPr dirty="0" sz="1300" spc="10">
                <a:latin typeface="Times New Roman"/>
                <a:cs typeface="Times New Roman"/>
              </a:rPr>
              <a:t>on </a:t>
            </a:r>
            <a:r>
              <a:rPr dirty="0" sz="1300" spc="5">
                <a:latin typeface="Times New Roman"/>
                <a:cs typeface="Times New Roman"/>
              </a:rPr>
              <a:t>or</a:t>
            </a:r>
            <a:r>
              <a:rPr dirty="0" sz="1300" spc="-5">
                <a:latin typeface="Times New Roman"/>
                <a:cs typeface="Times New Roman"/>
              </a:rPr>
              <a:t> </a:t>
            </a:r>
            <a:r>
              <a:rPr dirty="0" sz="1300" spc="5">
                <a:latin typeface="Times New Roman"/>
                <a:cs typeface="Times New Roman"/>
              </a:rPr>
              <a:t>off</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10">
                <a:latin typeface="Times New Roman"/>
                <a:cs typeface="Times New Roman"/>
              </a:rPr>
              <a:t>A </a:t>
            </a:r>
            <a:r>
              <a:rPr dirty="0" sz="1300" spc="5">
                <a:latin typeface="Times New Roman"/>
                <a:cs typeface="Times New Roman"/>
              </a:rPr>
              <a:t>database shutdown or</a:t>
            </a:r>
            <a:r>
              <a:rPr dirty="0" sz="1300" spc="-25">
                <a:latin typeface="Times New Roman"/>
                <a:cs typeface="Times New Roman"/>
              </a:rPr>
              <a:t> </a:t>
            </a:r>
            <a:r>
              <a:rPr dirty="0" sz="1300" spc="5">
                <a:latin typeface="Times New Roman"/>
                <a:cs typeface="Times New Roman"/>
              </a:rPr>
              <a:t>startup</a:t>
            </a:r>
            <a:endParaRPr sz="1300">
              <a:latin typeface="Times New Roman"/>
              <a:cs typeface="Times New Roman"/>
            </a:endParaRPr>
          </a:p>
          <a:p>
            <a:pPr marL="515620" indent="-251460">
              <a:lnSpc>
                <a:spcPct val="100000"/>
              </a:lnSpc>
              <a:spcBef>
                <a:spcPts val="20"/>
              </a:spcBef>
              <a:buChar char="•"/>
              <a:tabLst>
                <a:tab pos="514984" algn="l"/>
                <a:tab pos="515620" algn="l"/>
              </a:tabLst>
            </a:pPr>
            <a:r>
              <a:rPr dirty="0" sz="1300" spc="10">
                <a:latin typeface="Times New Roman"/>
                <a:cs typeface="Times New Roman"/>
              </a:rPr>
              <a:t>Any </a:t>
            </a:r>
            <a:r>
              <a:rPr dirty="0" sz="1300" spc="5">
                <a:latin typeface="Times New Roman"/>
                <a:cs typeface="Times New Roman"/>
              </a:rPr>
              <a:t>error that</a:t>
            </a:r>
            <a:r>
              <a:rPr dirty="0" sz="1300" spc="-5">
                <a:latin typeface="Times New Roman"/>
                <a:cs typeface="Times New Roman"/>
              </a:rPr>
              <a:t> </a:t>
            </a:r>
            <a:r>
              <a:rPr dirty="0" sz="1300" spc="10">
                <a:latin typeface="Times New Roman"/>
                <a:cs typeface="Times New Roman"/>
              </a:rPr>
              <a:t>occurs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Creating </a:t>
            </a:r>
            <a:r>
              <a:rPr dirty="0" sz="2000" b="1">
                <a:latin typeface="Arial"/>
                <a:cs typeface="Arial"/>
              </a:rPr>
              <a:t>Triggers on </a:t>
            </a:r>
            <a:r>
              <a:rPr dirty="0" sz="2000" spc="-5" b="1">
                <a:latin typeface="Arial"/>
                <a:cs typeface="Arial"/>
              </a:rPr>
              <a:t>DDL</a:t>
            </a:r>
            <a:r>
              <a:rPr dirty="0" sz="2000" spc="-15" b="1">
                <a:latin typeface="Arial"/>
                <a:cs typeface="Arial"/>
              </a:rPr>
              <a:t> </a:t>
            </a:r>
            <a:r>
              <a:rPr dirty="0" sz="2000" b="1">
                <a:latin typeface="Arial"/>
                <a:cs typeface="Arial"/>
              </a:rPr>
              <a:t>Statements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Syntax:</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4</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183892"/>
            <a:ext cx="5105400" cy="1098550"/>
          </a:xfrm>
          <a:prstGeom prst="rect">
            <a:avLst/>
          </a:prstGeom>
          <a:solidFill>
            <a:srgbClr val="CCCCCC"/>
          </a:solidFill>
          <a:ln w="20574">
            <a:solidFill>
              <a:srgbClr val="000000"/>
            </a:solidFill>
          </a:ln>
        </p:spPr>
        <p:txBody>
          <a:bodyPr wrap="square" lIns="0" tIns="30480" rIns="0" bIns="0" rtlCol="0" vert="horz">
            <a:spAutoFit/>
          </a:bodyPr>
          <a:lstStyle/>
          <a:p>
            <a:pPr marL="76200" marR="1116965">
              <a:lnSpc>
                <a:spcPts val="1540"/>
              </a:lnSpc>
              <a:spcBef>
                <a:spcPts val="240"/>
              </a:spcBef>
            </a:pPr>
            <a:r>
              <a:rPr dirty="0" sz="1300" spc="-15" b="1">
                <a:latin typeface="Courier New"/>
                <a:cs typeface="Courier New"/>
              </a:rPr>
              <a:t>CREATE [OR REPLACE] TRIGGER </a:t>
            </a:r>
            <a:r>
              <a:rPr dirty="0" sz="1300" spc="-20" b="1" i="1">
                <a:latin typeface="Courier New"/>
                <a:cs typeface="Courier New"/>
              </a:rPr>
              <a:t>trigger_name  </a:t>
            </a:r>
            <a:r>
              <a:rPr dirty="0" sz="1300" spc="-15" b="1" i="1">
                <a:latin typeface="Courier New"/>
                <a:cs typeface="Courier New"/>
              </a:rPr>
              <a:t>Timing</a:t>
            </a:r>
            <a:endParaRPr sz="1300">
              <a:latin typeface="Courier New"/>
              <a:cs typeface="Courier New"/>
            </a:endParaRPr>
          </a:p>
          <a:p>
            <a:pPr marL="75565" marR="1604010">
              <a:lnSpc>
                <a:spcPts val="1550"/>
              </a:lnSpc>
              <a:spcBef>
                <a:spcPts val="5"/>
              </a:spcBef>
            </a:pPr>
            <a:r>
              <a:rPr dirty="0" sz="1300" spc="-15" b="1">
                <a:latin typeface="Courier New"/>
                <a:cs typeface="Courier New"/>
              </a:rPr>
              <a:t>[</a:t>
            </a:r>
            <a:r>
              <a:rPr dirty="0" sz="1300" spc="-15" b="1" i="1">
                <a:latin typeface="Courier New"/>
                <a:cs typeface="Courier New"/>
              </a:rPr>
              <a:t>ddl_event1 </a:t>
            </a:r>
            <a:r>
              <a:rPr dirty="0" sz="1300" spc="-15" b="1">
                <a:latin typeface="Courier New"/>
                <a:cs typeface="Courier New"/>
              </a:rPr>
              <a:t>[OR </a:t>
            </a:r>
            <a:r>
              <a:rPr dirty="0" sz="1300" spc="-15" b="1" i="1">
                <a:latin typeface="Courier New"/>
                <a:cs typeface="Courier New"/>
              </a:rPr>
              <a:t>ddl_event2 </a:t>
            </a:r>
            <a:r>
              <a:rPr dirty="0" sz="1300" spc="-15" b="1">
                <a:latin typeface="Courier New"/>
                <a:cs typeface="Courier New"/>
              </a:rPr>
              <a:t>OR </a:t>
            </a:r>
            <a:r>
              <a:rPr dirty="0" sz="1300" spc="-20" b="1">
                <a:latin typeface="Courier New"/>
                <a:cs typeface="Courier New"/>
              </a:rPr>
              <a:t>...]]  </a:t>
            </a:r>
            <a:r>
              <a:rPr dirty="0" sz="1300" spc="-15" b="1">
                <a:latin typeface="Courier New"/>
                <a:cs typeface="Courier New"/>
              </a:rPr>
              <a:t>ON</a:t>
            </a:r>
            <a:r>
              <a:rPr dirty="0" sz="1300" spc="-25" b="1">
                <a:latin typeface="Courier New"/>
                <a:cs typeface="Courier New"/>
              </a:rPr>
              <a:t> </a:t>
            </a:r>
            <a:r>
              <a:rPr dirty="0" sz="1300" spc="-20" b="1">
                <a:latin typeface="Courier New"/>
                <a:cs typeface="Courier New"/>
              </a:rPr>
              <a:t>{DATABASE|SCHEMA}</a:t>
            </a:r>
            <a:endParaRPr sz="1300">
              <a:latin typeface="Courier New"/>
              <a:cs typeface="Courier New"/>
            </a:endParaRPr>
          </a:p>
          <a:p>
            <a:pPr marL="75565">
              <a:lnSpc>
                <a:spcPts val="1495"/>
              </a:lnSpc>
            </a:pPr>
            <a:r>
              <a:rPr dirty="0" sz="1300" spc="-15" b="1" i="1">
                <a:latin typeface="Courier New"/>
                <a:cs typeface="Courier New"/>
              </a:rPr>
              <a:t>trigger_body</a:t>
            </a:r>
            <a:endParaRPr sz="1300">
              <a:latin typeface="Courier New"/>
              <a:cs typeface="Courier New"/>
            </a:endParaRPr>
          </a:p>
        </p:txBody>
      </p:sp>
      <p:sp>
        <p:nvSpPr>
          <p:cNvPr id="5" name="object 5"/>
          <p:cNvSpPr txBox="1"/>
          <p:nvPr/>
        </p:nvSpPr>
        <p:spPr>
          <a:xfrm>
            <a:off x="743204" y="5655817"/>
            <a:ext cx="3015615" cy="226695"/>
          </a:xfrm>
          <a:prstGeom prst="rect">
            <a:avLst/>
          </a:prstGeom>
        </p:spPr>
        <p:txBody>
          <a:bodyPr wrap="square" lIns="0" tIns="15240" rIns="0" bIns="0" rtlCol="0" vert="horz">
            <a:spAutoFit/>
          </a:bodyPr>
          <a:lstStyle/>
          <a:p>
            <a:pPr marL="12700">
              <a:lnSpc>
                <a:spcPct val="100000"/>
              </a:lnSpc>
              <a:spcBef>
                <a:spcPts val="120"/>
              </a:spcBef>
            </a:pPr>
            <a:r>
              <a:rPr dirty="0" sz="1300" spc="5" b="1">
                <a:latin typeface="Arial"/>
                <a:cs typeface="Arial"/>
              </a:rPr>
              <a:t>Creating Triggers </a:t>
            </a:r>
            <a:r>
              <a:rPr dirty="0" sz="1300" spc="10" b="1">
                <a:latin typeface="Arial"/>
                <a:cs typeface="Arial"/>
              </a:rPr>
              <a:t>on DDL</a:t>
            </a:r>
            <a:r>
              <a:rPr dirty="0" sz="1300" spc="-40" b="1">
                <a:latin typeface="Arial"/>
                <a:cs typeface="Arial"/>
              </a:rPr>
              <a:t> </a:t>
            </a:r>
            <a:r>
              <a:rPr dirty="0" sz="1300" spc="5" b="1">
                <a:latin typeface="Arial"/>
                <a:cs typeface="Arial"/>
              </a:rPr>
              <a:t>Statements</a:t>
            </a:r>
            <a:endParaRPr sz="1300">
              <a:latin typeface="Arial"/>
              <a:cs typeface="Arial"/>
            </a:endParaRPr>
          </a:p>
        </p:txBody>
      </p:sp>
      <p:sp>
        <p:nvSpPr>
          <p:cNvPr id="6" name="object 6"/>
          <p:cNvSpPr txBox="1"/>
          <p:nvPr/>
        </p:nvSpPr>
        <p:spPr>
          <a:xfrm>
            <a:off x="868766" y="7635478"/>
            <a:ext cx="5873115" cy="1171575"/>
          </a:xfrm>
          <a:prstGeom prst="rect">
            <a:avLst/>
          </a:prstGeom>
        </p:spPr>
        <p:txBody>
          <a:bodyPr wrap="square" lIns="0" tIns="55244" rIns="0" bIns="0" rtlCol="0" vert="horz">
            <a:spAutoFit/>
          </a:bodyPr>
          <a:lstStyle/>
          <a:p>
            <a:pPr marL="12700">
              <a:lnSpc>
                <a:spcPct val="100000"/>
              </a:lnSpc>
              <a:spcBef>
                <a:spcPts val="434"/>
              </a:spcBef>
            </a:pPr>
            <a:r>
              <a:rPr dirty="0" sz="1300" spc="10">
                <a:latin typeface="Times New Roman"/>
                <a:cs typeface="Times New Roman"/>
              </a:rPr>
              <a:t>The </a:t>
            </a:r>
            <a:r>
              <a:rPr dirty="0" sz="1300" spc="5">
                <a:latin typeface="Times New Roman"/>
                <a:cs typeface="Times New Roman"/>
              </a:rPr>
              <a:t>trigger </a:t>
            </a:r>
            <a:r>
              <a:rPr dirty="0" sz="1300" spc="10">
                <a:latin typeface="Times New Roman"/>
                <a:cs typeface="Times New Roman"/>
              </a:rPr>
              <a:t>body </a:t>
            </a:r>
            <a:r>
              <a:rPr dirty="0" sz="1300" spc="5">
                <a:latin typeface="Times New Roman"/>
                <a:cs typeface="Times New Roman"/>
              </a:rPr>
              <a:t>represents a complete </a:t>
            </a:r>
            <a:r>
              <a:rPr dirty="0" sz="1300" spc="10">
                <a:latin typeface="Times New Roman"/>
                <a:cs typeface="Times New Roman"/>
              </a:rPr>
              <a:t>PL/SQL</a:t>
            </a:r>
            <a:r>
              <a:rPr dirty="0" sz="1300" spc="-1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12700">
              <a:lnSpc>
                <a:spcPct val="100000"/>
              </a:lnSpc>
              <a:spcBef>
                <a:spcPts val="345"/>
              </a:spcBef>
            </a:pPr>
            <a:r>
              <a:rPr dirty="0" sz="1300" spc="10">
                <a:latin typeface="Times New Roman"/>
                <a:cs typeface="Times New Roman"/>
              </a:rPr>
              <a:t>You </a:t>
            </a:r>
            <a:r>
              <a:rPr dirty="0" sz="1300" spc="5">
                <a:latin typeface="Times New Roman"/>
                <a:cs typeface="Times New Roman"/>
              </a:rPr>
              <a:t>can create triggers for these events </a:t>
            </a:r>
            <a:r>
              <a:rPr dirty="0" sz="1300" spc="10">
                <a:latin typeface="Times New Roman"/>
                <a:cs typeface="Times New Roman"/>
              </a:rPr>
              <a:t>on </a:t>
            </a:r>
            <a:r>
              <a:rPr dirty="0" sz="1300" spc="15">
                <a:latin typeface="Courier New"/>
                <a:cs typeface="Courier New"/>
              </a:rPr>
              <a:t>DATABASE</a:t>
            </a:r>
            <a:r>
              <a:rPr dirty="0" sz="1300" spc="-430">
                <a:latin typeface="Courier New"/>
                <a:cs typeface="Courier New"/>
              </a:rPr>
              <a:t> </a:t>
            </a:r>
            <a:r>
              <a:rPr dirty="0" sz="1300" spc="5">
                <a:latin typeface="Times New Roman"/>
                <a:cs typeface="Times New Roman"/>
              </a:rPr>
              <a:t>or </a:t>
            </a:r>
            <a:r>
              <a:rPr dirty="0" sz="1300" spc="10">
                <a:latin typeface="Courier New"/>
                <a:cs typeface="Courier New"/>
              </a:rPr>
              <a:t>SCHEMA</a:t>
            </a:r>
            <a:r>
              <a:rPr dirty="0" sz="1300" spc="10">
                <a:latin typeface="Times New Roman"/>
                <a:cs typeface="Times New Roman"/>
              </a:rPr>
              <a:t>. You </a:t>
            </a:r>
            <a:r>
              <a:rPr dirty="0" sz="1300" spc="5">
                <a:latin typeface="Times New Roman"/>
                <a:cs typeface="Times New Roman"/>
              </a:rPr>
              <a:t>also specify</a:t>
            </a:r>
            <a:endParaRPr sz="1300">
              <a:latin typeface="Times New Roman"/>
              <a:cs typeface="Times New Roman"/>
            </a:endParaRPr>
          </a:p>
          <a:p>
            <a:pPr marL="12700">
              <a:lnSpc>
                <a:spcPct val="100000"/>
              </a:lnSpc>
              <a:spcBef>
                <a:spcPts val="25"/>
              </a:spcBef>
            </a:pPr>
            <a:r>
              <a:rPr dirty="0" sz="1300" spc="10">
                <a:latin typeface="Courier New"/>
                <a:cs typeface="Courier New"/>
              </a:rPr>
              <a:t>BEFORE</a:t>
            </a:r>
            <a:r>
              <a:rPr dirty="0" sz="1300" spc="-455">
                <a:latin typeface="Courier New"/>
                <a:cs typeface="Courier New"/>
              </a:rPr>
              <a:t> </a:t>
            </a:r>
            <a:r>
              <a:rPr dirty="0" sz="1300" spc="10">
                <a:latin typeface="Times New Roman"/>
                <a:cs typeface="Times New Roman"/>
              </a:rPr>
              <a:t>or</a:t>
            </a:r>
            <a:r>
              <a:rPr dirty="0" sz="1300" spc="-5">
                <a:latin typeface="Times New Roman"/>
                <a:cs typeface="Times New Roman"/>
              </a:rPr>
              <a:t> </a:t>
            </a:r>
            <a:r>
              <a:rPr dirty="0" sz="1300" spc="15">
                <a:latin typeface="Courier New"/>
                <a:cs typeface="Courier New"/>
              </a:rPr>
              <a:t>AFTER</a:t>
            </a:r>
            <a:r>
              <a:rPr dirty="0" sz="1300" spc="-455">
                <a:latin typeface="Courier New"/>
                <a:cs typeface="Courier New"/>
              </a:rPr>
              <a:t> </a:t>
            </a:r>
            <a:r>
              <a:rPr dirty="0" sz="1300" spc="5">
                <a:latin typeface="Times New Roman"/>
                <a:cs typeface="Times New Roman"/>
              </a:rPr>
              <a:t>for the timing of the trigger.</a:t>
            </a:r>
            <a:endParaRPr sz="1300">
              <a:latin typeface="Times New Roman"/>
              <a:cs typeface="Times New Roman"/>
            </a:endParaRPr>
          </a:p>
          <a:p>
            <a:pPr marL="12700" marR="5080">
              <a:lnSpc>
                <a:spcPct val="101099"/>
              </a:lnSpc>
              <a:spcBef>
                <a:spcPts val="480"/>
              </a:spcBef>
            </a:pPr>
            <a:r>
              <a:rPr dirty="0" sz="1300" spc="10">
                <a:latin typeface="Times New Roman"/>
                <a:cs typeface="Times New Roman"/>
              </a:rPr>
              <a:t>DDL </a:t>
            </a:r>
            <a:r>
              <a:rPr dirty="0" sz="1300" spc="5">
                <a:latin typeface="Times New Roman"/>
                <a:cs typeface="Times New Roman"/>
              </a:rPr>
              <a:t>triggers fire only if the object being created is a cluster, function, index, package,  procedure, role, sequence, synonym, table, tablespace, trigger, type, view, or</a:t>
            </a:r>
            <a:r>
              <a:rPr dirty="0" sz="1300" spc="80">
                <a:latin typeface="Times New Roman"/>
                <a:cs typeface="Times New Roman"/>
              </a:rPr>
              <a:t> </a:t>
            </a:r>
            <a:r>
              <a:rPr dirty="0" sz="1300" spc="5">
                <a:latin typeface="Times New Roman"/>
                <a:cs typeface="Times New Roman"/>
              </a:rPr>
              <a:t>user.</a:t>
            </a:r>
            <a:endParaRPr sz="1300">
              <a:latin typeface="Times New Roman"/>
              <a:cs typeface="Times New Roman"/>
            </a:endParaRPr>
          </a:p>
        </p:txBody>
      </p:sp>
      <p:graphicFrame>
        <p:nvGraphicFramePr>
          <p:cNvPr id="7" name="object 7"/>
          <p:cNvGraphicFramePr>
            <a:graphicFrameLocks noGrp="1"/>
          </p:cNvGraphicFramePr>
          <p:nvPr/>
        </p:nvGraphicFramePr>
        <p:xfrm>
          <a:off x="864488" y="5950839"/>
          <a:ext cx="6092190" cy="1647825"/>
        </p:xfrm>
        <a:graphic>
          <a:graphicData uri="http://schemas.openxmlformats.org/drawingml/2006/table">
            <a:tbl>
              <a:tblPr firstRow="1" bandRow="1">
                <a:tableStyleId>{2D5ABB26-0587-4C30-8999-92F81FD0307C}</a:tableStyleId>
              </a:tblPr>
              <a:tblGrid>
                <a:gridCol w="1348105"/>
                <a:gridCol w="4738370"/>
              </a:tblGrid>
              <a:tr h="267461">
                <a:tc>
                  <a:txBody>
                    <a:bodyPr/>
                    <a:lstStyle/>
                    <a:p>
                      <a:pPr marL="60325">
                        <a:lnSpc>
                          <a:spcPts val="1455"/>
                        </a:lnSpc>
                      </a:pPr>
                      <a:r>
                        <a:rPr dirty="0" sz="1250" spc="10" b="1">
                          <a:latin typeface="Times New Roman"/>
                          <a:cs typeface="Times New Roman"/>
                        </a:rPr>
                        <a:t>DDL_Event</a:t>
                      </a:r>
                      <a:endParaRPr sz="125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845">
                        <a:lnSpc>
                          <a:spcPts val="1455"/>
                        </a:lnSpc>
                      </a:pPr>
                      <a:r>
                        <a:rPr dirty="0" sz="1250" spc="5" b="1">
                          <a:latin typeface="Times New Roman"/>
                          <a:cs typeface="Times New Roman"/>
                        </a:rPr>
                        <a:t>Possible</a:t>
                      </a:r>
                      <a:r>
                        <a:rPr dirty="0" sz="1250" spc="15" b="1">
                          <a:latin typeface="Times New Roman"/>
                          <a:cs typeface="Times New Roman"/>
                        </a:rPr>
                        <a:t> </a:t>
                      </a:r>
                      <a:r>
                        <a:rPr dirty="0" sz="1250" spc="10" b="1">
                          <a:latin typeface="Times New Roman"/>
                          <a:cs typeface="Times New Roman"/>
                        </a:rPr>
                        <a:t>Values</a:t>
                      </a:r>
                      <a:endParaRPr sz="125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8724">
                <a:tc>
                  <a:txBody>
                    <a:bodyPr/>
                    <a:lstStyle/>
                    <a:p>
                      <a:pPr marL="30480">
                        <a:lnSpc>
                          <a:spcPts val="1320"/>
                        </a:lnSpc>
                      </a:pPr>
                      <a:r>
                        <a:rPr dirty="0" sz="1250" spc="10">
                          <a:latin typeface="Courier New"/>
                          <a:cs typeface="Courier New"/>
                        </a:rPr>
                        <a:t>CREATE</a:t>
                      </a:r>
                      <a:endParaRPr sz="125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ts val="1435"/>
                        </a:lnSpc>
                      </a:pPr>
                      <a:r>
                        <a:rPr dirty="0" sz="1250" spc="5">
                          <a:latin typeface="Times New Roman"/>
                          <a:cs typeface="Times New Roman"/>
                        </a:rPr>
                        <a:t>Causes the Oracle server </a:t>
                      </a:r>
                      <a:r>
                        <a:rPr dirty="0" sz="1250">
                          <a:latin typeface="Times New Roman"/>
                          <a:cs typeface="Times New Roman"/>
                        </a:rPr>
                        <a:t>to fire </a:t>
                      </a:r>
                      <a:r>
                        <a:rPr dirty="0" sz="1250" spc="5">
                          <a:latin typeface="Times New Roman"/>
                          <a:cs typeface="Times New Roman"/>
                        </a:rPr>
                        <a:t>the trigger whenever </a:t>
                      </a:r>
                      <a:r>
                        <a:rPr dirty="0" sz="1250" spc="-5">
                          <a:latin typeface="Times New Roman"/>
                          <a:cs typeface="Times New Roman"/>
                        </a:rPr>
                        <a:t>a</a:t>
                      </a:r>
                      <a:r>
                        <a:rPr dirty="0" sz="1250" spc="155">
                          <a:latin typeface="Times New Roman"/>
                          <a:cs typeface="Times New Roman"/>
                        </a:rPr>
                        <a:t> </a:t>
                      </a:r>
                      <a:r>
                        <a:rPr dirty="0" sz="1250" spc="10">
                          <a:latin typeface="Courier New"/>
                          <a:cs typeface="Courier New"/>
                        </a:rPr>
                        <a:t>CREATE</a:t>
                      </a:r>
                      <a:endParaRPr sz="1250">
                        <a:latin typeface="Courier New"/>
                        <a:cs typeface="Courier New"/>
                      </a:endParaRPr>
                    </a:p>
                    <a:p>
                      <a:pPr marL="31115">
                        <a:lnSpc>
                          <a:spcPct val="100000"/>
                        </a:lnSpc>
                        <a:spcBef>
                          <a:spcPts val="10"/>
                        </a:spcBef>
                      </a:pPr>
                      <a:r>
                        <a:rPr dirty="0" sz="1250" spc="5">
                          <a:latin typeface="Times New Roman"/>
                          <a:cs typeface="Times New Roman"/>
                        </a:rPr>
                        <a:t>statement adds </a:t>
                      </a:r>
                      <a:r>
                        <a:rPr dirty="0" sz="1250" spc="-5">
                          <a:latin typeface="Times New Roman"/>
                          <a:cs typeface="Times New Roman"/>
                        </a:rPr>
                        <a:t>a </a:t>
                      </a:r>
                      <a:r>
                        <a:rPr dirty="0" sz="1250" spc="5">
                          <a:latin typeface="Times New Roman"/>
                          <a:cs typeface="Times New Roman"/>
                        </a:rPr>
                        <a:t>new database object </a:t>
                      </a:r>
                      <a:r>
                        <a:rPr dirty="0" sz="1250">
                          <a:latin typeface="Times New Roman"/>
                          <a:cs typeface="Times New Roman"/>
                        </a:rPr>
                        <a:t>to </a:t>
                      </a:r>
                      <a:r>
                        <a:rPr dirty="0" sz="1250" spc="5">
                          <a:latin typeface="Times New Roman"/>
                          <a:cs typeface="Times New Roman"/>
                        </a:rPr>
                        <a:t>the</a:t>
                      </a:r>
                      <a:r>
                        <a:rPr dirty="0" sz="1250" spc="125">
                          <a:latin typeface="Times New Roman"/>
                          <a:cs typeface="Times New Roman"/>
                        </a:rPr>
                        <a:t> </a:t>
                      </a:r>
                      <a:r>
                        <a:rPr dirty="0" sz="1250" spc="5">
                          <a:latin typeface="Times New Roman"/>
                          <a:cs typeface="Times New Roman"/>
                        </a:rPr>
                        <a:t>dictionary</a:t>
                      </a:r>
                      <a:endParaRPr sz="125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9486">
                <a:tc>
                  <a:txBody>
                    <a:bodyPr/>
                    <a:lstStyle/>
                    <a:p>
                      <a:pPr marL="30480">
                        <a:lnSpc>
                          <a:spcPts val="1325"/>
                        </a:lnSpc>
                      </a:pPr>
                      <a:r>
                        <a:rPr dirty="0" sz="1250" spc="10">
                          <a:latin typeface="Courier New"/>
                          <a:cs typeface="Courier New"/>
                        </a:rPr>
                        <a:t>ALTER</a:t>
                      </a:r>
                      <a:endParaRPr sz="125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ts val="1435"/>
                        </a:lnSpc>
                      </a:pPr>
                      <a:r>
                        <a:rPr dirty="0" sz="1250" spc="5">
                          <a:latin typeface="Times New Roman"/>
                          <a:cs typeface="Times New Roman"/>
                        </a:rPr>
                        <a:t>Causes the Oracle server </a:t>
                      </a:r>
                      <a:r>
                        <a:rPr dirty="0" sz="1250">
                          <a:latin typeface="Times New Roman"/>
                          <a:cs typeface="Times New Roman"/>
                        </a:rPr>
                        <a:t>to fire </a:t>
                      </a:r>
                      <a:r>
                        <a:rPr dirty="0" sz="1250" spc="5">
                          <a:latin typeface="Times New Roman"/>
                          <a:cs typeface="Times New Roman"/>
                        </a:rPr>
                        <a:t>the trigger whenever </a:t>
                      </a:r>
                      <a:r>
                        <a:rPr dirty="0" sz="1250">
                          <a:latin typeface="Times New Roman"/>
                          <a:cs typeface="Times New Roman"/>
                        </a:rPr>
                        <a:t>an</a:t>
                      </a:r>
                      <a:r>
                        <a:rPr dirty="0" sz="1250" spc="175">
                          <a:latin typeface="Times New Roman"/>
                          <a:cs typeface="Times New Roman"/>
                        </a:rPr>
                        <a:t> </a:t>
                      </a:r>
                      <a:r>
                        <a:rPr dirty="0" sz="1250" spc="10">
                          <a:latin typeface="Courier New"/>
                          <a:cs typeface="Courier New"/>
                        </a:rPr>
                        <a:t>ALTER</a:t>
                      </a:r>
                      <a:endParaRPr sz="1250">
                        <a:latin typeface="Courier New"/>
                        <a:cs typeface="Courier New"/>
                      </a:endParaRPr>
                    </a:p>
                    <a:p>
                      <a:pPr marL="30480">
                        <a:lnSpc>
                          <a:spcPct val="100000"/>
                        </a:lnSpc>
                        <a:spcBef>
                          <a:spcPts val="10"/>
                        </a:spcBef>
                      </a:pPr>
                      <a:r>
                        <a:rPr dirty="0" sz="1250" spc="5">
                          <a:latin typeface="Times New Roman"/>
                          <a:cs typeface="Times New Roman"/>
                        </a:rPr>
                        <a:t>statement modifies </a:t>
                      </a:r>
                      <a:r>
                        <a:rPr dirty="0" sz="1250" spc="-5">
                          <a:latin typeface="Times New Roman"/>
                          <a:cs typeface="Times New Roman"/>
                        </a:rPr>
                        <a:t>a </a:t>
                      </a:r>
                      <a:r>
                        <a:rPr dirty="0" sz="1250" spc="5">
                          <a:latin typeface="Times New Roman"/>
                          <a:cs typeface="Times New Roman"/>
                        </a:rPr>
                        <a:t>database </a:t>
                      </a:r>
                      <a:r>
                        <a:rPr dirty="0" sz="1250" spc="10">
                          <a:latin typeface="Times New Roman"/>
                          <a:cs typeface="Times New Roman"/>
                        </a:rPr>
                        <a:t>object </a:t>
                      </a:r>
                      <a:r>
                        <a:rPr dirty="0" sz="1250">
                          <a:latin typeface="Times New Roman"/>
                          <a:cs typeface="Times New Roman"/>
                        </a:rPr>
                        <a:t>in </a:t>
                      </a:r>
                      <a:r>
                        <a:rPr dirty="0" sz="1250" spc="5">
                          <a:latin typeface="Times New Roman"/>
                          <a:cs typeface="Times New Roman"/>
                        </a:rPr>
                        <a:t>the data</a:t>
                      </a:r>
                      <a:r>
                        <a:rPr dirty="0" sz="1250" spc="130">
                          <a:latin typeface="Times New Roman"/>
                          <a:cs typeface="Times New Roman"/>
                        </a:rPr>
                        <a:t> </a:t>
                      </a:r>
                      <a:r>
                        <a:rPr dirty="0" sz="1250" spc="5">
                          <a:latin typeface="Times New Roman"/>
                          <a:cs typeface="Times New Roman"/>
                        </a:rPr>
                        <a:t>dictionary</a:t>
                      </a:r>
                      <a:endParaRPr sz="125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8724">
                <a:tc>
                  <a:txBody>
                    <a:bodyPr/>
                    <a:lstStyle/>
                    <a:p>
                      <a:pPr marL="30480">
                        <a:lnSpc>
                          <a:spcPts val="1320"/>
                        </a:lnSpc>
                      </a:pPr>
                      <a:r>
                        <a:rPr dirty="0" sz="1250" spc="10">
                          <a:latin typeface="Courier New"/>
                          <a:cs typeface="Courier New"/>
                        </a:rPr>
                        <a:t>DROP</a:t>
                      </a:r>
                      <a:endParaRPr sz="125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ts val="1435"/>
                        </a:lnSpc>
                      </a:pPr>
                      <a:r>
                        <a:rPr dirty="0" sz="1250" spc="5">
                          <a:latin typeface="Times New Roman"/>
                          <a:cs typeface="Times New Roman"/>
                        </a:rPr>
                        <a:t>Causes the Oracle server </a:t>
                      </a:r>
                      <a:r>
                        <a:rPr dirty="0" sz="1250">
                          <a:latin typeface="Times New Roman"/>
                          <a:cs typeface="Times New Roman"/>
                        </a:rPr>
                        <a:t>to fire </a:t>
                      </a:r>
                      <a:r>
                        <a:rPr dirty="0" sz="1250" spc="5">
                          <a:latin typeface="Times New Roman"/>
                          <a:cs typeface="Times New Roman"/>
                        </a:rPr>
                        <a:t>the trigger whenever </a:t>
                      </a:r>
                      <a:r>
                        <a:rPr dirty="0" sz="1250" spc="-5">
                          <a:latin typeface="Times New Roman"/>
                          <a:cs typeface="Times New Roman"/>
                        </a:rPr>
                        <a:t>a </a:t>
                      </a:r>
                      <a:r>
                        <a:rPr dirty="0" sz="1250" spc="10">
                          <a:latin typeface="Courier New"/>
                          <a:cs typeface="Courier New"/>
                        </a:rPr>
                        <a:t>DROP</a:t>
                      </a:r>
                      <a:r>
                        <a:rPr dirty="0" sz="1250" spc="-220">
                          <a:latin typeface="Courier New"/>
                          <a:cs typeface="Courier New"/>
                        </a:rPr>
                        <a:t> </a:t>
                      </a:r>
                      <a:r>
                        <a:rPr dirty="0" sz="1250" spc="5">
                          <a:latin typeface="Times New Roman"/>
                          <a:cs typeface="Times New Roman"/>
                        </a:rPr>
                        <a:t>statement</a:t>
                      </a:r>
                      <a:endParaRPr sz="1250">
                        <a:latin typeface="Times New Roman"/>
                        <a:cs typeface="Times New Roman"/>
                      </a:endParaRPr>
                    </a:p>
                    <a:p>
                      <a:pPr marL="31115">
                        <a:lnSpc>
                          <a:spcPct val="100000"/>
                        </a:lnSpc>
                        <a:spcBef>
                          <a:spcPts val="10"/>
                        </a:spcBef>
                      </a:pPr>
                      <a:r>
                        <a:rPr dirty="0" sz="1250" spc="5">
                          <a:latin typeface="Times New Roman"/>
                          <a:cs typeface="Times New Roman"/>
                        </a:rPr>
                        <a:t>removes </a:t>
                      </a:r>
                      <a:r>
                        <a:rPr dirty="0" sz="1250" spc="-5">
                          <a:latin typeface="Times New Roman"/>
                          <a:cs typeface="Times New Roman"/>
                        </a:rPr>
                        <a:t>a </a:t>
                      </a:r>
                      <a:r>
                        <a:rPr dirty="0" sz="1250" spc="5">
                          <a:latin typeface="Times New Roman"/>
                          <a:cs typeface="Times New Roman"/>
                        </a:rPr>
                        <a:t>database object in the data</a:t>
                      </a:r>
                      <a:r>
                        <a:rPr dirty="0" sz="1250" spc="110">
                          <a:latin typeface="Times New Roman"/>
                          <a:cs typeface="Times New Roman"/>
                        </a:rPr>
                        <a:t> </a:t>
                      </a:r>
                      <a:r>
                        <a:rPr dirty="0" sz="1250" spc="5">
                          <a:latin typeface="Times New Roman"/>
                          <a:cs typeface="Times New Roman"/>
                        </a:rPr>
                        <a:t>dictionary</a:t>
                      </a:r>
                      <a:endParaRPr sz="125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Creating </a:t>
            </a:r>
            <a:r>
              <a:rPr dirty="0" sz="2000" b="1">
                <a:latin typeface="Arial"/>
                <a:cs typeface="Arial"/>
              </a:rPr>
              <a:t>Triggers on System</a:t>
            </a:r>
            <a:r>
              <a:rPr dirty="0" sz="2000" spc="-15" b="1">
                <a:latin typeface="Arial"/>
                <a:cs typeface="Arial"/>
              </a:rPr>
              <a:t> </a:t>
            </a:r>
            <a:r>
              <a:rPr dirty="0" sz="2000" b="1">
                <a:latin typeface="Arial"/>
                <a:cs typeface="Arial"/>
              </a:rPr>
              <a:t>Events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Syntax:</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5</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42644" y="2181605"/>
            <a:ext cx="5104765" cy="1122045"/>
          </a:xfrm>
          <a:prstGeom prst="rect">
            <a:avLst/>
          </a:prstGeom>
          <a:solidFill>
            <a:srgbClr val="CCCCCC"/>
          </a:solidFill>
          <a:ln w="20574">
            <a:solidFill>
              <a:srgbClr val="000000"/>
            </a:solidFill>
          </a:ln>
        </p:spPr>
        <p:txBody>
          <a:bodyPr wrap="square" lIns="0" tIns="30480" rIns="0" bIns="0" rtlCol="0" vert="horz">
            <a:spAutoFit/>
          </a:bodyPr>
          <a:lstStyle/>
          <a:p>
            <a:pPr marL="75565" marR="1114425">
              <a:lnSpc>
                <a:spcPts val="1540"/>
              </a:lnSpc>
              <a:spcBef>
                <a:spcPts val="240"/>
              </a:spcBef>
            </a:pPr>
            <a:r>
              <a:rPr dirty="0" sz="1300" spc="-15" b="1">
                <a:latin typeface="Courier New"/>
                <a:cs typeface="Courier New"/>
              </a:rPr>
              <a:t>CREATE [OR REPLACE] TRIGGER </a:t>
            </a:r>
            <a:r>
              <a:rPr dirty="0" sz="1300" spc="-15" b="1" i="1">
                <a:latin typeface="Courier New"/>
                <a:cs typeface="Courier New"/>
              </a:rPr>
              <a:t>trigger_name  </a:t>
            </a:r>
            <a:r>
              <a:rPr dirty="0" sz="1300" spc="-15" b="1" i="1">
                <a:latin typeface="Courier New"/>
                <a:cs typeface="Courier New"/>
              </a:rPr>
              <a:t>timing</a:t>
            </a:r>
            <a:endParaRPr sz="1300">
              <a:latin typeface="Courier New"/>
              <a:cs typeface="Courier New"/>
            </a:endParaRPr>
          </a:p>
          <a:p>
            <a:pPr marL="76200" marR="628650">
              <a:lnSpc>
                <a:spcPts val="1550"/>
              </a:lnSpc>
              <a:spcBef>
                <a:spcPts val="5"/>
              </a:spcBef>
            </a:pPr>
            <a:r>
              <a:rPr dirty="0" sz="1300" spc="-20" b="1">
                <a:latin typeface="Courier New"/>
                <a:cs typeface="Courier New"/>
              </a:rPr>
              <a:t>[</a:t>
            </a:r>
            <a:r>
              <a:rPr dirty="0" sz="1300" spc="-20" b="1" i="1">
                <a:latin typeface="Courier New"/>
                <a:cs typeface="Courier New"/>
              </a:rPr>
              <a:t>database_event1 </a:t>
            </a:r>
            <a:r>
              <a:rPr dirty="0" sz="1300" spc="-10" b="1">
                <a:latin typeface="Courier New"/>
                <a:cs typeface="Courier New"/>
              </a:rPr>
              <a:t>[OR </a:t>
            </a:r>
            <a:r>
              <a:rPr dirty="0" sz="1300" spc="-20" b="1" i="1">
                <a:latin typeface="Courier New"/>
                <a:cs typeface="Courier New"/>
              </a:rPr>
              <a:t>database_event2 </a:t>
            </a:r>
            <a:r>
              <a:rPr dirty="0" sz="1300" spc="-15" b="1">
                <a:latin typeface="Courier New"/>
                <a:cs typeface="Courier New"/>
              </a:rPr>
              <a:t>OR </a:t>
            </a:r>
            <a:r>
              <a:rPr dirty="0" sz="1300" spc="-20" b="1">
                <a:latin typeface="Courier New"/>
                <a:cs typeface="Courier New"/>
              </a:rPr>
              <a:t>...]]  </a:t>
            </a:r>
            <a:r>
              <a:rPr dirty="0" sz="1300" spc="-15" b="1">
                <a:latin typeface="Courier New"/>
                <a:cs typeface="Courier New"/>
              </a:rPr>
              <a:t>ON</a:t>
            </a:r>
            <a:r>
              <a:rPr dirty="0" sz="1300" spc="-25" b="1">
                <a:latin typeface="Courier New"/>
                <a:cs typeface="Courier New"/>
              </a:rPr>
              <a:t> </a:t>
            </a:r>
            <a:r>
              <a:rPr dirty="0" sz="1300" spc="-20" b="1">
                <a:latin typeface="Courier New"/>
                <a:cs typeface="Courier New"/>
              </a:rPr>
              <a:t>{DATABASE|SCHEMA}</a:t>
            </a:r>
            <a:endParaRPr sz="1300">
              <a:latin typeface="Courier New"/>
              <a:cs typeface="Courier New"/>
            </a:endParaRPr>
          </a:p>
          <a:p>
            <a:pPr marL="76200">
              <a:lnSpc>
                <a:spcPts val="1495"/>
              </a:lnSpc>
            </a:pPr>
            <a:r>
              <a:rPr dirty="0" sz="1300" spc="-15" b="1" i="1">
                <a:latin typeface="Courier New"/>
                <a:cs typeface="Courier New"/>
              </a:rPr>
              <a:t>trigger_body</a:t>
            </a:r>
            <a:endParaRPr sz="1300">
              <a:latin typeface="Courier New"/>
              <a:cs typeface="Courier New"/>
            </a:endParaRPr>
          </a:p>
        </p:txBody>
      </p:sp>
      <p:sp>
        <p:nvSpPr>
          <p:cNvPr id="5" name="object 5"/>
          <p:cNvSpPr txBox="1"/>
          <p:nvPr/>
        </p:nvSpPr>
        <p:spPr>
          <a:xfrm>
            <a:off x="743204" y="5655817"/>
            <a:ext cx="1765935" cy="226695"/>
          </a:xfrm>
          <a:prstGeom prst="rect">
            <a:avLst/>
          </a:prstGeom>
        </p:spPr>
        <p:txBody>
          <a:bodyPr wrap="square" lIns="0" tIns="15240" rIns="0" bIns="0" rtlCol="0" vert="horz">
            <a:spAutoFit/>
          </a:bodyPr>
          <a:lstStyle/>
          <a:p>
            <a:pPr marL="12700">
              <a:lnSpc>
                <a:spcPct val="100000"/>
              </a:lnSpc>
              <a:spcBef>
                <a:spcPts val="120"/>
              </a:spcBef>
            </a:pPr>
            <a:r>
              <a:rPr dirty="0" sz="1300" spc="5" b="1">
                <a:latin typeface="Arial"/>
                <a:cs typeface="Arial"/>
              </a:rPr>
              <a:t>Create Trigger</a:t>
            </a:r>
            <a:r>
              <a:rPr dirty="0" sz="1300" spc="-65" b="1">
                <a:latin typeface="Arial"/>
                <a:cs typeface="Arial"/>
              </a:rPr>
              <a:t> </a:t>
            </a:r>
            <a:r>
              <a:rPr dirty="0" sz="1300" spc="5" b="1">
                <a:latin typeface="Arial"/>
                <a:cs typeface="Arial"/>
              </a:rPr>
              <a:t>Syntax</a:t>
            </a:r>
            <a:endParaRPr sz="1300">
              <a:latin typeface="Arial"/>
              <a:cs typeface="Arial"/>
            </a:endParaRPr>
          </a:p>
        </p:txBody>
      </p:sp>
      <p:sp>
        <p:nvSpPr>
          <p:cNvPr id="6" name="object 6"/>
          <p:cNvSpPr txBox="1"/>
          <p:nvPr/>
        </p:nvSpPr>
        <p:spPr>
          <a:xfrm>
            <a:off x="868933" y="8518606"/>
            <a:ext cx="5954395" cy="427355"/>
          </a:xfrm>
          <a:prstGeom prst="rect">
            <a:avLst/>
          </a:prstGeom>
        </p:spPr>
        <p:txBody>
          <a:bodyPr wrap="square" lIns="0" tIns="15240" rIns="0" bIns="0" rtlCol="0" vert="horz">
            <a:spAutoFit/>
          </a:bodyPr>
          <a:lstStyle/>
          <a:p>
            <a:pPr marL="12700">
              <a:lnSpc>
                <a:spcPct val="100000"/>
              </a:lnSpc>
              <a:spcBef>
                <a:spcPts val="120"/>
              </a:spcBef>
            </a:pPr>
            <a:r>
              <a:rPr dirty="0" sz="1300" spc="10">
                <a:latin typeface="Times New Roman"/>
                <a:cs typeface="Times New Roman"/>
              </a:rPr>
              <a:t>You </a:t>
            </a:r>
            <a:r>
              <a:rPr dirty="0" sz="1300" spc="5">
                <a:latin typeface="Times New Roman"/>
                <a:cs typeface="Times New Roman"/>
              </a:rPr>
              <a:t>can create triggers for these events </a:t>
            </a:r>
            <a:r>
              <a:rPr dirty="0" sz="1300" spc="10">
                <a:latin typeface="Times New Roman"/>
                <a:cs typeface="Times New Roman"/>
              </a:rPr>
              <a:t>on </a:t>
            </a:r>
            <a:r>
              <a:rPr dirty="0" sz="1300" spc="15">
                <a:latin typeface="Courier New"/>
                <a:cs typeface="Courier New"/>
              </a:rPr>
              <a:t>DATABASE</a:t>
            </a:r>
            <a:r>
              <a:rPr dirty="0" sz="1300" spc="-390">
                <a:latin typeface="Courier New"/>
                <a:cs typeface="Courier New"/>
              </a:rPr>
              <a:t> </a:t>
            </a:r>
            <a:r>
              <a:rPr dirty="0" sz="1300" spc="5">
                <a:latin typeface="Times New Roman"/>
                <a:cs typeface="Times New Roman"/>
              </a:rPr>
              <a:t>or </a:t>
            </a:r>
            <a:r>
              <a:rPr dirty="0" sz="1300" spc="10">
                <a:latin typeface="Courier New"/>
                <a:cs typeface="Courier New"/>
              </a:rPr>
              <a:t>SCHEMA</a:t>
            </a:r>
            <a:r>
              <a:rPr dirty="0" sz="1300" spc="10">
                <a:latin typeface="Times New Roman"/>
                <a:cs typeface="Times New Roman"/>
              </a:rPr>
              <a:t>, </a:t>
            </a:r>
            <a:r>
              <a:rPr dirty="0" sz="1300" spc="5">
                <a:latin typeface="Times New Roman"/>
                <a:cs typeface="Times New Roman"/>
              </a:rPr>
              <a:t>except </a:t>
            </a:r>
            <a:r>
              <a:rPr dirty="0" sz="1300" spc="15">
                <a:latin typeface="Courier New"/>
                <a:cs typeface="Courier New"/>
              </a:rPr>
              <a:t>SHUTDOWN</a:t>
            </a:r>
            <a:endParaRPr sz="1300">
              <a:latin typeface="Courier New"/>
              <a:cs typeface="Courier New"/>
            </a:endParaRPr>
          </a:p>
          <a:p>
            <a:pPr marL="12700">
              <a:lnSpc>
                <a:spcPct val="100000"/>
              </a:lnSpc>
              <a:spcBef>
                <a:spcPts val="15"/>
              </a:spcBef>
            </a:pPr>
            <a:r>
              <a:rPr dirty="0" sz="1300" spc="5">
                <a:latin typeface="Times New Roman"/>
                <a:cs typeface="Times New Roman"/>
              </a:rPr>
              <a:t>and </a:t>
            </a:r>
            <a:r>
              <a:rPr dirty="0" sz="1300" spc="10">
                <a:latin typeface="Courier New"/>
                <a:cs typeface="Courier New"/>
              </a:rPr>
              <a:t>STARTUP</a:t>
            </a:r>
            <a:r>
              <a:rPr dirty="0" sz="1300" spc="10">
                <a:latin typeface="Times New Roman"/>
                <a:cs typeface="Times New Roman"/>
              </a:rPr>
              <a:t>, which </a:t>
            </a:r>
            <a:r>
              <a:rPr dirty="0" sz="1300" spc="5">
                <a:latin typeface="Times New Roman"/>
                <a:cs typeface="Times New Roman"/>
              </a:rPr>
              <a:t>apply only to</a:t>
            </a:r>
            <a:r>
              <a:rPr dirty="0" sz="1300" spc="-5">
                <a:latin typeface="Times New Roman"/>
                <a:cs typeface="Times New Roman"/>
              </a:rPr>
              <a:t> </a:t>
            </a:r>
            <a:r>
              <a:rPr dirty="0" sz="1300" spc="15">
                <a:latin typeface="Courier New"/>
                <a:cs typeface="Courier New"/>
              </a:rPr>
              <a:t>DATABASE</a:t>
            </a:r>
            <a:r>
              <a:rPr dirty="0" sz="1300" spc="15">
                <a:latin typeface="Times New Roman"/>
                <a:cs typeface="Times New Roman"/>
              </a:rPr>
              <a:t>.</a:t>
            </a:r>
            <a:endParaRPr sz="1300">
              <a:latin typeface="Times New Roman"/>
              <a:cs typeface="Times New Roman"/>
            </a:endParaRPr>
          </a:p>
        </p:txBody>
      </p:sp>
      <p:graphicFrame>
        <p:nvGraphicFramePr>
          <p:cNvPr id="7" name="object 7"/>
          <p:cNvGraphicFramePr>
            <a:graphicFrameLocks noGrp="1"/>
          </p:cNvGraphicFramePr>
          <p:nvPr/>
        </p:nvGraphicFramePr>
        <p:xfrm>
          <a:off x="904112" y="5950839"/>
          <a:ext cx="6092825" cy="2508885"/>
        </p:xfrm>
        <a:graphic>
          <a:graphicData uri="http://schemas.openxmlformats.org/drawingml/2006/table">
            <a:tbl>
              <a:tblPr firstRow="1" bandRow="1">
                <a:tableStyleId>{2D5ABB26-0587-4C30-8999-92F81FD0307C}</a:tableStyleId>
              </a:tblPr>
              <a:tblGrid>
                <a:gridCol w="1359535"/>
                <a:gridCol w="4728210"/>
              </a:tblGrid>
              <a:tr h="265175">
                <a:tc>
                  <a:txBody>
                    <a:bodyPr/>
                    <a:lstStyle/>
                    <a:p>
                      <a:pPr marL="59055">
                        <a:lnSpc>
                          <a:spcPts val="1435"/>
                        </a:lnSpc>
                      </a:pPr>
                      <a:r>
                        <a:rPr dirty="0" sz="1200" spc="15" b="1">
                          <a:latin typeface="Times New Roman"/>
                          <a:cs typeface="Times New Roman"/>
                        </a:rPr>
                        <a:t>Database_event</a:t>
                      </a: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209">
                        <a:lnSpc>
                          <a:spcPts val="1435"/>
                        </a:lnSpc>
                      </a:pPr>
                      <a:r>
                        <a:rPr dirty="0" sz="1200" spc="15" b="1">
                          <a:latin typeface="Times New Roman"/>
                          <a:cs typeface="Times New Roman"/>
                        </a:rPr>
                        <a:t>Possible</a:t>
                      </a:r>
                      <a:r>
                        <a:rPr dirty="0" sz="1200" spc="5" b="1">
                          <a:latin typeface="Times New Roman"/>
                          <a:cs typeface="Times New Roman"/>
                        </a:rPr>
                        <a:t> </a:t>
                      </a:r>
                      <a:r>
                        <a:rPr dirty="0" sz="1200" spc="15" b="1">
                          <a:latin typeface="Times New Roman"/>
                          <a:cs typeface="Times New Roman"/>
                        </a:rPr>
                        <a:t>Values</a:t>
                      </a: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48055">
                <a:tc>
                  <a:txBody>
                    <a:bodyPr/>
                    <a:lstStyle/>
                    <a:p>
                      <a:pPr marL="29845">
                        <a:lnSpc>
                          <a:spcPts val="1285"/>
                        </a:lnSpc>
                      </a:pPr>
                      <a:r>
                        <a:rPr dirty="0" sz="1200" spc="20">
                          <a:latin typeface="Courier New"/>
                          <a:cs typeface="Courier New"/>
                        </a:rPr>
                        <a:t>AFTER</a:t>
                      </a:r>
                      <a:endParaRPr sz="1200">
                        <a:latin typeface="Courier New"/>
                        <a:cs typeface="Courier New"/>
                      </a:endParaRPr>
                    </a:p>
                    <a:p>
                      <a:pPr marL="29845">
                        <a:lnSpc>
                          <a:spcPts val="1415"/>
                        </a:lnSpc>
                      </a:pPr>
                      <a:r>
                        <a:rPr dirty="0" sz="1200" spc="20">
                          <a:latin typeface="Courier New"/>
                          <a:cs typeface="Courier New"/>
                        </a:rPr>
                        <a:t>SERVERERROR</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845" marR="477520">
                        <a:lnSpc>
                          <a:spcPts val="1440"/>
                        </a:lnSpc>
                        <a:spcBef>
                          <a:spcPts val="30"/>
                        </a:spcBef>
                      </a:pPr>
                      <a:r>
                        <a:rPr dirty="0" sz="1200" spc="15">
                          <a:latin typeface="Times New Roman"/>
                          <a:cs typeface="Times New Roman"/>
                        </a:rPr>
                        <a:t>Causes the Oracle server to </a:t>
                      </a:r>
                      <a:r>
                        <a:rPr dirty="0" sz="1200" spc="10">
                          <a:latin typeface="Times New Roman"/>
                          <a:cs typeface="Times New Roman"/>
                        </a:rPr>
                        <a:t>fire </a:t>
                      </a:r>
                      <a:r>
                        <a:rPr dirty="0" sz="1200" spc="15">
                          <a:latin typeface="Times New Roman"/>
                          <a:cs typeface="Times New Roman"/>
                        </a:rPr>
                        <a:t>the trigger whenever a server error  message </a:t>
                      </a:r>
                      <a:r>
                        <a:rPr dirty="0" sz="1200" spc="10">
                          <a:latin typeface="Times New Roman"/>
                          <a:cs typeface="Times New Roman"/>
                        </a:rPr>
                        <a:t>is</a:t>
                      </a:r>
                      <a:r>
                        <a:rPr dirty="0" sz="1200">
                          <a:latin typeface="Times New Roman"/>
                          <a:cs typeface="Times New Roman"/>
                        </a:rPr>
                        <a:t> </a:t>
                      </a:r>
                      <a:r>
                        <a:rPr dirty="0" sz="1200" spc="15">
                          <a:latin typeface="Times New Roman"/>
                          <a:cs typeface="Times New Roman"/>
                        </a:rPr>
                        <a:t>logged</a:t>
                      </a:r>
                      <a:endParaRPr sz="1200">
                        <a:latin typeface="Times New Roman"/>
                        <a:cs typeface="Times New Roman"/>
                      </a:endParaR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48055">
                <a:tc>
                  <a:txBody>
                    <a:bodyPr/>
                    <a:lstStyle/>
                    <a:p>
                      <a:pPr marL="29845">
                        <a:lnSpc>
                          <a:spcPts val="1310"/>
                        </a:lnSpc>
                      </a:pPr>
                      <a:r>
                        <a:rPr dirty="0" sz="1200" spc="20">
                          <a:latin typeface="Courier New"/>
                          <a:cs typeface="Courier New"/>
                        </a:rPr>
                        <a:t>AFTER</a:t>
                      </a:r>
                      <a:r>
                        <a:rPr dirty="0" sz="1200">
                          <a:latin typeface="Courier New"/>
                          <a:cs typeface="Courier New"/>
                        </a:rPr>
                        <a:t> </a:t>
                      </a:r>
                      <a:r>
                        <a:rPr dirty="0" sz="1200" spc="20">
                          <a:latin typeface="Courier New"/>
                          <a:cs typeface="Courier New"/>
                        </a:rPr>
                        <a:t>LOGON</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845" marR="51435">
                        <a:lnSpc>
                          <a:spcPts val="1450"/>
                        </a:lnSpc>
                        <a:spcBef>
                          <a:spcPts val="15"/>
                        </a:spcBef>
                      </a:pPr>
                      <a:r>
                        <a:rPr dirty="0" sz="1200" spc="15">
                          <a:latin typeface="Times New Roman"/>
                          <a:cs typeface="Times New Roman"/>
                        </a:rPr>
                        <a:t>Causes the Oracle server to </a:t>
                      </a:r>
                      <a:r>
                        <a:rPr dirty="0" sz="1200" spc="10">
                          <a:latin typeface="Times New Roman"/>
                          <a:cs typeface="Times New Roman"/>
                        </a:rPr>
                        <a:t>fire </a:t>
                      </a:r>
                      <a:r>
                        <a:rPr dirty="0" sz="1200" spc="15">
                          <a:latin typeface="Times New Roman"/>
                          <a:cs typeface="Times New Roman"/>
                        </a:rPr>
                        <a:t>the trigger whenever a user logs on to the  database</a:t>
                      </a:r>
                      <a:endParaRPr sz="1200">
                        <a:latin typeface="Times New Roman"/>
                        <a:cs typeface="Times New Roman"/>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48056">
                <a:tc>
                  <a:txBody>
                    <a:bodyPr/>
                    <a:lstStyle/>
                    <a:p>
                      <a:pPr marL="29845">
                        <a:lnSpc>
                          <a:spcPts val="1305"/>
                        </a:lnSpc>
                      </a:pPr>
                      <a:r>
                        <a:rPr dirty="0" sz="1200" spc="20">
                          <a:latin typeface="Courier New"/>
                          <a:cs typeface="Courier New"/>
                        </a:rPr>
                        <a:t>BEFORE</a:t>
                      </a:r>
                      <a:r>
                        <a:rPr dirty="0" sz="1200" spc="-5">
                          <a:latin typeface="Courier New"/>
                          <a:cs typeface="Courier New"/>
                        </a:rPr>
                        <a:t> </a:t>
                      </a:r>
                      <a:r>
                        <a:rPr dirty="0" sz="1200" spc="20">
                          <a:latin typeface="Courier New"/>
                          <a:cs typeface="Courier New"/>
                        </a:rPr>
                        <a:t>LOGOFF</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845" marR="189230">
                        <a:lnSpc>
                          <a:spcPts val="1450"/>
                        </a:lnSpc>
                        <a:spcBef>
                          <a:spcPts val="15"/>
                        </a:spcBef>
                      </a:pPr>
                      <a:r>
                        <a:rPr dirty="0" sz="1200" spc="15">
                          <a:latin typeface="Times New Roman"/>
                          <a:cs typeface="Times New Roman"/>
                        </a:rPr>
                        <a:t>Causes the Oracle server to </a:t>
                      </a:r>
                      <a:r>
                        <a:rPr dirty="0" sz="1200" spc="10">
                          <a:latin typeface="Times New Roman"/>
                          <a:cs typeface="Times New Roman"/>
                        </a:rPr>
                        <a:t>fire </a:t>
                      </a:r>
                      <a:r>
                        <a:rPr dirty="0" sz="1200" spc="15">
                          <a:latin typeface="Times New Roman"/>
                          <a:cs typeface="Times New Roman"/>
                        </a:rPr>
                        <a:t>the trigger whenever a user logs </a:t>
                      </a:r>
                      <a:r>
                        <a:rPr dirty="0" sz="1200" spc="10">
                          <a:latin typeface="Times New Roman"/>
                          <a:cs typeface="Times New Roman"/>
                        </a:rPr>
                        <a:t>off </a:t>
                      </a:r>
                      <a:r>
                        <a:rPr dirty="0" sz="1200" spc="15">
                          <a:latin typeface="Times New Roman"/>
                          <a:cs typeface="Times New Roman"/>
                        </a:rPr>
                        <a:t>the  database</a:t>
                      </a:r>
                      <a:endParaRPr sz="1200">
                        <a:latin typeface="Times New Roman"/>
                        <a:cs typeface="Times New Roman"/>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48055">
                <a:tc>
                  <a:txBody>
                    <a:bodyPr/>
                    <a:lstStyle/>
                    <a:p>
                      <a:pPr marL="29845">
                        <a:lnSpc>
                          <a:spcPts val="1305"/>
                        </a:lnSpc>
                      </a:pPr>
                      <a:r>
                        <a:rPr dirty="0" sz="1200" spc="20">
                          <a:latin typeface="Courier New"/>
                          <a:cs typeface="Courier New"/>
                        </a:rPr>
                        <a:t>AFTER</a:t>
                      </a:r>
                      <a:r>
                        <a:rPr dirty="0" sz="1200" spc="-5">
                          <a:latin typeface="Courier New"/>
                          <a:cs typeface="Courier New"/>
                        </a:rPr>
                        <a:t> </a:t>
                      </a:r>
                      <a:r>
                        <a:rPr dirty="0" sz="1200" spc="20">
                          <a:latin typeface="Courier New"/>
                          <a:cs typeface="Courier New"/>
                        </a:rPr>
                        <a:t>STARTUP</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845" marR="396875">
                        <a:lnSpc>
                          <a:spcPts val="1450"/>
                        </a:lnSpc>
                        <a:spcBef>
                          <a:spcPts val="15"/>
                        </a:spcBef>
                      </a:pPr>
                      <a:r>
                        <a:rPr dirty="0" sz="1200" spc="15">
                          <a:latin typeface="Times New Roman"/>
                          <a:cs typeface="Times New Roman"/>
                        </a:rPr>
                        <a:t>Causes the Oracle server to </a:t>
                      </a:r>
                      <a:r>
                        <a:rPr dirty="0" sz="1200" spc="10">
                          <a:latin typeface="Times New Roman"/>
                          <a:cs typeface="Times New Roman"/>
                        </a:rPr>
                        <a:t>fire </a:t>
                      </a:r>
                      <a:r>
                        <a:rPr dirty="0" sz="1200" spc="15">
                          <a:latin typeface="Times New Roman"/>
                          <a:cs typeface="Times New Roman"/>
                        </a:rPr>
                        <a:t>the trigger whenever the database </a:t>
                      </a:r>
                      <a:r>
                        <a:rPr dirty="0" sz="1200" spc="10">
                          <a:latin typeface="Times New Roman"/>
                          <a:cs typeface="Times New Roman"/>
                        </a:rPr>
                        <a:t>is  </a:t>
                      </a:r>
                      <a:r>
                        <a:rPr dirty="0" sz="1200" spc="15">
                          <a:latin typeface="Times New Roman"/>
                          <a:cs typeface="Times New Roman"/>
                        </a:rPr>
                        <a:t>opened</a:t>
                      </a:r>
                      <a:endParaRPr sz="1200">
                        <a:latin typeface="Times New Roman"/>
                        <a:cs typeface="Times New Roman"/>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47675">
                <a:tc>
                  <a:txBody>
                    <a:bodyPr/>
                    <a:lstStyle/>
                    <a:p>
                      <a:pPr marL="29845">
                        <a:lnSpc>
                          <a:spcPts val="1285"/>
                        </a:lnSpc>
                      </a:pPr>
                      <a:r>
                        <a:rPr dirty="0" sz="1200" spc="20">
                          <a:latin typeface="Courier New"/>
                          <a:cs typeface="Courier New"/>
                        </a:rPr>
                        <a:t>BEFORE</a:t>
                      </a:r>
                      <a:endParaRPr sz="1200">
                        <a:latin typeface="Courier New"/>
                        <a:cs typeface="Courier New"/>
                      </a:endParaRPr>
                    </a:p>
                    <a:p>
                      <a:pPr marL="29845">
                        <a:lnSpc>
                          <a:spcPts val="1420"/>
                        </a:lnSpc>
                      </a:pPr>
                      <a:r>
                        <a:rPr dirty="0" sz="1200" spc="20">
                          <a:latin typeface="Courier New"/>
                          <a:cs typeface="Courier New"/>
                        </a:rPr>
                        <a:t>SHUTDOWN</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845" marR="95250">
                        <a:lnSpc>
                          <a:spcPts val="1450"/>
                        </a:lnSpc>
                        <a:spcBef>
                          <a:spcPts val="15"/>
                        </a:spcBef>
                      </a:pPr>
                      <a:r>
                        <a:rPr dirty="0" sz="1200" spc="15">
                          <a:latin typeface="Times New Roman"/>
                          <a:cs typeface="Times New Roman"/>
                        </a:rPr>
                        <a:t>Causes the Oracle server to </a:t>
                      </a:r>
                      <a:r>
                        <a:rPr dirty="0" sz="1200" spc="10">
                          <a:latin typeface="Times New Roman"/>
                          <a:cs typeface="Times New Roman"/>
                        </a:rPr>
                        <a:t>fire </a:t>
                      </a:r>
                      <a:r>
                        <a:rPr dirty="0" sz="1200" spc="15">
                          <a:latin typeface="Times New Roman"/>
                          <a:cs typeface="Times New Roman"/>
                        </a:rPr>
                        <a:t>the trigger whenever the database </a:t>
                      </a:r>
                      <a:r>
                        <a:rPr dirty="0" sz="1200" spc="10">
                          <a:latin typeface="Times New Roman"/>
                          <a:cs typeface="Times New Roman"/>
                        </a:rPr>
                        <a:t>is </a:t>
                      </a:r>
                      <a:r>
                        <a:rPr dirty="0" sz="1200" spc="15">
                          <a:latin typeface="Times New Roman"/>
                          <a:cs typeface="Times New Roman"/>
                        </a:rPr>
                        <a:t>shut  down</a:t>
                      </a:r>
                      <a:endParaRPr sz="1200">
                        <a:latin typeface="Times New Roman"/>
                        <a:cs typeface="Times New Roman"/>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Courier New"/>
                <a:cs typeface="Courier New"/>
              </a:rPr>
              <a:t>LOGON</a:t>
            </a:r>
            <a:r>
              <a:rPr dirty="0" sz="2000" spc="-660" b="1">
                <a:latin typeface="Courier New"/>
                <a:cs typeface="Courier New"/>
              </a:rPr>
              <a:t> </a:t>
            </a:r>
            <a:r>
              <a:rPr dirty="0" sz="2000" spc="-5" b="1">
                <a:latin typeface="Arial"/>
                <a:cs typeface="Arial"/>
              </a:rPr>
              <a:t>and</a:t>
            </a:r>
            <a:r>
              <a:rPr dirty="0" sz="2000" b="1">
                <a:latin typeface="Arial"/>
                <a:cs typeface="Arial"/>
              </a:rPr>
              <a:t> </a:t>
            </a:r>
            <a:r>
              <a:rPr dirty="0" sz="2000" spc="-5" b="1">
                <a:latin typeface="Courier New"/>
                <a:cs typeface="Courier New"/>
              </a:rPr>
              <a:t>LOGOFF</a:t>
            </a:r>
            <a:r>
              <a:rPr dirty="0" sz="2000" spc="-650" b="1">
                <a:latin typeface="Courier New"/>
                <a:cs typeface="Courier New"/>
              </a:rPr>
              <a:t> </a:t>
            </a:r>
            <a:r>
              <a:rPr dirty="0" sz="2000" spc="-5" b="1">
                <a:latin typeface="Arial"/>
                <a:cs typeface="Arial"/>
              </a:rPr>
              <a:t>Triggers:</a:t>
            </a:r>
            <a:r>
              <a:rPr dirty="0" sz="2000" b="1">
                <a:latin typeface="Arial"/>
                <a:cs typeface="Arial"/>
              </a:rPr>
              <a:t> </a:t>
            </a:r>
            <a:r>
              <a:rPr dirty="0" sz="2000" spc="-5" b="1">
                <a:latin typeface="Arial"/>
                <a:cs typeface="Arial"/>
              </a:rPr>
              <a:t>Example</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25499" y="1866519"/>
            <a:ext cx="5126355" cy="1403350"/>
            <a:chOff x="1325499" y="1866519"/>
            <a:chExt cx="5126355" cy="1403350"/>
          </a:xfrm>
        </p:grpSpPr>
        <p:sp>
          <p:nvSpPr>
            <p:cNvPr id="5" name="object 5"/>
            <p:cNvSpPr/>
            <p:nvPr/>
          </p:nvSpPr>
          <p:spPr>
            <a:xfrm>
              <a:off x="1335786" y="1876806"/>
              <a:ext cx="5105400" cy="1382395"/>
            </a:xfrm>
            <a:custGeom>
              <a:avLst/>
              <a:gdLst/>
              <a:ahLst/>
              <a:cxnLst/>
              <a:rect l="l" t="t" r="r" b="b"/>
              <a:pathLst>
                <a:path w="5105400" h="1382395">
                  <a:moveTo>
                    <a:pt x="5105400" y="0"/>
                  </a:moveTo>
                  <a:lnTo>
                    <a:pt x="0" y="0"/>
                  </a:lnTo>
                  <a:lnTo>
                    <a:pt x="0" y="1382268"/>
                  </a:lnTo>
                  <a:lnTo>
                    <a:pt x="5105400" y="1382268"/>
                  </a:lnTo>
                  <a:lnTo>
                    <a:pt x="5105400" y="0"/>
                  </a:lnTo>
                  <a:close/>
                </a:path>
              </a:pathLst>
            </a:custGeom>
            <a:solidFill>
              <a:srgbClr val="CCCCCC"/>
            </a:solidFill>
          </p:spPr>
          <p:txBody>
            <a:bodyPr wrap="square" lIns="0" tIns="0" rIns="0" bIns="0" rtlCol="0"/>
            <a:lstStyle/>
            <a:p/>
          </p:txBody>
        </p:sp>
        <p:sp>
          <p:nvSpPr>
            <p:cNvPr id="6" name="object 6"/>
            <p:cNvSpPr/>
            <p:nvPr/>
          </p:nvSpPr>
          <p:spPr>
            <a:xfrm>
              <a:off x="1335786" y="1876806"/>
              <a:ext cx="5105400" cy="1382395"/>
            </a:xfrm>
            <a:custGeom>
              <a:avLst/>
              <a:gdLst/>
              <a:ahLst/>
              <a:cxnLst/>
              <a:rect l="l" t="t" r="r" b="b"/>
              <a:pathLst>
                <a:path w="5105400" h="1382395">
                  <a:moveTo>
                    <a:pt x="5105400" y="0"/>
                  </a:moveTo>
                  <a:lnTo>
                    <a:pt x="0" y="0"/>
                  </a:lnTo>
                  <a:lnTo>
                    <a:pt x="0" y="1382268"/>
                  </a:lnTo>
                  <a:lnTo>
                    <a:pt x="5105400" y="1382268"/>
                  </a:lnTo>
                  <a:lnTo>
                    <a:pt x="510540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1411986" y="1880870"/>
            <a:ext cx="352806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CREATE OR REPLACE TRIGGER</a:t>
            </a:r>
            <a:r>
              <a:rPr dirty="0" sz="1300" spc="-70" b="1">
                <a:latin typeface="Courier New"/>
                <a:cs typeface="Courier New"/>
              </a:rPr>
              <a:t> </a:t>
            </a:r>
            <a:r>
              <a:rPr dirty="0" sz="1300" spc="-20" b="1">
                <a:latin typeface="Courier New"/>
                <a:cs typeface="Courier New"/>
              </a:rPr>
              <a:t>logon_trig</a:t>
            </a:r>
            <a:endParaRPr sz="1300">
              <a:latin typeface="Courier New"/>
              <a:cs typeface="Courier New"/>
            </a:endParaRPr>
          </a:p>
        </p:txBody>
      </p:sp>
      <p:sp>
        <p:nvSpPr>
          <p:cNvPr id="8" name="object 8"/>
          <p:cNvSpPr txBox="1"/>
          <p:nvPr/>
        </p:nvSpPr>
        <p:spPr>
          <a:xfrm>
            <a:off x="1411986" y="2066816"/>
            <a:ext cx="2257425" cy="408305"/>
          </a:xfrm>
          <a:prstGeom prst="rect">
            <a:avLst/>
          </a:prstGeom>
        </p:spPr>
        <p:txBody>
          <a:bodyPr wrap="square" lIns="0" tIns="27940" rIns="0" bIns="0" rtlCol="0" vert="horz">
            <a:spAutoFit/>
          </a:bodyPr>
          <a:lstStyle/>
          <a:p>
            <a:pPr marR="5080">
              <a:lnSpc>
                <a:spcPts val="1460"/>
              </a:lnSpc>
              <a:spcBef>
                <a:spcPts val="220"/>
              </a:spcBef>
              <a:tabLst>
                <a:tab pos="1268095" algn="l"/>
                <a:tab pos="1658620" algn="l"/>
              </a:tabLst>
            </a:pPr>
            <a:r>
              <a:rPr dirty="0" sz="1300" spc="-20" b="1">
                <a:latin typeface="Courier New"/>
                <a:cs typeface="Courier New"/>
              </a:rPr>
              <a:t>AFTE</a:t>
            </a:r>
            <a:r>
              <a:rPr dirty="0" sz="1300" spc="-10" b="1">
                <a:latin typeface="Courier New"/>
                <a:cs typeface="Courier New"/>
              </a:rPr>
              <a:t>R</a:t>
            </a:r>
            <a:r>
              <a:rPr dirty="0" sz="1300" spc="-20" b="1">
                <a:latin typeface="Courier New"/>
                <a:cs typeface="Courier New"/>
              </a:rPr>
              <a:t> </a:t>
            </a:r>
            <a:r>
              <a:rPr dirty="0" sz="1300" spc="-20" b="1">
                <a:latin typeface="Courier New"/>
                <a:cs typeface="Courier New"/>
              </a:rPr>
              <a:t>LOGO</a:t>
            </a:r>
            <a:r>
              <a:rPr dirty="0" sz="1300" spc="-10" b="1">
                <a:latin typeface="Courier New"/>
                <a:cs typeface="Courier New"/>
              </a:rPr>
              <a:t>N</a:t>
            </a:r>
            <a:r>
              <a:rPr dirty="0" sz="1300" b="1">
                <a:latin typeface="Courier New"/>
                <a:cs typeface="Courier New"/>
              </a:rPr>
              <a:t>	</a:t>
            </a:r>
            <a:r>
              <a:rPr dirty="0" sz="1300" spc="-20" b="1">
                <a:latin typeface="Courier New"/>
                <a:cs typeface="Courier New"/>
              </a:rPr>
              <a:t>O</a:t>
            </a:r>
            <a:r>
              <a:rPr dirty="0" sz="1300" spc="-10" b="1">
                <a:latin typeface="Courier New"/>
                <a:cs typeface="Courier New"/>
              </a:rPr>
              <a:t>N</a:t>
            </a:r>
            <a:r>
              <a:rPr dirty="0" sz="1300" b="1">
                <a:latin typeface="Courier New"/>
                <a:cs typeface="Courier New"/>
              </a:rPr>
              <a:t>	</a:t>
            </a:r>
            <a:r>
              <a:rPr dirty="0" sz="1300" spc="-20" b="1">
                <a:latin typeface="Courier New"/>
                <a:cs typeface="Courier New"/>
              </a:rPr>
              <a:t>SCHEMA  </a:t>
            </a:r>
            <a:r>
              <a:rPr dirty="0" sz="1300" spc="-15" b="1">
                <a:latin typeface="Courier New"/>
                <a:cs typeface="Courier New"/>
              </a:rPr>
              <a:t>BEGIN</a:t>
            </a:r>
            <a:endParaRPr sz="1300">
              <a:latin typeface="Courier New"/>
              <a:cs typeface="Courier New"/>
            </a:endParaRPr>
          </a:p>
        </p:txBody>
      </p:sp>
      <p:sp>
        <p:nvSpPr>
          <p:cNvPr id="9" name="object 9"/>
          <p:cNvSpPr txBox="1"/>
          <p:nvPr/>
        </p:nvSpPr>
        <p:spPr>
          <a:xfrm>
            <a:off x="1411986" y="2441659"/>
            <a:ext cx="4973955" cy="777875"/>
          </a:xfrm>
          <a:prstGeom prst="rect">
            <a:avLst/>
          </a:prstGeom>
        </p:spPr>
        <p:txBody>
          <a:bodyPr wrap="square" lIns="0" tIns="27940" rIns="0" bIns="0" rtlCol="0" vert="horz">
            <a:spAutoFit/>
          </a:bodyPr>
          <a:lstStyle/>
          <a:p>
            <a:pPr marL="97155" marR="5080">
              <a:lnSpc>
                <a:spcPts val="1460"/>
              </a:lnSpc>
              <a:spcBef>
                <a:spcPts val="220"/>
              </a:spcBef>
            </a:pPr>
            <a:r>
              <a:rPr dirty="0" sz="1300" spc="-15" b="1">
                <a:latin typeface="Courier New"/>
                <a:cs typeface="Courier New"/>
              </a:rPr>
              <a:t>INSERT</a:t>
            </a:r>
            <a:r>
              <a:rPr dirty="0" sz="1300" spc="-450" b="1">
                <a:latin typeface="Courier New"/>
                <a:cs typeface="Courier New"/>
              </a:rPr>
              <a:t> </a:t>
            </a:r>
            <a:r>
              <a:rPr dirty="0" sz="1300" spc="-15" b="1">
                <a:latin typeface="Courier New"/>
                <a:cs typeface="Courier New"/>
              </a:rPr>
              <a:t>INTO</a:t>
            </a:r>
            <a:r>
              <a:rPr dirty="0" sz="1300" spc="-440" b="1">
                <a:latin typeface="Courier New"/>
                <a:cs typeface="Courier New"/>
              </a:rPr>
              <a:t> </a:t>
            </a:r>
            <a:r>
              <a:rPr dirty="0" sz="1300" spc="-20" b="1">
                <a:latin typeface="Courier New"/>
                <a:cs typeface="Courier New"/>
              </a:rPr>
              <a:t>log_trig_table(user_id,log_date,action)  </a:t>
            </a:r>
            <a:r>
              <a:rPr dirty="0" sz="1300" spc="-15" b="1">
                <a:latin typeface="Courier New"/>
                <a:cs typeface="Courier New"/>
              </a:rPr>
              <a:t>VALUES</a:t>
            </a:r>
            <a:r>
              <a:rPr dirty="0" sz="1300" spc="-475" b="1">
                <a:latin typeface="Courier New"/>
                <a:cs typeface="Courier New"/>
              </a:rPr>
              <a:t> </a:t>
            </a:r>
            <a:r>
              <a:rPr dirty="0" sz="1300" spc="-15" b="1">
                <a:latin typeface="Courier New"/>
                <a:cs typeface="Courier New"/>
              </a:rPr>
              <a:t>(USER,</a:t>
            </a:r>
            <a:r>
              <a:rPr dirty="0" sz="1300" spc="-470" b="1">
                <a:latin typeface="Courier New"/>
                <a:cs typeface="Courier New"/>
              </a:rPr>
              <a:t> </a:t>
            </a:r>
            <a:r>
              <a:rPr dirty="0" sz="1300" spc="-15" b="1">
                <a:latin typeface="Courier New"/>
                <a:cs typeface="Courier New"/>
              </a:rPr>
              <a:t>SYSDATE,</a:t>
            </a:r>
            <a:r>
              <a:rPr dirty="0" sz="1300" spc="-475" b="1">
                <a:latin typeface="Courier New"/>
                <a:cs typeface="Courier New"/>
              </a:rPr>
              <a:t> </a:t>
            </a:r>
            <a:r>
              <a:rPr dirty="0" sz="1300" spc="-15" b="1">
                <a:latin typeface="Courier New"/>
                <a:cs typeface="Courier New"/>
              </a:rPr>
              <a:t>'Logging</a:t>
            </a:r>
            <a:r>
              <a:rPr dirty="0" sz="1300" spc="-20" b="1">
                <a:latin typeface="Courier New"/>
                <a:cs typeface="Courier New"/>
              </a:rPr>
              <a:t> on');</a:t>
            </a:r>
            <a:endParaRPr sz="1300">
              <a:latin typeface="Courier New"/>
              <a:cs typeface="Courier New"/>
            </a:endParaRPr>
          </a:p>
          <a:p>
            <a:pPr>
              <a:lnSpc>
                <a:spcPts val="1370"/>
              </a:lnSpc>
            </a:pPr>
            <a:r>
              <a:rPr dirty="0" sz="1300" spc="-20" b="1">
                <a:latin typeface="Courier New"/>
                <a:cs typeface="Courier New"/>
              </a:rPr>
              <a:t>END;</a:t>
            </a:r>
            <a:endParaRPr sz="1300">
              <a:latin typeface="Courier New"/>
              <a:cs typeface="Courier New"/>
            </a:endParaRPr>
          </a:p>
          <a:p>
            <a:pPr>
              <a:lnSpc>
                <a:spcPts val="1510"/>
              </a:lnSpc>
            </a:pPr>
            <a:r>
              <a:rPr dirty="0" sz="1300" spc="-10" b="1">
                <a:latin typeface="Courier New"/>
                <a:cs typeface="Courier New"/>
              </a:rPr>
              <a:t>/</a:t>
            </a:r>
            <a:endParaRPr sz="1300">
              <a:latin typeface="Courier New"/>
              <a:cs typeface="Courier New"/>
            </a:endParaRPr>
          </a:p>
        </p:txBody>
      </p:sp>
      <p:grpSp>
        <p:nvGrpSpPr>
          <p:cNvPr id="10" name="object 10"/>
          <p:cNvGrpSpPr/>
          <p:nvPr/>
        </p:nvGrpSpPr>
        <p:grpSpPr>
          <a:xfrm>
            <a:off x="1325499" y="3417951"/>
            <a:ext cx="5126355" cy="1403985"/>
            <a:chOff x="1325499" y="3417951"/>
            <a:chExt cx="5126355" cy="1403985"/>
          </a:xfrm>
        </p:grpSpPr>
        <p:sp>
          <p:nvSpPr>
            <p:cNvPr id="11" name="object 11"/>
            <p:cNvSpPr/>
            <p:nvPr/>
          </p:nvSpPr>
          <p:spPr>
            <a:xfrm>
              <a:off x="1335786" y="3428238"/>
              <a:ext cx="5105400" cy="1383030"/>
            </a:xfrm>
            <a:custGeom>
              <a:avLst/>
              <a:gdLst/>
              <a:ahLst/>
              <a:cxnLst/>
              <a:rect l="l" t="t" r="r" b="b"/>
              <a:pathLst>
                <a:path w="5105400" h="1383029">
                  <a:moveTo>
                    <a:pt x="5105400" y="0"/>
                  </a:moveTo>
                  <a:lnTo>
                    <a:pt x="0" y="0"/>
                  </a:lnTo>
                  <a:lnTo>
                    <a:pt x="0" y="1383029"/>
                  </a:lnTo>
                  <a:lnTo>
                    <a:pt x="5105400" y="1383029"/>
                  </a:lnTo>
                  <a:lnTo>
                    <a:pt x="5105400" y="0"/>
                  </a:lnTo>
                  <a:close/>
                </a:path>
              </a:pathLst>
            </a:custGeom>
            <a:solidFill>
              <a:srgbClr val="CCCCCC"/>
            </a:solidFill>
          </p:spPr>
          <p:txBody>
            <a:bodyPr wrap="square" lIns="0" tIns="0" rIns="0" bIns="0" rtlCol="0"/>
            <a:lstStyle/>
            <a:p/>
          </p:txBody>
        </p:sp>
        <p:sp>
          <p:nvSpPr>
            <p:cNvPr id="12" name="object 12"/>
            <p:cNvSpPr/>
            <p:nvPr/>
          </p:nvSpPr>
          <p:spPr>
            <a:xfrm>
              <a:off x="1335786" y="3428238"/>
              <a:ext cx="5105400" cy="1383030"/>
            </a:xfrm>
            <a:custGeom>
              <a:avLst/>
              <a:gdLst/>
              <a:ahLst/>
              <a:cxnLst/>
              <a:rect l="l" t="t" r="r" b="b"/>
              <a:pathLst>
                <a:path w="5105400" h="1383029">
                  <a:moveTo>
                    <a:pt x="5105400" y="0"/>
                  </a:moveTo>
                  <a:lnTo>
                    <a:pt x="0" y="0"/>
                  </a:lnTo>
                  <a:lnTo>
                    <a:pt x="0" y="1383029"/>
                  </a:lnTo>
                  <a:lnTo>
                    <a:pt x="5105400" y="1383029"/>
                  </a:lnTo>
                  <a:lnTo>
                    <a:pt x="5105400" y="0"/>
                  </a:lnTo>
                  <a:close/>
                </a:path>
              </a:pathLst>
            </a:custGeom>
            <a:ln w="20574">
              <a:solidFill>
                <a:srgbClr val="000000"/>
              </a:solidFill>
            </a:ln>
          </p:spPr>
          <p:txBody>
            <a:bodyPr wrap="square" lIns="0" tIns="0" rIns="0" bIns="0" rtlCol="0"/>
            <a:lstStyle/>
            <a:p/>
          </p:txBody>
        </p:sp>
      </p:grpSp>
      <p:sp>
        <p:nvSpPr>
          <p:cNvPr id="13" name="object 13"/>
          <p:cNvSpPr txBox="1"/>
          <p:nvPr/>
        </p:nvSpPr>
        <p:spPr>
          <a:xfrm>
            <a:off x="1411986" y="3432302"/>
            <a:ext cx="362521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CREATE OR REPLACE TRIGGER</a:t>
            </a:r>
            <a:r>
              <a:rPr dirty="0" sz="1300" spc="-70" b="1">
                <a:latin typeface="Courier New"/>
                <a:cs typeface="Courier New"/>
              </a:rPr>
              <a:t> </a:t>
            </a:r>
            <a:r>
              <a:rPr dirty="0" sz="1300" spc="-20" b="1">
                <a:latin typeface="Courier New"/>
                <a:cs typeface="Courier New"/>
              </a:rPr>
              <a:t>logoff_trig</a:t>
            </a:r>
            <a:endParaRPr sz="1300">
              <a:latin typeface="Courier New"/>
              <a:cs typeface="Courier New"/>
            </a:endParaRPr>
          </a:p>
        </p:txBody>
      </p:sp>
      <p:sp>
        <p:nvSpPr>
          <p:cNvPr id="18" name="object 1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9" name="object 19"/>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6</a:t>
            </a:r>
            <a:endParaRPr baseline="-18518" sz="1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1411986" y="3618249"/>
            <a:ext cx="2453640" cy="408940"/>
          </a:xfrm>
          <a:prstGeom prst="rect">
            <a:avLst/>
          </a:prstGeom>
        </p:spPr>
        <p:txBody>
          <a:bodyPr wrap="square" lIns="0" tIns="26670" rIns="0" bIns="0" rtlCol="0" vert="horz">
            <a:spAutoFit/>
          </a:bodyPr>
          <a:lstStyle/>
          <a:p>
            <a:pPr marR="5080">
              <a:lnSpc>
                <a:spcPts val="1470"/>
              </a:lnSpc>
              <a:spcBef>
                <a:spcPts val="210"/>
              </a:spcBef>
              <a:tabLst>
                <a:tab pos="1463675" algn="l"/>
                <a:tab pos="1854200" algn="l"/>
              </a:tabLst>
            </a:pPr>
            <a:r>
              <a:rPr dirty="0" sz="1300" spc="-20" b="1">
                <a:latin typeface="Courier New"/>
                <a:cs typeface="Courier New"/>
              </a:rPr>
              <a:t>BEFOR</a:t>
            </a:r>
            <a:r>
              <a:rPr dirty="0" sz="1300" spc="-10" b="1">
                <a:latin typeface="Courier New"/>
                <a:cs typeface="Courier New"/>
              </a:rPr>
              <a:t>E</a:t>
            </a:r>
            <a:r>
              <a:rPr dirty="0" sz="1300" spc="-20" b="1">
                <a:latin typeface="Courier New"/>
                <a:cs typeface="Courier New"/>
              </a:rPr>
              <a:t> </a:t>
            </a:r>
            <a:r>
              <a:rPr dirty="0" sz="1300" spc="-20" b="1">
                <a:latin typeface="Courier New"/>
                <a:cs typeface="Courier New"/>
              </a:rPr>
              <a:t>LOGOF</a:t>
            </a:r>
            <a:r>
              <a:rPr dirty="0" sz="1300" spc="-10" b="1">
                <a:latin typeface="Courier New"/>
                <a:cs typeface="Courier New"/>
              </a:rPr>
              <a:t>F</a:t>
            </a:r>
            <a:r>
              <a:rPr dirty="0" sz="1300" b="1">
                <a:latin typeface="Courier New"/>
                <a:cs typeface="Courier New"/>
              </a:rPr>
              <a:t>	</a:t>
            </a:r>
            <a:r>
              <a:rPr dirty="0" sz="1300" spc="-20" b="1">
                <a:latin typeface="Courier New"/>
                <a:cs typeface="Courier New"/>
              </a:rPr>
              <a:t>O</a:t>
            </a:r>
            <a:r>
              <a:rPr dirty="0" sz="1300" spc="-10" b="1">
                <a:latin typeface="Courier New"/>
                <a:cs typeface="Courier New"/>
              </a:rPr>
              <a:t>N</a:t>
            </a:r>
            <a:r>
              <a:rPr dirty="0" sz="1300" b="1">
                <a:latin typeface="Courier New"/>
                <a:cs typeface="Courier New"/>
              </a:rPr>
              <a:t>	</a:t>
            </a:r>
            <a:r>
              <a:rPr dirty="0" sz="1300" spc="-20" b="1">
                <a:latin typeface="Courier New"/>
                <a:cs typeface="Courier New"/>
              </a:rPr>
              <a:t>SCHEMA  </a:t>
            </a:r>
            <a:r>
              <a:rPr dirty="0" sz="1300" spc="-15" b="1">
                <a:latin typeface="Courier New"/>
                <a:cs typeface="Courier New"/>
              </a:rPr>
              <a:t>BEGIN</a:t>
            </a:r>
            <a:endParaRPr sz="1300">
              <a:latin typeface="Courier New"/>
              <a:cs typeface="Courier New"/>
            </a:endParaRPr>
          </a:p>
        </p:txBody>
      </p:sp>
      <p:sp>
        <p:nvSpPr>
          <p:cNvPr id="15" name="object 15"/>
          <p:cNvSpPr txBox="1"/>
          <p:nvPr/>
        </p:nvSpPr>
        <p:spPr>
          <a:xfrm>
            <a:off x="1411986" y="3993092"/>
            <a:ext cx="4973955" cy="778510"/>
          </a:xfrm>
          <a:prstGeom prst="rect">
            <a:avLst/>
          </a:prstGeom>
        </p:spPr>
        <p:txBody>
          <a:bodyPr wrap="square" lIns="0" tIns="27940" rIns="0" bIns="0" rtlCol="0" vert="horz">
            <a:spAutoFit/>
          </a:bodyPr>
          <a:lstStyle/>
          <a:p>
            <a:pPr marL="97155" marR="5080">
              <a:lnSpc>
                <a:spcPts val="1460"/>
              </a:lnSpc>
              <a:spcBef>
                <a:spcPts val="220"/>
              </a:spcBef>
            </a:pPr>
            <a:r>
              <a:rPr dirty="0" sz="1300" spc="-15" b="1">
                <a:latin typeface="Courier New"/>
                <a:cs typeface="Courier New"/>
              </a:rPr>
              <a:t>INSERT</a:t>
            </a:r>
            <a:r>
              <a:rPr dirty="0" sz="1300" spc="-450" b="1">
                <a:latin typeface="Courier New"/>
                <a:cs typeface="Courier New"/>
              </a:rPr>
              <a:t> </a:t>
            </a:r>
            <a:r>
              <a:rPr dirty="0" sz="1300" spc="-15" b="1">
                <a:latin typeface="Courier New"/>
                <a:cs typeface="Courier New"/>
              </a:rPr>
              <a:t>INTO</a:t>
            </a:r>
            <a:r>
              <a:rPr dirty="0" sz="1300" spc="-440" b="1">
                <a:latin typeface="Courier New"/>
                <a:cs typeface="Courier New"/>
              </a:rPr>
              <a:t> </a:t>
            </a:r>
            <a:r>
              <a:rPr dirty="0" sz="1300" spc="-20" b="1">
                <a:latin typeface="Courier New"/>
                <a:cs typeface="Courier New"/>
              </a:rPr>
              <a:t>log_trig_table(user_id,log_date,action)  </a:t>
            </a:r>
            <a:r>
              <a:rPr dirty="0" sz="1300" spc="-15" b="1">
                <a:latin typeface="Courier New"/>
                <a:cs typeface="Courier New"/>
              </a:rPr>
              <a:t>VALUES (USER, SYSDATE, 'Logging</a:t>
            </a:r>
            <a:r>
              <a:rPr dirty="0" sz="1300" spc="-500" b="1">
                <a:latin typeface="Courier New"/>
                <a:cs typeface="Courier New"/>
              </a:rPr>
              <a:t> </a:t>
            </a:r>
            <a:r>
              <a:rPr dirty="0" sz="1300" spc="-20" b="1">
                <a:latin typeface="Courier New"/>
                <a:cs typeface="Courier New"/>
              </a:rPr>
              <a:t>off');</a:t>
            </a:r>
            <a:endParaRPr sz="1300">
              <a:latin typeface="Courier New"/>
              <a:cs typeface="Courier New"/>
            </a:endParaRPr>
          </a:p>
          <a:p>
            <a:pPr>
              <a:lnSpc>
                <a:spcPts val="1375"/>
              </a:lnSpc>
            </a:pPr>
            <a:r>
              <a:rPr dirty="0" sz="1300" spc="-20" b="1">
                <a:latin typeface="Courier New"/>
                <a:cs typeface="Courier New"/>
              </a:rPr>
              <a:t>END;</a:t>
            </a:r>
            <a:endParaRPr sz="1300">
              <a:latin typeface="Courier New"/>
              <a:cs typeface="Courier New"/>
            </a:endParaRPr>
          </a:p>
          <a:p>
            <a:pPr>
              <a:lnSpc>
                <a:spcPts val="1510"/>
              </a:lnSpc>
            </a:pPr>
            <a:r>
              <a:rPr dirty="0" sz="1300" spc="-10" b="1">
                <a:latin typeface="Courier New"/>
                <a:cs typeface="Courier New"/>
              </a:rPr>
              <a:t>/</a:t>
            </a:r>
            <a:endParaRPr sz="1300">
              <a:latin typeface="Courier New"/>
              <a:cs typeface="Courier New"/>
            </a:endParaRPr>
          </a:p>
        </p:txBody>
      </p:sp>
      <p:sp>
        <p:nvSpPr>
          <p:cNvPr id="16" name="object 16"/>
          <p:cNvSpPr txBox="1"/>
          <p:nvPr/>
        </p:nvSpPr>
        <p:spPr>
          <a:xfrm>
            <a:off x="743204" y="5581919"/>
            <a:ext cx="6240145" cy="1151255"/>
          </a:xfrm>
          <a:prstGeom prst="rect">
            <a:avLst/>
          </a:prstGeom>
        </p:spPr>
        <p:txBody>
          <a:bodyPr wrap="square" lIns="0" tIns="74930" rIns="0" bIns="0" rtlCol="0" vert="horz">
            <a:spAutoFit/>
          </a:bodyPr>
          <a:lstStyle/>
          <a:p>
            <a:pPr marL="12700">
              <a:lnSpc>
                <a:spcPct val="100000"/>
              </a:lnSpc>
              <a:spcBef>
                <a:spcPts val="590"/>
              </a:spcBef>
            </a:pPr>
            <a:r>
              <a:rPr dirty="0" sz="1300" spc="15" b="1">
                <a:latin typeface="Courier New"/>
                <a:cs typeface="Courier New"/>
              </a:rPr>
              <a:t>LOGON</a:t>
            </a:r>
            <a:r>
              <a:rPr dirty="0" sz="1300" spc="-420" b="1">
                <a:latin typeface="Courier New"/>
                <a:cs typeface="Courier New"/>
              </a:rPr>
              <a:t> </a:t>
            </a:r>
            <a:r>
              <a:rPr dirty="0" sz="1300" spc="10" b="1">
                <a:latin typeface="Arial"/>
                <a:cs typeface="Arial"/>
              </a:rPr>
              <a:t>and</a:t>
            </a:r>
            <a:r>
              <a:rPr dirty="0" sz="1300" spc="15" b="1">
                <a:latin typeface="Arial"/>
                <a:cs typeface="Arial"/>
              </a:rPr>
              <a:t> </a:t>
            </a:r>
            <a:r>
              <a:rPr dirty="0" sz="1300" spc="15" b="1">
                <a:latin typeface="Courier New"/>
                <a:cs typeface="Courier New"/>
              </a:rPr>
              <a:t>LOGOFF</a:t>
            </a:r>
            <a:r>
              <a:rPr dirty="0" sz="1300" spc="-405" b="1">
                <a:latin typeface="Courier New"/>
                <a:cs typeface="Courier New"/>
              </a:rPr>
              <a:t> </a:t>
            </a:r>
            <a:r>
              <a:rPr dirty="0" sz="1300" spc="5" b="1">
                <a:latin typeface="Arial"/>
                <a:cs typeface="Arial"/>
              </a:rPr>
              <a:t>Triggers:</a:t>
            </a:r>
            <a:r>
              <a:rPr dirty="0" sz="1300" b="1">
                <a:latin typeface="Arial"/>
                <a:cs typeface="Arial"/>
              </a:rPr>
              <a:t> </a:t>
            </a:r>
            <a:r>
              <a:rPr dirty="0" sz="1300" spc="5" b="1">
                <a:latin typeface="Arial"/>
                <a:cs typeface="Arial"/>
              </a:rPr>
              <a:t>Example</a:t>
            </a:r>
            <a:endParaRPr sz="1300">
              <a:latin typeface="Arial"/>
              <a:cs typeface="Arial"/>
            </a:endParaRPr>
          </a:p>
          <a:p>
            <a:pPr marL="137795" marR="5080">
              <a:lnSpc>
                <a:spcPct val="101400"/>
              </a:lnSpc>
              <a:spcBef>
                <a:spcPts val="480"/>
              </a:spcBef>
            </a:pPr>
            <a:r>
              <a:rPr dirty="0" sz="1300" spc="10">
                <a:latin typeface="Times New Roman"/>
                <a:cs typeface="Times New Roman"/>
              </a:rPr>
              <a:t>You </a:t>
            </a:r>
            <a:r>
              <a:rPr dirty="0" sz="1300" spc="5">
                <a:latin typeface="Times New Roman"/>
                <a:cs typeface="Times New Roman"/>
              </a:rPr>
              <a:t>can create these triggers to monitor </a:t>
            </a:r>
            <a:r>
              <a:rPr dirty="0" sz="1300" spc="10">
                <a:latin typeface="Times New Roman"/>
                <a:cs typeface="Times New Roman"/>
              </a:rPr>
              <a:t>how </a:t>
            </a:r>
            <a:r>
              <a:rPr dirty="0" sz="1300" spc="5">
                <a:latin typeface="Times New Roman"/>
                <a:cs typeface="Times New Roman"/>
              </a:rPr>
              <a:t>often </a:t>
            </a:r>
            <a:r>
              <a:rPr dirty="0" sz="1300" spc="10">
                <a:latin typeface="Times New Roman"/>
                <a:cs typeface="Times New Roman"/>
              </a:rPr>
              <a:t>you </a:t>
            </a:r>
            <a:r>
              <a:rPr dirty="0" sz="1300" spc="5">
                <a:latin typeface="Times New Roman"/>
                <a:cs typeface="Times New Roman"/>
              </a:rPr>
              <a:t>log </a:t>
            </a:r>
            <a:r>
              <a:rPr dirty="0" sz="1300" spc="10">
                <a:latin typeface="Times New Roman"/>
                <a:cs typeface="Times New Roman"/>
              </a:rPr>
              <a:t>on </a:t>
            </a:r>
            <a:r>
              <a:rPr dirty="0" sz="1300" spc="5">
                <a:latin typeface="Times New Roman"/>
                <a:cs typeface="Times New Roman"/>
              </a:rPr>
              <a:t>and off, or </a:t>
            </a:r>
            <a:r>
              <a:rPr dirty="0" sz="1300" spc="10">
                <a:latin typeface="Times New Roman"/>
                <a:cs typeface="Times New Roman"/>
              </a:rPr>
              <a:t>you may </a:t>
            </a:r>
            <a:r>
              <a:rPr dirty="0" sz="1300" spc="5">
                <a:latin typeface="Times New Roman"/>
                <a:cs typeface="Times New Roman"/>
              </a:rPr>
              <a:t>want to  write a report that monitors the length of time for which </a:t>
            </a:r>
            <a:r>
              <a:rPr dirty="0" sz="1300" spc="10">
                <a:latin typeface="Times New Roman"/>
                <a:cs typeface="Times New Roman"/>
              </a:rPr>
              <a:t>you </a:t>
            </a:r>
            <a:r>
              <a:rPr dirty="0" sz="1300" spc="5">
                <a:latin typeface="Times New Roman"/>
                <a:cs typeface="Times New Roman"/>
              </a:rPr>
              <a:t>are logged on. </a:t>
            </a:r>
            <a:r>
              <a:rPr dirty="0" sz="1300" spc="10">
                <a:latin typeface="Times New Roman"/>
                <a:cs typeface="Times New Roman"/>
              </a:rPr>
              <a:t>When you  </a:t>
            </a:r>
            <a:r>
              <a:rPr dirty="0" sz="1300" spc="5">
                <a:latin typeface="Times New Roman"/>
                <a:cs typeface="Times New Roman"/>
              </a:rPr>
              <a:t>specify</a:t>
            </a:r>
            <a:r>
              <a:rPr dirty="0" sz="1300" spc="20">
                <a:latin typeface="Times New Roman"/>
                <a:cs typeface="Times New Roman"/>
              </a:rPr>
              <a:t> </a:t>
            </a:r>
            <a:r>
              <a:rPr dirty="0" sz="1300" spc="10">
                <a:latin typeface="Courier New"/>
                <a:cs typeface="Courier New"/>
              </a:rPr>
              <a:t>ON</a:t>
            </a:r>
            <a:r>
              <a:rPr dirty="0" sz="1300" spc="-440">
                <a:latin typeface="Courier New"/>
                <a:cs typeface="Courier New"/>
              </a:rPr>
              <a:t> </a:t>
            </a:r>
            <a:r>
              <a:rPr dirty="0" sz="1300" spc="10">
                <a:latin typeface="Courier New"/>
                <a:cs typeface="Courier New"/>
              </a:rPr>
              <a:t>SCHEMA</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trigger</a:t>
            </a:r>
            <a:r>
              <a:rPr dirty="0" sz="1300" spc="10">
                <a:latin typeface="Times New Roman"/>
                <a:cs typeface="Times New Roman"/>
              </a:rPr>
              <a:t> </a:t>
            </a:r>
            <a:r>
              <a:rPr dirty="0" sz="1300" spc="5">
                <a:latin typeface="Times New Roman"/>
                <a:cs typeface="Times New Roman"/>
              </a:rPr>
              <a:t>fires</a:t>
            </a:r>
            <a:r>
              <a:rPr dirty="0" sz="1300" spc="10">
                <a:latin typeface="Times New Roman"/>
                <a:cs typeface="Times New Roman"/>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5">
                <a:latin typeface="Times New Roman"/>
                <a:cs typeface="Times New Roman"/>
              </a:rPr>
              <a:t>specific</a:t>
            </a:r>
            <a:r>
              <a:rPr dirty="0" sz="1300" spc="10">
                <a:latin typeface="Times New Roman"/>
                <a:cs typeface="Times New Roman"/>
              </a:rPr>
              <a:t> </a:t>
            </a:r>
            <a:r>
              <a:rPr dirty="0" sz="1300" spc="5">
                <a:latin typeface="Times New Roman"/>
                <a:cs typeface="Times New Roman"/>
              </a:rPr>
              <a:t>user.</a:t>
            </a:r>
            <a:r>
              <a:rPr dirty="0" sz="1300" spc="10">
                <a:latin typeface="Times New Roman"/>
                <a:cs typeface="Times New Roman"/>
              </a:rPr>
              <a:t> </a:t>
            </a:r>
            <a:r>
              <a:rPr dirty="0" sz="1300" spc="5">
                <a:latin typeface="Times New Roman"/>
                <a:cs typeface="Times New Roman"/>
              </a:rPr>
              <a:t>If</a:t>
            </a:r>
            <a:r>
              <a:rPr dirty="0" sz="1300" spc="10">
                <a:latin typeface="Times New Roman"/>
                <a:cs typeface="Times New Roman"/>
              </a:rPr>
              <a:t> you </a:t>
            </a:r>
            <a:r>
              <a:rPr dirty="0" sz="1300" spc="5">
                <a:latin typeface="Times New Roman"/>
                <a:cs typeface="Times New Roman"/>
              </a:rPr>
              <a:t>specify</a:t>
            </a:r>
            <a:r>
              <a:rPr dirty="0" sz="1300" spc="20">
                <a:latin typeface="Times New Roman"/>
                <a:cs typeface="Times New Roman"/>
              </a:rPr>
              <a:t> </a:t>
            </a:r>
            <a:r>
              <a:rPr dirty="0" sz="1300" spc="10">
                <a:latin typeface="Courier New"/>
                <a:cs typeface="Courier New"/>
              </a:rPr>
              <a:t>ON</a:t>
            </a:r>
            <a:r>
              <a:rPr dirty="0" sz="1300" spc="-440">
                <a:latin typeface="Courier New"/>
                <a:cs typeface="Courier New"/>
              </a:rPr>
              <a:t> </a:t>
            </a:r>
            <a:r>
              <a:rPr dirty="0" sz="1300" spc="15">
                <a:latin typeface="Courier New"/>
                <a:cs typeface="Courier New"/>
              </a:rPr>
              <a:t>DATABASE</a:t>
            </a:r>
            <a:r>
              <a:rPr dirty="0" sz="1300" spc="15">
                <a:latin typeface="Times New Roman"/>
                <a:cs typeface="Times New Roman"/>
              </a:rPr>
              <a:t>,  </a:t>
            </a:r>
            <a:r>
              <a:rPr dirty="0" sz="1300" spc="5">
                <a:latin typeface="Times New Roman"/>
                <a:cs typeface="Times New Roman"/>
              </a:rPr>
              <a:t>the trigger fires </a:t>
            </a:r>
            <a:r>
              <a:rPr dirty="0" sz="1300">
                <a:latin typeface="Times New Roman"/>
                <a:cs typeface="Times New Roman"/>
              </a:rPr>
              <a:t>for </a:t>
            </a:r>
            <a:r>
              <a:rPr dirty="0" sz="1300" spc="10">
                <a:latin typeface="Times New Roman"/>
                <a:cs typeface="Times New Roman"/>
              </a:rPr>
              <a:t>all </a:t>
            </a:r>
            <a:r>
              <a:rPr dirty="0" sz="1300">
                <a:latin typeface="Times New Roman"/>
                <a:cs typeface="Times New Roman"/>
              </a:rPr>
              <a:t>users.</a:t>
            </a:r>
            <a:endParaRPr sz="1300">
              <a:latin typeface="Times New Roman"/>
              <a:cs typeface="Times New Roman"/>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spc="-5" b="1">
                <a:latin typeface="Courier New"/>
                <a:cs typeface="Courier New"/>
              </a:rPr>
              <a:t>CALL</a:t>
            </a:r>
            <a:r>
              <a:rPr dirty="0" sz="2000" spc="-655" b="1">
                <a:latin typeface="Courier New"/>
                <a:cs typeface="Courier New"/>
              </a:rPr>
              <a:t> </a:t>
            </a:r>
            <a:r>
              <a:rPr dirty="0" sz="2000" b="1">
                <a:latin typeface="Arial"/>
                <a:cs typeface="Arial"/>
              </a:rPr>
              <a:t>Statements</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20"/>
              </a:spcBef>
            </a:pPr>
            <a:endParaRPr sz="2150">
              <a:latin typeface="Arial"/>
              <a:cs typeface="Arial"/>
            </a:endParaRPr>
          </a:p>
          <a:p>
            <a:pPr marL="626745">
              <a:lnSpc>
                <a:spcPct val="100000"/>
              </a:lnSpc>
            </a:pPr>
            <a:r>
              <a:rPr dirty="0" sz="1550" spc="10" b="1">
                <a:latin typeface="Arial"/>
                <a:cs typeface="Arial"/>
              </a:rPr>
              <a:t>Note: There </a:t>
            </a:r>
            <a:r>
              <a:rPr dirty="0" sz="1550" spc="5" b="1">
                <a:latin typeface="Arial"/>
                <a:cs typeface="Arial"/>
              </a:rPr>
              <a:t>is </a:t>
            </a:r>
            <a:r>
              <a:rPr dirty="0" sz="1550" spc="10" b="1">
                <a:latin typeface="Arial"/>
                <a:cs typeface="Arial"/>
              </a:rPr>
              <a:t>no semicolon </a:t>
            </a:r>
            <a:r>
              <a:rPr dirty="0" sz="1550" spc="5" b="1">
                <a:latin typeface="Arial"/>
                <a:cs typeface="Arial"/>
              </a:rPr>
              <a:t>at </a:t>
            </a:r>
            <a:r>
              <a:rPr dirty="0" sz="1550" spc="10" b="1">
                <a:latin typeface="Arial"/>
                <a:cs typeface="Arial"/>
              </a:rPr>
              <a:t>the end of the</a:t>
            </a:r>
            <a:r>
              <a:rPr dirty="0" sz="1550" spc="5" b="1">
                <a:latin typeface="Arial"/>
                <a:cs typeface="Arial"/>
              </a:rPr>
              <a:t> </a:t>
            </a:r>
            <a:r>
              <a:rPr dirty="0" sz="1550" spc="10" b="1">
                <a:latin typeface="Courier New"/>
                <a:cs typeface="Courier New"/>
              </a:rPr>
              <a:t>CALL</a:t>
            </a:r>
            <a:endParaRPr sz="1550">
              <a:latin typeface="Courier New"/>
              <a:cs typeface="Courier New"/>
            </a:endParaRPr>
          </a:p>
          <a:p>
            <a:pPr marL="626745">
              <a:lnSpc>
                <a:spcPct val="100000"/>
              </a:lnSpc>
              <a:spcBef>
                <a:spcPts val="140"/>
              </a:spcBef>
            </a:pPr>
            <a:r>
              <a:rPr dirty="0" sz="1550" spc="10" b="1">
                <a:latin typeface="Arial"/>
                <a:cs typeface="Arial"/>
              </a:rPr>
              <a:t>statement.</a:t>
            </a:r>
            <a:endParaRPr sz="1550">
              <a:latin typeface="Arial"/>
              <a:cs typeface="Arial"/>
            </a:endParaRPr>
          </a:p>
          <a:p>
            <a:pPr>
              <a:lnSpc>
                <a:spcPct val="100000"/>
              </a:lnSpc>
              <a:spcBef>
                <a:spcPts val="40"/>
              </a:spcBef>
            </a:pPr>
            <a:endParaRPr sz="17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7</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79982" y="4042409"/>
            <a:ext cx="1921510" cy="248920"/>
          </a:xfrm>
          <a:prstGeom prst="rect">
            <a:avLst/>
          </a:prstGeom>
          <a:solidFill>
            <a:srgbClr val="CCCCCC"/>
          </a:solidFill>
          <a:ln w="20574">
            <a:solidFill>
              <a:srgbClr val="FF0000"/>
            </a:solidFill>
          </a:ln>
        </p:spPr>
        <p:txBody>
          <a:bodyPr wrap="square" lIns="0" tIns="0" rIns="0" bIns="0" rtlCol="0" vert="horz">
            <a:spAutoFit/>
          </a:bodyPr>
          <a:lstStyle/>
          <a:p>
            <a:pPr marL="31750">
              <a:lnSpc>
                <a:spcPts val="1500"/>
              </a:lnSpc>
            </a:pPr>
            <a:r>
              <a:rPr dirty="0" sz="1300" spc="-15" b="1">
                <a:latin typeface="Courier New"/>
                <a:cs typeface="Courier New"/>
              </a:rPr>
              <a:t>CALL</a:t>
            </a:r>
            <a:r>
              <a:rPr dirty="0" sz="1300" spc="-40" b="1">
                <a:latin typeface="Courier New"/>
                <a:cs typeface="Courier New"/>
              </a:rPr>
              <a:t> </a:t>
            </a:r>
            <a:r>
              <a:rPr dirty="0" sz="1300" spc="-20" b="1">
                <a:latin typeface="Courier New"/>
                <a:cs typeface="Courier New"/>
              </a:rPr>
              <a:t>log_execution</a:t>
            </a:r>
            <a:endParaRPr sz="1300">
              <a:latin typeface="Courier New"/>
              <a:cs typeface="Courier New"/>
            </a:endParaRPr>
          </a:p>
        </p:txBody>
      </p:sp>
      <p:sp>
        <p:nvSpPr>
          <p:cNvPr id="5" name="object 5"/>
          <p:cNvSpPr txBox="1"/>
          <p:nvPr/>
        </p:nvSpPr>
        <p:spPr>
          <a:xfrm>
            <a:off x="1335786" y="3620261"/>
            <a:ext cx="5105400" cy="869950"/>
          </a:xfrm>
          <a:prstGeom prst="rect">
            <a:avLst/>
          </a:prstGeom>
          <a:solidFill>
            <a:srgbClr val="CCCCCC"/>
          </a:solidFill>
          <a:ln w="20574">
            <a:solidFill>
              <a:srgbClr val="000000"/>
            </a:solidFill>
          </a:ln>
        </p:spPr>
        <p:txBody>
          <a:bodyPr wrap="square" lIns="0" tIns="29209" rIns="0" bIns="0" rtlCol="0" vert="horz">
            <a:spAutoFit/>
          </a:bodyPr>
          <a:lstStyle/>
          <a:p>
            <a:pPr marL="76200" marR="1312545">
              <a:lnSpc>
                <a:spcPts val="1550"/>
              </a:lnSpc>
              <a:spcBef>
                <a:spcPts val="229"/>
              </a:spcBef>
            </a:pPr>
            <a:r>
              <a:rPr dirty="0" sz="1300" spc="-15" b="1">
                <a:latin typeface="Courier New"/>
                <a:cs typeface="Courier New"/>
              </a:rPr>
              <a:t>CREATE OR REPLACE TRIGGER </a:t>
            </a:r>
            <a:r>
              <a:rPr dirty="0" sz="1300" spc="-20" b="1">
                <a:latin typeface="Courier New"/>
                <a:cs typeface="Courier New"/>
              </a:rPr>
              <a:t>log_employee  </a:t>
            </a:r>
            <a:r>
              <a:rPr dirty="0" sz="1300" spc="-15" b="1">
                <a:latin typeface="Courier New"/>
                <a:cs typeface="Courier New"/>
              </a:rPr>
              <a:t>BEFORE INSERT </a:t>
            </a:r>
            <a:r>
              <a:rPr dirty="0" sz="1300" spc="-10" b="1">
                <a:latin typeface="Courier New"/>
                <a:cs typeface="Courier New"/>
              </a:rPr>
              <a:t>ON</a:t>
            </a:r>
            <a:r>
              <a:rPr dirty="0" sz="1300" spc="-35" b="1">
                <a:latin typeface="Courier New"/>
                <a:cs typeface="Courier New"/>
              </a:rPr>
              <a:t> </a:t>
            </a:r>
            <a:r>
              <a:rPr dirty="0" sz="1300" spc="-15" b="1">
                <a:latin typeface="Courier New"/>
                <a:cs typeface="Courier New"/>
              </a:rPr>
              <a:t>EMPLOYEES</a:t>
            </a:r>
            <a:endParaRPr sz="1300">
              <a:latin typeface="Courier New"/>
              <a:cs typeface="Courier New"/>
            </a:endParaRPr>
          </a:p>
          <a:p>
            <a:pPr>
              <a:lnSpc>
                <a:spcPct val="100000"/>
              </a:lnSpc>
            </a:pPr>
            <a:endParaRPr sz="1300">
              <a:latin typeface="Courier New"/>
              <a:cs typeface="Courier New"/>
            </a:endParaRPr>
          </a:p>
          <a:p>
            <a:pPr marL="76200">
              <a:lnSpc>
                <a:spcPct val="100000"/>
              </a:lnSpc>
              <a:spcBef>
                <a:spcPts val="5"/>
              </a:spcBef>
            </a:pPr>
            <a:r>
              <a:rPr dirty="0" sz="1300" spc="-10" b="1">
                <a:latin typeface="Courier New"/>
                <a:cs typeface="Courier New"/>
              </a:rPr>
              <a:t>/</a:t>
            </a:r>
            <a:endParaRPr sz="1300">
              <a:latin typeface="Courier New"/>
              <a:cs typeface="Courier New"/>
            </a:endParaRPr>
          </a:p>
        </p:txBody>
      </p:sp>
      <p:sp>
        <p:nvSpPr>
          <p:cNvPr id="6" name="object 6"/>
          <p:cNvSpPr txBox="1"/>
          <p:nvPr/>
        </p:nvSpPr>
        <p:spPr>
          <a:xfrm>
            <a:off x="1373124" y="3182111"/>
            <a:ext cx="2016760" cy="227965"/>
          </a:xfrm>
          <a:prstGeom prst="rect">
            <a:avLst/>
          </a:prstGeom>
          <a:solidFill>
            <a:srgbClr val="CCCCCC"/>
          </a:solidFill>
          <a:ln w="20574">
            <a:solidFill>
              <a:srgbClr val="FF0000"/>
            </a:solidFill>
          </a:ln>
        </p:spPr>
        <p:txBody>
          <a:bodyPr wrap="square" lIns="0" tIns="0" rIns="0" bIns="0" rtlCol="0" vert="horz">
            <a:spAutoFit/>
          </a:bodyPr>
          <a:lstStyle/>
          <a:p>
            <a:pPr marL="38735">
              <a:lnSpc>
                <a:spcPts val="1430"/>
              </a:lnSpc>
            </a:pPr>
            <a:r>
              <a:rPr dirty="0" sz="1300" spc="-10" b="1">
                <a:latin typeface="Courier New"/>
                <a:cs typeface="Courier New"/>
              </a:rPr>
              <a:t>CALL</a:t>
            </a:r>
            <a:r>
              <a:rPr dirty="0" sz="1300" spc="-40" b="1">
                <a:latin typeface="Courier New"/>
                <a:cs typeface="Courier New"/>
              </a:rPr>
              <a:t> </a:t>
            </a:r>
            <a:r>
              <a:rPr dirty="0" sz="1300" spc="-20" b="1" i="1">
                <a:latin typeface="Courier New"/>
                <a:cs typeface="Courier New"/>
              </a:rPr>
              <a:t>procedure_name</a:t>
            </a:r>
            <a:endParaRPr sz="1300">
              <a:latin typeface="Courier New"/>
              <a:cs typeface="Courier New"/>
            </a:endParaRPr>
          </a:p>
        </p:txBody>
      </p:sp>
      <p:sp>
        <p:nvSpPr>
          <p:cNvPr id="7" name="object 7"/>
          <p:cNvSpPr txBox="1"/>
          <p:nvPr/>
        </p:nvSpPr>
        <p:spPr>
          <a:xfrm>
            <a:off x="1335786" y="1768601"/>
            <a:ext cx="5105400" cy="1794510"/>
          </a:xfrm>
          <a:prstGeom prst="rect">
            <a:avLst/>
          </a:prstGeom>
          <a:solidFill>
            <a:srgbClr val="CCCCCC"/>
          </a:solidFill>
          <a:ln w="20574">
            <a:solidFill>
              <a:srgbClr val="000000"/>
            </a:solidFill>
          </a:ln>
        </p:spPr>
        <p:txBody>
          <a:bodyPr wrap="square" lIns="0" tIns="29209" rIns="0" bIns="0" rtlCol="0" vert="horz">
            <a:spAutoFit/>
          </a:bodyPr>
          <a:lstStyle/>
          <a:p>
            <a:pPr marL="76200" marR="1116965">
              <a:lnSpc>
                <a:spcPts val="1550"/>
              </a:lnSpc>
              <a:spcBef>
                <a:spcPts val="229"/>
              </a:spcBef>
            </a:pPr>
            <a:r>
              <a:rPr dirty="0" sz="1300" spc="-15" b="1">
                <a:latin typeface="Courier New"/>
                <a:cs typeface="Courier New"/>
              </a:rPr>
              <a:t>CREATE [OR REPLACE] TRIGGER </a:t>
            </a:r>
            <a:r>
              <a:rPr dirty="0" sz="1300" spc="-20" b="1" i="1">
                <a:latin typeface="Courier New"/>
                <a:cs typeface="Courier New"/>
              </a:rPr>
              <a:t>trigger_name  </a:t>
            </a:r>
            <a:r>
              <a:rPr dirty="0" sz="1300" spc="-20" b="1" i="1">
                <a:latin typeface="Courier New"/>
                <a:cs typeface="Courier New"/>
              </a:rPr>
              <a:t>timing</a:t>
            </a:r>
            <a:endParaRPr sz="1300">
              <a:latin typeface="Courier New"/>
              <a:cs typeface="Courier New"/>
            </a:endParaRPr>
          </a:p>
          <a:p>
            <a:pPr marL="76200">
              <a:lnSpc>
                <a:spcPts val="1490"/>
              </a:lnSpc>
            </a:pPr>
            <a:r>
              <a:rPr dirty="0" sz="1300" spc="-15" b="1" i="1">
                <a:latin typeface="Courier New"/>
                <a:cs typeface="Courier New"/>
              </a:rPr>
              <a:t>event1 </a:t>
            </a:r>
            <a:r>
              <a:rPr dirty="0" sz="1300" spc="-15" b="1">
                <a:latin typeface="Courier New"/>
                <a:cs typeface="Courier New"/>
              </a:rPr>
              <a:t>[OR </a:t>
            </a:r>
            <a:r>
              <a:rPr dirty="0" sz="1300" spc="-15" b="1" i="1">
                <a:latin typeface="Courier New"/>
                <a:cs typeface="Courier New"/>
              </a:rPr>
              <a:t>event2 </a:t>
            </a:r>
            <a:r>
              <a:rPr dirty="0" sz="1300" spc="-15" b="1">
                <a:latin typeface="Courier New"/>
                <a:cs typeface="Courier New"/>
              </a:rPr>
              <a:t>OR</a:t>
            </a:r>
            <a:r>
              <a:rPr dirty="0" sz="1300" spc="-35" b="1">
                <a:latin typeface="Courier New"/>
                <a:cs typeface="Courier New"/>
              </a:rPr>
              <a:t> </a:t>
            </a:r>
            <a:r>
              <a:rPr dirty="0" sz="1300" spc="-15" b="1" i="1">
                <a:latin typeface="Courier New"/>
                <a:cs typeface="Courier New"/>
              </a:rPr>
              <a:t>event3</a:t>
            </a:r>
            <a:r>
              <a:rPr dirty="0" sz="1300" spc="-15" b="1">
                <a:latin typeface="Courier New"/>
                <a:cs typeface="Courier New"/>
              </a:rPr>
              <a:t>]</a:t>
            </a:r>
            <a:endParaRPr sz="1300">
              <a:latin typeface="Courier New"/>
              <a:cs typeface="Courier New"/>
            </a:endParaRPr>
          </a:p>
          <a:p>
            <a:pPr marL="76200">
              <a:lnSpc>
                <a:spcPts val="1545"/>
              </a:lnSpc>
            </a:pPr>
            <a:r>
              <a:rPr dirty="0" sz="1300" spc="-15" b="1">
                <a:latin typeface="Courier New"/>
                <a:cs typeface="Courier New"/>
              </a:rPr>
              <a:t>ON</a:t>
            </a:r>
            <a:r>
              <a:rPr dirty="0" sz="1300" spc="-25" b="1">
                <a:latin typeface="Courier New"/>
                <a:cs typeface="Courier New"/>
              </a:rPr>
              <a:t> </a:t>
            </a:r>
            <a:r>
              <a:rPr dirty="0" sz="1300" spc="-15" b="1" i="1">
                <a:latin typeface="Courier New"/>
                <a:cs typeface="Courier New"/>
              </a:rPr>
              <a:t>table_name</a:t>
            </a:r>
            <a:endParaRPr sz="1300">
              <a:latin typeface="Courier New"/>
              <a:cs typeface="Courier New"/>
            </a:endParaRPr>
          </a:p>
          <a:p>
            <a:pPr marL="75565" marR="1407795">
              <a:lnSpc>
                <a:spcPts val="1550"/>
              </a:lnSpc>
              <a:spcBef>
                <a:spcPts val="50"/>
              </a:spcBef>
            </a:pPr>
            <a:r>
              <a:rPr dirty="0" sz="1300" spc="-20" b="1">
                <a:latin typeface="Courier New"/>
                <a:cs typeface="Courier New"/>
              </a:rPr>
              <a:t>[REFERENCING </a:t>
            </a:r>
            <a:r>
              <a:rPr dirty="0" sz="1300" spc="-15" b="1">
                <a:latin typeface="Courier New"/>
                <a:cs typeface="Courier New"/>
              </a:rPr>
              <a:t>OLD AS </a:t>
            </a:r>
            <a:r>
              <a:rPr dirty="0" sz="1300" spc="-15" b="1" i="1">
                <a:latin typeface="Courier New"/>
                <a:cs typeface="Courier New"/>
              </a:rPr>
              <a:t>old </a:t>
            </a:r>
            <a:r>
              <a:rPr dirty="0" sz="1300" spc="-10" b="1">
                <a:latin typeface="Courier New"/>
                <a:cs typeface="Courier New"/>
              </a:rPr>
              <a:t>| NEW AS </a:t>
            </a:r>
            <a:r>
              <a:rPr dirty="0" sz="1300" spc="-15" b="1" i="1">
                <a:latin typeface="Courier New"/>
                <a:cs typeface="Courier New"/>
              </a:rPr>
              <a:t>new</a:t>
            </a:r>
            <a:r>
              <a:rPr dirty="0" sz="1300" spc="-15" b="1">
                <a:latin typeface="Courier New"/>
                <a:cs typeface="Courier New"/>
              </a:rPr>
              <a:t>]  [FOR EACH</a:t>
            </a:r>
            <a:r>
              <a:rPr dirty="0" sz="1300" spc="-35" b="1">
                <a:latin typeface="Courier New"/>
                <a:cs typeface="Courier New"/>
              </a:rPr>
              <a:t> </a:t>
            </a:r>
            <a:r>
              <a:rPr dirty="0" sz="1300" spc="-20" b="1">
                <a:latin typeface="Courier New"/>
                <a:cs typeface="Courier New"/>
              </a:rPr>
              <a:t>ROW]</a:t>
            </a:r>
            <a:endParaRPr sz="1300">
              <a:latin typeface="Courier New"/>
              <a:cs typeface="Courier New"/>
            </a:endParaRPr>
          </a:p>
          <a:p>
            <a:pPr marL="75565">
              <a:lnSpc>
                <a:spcPts val="1495"/>
              </a:lnSpc>
            </a:pPr>
            <a:r>
              <a:rPr dirty="0" sz="1300" spc="-15" b="1">
                <a:latin typeface="Courier New"/>
                <a:cs typeface="Courier New"/>
              </a:rPr>
              <a:t>[WHEN</a:t>
            </a:r>
            <a:r>
              <a:rPr dirty="0" sz="1300" spc="-25" b="1">
                <a:latin typeface="Courier New"/>
                <a:cs typeface="Courier New"/>
              </a:rPr>
              <a:t> </a:t>
            </a:r>
            <a:r>
              <a:rPr dirty="0" sz="1300" spc="-15" b="1" i="1">
                <a:latin typeface="Courier New"/>
                <a:cs typeface="Courier New"/>
              </a:rPr>
              <a:t>condition</a:t>
            </a:r>
            <a:r>
              <a:rPr dirty="0" sz="1300" spc="-15" b="1">
                <a:latin typeface="Courier New"/>
                <a:cs typeface="Courier New"/>
              </a:rPr>
              <a:t>]</a:t>
            </a:r>
            <a:endParaRPr sz="1300">
              <a:latin typeface="Courier New"/>
              <a:cs typeface="Courier New"/>
            </a:endParaRPr>
          </a:p>
          <a:p>
            <a:pPr>
              <a:lnSpc>
                <a:spcPct val="100000"/>
              </a:lnSpc>
            </a:pPr>
            <a:endParaRPr sz="1350">
              <a:latin typeface="Courier New"/>
              <a:cs typeface="Courier New"/>
            </a:endParaRPr>
          </a:p>
          <a:p>
            <a:pPr marL="75565">
              <a:lnSpc>
                <a:spcPct val="100000"/>
              </a:lnSpc>
            </a:pPr>
            <a:r>
              <a:rPr dirty="0" sz="1300" spc="-10" b="1" i="1">
                <a:latin typeface="Courier New"/>
                <a:cs typeface="Courier New"/>
              </a:rPr>
              <a:t>/</a:t>
            </a:r>
            <a:endParaRPr sz="1300">
              <a:latin typeface="Courier New"/>
              <a:cs typeface="Courier New"/>
            </a:endParaRPr>
          </a:p>
        </p:txBody>
      </p:sp>
      <p:sp>
        <p:nvSpPr>
          <p:cNvPr id="8" name="object 8"/>
          <p:cNvSpPr txBox="1"/>
          <p:nvPr/>
        </p:nvSpPr>
        <p:spPr>
          <a:xfrm>
            <a:off x="743204" y="5591809"/>
            <a:ext cx="6136005" cy="288099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CALL</a:t>
            </a:r>
            <a:r>
              <a:rPr dirty="0" sz="1300" spc="-415" b="1">
                <a:latin typeface="Courier New"/>
                <a:cs typeface="Courier New"/>
              </a:rPr>
              <a:t> </a:t>
            </a:r>
            <a:r>
              <a:rPr dirty="0" sz="1300" spc="5" b="1">
                <a:latin typeface="Arial"/>
                <a:cs typeface="Arial"/>
              </a:rPr>
              <a:t>Statements</a:t>
            </a:r>
            <a:endParaRPr sz="1300">
              <a:latin typeface="Arial"/>
              <a:cs typeface="Arial"/>
            </a:endParaRPr>
          </a:p>
          <a:p>
            <a:pPr marL="138430" marR="132080">
              <a:lnSpc>
                <a:spcPct val="106100"/>
              </a:lnSpc>
              <a:spcBef>
                <a:spcPts val="325"/>
              </a:spcBef>
            </a:pPr>
            <a:r>
              <a:rPr dirty="0" sz="1300" spc="10">
                <a:latin typeface="Times New Roman"/>
                <a:cs typeface="Times New Roman"/>
              </a:rPr>
              <a:t>A </a:t>
            </a:r>
            <a:r>
              <a:rPr dirty="0" sz="1300" spc="10">
                <a:latin typeface="Courier New"/>
                <a:cs typeface="Courier New"/>
              </a:rPr>
              <a:t>CALL</a:t>
            </a:r>
            <a:r>
              <a:rPr dirty="0" sz="1300" spc="-335">
                <a:latin typeface="Courier New"/>
                <a:cs typeface="Courier New"/>
              </a:rPr>
              <a:t> </a:t>
            </a:r>
            <a:r>
              <a:rPr dirty="0" sz="1300" spc="5">
                <a:latin typeface="Times New Roman"/>
                <a:cs typeface="Times New Roman"/>
              </a:rPr>
              <a:t>statement enables </a:t>
            </a:r>
            <a:r>
              <a:rPr dirty="0" sz="1300" spc="10">
                <a:latin typeface="Times New Roman"/>
                <a:cs typeface="Times New Roman"/>
              </a:rPr>
              <a:t>you </a:t>
            </a:r>
            <a:r>
              <a:rPr dirty="0" sz="1300" spc="5">
                <a:latin typeface="Times New Roman"/>
                <a:cs typeface="Times New Roman"/>
              </a:rPr>
              <a:t>to call a stored procedure, rather than code the </a:t>
            </a:r>
            <a:r>
              <a:rPr dirty="0" sz="1300" spc="10">
                <a:latin typeface="Times New Roman"/>
                <a:cs typeface="Times New Roman"/>
              </a:rPr>
              <a:t>PL/SQL  body </a:t>
            </a:r>
            <a:r>
              <a:rPr dirty="0" sz="1300" spc="5">
                <a:latin typeface="Times New Roman"/>
                <a:cs typeface="Times New Roman"/>
              </a:rPr>
              <a:t>in the trigger itself. </a:t>
            </a:r>
            <a:r>
              <a:rPr dirty="0" sz="1300" spc="10">
                <a:latin typeface="Times New Roman"/>
                <a:cs typeface="Times New Roman"/>
              </a:rPr>
              <a:t>The </a:t>
            </a:r>
            <a:r>
              <a:rPr dirty="0" sz="1300" spc="5">
                <a:latin typeface="Times New Roman"/>
                <a:cs typeface="Times New Roman"/>
              </a:rPr>
              <a:t>procedure </a:t>
            </a:r>
            <a:r>
              <a:rPr dirty="0" sz="1300" spc="10">
                <a:latin typeface="Times New Roman"/>
                <a:cs typeface="Times New Roman"/>
              </a:rPr>
              <a:t>can </a:t>
            </a:r>
            <a:r>
              <a:rPr dirty="0" sz="1300" spc="5">
                <a:latin typeface="Times New Roman"/>
                <a:cs typeface="Times New Roman"/>
              </a:rPr>
              <a:t>be implemented in PL/SQL, C, or</a:t>
            </a:r>
            <a:r>
              <a:rPr dirty="0" sz="1300" spc="50">
                <a:latin typeface="Times New Roman"/>
                <a:cs typeface="Times New Roman"/>
              </a:rPr>
              <a:t> </a:t>
            </a:r>
            <a:r>
              <a:rPr dirty="0" sz="1300">
                <a:latin typeface="Times New Roman"/>
                <a:cs typeface="Times New Roman"/>
              </a:rPr>
              <a:t>Java.</a:t>
            </a:r>
            <a:endParaRPr sz="1300">
              <a:latin typeface="Times New Roman"/>
              <a:cs typeface="Times New Roman"/>
            </a:endParaRPr>
          </a:p>
          <a:p>
            <a:pPr marL="138430" marR="411480">
              <a:lnSpc>
                <a:spcPct val="106100"/>
              </a:lnSpc>
              <a:spcBef>
                <a:spcPts val="250"/>
              </a:spcBef>
            </a:pPr>
            <a:r>
              <a:rPr dirty="0" sz="1300" spc="10">
                <a:latin typeface="Times New Roman"/>
                <a:cs typeface="Times New Roman"/>
              </a:rPr>
              <a:t>The</a:t>
            </a:r>
            <a:r>
              <a:rPr dirty="0" sz="1300" spc="15">
                <a:latin typeface="Times New Roman"/>
                <a:cs typeface="Times New Roman"/>
              </a:rPr>
              <a:t> </a:t>
            </a:r>
            <a:r>
              <a:rPr dirty="0" sz="1300" spc="10">
                <a:latin typeface="Times New Roman"/>
                <a:cs typeface="Times New Roman"/>
              </a:rPr>
              <a:t>call</a:t>
            </a:r>
            <a:r>
              <a:rPr dirty="0" sz="1300" spc="15">
                <a:latin typeface="Times New Roman"/>
                <a:cs typeface="Times New Roman"/>
              </a:rPr>
              <a:t> </a:t>
            </a:r>
            <a:r>
              <a:rPr dirty="0" sz="1300" spc="10">
                <a:latin typeface="Times New Roman"/>
                <a:cs typeface="Times New Roman"/>
              </a:rPr>
              <a:t>can</a:t>
            </a:r>
            <a:r>
              <a:rPr dirty="0" sz="1300" spc="15">
                <a:latin typeface="Times New Roman"/>
                <a:cs typeface="Times New Roman"/>
              </a:rPr>
              <a:t> </a:t>
            </a:r>
            <a:r>
              <a:rPr dirty="0" sz="1300" spc="5">
                <a:latin typeface="Times New Roman"/>
                <a:cs typeface="Times New Roman"/>
              </a:rPr>
              <a:t>reference</a:t>
            </a:r>
            <a:r>
              <a:rPr dirty="0" sz="1300" spc="2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5">
                <a:latin typeface="Times New Roman"/>
                <a:cs typeface="Times New Roman"/>
              </a:rPr>
              <a:t>trigger</a:t>
            </a:r>
            <a:r>
              <a:rPr dirty="0" sz="1300" spc="20">
                <a:latin typeface="Times New Roman"/>
                <a:cs typeface="Times New Roman"/>
              </a:rPr>
              <a:t> </a:t>
            </a:r>
            <a:r>
              <a:rPr dirty="0" sz="1300" spc="5">
                <a:latin typeface="Times New Roman"/>
                <a:cs typeface="Times New Roman"/>
              </a:rPr>
              <a:t>attributes</a:t>
            </a:r>
            <a:r>
              <a:rPr dirty="0" sz="1300" spc="20">
                <a:latin typeface="Times New Roman"/>
                <a:cs typeface="Times New Roman"/>
              </a:rPr>
              <a:t> </a:t>
            </a:r>
            <a:r>
              <a:rPr dirty="0" sz="1300" spc="10">
                <a:latin typeface="Times New Roman"/>
                <a:cs typeface="Times New Roman"/>
              </a:rPr>
              <a:t>:</a:t>
            </a:r>
            <a:r>
              <a:rPr dirty="0" sz="1300" spc="10">
                <a:latin typeface="Courier New"/>
                <a:cs typeface="Courier New"/>
              </a:rPr>
              <a:t>NEW</a:t>
            </a:r>
            <a:r>
              <a:rPr dirty="0" sz="1300" spc="-445">
                <a:latin typeface="Courier New"/>
                <a:cs typeface="Courier New"/>
              </a:rPr>
              <a:t> </a:t>
            </a:r>
            <a:r>
              <a:rPr dirty="0" sz="1300" spc="5">
                <a:latin typeface="Times New Roman"/>
                <a:cs typeface="Times New Roman"/>
              </a:rPr>
              <a:t>and</a:t>
            </a:r>
            <a:r>
              <a:rPr dirty="0" sz="1300" spc="20">
                <a:latin typeface="Times New Roman"/>
                <a:cs typeface="Times New Roman"/>
              </a:rPr>
              <a:t> </a:t>
            </a:r>
            <a:r>
              <a:rPr dirty="0" sz="1300" spc="10">
                <a:latin typeface="Times New Roman"/>
                <a:cs typeface="Times New Roman"/>
              </a:rPr>
              <a:t>:</a:t>
            </a:r>
            <a:r>
              <a:rPr dirty="0" sz="1300" spc="10">
                <a:latin typeface="Courier New"/>
                <a:cs typeface="Courier New"/>
              </a:rPr>
              <a:t>OLD</a:t>
            </a:r>
            <a:r>
              <a:rPr dirty="0" sz="1300" spc="-445">
                <a:latin typeface="Courier New"/>
                <a:cs typeface="Courier New"/>
              </a:rPr>
              <a:t> </a:t>
            </a:r>
            <a:r>
              <a:rPr dirty="0" sz="1300" spc="5">
                <a:latin typeface="Times New Roman"/>
                <a:cs typeface="Times New Roman"/>
              </a:rPr>
              <a:t>as</a:t>
            </a:r>
            <a:r>
              <a:rPr dirty="0" sz="1300" spc="10">
                <a:latin typeface="Times New Roman"/>
                <a:cs typeface="Times New Roman"/>
              </a:rPr>
              <a:t> </a:t>
            </a:r>
            <a:r>
              <a:rPr dirty="0" sz="1300" spc="5">
                <a:latin typeface="Times New Roman"/>
                <a:cs typeface="Times New Roman"/>
              </a:rPr>
              <a:t>parameters,</a:t>
            </a:r>
            <a:r>
              <a:rPr dirty="0" sz="1300" spc="15">
                <a:latin typeface="Times New Roman"/>
                <a:cs typeface="Times New Roman"/>
              </a:rPr>
              <a:t> </a:t>
            </a:r>
            <a:r>
              <a:rPr dirty="0" sz="1300" spc="5">
                <a:latin typeface="Times New Roman"/>
                <a:cs typeface="Times New Roman"/>
              </a:rPr>
              <a:t>as</a:t>
            </a:r>
            <a:r>
              <a:rPr dirty="0" sz="1300" spc="15">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  following example:</a:t>
            </a:r>
            <a:endParaRPr sz="1300">
              <a:latin typeface="Times New Roman"/>
              <a:cs typeface="Times New Roman"/>
            </a:endParaRPr>
          </a:p>
          <a:p>
            <a:pPr marL="1017905">
              <a:lnSpc>
                <a:spcPts val="1200"/>
              </a:lnSpc>
            </a:pPr>
            <a:r>
              <a:rPr dirty="0" sz="1200" spc="5">
                <a:latin typeface="Courier New"/>
                <a:cs typeface="Courier New"/>
              </a:rPr>
              <a:t>CREATE TRIGGER</a:t>
            </a:r>
            <a:r>
              <a:rPr dirty="0" sz="1200" spc="15">
                <a:latin typeface="Courier New"/>
                <a:cs typeface="Courier New"/>
              </a:rPr>
              <a:t> </a:t>
            </a:r>
            <a:r>
              <a:rPr dirty="0" sz="1200" spc="5">
                <a:latin typeface="Courier New"/>
                <a:cs typeface="Courier New"/>
              </a:rPr>
              <a:t>salary_check</a:t>
            </a:r>
            <a:endParaRPr sz="1200">
              <a:latin typeface="Courier New"/>
              <a:cs typeface="Courier New"/>
            </a:endParaRPr>
          </a:p>
          <a:p>
            <a:pPr marL="1520825" marR="532765">
              <a:lnSpc>
                <a:spcPts val="1300"/>
              </a:lnSpc>
              <a:spcBef>
                <a:spcPts val="95"/>
              </a:spcBef>
            </a:pPr>
            <a:r>
              <a:rPr dirty="0" sz="1200" spc="5">
                <a:latin typeface="Courier New"/>
                <a:cs typeface="Courier New"/>
              </a:rPr>
              <a:t>BEFORE UPDATE OF salary, job_id ON employees  FOR EACH</a:t>
            </a:r>
            <a:r>
              <a:rPr dirty="0" sz="1200">
                <a:latin typeface="Courier New"/>
                <a:cs typeface="Courier New"/>
              </a:rPr>
              <a:t> </a:t>
            </a:r>
            <a:r>
              <a:rPr dirty="0" sz="1200" spc="5">
                <a:latin typeface="Courier New"/>
                <a:cs typeface="Courier New"/>
              </a:rPr>
              <a:t>ROW</a:t>
            </a:r>
            <a:endParaRPr sz="1200">
              <a:latin typeface="Courier New"/>
              <a:cs typeface="Courier New"/>
            </a:endParaRPr>
          </a:p>
          <a:p>
            <a:pPr marL="1520825">
              <a:lnSpc>
                <a:spcPts val="1225"/>
              </a:lnSpc>
            </a:pPr>
            <a:r>
              <a:rPr dirty="0" sz="1200" spc="5">
                <a:latin typeface="Courier New"/>
                <a:cs typeface="Courier New"/>
              </a:rPr>
              <a:t>WHEN (NEW.job_id &lt;&gt;</a:t>
            </a:r>
            <a:r>
              <a:rPr dirty="0" sz="1200">
                <a:latin typeface="Courier New"/>
                <a:cs typeface="Courier New"/>
              </a:rPr>
              <a:t> </a:t>
            </a:r>
            <a:r>
              <a:rPr dirty="0" sz="1200" spc="5">
                <a:latin typeface="Courier New"/>
                <a:cs typeface="Courier New"/>
              </a:rPr>
              <a:t>'AD_PRES')</a:t>
            </a:r>
            <a:endParaRPr sz="1200">
              <a:latin typeface="Courier New"/>
              <a:cs typeface="Courier New"/>
            </a:endParaRPr>
          </a:p>
          <a:p>
            <a:pPr marL="1520825">
              <a:lnSpc>
                <a:spcPts val="1305"/>
              </a:lnSpc>
            </a:pPr>
            <a:r>
              <a:rPr dirty="0" sz="1200" spc="5">
                <a:latin typeface="Courier New"/>
                <a:cs typeface="Courier New"/>
              </a:rPr>
              <a:t>CALL check_salary(:NEW.job_id,</a:t>
            </a:r>
            <a:r>
              <a:rPr dirty="0" sz="1200" spc="10">
                <a:latin typeface="Courier New"/>
                <a:cs typeface="Courier New"/>
              </a:rPr>
              <a:t> </a:t>
            </a:r>
            <a:r>
              <a:rPr dirty="0" sz="1200" spc="5">
                <a:latin typeface="Courier New"/>
                <a:cs typeface="Courier New"/>
              </a:rPr>
              <a:t>:NEW.salary)</a:t>
            </a:r>
            <a:endParaRPr sz="1200">
              <a:latin typeface="Courier New"/>
              <a:cs typeface="Courier New"/>
            </a:endParaRPr>
          </a:p>
          <a:p>
            <a:pPr marL="1520825">
              <a:lnSpc>
                <a:spcPts val="1370"/>
              </a:lnSpc>
            </a:pPr>
            <a:r>
              <a:rPr dirty="0" sz="1200" spc="5">
                <a:latin typeface="Courier New"/>
                <a:cs typeface="Courier New"/>
              </a:rPr>
              <a:t>/</a:t>
            </a:r>
            <a:endParaRPr sz="1200">
              <a:latin typeface="Courier New"/>
              <a:cs typeface="Courier New"/>
            </a:endParaRPr>
          </a:p>
          <a:p>
            <a:pPr marL="137795">
              <a:lnSpc>
                <a:spcPct val="100000"/>
              </a:lnSpc>
              <a:spcBef>
                <a:spcPts val="395"/>
              </a:spcBef>
            </a:pPr>
            <a:r>
              <a:rPr dirty="0" sz="1300" spc="5" b="1">
                <a:latin typeface="Times New Roman"/>
                <a:cs typeface="Times New Roman"/>
              </a:rPr>
              <a:t>Note: </a:t>
            </a:r>
            <a:r>
              <a:rPr dirty="0" sz="1300" spc="5">
                <a:latin typeface="Times New Roman"/>
                <a:cs typeface="Times New Roman"/>
              </a:rPr>
              <a:t>There is </a:t>
            </a:r>
            <a:r>
              <a:rPr dirty="0" sz="1300" spc="10">
                <a:latin typeface="Times New Roman"/>
                <a:cs typeface="Times New Roman"/>
              </a:rPr>
              <a:t>no </a:t>
            </a:r>
            <a:r>
              <a:rPr dirty="0" sz="1300" spc="5">
                <a:latin typeface="Times New Roman"/>
                <a:cs typeface="Times New Roman"/>
              </a:rPr>
              <a:t>semicolon at the end of the </a:t>
            </a:r>
            <a:r>
              <a:rPr dirty="0" sz="1300" spc="15">
                <a:latin typeface="Courier New"/>
                <a:cs typeface="Courier New"/>
              </a:rPr>
              <a:t>CALL</a:t>
            </a:r>
            <a:r>
              <a:rPr dirty="0" sz="1300" spc="-434">
                <a:latin typeface="Courier New"/>
                <a:cs typeface="Courier New"/>
              </a:rPr>
              <a:t> </a:t>
            </a:r>
            <a:r>
              <a:rPr dirty="0" sz="1300" spc="5">
                <a:latin typeface="Times New Roman"/>
                <a:cs typeface="Times New Roman"/>
              </a:rPr>
              <a:t>statement.</a:t>
            </a:r>
            <a:endParaRPr sz="1300">
              <a:latin typeface="Times New Roman"/>
              <a:cs typeface="Times New Roman"/>
            </a:endParaRPr>
          </a:p>
          <a:p>
            <a:pPr marL="137795" marR="5080">
              <a:lnSpc>
                <a:spcPct val="101099"/>
              </a:lnSpc>
              <a:spcBef>
                <a:spcPts val="400"/>
              </a:spcBef>
            </a:pPr>
            <a:r>
              <a:rPr dirty="0" sz="1300" spc="5">
                <a:latin typeface="Times New Roman"/>
                <a:cs typeface="Times New Roman"/>
              </a:rPr>
              <a:t>In the preceding example, the trigger </a:t>
            </a:r>
            <a:r>
              <a:rPr dirty="0" sz="1300" spc="10">
                <a:latin typeface="Times New Roman"/>
                <a:cs typeface="Times New Roman"/>
              </a:rPr>
              <a:t>calls </a:t>
            </a:r>
            <a:r>
              <a:rPr dirty="0" sz="1300" spc="5">
                <a:latin typeface="Times New Roman"/>
                <a:cs typeface="Times New Roman"/>
              </a:rPr>
              <a:t>a </a:t>
            </a:r>
            <a:r>
              <a:rPr dirty="0" sz="1300" spc="15">
                <a:latin typeface="Courier New"/>
                <a:cs typeface="Courier New"/>
              </a:rPr>
              <a:t>check_salary</a:t>
            </a:r>
            <a:r>
              <a:rPr dirty="0" sz="1300" spc="-370">
                <a:latin typeface="Courier New"/>
                <a:cs typeface="Courier New"/>
              </a:rPr>
              <a:t> </a:t>
            </a:r>
            <a:r>
              <a:rPr dirty="0" sz="1300" spc="5">
                <a:latin typeface="Times New Roman"/>
                <a:cs typeface="Times New Roman"/>
              </a:rPr>
              <a:t>procedure. </a:t>
            </a:r>
            <a:r>
              <a:rPr dirty="0" sz="1300" spc="10">
                <a:latin typeface="Times New Roman"/>
                <a:cs typeface="Times New Roman"/>
              </a:rPr>
              <a:t>The </a:t>
            </a:r>
            <a:r>
              <a:rPr dirty="0" sz="1300" spc="5">
                <a:latin typeface="Times New Roman"/>
                <a:cs typeface="Times New Roman"/>
              </a:rPr>
              <a:t>procedure  </a:t>
            </a:r>
            <a:r>
              <a:rPr dirty="0" sz="1300" spc="10">
                <a:latin typeface="Times New Roman"/>
                <a:cs typeface="Times New Roman"/>
              </a:rPr>
              <a:t>compares </a:t>
            </a:r>
            <a:r>
              <a:rPr dirty="0" sz="1300" spc="5">
                <a:latin typeface="Times New Roman"/>
                <a:cs typeface="Times New Roman"/>
              </a:rPr>
              <a:t>the </a:t>
            </a:r>
            <a:r>
              <a:rPr dirty="0" sz="1300" spc="10">
                <a:latin typeface="Times New Roman"/>
                <a:cs typeface="Times New Roman"/>
              </a:rPr>
              <a:t>new </a:t>
            </a:r>
            <a:r>
              <a:rPr dirty="0" sz="1300" spc="5">
                <a:latin typeface="Times New Roman"/>
                <a:cs typeface="Times New Roman"/>
              </a:rPr>
              <a:t>salary with the salary range </a:t>
            </a:r>
            <a:r>
              <a:rPr dirty="0" sz="1300">
                <a:latin typeface="Times New Roman"/>
                <a:cs typeface="Times New Roman"/>
              </a:rPr>
              <a:t>for </a:t>
            </a:r>
            <a:r>
              <a:rPr dirty="0" sz="1300" spc="5">
                <a:latin typeface="Times New Roman"/>
                <a:cs typeface="Times New Roman"/>
              </a:rPr>
              <a:t>the </a:t>
            </a:r>
            <a:r>
              <a:rPr dirty="0" sz="1300" spc="10">
                <a:latin typeface="Times New Roman"/>
                <a:cs typeface="Times New Roman"/>
              </a:rPr>
              <a:t>new </a:t>
            </a:r>
            <a:r>
              <a:rPr dirty="0" sz="1300" spc="5">
                <a:latin typeface="Times New Roman"/>
                <a:cs typeface="Times New Roman"/>
              </a:rPr>
              <a:t>job ID from the </a:t>
            </a:r>
            <a:r>
              <a:rPr dirty="0" sz="1300" spc="10">
                <a:latin typeface="Courier New"/>
                <a:cs typeface="Courier New"/>
              </a:rPr>
              <a:t>JOBS</a:t>
            </a:r>
            <a:r>
              <a:rPr dirty="0" sz="1300" spc="-385">
                <a:latin typeface="Courier New"/>
                <a:cs typeface="Courier New"/>
              </a:rPr>
              <a:t> </a:t>
            </a:r>
            <a:r>
              <a:rPr dirty="0" sz="1300" spc="5">
                <a:latin typeface="Times New Roman"/>
                <a:cs typeface="Times New Roman"/>
              </a:rPr>
              <a:t>table.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978" y="7006008"/>
            <a:ext cx="3301365" cy="2577465"/>
          </a:xfrm>
          <a:prstGeom prst="rect">
            <a:avLst/>
          </a:prstGeom>
        </p:spPr>
        <p:txBody>
          <a:bodyPr wrap="square" lIns="0" tIns="44450" rIns="0" bIns="0" rtlCol="0" vert="horz">
            <a:spAutoFit/>
          </a:bodyPr>
          <a:lstStyle/>
          <a:p>
            <a:pPr marL="12700">
              <a:lnSpc>
                <a:spcPct val="100000"/>
              </a:lnSpc>
              <a:spcBef>
                <a:spcPts val="350"/>
              </a:spcBef>
              <a:tabLst>
                <a:tab pos="240665" algn="l"/>
              </a:tabLst>
            </a:pPr>
            <a:r>
              <a:rPr dirty="0" sz="1100" spc="-5" b="1">
                <a:latin typeface="Arial"/>
                <a:cs typeface="Arial"/>
              </a:rPr>
              <a:t>6	Dynamic SQL and</a:t>
            </a:r>
            <a:r>
              <a:rPr dirty="0" sz="1100" spc="5" b="1">
                <a:latin typeface="Arial"/>
                <a:cs typeface="Arial"/>
              </a:rPr>
              <a:t> </a:t>
            </a:r>
            <a:r>
              <a:rPr dirty="0" sz="1100" spc="-5" b="1">
                <a:latin typeface="Arial"/>
                <a:cs typeface="Arial"/>
              </a:rPr>
              <a:t>Metadata</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6-2</a:t>
            </a:r>
            <a:endParaRPr sz="1100">
              <a:latin typeface="Arial"/>
              <a:cs typeface="Arial"/>
            </a:endParaRPr>
          </a:p>
          <a:p>
            <a:pPr marL="240665" marR="1311910">
              <a:lnSpc>
                <a:spcPct val="119500"/>
              </a:lnSpc>
              <a:spcBef>
                <a:spcPts val="5"/>
              </a:spcBef>
            </a:pPr>
            <a:r>
              <a:rPr dirty="0" sz="1100" spc="-5">
                <a:latin typeface="Arial"/>
                <a:cs typeface="Arial"/>
              </a:rPr>
              <a:t>Execution Flow of SQL 6-3  Dynamic SQL</a:t>
            </a:r>
            <a:r>
              <a:rPr dirty="0" sz="1100" spc="5">
                <a:latin typeface="Arial"/>
                <a:cs typeface="Arial"/>
              </a:rPr>
              <a:t> </a:t>
            </a:r>
            <a:r>
              <a:rPr dirty="0" sz="1100" spc="-5">
                <a:latin typeface="Arial"/>
                <a:cs typeface="Arial"/>
              </a:rPr>
              <a:t>6-4</a:t>
            </a:r>
            <a:endParaRPr sz="1100">
              <a:latin typeface="Arial"/>
              <a:cs typeface="Arial"/>
            </a:endParaRPr>
          </a:p>
          <a:p>
            <a:pPr marL="240665">
              <a:lnSpc>
                <a:spcPct val="100000"/>
              </a:lnSpc>
              <a:spcBef>
                <a:spcPts val="265"/>
              </a:spcBef>
            </a:pPr>
            <a:r>
              <a:rPr dirty="0" sz="1100" spc="-5">
                <a:latin typeface="Arial"/>
                <a:cs typeface="Arial"/>
              </a:rPr>
              <a:t>Native Dynamic SQL</a:t>
            </a:r>
            <a:r>
              <a:rPr dirty="0" sz="1100" spc="15">
                <a:latin typeface="Arial"/>
                <a:cs typeface="Arial"/>
              </a:rPr>
              <a:t> </a:t>
            </a:r>
            <a:r>
              <a:rPr dirty="0" sz="1100" spc="-5">
                <a:latin typeface="Arial"/>
                <a:cs typeface="Arial"/>
              </a:rPr>
              <a:t>6-5</a:t>
            </a:r>
            <a:endParaRPr sz="1100">
              <a:latin typeface="Arial"/>
              <a:cs typeface="Arial"/>
            </a:endParaRPr>
          </a:p>
          <a:p>
            <a:pPr marL="240665" marR="5080">
              <a:lnSpc>
                <a:spcPct val="120900"/>
              </a:lnSpc>
              <a:spcBef>
                <a:spcPts val="20"/>
              </a:spcBef>
            </a:pPr>
            <a:r>
              <a:rPr dirty="0" sz="1100" spc="-5">
                <a:latin typeface="Arial"/>
                <a:cs typeface="Arial"/>
              </a:rPr>
              <a:t>Using the </a:t>
            </a:r>
            <a:r>
              <a:rPr dirty="0" sz="1100" spc="-5">
                <a:latin typeface="Courier New"/>
                <a:cs typeface="Courier New"/>
              </a:rPr>
              <a:t>EXECUTE IMMEDIATE </a:t>
            </a:r>
            <a:r>
              <a:rPr dirty="0" sz="1100" spc="-5">
                <a:latin typeface="Arial"/>
                <a:cs typeface="Arial"/>
              </a:rPr>
              <a:t>Statement</a:t>
            </a:r>
            <a:r>
              <a:rPr dirty="0" sz="1100">
                <a:latin typeface="Arial"/>
                <a:cs typeface="Arial"/>
              </a:rPr>
              <a:t> </a:t>
            </a:r>
            <a:r>
              <a:rPr dirty="0" sz="1100" spc="-5">
                <a:latin typeface="Arial"/>
                <a:cs typeface="Arial"/>
              </a:rPr>
              <a:t>6-6  Dynamic SQL with a DDL Statement 6-7  Dynamic SQL with DML Statements 6-8  Dynamic SQL with a Single-Row Query 6-9  Dynamic SQL with a Multirow Query</a:t>
            </a:r>
            <a:r>
              <a:rPr dirty="0" sz="1100" spc="45">
                <a:latin typeface="Arial"/>
                <a:cs typeface="Arial"/>
              </a:rPr>
              <a:t> </a:t>
            </a:r>
            <a:r>
              <a:rPr dirty="0" sz="1100" spc="-5">
                <a:latin typeface="Arial"/>
                <a:cs typeface="Arial"/>
              </a:rPr>
              <a:t>6-10</a:t>
            </a:r>
            <a:endParaRPr sz="1100">
              <a:latin typeface="Arial"/>
              <a:cs typeface="Arial"/>
            </a:endParaRPr>
          </a:p>
          <a:p>
            <a:pPr>
              <a:lnSpc>
                <a:spcPct val="100000"/>
              </a:lnSpc>
            </a:pPr>
            <a:endParaRPr sz="1200">
              <a:latin typeface="Arial"/>
              <a:cs typeface="Arial"/>
            </a:endParaRPr>
          </a:p>
          <a:p>
            <a:pPr>
              <a:lnSpc>
                <a:spcPct val="100000"/>
              </a:lnSpc>
              <a:spcBef>
                <a:spcPts val="10"/>
              </a:spcBef>
            </a:pPr>
            <a:endParaRPr sz="1400">
              <a:latin typeface="Arial"/>
              <a:cs typeface="Arial"/>
            </a:endParaRPr>
          </a:p>
          <a:p>
            <a:pPr algn="r" marR="486409">
              <a:lnSpc>
                <a:spcPct val="100000"/>
              </a:lnSpc>
            </a:pPr>
            <a:r>
              <a:rPr dirty="0" sz="1000" spc="-10" b="1">
                <a:latin typeface="Arial"/>
                <a:cs typeface="Arial"/>
              </a:rPr>
              <a:t>vi</a:t>
            </a:r>
            <a:endParaRPr sz="1000">
              <a:latin typeface="Arial"/>
              <a:cs typeface="Arial"/>
            </a:endParaRPr>
          </a:p>
        </p:txBody>
      </p:sp>
      <p:sp>
        <p:nvSpPr>
          <p:cNvPr id="3" name="object 3"/>
          <p:cNvSpPr txBox="1"/>
          <p:nvPr/>
        </p:nvSpPr>
        <p:spPr>
          <a:xfrm>
            <a:off x="901700" y="859507"/>
            <a:ext cx="4314190" cy="4968240"/>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5	Using Oracle-Supplied Packages in Application</a:t>
            </a:r>
            <a:r>
              <a:rPr dirty="0" sz="1100" spc="114" b="1">
                <a:latin typeface="Arial"/>
                <a:cs typeface="Arial"/>
              </a:rPr>
              <a:t> </a:t>
            </a:r>
            <a:r>
              <a:rPr dirty="0" sz="1100" spc="-5" b="1">
                <a:latin typeface="Arial"/>
                <a:cs typeface="Arial"/>
              </a:rPr>
              <a:t>Development</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5-2</a:t>
            </a:r>
            <a:endParaRPr sz="1100">
              <a:latin typeface="Arial"/>
              <a:cs typeface="Arial"/>
            </a:endParaRPr>
          </a:p>
          <a:p>
            <a:pPr marL="240665">
              <a:lnSpc>
                <a:spcPct val="100000"/>
              </a:lnSpc>
              <a:spcBef>
                <a:spcPts val="254"/>
              </a:spcBef>
            </a:pPr>
            <a:r>
              <a:rPr dirty="0" sz="1100" spc="-5">
                <a:latin typeface="Arial"/>
                <a:cs typeface="Arial"/>
              </a:rPr>
              <a:t>Using Oracle-Supplied Packages</a:t>
            </a:r>
            <a:r>
              <a:rPr dirty="0" sz="1100" spc="10">
                <a:latin typeface="Arial"/>
                <a:cs typeface="Arial"/>
              </a:rPr>
              <a:t> </a:t>
            </a:r>
            <a:r>
              <a:rPr dirty="0" sz="1100" spc="-5">
                <a:latin typeface="Arial"/>
                <a:cs typeface="Arial"/>
              </a:rPr>
              <a:t>5-3</a:t>
            </a:r>
            <a:endParaRPr sz="1100">
              <a:latin typeface="Arial"/>
              <a:cs typeface="Arial"/>
            </a:endParaRPr>
          </a:p>
          <a:p>
            <a:pPr marL="240665" marR="1256030">
              <a:lnSpc>
                <a:spcPts val="1610"/>
              </a:lnSpc>
              <a:spcBef>
                <a:spcPts val="80"/>
              </a:spcBef>
            </a:pPr>
            <a:r>
              <a:rPr dirty="0" sz="1100" spc="-5">
                <a:latin typeface="Arial"/>
                <a:cs typeface="Arial"/>
              </a:rPr>
              <a:t>List of Some Oracle-Supplied Packages 5-4  How the </a:t>
            </a:r>
            <a:r>
              <a:rPr dirty="0" sz="1100" spc="-5">
                <a:latin typeface="Courier New"/>
                <a:cs typeface="Courier New"/>
              </a:rPr>
              <a:t>DBMS_OUTPUT </a:t>
            </a:r>
            <a:r>
              <a:rPr dirty="0" sz="1100" spc="-5">
                <a:latin typeface="Arial"/>
                <a:cs typeface="Arial"/>
              </a:rPr>
              <a:t>Package Works</a:t>
            </a:r>
            <a:r>
              <a:rPr dirty="0" sz="1100" spc="290">
                <a:latin typeface="Arial"/>
                <a:cs typeface="Arial"/>
              </a:rPr>
              <a:t> </a:t>
            </a:r>
            <a:r>
              <a:rPr dirty="0" sz="1100" spc="-5">
                <a:latin typeface="Arial"/>
                <a:cs typeface="Arial"/>
              </a:rPr>
              <a:t>5-5</a:t>
            </a:r>
            <a:endParaRPr sz="1100">
              <a:latin typeface="Arial"/>
              <a:cs typeface="Arial"/>
            </a:endParaRPr>
          </a:p>
          <a:p>
            <a:pPr marL="240665">
              <a:lnSpc>
                <a:spcPct val="100000"/>
              </a:lnSpc>
              <a:spcBef>
                <a:spcPts val="225"/>
              </a:spcBef>
            </a:pPr>
            <a:r>
              <a:rPr dirty="0" sz="1100" spc="-5">
                <a:latin typeface="Arial"/>
                <a:cs typeface="Arial"/>
              </a:rPr>
              <a:t>Interacting with Operating System Files</a:t>
            </a:r>
            <a:r>
              <a:rPr dirty="0" sz="1100" spc="35">
                <a:latin typeface="Arial"/>
                <a:cs typeface="Arial"/>
              </a:rPr>
              <a:t> </a:t>
            </a:r>
            <a:r>
              <a:rPr dirty="0" sz="1100" spc="-5">
                <a:latin typeface="Arial"/>
                <a:cs typeface="Arial"/>
              </a:rPr>
              <a:t>5-6</a:t>
            </a:r>
            <a:endParaRPr sz="1100">
              <a:latin typeface="Arial"/>
              <a:cs typeface="Arial"/>
            </a:endParaRPr>
          </a:p>
          <a:p>
            <a:pPr marL="240665" marR="870585">
              <a:lnSpc>
                <a:spcPts val="1680"/>
              </a:lnSpc>
              <a:spcBef>
                <a:spcPts val="50"/>
              </a:spcBef>
            </a:pPr>
            <a:r>
              <a:rPr dirty="0" sz="1100" spc="-5">
                <a:latin typeface="Arial"/>
                <a:cs typeface="Arial"/>
              </a:rPr>
              <a:t>File Processing Using the </a:t>
            </a:r>
            <a:r>
              <a:rPr dirty="0" sz="1100" spc="-5">
                <a:latin typeface="Courier New"/>
                <a:cs typeface="Courier New"/>
              </a:rPr>
              <a:t>UTL_FILE </a:t>
            </a:r>
            <a:r>
              <a:rPr dirty="0" sz="1100" spc="-5">
                <a:latin typeface="Arial"/>
                <a:cs typeface="Arial"/>
              </a:rPr>
              <a:t>Package</a:t>
            </a:r>
            <a:r>
              <a:rPr dirty="0" sz="1100" spc="25">
                <a:latin typeface="Arial"/>
                <a:cs typeface="Arial"/>
              </a:rPr>
              <a:t> </a:t>
            </a:r>
            <a:r>
              <a:rPr dirty="0" sz="1100" spc="-5">
                <a:latin typeface="Arial"/>
                <a:cs typeface="Arial"/>
              </a:rPr>
              <a:t>5-7  Exceptions in the </a:t>
            </a:r>
            <a:r>
              <a:rPr dirty="0" sz="1100" spc="-5">
                <a:latin typeface="Courier New"/>
                <a:cs typeface="Courier New"/>
              </a:rPr>
              <a:t>UTL_FILE </a:t>
            </a:r>
            <a:r>
              <a:rPr dirty="0" sz="1100" spc="-5">
                <a:latin typeface="Arial"/>
                <a:cs typeface="Arial"/>
              </a:rPr>
              <a:t>Package</a:t>
            </a:r>
            <a:r>
              <a:rPr dirty="0" sz="1100" spc="275">
                <a:latin typeface="Arial"/>
                <a:cs typeface="Arial"/>
              </a:rPr>
              <a:t> </a:t>
            </a:r>
            <a:r>
              <a:rPr dirty="0" sz="1100" spc="-5">
                <a:latin typeface="Arial"/>
                <a:cs typeface="Arial"/>
              </a:rPr>
              <a:t>5-8</a:t>
            </a:r>
            <a:endParaRPr sz="1100">
              <a:latin typeface="Arial"/>
              <a:cs typeface="Arial"/>
            </a:endParaRPr>
          </a:p>
          <a:p>
            <a:pPr marL="241300" marR="1032510" indent="-635">
              <a:lnSpc>
                <a:spcPts val="1680"/>
              </a:lnSpc>
            </a:pPr>
            <a:r>
              <a:rPr dirty="0" sz="1100" spc="-5">
                <a:latin typeface="Arial"/>
                <a:cs typeface="Arial"/>
              </a:rPr>
              <a:t>FOPEN and </a:t>
            </a:r>
            <a:r>
              <a:rPr dirty="0" sz="1100" spc="-5">
                <a:latin typeface="Courier New"/>
                <a:cs typeface="Courier New"/>
              </a:rPr>
              <a:t>IS_OPEN </a:t>
            </a:r>
            <a:r>
              <a:rPr dirty="0" sz="1100" spc="-5">
                <a:latin typeface="Arial"/>
                <a:cs typeface="Arial"/>
              </a:rPr>
              <a:t>Function Parameters</a:t>
            </a:r>
            <a:r>
              <a:rPr dirty="0" sz="1100">
                <a:latin typeface="Arial"/>
                <a:cs typeface="Arial"/>
              </a:rPr>
              <a:t> </a:t>
            </a:r>
            <a:r>
              <a:rPr dirty="0" sz="1100" spc="-5">
                <a:latin typeface="Arial"/>
                <a:cs typeface="Arial"/>
              </a:rPr>
              <a:t>5-9  Using </a:t>
            </a:r>
            <a:r>
              <a:rPr dirty="0" sz="1100" spc="-5">
                <a:latin typeface="Courier New"/>
                <a:cs typeface="Courier New"/>
              </a:rPr>
              <a:t>UTL_FILE</a:t>
            </a:r>
            <a:r>
              <a:rPr dirty="0" sz="1100" spc="-5">
                <a:latin typeface="Arial"/>
                <a:cs typeface="Arial"/>
              </a:rPr>
              <a:t>: Example</a:t>
            </a:r>
            <a:r>
              <a:rPr dirty="0" sz="1100" spc="20">
                <a:latin typeface="Arial"/>
                <a:cs typeface="Arial"/>
              </a:rPr>
              <a:t> </a:t>
            </a:r>
            <a:r>
              <a:rPr dirty="0" sz="1100" spc="-5">
                <a:latin typeface="Arial"/>
                <a:cs typeface="Arial"/>
              </a:rPr>
              <a:t>5-10</a:t>
            </a:r>
            <a:endParaRPr sz="1100">
              <a:latin typeface="Arial"/>
              <a:cs typeface="Arial"/>
            </a:endParaRPr>
          </a:p>
          <a:p>
            <a:pPr marL="241300">
              <a:lnSpc>
                <a:spcPct val="100000"/>
              </a:lnSpc>
              <a:spcBef>
                <a:spcPts val="240"/>
              </a:spcBef>
            </a:pPr>
            <a:r>
              <a:rPr dirty="0" sz="1100" spc="-5">
                <a:latin typeface="Arial"/>
                <a:cs typeface="Arial"/>
              </a:rPr>
              <a:t>Generating Web Pages with the </a:t>
            </a:r>
            <a:r>
              <a:rPr dirty="0" sz="1100" spc="-5">
                <a:latin typeface="Courier New"/>
                <a:cs typeface="Courier New"/>
              </a:rPr>
              <a:t>HTP </a:t>
            </a:r>
            <a:r>
              <a:rPr dirty="0" sz="1100" spc="-5">
                <a:latin typeface="Arial"/>
                <a:cs typeface="Arial"/>
              </a:rPr>
              <a:t>Package 5-12</a:t>
            </a:r>
            <a:endParaRPr sz="1100">
              <a:latin typeface="Arial"/>
              <a:cs typeface="Arial"/>
            </a:endParaRPr>
          </a:p>
          <a:p>
            <a:pPr marL="241300" marR="1292860" indent="-635">
              <a:lnSpc>
                <a:spcPct val="123600"/>
              </a:lnSpc>
              <a:spcBef>
                <a:spcPts val="45"/>
              </a:spcBef>
            </a:pPr>
            <a:r>
              <a:rPr dirty="0" sz="1100" spc="-5">
                <a:latin typeface="Arial"/>
                <a:cs typeface="Arial"/>
              </a:rPr>
              <a:t>Using the </a:t>
            </a:r>
            <a:r>
              <a:rPr dirty="0" sz="1100" spc="-5">
                <a:latin typeface="Courier New"/>
                <a:cs typeface="Courier New"/>
              </a:rPr>
              <a:t>HTP </a:t>
            </a:r>
            <a:r>
              <a:rPr dirty="0" sz="1100" spc="-5">
                <a:latin typeface="Arial"/>
                <a:cs typeface="Arial"/>
              </a:rPr>
              <a:t>Package Procedures 5-13  Creating an HTML File with </a:t>
            </a:r>
            <a:r>
              <a:rPr dirty="0" sz="1100" spc="-5" i="1">
                <a:latin typeface="Times New Roman"/>
                <a:cs typeface="Times New Roman"/>
              </a:rPr>
              <a:t>i</a:t>
            </a:r>
            <a:r>
              <a:rPr dirty="0" sz="1100" spc="-5">
                <a:latin typeface="Arial"/>
                <a:cs typeface="Arial"/>
              </a:rPr>
              <a:t>SQL*Plus 5-14  Using </a:t>
            </a:r>
            <a:r>
              <a:rPr dirty="0" sz="1100" spc="-5">
                <a:latin typeface="Courier New"/>
                <a:cs typeface="Courier New"/>
              </a:rPr>
              <a:t>UTL_MAIL</a:t>
            </a:r>
            <a:r>
              <a:rPr dirty="0" sz="1100" spc="260">
                <a:latin typeface="Courier New"/>
                <a:cs typeface="Courier New"/>
              </a:rPr>
              <a:t> </a:t>
            </a:r>
            <a:r>
              <a:rPr dirty="0" sz="1100" spc="-5">
                <a:latin typeface="Arial"/>
                <a:cs typeface="Arial"/>
              </a:rPr>
              <a:t>5-15</a:t>
            </a:r>
            <a:endParaRPr sz="1100">
              <a:latin typeface="Arial"/>
              <a:cs typeface="Arial"/>
            </a:endParaRPr>
          </a:p>
          <a:p>
            <a:pPr marL="241300">
              <a:lnSpc>
                <a:spcPct val="100000"/>
              </a:lnSpc>
              <a:spcBef>
                <a:spcPts val="360"/>
              </a:spcBef>
            </a:pPr>
            <a:r>
              <a:rPr dirty="0" sz="1100" spc="-5">
                <a:latin typeface="Arial"/>
                <a:cs typeface="Arial"/>
              </a:rPr>
              <a:t>Installing and Using </a:t>
            </a:r>
            <a:r>
              <a:rPr dirty="0" sz="1100" spc="-5">
                <a:latin typeface="Courier New"/>
                <a:cs typeface="Courier New"/>
              </a:rPr>
              <a:t>UTL_MAIL</a:t>
            </a:r>
            <a:r>
              <a:rPr dirty="0" sz="1100" spc="270">
                <a:latin typeface="Courier New"/>
                <a:cs typeface="Courier New"/>
              </a:rPr>
              <a:t> </a:t>
            </a:r>
            <a:r>
              <a:rPr dirty="0" sz="1100" spc="-5">
                <a:latin typeface="Arial"/>
                <a:cs typeface="Arial"/>
              </a:rPr>
              <a:t>5-16</a:t>
            </a:r>
            <a:endParaRPr sz="1100">
              <a:latin typeface="Arial"/>
              <a:cs typeface="Arial"/>
            </a:endParaRPr>
          </a:p>
          <a:p>
            <a:pPr marL="241300" marR="1137920">
              <a:lnSpc>
                <a:spcPct val="121200"/>
              </a:lnSpc>
              <a:spcBef>
                <a:spcPts val="40"/>
              </a:spcBef>
            </a:pPr>
            <a:r>
              <a:rPr dirty="0" sz="1100" spc="-5">
                <a:latin typeface="Arial"/>
                <a:cs typeface="Arial"/>
              </a:rPr>
              <a:t>Sending E-Mail with a Binary Attachment 5-17  Sending E-Mail with a Text Attachment 5-19  </a:t>
            </a:r>
            <a:r>
              <a:rPr dirty="0" sz="1100" spc="-5">
                <a:latin typeface="Courier New"/>
                <a:cs typeface="Courier New"/>
              </a:rPr>
              <a:t>DBMS_SCHEDULER </a:t>
            </a:r>
            <a:r>
              <a:rPr dirty="0" sz="1100" spc="-5">
                <a:latin typeface="Arial"/>
                <a:cs typeface="Arial"/>
              </a:rPr>
              <a:t>Package</a:t>
            </a:r>
            <a:r>
              <a:rPr dirty="0" sz="1100" spc="260">
                <a:latin typeface="Arial"/>
                <a:cs typeface="Arial"/>
              </a:rPr>
              <a:t> </a:t>
            </a:r>
            <a:r>
              <a:rPr dirty="0" sz="1100" spc="-5">
                <a:latin typeface="Arial"/>
                <a:cs typeface="Arial"/>
              </a:rPr>
              <a:t>5-21</a:t>
            </a:r>
            <a:endParaRPr sz="1100">
              <a:latin typeface="Arial"/>
              <a:cs typeface="Arial"/>
            </a:endParaRPr>
          </a:p>
          <a:p>
            <a:pPr marL="241300">
              <a:lnSpc>
                <a:spcPct val="100000"/>
              </a:lnSpc>
              <a:spcBef>
                <a:spcPts val="325"/>
              </a:spcBef>
            </a:pPr>
            <a:r>
              <a:rPr dirty="0" sz="1100" spc="-5">
                <a:latin typeface="Arial"/>
                <a:cs typeface="Arial"/>
              </a:rPr>
              <a:t>Creating a Job</a:t>
            </a:r>
            <a:r>
              <a:rPr dirty="0" sz="1100" spc="15">
                <a:latin typeface="Arial"/>
                <a:cs typeface="Arial"/>
              </a:rPr>
              <a:t> </a:t>
            </a:r>
            <a:r>
              <a:rPr dirty="0" sz="1100" spc="-5">
                <a:latin typeface="Arial"/>
                <a:cs typeface="Arial"/>
              </a:rPr>
              <a:t>5-23</a:t>
            </a:r>
            <a:endParaRPr sz="1100">
              <a:latin typeface="Arial"/>
              <a:cs typeface="Arial"/>
            </a:endParaRPr>
          </a:p>
          <a:p>
            <a:pPr marL="241300" marR="1245870">
              <a:lnSpc>
                <a:spcPct val="119500"/>
              </a:lnSpc>
              <a:spcBef>
                <a:spcPts val="5"/>
              </a:spcBef>
            </a:pPr>
            <a:r>
              <a:rPr dirty="0" sz="1100" spc="-5">
                <a:latin typeface="Arial"/>
                <a:cs typeface="Arial"/>
              </a:rPr>
              <a:t>Creating a Job with In-Line Parameters 5-24  Creating a Job Using a Program</a:t>
            </a:r>
            <a:r>
              <a:rPr dirty="0" sz="1100" spc="30">
                <a:latin typeface="Arial"/>
                <a:cs typeface="Arial"/>
              </a:rPr>
              <a:t> </a:t>
            </a:r>
            <a:r>
              <a:rPr dirty="0" sz="1100" spc="-5">
                <a:latin typeface="Arial"/>
                <a:cs typeface="Arial"/>
              </a:rPr>
              <a:t>5-25</a:t>
            </a:r>
            <a:endParaRPr sz="1100">
              <a:latin typeface="Arial"/>
              <a:cs typeface="Arial"/>
            </a:endParaRPr>
          </a:p>
          <a:p>
            <a:pPr marL="241300" marR="865505">
              <a:lnSpc>
                <a:spcPct val="119500"/>
              </a:lnSpc>
              <a:spcBef>
                <a:spcPts val="5"/>
              </a:spcBef>
            </a:pPr>
            <a:r>
              <a:rPr dirty="0" sz="1100" spc="-5">
                <a:latin typeface="Arial"/>
                <a:cs typeface="Arial"/>
              </a:rPr>
              <a:t>Creating a Job for a Program with Arguments 5-26  Creating a Job Using a Schedule</a:t>
            </a:r>
            <a:r>
              <a:rPr dirty="0" sz="1100" spc="25">
                <a:latin typeface="Arial"/>
                <a:cs typeface="Arial"/>
              </a:rPr>
              <a:t> </a:t>
            </a:r>
            <a:r>
              <a:rPr dirty="0" sz="1100" spc="-5">
                <a:latin typeface="Arial"/>
                <a:cs typeface="Arial"/>
              </a:rPr>
              <a:t>5-27</a:t>
            </a:r>
            <a:endParaRPr sz="1100">
              <a:latin typeface="Arial"/>
              <a:cs typeface="Arial"/>
            </a:endParaRPr>
          </a:p>
          <a:p>
            <a:pPr marL="241300">
              <a:lnSpc>
                <a:spcPct val="100000"/>
              </a:lnSpc>
              <a:spcBef>
                <a:spcPts val="265"/>
              </a:spcBef>
            </a:pPr>
            <a:r>
              <a:rPr dirty="0" sz="1100" spc="-5">
                <a:latin typeface="Arial"/>
                <a:cs typeface="Arial"/>
              </a:rPr>
              <a:t>Setting the Repeat Interval for a Job</a:t>
            </a:r>
            <a:r>
              <a:rPr dirty="0" sz="1100" spc="40">
                <a:latin typeface="Arial"/>
                <a:cs typeface="Arial"/>
              </a:rPr>
              <a:t> </a:t>
            </a:r>
            <a:r>
              <a:rPr dirty="0" sz="1100" spc="-5">
                <a:latin typeface="Arial"/>
                <a:cs typeface="Arial"/>
              </a:rPr>
              <a:t>5-28</a:t>
            </a:r>
            <a:endParaRPr sz="1100">
              <a:latin typeface="Arial"/>
              <a:cs typeface="Arial"/>
            </a:endParaRPr>
          </a:p>
        </p:txBody>
      </p:sp>
      <p:sp>
        <p:nvSpPr>
          <p:cNvPr id="4" name="object 4"/>
          <p:cNvSpPr txBox="1"/>
          <p:nvPr/>
        </p:nvSpPr>
        <p:spPr>
          <a:xfrm>
            <a:off x="1130530" y="5801194"/>
            <a:ext cx="3402965" cy="1029969"/>
          </a:xfrm>
          <a:prstGeom prst="rect">
            <a:avLst/>
          </a:prstGeom>
        </p:spPr>
        <p:txBody>
          <a:bodyPr wrap="square" lIns="0" tIns="12700" rIns="0" bIns="0" rtlCol="0" vert="horz">
            <a:spAutoFit/>
          </a:bodyPr>
          <a:lstStyle/>
          <a:p>
            <a:pPr marL="12700" marR="5080">
              <a:lnSpc>
                <a:spcPct val="120000"/>
              </a:lnSpc>
              <a:spcBef>
                <a:spcPts val="100"/>
              </a:spcBef>
            </a:pPr>
            <a:r>
              <a:rPr dirty="0" sz="1100" spc="-5">
                <a:latin typeface="Arial"/>
                <a:cs typeface="Arial"/>
              </a:rPr>
              <a:t>Creating a Job Using a Named Program and Schedule  Managing Jobs</a:t>
            </a:r>
            <a:r>
              <a:rPr dirty="0" sz="1100" spc="10">
                <a:latin typeface="Arial"/>
                <a:cs typeface="Arial"/>
              </a:rPr>
              <a:t> </a:t>
            </a:r>
            <a:r>
              <a:rPr dirty="0" sz="1100" spc="-5">
                <a:latin typeface="Arial"/>
                <a:cs typeface="Arial"/>
              </a:rPr>
              <a:t>5-30</a:t>
            </a:r>
            <a:endParaRPr sz="1100">
              <a:latin typeface="Arial"/>
              <a:cs typeface="Arial"/>
            </a:endParaRPr>
          </a:p>
          <a:p>
            <a:pPr marL="12700" marR="1619885">
              <a:lnSpc>
                <a:spcPts val="1580"/>
              </a:lnSpc>
              <a:spcBef>
                <a:spcPts val="95"/>
              </a:spcBef>
            </a:pPr>
            <a:r>
              <a:rPr dirty="0" sz="1100" spc="-5">
                <a:latin typeface="Arial"/>
                <a:cs typeface="Arial"/>
              </a:rPr>
              <a:t>Data Dictionary Views 5-31  Summary</a:t>
            </a:r>
            <a:r>
              <a:rPr dirty="0" sz="1100" spc="5">
                <a:latin typeface="Arial"/>
                <a:cs typeface="Arial"/>
              </a:rPr>
              <a:t> </a:t>
            </a:r>
            <a:r>
              <a:rPr dirty="0" sz="1100" spc="-5">
                <a:latin typeface="Arial"/>
                <a:cs typeface="Arial"/>
              </a:rPr>
              <a:t>5-32</a:t>
            </a:r>
            <a:endParaRPr sz="1100">
              <a:latin typeface="Arial"/>
              <a:cs typeface="Arial"/>
            </a:endParaRPr>
          </a:p>
          <a:p>
            <a:pPr marL="12700">
              <a:lnSpc>
                <a:spcPct val="100000"/>
              </a:lnSpc>
              <a:spcBef>
                <a:spcPts val="165"/>
              </a:spcBef>
            </a:pPr>
            <a:r>
              <a:rPr dirty="0" sz="1100" spc="-5">
                <a:latin typeface="Arial"/>
                <a:cs typeface="Arial"/>
              </a:rPr>
              <a:t>Practice 5: Overview</a:t>
            </a:r>
            <a:r>
              <a:rPr dirty="0" sz="1100" spc="5">
                <a:latin typeface="Arial"/>
                <a:cs typeface="Arial"/>
              </a:rPr>
              <a:t> </a:t>
            </a:r>
            <a:r>
              <a:rPr dirty="0" sz="1100" spc="-5">
                <a:latin typeface="Arial"/>
                <a:cs typeface="Arial"/>
              </a:rPr>
              <a:t>5-33</a:t>
            </a:r>
            <a:endParaRPr sz="1100">
              <a:latin typeface="Arial"/>
              <a:cs typeface="Arial"/>
            </a:endParaRPr>
          </a:p>
        </p:txBody>
      </p:sp>
      <p:sp>
        <p:nvSpPr>
          <p:cNvPr id="5" name="object 5"/>
          <p:cNvSpPr txBox="1"/>
          <p:nvPr/>
        </p:nvSpPr>
        <p:spPr>
          <a:xfrm>
            <a:off x="4624166" y="5835079"/>
            <a:ext cx="30416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5</a:t>
            </a:r>
            <a:r>
              <a:rPr dirty="0" sz="1100" spc="-15">
                <a:latin typeface="Arial"/>
                <a:cs typeface="Arial"/>
              </a:rPr>
              <a:t>-</a:t>
            </a:r>
            <a:r>
              <a:rPr dirty="0" sz="1100" spc="-5">
                <a:latin typeface="Arial"/>
                <a:cs typeface="Arial"/>
              </a:rPr>
              <a:t>29</a:t>
            </a:r>
            <a:endParaRPr sz="1100">
              <a:latin typeface="Arial"/>
              <a:cs typeface="Arial"/>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2842260" y="2423350"/>
            <a:ext cx="3153410" cy="2312035"/>
            <a:chOff x="2842260" y="2423350"/>
            <a:chExt cx="3153410" cy="2312035"/>
          </a:xfrm>
        </p:grpSpPr>
        <p:sp>
          <p:nvSpPr>
            <p:cNvPr id="7" name="object 7"/>
            <p:cNvSpPr/>
            <p:nvPr/>
          </p:nvSpPr>
          <p:spPr>
            <a:xfrm>
              <a:off x="4649724" y="3810762"/>
              <a:ext cx="1280160" cy="0"/>
            </a:xfrm>
            <a:custGeom>
              <a:avLst/>
              <a:gdLst/>
              <a:ahLst/>
              <a:cxnLst/>
              <a:rect l="l" t="t" r="r" b="b"/>
              <a:pathLst>
                <a:path w="1280160" h="0">
                  <a:moveTo>
                    <a:pt x="0" y="0"/>
                  </a:moveTo>
                  <a:lnTo>
                    <a:pt x="1280160" y="0"/>
                  </a:lnTo>
                </a:path>
              </a:pathLst>
            </a:custGeom>
            <a:ln w="20574">
              <a:solidFill>
                <a:srgbClr val="000000"/>
              </a:solidFill>
            </a:ln>
          </p:spPr>
          <p:txBody>
            <a:bodyPr wrap="square" lIns="0" tIns="0" rIns="0" bIns="0" rtlCol="0"/>
            <a:lstStyle/>
            <a:p/>
          </p:txBody>
        </p:sp>
        <p:sp>
          <p:nvSpPr>
            <p:cNvPr id="8" name="object 8"/>
            <p:cNvSpPr/>
            <p:nvPr/>
          </p:nvSpPr>
          <p:spPr>
            <a:xfrm>
              <a:off x="5928360" y="377799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9" name="object 9"/>
            <p:cNvSpPr/>
            <p:nvPr/>
          </p:nvSpPr>
          <p:spPr>
            <a:xfrm>
              <a:off x="2875026" y="2433828"/>
              <a:ext cx="0" cy="612775"/>
            </a:xfrm>
            <a:custGeom>
              <a:avLst/>
              <a:gdLst/>
              <a:ahLst/>
              <a:cxnLst/>
              <a:rect l="l" t="t" r="r" b="b"/>
              <a:pathLst>
                <a:path w="0" h="612775">
                  <a:moveTo>
                    <a:pt x="0" y="0"/>
                  </a:moveTo>
                  <a:lnTo>
                    <a:pt x="0" y="612648"/>
                  </a:lnTo>
                </a:path>
              </a:pathLst>
            </a:custGeom>
            <a:ln w="20574">
              <a:solidFill>
                <a:srgbClr val="000000"/>
              </a:solidFill>
            </a:ln>
          </p:spPr>
          <p:txBody>
            <a:bodyPr wrap="square" lIns="0" tIns="0" rIns="0" bIns="0" rtlCol="0"/>
            <a:lstStyle/>
            <a:p/>
          </p:txBody>
        </p:sp>
        <p:sp>
          <p:nvSpPr>
            <p:cNvPr id="10" name="object 10"/>
            <p:cNvSpPr/>
            <p:nvPr/>
          </p:nvSpPr>
          <p:spPr>
            <a:xfrm>
              <a:off x="2842260" y="3044952"/>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sp>
          <p:nvSpPr>
            <p:cNvPr id="11" name="object 11"/>
            <p:cNvSpPr/>
            <p:nvPr/>
          </p:nvSpPr>
          <p:spPr>
            <a:xfrm>
              <a:off x="2986278" y="4512564"/>
              <a:ext cx="672465" cy="212090"/>
            </a:xfrm>
            <a:custGeom>
              <a:avLst/>
              <a:gdLst/>
              <a:ahLst/>
              <a:cxnLst/>
              <a:rect l="l" t="t" r="r" b="b"/>
              <a:pathLst>
                <a:path w="672464" h="212089">
                  <a:moveTo>
                    <a:pt x="672084" y="0"/>
                  </a:moveTo>
                  <a:lnTo>
                    <a:pt x="0" y="0"/>
                  </a:lnTo>
                  <a:lnTo>
                    <a:pt x="0" y="211836"/>
                  </a:lnTo>
                  <a:lnTo>
                    <a:pt x="672084" y="211836"/>
                  </a:lnTo>
                  <a:lnTo>
                    <a:pt x="672084" y="0"/>
                  </a:lnTo>
                  <a:close/>
                </a:path>
              </a:pathLst>
            </a:custGeom>
            <a:solidFill>
              <a:srgbClr val="00CCCC"/>
            </a:solidFill>
          </p:spPr>
          <p:txBody>
            <a:bodyPr wrap="square" lIns="0" tIns="0" rIns="0" bIns="0" rtlCol="0"/>
            <a:lstStyle/>
            <a:p/>
          </p:txBody>
        </p:sp>
        <p:sp>
          <p:nvSpPr>
            <p:cNvPr id="12" name="object 12"/>
            <p:cNvSpPr/>
            <p:nvPr/>
          </p:nvSpPr>
          <p:spPr>
            <a:xfrm>
              <a:off x="2986278" y="4512564"/>
              <a:ext cx="672465" cy="212090"/>
            </a:xfrm>
            <a:custGeom>
              <a:avLst/>
              <a:gdLst/>
              <a:ahLst/>
              <a:cxnLst/>
              <a:rect l="l" t="t" r="r" b="b"/>
              <a:pathLst>
                <a:path w="672464" h="212089">
                  <a:moveTo>
                    <a:pt x="672084" y="0"/>
                  </a:moveTo>
                  <a:lnTo>
                    <a:pt x="0" y="0"/>
                  </a:lnTo>
                  <a:lnTo>
                    <a:pt x="0" y="211836"/>
                  </a:lnTo>
                  <a:lnTo>
                    <a:pt x="672084" y="211836"/>
                  </a:lnTo>
                  <a:lnTo>
                    <a:pt x="672084" y="0"/>
                  </a:lnTo>
                  <a:close/>
                </a:path>
              </a:pathLst>
            </a:custGeom>
            <a:ln w="20574">
              <a:solidFill>
                <a:srgbClr val="000000"/>
              </a:solidFill>
            </a:ln>
          </p:spPr>
          <p:txBody>
            <a:bodyPr wrap="square" lIns="0" tIns="0" rIns="0" bIns="0" rtlCol="0"/>
            <a:lstStyle/>
            <a:p/>
          </p:txBody>
        </p:sp>
      </p:grpSp>
      <p:sp>
        <p:nvSpPr>
          <p:cNvPr id="13" name="object 13"/>
          <p:cNvSpPr txBox="1"/>
          <p:nvPr/>
        </p:nvSpPr>
        <p:spPr>
          <a:xfrm>
            <a:off x="3697223" y="4495291"/>
            <a:ext cx="104902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Trigger</a:t>
            </a:r>
            <a:r>
              <a:rPr dirty="0" sz="1300" spc="-60" b="1">
                <a:latin typeface="Arial"/>
                <a:cs typeface="Arial"/>
              </a:rPr>
              <a:t> </a:t>
            </a:r>
            <a:r>
              <a:rPr dirty="0" sz="1300" spc="-15" b="1">
                <a:latin typeface="Arial"/>
                <a:cs typeface="Arial"/>
              </a:rPr>
              <a:t>event</a:t>
            </a:r>
            <a:endParaRPr sz="1300">
              <a:latin typeface="Arial"/>
              <a:cs typeface="Arial"/>
            </a:endParaRPr>
          </a:p>
        </p:txBody>
      </p:sp>
      <p:grpSp>
        <p:nvGrpSpPr>
          <p:cNvPr id="14" name="object 14"/>
          <p:cNvGrpSpPr/>
          <p:nvPr/>
        </p:nvGrpSpPr>
        <p:grpSpPr>
          <a:xfrm>
            <a:off x="1269682" y="1729930"/>
            <a:ext cx="3227070" cy="791845"/>
            <a:chOff x="1269682" y="1729930"/>
            <a:chExt cx="3227070" cy="791845"/>
          </a:xfrm>
        </p:grpSpPr>
        <p:sp>
          <p:nvSpPr>
            <p:cNvPr id="15" name="object 15"/>
            <p:cNvSpPr/>
            <p:nvPr/>
          </p:nvSpPr>
          <p:spPr>
            <a:xfrm>
              <a:off x="1280159" y="1740407"/>
              <a:ext cx="3206115" cy="770890"/>
            </a:xfrm>
            <a:custGeom>
              <a:avLst/>
              <a:gdLst/>
              <a:ahLst/>
              <a:cxnLst/>
              <a:rect l="l" t="t" r="r" b="b"/>
              <a:pathLst>
                <a:path w="3206115" h="770889">
                  <a:moveTo>
                    <a:pt x="3109722" y="0"/>
                  </a:moveTo>
                  <a:lnTo>
                    <a:pt x="96012" y="0"/>
                  </a:lnTo>
                  <a:lnTo>
                    <a:pt x="58507" y="7489"/>
                  </a:lnTo>
                  <a:lnTo>
                    <a:pt x="28003" y="27908"/>
                  </a:lnTo>
                  <a:lnTo>
                    <a:pt x="7500" y="58185"/>
                  </a:lnTo>
                  <a:lnTo>
                    <a:pt x="0" y="95250"/>
                  </a:lnTo>
                  <a:lnTo>
                    <a:pt x="0" y="675132"/>
                  </a:lnTo>
                  <a:lnTo>
                    <a:pt x="7500" y="712196"/>
                  </a:lnTo>
                  <a:lnTo>
                    <a:pt x="28003" y="742473"/>
                  </a:lnTo>
                  <a:lnTo>
                    <a:pt x="58507" y="762892"/>
                  </a:lnTo>
                  <a:lnTo>
                    <a:pt x="96012" y="770382"/>
                  </a:lnTo>
                  <a:lnTo>
                    <a:pt x="3109722" y="770382"/>
                  </a:lnTo>
                  <a:lnTo>
                    <a:pt x="3147226" y="762892"/>
                  </a:lnTo>
                  <a:lnTo>
                    <a:pt x="3177730" y="742473"/>
                  </a:lnTo>
                  <a:lnTo>
                    <a:pt x="3198233" y="712196"/>
                  </a:lnTo>
                  <a:lnTo>
                    <a:pt x="3205734" y="675132"/>
                  </a:lnTo>
                  <a:lnTo>
                    <a:pt x="3205734" y="95250"/>
                  </a:lnTo>
                  <a:lnTo>
                    <a:pt x="3198233" y="58185"/>
                  </a:lnTo>
                  <a:lnTo>
                    <a:pt x="3177730" y="27908"/>
                  </a:lnTo>
                  <a:lnTo>
                    <a:pt x="3147226" y="7489"/>
                  </a:lnTo>
                  <a:lnTo>
                    <a:pt x="3109722" y="0"/>
                  </a:lnTo>
                  <a:close/>
                </a:path>
              </a:pathLst>
            </a:custGeom>
            <a:solidFill>
              <a:srgbClr val="CCCCCC"/>
            </a:solidFill>
          </p:spPr>
          <p:txBody>
            <a:bodyPr wrap="square" lIns="0" tIns="0" rIns="0" bIns="0" rtlCol="0"/>
            <a:lstStyle/>
            <a:p/>
          </p:txBody>
        </p:sp>
        <p:sp>
          <p:nvSpPr>
            <p:cNvPr id="16" name="object 16"/>
            <p:cNvSpPr/>
            <p:nvPr/>
          </p:nvSpPr>
          <p:spPr>
            <a:xfrm>
              <a:off x="1280159" y="1740407"/>
              <a:ext cx="3206115" cy="770890"/>
            </a:xfrm>
            <a:custGeom>
              <a:avLst/>
              <a:gdLst/>
              <a:ahLst/>
              <a:cxnLst/>
              <a:rect l="l" t="t" r="r" b="b"/>
              <a:pathLst>
                <a:path w="3206115" h="770889">
                  <a:moveTo>
                    <a:pt x="96012" y="0"/>
                  </a:moveTo>
                  <a:lnTo>
                    <a:pt x="58507" y="7489"/>
                  </a:lnTo>
                  <a:lnTo>
                    <a:pt x="28003" y="27908"/>
                  </a:lnTo>
                  <a:lnTo>
                    <a:pt x="7500" y="58185"/>
                  </a:lnTo>
                  <a:lnTo>
                    <a:pt x="0" y="95250"/>
                  </a:lnTo>
                  <a:lnTo>
                    <a:pt x="0" y="675132"/>
                  </a:lnTo>
                  <a:lnTo>
                    <a:pt x="7500" y="712196"/>
                  </a:lnTo>
                  <a:lnTo>
                    <a:pt x="28003" y="742473"/>
                  </a:lnTo>
                  <a:lnTo>
                    <a:pt x="58507" y="762892"/>
                  </a:lnTo>
                  <a:lnTo>
                    <a:pt x="96012" y="770382"/>
                  </a:lnTo>
                  <a:lnTo>
                    <a:pt x="3109722" y="770382"/>
                  </a:lnTo>
                  <a:lnTo>
                    <a:pt x="3147226" y="762892"/>
                  </a:lnTo>
                  <a:lnTo>
                    <a:pt x="3177730" y="742473"/>
                  </a:lnTo>
                  <a:lnTo>
                    <a:pt x="3198233" y="712196"/>
                  </a:lnTo>
                  <a:lnTo>
                    <a:pt x="3205734" y="675132"/>
                  </a:lnTo>
                  <a:lnTo>
                    <a:pt x="3205734" y="95250"/>
                  </a:lnTo>
                  <a:lnTo>
                    <a:pt x="3198233" y="58185"/>
                  </a:lnTo>
                  <a:lnTo>
                    <a:pt x="3177730" y="27908"/>
                  </a:lnTo>
                  <a:lnTo>
                    <a:pt x="3147226" y="7489"/>
                  </a:lnTo>
                  <a:lnTo>
                    <a:pt x="3109722" y="0"/>
                  </a:lnTo>
                  <a:lnTo>
                    <a:pt x="96012" y="0"/>
                  </a:lnTo>
                  <a:close/>
                </a:path>
              </a:pathLst>
            </a:custGeom>
            <a:ln w="20574">
              <a:solidFill>
                <a:srgbClr val="000000"/>
              </a:solidFill>
            </a:ln>
          </p:spPr>
          <p:txBody>
            <a:bodyPr wrap="square" lIns="0" tIns="0" rIns="0" bIns="0" rtlCol="0"/>
            <a:lstStyle/>
            <a:p/>
          </p:txBody>
        </p:sp>
      </p:grpSp>
      <p:sp>
        <p:nvSpPr>
          <p:cNvPr id="17" name="object 17"/>
          <p:cNvSpPr txBox="1"/>
          <p:nvPr/>
        </p:nvSpPr>
        <p:spPr>
          <a:xfrm>
            <a:off x="2100072" y="1835657"/>
            <a:ext cx="996950" cy="196850"/>
          </a:xfrm>
          <a:prstGeom prst="rect">
            <a:avLst/>
          </a:prstGeom>
          <a:ln w="20574">
            <a:solidFill>
              <a:srgbClr val="FF0000"/>
            </a:solidFill>
          </a:ln>
        </p:spPr>
        <p:txBody>
          <a:bodyPr wrap="square" lIns="0" tIns="0" rIns="0" bIns="0" rtlCol="0" vert="horz">
            <a:spAutoFit/>
          </a:bodyPr>
          <a:lstStyle/>
          <a:p>
            <a:pPr marL="50800">
              <a:lnSpc>
                <a:spcPts val="1420"/>
              </a:lnSpc>
            </a:pPr>
            <a:r>
              <a:rPr dirty="0" sz="1300" spc="-20" b="1">
                <a:latin typeface="Courier New"/>
                <a:cs typeface="Courier New"/>
              </a:rPr>
              <a:t>employees</a:t>
            </a:r>
            <a:endParaRPr sz="1300">
              <a:latin typeface="Courier New"/>
              <a:cs typeface="Courier New"/>
            </a:endParaRPr>
          </a:p>
        </p:txBody>
      </p:sp>
      <p:sp>
        <p:nvSpPr>
          <p:cNvPr id="18" name="object 18"/>
          <p:cNvSpPr txBox="1"/>
          <p:nvPr/>
        </p:nvSpPr>
        <p:spPr>
          <a:xfrm>
            <a:off x="1467611" y="1806194"/>
            <a:ext cx="2843530" cy="615315"/>
          </a:xfrm>
          <a:prstGeom prst="rect">
            <a:avLst/>
          </a:prstGeom>
        </p:spPr>
        <p:txBody>
          <a:bodyPr wrap="square" lIns="0" tIns="11430" rIns="0" bIns="0" rtlCol="0" vert="horz">
            <a:spAutoFit/>
          </a:bodyPr>
          <a:lstStyle/>
          <a:p>
            <a:pPr>
              <a:lnSpc>
                <a:spcPts val="1555"/>
              </a:lnSpc>
              <a:spcBef>
                <a:spcPts val="90"/>
              </a:spcBef>
            </a:pPr>
            <a:r>
              <a:rPr dirty="0" sz="1300" spc="-20" b="1">
                <a:latin typeface="Courier New"/>
                <a:cs typeface="Courier New"/>
              </a:rPr>
              <a:t>UPDATE</a:t>
            </a:r>
            <a:endParaRPr sz="1300">
              <a:latin typeface="Courier New"/>
              <a:cs typeface="Courier New"/>
            </a:endParaRPr>
          </a:p>
          <a:p>
            <a:pPr marL="194945">
              <a:lnSpc>
                <a:spcPts val="1550"/>
              </a:lnSpc>
            </a:pPr>
            <a:r>
              <a:rPr dirty="0" sz="1300" spc="-10" b="1">
                <a:latin typeface="Courier New"/>
                <a:cs typeface="Courier New"/>
              </a:rPr>
              <a:t>SET </a:t>
            </a:r>
            <a:r>
              <a:rPr dirty="0" sz="1300" spc="-15" b="1">
                <a:latin typeface="Courier New"/>
                <a:cs typeface="Courier New"/>
              </a:rPr>
              <a:t>salary </a:t>
            </a:r>
            <a:r>
              <a:rPr dirty="0" sz="1300" spc="-10" b="1">
                <a:latin typeface="Courier New"/>
                <a:cs typeface="Courier New"/>
              </a:rPr>
              <a:t>=</a:t>
            </a:r>
            <a:r>
              <a:rPr dirty="0" sz="1300" spc="-50" b="1">
                <a:latin typeface="Courier New"/>
                <a:cs typeface="Courier New"/>
              </a:rPr>
              <a:t> </a:t>
            </a:r>
            <a:r>
              <a:rPr dirty="0" sz="1300" spc="-15" b="1">
                <a:latin typeface="Courier New"/>
                <a:cs typeface="Courier New"/>
              </a:rPr>
              <a:t>3400</a:t>
            </a:r>
            <a:endParaRPr sz="1300">
              <a:latin typeface="Courier New"/>
              <a:cs typeface="Courier New"/>
            </a:endParaRPr>
          </a:p>
          <a:p>
            <a:pPr marL="194945">
              <a:lnSpc>
                <a:spcPts val="1555"/>
              </a:lnSpc>
            </a:pPr>
            <a:r>
              <a:rPr dirty="0" sz="1300" spc="-15" b="1">
                <a:latin typeface="Courier New"/>
                <a:cs typeface="Courier New"/>
              </a:rPr>
              <a:t>WHERE last_name </a:t>
            </a:r>
            <a:r>
              <a:rPr dirty="0" sz="1300" spc="-10" b="1">
                <a:latin typeface="Courier New"/>
                <a:cs typeface="Courier New"/>
              </a:rPr>
              <a:t>=</a:t>
            </a:r>
            <a:r>
              <a:rPr dirty="0" sz="1300" spc="-85" b="1">
                <a:latin typeface="Courier New"/>
                <a:cs typeface="Courier New"/>
              </a:rPr>
              <a:t> </a:t>
            </a:r>
            <a:r>
              <a:rPr dirty="0" sz="1300" spc="-20" b="1">
                <a:latin typeface="Courier New"/>
                <a:cs typeface="Courier New"/>
              </a:rPr>
              <a:t>'Stiles';</a:t>
            </a:r>
            <a:endParaRPr sz="1300">
              <a:latin typeface="Courier New"/>
              <a:cs typeface="Courier New"/>
            </a:endParaRPr>
          </a:p>
        </p:txBody>
      </p:sp>
      <p:sp>
        <p:nvSpPr>
          <p:cNvPr id="19" name="object 19"/>
          <p:cNvSpPr txBox="1"/>
          <p:nvPr/>
        </p:nvSpPr>
        <p:spPr>
          <a:xfrm>
            <a:off x="1333599" y="2850118"/>
            <a:ext cx="145732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EMPLOYEES</a:t>
            </a:r>
            <a:r>
              <a:rPr dirty="0" sz="1300" spc="-55" b="1">
                <a:latin typeface="Arial"/>
                <a:cs typeface="Arial"/>
              </a:rPr>
              <a:t> </a:t>
            </a:r>
            <a:r>
              <a:rPr dirty="0" sz="1300" spc="-10" b="1">
                <a:latin typeface="Arial"/>
                <a:cs typeface="Arial"/>
              </a:rPr>
              <a:t>table</a:t>
            </a:r>
            <a:endParaRPr sz="1300">
              <a:latin typeface="Arial"/>
              <a:cs typeface="Arial"/>
            </a:endParaRPr>
          </a:p>
        </p:txBody>
      </p:sp>
      <p:grpSp>
        <p:nvGrpSpPr>
          <p:cNvPr id="20" name="object 20"/>
          <p:cNvGrpSpPr/>
          <p:nvPr/>
        </p:nvGrpSpPr>
        <p:grpSpPr>
          <a:xfrm>
            <a:off x="4543996" y="2696908"/>
            <a:ext cx="770890" cy="313690"/>
            <a:chOff x="4543996" y="2696908"/>
            <a:chExt cx="770890" cy="313690"/>
          </a:xfrm>
        </p:grpSpPr>
        <p:sp>
          <p:nvSpPr>
            <p:cNvPr id="21" name="object 21"/>
            <p:cNvSpPr/>
            <p:nvPr/>
          </p:nvSpPr>
          <p:spPr>
            <a:xfrm>
              <a:off x="4554474" y="2707385"/>
              <a:ext cx="749935" cy="292735"/>
            </a:xfrm>
            <a:custGeom>
              <a:avLst/>
              <a:gdLst/>
              <a:ahLst/>
              <a:cxnLst/>
              <a:rect l="l" t="t" r="r" b="b"/>
              <a:pathLst>
                <a:path w="749935" h="292735">
                  <a:moveTo>
                    <a:pt x="713993" y="0"/>
                  </a:moveTo>
                  <a:lnTo>
                    <a:pt x="35813" y="0"/>
                  </a:lnTo>
                  <a:lnTo>
                    <a:pt x="21859" y="2928"/>
                  </a:lnTo>
                  <a:lnTo>
                    <a:pt x="10477" y="10858"/>
                  </a:lnTo>
                  <a:lnTo>
                    <a:pt x="2809" y="22502"/>
                  </a:lnTo>
                  <a:lnTo>
                    <a:pt x="0" y="36576"/>
                  </a:lnTo>
                  <a:lnTo>
                    <a:pt x="0" y="256794"/>
                  </a:lnTo>
                  <a:lnTo>
                    <a:pt x="2809" y="270748"/>
                  </a:lnTo>
                  <a:lnTo>
                    <a:pt x="10477" y="282130"/>
                  </a:lnTo>
                  <a:lnTo>
                    <a:pt x="21859" y="289798"/>
                  </a:lnTo>
                  <a:lnTo>
                    <a:pt x="35813" y="292608"/>
                  </a:lnTo>
                  <a:lnTo>
                    <a:pt x="713993" y="292608"/>
                  </a:lnTo>
                  <a:lnTo>
                    <a:pt x="727948" y="289798"/>
                  </a:lnTo>
                  <a:lnTo>
                    <a:pt x="739330" y="282130"/>
                  </a:lnTo>
                  <a:lnTo>
                    <a:pt x="746998" y="270748"/>
                  </a:lnTo>
                  <a:lnTo>
                    <a:pt x="749807" y="256794"/>
                  </a:lnTo>
                  <a:lnTo>
                    <a:pt x="749807" y="36576"/>
                  </a:lnTo>
                  <a:lnTo>
                    <a:pt x="746998" y="22502"/>
                  </a:lnTo>
                  <a:lnTo>
                    <a:pt x="739330" y="10858"/>
                  </a:lnTo>
                  <a:lnTo>
                    <a:pt x="727948" y="2928"/>
                  </a:lnTo>
                  <a:lnTo>
                    <a:pt x="713993" y="0"/>
                  </a:lnTo>
                  <a:close/>
                </a:path>
              </a:pathLst>
            </a:custGeom>
            <a:solidFill>
              <a:srgbClr val="CCCCFF"/>
            </a:solidFill>
          </p:spPr>
          <p:txBody>
            <a:bodyPr wrap="square" lIns="0" tIns="0" rIns="0" bIns="0" rtlCol="0"/>
            <a:lstStyle/>
            <a:p/>
          </p:txBody>
        </p:sp>
        <p:sp>
          <p:nvSpPr>
            <p:cNvPr id="22" name="object 22"/>
            <p:cNvSpPr/>
            <p:nvPr/>
          </p:nvSpPr>
          <p:spPr>
            <a:xfrm>
              <a:off x="4554474" y="2707385"/>
              <a:ext cx="749935" cy="292735"/>
            </a:xfrm>
            <a:custGeom>
              <a:avLst/>
              <a:gdLst/>
              <a:ahLst/>
              <a:cxnLst/>
              <a:rect l="l" t="t" r="r" b="b"/>
              <a:pathLst>
                <a:path w="749935" h="292735">
                  <a:moveTo>
                    <a:pt x="35813" y="0"/>
                  </a:moveTo>
                  <a:lnTo>
                    <a:pt x="21859" y="2928"/>
                  </a:lnTo>
                  <a:lnTo>
                    <a:pt x="10477" y="10858"/>
                  </a:lnTo>
                  <a:lnTo>
                    <a:pt x="2809" y="22502"/>
                  </a:lnTo>
                  <a:lnTo>
                    <a:pt x="0" y="36576"/>
                  </a:lnTo>
                  <a:lnTo>
                    <a:pt x="0" y="256794"/>
                  </a:lnTo>
                  <a:lnTo>
                    <a:pt x="2809" y="270748"/>
                  </a:lnTo>
                  <a:lnTo>
                    <a:pt x="10477" y="282130"/>
                  </a:lnTo>
                  <a:lnTo>
                    <a:pt x="21859" y="289798"/>
                  </a:lnTo>
                  <a:lnTo>
                    <a:pt x="35813" y="292608"/>
                  </a:lnTo>
                  <a:lnTo>
                    <a:pt x="713993" y="292608"/>
                  </a:lnTo>
                  <a:lnTo>
                    <a:pt x="727948" y="289798"/>
                  </a:lnTo>
                  <a:lnTo>
                    <a:pt x="739330" y="282130"/>
                  </a:lnTo>
                  <a:lnTo>
                    <a:pt x="746998" y="270748"/>
                  </a:lnTo>
                  <a:lnTo>
                    <a:pt x="749807" y="256794"/>
                  </a:lnTo>
                  <a:lnTo>
                    <a:pt x="749807" y="36576"/>
                  </a:lnTo>
                  <a:lnTo>
                    <a:pt x="746998" y="22502"/>
                  </a:lnTo>
                  <a:lnTo>
                    <a:pt x="739330" y="10858"/>
                  </a:lnTo>
                  <a:lnTo>
                    <a:pt x="727948" y="2928"/>
                  </a:lnTo>
                  <a:lnTo>
                    <a:pt x="713993" y="0"/>
                  </a:lnTo>
                  <a:lnTo>
                    <a:pt x="35813" y="0"/>
                  </a:lnTo>
                  <a:close/>
                </a:path>
              </a:pathLst>
            </a:custGeom>
            <a:ln w="20574">
              <a:solidFill>
                <a:srgbClr val="000000"/>
              </a:solidFill>
            </a:ln>
          </p:spPr>
          <p:txBody>
            <a:bodyPr wrap="square" lIns="0" tIns="0" rIns="0" bIns="0" rtlCol="0"/>
            <a:lstStyle/>
            <a:p/>
          </p:txBody>
        </p:sp>
      </p:grpSp>
      <p:sp>
        <p:nvSpPr>
          <p:cNvPr id="23" name="object 23"/>
          <p:cNvSpPr txBox="1"/>
          <p:nvPr/>
        </p:nvSpPr>
        <p:spPr>
          <a:xfrm>
            <a:off x="4661153" y="2738882"/>
            <a:ext cx="54927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Failure</a:t>
            </a:r>
            <a:endParaRPr sz="1300">
              <a:latin typeface="Arial"/>
              <a:cs typeface="Arial"/>
            </a:endParaRPr>
          </a:p>
        </p:txBody>
      </p:sp>
      <p:sp>
        <p:nvSpPr>
          <p:cNvPr id="24" name="object 24"/>
          <p:cNvSpPr txBox="1"/>
          <p:nvPr/>
        </p:nvSpPr>
        <p:spPr>
          <a:xfrm>
            <a:off x="4963584" y="4027404"/>
            <a:ext cx="161163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BEFORE UPDATE</a:t>
            </a:r>
            <a:r>
              <a:rPr dirty="0" sz="1300" spc="-509" b="1">
                <a:latin typeface="Courier New"/>
                <a:cs typeface="Courier New"/>
              </a:rPr>
              <a:t> </a:t>
            </a:r>
            <a:r>
              <a:rPr dirty="0" sz="1300" spc="-15" b="1">
                <a:latin typeface="Arial"/>
                <a:cs typeface="Arial"/>
              </a:rPr>
              <a:t>row</a:t>
            </a:r>
            <a:endParaRPr sz="1300">
              <a:latin typeface="Arial"/>
              <a:cs typeface="Arial"/>
            </a:endParaRPr>
          </a:p>
        </p:txBody>
      </p:sp>
      <p:sp>
        <p:nvSpPr>
          <p:cNvPr id="25" name="object 25"/>
          <p:cNvSpPr txBox="1"/>
          <p:nvPr/>
        </p:nvSpPr>
        <p:spPr>
          <a:xfrm>
            <a:off x="5365950" y="2644352"/>
            <a:ext cx="1184910" cy="441959"/>
          </a:xfrm>
          <a:prstGeom prst="rect">
            <a:avLst/>
          </a:prstGeom>
        </p:spPr>
        <p:txBody>
          <a:bodyPr wrap="square" lIns="0" tIns="22860" rIns="0" bIns="0" rtlCol="0" vert="horz">
            <a:spAutoFit/>
          </a:bodyPr>
          <a:lstStyle/>
          <a:p>
            <a:pPr>
              <a:lnSpc>
                <a:spcPct val="100000"/>
              </a:lnSpc>
              <a:spcBef>
                <a:spcPts val="180"/>
              </a:spcBef>
            </a:pPr>
            <a:r>
              <a:rPr dirty="0" sz="1300" spc="-15" b="1">
                <a:latin typeface="Courier New"/>
                <a:cs typeface="Courier New"/>
              </a:rPr>
              <a:t>CHECK_SALARY</a:t>
            </a:r>
            <a:endParaRPr sz="1300">
              <a:latin typeface="Courier New"/>
              <a:cs typeface="Courier New"/>
            </a:endParaRPr>
          </a:p>
          <a:p>
            <a:pPr>
              <a:lnSpc>
                <a:spcPct val="100000"/>
              </a:lnSpc>
              <a:spcBef>
                <a:spcPts val="75"/>
              </a:spcBef>
            </a:pPr>
            <a:r>
              <a:rPr dirty="0" sz="1300" spc="-10" b="1">
                <a:latin typeface="Arial"/>
                <a:cs typeface="Arial"/>
              </a:rPr>
              <a:t>trigger</a:t>
            </a:r>
            <a:endParaRPr sz="1300">
              <a:latin typeface="Arial"/>
              <a:cs typeface="Arial"/>
            </a:endParaRPr>
          </a:p>
        </p:txBody>
      </p:sp>
      <p:sp>
        <p:nvSpPr>
          <p:cNvPr id="26" name="object 26"/>
          <p:cNvSpPr txBox="1"/>
          <p:nvPr/>
        </p:nvSpPr>
        <p:spPr>
          <a:xfrm>
            <a:off x="1696211" y="873506"/>
            <a:ext cx="435419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Reading Data </a:t>
            </a:r>
            <a:r>
              <a:rPr dirty="0" sz="2000" b="1">
                <a:latin typeface="Arial"/>
                <a:cs typeface="Arial"/>
              </a:rPr>
              <a:t>from a Mutating</a:t>
            </a:r>
            <a:r>
              <a:rPr dirty="0" sz="2000" spc="-20" b="1">
                <a:latin typeface="Arial"/>
                <a:cs typeface="Arial"/>
              </a:rPr>
              <a:t> </a:t>
            </a:r>
            <a:r>
              <a:rPr dirty="0" sz="2000" b="1">
                <a:latin typeface="Arial"/>
                <a:cs typeface="Arial"/>
              </a:rPr>
              <a:t>Table</a:t>
            </a:r>
            <a:endParaRPr sz="2000">
              <a:latin typeface="Arial"/>
              <a:cs typeface="Arial"/>
            </a:endParaRPr>
          </a:p>
        </p:txBody>
      </p:sp>
      <p:grpSp>
        <p:nvGrpSpPr>
          <p:cNvPr id="27" name="object 27"/>
          <p:cNvGrpSpPr/>
          <p:nvPr/>
        </p:nvGrpSpPr>
        <p:grpSpPr>
          <a:xfrm>
            <a:off x="4683442" y="3179826"/>
            <a:ext cx="1310640" cy="66675"/>
            <a:chOff x="4683442" y="3179826"/>
            <a:chExt cx="1310640" cy="66675"/>
          </a:xfrm>
        </p:grpSpPr>
        <p:sp>
          <p:nvSpPr>
            <p:cNvPr id="28" name="object 28"/>
            <p:cNvSpPr/>
            <p:nvPr/>
          </p:nvSpPr>
          <p:spPr>
            <a:xfrm>
              <a:off x="4693919" y="3212592"/>
              <a:ext cx="1235710" cy="0"/>
            </a:xfrm>
            <a:custGeom>
              <a:avLst/>
              <a:gdLst/>
              <a:ahLst/>
              <a:cxnLst/>
              <a:rect l="l" t="t" r="r" b="b"/>
              <a:pathLst>
                <a:path w="1235710" h="0">
                  <a:moveTo>
                    <a:pt x="0" y="0"/>
                  </a:moveTo>
                  <a:lnTo>
                    <a:pt x="1235202" y="0"/>
                  </a:lnTo>
                </a:path>
              </a:pathLst>
            </a:custGeom>
            <a:ln w="20574">
              <a:solidFill>
                <a:srgbClr val="000000"/>
              </a:solidFill>
              <a:prstDash val="sysDash"/>
            </a:ln>
          </p:spPr>
          <p:txBody>
            <a:bodyPr wrap="square" lIns="0" tIns="0" rIns="0" bIns="0" rtlCol="0"/>
            <a:lstStyle/>
            <a:p/>
          </p:txBody>
        </p:sp>
        <p:sp>
          <p:nvSpPr>
            <p:cNvPr id="29" name="object 29"/>
            <p:cNvSpPr/>
            <p:nvPr/>
          </p:nvSpPr>
          <p:spPr>
            <a:xfrm>
              <a:off x="5927597" y="3179826"/>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grpSp>
      <p:sp>
        <p:nvSpPr>
          <p:cNvPr id="30" name="object 30"/>
          <p:cNvSpPr txBox="1"/>
          <p:nvPr/>
        </p:nvSpPr>
        <p:spPr>
          <a:xfrm>
            <a:off x="1239774" y="3778065"/>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grpSp>
        <p:nvGrpSpPr>
          <p:cNvPr id="31" name="object 31"/>
          <p:cNvGrpSpPr/>
          <p:nvPr/>
        </p:nvGrpSpPr>
        <p:grpSpPr>
          <a:xfrm>
            <a:off x="1235886" y="3153092"/>
            <a:ext cx="3390265" cy="1049655"/>
            <a:chOff x="1235886" y="3153092"/>
            <a:chExt cx="3390265" cy="1049655"/>
          </a:xfrm>
        </p:grpSpPr>
        <p:sp>
          <p:nvSpPr>
            <p:cNvPr id="32" name="object 32"/>
            <p:cNvSpPr/>
            <p:nvPr/>
          </p:nvSpPr>
          <p:spPr>
            <a:xfrm>
              <a:off x="1235886" y="3153092"/>
              <a:ext cx="3383225" cy="752157"/>
            </a:xfrm>
            <a:prstGeom prst="rect">
              <a:avLst/>
            </a:prstGeom>
            <a:blipFill>
              <a:blip r:embed="rId3" cstate="print"/>
              <a:stretch>
                <a:fillRect/>
              </a:stretch>
            </a:blipFill>
          </p:spPr>
          <p:txBody>
            <a:bodyPr wrap="square" lIns="0" tIns="0" rIns="0" bIns="0" rtlCol="0"/>
            <a:lstStyle/>
            <a:p/>
          </p:txBody>
        </p:sp>
        <p:sp>
          <p:nvSpPr>
            <p:cNvPr id="33" name="object 33"/>
            <p:cNvSpPr/>
            <p:nvPr/>
          </p:nvSpPr>
          <p:spPr>
            <a:xfrm>
              <a:off x="1242744" y="3998213"/>
              <a:ext cx="3383225" cy="204215"/>
            </a:xfrm>
            <a:prstGeom prst="rect">
              <a:avLst/>
            </a:prstGeom>
            <a:blipFill>
              <a:blip r:embed="rId4" cstate="print"/>
              <a:stretch>
                <a:fillRect/>
              </a:stretch>
            </a:blipFill>
          </p:spPr>
          <p:txBody>
            <a:bodyPr wrap="square" lIns="0" tIns="0" rIns="0" bIns="0" rtlCol="0"/>
            <a:lstStyle/>
            <a:p/>
          </p:txBody>
        </p:sp>
      </p:grpSp>
      <p:sp>
        <p:nvSpPr>
          <p:cNvPr id="34" name="object 34"/>
          <p:cNvSpPr txBox="1"/>
          <p:nvPr/>
        </p:nvSpPr>
        <p:spPr>
          <a:xfrm>
            <a:off x="1183370" y="4025900"/>
            <a:ext cx="1240155" cy="668655"/>
          </a:xfrm>
          <a:prstGeom prst="rect">
            <a:avLst/>
          </a:prstGeom>
        </p:spPr>
        <p:txBody>
          <a:bodyPr wrap="square" lIns="0" tIns="14604" rIns="0" bIns="0" rtlCol="0" vert="horz">
            <a:spAutoFit/>
          </a:bodyPr>
          <a:lstStyle/>
          <a:p>
            <a:pPr marL="46355">
              <a:lnSpc>
                <a:spcPts val="1989"/>
              </a:lnSpc>
              <a:spcBef>
                <a:spcPts val="114"/>
              </a:spcBef>
            </a:pPr>
            <a:r>
              <a:rPr dirty="0" sz="1700" spc="15" b="1">
                <a:latin typeface="Arial"/>
                <a:cs typeface="Arial"/>
              </a:rPr>
              <a:t>…</a:t>
            </a:r>
            <a:endParaRPr sz="1700">
              <a:latin typeface="Arial"/>
              <a:cs typeface="Arial"/>
            </a:endParaRPr>
          </a:p>
          <a:p>
            <a:pPr marR="5080">
              <a:lnSpc>
                <a:spcPts val="1550"/>
              </a:lnSpc>
              <a:spcBef>
                <a:spcPts val="10"/>
              </a:spcBef>
            </a:pPr>
            <a:r>
              <a:rPr dirty="0" sz="1300" spc="-10" b="1">
                <a:latin typeface="Arial"/>
                <a:cs typeface="Arial"/>
              </a:rPr>
              <a:t>Triggered</a:t>
            </a:r>
            <a:r>
              <a:rPr dirty="0" sz="1300" spc="-65" b="1">
                <a:latin typeface="Arial"/>
                <a:cs typeface="Arial"/>
              </a:rPr>
              <a:t> </a:t>
            </a:r>
            <a:r>
              <a:rPr dirty="0" sz="1300" spc="-10" b="1">
                <a:latin typeface="Arial"/>
                <a:cs typeface="Arial"/>
              </a:rPr>
              <a:t>table/  mutating</a:t>
            </a:r>
            <a:r>
              <a:rPr dirty="0" sz="1300" spc="-40" b="1">
                <a:latin typeface="Arial"/>
                <a:cs typeface="Arial"/>
              </a:rPr>
              <a:t> </a:t>
            </a:r>
            <a:r>
              <a:rPr dirty="0" sz="1300" spc="-10" b="1">
                <a:latin typeface="Arial"/>
                <a:cs typeface="Arial"/>
              </a:rPr>
              <a:t>table</a:t>
            </a:r>
            <a:endParaRPr sz="1300">
              <a:latin typeface="Arial"/>
              <a:cs typeface="Arial"/>
            </a:endParaRPr>
          </a:p>
        </p:txBody>
      </p:sp>
      <p:sp>
        <p:nvSpPr>
          <p:cNvPr id="35" name="object 35"/>
          <p:cNvSpPr txBox="1"/>
          <p:nvPr/>
        </p:nvSpPr>
        <p:spPr>
          <a:xfrm>
            <a:off x="3973829" y="4030979"/>
            <a:ext cx="631825" cy="160020"/>
          </a:xfrm>
          <a:prstGeom prst="rect">
            <a:avLst/>
          </a:prstGeom>
          <a:solidFill>
            <a:srgbClr val="00CCCC"/>
          </a:solidFill>
        </p:spPr>
        <p:txBody>
          <a:bodyPr wrap="square" lIns="0" tIns="0" rIns="0" bIns="0" rtlCol="0" vert="horz">
            <a:spAutoFit/>
          </a:bodyPr>
          <a:lstStyle/>
          <a:p>
            <a:pPr marL="180340">
              <a:lnSpc>
                <a:spcPts val="1180"/>
              </a:lnSpc>
            </a:pPr>
            <a:r>
              <a:rPr dirty="0" sz="1150" spc="-5" b="1">
                <a:latin typeface="Courier New"/>
                <a:cs typeface="Courier New"/>
              </a:rPr>
              <a:t>3400</a:t>
            </a:r>
            <a:endParaRPr sz="1150">
              <a:latin typeface="Courier New"/>
              <a:cs typeface="Courier New"/>
            </a:endParaRPr>
          </a:p>
        </p:txBody>
      </p:sp>
      <p:grpSp>
        <p:nvGrpSpPr>
          <p:cNvPr id="36" name="object 36"/>
          <p:cNvGrpSpPr/>
          <p:nvPr/>
        </p:nvGrpSpPr>
        <p:grpSpPr>
          <a:xfrm>
            <a:off x="5980938" y="2934347"/>
            <a:ext cx="503555" cy="1022350"/>
            <a:chOff x="5980938" y="2934347"/>
            <a:chExt cx="503555" cy="1022350"/>
          </a:xfrm>
        </p:grpSpPr>
        <p:sp>
          <p:nvSpPr>
            <p:cNvPr id="37" name="object 37"/>
            <p:cNvSpPr/>
            <p:nvPr/>
          </p:nvSpPr>
          <p:spPr>
            <a:xfrm>
              <a:off x="5994552" y="2934347"/>
              <a:ext cx="489419" cy="254723"/>
            </a:xfrm>
            <a:prstGeom prst="rect">
              <a:avLst/>
            </a:prstGeom>
            <a:blipFill>
              <a:blip r:embed="rId5" cstate="print"/>
              <a:stretch>
                <a:fillRect/>
              </a:stretch>
            </a:blipFill>
          </p:spPr>
          <p:txBody>
            <a:bodyPr wrap="square" lIns="0" tIns="0" rIns="0" bIns="0" rtlCol="0"/>
            <a:lstStyle/>
            <a:p/>
          </p:txBody>
        </p:sp>
        <p:sp>
          <p:nvSpPr>
            <p:cNvPr id="38" name="object 38"/>
            <p:cNvSpPr/>
            <p:nvPr/>
          </p:nvSpPr>
          <p:spPr>
            <a:xfrm>
              <a:off x="6001512" y="3168446"/>
              <a:ext cx="461772" cy="545591"/>
            </a:xfrm>
            <a:prstGeom prst="rect">
              <a:avLst/>
            </a:prstGeom>
            <a:blipFill>
              <a:blip r:embed="rId6" cstate="print"/>
              <a:stretch>
                <a:fillRect/>
              </a:stretch>
            </a:blipFill>
          </p:spPr>
          <p:txBody>
            <a:bodyPr wrap="square" lIns="0" tIns="0" rIns="0" bIns="0" rtlCol="0"/>
            <a:lstStyle/>
            <a:p/>
          </p:txBody>
        </p:sp>
        <p:sp>
          <p:nvSpPr>
            <p:cNvPr id="39" name="object 39"/>
            <p:cNvSpPr/>
            <p:nvPr/>
          </p:nvSpPr>
          <p:spPr>
            <a:xfrm>
              <a:off x="5980938" y="3693413"/>
              <a:ext cx="495300" cy="262889"/>
            </a:xfrm>
            <a:prstGeom prst="rect">
              <a:avLst/>
            </a:prstGeom>
            <a:blipFill>
              <a:blip r:embed="rId7" cstate="print"/>
              <a:stretch>
                <a:fillRect/>
              </a:stretch>
            </a:blipFill>
          </p:spPr>
          <p:txBody>
            <a:bodyPr wrap="square" lIns="0" tIns="0" rIns="0" bIns="0" rtlCol="0"/>
            <a:lstStyle/>
            <a:p/>
          </p:txBody>
        </p:sp>
      </p:grpSp>
      <p:sp>
        <p:nvSpPr>
          <p:cNvPr id="40" name="object 40"/>
          <p:cNvSpPr txBox="1"/>
          <p:nvPr/>
        </p:nvSpPr>
        <p:spPr>
          <a:xfrm>
            <a:off x="743204" y="5609382"/>
            <a:ext cx="6224905" cy="273240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Rules </a:t>
            </a:r>
            <a:r>
              <a:rPr dirty="0" sz="1300" spc="10" b="1">
                <a:latin typeface="Arial"/>
                <a:cs typeface="Arial"/>
              </a:rPr>
              <a:t>Governing Triggers</a:t>
            </a:r>
            <a:endParaRPr sz="1300">
              <a:latin typeface="Arial"/>
              <a:cs typeface="Arial"/>
            </a:endParaRPr>
          </a:p>
          <a:p>
            <a:pPr marL="138430" marR="156845">
              <a:lnSpc>
                <a:spcPct val="98800"/>
              </a:lnSpc>
              <a:spcBef>
                <a:spcPts val="405"/>
              </a:spcBef>
            </a:pPr>
            <a:r>
              <a:rPr dirty="0" sz="1300" spc="5">
                <a:latin typeface="Times New Roman"/>
                <a:cs typeface="Times New Roman"/>
              </a:rPr>
              <a:t>Reading and writing data using triggers is subject to certain rules. </a:t>
            </a:r>
            <a:r>
              <a:rPr dirty="0" sz="1300" spc="10">
                <a:latin typeface="Times New Roman"/>
                <a:cs typeface="Times New Roman"/>
              </a:rPr>
              <a:t>The </a:t>
            </a:r>
            <a:r>
              <a:rPr dirty="0" sz="1300" spc="5">
                <a:latin typeface="Times New Roman"/>
                <a:cs typeface="Times New Roman"/>
              </a:rPr>
              <a:t>restrictions apply  only to </a:t>
            </a:r>
            <a:r>
              <a:rPr dirty="0" sz="1300" spc="10">
                <a:latin typeface="Times New Roman"/>
                <a:cs typeface="Times New Roman"/>
              </a:rPr>
              <a:t>row </a:t>
            </a:r>
            <a:r>
              <a:rPr dirty="0" sz="1300" spc="5">
                <a:latin typeface="Times New Roman"/>
                <a:cs typeface="Times New Roman"/>
              </a:rPr>
              <a:t>triggers, unless a statement trigger is fired </a:t>
            </a:r>
            <a:r>
              <a:rPr dirty="0" sz="1300" spc="10">
                <a:latin typeface="Times New Roman"/>
                <a:cs typeface="Times New Roman"/>
              </a:rPr>
              <a:t>as </a:t>
            </a:r>
            <a:r>
              <a:rPr dirty="0" sz="1300" spc="5">
                <a:latin typeface="Times New Roman"/>
                <a:cs typeface="Times New Roman"/>
              </a:rPr>
              <a:t>a result of </a:t>
            </a:r>
            <a:r>
              <a:rPr dirty="0" sz="1300" spc="10">
                <a:latin typeface="Courier New"/>
                <a:cs typeface="Courier New"/>
              </a:rPr>
              <a:t>ON </a:t>
            </a:r>
            <a:r>
              <a:rPr dirty="0" sz="1300" spc="15">
                <a:latin typeface="Courier New"/>
                <a:cs typeface="Courier New"/>
              </a:rPr>
              <a:t>DELETE  </a:t>
            </a:r>
            <a:r>
              <a:rPr dirty="0" sz="1300" spc="10">
                <a:latin typeface="Courier New"/>
                <a:cs typeface="Courier New"/>
              </a:rPr>
              <a:t>CASCADE</a:t>
            </a:r>
            <a:r>
              <a:rPr dirty="0" sz="1300" spc="10">
                <a:latin typeface="Times New Roman"/>
                <a:cs typeface="Times New Roman"/>
              </a:rPr>
              <a:t>.</a:t>
            </a:r>
            <a:endParaRPr sz="1300">
              <a:latin typeface="Times New Roman"/>
              <a:cs typeface="Times New Roman"/>
            </a:endParaRPr>
          </a:p>
          <a:p>
            <a:pPr marL="12700">
              <a:lnSpc>
                <a:spcPct val="100000"/>
              </a:lnSpc>
              <a:spcBef>
                <a:spcPts val="905"/>
              </a:spcBef>
            </a:pPr>
            <a:r>
              <a:rPr dirty="0" sz="1300" spc="10" b="1">
                <a:latin typeface="Times New Roman"/>
                <a:cs typeface="Times New Roman"/>
              </a:rPr>
              <a:t>Mutating</a:t>
            </a:r>
            <a:r>
              <a:rPr dirty="0" sz="1300" b="1">
                <a:latin typeface="Times New Roman"/>
                <a:cs typeface="Times New Roman"/>
              </a:rPr>
              <a:t> Table</a:t>
            </a:r>
            <a:endParaRPr sz="1300">
              <a:latin typeface="Times New Roman"/>
              <a:cs typeface="Times New Roman"/>
            </a:endParaRPr>
          </a:p>
          <a:p>
            <a:pPr marL="138430" marR="5080" indent="-635">
              <a:lnSpc>
                <a:spcPct val="102899"/>
              </a:lnSpc>
              <a:spcBef>
                <a:spcPts val="295"/>
              </a:spcBef>
            </a:pPr>
            <a:r>
              <a:rPr dirty="0" sz="1300" spc="10">
                <a:latin typeface="Times New Roman"/>
                <a:cs typeface="Times New Roman"/>
              </a:rPr>
              <a:t>A </a:t>
            </a:r>
            <a:r>
              <a:rPr dirty="0" sz="1300" spc="5">
                <a:latin typeface="Times New Roman"/>
                <a:cs typeface="Times New Roman"/>
              </a:rPr>
              <a:t>mutating table is a table that is currently being modified </a:t>
            </a:r>
            <a:r>
              <a:rPr dirty="0" sz="1300" spc="10">
                <a:latin typeface="Times New Roman"/>
                <a:cs typeface="Times New Roman"/>
              </a:rPr>
              <a:t>by </a:t>
            </a:r>
            <a:r>
              <a:rPr dirty="0" sz="1300" spc="5">
                <a:latin typeface="Times New Roman"/>
                <a:cs typeface="Times New Roman"/>
              </a:rPr>
              <a:t>an </a:t>
            </a:r>
            <a:r>
              <a:rPr dirty="0" sz="1300" spc="10">
                <a:latin typeface="Courier New"/>
                <a:cs typeface="Courier New"/>
              </a:rPr>
              <a:t>UPDATE</a:t>
            </a:r>
            <a:r>
              <a:rPr dirty="0" sz="1300" spc="10">
                <a:latin typeface="Times New Roman"/>
                <a:cs typeface="Times New Roman"/>
              </a:rPr>
              <a:t>, </a:t>
            </a:r>
            <a:r>
              <a:rPr dirty="0" sz="1300" spc="10">
                <a:latin typeface="Courier New"/>
                <a:cs typeface="Courier New"/>
              </a:rPr>
              <a:t>DELETE</a:t>
            </a:r>
            <a:r>
              <a:rPr dirty="0" sz="1300" spc="10">
                <a:latin typeface="Times New Roman"/>
                <a:cs typeface="Times New Roman"/>
              </a:rPr>
              <a:t>, </a:t>
            </a:r>
            <a:r>
              <a:rPr dirty="0" sz="1300">
                <a:latin typeface="Times New Roman"/>
                <a:cs typeface="Times New Roman"/>
              </a:rPr>
              <a:t>or  </a:t>
            </a:r>
            <a:r>
              <a:rPr dirty="0" sz="1300" spc="10">
                <a:latin typeface="Courier New"/>
                <a:cs typeface="Courier New"/>
              </a:rPr>
              <a:t>INSERT</a:t>
            </a:r>
            <a:r>
              <a:rPr dirty="0" sz="1300" spc="-320">
                <a:latin typeface="Courier New"/>
                <a:cs typeface="Courier New"/>
              </a:rPr>
              <a:t> </a:t>
            </a:r>
            <a:r>
              <a:rPr dirty="0" sz="1300" spc="5">
                <a:latin typeface="Times New Roman"/>
                <a:cs typeface="Times New Roman"/>
              </a:rPr>
              <a:t>statement, or a table that might </a:t>
            </a:r>
            <a:r>
              <a:rPr dirty="0" sz="1300" spc="10">
                <a:latin typeface="Times New Roman"/>
                <a:cs typeface="Times New Roman"/>
              </a:rPr>
              <a:t>need </a:t>
            </a:r>
            <a:r>
              <a:rPr dirty="0" sz="1300" spc="5">
                <a:latin typeface="Times New Roman"/>
                <a:cs typeface="Times New Roman"/>
              </a:rPr>
              <a:t>to be updated </a:t>
            </a:r>
            <a:r>
              <a:rPr dirty="0" sz="1300" spc="10">
                <a:latin typeface="Times New Roman"/>
                <a:cs typeface="Times New Roman"/>
              </a:rPr>
              <a:t>by </a:t>
            </a:r>
            <a:r>
              <a:rPr dirty="0" sz="1300" spc="5">
                <a:latin typeface="Times New Roman"/>
                <a:cs typeface="Times New Roman"/>
              </a:rPr>
              <a:t>the effects of a declarative  </a:t>
            </a:r>
            <a:r>
              <a:rPr dirty="0" sz="1300" spc="10">
                <a:latin typeface="Courier New"/>
                <a:cs typeface="Courier New"/>
              </a:rPr>
              <a:t>DELETE CASCADE </a:t>
            </a:r>
            <a:r>
              <a:rPr dirty="0" sz="1300" spc="5">
                <a:latin typeface="Times New Roman"/>
                <a:cs typeface="Times New Roman"/>
              </a:rPr>
              <a:t>referential integrity action. For </a:t>
            </a:r>
            <a:r>
              <a:rPr dirty="0" sz="1300" spc="10">
                <a:latin typeface="Courier New"/>
                <a:cs typeface="Courier New"/>
              </a:rPr>
              <a:t>STATEMENT </a:t>
            </a:r>
            <a:r>
              <a:rPr dirty="0" sz="1300" spc="5">
                <a:latin typeface="Times New Roman"/>
                <a:cs typeface="Times New Roman"/>
              </a:rPr>
              <a:t>triggers, a table is not  considered a mutating</a:t>
            </a:r>
            <a:r>
              <a:rPr dirty="0" sz="1300" spc="15">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138430" marR="210820" indent="-635">
              <a:lnSpc>
                <a:spcPct val="101499"/>
              </a:lnSpc>
              <a:spcBef>
                <a:spcPts val="395"/>
              </a:spcBef>
            </a:pPr>
            <a:r>
              <a:rPr dirty="0" sz="1300" spc="10">
                <a:latin typeface="Times New Roman"/>
                <a:cs typeface="Times New Roman"/>
              </a:rPr>
              <a:t>The </a:t>
            </a:r>
            <a:r>
              <a:rPr dirty="0" sz="1300" spc="5">
                <a:latin typeface="Times New Roman"/>
                <a:cs typeface="Times New Roman"/>
              </a:rPr>
              <a:t>triggered table itself is a mutating table, as well as any table referencing it with the  </a:t>
            </a:r>
            <a:r>
              <a:rPr dirty="0" sz="1300" spc="15">
                <a:latin typeface="Courier New"/>
                <a:cs typeface="Courier New"/>
              </a:rPr>
              <a:t>FOREIGN KEY </a:t>
            </a:r>
            <a:r>
              <a:rPr dirty="0" sz="1300" spc="5">
                <a:latin typeface="Times New Roman"/>
                <a:cs typeface="Times New Roman"/>
              </a:rPr>
              <a:t>constraint. This restriction prevents a </a:t>
            </a:r>
            <a:r>
              <a:rPr dirty="0" sz="1300" spc="10">
                <a:latin typeface="Times New Roman"/>
                <a:cs typeface="Times New Roman"/>
              </a:rPr>
              <a:t>row </a:t>
            </a:r>
            <a:r>
              <a:rPr dirty="0" sz="1300" spc="5">
                <a:latin typeface="Times New Roman"/>
                <a:cs typeface="Times New Roman"/>
              </a:rPr>
              <a:t>trigger from seeing an  inconsistent set of</a:t>
            </a:r>
            <a:r>
              <a:rPr dirty="0" sz="1300" spc="-5">
                <a:latin typeface="Times New Roman"/>
                <a:cs typeface="Times New Roman"/>
              </a:rPr>
              <a:t> </a:t>
            </a:r>
            <a:r>
              <a:rPr dirty="0" sz="1300" spc="5">
                <a:latin typeface="Times New Roman"/>
                <a:cs typeface="Times New Roman"/>
              </a:rPr>
              <a:t>data.</a:t>
            </a:r>
            <a:endParaRPr sz="1300">
              <a:latin typeface="Times New Roman"/>
              <a:cs typeface="Times New Roman"/>
            </a:endParaRPr>
          </a:p>
        </p:txBody>
      </p:sp>
      <p:sp>
        <p:nvSpPr>
          <p:cNvPr id="42" name="object 42"/>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43" name="object 43"/>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8</a:t>
            </a:r>
            <a:endParaRPr baseline="-18518" sz="1800">
              <a:latin typeface="Arial"/>
              <a:cs typeface="Arial"/>
            </a:endParaRPr>
          </a:p>
        </p:txBody>
      </p:sp>
      <p:sp>
        <p:nvSpPr>
          <p:cNvPr id="44" name="object 4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8"/>
              </a:rPr>
              <a:t>OracleWDP_ww@oracle.com</a:t>
            </a:r>
            <a:r>
              <a:rPr dirty="0" sz="800" spc="-55">
                <a:latin typeface="Garuda"/>
                <a:cs typeface="Garuda"/>
                <a:hlinkClick r:id="rId8"/>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1" name="object 4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Mutating Table:</a:t>
            </a:r>
            <a:r>
              <a:rPr dirty="0" sz="2000" spc="-5" b="1">
                <a:latin typeface="Arial"/>
                <a:cs typeface="Arial"/>
              </a:rPr>
              <a:t> </a:t>
            </a:r>
            <a:r>
              <a:rPr dirty="0" sz="2000"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1</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9</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488947" y="2137410"/>
            <a:ext cx="1346835" cy="173355"/>
          </a:xfrm>
          <a:prstGeom prst="rect">
            <a:avLst/>
          </a:prstGeom>
          <a:solidFill>
            <a:srgbClr val="CCCCCC"/>
          </a:solidFill>
          <a:ln w="20574">
            <a:solidFill>
              <a:srgbClr val="FF0000"/>
            </a:solidFill>
          </a:ln>
        </p:spPr>
        <p:txBody>
          <a:bodyPr wrap="square" lIns="0" tIns="0" rIns="0" bIns="0" rtlCol="0" vert="horz">
            <a:spAutoFit/>
          </a:bodyPr>
          <a:lstStyle/>
          <a:p>
            <a:pPr marL="117475">
              <a:lnSpc>
                <a:spcPts val="1310"/>
              </a:lnSpc>
            </a:pPr>
            <a:r>
              <a:rPr dirty="0" sz="1300" spc="-10" b="1">
                <a:latin typeface="Courier New"/>
                <a:cs typeface="Courier New"/>
              </a:rPr>
              <a:t>ON</a:t>
            </a:r>
            <a:r>
              <a:rPr dirty="0" sz="1300" spc="-60" b="1">
                <a:latin typeface="Courier New"/>
                <a:cs typeface="Courier New"/>
              </a:rPr>
              <a:t> </a:t>
            </a:r>
            <a:r>
              <a:rPr dirty="0" sz="1300" spc="-15" b="1">
                <a:latin typeface="Courier New"/>
                <a:cs typeface="Courier New"/>
              </a:rPr>
              <a:t>employees</a:t>
            </a:r>
            <a:endParaRPr sz="1300">
              <a:latin typeface="Courier New"/>
              <a:cs typeface="Courier New"/>
            </a:endParaRPr>
          </a:p>
        </p:txBody>
      </p:sp>
      <p:sp>
        <p:nvSpPr>
          <p:cNvPr id="5" name="object 5"/>
          <p:cNvSpPr txBox="1"/>
          <p:nvPr/>
        </p:nvSpPr>
        <p:spPr>
          <a:xfrm>
            <a:off x="2189226" y="3653028"/>
            <a:ext cx="1028700" cy="159385"/>
          </a:xfrm>
          <a:prstGeom prst="rect">
            <a:avLst/>
          </a:prstGeom>
          <a:solidFill>
            <a:srgbClr val="CCCCCC"/>
          </a:solidFill>
          <a:ln w="20574">
            <a:solidFill>
              <a:srgbClr val="FF0000"/>
            </a:solidFill>
          </a:ln>
        </p:spPr>
        <p:txBody>
          <a:bodyPr wrap="square" lIns="0" tIns="0" rIns="0" bIns="0" rtlCol="0" vert="horz">
            <a:spAutoFit/>
          </a:bodyPr>
          <a:lstStyle/>
          <a:p>
            <a:pPr marL="80010">
              <a:lnSpc>
                <a:spcPts val="1210"/>
              </a:lnSpc>
            </a:pPr>
            <a:r>
              <a:rPr dirty="0" sz="1300" spc="-20" b="1">
                <a:latin typeface="Courier New"/>
                <a:cs typeface="Courier New"/>
              </a:rPr>
              <a:t>employees</a:t>
            </a:r>
            <a:endParaRPr sz="1300">
              <a:latin typeface="Courier New"/>
              <a:cs typeface="Courier New"/>
            </a:endParaRPr>
          </a:p>
        </p:txBody>
      </p:sp>
      <p:sp>
        <p:nvSpPr>
          <p:cNvPr id="6" name="object 6"/>
          <p:cNvSpPr txBox="1"/>
          <p:nvPr/>
        </p:nvSpPr>
        <p:spPr>
          <a:xfrm>
            <a:off x="1335786" y="1770888"/>
            <a:ext cx="5105400" cy="3203575"/>
          </a:xfrm>
          <a:prstGeom prst="rect">
            <a:avLst/>
          </a:prstGeom>
          <a:solidFill>
            <a:srgbClr val="CCCCCC"/>
          </a:solidFill>
          <a:ln w="20574">
            <a:solidFill>
              <a:srgbClr val="000000"/>
            </a:solidFill>
          </a:ln>
        </p:spPr>
        <p:txBody>
          <a:bodyPr wrap="square" lIns="0" tIns="33020" rIns="0" bIns="0" rtlCol="0" vert="horz">
            <a:spAutoFit/>
          </a:bodyPr>
          <a:lstStyle/>
          <a:p>
            <a:pPr marL="271145" marR="822960" indent="-195580">
              <a:lnSpc>
                <a:spcPts val="1310"/>
              </a:lnSpc>
              <a:spcBef>
                <a:spcPts val="260"/>
              </a:spcBef>
            </a:pPr>
            <a:r>
              <a:rPr dirty="0" sz="1300" spc="-15" b="1">
                <a:latin typeface="Courier New"/>
                <a:cs typeface="Courier New"/>
              </a:rPr>
              <a:t>CREATE OR REPLACE TRIGGER </a:t>
            </a:r>
            <a:r>
              <a:rPr dirty="0" sz="1300" spc="-20" b="1">
                <a:latin typeface="Courier New"/>
                <a:cs typeface="Courier New"/>
              </a:rPr>
              <a:t>check_salary  </a:t>
            </a:r>
            <a:r>
              <a:rPr dirty="0" sz="1300" spc="-15" b="1">
                <a:latin typeface="Courier New"/>
                <a:cs typeface="Courier New"/>
              </a:rPr>
              <a:t>BEFORE INSERT </a:t>
            </a:r>
            <a:r>
              <a:rPr dirty="0" sz="1300" spc="-10" b="1">
                <a:latin typeface="Courier New"/>
                <a:cs typeface="Courier New"/>
              </a:rPr>
              <a:t>OR </a:t>
            </a:r>
            <a:r>
              <a:rPr dirty="0" sz="1300" spc="-15" b="1">
                <a:latin typeface="Courier New"/>
                <a:cs typeface="Courier New"/>
              </a:rPr>
              <a:t>UPDATE OF salary,</a:t>
            </a:r>
            <a:r>
              <a:rPr dirty="0" sz="1300" spc="-25" b="1">
                <a:latin typeface="Courier New"/>
                <a:cs typeface="Courier New"/>
              </a:rPr>
              <a:t> </a:t>
            </a:r>
            <a:r>
              <a:rPr dirty="0" sz="1300" spc="-20" b="1">
                <a:latin typeface="Courier New"/>
                <a:cs typeface="Courier New"/>
              </a:rPr>
              <a:t>job_id</a:t>
            </a:r>
            <a:endParaRPr sz="1300">
              <a:latin typeface="Courier New"/>
              <a:cs typeface="Courier New"/>
            </a:endParaRPr>
          </a:p>
          <a:p>
            <a:pPr marL="271145">
              <a:lnSpc>
                <a:spcPts val="1435"/>
              </a:lnSpc>
              <a:spcBef>
                <a:spcPts val="1070"/>
              </a:spcBef>
            </a:pPr>
            <a:r>
              <a:rPr dirty="0" sz="1300" spc="-15" b="1">
                <a:latin typeface="Courier New"/>
                <a:cs typeface="Courier New"/>
              </a:rPr>
              <a:t>FOR EACH</a:t>
            </a:r>
            <a:r>
              <a:rPr dirty="0" sz="1300" spc="-20" b="1">
                <a:latin typeface="Courier New"/>
                <a:cs typeface="Courier New"/>
              </a:rPr>
              <a:t> ROW</a:t>
            </a:r>
            <a:endParaRPr sz="1300">
              <a:latin typeface="Courier New"/>
              <a:cs typeface="Courier New"/>
            </a:endParaRPr>
          </a:p>
          <a:p>
            <a:pPr marL="75565" marR="1898014" indent="194945">
              <a:lnSpc>
                <a:spcPts val="1310"/>
              </a:lnSpc>
              <a:spcBef>
                <a:spcPts val="130"/>
              </a:spcBef>
            </a:pPr>
            <a:r>
              <a:rPr dirty="0" sz="1300" spc="-15" b="1">
                <a:latin typeface="Courier New"/>
                <a:cs typeface="Courier New"/>
              </a:rPr>
              <a:t>WHEN </a:t>
            </a:r>
            <a:r>
              <a:rPr dirty="0" sz="1300" spc="-20" b="1">
                <a:latin typeface="Courier New"/>
                <a:cs typeface="Courier New"/>
              </a:rPr>
              <a:t>(NEW.job_id </a:t>
            </a:r>
            <a:r>
              <a:rPr dirty="0" sz="1300" spc="-15" b="1">
                <a:latin typeface="Courier New"/>
                <a:cs typeface="Courier New"/>
              </a:rPr>
              <a:t>&lt;&gt; </a:t>
            </a:r>
            <a:r>
              <a:rPr dirty="0" sz="1300" spc="-20" b="1">
                <a:latin typeface="Courier New"/>
                <a:cs typeface="Courier New"/>
              </a:rPr>
              <a:t>'AD_PRES')  DECLARE</a:t>
            </a:r>
            <a:endParaRPr sz="1300">
              <a:latin typeface="Courier New"/>
              <a:cs typeface="Courier New"/>
            </a:endParaRPr>
          </a:p>
          <a:p>
            <a:pPr marL="271145" marR="1702435">
              <a:lnSpc>
                <a:spcPts val="1310"/>
              </a:lnSpc>
              <a:spcBef>
                <a:spcPts val="10"/>
              </a:spcBef>
            </a:pPr>
            <a:r>
              <a:rPr dirty="0" sz="1300" spc="-15" b="1">
                <a:latin typeface="Courier New"/>
                <a:cs typeface="Courier New"/>
              </a:rPr>
              <a:t>minsalary </a:t>
            </a:r>
            <a:r>
              <a:rPr dirty="0" sz="1300" spc="-20" b="1">
                <a:latin typeface="Courier New"/>
                <a:cs typeface="Courier New"/>
              </a:rPr>
              <a:t>employees.salary%TYPE;  </a:t>
            </a:r>
            <a:r>
              <a:rPr dirty="0" sz="1300" spc="-15" b="1">
                <a:latin typeface="Courier New"/>
                <a:cs typeface="Courier New"/>
              </a:rPr>
              <a:t>maxsalary</a:t>
            </a:r>
            <a:r>
              <a:rPr dirty="0" sz="1300" spc="-35" b="1">
                <a:latin typeface="Courier New"/>
                <a:cs typeface="Courier New"/>
              </a:rPr>
              <a:t> </a:t>
            </a:r>
            <a:r>
              <a:rPr dirty="0" sz="1300" spc="-20" b="1">
                <a:latin typeface="Courier New"/>
                <a:cs typeface="Courier New"/>
              </a:rPr>
              <a:t>employees.salary%TYPE;</a:t>
            </a:r>
            <a:endParaRPr sz="1300">
              <a:latin typeface="Courier New"/>
              <a:cs typeface="Courier New"/>
            </a:endParaRPr>
          </a:p>
          <a:p>
            <a:pPr marL="75565">
              <a:lnSpc>
                <a:spcPts val="1195"/>
              </a:lnSpc>
            </a:pPr>
            <a:r>
              <a:rPr dirty="0" sz="1300" spc="-15" b="1">
                <a:latin typeface="Courier New"/>
                <a:cs typeface="Courier New"/>
              </a:rPr>
              <a:t>BEGIN</a:t>
            </a:r>
            <a:endParaRPr sz="1300">
              <a:latin typeface="Courier New"/>
              <a:cs typeface="Courier New"/>
            </a:endParaRPr>
          </a:p>
          <a:p>
            <a:pPr marL="368300" marR="1798955" indent="-97790">
              <a:lnSpc>
                <a:spcPts val="1310"/>
              </a:lnSpc>
              <a:spcBef>
                <a:spcPts val="130"/>
              </a:spcBef>
              <a:tabLst>
                <a:tab pos="933450" algn="l"/>
              </a:tabLst>
            </a:pPr>
            <a:r>
              <a:rPr dirty="0" sz="1300" spc="-15" b="1">
                <a:latin typeface="Courier New"/>
                <a:cs typeface="Courier New"/>
              </a:rPr>
              <a:t>SELECT MIN(salary), MAX(salary)  INTO	</a:t>
            </a:r>
            <a:r>
              <a:rPr dirty="0" sz="1300" spc="-20" b="1">
                <a:latin typeface="Courier New"/>
                <a:cs typeface="Courier New"/>
              </a:rPr>
              <a:t>minsalary, maxsalary  FROM</a:t>
            </a:r>
            <a:endParaRPr sz="1300">
              <a:latin typeface="Courier New"/>
              <a:cs typeface="Courier New"/>
            </a:endParaRPr>
          </a:p>
          <a:p>
            <a:pPr marL="271145" marR="1994535" indent="97155">
              <a:lnSpc>
                <a:spcPts val="1310"/>
              </a:lnSpc>
              <a:spcBef>
                <a:spcPts val="10"/>
              </a:spcBef>
            </a:pPr>
            <a:r>
              <a:rPr dirty="0" sz="1300" spc="-15" b="1">
                <a:latin typeface="Courier New"/>
                <a:cs typeface="Courier New"/>
              </a:rPr>
              <a:t>WHERE job_id </a:t>
            </a:r>
            <a:r>
              <a:rPr dirty="0" sz="1300" spc="-10" b="1">
                <a:latin typeface="Courier New"/>
                <a:cs typeface="Courier New"/>
              </a:rPr>
              <a:t>= </a:t>
            </a:r>
            <a:r>
              <a:rPr dirty="0" sz="1300" spc="-20" b="1">
                <a:latin typeface="Courier New"/>
                <a:cs typeface="Courier New"/>
              </a:rPr>
              <a:t>:NEW.job_id;  </a:t>
            </a:r>
            <a:r>
              <a:rPr dirty="0" sz="1300" spc="-10" b="1">
                <a:latin typeface="Courier New"/>
                <a:cs typeface="Courier New"/>
              </a:rPr>
              <a:t>IF </a:t>
            </a:r>
            <a:r>
              <a:rPr dirty="0" sz="1300" spc="-15" b="1">
                <a:latin typeface="Courier New"/>
                <a:cs typeface="Courier New"/>
              </a:rPr>
              <a:t>:NEW.salary </a:t>
            </a:r>
            <a:r>
              <a:rPr dirty="0" sz="1300" spc="-10" b="1">
                <a:latin typeface="Courier New"/>
                <a:cs typeface="Courier New"/>
              </a:rPr>
              <a:t>&lt; </a:t>
            </a:r>
            <a:r>
              <a:rPr dirty="0" sz="1300" spc="-15" b="1">
                <a:latin typeface="Courier New"/>
                <a:cs typeface="Courier New"/>
              </a:rPr>
              <a:t>minsalary</a:t>
            </a:r>
            <a:r>
              <a:rPr dirty="0" sz="1300" spc="-45" b="1">
                <a:latin typeface="Courier New"/>
                <a:cs typeface="Courier New"/>
              </a:rPr>
              <a:t> </a:t>
            </a:r>
            <a:r>
              <a:rPr dirty="0" sz="1300" spc="-15" b="1">
                <a:latin typeface="Courier New"/>
                <a:cs typeface="Courier New"/>
              </a:rPr>
              <a:t>OR</a:t>
            </a:r>
            <a:endParaRPr sz="1300">
              <a:latin typeface="Courier New"/>
              <a:cs typeface="Courier New"/>
            </a:endParaRPr>
          </a:p>
          <a:p>
            <a:pPr marL="564515">
              <a:lnSpc>
                <a:spcPts val="1205"/>
              </a:lnSpc>
            </a:pPr>
            <a:r>
              <a:rPr dirty="0" sz="1300" spc="-15" b="1">
                <a:latin typeface="Courier New"/>
                <a:cs typeface="Courier New"/>
              </a:rPr>
              <a:t>:NEW.salary </a:t>
            </a:r>
            <a:r>
              <a:rPr dirty="0" sz="1300" spc="-10" b="1">
                <a:latin typeface="Courier New"/>
                <a:cs typeface="Courier New"/>
              </a:rPr>
              <a:t>&gt; </a:t>
            </a:r>
            <a:r>
              <a:rPr dirty="0" sz="1300" spc="-15" b="1">
                <a:latin typeface="Courier New"/>
                <a:cs typeface="Courier New"/>
              </a:rPr>
              <a:t>maxsalary</a:t>
            </a:r>
            <a:r>
              <a:rPr dirty="0" sz="1300" spc="-35" b="1">
                <a:latin typeface="Courier New"/>
                <a:cs typeface="Courier New"/>
              </a:rPr>
              <a:t> </a:t>
            </a:r>
            <a:r>
              <a:rPr dirty="0" sz="1300" spc="-15" b="1">
                <a:latin typeface="Courier New"/>
                <a:cs typeface="Courier New"/>
              </a:rPr>
              <a:t>THEN</a:t>
            </a:r>
            <a:endParaRPr sz="1300">
              <a:latin typeface="Courier New"/>
              <a:cs typeface="Courier New"/>
            </a:endParaRPr>
          </a:p>
          <a:p>
            <a:pPr marL="271145" marR="50800" indent="293370">
              <a:lnSpc>
                <a:spcPts val="1290"/>
              </a:lnSpc>
              <a:spcBef>
                <a:spcPts val="160"/>
              </a:spcBef>
            </a:pPr>
            <a:r>
              <a:rPr dirty="0" sz="1300" spc="-20" b="1">
                <a:latin typeface="Courier New"/>
                <a:cs typeface="Courier New"/>
              </a:rPr>
              <a:t>RAISE_APPLICATION_ERROR(-20505,'Out</a:t>
            </a:r>
            <a:r>
              <a:rPr dirty="0" sz="1300" spc="-400" b="1">
                <a:latin typeface="Courier New"/>
                <a:cs typeface="Courier New"/>
              </a:rPr>
              <a:t> </a:t>
            </a:r>
            <a:r>
              <a:rPr dirty="0" sz="1300" spc="-15" b="1">
                <a:latin typeface="Courier New"/>
                <a:cs typeface="Courier New"/>
              </a:rPr>
              <a:t>of</a:t>
            </a:r>
            <a:r>
              <a:rPr dirty="0" sz="1300" spc="-395" b="1">
                <a:latin typeface="Courier New"/>
                <a:cs typeface="Courier New"/>
              </a:rPr>
              <a:t> </a:t>
            </a:r>
            <a:r>
              <a:rPr dirty="0" sz="1300" spc="-20" b="1">
                <a:latin typeface="Courier New"/>
                <a:cs typeface="Courier New"/>
              </a:rPr>
              <a:t>range');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5565">
              <a:lnSpc>
                <a:spcPts val="1195"/>
              </a:lnSpc>
            </a:pPr>
            <a:r>
              <a:rPr dirty="0" sz="1300" spc="-20" b="1">
                <a:latin typeface="Courier New"/>
                <a:cs typeface="Courier New"/>
              </a:rPr>
              <a:t>END;</a:t>
            </a:r>
            <a:endParaRPr sz="1300">
              <a:latin typeface="Courier New"/>
              <a:cs typeface="Courier New"/>
            </a:endParaRPr>
          </a:p>
          <a:p>
            <a:pPr marL="75565">
              <a:lnSpc>
                <a:spcPts val="1435"/>
              </a:lnSpc>
            </a:pPr>
            <a:r>
              <a:rPr dirty="0" sz="1300" spc="-10" b="1">
                <a:latin typeface="Courier New"/>
                <a:cs typeface="Courier New"/>
              </a:rPr>
              <a:t>/</a:t>
            </a:r>
            <a:endParaRPr sz="1300">
              <a:latin typeface="Courier New"/>
              <a:cs typeface="Courier New"/>
            </a:endParaRPr>
          </a:p>
        </p:txBody>
      </p:sp>
      <p:sp>
        <p:nvSpPr>
          <p:cNvPr id="7" name="object 7"/>
          <p:cNvSpPr txBox="1"/>
          <p:nvPr/>
        </p:nvSpPr>
        <p:spPr>
          <a:xfrm>
            <a:off x="743204" y="5616240"/>
            <a:ext cx="6242050" cy="1759585"/>
          </a:xfrm>
          <a:prstGeom prst="rect">
            <a:avLst/>
          </a:prstGeom>
        </p:spPr>
        <p:txBody>
          <a:bodyPr wrap="square" lIns="0" tIns="53340" rIns="0" bIns="0" rtlCol="0" vert="horz">
            <a:spAutoFit/>
          </a:bodyPr>
          <a:lstStyle/>
          <a:p>
            <a:pPr marL="12700">
              <a:lnSpc>
                <a:spcPct val="100000"/>
              </a:lnSpc>
              <a:spcBef>
                <a:spcPts val="420"/>
              </a:spcBef>
            </a:pPr>
            <a:r>
              <a:rPr dirty="0" sz="1300" spc="10" b="1">
                <a:latin typeface="Arial"/>
                <a:cs typeface="Arial"/>
              </a:rPr>
              <a:t>Mutating </a:t>
            </a:r>
            <a:r>
              <a:rPr dirty="0" sz="1300" spc="5" b="1">
                <a:latin typeface="Arial"/>
                <a:cs typeface="Arial"/>
              </a:rPr>
              <a:t>Table:</a:t>
            </a:r>
            <a:r>
              <a:rPr dirty="0" sz="1300" spc="-5" b="1">
                <a:latin typeface="Arial"/>
                <a:cs typeface="Arial"/>
              </a:rPr>
              <a:t> </a:t>
            </a:r>
            <a:r>
              <a:rPr dirty="0" sz="1300" spc="10" b="1">
                <a:latin typeface="Arial"/>
                <a:cs typeface="Arial"/>
              </a:rPr>
              <a:t>Example</a:t>
            </a:r>
            <a:endParaRPr sz="1300">
              <a:latin typeface="Arial"/>
              <a:cs typeface="Arial"/>
            </a:endParaRPr>
          </a:p>
          <a:p>
            <a:pPr marL="137795" marR="5080">
              <a:lnSpc>
                <a:spcPct val="103099"/>
              </a:lnSpc>
              <a:spcBef>
                <a:spcPts val="275"/>
              </a:spcBef>
            </a:pPr>
            <a:r>
              <a:rPr dirty="0" sz="1300" spc="10">
                <a:latin typeface="Times New Roman"/>
                <a:cs typeface="Times New Roman"/>
              </a:rPr>
              <a:t>The </a:t>
            </a:r>
            <a:r>
              <a:rPr dirty="0" sz="1300" spc="15">
                <a:latin typeface="Courier New"/>
                <a:cs typeface="Courier New"/>
              </a:rPr>
              <a:t>CHECK_SALARY </a:t>
            </a:r>
            <a:r>
              <a:rPr dirty="0" sz="1300" spc="5">
                <a:latin typeface="Times New Roman"/>
                <a:cs typeface="Times New Roman"/>
              </a:rPr>
              <a:t>trigger in the example </a:t>
            </a:r>
            <a:r>
              <a:rPr dirty="0" sz="1300" spc="10">
                <a:latin typeface="Times New Roman"/>
                <a:cs typeface="Times New Roman"/>
              </a:rPr>
              <a:t>attempts </a:t>
            </a:r>
            <a:r>
              <a:rPr dirty="0" sz="1300" spc="5">
                <a:latin typeface="Times New Roman"/>
                <a:cs typeface="Times New Roman"/>
              </a:rPr>
              <a:t>to </a:t>
            </a:r>
            <a:r>
              <a:rPr dirty="0" sz="1300" spc="10">
                <a:latin typeface="Times New Roman"/>
                <a:cs typeface="Times New Roman"/>
              </a:rPr>
              <a:t>guarantee that </a:t>
            </a:r>
            <a:r>
              <a:rPr dirty="0" sz="1300" spc="5">
                <a:latin typeface="Times New Roman"/>
                <a:cs typeface="Times New Roman"/>
              </a:rPr>
              <a:t>whenever a </a:t>
            </a:r>
            <a:r>
              <a:rPr dirty="0" sz="1300" spc="10">
                <a:latin typeface="Times New Roman"/>
                <a:cs typeface="Times New Roman"/>
              </a:rPr>
              <a:t>new  </a:t>
            </a:r>
            <a:r>
              <a:rPr dirty="0" sz="1300" spc="5">
                <a:latin typeface="Times New Roman"/>
                <a:cs typeface="Times New Roman"/>
              </a:rPr>
              <a:t>employee is added to the </a:t>
            </a:r>
            <a:r>
              <a:rPr dirty="0" sz="1300" spc="15">
                <a:latin typeface="Courier New"/>
                <a:cs typeface="Courier New"/>
              </a:rPr>
              <a:t>EMPLOYEES</a:t>
            </a:r>
            <a:r>
              <a:rPr dirty="0" sz="1300" spc="-300">
                <a:latin typeface="Courier New"/>
                <a:cs typeface="Courier New"/>
              </a:rPr>
              <a:t> </a:t>
            </a:r>
            <a:r>
              <a:rPr dirty="0" sz="1300" spc="5">
                <a:latin typeface="Times New Roman"/>
                <a:cs typeface="Times New Roman"/>
              </a:rPr>
              <a:t>table or whenever an existing employee’s salary or  job </a:t>
            </a:r>
            <a:r>
              <a:rPr dirty="0" sz="1300" spc="10">
                <a:latin typeface="Times New Roman"/>
                <a:cs typeface="Times New Roman"/>
              </a:rPr>
              <a:t>ID </a:t>
            </a:r>
            <a:r>
              <a:rPr dirty="0" sz="1300" spc="5">
                <a:latin typeface="Times New Roman"/>
                <a:cs typeface="Times New Roman"/>
              </a:rPr>
              <a:t>is changed, the employee’s salary falls within the established salary range for the  employee’s</a:t>
            </a:r>
            <a:r>
              <a:rPr dirty="0" sz="1300">
                <a:latin typeface="Times New Roman"/>
                <a:cs typeface="Times New Roman"/>
              </a:rPr>
              <a:t> </a:t>
            </a:r>
            <a:r>
              <a:rPr dirty="0" sz="1300" spc="5">
                <a:latin typeface="Times New Roman"/>
                <a:cs typeface="Times New Roman"/>
              </a:rPr>
              <a:t>job.</a:t>
            </a:r>
            <a:endParaRPr sz="1300">
              <a:latin typeface="Times New Roman"/>
              <a:cs typeface="Times New Roman"/>
            </a:endParaRPr>
          </a:p>
          <a:p>
            <a:pPr marL="137795" marR="19685">
              <a:lnSpc>
                <a:spcPct val="101299"/>
              </a:lnSpc>
              <a:spcBef>
                <a:spcPts val="320"/>
              </a:spcBef>
            </a:pPr>
            <a:r>
              <a:rPr dirty="0" sz="1300" spc="10">
                <a:latin typeface="Times New Roman"/>
                <a:cs typeface="Times New Roman"/>
              </a:rPr>
              <a:t>When </a:t>
            </a:r>
            <a:r>
              <a:rPr dirty="0" sz="1300" spc="5">
                <a:latin typeface="Times New Roman"/>
                <a:cs typeface="Times New Roman"/>
              </a:rPr>
              <a:t>an </a:t>
            </a:r>
            <a:r>
              <a:rPr dirty="0" sz="1300" spc="10">
                <a:latin typeface="Times New Roman"/>
                <a:cs typeface="Times New Roman"/>
              </a:rPr>
              <a:t>employee </a:t>
            </a:r>
            <a:r>
              <a:rPr dirty="0" sz="1300" spc="5">
                <a:latin typeface="Times New Roman"/>
                <a:cs typeface="Times New Roman"/>
              </a:rPr>
              <a:t>record is updated, the </a:t>
            </a:r>
            <a:r>
              <a:rPr dirty="0" sz="1300" spc="15">
                <a:latin typeface="Courier New"/>
                <a:cs typeface="Courier New"/>
              </a:rPr>
              <a:t>CHECK_SALARY </a:t>
            </a:r>
            <a:r>
              <a:rPr dirty="0" sz="1300" spc="5">
                <a:latin typeface="Times New Roman"/>
                <a:cs typeface="Times New Roman"/>
              </a:rPr>
              <a:t>trigger is fired for </a:t>
            </a:r>
            <a:r>
              <a:rPr dirty="0" sz="1300" spc="10">
                <a:latin typeface="Times New Roman"/>
                <a:cs typeface="Times New Roman"/>
              </a:rPr>
              <a:t>each row  </a:t>
            </a:r>
            <a:r>
              <a:rPr dirty="0" sz="1300" spc="5">
                <a:latin typeface="Times New Roman"/>
                <a:cs typeface="Times New Roman"/>
              </a:rPr>
              <a:t>that is updated. </a:t>
            </a:r>
            <a:r>
              <a:rPr dirty="0" sz="1300" spc="10">
                <a:latin typeface="Times New Roman"/>
                <a:cs typeface="Times New Roman"/>
              </a:rPr>
              <a:t>The </a:t>
            </a:r>
            <a:r>
              <a:rPr dirty="0" sz="1300" spc="5">
                <a:latin typeface="Times New Roman"/>
                <a:cs typeface="Times New Roman"/>
              </a:rPr>
              <a:t>trigger code queries the same table that is being updated. Therefore, it  is </a:t>
            </a:r>
            <a:r>
              <a:rPr dirty="0" sz="1300">
                <a:latin typeface="Times New Roman"/>
                <a:cs typeface="Times New Roman"/>
              </a:rPr>
              <a:t>said </a:t>
            </a:r>
            <a:r>
              <a:rPr dirty="0" sz="1300" spc="5">
                <a:latin typeface="Times New Roman"/>
                <a:cs typeface="Times New Roman"/>
              </a:rPr>
              <a:t>that the </a:t>
            </a:r>
            <a:r>
              <a:rPr dirty="0" sz="1300" spc="15">
                <a:latin typeface="Courier New"/>
                <a:cs typeface="Courier New"/>
              </a:rPr>
              <a:t>EMPLOYEES</a:t>
            </a:r>
            <a:r>
              <a:rPr dirty="0" sz="1300" spc="-430">
                <a:latin typeface="Courier New"/>
                <a:cs typeface="Courier New"/>
              </a:rPr>
              <a:t> </a:t>
            </a:r>
            <a:r>
              <a:rPr dirty="0" sz="1300" spc="5">
                <a:latin typeface="Times New Roman"/>
                <a:cs typeface="Times New Roman"/>
              </a:rPr>
              <a:t>table is a </a:t>
            </a:r>
            <a:r>
              <a:rPr dirty="0" sz="1300" spc="10">
                <a:latin typeface="Times New Roman"/>
                <a:cs typeface="Times New Roman"/>
              </a:rPr>
              <a:t>mutating </a:t>
            </a:r>
            <a:r>
              <a:rPr dirty="0" sz="1300" spc="5">
                <a:latin typeface="Times New Roman"/>
                <a:cs typeface="Times New Roman"/>
              </a:rPr>
              <a:t>table.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Mutating Table:</a:t>
            </a:r>
            <a:r>
              <a:rPr dirty="0" sz="2000" spc="-5" b="1">
                <a:latin typeface="Arial"/>
                <a:cs typeface="Arial"/>
              </a:rPr>
              <a:t> </a:t>
            </a:r>
            <a:r>
              <a:rPr dirty="0" sz="2000"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txBox="1"/>
          <p:nvPr/>
        </p:nvSpPr>
        <p:spPr>
          <a:xfrm>
            <a:off x="1335786" y="1865376"/>
            <a:ext cx="5105400" cy="763270"/>
          </a:xfrm>
          <a:prstGeom prst="rect">
            <a:avLst/>
          </a:prstGeom>
          <a:solidFill>
            <a:srgbClr val="CCCCCC"/>
          </a:solidFill>
          <a:ln w="20574">
            <a:solidFill>
              <a:srgbClr val="000000"/>
            </a:solidFill>
          </a:ln>
        </p:spPr>
        <p:txBody>
          <a:bodyPr wrap="square" lIns="0" tIns="19050" rIns="0" bIns="0" rtlCol="0" vert="horz">
            <a:spAutoFit/>
          </a:bodyPr>
          <a:lstStyle/>
          <a:p>
            <a:pPr marL="173355" marR="3264535" indent="-97790">
              <a:lnSpc>
                <a:spcPct val="108800"/>
              </a:lnSpc>
              <a:spcBef>
                <a:spcPts val="150"/>
              </a:spcBef>
            </a:pPr>
            <a:r>
              <a:rPr dirty="0" sz="1300" spc="-15" b="1">
                <a:latin typeface="Courier New"/>
                <a:cs typeface="Courier New"/>
              </a:rPr>
              <a:t>UPDATE </a:t>
            </a:r>
            <a:r>
              <a:rPr dirty="0" sz="1300" spc="-20" b="1">
                <a:latin typeface="Courier New"/>
                <a:cs typeface="Courier New"/>
              </a:rPr>
              <a:t>employees  </a:t>
            </a:r>
            <a:r>
              <a:rPr dirty="0" sz="1300" spc="-15" b="1">
                <a:latin typeface="Courier New"/>
                <a:cs typeface="Courier New"/>
              </a:rPr>
              <a:t>SET salary </a:t>
            </a:r>
            <a:r>
              <a:rPr dirty="0" sz="1300" spc="-10" b="1">
                <a:latin typeface="Courier New"/>
                <a:cs typeface="Courier New"/>
              </a:rPr>
              <a:t>=</a:t>
            </a:r>
            <a:r>
              <a:rPr dirty="0" sz="1300" spc="-100" b="1">
                <a:latin typeface="Courier New"/>
                <a:cs typeface="Courier New"/>
              </a:rPr>
              <a:t> </a:t>
            </a:r>
            <a:r>
              <a:rPr dirty="0" sz="1300" spc="-20" b="1">
                <a:latin typeface="Courier New"/>
                <a:cs typeface="Courier New"/>
              </a:rPr>
              <a:t>3400</a:t>
            </a:r>
            <a:endParaRPr sz="1300">
              <a:latin typeface="Courier New"/>
              <a:cs typeface="Courier New"/>
            </a:endParaRPr>
          </a:p>
          <a:p>
            <a:pPr marL="173355">
              <a:lnSpc>
                <a:spcPct val="100000"/>
              </a:lnSpc>
              <a:spcBef>
                <a:spcPts val="145"/>
              </a:spcBef>
            </a:pPr>
            <a:r>
              <a:rPr dirty="0" sz="1300" spc="-15" b="1">
                <a:latin typeface="Courier New"/>
                <a:cs typeface="Courier New"/>
              </a:rPr>
              <a:t>WHERE last_name </a:t>
            </a:r>
            <a:r>
              <a:rPr dirty="0" sz="1300" spc="-10" b="1">
                <a:latin typeface="Courier New"/>
                <a:cs typeface="Courier New"/>
              </a:rPr>
              <a:t>=</a:t>
            </a:r>
            <a:r>
              <a:rPr dirty="0" sz="1300" spc="-30" b="1">
                <a:latin typeface="Courier New"/>
                <a:cs typeface="Courier New"/>
              </a:rPr>
              <a:t> </a:t>
            </a:r>
            <a:r>
              <a:rPr dirty="0" sz="1300" spc="-15" b="1">
                <a:latin typeface="Courier New"/>
                <a:cs typeface="Courier New"/>
              </a:rPr>
              <a:t>'Stiles';</a:t>
            </a:r>
            <a:endParaRPr sz="1300">
              <a:latin typeface="Courier New"/>
              <a:cs typeface="Courier New"/>
            </a:endParaRPr>
          </a:p>
        </p:txBody>
      </p:sp>
      <p:sp>
        <p:nvSpPr>
          <p:cNvPr id="5" name="object 5"/>
          <p:cNvSpPr/>
          <p:nvPr/>
        </p:nvSpPr>
        <p:spPr>
          <a:xfrm>
            <a:off x="1356977" y="2822949"/>
            <a:ext cx="4405495" cy="936597"/>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43204" y="5606349"/>
            <a:ext cx="6255385" cy="3639820"/>
          </a:xfrm>
          <a:prstGeom prst="rect">
            <a:avLst/>
          </a:prstGeom>
        </p:spPr>
        <p:txBody>
          <a:bodyPr wrap="square" lIns="0" tIns="62865" rIns="0" bIns="0" rtlCol="0" vert="horz">
            <a:spAutoFit/>
          </a:bodyPr>
          <a:lstStyle/>
          <a:p>
            <a:pPr marL="12700">
              <a:lnSpc>
                <a:spcPct val="100000"/>
              </a:lnSpc>
              <a:spcBef>
                <a:spcPts val="495"/>
              </a:spcBef>
            </a:pPr>
            <a:r>
              <a:rPr dirty="0" sz="1300" spc="10" b="1">
                <a:latin typeface="Arial"/>
                <a:cs typeface="Arial"/>
              </a:rPr>
              <a:t>Mutating </a:t>
            </a:r>
            <a:r>
              <a:rPr dirty="0" sz="1300" spc="5" b="1">
                <a:latin typeface="Arial"/>
                <a:cs typeface="Arial"/>
              </a:rPr>
              <a:t>Table: </a:t>
            </a:r>
            <a:r>
              <a:rPr dirty="0" sz="1300" spc="10" b="1">
                <a:latin typeface="Arial"/>
                <a:cs typeface="Arial"/>
              </a:rPr>
              <a:t>Example</a:t>
            </a:r>
            <a:r>
              <a:rPr dirty="0" sz="1300" spc="-5" b="1">
                <a:latin typeface="Arial"/>
                <a:cs typeface="Arial"/>
              </a:rPr>
              <a:t> </a:t>
            </a:r>
            <a:r>
              <a:rPr dirty="0" sz="1300" spc="5" b="1">
                <a:latin typeface="Arial"/>
                <a:cs typeface="Arial"/>
              </a:rPr>
              <a:t>(continued)</a:t>
            </a:r>
            <a:endParaRPr sz="1300">
              <a:latin typeface="Arial"/>
              <a:cs typeface="Arial"/>
            </a:endParaRPr>
          </a:p>
          <a:p>
            <a:pPr marL="137795">
              <a:lnSpc>
                <a:spcPct val="100000"/>
              </a:lnSpc>
              <a:spcBef>
                <a:spcPts val="405"/>
              </a:spcBef>
            </a:pPr>
            <a:r>
              <a:rPr dirty="0" sz="1300" spc="5">
                <a:latin typeface="Times New Roman"/>
                <a:cs typeface="Times New Roman"/>
              </a:rPr>
              <a:t>In the example, the trigger </a:t>
            </a:r>
            <a:r>
              <a:rPr dirty="0" sz="1300" spc="10">
                <a:latin typeface="Times New Roman"/>
                <a:cs typeface="Times New Roman"/>
              </a:rPr>
              <a:t>code </a:t>
            </a:r>
            <a:r>
              <a:rPr dirty="0" sz="1300" spc="5">
                <a:latin typeface="Times New Roman"/>
                <a:cs typeface="Times New Roman"/>
              </a:rPr>
              <a:t>tries to </a:t>
            </a:r>
            <a:r>
              <a:rPr dirty="0" sz="1300" spc="10">
                <a:latin typeface="Times New Roman"/>
                <a:cs typeface="Times New Roman"/>
              </a:rPr>
              <a:t>read </a:t>
            </a:r>
            <a:r>
              <a:rPr dirty="0" sz="1300" spc="5">
                <a:latin typeface="Times New Roman"/>
                <a:cs typeface="Times New Roman"/>
              </a:rPr>
              <a:t>or select data from a mutating</a:t>
            </a:r>
            <a:r>
              <a:rPr dirty="0" sz="1300" spc="55">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138430" marR="436880" indent="-635">
              <a:lnSpc>
                <a:spcPct val="101299"/>
              </a:lnSpc>
              <a:spcBef>
                <a:spcPts val="395"/>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restrict the salary within a range </a:t>
            </a:r>
            <a:r>
              <a:rPr dirty="0" sz="1300" spc="10">
                <a:latin typeface="Times New Roman"/>
                <a:cs typeface="Times New Roman"/>
              </a:rPr>
              <a:t>between </a:t>
            </a:r>
            <a:r>
              <a:rPr dirty="0" sz="1300" spc="5">
                <a:latin typeface="Times New Roman"/>
                <a:cs typeface="Times New Roman"/>
              </a:rPr>
              <a:t>the </a:t>
            </a:r>
            <a:r>
              <a:rPr dirty="0" sz="1300" spc="10">
                <a:latin typeface="Times New Roman"/>
                <a:cs typeface="Times New Roman"/>
              </a:rPr>
              <a:t>minimum </a:t>
            </a:r>
            <a:r>
              <a:rPr dirty="0" sz="1300" spc="5">
                <a:latin typeface="Times New Roman"/>
                <a:cs typeface="Times New Roman"/>
              </a:rPr>
              <a:t>existing value and the  </a:t>
            </a:r>
            <a:r>
              <a:rPr dirty="0" sz="1300" spc="10">
                <a:latin typeface="Times New Roman"/>
                <a:cs typeface="Times New Roman"/>
              </a:rPr>
              <a:t>maximum </a:t>
            </a:r>
            <a:r>
              <a:rPr dirty="0" sz="1300" spc="5">
                <a:latin typeface="Times New Roman"/>
                <a:cs typeface="Times New Roman"/>
              </a:rPr>
              <a:t>existing value, then </a:t>
            </a:r>
            <a:r>
              <a:rPr dirty="0" sz="1300" spc="10">
                <a:latin typeface="Times New Roman"/>
                <a:cs typeface="Times New Roman"/>
              </a:rPr>
              <a:t>you </a:t>
            </a:r>
            <a:r>
              <a:rPr dirty="0" sz="1300" spc="5">
                <a:latin typeface="Times New Roman"/>
                <a:cs typeface="Times New Roman"/>
              </a:rPr>
              <a:t>get a run-time error. </a:t>
            </a:r>
            <a:r>
              <a:rPr dirty="0" sz="1300" spc="10">
                <a:latin typeface="Times New Roman"/>
                <a:cs typeface="Times New Roman"/>
              </a:rPr>
              <a:t>The </a:t>
            </a:r>
            <a:r>
              <a:rPr dirty="0" sz="1300" spc="15">
                <a:latin typeface="Courier New"/>
                <a:cs typeface="Courier New"/>
              </a:rPr>
              <a:t>EMPLOYEES </a:t>
            </a:r>
            <a:r>
              <a:rPr dirty="0" sz="1300" spc="5">
                <a:latin typeface="Times New Roman"/>
                <a:cs typeface="Times New Roman"/>
              </a:rPr>
              <a:t>table is  mutating, or in a state of change; therefore, the trigger cannot read from</a:t>
            </a:r>
            <a:r>
              <a:rPr dirty="0" sz="1300" spc="55">
                <a:latin typeface="Times New Roman"/>
                <a:cs typeface="Times New Roman"/>
              </a:rPr>
              <a:t> </a:t>
            </a:r>
            <a:r>
              <a:rPr dirty="0" sz="1300" spc="5">
                <a:latin typeface="Times New Roman"/>
                <a:cs typeface="Times New Roman"/>
              </a:rPr>
              <a:t>it.</a:t>
            </a:r>
            <a:endParaRPr sz="1300">
              <a:latin typeface="Times New Roman"/>
              <a:cs typeface="Times New Roman"/>
            </a:endParaRPr>
          </a:p>
          <a:p>
            <a:pPr marL="138430" marR="48895" indent="-635">
              <a:lnSpc>
                <a:spcPct val="101499"/>
              </a:lnSpc>
              <a:spcBef>
                <a:spcPts val="400"/>
              </a:spcBef>
            </a:pPr>
            <a:r>
              <a:rPr dirty="0" sz="1300" spc="10">
                <a:latin typeface="Times New Roman"/>
                <a:cs typeface="Times New Roman"/>
              </a:rPr>
              <a:t>Remember </a:t>
            </a:r>
            <a:r>
              <a:rPr dirty="0" sz="1300" spc="5">
                <a:latin typeface="Times New Roman"/>
                <a:cs typeface="Times New Roman"/>
              </a:rPr>
              <a:t>that functions can also cause a mutating table error </a:t>
            </a:r>
            <a:r>
              <a:rPr dirty="0" sz="1300" spc="10">
                <a:latin typeface="Times New Roman"/>
                <a:cs typeface="Times New Roman"/>
              </a:rPr>
              <a:t>when </a:t>
            </a:r>
            <a:r>
              <a:rPr dirty="0" sz="1300" spc="5">
                <a:latin typeface="Times New Roman"/>
                <a:cs typeface="Times New Roman"/>
              </a:rPr>
              <a:t>they are invoked in a  </a:t>
            </a:r>
            <a:r>
              <a:rPr dirty="0" sz="1300" spc="10">
                <a:latin typeface="Times New Roman"/>
                <a:cs typeface="Times New Roman"/>
              </a:rPr>
              <a:t>DML</a:t>
            </a:r>
            <a:r>
              <a:rPr dirty="0" sz="1300">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12700">
              <a:lnSpc>
                <a:spcPct val="100000"/>
              </a:lnSpc>
              <a:spcBef>
                <a:spcPts val="844"/>
              </a:spcBef>
            </a:pPr>
            <a:r>
              <a:rPr dirty="0" sz="1300" spc="10" b="1">
                <a:latin typeface="Arial"/>
                <a:cs typeface="Arial"/>
              </a:rPr>
              <a:t>Possible</a:t>
            </a:r>
            <a:r>
              <a:rPr dirty="0" sz="1300" spc="5" b="1">
                <a:latin typeface="Arial"/>
                <a:cs typeface="Arial"/>
              </a:rPr>
              <a:t> </a:t>
            </a:r>
            <a:r>
              <a:rPr dirty="0" sz="1300" spc="10" b="1">
                <a:latin typeface="Arial"/>
                <a:cs typeface="Arial"/>
              </a:rPr>
              <a:t>Solutions</a:t>
            </a:r>
            <a:endParaRPr sz="1300">
              <a:latin typeface="Arial"/>
              <a:cs typeface="Arial"/>
            </a:endParaRPr>
          </a:p>
          <a:p>
            <a:pPr marL="138430">
              <a:lnSpc>
                <a:spcPct val="100000"/>
              </a:lnSpc>
              <a:spcBef>
                <a:spcPts val="390"/>
              </a:spcBef>
            </a:pPr>
            <a:r>
              <a:rPr dirty="0" sz="1300" spc="5">
                <a:latin typeface="Times New Roman"/>
                <a:cs typeface="Times New Roman"/>
              </a:rPr>
              <a:t>Possible solutions to this </a:t>
            </a:r>
            <a:r>
              <a:rPr dirty="0" sz="1300" spc="10">
                <a:latin typeface="Times New Roman"/>
                <a:cs typeface="Times New Roman"/>
              </a:rPr>
              <a:t>mutating </a:t>
            </a:r>
            <a:r>
              <a:rPr dirty="0" sz="1300" spc="5">
                <a:latin typeface="Times New Roman"/>
                <a:cs typeface="Times New Roman"/>
              </a:rPr>
              <a:t>table </a:t>
            </a:r>
            <a:r>
              <a:rPr dirty="0" sz="1300" spc="10">
                <a:latin typeface="Times New Roman"/>
                <a:cs typeface="Times New Roman"/>
              </a:rPr>
              <a:t>problem </a:t>
            </a:r>
            <a:r>
              <a:rPr dirty="0" sz="1300" spc="5">
                <a:latin typeface="Times New Roman"/>
                <a:cs typeface="Times New Roman"/>
              </a:rPr>
              <a:t>include the</a:t>
            </a:r>
            <a:r>
              <a:rPr dirty="0" sz="1300" spc="1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marR="15240" indent="-251460">
              <a:lnSpc>
                <a:spcPct val="101099"/>
              </a:lnSpc>
              <a:spcBef>
                <a:spcPts val="5"/>
              </a:spcBef>
              <a:buChar char="•"/>
              <a:tabLst>
                <a:tab pos="515620" algn="l"/>
                <a:tab pos="516255" algn="l"/>
              </a:tabLst>
            </a:pPr>
            <a:r>
              <a:rPr dirty="0" sz="1300" spc="5">
                <a:latin typeface="Times New Roman"/>
                <a:cs typeface="Times New Roman"/>
              </a:rPr>
              <a:t>Store the </a:t>
            </a:r>
            <a:r>
              <a:rPr dirty="0" sz="1300" spc="10">
                <a:latin typeface="Times New Roman"/>
                <a:cs typeface="Times New Roman"/>
              </a:rPr>
              <a:t>summary </a:t>
            </a:r>
            <a:r>
              <a:rPr dirty="0" sz="1300" spc="5">
                <a:latin typeface="Times New Roman"/>
                <a:cs typeface="Times New Roman"/>
              </a:rPr>
              <a:t>data (the </a:t>
            </a:r>
            <a:r>
              <a:rPr dirty="0" sz="1300" spc="10">
                <a:latin typeface="Times New Roman"/>
                <a:cs typeface="Times New Roman"/>
              </a:rPr>
              <a:t>minimum </a:t>
            </a:r>
            <a:r>
              <a:rPr dirty="0" sz="1300" spc="5">
                <a:latin typeface="Times New Roman"/>
                <a:cs typeface="Times New Roman"/>
              </a:rPr>
              <a:t>salaries and the </a:t>
            </a:r>
            <a:r>
              <a:rPr dirty="0" sz="1300" spc="10">
                <a:latin typeface="Times New Roman"/>
                <a:cs typeface="Times New Roman"/>
              </a:rPr>
              <a:t>maximum </a:t>
            </a:r>
            <a:r>
              <a:rPr dirty="0" sz="1300" spc="5">
                <a:latin typeface="Times New Roman"/>
                <a:cs typeface="Times New Roman"/>
              </a:rPr>
              <a:t>salaries) in another  </a:t>
            </a:r>
            <a:r>
              <a:rPr dirty="0" sz="1300" spc="10">
                <a:latin typeface="Times New Roman"/>
                <a:cs typeface="Times New Roman"/>
              </a:rPr>
              <a:t>summary </a:t>
            </a:r>
            <a:r>
              <a:rPr dirty="0" sz="1300" spc="5">
                <a:latin typeface="Times New Roman"/>
                <a:cs typeface="Times New Roman"/>
              </a:rPr>
              <a:t>table, which is kept up-to-date with other </a:t>
            </a:r>
            <a:r>
              <a:rPr dirty="0" sz="1300" spc="10">
                <a:latin typeface="Times New Roman"/>
                <a:cs typeface="Times New Roman"/>
              </a:rPr>
              <a:t>DML</a:t>
            </a:r>
            <a:r>
              <a:rPr dirty="0" sz="1300" spc="15">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515620" marR="35560" indent="-251460">
              <a:lnSpc>
                <a:spcPts val="1510"/>
              </a:lnSpc>
              <a:spcBef>
                <a:spcPts val="120"/>
              </a:spcBef>
              <a:buChar char="•"/>
              <a:tabLst>
                <a:tab pos="515620" algn="l"/>
                <a:tab pos="516255" algn="l"/>
              </a:tabLst>
            </a:pPr>
            <a:r>
              <a:rPr dirty="0" sz="1300" spc="5">
                <a:latin typeface="Times New Roman"/>
                <a:cs typeface="Times New Roman"/>
              </a:rPr>
              <a:t>Store the </a:t>
            </a:r>
            <a:r>
              <a:rPr dirty="0" sz="1300" spc="10">
                <a:latin typeface="Times New Roman"/>
                <a:cs typeface="Times New Roman"/>
              </a:rPr>
              <a:t>summary </a:t>
            </a:r>
            <a:r>
              <a:rPr dirty="0" sz="1300" spc="5">
                <a:latin typeface="Times New Roman"/>
                <a:cs typeface="Times New Roman"/>
              </a:rPr>
              <a:t>data in a </a:t>
            </a:r>
            <a:r>
              <a:rPr dirty="0" sz="1300" spc="10">
                <a:latin typeface="Times New Roman"/>
                <a:cs typeface="Times New Roman"/>
              </a:rPr>
              <a:t>PL/SQL </a:t>
            </a:r>
            <a:r>
              <a:rPr dirty="0" sz="1300" spc="5">
                <a:latin typeface="Times New Roman"/>
                <a:cs typeface="Times New Roman"/>
              </a:rPr>
              <a:t>package, and </a:t>
            </a:r>
            <a:r>
              <a:rPr dirty="0" sz="1300" spc="10">
                <a:latin typeface="Times New Roman"/>
                <a:cs typeface="Times New Roman"/>
              </a:rPr>
              <a:t>access </a:t>
            </a:r>
            <a:r>
              <a:rPr dirty="0" sz="1300" spc="5">
                <a:latin typeface="Times New Roman"/>
                <a:cs typeface="Times New Roman"/>
              </a:rPr>
              <a:t>the data from the package.  This can be done in a </a:t>
            </a:r>
            <a:r>
              <a:rPr dirty="0" sz="1300" spc="10">
                <a:latin typeface="Courier New"/>
                <a:cs typeface="Courier New"/>
              </a:rPr>
              <a:t>BEFORE</a:t>
            </a:r>
            <a:r>
              <a:rPr dirty="0" sz="1300" spc="-445">
                <a:latin typeface="Courier New"/>
                <a:cs typeface="Courier New"/>
              </a:rPr>
              <a:t> </a:t>
            </a:r>
            <a:r>
              <a:rPr dirty="0" sz="1300" spc="5">
                <a:latin typeface="Times New Roman"/>
                <a:cs typeface="Times New Roman"/>
              </a:rPr>
              <a:t>statement trigger.</a:t>
            </a:r>
            <a:endParaRPr sz="1300">
              <a:latin typeface="Times New Roman"/>
              <a:cs typeface="Times New Roman"/>
            </a:endParaRPr>
          </a:p>
          <a:p>
            <a:pPr marL="138430" marR="5080">
              <a:lnSpc>
                <a:spcPct val="101299"/>
              </a:lnSpc>
              <a:spcBef>
                <a:spcPts val="430"/>
              </a:spcBef>
            </a:pPr>
            <a:r>
              <a:rPr dirty="0" sz="1300" spc="5">
                <a:latin typeface="Times New Roman"/>
                <a:cs typeface="Times New Roman"/>
              </a:rPr>
              <a:t>Depending </a:t>
            </a:r>
            <a:r>
              <a:rPr dirty="0" sz="1300" spc="10">
                <a:latin typeface="Times New Roman"/>
                <a:cs typeface="Times New Roman"/>
              </a:rPr>
              <a:t>on </a:t>
            </a:r>
            <a:r>
              <a:rPr dirty="0" sz="1300" spc="5">
                <a:latin typeface="Times New Roman"/>
                <a:cs typeface="Times New Roman"/>
              </a:rPr>
              <a:t>the nature of the problem, a solution </a:t>
            </a:r>
            <a:r>
              <a:rPr dirty="0" sz="1300" spc="10">
                <a:latin typeface="Times New Roman"/>
                <a:cs typeface="Times New Roman"/>
              </a:rPr>
              <a:t>can become more </a:t>
            </a:r>
            <a:r>
              <a:rPr dirty="0" sz="1300" spc="5">
                <a:latin typeface="Times New Roman"/>
                <a:cs typeface="Times New Roman"/>
              </a:rPr>
              <a:t>convoluted and  difficult to solve. In this case, consider </a:t>
            </a:r>
            <a:r>
              <a:rPr dirty="0" sz="1300" spc="10">
                <a:latin typeface="Times New Roman"/>
                <a:cs typeface="Times New Roman"/>
              </a:rPr>
              <a:t>implementing </a:t>
            </a:r>
            <a:r>
              <a:rPr dirty="0" sz="1300" spc="5">
                <a:latin typeface="Times New Roman"/>
                <a:cs typeface="Times New Roman"/>
              </a:rPr>
              <a:t>the rules in the application or middle  tier and avoid using database triggers to perform overly </a:t>
            </a:r>
            <a:r>
              <a:rPr dirty="0" sz="1300" spc="10">
                <a:latin typeface="Times New Roman"/>
                <a:cs typeface="Times New Roman"/>
              </a:rPr>
              <a:t>complex </a:t>
            </a:r>
            <a:r>
              <a:rPr dirty="0" sz="1300" spc="5">
                <a:latin typeface="Times New Roman"/>
                <a:cs typeface="Times New Roman"/>
              </a:rPr>
              <a:t>business</a:t>
            </a:r>
            <a:r>
              <a:rPr dirty="0" sz="1300" spc="45">
                <a:latin typeface="Times New Roman"/>
                <a:cs typeface="Times New Roman"/>
              </a:rPr>
              <a:t> </a:t>
            </a:r>
            <a:r>
              <a:rPr dirty="0" sz="1300" spc="5">
                <a:latin typeface="Times New Roman"/>
                <a:cs typeface="Times New Roman"/>
              </a:rPr>
              <a:t>rules.</a:t>
            </a:r>
            <a:endParaRPr sz="1300">
              <a:latin typeface="Times New Roman"/>
              <a:cs typeface="Times New Roman"/>
            </a:endParaRPr>
          </a:p>
        </p:txBody>
      </p:sp>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10</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11</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062733" y="873506"/>
            <a:ext cx="362267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Benefits of Database</a:t>
            </a:r>
            <a:r>
              <a:rPr dirty="0" sz="2000" spc="-45" b="1">
                <a:latin typeface="Arial"/>
                <a:cs typeface="Arial"/>
              </a:rPr>
              <a:t> </a:t>
            </a:r>
            <a:r>
              <a:rPr dirty="0" sz="2000" b="1">
                <a:latin typeface="Arial"/>
                <a:cs typeface="Arial"/>
              </a:rPr>
              <a:t>Triggers</a:t>
            </a:r>
            <a:endParaRPr sz="2000">
              <a:latin typeface="Arial"/>
              <a:cs typeface="Arial"/>
            </a:endParaRPr>
          </a:p>
        </p:txBody>
      </p:sp>
      <p:sp>
        <p:nvSpPr>
          <p:cNvPr id="7" name="object 7"/>
          <p:cNvSpPr txBox="1"/>
          <p:nvPr/>
        </p:nvSpPr>
        <p:spPr>
          <a:xfrm>
            <a:off x="1325117" y="1744160"/>
            <a:ext cx="4848860" cy="2124710"/>
          </a:xfrm>
          <a:prstGeom prst="rect">
            <a:avLst/>
          </a:prstGeom>
        </p:spPr>
        <p:txBody>
          <a:bodyPr wrap="square" lIns="0" tIns="63500" rIns="0" bIns="0" rtlCol="0" vert="horz">
            <a:spAutoFit/>
          </a:bodyPr>
          <a:lstStyle/>
          <a:p>
            <a:pPr marL="326390" indent="-327025">
              <a:lnSpc>
                <a:spcPct val="100000"/>
              </a:lnSpc>
              <a:spcBef>
                <a:spcPts val="500"/>
              </a:spcBef>
              <a:buClr>
                <a:srgbClr val="FF0000"/>
              </a:buClr>
              <a:buFont typeface="Arial"/>
              <a:buChar char="•"/>
              <a:tabLst>
                <a:tab pos="326390" algn="l"/>
                <a:tab pos="327025" algn="l"/>
              </a:tabLst>
            </a:pPr>
            <a:r>
              <a:rPr dirty="0" sz="1550" spc="10" b="1">
                <a:latin typeface="Arial"/>
                <a:cs typeface="Arial"/>
              </a:rPr>
              <a:t>Improved data</a:t>
            </a:r>
            <a:r>
              <a:rPr dirty="0" sz="1550" spc="5" b="1">
                <a:latin typeface="Arial"/>
                <a:cs typeface="Arial"/>
              </a:rPr>
              <a:t> </a:t>
            </a:r>
            <a:r>
              <a:rPr dirty="0" sz="1550" spc="10" b="1">
                <a:latin typeface="Arial"/>
                <a:cs typeface="Arial"/>
              </a:rPr>
              <a:t>security:</a:t>
            </a:r>
            <a:endParaRPr sz="155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0" b="1">
                <a:latin typeface="Arial"/>
                <a:cs typeface="Arial"/>
              </a:rPr>
              <a:t>Provide </a:t>
            </a:r>
            <a:r>
              <a:rPr dirty="0" sz="1400" spc="15" b="1">
                <a:latin typeface="Arial"/>
                <a:cs typeface="Arial"/>
              </a:rPr>
              <a:t>enhanced and complex </a:t>
            </a:r>
            <a:r>
              <a:rPr dirty="0" sz="1400" spc="10" b="1">
                <a:latin typeface="Arial"/>
                <a:cs typeface="Arial"/>
              </a:rPr>
              <a:t>security</a:t>
            </a:r>
            <a:r>
              <a:rPr dirty="0" sz="1400" spc="-55" b="1">
                <a:latin typeface="Arial"/>
                <a:cs typeface="Arial"/>
              </a:rPr>
              <a:t> </a:t>
            </a:r>
            <a:r>
              <a:rPr dirty="0" sz="1400" spc="15" b="1">
                <a:latin typeface="Arial"/>
                <a:cs typeface="Arial"/>
              </a:rPr>
              <a:t>checks</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0" b="1">
                <a:latin typeface="Arial"/>
                <a:cs typeface="Arial"/>
              </a:rPr>
              <a:t>Provide </a:t>
            </a:r>
            <a:r>
              <a:rPr dirty="0" sz="1400" spc="15" b="1">
                <a:latin typeface="Arial"/>
                <a:cs typeface="Arial"/>
              </a:rPr>
              <a:t>enhanced and complex</a:t>
            </a:r>
            <a:r>
              <a:rPr dirty="0" sz="1400" spc="-25" b="1">
                <a:latin typeface="Arial"/>
                <a:cs typeface="Arial"/>
              </a:rPr>
              <a:t> </a:t>
            </a:r>
            <a:r>
              <a:rPr dirty="0" sz="1400" spc="10" b="1">
                <a:latin typeface="Arial"/>
                <a:cs typeface="Arial"/>
              </a:rPr>
              <a:t>auditing</a:t>
            </a:r>
            <a:endParaRPr sz="140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Improved data</a:t>
            </a:r>
            <a:r>
              <a:rPr dirty="0" sz="1550" spc="5" b="1">
                <a:latin typeface="Arial"/>
                <a:cs typeface="Arial"/>
              </a:rPr>
              <a:t> </a:t>
            </a:r>
            <a:r>
              <a:rPr dirty="0" sz="1550" spc="10" b="1">
                <a:latin typeface="Arial"/>
                <a:cs typeface="Arial"/>
              </a:rPr>
              <a:t>integrity:</a:t>
            </a:r>
            <a:endParaRPr sz="155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0" b="1">
                <a:latin typeface="Arial"/>
                <a:cs typeface="Arial"/>
              </a:rPr>
              <a:t>Enforce </a:t>
            </a:r>
            <a:r>
              <a:rPr dirty="0" sz="1400" spc="15" b="1">
                <a:latin typeface="Arial"/>
                <a:cs typeface="Arial"/>
              </a:rPr>
              <a:t>dynamic </a:t>
            </a:r>
            <a:r>
              <a:rPr dirty="0" sz="1400" spc="10" b="1">
                <a:latin typeface="Arial"/>
                <a:cs typeface="Arial"/>
              </a:rPr>
              <a:t>data integrity</a:t>
            </a:r>
            <a:r>
              <a:rPr dirty="0" sz="1400" spc="-15" b="1">
                <a:latin typeface="Arial"/>
                <a:cs typeface="Arial"/>
              </a:rPr>
              <a:t> </a:t>
            </a:r>
            <a:r>
              <a:rPr dirty="0" sz="1400" spc="10" b="1">
                <a:latin typeface="Arial"/>
                <a:cs typeface="Arial"/>
              </a:rPr>
              <a:t>constraints</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0" b="1">
                <a:latin typeface="Arial"/>
                <a:cs typeface="Arial"/>
              </a:rPr>
              <a:t>Enforce complex referential integrity</a:t>
            </a:r>
            <a:r>
              <a:rPr dirty="0" sz="1400" spc="20" b="1">
                <a:latin typeface="Arial"/>
                <a:cs typeface="Arial"/>
              </a:rPr>
              <a:t> </a:t>
            </a:r>
            <a:r>
              <a:rPr dirty="0" sz="1400" spc="5" b="1">
                <a:latin typeface="Arial"/>
                <a:cs typeface="Arial"/>
              </a:rPr>
              <a:t>constraints</a:t>
            </a:r>
            <a:endParaRPr sz="1400">
              <a:latin typeface="Arial"/>
              <a:cs typeface="Arial"/>
            </a:endParaRPr>
          </a:p>
          <a:p>
            <a:pPr lvl="1" marL="653415" marR="295275" indent="-245110">
              <a:lnSpc>
                <a:spcPct val="102200"/>
              </a:lnSpc>
              <a:spcBef>
                <a:spcPts val="340"/>
              </a:spcBef>
              <a:buClr>
                <a:srgbClr val="FF0000"/>
              </a:buClr>
              <a:buFont typeface="Arial"/>
              <a:buChar char="–"/>
              <a:tabLst>
                <a:tab pos="653415" algn="l"/>
                <a:tab pos="654050" algn="l"/>
              </a:tabLst>
            </a:pPr>
            <a:r>
              <a:rPr dirty="0" sz="1400" spc="15" b="1">
                <a:latin typeface="Arial"/>
                <a:cs typeface="Arial"/>
              </a:rPr>
              <a:t>Ensure </a:t>
            </a:r>
            <a:r>
              <a:rPr dirty="0" sz="1400" spc="10" b="1">
                <a:latin typeface="Arial"/>
                <a:cs typeface="Arial"/>
              </a:rPr>
              <a:t>that </a:t>
            </a:r>
            <a:r>
              <a:rPr dirty="0" sz="1400" spc="5" b="1">
                <a:latin typeface="Arial"/>
                <a:cs typeface="Arial"/>
              </a:rPr>
              <a:t>related </a:t>
            </a:r>
            <a:r>
              <a:rPr dirty="0" sz="1400" spc="10" b="1">
                <a:latin typeface="Arial"/>
                <a:cs typeface="Arial"/>
              </a:rPr>
              <a:t>operations are </a:t>
            </a:r>
            <a:r>
              <a:rPr dirty="0" sz="1400" spc="15" b="1">
                <a:latin typeface="Arial"/>
                <a:cs typeface="Arial"/>
              </a:rPr>
              <a:t>performed  </a:t>
            </a:r>
            <a:r>
              <a:rPr dirty="0" sz="1400" spc="5" b="1">
                <a:latin typeface="Arial"/>
                <a:cs typeface="Arial"/>
              </a:rPr>
              <a:t>together</a:t>
            </a:r>
            <a:r>
              <a:rPr dirty="0" sz="1400" b="1">
                <a:latin typeface="Arial"/>
                <a:cs typeface="Arial"/>
              </a:rPr>
              <a:t> </a:t>
            </a:r>
            <a:r>
              <a:rPr dirty="0" sz="1400" spc="5" b="1">
                <a:latin typeface="Arial"/>
                <a:cs typeface="Arial"/>
              </a:rPr>
              <a:t>implicitly</a:t>
            </a:r>
            <a:endParaRPr sz="1400">
              <a:latin typeface="Arial"/>
              <a:cs typeface="Arial"/>
            </a:endParaRPr>
          </a:p>
        </p:txBody>
      </p:sp>
      <p:sp>
        <p:nvSpPr>
          <p:cNvPr id="8" name="object 8"/>
          <p:cNvSpPr txBox="1"/>
          <p:nvPr/>
        </p:nvSpPr>
        <p:spPr>
          <a:xfrm>
            <a:off x="743204" y="5609382"/>
            <a:ext cx="6053455" cy="132397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Benefits of Database</a:t>
            </a:r>
            <a:r>
              <a:rPr dirty="0" sz="1300" b="1">
                <a:latin typeface="Arial"/>
                <a:cs typeface="Arial"/>
              </a:rPr>
              <a:t> </a:t>
            </a:r>
            <a:r>
              <a:rPr dirty="0" sz="1300" spc="5" b="1">
                <a:latin typeface="Arial"/>
                <a:cs typeface="Arial"/>
              </a:rPr>
              <a:t>Triggers</a:t>
            </a:r>
            <a:endParaRPr sz="1300">
              <a:latin typeface="Arial"/>
              <a:cs typeface="Arial"/>
            </a:endParaRPr>
          </a:p>
          <a:p>
            <a:pPr marL="137795">
              <a:lnSpc>
                <a:spcPct val="100000"/>
              </a:lnSpc>
              <a:spcBef>
                <a:spcPts val="390"/>
              </a:spcBef>
            </a:pPr>
            <a:r>
              <a:rPr dirty="0" sz="1300" spc="10">
                <a:latin typeface="Times New Roman"/>
                <a:cs typeface="Times New Roman"/>
              </a:rPr>
              <a:t>You </a:t>
            </a:r>
            <a:r>
              <a:rPr dirty="0" sz="1300" spc="5">
                <a:latin typeface="Times New Roman"/>
                <a:cs typeface="Times New Roman"/>
              </a:rPr>
              <a:t>can use database</a:t>
            </a:r>
            <a:r>
              <a:rPr dirty="0" sz="1300" spc="-5">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515620" indent="-252095">
              <a:lnSpc>
                <a:spcPct val="100000"/>
              </a:lnSpc>
              <a:spcBef>
                <a:spcPts val="15"/>
              </a:spcBef>
              <a:buChar char="•"/>
              <a:tabLst>
                <a:tab pos="514984" algn="l"/>
                <a:tab pos="515620" algn="l"/>
              </a:tabLst>
            </a:pPr>
            <a:r>
              <a:rPr dirty="0" sz="1300" spc="5">
                <a:latin typeface="Times New Roman"/>
                <a:cs typeface="Times New Roman"/>
              </a:rPr>
              <a:t>As alternatives to features provided </a:t>
            </a:r>
            <a:r>
              <a:rPr dirty="0" sz="1300" spc="10">
                <a:latin typeface="Times New Roman"/>
                <a:cs typeface="Times New Roman"/>
              </a:rPr>
              <a:t>by </a:t>
            </a:r>
            <a:r>
              <a:rPr dirty="0" sz="1300" spc="5">
                <a:latin typeface="Times New Roman"/>
                <a:cs typeface="Times New Roman"/>
              </a:rPr>
              <a:t>the Oracle</a:t>
            </a:r>
            <a:r>
              <a:rPr dirty="0" sz="1300" spc="10">
                <a:latin typeface="Times New Roman"/>
                <a:cs typeface="Times New Roman"/>
              </a:rPr>
              <a:t> </a:t>
            </a:r>
            <a:r>
              <a:rPr dirty="0" sz="1300" spc="5">
                <a:latin typeface="Times New Roman"/>
                <a:cs typeface="Times New Roman"/>
              </a:rPr>
              <a:t>server</a:t>
            </a:r>
            <a:endParaRPr sz="1300">
              <a:latin typeface="Times New Roman"/>
              <a:cs typeface="Times New Roman"/>
            </a:endParaRPr>
          </a:p>
          <a:p>
            <a:pPr marL="514984" marR="5080" indent="-251460">
              <a:lnSpc>
                <a:spcPct val="101499"/>
              </a:lnSpc>
              <a:buChar char="•"/>
              <a:tabLst>
                <a:tab pos="514984" algn="l"/>
                <a:tab pos="515620" algn="l"/>
              </a:tabLst>
            </a:pPr>
            <a:r>
              <a:rPr dirty="0" sz="1300" spc="5">
                <a:latin typeface="Times New Roman"/>
                <a:cs typeface="Times New Roman"/>
              </a:rPr>
              <a:t>If your requirements are </a:t>
            </a:r>
            <a:r>
              <a:rPr dirty="0" sz="1300" spc="10">
                <a:latin typeface="Times New Roman"/>
                <a:cs typeface="Times New Roman"/>
              </a:rPr>
              <a:t>more </a:t>
            </a:r>
            <a:r>
              <a:rPr dirty="0" sz="1300" spc="5">
                <a:latin typeface="Times New Roman"/>
                <a:cs typeface="Times New Roman"/>
              </a:rPr>
              <a:t>complex or </a:t>
            </a:r>
            <a:r>
              <a:rPr dirty="0" sz="1300" spc="10">
                <a:latin typeface="Times New Roman"/>
                <a:cs typeface="Times New Roman"/>
              </a:rPr>
              <a:t>more </a:t>
            </a:r>
            <a:r>
              <a:rPr dirty="0" sz="1300" spc="5">
                <a:latin typeface="Times New Roman"/>
                <a:cs typeface="Times New Roman"/>
              </a:rPr>
              <a:t>simple than those provided </a:t>
            </a:r>
            <a:r>
              <a:rPr dirty="0" sz="1300" spc="10">
                <a:latin typeface="Times New Roman"/>
                <a:cs typeface="Times New Roman"/>
              </a:rPr>
              <a:t>by </a:t>
            </a:r>
            <a:r>
              <a:rPr dirty="0" sz="1300" spc="5">
                <a:latin typeface="Times New Roman"/>
                <a:cs typeface="Times New Roman"/>
              </a:rPr>
              <a:t>the  Oracle</a:t>
            </a:r>
            <a:r>
              <a:rPr dirty="0" sz="1300">
                <a:latin typeface="Times New Roman"/>
                <a:cs typeface="Times New Roman"/>
              </a:rPr>
              <a:t> </a:t>
            </a:r>
            <a:r>
              <a:rPr dirty="0" sz="1300" spc="5">
                <a:latin typeface="Times New Roman"/>
                <a:cs typeface="Times New Roman"/>
              </a:rPr>
              <a:t>server</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5">
                <a:latin typeface="Times New Roman"/>
                <a:cs typeface="Times New Roman"/>
              </a:rPr>
              <a:t>If your requirements are not provided </a:t>
            </a:r>
            <a:r>
              <a:rPr dirty="0" sz="1300" spc="10">
                <a:latin typeface="Times New Roman"/>
                <a:cs typeface="Times New Roman"/>
              </a:rPr>
              <a:t>by </a:t>
            </a:r>
            <a:r>
              <a:rPr dirty="0" sz="1300" spc="5">
                <a:latin typeface="Times New Roman"/>
                <a:cs typeface="Times New Roman"/>
              </a:rPr>
              <a:t>the Oracle server at</a:t>
            </a:r>
            <a:r>
              <a:rPr dirty="0" sz="1300" spc="20">
                <a:latin typeface="Times New Roman"/>
                <a:cs typeface="Times New Roman"/>
              </a:rPr>
              <a:t> </a:t>
            </a:r>
            <a:r>
              <a:rPr dirty="0" sz="1300" spc="10">
                <a:latin typeface="Times New Roman"/>
                <a:cs typeface="Times New Roman"/>
              </a:rPr>
              <a:t>all</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12</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716783" y="873506"/>
            <a:ext cx="230187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Managing</a:t>
            </a:r>
            <a:r>
              <a:rPr dirty="0" sz="2000" spc="-50" b="1">
                <a:latin typeface="Arial"/>
                <a:cs typeface="Arial"/>
              </a:rPr>
              <a:t> </a:t>
            </a:r>
            <a:r>
              <a:rPr dirty="0" sz="2000" spc="-5" b="1">
                <a:latin typeface="Arial"/>
                <a:cs typeface="Arial"/>
              </a:rPr>
              <a:t>Triggers</a:t>
            </a:r>
            <a:endParaRPr sz="2000">
              <a:latin typeface="Arial"/>
              <a:cs typeface="Arial"/>
            </a:endParaRPr>
          </a:p>
        </p:txBody>
      </p:sp>
      <p:sp>
        <p:nvSpPr>
          <p:cNvPr id="7" name="object 7"/>
          <p:cNvSpPr txBox="1"/>
          <p:nvPr/>
        </p:nvSpPr>
        <p:spPr>
          <a:xfrm>
            <a:off x="1230484" y="1792477"/>
            <a:ext cx="5267325" cy="2850515"/>
          </a:xfrm>
          <a:prstGeom prst="rect">
            <a:avLst/>
          </a:prstGeom>
        </p:spPr>
        <p:txBody>
          <a:bodyPr wrap="square" lIns="0" tIns="12065" rIns="0" bIns="0" rtlCol="0" vert="horz">
            <a:spAutoFit/>
          </a:bodyPr>
          <a:lstStyle/>
          <a:p>
            <a:pPr marL="12700" marR="763905">
              <a:lnSpc>
                <a:spcPct val="101299"/>
              </a:lnSpc>
              <a:spcBef>
                <a:spcPts val="95"/>
              </a:spcBef>
            </a:pPr>
            <a:r>
              <a:rPr dirty="0" sz="1550" spc="10" b="1">
                <a:latin typeface="Arial"/>
                <a:cs typeface="Arial"/>
              </a:rPr>
              <a:t>The following system privileges are required to  manage</a:t>
            </a:r>
            <a:r>
              <a:rPr dirty="0" sz="1550" spc="5" b="1">
                <a:latin typeface="Arial"/>
                <a:cs typeface="Arial"/>
              </a:rPr>
              <a:t> triggers:</a:t>
            </a:r>
            <a:endParaRPr sz="1550">
              <a:latin typeface="Arial"/>
              <a:cs typeface="Arial"/>
            </a:endParaRPr>
          </a:p>
          <a:p>
            <a:pPr marL="421005" marR="55244" indent="-327025">
              <a:lnSpc>
                <a:spcPct val="107400"/>
              </a:lnSpc>
              <a:spcBef>
                <a:spcPts val="150"/>
              </a:spcBef>
              <a:buClr>
                <a:srgbClr val="FF0000"/>
              </a:buClr>
              <a:buFont typeface="Arial"/>
              <a:buChar char="•"/>
              <a:tabLst>
                <a:tab pos="421005" algn="l"/>
                <a:tab pos="421640" algn="l"/>
              </a:tabLst>
            </a:pPr>
            <a:r>
              <a:rPr dirty="0" sz="1550" spc="10" b="1">
                <a:latin typeface="Arial"/>
                <a:cs typeface="Arial"/>
              </a:rPr>
              <a:t>The </a:t>
            </a:r>
            <a:r>
              <a:rPr dirty="0" sz="1550" spc="10" b="1">
                <a:latin typeface="Courier New"/>
                <a:cs typeface="Courier New"/>
              </a:rPr>
              <a:t>CREATE/ALTER/DROP</a:t>
            </a:r>
            <a:r>
              <a:rPr dirty="0" sz="1550" spc="-495" b="1">
                <a:latin typeface="Courier New"/>
                <a:cs typeface="Courier New"/>
              </a:rPr>
              <a:t> </a:t>
            </a:r>
            <a:r>
              <a:rPr dirty="0" sz="1550" spc="10" b="1">
                <a:latin typeface="Arial"/>
                <a:cs typeface="Arial"/>
              </a:rPr>
              <a:t>(</a:t>
            </a:r>
            <a:r>
              <a:rPr dirty="0" sz="1550" spc="10" b="1">
                <a:latin typeface="Courier New"/>
                <a:cs typeface="Courier New"/>
              </a:rPr>
              <a:t>ANY</a:t>
            </a:r>
            <a:r>
              <a:rPr dirty="0" sz="1550" spc="10" b="1">
                <a:latin typeface="Arial"/>
                <a:cs typeface="Arial"/>
              </a:rPr>
              <a:t>) </a:t>
            </a:r>
            <a:r>
              <a:rPr dirty="0" sz="1550" spc="10" b="1">
                <a:latin typeface="Courier New"/>
                <a:cs typeface="Courier New"/>
              </a:rPr>
              <a:t>TRIGGER</a:t>
            </a:r>
            <a:r>
              <a:rPr dirty="0" sz="1550" spc="-495" b="1">
                <a:latin typeface="Courier New"/>
                <a:cs typeface="Courier New"/>
              </a:rPr>
              <a:t> </a:t>
            </a:r>
            <a:r>
              <a:rPr dirty="0" sz="1550" spc="10" b="1">
                <a:latin typeface="Arial"/>
                <a:cs typeface="Arial"/>
              </a:rPr>
              <a:t>privilege  that enables you to create a trigger </a:t>
            </a:r>
            <a:r>
              <a:rPr dirty="0" sz="1550" spc="5" b="1">
                <a:latin typeface="Arial"/>
                <a:cs typeface="Arial"/>
              </a:rPr>
              <a:t>in </a:t>
            </a:r>
            <a:r>
              <a:rPr dirty="0" sz="1550" spc="10" b="1">
                <a:latin typeface="Arial"/>
                <a:cs typeface="Arial"/>
              </a:rPr>
              <a:t>any</a:t>
            </a:r>
            <a:r>
              <a:rPr dirty="0" sz="1550" spc="-10" b="1">
                <a:latin typeface="Arial"/>
                <a:cs typeface="Arial"/>
              </a:rPr>
              <a:t> </a:t>
            </a:r>
            <a:r>
              <a:rPr dirty="0" sz="1550" spc="10" b="1">
                <a:latin typeface="Arial"/>
                <a:cs typeface="Arial"/>
              </a:rPr>
              <a:t>schema</a:t>
            </a:r>
            <a:endParaRPr sz="1550">
              <a:latin typeface="Arial"/>
              <a:cs typeface="Arial"/>
            </a:endParaRPr>
          </a:p>
          <a:p>
            <a:pPr marL="421005" marR="5080" indent="-327025">
              <a:lnSpc>
                <a:spcPct val="101299"/>
              </a:lnSpc>
              <a:spcBef>
                <a:spcPts val="265"/>
              </a:spcBef>
              <a:buClr>
                <a:srgbClr val="FF0000"/>
              </a:buClr>
              <a:buFont typeface="Arial"/>
              <a:buChar char="•"/>
              <a:tabLst>
                <a:tab pos="421005" algn="l"/>
                <a:tab pos="421640" algn="l"/>
              </a:tabLst>
            </a:pPr>
            <a:r>
              <a:rPr dirty="0" sz="1550" spc="10" b="1">
                <a:latin typeface="Arial"/>
                <a:cs typeface="Arial"/>
              </a:rPr>
              <a:t>The </a:t>
            </a:r>
            <a:r>
              <a:rPr dirty="0" sz="1550" spc="10" b="1">
                <a:latin typeface="Courier New"/>
                <a:cs typeface="Courier New"/>
              </a:rPr>
              <a:t>ADMINISTER</a:t>
            </a:r>
            <a:r>
              <a:rPr dirty="0" sz="1550" spc="-495" b="1">
                <a:latin typeface="Courier New"/>
                <a:cs typeface="Courier New"/>
              </a:rPr>
              <a:t> </a:t>
            </a:r>
            <a:r>
              <a:rPr dirty="0" sz="1550" spc="10" b="1">
                <a:latin typeface="Courier New"/>
                <a:cs typeface="Courier New"/>
              </a:rPr>
              <a:t>DATABASE</a:t>
            </a:r>
            <a:r>
              <a:rPr dirty="0" sz="1550" spc="-490" b="1">
                <a:latin typeface="Courier New"/>
                <a:cs typeface="Courier New"/>
              </a:rPr>
              <a:t> </a:t>
            </a:r>
            <a:r>
              <a:rPr dirty="0" sz="1550" spc="10" b="1">
                <a:latin typeface="Courier New"/>
                <a:cs typeface="Courier New"/>
              </a:rPr>
              <a:t>TRIGGER</a:t>
            </a:r>
            <a:r>
              <a:rPr dirty="0" sz="1550" spc="-505" b="1">
                <a:latin typeface="Courier New"/>
                <a:cs typeface="Courier New"/>
              </a:rPr>
              <a:t> </a:t>
            </a:r>
            <a:r>
              <a:rPr dirty="0" sz="1550" spc="10" b="1">
                <a:latin typeface="Arial"/>
                <a:cs typeface="Arial"/>
              </a:rPr>
              <a:t>privilege</a:t>
            </a:r>
            <a:r>
              <a:rPr dirty="0" sz="1550" spc="15" b="1">
                <a:latin typeface="Arial"/>
                <a:cs typeface="Arial"/>
              </a:rPr>
              <a:t> </a:t>
            </a:r>
            <a:r>
              <a:rPr dirty="0" sz="1550" spc="10" b="1">
                <a:latin typeface="Arial"/>
                <a:cs typeface="Arial"/>
              </a:rPr>
              <a:t>that  enables you to create a trigger on</a:t>
            </a:r>
            <a:r>
              <a:rPr dirty="0" sz="1550" spc="-10" b="1">
                <a:latin typeface="Arial"/>
                <a:cs typeface="Arial"/>
              </a:rPr>
              <a:t> </a:t>
            </a:r>
            <a:r>
              <a:rPr dirty="0" sz="1550" spc="10" b="1">
                <a:latin typeface="Courier New"/>
                <a:cs typeface="Courier New"/>
              </a:rPr>
              <a:t>DATABASE</a:t>
            </a:r>
            <a:endParaRPr sz="1550">
              <a:latin typeface="Courier New"/>
              <a:cs typeface="Courier New"/>
            </a:endParaRPr>
          </a:p>
          <a:p>
            <a:pPr marL="421005" marR="24130" indent="-327025">
              <a:lnSpc>
                <a:spcPct val="107800"/>
              </a:lnSpc>
              <a:spcBef>
                <a:spcPts val="254"/>
              </a:spcBef>
              <a:buClr>
                <a:srgbClr val="FF0000"/>
              </a:buClr>
              <a:buFont typeface="Arial"/>
              <a:buChar char="•"/>
              <a:tabLst>
                <a:tab pos="421005" algn="l"/>
                <a:tab pos="421640" algn="l"/>
              </a:tabLst>
            </a:pPr>
            <a:r>
              <a:rPr dirty="0" sz="1550" spc="10" b="1">
                <a:latin typeface="Arial"/>
                <a:cs typeface="Arial"/>
              </a:rPr>
              <a:t>The </a:t>
            </a:r>
            <a:r>
              <a:rPr dirty="0" sz="1550" spc="10" b="1">
                <a:latin typeface="Courier New"/>
                <a:cs typeface="Courier New"/>
              </a:rPr>
              <a:t>EXECUTE</a:t>
            </a:r>
            <a:r>
              <a:rPr dirty="0" sz="1550" spc="-525" b="1">
                <a:latin typeface="Courier New"/>
                <a:cs typeface="Courier New"/>
              </a:rPr>
              <a:t> </a:t>
            </a:r>
            <a:r>
              <a:rPr dirty="0" sz="1550" spc="10" b="1">
                <a:latin typeface="Arial"/>
                <a:cs typeface="Arial"/>
              </a:rPr>
              <a:t>privilege </a:t>
            </a:r>
            <a:r>
              <a:rPr dirty="0" sz="1550" spc="5" b="1">
                <a:latin typeface="Arial"/>
                <a:cs typeface="Arial"/>
              </a:rPr>
              <a:t>(if </a:t>
            </a:r>
            <a:r>
              <a:rPr dirty="0" sz="1550" spc="10" b="1">
                <a:latin typeface="Arial"/>
                <a:cs typeface="Arial"/>
              </a:rPr>
              <a:t>your trigger refers to any  objects that are not </a:t>
            </a:r>
            <a:r>
              <a:rPr dirty="0" sz="1550" spc="5" b="1">
                <a:latin typeface="Arial"/>
                <a:cs typeface="Arial"/>
              </a:rPr>
              <a:t>in </a:t>
            </a:r>
            <a:r>
              <a:rPr dirty="0" sz="1550" spc="10" b="1">
                <a:latin typeface="Arial"/>
                <a:cs typeface="Arial"/>
              </a:rPr>
              <a:t>your</a:t>
            </a:r>
            <a:r>
              <a:rPr dirty="0" sz="1550" spc="5" b="1">
                <a:latin typeface="Arial"/>
                <a:cs typeface="Arial"/>
              </a:rPr>
              <a:t> </a:t>
            </a:r>
            <a:r>
              <a:rPr dirty="0" sz="1550" spc="10" b="1">
                <a:latin typeface="Arial"/>
                <a:cs typeface="Arial"/>
              </a:rPr>
              <a:t>schema)</a:t>
            </a:r>
            <a:endParaRPr sz="1550">
              <a:latin typeface="Arial"/>
              <a:cs typeface="Arial"/>
            </a:endParaRPr>
          </a:p>
          <a:p>
            <a:pPr marL="12700" marR="39370">
              <a:lnSpc>
                <a:spcPct val="101299"/>
              </a:lnSpc>
              <a:spcBef>
                <a:spcPts val="380"/>
              </a:spcBef>
            </a:pPr>
            <a:r>
              <a:rPr dirty="0" sz="1550" spc="10" b="1">
                <a:latin typeface="Arial"/>
                <a:cs typeface="Arial"/>
              </a:rPr>
              <a:t>Note: Statements </a:t>
            </a:r>
            <a:r>
              <a:rPr dirty="0" sz="1550" spc="5" b="1">
                <a:latin typeface="Arial"/>
                <a:cs typeface="Arial"/>
              </a:rPr>
              <a:t>in </a:t>
            </a:r>
            <a:r>
              <a:rPr dirty="0" sz="1550" spc="10" b="1">
                <a:latin typeface="Arial"/>
                <a:cs typeface="Arial"/>
              </a:rPr>
              <a:t>the trigger body use the privileges  of the trigger owner, not the privileges of the user  executing the operation that </a:t>
            </a:r>
            <a:r>
              <a:rPr dirty="0" sz="1550" spc="5" b="1">
                <a:latin typeface="Arial"/>
                <a:cs typeface="Arial"/>
              </a:rPr>
              <a:t>fires </a:t>
            </a:r>
            <a:r>
              <a:rPr dirty="0" sz="1550" spc="10" b="1">
                <a:latin typeface="Arial"/>
                <a:cs typeface="Arial"/>
              </a:rPr>
              <a:t>the </a:t>
            </a:r>
            <a:r>
              <a:rPr dirty="0" sz="1550" spc="5" b="1">
                <a:latin typeface="Arial"/>
                <a:cs typeface="Arial"/>
              </a:rPr>
              <a:t>trigger.</a:t>
            </a:r>
            <a:endParaRPr sz="1550">
              <a:latin typeface="Arial"/>
              <a:cs typeface="Arial"/>
            </a:endParaRPr>
          </a:p>
        </p:txBody>
      </p:sp>
      <p:sp>
        <p:nvSpPr>
          <p:cNvPr id="8" name="object 8"/>
          <p:cNvSpPr txBox="1"/>
          <p:nvPr/>
        </p:nvSpPr>
        <p:spPr>
          <a:xfrm>
            <a:off x="743204" y="5619272"/>
            <a:ext cx="6282690" cy="3474085"/>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Managing</a:t>
            </a:r>
            <a:r>
              <a:rPr dirty="0" sz="1300" spc="5" b="1">
                <a:latin typeface="Arial"/>
                <a:cs typeface="Arial"/>
              </a:rPr>
              <a:t> </a:t>
            </a:r>
            <a:r>
              <a:rPr dirty="0" sz="1300" spc="10" b="1">
                <a:latin typeface="Arial"/>
                <a:cs typeface="Arial"/>
              </a:rPr>
              <a:t>Triggers</a:t>
            </a:r>
            <a:endParaRPr sz="1300">
              <a:latin typeface="Arial"/>
              <a:cs typeface="Arial"/>
            </a:endParaRPr>
          </a:p>
          <a:p>
            <a:pPr marL="137795" marR="6985">
              <a:lnSpc>
                <a:spcPct val="103099"/>
              </a:lnSpc>
              <a:spcBef>
                <a:spcPts val="265"/>
              </a:spcBef>
            </a:pPr>
            <a:r>
              <a:rPr dirty="0" sz="1300" spc="10">
                <a:latin typeface="Times New Roman"/>
                <a:cs typeface="Times New Roman"/>
              </a:rPr>
              <a:t>To </a:t>
            </a:r>
            <a:r>
              <a:rPr dirty="0" sz="1300" spc="5">
                <a:latin typeface="Times New Roman"/>
                <a:cs typeface="Times New Roman"/>
              </a:rPr>
              <a:t>create</a:t>
            </a:r>
            <a:r>
              <a:rPr dirty="0" sz="1300" spc="15">
                <a:latin typeface="Times New Roman"/>
                <a:cs typeface="Times New Roman"/>
              </a:rPr>
              <a:t> </a:t>
            </a:r>
            <a:r>
              <a:rPr dirty="0" sz="1300" spc="5">
                <a:latin typeface="Times New Roman"/>
                <a:cs typeface="Times New Roman"/>
              </a:rPr>
              <a:t>a</a:t>
            </a:r>
            <a:r>
              <a:rPr dirty="0" sz="1300" spc="20">
                <a:latin typeface="Times New Roman"/>
                <a:cs typeface="Times New Roman"/>
              </a:rPr>
              <a:t> </a:t>
            </a:r>
            <a:r>
              <a:rPr dirty="0" sz="1300" spc="5">
                <a:latin typeface="Times New Roman"/>
                <a:cs typeface="Times New Roman"/>
              </a:rPr>
              <a:t>trigger</a:t>
            </a:r>
            <a:r>
              <a:rPr dirty="0" sz="1300" spc="15">
                <a:latin typeface="Times New Roman"/>
                <a:cs typeface="Times New Roman"/>
              </a:rPr>
              <a:t> </a:t>
            </a:r>
            <a:r>
              <a:rPr dirty="0" sz="1300" spc="5">
                <a:latin typeface="Times New Roman"/>
                <a:cs typeface="Times New Roman"/>
              </a:rPr>
              <a:t>in</a:t>
            </a:r>
            <a:r>
              <a:rPr dirty="0" sz="1300">
                <a:latin typeface="Times New Roman"/>
                <a:cs typeface="Times New Roman"/>
              </a:rPr>
              <a:t> </a:t>
            </a:r>
            <a:r>
              <a:rPr dirty="0" sz="1300" spc="5">
                <a:latin typeface="Times New Roman"/>
                <a:cs typeface="Times New Roman"/>
              </a:rPr>
              <a:t>your</a:t>
            </a:r>
            <a:r>
              <a:rPr dirty="0" sz="1300" spc="10">
                <a:latin typeface="Times New Roman"/>
                <a:cs typeface="Times New Roman"/>
              </a:rPr>
              <a:t> </a:t>
            </a:r>
            <a:r>
              <a:rPr dirty="0" sz="1300" spc="5">
                <a:latin typeface="Times New Roman"/>
                <a:cs typeface="Times New Roman"/>
              </a:rPr>
              <a:t>schema,</a:t>
            </a:r>
            <a:r>
              <a:rPr dirty="0" sz="1300" spc="10">
                <a:latin typeface="Times New Roman"/>
                <a:cs typeface="Times New Roman"/>
              </a:rPr>
              <a:t> you need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TRIGGER</a:t>
            </a:r>
            <a:r>
              <a:rPr dirty="0" sz="1300" spc="-450">
                <a:latin typeface="Courier New"/>
                <a:cs typeface="Courier New"/>
              </a:rPr>
              <a:t> </a:t>
            </a:r>
            <a:r>
              <a:rPr dirty="0" sz="1300" spc="10">
                <a:latin typeface="Times New Roman"/>
                <a:cs typeface="Times New Roman"/>
              </a:rPr>
              <a:t>system</a:t>
            </a:r>
            <a:r>
              <a:rPr dirty="0" sz="1300" spc="15">
                <a:latin typeface="Times New Roman"/>
                <a:cs typeface="Times New Roman"/>
              </a:rPr>
              <a:t> </a:t>
            </a:r>
            <a:r>
              <a:rPr dirty="0" sz="1300" spc="5">
                <a:latin typeface="Times New Roman"/>
                <a:cs typeface="Times New Roman"/>
              </a:rPr>
              <a:t>privilege,</a:t>
            </a:r>
            <a:r>
              <a:rPr dirty="0" sz="1300" spc="10">
                <a:latin typeface="Times New Roman"/>
                <a:cs typeface="Times New Roman"/>
              </a:rPr>
              <a:t> and  you </a:t>
            </a:r>
            <a:r>
              <a:rPr dirty="0" sz="1300" spc="5">
                <a:latin typeface="Times New Roman"/>
                <a:cs typeface="Times New Roman"/>
              </a:rPr>
              <a:t>must </a:t>
            </a:r>
            <a:r>
              <a:rPr dirty="0" sz="1300" spc="10">
                <a:latin typeface="Times New Roman"/>
                <a:cs typeface="Times New Roman"/>
              </a:rPr>
              <a:t>either own </a:t>
            </a:r>
            <a:r>
              <a:rPr dirty="0" sz="1300" spc="5">
                <a:latin typeface="Times New Roman"/>
                <a:cs typeface="Times New Roman"/>
              </a:rPr>
              <a:t>the table specified in the triggering statement, have the </a:t>
            </a:r>
            <a:r>
              <a:rPr dirty="0" sz="1300" spc="15">
                <a:latin typeface="Courier New"/>
                <a:cs typeface="Courier New"/>
              </a:rPr>
              <a:t>ALTER  </a:t>
            </a:r>
            <a:r>
              <a:rPr dirty="0" sz="1300" spc="5">
                <a:latin typeface="Times New Roman"/>
                <a:cs typeface="Times New Roman"/>
              </a:rPr>
              <a:t>privilege</a:t>
            </a:r>
            <a:r>
              <a:rPr dirty="0" sz="1300" spc="10">
                <a:latin typeface="Times New Roman"/>
                <a:cs typeface="Times New Roman"/>
              </a:rPr>
              <a:t> </a:t>
            </a:r>
            <a:r>
              <a:rPr dirty="0" sz="1300" spc="5">
                <a:latin typeface="Times New Roman"/>
                <a:cs typeface="Times New Roman"/>
              </a:rPr>
              <a:t>for</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table</a:t>
            </a:r>
            <a:r>
              <a:rPr dirty="0" sz="1300" spc="25">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triggering</a:t>
            </a:r>
            <a:r>
              <a:rPr dirty="0" sz="1300" spc="10">
                <a:latin typeface="Times New Roman"/>
                <a:cs typeface="Times New Roman"/>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or</a:t>
            </a:r>
            <a:r>
              <a:rPr dirty="0" sz="1300" spc="15">
                <a:latin typeface="Times New Roman"/>
                <a:cs typeface="Times New Roman"/>
              </a:rPr>
              <a:t> </a:t>
            </a:r>
            <a:r>
              <a:rPr dirty="0" sz="1300" spc="5">
                <a:latin typeface="Times New Roman"/>
                <a:cs typeface="Times New Roman"/>
              </a:rPr>
              <a:t>have</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ALTER</a:t>
            </a:r>
            <a:r>
              <a:rPr dirty="0" sz="1300" spc="-440">
                <a:latin typeface="Courier New"/>
                <a:cs typeface="Courier New"/>
              </a:rPr>
              <a:t> </a:t>
            </a:r>
            <a:r>
              <a:rPr dirty="0" sz="1300" spc="15">
                <a:latin typeface="Courier New"/>
                <a:cs typeface="Courier New"/>
              </a:rPr>
              <a:t>ANY</a:t>
            </a:r>
            <a:r>
              <a:rPr dirty="0" sz="1300" spc="-434">
                <a:latin typeface="Courier New"/>
                <a:cs typeface="Courier New"/>
              </a:rPr>
              <a:t> </a:t>
            </a:r>
            <a:r>
              <a:rPr dirty="0" sz="1300" spc="15">
                <a:latin typeface="Courier New"/>
                <a:cs typeface="Courier New"/>
              </a:rPr>
              <a:t>TABLE</a:t>
            </a:r>
            <a:r>
              <a:rPr dirty="0" sz="1300" spc="-445">
                <a:latin typeface="Courier New"/>
                <a:cs typeface="Courier New"/>
              </a:rPr>
              <a:t> </a:t>
            </a:r>
            <a:r>
              <a:rPr dirty="0" sz="1300" spc="5">
                <a:latin typeface="Times New Roman"/>
                <a:cs typeface="Times New Roman"/>
              </a:rPr>
              <a:t>system  privilege. </a:t>
            </a:r>
            <a:r>
              <a:rPr dirty="0" sz="1300" spc="10">
                <a:latin typeface="Times New Roman"/>
                <a:cs typeface="Times New Roman"/>
              </a:rPr>
              <a:t>You </a:t>
            </a:r>
            <a:r>
              <a:rPr dirty="0" sz="1300" spc="5">
                <a:latin typeface="Times New Roman"/>
                <a:cs typeface="Times New Roman"/>
              </a:rPr>
              <a:t>can alter or drop your triggers without any further privileges being</a:t>
            </a:r>
            <a:r>
              <a:rPr dirty="0" sz="1300" spc="150">
                <a:latin typeface="Times New Roman"/>
                <a:cs typeface="Times New Roman"/>
              </a:rPr>
              <a:t> </a:t>
            </a:r>
            <a:r>
              <a:rPr dirty="0" sz="1300" spc="5">
                <a:latin typeface="Times New Roman"/>
                <a:cs typeface="Times New Roman"/>
              </a:rPr>
              <a:t>required.</a:t>
            </a:r>
            <a:endParaRPr sz="1300">
              <a:latin typeface="Times New Roman"/>
              <a:cs typeface="Times New Roman"/>
            </a:endParaRPr>
          </a:p>
          <a:p>
            <a:pPr marL="138430" marR="36830" indent="-635">
              <a:lnSpc>
                <a:spcPct val="106100"/>
              </a:lnSpc>
              <a:spcBef>
                <a:spcPts val="245"/>
              </a:spcBef>
            </a:pPr>
            <a:r>
              <a:rPr dirty="0" sz="1300">
                <a:latin typeface="Times New Roman"/>
                <a:cs typeface="Times New Roman"/>
              </a:rPr>
              <a:t>If </a:t>
            </a:r>
            <a:r>
              <a:rPr dirty="0" sz="1300" spc="5">
                <a:latin typeface="Times New Roman"/>
                <a:cs typeface="Times New Roman"/>
              </a:rPr>
              <a:t>the </a:t>
            </a:r>
            <a:r>
              <a:rPr dirty="0" sz="1300" spc="15">
                <a:latin typeface="Courier New"/>
                <a:cs typeface="Courier New"/>
              </a:rPr>
              <a:t>ANY</a:t>
            </a:r>
            <a:r>
              <a:rPr dirty="0" sz="1300" spc="-360">
                <a:latin typeface="Courier New"/>
                <a:cs typeface="Courier New"/>
              </a:rPr>
              <a:t> </a:t>
            </a:r>
            <a:r>
              <a:rPr dirty="0" sz="1300" spc="10">
                <a:latin typeface="Times New Roman"/>
                <a:cs typeface="Times New Roman"/>
              </a:rPr>
              <a:t>keyword </a:t>
            </a:r>
            <a:r>
              <a:rPr dirty="0" sz="1300" spc="5">
                <a:latin typeface="Times New Roman"/>
                <a:cs typeface="Times New Roman"/>
              </a:rPr>
              <a:t>is used, then </a:t>
            </a:r>
            <a:r>
              <a:rPr dirty="0" sz="1300" spc="10">
                <a:latin typeface="Times New Roman"/>
                <a:cs typeface="Times New Roman"/>
              </a:rPr>
              <a:t>you </a:t>
            </a:r>
            <a:r>
              <a:rPr dirty="0" sz="1300" spc="5">
                <a:latin typeface="Times New Roman"/>
                <a:cs typeface="Times New Roman"/>
              </a:rPr>
              <a:t>can create, alter, or drop your </a:t>
            </a:r>
            <a:r>
              <a:rPr dirty="0" sz="1300" spc="10">
                <a:latin typeface="Times New Roman"/>
                <a:cs typeface="Times New Roman"/>
              </a:rPr>
              <a:t>own </a:t>
            </a:r>
            <a:r>
              <a:rPr dirty="0" sz="1300" spc="5">
                <a:latin typeface="Times New Roman"/>
                <a:cs typeface="Times New Roman"/>
              </a:rPr>
              <a:t>triggers and those  in another </a:t>
            </a:r>
            <a:r>
              <a:rPr dirty="0" sz="1300" spc="10">
                <a:latin typeface="Times New Roman"/>
                <a:cs typeface="Times New Roman"/>
              </a:rPr>
              <a:t>schema </a:t>
            </a:r>
            <a:r>
              <a:rPr dirty="0" sz="1300" spc="5">
                <a:latin typeface="Times New Roman"/>
                <a:cs typeface="Times New Roman"/>
              </a:rPr>
              <a:t>and can be associated with any user’s</a:t>
            </a:r>
            <a:r>
              <a:rPr dirty="0" sz="1300" spc="1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138430" marR="10160">
              <a:lnSpc>
                <a:spcPct val="101400"/>
              </a:lnSpc>
              <a:spcBef>
                <a:spcPts val="400"/>
              </a:spcBef>
            </a:pPr>
            <a:r>
              <a:rPr dirty="0" sz="1300" spc="10">
                <a:latin typeface="Times New Roman"/>
                <a:cs typeface="Times New Roman"/>
              </a:rPr>
              <a:t>You do </a:t>
            </a:r>
            <a:r>
              <a:rPr dirty="0" sz="1300" spc="5">
                <a:latin typeface="Times New Roman"/>
                <a:cs typeface="Times New Roman"/>
              </a:rPr>
              <a:t>not need any privileges to invoke a trigger in your schema. </a:t>
            </a:r>
            <a:r>
              <a:rPr dirty="0" sz="1300" spc="10">
                <a:latin typeface="Times New Roman"/>
                <a:cs typeface="Times New Roman"/>
              </a:rPr>
              <a:t>A </a:t>
            </a:r>
            <a:r>
              <a:rPr dirty="0" sz="1300" spc="5">
                <a:latin typeface="Times New Roman"/>
                <a:cs typeface="Times New Roman"/>
              </a:rPr>
              <a:t>trigger is invoked </a:t>
            </a:r>
            <a:r>
              <a:rPr dirty="0" sz="1300" spc="10">
                <a:latin typeface="Times New Roman"/>
                <a:cs typeface="Times New Roman"/>
              </a:rPr>
              <a:t>by  DML </a:t>
            </a:r>
            <a:r>
              <a:rPr dirty="0" sz="1300" spc="5">
                <a:latin typeface="Times New Roman"/>
                <a:cs typeface="Times New Roman"/>
              </a:rPr>
              <a:t>statements that </a:t>
            </a:r>
            <a:r>
              <a:rPr dirty="0" sz="1300" spc="10">
                <a:latin typeface="Times New Roman"/>
                <a:cs typeface="Times New Roman"/>
              </a:rPr>
              <a:t>you </a:t>
            </a:r>
            <a:r>
              <a:rPr dirty="0" sz="1300" spc="5">
                <a:latin typeface="Times New Roman"/>
                <a:cs typeface="Times New Roman"/>
              </a:rPr>
              <a:t>issue. But if your trigger refers to any </a:t>
            </a:r>
            <a:r>
              <a:rPr dirty="0" sz="1300" spc="10">
                <a:latin typeface="Times New Roman"/>
                <a:cs typeface="Times New Roman"/>
              </a:rPr>
              <a:t>objects </a:t>
            </a:r>
            <a:r>
              <a:rPr dirty="0" sz="1300" spc="5">
                <a:latin typeface="Times New Roman"/>
                <a:cs typeface="Times New Roman"/>
              </a:rPr>
              <a:t>that are not in your  schema, the user creating the trigger must have the </a:t>
            </a:r>
            <a:r>
              <a:rPr dirty="0" sz="1300" spc="15">
                <a:latin typeface="Courier New"/>
                <a:cs typeface="Courier New"/>
              </a:rPr>
              <a:t>EXECUTE </a:t>
            </a:r>
            <a:r>
              <a:rPr dirty="0" sz="1300" spc="5">
                <a:latin typeface="Times New Roman"/>
                <a:cs typeface="Times New Roman"/>
              </a:rPr>
              <a:t>privilege </a:t>
            </a:r>
            <a:r>
              <a:rPr dirty="0" sz="1300" spc="10">
                <a:latin typeface="Times New Roman"/>
                <a:cs typeface="Times New Roman"/>
              </a:rPr>
              <a:t>on </a:t>
            </a:r>
            <a:r>
              <a:rPr dirty="0" sz="1300" spc="5">
                <a:latin typeface="Times New Roman"/>
                <a:cs typeface="Times New Roman"/>
              </a:rPr>
              <a:t>the </a:t>
            </a:r>
            <a:r>
              <a:rPr dirty="0" sz="1300" spc="10">
                <a:latin typeface="Times New Roman"/>
                <a:cs typeface="Times New Roman"/>
              </a:rPr>
              <a:t>referenced  </a:t>
            </a:r>
            <a:r>
              <a:rPr dirty="0" sz="1300" spc="5">
                <a:latin typeface="Times New Roman"/>
                <a:cs typeface="Times New Roman"/>
              </a:rPr>
              <a:t>procedures, functions, or packages, and not through roles. As with </a:t>
            </a:r>
            <a:r>
              <a:rPr dirty="0" sz="1300">
                <a:latin typeface="Times New Roman"/>
                <a:cs typeface="Times New Roman"/>
              </a:rPr>
              <a:t>stored </a:t>
            </a:r>
            <a:r>
              <a:rPr dirty="0" sz="1300" spc="5">
                <a:latin typeface="Times New Roman"/>
                <a:cs typeface="Times New Roman"/>
              </a:rPr>
              <a:t>procedures,  statements in the trigger </a:t>
            </a:r>
            <a:r>
              <a:rPr dirty="0" sz="1300" spc="10">
                <a:latin typeface="Times New Roman"/>
                <a:cs typeface="Times New Roman"/>
              </a:rPr>
              <a:t>body </a:t>
            </a:r>
            <a:r>
              <a:rPr dirty="0" sz="1300" spc="5">
                <a:latin typeface="Times New Roman"/>
                <a:cs typeface="Times New Roman"/>
              </a:rPr>
              <a:t>use the privileges of the trigger owner, not the privileges of  the user executing the operation that fires the</a:t>
            </a:r>
            <a:r>
              <a:rPr dirty="0" sz="1300" spc="25">
                <a:latin typeface="Times New Roman"/>
                <a:cs typeface="Times New Roman"/>
              </a:rPr>
              <a:t> </a:t>
            </a:r>
            <a:r>
              <a:rPr dirty="0" sz="1300" spc="5">
                <a:latin typeface="Times New Roman"/>
                <a:cs typeface="Times New Roman"/>
              </a:rPr>
              <a:t>trigger.</a:t>
            </a:r>
            <a:endParaRPr sz="1300">
              <a:latin typeface="Times New Roman"/>
              <a:cs typeface="Times New Roman"/>
            </a:endParaRPr>
          </a:p>
          <a:p>
            <a:pPr marL="138430" marR="5080">
              <a:lnSpc>
                <a:spcPct val="103800"/>
              </a:lnSpc>
              <a:spcBef>
                <a:spcPts val="284"/>
              </a:spcBef>
            </a:pPr>
            <a:r>
              <a:rPr dirty="0" sz="1300" spc="10">
                <a:latin typeface="Times New Roman"/>
                <a:cs typeface="Times New Roman"/>
              </a:rPr>
              <a:t>To </a:t>
            </a:r>
            <a:r>
              <a:rPr dirty="0" sz="1300" spc="5">
                <a:latin typeface="Times New Roman"/>
                <a:cs typeface="Times New Roman"/>
              </a:rPr>
              <a:t>create a trigger </a:t>
            </a:r>
            <a:r>
              <a:rPr dirty="0" sz="1300" spc="10">
                <a:latin typeface="Times New Roman"/>
                <a:cs typeface="Times New Roman"/>
              </a:rPr>
              <a:t>on </a:t>
            </a:r>
            <a:r>
              <a:rPr dirty="0" sz="1300" spc="10">
                <a:latin typeface="Courier New"/>
                <a:cs typeface="Courier New"/>
              </a:rPr>
              <a:t>DATABASE</a:t>
            </a:r>
            <a:r>
              <a:rPr dirty="0" sz="1300" spc="10">
                <a:latin typeface="Times New Roman"/>
                <a:cs typeface="Times New Roman"/>
              </a:rPr>
              <a:t>, you </a:t>
            </a:r>
            <a:r>
              <a:rPr dirty="0" sz="1300" spc="5">
                <a:latin typeface="Times New Roman"/>
                <a:cs typeface="Times New Roman"/>
              </a:rPr>
              <a:t>must have the </a:t>
            </a:r>
            <a:r>
              <a:rPr dirty="0" sz="1300" spc="15">
                <a:latin typeface="Courier New"/>
                <a:cs typeface="Courier New"/>
              </a:rPr>
              <a:t>ADMINISTER DATABASE  TRIGGER</a:t>
            </a:r>
            <a:r>
              <a:rPr dirty="0" sz="1300" spc="-365">
                <a:latin typeface="Courier New"/>
                <a:cs typeface="Courier New"/>
              </a:rPr>
              <a:t> </a:t>
            </a:r>
            <a:r>
              <a:rPr dirty="0" sz="1300" spc="5">
                <a:latin typeface="Times New Roman"/>
                <a:cs typeface="Times New Roman"/>
              </a:rPr>
              <a:t>privilege. If this privilege is later revoked, then </a:t>
            </a:r>
            <a:r>
              <a:rPr dirty="0" sz="1300" spc="10">
                <a:latin typeface="Times New Roman"/>
                <a:cs typeface="Times New Roman"/>
              </a:rPr>
              <a:t>you can </a:t>
            </a:r>
            <a:r>
              <a:rPr dirty="0" sz="1300" spc="5">
                <a:latin typeface="Times New Roman"/>
                <a:cs typeface="Times New Roman"/>
              </a:rPr>
              <a:t>drop the trigger but </a:t>
            </a:r>
            <a:r>
              <a:rPr dirty="0" sz="1300" spc="10">
                <a:latin typeface="Times New Roman"/>
                <a:cs typeface="Times New Roman"/>
              </a:rPr>
              <a:t>you  </a:t>
            </a:r>
            <a:r>
              <a:rPr dirty="0" sz="1300" spc="5">
                <a:latin typeface="Times New Roman"/>
                <a:cs typeface="Times New Roman"/>
              </a:rPr>
              <a:t>cannot alter</a:t>
            </a:r>
            <a:r>
              <a:rPr dirty="0" sz="1300" spc="-5">
                <a:latin typeface="Times New Roman"/>
                <a:cs typeface="Times New Roman"/>
              </a:rPr>
              <a:t> </a:t>
            </a:r>
            <a:r>
              <a:rPr dirty="0" sz="1300" spc="5">
                <a:latin typeface="Times New Roman"/>
                <a:cs typeface="Times New Roman"/>
              </a:rPr>
              <a:t>it.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107440" marR="1137920">
              <a:lnSpc>
                <a:spcPct val="100000"/>
              </a:lnSpc>
            </a:pPr>
            <a:r>
              <a:rPr dirty="0" sz="2000" spc="-5" b="1">
                <a:latin typeface="Arial"/>
                <a:cs typeface="Arial"/>
              </a:rPr>
              <a:t>Business Application </a:t>
            </a:r>
            <a:r>
              <a:rPr dirty="0" sz="2000" b="1">
                <a:latin typeface="Arial"/>
                <a:cs typeface="Arial"/>
              </a:rPr>
              <a:t>Scenarios for  Implementing</a:t>
            </a:r>
            <a:r>
              <a:rPr dirty="0" sz="2000" spc="-5" b="1">
                <a:latin typeface="Arial"/>
                <a:cs typeface="Arial"/>
              </a:rPr>
              <a:t> Triggers</a:t>
            </a:r>
            <a:endParaRPr sz="2000">
              <a:latin typeface="Arial"/>
              <a:cs typeface="Arial"/>
            </a:endParaRPr>
          </a:p>
          <a:p>
            <a:pPr>
              <a:lnSpc>
                <a:spcPct val="100000"/>
              </a:lnSpc>
              <a:spcBef>
                <a:spcPts val="40"/>
              </a:spcBef>
            </a:pPr>
            <a:endParaRPr sz="2100">
              <a:latin typeface="Arial"/>
              <a:cs typeface="Arial"/>
            </a:endParaRPr>
          </a:p>
          <a:p>
            <a:pPr marL="626745">
              <a:lnSpc>
                <a:spcPct val="100000"/>
              </a:lnSpc>
            </a:pPr>
            <a:r>
              <a:rPr dirty="0" sz="1550" spc="10" b="1">
                <a:latin typeface="Arial"/>
                <a:cs typeface="Arial"/>
              </a:rPr>
              <a:t>You can use triggers</a:t>
            </a:r>
            <a:r>
              <a:rPr dirty="0" sz="1550" spc="5" b="1">
                <a:latin typeface="Arial"/>
                <a:cs typeface="Arial"/>
              </a:rPr>
              <a:t> for:</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Security</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Auditing</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Data</a:t>
            </a:r>
            <a:r>
              <a:rPr dirty="0" sz="1550" b="1">
                <a:latin typeface="Arial"/>
                <a:cs typeface="Arial"/>
              </a:rPr>
              <a:t> </a:t>
            </a:r>
            <a:r>
              <a:rPr dirty="0" sz="1550" spc="5" b="1">
                <a:latin typeface="Arial"/>
                <a:cs typeface="Arial"/>
              </a:rPr>
              <a:t>integrity</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Referential</a:t>
            </a:r>
            <a:r>
              <a:rPr dirty="0" sz="1550" b="1">
                <a:latin typeface="Arial"/>
                <a:cs typeface="Arial"/>
              </a:rPr>
              <a:t> </a:t>
            </a:r>
            <a:r>
              <a:rPr dirty="0" sz="1550" spc="5" b="1">
                <a:latin typeface="Arial"/>
                <a:cs typeface="Arial"/>
              </a:rPr>
              <a:t>integrity</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Table</a:t>
            </a:r>
            <a:r>
              <a:rPr dirty="0" sz="1550" b="1">
                <a:latin typeface="Arial"/>
                <a:cs typeface="Arial"/>
              </a:rPr>
              <a:t> </a:t>
            </a:r>
            <a:r>
              <a:rPr dirty="0" sz="1550" spc="10" b="1">
                <a:latin typeface="Arial"/>
                <a:cs typeface="Arial"/>
              </a:rPr>
              <a:t>replication</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Computing derived data</a:t>
            </a:r>
            <a:r>
              <a:rPr dirty="0" sz="1550" spc="5" b="1">
                <a:latin typeface="Arial"/>
                <a:cs typeface="Arial"/>
              </a:rPr>
              <a:t> </a:t>
            </a:r>
            <a:r>
              <a:rPr dirty="0" sz="1550" spc="10" b="1">
                <a:latin typeface="Arial"/>
                <a:cs typeface="Arial"/>
              </a:rPr>
              <a:t>automatically</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Event</a:t>
            </a:r>
            <a:r>
              <a:rPr dirty="0" sz="1550" b="1">
                <a:latin typeface="Arial"/>
                <a:cs typeface="Arial"/>
              </a:rPr>
              <a:t> </a:t>
            </a:r>
            <a:r>
              <a:rPr dirty="0" sz="1550" spc="10" b="1">
                <a:latin typeface="Arial"/>
                <a:cs typeface="Arial"/>
              </a:rPr>
              <a:t>logging</a:t>
            </a:r>
            <a:endParaRPr sz="1550">
              <a:latin typeface="Arial"/>
              <a:cs typeface="Arial"/>
            </a:endParaRPr>
          </a:p>
          <a:p>
            <a:pPr marL="626745" marR="989965">
              <a:lnSpc>
                <a:spcPct val="101299"/>
              </a:lnSpc>
              <a:spcBef>
                <a:spcPts val="375"/>
              </a:spcBef>
            </a:pPr>
            <a:r>
              <a:rPr dirty="0" sz="1550" spc="10" b="1">
                <a:latin typeface="Arial"/>
                <a:cs typeface="Arial"/>
              </a:rPr>
              <a:t>Note: Appendix </a:t>
            </a:r>
            <a:r>
              <a:rPr dirty="0" sz="1550" spc="15" b="1">
                <a:latin typeface="Arial"/>
                <a:cs typeface="Arial"/>
              </a:rPr>
              <a:t>C </a:t>
            </a:r>
            <a:r>
              <a:rPr dirty="0" sz="1550" spc="10" b="1">
                <a:latin typeface="Arial"/>
                <a:cs typeface="Arial"/>
              </a:rPr>
              <a:t>covers each of these examples </a:t>
            </a:r>
            <a:r>
              <a:rPr dirty="0" sz="1550" spc="5" b="1">
                <a:latin typeface="Arial"/>
                <a:cs typeface="Arial"/>
              </a:rPr>
              <a:t>in  </a:t>
            </a:r>
            <a:r>
              <a:rPr dirty="0" sz="1550" spc="10" b="1">
                <a:latin typeface="Arial"/>
                <a:cs typeface="Arial"/>
              </a:rPr>
              <a:t>more</a:t>
            </a:r>
            <a:r>
              <a:rPr dirty="0" sz="1550" b="1">
                <a:latin typeface="Arial"/>
                <a:cs typeface="Arial"/>
              </a:rPr>
              <a:t> </a:t>
            </a:r>
            <a:r>
              <a:rPr dirty="0" sz="1550" spc="5" b="1">
                <a:latin typeface="Arial"/>
                <a:cs typeface="Arial"/>
              </a:rPr>
              <a:t>detail.</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47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155575"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a:t>
            </a:r>
            <a:endParaRPr sz="800">
              <a:latin typeface="Garuda"/>
              <a:cs typeface="Garuda"/>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13</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63640" cy="72136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Business Application Scenarios for </a:t>
            </a:r>
            <a:r>
              <a:rPr dirty="0" sz="1300" spc="10" b="1">
                <a:latin typeface="Arial"/>
                <a:cs typeface="Arial"/>
              </a:rPr>
              <a:t>Implementing</a:t>
            </a:r>
            <a:r>
              <a:rPr dirty="0" sz="1300" spc="5" b="1">
                <a:latin typeface="Arial"/>
                <a:cs typeface="Arial"/>
              </a:rPr>
              <a:t> </a:t>
            </a:r>
            <a:r>
              <a:rPr dirty="0" sz="1300" spc="10" b="1">
                <a:latin typeface="Arial"/>
                <a:cs typeface="Arial"/>
              </a:rPr>
              <a:t>Triggers</a:t>
            </a:r>
            <a:endParaRPr sz="1300">
              <a:latin typeface="Arial"/>
              <a:cs typeface="Arial"/>
            </a:endParaRPr>
          </a:p>
          <a:p>
            <a:pPr marL="137795" marR="5080">
              <a:lnSpc>
                <a:spcPct val="101099"/>
              </a:lnSpc>
              <a:spcBef>
                <a:spcPts val="370"/>
              </a:spcBef>
            </a:pPr>
            <a:r>
              <a:rPr dirty="0" sz="1300" spc="5">
                <a:latin typeface="Times New Roman"/>
                <a:cs typeface="Times New Roman"/>
              </a:rPr>
              <a:t>Develop database triggers in order to enhance features that cannot otherwise be  </a:t>
            </a:r>
            <a:r>
              <a:rPr dirty="0" sz="1300" spc="10">
                <a:latin typeface="Times New Roman"/>
                <a:cs typeface="Times New Roman"/>
              </a:rPr>
              <a:t>implemented by </a:t>
            </a:r>
            <a:r>
              <a:rPr dirty="0" sz="1300" spc="5">
                <a:latin typeface="Times New Roman"/>
                <a:cs typeface="Times New Roman"/>
              </a:rPr>
              <a:t>the Oracle server or as alternatives to those provided </a:t>
            </a:r>
            <a:r>
              <a:rPr dirty="0" sz="1300" spc="10">
                <a:latin typeface="Times New Roman"/>
                <a:cs typeface="Times New Roman"/>
              </a:rPr>
              <a:t>by </a:t>
            </a:r>
            <a:r>
              <a:rPr dirty="0" sz="1300" spc="5">
                <a:latin typeface="Times New Roman"/>
                <a:cs typeface="Times New Roman"/>
              </a:rPr>
              <a:t>the Oracle</a:t>
            </a:r>
            <a:r>
              <a:rPr dirty="0" sz="1300" spc="90">
                <a:latin typeface="Times New Roman"/>
                <a:cs typeface="Times New Roman"/>
              </a:rPr>
              <a:t> </a:t>
            </a:r>
            <a:r>
              <a:rPr dirty="0" sz="1300" spc="5">
                <a:latin typeface="Times New Roman"/>
                <a:cs typeface="Times New Roman"/>
              </a:rPr>
              <a:t>server.</a:t>
            </a:r>
            <a:endParaRPr sz="1300">
              <a:latin typeface="Times New Roman"/>
              <a:cs typeface="Times New Roman"/>
            </a:endParaRPr>
          </a:p>
        </p:txBody>
      </p:sp>
      <p:graphicFrame>
        <p:nvGraphicFramePr>
          <p:cNvPr id="5" name="object 5"/>
          <p:cNvGraphicFramePr>
            <a:graphicFrameLocks noGrp="1"/>
          </p:cNvGraphicFramePr>
          <p:nvPr/>
        </p:nvGraphicFramePr>
        <p:xfrm>
          <a:off x="908684" y="6328028"/>
          <a:ext cx="6041390" cy="3281679"/>
        </p:xfrm>
        <a:graphic>
          <a:graphicData uri="http://schemas.openxmlformats.org/drawingml/2006/table">
            <a:tbl>
              <a:tblPr firstRow="1" bandRow="1">
                <a:tableStyleId>{2D5ABB26-0587-4C30-8999-92F81FD0307C}</a:tableStyleId>
              </a:tblPr>
              <a:tblGrid>
                <a:gridCol w="1416050"/>
                <a:gridCol w="4620260"/>
              </a:tblGrid>
              <a:tr h="270890">
                <a:tc>
                  <a:txBody>
                    <a:bodyPr/>
                    <a:lstStyle/>
                    <a:p>
                      <a:pPr marL="60960">
                        <a:lnSpc>
                          <a:spcPct val="100000"/>
                        </a:lnSpc>
                        <a:spcBef>
                          <a:spcPts val="70"/>
                        </a:spcBef>
                      </a:pPr>
                      <a:r>
                        <a:rPr dirty="0" sz="1150" spc="15" b="1">
                          <a:latin typeface="Times New Roman"/>
                          <a:cs typeface="Times New Roman"/>
                        </a:rPr>
                        <a:t>Feature</a:t>
                      </a:r>
                      <a:endParaRPr sz="1150">
                        <a:latin typeface="Times New Roman"/>
                        <a:cs typeface="Times New Roman"/>
                      </a:endParaRPr>
                    </a:p>
                  </a:txBody>
                  <a:tcPr marL="0" marR="0" marB="0" marT="88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ct val="100000"/>
                        </a:lnSpc>
                        <a:spcBef>
                          <a:spcPts val="70"/>
                        </a:spcBef>
                      </a:pPr>
                      <a:r>
                        <a:rPr dirty="0" sz="1150" spc="15" b="1">
                          <a:latin typeface="Times New Roman"/>
                          <a:cs typeface="Times New Roman"/>
                        </a:rPr>
                        <a:t>Enhancement</a:t>
                      </a:r>
                      <a:endParaRPr sz="1150">
                        <a:latin typeface="Times New Roman"/>
                        <a:cs typeface="Times New Roman"/>
                      </a:endParaRPr>
                    </a:p>
                  </a:txBody>
                  <a:tcPr marL="0" marR="0" marB="0" marT="88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6056">
                <a:tc>
                  <a:txBody>
                    <a:bodyPr/>
                    <a:lstStyle/>
                    <a:p>
                      <a:pPr marL="31115">
                        <a:lnSpc>
                          <a:spcPct val="100000"/>
                        </a:lnSpc>
                        <a:spcBef>
                          <a:spcPts val="40"/>
                        </a:spcBef>
                      </a:pPr>
                      <a:r>
                        <a:rPr dirty="0" sz="1150" spc="10">
                          <a:latin typeface="Times New Roman"/>
                          <a:cs typeface="Times New Roman"/>
                        </a:rPr>
                        <a:t>Security</a:t>
                      </a:r>
                      <a:endParaRPr sz="1150">
                        <a:latin typeface="Times New Roman"/>
                        <a:cs typeface="Times New Roman"/>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335915" indent="-1270">
                        <a:lnSpc>
                          <a:spcPts val="1460"/>
                        </a:lnSpc>
                        <a:spcBef>
                          <a:spcPts val="25"/>
                        </a:spcBef>
                      </a:pPr>
                      <a:r>
                        <a:rPr dirty="0" sz="1150" spc="20">
                          <a:latin typeface="Times New Roman"/>
                          <a:cs typeface="Times New Roman"/>
                        </a:rPr>
                        <a:t>The </a:t>
                      </a:r>
                      <a:r>
                        <a:rPr dirty="0" sz="1150" spc="15">
                          <a:latin typeface="Times New Roman"/>
                          <a:cs typeface="Times New Roman"/>
                        </a:rPr>
                        <a:t>Oracle </a:t>
                      </a:r>
                      <a:r>
                        <a:rPr dirty="0" sz="1150" spc="10">
                          <a:latin typeface="Times New Roman"/>
                          <a:cs typeface="Times New Roman"/>
                        </a:rPr>
                        <a:t>server allows table </a:t>
                      </a:r>
                      <a:r>
                        <a:rPr dirty="0" sz="1150" spc="15">
                          <a:latin typeface="Times New Roman"/>
                          <a:cs typeface="Times New Roman"/>
                        </a:rPr>
                        <a:t>access </a:t>
                      </a:r>
                      <a:r>
                        <a:rPr dirty="0" sz="1150" spc="10">
                          <a:latin typeface="Times New Roman"/>
                          <a:cs typeface="Times New Roman"/>
                        </a:rPr>
                        <a:t>to </a:t>
                      </a:r>
                      <a:r>
                        <a:rPr dirty="0" sz="1150" spc="15">
                          <a:latin typeface="Times New Roman"/>
                          <a:cs typeface="Times New Roman"/>
                        </a:rPr>
                        <a:t>users or </a:t>
                      </a:r>
                      <a:r>
                        <a:rPr dirty="0" sz="1150" spc="10">
                          <a:latin typeface="Times New Roman"/>
                          <a:cs typeface="Times New Roman"/>
                        </a:rPr>
                        <a:t>roles. </a:t>
                      </a:r>
                      <a:r>
                        <a:rPr dirty="0" sz="1150" spc="15">
                          <a:latin typeface="Times New Roman"/>
                          <a:cs typeface="Times New Roman"/>
                        </a:rPr>
                        <a:t>Triggers allow  </a:t>
                      </a:r>
                      <a:r>
                        <a:rPr dirty="0" sz="1150" spc="10">
                          <a:latin typeface="Times New Roman"/>
                          <a:cs typeface="Times New Roman"/>
                        </a:rPr>
                        <a:t>table </a:t>
                      </a:r>
                      <a:r>
                        <a:rPr dirty="0" sz="1150" spc="15">
                          <a:latin typeface="Times New Roman"/>
                          <a:cs typeface="Times New Roman"/>
                        </a:rPr>
                        <a:t>access according </a:t>
                      </a:r>
                      <a:r>
                        <a:rPr dirty="0" sz="1150" spc="10">
                          <a:latin typeface="Times New Roman"/>
                          <a:cs typeface="Times New Roman"/>
                        </a:rPr>
                        <a:t>to </a:t>
                      </a:r>
                      <a:r>
                        <a:rPr dirty="0" sz="1150" spc="15">
                          <a:latin typeface="Times New Roman"/>
                          <a:cs typeface="Times New Roman"/>
                        </a:rPr>
                        <a:t>data</a:t>
                      </a:r>
                      <a:r>
                        <a:rPr dirty="0" sz="1150" spc="-10">
                          <a:latin typeface="Times New Roman"/>
                          <a:cs typeface="Times New Roman"/>
                        </a:rPr>
                        <a:t> </a:t>
                      </a:r>
                      <a:r>
                        <a:rPr dirty="0" sz="1150" spc="10">
                          <a:latin typeface="Times New Roman"/>
                          <a:cs typeface="Times New Roman"/>
                        </a:rPr>
                        <a:t>values.</a:t>
                      </a:r>
                      <a:endParaRPr sz="115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6057">
                <a:tc>
                  <a:txBody>
                    <a:bodyPr/>
                    <a:lstStyle/>
                    <a:p>
                      <a:pPr marL="31115">
                        <a:lnSpc>
                          <a:spcPct val="100000"/>
                        </a:lnSpc>
                        <a:spcBef>
                          <a:spcPts val="40"/>
                        </a:spcBef>
                      </a:pPr>
                      <a:r>
                        <a:rPr dirty="0" sz="1150" spc="10">
                          <a:latin typeface="Times New Roman"/>
                          <a:cs typeface="Times New Roman"/>
                        </a:rPr>
                        <a:t>Auditing</a:t>
                      </a:r>
                      <a:endParaRPr sz="1150">
                        <a:latin typeface="Times New Roman"/>
                        <a:cs typeface="Times New Roman"/>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200025" indent="-1270">
                        <a:lnSpc>
                          <a:spcPts val="1460"/>
                        </a:lnSpc>
                        <a:spcBef>
                          <a:spcPts val="20"/>
                        </a:spcBef>
                      </a:pPr>
                      <a:r>
                        <a:rPr dirty="0" sz="1150" spc="20">
                          <a:latin typeface="Times New Roman"/>
                          <a:cs typeface="Times New Roman"/>
                        </a:rPr>
                        <a:t>The </a:t>
                      </a:r>
                      <a:r>
                        <a:rPr dirty="0" sz="1150" spc="15">
                          <a:latin typeface="Times New Roman"/>
                          <a:cs typeface="Times New Roman"/>
                        </a:rPr>
                        <a:t>Oracle </a:t>
                      </a:r>
                      <a:r>
                        <a:rPr dirty="0" sz="1150" spc="10">
                          <a:latin typeface="Times New Roman"/>
                          <a:cs typeface="Times New Roman"/>
                        </a:rPr>
                        <a:t>server tracks </a:t>
                      </a:r>
                      <a:r>
                        <a:rPr dirty="0" sz="1150" spc="15">
                          <a:latin typeface="Times New Roman"/>
                          <a:cs typeface="Times New Roman"/>
                        </a:rPr>
                        <a:t>data </a:t>
                      </a:r>
                      <a:r>
                        <a:rPr dirty="0" sz="1150" spc="10">
                          <a:latin typeface="Times New Roman"/>
                          <a:cs typeface="Times New Roman"/>
                        </a:rPr>
                        <a:t>operations </a:t>
                      </a:r>
                      <a:r>
                        <a:rPr dirty="0" sz="1150" spc="15">
                          <a:latin typeface="Times New Roman"/>
                          <a:cs typeface="Times New Roman"/>
                        </a:rPr>
                        <a:t>on </a:t>
                      </a:r>
                      <a:r>
                        <a:rPr dirty="0" sz="1150" spc="10">
                          <a:latin typeface="Times New Roman"/>
                          <a:cs typeface="Times New Roman"/>
                        </a:rPr>
                        <a:t>tables. Triggers </a:t>
                      </a:r>
                      <a:r>
                        <a:rPr dirty="0" sz="1150" spc="15">
                          <a:latin typeface="Times New Roman"/>
                          <a:cs typeface="Times New Roman"/>
                        </a:rPr>
                        <a:t>track </a:t>
                      </a:r>
                      <a:r>
                        <a:rPr dirty="0" sz="1150" spc="10">
                          <a:latin typeface="Times New Roman"/>
                          <a:cs typeface="Times New Roman"/>
                        </a:rPr>
                        <a:t>values  </a:t>
                      </a:r>
                      <a:r>
                        <a:rPr dirty="0" sz="1150" spc="15">
                          <a:latin typeface="Times New Roman"/>
                          <a:cs typeface="Times New Roman"/>
                        </a:rPr>
                        <a:t>for data operations on</a:t>
                      </a:r>
                      <a:r>
                        <a:rPr dirty="0" sz="1150" spc="-20">
                          <a:latin typeface="Times New Roman"/>
                          <a:cs typeface="Times New Roman"/>
                        </a:rPr>
                        <a:t> </a:t>
                      </a:r>
                      <a:r>
                        <a:rPr dirty="0" sz="1150" spc="15">
                          <a:latin typeface="Times New Roman"/>
                          <a:cs typeface="Times New Roman"/>
                        </a:rPr>
                        <a:t>tables.</a:t>
                      </a:r>
                      <a:endParaRPr sz="1150">
                        <a:latin typeface="Times New Roman"/>
                        <a:cs typeface="Times New Roman"/>
                      </a:endParaRPr>
                    </a:p>
                  </a:txBody>
                  <a:tcPr marL="0" marR="0" marB="0" marT="25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6056">
                <a:tc>
                  <a:txBody>
                    <a:bodyPr/>
                    <a:lstStyle/>
                    <a:p>
                      <a:pPr marL="31115">
                        <a:lnSpc>
                          <a:spcPct val="100000"/>
                        </a:lnSpc>
                        <a:spcBef>
                          <a:spcPts val="40"/>
                        </a:spcBef>
                      </a:pPr>
                      <a:r>
                        <a:rPr dirty="0" sz="1150" spc="15">
                          <a:latin typeface="Times New Roman"/>
                          <a:cs typeface="Times New Roman"/>
                        </a:rPr>
                        <a:t>Data</a:t>
                      </a:r>
                      <a:r>
                        <a:rPr dirty="0" sz="1150" spc="10">
                          <a:latin typeface="Times New Roman"/>
                          <a:cs typeface="Times New Roman"/>
                        </a:rPr>
                        <a:t> integrity</a:t>
                      </a:r>
                      <a:endParaRPr sz="1150">
                        <a:latin typeface="Times New Roman"/>
                        <a:cs typeface="Times New Roman"/>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426720" indent="-635">
                        <a:lnSpc>
                          <a:spcPts val="1460"/>
                        </a:lnSpc>
                        <a:spcBef>
                          <a:spcPts val="25"/>
                        </a:spcBef>
                      </a:pPr>
                      <a:r>
                        <a:rPr dirty="0" sz="1150" spc="20">
                          <a:latin typeface="Times New Roman"/>
                          <a:cs typeface="Times New Roman"/>
                        </a:rPr>
                        <a:t>The </a:t>
                      </a:r>
                      <a:r>
                        <a:rPr dirty="0" sz="1150" spc="15">
                          <a:latin typeface="Times New Roman"/>
                          <a:cs typeface="Times New Roman"/>
                        </a:rPr>
                        <a:t>Oracle </a:t>
                      </a:r>
                      <a:r>
                        <a:rPr dirty="0" sz="1150" spc="10">
                          <a:latin typeface="Times New Roman"/>
                          <a:cs typeface="Times New Roman"/>
                        </a:rPr>
                        <a:t>server </a:t>
                      </a:r>
                      <a:r>
                        <a:rPr dirty="0" sz="1150" spc="15">
                          <a:latin typeface="Times New Roman"/>
                          <a:cs typeface="Times New Roman"/>
                        </a:rPr>
                        <a:t>enforces integrity constraints. Triggers </a:t>
                      </a:r>
                      <a:r>
                        <a:rPr dirty="0" sz="1150" spc="10">
                          <a:latin typeface="Times New Roman"/>
                          <a:cs typeface="Times New Roman"/>
                        </a:rPr>
                        <a:t>implement  </a:t>
                      </a:r>
                      <a:r>
                        <a:rPr dirty="0" sz="1150" spc="15">
                          <a:latin typeface="Times New Roman"/>
                          <a:cs typeface="Times New Roman"/>
                        </a:rPr>
                        <a:t>complex </a:t>
                      </a:r>
                      <a:r>
                        <a:rPr dirty="0" sz="1150" spc="10">
                          <a:latin typeface="Times New Roman"/>
                          <a:cs typeface="Times New Roman"/>
                        </a:rPr>
                        <a:t>integrity</a:t>
                      </a:r>
                      <a:r>
                        <a:rPr dirty="0" sz="1150" spc="-10">
                          <a:latin typeface="Times New Roman"/>
                          <a:cs typeface="Times New Roman"/>
                        </a:rPr>
                        <a:t> </a:t>
                      </a:r>
                      <a:r>
                        <a:rPr dirty="0" sz="1150" spc="10">
                          <a:latin typeface="Times New Roman"/>
                          <a:cs typeface="Times New Roman"/>
                        </a:rPr>
                        <a:t>rules.</a:t>
                      </a:r>
                      <a:endParaRPr sz="115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6056">
                <a:tc>
                  <a:txBody>
                    <a:bodyPr/>
                    <a:lstStyle/>
                    <a:p>
                      <a:pPr marL="31115">
                        <a:lnSpc>
                          <a:spcPct val="100000"/>
                        </a:lnSpc>
                        <a:spcBef>
                          <a:spcPts val="45"/>
                        </a:spcBef>
                      </a:pPr>
                      <a:r>
                        <a:rPr dirty="0" sz="1150" spc="10">
                          <a:latin typeface="Times New Roman"/>
                          <a:cs typeface="Times New Roman"/>
                        </a:rPr>
                        <a:t>Referential</a:t>
                      </a:r>
                      <a:r>
                        <a:rPr dirty="0" sz="1150" spc="5">
                          <a:latin typeface="Times New Roman"/>
                          <a:cs typeface="Times New Roman"/>
                        </a:rPr>
                        <a:t> </a:t>
                      </a:r>
                      <a:r>
                        <a:rPr dirty="0" sz="1150" spc="10">
                          <a:latin typeface="Times New Roman"/>
                          <a:cs typeface="Times New Roman"/>
                        </a:rPr>
                        <a:t>integrity</a:t>
                      </a:r>
                      <a:endParaRPr sz="1150">
                        <a:latin typeface="Times New Roman"/>
                        <a:cs typeface="Times New Roman"/>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255270">
                        <a:lnSpc>
                          <a:spcPts val="1460"/>
                        </a:lnSpc>
                        <a:spcBef>
                          <a:spcPts val="25"/>
                        </a:spcBef>
                      </a:pPr>
                      <a:r>
                        <a:rPr dirty="0" sz="1150" spc="20">
                          <a:latin typeface="Times New Roman"/>
                          <a:cs typeface="Times New Roman"/>
                        </a:rPr>
                        <a:t>The </a:t>
                      </a:r>
                      <a:r>
                        <a:rPr dirty="0" sz="1150" spc="15">
                          <a:latin typeface="Times New Roman"/>
                          <a:cs typeface="Times New Roman"/>
                        </a:rPr>
                        <a:t>Oracle </a:t>
                      </a:r>
                      <a:r>
                        <a:rPr dirty="0" sz="1150" spc="10">
                          <a:latin typeface="Times New Roman"/>
                          <a:cs typeface="Times New Roman"/>
                        </a:rPr>
                        <a:t>server </a:t>
                      </a:r>
                      <a:r>
                        <a:rPr dirty="0" sz="1150" spc="15">
                          <a:latin typeface="Times New Roman"/>
                          <a:cs typeface="Times New Roman"/>
                        </a:rPr>
                        <a:t>enforces standard referential </a:t>
                      </a:r>
                      <a:r>
                        <a:rPr dirty="0" sz="1150" spc="10">
                          <a:latin typeface="Times New Roman"/>
                          <a:cs typeface="Times New Roman"/>
                        </a:rPr>
                        <a:t>integrity rules. Triggers  implement </a:t>
                      </a:r>
                      <a:r>
                        <a:rPr dirty="0" sz="1150" spc="15">
                          <a:latin typeface="Times New Roman"/>
                          <a:cs typeface="Times New Roman"/>
                        </a:rPr>
                        <a:t>nonstandard</a:t>
                      </a:r>
                      <a:r>
                        <a:rPr dirty="0" sz="1150" spc="5">
                          <a:latin typeface="Times New Roman"/>
                          <a:cs typeface="Times New Roman"/>
                        </a:rPr>
                        <a:t> </a:t>
                      </a:r>
                      <a:r>
                        <a:rPr dirty="0" sz="1150" spc="10">
                          <a:latin typeface="Times New Roman"/>
                          <a:cs typeface="Times New Roman"/>
                        </a:rPr>
                        <a:t>functionality.</a:t>
                      </a:r>
                      <a:endParaRPr sz="115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6057">
                <a:tc>
                  <a:txBody>
                    <a:bodyPr/>
                    <a:lstStyle/>
                    <a:p>
                      <a:pPr marL="31115">
                        <a:lnSpc>
                          <a:spcPct val="100000"/>
                        </a:lnSpc>
                        <a:spcBef>
                          <a:spcPts val="40"/>
                        </a:spcBef>
                      </a:pPr>
                      <a:r>
                        <a:rPr dirty="0" sz="1150" spc="20">
                          <a:latin typeface="Times New Roman"/>
                          <a:cs typeface="Times New Roman"/>
                        </a:rPr>
                        <a:t>Table</a:t>
                      </a:r>
                      <a:r>
                        <a:rPr dirty="0" sz="1150" spc="5">
                          <a:latin typeface="Times New Roman"/>
                          <a:cs typeface="Times New Roman"/>
                        </a:rPr>
                        <a:t> </a:t>
                      </a:r>
                      <a:r>
                        <a:rPr dirty="0" sz="1150" spc="15">
                          <a:latin typeface="Times New Roman"/>
                          <a:cs typeface="Times New Roman"/>
                        </a:rPr>
                        <a:t>replication</a:t>
                      </a:r>
                      <a:endParaRPr sz="1150">
                        <a:latin typeface="Times New Roman"/>
                        <a:cs typeface="Times New Roman"/>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201930" indent="635">
                        <a:lnSpc>
                          <a:spcPts val="1460"/>
                        </a:lnSpc>
                        <a:spcBef>
                          <a:spcPts val="25"/>
                        </a:spcBef>
                      </a:pPr>
                      <a:r>
                        <a:rPr dirty="0" sz="1150" spc="20">
                          <a:latin typeface="Times New Roman"/>
                          <a:cs typeface="Times New Roman"/>
                        </a:rPr>
                        <a:t>The </a:t>
                      </a:r>
                      <a:r>
                        <a:rPr dirty="0" sz="1150" spc="15">
                          <a:latin typeface="Times New Roman"/>
                          <a:cs typeface="Times New Roman"/>
                        </a:rPr>
                        <a:t>Oracle </a:t>
                      </a:r>
                      <a:r>
                        <a:rPr dirty="0" sz="1150" spc="10">
                          <a:latin typeface="Times New Roman"/>
                          <a:cs typeface="Times New Roman"/>
                        </a:rPr>
                        <a:t>server </a:t>
                      </a:r>
                      <a:r>
                        <a:rPr dirty="0" sz="1150" spc="15">
                          <a:latin typeface="Times New Roman"/>
                          <a:cs typeface="Times New Roman"/>
                        </a:rPr>
                        <a:t>copies tables asynchronously into snapshots. Triggers  copy </a:t>
                      </a:r>
                      <a:r>
                        <a:rPr dirty="0" sz="1150" spc="10">
                          <a:latin typeface="Times New Roman"/>
                          <a:cs typeface="Times New Roman"/>
                        </a:rPr>
                        <a:t>tables </a:t>
                      </a:r>
                      <a:r>
                        <a:rPr dirty="0" sz="1150" spc="15">
                          <a:latin typeface="Times New Roman"/>
                          <a:cs typeface="Times New Roman"/>
                        </a:rPr>
                        <a:t>synchronously </a:t>
                      </a:r>
                      <a:r>
                        <a:rPr dirty="0" sz="1150" spc="10">
                          <a:latin typeface="Times New Roman"/>
                          <a:cs typeface="Times New Roman"/>
                        </a:rPr>
                        <a:t>into</a:t>
                      </a:r>
                      <a:r>
                        <a:rPr dirty="0" sz="1150" spc="-40">
                          <a:latin typeface="Times New Roman"/>
                          <a:cs typeface="Times New Roman"/>
                        </a:rPr>
                        <a:t> </a:t>
                      </a:r>
                      <a:r>
                        <a:rPr dirty="0" sz="1150" spc="10">
                          <a:latin typeface="Times New Roman"/>
                          <a:cs typeface="Times New Roman"/>
                        </a:rPr>
                        <a:t>replicas.</a:t>
                      </a:r>
                      <a:endParaRPr sz="115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6056">
                <a:tc>
                  <a:txBody>
                    <a:bodyPr/>
                    <a:lstStyle/>
                    <a:p>
                      <a:pPr marL="31115">
                        <a:lnSpc>
                          <a:spcPct val="100000"/>
                        </a:lnSpc>
                        <a:spcBef>
                          <a:spcPts val="45"/>
                        </a:spcBef>
                      </a:pPr>
                      <a:r>
                        <a:rPr dirty="0" sz="1150" spc="15">
                          <a:latin typeface="Times New Roman"/>
                          <a:cs typeface="Times New Roman"/>
                        </a:rPr>
                        <a:t>Derived</a:t>
                      </a:r>
                      <a:r>
                        <a:rPr dirty="0" sz="1150" spc="5">
                          <a:latin typeface="Times New Roman"/>
                          <a:cs typeface="Times New Roman"/>
                        </a:rPr>
                        <a:t> </a:t>
                      </a:r>
                      <a:r>
                        <a:rPr dirty="0" sz="1150" spc="10">
                          <a:latin typeface="Times New Roman"/>
                          <a:cs typeface="Times New Roman"/>
                        </a:rPr>
                        <a:t>data</a:t>
                      </a:r>
                      <a:endParaRPr sz="1150">
                        <a:latin typeface="Times New Roman"/>
                        <a:cs typeface="Times New Roman"/>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487680">
                        <a:lnSpc>
                          <a:spcPts val="1460"/>
                        </a:lnSpc>
                        <a:spcBef>
                          <a:spcPts val="25"/>
                        </a:spcBef>
                      </a:pPr>
                      <a:r>
                        <a:rPr dirty="0" sz="1150" spc="20">
                          <a:latin typeface="Times New Roman"/>
                          <a:cs typeface="Times New Roman"/>
                        </a:rPr>
                        <a:t>The </a:t>
                      </a:r>
                      <a:r>
                        <a:rPr dirty="0" sz="1150" spc="15">
                          <a:latin typeface="Times New Roman"/>
                          <a:cs typeface="Times New Roman"/>
                        </a:rPr>
                        <a:t>Oracle </a:t>
                      </a:r>
                      <a:r>
                        <a:rPr dirty="0" sz="1150" spc="10">
                          <a:latin typeface="Times New Roman"/>
                          <a:cs typeface="Times New Roman"/>
                        </a:rPr>
                        <a:t>server </a:t>
                      </a:r>
                      <a:r>
                        <a:rPr dirty="0" sz="1150" spc="15">
                          <a:latin typeface="Times New Roman"/>
                          <a:cs typeface="Times New Roman"/>
                        </a:rPr>
                        <a:t>computes </a:t>
                      </a:r>
                      <a:r>
                        <a:rPr dirty="0" sz="1150" spc="10">
                          <a:latin typeface="Times New Roman"/>
                          <a:cs typeface="Times New Roman"/>
                        </a:rPr>
                        <a:t>derived </a:t>
                      </a:r>
                      <a:r>
                        <a:rPr dirty="0" sz="1150" spc="15">
                          <a:latin typeface="Times New Roman"/>
                          <a:cs typeface="Times New Roman"/>
                        </a:rPr>
                        <a:t>data </a:t>
                      </a:r>
                      <a:r>
                        <a:rPr dirty="0" sz="1150" spc="10">
                          <a:latin typeface="Times New Roman"/>
                          <a:cs typeface="Times New Roman"/>
                        </a:rPr>
                        <a:t>values manually. </a:t>
                      </a:r>
                      <a:r>
                        <a:rPr dirty="0" sz="1150" spc="15">
                          <a:latin typeface="Times New Roman"/>
                          <a:cs typeface="Times New Roman"/>
                        </a:rPr>
                        <a:t>Triggers  compute </a:t>
                      </a:r>
                      <a:r>
                        <a:rPr dirty="0" sz="1150" spc="10">
                          <a:latin typeface="Times New Roman"/>
                          <a:cs typeface="Times New Roman"/>
                        </a:rPr>
                        <a:t>derived </a:t>
                      </a:r>
                      <a:r>
                        <a:rPr dirty="0" sz="1150" spc="15">
                          <a:latin typeface="Times New Roman"/>
                          <a:cs typeface="Times New Roman"/>
                        </a:rPr>
                        <a:t>data </a:t>
                      </a:r>
                      <a:r>
                        <a:rPr dirty="0" sz="1150" spc="10">
                          <a:latin typeface="Times New Roman"/>
                          <a:cs typeface="Times New Roman"/>
                        </a:rPr>
                        <a:t>values automatically.</a:t>
                      </a:r>
                      <a:endParaRPr sz="115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70891">
                <a:tc>
                  <a:txBody>
                    <a:bodyPr/>
                    <a:lstStyle/>
                    <a:p>
                      <a:pPr marL="31115">
                        <a:lnSpc>
                          <a:spcPts val="1360"/>
                        </a:lnSpc>
                        <a:spcBef>
                          <a:spcPts val="40"/>
                        </a:spcBef>
                      </a:pPr>
                      <a:r>
                        <a:rPr dirty="0" sz="1150" spc="10">
                          <a:latin typeface="Times New Roman"/>
                          <a:cs typeface="Times New Roman"/>
                        </a:rPr>
                        <a:t>Event logging</a:t>
                      </a:r>
                      <a:endParaRPr sz="1150">
                        <a:latin typeface="Times New Roman"/>
                        <a:cs typeface="Times New Roman"/>
                      </a:endParaRPr>
                    </a:p>
                    <a:p>
                      <a:pPr>
                        <a:lnSpc>
                          <a:spcPts val="630"/>
                        </a:lnSpc>
                      </a:pPr>
                      <a:r>
                        <a:rPr dirty="0" sz="800" spc="-5">
                          <a:latin typeface="Garuda"/>
                          <a:cs typeface="Garuda"/>
                        </a:rPr>
                        <a:t>velopment</a:t>
                      </a:r>
                      <a:r>
                        <a:rPr dirty="0" sz="800" spc="-75">
                          <a:latin typeface="Garuda"/>
                          <a:cs typeface="Garuda"/>
                        </a:rPr>
                        <a:t> </a:t>
                      </a:r>
                      <a:r>
                        <a:rPr dirty="0" sz="800" spc="-5">
                          <a:latin typeface="Garuda"/>
                          <a:cs typeface="Garuda"/>
                        </a:rPr>
                        <a:t>Program</a:t>
                      </a:r>
                      <a:r>
                        <a:rPr dirty="0" sz="800" spc="-75">
                          <a:latin typeface="Garuda"/>
                          <a:cs typeface="Garuda"/>
                        </a:rPr>
                        <a:t> </a:t>
                      </a:r>
                      <a:r>
                        <a:rPr dirty="0" sz="800">
                          <a:latin typeface="Garuda"/>
                          <a:cs typeface="Garuda"/>
                        </a:rPr>
                        <a:t>(WDP)</a:t>
                      </a:r>
                      <a:r>
                        <a:rPr dirty="0" sz="800" spc="-75">
                          <a:latin typeface="Garuda"/>
                          <a:cs typeface="Garuda"/>
                        </a:rPr>
                        <a:t> </a:t>
                      </a:r>
                      <a:r>
                        <a:rPr dirty="0" sz="800" spc="-5">
                          <a:latin typeface="Garuda"/>
                          <a:cs typeface="Garuda"/>
                        </a:rPr>
                        <a:t>eKit</a:t>
                      </a:r>
                      <a:endParaRPr sz="800">
                        <a:latin typeface="Garuda"/>
                        <a:cs typeface="Garuda"/>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ts val="1360"/>
                        </a:lnSpc>
                        <a:spcBef>
                          <a:spcPts val="40"/>
                        </a:spcBef>
                      </a:pPr>
                      <a:r>
                        <a:rPr dirty="0" sz="1150" spc="20">
                          <a:latin typeface="Times New Roman"/>
                          <a:cs typeface="Times New Roman"/>
                        </a:rPr>
                        <a:t>The </a:t>
                      </a:r>
                      <a:r>
                        <a:rPr dirty="0" sz="1150" spc="15">
                          <a:latin typeface="Times New Roman"/>
                          <a:cs typeface="Times New Roman"/>
                        </a:rPr>
                        <a:t>Oracle </a:t>
                      </a:r>
                      <a:r>
                        <a:rPr dirty="0" sz="1150" spc="10">
                          <a:latin typeface="Times New Roman"/>
                          <a:cs typeface="Times New Roman"/>
                        </a:rPr>
                        <a:t>server logs events </a:t>
                      </a:r>
                      <a:r>
                        <a:rPr dirty="0" sz="1150" spc="15">
                          <a:latin typeface="Times New Roman"/>
                          <a:cs typeface="Times New Roman"/>
                        </a:rPr>
                        <a:t>explicitly. Triggers log </a:t>
                      </a:r>
                      <a:r>
                        <a:rPr dirty="0" sz="1150" spc="10">
                          <a:latin typeface="Times New Roman"/>
                          <a:cs typeface="Times New Roman"/>
                        </a:rPr>
                        <a:t>events</a:t>
                      </a:r>
                      <a:r>
                        <a:rPr dirty="0" sz="1150" spc="-10">
                          <a:latin typeface="Times New Roman"/>
                          <a:cs typeface="Times New Roman"/>
                        </a:rPr>
                        <a:t> </a:t>
                      </a:r>
                      <a:r>
                        <a:rPr dirty="0" sz="1150" spc="15">
                          <a:latin typeface="Times New Roman"/>
                          <a:cs typeface="Times New Roman"/>
                        </a:rPr>
                        <a:t>transparently.</a:t>
                      </a:r>
                      <a:endParaRPr sz="1150">
                        <a:latin typeface="Times New Roman"/>
                        <a:cs typeface="Times New Roman"/>
                      </a:endParaRPr>
                    </a:p>
                    <a:p>
                      <a:pPr marL="13970">
                        <a:lnSpc>
                          <a:spcPts val="630"/>
                        </a:lnSpc>
                      </a:pPr>
                      <a:r>
                        <a:rPr dirty="0" sz="800">
                          <a:latin typeface="Garuda"/>
                          <a:cs typeface="Garuda"/>
                        </a:rPr>
                        <a:t>materials</a:t>
                      </a:r>
                      <a:r>
                        <a:rPr dirty="0" sz="800" spc="-55">
                          <a:latin typeface="Garuda"/>
                          <a:cs typeface="Garuda"/>
                        </a:rPr>
                        <a:t> </a:t>
                      </a:r>
                      <a:r>
                        <a:rPr dirty="0" sz="800" spc="-5">
                          <a:latin typeface="Garuda"/>
                          <a:cs typeface="Garuda"/>
                        </a:rPr>
                        <a:t>are</a:t>
                      </a:r>
                      <a:r>
                        <a:rPr dirty="0" sz="800" spc="-60">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5">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5">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spc="-5" b="1">
                <a:latin typeface="Arial"/>
                <a:cs typeface="Arial"/>
              </a:rPr>
              <a:t>Viewing Trigger</a:t>
            </a:r>
            <a:r>
              <a:rPr dirty="0" sz="2000" b="1">
                <a:latin typeface="Arial"/>
                <a:cs typeface="Arial"/>
              </a:rPr>
              <a:t> </a:t>
            </a:r>
            <a:r>
              <a:rPr dirty="0" sz="2000" spc="-5" b="1">
                <a:latin typeface="Arial"/>
                <a:cs typeface="Arial"/>
              </a:rPr>
              <a:t>Information</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You can view the following trigger</a:t>
            </a:r>
            <a:r>
              <a:rPr dirty="0" sz="1550" spc="-10" b="1">
                <a:latin typeface="Arial"/>
                <a:cs typeface="Arial"/>
              </a:rPr>
              <a:t> </a:t>
            </a:r>
            <a:r>
              <a:rPr dirty="0" sz="1550" spc="10" b="1">
                <a:latin typeface="Arial"/>
                <a:cs typeface="Arial"/>
              </a:rPr>
              <a:t>information:</a:t>
            </a:r>
            <a:endParaRPr sz="1550">
              <a:latin typeface="Arial"/>
              <a:cs typeface="Arial"/>
            </a:endParaRPr>
          </a:p>
          <a:p>
            <a:pPr marL="1035050" marR="1336040" indent="-327025">
              <a:lnSpc>
                <a:spcPct val="107800"/>
              </a:lnSpc>
              <a:spcBef>
                <a:spcPts val="140"/>
              </a:spcBef>
              <a:buClr>
                <a:srgbClr val="FF0000"/>
              </a:buClr>
              <a:buFont typeface="Arial"/>
              <a:buChar char="•"/>
              <a:tabLst>
                <a:tab pos="1035050" algn="l"/>
                <a:tab pos="1035685" algn="l"/>
              </a:tabLst>
            </a:pPr>
            <a:r>
              <a:rPr dirty="0" sz="1550" spc="10" b="1">
                <a:latin typeface="Courier New"/>
                <a:cs typeface="Courier New"/>
              </a:rPr>
              <a:t>USER_OBJECTS</a:t>
            </a:r>
            <a:r>
              <a:rPr dirty="0" sz="1550" spc="-520" b="1">
                <a:latin typeface="Courier New"/>
                <a:cs typeface="Courier New"/>
              </a:rPr>
              <a:t> </a:t>
            </a:r>
            <a:r>
              <a:rPr dirty="0" sz="1550" spc="10" b="1">
                <a:latin typeface="Arial"/>
                <a:cs typeface="Arial"/>
              </a:rPr>
              <a:t>data dictionary view: Object  information</a:t>
            </a:r>
            <a:endParaRPr sz="1550">
              <a:latin typeface="Arial"/>
              <a:cs typeface="Arial"/>
            </a:endParaRPr>
          </a:p>
          <a:p>
            <a:pPr marL="1035050" marR="825500" indent="-327025">
              <a:lnSpc>
                <a:spcPct val="107400"/>
              </a:lnSpc>
              <a:spcBef>
                <a:spcPts val="150"/>
              </a:spcBef>
              <a:buClr>
                <a:srgbClr val="FF0000"/>
              </a:buClr>
              <a:buFont typeface="Arial"/>
              <a:buChar char="•"/>
              <a:tabLst>
                <a:tab pos="1035050" algn="l"/>
                <a:tab pos="1035685" algn="l"/>
              </a:tabLst>
            </a:pPr>
            <a:r>
              <a:rPr dirty="0" sz="1550" spc="10" b="1">
                <a:latin typeface="Courier New"/>
                <a:cs typeface="Courier New"/>
              </a:rPr>
              <a:t>USER_TRIGGERS</a:t>
            </a:r>
            <a:r>
              <a:rPr dirty="0" sz="1550" spc="-520" b="1">
                <a:latin typeface="Courier New"/>
                <a:cs typeface="Courier New"/>
              </a:rPr>
              <a:t> </a:t>
            </a:r>
            <a:r>
              <a:rPr dirty="0" sz="1550" spc="10" b="1">
                <a:latin typeface="Arial"/>
                <a:cs typeface="Arial"/>
              </a:rPr>
              <a:t>data dictionary view: Text of the  trigger</a:t>
            </a:r>
            <a:endParaRPr sz="1550">
              <a:latin typeface="Arial"/>
              <a:cs typeface="Arial"/>
            </a:endParaRPr>
          </a:p>
          <a:p>
            <a:pPr marL="1035050" marR="668020" indent="-327025">
              <a:lnSpc>
                <a:spcPct val="107400"/>
              </a:lnSpc>
              <a:spcBef>
                <a:spcPts val="150"/>
              </a:spcBef>
              <a:buClr>
                <a:srgbClr val="FF0000"/>
              </a:buClr>
              <a:buFont typeface="Arial"/>
              <a:buChar char="•"/>
              <a:tabLst>
                <a:tab pos="1035050" algn="l"/>
                <a:tab pos="1035685" algn="l"/>
              </a:tabLst>
            </a:pPr>
            <a:r>
              <a:rPr dirty="0" sz="1550" spc="10" b="1">
                <a:latin typeface="Courier New"/>
                <a:cs typeface="Courier New"/>
              </a:rPr>
              <a:t>USER_ERRORS</a:t>
            </a:r>
            <a:r>
              <a:rPr dirty="0" sz="1550" spc="-515" b="1">
                <a:latin typeface="Courier New"/>
                <a:cs typeface="Courier New"/>
              </a:rPr>
              <a:t> </a:t>
            </a:r>
            <a:r>
              <a:rPr dirty="0" sz="1550" spc="10" b="1">
                <a:latin typeface="Arial"/>
                <a:cs typeface="Arial"/>
              </a:rPr>
              <a:t>data dictionary view: PL/SQL syntax  errors (compilation errors) of the</a:t>
            </a:r>
            <a:r>
              <a:rPr dirty="0" sz="1550" spc="-10" b="1">
                <a:latin typeface="Arial"/>
                <a:cs typeface="Arial"/>
              </a:rPr>
              <a:t> </a:t>
            </a:r>
            <a:r>
              <a:rPr dirty="0" sz="1550" spc="10" b="1">
                <a:latin typeface="Arial"/>
                <a:cs typeface="Arial"/>
              </a:rPr>
              <a:t>trigger</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18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14</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39510" cy="273177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Viewing </a:t>
            </a:r>
            <a:r>
              <a:rPr dirty="0" sz="1300" spc="5" b="1">
                <a:latin typeface="Arial"/>
                <a:cs typeface="Arial"/>
              </a:rPr>
              <a:t>Trigger</a:t>
            </a:r>
            <a:r>
              <a:rPr dirty="0" sz="1300" spc="-5" b="1">
                <a:latin typeface="Arial"/>
                <a:cs typeface="Arial"/>
              </a:rPr>
              <a:t> </a:t>
            </a:r>
            <a:r>
              <a:rPr dirty="0" sz="1300" spc="5" b="1">
                <a:latin typeface="Arial"/>
                <a:cs typeface="Arial"/>
              </a:rPr>
              <a:t>Information</a:t>
            </a:r>
            <a:endParaRPr sz="1300">
              <a:latin typeface="Arial"/>
              <a:cs typeface="Arial"/>
            </a:endParaRPr>
          </a:p>
          <a:p>
            <a:pPr marL="137795" marR="5080">
              <a:lnSpc>
                <a:spcPct val="101099"/>
              </a:lnSpc>
              <a:spcBef>
                <a:spcPts val="370"/>
              </a:spcBef>
            </a:pPr>
            <a:r>
              <a:rPr dirty="0" sz="1300" spc="10">
                <a:latin typeface="Times New Roman"/>
                <a:cs typeface="Times New Roman"/>
              </a:rPr>
              <a:t>The </a:t>
            </a:r>
            <a:r>
              <a:rPr dirty="0" sz="1300" spc="5">
                <a:latin typeface="Times New Roman"/>
                <a:cs typeface="Times New Roman"/>
              </a:rPr>
              <a:t>slide </a:t>
            </a:r>
            <a:r>
              <a:rPr dirty="0" sz="1300" spc="10">
                <a:latin typeface="Times New Roman"/>
                <a:cs typeface="Times New Roman"/>
              </a:rPr>
              <a:t>shows </a:t>
            </a:r>
            <a:r>
              <a:rPr dirty="0" sz="1300" spc="5">
                <a:latin typeface="Times New Roman"/>
                <a:cs typeface="Times New Roman"/>
              </a:rPr>
              <a:t>the data dictionary views that </a:t>
            </a:r>
            <a:r>
              <a:rPr dirty="0" sz="1300" spc="10">
                <a:latin typeface="Times New Roman"/>
                <a:cs typeface="Times New Roman"/>
              </a:rPr>
              <a:t>you </a:t>
            </a:r>
            <a:r>
              <a:rPr dirty="0" sz="1300" spc="5">
                <a:latin typeface="Times New Roman"/>
                <a:cs typeface="Times New Roman"/>
              </a:rPr>
              <a:t>can access to get information regarding  the triggers.</a:t>
            </a:r>
            <a:endParaRPr sz="1300">
              <a:latin typeface="Times New Roman"/>
              <a:cs typeface="Times New Roman"/>
            </a:endParaRPr>
          </a:p>
          <a:p>
            <a:pPr marL="137795" marR="179070">
              <a:lnSpc>
                <a:spcPct val="106100"/>
              </a:lnSpc>
              <a:spcBef>
                <a:spcPts val="254"/>
              </a:spcBef>
            </a:pPr>
            <a:r>
              <a:rPr dirty="0" sz="1300" spc="10">
                <a:latin typeface="Times New Roman"/>
                <a:cs typeface="Times New Roman"/>
              </a:rPr>
              <a:t>The </a:t>
            </a:r>
            <a:r>
              <a:rPr dirty="0" sz="1300" spc="15">
                <a:latin typeface="Courier New"/>
                <a:cs typeface="Courier New"/>
              </a:rPr>
              <a:t>USER_OBJECTS</a:t>
            </a:r>
            <a:r>
              <a:rPr dirty="0" sz="1300" spc="-355">
                <a:latin typeface="Courier New"/>
                <a:cs typeface="Courier New"/>
              </a:rPr>
              <a:t> </a:t>
            </a:r>
            <a:r>
              <a:rPr dirty="0" sz="1300" spc="5">
                <a:latin typeface="Times New Roman"/>
                <a:cs typeface="Times New Roman"/>
              </a:rPr>
              <a:t>view contains the </a:t>
            </a:r>
            <a:r>
              <a:rPr dirty="0" sz="1300" spc="10">
                <a:latin typeface="Times New Roman"/>
                <a:cs typeface="Times New Roman"/>
              </a:rPr>
              <a:t>name </a:t>
            </a:r>
            <a:r>
              <a:rPr dirty="0" sz="1300" spc="5">
                <a:latin typeface="Times New Roman"/>
                <a:cs typeface="Times New Roman"/>
              </a:rPr>
              <a:t>and status of the trigger and the date and  time </a:t>
            </a:r>
            <a:r>
              <a:rPr dirty="0" sz="1300" spc="10">
                <a:latin typeface="Times New Roman"/>
                <a:cs typeface="Times New Roman"/>
              </a:rPr>
              <a:t>when </a:t>
            </a:r>
            <a:r>
              <a:rPr dirty="0" sz="1300" spc="5">
                <a:latin typeface="Times New Roman"/>
                <a:cs typeface="Times New Roman"/>
              </a:rPr>
              <a:t>the trigger </a:t>
            </a:r>
            <a:r>
              <a:rPr dirty="0" sz="1300" spc="10">
                <a:latin typeface="Times New Roman"/>
                <a:cs typeface="Times New Roman"/>
              </a:rPr>
              <a:t>was </a:t>
            </a:r>
            <a:r>
              <a:rPr dirty="0" sz="1300" spc="5">
                <a:latin typeface="Times New Roman"/>
                <a:cs typeface="Times New Roman"/>
              </a:rPr>
              <a:t>created.</a:t>
            </a:r>
            <a:endParaRPr sz="1300">
              <a:latin typeface="Times New Roman"/>
              <a:cs typeface="Times New Roman"/>
            </a:endParaRPr>
          </a:p>
          <a:p>
            <a:pPr marL="138430" marR="106045" indent="-635">
              <a:lnSpc>
                <a:spcPct val="103800"/>
              </a:lnSpc>
              <a:spcBef>
                <a:spcPts val="280"/>
              </a:spcBef>
            </a:pPr>
            <a:r>
              <a:rPr dirty="0" sz="1300" spc="10">
                <a:latin typeface="Times New Roman"/>
                <a:cs typeface="Times New Roman"/>
              </a:rPr>
              <a:t>The </a:t>
            </a:r>
            <a:r>
              <a:rPr dirty="0" sz="1300" spc="10">
                <a:latin typeface="Courier New"/>
                <a:cs typeface="Courier New"/>
              </a:rPr>
              <a:t>USER_ERRORS</a:t>
            </a:r>
            <a:r>
              <a:rPr dirty="0" sz="1300" spc="-330">
                <a:latin typeface="Courier New"/>
                <a:cs typeface="Courier New"/>
              </a:rPr>
              <a:t> </a:t>
            </a:r>
            <a:r>
              <a:rPr dirty="0" sz="1300" spc="5">
                <a:latin typeface="Times New Roman"/>
                <a:cs typeface="Times New Roman"/>
              </a:rPr>
              <a:t>view contains the details about the compilation errors that occurred  while a trigger </a:t>
            </a:r>
            <a:r>
              <a:rPr dirty="0" sz="1300" spc="10">
                <a:latin typeface="Times New Roman"/>
                <a:cs typeface="Times New Roman"/>
              </a:rPr>
              <a:t>was </a:t>
            </a:r>
            <a:r>
              <a:rPr dirty="0" sz="1300" spc="5">
                <a:latin typeface="Times New Roman"/>
                <a:cs typeface="Times New Roman"/>
              </a:rPr>
              <a:t>compiling. </a:t>
            </a:r>
            <a:r>
              <a:rPr dirty="0" sz="1300" spc="10">
                <a:latin typeface="Times New Roman"/>
                <a:cs typeface="Times New Roman"/>
              </a:rPr>
              <a:t>The </a:t>
            </a:r>
            <a:r>
              <a:rPr dirty="0" sz="1300" spc="5">
                <a:latin typeface="Times New Roman"/>
                <a:cs typeface="Times New Roman"/>
              </a:rPr>
              <a:t>contents of these views are similar to those for  subprograms.</a:t>
            </a:r>
            <a:endParaRPr sz="1300">
              <a:latin typeface="Times New Roman"/>
              <a:cs typeface="Times New Roman"/>
            </a:endParaRPr>
          </a:p>
          <a:p>
            <a:pPr marL="138430" marR="264160" indent="-635">
              <a:lnSpc>
                <a:spcPct val="106500"/>
              </a:lnSpc>
              <a:spcBef>
                <a:spcPts val="240"/>
              </a:spcBef>
            </a:pPr>
            <a:r>
              <a:rPr dirty="0" sz="1300" spc="10">
                <a:latin typeface="Times New Roman"/>
                <a:cs typeface="Times New Roman"/>
              </a:rPr>
              <a:t>The </a:t>
            </a:r>
            <a:r>
              <a:rPr dirty="0" sz="1300" spc="15">
                <a:latin typeface="Courier New"/>
                <a:cs typeface="Courier New"/>
              </a:rPr>
              <a:t>USER_TRIGGERS</a:t>
            </a:r>
            <a:r>
              <a:rPr dirty="0" sz="1300" spc="-330">
                <a:latin typeface="Courier New"/>
                <a:cs typeface="Courier New"/>
              </a:rPr>
              <a:t> </a:t>
            </a:r>
            <a:r>
              <a:rPr dirty="0" sz="1300" spc="5">
                <a:latin typeface="Times New Roman"/>
                <a:cs typeface="Times New Roman"/>
              </a:rPr>
              <a:t>view contains details such as name, type, triggering event, the  table </a:t>
            </a:r>
            <a:r>
              <a:rPr dirty="0" sz="1300" spc="10">
                <a:latin typeface="Times New Roman"/>
                <a:cs typeface="Times New Roman"/>
              </a:rPr>
              <a:t>on </a:t>
            </a:r>
            <a:r>
              <a:rPr dirty="0" sz="1300" spc="5">
                <a:latin typeface="Times New Roman"/>
                <a:cs typeface="Times New Roman"/>
              </a:rPr>
              <a:t>which the trigger is created, and the </a:t>
            </a:r>
            <a:r>
              <a:rPr dirty="0" sz="1300" spc="10">
                <a:latin typeface="Times New Roman"/>
                <a:cs typeface="Times New Roman"/>
              </a:rPr>
              <a:t>body </a:t>
            </a:r>
            <a:r>
              <a:rPr dirty="0" sz="1300" spc="5">
                <a:latin typeface="Times New Roman"/>
                <a:cs typeface="Times New Roman"/>
              </a:rPr>
              <a:t>of the</a:t>
            </a:r>
            <a:r>
              <a:rPr dirty="0" sz="1300" spc="30">
                <a:latin typeface="Times New Roman"/>
                <a:cs typeface="Times New Roman"/>
              </a:rPr>
              <a:t> </a:t>
            </a:r>
            <a:r>
              <a:rPr dirty="0" sz="1300" spc="5">
                <a:latin typeface="Times New Roman"/>
                <a:cs typeface="Times New Roman"/>
              </a:rPr>
              <a:t>trigger.</a:t>
            </a:r>
            <a:endParaRPr sz="1300">
              <a:latin typeface="Times New Roman"/>
              <a:cs typeface="Times New Roman"/>
            </a:endParaRPr>
          </a:p>
          <a:p>
            <a:pPr marL="138430" marR="37465" indent="-635">
              <a:lnSpc>
                <a:spcPct val="106500"/>
              </a:lnSpc>
              <a:spcBef>
                <a:spcPts val="244"/>
              </a:spcBef>
            </a:pPr>
            <a:r>
              <a:rPr dirty="0" sz="1300" spc="10">
                <a:latin typeface="Times New Roman"/>
                <a:cs typeface="Times New Roman"/>
              </a:rPr>
              <a:t>The </a:t>
            </a:r>
            <a:r>
              <a:rPr dirty="0" sz="1300" spc="15">
                <a:latin typeface="Courier New"/>
                <a:cs typeface="Courier New"/>
              </a:rPr>
              <a:t>SELECT</a:t>
            </a:r>
            <a:r>
              <a:rPr dirty="0" sz="1300" spc="-440">
                <a:latin typeface="Courier New"/>
                <a:cs typeface="Courier New"/>
              </a:rPr>
              <a:t> </a:t>
            </a:r>
            <a:r>
              <a:rPr dirty="0" sz="1300" spc="15">
                <a:latin typeface="Courier New"/>
                <a:cs typeface="Courier New"/>
              </a:rPr>
              <a:t>Username</a:t>
            </a:r>
            <a:r>
              <a:rPr dirty="0" sz="1300" spc="-445">
                <a:latin typeface="Courier New"/>
                <a:cs typeface="Courier New"/>
              </a:rPr>
              <a:t> </a:t>
            </a:r>
            <a:r>
              <a:rPr dirty="0" sz="1300" spc="15">
                <a:latin typeface="Courier New"/>
                <a:cs typeface="Courier New"/>
              </a:rPr>
              <a:t>FROM</a:t>
            </a:r>
            <a:r>
              <a:rPr dirty="0" sz="1300" spc="25">
                <a:latin typeface="Courier New"/>
                <a:cs typeface="Courier New"/>
              </a:rPr>
              <a:t> </a:t>
            </a:r>
            <a:r>
              <a:rPr dirty="0" sz="1300" spc="15">
                <a:latin typeface="Courier New"/>
                <a:cs typeface="Courier New"/>
              </a:rPr>
              <a:t>USER_USERS;</a:t>
            </a:r>
            <a:r>
              <a:rPr dirty="0" sz="1300" spc="-450">
                <a:latin typeface="Courier New"/>
                <a:cs typeface="Courier New"/>
              </a:rPr>
              <a:t> </a:t>
            </a:r>
            <a:r>
              <a:rPr dirty="0" sz="1300" spc="5">
                <a:latin typeface="Times New Roman"/>
                <a:cs typeface="Times New Roman"/>
              </a:rPr>
              <a:t>statement gives</a:t>
            </a:r>
            <a:r>
              <a:rPr dirty="0" sz="1300" spc="10">
                <a:latin typeface="Times New Roman"/>
                <a:cs typeface="Times New Roman"/>
              </a:rPr>
              <a:t> </a:t>
            </a:r>
            <a:r>
              <a:rPr dirty="0" sz="1300" spc="5">
                <a:latin typeface="Times New Roman"/>
                <a:cs typeface="Times New Roman"/>
              </a:rPr>
              <a:t>the </a:t>
            </a:r>
            <a:r>
              <a:rPr dirty="0" sz="1300" spc="10">
                <a:latin typeface="Times New Roman"/>
                <a:cs typeface="Times New Roman"/>
              </a:rPr>
              <a:t>name </a:t>
            </a:r>
            <a:r>
              <a:rPr dirty="0" sz="1300" spc="5">
                <a:latin typeface="Times New Roman"/>
                <a:cs typeface="Times New Roman"/>
              </a:rPr>
              <a:t>of the</a:t>
            </a:r>
            <a:r>
              <a:rPr dirty="0" sz="1300" spc="10">
                <a:latin typeface="Times New Roman"/>
                <a:cs typeface="Times New Roman"/>
              </a:rPr>
              <a:t> owner  </a:t>
            </a:r>
            <a:r>
              <a:rPr dirty="0" sz="1300" spc="5">
                <a:latin typeface="Times New Roman"/>
                <a:cs typeface="Times New Roman"/>
              </a:rPr>
              <a:t>of the trigger, not the </a:t>
            </a:r>
            <a:r>
              <a:rPr dirty="0" sz="1300" spc="10">
                <a:latin typeface="Times New Roman"/>
                <a:cs typeface="Times New Roman"/>
              </a:rPr>
              <a:t>name </a:t>
            </a:r>
            <a:r>
              <a:rPr dirty="0" sz="1300" spc="5">
                <a:latin typeface="Times New Roman"/>
                <a:cs typeface="Times New Roman"/>
              </a:rPr>
              <a:t>of the user </a:t>
            </a:r>
            <a:r>
              <a:rPr dirty="0" sz="1300" spc="10">
                <a:latin typeface="Times New Roman"/>
                <a:cs typeface="Times New Roman"/>
              </a:rPr>
              <a:t>who </a:t>
            </a:r>
            <a:r>
              <a:rPr dirty="0" sz="1300" spc="5">
                <a:latin typeface="Times New Roman"/>
                <a:cs typeface="Times New Roman"/>
              </a:rPr>
              <a:t>is updating the table.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15</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6" name="object 6"/>
          <p:cNvGraphicFramePr>
            <a:graphicFrameLocks noGrp="1"/>
          </p:cNvGraphicFramePr>
          <p:nvPr/>
        </p:nvGraphicFramePr>
        <p:xfrm>
          <a:off x="1313307" y="1458849"/>
          <a:ext cx="5152390" cy="3176270"/>
        </p:xfrm>
        <a:graphic>
          <a:graphicData uri="http://schemas.openxmlformats.org/drawingml/2006/table">
            <a:tbl>
              <a:tblPr firstRow="1" bandRow="1">
                <a:tableStyleId>{2D5ABB26-0587-4C30-8999-92F81FD0307C}</a:tableStyleId>
              </a:tblPr>
              <a:tblGrid>
                <a:gridCol w="1862455"/>
                <a:gridCol w="3259454"/>
              </a:tblGrid>
              <a:tr h="294132">
                <a:tc>
                  <a:txBody>
                    <a:bodyPr/>
                    <a:lstStyle/>
                    <a:p>
                      <a:pPr marL="74930">
                        <a:lnSpc>
                          <a:spcPct val="100000"/>
                        </a:lnSpc>
                        <a:spcBef>
                          <a:spcPts val="535"/>
                        </a:spcBef>
                      </a:pPr>
                      <a:r>
                        <a:rPr dirty="0" sz="1300" spc="-15" b="1">
                          <a:latin typeface="Arial"/>
                          <a:cs typeface="Arial"/>
                        </a:rPr>
                        <a:t>Column</a:t>
                      </a:r>
                      <a:endParaRPr sz="1300">
                        <a:latin typeface="Arial"/>
                        <a:cs typeface="Arial"/>
                      </a:endParaRPr>
                    </a:p>
                  </a:txBody>
                  <a:tcPr marL="0" marR="0" marB="0" marT="6794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76200">
                        <a:lnSpc>
                          <a:spcPct val="100000"/>
                        </a:lnSpc>
                        <a:spcBef>
                          <a:spcPts val="535"/>
                        </a:spcBef>
                      </a:pPr>
                      <a:r>
                        <a:rPr dirty="0" sz="1300" spc="-15" b="1">
                          <a:latin typeface="Arial"/>
                          <a:cs typeface="Arial"/>
                        </a:rPr>
                        <a:t>Column</a:t>
                      </a:r>
                      <a:r>
                        <a:rPr dirty="0" sz="1300" spc="-10" b="1">
                          <a:latin typeface="Arial"/>
                          <a:cs typeface="Arial"/>
                        </a:rPr>
                        <a:t> Description</a:t>
                      </a:r>
                      <a:endParaRPr sz="1300">
                        <a:latin typeface="Arial"/>
                        <a:cs typeface="Arial"/>
                      </a:endParaRPr>
                    </a:p>
                  </a:txBody>
                  <a:tcPr marL="0" marR="0" marB="0" marT="6794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371855">
                <a:tc>
                  <a:txBody>
                    <a:bodyPr/>
                    <a:lstStyle/>
                    <a:p>
                      <a:pPr marL="74930">
                        <a:lnSpc>
                          <a:spcPct val="100000"/>
                        </a:lnSpc>
                        <a:spcBef>
                          <a:spcPts val="869"/>
                        </a:spcBef>
                      </a:pPr>
                      <a:r>
                        <a:rPr dirty="0" sz="1300" spc="-15" b="1">
                          <a:latin typeface="Courier New"/>
                          <a:cs typeface="Courier New"/>
                        </a:rPr>
                        <a:t>TRIGGER_NAME</a:t>
                      </a:r>
                      <a:endParaRPr sz="1300">
                        <a:latin typeface="Courier New"/>
                        <a:cs typeface="Courier New"/>
                      </a:endParaRPr>
                    </a:p>
                  </a:txBody>
                  <a:tcPr marL="0" marR="0" marB="0" marT="110489">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76200">
                        <a:lnSpc>
                          <a:spcPct val="100000"/>
                        </a:lnSpc>
                        <a:spcBef>
                          <a:spcPts val="1010"/>
                        </a:spcBef>
                      </a:pPr>
                      <a:r>
                        <a:rPr dirty="0" sz="1300" spc="-15" b="1">
                          <a:latin typeface="Arial"/>
                          <a:cs typeface="Arial"/>
                        </a:rPr>
                        <a:t>Name </a:t>
                      </a:r>
                      <a:r>
                        <a:rPr dirty="0" sz="1300" spc="-10" b="1">
                          <a:latin typeface="Arial"/>
                          <a:cs typeface="Arial"/>
                        </a:rPr>
                        <a:t>of the trigger</a:t>
                      </a:r>
                      <a:endParaRPr sz="1300">
                        <a:latin typeface="Arial"/>
                        <a:cs typeface="Arial"/>
                      </a:endParaRPr>
                    </a:p>
                  </a:txBody>
                  <a:tcPr marL="0" marR="0" marB="0" marT="12827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371094">
                <a:tc>
                  <a:txBody>
                    <a:bodyPr/>
                    <a:lstStyle/>
                    <a:p>
                      <a:pPr marL="74930">
                        <a:lnSpc>
                          <a:spcPct val="100000"/>
                        </a:lnSpc>
                        <a:spcBef>
                          <a:spcPts val="735"/>
                        </a:spcBef>
                      </a:pPr>
                      <a:r>
                        <a:rPr dirty="0" sz="1300" spc="-15" b="1">
                          <a:latin typeface="Courier New"/>
                          <a:cs typeface="Courier New"/>
                        </a:rPr>
                        <a:t>TRIGGER_TYPE</a:t>
                      </a:r>
                      <a:endParaRPr sz="1300">
                        <a:latin typeface="Courier New"/>
                        <a:cs typeface="Courier New"/>
                      </a:endParaRPr>
                    </a:p>
                  </a:txBody>
                  <a:tcPr marL="0" marR="0" marB="0" marT="9334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a:lnSpc>
                          <a:spcPct val="100000"/>
                        </a:lnSpc>
                        <a:spcBef>
                          <a:spcPts val="770"/>
                        </a:spcBef>
                      </a:pPr>
                      <a:r>
                        <a:rPr dirty="0" sz="1300" spc="-10" b="1">
                          <a:latin typeface="Arial"/>
                          <a:cs typeface="Arial"/>
                        </a:rPr>
                        <a:t>The </a:t>
                      </a:r>
                      <a:r>
                        <a:rPr dirty="0" sz="1300" spc="-15" b="1">
                          <a:latin typeface="Arial"/>
                          <a:cs typeface="Arial"/>
                        </a:rPr>
                        <a:t>type </a:t>
                      </a:r>
                      <a:r>
                        <a:rPr dirty="0" sz="1300" spc="-10" b="1">
                          <a:latin typeface="Arial"/>
                          <a:cs typeface="Arial"/>
                        </a:rPr>
                        <a:t>is </a:t>
                      </a:r>
                      <a:r>
                        <a:rPr dirty="0" sz="1300" spc="-15" b="1">
                          <a:latin typeface="Courier New"/>
                          <a:cs typeface="Courier New"/>
                        </a:rPr>
                        <a:t>BEFORE</a:t>
                      </a:r>
                      <a:r>
                        <a:rPr dirty="0" sz="1300" spc="-15" b="1">
                          <a:latin typeface="Arial"/>
                          <a:cs typeface="Arial"/>
                        </a:rPr>
                        <a:t>, </a:t>
                      </a:r>
                      <a:r>
                        <a:rPr dirty="0" sz="1300" spc="-15" b="1">
                          <a:latin typeface="Courier New"/>
                          <a:cs typeface="Courier New"/>
                        </a:rPr>
                        <a:t>AFTER</a:t>
                      </a:r>
                      <a:r>
                        <a:rPr dirty="0" sz="1300" spc="-15" b="1">
                          <a:latin typeface="Arial"/>
                          <a:cs typeface="Arial"/>
                        </a:rPr>
                        <a:t>, </a:t>
                      </a:r>
                      <a:r>
                        <a:rPr dirty="0" sz="1300" spc="-15" b="1">
                          <a:latin typeface="Courier New"/>
                          <a:cs typeface="Courier New"/>
                        </a:rPr>
                        <a:t>INSTEAD</a:t>
                      </a:r>
                      <a:r>
                        <a:rPr dirty="0" sz="1300" spc="-420" b="1">
                          <a:latin typeface="Courier New"/>
                          <a:cs typeface="Courier New"/>
                        </a:rPr>
                        <a:t> </a:t>
                      </a:r>
                      <a:r>
                        <a:rPr dirty="0" sz="1300" spc="-15" b="1">
                          <a:latin typeface="Courier New"/>
                          <a:cs typeface="Courier New"/>
                        </a:rPr>
                        <a:t>OF</a:t>
                      </a:r>
                      <a:endParaRPr sz="1300">
                        <a:latin typeface="Courier New"/>
                        <a:cs typeface="Courier New"/>
                      </a:endParaRPr>
                    </a:p>
                  </a:txBody>
                  <a:tcPr marL="0" marR="0" marB="0" marT="977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2711">
                <a:tc>
                  <a:txBody>
                    <a:bodyPr/>
                    <a:lstStyle/>
                    <a:p>
                      <a:pPr marL="74930">
                        <a:lnSpc>
                          <a:spcPct val="100000"/>
                        </a:lnSpc>
                        <a:spcBef>
                          <a:spcPts val="600"/>
                        </a:spcBef>
                      </a:pPr>
                      <a:r>
                        <a:rPr dirty="0" sz="1300" spc="-20" b="1">
                          <a:latin typeface="Courier New"/>
                          <a:cs typeface="Courier New"/>
                        </a:rPr>
                        <a:t>TRIGGERING_EVENT</a:t>
                      </a:r>
                      <a:endParaRPr sz="1300">
                        <a:latin typeface="Courier New"/>
                        <a:cs typeface="Courier New"/>
                      </a:endParaRPr>
                    </a:p>
                  </a:txBody>
                  <a:tcPr marL="0" marR="0" marB="0" marT="7620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740"/>
                        </a:spcBef>
                      </a:pPr>
                      <a:r>
                        <a:rPr dirty="0" sz="1300" spc="-10" b="1">
                          <a:latin typeface="Arial"/>
                          <a:cs typeface="Arial"/>
                        </a:rPr>
                        <a:t>The </a:t>
                      </a:r>
                      <a:r>
                        <a:rPr dirty="0" sz="1300" spc="-15" b="1">
                          <a:latin typeface="Arial"/>
                          <a:cs typeface="Arial"/>
                        </a:rPr>
                        <a:t>DML </a:t>
                      </a:r>
                      <a:r>
                        <a:rPr dirty="0" sz="1300" spc="-10" b="1">
                          <a:latin typeface="Arial"/>
                          <a:cs typeface="Arial"/>
                        </a:rPr>
                        <a:t>operation firing the</a:t>
                      </a:r>
                      <a:r>
                        <a:rPr dirty="0" sz="1300" spc="-15" b="1">
                          <a:latin typeface="Arial"/>
                          <a:cs typeface="Arial"/>
                        </a:rPr>
                        <a:t> </a:t>
                      </a:r>
                      <a:r>
                        <a:rPr dirty="0" sz="1300" spc="-10" b="1">
                          <a:latin typeface="Arial"/>
                          <a:cs typeface="Arial"/>
                        </a:rPr>
                        <a:t>trigger</a:t>
                      </a:r>
                      <a:endParaRPr sz="1300">
                        <a:latin typeface="Arial"/>
                        <a:cs typeface="Arial"/>
                      </a:endParaRPr>
                    </a:p>
                  </a:txBody>
                  <a:tcPr marL="0" marR="0" marB="0" marT="9398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1950">
                <a:tc>
                  <a:txBody>
                    <a:bodyPr/>
                    <a:lstStyle/>
                    <a:p>
                      <a:pPr marL="74930">
                        <a:lnSpc>
                          <a:spcPct val="100000"/>
                        </a:lnSpc>
                        <a:spcBef>
                          <a:spcPts val="535"/>
                        </a:spcBef>
                      </a:pPr>
                      <a:r>
                        <a:rPr dirty="0" sz="1300" spc="-20" b="1">
                          <a:latin typeface="Courier New"/>
                          <a:cs typeface="Courier New"/>
                        </a:rPr>
                        <a:t>TABLE_NAME</a:t>
                      </a:r>
                      <a:endParaRPr sz="1300">
                        <a:latin typeface="Courier New"/>
                        <a:cs typeface="Courier New"/>
                      </a:endParaRPr>
                    </a:p>
                  </a:txBody>
                  <a:tcPr marL="0" marR="0" marB="0" marT="6794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675"/>
                        </a:spcBef>
                      </a:pPr>
                      <a:r>
                        <a:rPr dirty="0" sz="1300" spc="-15" b="1">
                          <a:latin typeface="Arial"/>
                          <a:cs typeface="Arial"/>
                        </a:rPr>
                        <a:t>Name </a:t>
                      </a:r>
                      <a:r>
                        <a:rPr dirty="0" sz="1300" spc="-10" b="1">
                          <a:latin typeface="Arial"/>
                          <a:cs typeface="Arial"/>
                        </a:rPr>
                        <a:t>of the database</a:t>
                      </a:r>
                      <a:r>
                        <a:rPr dirty="0" sz="1300" spc="5" b="1">
                          <a:latin typeface="Arial"/>
                          <a:cs typeface="Arial"/>
                        </a:rPr>
                        <a:t> </a:t>
                      </a:r>
                      <a:r>
                        <a:rPr dirty="0" sz="1300" spc="-10" b="1">
                          <a:latin typeface="Arial"/>
                          <a:cs typeface="Arial"/>
                        </a:rPr>
                        <a:t>table</a:t>
                      </a:r>
                      <a:endParaRPr sz="1300">
                        <a:latin typeface="Arial"/>
                        <a:cs typeface="Arial"/>
                      </a:endParaRPr>
                    </a:p>
                  </a:txBody>
                  <a:tcPr marL="0" marR="0" marB="0" marT="857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55092">
                <a:tc>
                  <a:txBody>
                    <a:bodyPr/>
                    <a:lstStyle/>
                    <a:p>
                      <a:pPr marL="74930">
                        <a:lnSpc>
                          <a:spcPct val="100000"/>
                        </a:lnSpc>
                        <a:spcBef>
                          <a:spcPts val="470"/>
                        </a:spcBef>
                      </a:pPr>
                      <a:r>
                        <a:rPr dirty="0" sz="1300" spc="-20" b="1">
                          <a:latin typeface="Courier New"/>
                          <a:cs typeface="Courier New"/>
                        </a:rPr>
                        <a:t>REFERENCING_NAMES</a:t>
                      </a:r>
                      <a:endParaRPr sz="1300">
                        <a:latin typeface="Courier New"/>
                        <a:cs typeface="Courier New"/>
                      </a:endParaRPr>
                    </a:p>
                  </a:txBody>
                  <a:tcPr marL="0" marR="0" marB="0" marT="596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505"/>
                        </a:spcBef>
                      </a:pPr>
                      <a:r>
                        <a:rPr dirty="0" sz="1300" spc="-15" b="1">
                          <a:latin typeface="Arial"/>
                          <a:cs typeface="Arial"/>
                        </a:rPr>
                        <a:t>Name </a:t>
                      </a:r>
                      <a:r>
                        <a:rPr dirty="0" sz="1300" spc="-10" b="1">
                          <a:latin typeface="Arial"/>
                          <a:cs typeface="Arial"/>
                        </a:rPr>
                        <a:t>used for </a:t>
                      </a:r>
                      <a:r>
                        <a:rPr dirty="0" sz="1300" spc="-10" b="1">
                          <a:latin typeface="Courier New"/>
                          <a:cs typeface="Courier New"/>
                        </a:rPr>
                        <a:t>:OLD</a:t>
                      </a:r>
                      <a:r>
                        <a:rPr dirty="0" sz="1300" spc="-430" b="1">
                          <a:latin typeface="Courier New"/>
                          <a:cs typeface="Courier New"/>
                        </a:rPr>
                        <a:t> </a:t>
                      </a:r>
                      <a:r>
                        <a:rPr dirty="0" sz="1300" spc="-10" b="1">
                          <a:latin typeface="Arial"/>
                          <a:cs typeface="Arial"/>
                        </a:rPr>
                        <a:t>and </a:t>
                      </a:r>
                      <a:r>
                        <a:rPr dirty="0" sz="1300" spc="-20" b="1">
                          <a:latin typeface="Courier New"/>
                          <a:cs typeface="Courier New"/>
                        </a:rPr>
                        <a:t>:NEW</a:t>
                      </a:r>
                      <a:endParaRPr sz="1300">
                        <a:latin typeface="Courier New"/>
                        <a:cs typeface="Courier New"/>
                      </a:endParaRPr>
                    </a:p>
                  </a:txBody>
                  <a:tcPr marL="0" marR="0" marB="0" marT="6413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5760">
                <a:tc>
                  <a:txBody>
                    <a:bodyPr/>
                    <a:lstStyle/>
                    <a:p>
                      <a:pPr marL="74930">
                        <a:lnSpc>
                          <a:spcPct val="100000"/>
                        </a:lnSpc>
                        <a:spcBef>
                          <a:spcPts val="465"/>
                        </a:spcBef>
                      </a:pPr>
                      <a:r>
                        <a:rPr dirty="0" sz="1300" spc="-20" b="1">
                          <a:latin typeface="Courier New"/>
                          <a:cs typeface="Courier New"/>
                        </a:rPr>
                        <a:t>WHEN_CLAUSE</a:t>
                      </a:r>
                      <a:endParaRPr sz="1300">
                        <a:latin typeface="Courier New"/>
                        <a:cs typeface="Courier New"/>
                      </a:endParaRPr>
                    </a:p>
                  </a:txBody>
                  <a:tcPr marL="0" marR="0" marB="0" marT="590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500"/>
                        </a:spcBef>
                      </a:pPr>
                      <a:r>
                        <a:rPr dirty="0" sz="1300" spc="-10" b="1">
                          <a:latin typeface="Arial"/>
                          <a:cs typeface="Arial"/>
                        </a:rPr>
                        <a:t>The </a:t>
                      </a:r>
                      <a:r>
                        <a:rPr dirty="0" sz="1300" spc="-20" b="1">
                          <a:latin typeface="Courier New"/>
                          <a:cs typeface="Courier New"/>
                        </a:rPr>
                        <a:t>when_clause</a:t>
                      </a:r>
                      <a:r>
                        <a:rPr dirty="0" sz="1300" spc="-440" b="1">
                          <a:latin typeface="Courier New"/>
                          <a:cs typeface="Courier New"/>
                        </a:rPr>
                        <a:t> </a:t>
                      </a:r>
                      <a:r>
                        <a:rPr dirty="0" sz="1300" spc="-10" b="1">
                          <a:latin typeface="Arial"/>
                          <a:cs typeface="Arial"/>
                        </a:rPr>
                        <a:t>used</a:t>
                      </a:r>
                      <a:endParaRPr sz="1300">
                        <a:latin typeface="Arial"/>
                        <a:cs typeface="Arial"/>
                      </a:endParaRPr>
                    </a:p>
                  </a:txBody>
                  <a:tcPr marL="0" marR="0" marB="0" marT="6350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40613">
                <a:tc>
                  <a:txBody>
                    <a:bodyPr/>
                    <a:lstStyle/>
                    <a:p>
                      <a:pPr marL="74930">
                        <a:lnSpc>
                          <a:spcPct val="100000"/>
                        </a:lnSpc>
                        <a:spcBef>
                          <a:spcPts val="375"/>
                        </a:spcBef>
                      </a:pPr>
                      <a:r>
                        <a:rPr dirty="0" sz="1300" spc="-15" b="1">
                          <a:latin typeface="Courier New"/>
                          <a:cs typeface="Courier New"/>
                        </a:rPr>
                        <a:t>STATUS</a:t>
                      </a:r>
                      <a:endParaRPr sz="1300">
                        <a:latin typeface="Courier New"/>
                        <a:cs typeface="Courier New"/>
                      </a:endParaRPr>
                    </a:p>
                  </a:txBody>
                  <a:tcPr marL="0" marR="0" marB="0" marT="476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509"/>
                        </a:spcBef>
                      </a:pPr>
                      <a:r>
                        <a:rPr dirty="0" sz="1300" spc="-10" b="1">
                          <a:latin typeface="Arial"/>
                          <a:cs typeface="Arial"/>
                        </a:rPr>
                        <a:t>The status of the</a:t>
                      </a:r>
                      <a:r>
                        <a:rPr dirty="0" sz="1300" spc="-5" b="1">
                          <a:latin typeface="Arial"/>
                          <a:cs typeface="Arial"/>
                        </a:rPr>
                        <a:t> </a:t>
                      </a:r>
                      <a:r>
                        <a:rPr dirty="0" sz="1300" spc="-10" b="1">
                          <a:latin typeface="Arial"/>
                          <a:cs typeface="Arial"/>
                        </a:rPr>
                        <a:t>trigger</a:t>
                      </a:r>
                      <a:endParaRPr sz="1300">
                        <a:latin typeface="Arial"/>
                        <a:cs typeface="Arial"/>
                      </a:endParaRPr>
                    </a:p>
                  </a:txBody>
                  <a:tcPr marL="0" marR="0" marB="0" marT="6476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32231">
                <a:tc>
                  <a:txBody>
                    <a:bodyPr/>
                    <a:lstStyle/>
                    <a:p>
                      <a:pPr marL="74930">
                        <a:lnSpc>
                          <a:spcPct val="100000"/>
                        </a:lnSpc>
                        <a:spcBef>
                          <a:spcPts val="480"/>
                        </a:spcBef>
                      </a:pPr>
                      <a:r>
                        <a:rPr dirty="0" sz="1300" spc="-15" b="1">
                          <a:latin typeface="Courier New"/>
                          <a:cs typeface="Courier New"/>
                        </a:rPr>
                        <a:t>TRIGGER_BODY</a:t>
                      </a:r>
                      <a:endParaRPr sz="1300">
                        <a:latin typeface="Courier New"/>
                        <a:cs typeface="Courier New"/>
                      </a:endParaRPr>
                    </a:p>
                  </a:txBody>
                  <a:tcPr marL="0" marR="0" marB="0" marT="6096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620"/>
                        </a:spcBef>
                      </a:pPr>
                      <a:r>
                        <a:rPr dirty="0" sz="1300" spc="-10" b="1">
                          <a:latin typeface="Arial"/>
                          <a:cs typeface="Arial"/>
                        </a:rPr>
                        <a:t>The action to</a:t>
                      </a:r>
                      <a:r>
                        <a:rPr dirty="0" sz="1300" spc="-20" b="1">
                          <a:latin typeface="Arial"/>
                          <a:cs typeface="Arial"/>
                        </a:rPr>
                        <a:t> </a:t>
                      </a:r>
                      <a:r>
                        <a:rPr dirty="0" sz="1300" spc="-10" b="1">
                          <a:latin typeface="Arial"/>
                          <a:cs typeface="Arial"/>
                        </a:rPr>
                        <a:t>take</a:t>
                      </a:r>
                      <a:endParaRPr sz="1300">
                        <a:latin typeface="Arial"/>
                        <a:cs typeface="Arial"/>
                      </a:endParaRPr>
                    </a:p>
                  </a:txBody>
                  <a:tcPr marL="0" marR="0" marB="0" marT="787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7" name="object 7"/>
          <p:cNvSpPr txBox="1"/>
          <p:nvPr/>
        </p:nvSpPr>
        <p:spPr>
          <a:xfrm>
            <a:off x="2477516" y="855218"/>
            <a:ext cx="2781300"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Using</a:t>
            </a:r>
            <a:r>
              <a:rPr dirty="0" sz="2000" spc="-50" b="1">
                <a:latin typeface="Arial"/>
                <a:cs typeface="Arial"/>
              </a:rPr>
              <a:t> </a:t>
            </a:r>
            <a:r>
              <a:rPr dirty="0" sz="2000" spc="-5" b="1">
                <a:latin typeface="Courier New"/>
                <a:cs typeface="Courier New"/>
              </a:rPr>
              <a:t>USER_TRIGGERS</a:t>
            </a:r>
            <a:endParaRPr sz="2000">
              <a:latin typeface="Courier New"/>
              <a:cs typeface="Courier New"/>
            </a:endParaRPr>
          </a:p>
        </p:txBody>
      </p:sp>
      <p:sp>
        <p:nvSpPr>
          <p:cNvPr id="8" name="object 8"/>
          <p:cNvSpPr txBox="1"/>
          <p:nvPr/>
        </p:nvSpPr>
        <p:spPr>
          <a:xfrm>
            <a:off x="1261875" y="4715510"/>
            <a:ext cx="1848485" cy="222250"/>
          </a:xfrm>
          <a:prstGeom prst="rect">
            <a:avLst/>
          </a:prstGeom>
        </p:spPr>
        <p:txBody>
          <a:bodyPr wrap="square" lIns="0" tIns="11430" rIns="0" bIns="0" rtlCol="0" vert="horz">
            <a:spAutoFit/>
          </a:bodyPr>
          <a:lstStyle/>
          <a:p>
            <a:pPr marL="38100">
              <a:lnSpc>
                <a:spcPct val="100000"/>
              </a:lnSpc>
              <a:spcBef>
                <a:spcPts val="90"/>
              </a:spcBef>
            </a:pPr>
            <a:r>
              <a:rPr dirty="0" baseline="12820" sz="1950" spc="-7" b="1">
                <a:latin typeface="Arial"/>
                <a:cs typeface="Arial"/>
              </a:rPr>
              <a:t>* </a:t>
            </a:r>
            <a:r>
              <a:rPr dirty="0" sz="1300" spc="-15" b="1">
                <a:latin typeface="Arial"/>
                <a:cs typeface="Arial"/>
              </a:rPr>
              <a:t>Abridged column</a:t>
            </a:r>
            <a:r>
              <a:rPr dirty="0" sz="1300" spc="-85" b="1">
                <a:latin typeface="Arial"/>
                <a:cs typeface="Arial"/>
              </a:rPr>
              <a:t> </a:t>
            </a:r>
            <a:r>
              <a:rPr dirty="0" sz="1300" spc="-10" b="1">
                <a:latin typeface="Arial"/>
                <a:cs typeface="Arial"/>
              </a:rPr>
              <a:t>list</a:t>
            </a:r>
            <a:endParaRPr sz="1300">
              <a:latin typeface="Arial"/>
              <a:cs typeface="Arial"/>
            </a:endParaRPr>
          </a:p>
        </p:txBody>
      </p:sp>
      <p:sp>
        <p:nvSpPr>
          <p:cNvPr id="9" name="object 9"/>
          <p:cNvSpPr txBox="1"/>
          <p:nvPr/>
        </p:nvSpPr>
        <p:spPr>
          <a:xfrm>
            <a:off x="743204" y="5581919"/>
            <a:ext cx="6144260" cy="939800"/>
          </a:xfrm>
          <a:prstGeom prst="rect">
            <a:avLst/>
          </a:prstGeom>
        </p:spPr>
        <p:txBody>
          <a:bodyPr wrap="square" lIns="0" tIns="74930" rIns="0" bIns="0" rtlCol="0" vert="horz">
            <a:spAutoFit/>
          </a:bodyPr>
          <a:lstStyle/>
          <a:p>
            <a:pPr marL="12700">
              <a:lnSpc>
                <a:spcPct val="100000"/>
              </a:lnSpc>
              <a:spcBef>
                <a:spcPts val="590"/>
              </a:spcBef>
            </a:pPr>
            <a:r>
              <a:rPr dirty="0" sz="1300" spc="10" b="1">
                <a:latin typeface="Arial"/>
                <a:cs typeface="Arial"/>
              </a:rPr>
              <a:t>Using</a:t>
            </a:r>
            <a:r>
              <a:rPr dirty="0" sz="1300" spc="5" b="1">
                <a:latin typeface="Arial"/>
                <a:cs typeface="Arial"/>
              </a:rPr>
              <a:t> </a:t>
            </a:r>
            <a:r>
              <a:rPr dirty="0" sz="1300" spc="15" b="1">
                <a:latin typeface="Courier New"/>
                <a:cs typeface="Courier New"/>
              </a:rPr>
              <a:t>USER_TRIGGERS</a:t>
            </a:r>
            <a:endParaRPr sz="1300">
              <a:latin typeface="Courier New"/>
              <a:cs typeface="Courier New"/>
            </a:endParaRPr>
          </a:p>
          <a:p>
            <a:pPr marL="138430" marR="5080">
              <a:lnSpc>
                <a:spcPct val="98800"/>
              </a:lnSpc>
              <a:spcBef>
                <a:spcPts val="520"/>
              </a:spcBef>
            </a:pPr>
            <a:r>
              <a:rPr dirty="0" sz="1300" spc="5">
                <a:latin typeface="Times New Roman"/>
                <a:cs typeface="Times New Roman"/>
              </a:rPr>
              <a:t>If the source file is unavailable, then </a:t>
            </a:r>
            <a:r>
              <a:rPr dirty="0" sz="1300" spc="10">
                <a:latin typeface="Times New Roman"/>
                <a:cs typeface="Times New Roman"/>
              </a:rPr>
              <a:t>you can </a:t>
            </a:r>
            <a:r>
              <a:rPr dirty="0" sz="1300" spc="5">
                <a:latin typeface="Times New Roman"/>
                <a:cs typeface="Times New Roman"/>
              </a:rPr>
              <a:t>use </a:t>
            </a:r>
            <a:r>
              <a:rPr dirty="0" sz="1300" spc="5" i="1">
                <a:latin typeface="Times New Roman"/>
                <a:cs typeface="Times New Roman"/>
              </a:rPr>
              <a:t>i</a:t>
            </a:r>
            <a:r>
              <a:rPr dirty="0" sz="1300" spc="5">
                <a:latin typeface="Times New Roman"/>
                <a:cs typeface="Times New Roman"/>
              </a:rPr>
              <a:t>SQL*Plus to regenerate it from  </a:t>
            </a:r>
            <a:r>
              <a:rPr dirty="0" sz="1300" spc="15">
                <a:latin typeface="Courier New"/>
                <a:cs typeface="Courier New"/>
              </a:rPr>
              <a:t>USER_TRIGGERS</a:t>
            </a:r>
            <a:r>
              <a:rPr dirty="0" sz="1300" spc="15">
                <a:latin typeface="Times New Roman"/>
                <a:cs typeface="Times New Roman"/>
              </a:rPr>
              <a:t>. </a:t>
            </a:r>
            <a:r>
              <a:rPr dirty="0" sz="1300" spc="10">
                <a:latin typeface="Times New Roman"/>
                <a:cs typeface="Times New Roman"/>
              </a:rPr>
              <a:t>You </a:t>
            </a:r>
            <a:r>
              <a:rPr dirty="0" sz="1300" spc="5">
                <a:latin typeface="Times New Roman"/>
                <a:cs typeface="Times New Roman"/>
              </a:rPr>
              <a:t>can also examine the </a:t>
            </a:r>
            <a:r>
              <a:rPr dirty="0" sz="1300" spc="15">
                <a:latin typeface="Courier New"/>
                <a:cs typeface="Courier New"/>
              </a:rPr>
              <a:t>ALL_TRIGGERS </a:t>
            </a:r>
            <a:r>
              <a:rPr dirty="0" sz="1300" spc="5">
                <a:latin typeface="Times New Roman"/>
                <a:cs typeface="Times New Roman"/>
              </a:rPr>
              <a:t>and </a:t>
            </a:r>
            <a:r>
              <a:rPr dirty="0" sz="1300" spc="15">
                <a:latin typeface="Courier New"/>
                <a:cs typeface="Courier New"/>
              </a:rPr>
              <a:t>DBA_TRIGGERS  </a:t>
            </a:r>
            <a:r>
              <a:rPr dirty="0" sz="1300" spc="5">
                <a:latin typeface="Times New Roman"/>
                <a:cs typeface="Times New Roman"/>
              </a:rPr>
              <a:t>views, </a:t>
            </a:r>
            <a:r>
              <a:rPr dirty="0" sz="1300" spc="10">
                <a:latin typeface="Times New Roman"/>
                <a:cs typeface="Times New Roman"/>
              </a:rPr>
              <a:t>each </a:t>
            </a:r>
            <a:r>
              <a:rPr dirty="0" sz="1300" spc="5">
                <a:latin typeface="Times New Roman"/>
                <a:cs typeface="Times New Roman"/>
              </a:rPr>
              <a:t>of which contains the additional </a:t>
            </a:r>
            <a:r>
              <a:rPr dirty="0" sz="1300" spc="10">
                <a:latin typeface="Times New Roman"/>
                <a:cs typeface="Times New Roman"/>
              </a:rPr>
              <a:t>column </a:t>
            </a:r>
            <a:r>
              <a:rPr dirty="0" sz="1300" spc="10">
                <a:latin typeface="Courier New"/>
                <a:cs typeface="Courier New"/>
              </a:rPr>
              <a:t>OWNER</a:t>
            </a:r>
            <a:r>
              <a:rPr dirty="0" sz="1300" spc="10">
                <a:latin typeface="Times New Roman"/>
                <a:cs typeface="Times New Roman"/>
              </a:rPr>
              <a:t>, </a:t>
            </a:r>
            <a:r>
              <a:rPr dirty="0" sz="1300" spc="5">
                <a:latin typeface="Times New Roman"/>
                <a:cs typeface="Times New Roman"/>
              </a:rPr>
              <a:t>for the </a:t>
            </a:r>
            <a:r>
              <a:rPr dirty="0" sz="1300" spc="10">
                <a:latin typeface="Times New Roman"/>
                <a:cs typeface="Times New Roman"/>
              </a:rPr>
              <a:t>owner </a:t>
            </a:r>
            <a:r>
              <a:rPr dirty="0" sz="1300" spc="5">
                <a:latin typeface="Times New Roman"/>
                <a:cs typeface="Times New Roman"/>
              </a:rPr>
              <a:t>of the</a:t>
            </a:r>
            <a:r>
              <a:rPr dirty="0" sz="1300" spc="114">
                <a:latin typeface="Times New Roman"/>
                <a:cs typeface="Times New Roman"/>
              </a:rPr>
              <a:t> </a:t>
            </a:r>
            <a:r>
              <a:rPr dirty="0" sz="1300" spc="5">
                <a:latin typeface="Times New Roman"/>
                <a:cs typeface="Times New Roman"/>
              </a:rPr>
              <a:t>object.</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25880" y="1865376"/>
            <a:ext cx="5160010" cy="999490"/>
          </a:xfrm>
          <a:prstGeom prst="rect">
            <a:avLst/>
          </a:prstGeom>
          <a:solidFill>
            <a:srgbClr val="CCCCCC"/>
          </a:solidFill>
          <a:ln w="20574">
            <a:solidFill>
              <a:srgbClr val="000000"/>
            </a:solidFill>
          </a:ln>
        </p:spPr>
        <p:txBody>
          <a:bodyPr wrap="square" lIns="0" tIns="44450" rIns="0" bIns="0" rtlCol="0" vert="horz">
            <a:spAutoFit/>
          </a:bodyPr>
          <a:lstStyle/>
          <a:p>
            <a:pPr marL="932815" indent="-858519">
              <a:lnSpc>
                <a:spcPts val="1390"/>
              </a:lnSpc>
              <a:spcBef>
                <a:spcPts val="350"/>
              </a:spcBef>
            </a:pPr>
            <a:r>
              <a:rPr dirty="0" sz="1300" spc="-15" b="1">
                <a:latin typeface="Courier New"/>
                <a:cs typeface="Courier New"/>
              </a:rPr>
              <a:t>SELECT </a:t>
            </a:r>
            <a:r>
              <a:rPr dirty="0" sz="1300" spc="-20" b="1">
                <a:latin typeface="Courier New"/>
                <a:cs typeface="Courier New"/>
              </a:rPr>
              <a:t>trigger_name, </a:t>
            </a:r>
            <a:r>
              <a:rPr dirty="0" sz="1300" spc="-15" b="1">
                <a:latin typeface="Courier New"/>
                <a:cs typeface="Courier New"/>
              </a:rPr>
              <a:t>trigger_type, </a:t>
            </a:r>
            <a:r>
              <a:rPr dirty="0" sz="1300" spc="-20" b="1">
                <a:latin typeface="Courier New"/>
                <a:cs typeface="Courier New"/>
              </a:rPr>
              <a:t>triggering_event,  table_name, referencing_names,</a:t>
            </a:r>
            <a:endParaRPr sz="1300">
              <a:latin typeface="Courier New"/>
              <a:cs typeface="Courier New"/>
            </a:endParaRPr>
          </a:p>
          <a:p>
            <a:pPr marL="932815" marR="30480">
              <a:lnSpc>
                <a:spcPts val="1295"/>
              </a:lnSpc>
            </a:pPr>
            <a:r>
              <a:rPr dirty="0" sz="1300" spc="-15" b="1">
                <a:latin typeface="Courier New"/>
                <a:cs typeface="Courier New"/>
              </a:rPr>
              <a:t>status,</a:t>
            </a:r>
            <a:r>
              <a:rPr dirty="0" sz="1300" spc="-25" b="1">
                <a:latin typeface="Courier New"/>
                <a:cs typeface="Courier New"/>
              </a:rPr>
              <a:t> </a:t>
            </a:r>
            <a:r>
              <a:rPr dirty="0" sz="1300" spc="-20" b="1">
                <a:latin typeface="Courier New"/>
                <a:cs typeface="Courier New"/>
              </a:rPr>
              <a:t>trigger_body</a:t>
            </a:r>
            <a:endParaRPr sz="1300">
              <a:latin typeface="Courier New"/>
              <a:cs typeface="Courier New"/>
            </a:endParaRPr>
          </a:p>
          <a:p>
            <a:pPr marL="74930" marR="30480">
              <a:lnSpc>
                <a:spcPts val="1395"/>
              </a:lnSpc>
              <a:tabLst>
                <a:tab pos="758190" algn="l"/>
              </a:tabLst>
            </a:pPr>
            <a:r>
              <a:rPr dirty="0" sz="1300" spc="-15" b="1">
                <a:latin typeface="Courier New"/>
                <a:cs typeface="Courier New"/>
              </a:rPr>
              <a:t>FROM	</a:t>
            </a:r>
            <a:r>
              <a:rPr dirty="0" sz="1300" spc="-20" b="1">
                <a:latin typeface="Courier New"/>
                <a:cs typeface="Courier New"/>
              </a:rPr>
              <a:t>user_triggers</a:t>
            </a:r>
            <a:endParaRPr sz="1300">
              <a:latin typeface="Courier New"/>
              <a:cs typeface="Courier New"/>
            </a:endParaRPr>
          </a:p>
          <a:p>
            <a:pPr marL="74930" marR="30480">
              <a:lnSpc>
                <a:spcPts val="1475"/>
              </a:lnSpc>
              <a:tabLst>
                <a:tab pos="758190" algn="l"/>
              </a:tabLst>
            </a:pPr>
            <a:r>
              <a:rPr dirty="0" sz="1300" spc="-15" b="1">
                <a:latin typeface="Courier New"/>
                <a:cs typeface="Courier New"/>
              </a:rPr>
              <a:t>WHERE	</a:t>
            </a:r>
            <a:r>
              <a:rPr dirty="0" sz="1300" spc="-20" b="1">
                <a:latin typeface="Courier New"/>
                <a:cs typeface="Courier New"/>
              </a:rPr>
              <a:t>trigger_name </a:t>
            </a:r>
            <a:r>
              <a:rPr dirty="0" sz="1300" spc="-10" b="1">
                <a:latin typeface="Courier New"/>
                <a:cs typeface="Courier New"/>
              </a:rPr>
              <a:t>=</a:t>
            </a:r>
            <a:r>
              <a:rPr dirty="0" sz="1300" spc="-15" b="1">
                <a:latin typeface="Courier New"/>
                <a:cs typeface="Courier New"/>
              </a:rPr>
              <a:t> </a:t>
            </a:r>
            <a:r>
              <a:rPr dirty="0" sz="1300" spc="-20" b="1">
                <a:latin typeface="Courier New"/>
                <a:cs typeface="Courier New"/>
              </a:rPr>
              <a:t>'RESTRICT_SALARY';</a:t>
            </a:r>
            <a:endParaRPr sz="1300">
              <a:latin typeface="Courier New"/>
              <a:cs typeface="Courier New"/>
            </a:endParaRPr>
          </a:p>
        </p:txBody>
      </p:sp>
      <p:sp>
        <p:nvSpPr>
          <p:cNvPr id="4" name="object 4"/>
          <p:cNvSpPr/>
          <p:nvPr/>
        </p:nvSpPr>
        <p:spPr>
          <a:xfrm>
            <a:off x="1288668" y="3029045"/>
            <a:ext cx="5195824" cy="650747"/>
          </a:xfrm>
          <a:prstGeom prst="rect">
            <a:avLst/>
          </a:prstGeom>
          <a:blipFill>
            <a:blip r:embed="rId3" cstate="print"/>
            <a:stretch>
              <a:fillRect/>
            </a:stretch>
          </a:blipFill>
        </p:spPr>
        <p:txBody>
          <a:bodyPr wrap="square" lIns="0" tIns="0" rIns="0" bIns="0" rtlCol="0"/>
          <a:lstStyle/>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b="1">
                <a:latin typeface="Arial"/>
                <a:cs typeface="Arial"/>
              </a:rPr>
              <a:t>Listing the </a:t>
            </a:r>
            <a:r>
              <a:rPr dirty="0" sz="2000" spc="-5" b="1">
                <a:latin typeface="Arial"/>
                <a:cs typeface="Arial"/>
              </a:rPr>
              <a:t>Code </a:t>
            </a:r>
            <a:r>
              <a:rPr dirty="0" sz="2000" b="1">
                <a:latin typeface="Arial"/>
                <a:cs typeface="Arial"/>
              </a:rPr>
              <a:t>of</a:t>
            </a:r>
            <a:r>
              <a:rPr dirty="0" sz="2000" spc="-5" b="1">
                <a:latin typeface="Arial"/>
                <a:cs typeface="Arial"/>
              </a:rPr>
              <a:t> </a:t>
            </a:r>
            <a:r>
              <a:rPr dirty="0" sz="2000" b="1">
                <a:latin typeface="Arial"/>
                <a:cs typeface="Arial"/>
              </a:rPr>
              <a:t>Triggers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16</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43204" y="5619272"/>
            <a:ext cx="5635625" cy="70167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Example</a:t>
            </a:r>
            <a:endParaRPr sz="1300">
              <a:latin typeface="Arial"/>
              <a:cs typeface="Arial"/>
            </a:endParaRPr>
          </a:p>
          <a:p>
            <a:pPr marL="137795">
              <a:lnSpc>
                <a:spcPct val="100000"/>
              </a:lnSpc>
              <a:spcBef>
                <a:spcPts val="315"/>
              </a:spcBef>
            </a:pPr>
            <a:r>
              <a:rPr dirty="0" sz="1300" spc="5">
                <a:latin typeface="Times New Roman"/>
                <a:cs typeface="Times New Roman"/>
              </a:rPr>
              <a:t>Use the </a:t>
            </a:r>
            <a:r>
              <a:rPr dirty="0" sz="1300" spc="15">
                <a:latin typeface="Courier New"/>
                <a:cs typeface="Courier New"/>
              </a:rPr>
              <a:t>USER_TRIGGERS</a:t>
            </a:r>
            <a:r>
              <a:rPr dirty="0" sz="1300" spc="-310">
                <a:latin typeface="Courier New"/>
                <a:cs typeface="Courier New"/>
              </a:rPr>
              <a:t> </a:t>
            </a:r>
            <a:r>
              <a:rPr dirty="0" sz="1300" spc="5">
                <a:latin typeface="Times New Roman"/>
                <a:cs typeface="Times New Roman"/>
              </a:rPr>
              <a:t>data dictionary view to display information about the</a:t>
            </a:r>
            <a:endParaRPr sz="1300">
              <a:latin typeface="Times New Roman"/>
              <a:cs typeface="Times New Roman"/>
            </a:endParaRPr>
          </a:p>
          <a:p>
            <a:pPr marL="138430">
              <a:lnSpc>
                <a:spcPct val="100000"/>
              </a:lnSpc>
              <a:spcBef>
                <a:spcPts val="15"/>
              </a:spcBef>
            </a:pPr>
            <a:r>
              <a:rPr dirty="0" sz="1300" spc="15">
                <a:latin typeface="Courier New"/>
                <a:cs typeface="Courier New"/>
              </a:rPr>
              <a:t>RESTRICT_SALARY</a:t>
            </a:r>
            <a:r>
              <a:rPr dirty="0" sz="1300" spc="-450">
                <a:latin typeface="Courier New"/>
                <a:cs typeface="Courier New"/>
              </a:rPr>
              <a:t> </a:t>
            </a:r>
            <a:r>
              <a:rPr dirty="0" sz="1300" spc="5">
                <a:latin typeface="Times New Roman"/>
                <a:cs typeface="Times New Roman"/>
              </a:rPr>
              <a:t>trigger.</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40" b="1">
                <a:latin typeface="Arial"/>
                <a:cs typeface="Arial"/>
              </a:rPr>
              <a:t> </a:t>
            </a:r>
            <a:r>
              <a:rPr dirty="0" sz="1550" spc="5" b="1">
                <a:latin typeface="Arial"/>
                <a:cs typeface="Arial"/>
              </a:rPr>
              <a:t>to:</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Use advanced database</a:t>
            </a:r>
            <a:r>
              <a:rPr dirty="0" sz="1550" spc="-45"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List mutating and constraining rules </a:t>
            </a:r>
            <a:r>
              <a:rPr dirty="0" sz="1550" spc="5" b="1">
                <a:latin typeface="Arial"/>
                <a:cs typeface="Arial"/>
              </a:rPr>
              <a:t>for</a:t>
            </a:r>
            <a:r>
              <a:rPr dirty="0" sz="1550" spc="-20"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Describe real-world applications of</a:t>
            </a:r>
            <a:r>
              <a:rPr dirty="0" sz="1550"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5" b="1">
                <a:latin typeface="Arial"/>
                <a:cs typeface="Arial"/>
              </a:rPr>
              <a:t>Manage</a:t>
            </a:r>
            <a:r>
              <a:rPr dirty="0" sz="1550" spc="10" b="1">
                <a:latin typeface="Arial"/>
                <a:cs typeface="Arial"/>
              </a:rPr>
              <a:t> triggers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View trigger</a:t>
            </a:r>
            <a:r>
              <a:rPr dirty="0" sz="1550" spc="-80" b="1">
                <a:latin typeface="Arial"/>
                <a:cs typeface="Arial"/>
              </a:rPr>
              <a:t> </a:t>
            </a:r>
            <a:r>
              <a:rPr dirty="0" sz="1550" spc="10" b="1">
                <a:latin typeface="Arial"/>
                <a:cs typeface="Arial"/>
              </a:rPr>
              <a:t>information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20">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17</a:t>
            </a:r>
            <a:endParaRPr baseline="-18518" sz="1800">
              <a:latin typeface="Arial"/>
              <a:cs typeface="Arial"/>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31234" y="9404857"/>
            <a:ext cx="16573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vii</a:t>
            </a:r>
            <a:endParaRPr sz="1000">
              <a:latin typeface="Arial"/>
              <a:cs typeface="Arial"/>
            </a:endParaRPr>
          </a:p>
        </p:txBody>
      </p:sp>
      <p:sp>
        <p:nvSpPr>
          <p:cNvPr id="3" name="object 3"/>
          <p:cNvSpPr txBox="1"/>
          <p:nvPr/>
        </p:nvSpPr>
        <p:spPr>
          <a:xfrm>
            <a:off x="1587500" y="857909"/>
            <a:ext cx="4066540" cy="4141470"/>
          </a:xfrm>
          <a:prstGeom prst="rect">
            <a:avLst/>
          </a:prstGeom>
        </p:spPr>
        <p:txBody>
          <a:bodyPr wrap="square" lIns="0" tIns="12700" rIns="0" bIns="0" rtlCol="0" vert="horz">
            <a:spAutoFit/>
          </a:bodyPr>
          <a:lstStyle/>
          <a:p>
            <a:pPr marL="12700" marR="1217930">
              <a:lnSpc>
                <a:spcPct val="120000"/>
              </a:lnSpc>
              <a:spcBef>
                <a:spcPts val="100"/>
              </a:spcBef>
            </a:pPr>
            <a:r>
              <a:rPr dirty="0" sz="1100" spc="-5">
                <a:latin typeface="Arial"/>
                <a:cs typeface="Arial"/>
              </a:rPr>
              <a:t>Declaring Cursor Variables 6-11  Dynamically Executing a PL/SQL </a:t>
            </a:r>
            <a:r>
              <a:rPr dirty="0" sz="1100">
                <a:latin typeface="Arial"/>
                <a:cs typeface="Arial"/>
              </a:rPr>
              <a:t>Block</a:t>
            </a:r>
            <a:r>
              <a:rPr dirty="0" sz="1100" spc="45">
                <a:latin typeface="Arial"/>
                <a:cs typeface="Arial"/>
              </a:rPr>
              <a:t> </a:t>
            </a:r>
            <a:r>
              <a:rPr dirty="0" sz="1100" spc="-5">
                <a:latin typeface="Arial"/>
                <a:cs typeface="Arial"/>
              </a:rPr>
              <a:t>6-12</a:t>
            </a:r>
            <a:endParaRPr sz="1100">
              <a:latin typeface="Arial"/>
              <a:cs typeface="Arial"/>
            </a:endParaRPr>
          </a:p>
          <a:p>
            <a:pPr marL="12700" marR="349885">
              <a:lnSpc>
                <a:spcPts val="1620"/>
              </a:lnSpc>
              <a:spcBef>
                <a:spcPts val="60"/>
              </a:spcBef>
            </a:pPr>
            <a:r>
              <a:rPr dirty="0" sz="1100" spc="-5">
                <a:latin typeface="Arial"/>
                <a:cs typeface="Arial"/>
              </a:rPr>
              <a:t>Using Native Dynamic SQL to Compile PL/SQL Code 6-13  Using the </a:t>
            </a:r>
            <a:r>
              <a:rPr dirty="0" sz="1100" spc="-5">
                <a:latin typeface="Courier New"/>
                <a:cs typeface="Courier New"/>
              </a:rPr>
              <a:t>DBMS_SQL </a:t>
            </a:r>
            <a:r>
              <a:rPr dirty="0" sz="1100" spc="-5">
                <a:latin typeface="Arial"/>
                <a:cs typeface="Arial"/>
              </a:rPr>
              <a:t>Package</a:t>
            </a:r>
            <a:r>
              <a:rPr dirty="0" sz="1100" spc="265">
                <a:latin typeface="Arial"/>
                <a:cs typeface="Arial"/>
              </a:rPr>
              <a:t> </a:t>
            </a:r>
            <a:r>
              <a:rPr dirty="0" sz="1100" spc="-5">
                <a:latin typeface="Arial"/>
                <a:cs typeface="Arial"/>
              </a:rPr>
              <a:t>6-14</a:t>
            </a:r>
            <a:endParaRPr sz="1100">
              <a:latin typeface="Arial"/>
              <a:cs typeface="Arial"/>
            </a:endParaRPr>
          </a:p>
          <a:p>
            <a:pPr marL="12700">
              <a:lnSpc>
                <a:spcPct val="100000"/>
              </a:lnSpc>
              <a:spcBef>
                <a:spcPts val="250"/>
              </a:spcBef>
            </a:pPr>
            <a:r>
              <a:rPr dirty="0" sz="1100" spc="-5">
                <a:latin typeface="Arial"/>
                <a:cs typeface="Arial"/>
              </a:rPr>
              <a:t>Using </a:t>
            </a:r>
            <a:r>
              <a:rPr dirty="0" sz="1100" spc="-5">
                <a:latin typeface="Courier New"/>
                <a:cs typeface="Courier New"/>
              </a:rPr>
              <a:t>DBMS_SQL </a:t>
            </a:r>
            <a:r>
              <a:rPr dirty="0" sz="1100" spc="-5">
                <a:latin typeface="Arial"/>
                <a:cs typeface="Arial"/>
              </a:rPr>
              <a:t>with a DML Statement</a:t>
            </a:r>
            <a:r>
              <a:rPr dirty="0" sz="1100" spc="285">
                <a:latin typeface="Arial"/>
                <a:cs typeface="Arial"/>
              </a:rPr>
              <a:t> </a:t>
            </a:r>
            <a:r>
              <a:rPr dirty="0" sz="1100" spc="-5">
                <a:latin typeface="Arial"/>
                <a:cs typeface="Arial"/>
              </a:rPr>
              <a:t>6-15</a:t>
            </a:r>
            <a:endParaRPr sz="1100">
              <a:latin typeface="Arial"/>
              <a:cs typeface="Arial"/>
            </a:endParaRPr>
          </a:p>
          <a:p>
            <a:pPr marL="12700" marR="5080">
              <a:lnSpc>
                <a:spcPct val="127099"/>
              </a:lnSpc>
              <a:spcBef>
                <a:spcPts val="5"/>
              </a:spcBef>
            </a:pPr>
            <a:r>
              <a:rPr dirty="0" sz="1100" spc="-5">
                <a:latin typeface="Arial"/>
                <a:cs typeface="Arial"/>
              </a:rPr>
              <a:t>Using </a:t>
            </a:r>
            <a:r>
              <a:rPr dirty="0" sz="1100" spc="-5">
                <a:latin typeface="Courier New"/>
                <a:cs typeface="Courier New"/>
              </a:rPr>
              <a:t>DBMS_SQL </a:t>
            </a:r>
            <a:r>
              <a:rPr dirty="0" sz="1100" spc="-5">
                <a:latin typeface="Arial"/>
                <a:cs typeface="Arial"/>
              </a:rPr>
              <a:t>with a Parameterized DML Statement 6-16  Comparison of Native Dynamic SQL and the </a:t>
            </a:r>
            <a:r>
              <a:rPr dirty="0" sz="1100" spc="-5">
                <a:latin typeface="Courier New"/>
                <a:cs typeface="Courier New"/>
              </a:rPr>
              <a:t>DBMS_SQL</a:t>
            </a:r>
            <a:r>
              <a:rPr dirty="0" sz="1100" spc="-225">
                <a:latin typeface="Courier New"/>
                <a:cs typeface="Courier New"/>
              </a:rPr>
              <a:t> </a:t>
            </a:r>
            <a:r>
              <a:rPr dirty="0" sz="1100" spc="-5">
                <a:latin typeface="Arial"/>
                <a:cs typeface="Arial"/>
              </a:rPr>
              <a:t>Package  </a:t>
            </a:r>
            <a:r>
              <a:rPr dirty="0" sz="1100" spc="-5">
                <a:latin typeface="Courier New"/>
                <a:cs typeface="Courier New"/>
              </a:rPr>
              <a:t>DBMS_METADATA </a:t>
            </a:r>
            <a:r>
              <a:rPr dirty="0" sz="1100" spc="-5">
                <a:latin typeface="Arial"/>
                <a:cs typeface="Arial"/>
              </a:rPr>
              <a:t>Package</a:t>
            </a:r>
            <a:r>
              <a:rPr dirty="0" sz="1100" spc="260">
                <a:latin typeface="Arial"/>
                <a:cs typeface="Arial"/>
              </a:rPr>
              <a:t> </a:t>
            </a:r>
            <a:r>
              <a:rPr dirty="0" sz="1100" spc="-5">
                <a:latin typeface="Arial"/>
                <a:cs typeface="Arial"/>
              </a:rPr>
              <a:t>6-18</a:t>
            </a:r>
            <a:endParaRPr sz="1100">
              <a:latin typeface="Arial"/>
              <a:cs typeface="Arial"/>
            </a:endParaRPr>
          </a:p>
          <a:p>
            <a:pPr marL="12700">
              <a:lnSpc>
                <a:spcPct val="100000"/>
              </a:lnSpc>
              <a:spcBef>
                <a:spcPts val="320"/>
              </a:spcBef>
            </a:pPr>
            <a:r>
              <a:rPr dirty="0" sz="1100" spc="-5">
                <a:latin typeface="Arial"/>
                <a:cs typeface="Arial"/>
              </a:rPr>
              <a:t>Metadata API</a:t>
            </a:r>
            <a:r>
              <a:rPr dirty="0" sz="1100" spc="10">
                <a:latin typeface="Arial"/>
                <a:cs typeface="Arial"/>
              </a:rPr>
              <a:t> </a:t>
            </a:r>
            <a:r>
              <a:rPr dirty="0" sz="1100" spc="-5">
                <a:latin typeface="Arial"/>
                <a:cs typeface="Arial"/>
              </a:rPr>
              <a:t>6-19</a:t>
            </a:r>
            <a:endParaRPr sz="1100">
              <a:latin typeface="Arial"/>
              <a:cs typeface="Arial"/>
            </a:endParaRPr>
          </a:p>
          <a:p>
            <a:pPr marL="12700">
              <a:lnSpc>
                <a:spcPct val="100000"/>
              </a:lnSpc>
              <a:spcBef>
                <a:spcPts val="300"/>
              </a:spcBef>
            </a:pPr>
            <a:r>
              <a:rPr dirty="0" sz="1100" spc="-5">
                <a:latin typeface="Arial"/>
                <a:cs typeface="Arial"/>
              </a:rPr>
              <a:t>Subprograms in </a:t>
            </a:r>
            <a:r>
              <a:rPr dirty="0" sz="1100" spc="-5">
                <a:latin typeface="Courier New"/>
                <a:cs typeface="Courier New"/>
              </a:rPr>
              <a:t>DBMS_METADATA</a:t>
            </a:r>
            <a:r>
              <a:rPr dirty="0" sz="1100" spc="265">
                <a:latin typeface="Courier New"/>
                <a:cs typeface="Courier New"/>
              </a:rPr>
              <a:t> </a:t>
            </a:r>
            <a:r>
              <a:rPr dirty="0" sz="1100" spc="-5">
                <a:latin typeface="Arial"/>
                <a:cs typeface="Arial"/>
              </a:rPr>
              <a:t>6-20</a:t>
            </a:r>
            <a:endParaRPr sz="1100">
              <a:latin typeface="Arial"/>
              <a:cs typeface="Arial"/>
            </a:endParaRPr>
          </a:p>
          <a:p>
            <a:pPr marL="12700">
              <a:lnSpc>
                <a:spcPct val="100000"/>
              </a:lnSpc>
              <a:spcBef>
                <a:spcPts val="355"/>
              </a:spcBef>
            </a:pPr>
            <a:r>
              <a:rPr dirty="0" sz="1100" spc="-5">
                <a:latin typeface="Courier New"/>
                <a:cs typeface="Courier New"/>
              </a:rPr>
              <a:t>FETCH_xxx </a:t>
            </a:r>
            <a:r>
              <a:rPr dirty="0" sz="1100" spc="-5">
                <a:latin typeface="Arial"/>
                <a:cs typeface="Arial"/>
              </a:rPr>
              <a:t>Subprograms</a:t>
            </a:r>
            <a:r>
              <a:rPr dirty="0" sz="1100" spc="260">
                <a:latin typeface="Arial"/>
                <a:cs typeface="Arial"/>
              </a:rPr>
              <a:t> </a:t>
            </a:r>
            <a:r>
              <a:rPr dirty="0" sz="1100" spc="-5">
                <a:latin typeface="Arial"/>
                <a:cs typeface="Arial"/>
              </a:rPr>
              <a:t>6-21</a:t>
            </a:r>
            <a:endParaRPr sz="1100">
              <a:latin typeface="Arial"/>
              <a:cs typeface="Arial"/>
            </a:endParaRPr>
          </a:p>
          <a:p>
            <a:pPr marL="12700">
              <a:lnSpc>
                <a:spcPct val="100000"/>
              </a:lnSpc>
              <a:spcBef>
                <a:spcPts val="360"/>
              </a:spcBef>
            </a:pPr>
            <a:r>
              <a:rPr dirty="0" sz="1100" spc="-5">
                <a:latin typeface="Courier New"/>
                <a:cs typeface="Courier New"/>
              </a:rPr>
              <a:t>SET_FILTER </a:t>
            </a:r>
            <a:r>
              <a:rPr dirty="0" sz="1100" spc="-5">
                <a:latin typeface="Arial"/>
                <a:cs typeface="Arial"/>
              </a:rPr>
              <a:t>Procedure</a:t>
            </a:r>
            <a:r>
              <a:rPr dirty="0" sz="1100" spc="260">
                <a:latin typeface="Arial"/>
                <a:cs typeface="Arial"/>
              </a:rPr>
              <a:t> </a:t>
            </a:r>
            <a:r>
              <a:rPr dirty="0" sz="1100" spc="-5">
                <a:latin typeface="Arial"/>
                <a:cs typeface="Arial"/>
              </a:rPr>
              <a:t>6-22</a:t>
            </a:r>
            <a:endParaRPr sz="1100">
              <a:latin typeface="Arial"/>
              <a:cs typeface="Arial"/>
            </a:endParaRPr>
          </a:p>
          <a:p>
            <a:pPr marL="12700">
              <a:lnSpc>
                <a:spcPct val="100000"/>
              </a:lnSpc>
              <a:spcBef>
                <a:spcPts val="325"/>
              </a:spcBef>
            </a:pPr>
            <a:r>
              <a:rPr dirty="0" sz="1100" spc="-5">
                <a:latin typeface="Arial"/>
                <a:cs typeface="Arial"/>
              </a:rPr>
              <a:t>Filters</a:t>
            </a:r>
            <a:r>
              <a:rPr dirty="0" sz="1100" spc="5">
                <a:latin typeface="Arial"/>
                <a:cs typeface="Arial"/>
              </a:rPr>
              <a:t> </a:t>
            </a:r>
            <a:r>
              <a:rPr dirty="0" sz="1100" spc="-5">
                <a:latin typeface="Arial"/>
                <a:cs typeface="Arial"/>
              </a:rPr>
              <a:t>6-23</a:t>
            </a:r>
            <a:endParaRPr sz="1100">
              <a:latin typeface="Arial"/>
              <a:cs typeface="Arial"/>
            </a:endParaRPr>
          </a:p>
          <a:p>
            <a:pPr marL="12700" marR="1754505">
              <a:lnSpc>
                <a:spcPts val="1580"/>
              </a:lnSpc>
              <a:spcBef>
                <a:spcPts val="95"/>
              </a:spcBef>
            </a:pPr>
            <a:r>
              <a:rPr dirty="0" sz="1100" spc="-5">
                <a:latin typeface="Arial"/>
                <a:cs typeface="Arial"/>
              </a:rPr>
              <a:t>Examples of Setting Filters 6-24  Programmatic Use: Example 1  </a:t>
            </a:r>
            <a:r>
              <a:rPr dirty="0" sz="1100" spc="40">
                <a:latin typeface="Arial"/>
                <a:cs typeface="Arial"/>
              </a:rPr>
              <a:t> </a:t>
            </a:r>
            <a:r>
              <a:rPr dirty="0" sz="1100" spc="-5">
                <a:latin typeface="Arial"/>
                <a:cs typeface="Arial"/>
              </a:rPr>
              <a:t>6-25</a:t>
            </a:r>
            <a:endParaRPr sz="1100">
              <a:latin typeface="Arial"/>
              <a:cs typeface="Arial"/>
            </a:endParaRPr>
          </a:p>
          <a:p>
            <a:pPr marL="12700">
              <a:lnSpc>
                <a:spcPct val="100000"/>
              </a:lnSpc>
              <a:spcBef>
                <a:spcPts val="165"/>
              </a:spcBef>
            </a:pPr>
            <a:r>
              <a:rPr dirty="0" sz="1100" spc="-5">
                <a:latin typeface="Arial"/>
                <a:cs typeface="Arial"/>
              </a:rPr>
              <a:t>Programmatic Use: Example 2  </a:t>
            </a:r>
            <a:r>
              <a:rPr dirty="0" sz="1100" spc="40">
                <a:latin typeface="Arial"/>
                <a:cs typeface="Arial"/>
              </a:rPr>
              <a:t> </a:t>
            </a:r>
            <a:r>
              <a:rPr dirty="0" sz="1100" spc="-5">
                <a:latin typeface="Arial"/>
                <a:cs typeface="Arial"/>
              </a:rPr>
              <a:t>6-27</a:t>
            </a:r>
            <a:endParaRPr sz="1100">
              <a:latin typeface="Arial"/>
              <a:cs typeface="Arial"/>
            </a:endParaRPr>
          </a:p>
          <a:p>
            <a:pPr marL="12700">
              <a:lnSpc>
                <a:spcPct val="100000"/>
              </a:lnSpc>
              <a:spcBef>
                <a:spcPts val="265"/>
              </a:spcBef>
            </a:pPr>
            <a:r>
              <a:rPr dirty="0" sz="1100" spc="-5">
                <a:latin typeface="Arial"/>
                <a:cs typeface="Arial"/>
              </a:rPr>
              <a:t>Browsing APIs</a:t>
            </a:r>
            <a:r>
              <a:rPr dirty="0" sz="1100" spc="10">
                <a:latin typeface="Arial"/>
                <a:cs typeface="Arial"/>
              </a:rPr>
              <a:t> </a:t>
            </a:r>
            <a:r>
              <a:rPr dirty="0" sz="1100" spc="-5">
                <a:latin typeface="Arial"/>
                <a:cs typeface="Arial"/>
              </a:rPr>
              <a:t>6-29</a:t>
            </a:r>
            <a:endParaRPr sz="1100">
              <a:latin typeface="Arial"/>
              <a:cs typeface="Arial"/>
            </a:endParaRPr>
          </a:p>
          <a:p>
            <a:pPr marL="12700" marR="2049780">
              <a:lnSpc>
                <a:spcPts val="1580"/>
              </a:lnSpc>
              <a:spcBef>
                <a:spcPts val="95"/>
              </a:spcBef>
            </a:pPr>
            <a:r>
              <a:rPr dirty="0" sz="1100" spc="-5">
                <a:latin typeface="Arial"/>
                <a:cs typeface="Arial"/>
              </a:rPr>
              <a:t>Browsing APIs: Examples 6-30  Summary</a:t>
            </a:r>
            <a:r>
              <a:rPr dirty="0" sz="1100" spc="5">
                <a:latin typeface="Arial"/>
                <a:cs typeface="Arial"/>
              </a:rPr>
              <a:t> </a:t>
            </a:r>
            <a:r>
              <a:rPr dirty="0" sz="1100" spc="-5">
                <a:latin typeface="Arial"/>
                <a:cs typeface="Arial"/>
              </a:rPr>
              <a:t>6-32</a:t>
            </a:r>
            <a:endParaRPr sz="1100">
              <a:latin typeface="Arial"/>
              <a:cs typeface="Arial"/>
            </a:endParaRPr>
          </a:p>
          <a:p>
            <a:pPr marL="12700">
              <a:lnSpc>
                <a:spcPct val="100000"/>
              </a:lnSpc>
              <a:spcBef>
                <a:spcPts val="170"/>
              </a:spcBef>
            </a:pPr>
            <a:r>
              <a:rPr dirty="0" sz="1100" spc="-5">
                <a:latin typeface="Arial"/>
                <a:cs typeface="Arial"/>
              </a:rPr>
              <a:t>Practice 6: Overview</a:t>
            </a:r>
            <a:r>
              <a:rPr dirty="0" sz="1100" spc="5">
                <a:latin typeface="Arial"/>
                <a:cs typeface="Arial"/>
              </a:rPr>
              <a:t> </a:t>
            </a:r>
            <a:r>
              <a:rPr dirty="0" sz="1100" spc="-5">
                <a:latin typeface="Arial"/>
                <a:cs typeface="Arial"/>
              </a:rPr>
              <a:t>6-33</a:t>
            </a:r>
            <a:endParaRPr sz="1100">
              <a:latin typeface="Arial"/>
              <a:cs typeface="Arial"/>
            </a:endParaRPr>
          </a:p>
        </p:txBody>
      </p:sp>
      <p:sp>
        <p:nvSpPr>
          <p:cNvPr id="4" name="object 4"/>
          <p:cNvSpPr txBox="1"/>
          <p:nvPr/>
        </p:nvSpPr>
        <p:spPr>
          <a:xfrm>
            <a:off x="5744874" y="2138441"/>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6-17</a:t>
            </a:r>
            <a:endParaRPr sz="1100">
              <a:latin typeface="Arial"/>
              <a:cs typeface="Arial"/>
            </a:endParaRPr>
          </a:p>
        </p:txBody>
      </p:sp>
      <p:sp>
        <p:nvSpPr>
          <p:cNvPr id="5" name="object 5"/>
          <p:cNvSpPr txBox="1"/>
          <p:nvPr/>
        </p:nvSpPr>
        <p:spPr>
          <a:xfrm>
            <a:off x="1358947" y="5173204"/>
            <a:ext cx="3745865" cy="3893185"/>
          </a:xfrm>
          <a:prstGeom prst="rect">
            <a:avLst/>
          </a:prstGeom>
        </p:spPr>
        <p:txBody>
          <a:bodyPr wrap="square" lIns="0" tIns="44450" rIns="0" bIns="0" rtlCol="0" vert="horz">
            <a:spAutoFit/>
          </a:bodyPr>
          <a:lstStyle/>
          <a:p>
            <a:pPr marL="12700">
              <a:lnSpc>
                <a:spcPct val="100000"/>
              </a:lnSpc>
              <a:spcBef>
                <a:spcPts val="350"/>
              </a:spcBef>
              <a:tabLst>
                <a:tab pos="240665" algn="l"/>
              </a:tabLst>
            </a:pPr>
            <a:r>
              <a:rPr dirty="0" sz="1100" spc="-5" b="1">
                <a:latin typeface="Arial"/>
                <a:cs typeface="Arial"/>
              </a:rPr>
              <a:t>7	Design Considerations for PL/SQL</a:t>
            </a:r>
            <a:r>
              <a:rPr dirty="0" sz="1100" spc="20" b="1">
                <a:latin typeface="Arial"/>
                <a:cs typeface="Arial"/>
              </a:rPr>
              <a:t> </a:t>
            </a:r>
            <a:r>
              <a:rPr dirty="0" sz="1100" spc="-5" b="1">
                <a:latin typeface="Arial"/>
                <a:cs typeface="Arial"/>
              </a:rPr>
              <a:t>Code</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7-2</a:t>
            </a:r>
            <a:endParaRPr sz="1100">
              <a:latin typeface="Arial"/>
              <a:cs typeface="Arial"/>
            </a:endParaRPr>
          </a:p>
          <a:p>
            <a:pPr marL="240665" marR="662940">
              <a:lnSpc>
                <a:spcPct val="119500"/>
              </a:lnSpc>
              <a:spcBef>
                <a:spcPts val="5"/>
              </a:spcBef>
            </a:pPr>
            <a:r>
              <a:rPr dirty="0" sz="1100" spc="-5">
                <a:latin typeface="Arial"/>
                <a:cs typeface="Arial"/>
              </a:rPr>
              <a:t>Standardizing Constants and Exceptions 7-3  Standardizing Exceptions</a:t>
            </a:r>
            <a:r>
              <a:rPr dirty="0" sz="1100" spc="15">
                <a:latin typeface="Arial"/>
                <a:cs typeface="Arial"/>
              </a:rPr>
              <a:t> </a:t>
            </a:r>
            <a:r>
              <a:rPr dirty="0" sz="1100" spc="-5">
                <a:latin typeface="Arial"/>
                <a:cs typeface="Arial"/>
              </a:rPr>
              <a:t>7-4</a:t>
            </a:r>
            <a:endParaRPr sz="1100">
              <a:latin typeface="Arial"/>
              <a:cs typeface="Arial"/>
            </a:endParaRPr>
          </a:p>
          <a:p>
            <a:pPr marL="240665" marR="1082040">
              <a:lnSpc>
                <a:spcPct val="119500"/>
              </a:lnSpc>
              <a:spcBef>
                <a:spcPts val="10"/>
              </a:spcBef>
            </a:pPr>
            <a:r>
              <a:rPr dirty="0" sz="1100" spc="-5">
                <a:latin typeface="Arial"/>
                <a:cs typeface="Arial"/>
              </a:rPr>
              <a:t>Standardizing Exception Handling 7-5  Standardizing Constants</a:t>
            </a:r>
            <a:r>
              <a:rPr dirty="0" sz="1100" spc="10">
                <a:latin typeface="Arial"/>
                <a:cs typeface="Arial"/>
              </a:rPr>
              <a:t> </a:t>
            </a:r>
            <a:r>
              <a:rPr dirty="0" sz="1100" spc="-5">
                <a:latin typeface="Arial"/>
                <a:cs typeface="Arial"/>
              </a:rPr>
              <a:t>7-6</a:t>
            </a:r>
            <a:endParaRPr sz="1100">
              <a:latin typeface="Arial"/>
              <a:cs typeface="Arial"/>
            </a:endParaRPr>
          </a:p>
          <a:p>
            <a:pPr marL="240665">
              <a:lnSpc>
                <a:spcPct val="100000"/>
              </a:lnSpc>
              <a:spcBef>
                <a:spcPts val="260"/>
              </a:spcBef>
            </a:pPr>
            <a:r>
              <a:rPr dirty="0" sz="1100" spc="-5">
                <a:latin typeface="Arial"/>
                <a:cs typeface="Arial"/>
              </a:rPr>
              <a:t>Local Subprograms</a:t>
            </a:r>
            <a:r>
              <a:rPr dirty="0" sz="1100" spc="10">
                <a:latin typeface="Arial"/>
                <a:cs typeface="Arial"/>
              </a:rPr>
              <a:t> </a:t>
            </a:r>
            <a:r>
              <a:rPr dirty="0" sz="1100" spc="-5">
                <a:latin typeface="Arial"/>
                <a:cs typeface="Arial"/>
              </a:rPr>
              <a:t>7-7</a:t>
            </a:r>
            <a:endParaRPr sz="1100">
              <a:latin typeface="Arial"/>
              <a:cs typeface="Arial"/>
            </a:endParaRPr>
          </a:p>
          <a:p>
            <a:pPr marL="240665">
              <a:lnSpc>
                <a:spcPct val="100000"/>
              </a:lnSpc>
              <a:spcBef>
                <a:spcPts val="260"/>
              </a:spcBef>
            </a:pPr>
            <a:r>
              <a:rPr dirty="0" sz="1100" spc="-5">
                <a:latin typeface="Arial"/>
                <a:cs typeface="Arial"/>
              </a:rPr>
              <a:t>Definer’s Rights Versus Invoker’s Rights</a:t>
            </a:r>
            <a:r>
              <a:rPr dirty="0" sz="1100" spc="40">
                <a:latin typeface="Arial"/>
                <a:cs typeface="Arial"/>
              </a:rPr>
              <a:t> </a:t>
            </a:r>
            <a:r>
              <a:rPr dirty="0" sz="1100" spc="-5">
                <a:latin typeface="Arial"/>
                <a:cs typeface="Arial"/>
              </a:rPr>
              <a:t>7-8</a:t>
            </a:r>
            <a:endParaRPr sz="1100">
              <a:latin typeface="Arial"/>
              <a:cs typeface="Arial"/>
            </a:endParaRPr>
          </a:p>
          <a:p>
            <a:pPr marL="240665" marR="1477010">
              <a:lnSpc>
                <a:spcPct val="119500"/>
              </a:lnSpc>
              <a:spcBef>
                <a:spcPts val="5"/>
              </a:spcBef>
            </a:pPr>
            <a:r>
              <a:rPr dirty="0" sz="1100" spc="-5">
                <a:latin typeface="Arial"/>
                <a:cs typeface="Arial"/>
              </a:rPr>
              <a:t>Specifying Invoker’s Rights 7-9  Autonomous Transactions</a:t>
            </a:r>
            <a:r>
              <a:rPr dirty="0" sz="1100" spc="5">
                <a:latin typeface="Arial"/>
                <a:cs typeface="Arial"/>
              </a:rPr>
              <a:t> </a:t>
            </a:r>
            <a:r>
              <a:rPr dirty="0" sz="1100" spc="-5">
                <a:latin typeface="Arial"/>
                <a:cs typeface="Arial"/>
              </a:rPr>
              <a:t>7-10</a:t>
            </a:r>
            <a:endParaRPr sz="1100">
              <a:latin typeface="Arial"/>
              <a:cs typeface="Arial"/>
            </a:endParaRPr>
          </a:p>
          <a:p>
            <a:pPr marL="240665" marR="731520">
              <a:lnSpc>
                <a:spcPct val="119500"/>
              </a:lnSpc>
              <a:spcBef>
                <a:spcPts val="10"/>
              </a:spcBef>
            </a:pPr>
            <a:r>
              <a:rPr dirty="0" sz="1100" spc="-5">
                <a:latin typeface="Arial"/>
                <a:cs typeface="Arial"/>
              </a:rPr>
              <a:t>Features of Autonomous Transactions 7-11  Using Autonomous Transactions</a:t>
            </a:r>
            <a:r>
              <a:rPr dirty="0" sz="1100" spc="20">
                <a:latin typeface="Arial"/>
                <a:cs typeface="Arial"/>
              </a:rPr>
              <a:t> </a:t>
            </a:r>
            <a:r>
              <a:rPr dirty="0" sz="1100" spc="-5">
                <a:latin typeface="Arial"/>
                <a:cs typeface="Arial"/>
              </a:rPr>
              <a:t>7-12</a:t>
            </a:r>
            <a:endParaRPr sz="1100">
              <a:latin typeface="Arial"/>
              <a:cs typeface="Arial"/>
            </a:endParaRPr>
          </a:p>
          <a:p>
            <a:pPr marL="240665">
              <a:lnSpc>
                <a:spcPct val="100000"/>
              </a:lnSpc>
              <a:spcBef>
                <a:spcPts val="300"/>
              </a:spcBef>
            </a:pPr>
            <a:r>
              <a:rPr dirty="0" sz="1100" spc="-5">
                <a:latin typeface="Courier New"/>
                <a:cs typeface="Courier New"/>
              </a:rPr>
              <a:t>RETURNING </a:t>
            </a:r>
            <a:r>
              <a:rPr dirty="0" sz="1100" spc="-5">
                <a:latin typeface="Arial"/>
                <a:cs typeface="Arial"/>
              </a:rPr>
              <a:t>Clause</a:t>
            </a:r>
            <a:r>
              <a:rPr dirty="0" sz="1100" spc="254">
                <a:latin typeface="Arial"/>
                <a:cs typeface="Arial"/>
              </a:rPr>
              <a:t> </a:t>
            </a:r>
            <a:r>
              <a:rPr dirty="0" sz="1100" spc="-5">
                <a:latin typeface="Arial"/>
                <a:cs typeface="Arial"/>
              </a:rPr>
              <a:t>7-13</a:t>
            </a:r>
            <a:endParaRPr sz="1100">
              <a:latin typeface="Arial"/>
              <a:cs typeface="Arial"/>
            </a:endParaRPr>
          </a:p>
          <a:p>
            <a:pPr marL="240665" marR="1928495">
              <a:lnSpc>
                <a:spcPct val="119500"/>
              </a:lnSpc>
              <a:spcBef>
                <a:spcPts val="65"/>
              </a:spcBef>
            </a:pPr>
            <a:r>
              <a:rPr dirty="0" sz="1100" spc="-5">
                <a:latin typeface="Arial"/>
                <a:cs typeface="Arial"/>
              </a:rPr>
              <a:t>Bulk Binding 7-14  Using Bulk Binding</a:t>
            </a:r>
            <a:r>
              <a:rPr dirty="0" sz="1100" spc="285">
                <a:latin typeface="Arial"/>
                <a:cs typeface="Arial"/>
              </a:rPr>
              <a:t> </a:t>
            </a:r>
            <a:r>
              <a:rPr dirty="0" sz="1100" spc="-5">
                <a:latin typeface="Arial"/>
                <a:cs typeface="Arial"/>
              </a:rPr>
              <a:t>7-15</a:t>
            </a:r>
            <a:endParaRPr sz="1100">
              <a:latin typeface="Arial"/>
              <a:cs typeface="Arial"/>
            </a:endParaRPr>
          </a:p>
          <a:p>
            <a:pPr marL="240665">
              <a:lnSpc>
                <a:spcPct val="100000"/>
              </a:lnSpc>
              <a:spcBef>
                <a:spcPts val="300"/>
              </a:spcBef>
            </a:pPr>
            <a:r>
              <a:rPr dirty="0" sz="1100" spc="-5">
                <a:latin typeface="Arial"/>
                <a:cs typeface="Arial"/>
              </a:rPr>
              <a:t>Bulk Binding </a:t>
            </a:r>
            <a:r>
              <a:rPr dirty="0" sz="1100" spc="-5">
                <a:latin typeface="Courier New"/>
                <a:cs typeface="Courier New"/>
              </a:rPr>
              <a:t>FORALL</a:t>
            </a:r>
            <a:r>
              <a:rPr dirty="0" sz="1100" spc="-5">
                <a:latin typeface="Arial"/>
                <a:cs typeface="Arial"/>
              </a:rPr>
              <a:t>: Example</a:t>
            </a:r>
            <a:r>
              <a:rPr dirty="0" sz="1100" spc="15">
                <a:latin typeface="Arial"/>
                <a:cs typeface="Arial"/>
              </a:rPr>
              <a:t> </a:t>
            </a:r>
            <a:r>
              <a:rPr dirty="0" sz="1100">
                <a:latin typeface="Arial"/>
                <a:cs typeface="Arial"/>
              </a:rPr>
              <a:t>7-16</a:t>
            </a:r>
            <a:endParaRPr sz="1100">
              <a:latin typeface="Arial"/>
              <a:cs typeface="Arial"/>
            </a:endParaRPr>
          </a:p>
          <a:p>
            <a:pPr marL="240665" marR="462915">
              <a:lnSpc>
                <a:spcPts val="1680"/>
              </a:lnSpc>
              <a:spcBef>
                <a:spcPts val="110"/>
              </a:spcBef>
            </a:pPr>
            <a:r>
              <a:rPr dirty="0" sz="1100" spc="-5">
                <a:latin typeface="Arial"/>
                <a:cs typeface="Arial"/>
              </a:rPr>
              <a:t>Using </a:t>
            </a:r>
            <a:r>
              <a:rPr dirty="0" sz="1100" spc="-5">
                <a:latin typeface="Courier New"/>
                <a:cs typeface="Courier New"/>
              </a:rPr>
              <a:t>BULK COLLECT INTO </a:t>
            </a:r>
            <a:r>
              <a:rPr dirty="0" sz="1100" spc="-5">
                <a:latin typeface="Arial"/>
                <a:cs typeface="Arial"/>
              </a:rPr>
              <a:t>with Queries</a:t>
            </a:r>
            <a:r>
              <a:rPr dirty="0" sz="1100" spc="15">
                <a:latin typeface="Arial"/>
                <a:cs typeface="Arial"/>
              </a:rPr>
              <a:t> </a:t>
            </a:r>
            <a:r>
              <a:rPr dirty="0" sz="1100" spc="-5">
                <a:latin typeface="Arial"/>
                <a:cs typeface="Arial"/>
              </a:rPr>
              <a:t>7-18  Using </a:t>
            </a:r>
            <a:r>
              <a:rPr dirty="0" sz="1100" spc="-5">
                <a:latin typeface="Courier New"/>
                <a:cs typeface="Courier New"/>
              </a:rPr>
              <a:t>BULK COLLECT INTO </a:t>
            </a:r>
            <a:r>
              <a:rPr dirty="0" sz="1100" spc="-5">
                <a:latin typeface="Arial"/>
                <a:cs typeface="Arial"/>
              </a:rPr>
              <a:t>with Cursors</a:t>
            </a:r>
            <a:r>
              <a:rPr dirty="0" sz="1100" spc="10">
                <a:latin typeface="Arial"/>
                <a:cs typeface="Arial"/>
              </a:rPr>
              <a:t> </a:t>
            </a:r>
            <a:r>
              <a:rPr dirty="0" sz="1100" spc="-5">
                <a:latin typeface="Arial"/>
                <a:cs typeface="Arial"/>
              </a:rPr>
              <a:t>7-19</a:t>
            </a:r>
            <a:endParaRPr sz="1100">
              <a:latin typeface="Arial"/>
              <a:cs typeface="Arial"/>
            </a:endParaRPr>
          </a:p>
          <a:p>
            <a:pPr marL="240665">
              <a:lnSpc>
                <a:spcPct val="100000"/>
              </a:lnSpc>
              <a:spcBef>
                <a:spcPts val="245"/>
              </a:spcBef>
            </a:pPr>
            <a:r>
              <a:rPr dirty="0" sz="1100" spc="-5">
                <a:latin typeface="Arial"/>
                <a:cs typeface="Arial"/>
              </a:rPr>
              <a:t>Using</a:t>
            </a:r>
            <a:r>
              <a:rPr dirty="0" sz="1100" spc="5">
                <a:latin typeface="Arial"/>
                <a:cs typeface="Arial"/>
              </a:rPr>
              <a:t> </a:t>
            </a:r>
            <a:r>
              <a:rPr dirty="0" sz="1100" spc="-5">
                <a:latin typeface="Courier New"/>
                <a:cs typeface="Courier New"/>
              </a:rPr>
              <a:t>BULK</a:t>
            </a:r>
            <a:r>
              <a:rPr dirty="0" sz="1100" spc="10">
                <a:latin typeface="Courier New"/>
                <a:cs typeface="Courier New"/>
              </a:rPr>
              <a:t> </a:t>
            </a:r>
            <a:r>
              <a:rPr dirty="0" sz="1100" spc="-5">
                <a:latin typeface="Courier New"/>
                <a:cs typeface="Courier New"/>
              </a:rPr>
              <a:t>COLLECT</a:t>
            </a:r>
            <a:r>
              <a:rPr dirty="0" sz="1100" spc="10">
                <a:latin typeface="Courier New"/>
                <a:cs typeface="Courier New"/>
              </a:rPr>
              <a:t> </a:t>
            </a:r>
            <a:r>
              <a:rPr dirty="0" sz="1100" spc="-5">
                <a:latin typeface="Courier New"/>
                <a:cs typeface="Courier New"/>
              </a:rPr>
              <a:t>INTO</a:t>
            </a:r>
            <a:r>
              <a:rPr dirty="0" sz="1100" spc="-350">
                <a:latin typeface="Courier New"/>
                <a:cs typeface="Courier New"/>
              </a:rPr>
              <a:t> </a:t>
            </a:r>
            <a:r>
              <a:rPr dirty="0" sz="1100" spc="-5">
                <a:latin typeface="Arial"/>
                <a:cs typeface="Arial"/>
              </a:rPr>
              <a:t>with</a:t>
            </a:r>
            <a:r>
              <a:rPr dirty="0" sz="1100" spc="5">
                <a:latin typeface="Arial"/>
                <a:cs typeface="Arial"/>
              </a:rPr>
              <a:t> </a:t>
            </a:r>
            <a:r>
              <a:rPr dirty="0" sz="1100" spc="-5">
                <a:latin typeface="Arial"/>
                <a:cs typeface="Arial"/>
              </a:rPr>
              <a:t>a</a:t>
            </a:r>
            <a:r>
              <a:rPr dirty="0" sz="1100" spc="5">
                <a:latin typeface="Arial"/>
                <a:cs typeface="Arial"/>
              </a:rPr>
              <a:t> </a:t>
            </a:r>
            <a:r>
              <a:rPr dirty="0" sz="1100" spc="-5">
                <a:latin typeface="Courier New"/>
                <a:cs typeface="Courier New"/>
              </a:rPr>
              <a:t>RETURNING</a:t>
            </a:r>
            <a:r>
              <a:rPr dirty="0" sz="1100" spc="-350">
                <a:latin typeface="Courier New"/>
                <a:cs typeface="Courier New"/>
              </a:rPr>
              <a:t> </a:t>
            </a:r>
            <a:r>
              <a:rPr dirty="0" sz="1100" spc="-5">
                <a:latin typeface="Arial"/>
                <a:cs typeface="Arial"/>
              </a:rPr>
              <a:t>Clause</a:t>
            </a:r>
            <a:endParaRPr sz="1100">
              <a:latin typeface="Arial"/>
              <a:cs typeface="Arial"/>
            </a:endParaRPr>
          </a:p>
        </p:txBody>
      </p:sp>
      <p:sp>
        <p:nvSpPr>
          <p:cNvPr id="6" name="object 6"/>
          <p:cNvSpPr txBox="1"/>
          <p:nvPr/>
        </p:nvSpPr>
        <p:spPr>
          <a:xfrm>
            <a:off x="5195771" y="8873125"/>
            <a:ext cx="30416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7</a:t>
            </a:r>
            <a:r>
              <a:rPr dirty="0" sz="1100" spc="-15">
                <a:latin typeface="Arial"/>
                <a:cs typeface="Arial"/>
              </a:rPr>
              <a:t>-</a:t>
            </a:r>
            <a:r>
              <a:rPr dirty="0" sz="1100" spc="-5">
                <a:latin typeface="Arial"/>
                <a:cs typeface="Arial"/>
              </a:rPr>
              <a:t>20</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11:</a:t>
            </a:r>
            <a:r>
              <a:rPr dirty="0" sz="2000" spc="-65" b="1">
                <a:latin typeface="Arial"/>
                <a:cs typeface="Arial"/>
              </a:rPr>
              <a:t>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spc="-60" b="1">
                <a:latin typeface="Arial"/>
                <a:cs typeface="Arial"/>
              </a:rPr>
              <a:t> </a:t>
            </a:r>
            <a:r>
              <a:rPr dirty="0" sz="1550" spc="10" b="1">
                <a:latin typeface="Arial"/>
                <a:cs typeface="Arial"/>
              </a:rPr>
              <a:t>topics:</a:t>
            </a:r>
            <a:endParaRPr sz="1550">
              <a:latin typeface="Arial"/>
              <a:cs typeface="Arial"/>
            </a:endParaRPr>
          </a:p>
          <a:p>
            <a:pPr marL="1035050" marR="1379220" indent="-327025">
              <a:lnSpc>
                <a:spcPct val="101600"/>
              </a:lnSpc>
              <a:spcBef>
                <a:spcPts val="365"/>
              </a:spcBef>
              <a:buClr>
                <a:srgbClr val="FF0000"/>
              </a:buClr>
              <a:buFont typeface="Arial"/>
              <a:buChar char="•"/>
              <a:tabLst>
                <a:tab pos="1035050" algn="l"/>
                <a:tab pos="1035685" algn="l"/>
              </a:tabLst>
            </a:pPr>
            <a:r>
              <a:rPr dirty="0" sz="1550" spc="10" b="1">
                <a:latin typeface="Arial"/>
                <a:cs typeface="Arial"/>
              </a:rPr>
              <a:t>Creating advanced triggers to manage data  </a:t>
            </a:r>
            <a:r>
              <a:rPr dirty="0" sz="1550" spc="5" b="1">
                <a:latin typeface="Arial"/>
                <a:cs typeface="Arial"/>
              </a:rPr>
              <a:t>integrity </a:t>
            </a:r>
            <a:r>
              <a:rPr dirty="0" sz="1550" spc="10" b="1">
                <a:latin typeface="Arial"/>
                <a:cs typeface="Arial"/>
              </a:rPr>
              <a:t>rules</a:t>
            </a:r>
            <a:endParaRPr sz="1550">
              <a:latin typeface="Arial"/>
              <a:cs typeface="Arial"/>
            </a:endParaRPr>
          </a:p>
          <a:p>
            <a:pPr marL="1035050" marR="124650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Creating triggers that cause a mutating table  exception</a:t>
            </a:r>
            <a:endParaRPr sz="1550">
              <a:latin typeface="Arial"/>
              <a:cs typeface="Arial"/>
            </a:endParaRPr>
          </a:p>
          <a:p>
            <a:pPr marL="1035050" marR="86677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Creating triggers that use package state to solve  the mutating table</a:t>
            </a:r>
            <a:r>
              <a:rPr dirty="0" sz="1550" spc="5" b="1">
                <a:latin typeface="Arial"/>
                <a:cs typeface="Arial"/>
              </a:rPr>
              <a:t> </a:t>
            </a:r>
            <a:r>
              <a:rPr dirty="0" sz="1550" spc="10" b="1">
                <a:latin typeface="Arial"/>
                <a:cs typeface="Arial"/>
              </a:rPr>
              <a:t>problem</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18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18</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61100" cy="177673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11:</a:t>
            </a:r>
            <a:r>
              <a:rPr dirty="0" sz="1300" spc="-10" b="1">
                <a:latin typeface="Arial"/>
                <a:cs typeface="Arial"/>
              </a:rPr>
              <a:t> </a:t>
            </a:r>
            <a:r>
              <a:rPr dirty="0" sz="1300" spc="5" b="1">
                <a:latin typeface="Arial"/>
                <a:cs typeface="Arial"/>
              </a:rPr>
              <a:t>Overview</a:t>
            </a:r>
            <a:endParaRPr sz="1300">
              <a:latin typeface="Arial"/>
              <a:cs typeface="Arial"/>
            </a:endParaRPr>
          </a:p>
          <a:p>
            <a:pPr marL="138430" marR="5080">
              <a:lnSpc>
                <a:spcPct val="101299"/>
              </a:lnSpc>
              <a:spcBef>
                <a:spcPts val="370"/>
              </a:spcBef>
            </a:pPr>
            <a:r>
              <a:rPr dirty="0" sz="1300" spc="5">
                <a:latin typeface="Times New Roman"/>
                <a:cs typeface="Times New Roman"/>
              </a:rPr>
              <a:t>In this practice, </a:t>
            </a:r>
            <a:r>
              <a:rPr dirty="0" sz="1300" spc="10">
                <a:latin typeface="Times New Roman"/>
                <a:cs typeface="Times New Roman"/>
              </a:rPr>
              <a:t>you implement </a:t>
            </a:r>
            <a:r>
              <a:rPr dirty="0" sz="1300" spc="5">
                <a:latin typeface="Times New Roman"/>
                <a:cs typeface="Times New Roman"/>
              </a:rPr>
              <a:t>a simple business rule for ensuring data integrity of  employees’ salaries with respect to the valid salary range for their job. </a:t>
            </a:r>
            <a:r>
              <a:rPr dirty="0" sz="1300" spc="10">
                <a:latin typeface="Times New Roman"/>
                <a:cs typeface="Times New Roman"/>
              </a:rPr>
              <a:t>You </a:t>
            </a:r>
            <a:r>
              <a:rPr dirty="0" sz="1300" spc="5">
                <a:latin typeface="Times New Roman"/>
                <a:cs typeface="Times New Roman"/>
              </a:rPr>
              <a:t>create a trigger  </a:t>
            </a:r>
            <a:r>
              <a:rPr dirty="0" sz="1300">
                <a:latin typeface="Times New Roman"/>
                <a:cs typeface="Times New Roman"/>
              </a:rPr>
              <a:t>for </a:t>
            </a:r>
            <a:r>
              <a:rPr dirty="0" sz="1300" spc="5">
                <a:latin typeface="Times New Roman"/>
                <a:cs typeface="Times New Roman"/>
              </a:rPr>
              <a:t>this rule.</a:t>
            </a:r>
            <a:endParaRPr sz="1300">
              <a:latin typeface="Times New Roman"/>
              <a:cs typeface="Times New Roman"/>
            </a:endParaRPr>
          </a:p>
          <a:p>
            <a:pPr marL="138430" marR="32384">
              <a:lnSpc>
                <a:spcPct val="101400"/>
              </a:lnSpc>
              <a:spcBef>
                <a:spcPts val="395"/>
              </a:spcBef>
            </a:pPr>
            <a:r>
              <a:rPr dirty="0" sz="1300" spc="5">
                <a:latin typeface="Times New Roman"/>
                <a:cs typeface="Times New Roman"/>
              </a:rPr>
              <a:t>During this process, your </a:t>
            </a:r>
            <a:r>
              <a:rPr dirty="0" sz="1300" spc="10">
                <a:latin typeface="Times New Roman"/>
                <a:cs typeface="Times New Roman"/>
              </a:rPr>
              <a:t>new </a:t>
            </a:r>
            <a:r>
              <a:rPr dirty="0" sz="1300" spc="5">
                <a:latin typeface="Times New Roman"/>
                <a:cs typeface="Times New Roman"/>
              </a:rPr>
              <a:t>triggers cause a cascading effect with triggers created in the  practice section of the lesson titled “Creating Triggers.” </a:t>
            </a:r>
            <a:r>
              <a:rPr dirty="0" sz="1300" spc="10">
                <a:latin typeface="Times New Roman"/>
                <a:cs typeface="Times New Roman"/>
              </a:rPr>
              <a:t>The </a:t>
            </a:r>
            <a:r>
              <a:rPr dirty="0" sz="1300" spc="5">
                <a:latin typeface="Times New Roman"/>
                <a:cs typeface="Times New Roman"/>
              </a:rPr>
              <a:t>cascading effect results in a  mutating table exception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JOBS </a:t>
            </a:r>
            <a:r>
              <a:rPr dirty="0" sz="1300" spc="5">
                <a:latin typeface="Times New Roman"/>
                <a:cs typeface="Times New Roman"/>
              </a:rPr>
              <a:t>table. </a:t>
            </a:r>
            <a:r>
              <a:rPr dirty="0" sz="1300" spc="10">
                <a:latin typeface="Times New Roman"/>
                <a:cs typeface="Times New Roman"/>
              </a:rPr>
              <a:t>You </a:t>
            </a:r>
            <a:r>
              <a:rPr dirty="0" sz="1300" spc="5">
                <a:latin typeface="Times New Roman"/>
                <a:cs typeface="Times New Roman"/>
              </a:rPr>
              <a:t>then create a </a:t>
            </a:r>
            <a:r>
              <a:rPr dirty="0" sz="1300" spc="10">
                <a:latin typeface="Times New Roman"/>
                <a:cs typeface="Times New Roman"/>
              </a:rPr>
              <a:t>PL/SQL </a:t>
            </a:r>
            <a:r>
              <a:rPr dirty="0" sz="1300" spc="5">
                <a:latin typeface="Times New Roman"/>
                <a:cs typeface="Times New Roman"/>
              </a:rPr>
              <a:t>package and  additional triggers to solve the mutating table</a:t>
            </a:r>
            <a:r>
              <a:rPr dirty="0" sz="1300" spc="20">
                <a:latin typeface="Times New Roman"/>
                <a:cs typeface="Times New Roman"/>
              </a:rPr>
              <a:t> </a:t>
            </a:r>
            <a:r>
              <a:rPr dirty="0" sz="1300" spc="5">
                <a:latin typeface="Times New Roman"/>
                <a:cs typeface="Times New Roman"/>
              </a:rPr>
              <a:t>issue.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19</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53689"/>
            <a:ext cx="6284595" cy="880491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a:t>
            </a:r>
            <a:r>
              <a:rPr dirty="0" sz="1300" spc="-5" b="1">
                <a:latin typeface="Arial"/>
                <a:cs typeface="Arial"/>
              </a:rPr>
              <a:t> </a:t>
            </a:r>
            <a:r>
              <a:rPr dirty="0" sz="1300" spc="5" b="1">
                <a:latin typeface="Arial"/>
                <a:cs typeface="Arial"/>
              </a:rPr>
              <a:t>11</a:t>
            </a:r>
            <a:endParaRPr sz="1300">
              <a:latin typeface="Arial"/>
              <a:cs typeface="Arial"/>
            </a:endParaRPr>
          </a:p>
          <a:p>
            <a:pPr marL="514984" marR="24130" indent="-251460">
              <a:lnSpc>
                <a:spcPct val="101299"/>
              </a:lnSpc>
              <a:spcBef>
                <a:spcPts val="370"/>
              </a:spcBef>
              <a:buAutoNum type="arabicPeriod"/>
              <a:tabLst>
                <a:tab pos="516255" algn="l"/>
              </a:tabLst>
            </a:pPr>
            <a:r>
              <a:rPr dirty="0" sz="1300" spc="10">
                <a:latin typeface="Times New Roman"/>
                <a:cs typeface="Times New Roman"/>
              </a:rPr>
              <a:t>Employees </a:t>
            </a:r>
            <a:r>
              <a:rPr dirty="0" sz="1300" spc="5">
                <a:latin typeface="Times New Roman"/>
                <a:cs typeface="Times New Roman"/>
              </a:rPr>
              <a:t>receive an automatic increase in salary if the </a:t>
            </a:r>
            <a:r>
              <a:rPr dirty="0" sz="1300" spc="10">
                <a:latin typeface="Times New Roman"/>
                <a:cs typeface="Times New Roman"/>
              </a:rPr>
              <a:t>minimum </a:t>
            </a:r>
            <a:r>
              <a:rPr dirty="0" sz="1300" spc="5">
                <a:latin typeface="Times New Roman"/>
                <a:cs typeface="Times New Roman"/>
              </a:rPr>
              <a:t>salary for a job is  increased to a value larger than their current salary. </a:t>
            </a:r>
            <a:r>
              <a:rPr dirty="0" sz="1300" spc="10">
                <a:latin typeface="Times New Roman"/>
                <a:cs typeface="Times New Roman"/>
              </a:rPr>
              <a:t>Implement </a:t>
            </a:r>
            <a:r>
              <a:rPr dirty="0" sz="1300" spc="5">
                <a:latin typeface="Times New Roman"/>
                <a:cs typeface="Times New Roman"/>
              </a:rPr>
              <a:t>this requirement  through a package procedure called </a:t>
            </a:r>
            <a:r>
              <a:rPr dirty="0" sz="1300" spc="10">
                <a:latin typeface="Times New Roman"/>
                <a:cs typeface="Times New Roman"/>
              </a:rPr>
              <a:t>by </a:t>
            </a:r>
            <a:r>
              <a:rPr dirty="0" sz="1300" spc="5">
                <a:latin typeface="Times New Roman"/>
                <a:cs typeface="Times New Roman"/>
              </a:rPr>
              <a:t>a trigger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JOBS </a:t>
            </a:r>
            <a:r>
              <a:rPr dirty="0" sz="1300" spc="5">
                <a:latin typeface="Times New Roman"/>
                <a:cs typeface="Times New Roman"/>
              </a:rPr>
              <a:t>table. </a:t>
            </a:r>
            <a:r>
              <a:rPr dirty="0" sz="1300" spc="10">
                <a:latin typeface="Times New Roman"/>
                <a:cs typeface="Times New Roman"/>
              </a:rPr>
              <a:t>When you  </a:t>
            </a:r>
            <a:r>
              <a:rPr dirty="0" sz="1300" spc="5">
                <a:latin typeface="Times New Roman"/>
                <a:cs typeface="Times New Roman"/>
              </a:rPr>
              <a:t>attempt to update the </a:t>
            </a:r>
            <a:r>
              <a:rPr dirty="0" sz="1300" spc="10">
                <a:latin typeface="Times New Roman"/>
                <a:cs typeface="Times New Roman"/>
              </a:rPr>
              <a:t>minimum </a:t>
            </a:r>
            <a:r>
              <a:rPr dirty="0" sz="1300" spc="5">
                <a:latin typeface="Times New Roman"/>
                <a:cs typeface="Times New Roman"/>
              </a:rPr>
              <a:t>salary in the </a:t>
            </a:r>
            <a:r>
              <a:rPr dirty="0" sz="1300" spc="15">
                <a:latin typeface="Courier New"/>
                <a:cs typeface="Courier New"/>
              </a:rPr>
              <a:t>JOBS </a:t>
            </a:r>
            <a:r>
              <a:rPr dirty="0" sz="1300" spc="5">
                <a:latin typeface="Times New Roman"/>
                <a:cs typeface="Times New Roman"/>
              </a:rPr>
              <a:t>table and try to update the  employees’ salary, the </a:t>
            </a:r>
            <a:r>
              <a:rPr dirty="0" sz="1300" spc="15">
                <a:latin typeface="Courier New"/>
                <a:cs typeface="Courier New"/>
              </a:rPr>
              <a:t>CHECK_SALARY </a:t>
            </a:r>
            <a:r>
              <a:rPr dirty="0" sz="1300" spc="5">
                <a:latin typeface="Times New Roman"/>
                <a:cs typeface="Times New Roman"/>
              </a:rPr>
              <a:t>trigger attempts to read the </a:t>
            </a:r>
            <a:r>
              <a:rPr dirty="0" sz="1300" spc="15">
                <a:latin typeface="Courier New"/>
                <a:cs typeface="Courier New"/>
              </a:rPr>
              <a:t>JOBS </a:t>
            </a:r>
            <a:r>
              <a:rPr dirty="0" sz="1300" spc="5">
                <a:latin typeface="Times New Roman"/>
                <a:cs typeface="Times New Roman"/>
              </a:rPr>
              <a:t>table,  which is subject to change, and </a:t>
            </a:r>
            <a:r>
              <a:rPr dirty="0" sz="1300" spc="10">
                <a:latin typeface="Times New Roman"/>
                <a:cs typeface="Times New Roman"/>
              </a:rPr>
              <a:t>you </a:t>
            </a:r>
            <a:r>
              <a:rPr dirty="0" sz="1300" spc="5">
                <a:latin typeface="Times New Roman"/>
                <a:cs typeface="Times New Roman"/>
              </a:rPr>
              <a:t>get a mutating table exception that is resolved </a:t>
            </a:r>
            <a:r>
              <a:rPr dirty="0" sz="1300" spc="10">
                <a:latin typeface="Times New Roman"/>
                <a:cs typeface="Times New Roman"/>
              </a:rPr>
              <a:t>by  </a:t>
            </a:r>
            <a:r>
              <a:rPr dirty="0" sz="1300" spc="5">
                <a:latin typeface="Times New Roman"/>
                <a:cs typeface="Times New Roman"/>
              </a:rPr>
              <a:t>creating a </a:t>
            </a:r>
            <a:r>
              <a:rPr dirty="0" sz="1300" spc="10">
                <a:latin typeface="Times New Roman"/>
                <a:cs typeface="Times New Roman"/>
              </a:rPr>
              <a:t>new </a:t>
            </a:r>
            <a:r>
              <a:rPr dirty="0" sz="1300" spc="5">
                <a:latin typeface="Times New Roman"/>
                <a:cs typeface="Times New Roman"/>
              </a:rPr>
              <a:t>package and additional</a:t>
            </a:r>
            <a:r>
              <a:rPr dirty="0" sz="1300">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lvl="1" marL="892175" indent="-251460">
              <a:lnSpc>
                <a:spcPts val="1495"/>
              </a:lnSpc>
              <a:buAutoNum type="alphaLcPeriod"/>
              <a:tabLst>
                <a:tab pos="892175" algn="l"/>
                <a:tab pos="892810" algn="l"/>
              </a:tabLst>
            </a:pPr>
            <a:r>
              <a:rPr dirty="0" sz="1300" spc="5">
                <a:latin typeface="Times New Roman"/>
                <a:cs typeface="Times New Roman"/>
              </a:rPr>
              <a:t>Update your </a:t>
            </a:r>
            <a:r>
              <a:rPr dirty="0" sz="1300" spc="15">
                <a:latin typeface="Courier New"/>
                <a:cs typeface="Courier New"/>
              </a:rPr>
              <a:t>EMP_PKG</a:t>
            </a:r>
            <a:r>
              <a:rPr dirty="0" sz="1300" spc="-425">
                <a:latin typeface="Courier New"/>
                <a:cs typeface="Courier New"/>
              </a:rPr>
              <a:t> </a:t>
            </a:r>
            <a:r>
              <a:rPr dirty="0" sz="1300" spc="10">
                <a:latin typeface="Times New Roman"/>
                <a:cs typeface="Times New Roman"/>
              </a:rPr>
              <a:t>package (from Practice </a:t>
            </a:r>
            <a:r>
              <a:rPr dirty="0" sz="1300" spc="5">
                <a:latin typeface="Times New Roman"/>
                <a:cs typeface="Times New Roman"/>
              </a:rPr>
              <a:t>7) </a:t>
            </a:r>
            <a:r>
              <a:rPr dirty="0" sz="1300" spc="10">
                <a:latin typeface="Times New Roman"/>
                <a:cs typeface="Times New Roman"/>
              </a:rPr>
              <a:t>by </a:t>
            </a:r>
            <a:r>
              <a:rPr dirty="0" sz="1300" spc="5">
                <a:latin typeface="Times New Roman"/>
                <a:cs typeface="Times New Roman"/>
              </a:rPr>
              <a:t>adding a procedure </a:t>
            </a:r>
            <a:r>
              <a:rPr dirty="0" sz="1300" spc="10">
                <a:latin typeface="Times New Roman"/>
                <a:cs typeface="Times New Roman"/>
              </a:rPr>
              <a:t>called</a:t>
            </a:r>
            <a:endParaRPr sz="1300">
              <a:latin typeface="Times New Roman"/>
              <a:cs typeface="Times New Roman"/>
            </a:endParaRPr>
          </a:p>
          <a:p>
            <a:pPr marL="892810">
              <a:lnSpc>
                <a:spcPct val="100000"/>
              </a:lnSpc>
              <a:spcBef>
                <a:spcPts val="5"/>
              </a:spcBef>
            </a:pPr>
            <a:r>
              <a:rPr dirty="0" sz="1300" spc="15">
                <a:latin typeface="Courier New"/>
                <a:cs typeface="Courier New"/>
              </a:rPr>
              <a:t>SET_SALARY</a:t>
            </a:r>
            <a:r>
              <a:rPr dirty="0" sz="1300" spc="-370">
                <a:latin typeface="Courier New"/>
                <a:cs typeface="Courier New"/>
              </a:rPr>
              <a:t> </a:t>
            </a:r>
            <a:r>
              <a:rPr dirty="0" sz="1300" spc="5">
                <a:latin typeface="Times New Roman"/>
                <a:cs typeface="Times New Roman"/>
              </a:rPr>
              <a:t>that updates the employees’ salaries. </a:t>
            </a:r>
            <a:r>
              <a:rPr dirty="0" sz="1300" spc="10">
                <a:latin typeface="Times New Roman"/>
                <a:cs typeface="Times New Roman"/>
              </a:rPr>
              <a:t>The </a:t>
            </a:r>
            <a:r>
              <a:rPr dirty="0" sz="1300" spc="5">
                <a:latin typeface="Times New Roman"/>
                <a:cs typeface="Times New Roman"/>
              </a:rPr>
              <a:t>procedure accepts </a:t>
            </a:r>
            <a:r>
              <a:rPr dirty="0" sz="1300" spc="10">
                <a:latin typeface="Times New Roman"/>
                <a:cs typeface="Times New Roman"/>
              </a:rPr>
              <a:t>two</a:t>
            </a:r>
            <a:endParaRPr sz="1300">
              <a:latin typeface="Times New Roman"/>
              <a:cs typeface="Times New Roman"/>
            </a:endParaRPr>
          </a:p>
          <a:p>
            <a:pPr marL="892810" marR="168910">
              <a:lnSpc>
                <a:spcPct val="100499"/>
              </a:lnSpc>
              <a:spcBef>
                <a:spcPts val="75"/>
              </a:spcBef>
            </a:pPr>
            <a:r>
              <a:rPr dirty="0" sz="1300" spc="5">
                <a:latin typeface="Times New Roman"/>
                <a:cs typeface="Times New Roman"/>
              </a:rPr>
              <a:t>parameters: the job </a:t>
            </a:r>
            <a:r>
              <a:rPr dirty="0" sz="1300" spc="10">
                <a:latin typeface="Times New Roman"/>
                <a:cs typeface="Times New Roman"/>
              </a:rPr>
              <a:t>ID </a:t>
            </a:r>
            <a:r>
              <a:rPr dirty="0" sz="1300" spc="5">
                <a:latin typeface="Times New Roman"/>
                <a:cs typeface="Times New Roman"/>
              </a:rPr>
              <a:t>for those salaries that </a:t>
            </a:r>
            <a:r>
              <a:rPr dirty="0" sz="1300" spc="10">
                <a:latin typeface="Times New Roman"/>
                <a:cs typeface="Times New Roman"/>
              </a:rPr>
              <a:t>may </a:t>
            </a:r>
            <a:r>
              <a:rPr dirty="0" sz="1300" spc="5">
                <a:latin typeface="Times New Roman"/>
                <a:cs typeface="Times New Roman"/>
              </a:rPr>
              <a:t>have to be updated, and the  </a:t>
            </a:r>
            <a:r>
              <a:rPr dirty="0" sz="1300" spc="10">
                <a:latin typeface="Times New Roman"/>
                <a:cs typeface="Times New Roman"/>
              </a:rPr>
              <a:t>new minimum </a:t>
            </a:r>
            <a:r>
              <a:rPr dirty="0" sz="1300" spc="5">
                <a:latin typeface="Times New Roman"/>
                <a:cs typeface="Times New Roman"/>
              </a:rPr>
              <a:t>salary for the job ID. </a:t>
            </a:r>
            <a:r>
              <a:rPr dirty="0" sz="1300" spc="10">
                <a:latin typeface="Times New Roman"/>
                <a:cs typeface="Times New Roman"/>
              </a:rPr>
              <a:t>The </a:t>
            </a:r>
            <a:r>
              <a:rPr dirty="0" sz="1300" spc="5">
                <a:latin typeface="Times New Roman"/>
                <a:cs typeface="Times New Roman"/>
              </a:rPr>
              <a:t>procedure sets all the employees’  salaries to the </a:t>
            </a:r>
            <a:r>
              <a:rPr dirty="0" sz="1300" spc="10">
                <a:latin typeface="Times New Roman"/>
                <a:cs typeface="Times New Roman"/>
              </a:rPr>
              <a:t>minimum </a:t>
            </a:r>
            <a:r>
              <a:rPr dirty="0" sz="1300" spc="5">
                <a:latin typeface="Times New Roman"/>
                <a:cs typeface="Times New Roman"/>
              </a:rPr>
              <a:t>for their jobs if their current salaries are less than the  </a:t>
            </a:r>
            <a:r>
              <a:rPr dirty="0" sz="1300" spc="10">
                <a:latin typeface="Times New Roman"/>
                <a:cs typeface="Times New Roman"/>
              </a:rPr>
              <a:t>new minimum</a:t>
            </a:r>
            <a:r>
              <a:rPr dirty="0" sz="1300" spc="-5">
                <a:latin typeface="Times New Roman"/>
                <a:cs typeface="Times New Roman"/>
              </a:rPr>
              <a:t> </a:t>
            </a:r>
            <a:r>
              <a:rPr dirty="0" sz="1300" spc="5">
                <a:latin typeface="Times New Roman"/>
                <a:cs typeface="Times New Roman"/>
              </a:rPr>
              <a:t>value.</a:t>
            </a:r>
            <a:endParaRPr sz="1300">
              <a:latin typeface="Times New Roman"/>
              <a:cs typeface="Times New Roman"/>
            </a:endParaRPr>
          </a:p>
          <a:p>
            <a:pPr lvl="1" marL="892810" indent="-252095">
              <a:lnSpc>
                <a:spcPts val="1490"/>
              </a:lnSpc>
              <a:buAutoNum type="alphaLcPeriod" startAt="2"/>
              <a:tabLst>
                <a:tab pos="893444" algn="l"/>
              </a:tabLst>
            </a:pPr>
            <a:r>
              <a:rPr dirty="0" sz="1300" spc="5">
                <a:latin typeface="Times New Roman"/>
                <a:cs typeface="Times New Roman"/>
              </a:rPr>
              <a:t>Create a</a:t>
            </a:r>
            <a:r>
              <a:rPr dirty="0" sz="1300" spc="10">
                <a:latin typeface="Times New Roman"/>
                <a:cs typeface="Times New Roman"/>
              </a:rPr>
              <a:t> row</a:t>
            </a:r>
            <a:r>
              <a:rPr dirty="0" sz="1300" spc="5">
                <a:latin typeface="Times New Roman"/>
                <a:cs typeface="Times New Roman"/>
              </a:rPr>
              <a:t> trigger</a:t>
            </a:r>
            <a:r>
              <a:rPr dirty="0" sz="1300" spc="10">
                <a:latin typeface="Times New Roman"/>
                <a:cs typeface="Times New Roman"/>
              </a:rPr>
              <a:t> named</a:t>
            </a:r>
            <a:r>
              <a:rPr dirty="0" sz="1300" spc="15">
                <a:latin typeface="Times New Roman"/>
                <a:cs typeface="Times New Roman"/>
              </a:rPr>
              <a:t> </a:t>
            </a:r>
            <a:r>
              <a:rPr dirty="0" sz="1300" spc="15">
                <a:latin typeface="Courier New"/>
                <a:cs typeface="Courier New"/>
              </a:rPr>
              <a:t>UPD_MINSALARY_TRG</a:t>
            </a:r>
            <a:r>
              <a:rPr dirty="0" sz="1300" spc="-445">
                <a:latin typeface="Courier New"/>
                <a:cs typeface="Courier New"/>
              </a:rPr>
              <a:t>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JOBS</a:t>
            </a:r>
            <a:r>
              <a:rPr dirty="0" sz="1300" spc="-440">
                <a:latin typeface="Courier New"/>
                <a:cs typeface="Courier New"/>
              </a:rPr>
              <a:t> </a:t>
            </a:r>
            <a:r>
              <a:rPr dirty="0" sz="1300" spc="5">
                <a:latin typeface="Times New Roman"/>
                <a:cs typeface="Times New Roman"/>
              </a:rPr>
              <a:t>table</a:t>
            </a:r>
            <a:r>
              <a:rPr dirty="0" sz="1300" spc="15">
                <a:latin typeface="Times New Roman"/>
                <a:cs typeface="Times New Roman"/>
              </a:rPr>
              <a:t> </a:t>
            </a:r>
            <a:r>
              <a:rPr dirty="0" sz="1300" spc="5">
                <a:latin typeface="Times New Roman"/>
                <a:cs typeface="Times New Roman"/>
              </a:rPr>
              <a:t>that</a:t>
            </a:r>
            <a:endParaRPr sz="1300">
              <a:latin typeface="Times New Roman"/>
              <a:cs typeface="Times New Roman"/>
            </a:endParaRPr>
          </a:p>
          <a:p>
            <a:pPr marL="892175" marR="26034">
              <a:lnSpc>
                <a:spcPct val="100000"/>
              </a:lnSpc>
              <a:spcBef>
                <a:spcPts val="10"/>
              </a:spcBef>
            </a:pPr>
            <a:r>
              <a:rPr dirty="0" sz="1300" spc="5">
                <a:latin typeface="Times New Roman"/>
                <a:cs typeface="Times New Roman"/>
              </a:rPr>
              <a:t>invokes the </a:t>
            </a:r>
            <a:r>
              <a:rPr dirty="0" sz="1300" spc="15">
                <a:latin typeface="Courier New"/>
                <a:cs typeface="Courier New"/>
              </a:rPr>
              <a:t>EMP_PKG.SET_SALARY</a:t>
            </a:r>
            <a:r>
              <a:rPr dirty="0" sz="1300" spc="-385">
                <a:latin typeface="Courier New"/>
                <a:cs typeface="Courier New"/>
              </a:rPr>
              <a:t> </a:t>
            </a:r>
            <a:r>
              <a:rPr dirty="0" sz="1300" spc="5">
                <a:latin typeface="Times New Roman"/>
                <a:cs typeface="Times New Roman"/>
              </a:rPr>
              <a:t>procedure, </a:t>
            </a: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minimum </a:t>
            </a:r>
            <a:r>
              <a:rPr dirty="0" sz="1300" spc="5">
                <a:latin typeface="Times New Roman"/>
                <a:cs typeface="Times New Roman"/>
              </a:rPr>
              <a:t>salary in  the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 is updated for a specified job ID.</a:t>
            </a:r>
            <a:endParaRPr sz="1300">
              <a:latin typeface="Times New Roman"/>
              <a:cs typeface="Times New Roman"/>
            </a:endParaRPr>
          </a:p>
          <a:p>
            <a:pPr lvl="1" marL="892175" marR="5080" indent="-252095">
              <a:lnSpc>
                <a:spcPct val="100499"/>
              </a:lnSpc>
              <a:spcBef>
                <a:spcPts val="85"/>
              </a:spcBef>
              <a:buAutoNum type="alphaLcPeriod" startAt="3"/>
              <a:tabLst>
                <a:tab pos="892175" algn="l"/>
                <a:tab pos="892810" algn="l"/>
              </a:tabLst>
            </a:pPr>
            <a:r>
              <a:rPr dirty="0" sz="1300" spc="5">
                <a:latin typeface="Times New Roman"/>
                <a:cs typeface="Times New Roman"/>
              </a:rPr>
              <a:t>Write a query to display the </a:t>
            </a:r>
            <a:r>
              <a:rPr dirty="0" sz="1300" spc="10">
                <a:latin typeface="Times New Roman"/>
                <a:cs typeface="Times New Roman"/>
              </a:rPr>
              <a:t>employee </a:t>
            </a:r>
            <a:r>
              <a:rPr dirty="0" sz="1300" spc="5">
                <a:latin typeface="Times New Roman"/>
                <a:cs typeface="Times New Roman"/>
              </a:rPr>
              <a:t>ID, last </a:t>
            </a:r>
            <a:r>
              <a:rPr dirty="0" sz="1300" spc="10">
                <a:latin typeface="Times New Roman"/>
                <a:cs typeface="Times New Roman"/>
              </a:rPr>
              <a:t>name, </a:t>
            </a:r>
            <a:r>
              <a:rPr dirty="0" sz="1300" spc="5">
                <a:latin typeface="Times New Roman"/>
                <a:cs typeface="Times New Roman"/>
              </a:rPr>
              <a:t>job ID, current salary, and  </a:t>
            </a:r>
            <a:r>
              <a:rPr dirty="0" sz="1300" spc="10">
                <a:latin typeface="Times New Roman"/>
                <a:cs typeface="Times New Roman"/>
              </a:rPr>
              <a:t>minimum </a:t>
            </a:r>
            <a:r>
              <a:rPr dirty="0" sz="1300" spc="5">
                <a:latin typeface="Times New Roman"/>
                <a:cs typeface="Times New Roman"/>
              </a:rPr>
              <a:t>salary for </a:t>
            </a:r>
            <a:r>
              <a:rPr dirty="0" sz="1300" spc="10">
                <a:latin typeface="Times New Roman"/>
                <a:cs typeface="Times New Roman"/>
              </a:rPr>
              <a:t>employees who </a:t>
            </a:r>
            <a:r>
              <a:rPr dirty="0" sz="1300" spc="5">
                <a:latin typeface="Times New Roman"/>
                <a:cs typeface="Times New Roman"/>
              </a:rPr>
              <a:t>are </a:t>
            </a:r>
            <a:r>
              <a:rPr dirty="0" sz="1300" spc="10">
                <a:latin typeface="Times New Roman"/>
                <a:cs typeface="Times New Roman"/>
              </a:rPr>
              <a:t>programmers—that </a:t>
            </a:r>
            <a:r>
              <a:rPr dirty="0" sz="1300" spc="5">
                <a:latin typeface="Times New Roman"/>
                <a:cs typeface="Times New Roman"/>
              </a:rPr>
              <a:t>is, their </a:t>
            </a:r>
            <a:r>
              <a:rPr dirty="0" sz="1300" spc="15">
                <a:latin typeface="Courier New"/>
                <a:cs typeface="Courier New"/>
              </a:rPr>
              <a:t>JOB_ID  </a:t>
            </a:r>
            <a:r>
              <a:rPr dirty="0" sz="1300" spc="5">
                <a:latin typeface="Times New Roman"/>
                <a:cs typeface="Times New Roman"/>
              </a:rPr>
              <a:t>is </a:t>
            </a:r>
            <a:r>
              <a:rPr dirty="0" sz="1300" spc="15">
                <a:latin typeface="Courier New"/>
                <a:cs typeface="Courier New"/>
              </a:rPr>
              <a:t>'IT_PROG'</a:t>
            </a:r>
            <a:r>
              <a:rPr dirty="0" sz="1300" spc="15">
                <a:latin typeface="Times New Roman"/>
                <a:cs typeface="Times New Roman"/>
              </a:rPr>
              <a:t>. </a:t>
            </a:r>
            <a:r>
              <a:rPr dirty="0" sz="1300" spc="10">
                <a:latin typeface="Times New Roman"/>
                <a:cs typeface="Times New Roman"/>
              </a:rPr>
              <a:t>Then </a:t>
            </a:r>
            <a:r>
              <a:rPr dirty="0" sz="1300" spc="5">
                <a:latin typeface="Times New Roman"/>
                <a:cs typeface="Times New Roman"/>
              </a:rPr>
              <a:t>update the </a:t>
            </a:r>
            <a:r>
              <a:rPr dirty="0" sz="1300" spc="10">
                <a:latin typeface="Times New Roman"/>
                <a:cs typeface="Times New Roman"/>
              </a:rPr>
              <a:t>minimum </a:t>
            </a:r>
            <a:r>
              <a:rPr dirty="0" sz="1300" spc="5">
                <a:latin typeface="Times New Roman"/>
                <a:cs typeface="Times New Roman"/>
              </a:rPr>
              <a:t>salary in the </a:t>
            </a:r>
            <a:r>
              <a:rPr dirty="0" sz="1300" spc="15">
                <a:latin typeface="Courier New"/>
                <a:cs typeface="Courier New"/>
              </a:rPr>
              <a:t>JOBS</a:t>
            </a:r>
            <a:r>
              <a:rPr dirty="0" sz="1300" spc="-405">
                <a:latin typeface="Courier New"/>
                <a:cs typeface="Courier New"/>
              </a:rPr>
              <a:t> </a:t>
            </a:r>
            <a:r>
              <a:rPr dirty="0" sz="1300" spc="5">
                <a:latin typeface="Times New Roman"/>
                <a:cs typeface="Times New Roman"/>
              </a:rPr>
              <a:t>table to increase  it </a:t>
            </a:r>
            <a:r>
              <a:rPr dirty="0" sz="1300" spc="10">
                <a:latin typeface="Times New Roman"/>
                <a:cs typeface="Times New Roman"/>
              </a:rPr>
              <a:t>by </a:t>
            </a:r>
            <a:r>
              <a:rPr dirty="0" sz="1300" spc="5">
                <a:latin typeface="Times New Roman"/>
                <a:cs typeface="Times New Roman"/>
              </a:rPr>
              <a:t>$1,000. </a:t>
            </a:r>
            <a:r>
              <a:rPr dirty="0" sz="1300" spc="10">
                <a:latin typeface="Times New Roman"/>
                <a:cs typeface="Times New Roman"/>
              </a:rPr>
              <a:t>What</a:t>
            </a:r>
            <a:r>
              <a:rPr dirty="0" sz="1300" spc="-10">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marL="515620" indent="-252095">
              <a:lnSpc>
                <a:spcPts val="1490"/>
              </a:lnSpc>
              <a:buAutoNum type="arabicPeriod"/>
              <a:tabLst>
                <a:tab pos="515620" algn="l"/>
              </a:tabLst>
            </a:pPr>
            <a:r>
              <a:rPr dirty="0" sz="1300" spc="10">
                <a:latin typeface="Times New Roman"/>
                <a:cs typeface="Times New Roman"/>
              </a:rPr>
              <a:t>To </a:t>
            </a:r>
            <a:r>
              <a:rPr dirty="0" sz="1300" spc="5">
                <a:latin typeface="Times New Roman"/>
                <a:cs typeface="Times New Roman"/>
              </a:rPr>
              <a:t>resolve the mutating table issue, </a:t>
            </a:r>
            <a:r>
              <a:rPr dirty="0" sz="1300" spc="10">
                <a:latin typeface="Times New Roman"/>
                <a:cs typeface="Times New Roman"/>
              </a:rPr>
              <a:t>you </a:t>
            </a:r>
            <a:r>
              <a:rPr dirty="0" sz="1300" spc="5">
                <a:latin typeface="Times New Roman"/>
                <a:cs typeface="Times New Roman"/>
              </a:rPr>
              <a:t>create a </a:t>
            </a:r>
            <a:r>
              <a:rPr dirty="0" sz="1300" spc="15">
                <a:latin typeface="Courier New"/>
                <a:cs typeface="Courier New"/>
              </a:rPr>
              <a:t>JOBS_PKG</a:t>
            </a:r>
            <a:r>
              <a:rPr dirty="0" sz="1300" spc="-415">
                <a:latin typeface="Courier New"/>
                <a:cs typeface="Courier New"/>
              </a:rPr>
              <a:t> </a:t>
            </a:r>
            <a:r>
              <a:rPr dirty="0" sz="1300" spc="5">
                <a:latin typeface="Times New Roman"/>
                <a:cs typeface="Times New Roman"/>
              </a:rPr>
              <a:t>to </a:t>
            </a:r>
            <a:r>
              <a:rPr dirty="0" sz="1300" spc="10">
                <a:latin typeface="Times New Roman"/>
                <a:cs typeface="Times New Roman"/>
              </a:rPr>
              <a:t>maintain </a:t>
            </a:r>
            <a:r>
              <a:rPr dirty="0" sz="1300" spc="5">
                <a:latin typeface="Times New Roman"/>
                <a:cs typeface="Times New Roman"/>
              </a:rPr>
              <a:t>in </a:t>
            </a:r>
            <a:r>
              <a:rPr dirty="0" sz="1300" spc="10">
                <a:latin typeface="Times New Roman"/>
                <a:cs typeface="Times New Roman"/>
              </a:rPr>
              <a:t>memory</a:t>
            </a:r>
            <a:endParaRPr sz="1300">
              <a:latin typeface="Times New Roman"/>
              <a:cs typeface="Times New Roman"/>
            </a:endParaRPr>
          </a:p>
          <a:p>
            <a:pPr marL="514984" marR="41275">
              <a:lnSpc>
                <a:spcPct val="100499"/>
              </a:lnSpc>
            </a:pPr>
            <a:r>
              <a:rPr dirty="0" sz="1300" spc="5">
                <a:latin typeface="Times New Roman"/>
                <a:cs typeface="Times New Roman"/>
              </a:rPr>
              <a:t>a copy of the rows in the </a:t>
            </a:r>
            <a:r>
              <a:rPr dirty="0" sz="1300" spc="15">
                <a:latin typeface="Courier New"/>
                <a:cs typeface="Courier New"/>
              </a:rPr>
              <a:t>JOBS </a:t>
            </a:r>
            <a:r>
              <a:rPr dirty="0" sz="1300" spc="5">
                <a:latin typeface="Times New Roman"/>
                <a:cs typeface="Times New Roman"/>
              </a:rPr>
              <a:t>table. </a:t>
            </a:r>
            <a:r>
              <a:rPr dirty="0" sz="1300" spc="10">
                <a:latin typeface="Times New Roman"/>
                <a:cs typeface="Times New Roman"/>
              </a:rPr>
              <a:t>Then </a:t>
            </a:r>
            <a:r>
              <a:rPr dirty="0" sz="1300" spc="5">
                <a:latin typeface="Times New Roman"/>
                <a:cs typeface="Times New Roman"/>
              </a:rPr>
              <a:t>the </a:t>
            </a:r>
            <a:r>
              <a:rPr dirty="0" sz="1300" spc="15">
                <a:latin typeface="Courier New"/>
                <a:cs typeface="Courier New"/>
              </a:rPr>
              <a:t>CHECK_SALARY </a:t>
            </a:r>
            <a:r>
              <a:rPr dirty="0" sz="1300" spc="5">
                <a:latin typeface="Times New Roman"/>
                <a:cs typeface="Times New Roman"/>
              </a:rPr>
              <a:t>procedure is  modified to use the package data rather </a:t>
            </a:r>
            <a:r>
              <a:rPr dirty="0" sz="1300" spc="10">
                <a:latin typeface="Times New Roman"/>
                <a:cs typeface="Times New Roman"/>
              </a:rPr>
              <a:t>than </a:t>
            </a:r>
            <a:r>
              <a:rPr dirty="0" sz="1300" spc="5">
                <a:latin typeface="Times New Roman"/>
                <a:cs typeface="Times New Roman"/>
              </a:rPr>
              <a:t>issue a query </a:t>
            </a:r>
            <a:r>
              <a:rPr dirty="0" sz="1300" spc="10">
                <a:latin typeface="Times New Roman"/>
                <a:cs typeface="Times New Roman"/>
              </a:rPr>
              <a:t>on </a:t>
            </a:r>
            <a:r>
              <a:rPr dirty="0" sz="1300" spc="5">
                <a:latin typeface="Times New Roman"/>
                <a:cs typeface="Times New Roman"/>
              </a:rPr>
              <a:t>a table that is </a:t>
            </a:r>
            <a:r>
              <a:rPr dirty="0" sz="1300" spc="10">
                <a:latin typeface="Times New Roman"/>
                <a:cs typeface="Times New Roman"/>
              </a:rPr>
              <a:t>mutating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avoid</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exception.</a:t>
            </a:r>
            <a:r>
              <a:rPr dirty="0" sz="1300" spc="15">
                <a:latin typeface="Times New Roman"/>
                <a:cs typeface="Times New Roman"/>
              </a:rPr>
              <a:t> </a:t>
            </a:r>
            <a:r>
              <a:rPr dirty="0" sz="1300" spc="5">
                <a:latin typeface="Times New Roman"/>
                <a:cs typeface="Times New Roman"/>
              </a:rPr>
              <a:t>However,</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15">
                <a:latin typeface="Courier New"/>
                <a:cs typeface="Courier New"/>
              </a:rPr>
              <a:t>BEFORE</a:t>
            </a:r>
            <a:r>
              <a:rPr dirty="0" sz="1300" spc="-434">
                <a:latin typeface="Courier New"/>
                <a:cs typeface="Courier New"/>
              </a:rPr>
              <a:t> </a:t>
            </a:r>
            <a:r>
              <a:rPr dirty="0" sz="1300" spc="15">
                <a:latin typeface="Courier New"/>
                <a:cs typeface="Courier New"/>
              </a:rPr>
              <a:t>INSERT</a:t>
            </a:r>
            <a:r>
              <a:rPr dirty="0" sz="1300" spc="-434">
                <a:latin typeface="Courier New"/>
                <a:cs typeface="Courier New"/>
              </a:rPr>
              <a:t> </a:t>
            </a:r>
            <a:r>
              <a:rPr dirty="0" sz="1300" spc="10">
                <a:latin typeface="Courier New"/>
                <a:cs typeface="Courier New"/>
              </a:rPr>
              <a:t>OR</a:t>
            </a:r>
            <a:r>
              <a:rPr dirty="0" sz="1300" spc="-434">
                <a:latin typeface="Courier New"/>
                <a:cs typeface="Courier New"/>
              </a:rPr>
              <a:t> </a:t>
            </a:r>
            <a:r>
              <a:rPr dirty="0" sz="1300" spc="15">
                <a:latin typeface="Courier New"/>
                <a:cs typeface="Courier New"/>
              </a:rPr>
              <a:t>UPDATE</a:t>
            </a:r>
            <a:r>
              <a:rPr dirty="0" sz="1300" spc="-450">
                <a:latin typeface="Courier New"/>
                <a:cs typeface="Courier New"/>
              </a:rPr>
              <a:t> </a:t>
            </a:r>
            <a:r>
              <a:rPr dirty="0" sz="1300" spc="5">
                <a:latin typeface="Times New Roman"/>
                <a:cs typeface="Times New Roman"/>
              </a:rPr>
              <a:t>statement</a:t>
            </a:r>
            <a:r>
              <a:rPr dirty="0" sz="1300" spc="20">
                <a:latin typeface="Times New Roman"/>
                <a:cs typeface="Times New Roman"/>
              </a:rPr>
              <a:t> </a:t>
            </a:r>
            <a:r>
              <a:rPr dirty="0" sz="1300" spc="5">
                <a:latin typeface="Times New Roman"/>
                <a:cs typeface="Times New Roman"/>
              </a:rPr>
              <a:t>trigger  must</a:t>
            </a:r>
            <a:r>
              <a:rPr dirty="0" sz="1300" spc="10">
                <a:latin typeface="Times New Roman"/>
                <a:cs typeface="Times New Roman"/>
              </a:rPr>
              <a:t> </a:t>
            </a:r>
            <a:r>
              <a:rPr dirty="0" sz="1300" spc="5">
                <a:latin typeface="Times New Roman"/>
                <a:cs typeface="Times New Roman"/>
              </a:rPr>
              <a:t>be</a:t>
            </a:r>
            <a:r>
              <a:rPr dirty="0" sz="1300" spc="10">
                <a:latin typeface="Times New Roman"/>
                <a:cs typeface="Times New Roman"/>
              </a:rPr>
              <a:t> </a:t>
            </a:r>
            <a:r>
              <a:rPr dirty="0" sz="1300" spc="5">
                <a:latin typeface="Times New Roman"/>
                <a:cs typeface="Times New Roman"/>
              </a:rPr>
              <a:t>created</a:t>
            </a:r>
            <a:r>
              <a:rPr dirty="0" sz="1300" spc="10">
                <a:latin typeface="Times New Roman"/>
                <a:cs typeface="Times New Roman"/>
              </a:rPr>
              <a:t> on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EMPLOYEES</a:t>
            </a:r>
            <a:r>
              <a:rPr dirty="0" sz="1300" spc="-434">
                <a:latin typeface="Courier New"/>
                <a:cs typeface="Courier New"/>
              </a:rPr>
              <a:t> </a:t>
            </a:r>
            <a:r>
              <a:rPr dirty="0" sz="1300" spc="5">
                <a:latin typeface="Times New Roman"/>
                <a:cs typeface="Times New Roman"/>
              </a:rPr>
              <a:t>table</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initialize</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JOBS_PKG</a:t>
            </a:r>
            <a:r>
              <a:rPr dirty="0" sz="1300" spc="-445">
                <a:latin typeface="Courier New"/>
                <a:cs typeface="Courier New"/>
              </a:rPr>
              <a:t> </a:t>
            </a:r>
            <a:r>
              <a:rPr dirty="0" sz="1300" spc="5">
                <a:latin typeface="Times New Roman"/>
                <a:cs typeface="Times New Roman"/>
              </a:rPr>
              <a:t>package</a:t>
            </a:r>
            <a:r>
              <a:rPr dirty="0" sz="1300" spc="15">
                <a:latin typeface="Times New Roman"/>
                <a:cs typeface="Times New Roman"/>
              </a:rPr>
              <a:t> </a:t>
            </a:r>
            <a:r>
              <a:rPr dirty="0" sz="1300" spc="5">
                <a:latin typeface="Times New Roman"/>
                <a:cs typeface="Times New Roman"/>
              </a:rPr>
              <a:t>state  before the </a:t>
            </a:r>
            <a:r>
              <a:rPr dirty="0" sz="1300" spc="15">
                <a:latin typeface="Courier New"/>
                <a:cs typeface="Courier New"/>
              </a:rPr>
              <a:t>CHECK_SALARY</a:t>
            </a:r>
            <a:r>
              <a:rPr dirty="0" sz="1300" spc="-455">
                <a:latin typeface="Courier New"/>
                <a:cs typeface="Courier New"/>
              </a:rPr>
              <a:t> </a:t>
            </a:r>
            <a:r>
              <a:rPr dirty="0" sz="1300" spc="10">
                <a:latin typeface="Times New Roman"/>
                <a:cs typeface="Times New Roman"/>
              </a:rPr>
              <a:t>row </a:t>
            </a:r>
            <a:r>
              <a:rPr dirty="0" sz="1300" spc="5">
                <a:latin typeface="Times New Roman"/>
                <a:cs typeface="Times New Roman"/>
              </a:rPr>
              <a:t>trigger </a:t>
            </a:r>
            <a:r>
              <a:rPr dirty="0" sz="1300">
                <a:latin typeface="Times New Roman"/>
                <a:cs typeface="Times New Roman"/>
              </a:rPr>
              <a:t>is fired.</a:t>
            </a:r>
            <a:endParaRPr sz="1300">
              <a:latin typeface="Times New Roman"/>
              <a:cs typeface="Times New Roman"/>
            </a:endParaRPr>
          </a:p>
          <a:p>
            <a:pPr lvl="1" marL="892175" indent="-252095">
              <a:lnSpc>
                <a:spcPct val="100000"/>
              </a:lnSpc>
              <a:spcBef>
                <a:spcPts val="10"/>
              </a:spcBef>
              <a:buAutoNum type="alphaLcPeriod"/>
              <a:tabLst>
                <a:tab pos="892175" algn="l"/>
                <a:tab pos="892810" algn="l"/>
              </a:tabLst>
            </a:pPr>
            <a:r>
              <a:rPr dirty="0" sz="1300" spc="5">
                <a:latin typeface="Times New Roman"/>
                <a:cs typeface="Times New Roman"/>
              </a:rPr>
              <a:t>Create a </a:t>
            </a:r>
            <a:r>
              <a:rPr dirty="0" sz="1300" spc="10">
                <a:latin typeface="Times New Roman"/>
                <a:cs typeface="Times New Roman"/>
              </a:rPr>
              <a:t>new </a:t>
            </a:r>
            <a:r>
              <a:rPr dirty="0" sz="1300" spc="5">
                <a:latin typeface="Times New Roman"/>
                <a:cs typeface="Times New Roman"/>
              </a:rPr>
              <a:t>package called </a:t>
            </a:r>
            <a:r>
              <a:rPr dirty="0" sz="1300" spc="15">
                <a:latin typeface="Courier New"/>
                <a:cs typeface="Courier New"/>
              </a:rPr>
              <a:t>JOBS_PKG</a:t>
            </a:r>
            <a:r>
              <a:rPr dirty="0" sz="1300" spc="-385">
                <a:latin typeface="Courier New"/>
                <a:cs typeface="Courier New"/>
              </a:rPr>
              <a:t> </a:t>
            </a:r>
            <a:r>
              <a:rPr dirty="0" sz="1300" spc="5">
                <a:latin typeface="Times New Roman"/>
                <a:cs typeface="Times New Roman"/>
              </a:rPr>
              <a:t>with the following specification:</a:t>
            </a:r>
            <a:endParaRPr sz="1300">
              <a:latin typeface="Times New Roman"/>
              <a:cs typeface="Times New Roman"/>
            </a:endParaRPr>
          </a:p>
          <a:p>
            <a:pPr marL="892175">
              <a:lnSpc>
                <a:spcPct val="100000"/>
              </a:lnSpc>
              <a:spcBef>
                <a:spcPts val="5"/>
              </a:spcBef>
            </a:pPr>
            <a:r>
              <a:rPr dirty="0" sz="1200" spc="5">
                <a:latin typeface="Courier New"/>
                <a:cs typeface="Courier New"/>
              </a:rPr>
              <a:t>PROCEDURE</a:t>
            </a:r>
            <a:r>
              <a:rPr dirty="0" sz="1200">
                <a:latin typeface="Courier New"/>
                <a:cs typeface="Courier New"/>
              </a:rPr>
              <a:t> </a:t>
            </a:r>
            <a:r>
              <a:rPr dirty="0" sz="1200" spc="5">
                <a:latin typeface="Courier New"/>
                <a:cs typeface="Courier New"/>
              </a:rPr>
              <a:t>initialize;</a:t>
            </a:r>
            <a:endParaRPr sz="1200">
              <a:latin typeface="Courier New"/>
              <a:cs typeface="Courier New"/>
            </a:endParaRPr>
          </a:p>
          <a:p>
            <a:pPr marL="892175" marR="13970">
              <a:lnSpc>
                <a:spcPct val="100000"/>
              </a:lnSpc>
            </a:pPr>
            <a:r>
              <a:rPr dirty="0" sz="1200" spc="5">
                <a:latin typeface="Courier New"/>
                <a:cs typeface="Courier New"/>
              </a:rPr>
              <a:t>FUNCTION get_minsalary(jobid VARCHAR2) RETURN NUMBER;  FUNCTION get_maxsalary(jobid VARCHAR2) RETURN NUMBER;  PROCEDURE set_minsalary(jobid VARCHAR2,min_salary</a:t>
            </a:r>
            <a:r>
              <a:rPr dirty="0" sz="1200" spc="25">
                <a:latin typeface="Courier New"/>
                <a:cs typeface="Courier New"/>
              </a:rPr>
              <a:t> </a:t>
            </a:r>
            <a:r>
              <a:rPr dirty="0" sz="1200" spc="5">
                <a:latin typeface="Courier New"/>
                <a:cs typeface="Courier New"/>
              </a:rPr>
              <a:t>NUMBER);</a:t>
            </a:r>
            <a:endParaRPr sz="1200">
              <a:latin typeface="Courier New"/>
              <a:cs typeface="Courier New"/>
            </a:endParaRPr>
          </a:p>
          <a:p>
            <a:pPr marL="892175">
              <a:lnSpc>
                <a:spcPts val="1440"/>
              </a:lnSpc>
              <a:spcBef>
                <a:spcPts val="35"/>
              </a:spcBef>
            </a:pPr>
            <a:r>
              <a:rPr dirty="0" sz="1200" spc="5">
                <a:latin typeface="Courier New"/>
                <a:cs typeface="Courier New"/>
              </a:rPr>
              <a:t>PROCEDURE set_maxsalary(jobid VARCHAR2,max_salary</a:t>
            </a:r>
            <a:r>
              <a:rPr dirty="0" sz="1200" spc="25">
                <a:latin typeface="Courier New"/>
                <a:cs typeface="Courier New"/>
              </a:rPr>
              <a:t> </a:t>
            </a:r>
            <a:r>
              <a:rPr dirty="0" sz="1200" spc="5">
                <a:latin typeface="Courier New"/>
                <a:cs typeface="Courier New"/>
              </a:rPr>
              <a:t>NUMBER);</a:t>
            </a:r>
            <a:endParaRPr sz="1200">
              <a:latin typeface="Courier New"/>
              <a:cs typeface="Courier New"/>
            </a:endParaRPr>
          </a:p>
          <a:p>
            <a:pPr lvl="1" marL="892810" indent="-252729">
              <a:lnSpc>
                <a:spcPts val="1560"/>
              </a:lnSpc>
              <a:buAutoNum type="alphaLcPeriod" startAt="2"/>
              <a:tabLst>
                <a:tab pos="893444" algn="l"/>
              </a:tabLst>
            </a:pPr>
            <a:r>
              <a:rPr dirty="0" sz="1300" spc="5">
                <a:latin typeface="Times New Roman"/>
                <a:cs typeface="Times New Roman"/>
              </a:rPr>
              <a:t>Implement the </a:t>
            </a:r>
            <a:r>
              <a:rPr dirty="0" sz="1300" spc="10">
                <a:latin typeface="Times New Roman"/>
                <a:cs typeface="Times New Roman"/>
              </a:rPr>
              <a:t>body </a:t>
            </a:r>
            <a:r>
              <a:rPr dirty="0" sz="1300" spc="5">
                <a:latin typeface="Times New Roman"/>
                <a:cs typeface="Times New Roman"/>
              </a:rPr>
              <a:t>of the </a:t>
            </a:r>
            <a:r>
              <a:rPr dirty="0" sz="1300" spc="15">
                <a:latin typeface="Courier New"/>
                <a:cs typeface="Courier New"/>
              </a:rPr>
              <a:t>JOBS_PKG</a:t>
            </a:r>
            <a:r>
              <a:rPr dirty="0" sz="1300" spc="15">
                <a:latin typeface="Times New Roman"/>
                <a:cs typeface="Times New Roman"/>
              </a:rPr>
              <a:t>,</a:t>
            </a:r>
            <a:r>
              <a:rPr dirty="0" sz="1300" spc="5">
                <a:latin typeface="Times New Roman"/>
                <a:cs typeface="Times New Roman"/>
              </a:rPr>
              <a:t> where:</a:t>
            </a:r>
            <a:endParaRPr sz="1300">
              <a:latin typeface="Times New Roman"/>
              <a:cs typeface="Times New Roman"/>
            </a:endParaRPr>
          </a:p>
          <a:p>
            <a:pPr marL="892810" marR="177800">
              <a:lnSpc>
                <a:spcPct val="100000"/>
              </a:lnSpc>
              <a:spcBef>
                <a:spcPts val="5"/>
              </a:spcBef>
            </a:pPr>
            <a:r>
              <a:rPr dirty="0" sz="1300" spc="10">
                <a:latin typeface="Times New Roman"/>
                <a:cs typeface="Times New Roman"/>
              </a:rPr>
              <a:t>You </a:t>
            </a:r>
            <a:r>
              <a:rPr dirty="0" sz="1300" spc="5">
                <a:latin typeface="Times New Roman"/>
                <a:cs typeface="Times New Roman"/>
              </a:rPr>
              <a:t>declare a private </a:t>
            </a:r>
            <a:r>
              <a:rPr dirty="0" sz="1300" spc="10">
                <a:latin typeface="Times New Roman"/>
                <a:cs typeface="Times New Roman"/>
              </a:rPr>
              <a:t>PL/SQL </a:t>
            </a:r>
            <a:r>
              <a:rPr dirty="0" sz="1300" spc="5">
                <a:latin typeface="Times New Roman"/>
                <a:cs typeface="Times New Roman"/>
              </a:rPr>
              <a:t>index-by table called </a:t>
            </a:r>
            <a:r>
              <a:rPr dirty="0" sz="1300" spc="15">
                <a:latin typeface="Courier New"/>
                <a:cs typeface="Courier New"/>
              </a:rPr>
              <a:t>jobs_tabtype</a:t>
            </a:r>
            <a:r>
              <a:rPr dirty="0" sz="1300" spc="-390">
                <a:latin typeface="Courier New"/>
                <a:cs typeface="Courier New"/>
              </a:rPr>
              <a:t> </a:t>
            </a:r>
            <a:r>
              <a:rPr dirty="0" sz="1300" spc="5">
                <a:latin typeface="Times New Roman"/>
                <a:cs typeface="Times New Roman"/>
              </a:rPr>
              <a:t>that is  indexed </a:t>
            </a:r>
            <a:r>
              <a:rPr dirty="0" sz="1300" spc="10">
                <a:latin typeface="Times New Roman"/>
                <a:cs typeface="Times New Roman"/>
              </a:rPr>
              <a:t>by </a:t>
            </a:r>
            <a:r>
              <a:rPr dirty="0" sz="1300" spc="5">
                <a:latin typeface="Times New Roman"/>
                <a:cs typeface="Times New Roman"/>
              </a:rPr>
              <a:t>a string type based </a:t>
            </a:r>
            <a:r>
              <a:rPr dirty="0" sz="1300" spc="10">
                <a:latin typeface="Times New Roman"/>
                <a:cs typeface="Times New Roman"/>
              </a:rPr>
              <a:t>on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JOBS.JOB_ID%TYPE</a:t>
            </a:r>
            <a:r>
              <a:rPr dirty="0" sz="1300" spc="15">
                <a:latin typeface="Times New Roman"/>
                <a:cs typeface="Times New Roman"/>
              </a:rPr>
              <a:t>.</a:t>
            </a:r>
            <a:endParaRPr sz="1300">
              <a:latin typeface="Times New Roman"/>
              <a:cs typeface="Times New Roman"/>
            </a:endParaRPr>
          </a:p>
          <a:p>
            <a:pPr marL="892810">
              <a:lnSpc>
                <a:spcPct val="100000"/>
              </a:lnSpc>
              <a:spcBef>
                <a:spcPts val="20"/>
              </a:spcBef>
            </a:pPr>
            <a:r>
              <a:rPr dirty="0" sz="1300" spc="10">
                <a:latin typeface="Times New Roman"/>
                <a:cs typeface="Times New Roman"/>
              </a:rPr>
              <a:t>You </a:t>
            </a:r>
            <a:r>
              <a:rPr dirty="0" sz="1300" spc="5">
                <a:latin typeface="Times New Roman"/>
                <a:cs typeface="Times New Roman"/>
              </a:rPr>
              <a:t>declare a private variable called </a:t>
            </a:r>
            <a:r>
              <a:rPr dirty="0" sz="1300" spc="15">
                <a:latin typeface="Courier New"/>
                <a:cs typeface="Courier New"/>
              </a:rPr>
              <a:t>jobstab</a:t>
            </a:r>
            <a:r>
              <a:rPr dirty="0" sz="1300" spc="-450">
                <a:latin typeface="Courier New"/>
                <a:cs typeface="Courier New"/>
              </a:rPr>
              <a:t> </a:t>
            </a:r>
            <a:r>
              <a:rPr dirty="0" sz="1300" spc="5">
                <a:latin typeface="Times New Roman"/>
                <a:cs typeface="Times New Roman"/>
              </a:rPr>
              <a:t>based </a:t>
            </a:r>
            <a:r>
              <a:rPr dirty="0" sz="1300" spc="10">
                <a:latin typeface="Times New Roman"/>
                <a:cs typeface="Times New Roman"/>
              </a:rPr>
              <a:t>on </a:t>
            </a:r>
            <a:r>
              <a:rPr dirty="0" sz="1300" spc="5">
                <a:latin typeface="Times New Roman"/>
                <a:cs typeface="Times New Roman"/>
              </a:rPr>
              <a:t>the</a:t>
            </a:r>
            <a:endParaRPr sz="1300">
              <a:latin typeface="Times New Roman"/>
              <a:cs typeface="Times New Roman"/>
            </a:endParaRPr>
          </a:p>
          <a:p>
            <a:pPr marL="892810">
              <a:lnSpc>
                <a:spcPct val="100000"/>
              </a:lnSpc>
              <a:spcBef>
                <a:spcPts val="5"/>
              </a:spcBef>
            </a:pPr>
            <a:r>
              <a:rPr dirty="0" sz="1300" spc="15">
                <a:latin typeface="Courier New"/>
                <a:cs typeface="Courier New"/>
              </a:rPr>
              <a:t>jobs_tabtype</a:t>
            </a:r>
            <a:r>
              <a:rPr dirty="0" sz="1300" spc="15">
                <a:latin typeface="Times New Roman"/>
                <a:cs typeface="Times New Roman"/>
              </a:rPr>
              <a:t>.</a:t>
            </a:r>
            <a:endParaRPr sz="1300">
              <a:latin typeface="Times New Roman"/>
              <a:cs typeface="Times New Roman"/>
            </a:endParaRPr>
          </a:p>
          <a:p>
            <a:pPr marL="892810" marR="372110" indent="-635">
              <a:lnSpc>
                <a:spcPct val="100000"/>
              </a:lnSpc>
              <a:spcBef>
                <a:spcPts val="5"/>
              </a:spcBef>
            </a:pPr>
            <a:r>
              <a:rPr dirty="0" sz="1300" spc="10">
                <a:latin typeface="Times New Roman"/>
                <a:cs typeface="Times New Roman"/>
              </a:rPr>
              <a:t>The </a:t>
            </a:r>
            <a:r>
              <a:rPr dirty="0" sz="1300" spc="10">
                <a:latin typeface="Courier New"/>
                <a:cs typeface="Courier New"/>
              </a:rPr>
              <a:t>INITIALIZE</a:t>
            </a:r>
            <a:r>
              <a:rPr dirty="0" sz="1300" spc="-445">
                <a:latin typeface="Courier New"/>
                <a:cs typeface="Courier New"/>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reads</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rows</a:t>
            </a:r>
            <a:r>
              <a:rPr dirty="0" sz="1300" spc="10">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JOBS</a:t>
            </a:r>
            <a:r>
              <a:rPr dirty="0" sz="1300" spc="-440">
                <a:latin typeface="Courier New"/>
                <a:cs typeface="Courier New"/>
              </a:rPr>
              <a:t> </a:t>
            </a:r>
            <a:r>
              <a:rPr dirty="0" sz="1300" spc="5">
                <a:latin typeface="Times New Roman"/>
                <a:cs typeface="Times New Roman"/>
              </a:rPr>
              <a:t>table</a:t>
            </a:r>
            <a:r>
              <a:rPr dirty="0" sz="1300" spc="10">
                <a:latin typeface="Times New Roman"/>
                <a:cs typeface="Times New Roman"/>
              </a:rPr>
              <a:t> by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a  cursor loop,</a:t>
            </a:r>
            <a:r>
              <a:rPr dirty="0" sz="1300" spc="10">
                <a:latin typeface="Times New Roman"/>
                <a:cs typeface="Times New Roman"/>
              </a:rPr>
              <a:t> </a:t>
            </a:r>
            <a:r>
              <a:rPr dirty="0" sz="1300" spc="5">
                <a:latin typeface="Times New Roman"/>
                <a:cs typeface="Times New Roman"/>
              </a:rPr>
              <a:t>and uses</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JOB_ID</a:t>
            </a:r>
            <a:r>
              <a:rPr dirty="0" sz="1300" spc="-450">
                <a:latin typeface="Courier New"/>
                <a:cs typeface="Courier New"/>
              </a:rPr>
              <a:t> </a:t>
            </a:r>
            <a:r>
              <a:rPr dirty="0" sz="1300" spc="10">
                <a:latin typeface="Times New Roman"/>
                <a:cs typeface="Times New Roman"/>
              </a:rPr>
              <a:t>value </a:t>
            </a:r>
            <a:r>
              <a:rPr dirty="0" sz="1300" spc="5">
                <a:latin typeface="Times New Roman"/>
                <a:cs typeface="Times New Roman"/>
              </a:rPr>
              <a:t>for the</a:t>
            </a:r>
            <a:r>
              <a:rPr dirty="0" sz="1300" spc="15">
                <a:latin typeface="Times New Roman"/>
                <a:cs typeface="Times New Roman"/>
              </a:rPr>
              <a:t> </a:t>
            </a:r>
            <a:r>
              <a:rPr dirty="0" sz="1300" spc="15">
                <a:latin typeface="Courier New"/>
                <a:cs typeface="Courier New"/>
              </a:rPr>
              <a:t>jobstab</a:t>
            </a:r>
            <a:r>
              <a:rPr dirty="0" sz="1300" spc="-440">
                <a:latin typeface="Courier New"/>
                <a:cs typeface="Courier New"/>
              </a:rPr>
              <a:t> </a:t>
            </a:r>
            <a:r>
              <a:rPr dirty="0" sz="1300" spc="5">
                <a:latin typeface="Times New Roman"/>
                <a:cs typeface="Times New Roman"/>
              </a:rPr>
              <a:t>index</a:t>
            </a:r>
            <a:r>
              <a:rPr dirty="0" sz="1300" spc="10">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is</a:t>
            </a:r>
            <a:endParaRPr sz="1300">
              <a:latin typeface="Times New Roman"/>
              <a:cs typeface="Times New Roman"/>
            </a:endParaRPr>
          </a:p>
          <a:p>
            <a:pPr marL="892810" marR="95885">
              <a:lnSpc>
                <a:spcPct val="100499"/>
              </a:lnSpc>
              <a:spcBef>
                <a:spcPts val="10"/>
              </a:spcBef>
            </a:pPr>
            <a:r>
              <a:rPr dirty="0" sz="1300" spc="5">
                <a:latin typeface="Times New Roman"/>
                <a:cs typeface="Times New Roman"/>
              </a:rPr>
              <a:t>assigned its corresponding row. </a:t>
            </a:r>
            <a:r>
              <a:rPr dirty="0" sz="1300" spc="10">
                <a:latin typeface="Times New Roman"/>
                <a:cs typeface="Times New Roman"/>
              </a:rPr>
              <a:t>The </a:t>
            </a:r>
            <a:r>
              <a:rPr dirty="0" sz="1300" spc="15">
                <a:latin typeface="Courier New"/>
                <a:cs typeface="Courier New"/>
              </a:rPr>
              <a:t>GET_MINSALARY </a:t>
            </a:r>
            <a:r>
              <a:rPr dirty="0" sz="1300" spc="5">
                <a:latin typeface="Times New Roman"/>
                <a:cs typeface="Times New Roman"/>
              </a:rPr>
              <a:t>function uses a  </a:t>
            </a:r>
            <a:r>
              <a:rPr dirty="0" sz="1300" spc="15">
                <a:latin typeface="Courier New"/>
                <a:cs typeface="Courier New"/>
              </a:rPr>
              <a:t>jobid</a:t>
            </a:r>
            <a:r>
              <a:rPr dirty="0" sz="1300" spc="-455">
                <a:latin typeface="Courier New"/>
                <a:cs typeface="Courier New"/>
              </a:rPr>
              <a:t> </a:t>
            </a:r>
            <a:r>
              <a:rPr dirty="0" sz="1300" spc="10">
                <a:latin typeface="Times New Roman"/>
                <a:cs typeface="Times New Roman"/>
              </a:rPr>
              <a:t>parameter </a:t>
            </a:r>
            <a:r>
              <a:rPr dirty="0" sz="1300" spc="5">
                <a:latin typeface="Times New Roman"/>
                <a:cs typeface="Times New Roman"/>
              </a:rPr>
              <a:t>as </a:t>
            </a:r>
            <a:r>
              <a:rPr dirty="0" sz="1300" spc="10">
                <a:latin typeface="Times New Roman"/>
                <a:cs typeface="Times New Roman"/>
              </a:rPr>
              <a:t>an </a:t>
            </a:r>
            <a:r>
              <a:rPr dirty="0" sz="1300" spc="5">
                <a:latin typeface="Times New Roman"/>
                <a:cs typeface="Times New Roman"/>
              </a:rPr>
              <a:t>index to</a:t>
            </a:r>
            <a:r>
              <a:rPr dirty="0" sz="1300" spc="10">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jobstab</a:t>
            </a:r>
            <a:r>
              <a:rPr dirty="0" sz="1300" spc="-450">
                <a:latin typeface="Courier New"/>
                <a:cs typeface="Courier New"/>
              </a:rPr>
              <a:t> </a:t>
            </a:r>
            <a:r>
              <a:rPr dirty="0" sz="1300" spc="5">
                <a:latin typeface="Times New Roman"/>
                <a:cs typeface="Times New Roman"/>
              </a:rPr>
              <a:t>and returns</a:t>
            </a:r>
            <a:r>
              <a:rPr dirty="0" sz="1300" spc="10">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min_salary  </a:t>
            </a:r>
            <a:r>
              <a:rPr dirty="0" sz="1300" spc="5">
                <a:latin typeface="Times New Roman"/>
                <a:cs typeface="Times New Roman"/>
              </a:rPr>
              <a:t>for that</a:t>
            </a:r>
            <a:r>
              <a:rPr dirty="0" sz="1300" spc="10">
                <a:latin typeface="Times New Roman"/>
                <a:cs typeface="Times New Roman"/>
              </a:rPr>
              <a:t> element. The</a:t>
            </a:r>
            <a:r>
              <a:rPr dirty="0" sz="1300" spc="15">
                <a:latin typeface="Times New Roman"/>
                <a:cs typeface="Times New Roman"/>
              </a:rPr>
              <a:t> </a:t>
            </a:r>
            <a:r>
              <a:rPr dirty="0" sz="1300" spc="15">
                <a:latin typeface="Courier New"/>
                <a:cs typeface="Courier New"/>
              </a:rPr>
              <a:t>GET_MAXSALARY</a:t>
            </a:r>
            <a:r>
              <a:rPr dirty="0" sz="1300" spc="-450">
                <a:latin typeface="Courier New"/>
                <a:cs typeface="Courier New"/>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uses</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10">
                <a:latin typeface="Courier New"/>
                <a:cs typeface="Courier New"/>
              </a:rPr>
              <a:t>jobid</a:t>
            </a:r>
            <a:r>
              <a:rPr dirty="0" sz="1300" spc="-445">
                <a:latin typeface="Courier New"/>
                <a:cs typeface="Courier New"/>
              </a:rPr>
              <a:t> </a:t>
            </a:r>
            <a:r>
              <a:rPr dirty="0" sz="1300" spc="5">
                <a:latin typeface="Times New Roman"/>
                <a:cs typeface="Times New Roman"/>
              </a:rPr>
              <a:t>parameter</a:t>
            </a:r>
            <a:r>
              <a:rPr dirty="0" sz="1300" spc="10">
                <a:latin typeface="Times New Roman"/>
                <a:cs typeface="Times New Roman"/>
              </a:rPr>
              <a:t> </a:t>
            </a:r>
            <a:r>
              <a:rPr dirty="0" sz="1300" spc="5">
                <a:latin typeface="Times New Roman"/>
                <a:cs typeface="Times New Roman"/>
              </a:rPr>
              <a:t>as  an index</a:t>
            </a:r>
            <a:r>
              <a:rPr dirty="0" sz="1300" spc="10">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jobstab</a:t>
            </a:r>
            <a:r>
              <a:rPr dirty="0" sz="1300" spc="-45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returns</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max_salary</a:t>
            </a:r>
            <a:r>
              <a:rPr dirty="0" sz="1300" spc="-450">
                <a:latin typeface="Courier New"/>
                <a:cs typeface="Courier New"/>
              </a:rPr>
              <a:t> </a:t>
            </a:r>
            <a:r>
              <a:rPr dirty="0" sz="1300" spc="5">
                <a:latin typeface="Times New Roman"/>
                <a:cs typeface="Times New Roman"/>
              </a:rPr>
              <a:t>for</a:t>
            </a:r>
            <a:r>
              <a:rPr dirty="0" sz="1300" spc="15">
                <a:latin typeface="Times New Roman"/>
                <a:cs typeface="Times New Roman"/>
              </a:rPr>
              <a:t> </a:t>
            </a:r>
            <a:r>
              <a:rPr dirty="0" sz="1300" spc="10">
                <a:latin typeface="Times New Roman"/>
                <a:cs typeface="Times New Roman"/>
              </a:rPr>
              <a:t>that </a:t>
            </a:r>
            <a:r>
              <a:rPr dirty="0" sz="1300" spc="5">
                <a:latin typeface="Times New Roman"/>
                <a:cs typeface="Times New Roman"/>
              </a:rPr>
              <a:t>element.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1</a:t>
            </a:r>
            <a:r>
              <a:rPr dirty="0" sz="800" spc="-160"/>
              <a:t>ac</a:t>
            </a:r>
            <a:r>
              <a:rPr dirty="0" baseline="-18518" sz="1800" spc="-240" b="1">
                <a:latin typeface="Arial"/>
                <a:cs typeface="Arial"/>
              </a:rPr>
              <a:t>-</a:t>
            </a:r>
            <a:r>
              <a:rPr dirty="0" sz="800" spc="-160"/>
              <a:t>t</a:t>
            </a:r>
            <a:r>
              <a:rPr dirty="0" baseline="-18518" sz="1800" spc="-240" b="1">
                <a:latin typeface="Arial"/>
                <a:cs typeface="Arial"/>
              </a:rPr>
              <a:t>20</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63580"/>
            <a:ext cx="6269990" cy="713867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 11</a:t>
            </a:r>
            <a:r>
              <a:rPr dirty="0" sz="1300" spc="-10" b="1">
                <a:latin typeface="Arial"/>
                <a:cs typeface="Arial"/>
              </a:rPr>
              <a:t> </a:t>
            </a:r>
            <a:r>
              <a:rPr dirty="0" sz="1300" spc="5" b="1">
                <a:latin typeface="Arial"/>
                <a:cs typeface="Arial"/>
              </a:rPr>
              <a:t>(continued)</a:t>
            </a:r>
            <a:endParaRPr sz="1300">
              <a:latin typeface="Arial"/>
              <a:cs typeface="Arial"/>
            </a:endParaRPr>
          </a:p>
          <a:p>
            <a:pPr marL="892810" marR="397510" indent="-635">
              <a:lnSpc>
                <a:spcPct val="101299"/>
              </a:lnSpc>
              <a:spcBef>
                <a:spcPts val="295"/>
              </a:spcBef>
            </a:pPr>
            <a:r>
              <a:rPr dirty="0" sz="1300" spc="10">
                <a:latin typeface="Times New Roman"/>
                <a:cs typeface="Times New Roman"/>
              </a:rPr>
              <a:t>The </a:t>
            </a:r>
            <a:r>
              <a:rPr dirty="0" sz="1300" spc="15">
                <a:latin typeface="Courier New"/>
                <a:cs typeface="Courier New"/>
              </a:rPr>
              <a:t>SET_MINSALARY </a:t>
            </a:r>
            <a:r>
              <a:rPr dirty="0" sz="1300" spc="5">
                <a:latin typeface="Times New Roman"/>
                <a:cs typeface="Times New Roman"/>
              </a:rPr>
              <a:t>procedure uses its </a:t>
            </a:r>
            <a:r>
              <a:rPr dirty="0" sz="1300" spc="15">
                <a:latin typeface="Courier New"/>
                <a:cs typeface="Courier New"/>
              </a:rPr>
              <a:t>jobid </a:t>
            </a:r>
            <a:r>
              <a:rPr dirty="0" sz="1300" spc="5">
                <a:latin typeface="Times New Roman"/>
                <a:cs typeface="Times New Roman"/>
              </a:rPr>
              <a:t>as an index to the  </a:t>
            </a:r>
            <a:r>
              <a:rPr dirty="0" sz="1300" spc="15">
                <a:latin typeface="Courier New"/>
                <a:cs typeface="Courier New"/>
              </a:rPr>
              <a:t>jobstab</a:t>
            </a:r>
            <a:r>
              <a:rPr dirty="0" sz="1300" spc="-450">
                <a:latin typeface="Courier New"/>
                <a:cs typeface="Courier New"/>
              </a:rPr>
              <a:t> </a:t>
            </a:r>
            <a:r>
              <a:rPr dirty="0" sz="1300" spc="5">
                <a:latin typeface="Times New Roman"/>
                <a:cs typeface="Times New Roman"/>
              </a:rPr>
              <a:t>to set the</a:t>
            </a:r>
            <a:r>
              <a:rPr dirty="0" sz="1300" spc="10">
                <a:latin typeface="Times New Roman"/>
                <a:cs typeface="Times New Roman"/>
              </a:rPr>
              <a:t> </a:t>
            </a:r>
            <a:r>
              <a:rPr dirty="0" sz="1300" spc="15">
                <a:latin typeface="Courier New"/>
                <a:cs typeface="Courier New"/>
              </a:rPr>
              <a:t>min_salary</a:t>
            </a:r>
            <a:r>
              <a:rPr dirty="0" sz="1300" spc="-455">
                <a:latin typeface="Courier New"/>
                <a:cs typeface="Courier New"/>
              </a:rPr>
              <a:t> </a:t>
            </a:r>
            <a:r>
              <a:rPr dirty="0" sz="1300" spc="5">
                <a:latin typeface="Times New Roman"/>
                <a:cs typeface="Times New Roman"/>
              </a:rPr>
              <a:t>field</a:t>
            </a:r>
            <a:r>
              <a:rPr dirty="0" sz="1300" spc="10">
                <a:latin typeface="Times New Roman"/>
                <a:cs typeface="Times New Roman"/>
              </a:rPr>
              <a:t> of</a:t>
            </a:r>
            <a:r>
              <a:rPr dirty="0" sz="1300" spc="5">
                <a:latin typeface="Times New Roman"/>
                <a:cs typeface="Times New Roman"/>
              </a:rPr>
              <a:t> its </a:t>
            </a:r>
            <a:r>
              <a:rPr dirty="0" sz="1300" spc="10">
                <a:latin typeface="Times New Roman"/>
                <a:cs typeface="Times New Roman"/>
              </a:rPr>
              <a:t>element</a:t>
            </a:r>
            <a:r>
              <a:rPr dirty="0" sz="1300" spc="5">
                <a:latin typeface="Times New Roman"/>
                <a:cs typeface="Times New Roman"/>
              </a:rPr>
              <a:t> to the</a:t>
            </a:r>
            <a:r>
              <a:rPr dirty="0" sz="1300" spc="10">
                <a:latin typeface="Times New Roman"/>
                <a:cs typeface="Times New Roman"/>
              </a:rPr>
              <a:t> value</a:t>
            </a:r>
            <a:r>
              <a:rPr dirty="0" sz="1300" spc="5">
                <a:latin typeface="Times New Roman"/>
                <a:cs typeface="Times New Roman"/>
              </a:rPr>
              <a:t> in the  </a:t>
            </a:r>
            <a:r>
              <a:rPr dirty="0" sz="1300" spc="15">
                <a:latin typeface="Courier New"/>
                <a:cs typeface="Courier New"/>
              </a:rPr>
              <a:t>min_salary</a:t>
            </a:r>
            <a:r>
              <a:rPr dirty="0" sz="1300" spc="-459">
                <a:latin typeface="Courier New"/>
                <a:cs typeface="Courier New"/>
              </a:rPr>
              <a:t> </a:t>
            </a:r>
            <a:r>
              <a:rPr dirty="0" sz="1300" spc="5">
                <a:latin typeface="Times New Roman"/>
                <a:cs typeface="Times New Roman"/>
              </a:rPr>
              <a:t>parameter.</a:t>
            </a:r>
            <a:endParaRPr sz="1300">
              <a:latin typeface="Times New Roman"/>
              <a:cs typeface="Times New Roman"/>
            </a:endParaRPr>
          </a:p>
          <a:p>
            <a:pPr marL="892810" marR="397510" indent="-635">
              <a:lnSpc>
                <a:spcPct val="101299"/>
              </a:lnSpc>
            </a:pPr>
            <a:r>
              <a:rPr dirty="0" sz="1300" spc="10">
                <a:latin typeface="Times New Roman"/>
                <a:cs typeface="Times New Roman"/>
              </a:rPr>
              <a:t>The </a:t>
            </a:r>
            <a:r>
              <a:rPr dirty="0" sz="1300" spc="15">
                <a:latin typeface="Courier New"/>
                <a:cs typeface="Courier New"/>
              </a:rPr>
              <a:t>SET_MAXSALARY </a:t>
            </a:r>
            <a:r>
              <a:rPr dirty="0" sz="1300" spc="5">
                <a:latin typeface="Times New Roman"/>
                <a:cs typeface="Times New Roman"/>
              </a:rPr>
              <a:t>procedure uses its </a:t>
            </a:r>
            <a:r>
              <a:rPr dirty="0" sz="1300" spc="15">
                <a:latin typeface="Courier New"/>
                <a:cs typeface="Courier New"/>
              </a:rPr>
              <a:t>jobid </a:t>
            </a:r>
            <a:r>
              <a:rPr dirty="0" sz="1300" spc="5">
                <a:latin typeface="Times New Roman"/>
                <a:cs typeface="Times New Roman"/>
              </a:rPr>
              <a:t>as an index to the  </a:t>
            </a:r>
            <a:r>
              <a:rPr dirty="0" sz="1300" spc="15">
                <a:latin typeface="Courier New"/>
                <a:cs typeface="Courier New"/>
              </a:rPr>
              <a:t>jobstab</a:t>
            </a:r>
            <a:r>
              <a:rPr dirty="0" sz="1300" spc="-450">
                <a:latin typeface="Courier New"/>
                <a:cs typeface="Courier New"/>
              </a:rPr>
              <a:t> </a:t>
            </a:r>
            <a:r>
              <a:rPr dirty="0" sz="1300" spc="5">
                <a:latin typeface="Times New Roman"/>
                <a:cs typeface="Times New Roman"/>
              </a:rPr>
              <a:t>to set the</a:t>
            </a:r>
            <a:r>
              <a:rPr dirty="0" sz="1300" spc="10">
                <a:latin typeface="Times New Roman"/>
                <a:cs typeface="Times New Roman"/>
              </a:rPr>
              <a:t> </a:t>
            </a:r>
            <a:r>
              <a:rPr dirty="0" sz="1300" spc="15">
                <a:latin typeface="Courier New"/>
                <a:cs typeface="Courier New"/>
              </a:rPr>
              <a:t>max_salary</a:t>
            </a:r>
            <a:r>
              <a:rPr dirty="0" sz="1300" spc="-455">
                <a:latin typeface="Courier New"/>
                <a:cs typeface="Courier New"/>
              </a:rPr>
              <a:t> </a:t>
            </a:r>
            <a:r>
              <a:rPr dirty="0" sz="1300" spc="5">
                <a:latin typeface="Times New Roman"/>
                <a:cs typeface="Times New Roman"/>
              </a:rPr>
              <a:t>field</a:t>
            </a:r>
            <a:r>
              <a:rPr dirty="0" sz="1300" spc="10">
                <a:latin typeface="Times New Roman"/>
                <a:cs typeface="Times New Roman"/>
              </a:rPr>
              <a:t> of</a:t>
            </a:r>
            <a:r>
              <a:rPr dirty="0" sz="1300" spc="5">
                <a:latin typeface="Times New Roman"/>
                <a:cs typeface="Times New Roman"/>
              </a:rPr>
              <a:t> its </a:t>
            </a:r>
            <a:r>
              <a:rPr dirty="0" sz="1300" spc="10">
                <a:latin typeface="Times New Roman"/>
                <a:cs typeface="Times New Roman"/>
              </a:rPr>
              <a:t>element</a:t>
            </a:r>
            <a:r>
              <a:rPr dirty="0" sz="1300" spc="5">
                <a:latin typeface="Times New Roman"/>
                <a:cs typeface="Times New Roman"/>
              </a:rPr>
              <a:t> to the</a:t>
            </a:r>
            <a:r>
              <a:rPr dirty="0" sz="1300" spc="10">
                <a:latin typeface="Times New Roman"/>
                <a:cs typeface="Times New Roman"/>
              </a:rPr>
              <a:t> value</a:t>
            </a:r>
            <a:r>
              <a:rPr dirty="0" sz="1300" spc="5">
                <a:latin typeface="Times New Roman"/>
                <a:cs typeface="Times New Roman"/>
              </a:rPr>
              <a:t> in the  </a:t>
            </a:r>
            <a:r>
              <a:rPr dirty="0" sz="1300" spc="15">
                <a:latin typeface="Courier New"/>
                <a:cs typeface="Courier New"/>
              </a:rPr>
              <a:t>max_salary</a:t>
            </a:r>
            <a:r>
              <a:rPr dirty="0" sz="1300" spc="-459">
                <a:latin typeface="Courier New"/>
                <a:cs typeface="Courier New"/>
              </a:rPr>
              <a:t> </a:t>
            </a:r>
            <a:r>
              <a:rPr dirty="0" sz="1300" spc="5">
                <a:latin typeface="Times New Roman"/>
                <a:cs typeface="Times New Roman"/>
              </a:rPr>
              <a:t>parameter.</a:t>
            </a:r>
            <a:endParaRPr sz="1300">
              <a:latin typeface="Times New Roman"/>
              <a:cs typeface="Times New Roman"/>
            </a:endParaRPr>
          </a:p>
          <a:p>
            <a:pPr marL="892810" marR="49530" indent="-251460">
              <a:lnSpc>
                <a:spcPts val="1580"/>
              </a:lnSpc>
              <a:spcBef>
                <a:spcPts val="55"/>
              </a:spcBef>
              <a:buAutoNum type="alphaLcPeriod" startAt="3"/>
              <a:tabLst>
                <a:tab pos="892810" algn="l"/>
                <a:tab pos="893444" algn="l"/>
              </a:tabLst>
            </a:pPr>
            <a:r>
              <a:rPr dirty="0" sz="1300" spc="10">
                <a:latin typeface="Times New Roman"/>
                <a:cs typeface="Times New Roman"/>
              </a:rPr>
              <a:t>Copy </a:t>
            </a:r>
            <a:r>
              <a:rPr dirty="0" sz="1300" spc="5">
                <a:latin typeface="Times New Roman"/>
                <a:cs typeface="Times New Roman"/>
              </a:rPr>
              <a:t>the </a:t>
            </a:r>
            <a:r>
              <a:rPr dirty="0" sz="1300" spc="15">
                <a:latin typeface="Courier New"/>
                <a:cs typeface="Courier New"/>
              </a:rPr>
              <a:t>CHECK_SALARY </a:t>
            </a:r>
            <a:r>
              <a:rPr dirty="0" sz="1300" spc="5">
                <a:latin typeface="Times New Roman"/>
                <a:cs typeface="Times New Roman"/>
              </a:rPr>
              <a:t>procedure from Practice 10, Exercise 1a, and  modify the code </a:t>
            </a:r>
            <a:r>
              <a:rPr dirty="0" sz="1300" spc="10">
                <a:latin typeface="Times New Roman"/>
                <a:cs typeface="Times New Roman"/>
              </a:rPr>
              <a:t>by </a:t>
            </a:r>
            <a:r>
              <a:rPr dirty="0" sz="1300" spc="5">
                <a:latin typeface="Times New Roman"/>
                <a:cs typeface="Times New Roman"/>
              </a:rPr>
              <a:t>replacing the query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JOBS </a:t>
            </a:r>
            <a:r>
              <a:rPr dirty="0" sz="1300" spc="5">
                <a:latin typeface="Times New Roman"/>
                <a:cs typeface="Times New Roman"/>
              </a:rPr>
              <a:t>table with statements to  set the</a:t>
            </a:r>
            <a:r>
              <a:rPr dirty="0" sz="1300" spc="10">
                <a:latin typeface="Times New Roman"/>
                <a:cs typeface="Times New Roman"/>
              </a:rPr>
              <a:t> local</a:t>
            </a:r>
            <a:r>
              <a:rPr dirty="0" sz="1300" spc="15">
                <a:latin typeface="Times New Roman"/>
                <a:cs typeface="Times New Roman"/>
              </a:rPr>
              <a:t> </a:t>
            </a:r>
            <a:r>
              <a:rPr dirty="0" sz="1300" spc="15">
                <a:latin typeface="Courier New"/>
                <a:cs typeface="Courier New"/>
              </a:rPr>
              <a:t>minsal</a:t>
            </a:r>
            <a:r>
              <a:rPr dirty="0" sz="1300" spc="-44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maxsal</a:t>
            </a:r>
            <a:r>
              <a:rPr dirty="0" sz="1300" spc="-450">
                <a:latin typeface="Courier New"/>
                <a:cs typeface="Courier New"/>
              </a:rPr>
              <a:t> </a:t>
            </a:r>
            <a:r>
              <a:rPr dirty="0" sz="1300" spc="5">
                <a:latin typeface="Times New Roman"/>
                <a:cs typeface="Times New Roman"/>
              </a:rPr>
              <a:t>variables</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values </a:t>
            </a:r>
            <a:r>
              <a:rPr dirty="0" sz="1300" spc="5">
                <a:latin typeface="Times New Roman"/>
                <a:cs typeface="Times New Roman"/>
              </a:rPr>
              <a:t>from</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JOBS_PKG</a:t>
            </a:r>
            <a:endParaRPr sz="1300">
              <a:latin typeface="Courier New"/>
              <a:cs typeface="Courier New"/>
            </a:endParaRPr>
          </a:p>
          <a:p>
            <a:pPr marL="892175">
              <a:lnSpc>
                <a:spcPts val="1530"/>
              </a:lnSpc>
            </a:pPr>
            <a:r>
              <a:rPr dirty="0" sz="1300" spc="5">
                <a:latin typeface="Times New Roman"/>
                <a:cs typeface="Times New Roman"/>
              </a:rPr>
              <a:t>data </a:t>
            </a:r>
            <a:r>
              <a:rPr dirty="0" sz="1300" spc="10">
                <a:latin typeface="Times New Roman"/>
                <a:cs typeface="Times New Roman"/>
              </a:rPr>
              <a:t>by </a:t>
            </a:r>
            <a:r>
              <a:rPr dirty="0" sz="1300" spc="5">
                <a:latin typeface="Times New Roman"/>
                <a:cs typeface="Times New Roman"/>
              </a:rPr>
              <a:t>calling the appropriate </a:t>
            </a:r>
            <a:r>
              <a:rPr dirty="0" sz="1300" spc="15">
                <a:latin typeface="Courier New"/>
                <a:cs typeface="Courier New"/>
              </a:rPr>
              <a:t>GET_*SALARY</a:t>
            </a:r>
            <a:r>
              <a:rPr dirty="0" sz="1300" spc="-420">
                <a:latin typeface="Courier New"/>
                <a:cs typeface="Courier New"/>
              </a:rPr>
              <a:t> </a:t>
            </a:r>
            <a:r>
              <a:rPr dirty="0" sz="1300" spc="5">
                <a:latin typeface="Times New Roman"/>
                <a:cs typeface="Times New Roman"/>
              </a:rPr>
              <a:t>functions. This step should</a:t>
            </a:r>
            <a:endParaRPr sz="1300">
              <a:latin typeface="Times New Roman"/>
              <a:cs typeface="Times New Roman"/>
            </a:endParaRPr>
          </a:p>
          <a:p>
            <a:pPr marL="892175">
              <a:lnSpc>
                <a:spcPts val="1530"/>
              </a:lnSpc>
              <a:spcBef>
                <a:spcPts val="100"/>
              </a:spcBef>
            </a:pPr>
            <a:r>
              <a:rPr dirty="0" sz="1300" spc="5">
                <a:latin typeface="Times New Roman"/>
                <a:cs typeface="Times New Roman"/>
              </a:rPr>
              <a:t>eliminate the mutating trigger</a:t>
            </a:r>
            <a:r>
              <a:rPr dirty="0" sz="1300" spc="10">
                <a:latin typeface="Times New Roman"/>
                <a:cs typeface="Times New Roman"/>
              </a:rPr>
              <a:t> </a:t>
            </a:r>
            <a:r>
              <a:rPr dirty="0" sz="1300" spc="5">
                <a:latin typeface="Times New Roman"/>
                <a:cs typeface="Times New Roman"/>
              </a:rPr>
              <a:t>exception.</a:t>
            </a:r>
            <a:endParaRPr sz="1300">
              <a:latin typeface="Times New Roman"/>
              <a:cs typeface="Times New Roman"/>
            </a:endParaRPr>
          </a:p>
          <a:p>
            <a:pPr marL="892175" marR="435609" indent="-251460">
              <a:lnSpc>
                <a:spcPts val="1580"/>
              </a:lnSpc>
              <a:spcBef>
                <a:spcPts val="5"/>
              </a:spcBef>
              <a:buAutoNum type="alphaLcPeriod" startAt="4"/>
              <a:tabLst>
                <a:tab pos="893444" algn="l"/>
              </a:tabLst>
            </a:pPr>
            <a:r>
              <a:rPr dirty="0" sz="1300" spc="5">
                <a:latin typeface="Times New Roman"/>
                <a:cs typeface="Times New Roman"/>
              </a:rPr>
              <a:t>Implement a </a:t>
            </a:r>
            <a:r>
              <a:rPr dirty="0" sz="1300" spc="15">
                <a:latin typeface="Courier New"/>
                <a:cs typeface="Courier New"/>
              </a:rPr>
              <a:t>BEFORE INSERT </a:t>
            </a:r>
            <a:r>
              <a:rPr dirty="0" sz="1300" spc="10">
                <a:latin typeface="Courier New"/>
                <a:cs typeface="Courier New"/>
              </a:rPr>
              <a:t>OR </a:t>
            </a:r>
            <a:r>
              <a:rPr dirty="0" sz="1300" spc="15">
                <a:latin typeface="Courier New"/>
                <a:cs typeface="Courier New"/>
              </a:rPr>
              <a:t>UPDATE </a:t>
            </a:r>
            <a:r>
              <a:rPr dirty="0" sz="1300" spc="5">
                <a:latin typeface="Times New Roman"/>
                <a:cs typeface="Times New Roman"/>
              </a:rPr>
              <a:t>statement trigger called  </a:t>
            </a:r>
            <a:r>
              <a:rPr dirty="0" sz="1300" spc="15">
                <a:latin typeface="Courier New"/>
                <a:cs typeface="Courier New"/>
              </a:rPr>
              <a:t>INIT_JOBPKG_TRG </a:t>
            </a:r>
            <a:r>
              <a:rPr dirty="0" sz="1300" spc="5">
                <a:latin typeface="Times New Roman"/>
                <a:cs typeface="Times New Roman"/>
              </a:rPr>
              <a:t>that uses the </a:t>
            </a:r>
            <a:r>
              <a:rPr dirty="0" sz="1300" spc="15">
                <a:latin typeface="Courier New"/>
                <a:cs typeface="Courier New"/>
              </a:rPr>
              <a:t>CALL </a:t>
            </a:r>
            <a:r>
              <a:rPr dirty="0" sz="1300" spc="5">
                <a:latin typeface="Times New Roman"/>
                <a:cs typeface="Times New Roman"/>
              </a:rPr>
              <a:t>syntax to invoke the  </a:t>
            </a:r>
            <a:r>
              <a:rPr dirty="0" sz="1300" spc="15">
                <a:latin typeface="Courier New"/>
                <a:cs typeface="Courier New"/>
              </a:rPr>
              <a:t>JOBS_PKG.INITIALIZE</a:t>
            </a:r>
            <a:r>
              <a:rPr dirty="0" sz="1300" spc="-390">
                <a:latin typeface="Courier New"/>
                <a:cs typeface="Courier New"/>
              </a:rPr>
              <a:t> </a:t>
            </a:r>
            <a:r>
              <a:rPr dirty="0" sz="1300" spc="5">
                <a:latin typeface="Times New Roman"/>
                <a:cs typeface="Times New Roman"/>
              </a:rPr>
              <a:t>procedure to ensure that the package state is</a:t>
            </a:r>
            <a:endParaRPr sz="1300">
              <a:latin typeface="Times New Roman"/>
              <a:cs typeface="Times New Roman"/>
            </a:endParaRPr>
          </a:p>
          <a:p>
            <a:pPr marL="892810">
              <a:lnSpc>
                <a:spcPct val="100000"/>
              </a:lnSpc>
              <a:spcBef>
                <a:spcPts val="50"/>
              </a:spcBef>
            </a:pPr>
            <a:r>
              <a:rPr dirty="0" sz="1300" spc="5">
                <a:latin typeface="Times New Roman"/>
                <a:cs typeface="Times New Roman"/>
              </a:rPr>
              <a:t>current before the </a:t>
            </a:r>
            <a:r>
              <a:rPr dirty="0" sz="1300" spc="10">
                <a:latin typeface="Times New Roman"/>
                <a:cs typeface="Times New Roman"/>
              </a:rPr>
              <a:t>DML </a:t>
            </a:r>
            <a:r>
              <a:rPr dirty="0" sz="1300" spc="5">
                <a:latin typeface="Times New Roman"/>
                <a:cs typeface="Times New Roman"/>
              </a:rPr>
              <a:t>operations are performed.</a:t>
            </a:r>
            <a:endParaRPr sz="1300">
              <a:latin typeface="Times New Roman"/>
              <a:cs typeface="Times New Roman"/>
            </a:endParaRPr>
          </a:p>
          <a:p>
            <a:pPr marL="892810" marR="5080" indent="-251460">
              <a:lnSpc>
                <a:spcPct val="101299"/>
              </a:lnSpc>
              <a:spcBef>
                <a:spcPts val="5"/>
              </a:spcBef>
              <a:buAutoNum type="alphaLcPeriod" startAt="5"/>
              <a:tabLst>
                <a:tab pos="892810" algn="l"/>
                <a:tab pos="893444" algn="l"/>
              </a:tabLst>
            </a:pPr>
            <a:r>
              <a:rPr dirty="0" sz="1300" spc="5">
                <a:latin typeface="Times New Roman"/>
                <a:cs typeface="Times New Roman"/>
              </a:rPr>
              <a:t>Test the code changes </a:t>
            </a:r>
            <a:r>
              <a:rPr dirty="0" sz="1300" spc="10">
                <a:latin typeface="Times New Roman"/>
                <a:cs typeface="Times New Roman"/>
              </a:rPr>
              <a:t>by </a:t>
            </a:r>
            <a:r>
              <a:rPr dirty="0" sz="1300" spc="5">
                <a:latin typeface="Times New Roman"/>
                <a:cs typeface="Times New Roman"/>
              </a:rPr>
              <a:t>executing the query to display the employees </a:t>
            </a:r>
            <a:r>
              <a:rPr dirty="0" sz="1300" spc="10">
                <a:latin typeface="Times New Roman"/>
                <a:cs typeface="Times New Roman"/>
              </a:rPr>
              <a:t>who </a:t>
            </a:r>
            <a:r>
              <a:rPr dirty="0" sz="1300" spc="5">
                <a:latin typeface="Times New Roman"/>
                <a:cs typeface="Times New Roman"/>
              </a:rPr>
              <a:t>are  </a:t>
            </a:r>
            <a:r>
              <a:rPr dirty="0" sz="1300" spc="10">
                <a:latin typeface="Times New Roman"/>
                <a:cs typeface="Times New Roman"/>
              </a:rPr>
              <a:t>programmers, </a:t>
            </a:r>
            <a:r>
              <a:rPr dirty="0" sz="1300" spc="5">
                <a:latin typeface="Times New Roman"/>
                <a:cs typeface="Times New Roman"/>
              </a:rPr>
              <a:t>then issue an update statement to increase the </a:t>
            </a:r>
            <a:r>
              <a:rPr dirty="0" sz="1300" spc="10">
                <a:latin typeface="Times New Roman"/>
                <a:cs typeface="Times New Roman"/>
              </a:rPr>
              <a:t>minimum </a:t>
            </a:r>
            <a:r>
              <a:rPr dirty="0" sz="1300" spc="5">
                <a:latin typeface="Times New Roman"/>
                <a:cs typeface="Times New Roman"/>
              </a:rPr>
              <a:t>salary of  the </a:t>
            </a:r>
            <a:r>
              <a:rPr dirty="0" sz="1300" spc="15">
                <a:latin typeface="Courier New"/>
                <a:cs typeface="Courier New"/>
              </a:rPr>
              <a:t>IT_PROG</a:t>
            </a:r>
            <a:r>
              <a:rPr dirty="0" sz="1300" spc="-440">
                <a:latin typeface="Courier New"/>
                <a:cs typeface="Courier New"/>
              </a:rPr>
              <a:t> </a:t>
            </a:r>
            <a:r>
              <a:rPr dirty="0" sz="1300" spc="5">
                <a:latin typeface="Times New Roman"/>
                <a:cs typeface="Times New Roman"/>
              </a:rPr>
              <a:t>job type</a:t>
            </a:r>
            <a:r>
              <a:rPr dirty="0" sz="1300" spc="10">
                <a:latin typeface="Times New Roman"/>
                <a:cs typeface="Times New Roman"/>
              </a:rPr>
              <a:t> by</a:t>
            </a:r>
            <a:r>
              <a:rPr dirty="0" sz="1300">
                <a:latin typeface="Times New Roman"/>
                <a:cs typeface="Times New Roman"/>
              </a:rPr>
              <a:t> </a:t>
            </a:r>
            <a:r>
              <a:rPr dirty="0" sz="1300" spc="15">
                <a:latin typeface="Courier New"/>
                <a:cs typeface="Courier New"/>
              </a:rPr>
              <a:t>1000</a:t>
            </a:r>
            <a:r>
              <a:rPr dirty="0" sz="1300" spc="-440">
                <a:latin typeface="Courier New"/>
                <a:cs typeface="Courier New"/>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followed </a:t>
            </a:r>
            <a:r>
              <a:rPr dirty="0" sz="1300" spc="10">
                <a:latin typeface="Times New Roman"/>
                <a:cs typeface="Times New Roman"/>
              </a:rPr>
              <a:t>by </a:t>
            </a:r>
            <a:r>
              <a:rPr dirty="0" sz="1300" spc="5">
                <a:latin typeface="Times New Roman"/>
                <a:cs typeface="Times New Roman"/>
              </a:rPr>
              <a:t>a query</a:t>
            </a:r>
            <a:r>
              <a:rPr dirty="0" sz="1300" spc="10">
                <a:latin typeface="Times New Roman"/>
                <a:cs typeface="Times New Roman"/>
              </a:rPr>
              <a:t> on</a:t>
            </a:r>
            <a:r>
              <a:rPr dirty="0" sz="1300" spc="5">
                <a:latin typeface="Times New Roman"/>
                <a:cs typeface="Times New Roman"/>
              </a:rPr>
              <a:t> the  employees with the </a:t>
            </a:r>
            <a:r>
              <a:rPr dirty="0" sz="1300" spc="15">
                <a:latin typeface="Courier New"/>
                <a:cs typeface="Courier New"/>
              </a:rPr>
              <a:t>IT_PROG </a:t>
            </a:r>
            <a:r>
              <a:rPr dirty="0" sz="1300" spc="5">
                <a:latin typeface="Times New Roman"/>
                <a:cs typeface="Times New Roman"/>
              </a:rPr>
              <a:t>job type to </a:t>
            </a:r>
            <a:r>
              <a:rPr dirty="0" sz="1300" spc="10">
                <a:latin typeface="Times New Roman"/>
                <a:cs typeface="Times New Roman"/>
              </a:rPr>
              <a:t>check </a:t>
            </a:r>
            <a:r>
              <a:rPr dirty="0" sz="1300" spc="5">
                <a:latin typeface="Times New Roman"/>
                <a:cs typeface="Times New Roman"/>
              </a:rPr>
              <a:t>the resulting changes. </a:t>
            </a:r>
            <a:r>
              <a:rPr dirty="0" sz="1300" spc="10">
                <a:latin typeface="Times New Roman"/>
                <a:cs typeface="Times New Roman"/>
              </a:rPr>
              <a:t>Which  </a:t>
            </a:r>
            <a:r>
              <a:rPr dirty="0" sz="1300" spc="5">
                <a:latin typeface="Times New Roman"/>
                <a:cs typeface="Times New Roman"/>
              </a:rPr>
              <a:t>employees’ salaries have been set to the </a:t>
            </a:r>
            <a:r>
              <a:rPr dirty="0" sz="1300" spc="10">
                <a:latin typeface="Times New Roman"/>
                <a:cs typeface="Times New Roman"/>
              </a:rPr>
              <a:t>minimum </a:t>
            </a:r>
            <a:r>
              <a:rPr dirty="0" sz="1300" spc="5">
                <a:latin typeface="Times New Roman"/>
                <a:cs typeface="Times New Roman"/>
              </a:rPr>
              <a:t>for their</a:t>
            </a:r>
            <a:r>
              <a:rPr dirty="0" sz="1300" spc="45">
                <a:latin typeface="Times New Roman"/>
                <a:cs typeface="Times New Roman"/>
              </a:rPr>
              <a:t> </a:t>
            </a:r>
            <a:r>
              <a:rPr dirty="0" sz="1300" spc="5">
                <a:latin typeface="Times New Roman"/>
                <a:cs typeface="Times New Roman"/>
              </a:rPr>
              <a:t>jobs?</a:t>
            </a:r>
            <a:endParaRPr sz="1300">
              <a:latin typeface="Times New Roman"/>
              <a:cs typeface="Times New Roman"/>
            </a:endParaRPr>
          </a:p>
          <a:p>
            <a:pPr marL="515620" indent="-252095">
              <a:lnSpc>
                <a:spcPts val="1505"/>
              </a:lnSpc>
              <a:buAutoNum type="arabicPeriod" startAt="3"/>
              <a:tabLst>
                <a:tab pos="516255" algn="l"/>
              </a:tabLst>
            </a:pPr>
            <a:r>
              <a:rPr dirty="0" sz="1300" spc="5">
                <a:latin typeface="Times New Roman"/>
                <a:cs typeface="Times New Roman"/>
              </a:rPr>
              <a:t>Because the </a:t>
            </a:r>
            <a:r>
              <a:rPr dirty="0" sz="1300" spc="15">
                <a:latin typeface="Courier New"/>
                <a:cs typeface="Courier New"/>
              </a:rPr>
              <a:t>CHECK_SALARY</a:t>
            </a:r>
            <a:r>
              <a:rPr dirty="0" sz="1300" spc="-434">
                <a:latin typeface="Courier New"/>
                <a:cs typeface="Courier New"/>
              </a:rPr>
              <a:t> </a:t>
            </a:r>
            <a:r>
              <a:rPr dirty="0" sz="1300" spc="5">
                <a:latin typeface="Times New Roman"/>
                <a:cs typeface="Times New Roman"/>
              </a:rPr>
              <a:t>procedure is fired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CHECK_SALARY_TRG</a:t>
            </a:r>
            <a:endParaRPr sz="1300">
              <a:latin typeface="Courier New"/>
              <a:cs typeface="Courier New"/>
            </a:endParaRPr>
          </a:p>
          <a:p>
            <a:pPr marL="514984" marR="43180">
              <a:lnSpc>
                <a:spcPct val="101499"/>
              </a:lnSpc>
              <a:spcBef>
                <a:spcPts val="70"/>
              </a:spcBef>
            </a:pPr>
            <a:r>
              <a:rPr dirty="0" sz="1300" spc="5">
                <a:latin typeface="Times New Roman"/>
                <a:cs typeface="Times New Roman"/>
              </a:rPr>
              <a:t>before inserting or updating an </a:t>
            </a:r>
            <a:r>
              <a:rPr dirty="0" sz="1300" spc="10">
                <a:latin typeface="Times New Roman"/>
                <a:cs typeface="Times New Roman"/>
              </a:rPr>
              <a:t>employee, you </a:t>
            </a:r>
            <a:r>
              <a:rPr dirty="0" sz="1300" spc="5">
                <a:latin typeface="Times New Roman"/>
                <a:cs typeface="Times New Roman"/>
              </a:rPr>
              <a:t>must check whether this still works as  expected.</a:t>
            </a:r>
            <a:endParaRPr sz="1300">
              <a:latin typeface="Times New Roman"/>
              <a:cs typeface="Times New Roman"/>
            </a:endParaRPr>
          </a:p>
          <a:p>
            <a:pPr lvl="1" marL="892175" indent="-252095">
              <a:lnSpc>
                <a:spcPts val="1500"/>
              </a:lnSpc>
              <a:buAutoNum type="alphaLcPeriod"/>
              <a:tabLst>
                <a:tab pos="892175" algn="l"/>
                <a:tab pos="892810" algn="l"/>
              </a:tabLst>
            </a:pPr>
            <a:r>
              <a:rPr dirty="0" sz="1300" spc="5">
                <a:latin typeface="Times New Roman"/>
                <a:cs typeface="Times New Roman"/>
              </a:rPr>
              <a:t>Test this </a:t>
            </a:r>
            <a:r>
              <a:rPr dirty="0" sz="1300" spc="10">
                <a:latin typeface="Times New Roman"/>
                <a:cs typeface="Times New Roman"/>
              </a:rPr>
              <a:t>by </a:t>
            </a:r>
            <a:r>
              <a:rPr dirty="0" sz="1300" spc="5">
                <a:latin typeface="Times New Roman"/>
                <a:cs typeface="Times New Roman"/>
              </a:rPr>
              <a:t>adding a </a:t>
            </a:r>
            <a:r>
              <a:rPr dirty="0" sz="1300" spc="10">
                <a:latin typeface="Times New Roman"/>
                <a:cs typeface="Times New Roman"/>
              </a:rPr>
              <a:t>new </a:t>
            </a:r>
            <a:r>
              <a:rPr dirty="0" sz="1300" spc="5">
                <a:latin typeface="Times New Roman"/>
                <a:cs typeface="Times New Roman"/>
              </a:rPr>
              <a:t>employee using </a:t>
            </a:r>
            <a:r>
              <a:rPr dirty="0" sz="1300" spc="15">
                <a:latin typeface="Courier New"/>
                <a:cs typeface="Courier New"/>
              </a:rPr>
              <a:t>EMP_PKG.ADD_EMPLOYEE</a:t>
            </a:r>
            <a:r>
              <a:rPr dirty="0" sz="1300" spc="-430">
                <a:latin typeface="Courier New"/>
                <a:cs typeface="Courier New"/>
              </a:rPr>
              <a:t> </a:t>
            </a:r>
            <a:r>
              <a:rPr dirty="0" sz="1300" spc="10">
                <a:latin typeface="Times New Roman"/>
                <a:cs typeface="Times New Roman"/>
              </a:rPr>
              <a:t>with</a:t>
            </a:r>
            <a:endParaRPr sz="1300">
              <a:latin typeface="Times New Roman"/>
              <a:cs typeface="Times New Roman"/>
            </a:endParaRPr>
          </a:p>
          <a:p>
            <a:pPr marL="892810">
              <a:lnSpc>
                <a:spcPct val="100000"/>
              </a:lnSpc>
              <a:spcBef>
                <a:spcPts val="25"/>
              </a:spcBef>
            </a:pPr>
            <a:r>
              <a:rPr dirty="0" sz="1300" spc="5">
                <a:latin typeface="Times New Roman"/>
                <a:cs typeface="Times New Roman"/>
              </a:rPr>
              <a:t>the following parameters: </a:t>
            </a:r>
            <a:r>
              <a:rPr dirty="0" sz="1300" spc="15">
                <a:latin typeface="Courier New"/>
                <a:cs typeface="Courier New"/>
              </a:rPr>
              <a:t>(‘Steve’</a:t>
            </a:r>
            <a:r>
              <a:rPr dirty="0" sz="1300" spc="15">
                <a:latin typeface="Times New Roman"/>
                <a:cs typeface="Times New Roman"/>
              </a:rPr>
              <a:t>, </a:t>
            </a:r>
            <a:r>
              <a:rPr dirty="0" sz="1300" spc="10">
                <a:latin typeface="Courier New"/>
                <a:cs typeface="Courier New"/>
              </a:rPr>
              <a:t>‘Morse’</a:t>
            </a:r>
            <a:r>
              <a:rPr dirty="0" sz="1300" spc="10">
                <a:latin typeface="Times New Roman"/>
                <a:cs typeface="Times New Roman"/>
              </a:rPr>
              <a:t>, </a:t>
            </a:r>
            <a:r>
              <a:rPr dirty="0" sz="1300" spc="10">
                <a:latin typeface="Courier New"/>
                <a:cs typeface="Courier New"/>
              </a:rPr>
              <a:t>‘SMORSE’</a:t>
            </a:r>
            <a:r>
              <a:rPr dirty="0" sz="1300" spc="10">
                <a:latin typeface="Times New Roman"/>
                <a:cs typeface="Times New Roman"/>
              </a:rPr>
              <a:t>,</a:t>
            </a:r>
            <a:r>
              <a:rPr dirty="0" sz="1300">
                <a:latin typeface="Times New Roman"/>
                <a:cs typeface="Times New Roman"/>
              </a:rPr>
              <a:t> </a:t>
            </a:r>
            <a:r>
              <a:rPr dirty="0" sz="1300" spc="5">
                <a:latin typeface="Times New Roman"/>
                <a:cs typeface="Times New Roman"/>
              </a:rPr>
              <a:t>and</a:t>
            </a:r>
            <a:endParaRPr sz="1300">
              <a:latin typeface="Times New Roman"/>
              <a:cs typeface="Times New Roman"/>
            </a:endParaRPr>
          </a:p>
          <a:p>
            <a:pPr marL="892810">
              <a:lnSpc>
                <a:spcPct val="100000"/>
              </a:lnSpc>
              <a:spcBef>
                <a:spcPts val="15"/>
              </a:spcBef>
            </a:pPr>
            <a:r>
              <a:rPr dirty="0" sz="1300" spc="15">
                <a:latin typeface="Courier New"/>
                <a:cs typeface="Courier New"/>
              </a:rPr>
              <a:t>sal </a:t>
            </a:r>
            <a:r>
              <a:rPr dirty="0" sz="1300" spc="10">
                <a:latin typeface="Courier New"/>
                <a:cs typeface="Courier New"/>
              </a:rPr>
              <a:t>=&gt; 6500)</a:t>
            </a:r>
            <a:r>
              <a:rPr dirty="0" sz="1300" spc="10">
                <a:latin typeface="Times New Roman"/>
                <a:cs typeface="Times New Roman"/>
              </a:rPr>
              <a:t>. What </a:t>
            </a:r>
            <a:r>
              <a:rPr dirty="0" sz="1300" spc="5">
                <a:latin typeface="Times New Roman"/>
                <a:cs typeface="Times New Roman"/>
              </a:rPr>
              <a:t>happens?</a:t>
            </a:r>
            <a:endParaRPr sz="1300">
              <a:latin typeface="Times New Roman"/>
              <a:cs typeface="Times New Roman"/>
            </a:endParaRPr>
          </a:p>
          <a:p>
            <a:pPr lvl="1" marL="892175" marR="300355" indent="-251460">
              <a:lnSpc>
                <a:spcPct val="101299"/>
              </a:lnSpc>
              <a:spcBef>
                <a:spcPts val="85"/>
              </a:spcBef>
              <a:buAutoNum type="alphaLcPeriod" startAt="2"/>
              <a:tabLst>
                <a:tab pos="892810" algn="l"/>
              </a:tabLst>
            </a:pPr>
            <a:r>
              <a:rPr dirty="0" sz="1300" spc="10">
                <a:latin typeface="Times New Roman"/>
                <a:cs typeface="Times New Roman"/>
              </a:rPr>
              <a:t>To </a:t>
            </a:r>
            <a:r>
              <a:rPr dirty="0" sz="1300" spc="5">
                <a:latin typeface="Times New Roman"/>
                <a:cs typeface="Times New Roman"/>
              </a:rPr>
              <a:t>correct the </a:t>
            </a:r>
            <a:r>
              <a:rPr dirty="0" sz="1300" spc="10">
                <a:latin typeface="Times New Roman"/>
                <a:cs typeface="Times New Roman"/>
              </a:rPr>
              <a:t>problem </a:t>
            </a:r>
            <a:r>
              <a:rPr dirty="0" sz="1300" spc="5">
                <a:latin typeface="Times New Roman"/>
                <a:cs typeface="Times New Roman"/>
              </a:rPr>
              <a:t>encountered </a:t>
            </a:r>
            <a:r>
              <a:rPr dirty="0" sz="1300" spc="10">
                <a:latin typeface="Times New Roman"/>
                <a:cs typeface="Times New Roman"/>
              </a:rPr>
              <a:t>when </a:t>
            </a:r>
            <a:r>
              <a:rPr dirty="0" sz="1300" spc="5">
                <a:latin typeface="Times New Roman"/>
                <a:cs typeface="Times New Roman"/>
              </a:rPr>
              <a:t>adding or updating an employee,  create a </a:t>
            </a:r>
            <a:r>
              <a:rPr dirty="0" sz="1300" spc="15">
                <a:latin typeface="Courier New"/>
                <a:cs typeface="Courier New"/>
              </a:rPr>
              <a:t>BEFORE INSERT </a:t>
            </a:r>
            <a:r>
              <a:rPr dirty="0" sz="1300" spc="10">
                <a:latin typeface="Courier New"/>
                <a:cs typeface="Courier New"/>
              </a:rPr>
              <a:t>OR </a:t>
            </a:r>
            <a:r>
              <a:rPr dirty="0" sz="1300" spc="15">
                <a:latin typeface="Courier New"/>
                <a:cs typeface="Courier New"/>
              </a:rPr>
              <a:t>UPDATE </a:t>
            </a:r>
            <a:r>
              <a:rPr dirty="0" sz="1300" spc="10">
                <a:latin typeface="Times New Roman"/>
                <a:cs typeface="Times New Roman"/>
              </a:rPr>
              <a:t>statement </a:t>
            </a:r>
            <a:r>
              <a:rPr dirty="0" sz="1300" spc="5">
                <a:latin typeface="Times New Roman"/>
                <a:cs typeface="Times New Roman"/>
              </a:rPr>
              <a:t>trigger </a:t>
            </a:r>
            <a:r>
              <a:rPr dirty="0" sz="1300" spc="10">
                <a:latin typeface="Times New Roman"/>
                <a:cs typeface="Times New Roman"/>
              </a:rPr>
              <a:t>called  </a:t>
            </a:r>
            <a:r>
              <a:rPr dirty="0" sz="1300" spc="15">
                <a:latin typeface="Courier New"/>
                <a:cs typeface="Courier New"/>
              </a:rPr>
              <a:t>EMPLOYEE_INITJOBS_TRG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EMPLOYEES </a:t>
            </a:r>
            <a:r>
              <a:rPr dirty="0" sz="1300" spc="5">
                <a:latin typeface="Times New Roman"/>
                <a:cs typeface="Times New Roman"/>
              </a:rPr>
              <a:t>table </a:t>
            </a:r>
            <a:r>
              <a:rPr dirty="0" sz="1300" spc="10">
                <a:latin typeface="Times New Roman"/>
                <a:cs typeface="Times New Roman"/>
              </a:rPr>
              <a:t>that calls </a:t>
            </a:r>
            <a:r>
              <a:rPr dirty="0" sz="1300" spc="5">
                <a:latin typeface="Times New Roman"/>
                <a:cs typeface="Times New Roman"/>
              </a:rPr>
              <a:t>the  </a:t>
            </a:r>
            <a:r>
              <a:rPr dirty="0" sz="1300" spc="15">
                <a:latin typeface="Courier New"/>
                <a:cs typeface="Courier New"/>
              </a:rPr>
              <a:t>JOBS_PKG.INITIALIZE</a:t>
            </a:r>
            <a:r>
              <a:rPr dirty="0" sz="1300" spc="-450">
                <a:latin typeface="Courier New"/>
                <a:cs typeface="Courier New"/>
              </a:rPr>
              <a:t> </a:t>
            </a:r>
            <a:r>
              <a:rPr dirty="0" sz="1300" spc="5">
                <a:latin typeface="Times New Roman"/>
                <a:cs typeface="Times New Roman"/>
              </a:rPr>
              <a:t>procedure.</a:t>
            </a:r>
            <a:r>
              <a:rPr dirty="0" sz="1300" spc="10">
                <a:latin typeface="Times New Roman"/>
                <a:cs typeface="Times New Roman"/>
              </a:rPr>
              <a:t> Use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CALL</a:t>
            </a:r>
            <a:r>
              <a:rPr dirty="0" sz="1300" spc="-440">
                <a:latin typeface="Courier New"/>
                <a:cs typeface="Courier New"/>
              </a:rPr>
              <a:t> </a:t>
            </a:r>
            <a:r>
              <a:rPr dirty="0" sz="1300" spc="5">
                <a:latin typeface="Times New Roman"/>
                <a:cs typeface="Times New Roman"/>
              </a:rPr>
              <a:t>syntax in</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trigger  body.</a:t>
            </a:r>
            <a:endParaRPr sz="1300">
              <a:latin typeface="Times New Roman"/>
              <a:cs typeface="Times New Roman"/>
            </a:endParaRPr>
          </a:p>
          <a:p>
            <a:pPr algn="just" lvl="1" marL="892175" marR="165100" indent="-252095">
              <a:lnSpc>
                <a:spcPct val="101299"/>
              </a:lnSpc>
              <a:spcBef>
                <a:spcPts val="10"/>
              </a:spcBef>
              <a:buAutoNum type="alphaLcPeriod" startAt="2"/>
              <a:tabLst>
                <a:tab pos="892810" algn="l"/>
              </a:tabLst>
            </a:pPr>
            <a:r>
              <a:rPr dirty="0" sz="1300" spc="5">
                <a:latin typeface="Times New Roman"/>
                <a:cs typeface="Times New Roman"/>
              </a:rPr>
              <a:t>Test the trigger </a:t>
            </a:r>
            <a:r>
              <a:rPr dirty="0" sz="1300" spc="10">
                <a:latin typeface="Times New Roman"/>
                <a:cs typeface="Times New Roman"/>
              </a:rPr>
              <a:t>by </a:t>
            </a:r>
            <a:r>
              <a:rPr dirty="0" sz="1300" spc="5">
                <a:latin typeface="Times New Roman"/>
                <a:cs typeface="Times New Roman"/>
              </a:rPr>
              <a:t>adding employee </a:t>
            </a:r>
            <a:r>
              <a:rPr dirty="0" sz="1300" spc="10">
                <a:latin typeface="Times New Roman"/>
                <a:cs typeface="Times New Roman"/>
              </a:rPr>
              <a:t>Steve </a:t>
            </a:r>
            <a:r>
              <a:rPr dirty="0" sz="1300" spc="5">
                <a:latin typeface="Times New Roman"/>
                <a:cs typeface="Times New Roman"/>
              </a:rPr>
              <a:t>Morse again. Confirm the inserted  record in the </a:t>
            </a:r>
            <a:r>
              <a:rPr dirty="0" sz="1300" spc="15">
                <a:latin typeface="Courier New"/>
                <a:cs typeface="Courier New"/>
              </a:rPr>
              <a:t>employees</a:t>
            </a:r>
            <a:r>
              <a:rPr dirty="0" sz="1300" spc="-415">
                <a:latin typeface="Courier New"/>
                <a:cs typeface="Courier New"/>
              </a:rPr>
              <a:t> </a:t>
            </a:r>
            <a:r>
              <a:rPr dirty="0" sz="1300" spc="5">
                <a:latin typeface="Times New Roman"/>
                <a:cs typeface="Times New Roman"/>
              </a:rPr>
              <a:t>table </a:t>
            </a:r>
            <a:r>
              <a:rPr dirty="0" sz="1300" spc="10">
                <a:latin typeface="Times New Roman"/>
                <a:cs typeface="Times New Roman"/>
              </a:rPr>
              <a:t>by </a:t>
            </a:r>
            <a:r>
              <a:rPr dirty="0" sz="1300" spc="5">
                <a:latin typeface="Times New Roman"/>
                <a:cs typeface="Times New Roman"/>
              </a:rPr>
              <a:t>displaying the </a:t>
            </a:r>
            <a:r>
              <a:rPr dirty="0" sz="1300" spc="10">
                <a:latin typeface="Times New Roman"/>
                <a:cs typeface="Times New Roman"/>
              </a:rPr>
              <a:t>employee </a:t>
            </a:r>
            <a:r>
              <a:rPr dirty="0" sz="1300" spc="5">
                <a:latin typeface="Times New Roman"/>
                <a:cs typeface="Times New Roman"/>
              </a:rPr>
              <a:t>ID, first and last  names, salary, job ID, and department ID.</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07970" y="1947672"/>
            <a:ext cx="2226945" cy="1700530"/>
          </a:xfrm>
          <a:custGeom>
            <a:avLst/>
            <a:gdLst/>
            <a:ahLst/>
            <a:cxnLst/>
            <a:rect l="l" t="t" r="r" b="b"/>
            <a:pathLst>
              <a:path w="2226945" h="1700529">
                <a:moveTo>
                  <a:pt x="899159" y="1654302"/>
                </a:moveTo>
                <a:lnTo>
                  <a:pt x="22097" y="1654302"/>
                </a:lnTo>
                <a:lnTo>
                  <a:pt x="22097" y="1700022"/>
                </a:lnTo>
                <a:lnTo>
                  <a:pt x="899159" y="1700022"/>
                </a:lnTo>
                <a:lnTo>
                  <a:pt x="899159" y="1654302"/>
                </a:lnTo>
                <a:close/>
              </a:path>
              <a:path w="2226945" h="1700529">
                <a:moveTo>
                  <a:pt x="653795" y="285102"/>
                </a:moveTo>
                <a:lnTo>
                  <a:pt x="183060" y="285102"/>
                </a:lnTo>
                <a:lnTo>
                  <a:pt x="228776" y="296145"/>
                </a:lnTo>
                <a:lnTo>
                  <a:pt x="268985" y="327660"/>
                </a:lnTo>
                <a:lnTo>
                  <a:pt x="287273" y="362712"/>
                </a:lnTo>
                <a:lnTo>
                  <a:pt x="293369" y="404622"/>
                </a:lnTo>
                <a:lnTo>
                  <a:pt x="294131" y="424434"/>
                </a:lnTo>
                <a:lnTo>
                  <a:pt x="295655" y="446531"/>
                </a:lnTo>
                <a:lnTo>
                  <a:pt x="295655" y="470916"/>
                </a:lnTo>
                <a:lnTo>
                  <a:pt x="296417" y="498348"/>
                </a:lnTo>
                <a:lnTo>
                  <a:pt x="296417" y="1361694"/>
                </a:lnTo>
                <a:lnTo>
                  <a:pt x="295655" y="1380744"/>
                </a:lnTo>
                <a:lnTo>
                  <a:pt x="295655" y="1416558"/>
                </a:lnTo>
                <a:lnTo>
                  <a:pt x="294893" y="1433322"/>
                </a:lnTo>
                <a:lnTo>
                  <a:pt x="294131" y="1449324"/>
                </a:lnTo>
                <a:lnTo>
                  <a:pt x="291498" y="1507095"/>
                </a:lnTo>
                <a:lnTo>
                  <a:pt x="282147" y="1553840"/>
                </a:lnTo>
                <a:lnTo>
                  <a:pt x="264867" y="1590454"/>
                </a:lnTo>
                <a:lnTo>
                  <a:pt x="201667" y="1636879"/>
                </a:lnTo>
                <a:lnTo>
                  <a:pt x="153324" y="1648481"/>
                </a:lnTo>
                <a:lnTo>
                  <a:pt x="92201" y="1653539"/>
                </a:lnTo>
                <a:lnTo>
                  <a:pt x="66293" y="1654302"/>
                </a:lnTo>
                <a:lnTo>
                  <a:pt x="861059" y="1654302"/>
                </a:lnTo>
                <a:lnTo>
                  <a:pt x="800312" y="1650570"/>
                </a:lnTo>
                <a:lnTo>
                  <a:pt x="752863" y="1640195"/>
                </a:lnTo>
                <a:lnTo>
                  <a:pt x="717060" y="1623542"/>
                </a:lnTo>
                <a:lnTo>
                  <a:pt x="673788" y="1572853"/>
                </a:lnTo>
                <a:lnTo>
                  <a:pt x="657281" y="1501410"/>
                </a:lnTo>
                <a:lnTo>
                  <a:pt x="654934" y="1458815"/>
                </a:lnTo>
                <a:lnTo>
                  <a:pt x="654323" y="1412122"/>
                </a:lnTo>
                <a:lnTo>
                  <a:pt x="653795" y="1361694"/>
                </a:lnTo>
                <a:lnTo>
                  <a:pt x="653795" y="285102"/>
                </a:lnTo>
                <a:close/>
              </a:path>
              <a:path w="2226945" h="1700529">
                <a:moveTo>
                  <a:pt x="653795" y="0"/>
                </a:moveTo>
                <a:lnTo>
                  <a:pt x="612647" y="0"/>
                </a:lnTo>
                <a:lnTo>
                  <a:pt x="0" y="279654"/>
                </a:lnTo>
                <a:lnTo>
                  <a:pt x="22097" y="323850"/>
                </a:lnTo>
                <a:lnTo>
                  <a:pt x="44195" y="314706"/>
                </a:lnTo>
                <a:lnTo>
                  <a:pt x="65531" y="307086"/>
                </a:lnTo>
                <a:lnTo>
                  <a:pt x="85343" y="300228"/>
                </a:lnTo>
                <a:lnTo>
                  <a:pt x="134397" y="288480"/>
                </a:lnTo>
                <a:lnTo>
                  <a:pt x="183060" y="285102"/>
                </a:lnTo>
                <a:lnTo>
                  <a:pt x="653795" y="285102"/>
                </a:lnTo>
                <a:lnTo>
                  <a:pt x="653795" y="0"/>
                </a:lnTo>
                <a:close/>
              </a:path>
              <a:path w="2226945" h="1700529">
                <a:moveTo>
                  <a:pt x="2122883" y="288570"/>
                </a:moveTo>
                <a:lnTo>
                  <a:pt x="1536009" y="288570"/>
                </a:lnTo>
                <a:lnTo>
                  <a:pt x="1575107" y="293751"/>
                </a:lnTo>
                <a:lnTo>
                  <a:pt x="1613097" y="304450"/>
                </a:lnTo>
                <a:lnTo>
                  <a:pt x="1649384" y="320766"/>
                </a:lnTo>
                <a:lnTo>
                  <a:pt x="1683370" y="342803"/>
                </a:lnTo>
                <a:lnTo>
                  <a:pt x="1714458" y="370661"/>
                </a:lnTo>
                <a:lnTo>
                  <a:pt x="1742051" y="404441"/>
                </a:lnTo>
                <a:lnTo>
                  <a:pt x="1765553" y="444245"/>
                </a:lnTo>
                <a:lnTo>
                  <a:pt x="1785365" y="497586"/>
                </a:lnTo>
                <a:lnTo>
                  <a:pt x="1796139" y="577455"/>
                </a:lnTo>
                <a:lnTo>
                  <a:pt x="1795626" y="629065"/>
                </a:lnTo>
                <a:lnTo>
                  <a:pt x="1790403" y="680962"/>
                </a:lnTo>
                <a:lnTo>
                  <a:pt x="1780950" y="732735"/>
                </a:lnTo>
                <a:lnTo>
                  <a:pt x="1767749" y="783973"/>
                </a:lnTo>
                <a:lnTo>
                  <a:pt x="1751279" y="834265"/>
                </a:lnTo>
                <a:lnTo>
                  <a:pt x="1732021" y="883201"/>
                </a:lnTo>
                <a:lnTo>
                  <a:pt x="1710457" y="930369"/>
                </a:lnTo>
                <a:lnTo>
                  <a:pt x="1687067" y="975360"/>
                </a:lnTo>
                <a:lnTo>
                  <a:pt x="1651253" y="1032510"/>
                </a:lnTo>
                <a:lnTo>
                  <a:pt x="1623024" y="1074834"/>
                </a:lnTo>
                <a:lnTo>
                  <a:pt x="1593840" y="1116899"/>
                </a:lnTo>
                <a:lnTo>
                  <a:pt x="1563833" y="1158704"/>
                </a:lnTo>
                <a:lnTo>
                  <a:pt x="1533134" y="1200246"/>
                </a:lnTo>
                <a:lnTo>
                  <a:pt x="1501875" y="1241526"/>
                </a:lnTo>
                <a:lnTo>
                  <a:pt x="1470185" y="1282541"/>
                </a:lnTo>
                <a:lnTo>
                  <a:pt x="1438197" y="1323291"/>
                </a:lnTo>
                <a:lnTo>
                  <a:pt x="1406041" y="1363775"/>
                </a:lnTo>
                <a:lnTo>
                  <a:pt x="1309877" y="1483614"/>
                </a:lnTo>
                <a:lnTo>
                  <a:pt x="1260347" y="1543812"/>
                </a:lnTo>
                <a:lnTo>
                  <a:pt x="1152905" y="1672589"/>
                </a:lnTo>
                <a:lnTo>
                  <a:pt x="1152905" y="1700022"/>
                </a:lnTo>
                <a:lnTo>
                  <a:pt x="2132838" y="1700022"/>
                </a:lnTo>
                <a:lnTo>
                  <a:pt x="2195569" y="1377696"/>
                </a:lnTo>
                <a:lnTo>
                  <a:pt x="1516380" y="1377696"/>
                </a:lnTo>
                <a:lnTo>
                  <a:pt x="1567433" y="1328166"/>
                </a:lnTo>
                <a:lnTo>
                  <a:pt x="1616202" y="1279398"/>
                </a:lnTo>
                <a:lnTo>
                  <a:pt x="1662683" y="1232154"/>
                </a:lnTo>
                <a:lnTo>
                  <a:pt x="1696627" y="1195444"/>
                </a:lnTo>
                <a:lnTo>
                  <a:pt x="1765599" y="1121565"/>
                </a:lnTo>
                <a:lnTo>
                  <a:pt x="1800153" y="1084206"/>
                </a:lnTo>
                <a:lnTo>
                  <a:pt x="1834437" y="1046439"/>
                </a:lnTo>
                <a:lnTo>
                  <a:pt x="1868214" y="1008169"/>
                </a:lnTo>
                <a:lnTo>
                  <a:pt x="1901246" y="969301"/>
                </a:lnTo>
                <a:lnTo>
                  <a:pt x="1933298" y="929740"/>
                </a:lnTo>
                <a:lnTo>
                  <a:pt x="1964132" y="889389"/>
                </a:lnTo>
                <a:lnTo>
                  <a:pt x="1993512" y="848154"/>
                </a:lnTo>
                <a:lnTo>
                  <a:pt x="2021200" y="805940"/>
                </a:lnTo>
                <a:lnTo>
                  <a:pt x="2046960" y="762650"/>
                </a:lnTo>
                <a:lnTo>
                  <a:pt x="2070555" y="718190"/>
                </a:lnTo>
                <a:lnTo>
                  <a:pt x="2091748" y="672464"/>
                </a:lnTo>
                <a:lnTo>
                  <a:pt x="2110301" y="625377"/>
                </a:lnTo>
                <a:lnTo>
                  <a:pt x="2125979" y="576834"/>
                </a:lnTo>
                <a:lnTo>
                  <a:pt x="2136648" y="535686"/>
                </a:lnTo>
                <a:lnTo>
                  <a:pt x="2143505" y="494538"/>
                </a:lnTo>
                <a:lnTo>
                  <a:pt x="2148950" y="448758"/>
                </a:lnTo>
                <a:lnTo>
                  <a:pt x="2148609" y="402938"/>
                </a:lnTo>
                <a:lnTo>
                  <a:pt x="2142802" y="357548"/>
                </a:lnTo>
                <a:lnTo>
                  <a:pt x="2131848" y="313059"/>
                </a:lnTo>
                <a:lnTo>
                  <a:pt x="2122883" y="288570"/>
                </a:lnTo>
                <a:close/>
              </a:path>
              <a:path w="2226945" h="1700529">
                <a:moveTo>
                  <a:pt x="2226564" y="1218438"/>
                </a:moveTo>
                <a:lnTo>
                  <a:pt x="2182367" y="1218438"/>
                </a:lnTo>
                <a:lnTo>
                  <a:pt x="2171700" y="1238250"/>
                </a:lnTo>
                <a:lnTo>
                  <a:pt x="2144744" y="1289359"/>
                </a:lnTo>
                <a:lnTo>
                  <a:pt x="2117131" y="1325873"/>
                </a:lnTo>
                <a:lnTo>
                  <a:pt x="2087760" y="1350278"/>
                </a:lnTo>
                <a:lnTo>
                  <a:pt x="2019347" y="1372707"/>
                </a:lnTo>
                <a:lnTo>
                  <a:pt x="1978104" y="1375704"/>
                </a:lnTo>
                <a:lnTo>
                  <a:pt x="1876043" y="1377696"/>
                </a:lnTo>
                <a:lnTo>
                  <a:pt x="2195569" y="1377696"/>
                </a:lnTo>
                <a:lnTo>
                  <a:pt x="2226564" y="1218438"/>
                </a:lnTo>
                <a:close/>
              </a:path>
              <a:path w="2226945" h="1700529">
                <a:moveTo>
                  <a:pt x="1670399" y="295"/>
                </a:moveTo>
                <a:lnTo>
                  <a:pt x="1618854" y="5496"/>
                </a:lnTo>
                <a:lnTo>
                  <a:pt x="1568215" y="16060"/>
                </a:lnTo>
                <a:lnTo>
                  <a:pt x="1519114" y="32002"/>
                </a:lnTo>
                <a:lnTo>
                  <a:pt x="1472183" y="53340"/>
                </a:lnTo>
                <a:lnTo>
                  <a:pt x="1436370" y="74676"/>
                </a:lnTo>
                <a:lnTo>
                  <a:pt x="1396686" y="102196"/>
                </a:lnTo>
                <a:lnTo>
                  <a:pt x="1360492" y="133679"/>
                </a:lnTo>
                <a:lnTo>
                  <a:pt x="1327671" y="168612"/>
                </a:lnTo>
                <a:lnTo>
                  <a:pt x="1298105" y="206487"/>
                </a:lnTo>
                <a:lnTo>
                  <a:pt x="1271677" y="246793"/>
                </a:lnTo>
                <a:lnTo>
                  <a:pt x="1248271" y="289018"/>
                </a:lnTo>
                <a:lnTo>
                  <a:pt x="1227769" y="332654"/>
                </a:lnTo>
                <a:lnTo>
                  <a:pt x="1210055" y="377190"/>
                </a:lnTo>
                <a:lnTo>
                  <a:pt x="1191005" y="432816"/>
                </a:lnTo>
                <a:lnTo>
                  <a:pt x="1182623" y="461772"/>
                </a:lnTo>
                <a:lnTo>
                  <a:pt x="1227582" y="477773"/>
                </a:lnTo>
                <a:lnTo>
                  <a:pt x="1241297" y="454914"/>
                </a:lnTo>
                <a:lnTo>
                  <a:pt x="1255014" y="433578"/>
                </a:lnTo>
                <a:lnTo>
                  <a:pt x="1281476" y="398269"/>
                </a:lnTo>
                <a:lnTo>
                  <a:pt x="1311608" y="367668"/>
                </a:lnTo>
                <a:lnTo>
                  <a:pt x="1344811" y="341874"/>
                </a:lnTo>
                <a:lnTo>
                  <a:pt x="1380489" y="320990"/>
                </a:lnTo>
                <a:lnTo>
                  <a:pt x="1418045" y="305116"/>
                </a:lnTo>
                <a:lnTo>
                  <a:pt x="1456881" y="294353"/>
                </a:lnTo>
                <a:lnTo>
                  <a:pt x="1496402" y="288804"/>
                </a:lnTo>
                <a:lnTo>
                  <a:pt x="2122883" y="288570"/>
                </a:lnTo>
                <a:lnTo>
                  <a:pt x="2116064" y="269943"/>
                </a:lnTo>
                <a:lnTo>
                  <a:pt x="2095770" y="228670"/>
                </a:lnTo>
                <a:lnTo>
                  <a:pt x="2071285" y="189712"/>
                </a:lnTo>
                <a:lnTo>
                  <a:pt x="2042926" y="153541"/>
                </a:lnTo>
                <a:lnTo>
                  <a:pt x="2011014" y="120626"/>
                </a:lnTo>
                <a:lnTo>
                  <a:pt x="1975865" y="91440"/>
                </a:lnTo>
                <a:lnTo>
                  <a:pt x="1927098" y="58674"/>
                </a:lnTo>
                <a:lnTo>
                  <a:pt x="1872995" y="32766"/>
                </a:lnTo>
                <a:lnTo>
                  <a:pt x="1824148" y="16690"/>
                </a:lnTo>
                <a:lnTo>
                  <a:pt x="1773678" y="5909"/>
                </a:lnTo>
                <a:lnTo>
                  <a:pt x="1722218" y="438"/>
                </a:lnTo>
                <a:lnTo>
                  <a:pt x="1670399" y="295"/>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marL="1395730" marR="1387475">
              <a:lnSpc>
                <a:spcPct val="100000"/>
              </a:lnSpc>
            </a:pPr>
            <a:r>
              <a:rPr dirty="0" sz="2000" spc="-5" b="1">
                <a:latin typeface="Arial"/>
                <a:cs typeface="Arial"/>
              </a:rPr>
              <a:t>Understanding and </a:t>
            </a:r>
            <a:r>
              <a:rPr dirty="0" sz="2000" b="1">
                <a:latin typeface="Arial"/>
                <a:cs typeface="Arial"/>
              </a:rPr>
              <a:t>Influencing  </a:t>
            </a:r>
            <a:r>
              <a:rPr dirty="0" sz="2000" spc="-5" b="1">
                <a:latin typeface="Arial"/>
                <a:cs typeface="Arial"/>
              </a:rPr>
              <a:t>the PL/SQL</a:t>
            </a:r>
            <a:r>
              <a:rPr dirty="0" sz="2000" spc="-15" b="1">
                <a:latin typeface="Arial"/>
                <a:cs typeface="Arial"/>
              </a:rPr>
              <a:t> </a:t>
            </a:r>
            <a:r>
              <a:rPr dirty="0" sz="2000" spc="-5" b="1">
                <a:latin typeface="Arial"/>
                <a:cs typeface="Arial"/>
              </a:rPr>
              <a:t>Compiler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5"/>
              </a:spcBef>
            </a:pPr>
            <a:endParaRPr sz="19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Describe native and interpreted</a:t>
            </a:r>
            <a:r>
              <a:rPr dirty="0" sz="1550" spc="-20" b="1">
                <a:latin typeface="Arial"/>
                <a:cs typeface="Arial"/>
              </a:rPr>
              <a:t> </a:t>
            </a:r>
            <a:r>
              <a:rPr dirty="0" sz="1550" spc="10" b="1">
                <a:latin typeface="Arial"/>
                <a:cs typeface="Arial"/>
              </a:rPr>
              <a:t>compilations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5" b="1">
                <a:latin typeface="Arial"/>
                <a:cs typeface="Arial"/>
              </a:rPr>
              <a:t>List </a:t>
            </a:r>
            <a:r>
              <a:rPr dirty="0" sz="1550" spc="10" b="1">
                <a:latin typeface="Arial"/>
                <a:cs typeface="Arial"/>
              </a:rPr>
              <a:t>the features of native</a:t>
            </a:r>
            <a:r>
              <a:rPr dirty="0" sz="1550" spc="5" b="1">
                <a:latin typeface="Arial"/>
                <a:cs typeface="Arial"/>
              </a:rPr>
              <a:t> </a:t>
            </a:r>
            <a:r>
              <a:rPr dirty="0" sz="1550" spc="10" b="1">
                <a:latin typeface="Arial"/>
                <a:cs typeface="Arial"/>
              </a:rPr>
              <a:t>compilation</a:t>
            </a:r>
            <a:endParaRPr sz="1550">
              <a:latin typeface="Arial"/>
              <a:cs typeface="Arial"/>
            </a:endParaRPr>
          </a:p>
          <a:p>
            <a:pPr marL="1035050" marR="184594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Switch between native and interpreted  compilations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Set parameters that influence PL/SQL</a:t>
            </a:r>
            <a:r>
              <a:rPr dirty="0" sz="1550" spc="-25" b="1">
                <a:latin typeface="Arial"/>
                <a:cs typeface="Arial"/>
              </a:rPr>
              <a:t> </a:t>
            </a:r>
            <a:r>
              <a:rPr dirty="0" sz="1550" spc="10" b="1">
                <a:latin typeface="Arial"/>
                <a:cs typeface="Arial"/>
              </a:rPr>
              <a:t>compilation</a:t>
            </a:r>
            <a:endParaRPr sz="1550">
              <a:latin typeface="Arial"/>
              <a:cs typeface="Arial"/>
            </a:endParaRPr>
          </a:p>
          <a:p>
            <a:pPr marL="1035050" marR="77914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Query data dictionary </a:t>
            </a:r>
            <a:r>
              <a:rPr dirty="0" sz="1550" spc="5" b="1">
                <a:latin typeface="Arial"/>
                <a:cs typeface="Arial"/>
              </a:rPr>
              <a:t>views </a:t>
            </a:r>
            <a:r>
              <a:rPr dirty="0" sz="1550" spc="10" b="1">
                <a:latin typeface="Arial"/>
                <a:cs typeface="Arial"/>
              </a:rPr>
              <a:t>on how PL/SQL code  </a:t>
            </a:r>
            <a:r>
              <a:rPr dirty="0" sz="1550" spc="5" b="1">
                <a:latin typeface="Arial"/>
                <a:cs typeface="Arial"/>
              </a:rPr>
              <a:t>is</a:t>
            </a:r>
            <a:r>
              <a:rPr dirty="0" sz="1550" b="1">
                <a:latin typeface="Arial"/>
                <a:cs typeface="Arial"/>
              </a:rPr>
              <a:t> </a:t>
            </a:r>
            <a:r>
              <a:rPr dirty="0" sz="1550" spc="10" b="1">
                <a:latin typeface="Arial"/>
                <a:cs typeface="Arial"/>
              </a:rPr>
              <a:t>compiled</a:t>
            </a:r>
            <a:endParaRPr sz="1550">
              <a:latin typeface="Arial"/>
              <a:cs typeface="Arial"/>
            </a:endParaRPr>
          </a:p>
          <a:p>
            <a:pPr marL="1035050" marR="1005205" indent="-327025">
              <a:lnSpc>
                <a:spcPct val="101499"/>
              </a:lnSpc>
              <a:spcBef>
                <a:spcPts val="375"/>
              </a:spcBef>
              <a:buClr>
                <a:srgbClr val="FF0000"/>
              </a:buClr>
              <a:buFont typeface="Arial"/>
              <a:buChar char="•"/>
              <a:tabLst>
                <a:tab pos="1035050" algn="l"/>
                <a:tab pos="1035685" algn="l"/>
              </a:tabLst>
            </a:pPr>
            <a:r>
              <a:rPr dirty="0" sz="1550" spc="10" b="1">
                <a:latin typeface="Arial"/>
                <a:cs typeface="Arial"/>
              </a:rPr>
              <a:t>Use the compiler warning mechanism and the  </a:t>
            </a:r>
            <a:r>
              <a:rPr dirty="0" sz="1550" spc="10" b="1">
                <a:latin typeface="Courier New"/>
                <a:cs typeface="Courier New"/>
              </a:rPr>
              <a:t>DBMS_WARNING</a:t>
            </a:r>
            <a:r>
              <a:rPr dirty="0" sz="1550" spc="-505" b="1">
                <a:latin typeface="Courier New"/>
                <a:cs typeface="Courier New"/>
              </a:rPr>
              <a:t> </a:t>
            </a:r>
            <a:r>
              <a:rPr dirty="0" sz="1550" spc="10" b="1">
                <a:latin typeface="Arial"/>
                <a:cs typeface="Arial"/>
              </a:rPr>
              <a:t>package to implement compiler  warnings</a:t>
            </a:r>
            <a:endParaRPr sz="1550">
              <a:latin typeface="Arial"/>
              <a:cs typeface="Arial"/>
            </a:endParaRPr>
          </a:p>
          <a:p>
            <a:pPr>
              <a:lnSpc>
                <a:spcPct val="100000"/>
              </a:lnSpc>
              <a:spcBef>
                <a:spcPts val="55"/>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09665" cy="196723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marR="5080">
              <a:lnSpc>
                <a:spcPct val="101400"/>
              </a:lnSpc>
              <a:spcBef>
                <a:spcPts val="365"/>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to distinguish between native and interpreted compilation of  </a:t>
            </a:r>
            <a:r>
              <a:rPr dirty="0" sz="1300" spc="10">
                <a:latin typeface="Times New Roman"/>
                <a:cs typeface="Times New Roman"/>
              </a:rPr>
              <a:t>PL/SQL </a:t>
            </a:r>
            <a:r>
              <a:rPr dirty="0" sz="1300" spc="5">
                <a:latin typeface="Times New Roman"/>
                <a:cs typeface="Times New Roman"/>
              </a:rPr>
              <a:t>code. </a:t>
            </a:r>
            <a:r>
              <a:rPr dirty="0" sz="1300" spc="10">
                <a:latin typeface="Times New Roman"/>
                <a:cs typeface="Times New Roman"/>
              </a:rPr>
              <a:t>The </a:t>
            </a:r>
            <a:r>
              <a:rPr dirty="0" sz="1300" spc="5">
                <a:latin typeface="Times New Roman"/>
                <a:cs typeface="Times New Roman"/>
              </a:rPr>
              <a:t>lesson discusses </a:t>
            </a:r>
            <a:r>
              <a:rPr dirty="0" sz="1300" spc="10">
                <a:latin typeface="Times New Roman"/>
                <a:cs typeface="Times New Roman"/>
              </a:rPr>
              <a:t>how </a:t>
            </a:r>
            <a:r>
              <a:rPr dirty="0" sz="1300" spc="5">
                <a:latin typeface="Times New Roman"/>
                <a:cs typeface="Times New Roman"/>
              </a:rPr>
              <a:t>to use native compilation, which is the default,  for </a:t>
            </a:r>
            <a:r>
              <a:rPr dirty="0" sz="1300" spc="10">
                <a:latin typeface="Times New Roman"/>
                <a:cs typeface="Times New Roman"/>
              </a:rPr>
              <a:t>Oracle </a:t>
            </a:r>
            <a:r>
              <a:rPr dirty="0" sz="1300" spc="5">
                <a:latin typeface="Times New Roman"/>
                <a:cs typeface="Times New Roman"/>
              </a:rPr>
              <a:t>Database </a:t>
            </a:r>
            <a:r>
              <a:rPr dirty="0" sz="1300" spc="10">
                <a:latin typeface="Times New Roman"/>
                <a:cs typeface="Times New Roman"/>
              </a:rPr>
              <a:t>10</a:t>
            </a:r>
            <a:r>
              <a:rPr dirty="0" sz="1300" spc="10" i="1">
                <a:latin typeface="Times New Roman"/>
                <a:cs typeface="Times New Roman"/>
              </a:rPr>
              <a:t>g </a:t>
            </a:r>
            <a:r>
              <a:rPr dirty="0" sz="1300" spc="5">
                <a:latin typeface="Times New Roman"/>
                <a:cs typeface="Times New Roman"/>
              </a:rPr>
              <a:t>with the benefit of having faster execution time for your </a:t>
            </a:r>
            <a:r>
              <a:rPr dirty="0" sz="1300" spc="10">
                <a:latin typeface="Times New Roman"/>
                <a:cs typeface="Times New Roman"/>
              </a:rPr>
              <a:t>PL/SQL  </a:t>
            </a:r>
            <a:r>
              <a:rPr dirty="0" sz="1300" spc="5">
                <a:latin typeface="Times New Roman"/>
                <a:cs typeface="Times New Roman"/>
              </a:rPr>
              <a:t>code.</a:t>
            </a:r>
            <a:endParaRPr sz="1300">
              <a:latin typeface="Times New Roman"/>
              <a:cs typeface="Times New Roman"/>
            </a:endParaRPr>
          </a:p>
          <a:p>
            <a:pPr marL="137795" marR="365760">
              <a:lnSpc>
                <a:spcPct val="99600"/>
              </a:lnSpc>
              <a:spcBef>
                <a:spcPts val="430"/>
              </a:spcBef>
            </a:pPr>
            <a:r>
              <a:rPr dirty="0" sz="1300" spc="10">
                <a:latin typeface="Times New Roman"/>
                <a:cs typeface="Times New Roman"/>
              </a:rPr>
              <a:t>You </a:t>
            </a:r>
            <a:r>
              <a:rPr dirty="0" sz="1300" spc="5">
                <a:latin typeface="Times New Roman"/>
                <a:cs typeface="Times New Roman"/>
              </a:rPr>
              <a:t>also learn </a:t>
            </a:r>
            <a:r>
              <a:rPr dirty="0" sz="1300" spc="10">
                <a:latin typeface="Times New Roman"/>
                <a:cs typeface="Times New Roman"/>
              </a:rPr>
              <a:t>how </a:t>
            </a:r>
            <a:r>
              <a:rPr dirty="0" sz="1300" spc="5">
                <a:latin typeface="Times New Roman"/>
                <a:cs typeface="Times New Roman"/>
              </a:rPr>
              <a:t>to influence the compiler settings </a:t>
            </a:r>
            <a:r>
              <a:rPr dirty="0" sz="1300" spc="10">
                <a:latin typeface="Times New Roman"/>
                <a:cs typeface="Times New Roman"/>
              </a:rPr>
              <a:t>by </a:t>
            </a:r>
            <a:r>
              <a:rPr dirty="0" sz="1300" spc="5">
                <a:latin typeface="Times New Roman"/>
                <a:cs typeface="Times New Roman"/>
              </a:rPr>
              <a:t>setting variable session  parameters, or using the </a:t>
            </a:r>
            <a:r>
              <a:rPr dirty="0" sz="1300" spc="10">
                <a:latin typeface="Times New Roman"/>
                <a:cs typeface="Times New Roman"/>
              </a:rPr>
              <a:t>programmatic </a:t>
            </a:r>
            <a:r>
              <a:rPr dirty="0" sz="1300" spc="5">
                <a:latin typeface="Times New Roman"/>
                <a:cs typeface="Times New Roman"/>
              </a:rPr>
              <a:t>interface provided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DBMS_WARNING  </a:t>
            </a:r>
            <a:r>
              <a:rPr dirty="0" sz="1300" spc="5">
                <a:latin typeface="Times New Roman"/>
                <a:cs typeface="Times New Roman"/>
              </a:rPr>
              <a:t>package. </a:t>
            </a:r>
            <a:r>
              <a:rPr dirty="0" sz="1300" spc="10">
                <a:latin typeface="Times New Roman"/>
                <a:cs typeface="Times New Roman"/>
              </a:rPr>
              <a:t>The </a:t>
            </a:r>
            <a:r>
              <a:rPr dirty="0" sz="1300" spc="5">
                <a:latin typeface="Times New Roman"/>
                <a:cs typeface="Times New Roman"/>
              </a:rPr>
              <a:t>lesson covers query compilation settings using the  </a:t>
            </a:r>
            <a:r>
              <a:rPr dirty="0" sz="1300" spc="15">
                <a:latin typeface="Courier New"/>
                <a:cs typeface="Courier New"/>
              </a:rPr>
              <a:t>USER_STORED_SETTINGS</a:t>
            </a:r>
            <a:r>
              <a:rPr dirty="0" sz="1300" spc="-445">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5">
                <a:latin typeface="Courier New"/>
                <a:cs typeface="Courier New"/>
              </a:rPr>
              <a:t>USER_PLSQL_OBJECTS</a:t>
            </a:r>
            <a:r>
              <a:rPr dirty="0" sz="1300" spc="-455">
                <a:latin typeface="Courier New"/>
                <a:cs typeface="Courier New"/>
              </a:rPr>
              <a:t> </a:t>
            </a:r>
            <a:r>
              <a:rPr dirty="0" sz="1300" spc="5">
                <a:latin typeface="Times New Roman"/>
                <a:cs typeface="Times New Roman"/>
              </a:rPr>
              <a:t>data dictionary views.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832098" y="1810512"/>
              <a:ext cx="0" cy="3161030"/>
            </a:xfrm>
            <a:custGeom>
              <a:avLst/>
              <a:gdLst/>
              <a:ahLst/>
              <a:cxnLst/>
              <a:rect l="l" t="t" r="r" b="b"/>
              <a:pathLst>
                <a:path w="0" h="3161029">
                  <a:moveTo>
                    <a:pt x="0" y="0"/>
                  </a:moveTo>
                  <a:lnTo>
                    <a:pt x="0" y="3160776"/>
                  </a:lnTo>
                </a:path>
              </a:pathLst>
            </a:custGeom>
            <a:ln w="20574">
              <a:solidFill>
                <a:srgbClr val="000000"/>
              </a:solidFill>
              <a:prstDash val="sysDash"/>
            </a:ln>
          </p:spPr>
          <p:txBody>
            <a:bodyPr wrap="square" lIns="0" tIns="0" rIns="0" bIns="0" rtlCol="0"/>
            <a:lstStyle/>
            <a:p/>
          </p:txBody>
        </p:sp>
      </p:grpSp>
      <p:sp>
        <p:nvSpPr>
          <p:cNvPr id="6" name="object 6"/>
          <p:cNvSpPr txBox="1"/>
          <p:nvPr/>
        </p:nvSpPr>
        <p:spPr>
          <a:xfrm>
            <a:off x="1753361" y="873506"/>
            <a:ext cx="424053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Native and </a:t>
            </a:r>
            <a:r>
              <a:rPr dirty="0" sz="2000" b="1">
                <a:latin typeface="Arial"/>
                <a:cs typeface="Arial"/>
              </a:rPr>
              <a:t>Interpreted</a:t>
            </a:r>
            <a:r>
              <a:rPr dirty="0" sz="2000" spc="-15" b="1">
                <a:latin typeface="Arial"/>
                <a:cs typeface="Arial"/>
              </a:rPr>
              <a:t> </a:t>
            </a:r>
            <a:r>
              <a:rPr dirty="0" sz="2000" spc="-5" b="1">
                <a:latin typeface="Arial"/>
                <a:cs typeface="Arial"/>
              </a:rPr>
              <a:t>Compilation</a:t>
            </a:r>
            <a:endParaRPr sz="2000">
              <a:latin typeface="Arial"/>
              <a:cs typeface="Arial"/>
            </a:endParaRPr>
          </a:p>
        </p:txBody>
      </p:sp>
      <p:grpSp>
        <p:nvGrpSpPr>
          <p:cNvPr id="7" name="object 7"/>
          <p:cNvGrpSpPr/>
          <p:nvPr/>
        </p:nvGrpSpPr>
        <p:grpSpPr>
          <a:xfrm>
            <a:off x="1416558" y="2495169"/>
            <a:ext cx="5055235" cy="2336800"/>
            <a:chOff x="1416558" y="2495169"/>
            <a:chExt cx="5055235" cy="2336800"/>
          </a:xfrm>
        </p:grpSpPr>
        <p:sp>
          <p:nvSpPr>
            <p:cNvPr id="8" name="object 8"/>
            <p:cNvSpPr/>
            <p:nvPr/>
          </p:nvSpPr>
          <p:spPr>
            <a:xfrm>
              <a:off x="2609469" y="2495169"/>
              <a:ext cx="3861815" cy="1126235"/>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633472" y="2961678"/>
              <a:ext cx="1519427" cy="522947"/>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2633472" y="3484422"/>
              <a:ext cx="1527810" cy="122681"/>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1426845" y="2723007"/>
              <a:ext cx="2758439" cy="1309116"/>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1434846" y="2909887"/>
              <a:ext cx="359664" cy="393192"/>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1416558" y="3284981"/>
              <a:ext cx="4933188" cy="1546860"/>
            </a:xfrm>
            <a:prstGeom prst="rect">
              <a:avLst/>
            </a:prstGeom>
            <a:blipFill>
              <a:blip r:embed="rId8" cstate="print"/>
              <a:stretch>
                <a:fillRect/>
              </a:stretch>
            </a:blipFill>
          </p:spPr>
          <p:txBody>
            <a:bodyPr wrap="square" lIns="0" tIns="0" rIns="0" bIns="0" rtlCol="0"/>
            <a:lstStyle/>
            <a:p/>
          </p:txBody>
        </p:sp>
      </p:grpSp>
      <p:sp>
        <p:nvSpPr>
          <p:cNvPr id="14" name="object 14"/>
          <p:cNvSpPr txBox="1"/>
          <p:nvPr/>
        </p:nvSpPr>
        <p:spPr>
          <a:xfrm>
            <a:off x="1073658" y="3426967"/>
            <a:ext cx="118364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PL/SQL</a:t>
            </a:r>
            <a:r>
              <a:rPr dirty="0" sz="1300" spc="-45" b="1">
                <a:latin typeface="Arial"/>
                <a:cs typeface="Arial"/>
              </a:rPr>
              <a:t> </a:t>
            </a:r>
            <a:r>
              <a:rPr dirty="0" sz="1300" spc="-15" b="1">
                <a:latin typeface="Arial"/>
                <a:cs typeface="Arial"/>
              </a:rPr>
              <a:t>source</a:t>
            </a:r>
            <a:endParaRPr sz="1300">
              <a:latin typeface="Arial"/>
              <a:cs typeface="Arial"/>
            </a:endParaRPr>
          </a:p>
        </p:txBody>
      </p:sp>
      <p:grpSp>
        <p:nvGrpSpPr>
          <p:cNvPr id="15" name="object 15"/>
          <p:cNvGrpSpPr/>
          <p:nvPr/>
        </p:nvGrpSpPr>
        <p:grpSpPr>
          <a:xfrm>
            <a:off x="1805368" y="2987039"/>
            <a:ext cx="3998595" cy="1537970"/>
            <a:chOff x="1805368" y="2987039"/>
            <a:chExt cx="3998595" cy="1537970"/>
          </a:xfrm>
        </p:grpSpPr>
        <p:sp>
          <p:nvSpPr>
            <p:cNvPr id="16" name="object 16"/>
            <p:cNvSpPr/>
            <p:nvPr/>
          </p:nvSpPr>
          <p:spPr>
            <a:xfrm>
              <a:off x="1815845" y="3128771"/>
              <a:ext cx="753110" cy="0"/>
            </a:xfrm>
            <a:custGeom>
              <a:avLst/>
              <a:gdLst/>
              <a:ahLst/>
              <a:cxnLst/>
              <a:rect l="l" t="t" r="r" b="b"/>
              <a:pathLst>
                <a:path w="753110" h="0">
                  <a:moveTo>
                    <a:pt x="0" y="0"/>
                  </a:moveTo>
                  <a:lnTo>
                    <a:pt x="752856" y="0"/>
                  </a:lnTo>
                </a:path>
              </a:pathLst>
            </a:custGeom>
            <a:ln w="20574">
              <a:solidFill>
                <a:srgbClr val="000000"/>
              </a:solidFill>
            </a:ln>
          </p:spPr>
          <p:txBody>
            <a:bodyPr wrap="square" lIns="0" tIns="0" rIns="0" bIns="0" rtlCol="0"/>
            <a:lstStyle/>
            <a:p/>
          </p:txBody>
        </p:sp>
        <p:sp>
          <p:nvSpPr>
            <p:cNvPr id="17" name="object 17"/>
            <p:cNvSpPr/>
            <p:nvPr/>
          </p:nvSpPr>
          <p:spPr>
            <a:xfrm>
              <a:off x="2567177" y="3096005"/>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8" name="object 18"/>
            <p:cNvSpPr/>
            <p:nvPr/>
          </p:nvSpPr>
          <p:spPr>
            <a:xfrm>
              <a:off x="5139690" y="3019805"/>
              <a:ext cx="535305" cy="0"/>
            </a:xfrm>
            <a:custGeom>
              <a:avLst/>
              <a:gdLst/>
              <a:ahLst/>
              <a:cxnLst/>
              <a:rect l="l" t="t" r="r" b="b"/>
              <a:pathLst>
                <a:path w="535304" h="0">
                  <a:moveTo>
                    <a:pt x="0" y="0"/>
                  </a:moveTo>
                  <a:lnTo>
                    <a:pt x="534924" y="0"/>
                  </a:lnTo>
                </a:path>
              </a:pathLst>
            </a:custGeom>
            <a:ln w="20574">
              <a:solidFill>
                <a:srgbClr val="000000"/>
              </a:solidFill>
            </a:ln>
          </p:spPr>
          <p:txBody>
            <a:bodyPr wrap="square" lIns="0" tIns="0" rIns="0" bIns="0" rtlCol="0"/>
            <a:lstStyle/>
            <a:p/>
          </p:txBody>
        </p:sp>
        <p:sp>
          <p:nvSpPr>
            <p:cNvPr id="19" name="object 19"/>
            <p:cNvSpPr/>
            <p:nvPr/>
          </p:nvSpPr>
          <p:spPr>
            <a:xfrm>
              <a:off x="5673090" y="2987039"/>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20" name="object 20"/>
            <p:cNvSpPr/>
            <p:nvPr/>
          </p:nvSpPr>
          <p:spPr>
            <a:xfrm>
              <a:off x="5313426" y="4491227"/>
              <a:ext cx="480059" cy="0"/>
            </a:xfrm>
            <a:custGeom>
              <a:avLst/>
              <a:gdLst/>
              <a:ahLst/>
              <a:cxnLst/>
              <a:rect l="l" t="t" r="r" b="b"/>
              <a:pathLst>
                <a:path w="480060" h="0">
                  <a:moveTo>
                    <a:pt x="480060" y="0"/>
                  </a:moveTo>
                  <a:lnTo>
                    <a:pt x="0" y="0"/>
                  </a:lnTo>
                </a:path>
              </a:pathLst>
            </a:custGeom>
            <a:ln w="20574">
              <a:solidFill>
                <a:srgbClr val="000000"/>
              </a:solidFill>
            </a:ln>
          </p:spPr>
          <p:txBody>
            <a:bodyPr wrap="square" lIns="0" tIns="0" rIns="0" bIns="0" rtlCol="0"/>
            <a:lstStyle/>
            <a:p/>
          </p:txBody>
        </p:sp>
        <p:sp>
          <p:nvSpPr>
            <p:cNvPr id="21" name="object 21"/>
            <p:cNvSpPr/>
            <p:nvPr/>
          </p:nvSpPr>
          <p:spPr>
            <a:xfrm>
              <a:off x="5248655" y="4458461"/>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grpSp>
      <p:sp>
        <p:nvSpPr>
          <p:cNvPr id="22" name="object 22"/>
          <p:cNvSpPr txBox="1"/>
          <p:nvPr/>
        </p:nvSpPr>
        <p:spPr>
          <a:xfrm>
            <a:off x="5700560" y="3525292"/>
            <a:ext cx="85851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C</a:t>
            </a:r>
            <a:r>
              <a:rPr dirty="0" sz="1300" spc="-65" b="1">
                <a:latin typeface="Arial"/>
                <a:cs typeface="Arial"/>
              </a:rPr>
              <a:t> </a:t>
            </a:r>
            <a:r>
              <a:rPr dirty="0" sz="1300" spc="-10" b="1">
                <a:latin typeface="Arial"/>
                <a:cs typeface="Arial"/>
              </a:rPr>
              <a:t>compiler</a:t>
            </a:r>
            <a:endParaRPr sz="1300">
              <a:latin typeface="Arial"/>
              <a:cs typeface="Arial"/>
            </a:endParaRPr>
          </a:p>
        </p:txBody>
      </p:sp>
      <p:sp>
        <p:nvSpPr>
          <p:cNvPr id="23" name="object 23"/>
          <p:cNvSpPr txBox="1"/>
          <p:nvPr/>
        </p:nvSpPr>
        <p:spPr>
          <a:xfrm>
            <a:off x="4429566" y="3322634"/>
            <a:ext cx="839469" cy="498475"/>
          </a:xfrm>
          <a:prstGeom prst="rect">
            <a:avLst/>
          </a:prstGeom>
        </p:spPr>
        <p:txBody>
          <a:bodyPr wrap="square" lIns="0" tIns="12700" rIns="0" bIns="0" rtlCol="0" vert="horz">
            <a:spAutoFit/>
          </a:bodyPr>
          <a:lstStyle/>
          <a:p>
            <a:pPr marL="40005" marR="5080" indent="-40640">
              <a:lnSpc>
                <a:spcPct val="119200"/>
              </a:lnSpc>
              <a:spcBef>
                <a:spcPts val="100"/>
              </a:spcBef>
            </a:pPr>
            <a:r>
              <a:rPr dirty="0" sz="1300" spc="-15" b="1">
                <a:latin typeface="Arial"/>
                <a:cs typeface="Arial"/>
              </a:rPr>
              <a:t>Tra</a:t>
            </a:r>
            <a:r>
              <a:rPr dirty="0" sz="1300" spc="-20" b="1">
                <a:latin typeface="Arial"/>
                <a:cs typeface="Arial"/>
              </a:rPr>
              <a:t>n</a:t>
            </a:r>
            <a:r>
              <a:rPr dirty="0" sz="1300" spc="-10" b="1">
                <a:latin typeface="Arial"/>
                <a:cs typeface="Arial"/>
              </a:rPr>
              <a:t>slated  </a:t>
            </a:r>
            <a:r>
              <a:rPr dirty="0" sz="1300" spc="-5" b="1">
                <a:latin typeface="Arial"/>
                <a:cs typeface="Arial"/>
              </a:rPr>
              <a:t>to </a:t>
            </a:r>
            <a:r>
              <a:rPr dirty="0" sz="1300" spc="-10" b="1">
                <a:latin typeface="Arial"/>
                <a:cs typeface="Arial"/>
              </a:rPr>
              <a:t>C</a:t>
            </a:r>
            <a:r>
              <a:rPr dirty="0" sz="1300" spc="-60" b="1">
                <a:latin typeface="Arial"/>
                <a:cs typeface="Arial"/>
              </a:rPr>
              <a:t> </a:t>
            </a:r>
            <a:r>
              <a:rPr dirty="0" sz="1300" spc="-15" b="1">
                <a:latin typeface="Arial"/>
                <a:cs typeface="Arial"/>
              </a:rPr>
              <a:t>code</a:t>
            </a:r>
            <a:endParaRPr sz="1300">
              <a:latin typeface="Arial"/>
              <a:cs typeface="Arial"/>
            </a:endParaRPr>
          </a:p>
        </p:txBody>
      </p:sp>
      <p:grpSp>
        <p:nvGrpSpPr>
          <p:cNvPr id="24" name="object 24"/>
          <p:cNvGrpSpPr/>
          <p:nvPr/>
        </p:nvGrpSpPr>
        <p:grpSpPr>
          <a:xfrm>
            <a:off x="2709672" y="2976372"/>
            <a:ext cx="3912235" cy="1548765"/>
            <a:chOff x="2709672" y="2976372"/>
            <a:chExt cx="3912235" cy="1548765"/>
          </a:xfrm>
        </p:grpSpPr>
        <p:sp>
          <p:nvSpPr>
            <p:cNvPr id="25" name="object 25"/>
            <p:cNvSpPr/>
            <p:nvPr/>
          </p:nvSpPr>
          <p:spPr>
            <a:xfrm>
              <a:off x="6409181" y="3015996"/>
              <a:ext cx="201930" cy="1475740"/>
            </a:xfrm>
            <a:custGeom>
              <a:avLst/>
              <a:gdLst/>
              <a:ahLst/>
              <a:cxnLst/>
              <a:rect l="l" t="t" r="r" b="b"/>
              <a:pathLst>
                <a:path w="201929" h="1475739">
                  <a:moveTo>
                    <a:pt x="65532" y="0"/>
                  </a:moveTo>
                  <a:lnTo>
                    <a:pt x="201930" y="3810"/>
                  </a:lnTo>
                  <a:lnTo>
                    <a:pt x="201930" y="1475232"/>
                  </a:lnTo>
                  <a:lnTo>
                    <a:pt x="0" y="1475232"/>
                  </a:lnTo>
                </a:path>
              </a:pathLst>
            </a:custGeom>
            <a:ln w="20574">
              <a:solidFill>
                <a:srgbClr val="000000"/>
              </a:solidFill>
            </a:ln>
          </p:spPr>
          <p:txBody>
            <a:bodyPr wrap="square" lIns="0" tIns="0" rIns="0" bIns="0" rtlCol="0"/>
            <a:lstStyle/>
            <a:p/>
          </p:txBody>
        </p:sp>
        <p:sp>
          <p:nvSpPr>
            <p:cNvPr id="26" name="object 26"/>
            <p:cNvSpPr/>
            <p:nvPr/>
          </p:nvSpPr>
          <p:spPr>
            <a:xfrm>
              <a:off x="6344412" y="4458461"/>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sp>
          <p:nvSpPr>
            <p:cNvPr id="27" name="object 27"/>
            <p:cNvSpPr/>
            <p:nvPr/>
          </p:nvSpPr>
          <p:spPr>
            <a:xfrm>
              <a:off x="3025140" y="3891533"/>
              <a:ext cx="534670" cy="600075"/>
            </a:xfrm>
            <a:custGeom>
              <a:avLst/>
              <a:gdLst/>
              <a:ahLst/>
              <a:cxnLst/>
              <a:rect l="l" t="t" r="r" b="b"/>
              <a:pathLst>
                <a:path w="534670" h="600075">
                  <a:moveTo>
                    <a:pt x="534162" y="0"/>
                  </a:moveTo>
                  <a:lnTo>
                    <a:pt x="534162" y="599694"/>
                  </a:lnTo>
                  <a:lnTo>
                    <a:pt x="0" y="599694"/>
                  </a:lnTo>
                </a:path>
              </a:pathLst>
            </a:custGeom>
            <a:ln w="20574">
              <a:solidFill>
                <a:srgbClr val="000000"/>
              </a:solidFill>
            </a:ln>
          </p:spPr>
          <p:txBody>
            <a:bodyPr wrap="square" lIns="0" tIns="0" rIns="0" bIns="0" rtlCol="0"/>
            <a:lstStyle/>
            <a:p/>
          </p:txBody>
        </p:sp>
        <p:sp>
          <p:nvSpPr>
            <p:cNvPr id="28" name="object 28"/>
            <p:cNvSpPr/>
            <p:nvPr/>
          </p:nvSpPr>
          <p:spPr>
            <a:xfrm>
              <a:off x="2961131" y="4458461"/>
              <a:ext cx="66675" cy="66675"/>
            </a:xfrm>
            <a:custGeom>
              <a:avLst/>
              <a:gdLst/>
              <a:ahLst/>
              <a:cxnLst/>
              <a:rect l="l" t="t" r="r" b="b"/>
              <a:pathLst>
                <a:path w="66675" h="66675">
                  <a:moveTo>
                    <a:pt x="66293" y="0"/>
                  </a:moveTo>
                  <a:lnTo>
                    <a:pt x="0" y="32766"/>
                  </a:lnTo>
                  <a:lnTo>
                    <a:pt x="66293" y="66294"/>
                  </a:lnTo>
                  <a:lnTo>
                    <a:pt x="66293" y="0"/>
                  </a:lnTo>
                  <a:close/>
                </a:path>
              </a:pathLst>
            </a:custGeom>
            <a:solidFill>
              <a:srgbClr val="000000"/>
            </a:solidFill>
          </p:spPr>
          <p:txBody>
            <a:bodyPr wrap="square" lIns="0" tIns="0" rIns="0" bIns="0" rtlCol="0"/>
            <a:lstStyle/>
            <a:p/>
          </p:txBody>
        </p:sp>
        <p:sp>
          <p:nvSpPr>
            <p:cNvPr id="29" name="object 29"/>
            <p:cNvSpPr/>
            <p:nvPr/>
          </p:nvSpPr>
          <p:spPr>
            <a:xfrm>
              <a:off x="2742438" y="3772662"/>
              <a:ext cx="0" cy="327025"/>
            </a:xfrm>
            <a:custGeom>
              <a:avLst/>
              <a:gdLst/>
              <a:ahLst/>
              <a:cxnLst/>
              <a:rect l="l" t="t" r="r" b="b"/>
              <a:pathLst>
                <a:path w="0" h="327025">
                  <a:moveTo>
                    <a:pt x="0" y="326898"/>
                  </a:moveTo>
                  <a:lnTo>
                    <a:pt x="0" y="0"/>
                  </a:lnTo>
                </a:path>
              </a:pathLst>
            </a:custGeom>
            <a:ln w="20574">
              <a:solidFill>
                <a:srgbClr val="000000"/>
              </a:solidFill>
            </a:ln>
          </p:spPr>
          <p:txBody>
            <a:bodyPr wrap="square" lIns="0" tIns="0" rIns="0" bIns="0" rtlCol="0"/>
            <a:lstStyle/>
            <a:p/>
          </p:txBody>
        </p:sp>
        <p:sp>
          <p:nvSpPr>
            <p:cNvPr id="30" name="object 30"/>
            <p:cNvSpPr/>
            <p:nvPr/>
          </p:nvSpPr>
          <p:spPr>
            <a:xfrm>
              <a:off x="2709672" y="3707891"/>
              <a:ext cx="66675" cy="67310"/>
            </a:xfrm>
            <a:custGeom>
              <a:avLst/>
              <a:gdLst/>
              <a:ahLst/>
              <a:cxnLst/>
              <a:rect l="l" t="t" r="r" b="b"/>
              <a:pathLst>
                <a:path w="66675" h="67310">
                  <a:moveTo>
                    <a:pt x="33527" y="0"/>
                  </a:moveTo>
                  <a:lnTo>
                    <a:pt x="0" y="67055"/>
                  </a:lnTo>
                  <a:lnTo>
                    <a:pt x="66293" y="67055"/>
                  </a:lnTo>
                  <a:lnTo>
                    <a:pt x="33527" y="0"/>
                  </a:lnTo>
                  <a:close/>
                </a:path>
              </a:pathLst>
            </a:custGeom>
            <a:solidFill>
              <a:srgbClr val="000000"/>
            </a:solidFill>
          </p:spPr>
          <p:txBody>
            <a:bodyPr wrap="square" lIns="0" tIns="0" rIns="0" bIns="0" rtlCol="0"/>
            <a:lstStyle/>
            <a:p/>
          </p:txBody>
        </p:sp>
        <p:sp>
          <p:nvSpPr>
            <p:cNvPr id="31" name="object 31"/>
            <p:cNvSpPr/>
            <p:nvPr/>
          </p:nvSpPr>
          <p:spPr>
            <a:xfrm>
              <a:off x="3995927" y="3935730"/>
              <a:ext cx="534670" cy="555625"/>
            </a:xfrm>
            <a:custGeom>
              <a:avLst/>
              <a:gdLst/>
              <a:ahLst/>
              <a:cxnLst/>
              <a:rect l="l" t="t" r="r" b="b"/>
              <a:pathLst>
                <a:path w="534670" h="555625">
                  <a:moveTo>
                    <a:pt x="0" y="0"/>
                  </a:moveTo>
                  <a:lnTo>
                    <a:pt x="0" y="555498"/>
                  </a:lnTo>
                  <a:lnTo>
                    <a:pt x="534162" y="555498"/>
                  </a:lnTo>
                </a:path>
              </a:pathLst>
            </a:custGeom>
            <a:ln w="20574">
              <a:solidFill>
                <a:srgbClr val="000000"/>
              </a:solidFill>
              <a:prstDash val="sysDash"/>
            </a:ln>
          </p:spPr>
          <p:txBody>
            <a:bodyPr wrap="square" lIns="0" tIns="0" rIns="0" bIns="0" rtlCol="0"/>
            <a:lstStyle/>
            <a:p/>
          </p:txBody>
        </p:sp>
        <p:sp>
          <p:nvSpPr>
            <p:cNvPr id="32" name="object 32"/>
            <p:cNvSpPr/>
            <p:nvPr/>
          </p:nvSpPr>
          <p:spPr>
            <a:xfrm>
              <a:off x="4528566" y="4458461"/>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33" name="object 33"/>
            <p:cNvSpPr/>
            <p:nvPr/>
          </p:nvSpPr>
          <p:spPr>
            <a:xfrm>
              <a:off x="2960370" y="3009138"/>
              <a:ext cx="1624965" cy="1308735"/>
            </a:xfrm>
            <a:custGeom>
              <a:avLst/>
              <a:gdLst/>
              <a:ahLst/>
              <a:cxnLst/>
              <a:rect l="l" t="t" r="r" b="b"/>
              <a:pathLst>
                <a:path w="1624964" h="1308735">
                  <a:moveTo>
                    <a:pt x="0" y="1308354"/>
                  </a:moveTo>
                  <a:lnTo>
                    <a:pt x="426720" y="1299210"/>
                  </a:lnTo>
                  <a:lnTo>
                    <a:pt x="435864" y="490728"/>
                  </a:lnTo>
                  <a:lnTo>
                    <a:pt x="1089660" y="490728"/>
                  </a:lnTo>
                  <a:lnTo>
                    <a:pt x="1089660" y="0"/>
                  </a:lnTo>
                  <a:lnTo>
                    <a:pt x="1624584" y="0"/>
                  </a:lnTo>
                </a:path>
              </a:pathLst>
            </a:custGeom>
            <a:ln w="20574">
              <a:solidFill>
                <a:srgbClr val="000000"/>
              </a:solidFill>
              <a:prstDash val="sysDash"/>
            </a:ln>
          </p:spPr>
          <p:txBody>
            <a:bodyPr wrap="square" lIns="0" tIns="0" rIns="0" bIns="0" rtlCol="0"/>
            <a:lstStyle/>
            <a:p/>
          </p:txBody>
        </p:sp>
        <p:sp>
          <p:nvSpPr>
            <p:cNvPr id="34" name="object 34"/>
            <p:cNvSpPr/>
            <p:nvPr/>
          </p:nvSpPr>
          <p:spPr>
            <a:xfrm>
              <a:off x="4583429" y="2976372"/>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35" name="object 35"/>
          <p:cNvSpPr txBox="1"/>
          <p:nvPr/>
        </p:nvSpPr>
        <p:spPr>
          <a:xfrm>
            <a:off x="1243583" y="1749532"/>
            <a:ext cx="5429250" cy="809625"/>
          </a:xfrm>
          <a:prstGeom prst="rect">
            <a:avLst/>
          </a:prstGeom>
        </p:spPr>
        <p:txBody>
          <a:bodyPr wrap="square" lIns="0" tIns="59690" rIns="0" bIns="0" rtlCol="0" vert="horz">
            <a:spAutoFit/>
          </a:bodyPr>
          <a:lstStyle/>
          <a:p>
            <a:pPr>
              <a:lnSpc>
                <a:spcPct val="100000"/>
              </a:lnSpc>
              <a:spcBef>
                <a:spcPts val="470"/>
              </a:spcBef>
              <a:tabLst>
                <a:tab pos="2687955" algn="l"/>
              </a:tabLst>
            </a:pPr>
            <a:r>
              <a:rPr dirty="0" sz="1400" spc="10" b="1">
                <a:latin typeface="Arial"/>
                <a:cs typeface="Arial"/>
              </a:rPr>
              <a:t>Interpreted</a:t>
            </a:r>
            <a:r>
              <a:rPr dirty="0" sz="1400" spc="20" b="1">
                <a:latin typeface="Arial"/>
                <a:cs typeface="Arial"/>
              </a:rPr>
              <a:t> </a:t>
            </a:r>
            <a:r>
              <a:rPr dirty="0" sz="1400" spc="10" b="1">
                <a:latin typeface="Arial"/>
                <a:cs typeface="Arial"/>
              </a:rPr>
              <a:t>code	Natively </a:t>
            </a:r>
            <a:r>
              <a:rPr dirty="0" sz="1400" spc="15" b="1">
                <a:latin typeface="Arial"/>
                <a:cs typeface="Arial"/>
              </a:rPr>
              <a:t>compiled</a:t>
            </a:r>
            <a:r>
              <a:rPr dirty="0" sz="1400" spc="-15" b="1">
                <a:latin typeface="Arial"/>
                <a:cs typeface="Arial"/>
              </a:rPr>
              <a:t> </a:t>
            </a:r>
            <a:r>
              <a:rPr dirty="0" sz="1400" spc="15" b="1">
                <a:latin typeface="Arial"/>
                <a:cs typeface="Arial"/>
              </a:rPr>
              <a:t>code</a:t>
            </a:r>
            <a:endParaRPr sz="1400">
              <a:latin typeface="Arial"/>
              <a:cs typeface="Arial"/>
            </a:endParaRPr>
          </a:p>
          <a:p>
            <a:pPr marL="408305" indent="-327660">
              <a:lnSpc>
                <a:spcPct val="100000"/>
              </a:lnSpc>
              <a:spcBef>
                <a:spcPts val="380"/>
              </a:spcBef>
              <a:buClr>
                <a:srgbClr val="FF0000"/>
              </a:buClr>
              <a:buFont typeface="Arial"/>
              <a:buChar char="•"/>
              <a:tabLst>
                <a:tab pos="408305" algn="l"/>
                <a:tab pos="408940" algn="l"/>
                <a:tab pos="2769870" algn="l"/>
                <a:tab pos="3096260" algn="l"/>
              </a:tabLst>
            </a:pPr>
            <a:r>
              <a:rPr dirty="0" sz="1400" spc="15" b="1">
                <a:latin typeface="Arial"/>
                <a:cs typeface="Arial"/>
              </a:rPr>
              <a:t>Compiled </a:t>
            </a:r>
            <a:r>
              <a:rPr dirty="0" sz="1400" spc="10" b="1">
                <a:latin typeface="Arial"/>
                <a:cs typeface="Arial"/>
              </a:rPr>
              <a:t>to</a:t>
            </a:r>
            <a:r>
              <a:rPr dirty="0" sz="1400" spc="15" b="1">
                <a:latin typeface="Arial"/>
                <a:cs typeface="Arial"/>
              </a:rPr>
              <a:t> m-code	</a:t>
            </a:r>
            <a:r>
              <a:rPr dirty="0" sz="1400" spc="5">
                <a:solidFill>
                  <a:srgbClr val="FF0000"/>
                </a:solidFill>
                <a:latin typeface="Arial"/>
                <a:cs typeface="Arial"/>
              </a:rPr>
              <a:t>•	</a:t>
            </a:r>
            <a:r>
              <a:rPr dirty="0" sz="1400" spc="10" b="1">
                <a:latin typeface="Arial"/>
                <a:cs typeface="Arial"/>
              </a:rPr>
              <a:t>Translated </a:t>
            </a:r>
            <a:r>
              <a:rPr dirty="0" sz="1400" spc="20" b="1">
                <a:latin typeface="Arial"/>
                <a:cs typeface="Arial"/>
              </a:rPr>
              <a:t>C </a:t>
            </a:r>
            <a:r>
              <a:rPr dirty="0" sz="1400" spc="15" b="1">
                <a:latin typeface="Arial"/>
                <a:cs typeface="Arial"/>
              </a:rPr>
              <a:t>and</a:t>
            </a:r>
            <a:r>
              <a:rPr dirty="0" sz="1400" spc="-60" b="1">
                <a:latin typeface="Arial"/>
                <a:cs typeface="Arial"/>
              </a:rPr>
              <a:t> </a:t>
            </a:r>
            <a:r>
              <a:rPr dirty="0" sz="1400" spc="15" b="1">
                <a:latin typeface="Arial"/>
                <a:cs typeface="Arial"/>
              </a:rPr>
              <a:t>compiled</a:t>
            </a:r>
            <a:endParaRPr sz="1400">
              <a:latin typeface="Arial"/>
              <a:cs typeface="Arial"/>
            </a:endParaRPr>
          </a:p>
          <a:p>
            <a:pPr marL="408305" indent="-327660">
              <a:lnSpc>
                <a:spcPct val="100000"/>
              </a:lnSpc>
              <a:spcBef>
                <a:spcPts val="375"/>
              </a:spcBef>
              <a:buClr>
                <a:srgbClr val="FF0000"/>
              </a:buClr>
              <a:buFont typeface="Arial"/>
              <a:buChar char="•"/>
              <a:tabLst>
                <a:tab pos="408305" algn="l"/>
                <a:tab pos="408940" algn="l"/>
                <a:tab pos="2769870" algn="l"/>
                <a:tab pos="3096260" algn="l"/>
              </a:tabLst>
            </a:pPr>
            <a:r>
              <a:rPr dirty="0" sz="1400" spc="10" b="1">
                <a:latin typeface="Arial"/>
                <a:cs typeface="Arial"/>
              </a:rPr>
              <a:t>Stored in</a:t>
            </a:r>
            <a:r>
              <a:rPr dirty="0" sz="1400" b="1">
                <a:latin typeface="Arial"/>
                <a:cs typeface="Arial"/>
              </a:rPr>
              <a:t> </a:t>
            </a:r>
            <a:r>
              <a:rPr dirty="0" sz="1400" spc="10" b="1">
                <a:latin typeface="Arial"/>
                <a:cs typeface="Arial"/>
              </a:rPr>
              <a:t>the </a:t>
            </a:r>
            <a:r>
              <a:rPr dirty="0" sz="1400" spc="15" b="1">
                <a:latin typeface="Arial"/>
                <a:cs typeface="Arial"/>
              </a:rPr>
              <a:t>database	</a:t>
            </a:r>
            <a:r>
              <a:rPr dirty="0" sz="1400" spc="5">
                <a:solidFill>
                  <a:srgbClr val="FF0000"/>
                </a:solidFill>
                <a:latin typeface="Arial"/>
                <a:cs typeface="Arial"/>
              </a:rPr>
              <a:t>•	</a:t>
            </a:r>
            <a:r>
              <a:rPr dirty="0" sz="1400" spc="15" b="1">
                <a:latin typeface="Arial"/>
                <a:cs typeface="Arial"/>
              </a:rPr>
              <a:t>Copied </a:t>
            </a:r>
            <a:r>
              <a:rPr dirty="0" sz="1400" spc="10" b="1">
                <a:latin typeface="Arial"/>
                <a:cs typeface="Arial"/>
              </a:rPr>
              <a:t>to </a:t>
            </a:r>
            <a:r>
              <a:rPr dirty="0" sz="1400" spc="15" b="1">
                <a:latin typeface="Arial"/>
                <a:cs typeface="Arial"/>
              </a:rPr>
              <a:t>a </a:t>
            </a:r>
            <a:r>
              <a:rPr dirty="0" sz="1400" spc="10" b="1">
                <a:latin typeface="Arial"/>
                <a:cs typeface="Arial"/>
              </a:rPr>
              <a:t>code</a:t>
            </a:r>
            <a:r>
              <a:rPr dirty="0" sz="1400" spc="-45" b="1">
                <a:latin typeface="Arial"/>
                <a:cs typeface="Arial"/>
              </a:rPr>
              <a:t> </a:t>
            </a:r>
            <a:r>
              <a:rPr dirty="0" sz="1400" spc="10" b="1">
                <a:latin typeface="Arial"/>
                <a:cs typeface="Arial"/>
              </a:rPr>
              <a:t>library</a:t>
            </a:r>
            <a:endParaRPr sz="1400">
              <a:latin typeface="Arial"/>
              <a:cs typeface="Arial"/>
            </a:endParaRPr>
          </a:p>
        </p:txBody>
      </p:sp>
      <p:sp>
        <p:nvSpPr>
          <p:cNvPr id="38" name="object 3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39" name="object 39"/>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3</a:t>
            </a:r>
            <a:endParaRPr baseline="-18518" sz="1800">
              <a:latin typeface="Arial"/>
              <a:cs typeface="Arial"/>
            </a:endParaRPr>
          </a:p>
        </p:txBody>
      </p:sp>
      <p:sp>
        <p:nvSpPr>
          <p:cNvPr id="40" name="object 4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9"/>
              </a:rPr>
              <a:t>OracleWDP_ww@oracle.com</a:t>
            </a:r>
            <a:r>
              <a:rPr dirty="0" sz="800" spc="-55">
                <a:latin typeface="Garuda"/>
                <a:cs typeface="Garuda"/>
                <a:hlinkClick r:id="rId9"/>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6" name="object 36"/>
          <p:cNvSpPr txBox="1"/>
          <p:nvPr/>
        </p:nvSpPr>
        <p:spPr>
          <a:xfrm>
            <a:off x="743204" y="4778755"/>
            <a:ext cx="6256655" cy="4803140"/>
          </a:xfrm>
          <a:prstGeom prst="rect">
            <a:avLst/>
          </a:prstGeom>
        </p:spPr>
        <p:txBody>
          <a:bodyPr wrap="square" lIns="0" tIns="11430" rIns="0" bIns="0" rtlCol="0" vert="horz">
            <a:spAutoFit/>
          </a:bodyPr>
          <a:lstStyle/>
          <a:p>
            <a:pPr marL="1628775">
              <a:lnSpc>
                <a:spcPct val="100000"/>
              </a:lnSpc>
              <a:spcBef>
                <a:spcPts val="90"/>
              </a:spcBef>
              <a:tabLst>
                <a:tab pos="3208655" algn="l"/>
              </a:tabLst>
            </a:pPr>
            <a:r>
              <a:rPr dirty="0" sz="1300" spc="-15" b="1">
                <a:latin typeface="Arial"/>
                <a:cs typeface="Arial"/>
              </a:rPr>
              <a:t>m-code	</a:t>
            </a:r>
            <a:r>
              <a:rPr dirty="0" sz="1300" spc="-10" b="1">
                <a:latin typeface="Arial"/>
                <a:cs typeface="Arial"/>
              </a:rPr>
              <a:t>Native </a:t>
            </a:r>
            <a:r>
              <a:rPr dirty="0" sz="1300" spc="-15" b="1">
                <a:latin typeface="Arial"/>
                <a:cs typeface="Arial"/>
              </a:rPr>
              <a:t>code </a:t>
            </a:r>
            <a:r>
              <a:rPr dirty="0" sz="1300" spc="-10" b="1">
                <a:latin typeface="Arial"/>
                <a:cs typeface="Arial"/>
              </a:rPr>
              <a:t>library in OS</a:t>
            </a:r>
            <a:r>
              <a:rPr dirty="0" sz="1300" spc="-20" b="1">
                <a:latin typeface="Arial"/>
                <a:cs typeface="Arial"/>
              </a:rPr>
              <a:t> </a:t>
            </a:r>
            <a:r>
              <a:rPr dirty="0" sz="1300" spc="-10" b="1">
                <a:latin typeface="Arial"/>
                <a:cs typeface="Arial"/>
              </a:rPr>
              <a:t>directory</a:t>
            </a:r>
            <a:endParaRPr sz="1300">
              <a:latin typeface="Arial"/>
              <a:cs typeface="Arial"/>
            </a:endParaRPr>
          </a:p>
          <a:p>
            <a:pPr>
              <a:lnSpc>
                <a:spcPct val="100000"/>
              </a:lnSpc>
              <a:spcBef>
                <a:spcPts val="40"/>
              </a:spcBef>
            </a:pPr>
            <a:endParaRPr sz="1850">
              <a:latin typeface="Arial"/>
              <a:cs typeface="Arial"/>
            </a:endParaRPr>
          </a:p>
          <a:p>
            <a:pPr algn="ctr" marL="38735">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55"/>
              </a:spcBef>
            </a:pPr>
            <a:endParaRPr sz="950">
              <a:latin typeface="Arial"/>
              <a:cs typeface="Arial"/>
            </a:endParaRPr>
          </a:p>
          <a:p>
            <a:pPr marL="12700">
              <a:lnSpc>
                <a:spcPct val="100000"/>
              </a:lnSpc>
            </a:pPr>
            <a:r>
              <a:rPr dirty="0" sz="1300" spc="5" b="1">
                <a:latin typeface="Arial"/>
                <a:cs typeface="Arial"/>
              </a:rPr>
              <a:t>Native and Interpreted</a:t>
            </a:r>
            <a:r>
              <a:rPr dirty="0" sz="1300" b="1">
                <a:latin typeface="Arial"/>
                <a:cs typeface="Arial"/>
              </a:rPr>
              <a:t> </a:t>
            </a:r>
            <a:r>
              <a:rPr dirty="0" sz="1300" spc="5" b="1">
                <a:latin typeface="Arial"/>
                <a:cs typeface="Arial"/>
              </a:rPr>
              <a:t>Compilation</a:t>
            </a:r>
            <a:endParaRPr sz="1300">
              <a:latin typeface="Arial"/>
              <a:cs typeface="Arial"/>
            </a:endParaRPr>
          </a:p>
          <a:p>
            <a:pPr marL="138430" marR="71755">
              <a:lnSpc>
                <a:spcPct val="101299"/>
              </a:lnSpc>
              <a:spcBef>
                <a:spcPts val="370"/>
              </a:spcBef>
            </a:pPr>
            <a:r>
              <a:rPr dirty="0" sz="1300" spc="10">
                <a:latin typeface="Times New Roman"/>
                <a:cs typeface="Times New Roman"/>
              </a:rPr>
              <a:t>As </a:t>
            </a:r>
            <a:r>
              <a:rPr dirty="0" sz="1300" spc="5">
                <a:latin typeface="Times New Roman"/>
                <a:cs typeface="Times New Roman"/>
              </a:rPr>
              <a:t>depicted in the slide, </a:t>
            </a:r>
            <a:r>
              <a:rPr dirty="0" sz="1300" spc="10">
                <a:latin typeface="Times New Roman"/>
                <a:cs typeface="Times New Roman"/>
              </a:rPr>
              <a:t>on </a:t>
            </a:r>
            <a:r>
              <a:rPr dirty="0" sz="1300" spc="5">
                <a:latin typeface="Times New Roman"/>
                <a:cs typeface="Times New Roman"/>
              </a:rPr>
              <a:t>the left of the vertical dotted line, a </a:t>
            </a:r>
            <a:r>
              <a:rPr dirty="0" sz="1300" spc="10">
                <a:latin typeface="Times New Roman"/>
                <a:cs typeface="Times New Roman"/>
              </a:rPr>
              <a:t>program </a:t>
            </a:r>
            <a:r>
              <a:rPr dirty="0" sz="1300" spc="5">
                <a:latin typeface="Times New Roman"/>
                <a:cs typeface="Times New Roman"/>
              </a:rPr>
              <a:t>unit processed as  interpreted </a:t>
            </a:r>
            <a:r>
              <a:rPr dirty="0" sz="1300" spc="10">
                <a:latin typeface="Times New Roman"/>
                <a:cs typeface="Times New Roman"/>
              </a:rPr>
              <a:t>PL/SQL </a:t>
            </a:r>
            <a:r>
              <a:rPr dirty="0" sz="1300" spc="5">
                <a:latin typeface="Times New Roman"/>
                <a:cs typeface="Times New Roman"/>
              </a:rPr>
              <a:t>is compiled into machine-readable code (m-code), which is stored in  the </a:t>
            </a:r>
            <a:r>
              <a:rPr dirty="0" sz="1300" spc="10">
                <a:latin typeface="Times New Roman"/>
                <a:cs typeface="Times New Roman"/>
              </a:rPr>
              <a:t>database </a:t>
            </a:r>
            <a:r>
              <a:rPr dirty="0" sz="1300" spc="5">
                <a:latin typeface="Times New Roman"/>
                <a:cs typeface="Times New Roman"/>
              </a:rPr>
              <a:t>and interpreted at </a:t>
            </a:r>
            <a:r>
              <a:rPr dirty="0" sz="1300" spc="10">
                <a:latin typeface="Times New Roman"/>
                <a:cs typeface="Times New Roman"/>
              </a:rPr>
              <a:t>run</a:t>
            </a:r>
            <a:r>
              <a:rPr dirty="0" sz="1300">
                <a:latin typeface="Times New Roman"/>
                <a:cs typeface="Times New Roman"/>
              </a:rPr>
              <a:t> </a:t>
            </a:r>
            <a:r>
              <a:rPr dirty="0" sz="1300" spc="5">
                <a:latin typeface="Times New Roman"/>
                <a:cs typeface="Times New Roman"/>
              </a:rPr>
              <a:t>time.</a:t>
            </a:r>
            <a:endParaRPr sz="1300">
              <a:latin typeface="Times New Roman"/>
              <a:cs typeface="Times New Roman"/>
            </a:endParaRPr>
          </a:p>
          <a:p>
            <a:pPr marL="137795" marR="5080">
              <a:lnSpc>
                <a:spcPct val="96100"/>
              </a:lnSpc>
              <a:spcBef>
                <a:spcPts val="415"/>
              </a:spcBef>
            </a:pPr>
            <a:r>
              <a:rPr dirty="0" sz="1300" spc="10">
                <a:latin typeface="Times New Roman"/>
                <a:cs typeface="Times New Roman"/>
              </a:rPr>
              <a:t>On </a:t>
            </a:r>
            <a:r>
              <a:rPr dirty="0" sz="1300" spc="5">
                <a:latin typeface="Times New Roman"/>
                <a:cs typeface="Times New Roman"/>
              </a:rPr>
              <a:t>the right of the vertical dotted line, the </a:t>
            </a:r>
            <a:r>
              <a:rPr dirty="0" sz="1300" spc="10">
                <a:latin typeface="Times New Roman"/>
                <a:cs typeface="Times New Roman"/>
              </a:rPr>
              <a:t>PL/SQL </a:t>
            </a:r>
            <a:r>
              <a:rPr dirty="0" sz="1300" spc="5">
                <a:latin typeface="Times New Roman"/>
                <a:cs typeface="Times New Roman"/>
              </a:rPr>
              <a:t>source is subjected to native  compilation, where the </a:t>
            </a:r>
            <a:r>
              <a:rPr dirty="0" sz="1300" spc="10">
                <a:latin typeface="Times New Roman"/>
                <a:cs typeface="Times New Roman"/>
              </a:rPr>
              <a:t>PL/SQL </a:t>
            </a:r>
            <a:r>
              <a:rPr dirty="0" sz="1300" spc="5">
                <a:latin typeface="Times New Roman"/>
                <a:cs typeface="Times New Roman"/>
              </a:rPr>
              <a:t>statements are compiled to </a:t>
            </a:r>
            <a:r>
              <a:rPr dirty="0" sz="1300" spc="10">
                <a:latin typeface="Times New Roman"/>
                <a:cs typeface="Times New Roman"/>
              </a:rPr>
              <a:t>m-code that </a:t>
            </a:r>
            <a:r>
              <a:rPr dirty="0" sz="1300" spc="5">
                <a:latin typeface="Times New Roman"/>
                <a:cs typeface="Times New Roman"/>
              </a:rPr>
              <a:t>is translated into  </a:t>
            </a:r>
            <a:r>
              <a:rPr dirty="0" sz="1300" spc="10">
                <a:latin typeface="Times New Roman"/>
                <a:cs typeface="Times New Roman"/>
              </a:rPr>
              <a:t>C </a:t>
            </a:r>
            <a:r>
              <a:rPr dirty="0" sz="1300" spc="5">
                <a:latin typeface="Times New Roman"/>
                <a:cs typeface="Times New Roman"/>
              </a:rPr>
              <a:t>code. </a:t>
            </a:r>
            <a:r>
              <a:rPr dirty="0" sz="1300" spc="10">
                <a:latin typeface="Times New Roman"/>
                <a:cs typeface="Times New Roman"/>
              </a:rPr>
              <a:t>The m-code </a:t>
            </a:r>
            <a:r>
              <a:rPr dirty="0" sz="1300" spc="5">
                <a:latin typeface="Times New Roman"/>
                <a:cs typeface="Times New Roman"/>
              </a:rPr>
              <a:t>is not retained. </a:t>
            </a:r>
            <a:r>
              <a:rPr dirty="0" sz="1300" spc="10">
                <a:latin typeface="Times New Roman"/>
                <a:cs typeface="Times New Roman"/>
              </a:rPr>
              <a:t>The C code </a:t>
            </a:r>
            <a:r>
              <a:rPr dirty="0" sz="1300" spc="5">
                <a:latin typeface="Times New Roman"/>
                <a:cs typeface="Times New Roman"/>
              </a:rPr>
              <a:t>is compiled with the usual </a:t>
            </a:r>
            <a:r>
              <a:rPr dirty="0" sz="1300" spc="10">
                <a:latin typeface="Times New Roman"/>
                <a:cs typeface="Times New Roman"/>
              </a:rPr>
              <a:t>C </a:t>
            </a:r>
            <a:r>
              <a:rPr dirty="0" sz="1300" spc="5">
                <a:latin typeface="Times New Roman"/>
                <a:cs typeface="Times New Roman"/>
              </a:rPr>
              <a:t>compiler </a:t>
            </a:r>
            <a:r>
              <a:rPr dirty="0" sz="1300" spc="10">
                <a:latin typeface="Times New Roman"/>
                <a:cs typeface="Times New Roman"/>
              </a:rPr>
              <a:t>and  </a:t>
            </a:r>
            <a:r>
              <a:rPr dirty="0" sz="1300" spc="5">
                <a:latin typeface="Times New Roman"/>
                <a:cs typeface="Times New Roman"/>
              </a:rPr>
              <a:t>linked to the Oracle process using native machine code library. </a:t>
            </a:r>
            <a:r>
              <a:rPr dirty="0" sz="1300" spc="10">
                <a:latin typeface="Times New Roman"/>
                <a:cs typeface="Times New Roman"/>
              </a:rPr>
              <a:t>The </a:t>
            </a:r>
            <a:r>
              <a:rPr dirty="0" sz="1300" spc="5">
                <a:latin typeface="Times New Roman"/>
                <a:cs typeface="Times New Roman"/>
              </a:rPr>
              <a:t>code library is stored  in the database but copied to a specified directory path in the operating </a:t>
            </a:r>
            <a:r>
              <a:rPr dirty="0" sz="1300" spc="10">
                <a:latin typeface="Times New Roman"/>
                <a:cs typeface="Times New Roman"/>
              </a:rPr>
              <a:t>system, </a:t>
            </a:r>
            <a:r>
              <a:rPr dirty="0" sz="1300" spc="5">
                <a:latin typeface="Times New Roman"/>
                <a:cs typeface="Times New Roman"/>
              </a:rPr>
              <a:t>from  which it is loaded at run time. Native code bypasses the typical run-time interpretation of  code.</a:t>
            </a:r>
            <a:endParaRPr sz="1300">
              <a:latin typeface="Times New Roman"/>
              <a:cs typeface="Times New Roman"/>
            </a:endParaRPr>
          </a:p>
          <a:p>
            <a:pPr marL="137795" marR="36830">
              <a:lnSpc>
                <a:spcPct val="96000"/>
              </a:lnSpc>
              <a:spcBef>
                <a:spcPts val="405"/>
              </a:spcBef>
            </a:pPr>
            <a:r>
              <a:rPr dirty="0" sz="1300" spc="5" b="1">
                <a:latin typeface="Times New Roman"/>
                <a:cs typeface="Times New Roman"/>
              </a:rPr>
              <a:t>Note: </a:t>
            </a:r>
            <a:r>
              <a:rPr dirty="0" sz="1300" spc="5">
                <a:latin typeface="Times New Roman"/>
                <a:cs typeface="Times New Roman"/>
              </a:rPr>
              <a:t>Native compilation cannot </a:t>
            </a:r>
            <a:r>
              <a:rPr dirty="0" sz="1300" spc="10">
                <a:latin typeface="Times New Roman"/>
                <a:cs typeface="Times New Roman"/>
              </a:rPr>
              <a:t>do much </a:t>
            </a:r>
            <a:r>
              <a:rPr dirty="0" sz="1300" spc="5">
                <a:latin typeface="Times New Roman"/>
                <a:cs typeface="Times New Roman"/>
              </a:rPr>
              <a:t>to speed </a:t>
            </a:r>
            <a:r>
              <a:rPr dirty="0" sz="1300" spc="10">
                <a:latin typeface="Times New Roman"/>
                <a:cs typeface="Times New Roman"/>
              </a:rPr>
              <a:t>up SQL </a:t>
            </a:r>
            <a:r>
              <a:rPr dirty="0" sz="1300" spc="5">
                <a:latin typeface="Times New Roman"/>
                <a:cs typeface="Times New Roman"/>
              </a:rPr>
              <a:t>statements called from  </a:t>
            </a:r>
            <a:r>
              <a:rPr dirty="0" sz="1300" spc="10">
                <a:latin typeface="Times New Roman"/>
                <a:cs typeface="Times New Roman"/>
              </a:rPr>
              <a:t>PL/SQL, </a:t>
            </a:r>
            <a:r>
              <a:rPr dirty="0" sz="1300" spc="5">
                <a:latin typeface="Times New Roman"/>
                <a:cs typeface="Times New Roman"/>
              </a:rPr>
              <a:t>but it is most effective for computation-intensive </a:t>
            </a:r>
            <a:r>
              <a:rPr dirty="0" sz="1300" spc="10">
                <a:latin typeface="Times New Roman"/>
                <a:cs typeface="Times New Roman"/>
              </a:rPr>
              <a:t>PL/SQL </a:t>
            </a:r>
            <a:r>
              <a:rPr dirty="0" sz="1300" spc="5">
                <a:latin typeface="Times New Roman"/>
                <a:cs typeface="Times New Roman"/>
              </a:rPr>
              <a:t>procedures that </a:t>
            </a:r>
            <a:r>
              <a:rPr dirty="0" sz="1300" spc="10">
                <a:latin typeface="Times New Roman"/>
                <a:cs typeface="Times New Roman"/>
              </a:rPr>
              <a:t>do </a:t>
            </a:r>
            <a:r>
              <a:rPr dirty="0" sz="1300" spc="5">
                <a:latin typeface="Times New Roman"/>
                <a:cs typeface="Times New Roman"/>
              </a:rPr>
              <a:t>not  spend most of their time executing </a:t>
            </a:r>
            <a:r>
              <a:rPr dirty="0" sz="1300" spc="10">
                <a:latin typeface="Times New Roman"/>
                <a:cs typeface="Times New Roman"/>
              </a:rPr>
              <a:t>SQL.</a:t>
            </a:r>
            <a:endParaRPr sz="1300">
              <a:latin typeface="Times New Roman"/>
              <a:cs typeface="Times New Roman"/>
            </a:endParaRPr>
          </a:p>
          <a:p>
            <a:pPr marL="137795" marR="61594">
              <a:lnSpc>
                <a:spcPct val="100200"/>
              </a:lnSpc>
              <a:spcBef>
                <a:spcPts val="395"/>
              </a:spcBef>
            </a:pPr>
            <a:r>
              <a:rPr dirty="0" sz="1300" spc="10">
                <a:latin typeface="Times New Roman"/>
                <a:cs typeface="Times New Roman"/>
              </a:rPr>
              <a:t>You </a:t>
            </a:r>
            <a:r>
              <a:rPr dirty="0" sz="1300" spc="5">
                <a:latin typeface="Times New Roman"/>
                <a:cs typeface="Times New Roman"/>
              </a:rPr>
              <a:t>can natively compile both the supplied Oracle packages and your </a:t>
            </a:r>
            <a:r>
              <a:rPr dirty="0" sz="1300" spc="10">
                <a:latin typeface="Times New Roman"/>
                <a:cs typeface="Times New Roman"/>
              </a:rPr>
              <a:t>own </a:t>
            </a:r>
            <a:r>
              <a:rPr dirty="0" sz="1300" spc="5">
                <a:latin typeface="Times New Roman"/>
                <a:cs typeface="Times New Roman"/>
              </a:rPr>
              <a:t>PL/SQL code.  Compiling all </a:t>
            </a:r>
            <a:r>
              <a:rPr dirty="0" sz="1300" spc="10">
                <a:latin typeface="Times New Roman"/>
                <a:cs typeface="Times New Roman"/>
              </a:rPr>
              <a:t>PL/SQL </a:t>
            </a:r>
            <a:r>
              <a:rPr dirty="0" sz="1300" spc="5">
                <a:latin typeface="Times New Roman"/>
                <a:cs typeface="Times New Roman"/>
              </a:rPr>
              <a:t>code in the database </a:t>
            </a:r>
            <a:r>
              <a:rPr dirty="0" sz="1300" spc="10">
                <a:latin typeface="Times New Roman"/>
                <a:cs typeface="Times New Roman"/>
              </a:rPr>
              <a:t>means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see the speedup in your </a:t>
            </a:r>
            <a:r>
              <a:rPr dirty="0" sz="1300" spc="10">
                <a:latin typeface="Times New Roman"/>
                <a:cs typeface="Times New Roman"/>
              </a:rPr>
              <a:t>own  </a:t>
            </a:r>
            <a:r>
              <a:rPr dirty="0" sz="1300" spc="5">
                <a:latin typeface="Times New Roman"/>
                <a:cs typeface="Times New Roman"/>
              </a:rPr>
              <a:t>code and </a:t>
            </a:r>
            <a:r>
              <a:rPr dirty="0" sz="1300" spc="10">
                <a:latin typeface="Times New Roman"/>
                <a:cs typeface="Times New Roman"/>
              </a:rPr>
              <a:t>all </a:t>
            </a:r>
            <a:r>
              <a:rPr dirty="0" sz="1300" spc="5">
                <a:latin typeface="Times New Roman"/>
                <a:cs typeface="Times New Roman"/>
              </a:rPr>
              <a:t>the built-in </a:t>
            </a:r>
            <a:r>
              <a:rPr dirty="0" sz="1300" spc="10">
                <a:latin typeface="Times New Roman"/>
                <a:cs typeface="Times New Roman"/>
              </a:rPr>
              <a:t>PL/SQL </a:t>
            </a:r>
            <a:r>
              <a:rPr dirty="0" sz="1300" spc="5">
                <a:latin typeface="Times New Roman"/>
                <a:cs typeface="Times New Roman"/>
              </a:rPr>
              <a:t>packages. If </a:t>
            </a:r>
            <a:r>
              <a:rPr dirty="0" sz="1300" spc="10">
                <a:latin typeface="Times New Roman"/>
                <a:cs typeface="Times New Roman"/>
              </a:rPr>
              <a:t>you </a:t>
            </a:r>
            <a:r>
              <a:rPr dirty="0" sz="1300" spc="5">
                <a:latin typeface="Times New Roman"/>
                <a:cs typeface="Times New Roman"/>
              </a:rPr>
              <a:t>decide </a:t>
            </a:r>
            <a:r>
              <a:rPr dirty="0" sz="1300" spc="10">
                <a:latin typeface="Times New Roman"/>
                <a:cs typeface="Times New Roman"/>
              </a:rPr>
              <a:t>that you </a:t>
            </a:r>
            <a:r>
              <a:rPr dirty="0" sz="1300" spc="5">
                <a:latin typeface="Times New Roman"/>
                <a:cs typeface="Times New Roman"/>
              </a:rPr>
              <a:t>will have significant  performance gains in database operations using </a:t>
            </a:r>
            <a:r>
              <a:rPr dirty="0" sz="1300" spc="10">
                <a:latin typeface="Times New Roman"/>
                <a:cs typeface="Times New Roman"/>
              </a:rPr>
              <a:t>PL/SQL </a:t>
            </a:r>
            <a:r>
              <a:rPr dirty="0" sz="1300" spc="5">
                <a:latin typeface="Times New Roman"/>
                <a:cs typeface="Times New Roman"/>
              </a:rPr>
              <a:t>native compilation, Oracle  </a:t>
            </a:r>
            <a:r>
              <a:rPr dirty="0" sz="1300" spc="10">
                <a:latin typeface="Times New Roman"/>
                <a:cs typeface="Times New Roman"/>
              </a:rPr>
              <a:t>recommends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compile the whole database using the </a:t>
            </a:r>
            <a:r>
              <a:rPr dirty="0" sz="1300" spc="15">
                <a:latin typeface="Courier New"/>
                <a:cs typeface="Courier New"/>
              </a:rPr>
              <a:t>NATIVE</a:t>
            </a:r>
            <a:r>
              <a:rPr dirty="0" sz="1300" spc="-430">
                <a:latin typeface="Courier New"/>
                <a:cs typeface="Courier New"/>
              </a:rPr>
              <a:t> </a:t>
            </a:r>
            <a:r>
              <a:rPr dirty="0" sz="1300" spc="5">
                <a:latin typeface="Times New Roman"/>
                <a:cs typeface="Times New Roman"/>
              </a:rPr>
              <a:t>setting.</a:t>
            </a:r>
            <a:endParaRPr sz="1300">
              <a:latin typeface="Times New Roman"/>
              <a:cs typeface="Times New Roman"/>
            </a:endParaRPr>
          </a:p>
        </p:txBody>
      </p:sp>
      <p:sp>
        <p:nvSpPr>
          <p:cNvPr id="37" name="object 3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4</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5078095" cy="3787140"/>
          </a:xfrm>
          <a:prstGeom prst="rect">
            <a:avLst/>
          </a:prstGeom>
        </p:spPr>
        <p:txBody>
          <a:bodyPr wrap="square" lIns="0" tIns="12700" rIns="0" bIns="0" rtlCol="0" vert="horz">
            <a:spAutoFit/>
          </a:bodyPr>
          <a:lstStyle/>
          <a:p>
            <a:pPr marL="1315720" marR="1115695" indent="-23495">
              <a:lnSpc>
                <a:spcPct val="100000"/>
              </a:lnSpc>
              <a:spcBef>
                <a:spcPts val="100"/>
              </a:spcBef>
            </a:pPr>
            <a:r>
              <a:rPr dirty="0" sz="2000" b="1">
                <a:latin typeface="Arial"/>
                <a:cs typeface="Arial"/>
              </a:rPr>
              <a:t>Features and</a:t>
            </a:r>
            <a:r>
              <a:rPr dirty="0" sz="2000" spc="-60" b="1">
                <a:latin typeface="Arial"/>
                <a:cs typeface="Arial"/>
              </a:rPr>
              <a:t> </a:t>
            </a:r>
            <a:r>
              <a:rPr dirty="0" sz="2000" b="1">
                <a:latin typeface="Arial"/>
                <a:cs typeface="Arial"/>
              </a:rPr>
              <a:t>Benefits  of </a:t>
            </a:r>
            <a:r>
              <a:rPr dirty="0" sz="2000" spc="-5" b="1">
                <a:latin typeface="Arial"/>
                <a:cs typeface="Arial"/>
              </a:rPr>
              <a:t>Native</a:t>
            </a:r>
            <a:r>
              <a:rPr dirty="0" sz="2000" spc="-45" b="1">
                <a:latin typeface="Arial"/>
                <a:cs typeface="Arial"/>
              </a:rPr>
              <a:t> </a:t>
            </a:r>
            <a:r>
              <a:rPr dirty="0" sz="2000" spc="-5" b="1">
                <a:latin typeface="Arial"/>
                <a:cs typeface="Arial"/>
              </a:rPr>
              <a:t>Compilation</a:t>
            </a:r>
            <a:endParaRPr sz="2000">
              <a:latin typeface="Arial"/>
              <a:cs typeface="Arial"/>
            </a:endParaRPr>
          </a:p>
          <a:p>
            <a:pPr>
              <a:lnSpc>
                <a:spcPct val="100000"/>
              </a:lnSpc>
              <a:spcBef>
                <a:spcPts val="40"/>
              </a:spcBef>
            </a:pPr>
            <a:endParaRPr sz="2100">
              <a:latin typeface="Arial"/>
              <a:cs typeface="Arial"/>
            </a:endParaRPr>
          </a:p>
          <a:p>
            <a:pPr>
              <a:lnSpc>
                <a:spcPct val="100000"/>
              </a:lnSpc>
            </a:pPr>
            <a:r>
              <a:rPr dirty="0" sz="1550" spc="10" b="1">
                <a:latin typeface="Arial"/>
                <a:cs typeface="Arial"/>
              </a:rPr>
              <a:t>Native</a:t>
            </a:r>
            <a:r>
              <a:rPr dirty="0" sz="1550" b="1">
                <a:latin typeface="Arial"/>
                <a:cs typeface="Arial"/>
              </a:rPr>
              <a:t> </a:t>
            </a:r>
            <a:r>
              <a:rPr dirty="0" sz="1550" spc="10" b="1">
                <a:latin typeface="Arial"/>
                <a:cs typeface="Arial"/>
              </a:rPr>
              <a:t>compilation:</a:t>
            </a:r>
            <a:endParaRPr sz="1550">
              <a:latin typeface="Arial"/>
              <a:cs typeface="Arial"/>
            </a:endParaRPr>
          </a:p>
          <a:p>
            <a:pPr marL="407670" marR="5080" indent="-327025">
              <a:lnSpc>
                <a:spcPct val="107800"/>
              </a:lnSpc>
              <a:spcBef>
                <a:spcPts val="140"/>
              </a:spcBef>
              <a:buClr>
                <a:srgbClr val="FF0000"/>
              </a:buClr>
              <a:buFont typeface="Arial"/>
              <a:buChar char="•"/>
              <a:tabLst>
                <a:tab pos="407670" algn="l"/>
                <a:tab pos="408305" algn="l"/>
              </a:tabLst>
            </a:pPr>
            <a:r>
              <a:rPr dirty="0" sz="1550" spc="10" b="1">
                <a:latin typeface="Arial"/>
                <a:cs typeface="Arial"/>
              </a:rPr>
              <a:t>Uses a generic </a:t>
            </a:r>
            <a:r>
              <a:rPr dirty="0" sz="1550" spc="10" b="1">
                <a:latin typeface="Courier New"/>
                <a:cs typeface="Courier New"/>
              </a:rPr>
              <a:t>makefile</a:t>
            </a:r>
            <a:r>
              <a:rPr dirty="0" sz="1550" spc="-545" b="1">
                <a:latin typeface="Courier New"/>
                <a:cs typeface="Courier New"/>
              </a:rPr>
              <a:t> </a:t>
            </a:r>
            <a:r>
              <a:rPr dirty="0" sz="1550" spc="10" b="1">
                <a:latin typeface="Arial"/>
                <a:cs typeface="Arial"/>
              </a:rPr>
              <a:t>that uses the following  operating system</a:t>
            </a:r>
            <a:r>
              <a:rPr dirty="0" sz="1550" b="1">
                <a:latin typeface="Arial"/>
                <a:cs typeface="Arial"/>
              </a:rPr>
              <a:t> </a:t>
            </a:r>
            <a:r>
              <a:rPr dirty="0" sz="1550" spc="10" b="1">
                <a:latin typeface="Arial"/>
                <a:cs typeface="Arial"/>
              </a:rPr>
              <a:t>software:</a:t>
            </a:r>
            <a:endParaRPr sz="1550">
              <a:latin typeface="Arial"/>
              <a:cs typeface="Arial"/>
            </a:endParaRPr>
          </a:p>
          <a:p>
            <a:pPr lvl="1" marL="735330" indent="-245745">
              <a:lnSpc>
                <a:spcPct val="100000"/>
              </a:lnSpc>
              <a:spcBef>
                <a:spcPts val="375"/>
              </a:spcBef>
              <a:buClr>
                <a:srgbClr val="FF0000"/>
              </a:buClr>
              <a:buFont typeface="Arial"/>
              <a:buChar char="–"/>
              <a:tabLst>
                <a:tab pos="734695" algn="l"/>
                <a:tab pos="735965" algn="l"/>
              </a:tabLst>
            </a:pPr>
            <a:r>
              <a:rPr dirty="0" sz="1400" spc="20" b="1">
                <a:latin typeface="Arial"/>
                <a:cs typeface="Arial"/>
              </a:rPr>
              <a:t>C</a:t>
            </a:r>
            <a:r>
              <a:rPr dirty="0" sz="1400" b="1">
                <a:latin typeface="Arial"/>
                <a:cs typeface="Arial"/>
              </a:rPr>
              <a:t> </a:t>
            </a:r>
            <a:r>
              <a:rPr dirty="0" sz="1400" spc="5" b="1">
                <a:latin typeface="Arial"/>
                <a:cs typeface="Arial"/>
              </a:rPr>
              <a:t>compiler</a:t>
            </a:r>
            <a:endParaRPr sz="1400">
              <a:latin typeface="Arial"/>
              <a:cs typeface="Arial"/>
            </a:endParaRPr>
          </a:p>
          <a:p>
            <a:pPr lvl="1" marL="735330" indent="-245745">
              <a:lnSpc>
                <a:spcPct val="100000"/>
              </a:lnSpc>
              <a:spcBef>
                <a:spcPts val="380"/>
              </a:spcBef>
              <a:buClr>
                <a:srgbClr val="FF0000"/>
              </a:buClr>
              <a:buFont typeface="Arial"/>
              <a:buChar char="–"/>
              <a:tabLst>
                <a:tab pos="734695" algn="l"/>
                <a:tab pos="735965" algn="l"/>
              </a:tabLst>
            </a:pPr>
            <a:r>
              <a:rPr dirty="0" sz="1400" spc="10" b="1">
                <a:latin typeface="Arial"/>
                <a:cs typeface="Arial"/>
              </a:rPr>
              <a:t>Linker</a:t>
            </a:r>
            <a:endParaRPr sz="1400">
              <a:latin typeface="Arial"/>
              <a:cs typeface="Arial"/>
            </a:endParaRPr>
          </a:p>
          <a:p>
            <a:pPr lvl="1" marL="735330" indent="-245745">
              <a:lnSpc>
                <a:spcPct val="100000"/>
              </a:lnSpc>
              <a:spcBef>
                <a:spcPts val="375"/>
              </a:spcBef>
              <a:buClr>
                <a:srgbClr val="FF0000"/>
              </a:buClr>
              <a:buFont typeface="Arial"/>
              <a:buChar char="–"/>
              <a:tabLst>
                <a:tab pos="734695" algn="l"/>
                <a:tab pos="735965" algn="l"/>
              </a:tabLst>
            </a:pPr>
            <a:r>
              <a:rPr dirty="0" sz="1400" spc="10" b="1">
                <a:latin typeface="Arial"/>
                <a:cs typeface="Arial"/>
              </a:rPr>
              <a:t>Make</a:t>
            </a:r>
            <a:r>
              <a:rPr dirty="0" sz="1400" b="1">
                <a:latin typeface="Arial"/>
                <a:cs typeface="Arial"/>
              </a:rPr>
              <a:t> </a:t>
            </a:r>
            <a:r>
              <a:rPr dirty="0" sz="1400" spc="5" b="1">
                <a:latin typeface="Arial"/>
                <a:cs typeface="Arial"/>
              </a:rPr>
              <a:t>utility</a:t>
            </a:r>
            <a:endParaRPr sz="1400">
              <a:latin typeface="Arial"/>
              <a:cs typeface="Arial"/>
            </a:endParaRPr>
          </a:p>
          <a:p>
            <a:pPr marL="408305" marR="55880" indent="-327025">
              <a:lnSpc>
                <a:spcPct val="101299"/>
              </a:lnSpc>
              <a:spcBef>
                <a:spcPts val="375"/>
              </a:spcBef>
              <a:buClr>
                <a:srgbClr val="FF0000"/>
              </a:buClr>
              <a:buFont typeface="Arial"/>
              <a:buChar char="•"/>
              <a:tabLst>
                <a:tab pos="407670" algn="l"/>
                <a:tab pos="408940" algn="l"/>
              </a:tabLst>
            </a:pPr>
            <a:r>
              <a:rPr dirty="0" sz="1550" spc="10" b="1">
                <a:latin typeface="Arial"/>
                <a:cs typeface="Arial"/>
              </a:rPr>
              <a:t>Generates shared </a:t>
            </a:r>
            <a:r>
              <a:rPr dirty="0" sz="1550" spc="5" b="1">
                <a:latin typeface="Arial"/>
                <a:cs typeface="Arial"/>
              </a:rPr>
              <a:t>libraries </a:t>
            </a:r>
            <a:r>
              <a:rPr dirty="0" sz="1550" spc="10" b="1">
                <a:latin typeface="Arial"/>
                <a:cs typeface="Arial"/>
              </a:rPr>
              <a:t>that are copied to the  </a:t>
            </a:r>
            <a:r>
              <a:rPr dirty="0" sz="1550" spc="5" b="1">
                <a:latin typeface="Arial"/>
                <a:cs typeface="Arial"/>
              </a:rPr>
              <a:t>file </a:t>
            </a:r>
            <a:r>
              <a:rPr dirty="0" sz="1550" spc="10" b="1">
                <a:latin typeface="Arial"/>
                <a:cs typeface="Arial"/>
              </a:rPr>
              <a:t>system and loaded </a:t>
            </a:r>
            <a:r>
              <a:rPr dirty="0" sz="1550" spc="5" b="1">
                <a:latin typeface="Arial"/>
                <a:cs typeface="Arial"/>
              </a:rPr>
              <a:t>at </a:t>
            </a:r>
            <a:r>
              <a:rPr dirty="0" sz="1550" spc="10" b="1">
                <a:latin typeface="Arial"/>
                <a:cs typeface="Arial"/>
              </a:rPr>
              <a:t>run time</a:t>
            </a:r>
            <a:endParaRPr sz="1550">
              <a:latin typeface="Arial"/>
              <a:cs typeface="Arial"/>
            </a:endParaRPr>
          </a:p>
          <a:p>
            <a:pPr marL="408305" marR="34925" indent="-327025">
              <a:lnSpc>
                <a:spcPct val="101400"/>
              </a:lnSpc>
              <a:spcBef>
                <a:spcPts val="375"/>
              </a:spcBef>
              <a:buClr>
                <a:srgbClr val="FF0000"/>
              </a:buClr>
              <a:buFont typeface="Arial"/>
              <a:buChar char="•"/>
              <a:tabLst>
                <a:tab pos="407670" algn="l"/>
                <a:tab pos="408940" algn="l"/>
              </a:tabLst>
            </a:pPr>
            <a:r>
              <a:rPr dirty="0" sz="1550" spc="10" b="1">
                <a:latin typeface="Arial"/>
                <a:cs typeface="Arial"/>
              </a:rPr>
              <a:t>Provides better performance (up to 30% faster  than interpreted code) </a:t>
            </a:r>
            <a:r>
              <a:rPr dirty="0" sz="1550" spc="5" b="1">
                <a:latin typeface="Arial"/>
                <a:cs typeface="Arial"/>
              </a:rPr>
              <a:t>for </a:t>
            </a:r>
            <a:r>
              <a:rPr dirty="0" sz="1550" spc="10" b="1">
                <a:latin typeface="Arial"/>
                <a:cs typeface="Arial"/>
              </a:rPr>
              <a:t>computation-intensive  procedural</a:t>
            </a:r>
            <a:r>
              <a:rPr dirty="0" sz="1550" b="1">
                <a:latin typeface="Arial"/>
                <a:cs typeface="Arial"/>
              </a:rPr>
              <a:t> </a:t>
            </a:r>
            <a:r>
              <a:rPr dirty="0" sz="1550" spc="10" b="1">
                <a:latin typeface="Arial"/>
                <a:cs typeface="Arial"/>
              </a:rPr>
              <a:t>operations</a:t>
            </a:r>
            <a:endParaRPr sz="1550">
              <a:latin typeface="Arial"/>
              <a:cs typeface="Arial"/>
            </a:endParaRPr>
          </a:p>
        </p:txBody>
      </p:sp>
      <p:sp>
        <p:nvSpPr>
          <p:cNvPr id="7" name="object 7"/>
          <p:cNvSpPr txBox="1"/>
          <p:nvPr/>
        </p:nvSpPr>
        <p:spPr>
          <a:xfrm>
            <a:off x="743204" y="5619272"/>
            <a:ext cx="6135370" cy="322262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Features and Benefits of Native</a:t>
            </a:r>
            <a:r>
              <a:rPr dirty="0" sz="1300" b="1">
                <a:latin typeface="Arial"/>
                <a:cs typeface="Arial"/>
              </a:rPr>
              <a:t> </a:t>
            </a:r>
            <a:r>
              <a:rPr dirty="0" sz="1300" spc="5" b="1">
                <a:latin typeface="Arial"/>
                <a:cs typeface="Arial"/>
              </a:rPr>
              <a:t>Compilation</a:t>
            </a:r>
            <a:endParaRPr sz="1300">
              <a:latin typeface="Arial"/>
              <a:cs typeface="Arial"/>
            </a:endParaRPr>
          </a:p>
          <a:p>
            <a:pPr marL="138430" marR="76835">
              <a:lnSpc>
                <a:spcPct val="102200"/>
              </a:lnSpc>
              <a:spcBef>
                <a:spcPts val="280"/>
              </a:spcBef>
            </a:pPr>
            <a:r>
              <a:rPr dirty="0" sz="1300" spc="10">
                <a:latin typeface="Times New Roman"/>
                <a:cs typeface="Times New Roman"/>
              </a:rPr>
              <a:t>The </a:t>
            </a:r>
            <a:r>
              <a:rPr dirty="0" sz="1300" spc="5">
                <a:latin typeface="Times New Roman"/>
                <a:cs typeface="Times New Roman"/>
              </a:rPr>
              <a:t>PL/SQL </a:t>
            </a:r>
            <a:r>
              <a:rPr dirty="0" sz="1300" spc="10">
                <a:latin typeface="Times New Roman"/>
                <a:cs typeface="Times New Roman"/>
              </a:rPr>
              <a:t>native compilation </a:t>
            </a:r>
            <a:r>
              <a:rPr dirty="0" sz="1300" spc="5">
                <a:latin typeface="Times New Roman"/>
                <a:cs typeface="Times New Roman"/>
              </a:rPr>
              <a:t>process </a:t>
            </a:r>
            <a:r>
              <a:rPr dirty="0" sz="1300" spc="10">
                <a:latin typeface="Times New Roman"/>
                <a:cs typeface="Times New Roman"/>
              </a:rPr>
              <a:t>makes </a:t>
            </a:r>
            <a:r>
              <a:rPr dirty="0" sz="1300" spc="5">
                <a:latin typeface="Times New Roman"/>
                <a:cs typeface="Times New Roman"/>
              </a:rPr>
              <a:t>use of a </a:t>
            </a:r>
            <a:r>
              <a:rPr dirty="0" sz="1300" spc="10">
                <a:latin typeface="Courier New"/>
                <a:cs typeface="Courier New"/>
              </a:rPr>
              <a:t>makefile</a:t>
            </a:r>
            <a:r>
              <a:rPr dirty="0" sz="1300" spc="10">
                <a:latin typeface="Times New Roman"/>
                <a:cs typeface="Times New Roman"/>
              </a:rPr>
              <a:t>, called  </a:t>
            </a:r>
            <a:r>
              <a:rPr dirty="0" sz="1300" spc="15">
                <a:latin typeface="Courier New"/>
                <a:cs typeface="Courier New"/>
              </a:rPr>
              <a:t>spnc_makefile.mk</a:t>
            </a:r>
            <a:r>
              <a:rPr dirty="0" sz="1300" spc="15">
                <a:latin typeface="Times New Roman"/>
                <a:cs typeface="Times New Roman"/>
              </a:rPr>
              <a:t>, </a:t>
            </a:r>
            <a:r>
              <a:rPr dirty="0" sz="1300" spc="5">
                <a:latin typeface="Times New Roman"/>
                <a:cs typeface="Times New Roman"/>
              </a:rPr>
              <a:t>located in the </a:t>
            </a:r>
            <a:r>
              <a:rPr dirty="0" sz="1300" spc="15">
                <a:latin typeface="Courier New"/>
                <a:cs typeface="Courier New"/>
              </a:rPr>
              <a:t>$ORACLE_HOME/plsql </a:t>
            </a:r>
            <a:r>
              <a:rPr dirty="0" sz="1300" spc="5">
                <a:latin typeface="Times New Roman"/>
                <a:cs typeface="Times New Roman"/>
              </a:rPr>
              <a:t>directory. </a:t>
            </a:r>
            <a:r>
              <a:rPr dirty="0" sz="1300" spc="10">
                <a:latin typeface="Times New Roman"/>
                <a:cs typeface="Times New Roman"/>
              </a:rPr>
              <a:t>The  </a:t>
            </a:r>
            <a:r>
              <a:rPr dirty="0" sz="1300" spc="15">
                <a:latin typeface="Courier New"/>
                <a:cs typeface="Courier New"/>
              </a:rPr>
              <a:t>makefile </a:t>
            </a:r>
            <a:r>
              <a:rPr dirty="0" sz="1300" spc="5">
                <a:latin typeface="Times New Roman"/>
                <a:cs typeface="Times New Roman"/>
              </a:rPr>
              <a:t>is processed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Make </a:t>
            </a:r>
            <a:r>
              <a:rPr dirty="0" sz="1300" spc="5">
                <a:latin typeface="Times New Roman"/>
                <a:cs typeface="Times New Roman"/>
              </a:rPr>
              <a:t>utility that invokes the </a:t>
            </a:r>
            <a:r>
              <a:rPr dirty="0" sz="1300" spc="10">
                <a:latin typeface="Times New Roman"/>
                <a:cs typeface="Times New Roman"/>
              </a:rPr>
              <a:t>C </a:t>
            </a:r>
            <a:r>
              <a:rPr dirty="0" sz="1300" spc="5">
                <a:latin typeface="Times New Roman"/>
                <a:cs typeface="Times New Roman"/>
              </a:rPr>
              <a:t>compiler, which is the  linker </a:t>
            </a:r>
            <a:r>
              <a:rPr dirty="0" sz="1300" spc="10">
                <a:latin typeface="Times New Roman"/>
                <a:cs typeface="Times New Roman"/>
              </a:rPr>
              <a:t>on </a:t>
            </a:r>
            <a:r>
              <a:rPr dirty="0" sz="1300" spc="5">
                <a:latin typeface="Times New Roman"/>
                <a:cs typeface="Times New Roman"/>
              </a:rPr>
              <a:t>the supported operating system, to compile and link the resulting </a:t>
            </a:r>
            <a:r>
              <a:rPr dirty="0" sz="1300" spc="10">
                <a:latin typeface="Times New Roman"/>
                <a:cs typeface="Times New Roman"/>
              </a:rPr>
              <a:t>C </a:t>
            </a:r>
            <a:r>
              <a:rPr dirty="0" sz="1300" spc="5">
                <a:latin typeface="Times New Roman"/>
                <a:cs typeface="Times New Roman"/>
              </a:rPr>
              <a:t>code into  shared libraries. </a:t>
            </a:r>
            <a:r>
              <a:rPr dirty="0" sz="1300" spc="10">
                <a:latin typeface="Times New Roman"/>
                <a:cs typeface="Times New Roman"/>
              </a:rPr>
              <a:t>The </a:t>
            </a:r>
            <a:r>
              <a:rPr dirty="0" sz="1300" spc="5">
                <a:latin typeface="Times New Roman"/>
                <a:cs typeface="Times New Roman"/>
              </a:rPr>
              <a:t>shared libraries are stored inside the database and are copied to the  file system. </a:t>
            </a:r>
            <a:r>
              <a:rPr dirty="0" sz="1300" spc="10">
                <a:latin typeface="Times New Roman"/>
                <a:cs typeface="Times New Roman"/>
              </a:rPr>
              <a:t>At </a:t>
            </a:r>
            <a:r>
              <a:rPr dirty="0" sz="1300" spc="5">
                <a:latin typeface="Times New Roman"/>
                <a:cs typeface="Times New Roman"/>
              </a:rPr>
              <a:t>run time, the shared libraries are loaded and run </a:t>
            </a:r>
            <a:r>
              <a:rPr dirty="0" sz="1300" spc="10">
                <a:latin typeface="Times New Roman"/>
                <a:cs typeface="Times New Roman"/>
              </a:rPr>
              <a:t>when </a:t>
            </a:r>
            <a:r>
              <a:rPr dirty="0" sz="1300" spc="5">
                <a:latin typeface="Times New Roman"/>
                <a:cs typeface="Times New Roman"/>
              </a:rPr>
              <a:t>the PL/SQL  subprogram is</a:t>
            </a:r>
            <a:r>
              <a:rPr dirty="0" sz="1300">
                <a:latin typeface="Times New Roman"/>
                <a:cs typeface="Times New Roman"/>
              </a:rPr>
              <a:t> </a:t>
            </a:r>
            <a:r>
              <a:rPr dirty="0" sz="1300" spc="5">
                <a:latin typeface="Times New Roman"/>
                <a:cs typeface="Times New Roman"/>
              </a:rPr>
              <a:t>invoked.</a:t>
            </a:r>
            <a:endParaRPr sz="1300">
              <a:latin typeface="Times New Roman"/>
              <a:cs typeface="Times New Roman"/>
            </a:endParaRPr>
          </a:p>
          <a:p>
            <a:pPr marL="138430" marR="5080">
              <a:lnSpc>
                <a:spcPct val="101400"/>
              </a:lnSpc>
              <a:spcBef>
                <a:spcPts val="395"/>
              </a:spcBef>
            </a:pPr>
            <a:r>
              <a:rPr dirty="0" sz="1300" spc="5">
                <a:latin typeface="Times New Roman"/>
                <a:cs typeface="Times New Roman"/>
              </a:rPr>
              <a:t>In accordance with Optimal Flexible Architecture </a:t>
            </a:r>
            <a:r>
              <a:rPr dirty="0" sz="1300" spc="10">
                <a:latin typeface="Times New Roman"/>
                <a:cs typeface="Times New Roman"/>
              </a:rPr>
              <a:t>(OFA) </a:t>
            </a:r>
            <a:r>
              <a:rPr dirty="0" sz="1300" spc="5">
                <a:latin typeface="Times New Roman"/>
                <a:cs typeface="Times New Roman"/>
              </a:rPr>
              <a:t>recommendations, the shared  libraries should be stored near the data files. </a:t>
            </a:r>
            <a:r>
              <a:rPr dirty="0" sz="1300" spc="10">
                <a:latin typeface="Times New Roman"/>
                <a:cs typeface="Times New Roman"/>
              </a:rPr>
              <a:t>C </a:t>
            </a:r>
            <a:r>
              <a:rPr dirty="0" sz="1300" spc="5">
                <a:latin typeface="Times New Roman"/>
                <a:cs typeface="Times New Roman"/>
              </a:rPr>
              <a:t>code runs faster than </a:t>
            </a:r>
            <a:r>
              <a:rPr dirty="0" sz="1300" spc="10">
                <a:latin typeface="Times New Roman"/>
                <a:cs typeface="Times New Roman"/>
              </a:rPr>
              <a:t>PL/SQL, </a:t>
            </a:r>
            <a:r>
              <a:rPr dirty="0" sz="1300" spc="5">
                <a:latin typeface="Times New Roman"/>
                <a:cs typeface="Times New Roman"/>
              </a:rPr>
              <a:t>but it takes  longer to compile than m-code. </a:t>
            </a:r>
            <a:r>
              <a:rPr dirty="0" sz="1300" spc="10">
                <a:latin typeface="Times New Roman"/>
                <a:cs typeface="Times New Roman"/>
              </a:rPr>
              <a:t>PL/SQL </a:t>
            </a:r>
            <a:r>
              <a:rPr dirty="0" sz="1300" spc="5">
                <a:latin typeface="Times New Roman"/>
                <a:cs typeface="Times New Roman"/>
              </a:rPr>
              <a:t>native compilation provides the greatest  performance gains </a:t>
            </a:r>
            <a:r>
              <a:rPr dirty="0" sz="1300">
                <a:latin typeface="Times New Roman"/>
                <a:cs typeface="Times New Roman"/>
              </a:rPr>
              <a:t>for </a:t>
            </a:r>
            <a:r>
              <a:rPr dirty="0" sz="1300" spc="5">
                <a:latin typeface="Times New Roman"/>
                <a:cs typeface="Times New Roman"/>
              </a:rPr>
              <a:t>computation-intensive procedural</a:t>
            </a:r>
            <a:r>
              <a:rPr dirty="0" sz="1300" spc="30">
                <a:latin typeface="Times New Roman"/>
                <a:cs typeface="Times New Roman"/>
              </a:rPr>
              <a:t> </a:t>
            </a:r>
            <a:r>
              <a:rPr dirty="0" sz="1300" spc="5">
                <a:latin typeface="Times New Roman"/>
                <a:cs typeface="Times New Roman"/>
              </a:rPr>
              <a:t>operations.</a:t>
            </a:r>
            <a:endParaRPr sz="1300">
              <a:latin typeface="Times New Roman"/>
              <a:cs typeface="Times New Roman"/>
            </a:endParaRPr>
          </a:p>
          <a:p>
            <a:pPr marL="138430" marR="290830">
              <a:lnSpc>
                <a:spcPct val="101299"/>
              </a:lnSpc>
              <a:spcBef>
                <a:spcPts val="400"/>
              </a:spcBef>
            </a:pPr>
            <a:r>
              <a:rPr dirty="0" sz="1300" spc="5">
                <a:latin typeface="Times New Roman"/>
                <a:cs typeface="Times New Roman"/>
              </a:rPr>
              <a:t>Examples of such operations are data </a:t>
            </a:r>
            <a:r>
              <a:rPr dirty="0" sz="1300" spc="10">
                <a:latin typeface="Times New Roman"/>
                <a:cs typeface="Times New Roman"/>
              </a:rPr>
              <a:t>warehouse </a:t>
            </a:r>
            <a:r>
              <a:rPr dirty="0" sz="1300" spc="5">
                <a:latin typeface="Times New Roman"/>
                <a:cs typeface="Times New Roman"/>
              </a:rPr>
              <a:t>applications and applications with  extensive server-side transformations of data for display. In such cases, expect speed  increases of </a:t>
            </a:r>
            <a:r>
              <a:rPr dirty="0" sz="1300" spc="10">
                <a:latin typeface="Times New Roman"/>
                <a:cs typeface="Times New Roman"/>
              </a:rPr>
              <a:t>up </a:t>
            </a:r>
            <a:r>
              <a:rPr dirty="0" sz="1300" spc="5">
                <a:latin typeface="Times New Roman"/>
                <a:cs typeface="Times New Roman"/>
              </a:rPr>
              <a:t>to</a:t>
            </a:r>
            <a:r>
              <a:rPr dirty="0" sz="1300" spc="-10">
                <a:latin typeface="Times New Roman"/>
                <a:cs typeface="Times New Roman"/>
              </a:rPr>
              <a:t> </a:t>
            </a:r>
            <a:r>
              <a:rPr dirty="0" sz="1300" spc="10">
                <a:latin typeface="Times New Roman"/>
                <a:cs typeface="Times New Roman"/>
              </a:rPr>
              <a:t>30%.</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5</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30883" y="873506"/>
            <a:ext cx="5205095" cy="3989070"/>
          </a:xfrm>
          <a:prstGeom prst="rect">
            <a:avLst/>
          </a:prstGeom>
        </p:spPr>
        <p:txBody>
          <a:bodyPr wrap="square" lIns="0" tIns="12700" rIns="0" bIns="0" rtlCol="0" vert="horz">
            <a:spAutoFit/>
          </a:bodyPr>
          <a:lstStyle/>
          <a:p>
            <a:pPr marL="1483995" marR="863600" indent="-544195">
              <a:lnSpc>
                <a:spcPct val="100000"/>
              </a:lnSpc>
              <a:spcBef>
                <a:spcPts val="100"/>
              </a:spcBef>
            </a:pPr>
            <a:r>
              <a:rPr dirty="0" sz="2000" spc="-5" b="1">
                <a:latin typeface="Arial"/>
                <a:cs typeface="Arial"/>
              </a:rPr>
              <a:t>Considerations </a:t>
            </a:r>
            <a:r>
              <a:rPr dirty="0" sz="2000" b="1">
                <a:latin typeface="Arial"/>
                <a:cs typeface="Arial"/>
              </a:rPr>
              <a:t>When </a:t>
            </a:r>
            <a:r>
              <a:rPr dirty="0" sz="2000" spc="-5" b="1">
                <a:latin typeface="Arial"/>
                <a:cs typeface="Arial"/>
              </a:rPr>
              <a:t>Using  Native</a:t>
            </a:r>
            <a:r>
              <a:rPr dirty="0" sz="2000" spc="-10" b="1">
                <a:latin typeface="Arial"/>
                <a:cs typeface="Arial"/>
              </a:rPr>
              <a:t> </a:t>
            </a:r>
            <a:r>
              <a:rPr dirty="0" sz="2000" spc="-5" b="1">
                <a:latin typeface="Arial"/>
                <a:cs typeface="Arial"/>
              </a:rPr>
              <a:t>Compilation</a:t>
            </a:r>
            <a:endParaRPr sz="2000">
              <a:latin typeface="Arial"/>
              <a:cs typeface="Arial"/>
            </a:endParaRPr>
          </a:p>
          <a:p>
            <a:pPr>
              <a:lnSpc>
                <a:spcPct val="100000"/>
              </a:lnSpc>
              <a:spcBef>
                <a:spcPts val="40"/>
              </a:spcBef>
            </a:pPr>
            <a:endParaRPr sz="2100">
              <a:latin typeface="Arial"/>
              <a:cs typeface="Arial"/>
            </a:endParaRPr>
          </a:p>
          <a:p>
            <a:pPr marL="12700">
              <a:lnSpc>
                <a:spcPct val="100000"/>
              </a:lnSpc>
            </a:pPr>
            <a:r>
              <a:rPr dirty="0" sz="1550" spc="10" b="1">
                <a:latin typeface="Arial"/>
                <a:cs typeface="Arial"/>
              </a:rPr>
              <a:t>Consider the</a:t>
            </a:r>
            <a:r>
              <a:rPr dirty="0" sz="1550" spc="5" b="1">
                <a:latin typeface="Arial"/>
                <a:cs typeface="Arial"/>
              </a:rPr>
              <a:t> </a:t>
            </a:r>
            <a:r>
              <a:rPr dirty="0" sz="1550" spc="10" b="1">
                <a:latin typeface="Arial"/>
                <a:cs typeface="Arial"/>
              </a:rPr>
              <a:t>following:</a:t>
            </a:r>
            <a:endParaRPr sz="1550">
              <a:latin typeface="Arial"/>
              <a:cs typeface="Arial"/>
            </a:endParaRPr>
          </a:p>
          <a:p>
            <a:pPr marL="420370" marR="726440" indent="-327025">
              <a:lnSpc>
                <a:spcPct val="101600"/>
              </a:lnSpc>
              <a:spcBef>
                <a:spcPts val="370"/>
              </a:spcBef>
              <a:buClr>
                <a:srgbClr val="FF0000"/>
              </a:buClr>
              <a:buFont typeface="Arial"/>
              <a:buChar char="•"/>
              <a:tabLst>
                <a:tab pos="420370" algn="l"/>
                <a:tab pos="421005" algn="l"/>
              </a:tabLst>
            </a:pPr>
            <a:r>
              <a:rPr dirty="0" sz="1550" spc="10" b="1">
                <a:latin typeface="Arial"/>
                <a:cs typeface="Arial"/>
              </a:rPr>
              <a:t>Debugging tools </a:t>
            </a:r>
            <a:r>
              <a:rPr dirty="0" sz="1550" spc="5" b="1">
                <a:latin typeface="Arial"/>
                <a:cs typeface="Arial"/>
              </a:rPr>
              <a:t>for </a:t>
            </a:r>
            <a:r>
              <a:rPr dirty="0" sz="1550" spc="10" b="1">
                <a:latin typeface="Arial"/>
                <a:cs typeface="Arial"/>
              </a:rPr>
              <a:t>PL/SQL cannot debug  natively compiled</a:t>
            </a:r>
            <a:r>
              <a:rPr dirty="0" sz="1550" b="1">
                <a:latin typeface="Arial"/>
                <a:cs typeface="Arial"/>
              </a:rPr>
              <a:t> </a:t>
            </a:r>
            <a:r>
              <a:rPr dirty="0" sz="1550" spc="10" b="1">
                <a:latin typeface="Arial"/>
                <a:cs typeface="Arial"/>
              </a:rPr>
              <a:t>code.</a:t>
            </a:r>
            <a:endParaRPr sz="1550">
              <a:latin typeface="Arial"/>
              <a:cs typeface="Arial"/>
            </a:endParaRPr>
          </a:p>
          <a:p>
            <a:pPr marL="420370" marR="105410" indent="-327025">
              <a:lnSpc>
                <a:spcPct val="101299"/>
              </a:lnSpc>
              <a:spcBef>
                <a:spcPts val="375"/>
              </a:spcBef>
              <a:buClr>
                <a:srgbClr val="FF0000"/>
              </a:buClr>
              <a:buFont typeface="Arial"/>
              <a:buChar char="•"/>
              <a:tabLst>
                <a:tab pos="420370" algn="l"/>
                <a:tab pos="421005" algn="l"/>
              </a:tabLst>
            </a:pPr>
            <a:r>
              <a:rPr dirty="0" sz="1550" spc="10" b="1">
                <a:latin typeface="Arial"/>
                <a:cs typeface="Arial"/>
              </a:rPr>
              <a:t>Natively compiled code </a:t>
            </a:r>
            <a:r>
              <a:rPr dirty="0" sz="1550" spc="5" b="1">
                <a:latin typeface="Arial"/>
                <a:cs typeface="Arial"/>
              </a:rPr>
              <a:t>is </a:t>
            </a:r>
            <a:r>
              <a:rPr dirty="0" sz="1550" spc="10" b="1">
                <a:latin typeface="Arial"/>
                <a:cs typeface="Arial"/>
              </a:rPr>
              <a:t>slower to compile than  interpreted</a:t>
            </a:r>
            <a:r>
              <a:rPr dirty="0" sz="1550" spc="5" b="1">
                <a:latin typeface="Arial"/>
                <a:cs typeface="Arial"/>
              </a:rPr>
              <a:t> </a:t>
            </a:r>
            <a:r>
              <a:rPr dirty="0" sz="1550" spc="10" b="1">
                <a:latin typeface="Arial"/>
                <a:cs typeface="Arial"/>
              </a:rPr>
              <a:t>code.</a:t>
            </a:r>
            <a:endParaRPr sz="1550">
              <a:latin typeface="Arial"/>
              <a:cs typeface="Arial"/>
            </a:endParaRPr>
          </a:p>
          <a:p>
            <a:pPr marL="420370" marR="5080" indent="-327025">
              <a:lnSpc>
                <a:spcPct val="101299"/>
              </a:lnSpc>
              <a:spcBef>
                <a:spcPts val="380"/>
              </a:spcBef>
              <a:buClr>
                <a:srgbClr val="FF0000"/>
              </a:buClr>
              <a:buFont typeface="Arial"/>
              <a:buChar char="•"/>
              <a:tabLst>
                <a:tab pos="420370" algn="l"/>
                <a:tab pos="421005" algn="l"/>
              </a:tabLst>
            </a:pPr>
            <a:r>
              <a:rPr dirty="0" sz="1550" spc="10" b="1">
                <a:latin typeface="Arial"/>
                <a:cs typeface="Arial"/>
              </a:rPr>
              <a:t>Large amounts of </a:t>
            </a:r>
            <a:r>
              <a:rPr dirty="0" sz="1550" spc="5" b="1">
                <a:latin typeface="Arial"/>
                <a:cs typeface="Arial"/>
              </a:rPr>
              <a:t>natively </a:t>
            </a:r>
            <a:r>
              <a:rPr dirty="0" sz="1550" spc="10" b="1">
                <a:latin typeface="Arial"/>
                <a:cs typeface="Arial"/>
              </a:rPr>
              <a:t>compiled subprograms  can </a:t>
            </a:r>
            <a:r>
              <a:rPr dirty="0" sz="1550" spc="5" b="1">
                <a:latin typeface="Arial"/>
                <a:cs typeface="Arial"/>
              </a:rPr>
              <a:t>affect </a:t>
            </a:r>
            <a:r>
              <a:rPr dirty="0" sz="1550" spc="10" b="1">
                <a:latin typeface="Arial"/>
                <a:cs typeface="Arial"/>
              </a:rPr>
              <a:t>performance due to operating system–  imposed limitations when handling shared  </a:t>
            </a:r>
            <a:r>
              <a:rPr dirty="0" sz="1550" spc="5" b="1">
                <a:latin typeface="Arial"/>
                <a:cs typeface="Arial"/>
              </a:rPr>
              <a:t>libraries. </a:t>
            </a:r>
            <a:r>
              <a:rPr dirty="0" sz="1550" spc="15" b="1">
                <a:latin typeface="Arial"/>
                <a:cs typeface="Arial"/>
              </a:rPr>
              <a:t>OS </a:t>
            </a:r>
            <a:r>
              <a:rPr dirty="0" sz="1550" spc="10" b="1">
                <a:latin typeface="Arial"/>
                <a:cs typeface="Arial"/>
              </a:rPr>
              <a:t>directory limitations can be managed  by setting database </a:t>
            </a:r>
            <a:r>
              <a:rPr dirty="0" sz="1550" spc="5" b="1">
                <a:latin typeface="Arial"/>
                <a:cs typeface="Arial"/>
              </a:rPr>
              <a:t>initialization </a:t>
            </a:r>
            <a:r>
              <a:rPr dirty="0" sz="1550" spc="10" b="1">
                <a:latin typeface="Arial"/>
                <a:cs typeface="Arial"/>
              </a:rPr>
              <a:t>parameters:</a:t>
            </a:r>
            <a:endParaRPr sz="1550">
              <a:latin typeface="Arial"/>
              <a:cs typeface="Arial"/>
            </a:endParaRPr>
          </a:p>
          <a:p>
            <a:pPr lvl="1" marL="748030" indent="-245745">
              <a:lnSpc>
                <a:spcPct val="100000"/>
              </a:lnSpc>
              <a:spcBef>
                <a:spcPts val="280"/>
              </a:spcBef>
              <a:buClr>
                <a:srgbClr val="FF0000"/>
              </a:buClr>
              <a:buFont typeface="Arial"/>
              <a:buChar char="–"/>
              <a:tabLst>
                <a:tab pos="747395" algn="l"/>
                <a:tab pos="748665" algn="l"/>
              </a:tabLst>
            </a:pPr>
            <a:r>
              <a:rPr dirty="0" sz="1400" spc="15" b="1">
                <a:latin typeface="Courier New"/>
                <a:cs typeface="Courier New"/>
              </a:rPr>
              <a:t>PLSQL_NATIVE_LIBRARY_SUBDIR_COUNT</a:t>
            </a:r>
            <a:r>
              <a:rPr dirty="0" sz="1400" spc="-450" b="1">
                <a:latin typeface="Courier New"/>
                <a:cs typeface="Courier New"/>
              </a:rPr>
              <a:t> </a:t>
            </a:r>
            <a:r>
              <a:rPr dirty="0" sz="1400" spc="15" b="1">
                <a:latin typeface="Arial"/>
                <a:cs typeface="Arial"/>
              </a:rPr>
              <a:t>and</a:t>
            </a:r>
            <a:endParaRPr sz="1400">
              <a:latin typeface="Arial"/>
              <a:cs typeface="Arial"/>
            </a:endParaRPr>
          </a:p>
          <a:p>
            <a:pPr lvl="1" marL="748030" indent="-245745">
              <a:lnSpc>
                <a:spcPct val="100000"/>
              </a:lnSpc>
              <a:spcBef>
                <a:spcPts val="350"/>
              </a:spcBef>
              <a:buClr>
                <a:srgbClr val="FF0000"/>
              </a:buClr>
              <a:buFont typeface="Arial"/>
              <a:buChar char="–"/>
              <a:tabLst>
                <a:tab pos="747395" algn="l"/>
                <a:tab pos="748665" algn="l"/>
              </a:tabLst>
            </a:pPr>
            <a:r>
              <a:rPr dirty="0" sz="1400" spc="15" b="1">
                <a:latin typeface="Courier New"/>
                <a:cs typeface="Courier New"/>
              </a:rPr>
              <a:t>PLSQL_NATIVE_LIBRARY_DIR</a:t>
            </a:r>
            <a:endParaRPr sz="1400">
              <a:latin typeface="Courier New"/>
              <a:cs typeface="Courier New"/>
            </a:endParaRPr>
          </a:p>
        </p:txBody>
      </p:sp>
      <p:sp>
        <p:nvSpPr>
          <p:cNvPr id="7" name="object 7"/>
          <p:cNvSpPr txBox="1"/>
          <p:nvPr/>
        </p:nvSpPr>
        <p:spPr>
          <a:xfrm>
            <a:off x="743204" y="5612323"/>
            <a:ext cx="6267450" cy="3933825"/>
          </a:xfrm>
          <a:prstGeom prst="rect">
            <a:avLst/>
          </a:prstGeom>
        </p:spPr>
        <p:txBody>
          <a:bodyPr wrap="square" lIns="0" tIns="42545" rIns="0" bIns="0" rtlCol="0" vert="horz">
            <a:spAutoFit/>
          </a:bodyPr>
          <a:lstStyle/>
          <a:p>
            <a:pPr marL="12700">
              <a:lnSpc>
                <a:spcPct val="100000"/>
              </a:lnSpc>
              <a:spcBef>
                <a:spcPts val="335"/>
              </a:spcBef>
            </a:pPr>
            <a:r>
              <a:rPr dirty="0" sz="1300" spc="10" b="1">
                <a:latin typeface="Arial"/>
                <a:cs typeface="Arial"/>
              </a:rPr>
              <a:t>Limitations </a:t>
            </a:r>
            <a:r>
              <a:rPr dirty="0" sz="1300" spc="5" b="1">
                <a:latin typeface="Arial"/>
                <a:cs typeface="Arial"/>
              </a:rPr>
              <a:t>of </a:t>
            </a:r>
            <a:r>
              <a:rPr dirty="0" sz="1300" spc="10" b="1">
                <a:latin typeface="Arial"/>
                <a:cs typeface="Arial"/>
              </a:rPr>
              <a:t>Native</a:t>
            </a:r>
            <a:r>
              <a:rPr dirty="0" sz="1300" spc="-5" b="1">
                <a:latin typeface="Arial"/>
                <a:cs typeface="Arial"/>
              </a:rPr>
              <a:t> </a:t>
            </a:r>
            <a:r>
              <a:rPr dirty="0" sz="1300" spc="10" b="1">
                <a:latin typeface="Arial"/>
                <a:cs typeface="Arial"/>
              </a:rPr>
              <a:t>Compilation</a:t>
            </a:r>
            <a:endParaRPr sz="1300">
              <a:latin typeface="Arial"/>
              <a:cs typeface="Arial"/>
            </a:endParaRPr>
          </a:p>
          <a:p>
            <a:pPr marL="137795" marR="256540">
              <a:lnSpc>
                <a:spcPts val="1430"/>
              </a:lnSpc>
              <a:spcBef>
                <a:spcPts val="395"/>
              </a:spcBef>
            </a:pPr>
            <a:r>
              <a:rPr dirty="0" sz="1300" spc="10">
                <a:latin typeface="Times New Roman"/>
                <a:cs typeface="Times New Roman"/>
              </a:rPr>
              <a:t>As </a:t>
            </a:r>
            <a:r>
              <a:rPr dirty="0" sz="1300" spc="5">
                <a:latin typeface="Times New Roman"/>
                <a:cs typeface="Times New Roman"/>
              </a:rPr>
              <a:t>stated, the key benefit of natively compiled code is faster execution, particularly for  </a:t>
            </a:r>
            <a:r>
              <a:rPr dirty="0" sz="1300" spc="10">
                <a:latin typeface="Times New Roman"/>
                <a:cs typeface="Times New Roman"/>
              </a:rPr>
              <a:t>computationally </a:t>
            </a:r>
            <a:r>
              <a:rPr dirty="0" sz="1300" spc="5">
                <a:latin typeface="Times New Roman"/>
                <a:cs typeface="Times New Roman"/>
              </a:rPr>
              <a:t>intensive </a:t>
            </a:r>
            <a:r>
              <a:rPr dirty="0" sz="1300" spc="10">
                <a:latin typeface="Times New Roman"/>
                <a:cs typeface="Times New Roman"/>
              </a:rPr>
              <a:t>PL/SQL </a:t>
            </a:r>
            <a:r>
              <a:rPr dirty="0" sz="1300" spc="5">
                <a:latin typeface="Times New Roman"/>
                <a:cs typeface="Times New Roman"/>
              </a:rPr>
              <a:t>code, as </a:t>
            </a:r>
            <a:r>
              <a:rPr dirty="0" sz="1300" spc="10">
                <a:latin typeface="Times New Roman"/>
                <a:cs typeface="Times New Roman"/>
              </a:rPr>
              <a:t>much </a:t>
            </a:r>
            <a:r>
              <a:rPr dirty="0" sz="1300" spc="5">
                <a:latin typeface="Times New Roman"/>
                <a:cs typeface="Times New Roman"/>
              </a:rPr>
              <a:t>as </a:t>
            </a:r>
            <a:r>
              <a:rPr dirty="0" sz="1300" spc="10">
                <a:latin typeface="Times New Roman"/>
                <a:cs typeface="Times New Roman"/>
              </a:rPr>
              <a:t>30% </a:t>
            </a:r>
            <a:r>
              <a:rPr dirty="0" sz="1300" spc="5">
                <a:latin typeface="Times New Roman"/>
                <a:cs typeface="Times New Roman"/>
              </a:rPr>
              <a:t>more. Consider</a:t>
            </a:r>
            <a:r>
              <a:rPr dirty="0" sz="1300" spc="10">
                <a:latin typeface="Times New Roman"/>
                <a:cs typeface="Times New Roman"/>
              </a:rPr>
              <a:t> </a:t>
            </a:r>
            <a:r>
              <a:rPr dirty="0" sz="1300" spc="5">
                <a:latin typeface="Times New Roman"/>
                <a:cs typeface="Times New Roman"/>
              </a:rPr>
              <a:t>that:</a:t>
            </a:r>
            <a:endParaRPr sz="1300">
              <a:latin typeface="Times New Roman"/>
              <a:cs typeface="Times New Roman"/>
            </a:endParaRPr>
          </a:p>
          <a:p>
            <a:pPr marL="515620" indent="-252729">
              <a:lnSpc>
                <a:spcPts val="1345"/>
              </a:lnSpc>
              <a:buChar char="•"/>
              <a:tabLst>
                <a:tab pos="514984" algn="l"/>
                <a:tab pos="516255" algn="l"/>
              </a:tabLst>
            </a:pPr>
            <a:r>
              <a:rPr dirty="0" sz="1300" spc="5">
                <a:latin typeface="Times New Roman"/>
                <a:cs typeface="Times New Roman"/>
              </a:rPr>
              <a:t>Debugging tools for PL/SQL </a:t>
            </a:r>
            <a:r>
              <a:rPr dirty="0" sz="1300" spc="10">
                <a:latin typeface="Times New Roman"/>
                <a:cs typeface="Times New Roman"/>
              </a:rPr>
              <a:t>do </a:t>
            </a:r>
            <a:r>
              <a:rPr dirty="0" sz="1300" spc="5">
                <a:latin typeface="Times New Roman"/>
                <a:cs typeface="Times New Roman"/>
              </a:rPr>
              <a:t>not handle procedures compiled for</a:t>
            </a:r>
            <a:r>
              <a:rPr dirty="0" sz="1300" spc="25">
                <a:latin typeface="Times New Roman"/>
                <a:cs typeface="Times New Roman"/>
              </a:rPr>
              <a:t> </a:t>
            </a:r>
            <a:r>
              <a:rPr dirty="0" sz="1300" spc="5">
                <a:latin typeface="Times New Roman"/>
                <a:cs typeface="Times New Roman"/>
              </a:rPr>
              <a:t>native</a:t>
            </a:r>
            <a:endParaRPr sz="1300">
              <a:latin typeface="Times New Roman"/>
              <a:cs typeface="Times New Roman"/>
            </a:endParaRPr>
          </a:p>
          <a:p>
            <a:pPr marL="515620" marR="47625">
              <a:lnSpc>
                <a:spcPts val="1430"/>
              </a:lnSpc>
              <a:spcBef>
                <a:spcPts val="95"/>
              </a:spcBef>
            </a:pPr>
            <a:r>
              <a:rPr dirty="0" sz="1300" spc="5">
                <a:latin typeface="Times New Roman"/>
                <a:cs typeface="Times New Roman"/>
              </a:rPr>
              <a:t>execution. Therefore, use interpreted compilation in development environments, and  natively compile the </a:t>
            </a:r>
            <a:r>
              <a:rPr dirty="0" sz="1300" spc="10">
                <a:latin typeface="Times New Roman"/>
                <a:cs typeface="Times New Roman"/>
              </a:rPr>
              <a:t>code </a:t>
            </a:r>
            <a:r>
              <a:rPr dirty="0" sz="1300" spc="5">
                <a:latin typeface="Times New Roman"/>
                <a:cs typeface="Times New Roman"/>
              </a:rPr>
              <a:t>in a production</a:t>
            </a:r>
            <a:r>
              <a:rPr dirty="0" sz="1300" spc="15">
                <a:latin typeface="Times New Roman"/>
                <a:cs typeface="Times New Roman"/>
              </a:rPr>
              <a:t> </a:t>
            </a:r>
            <a:r>
              <a:rPr dirty="0" sz="1300" spc="5">
                <a:latin typeface="Times New Roman"/>
                <a:cs typeface="Times New Roman"/>
              </a:rPr>
              <a:t>environment.</a:t>
            </a:r>
            <a:endParaRPr sz="1300">
              <a:latin typeface="Times New Roman"/>
              <a:cs typeface="Times New Roman"/>
            </a:endParaRPr>
          </a:p>
          <a:p>
            <a:pPr marL="514984" indent="-252095">
              <a:lnSpc>
                <a:spcPts val="1335"/>
              </a:lnSpc>
              <a:buChar char="•"/>
              <a:tabLst>
                <a:tab pos="514984" algn="l"/>
                <a:tab pos="515620" algn="l"/>
              </a:tabLst>
            </a:pPr>
            <a:r>
              <a:rPr dirty="0" sz="1300" spc="5">
                <a:latin typeface="Times New Roman"/>
                <a:cs typeface="Times New Roman"/>
              </a:rPr>
              <a:t>The compilation time increases when using native compilation because of</a:t>
            </a:r>
            <a:r>
              <a:rPr dirty="0" sz="1300" spc="7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4984" marR="246379">
              <a:lnSpc>
                <a:spcPts val="1430"/>
              </a:lnSpc>
              <a:spcBef>
                <a:spcPts val="90"/>
              </a:spcBef>
            </a:pPr>
            <a:r>
              <a:rPr dirty="0" sz="1300" spc="5">
                <a:latin typeface="Times New Roman"/>
                <a:cs typeface="Times New Roman"/>
              </a:rPr>
              <a:t>requirement to translate the </a:t>
            </a:r>
            <a:r>
              <a:rPr dirty="0" sz="1300" spc="10">
                <a:latin typeface="Times New Roman"/>
                <a:cs typeface="Times New Roman"/>
              </a:rPr>
              <a:t>PL/SQL </a:t>
            </a:r>
            <a:r>
              <a:rPr dirty="0" sz="1300" spc="5">
                <a:latin typeface="Times New Roman"/>
                <a:cs typeface="Times New Roman"/>
              </a:rPr>
              <a:t>statement to its </a:t>
            </a:r>
            <a:r>
              <a:rPr dirty="0" sz="1300" spc="10">
                <a:latin typeface="Times New Roman"/>
                <a:cs typeface="Times New Roman"/>
              </a:rPr>
              <a:t>C </a:t>
            </a:r>
            <a:r>
              <a:rPr dirty="0" sz="1300" spc="5">
                <a:latin typeface="Times New Roman"/>
                <a:cs typeface="Times New Roman"/>
              </a:rPr>
              <a:t>equivalent and execute the  </a:t>
            </a:r>
            <a:r>
              <a:rPr dirty="0" sz="1300" spc="10">
                <a:latin typeface="Times New Roman"/>
                <a:cs typeface="Times New Roman"/>
              </a:rPr>
              <a:t>Make </a:t>
            </a:r>
            <a:r>
              <a:rPr dirty="0" sz="1300" spc="5">
                <a:latin typeface="Times New Roman"/>
                <a:cs typeface="Times New Roman"/>
              </a:rPr>
              <a:t>utility to invoke the </a:t>
            </a:r>
            <a:r>
              <a:rPr dirty="0" sz="1300" spc="10">
                <a:latin typeface="Times New Roman"/>
                <a:cs typeface="Times New Roman"/>
              </a:rPr>
              <a:t>C </a:t>
            </a:r>
            <a:r>
              <a:rPr dirty="0" sz="1300" spc="5">
                <a:latin typeface="Times New Roman"/>
                <a:cs typeface="Times New Roman"/>
              </a:rPr>
              <a:t>compiler and linker for generating the resulting  compiled </a:t>
            </a:r>
            <a:r>
              <a:rPr dirty="0" sz="1300" spc="10">
                <a:latin typeface="Times New Roman"/>
                <a:cs typeface="Times New Roman"/>
              </a:rPr>
              <a:t>code</a:t>
            </a:r>
            <a:r>
              <a:rPr dirty="0" sz="1300">
                <a:latin typeface="Times New Roman"/>
                <a:cs typeface="Times New Roman"/>
              </a:rPr>
              <a:t> </a:t>
            </a:r>
            <a:r>
              <a:rPr dirty="0" sz="1300" spc="5">
                <a:latin typeface="Times New Roman"/>
                <a:cs typeface="Times New Roman"/>
              </a:rPr>
              <a:t>library.</a:t>
            </a:r>
            <a:endParaRPr sz="1300">
              <a:latin typeface="Times New Roman"/>
              <a:cs typeface="Times New Roman"/>
            </a:endParaRPr>
          </a:p>
          <a:p>
            <a:pPr algn="just" marL="514984" marR="614680" indent="-251460">
              <a:lnSpc>
                <a:spcPts val="1430"/>
              </a:lnSpc>
              <a:buChar char="•"/>
              <a:tabLst>
                <a:tab pos="515620" algn="l"/>
              </a:tabLst>
            </a:pPr>
            <a:r>
              <a:rPr dirty="0" sz="1300" spc="5">
                <a:latin typeface="Times New Roman"/>
                <a:cs typeface="Times New Roman"/>
              </a:rPr>
              <a:t>If </a:t>
            </a:r>
            <a:r>
              <a:rPr dirty="0" sz="1300" spc="10">
                <a:latin typeface="Times New Roman"/>
                <a:cs typeface="Times New Roman"/>
              </a:rPr>
              <a:t>many </a:t>
            </a:r>
            <a:r>
              <a:rPr dirty="0" sz="1300" spc="5">
                <a:latin typeface="Times New Roman"/>
                <a:cs typeface="Times New Roman"/>
              </a:rPr>
              <a:t>procedures and packages (more than 5,000) are compiled for native  execution, a large </a:t>
            </a:r>
            <a:r>
              <a:rPr dirty="0" sz="1300" spc="10">
                <a:latin typeface="Times New Roman"/>
                <a:cs typeface="Times New Roman"/>
              </a:rPr>
              <a:t>number </a:t>
            </a:r>
            <a:r>
              <a:rPr dirty="0" sz="1300" spc="5">
                <a:latin typeface="Times New Roman"/>
                <a:cs typeface="Times New Roman"/>
              </a:rPr>
              <a:t>of shared </a:t>
            </a:r>
            <a:r>
              <a:rPr dirty="0" sz="1300" spc="10">
                <a:latin typeface="Times New Roman"/>
                <a:cs typeface="Times New Roman"/>
              </a:rPr>
              <a:t>objects </a:t>
            </a:r>
            <a:r>
              <a:rPr dirty="0" sz="1300" spc="5">
                <a:latin typeface="Times New Roman"/>
                <a:cs typeface="Times New Roman"/>
              </a:rPr>
              <a:t>in a single directory </a:t>
            </a:r>
            <a:r>
              <a:rPr dirty="0" sz="1300" spc="10">
                <a:latin typeface="Times New Roman"/>
                <a:cs typeface="Times New Roman"/>
              </a:rPr>
              <a:t>may </a:t>
            </a:r>
            <a:r>
              <a:rPr dirty="0" sz="1300" spc="5">
                <a:latin typeface="Times New Roman"/>
                <a:cs typeface="Times New Roman"/>
              </a:rPr>
              <a:t>affect  performance. </a:t>
            </a:r>
            <a:r>
              <a:rPr dirty="0" sz="1300" spc="10">
                <a:latin typeface="Times New Roman"/>
                <a:cs typeface="Times New Roman"/>
              </a:rPr>
              <a:t>The </a:t>
            </a:r>
            <a:r>
              <a:rPr dirty="0" sz="1300" spc="5">
                <a:latin typeface="Times New Roman"/>
                <a:cs typeface="Times New Roman"/>
              </a:rPr>
              <a:t>operating system directory limitations can be </a:t>
            </a:r>
            <a:r>
              <a:rPr dirty="0" sz="1300" spc="10">
                <a:latin typeface="Times New Roman"/>
                <a:cs typeface="Times New Roman"/>
              </a:rPr>
              <a:t>managed</a:t>
            </a:r>
            <a:r>
              <a:rPr dirty="0" sz="1300" spc="85">
                <a:latin typeface="Times New Roman"/>
                <a:cs typeface="Times New Roman"/>
              </a:rPr>
              <a:t> </a:t>
            </a:r>
            <a:r>
              <a:rPr dirty="0" sz="1300" spc="10">
                <a:latin typeface="Times New Roman"/>
                <a:cs typeface="Times New Roman"/>
              </a:rPr>
              <a:t>by</a:t>
            </a:r>
            <a:endParaRPr sz="1300">
              <a:latin typeface="Times New Roman"/>
              <a:cs typeface="Times New Roman"/>
            </a:endParaRPr>
          </a:p>
          <a:p>
            <a:pPr algn="just" marL="514984" marR="60960">
              <a:lnSpc>
                <a:spcPts val="1430"/>
              </a:lnSpc>
            </a:pPr>
            <a:r>
              <a:rPr dirty="0" sz="1300" spc="5">
                <a:latin typeface="Times New Roman"/>
                <a:cs typeface="Times New Roman"/>
              </a:rPr>
              <a:t>automatically distributing libraries across several subdirectories. </a:t>
            </a:r>
            <a:r>
              <a:rPr dirty="0" sz="1300" spc="10">
                <a:latin typeface="Times New Roman"/>
                <a:cs typeface="Times New Roman"/>
              </a:rPr>
              <a:t>To do </a:t>
            </a:r>
            <a:r>
              <a:rPr dirty="0" sz="1300" spc="5">
                <a:latin typeface="Times New Roman"/>
                <a:cs typeface="Times New Roman"/>
              </a:rPr>
              <a:t>this, perform  the following tasks before </a:t>
            </a:r>
            <a:r>
              <a:rPr dirty="0" sz="1300" spc="10">
                <a:latin typeface="Times New Roman"/>
                <a:cs typeface="Times New Roman"/>
              </a:rPr>
              <a:t>natively compiling </a:t>
            </a:r>
            <a:r>
              <a:rPr dirty="0" sz="1300" spc="5">
                <a:latin typeface="Times New Roman"/>
                <a:cs typeface="Times New Roman"/>
              </a:rPr>
              <a:t>the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code:</a:t>
            </a:r>
            <a:endParaRPr sz="1300">
              <a:latin typeface="Times New Roman"/>
              <a:cs typeface="Times New Roman"/>
            </a:endParaRPr>
          </a:p>
          <a:p>
            <a:pPr lvl="1" marL="892175" indent="-252095">
              <a:lnSpc>
                <a:spcPts val="1300"/>
              </a:lnSpc>
              <a:buChar char="-"/>
              <a:tabLst>
                <a:tab pos="892175" algn="l"/>
                <a:tab pos="892810" algn="l"/>
              </a:tabLst>
            </a:pPr>
            <a:r>
              <a:rPr dirty="0" sz="1300" spc="5">
                <a:latin typeface="Times New Roman"/>
                <a:cs typeface="Times New Roman"/>
              </a:rPr>
              <a:t>Set the </a:t>
            </a:r>
            <a:r>
              <a:rPr dirty="0" sz="1300" spc="15">
                <a:latin typeface="Courier New"/>
                <a:cs typeface="Courier New"/>
              </a:rPr>
              <a:t>PLSQL_NATIVE_LIBRARY_SUBDIR_COUNT</a:t>
            </a:r>
            <a:r>
              <a:rPr dirty="0" sz="1300" spc="-425">
                <a:latin typeface="Courier New"/>
                <a:cs typeface="Courier New"/>
              </a:rPr>
              <a:t> </a:t>
            </a:r>
            <a:r>
              <a:rPr dirty="0" sz="1300" spc="5">
                <a:latin typeface="Times New Roman"/>
                <a:cs typeface="Times New Roman"/>
              </a:rPr>
              <a:t>database initialization</a:t>
            </a:r>
            <a:endParaRPr sz="1300">
              <a:latin typeface="Times New Roman"/>
              <a:cs typeface="Times New Roman"/>
            </a:endParaRPr>
          </a:p>
          <a:p>
            <a:pPr marL="892175" marR="477520">
              <a:lnSpc>
                <a:spcPts val="1430"/>
              </a:lnSpc>
              <a:spcBef>
                <a:spcPts val="135"/>
              </a:spcBef>
            </a:pPr>
            <a:r>
              <a:rPr dirty="0" sz="1300" spc="10">
                <a:latin typeface="Times New Roman"/>
                <a:cs typeface="Times New Roman"/>
              </a:rPr>
              <a:t>parameter </a:t>
            </a:r>
            <a:r>
              <a:rPr dirty="0" sz="1300" spc="5">
                <a:latin typeface="Times New Roman"/>
                <a:cs typeface="Times New Roman"/>
              </a:rPr>
              <a:t>to a large value, such as 1,000, before creating the database or  compiling the </a:t>
            </a:r>
            <a:r>
              <a:rPr dirty="0" sz="1300" spc="10">
                <a:latin typeface="Times New Roman"/>
                <a:cs typeface="Times New Roman"/>
              </a:rPr>
              <a:t>PL/SQL </a:t>
            </a:r>
            <a:r>
              <a:rPr dirty="0" sz="1300" spc="5">
                <a:latin typeface="Times New Roman"/>
                <a:cs typeface="Times New Roman"/>
              </a:rPr>
              <a:t>packages or</a:t>
            </a:r>
            <a:r>
              <a:rPr dirty="0" sz="1300">
                <a:latin typeface="Times New Roman"/>
                <a:cs typeface="Times New Roman"/>
              </a:rPr>
              <a:t> </a:t>
            </a:r>
            <a:r>
              <a:rPr dirty="0" sz="1300" spc="5">
                <a:latin typeface="Times New Roman"/>
                <a:cs typeface="Times New Roman"/>
              </a:rPr>
              <a:t>procedures.</a:t>
            </a:r>
            <a:endParaRPr sz="1300">
              <a:latin typeface="Times New Roman"/>
              <a:cs typeface="Times New Roman"/>
            </a:endParaRPr>
          </a:p>
          <a:p>
            <a:pPr lvl="1" marL="892175" indent="-252095">
              <a:lnSpc>
                <a:spcPts val="1255"/>
              </a:lnSpc>
              <a:buChar char="-"/>
              <a:tabLst>
                <a:tab pos="892175" algn="l"/>
                <a:tab pos="892810" algn="l"/>
              </a:tabLst>
            </a:pPr>
            <a:r>
              <a:rPr dirty="0" sz="1300" spc="5">
                <a:latin typeface="Times New Roman"/>
                <a:cs typeface="Times New Roman"/>
              </a:rPr>
              <a:t>Create </a:t>
            </a:r>
            <a:r>
              <a:rPr dirty="0" sz="1300" spc="15">
                <a:latin typeface="Courier New"/>
                <a:cs typeface="Courier New"/>
              </a:rPr>
              <a:t>PLSQL_NATIVE_LIBRARY_SUBDIR_COUNT</a:t>
            </a:r>
            <a:r>
              <a:rPr dirty="0" sz="1300" spc="-434">
                <a:latin typeface="Courier New"/>
                <a:cs typeface="Courier New"/>
              </a:rPr>
              <a:t> </a:t>
            </a:r>
            <a:r>
              <a:rPr dirty="0" sz="1300" spc="5">
                <a:latin typeface="Times New Roman"/>
                <a:cs typeface="Times New Roman"/>
              </a:rPr>
              <a:t>subdirectories in the</a:t>
            </a:r>
            <a:endParaRPr sz="1300">
              <a:latin typeface="Times New Roman"/>
              <a:cs typeface="Times New Roman"/>
            </a:endParaRPr>
          </a:p>
          <a:p>
            <a:pPr marL="892175" marR="639445" indent="-635">
              <a:lnSpc>
                <a:spcPts val="1510"/>
              </a:lnSpc>
              <a:spcBef>
                <a:spcPts val="25"/>
              </a:spcBef>
            </a:pPr>
            <a:r>
              <a:rPr dirty="0" sz="1300" spc="5">
                <a:latin typeface="Times New Roman"/>
                <a:cs typeface="Times New Roman"/>
              </a:rPr>
              <a:t>path specified in the </a:t>
            </a:r>
            <a:r>
              <a:rPr dirty="0" sz="1300" spc="15">
                <a:latin typeface="Courier New"/>
                <a:cs typeface="Courier New"/>
              </a:rPr>
              <a:t>PLSQL_NATIVE_LIBRARY_DIR</a:t>
            </a:r>
            <a:r>
              <a:rPr dirty="0" sz="1300" spc="-395">
                <a:latin typeface="Courier New"/>
                <a:cs typeface="Courier New"/>
              </a:rPr>
              <a:t> </a:t>
            </a:r>
            <a:r>
              <a:rPr dirty="0" sz="1300" spc="5">
                <a:latin typeface="Times New Roman"/>
                <a:cs typeface="Times New Roman"/>
              </a:rPr>
              <a:t>initialization  parameter.</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spc="-5" b="1">
                <a:latin typeface="Arial"/>
                <a:cs typeface="Arial"/>
              </a:rPr>
              <a:t>Parameters </a:t>
            </a:r>
            <a:r>
              <a:rPr dirty="0" sz="2000" b="1">
                <a:latin typeface="Arial"/>
                <a:cs typeface="Arial"/>
              </a:rPr>
              <a:t>Influencing </a:t>
            </a:r>
            <a:r>
              <a:rPr dirty="0" sz="2000" spc="-5" b="1">
                <a:latin typeface="Arial"/>
                <a:cs typeface="Arial"/>
              </a:rPr>
              <a:t>Compilation</a:t>
            </a:r>
            <a:endParaRPr sz="2000">
              <a:latin typeface="Arial"/>
              <a:cs typeface="Arial"/>
            </a:endParaRPr>
          </a:p>
          <a:p>
            <a:pPr>
              <a:lnSpc>
                <a:spcPct val="100000"/>
              </a:lnSpc>
            </a:pPr>
            <a:endParaRPr sz="2200">
              <a:latin typeface="Arial"/>
              <a:cs typeface="Arial"/>
            </a:endParaRPr>
          </a:p>
          <a:p>
            <a:pPr>
              <a:lnSpc>
                <a:spcPct val="100000"/>
              </a:lnSpc>
            </a:pPr>
            <a:endParaRPr sz="1900">
              <a:latin typeface="Arial"/>
              <a:cs typeface="Arial"/>
            </a:endParaRPr>
          </a:p>
          <a:p>
            <a:pPr marL="626745" marR="791210">
              <a:lnSpc>
                <a:spcPct val="101299"/>
              </a:lnSpc>
              <a:spcBef>
                <a:spcPts val="5"/>
              </a:spcBef>
            </a:pPr>
            <a:r>
              <a:rPr dirty="0" sz="1550" spc="10" b="1">
                <a:latin typeface="Arial"/>
                <a:cs typeface="Arial"/>
              </a:rPr>
              <a:t>System parameters are set </a:t>
            </a:r>
            <a:r>
              <a:rPr dirty="0" sz="1550" spc="5" b="1">
                <a:latin typeface="Arial"/>
                <a:cs typeface="Arial"/>
              </a:rPr>
              <a:t>in </a:t>
            </a:r>
            <a:r>
              <a:rPr dirty="0" sz="1550" spc="10" b="1">
                <a:latin typeface="Arial"/>
                <a:cs typeface="Arial"/>
              </a:rPr>
              <a:t>the </a:t>
            </a:r>
            <a:r>
              <a:rPr dirty="0" sz="1550" spc="10" b="1">
                <a:latin typeface="Courier New"/>
                <a:cs typeface="Courier New"/>
              </a:rPr>
              <a:t>init</a:t>
            </a:r>
            <a:r>
              <a:rPr dirty="0" sz="1550" spc="10" b="1" i="1">
                <a:latin typeface="Courier New"/>
                <a:cs typeface="Courier New"/>
              </a:rPr>
              <a:t>SID</a:t>
            </a:r>
            <a:r>
              <a:rPr dirty="0" sz="1550" spc="10" b="1">
                <a:latin typeface="Courier New"/>
                <a:cs typeface="Courier New"/>
              </a:rPr>
              <a:t>.ora</a:t>
            </a:r>
            <a:r>
              <a:rPr dirty="0" sz="1550" spc="-505" b="1">
                <a:latin typeface="Courier New"/>
                <a:cs typeface="Courier New"/>
              </a:rPr>
              <a:t> </a:t>
            </a:r>
            <a:r>
              <a:rPr dirty="0" sz="1550" spc="5" b="1">
                <a:latin typeface="Arial"/>
                <a:cs typeface="Arial"/>
              </a:rPr>
              <a:t>file </a:t>
            </a:r>
            <a:r>
              <a:rPr dirty="0" sz="1550" spc="10" b="1">
                <a:latin typeface="Arial"/>
                <a:cs typeface="Arial"/>
              </a:rPr>
              <a:t>or  by using the</a:t>
            </a:r>
            <a:r>
              <a:rPr dirty="0" sz="1550" spc="5" b="1">
                <a:latin typeface="Arial"/>
                <a:cs typeface="Arial"/>
              </a:rPr>
              <a:t> </a:t>
            </a:r>
            <a:r>
              <a:rPr dirty="0" sz="1550" spc="10" b="1">
                <a:latin typeface="Courier New"/>
                <a:cs typeface="Courier New"/>
              </a:rPr>
              <a:t>SPFILE</a:t>
            </a:r>
            <a:r>
              <a:rPr dirty="0" sz="1550" spc="10" b="1">
                <a:latin typeface="Arial"/>
                <a:cs typeface="Arial"/>
              </a:rPr>
              <a:t>:</a:t>
            </a:r>
            <a:endParaRPr sz="1550">
              <a:latin typeface="Arial"/>
              <a:cs typeface="Arial"/>
            </a:endParaRPr>
          </a:p>
          <a:p>
            <a:pPr>
              <a:lnSpc>
                <a:spcPct val="100000"/>
              </a:lnSpc>
            </a:pPr>
            <a:endParaRPr sz="1800">
              <a:latin typeface="Arial"/>
              <a:cs typeface="Arial"/>
            </a:endParaRPr>
          </a:p>
          <a:p>
            <a:pPr>
              <a:lnSpc>
                <a:spcPct val="100000"/>
              </a:lnSpc>
              <a:spcBef>
                <a:spcPts val="35"/>
              </a:spcBef>
            </a:pPr>
            <a:endParaRPr sz="2550">
              <a:latin typeface="Arial"/>
              <a:cs typeface="Arial"/>
            </a:endParaRPr>
          </a:p>
          <a:p>
            <a:pPr marL="626745">
              <a:lnSpc>
                <a:spcPct val="100000"/>
              </a:lnSpc>
            </a:pPr>
            <a:r>
              <a:rPr dirty="0" sz="1550" spc="10" b="1">
                <a:latin typeface="Arial"/>
                <a:cs typeface="Arial"/>
              </a:rPr>
              <a:t>System or session</a:t>
            </a:r>
            <a:r>
              <a:rPr dirty="0" sz="1550" spc="-5" b="1">
                <a:latin typeface="Arial"/>
                <a:cs typeface="Arial"/>
              </a:rPr>
              <a:t> </a:t>
            </a:r>
            <a:r>
              <a:rPr dirty="0" sz="1550" spc="10" b="1">
                <a:latin typeface="Arial"/>
                <a:cs typeface="Arial"/>
              </a:rPr>
              <a:t>parameters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4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9" name="object 9"/>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6</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410205"/>
            <a:ext cx="5105400" cy="490220"/>
          </a:xfrm>
          <a:prstGeom prst="rect">
            <a:avLst/>
          </a:prstGeom>
          <a:solidFill>
            <a:srgbClr val="CCCCCC"/>
          </a:solidFill>
          <a:ln w="20574">
            <a:solidFill>
              <a:srgbClr val="000000"/>
            </a:solidFill>
          </a:ln>
        </p:spPr>
        <p:txBody>
          <a:bodyPr wrap="square" lIns="0" tIns="29209" rIns="0" bIns="0" rtlCol="0" vert="horz">
            <a:spAutoFit/>
          </a:bodyPr>
          <a:lstStyle/>
          <a:p>
            <a:pPr marL="43180" marR="74930">
              <a:lnSpc>
                <a:spcPts val="1550"/>
              </a:lnSpc>
              <a:spcBef>
                <a:spcPts val="229"/>
              </a:spcBef>
            </a:pPr>
            <a:r>
              <a:rPr dirty="0" sz="1300" spc="-20" b="1">
                <a:latin typeface="Courier New"/>
                <a:cs typeface="Courier New"/>
              </a:rPr>
              <a:t>PLSQL_NATIVE_LIBRARY_DIR </a:t>
            </a:r>
            <a:r>
              <a:rPr dirty="0" sz="1300" spc="-10" b="1">
                <a:latin typeface="Courier New"/>
                <a:cs typeface="Courier New"/>
              </a:rPr>
              <a:t>= </a:t>
            </a:r>
            <a:r>
              <a:rPr dirty="0" sz="1300" spc="-20" b="1">
                <a:latin typeface="Courier New"/>
                <a:cs typeface="Courier New"/>
              </a:rPr>
              <a:t>full-directory-path-name  PLSQL_NATIVE_LIBRARY_SUBDIR_COUNT </a:t>
            </a:r>
            <a:r>
              <a:rPr dirty="0" sz="1300" spc="-10" b="1">
                <a:latin typeface="Courier New"/>
                <a:cs typeface="Courier New"/>
              </a:rPr>
              <a:t>= </a:t>
            </a:r>
            <a:r>
              <a:rPr dirty="0" sz="1300" spc="-20" b="1">
                <a:latin typeface="Courier New"/>
                <a:cs typeface="Courier New"/>
              </a:rPr>
              <a:t>count</a:t>
            </a:r>
            <a:endParaRPr sz="1300">
              <a:latin typeface="Courier New"/>
              <a:cs typeface="Courier New"/>
            </a:endParaRPr>
          </a:p>
        </p:txBody>
      </p:sp>
      <p:sp>
        <p:nvSpPr>
          <p:cNvPr id="5" name="object 5"/>
          <p:cNvSpPr txBox="1"/>
          <p:nvPr/>
        </p:nvSpPr>
        <p:spPr>
          <a:xfrm>
            <a:off x="1325880" y="3281934"/>
            <a:ext cx="5121910" cy="273050"/>
          </a:xfrm>
          <a:prstGeom prst="rect">
            <a:avLst/>
          </a:prstGeom>
          <a:solidFill>
            <a:srgbClr val="CCCCCC"/>
          </a:solidFill>
          <a:ln w="20574">
            <a:solidFill>
              <a:srgbClr val="000000"/>
            </a:solidFill>
          </a:ln>
        </p:spPr>
        <p:txBody>
          <a:bodyPr wrap="square" lIns="0" tIns="21590" rIns="0" bIns="0" rtlCol="0" vert="horz">
            <a:spAutoFit/>
          </a:bodyPr>
          <a:lstStyle/>
          <a:p>
            <a:pPr marL="42545">
              <a:lnSpc>
                <a:spcPct val="100000"/>
              </a:lnSpc>
              <a:spcBef>
                <a:spcPts val="170"/>
              </a:spcBef>
            </a:pPr>
            <a:r>
              <a:rPr dirty="0" sz="1300" spc="-20" b="1">
                <a:latin typeface="Courier New"/>
                <a:cs typeface="Courier New"/>
              </a:rPr>
              <a:t>PLSQL_COMPILER_FLAGS </a:t>
            </a:r>
            <a:r>
              <a:rPr dirty="0" sz="1300" spc="-10" b="1">
                <a:latin typeface="Courier New"/>
                <a:cs typeface="Courier New"/>
              </a:rPr>
              <a:t>= </a:t>
            </a:r>
            <a:r>
              <a:rPr dirty="0" sz="1300" spc="-15" b="1">
                <a:latin typeface="Courier New"/>
                <a:cs typeface="Courier New"/>
              </a:rPr>
              <a:t>'NATIVE' or</a:t>
            </a:r>
            <a:r>
              <a:rPr dirty="0" sz="1300" spc="5" b="1">
                <a:latin typeface="Courier New"/>
                <a:cs typeface="Courier New"/>
              </a:rPr>
              <a:t> </a:t>
            </a:r>
            <a:r>
              <a:rPr dirty="0" sz="1300" spc="-20" b="1">
                <a:latin typeface="Courier New"/>
                <a:cs typeface="Courier New"/>
              </a:rPr>
              <a:t>'INTERPRETED'</a:t>
            </a:r>
            <a:endParaRPr sz="1300">
              <a:latin typeface="Courier New"/>
              <a:cs typeface="Courier New"/>
            </a:endParaRPr>
          </a:p>
        </p:txBody>
      </p:sp>
      <p:sp>
        <p:nvSpPr>
          <p:cNvPr id="6" name="object 6"/>
          <p:cNvSpPr txBox="1"/>
          <p:nvPr/>
        </p:nvSpPr>
        <p:spPr>
          <a:xfrm>
            <a:off x="743204" y="5619272"/>
            <a:ext cx="6262370" cy="3865879"/>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Parameters Influencing</a:t>
            </a:r>
            <a:r>
              <a:rPr dirty="0" sz="1300" spc="-5" b="1">
                <a:latin typeface="Arial"/>
                <a:cs typeface="Arial"/>
              </a:rPr>
              <a:t> </a:t>
            </a:r>
            <a:r>
              <a:rPr dirty="0" sz="1300" spc="5" b="1">
                <a:latin typeface="Arial"/>
                <a:cs typeface="Arial"/>
              </a:rPr>
              <a:t>Compilation</a:t>
            </a:r>
            <a:endParaRPr sz="1300">
              <a:latin typeface="Arial"/>
              <a:cs typeface="Arial"/>
            </a:endParaRPr>
          </a:p>
          <a:p>
            <a:pPr marL="137795" marR="123189">
              <a:lnSpc>
                <a:spcPct val="103800"/>
              </a:lnSpc>
              <a:spcBef>
                <a:spcPts val="254"/>
              </a:spcBef>
            </a:pPr>
            <a:r>
              <a:rPr dirty="0" sz="1300" spc="5">
                <a:latin typeface="Times New Roman"/>
                <a:cs typeface="Times New Roman"/>
              </a:rPr>
              <a:t>In </a:t>
            </a:r>
            <a:r>
              <a:rPr dirty="0" sz="1300" spc="10">
                <a:latin typeface="Times New Roman"/>
                <a:cs typeface="Times New Roman"/>
              </a:rPr>
              <a:t>all </a:t>
            </a:r>
            <a:r>
              <a:rPr dirty="0" sz="1300" spc="5">
                <a:latin typeface="Times New Roman"/>
                <a:cs typeface="Times New Roman"/>
              </a:rPr>
              <a:t>circumstances, whether </a:t>
            </a:r>
            <a:r>
              <a:rPr dirty="0" sz="1300" spc="10">
                <a:latin typeface="Times New Roman"/>
                <a:cs typeface="Times New Roman"/>
              </a:rPr>
              <a:t>you </a:t>
            </a:r>
            <a:r>
              <a:rPr dirty="0" sz="1300" spc="5">
                <a:latin typeface="Times New Roman"/>
                <a:cs typeface="Times New Roman"/>
              </a:rPr>
              <a:t>intend to compile a database as </a:t>
            </a:r>
            <a:r>
              <a:rPr dirty="0" sz="1300" spc="10">
                <a:latin typeface="Courier New"/>
                <a:cs typeface="Courier New"/>
              </a:rPr>
              <a:t>NATIVE</a:t>
            </a:r>
            <a:r>
              <a:rPr dirty="0" sz="1300" spc="-325">
                <a:latin typeface="Courier New"/>
                <a:cs typeface="Courier New"/>
              </a:rPr>
              <a:t> </a:t>
            </a:r>
            <a:r>
              <a:rPr dirty="0" sz="1300" spc="5">
                <a:latin typeface="Times New Roman"/>
                <a:cs typeface="Times New Roman"/>
              </a:rPr>
              <a:t>or </a:t>
            </a:r>
            <a:r>
              <a:rPr dirty="0" sz="1300" spc="10">
                <a:latin typeface="Times New Roman"/>
                <a:cs typeface="Times New Roman"/>
              </a:rPr>
              <a:t>you </a:t>
            </a:r>
            <a:r>
              <a:rPr dirty="0" sz="1300" spc="5">
                <a:latin typeface="Times New Roman"/>
                <a:cs typeface="Times New Roman"/>
              </a:rPr>
              <a:t>intend  to compile individual </a:t>
            </a:r>
            <a:r>
              <a:rPr dirty="0" sz="1300" spc="10">
                <a:latin typeface="Times New Roman"/>
                <a:cs typeface="Times New Roman"/>
              </a:rPr>
              <a:t>PL/SQL </a:t>
            </a:r>
            <a:r>
              <a:rPr dirty="0" sz="1300" spc="5">
                <a:latin typeface="Times New Roman"/>
                <a:cs typeface="Times New Roman"/>
              </a:rPr>
              <a:t>units at the session level, </a:t>
            </a:r>
            <a:r>
              <a:rPr dirty="0" sz="1300" spc="10">
                <a:latin typeface="Times New Roman"/>
                <a:cs typeface="Times New Roman"/>
              </a:rPr>
              <a:t>you </a:t>
            </a:r>
            <a:r>
              <a:rPr dirty="0" sz="1300" spc="5">
                <a:latin typeface="Times New Roman"/>
                <a:cs typeface="Times New Roman"/>
              </a:rPr>
              <a:t>must set all required  parameters.</a:t>
            </a:r>
            <a:endParaRPr sz="1300">
              <a:latin typeface="Times New Roman"/>
              <a:cs typeface="Times New Roman"/>
            </a:endParaRPr>
          </a:p>
          <a:p>
            <a:pPr marL="138430">
              <a:lnSpc>
                <a:spcPct val="100000"/>
              </a:lnSpc>
              <a:spcBef>
                <a:spcPts val="340"/>
              </a:spcBef>
            </a:pPr>
            <a:r>
              <a:rPr dirty="0" sz="1300" spc="10">
                <a:latin typeface="Times New Roman"/>
                <a:cs typeface="Times New Roman"/>
              </a:rPr>
              <a:t>The system parameters </a:t>
            </a:r>
            <a:r>
              <a:rPr dirty="0" sz="1300" spc="5">
                <a:latin typeface="Times New Roman"/>
                <a:cs typeface="Times New Roman"/>
              </a:rPr>
              <a:t>are set in the </a:t>
            </a:r>
            <a:r>
              <a:rPr dirty="0" sz="1300" spc="15">
                <a:latin typeface="Courier New"/>
                <a:cs typeface="Courier New"/>
              </a:rPr>
              <a:t>init</a:t>
            </a:r>
            <a:r>
              <a:rPr dirty="0" sz="1300" spc="15" i="1">
                <a:latin typeface="Courier New"/>
                <a:cs typeface="Courier New"/>
              </a:rPr>
              <a:t>SID</a:t>
            </a:r>
            <a:r>
              <a:rPr dirty="0" sz="1300" spc="15">
                <a:latin typeface="Courier New"/>
                <a:cs typeface="Courier New"/>
              </a:rPr>
              <a:t>.ora</a:t>
            </a:r>
            <a:r>
              <a:rPr dirty="0" sz="1300" spc="-465">
                <a:latin typeface="Courier New"/>
                <a:cs typeface="Courier New"/>
              </a:rPr>
              <a:t> </a:t>
            </a:r>
            <a:r>
              <a:rPr dirty="0" sz="1300" spc="5">
                <a:latin typeface="Times New Roman"/>
                <a:cs typeface="Times New Roman"/>
              </a:rPr>
              <a:t>file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SPFILE</a:t>
            </a:r>
            <a:endParaRPr sz="1300">
              <a:latin typeface="Courier New"/>
              <a:cs typeface="Courier New"/>
            </a:endParaRPr>
          </a:p>
          <a:p>
            <a:pPr marL="138430">
              <a:lnSpc>
                <a:spcPts val="1530"/>
              </a:lnSpc>
              <a:spcBef>
                <a:spcPts val="105"/>
              </a:spcBef>
            </a:pPr>
            <a:r>
              <a:rPr dirty="0" sz="1300" spc="10">
                <a:latin typeface="Times New Roman"/>
                <a:cs typeface="Times New Roman"/>
              </a:rPr>
              <a:t>mechanism. Two </a:t>
            </a:r>
            <a:r>
              <a:rPr dirty="0" sz="1300" spc="5">
                <a:latin typeface="Times New Roman"/>
                <a:cs typeface="Times New Roman"/>
              </a:rPr>
              <a:t>parameters that are set as system-level parameters are the</a:t>
            </a:r>
            <a:r>
              <a:rPr dirty="0" sz="1300" spc="7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indent="-251460">
              <a:lnSpc>
                <a:spcPts val="1530"/>
              </a:lnSpc>
              <a:buChar char="•"/>
              <a:tabLst>
                <a:tab pos="514984" algn="l"/>
                <a:tab pos="515620" algn="l"/>
              </a:tabLst>
            </a:pPr>
            <a:r>
              <a:rPr dirty="0" sz="1300" spc="10">
                <a:latin typeface="Times New Roman"/>
                <a:cs typeface="Times New Roman"/>
              </a:rPr>
              <a:t>The </a:t>
            </a:r>
            <a:r>
              <a:rPr dirty="0" sz="1300" spc="10">
                <a:latin typeface="Courier New"/>
                <a:cs typeface="Courier New"/>
              </a:rPr>
              <a:t>PLSQL_NATIVE_LIBRARY_DIR</a:t>
            </a:r>
            <a:r>
              <a:rPr dirty="0" sz="1300" spc="-425">
                <a:latin typeface="Courier New"/>
                <a:cs typeface="Courier New"/>
              </a:rPr>
              <a:t> </a:t>
            </a:r>
            <a:r>
              <a:rPr dirty="0" sz="1300" spc="5">
                <a:latin typeface="Times New Roman"/>
                <a:cs typeface="Times New Roman"/>
              </a:rPr>
              <a:t>value, which specifies the full path and</a:t>
            </a:r>
            <a:endParaRPr sz="1300">
              <a:latin typeface="Times New Roman"/>
              <a:cs typeface="Times New Roman"/>
            </a:endParaRPr>
          </a:p>
          <a:p>
            <a:pPr marL="515620" marR="424180">
              <a:lnSpc>
                <a:spcPct val="101099"/>
              </a:lnSpc>
              <a:spcBef>
                <a:spcPts val="80"/>
              </a:spcBef>
            </a:pPr>
            <a:r>
              <a:rPr dirty="0" sz="1300" spc="5">
                <a:latin typeface="Times New Roman"/>
                <a:cs typeface="Times New Roman"/>
              </a:rPr>
              <a:t>directory </a:t>
            </a:r>
            <a:r>
              <a:rPr dirty="0" sz="1300" spc="10">
                <a:latin typeface="Times New Roman"/>
                <a:cs typeface="Times New Roman"/>
              </a:rPr>
              <a:t>name </a:t>
            </a:r>
            <a:r>
              <a:rPr dirty="0" sz="1300" spc="5">
                <a:latin typeface="Times New Roman"/>
                <a:cs typeface="Times New Roman"/>
              </a:rPr>
              <a:t>used to store the shared libraries that contain natively compiled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514984" indent="-251460">
              <a:lnSpc>
                <a:spcPts val="1505"/>
              </a:lnSpc>
              <a:buChar char="•"/>
              <a:tabLst>
                <a:tab pos="514984" algn="l"/>
                <a:tab pos="515620" algn="l"/>
              </a:tabLst>
            </a:pPr>
            <a:r>
              <a:rPr dirty="0" sz="1300" spc="10">
                <a:latin typeface="Times New Roman"/>
                <a:cs typeface="Times New Roman"/>
              </a:rPr>
              <a:t>The </a:t>
            </a:r>
            <a:r>
              <a:rPr dirty="0" sz="1300" spc="15">
                <a:latin typeface="Courier New"/>
                <a:cs typeface="Courier New"/>
              </a:rPr>
              <a:t>PLSQL_NATIVE_LIBRARY_SUBDIR_COUNT</a:t>
            </a:r>
            <a:r>
              <a:rPr dirty="0" sz="1300" spc="-430">
                <a:latin typeface="Courier New"/>
                <a:cs typeface="Courier New"/>
              </a:rPr>
              <a:t> </a:t>
            </a:r>
            <a:r>
              <a:rPr dirty="0" sz="1300" spc="5">
                <a:latin typeface="Times New Roman"/>
                <a:cs typeface="Times New Roman"/>
              </a:rPr>
              <a:t>value, which specifies the</a:t>
            </a:r>
            <a:endParaRPr sz="1300">
              <a:latin typeface="Times New Roman"/>
              <a:cs typeface="Times New Roman"/>
            </a:endParaRPr>
          </a:p>
          <a:p>
            <a:pPr marL="514984" marR="5080">
              <a:lnSpc>
                <a:spcPct val="101299"/>
              </a:lnSpc>
              <a:spcBef>
                <a:spcPts val="85"/>
              </a:spcBef>
            </a:pPr>
            <a:r>
              <a:rPr dirty="0" sz="1300" spc="10">
                <a:latin typeface="Times New Roman"/>
                <a:cs typeface="Times New Roman"/>
              </a:rPr>
              <a:t>number </a:t>
            </a:r>
            <a:r>
              <a:rPr dirty="0" sz="1300" spc="5">
                <a:latin typeface="Times New Roman"/>
                <a:cs typeface="Times New Roman"/>
              </a:rPr>
              <a:t>of subdirectories in the directory specified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PLSQL_NATIVE_LIBRARY_DIR</a:t>
            </a:r>
            <a:r>
              <a:rPr dirty="0" sz="1300" spc="-370">
                <a:latin typeface="Courier New"/>
                <a:cs typeface="Courier New"/>
              </a:rPr>
              <a:t> </a:t>
            </a:r>
            <a:r>
              <a:rPr dirty="0" sz="1300" spc="5">
                <a:latin typeface="Times New Roman"/>
                <a:cs typeface="Times New Roman"/>
              </a:rPr>
              <a:t>parameter. </a:t>
            </a:r>
            <a:r>
              <a:rPr dirty="0" sz="1300" spc="10">
                <a:latin typeface="Times New Roman"/>
                <a:cs typeface="Times New Roman"/>
              </a:rPr>
              <a:t>Use </a:t>
            </a:r>
            <a:r>
              <a:rPr dirty="0" sz="1300" spc="5">
                <a:latin typeface="Times New Roman"/>
                <a:cs typeface="Times New Roman"/>
              </a:rPr>
              <a:t>a script to create directories with  consistent </a:t>
            </a:r>
            <a:r>
              <a:rPr dirty="0" sz="1300" spc="10">
                <a:latin typeface="Times New Roman"/>
                <a:cs typeface="Times New Roman"/>
              </a:rPr>
              <a:t>names </a:t>
            </a:r>
            <a:r>
              <a:rPr dirty="0" sz="1300" spc="5">
                <a:latin typeface="Times New Roman"/>
                <a:cs typeface="Times New Roman"/>
              </a:rPr>
              <a:t>(for example, </a:t>
            </a:r>
            <a:r>
              <a:rPr dirty="0" sz="1300" spc="5">
                <a:latin typeface="Courier New"/>
                <a:cs typeface="Courier New"/>
              </a:rPr>
              <a:t>d0</a:t>
            </a:r>
            <a:r>
              <a:rPr dirty="0" sz="1300" spc="5">
                <a:latin typeface="Times New Roman"/>
                <a:cs typeface="Times New Roman"/>
              </a:rPr>
              <a:t>, </a:t>
            </a:r>
            <a:r>
              <a:rPr dirty="0" sz="1300" spc="5">
                <a:latin typeface="Courier New"/>
                <a:cs typeface="Courier New"/>
              </a:rPr>
              <a:t>d1</a:t>
            </a:r>
            <a:r>
              <a:rPr dirty="0" sz="1300" spc="5">
                <a:latin typeface="Times New Roman"/>
                <a:cs typeface="Times New Roman"/>
              </a:rPr>
              <a:t>, </a:t>
            </a:r>
            <a:r>
              <a:rPr dirty="0" sz="1300" spc="5">
                <a:latin typeface="Courier New"/>
                <a:cs typeface="Courier New"/>
              </a:rPr>
              <a:t>d2</a:t>
            </a:r>
            <a:r>
              <a:rPr dirty="0" sz="1300" spc="5">
                <a:latin typeface="Times New Roman"/>
                <a:cs typeface="Times New Roman"/>
              </a:rPr>
              <a:t>, and so on), and then the libraries are  automatically distributed </a:t>
            </a:r>
            <a:r>
              <a:rPr dirty="0" sz="1300" spc="10">
                <a:latin typeface="Times New Roman"/>
                <a:cs typeface="Times New Roman"/>
              </a:rPr>
              <a:t>among </a:t>
            </a:r>
            <a:r>
              <a:rPr dirty="0" sz="1300" spc="5">
                <a:latin typeface="Times New Roman"/>
                <a:cs typeface="Times New Roman"/>
              </a:rPr>
              <a:t>these subdirectories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PL/SQL</a:t>
            </a:r>
            <a:r>
              <a:rPr dirty="0" sz="1300" spc="30">
                <a:latin typeface="Times New Roman"/>
                <a:cs typeface="Times New Roman"/>
              </a:rPr>
              <a:t> </a:t>
            </a:r>
            <a:r>
              <a:rPr dirty="0" sz="1300" spc="5">
                <a:latin typeface="Times New Roman"/>
                <a:cs typeface="Times New Roman"/>
              </a:rPr>
              <a:t>compiler.</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By </a:t>
            </a:r>
            <a:r>
              <a:rPr dirty="0" sz="1300" spc="5">
                <a:latin typeface="Times New Roman"/>
                <a:cs typeface="Times New Roman"/>
              </a:rPr>
              <a:t>default, </a:t>
            </a:r>
            <a:r>
              <a:rPr dirty="0" sz="1300" spc="10">
                <a:latin typeface="Times New Roman"/>
                <a:cs typeface="Times New Roman"/>
              </a:rPr>
              <a:t>PL/SQL program </a:t>
            </a:r>
            <a:r>
              <a:rPr dirty="0" sz="1300" spc="5">
                <a:latin typeface="Times New Roman"/>
                <a:cs typeface="Times New Roman"/>
              </a:rPr>
              <a:t>units are kept in one</a:t>
            </a:r>
            <a:r>
              <a:rPr dirty="0" sz="1300" spc="-10">
                <a:latin typeface="Times New Roman"/>
                <a:cs typeface="Times New Roman"/>
              </a:rPr>
              <a:t> </a:t>
            </a:r>
            <a:r>
              <a:rPr dirty="0" sz="1300" spc="5">
                <a:latin typeface="Times New Roman"/>
                <a:cs typeface="Times New Roman"/>
              </a:rPr>
              <a:t>directory.</a:t>
            </a:r>
            <a:endParaRPr sz="1300">
              <a:latin typeface="Times New Roman"/>
              <a:cs typeface="Times New Roman"/>
            </a:endParaRPr>
          </a:p>
          <a:p>
            <a:pPr marL="137795" marR="250190">
              <a:lnSpc>
                <a:spcPct val="101299"/>
              </a:lnSpc>
              <a:spcBef>
                <a:spcPts val="320"/>
              </a:spcBef>
            </a:pPr>
            <a:r>
              <a:rPr dirty="0" sz="1300" spc="10">
                <a:latin typeface="Times New Roman"/>
                <a:cs typeface="Times New Roman"/>
              </a:rPr>
              <a:t>The </a:t>
            </a:r>
            <a:r>
              <a:rPr dirty="0" sz="1300" spc="15">
                <a:latin typeface="Courier New"/>
                <a:cs typeface="Courier New"/>
              </a:rPr>
              <a:t>PLSQL_COMPILER_FLAGS </a:t>
            </a:r>
            <a:r>
              <a:rPr dirty="0" sz="1300" spc="10">
                <a:latin typeface="Times New Roman"/>
                <a:cs typeface="Times New Roman"/>
              </a:rPr>
              <a:t>parameter can </a:t>
            </a:r>
            <a:r>
              <a:rPr dirty="0" sz="1300" spc="5">
                <a:latin typeface="Times New Roman"/>
                <a:cs typeface="Times New Roman"/>
              </a:rPr>
              <a:t>be set to a value of </a:t>
            </a:r>
            <a:r>
              <a:rPr dirty="0" sz="1300" spc="15">
                <a:latin typeface="Courier New"/>
                <a:cs typeface="Courier New"/>
              </a:rPr>
              <a:t>NATIVE </a:t>
            </a:r>
            <a:r>
              <a:rPr dirty="0" sz="1300">
                <a:latin typeface="Times New Roman"/>
                <a:cs typeface="Times New Roman"/>
              </a:rPr>
              <a:t>or  </a:t>
            </a:r>
            <a:r>
              <a:rPr dirty="0" sz="1300" spc="15">
                <a:latin typeface="Courier New"/>
                <a:cs typeface="Courier New"/>
              </a:rPr>
              <a:t>INTERPRETED</a:t>
            </a:r>
            <a:r>
              <a:rPr dirty="0" sz="1300" spc="15">
                <a:latin typeface="Times New Roman"/>
                <a:cs typeface="Times New Roman"/>
              </a:rPr>
              <a:t>, </a:t>
            </a:r>
            <a:r>
              <a:rPr dirty="0" sz="1300" spc="5">
                <a:latin typeface="Times New Roman"/>
                <a:cs typeface="Times New Roman"/>
              </a:rPr>
              <a:t>either as a database initialization for a systemwide default or for </a:t>
            </a:r>
            <a:r>
              <a:rPr dirty="0" sz="1300" spc="10">
                <a:latin typeface="Times New Roman"/>
                <a:cs typeface="Times New Roman"/>
              </a:rPr>
              <a:t>each  </a:t>
            </a:r>
            <a:r>
              <a:rPr dirty="0" sz="1300">
                <a:latin typeface="Times New Roman"/>
                <a:cs typeface="Times New Roman"/>
              </a:rPr>
              <a:t>session </a:t>
            </a:r>
            <a:r>
              <a:rPr dirty="0" sz="1300" spc="5">
                <a:latin typeface="Times New Roman"/>
                <a:cs typeface="Times New Roman"/>
              </a:rPr>
              <a:t>using an </a:t>
            </a:r>
            <a:r>
              <a:rPr dirty="0" sz="1300" spc="15">
                <a:latin typeface="Courier New"/>
                <a:cs typeface="Courier New"/>
              </a:rPr>
              <a:t>ALTER</a:t>
            </a:r>
            <a:r>
              <a:rPr dirty="0" sz="1300" spc="-450">
                <a:latin typeface="Courier New"/>
                <a:cs typeface="Courier New"/>
              </a:rPr>
              <a:t> </a:t>
            </a:r>
            <a:r>
              <a:rPr dirty="0" sz="1300" spc="15">
                <a:latin typeface="Courier New"/>
                <a:cs typeface="Courier New"/>
              </a:rPr>
              <a:t>SESSION</a:t>
            </a:r>
            <a:r>
              <a:rPr dirty="0" sz="1300" spc="-450">
                <a:latin typeface="Courier New"/>
                <a:cs typeface="Courier New"/>
              </a:rPr>
              <a:t> </a:t>
            </a:r>
            <a:r>
              <a:rPr dirty="0" sz="1300" spc="5">
                <a:latin typeface="Times New Roman"/>
                <a:cs typeface="Times New Roman"/>
              </a:rPr>
              <a:t>statement.</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6" name="object 1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7" name="object 17"/>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7</a:t>
            </a:r>
            <a:endParaRPr baseline="-18518" sz="1800">
              <a:latin typeface="Arial"/>
              <a:cs typeface="Arial"/>
            </a:endParaRPr>
          </a:p>
        </p:txBody>
      </p:sp>
      <p:sp>
        <p:nvSpPr>
          <p:cNvPr id="18" name="object 1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4252595" cy="1445895"/>
          </a:xfrm>
          <a:prstGeom prst="rect">
            <a:avLst/>
          </a:prstGeom>
        </p:spPr>
        <p:txBody>
          <a:bodyPr wrap="square" lIns="0" tIns="12700" rIns="0" bIns="0" rtlCol="0" vert="horz">
            <a:spAutoFit/>
          </a:bodyPr>
          <a:lstStyle/>
          <a:p>
            <a:pPr marL="845819" marR="5080" indent="119380">
              <a:lnSpc>
                <a:spcPct val="100000"/>
              </a:lnSpc>
              <a:spcBef>
                <a:spcPts val="100"/>
              </a:spcBef>
            </a:pPr>
            <a:r>
              <a:rPr dirty="0" sz="2000" b="1">
                <a:latin typeface="Arial"/>
                <a:cs typeface="Arial"/>
              </a:rPr>
              <a:t>Switching </a:t>
            </a:r>
            <a:r>
              <a:rPr dirty="0" sz="2000" spc="-5" b="1">
                <a:latin typeface="Arial"/>
                <a:cs typeface="Arial"/>
              </a:rPr>
              <a:t>Between </a:t>
            </a:r>
            <a:r>
              <a:rPr dirty="0" sz="2000" b="1">
                <a:latin typeface="Arial"/>
                <a:cs typeface="Arial"/>
              </a:rPr>
              <a:t>Native  </a:t>
            </a:r>
            <a:r>
              <a:rPr dirty="0" sz="2000" spc="-5" b="1">
                <a:latin typeface="Arial"/>
                <a:cs typeface="Arial"/>
              </a:rPr>
              <a:t>and </a:t>
            </a:r>
            <a:r>
              <a:rPr dirty="0" sz="2000" b="1">
                <a:latin typeface="Arial"/>
                <a:cs typeface="Arial"/>
              </a:rPr>
              <a:t>Interpreted</a:t>
            </a:r>
            <a:r>
              <a:rPr dirty="0" sz="2000" spc="-40" b="1">
                <a:latin typeface="Arial"/>
                <a:cs typeface="Arial"/>
              </a:rPr>
              <a:t> </a:t>
            </a:r>
            <a:r>
              <a:rPr dirty="0" sz="2000" spc="-5" b="1">
                <a:latin typeface="Arial"/>
                <a:cs typeface="Arial"/>
              </a:rPr>
              <a:t>Compilation</a:t>
            </a:r>
            <a:endParaRPr sz="2000">
              <a:latin typeface="Arial"/>
              <a:cs typeface="Arial"/>
            </a:endParaRPr>
          </a:p>
          <a:p>
            <a:pPr>
              <a:lnSpc>
                <a:spcPct val="100000"/>
              </a:lnSpc>
              <a:spcBef>
                <a:spcPts val="40"/>
              </a:spcBef>
            </a:pPr>
            <a:endParaRPr sz="21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Setting native</a:t>
            </a:r>
            <a:r>
              <a:rPr dirty="0" sz="1550" spc="5" b="1">
                <a:latin typeface="Arial"/>
                <a:cs typeface="Arial"/>
              </a:rPr>
              <a:t> </a:t>
            </a:r>
            <a:r>
              <a:rPr dirty="0" sz="1550" spc="10" b="1">
                <a:latin typeface="Arial"/>
                <a:cs typeface="Arial"/>
              </a:rPr>
              <a:t>compilation:</a:t>
            </a:r>
            <a:endParaRPr sz="1550">
              <a:latin typeface="Arial"/>
              <a:cs typeface="Arial"/>
            </a:endParaRPr>
          </a:p>
          <a:p>
            <a:pPr marL="408940">
              <a:lnSpc>
                <a:spcPct val="100000"/>
              </a:lnSpc>
              <a:spcBef>
                <a:spcPts val="380"/>
              </a:spcBef>
              <a:tabLst>
                <a:tab pos="653415" algn="l"/>
              </a:tabLst>
            </a:pPr>
            <a:r>
              <a:rPr dirty="0" sz="1400" spc="15">
                <a:solidFill>
                  <a:srgbClr val="FF0000"/>
                </a:solidFill>
                <a:latin typeface="Arial"/>
                <a:cs typeface="Arial"/>
              </a:rPr>
              <a:t>–	</a:t>
            </a:r>
            <a:r>
              <a:rPr dirty="0" sz="1400" spc="15" b="1">
                <a:latin typeface="Arial"/>
                <a:cs typeface="Arial"/>
              </a:rPr>
              <a:t>For </a:t>
            </a:r>
            <a:r>
              <a:rPr dirty="0" sz="1400" spc="10" b="1">
                <a:latin typeface="Arial"/>
                <a:cs typeface="Arial"/>
              </a:rPr>
              <a:t>the</a:t>
            </a:r>
            <a:r>
              <a:rPr dirty="0" sz="1400" spc="-10" b="1">
                <a:latin typeface="Arial"/>
                <a:cs typeface="Arial"/>
              </a:rPr>
              <a:t> </a:t>
            </a:r>
            <a:r>
              <a:rPr dirty="0" sz="1400" spc="10" b="1">
                <a:latin typeface="Arial"/>
                <a:cs typeface="Arial"/>
              </a:rPr>
              <a:t>system:</a:t>
            </a:r>
            <a:endParaRPr sz="1400">
              <a:latin typeface="Arial"/>
              <a:cs typeface="Arial"/>
            </a:endParaRPr>
          </a:p>
        </p:txBody>
      </p:sp>
      <p:sp>
        <p:nvSpPr>
          <p:cNvPr id="7" name="object 7"/>
          <p:cNvSpPr txBox="1"/>
          <p:nvPr/>
        </p:nvSpPr>
        <p:spPr>
          <a:xfrm>
            <a:off x="1734311" y="2598609"/>
            <a:ext cx="1657985" cy="243204"/>
          </a:xfrm>
          <a:prstGeom prst="rect">
            <a:avLst/>
          </a:prstGeom>
        </p:spPr>
        <p:txBody>
          <a:bodyPr wrap="square" lIns="0" tIns="15875" rIns="0" bIns="0" rtlCol="0" vert="horz">
            <a:spAutoFit/>
          </a:bodyPr>
          <a:lstStyle/>
          <a:p>
            <a:pPr>
              <a:lnSpc>
                <a:spcPct val="100000"/>
              </a:lnSpc>
              <a:spcBef>
                <a:spcPts val="125"/>
              </a:spcBef>
              <a:tabLst>
                <a:tab pos="244475" algn="l"/>
              </a:tabLst>
            </a:pPr>
            <a:r>
              <a:rPr dirty="0" sz="1400" spc="15">
                <a:solidFill>
                  <a:srgbClr val="FF0000"/>
                </a:solidFill>
                <a:latin typeface="Arial"/>
                <a:cs typeface="Arial"/>
              </a:rPr>
              <a:t>–	</a:t>
            </a:r>
            <a:r>
              <a:rPr dirty="0" sz="1400" spc="15" b="1">
                <a:latin typeface="Arial"/>
                <a:cs typeface="Arial"/>
              </a:rPr>
              <a:t>For </a:t>
            </a:r>
            <a:r>
              <a:rPr dirty="0" sz="1400" spc="10" b="1">
                <a:latin typeface="Arial"/>
                <a:cs typeface="Arial"/>
              </a:rPr>
              <a:t>the</a:t>
            </a:r>
            <a:r>
              <a:rPr dirty="0" sz="1400" spc="-55" b="1">
                <a:latin typeface="Arial"/>
                <a:cs typeface="Arial"/>
              </a:rPr>
              <a:t> </a:t>
            </a:r>
            <a:r>
              <a:rPr dirty="0" sz="1400" spc="5" b="1">
                <a:latin typeface="Arial"/>
                <a:cs typeface="Arial"/>
              </a:rPr>
              <a:t>session:</a:t>
            </a:r>
            <a:endParaRPr sz="1400">
              <a:latin typeface="Arial"/>
              <a:cs typeface="Arial"/>
            </a:endParaRPr>
          </a:p>
        </p:txBody>
      </p:sp>
      <p:sp>
        <p:nvSpPr>
          <p:cNvPr id="8" name="object 8"/>
          <p:cNvSpPr txBox="1"/>
          <p:nvPr/>
        </p:nvSpPr>
        <p:spPr>
          <a:xfrm>
            <a:off x="1325117" y="3110509"/>
            <a:ext cx="3364865" cy="557530"/>
          </a:xfrm>
          <a:prstGeom prst="rect">
            <a:avLst/>
          </a:prstGeom>
        </p:spPr>
        <p:txBody>
          <a:bodyPr wrap="square" lIns="0" tIns="54610" rIns="0" bIns="0" rtlCol="0" vert="horz">
            <a:spAutoFit/>
          </a:bodyPr>
          <a:lstStyle/>
          <a:p>
            <a:pPr marL="326390" indent="-327025">
              <a:lnSpc>
                <a:spcPct val="100000"/>
              </a:lnSpc>
              <a:spcBef>
                <a:spcPts val="430"/>
              </a:spcBef>
              <a:buClr>
                <a:srgbClr val="FF0000"/>
              </a:buClr>
              <a:buFont typeface="Arial"/>
              <a:buChar char="•"/>
              <a:tabLst>
                <a:tab pos="326390" algn="l"/>
                <a:tab pos="327025" algn="l"/>
              </a:tabLst>
            </a:pPr>
            <a:r>
              <a:rPr dirty="0" sz="1550" spc="10" b="1">
                <a:latin typeface="Arial"/>
                <a:cs typeface="Arial"/>
              </a:rPr>
              <a:t>Setting interpreted</a:t>
            </a:r>
            <a:r>
              <a:rPr dirty="0" sz="1550" spc="-45" b="1">
                <a:latin typeface="Arial"/>
                <a:cs typeface="Arial"/>
              </a:rPr>
              <a:t> </a:t>
            </a:r>
            <a:r>
              <a:rPr dirty="0" sz="1550" spc="10" b="1">
                <a:latin typeface="Arial"/>
                <a:cs typeface="Arial"/>
              </a:rPr>
              <a:t>compilation:</a:t>
            </a:r>
            <a:endParaRPr sz="1550">
              <a:latin typeface="Arial"/>
              <a:cs typeface="Arial"/>
            </a:endParaRPr>
          </a:p>
          <a:p>
            <a:pPr marL="408940">
              <a:lnSpc>
                <a:spcPct val="100000"/>
              </a:lnSpc>
              <a:spcBef>
                <a:spcPts val="310"/>
              </a:spcBef>
              <a:tabLst>
                <a:tab pos="653415" algn="l"/>
              </a:tabLst>
            </a:pPr>
            <a:r>
              <a:rPr dirty="0" sz="1400" spc="15">
                <a:solidFill>
                  <a:srgbClr val="FF0000"/>
                </a:solidFill>
                <a:latin typeface="Arial"/>
                <a:cs typeface="Arial"/>
              </a:rPr>
              <a:t>–	</a:t>
            </a:r>
            <a:r>
              <a:rPr dirty="0" sz="1400" spc="15" b="1">
                <a:latin typeface="Arial"/>
                <a:cs typeface="Arial"/>
              </a:rPr>
              <a:t>For </a:t>
            </a:r>
            <a:r>
              <a:rPr dirty="0" sz="1400" spc="10" b="1">
                <a:latin typeface="Arial"/>
                <a:cs typeface="Arial"/>
              </a:rPr>
              <a:t>the system</a:t>
            </a:r>
            <a:r>
              <a:rPr dirty="0" sz="1400" spc="-25" b="1">
                <a:latin typeface="Arial"/>
                <a:cs typeface="Arial"/>
              </a:rPr>
              <a:t> </a:t>
            </a:r>
            <a:r>
              <a:rPr dirty="0" sz="1400" spc="10" b="1">
                <a:latin typeface="Arial"/>
                <a:cs typeface="Arial"/>
              </a:rPr>
              <a:t>level:</a:t>
            </a:r>
            <a:endParaRPr sz="1400">
              <a:latin typeface="Arial"/>
              <a:cs typeface="Arial"/>
            </a:endParaRPr>
          </a:p>
        </p:txBody>
      </p:sp>
      <p:sp>
        <p:nvSpPr>
          <p:cNvPr id="9" name="object 9"/>
          <p:cNvSpPr txBox="1"/>
          <p:nvPr/>
        </p:nvSpPr>
        <p:spPr>
          <a:xfrm>
            <a:off x="1734311" y="4162256"/>
            <a:ext cx="1657985" cy="243204"/>
          </a:xfrm>
          <a:prstGeom prst="rect">
            <a:avLst/>
          </a:prstGeom>
        </p:spPr>
        <p:txBody>
          <a:bodyPr wrap="square" lIns="0" tIns="15875" rIns="0" bIns="0" rtlCol="0" vert="horz">
            <a:spAutoFit/>
          </a:bodyPr>
          <a:lstStyle/>
          <a:p>
            <a:pPr>
              <a:lnSpc>
                <a:spcPct val="100000"/>
              </a:lnSpc>
              <a:spcBef>
                <a:spcPts val="125"/>
              </a:spcBef>
              <a:tabLst>
                <a:tab pos="244475" algn="l"/>
              </a:tabLst>
            </a:pPr>
            <a:r>
              <a:rPr dirty="0" sz="1400" spc="15">
                <a:solidFill>
                  <a:srgbClr val="FF0000"/>
                </a:solidFill>
                <a:latin typeface="Arial"/>
                <a:cs typeface="Arial"/>
              </a:rPr>
              <a:t>–	</a:t>
            </a:r>
            <a:r>
              <a:rPr dirty="0" sz="1400" spc="15" b="1">
                <a:latin typeface="Arial"/>
                <a:cs typeface="Arial"/>
              </a:rPr>
              <a:t>For </a:t>
            </a:r>
            <a:r>
              <a:rPr dirty="0" sz="1400" spc="10" b="1">
                <a:latin typeface="Arial"/>
                <a:cs typeface="Arial"/>
              </a:rPr>
              <a:t>the</a:t>
            </a:r>
            <a:r>
              <a:rPr dirty="0" sz="1400" spc="-55" b="1">
                <a:latin typeface="Arial"/>
                <a:cs typeface="Arial"/>
              </a:rPr>
              <a:t> </a:t>
            </a:r>
            <a:r>
              <a:rPr dirty="0" sz="1400" spc="5" b="1">
                <a:latin typeface="Arial"/>
                <a:cs typeface="Arial"/>
              </a:rPr>
              <a:t>session:</a:t>
            </a:r>
            <a:endParaRPr sz="1400">
              <a:latin typeface="Arial"/>
              <a:cs typeface="Arial"/>
            </a:endParaRPr>
          </a:p>
        </p:txBody>
      </p:sp>
      <p:sp>
        <p:nvSpPr>
          <p:cNvPr id="10" name="object 10"/>
          <p:cNvSpPr txBox="1"/>
          <p:nvPr/>
        </p:nvSpPr>
        <p:spPr>
          <a:xfrm>
            <a:off x="1335786" y="2334767"/>
            <a:ext cx="5105400" cy="273050"/>
          </a:xfrm>
          <a:prstGeom prst="rect">
            <a:avLst/>
          </a:prstGeom>
          <a:solidFill>
            <a:srgbClr val="CCCCCC"/>
          </a:solidFill>
          <a:ln w="20574">
            <a:solidFill>
              <a:srgbClr val="000000"/>
            </a:solidFill>
          </a:ln>
        </p:spPr>
        <p:txBody>
          <a:bodyPr wrap="square" lIns="0" tIns="22225" rIns="0" bIns="0" rtlCol="0" vert="horz">
            <a:spAutoFit/>
          </a:bodyPr>
          <a:lstStyle/>
          <a:p>
            <a:pPr marL="43180">
              <a:lnSpc>
                <a:spcPct val="100000"/>
              </a:lnSpc>
              <a:spcBef>
                <a:spcPts val="175"/>
              </a:spcBef>
            </a:pPr>
            <a:r>
              <a:rPr dirty="0" sz="1300" spc="-15" b="1">
                <a:latin typeface="Courier New"/>
                <a:cs typeface="Courier New"/>
              </a:rPr>
              <a:t>ALTER SYSTEM </a:t>
            </a:r>
            <a:r>
              <a:rPr dirty="0" sz="1300" spc="-10" b="1">
                <a:latin typeface="Courier New"/>
                <a:cs typeface="Courier New"/>
              </a:rPr>
              <a:t>SET</a:t>
            </a:r>
            <a:r>
              <a:rPr dirty="0" sz="1300" spc="-5" b="1">
                <a:latin typeface="Courier New"/>
                <a:cs typeface="Courier New"/>
              </a:rPr>
              <a:t> </a:t>
            </a:r>
            <a:r>
              <a:rPr dirty="0" sz="1300" spc="-20" b="1">
                <a:latin typeface="Courier New"/>
                <a:cs typeface="Courier New"/>
              </a:rPr>
              <a:t>plsql_compiler_flags='NATIVE';</a:t>
            </a:r>
            <a:endParaRPr sz="1300">
              <a:latin typeface="Courier New"/>
              <a:cs typeface="Courier New"/>
            </a:endParaRPr>
          </a:p>
        </p:txBody>
      </p:sp>
      <p:sp>
        <p:nvSpPr>
          <p:cNvPr id="11" name="object 11"/>
          <p:cNvSpPr txBox="1"/>
          <p:nvPr/>
        </p:nvSpPr>
        <p:spPr>
          <a:xfrm>
            <a:off x="1325880" y="2880360"/>
            <a:ext cx="5121910" cy="272415"/>
          </a:xfrm>
          <a:prstGeom prst="rect">
            <a:avLst/>
          </a:prstGeom>
          <a:solidFill>
            <a:srgbClr val="CCCCCC"/>
          </a:solidFill>
          <a:ln w="20574">
            <a:solidFill>
              <a:srgbClr val="000000"/>
            </a:solidFill>
          </a:ln>
        </p:spPr>
        <p:txBody>
          <a:bodyPr wrap="square" lIns="0" tIns="21590" rIns="0" bIns="0" rtlCol="0" vert="horz">
            <a:spAutoFit/>
          </a:bodyPr>
          <a:lstStyle/>
          <a:p>
            <a:pPr marL="42545">
              <a:lnSpc>
                <a:spcPct val="100000"/>
              </a:lnSpc>
              <a:spcBef>
                <a:spcPts val="170"/>
              </a:spcBef>
            </a:pPr>
            <a:r>
              <a:rPr dirty="0" sz="1300" spc="-15" b="1">
                <a:latin typeface="Courier New"/>
                <a:cs typeface="Courier New"/>
              </a:rPr>
              <a:t>ALTER SESSION SET</a:t>
            </a:r>
            <a:r>
              <a:rPr dirty="0" sz="1300" spc="-10" b="1">
                <a:latin typeface="Courier New"/>
                <a:cs typeface="Courier New"/>
              </a:rPr>
              <a:t> </a:t>
            </a:r>
            <a:r>
              <a:rPr dirty="0" sz="1300" spc="-20" b="1">
                <a:latin typeface="Courier New"/>
                <a:cs typeface="Courier New"/>
              </a:rPr>
              <a:t>plsql_compiler_flags='NATIVE';</a:t>
            </a:r>
            <a:endParaRPr sz="1300">
              <a:latin typeface="Courier New"/>
              <a:cs typeface="Courier New"/>
            </a:endParaRPr>
          </a:p>
        </p:txBody>
      </p:sp>
      <p:sp>
        <p:nvSpPr>
          <p:cNvPr id="12" name="object 12"/>
          <p:cNvSpPr txBox="1"/>
          <p:nvPr/>
        </p:nvSpPr>
        <p:spPr>
          <a:xfrm>
            <a:off x="1335786" y="3680459"/>
            <a:ext cx="5105400" cy="502920"/>
          </a:xfrm>
          <a:prstGeom prst="rect">
            <a:avLst/>
          </a:prstGeom>
          <a:solidFill>
            <a:srgbClr val="CCCCCC"/>
          </a:solidFill>
          <a:ln w="20574">
            <a:solidFill>
              <a:srgbClr val="000000"/>
            </a:solidFill>
          </a:ln>
        </p:spPr>
        <p:txBody>
          <a:bodyPr wrap="square" lIns="0" tIns="21590" rIns="0" bIns="0" rtlCol="0" vert="horz">
            <a:spAutoFit/>
          </a:bodyPr>
          <a:lstStyle/>
          <a:p>
            <a:pPr marL="43180">
              <a:lnSpc>
                <a:spcPts val="1555"/>
              </a:lnSpc>
              <a:spcBef>
                <a:spcPts val="170"/>
              </a:spcBef>
            </a:pPr>
            <a:r>
              <a:rPr dirty="0" sz="1300" spc="-15" b="1">
                <a:latin typeface="Courier New"/>
                <a:cs typeface="Courier New"/>
              </a:rPr>
              <a:t>ALTER</a:t>
            </a:r>
            <a:r>
              <a:rPr dirty="0" sz="1300" spc="-25" b="1">
                <a:latin typeface="Courier New"/>
                <a:cs typeface="Courier New"/>
              </a:rPr>
              <a:t> </a:t>
            </a:r>
            <a:r>
              <a:rPr dirty="0" sz="1300" spc="-15" b="1">
                <a:latin typeface="Courier New"/>
                <a:cs typeface="Courier New"/>
              </a:rPr>
              <a:t>SYSTEM</a:t>
            </a:r>
            <a:endParaRPr sz="1300">
              <a:latin typeface="Courier New"/>
              <a:cs typeface="Courier New"/>
            </a:endParaRPr>
          </a:p>
          <a:p>
            <a:pPr marL="824230">
              <a:lnSpc>
                <a:spcPts val="1555"/>
              </a:lnSpc>
            </a:pPr>
            <a:r>
              <a:rPr dirty="0" sz="1300" spc="-15" b="1">
                <a:latin typeface="Courier New"/>
                <a:cs typeface="Courier New"/>
              </a:rPr>
              <a:t>SET </a:t>
            </a:r>
            <a:r>
              <a:rPr dirty="0" sz="1300" spc="-20" b="1">
                <a:latin typeface="Courier New"/>
                <a:cs typeface="Courier New"/>
              </a:rPr>
              <a:t>plsql_compiler_flags='INTERPRETED';</a:t>
            </a:r>
            <a:endParaRPr sz="1300">
              <a:latin typeface="Courier New"/>
              <a:cs typeface="Courier New"/>
            </a:endParaRPr>
          </a:p>
        </p:txBody>
      </p:sp>
      <p:sp>
        <p:nvSpPr>
          <p:cNvPr id="13" name="object 13"/>
          <p:cNvSpPr txBox="1"/>
          <p:nvPr/>
        </p:nvSpPr>
        <p:spPr>
          <a:xfrm>
            <a:off x="1325880" y="4463796"/>
            <a:ext cx="5121910" cy="490220"/>
          </a:xfrm>
          <a:prstGeom prst="rect">
            <a:avLst/>
          </a:prstGeom>
          <a:solidFill>
            <a:srgbClr val="CCCCCC"/>
          </a:solidFill>
          <a:ln w="20574">
            <a:solidFill>
              <a:srgbClr val="000000"/>
            </a:solidFill>
          </a:ln>
        </p:spPr>
        <p:txBody>
          <a:bodyPr wrap="square" lIns="0" tIns="21590" rIns="0" bIns="0" rtlCol="0" vert="horz">
            <a:spAutoFit/>
          </a:bodyPr>
          <a:lstStyle/>
          <a:p>
            <a:pPr algn="ctr" marR="3759200">
              <a:lnSpc>
                <a:spcPts val="1555"/>
              </a:lnSpc>
              <a:spcBef>
                <a:spcPts val="170"/>
              </a:spcBef>
            </a:pPr>
            <a:r>
              <a:rPr dirty="0" sz="1300" spc="-15" b="1">
                <a:latin typeface="Courier New"/>
                <a:cs typeface="Courier New"/>
              </a:rPr>
              <a:t>ALTER</a:t>
            </a:r>
            <a:r>
              <a:rPr dirty="0" sz="1300" spc="-70" b="1">
                <a:latin typeface="Courier New"/>
                <a:cs typeface="Courier New"/>
              </a:rPr>
              <a:t> </a:t>
            </a:r>
            <a:r>
              <a:rPr dirty="0" sz="1300" spc="-20" b="1">
                <a:latin typeface="Courier New"/>
                <a:cs typeface="Courier New"/>
              </a:rPr>
              <a:t>SESSION</a:t>
            </a:r>
            <a:endParaRPr sz="1300">
              <a:latin typeface="Courier New"/>
              <a:cs typeface="Courier New"/>
            </a:endParaRPr>
          </a:p>
          <a:p>
            <a:pPr algn="ctr" marL="334010">
              <a:lnSpc>
                <a:spcPts val="1555"/>
              </a:lnSpc>
            </a:pPr>
            <a:r>
              <a:rPr dirty="0" sz="1300" spc="-10" b="1">
                <a:latin typeface="Courier New"/>
                <a:cs typeface="Courier New"/>
              </a:rPr>
              <a:t>SET</a:t>
            </a:r>
            <a:r>
              <a:rPr dirty="0" sz="1300" spc="-15" b="1">
                <a:latin typeface="Courier New"/>
                <a:cs typeface="Courier New"/>
              </a:rPr>
              <a:t> plsql_compiler_flags='INTERPRETED';</a:t>
            </a:r>
            <a:endParaRPr sz="1300">
              <a:latin typeface="Courier New"/>
              <a:cs typeface="Courier New"/>
            </a:endParaRPr>
          </a:p>
        </p:txBody>
      </p:sp>
      <p:sp>
        <p:nvSpPr>
          <p:cNvPr id="14" name="object 14"/>
          <p:cNvSpPr txBox="1"/>
          <p:nvPr/>
        </p:nvSpPr>
        <p:spPr>
          <a:xfrm>
            <a:off x="743204" y="5619272"/>
            <a:ext cx="6256655" cy="299910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Switching Between Native </a:t>
            </a:r>
            <a:r>
              <a:rPr dirty="0" sz="1300" spc="10" b="1">
                <a:latin typeface="Arial"/>
                <a:cs typeface="Arial"/>
              </a:rPr>
              <a:t>and </a:t>
            </a:r>
            <a:r>
              <a:rPr dirty="0" sz="1300" spc="5" b="1">
                <a:latin typeface="Arial"/>
                <a:cs typeface="Arial"/>
              </a:rPr>
              <a:t>Interpreted Compilation</a:t>
            </a:r>
            <a:endParaRPr sz="1300">
              <a:latin typeface="Arial"/>
              <a:cs typeface="Arial"/>
            </a:endParaRPr>
          </a:p>
          <a:p>
            <a:pPr marL="138430" marR="5080">
              <a:lnSpc>
                <a:spcPct val="101400"/>
              </a:lnSpc>
              <a:spcBef>
                <a:spcPts val="290"/>
              </a:spcBef>
            </a:pPr>
            <a:r>
              <a:rPr dirty="0" sz="1300" spc="10">
                <a:latin typeface="Times New Roman"/>
                <a:cs typeface="Times New Roman"/>
              </a:rPr>
              <a:t>The </a:t>
            </a:r>
            <a:r>
              <a:rPr dirty="0" sz="1300" spc="15">
                <a:latin typeface="Courier New"/>
                <a:cs typeface="Courier New"/>
              </a:rPr>
              <a:t>PLSQL_COMPILER_FLAGS</a:t>
            </a:r>
            <a:r>
              <a:rPr dirty="0" sz="1300" spc="-420">
                <a:latin typeface="Courier New"/>
                <a:cs typeface="Courier New"/>
              </a:rPr>
              <a:t> </a:t>
            </a:r>
            <a:r>
              <a:rPr dirty="0" sz="1300" spc="10">
                <a:latin typeface="Times New Roman"/>
                <a:cs typeface="Times New Roman"/>
              </a:rPr>
              <a:t>parameter </a:t>
            </a:r>
            <a:r>
              <a:rPr dirty="0" sz="1300" spc="5">
                <a:latin typeface="Times New Roman"/>
                <a:cs typeface="Times New Roman"/>
              </a:rPr>
              <a:t>determines whether </a:t>
            </a:r>
            <a:r>
              <a:rPr dirty="0" sz="1300" spc="10">
                <a:latin typeface="Times New Roman"/>
                <a:cs typeface="Times New Roman"/>
              </a:rPr>
              <a:t>PL/SQL code </a:t>
            </a:r>
            <a:r>
              <a:rPr dirty="0" sz="1300" spc="5">
                <a:latin typeface="Times New Roman"/>
                <a:cs typeface="Times New Roman"/>
              </a:rPr>
              <a:t>is natively  compiled or interpreted, and determines whether debug information is included. </a:t>
            </a:r>
            <a:r>
              <a:rPr dirty="0" sz="1300" spc="10">
                <a:latin typeface="Times New Roman"/>
                <a:cs typeface="Times New Roman"/>
              </a:rPr>
              <a:t>The  </a:t>
            </a:r>
            <a:r>
              <a:rPr dirty="0" sz="1300" spc="5">
                <a:latin typeface="Times New Roman"/>
                <a:cs typeface="Times New Roman"/>
              </a:rPr>
              <a:t>default setting is </a:t>
            </a:r>
            <a:r>
              <a:rPr dirty="0" sz="1300" spc="15">
                <a:latin typeface="Courier New"/>
                <a:cs typeface="Courier New"/>
              </a:rPr>
              <a:t>INTERPRETED,NON_DEBUG</a:t>
            </a:r>
            <a:r>
              <a:rPr dirty="0" sz="1300" spc="15">
                <a:latin typeface="Times New Roman"/>
                <a:cs typeface="Times New Roman"/>
              </a:rPr>
              <a:t>. </a:t>
            </a:r>
            <a:r>
              <a:rPr dirty="0" sz="1300" spc="10">
                <a:latin typeface="Times New Roman"/>
                <a:cs typeface="Times New Roman"/>
              </a:rPr>
              <a:t>To </a:t>
            </a:r>
            <a:r>
              <a:rPr dirty="0" sz="1300" spc="5">
                <a:latin typeface="Times New Roman"/>
                <a:cs typeface="Times New Roman"/>
              </a:rPr>
              <a:t>enable </a:t>
            </a:r>
            <a:r>
              <a:rPr dirty="0" sz="1300" spc="10">
                <a:latin typeface="Times New Roman"/>
                <a:cs typeface="Times New Roman"/>
              </a:rPr>
              <a:t>PL/SQL </a:t>
            </a:r>
            <a:r>
              <a:rPr dirty="0" sz="1300" spc="5">
                <a:latin typeface="Times New Roman"/>
                <a:cs typeface="Times New Roman"/>
              </a:rPr>
              <a:t>native compilation,  </a:t>
            </a:r>
            <a:r>
              <a:rPr dirty="0" sz="1300" spc="10">
                <a:latin typeface="Times New Roman"/>
                <a:cs typeface="Times New Roman"/>
              </a:rPr>
              <a:t>you </a:t>
            </a:r>
            <a:r>
              <a:rPr dirty="0" sz="1300" spc="5">
                <a:latin typeface="Times New Roman"/>
                <a:cs typeface="Times New Roman"/>
              </a:rPr>
              <a:t>must set the value of </a:t>
            </a:r>
            <a:r>
              <a:rPr dirty="0" sz="1300" spc="15">
                <a:latin typeface="Courier New"/>
                <a:cs typeface="Courier New"/>
              </a:rPr>
              <a:t>PLSQL_COMPILER_FLAGS</a:t>
            </a:r>
            <a:r>
              <a:rPr dirty="0" sz="1300" spc="-440">
                <a:latin typeface="Courier New"/>
                <a:cs typeface="Courier New"/>
              </a:rPr>
              <a:t> </a:t>
            </a:r>
            <a:r>
              <a:rPr dirty="0" sz="1300" spc="5">
                <a:latin typeface="Times New Roman"/>
                <a:cs typeface="Times New Roman"/>
              </a:rPr>
              <a:t>to </a:t>
            </a:r>
            <a:r>
              <a:rPr dirty="0" sz="1300" spc="10">
                <a:latin typeface="Courier New"/>
                <a:cs typeface="Courier New"/>
              </a:rPr>
              <a:t>NATIVE</a:t>
            </a:r>
            <a:r>
              <a:rPr dirty="0" sz="1300" spc="10">
                <a:latin typeface="Times New Roman"/>
                <a:cs typeface="Times New Roman"/>
              </a:rPr>
              <a:t>.</a:t>
            </a:r>
            <a:endParaRPr sz="1300">
              <a:latin typeface="Times New Roman"/>
              <a:cs typeface="Times New Roman"/>
            </a:endParaRPr>
          </a:p>
          <a:p>
            <a:pPr marL="138430">
              <a:lnSpc>
                <a:spcPct val="100000"/>
              </a:lnSpc>
              <a:spcBef>
                <a:spcPts val="420"/>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compile the whole database as </a:t>
            </a:r>
            <a:r>
              <a:rPr dirty="0" sz="1300" spc="10">
                <a:latin typeface="Courier New"/>
                <a:cs typeface="Courier New"/>
              </a:rPr>
              <a:t>NATIVE</a:t>
            </a:r>
            <a:r>
              <a:rPr dirty="0" sz="1300" spc="10">
                <a:latin typeface="Times New Roman"/>
                <a:cs typeface="Times New Roman"/>
              </a:rPr>
              <a:t>, </a:t>
            </a:r>
            <a:r>
              <a:rPr dirty="0" sz="1300" spc="5">
                <a:latin typeface="Times New Roman"/>
                <a:cs typeface="Times New Roman"/>
              </a:rPr>
              <a:t>then Oracle </a:t>
            </a:r>
            <a:r>
              <a:rPr dirty="0" sz="1300" spc="10">
                <a:latin typeface="Times New Roman"/>
                <a:cs typeface="Times New Roman"/>
              </a:rPr>
              <a:t>recommends </a:t>
            </a:r>
            <a:r>
              <a:rPr dirty="0" sz="1300" spc="5">
                <a:latin typeface="Times New Roman"/>
                <a:cs typeface="Times New Roman"/>
              </a:rPr>
              <a:t>that </a:t>
            </a:r>
            <a:r>
              <a:rPr dirty="0" sz="1300" spc="10">
                <a:latin typeface="Times New Roman"/>
                <a:cs typeface="Times New Roman"/>
              </a:rPr>
              <a:t>you</a:t>
            </a:r>
            <a:r>
              <a:rPr dirty="0" sz="1300" spc="40">
                <a:latin typeface="Times New Roman"/>
                <a:cs typeface="Times New Roman"/>
              </a:rPr>
              <a:t> </a:t>
            </a:r>
            <a:r>
              <a:rPr dirty="0" sz="1300" spc="5">
                <a:latin typeface="Times New Roman"/>
                <a:cs typeface="Times New Roman"/>
              </a:rPr>
              <a:t>set</a:t>
            </a:r>
            <a:endParaRPr sz="1300">
              <a:latin typeface="Times New Roman"/>
              <a:cs typeface="Times New Roman"/>
            </a:endParaRPr>
          </a:p>
          <a:p>
            <a:pPr marL="138430">
              <a:lnSpc>
                <a:spcPct val="100000"/>
              </a:lnSpc>
              <a:spcBef>
                <a:spcPts val="20"/>
              </a:spcBef>
            </a:pPr>
            <a:r>
              <a:rPr dirty="0" sz="1300" spc="15">
                <a:latin typeface="Courier New"/>
                <a:cs typeface="Courier New"/>
              </a:rPr>
              <a:t>PLSQL_COMPILER_FLAGS</a:t>
            </a:r>
            <a:r>
              <a:rPr dirty="0" sz="1300" spc="-440">
                <a:latin typeface="Courier New"/>
                <a:cs typeface="Courier New"/>
              </a:rPr>
              <a:t> </a:t>
            </a:r>
            <a:r>
              <a:rPr dirty="0" sz="1300" spc="5">
                <a:latin typeface="Times New Roman"/>
                <a:cs typeface="Times New Roman"/>
              </a:rPr>
              <a:t>at the system level.</a:t>
            </a:r>
            <a:endParaRPr sz="1300">
              <a:latin typeface="Times New Roman"/>
              <a:cs typeface="Times New Roman"/>
            </a:endParaRPr>
          </a:p>
          <a:p>
            <a:pPr marL="138430" marR="650875">
              <a:lnSpc>
                <a:spcPct val="101499"/>
              </a:lnSpc>
              <a:spcBef>
                <a:spcPts val="475"/>
              </a:spcBef>
            </a:pPr>
            <a:r>
              <a:rPr dirty="0" sz="1300" spc="10">
                <a:latin typeface="Times New Roman"/>
                <a:cs typeface="Times New Roman"/>
              </a:rPr>
              <a:t>To </a:t>
            </a:r>
            <a:r>
              <a:rPr dirty="0" sz="1300" spc="5">
                <a:latin typeface="Times New Roman"/>
                <a:cs typeface="Times New Roman"/>
              </a:rPr>
              <a:t>set </a:t>
            </a:r>
            <a:r>
              <a:rPr dirty="0" sz="1300" spc="10">
                <a:latin typeface="Times New Roman"/>
                <a:cs typeface="Times New Roman"/>
              </a:rPr>
              <a:t>compilation </a:t>
            </a:r>
            <a:r>
              <a:rPr dirty="0" sz="1300" spc="5">
                <a:latin typeface="Times New Roman"/>
                <a:cs typeface="Times New Roman"/>
              </a:rPr>
              <a:t>type at the </a:t>
            </a:r>
            <a:r>
              <a:rPr dirty="0" sz="1300" spc="10">
                <a:latin typeface="Times New Roman"/>
                <a:cs typeface="Times New Roman"/>
              </a:rPr>
              <a:t>system </a:t>
            </a:r>
            <a:r>
              <a:rPr dirty="0" sz="1300" spc="5">
                <a:latin typeface="Times New Roman"/>
                <a:cs typeface="Times New Roman"/>
              </a:rPr>
              <a:t>level (usually done </a:t>
            </a:r>
            <a:r>
              <a:rPr dirty="0" sz="1300" spc="10">
                <a:latin typeface="Times New Roman"/>
                <a:cs typeface="Times New Roman"/>
              </a:rPr>
              <a:t>by </a:t>
            </a:r>
            <a:r>
              <a:rPr dirty="0" sz="1300" spc="5">
                <a:latin typeface="Times New Roman"/>
                <a:cs typeface="Times New Roman"/>
              </a:rPr>
              <a:t>a </a:t>
            </a:r>
            <a:r>
              <a:rPr dirty="0" sz="1300" spc="10">
                <a:latin typeface="Times New Roman"/>
                <a:cs typeface="Times New Roman"/>
              </a:rPr>
              <a:t>DBA), </a:t>
            </a:r>
            <a:r>
              <a:rPr dirty="0" sz="1300" spc="5">
                <a:latin typeface="Times New Roman"/>
                <a:cs typeface="Times New Roman"/>
              </a:rPr>
              <a:t>execute the  following</a:t>
            </a:r>
            <a:r>
              <a:rPr dirty="0" sz="1300">
                <a:latin typeface="Times New Roman"/>
                <a:cs typeface="Times New Roman"/>
              </a:rPr>
              <a:t> </a:t>
            </a:r>
            <a:r>
              <a:rPr dirty="0" sz="1300" spc="5">
                <a:latin typeface="Times New Roman"/>
                <a:cs typeface="Times New Roman"/>
              </a:rPr>
              <a:t>statements:</a:t>
            </a:r>
            <a:endParaRPr sz="1300">
              <a:latin typeface="Times New Roman"/>
              <a:cs typeface="Times New Roman"/>
            </a:endParaRPr>
          </a:p>
          <a:p>
            <a:pPr marL="1017905">
              <a:lnSpc>
                <a:spcPts val="1375"/>
              </a:lnSpc>
            </a:pPr>
            <a:r>
              <a:rPr dirty="0" sz="1200" spc="5" b="1">
                <a:latin typeface="Courier New"/>
                <a:cs typeface="Courier New"/>
              </a:rPr>
              <a:t>ALTER SYSTEM </a:t>
            </a:r>
            <a:r>
              <a:rPr dirty="0" sz="1200" spc="5">
                <a:latin typeface="Courier New"/>
                <a:cs typeface="Courier New"/>
              </a:rPr>
              <a:t>SET plsql_compiler_flags='NATIVE'</a:t>
            </a:r>
            <a:endParaRPr sz="1200">
              <a:latin typeface="Courier New"/>
              <a:cs typeface="Courier New"/>
            </a:endParaRPr>
          </a:p>
          <a:p>
            <a:pPr marL="1018540">
              <a:lnSpc>
                <a:spcPct val="100000"/>
              </a:lnSpc>
              <a:spcBef>
                <a:spcPts val="15"/>
              </a:spcBef>
            </a:pPr>
            <a:r>
              <a:rPr dirty="0" sz="1200" spc="5" b="1">
                <a:latin typeface="Courier New"/>
                <a:cs typeface="Courier New"/>
              </a:rPr>
              <a:t>ALTER SYSTEM </a:t>
            </a:r>
            <a:r>
              <a:rPr dirty="0" sz="1200" spc="5">
                <a:latin typeface="Courier New"/>
                <a:cs typeface="Courier New"/>
              </a:rPr>
              <a:t>SET plsql_compiler_flags='INTERPRETED'</a:t>
            </a:r>
            <a:endParaRPr sz="1200">
              <a:latin typeface="Courier New"/>
              <a:cs typeface="Courier New"/>
            </a:endParaRPr>
          </a:p>
          <a:p>
            <a:pPr marL="1017905" marR="400685" indent="-880110">
              <a:lnSpc>
                <a:spcPct val="98300"/>
              </a:lnSpc>
              <a:spcBef>
                <a:spcPts val="535"/>
              </a:spcBef>
            </a:pPr>
            <a:r>
              <a:rPr dirty="0" sz="1300" spc="10">
                <a:latin typeface="Times New Roman"/>
                <a:cs typeface="Times New Roman"/>
              </a:rPr>
              <a:t>To </a:t>
            </a:r>
            <a:r>
              <a:rPr dirty="0" sz="1300" spc="5">
                <a:latin typeface="Times New Roman"/>
                <a:cs typeface="Times New Roman"/>
              </a:rPr>
              <a:t>set </a:t>
            </a:r>
            <a:r>
              <a:rPr dirty="0" sz="1300" spc="10">
                <a:latin typeface="Times New Roman"/>
                <a:cs typeface="Times New Roman"/>
              </a:rPr>
              <a:t>compilation </a:t>
            </a:r>
            <a:r>
              <a:rPr dirty="0" sz="1300" spc="5">
                <a:latin typeface="Times New Roman"/>
                <a:cs typeface="Times New Roman"/>
              </a:rPr>
              <a:t>type at the session level, execute one of </a:t>
            </a:r>
            <a:r>
              <a:rPr dirty="0" sz="1300">
                <a:latin typeface="Times New Roman"/>
                <a:cs typeface="Times New Roman"/>
              </a:rPr>
              <a:t>the </a:t>
            </a:r>
            <a:r>
              <a:rPr dirty="0" sz="1300" spc="5">
                <a:latin typeface="Times New Roman"/>
                <a:cs typeface="Times New Roman"/>
              </a:rPr>
              <a:t>following statements:  </a:t>
            </a:r>
            <a:r>
              <a:rPr dirty="0" sz="1200" spc="5" b="1">
                <a:latin typeface="Courier New"/>
                <a:cs typeface="Courier New"/>
              </a:rPr>
              <a:t>ALTER SESSION </a:t>
            </a:r>
            <a:r>
              <a:rPr dirty="0" sz="1200" spc="5">
                <a:latin typeface="Courier New"/>
                <a:cs typeface="Courier New"/>
              </a:rPr>
              <a:t>SET plsql_compiler_flags='NATIVE'  </a:t>
            </a:r>
            <a:r>
              <a:rPr dirty="0" sz="1200" spc="5" b="1">
                <a:latin typeface="Courier New"/>
                <a:cs typeface="Courier New"/>
              </a:rPr>
              <a:t>ALTER SESSION </a:t>
            </a:r>
            <a:r>
              <a:rPr dirty="0" sz="1200" spc="5">
                <a:latin typeface="Courier New"/>
                <a:cs typeface="Courier New"/>
              </a:rPr>
              <a:t>SET</a:t>
            </a:r>
            <a:r>
              <a:rPr dirty="0" sz="1200" spc="25">
                <a:latin typeface="Courier New"/>
                <a:cs typeface="Courier New"/>
              </a:rPr>
              <a:t> </a:t>
            </a:r>
            <a:r>
              <a:rPr dirty="0" sz="1200" spc="5">
                <a:latin typeface="Courier New"/>
                <a:cs typeface="Courier New"/>
              </a:rPr>
              <a:t>plsql_compiler_flags='INTERPRETED'</a:t>
            </a:r>
            <a:endParaRPr sz="1200">
              <a:latin typeface="Courier New"/>
              <a:cs typeface="Courier New"/>
            </a:endParaRPr>
          </a:p>
        </p:txBody>
      </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556508" y="9404857"/>
            <a:ext cx="201930"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vi</a:t>
            </a:r>
            <a:r>
              <a:rPr dirty="0" sz="1000" b="1">
                <a:latin typeface="Arial"/>
                <a:cs typeface="Arial"/>
              </a:rPr>
              <a:t>ii</a:t>
            </a:r>
            <a:endParaRPr sz="1000">
              <a:latin typeface="Arial"/>
              <a:cs typeface="Arial"/>
            </a:endParaRPr>
          </a:p>
        </p:txBody>
      </p:sp>
      <p:sp>
        <p:nvSpPr>
          <p:cNvPr id="3" name="object 3"/>
          <p:cNvSpPr txBox="1"/>
          <p:nvPr/>
        </p:nvSpPr>
        <p:spPr>
          <a:xfrm>
            <a:off x="901747" y="850349"/>
            <a:ext cx="4599305" cy="5125085"/>
          </a:xfrm>
          <a:prstGeom prst="rect">
            <a:avLst/>
          </a:prstGeom>
        </p:spPr>
        <p:txBody>
          <a:bodyPr wrap="square" lIns="0" tIns="12700" rIns="0" bIns="0" rtlCol="0" vert="horz">
            <a:spAutoFit/>
          </a:bodyPr>
          <a:lstStyle/>
          <a:p>
            <a:pPr marL="240665" marR="2145665">
              <a:lnSpc>
                <a:spcPct val="127099"/>
              </a:lnSpc>
              <a:spcBef>
                <a:spcPts val="100"/>
              </a:spcBef>
            </a:pPr>
            <a:r>
              <a:rPr dirty="0" sz="1100" spc="-5">
                <a:latin typeface="Arial"/>
                <a:cs typeface="Arial"/>
              </a:rPr>
              <a:t>Using the </a:t>
            </a:r>
            <a:r>
              <a:rPr dirty="0" sz="1100" spc="-5">
                <a:latin typeface="Courier New"/>
                <a:cs typeface="Courier New"/>
              </a:rPr>
              <a:t>NOCOPY </a:t>
            </a:r>
            <a:r>
              <a:rPr dirty="0" sz="1100" spc="-5">
                <a:latin typeface="Arial"/>
                <a:cs typeface="Arial"/>
              </a:rPr>
              <a:t>Hint 7-21  Effects of the </a:t>
            </a:r>
            <a:r>
              <a:rPr dirty="0" sz="1100" spc="-5">
                <a:latin typeface="Courier New"/>
                <a:cs typeface="Courier New"/>
              </a:rPr>
              <a:t>NOCOPY </a:t>
            </a:r>
            <a:r>
              <a:rPr dirty="0" sz="1100" spc="-5">
                <a:latin typeface="Arial"/>
                <a:cs typeface="Arial"/>
              </a:rPr>
              <a:t>Hint 7-22  </a:t>
            </a:r>
            <a:r>
              <a:rPr dirty="0" sz="1100" spc="-5">
                <a:latin typeface="Courier New"/>
                <a:cs typeface="Courier New"/>
              </a:rPr>
              <a:t>NOCOPY </a:t>
            </a:r>
            <a:r>
              <a:rPr dirty="0" sz="1100" spc="-5">
                <a:latin typeface="Arial"/>
                <a:cs typeface="Arial"/>
              </a:rPr>
              <a:t>Hint Can Be Ignored</a:t>
            </a:r>
            <a:r>
              <a:rPr dirty="0" sz="1100" spc="275">
                <a:latin typeface="Arial"/>
                <a:cs typeface="Arial"/>
              </a:rPr>
              <a:t> </a:t>
            </a:r>
            <a:r>
              <a:rPr dirty="0" sz="1100" spc="-5">
                <a:latin typeface="Arial"/>
                <a:cs typeface="Arial"/>
              </a:rPr>
              <a:t>7-23  </a:t>
            </a:r>
            <a:r>
              <a:rPr dirty="0" sz="1100" spc="-5">
                <a:latin typeface="Courier New"/>
                <a:cs typeface="Courier New"/>
              </a:rPr>
              <a:t>PARALLEL_ENABLE </a:t>
            </a:r>
            <a:r>
              <a:rPr dirty="0" sz="1100" spc="-5">
                <a:latin typeface="Arial"/>
                <a:cs typeface="Arial"/>
              </a:rPr>
              <a:t>Hint</a:t>
            </a:r>
            <a:r>
              <a:rPr dirty="0" sz="1100" spc="254">
                <a:latin typeface="Arial"/>
                <a:cs typeface="Arial"/>
              </a:rPr>
              <a:t> </a:t>
            </a:r>
            <a:r>
              <a:rPr dirty="0" sz="1100" spc="-5">
                <a:latin typeface="Arial"/>
                <a:cs typeface="Arial"/>
              </a:rPr>
              <a:t>7-24</a:t>
            </a:r>
            <a:endParaRPr sz="1100">
              <a:latin typeface="Arial"/>
              <a:cs typeface="Arial"/>
            </a:endParaRPr>
          </a:p>
          <a:p>
            <a:pPr marL="240665">
              <a:lnSpc>
                <a:spcPct val="100000"/>
              </a:lnSpc>
              <a:spcBef>
                <a:spcPts val="325"/>
              </a:spcBef>
            </a:pPr>
            <a:r>
              <a:rPr dirty="0" sz="1100" spc="-5">
                <a:latin typeface="Arial"/>
                <a:cs typeface="Arial"/>
              </a:rPr>
              <a:t>Summary</a:t>
            </a:r>
            <a:r>
              <a:rPr dirty="0" sz="1100" spc="10">
                <a:latin typeface="Arial"/>
                <a:cs typeface="Arial"/>
              </a:rPr>
              <a:t> </a:t>
            </a:r>
            <a:r>
              <a:rPr dirty="0" sz="1100" spc="-5">
                <a:latin typeface="Arial"/>
                <a:cs typeface="Arial"/>
              </a:rPr>
              <a:t>7-25</a:t>
            </a:r>
            <a:endParaRPr sz="1100">
              <a:latin typeface="Arial"/>
              <a:cs typeface="Arial"/>
            </a:endParaRPr>
          </a:p>
          <a:p>
            <a:pPr marL="240665">
              <a:lnSpc>
                <a:spcPct val="100000"/>
              </a:lnSpc>
              <a:spcBef>
                <a:spcPts val="259"/>
              </a:spcBef>
            </a:pPr>
            <a:r>
              <a:rPr dirty="0" sz="1100" spc="-5">
                <a:latin typeface="Arial"/>
                <a:cs typeface="Arial"/>
              </a:rPr>
              <a:t>Practice 7: Overview</a:t>
            </a:r>
            <a:r>
              <a:rPr dirty="0" sz="1100" spc="5">
                <a:latin typeface="Arial"/>
                <a:cs typeface="Arial"/>
              </a:rPr>
              <a:t> </a:t>
            </a:r>
            <a:r>
              <a:rPr dirty="0" sz="1100" spc="-5">
                <a:latin typeface="Arial"/>
                <a:cs typeface="Arial"/>
              </a:rPr>
              <a:t>7-26</a:t>
            </a:r>
            <a:endParaRPr sz="1100">
              <a:latin typeface="Arial"/>
              <a:cs typeface="Arial"/>
            </a:endParaRPr>
          </a:p>
          <a:p>
            <a:pPr>
              <a:lnSpc>
                <a:spcPct val="100000"/>
              </a:lnSpc>
              <a:spcBef>
                <a:spcPts val="45"/>
              </a:spcBef>
            </a:pPr>
            <a:endParaRPr sz="1550">
              <a:latin typeface="Arial"/>
              <a:cs typeface="Arial"/>
            </a:endParaRPr>
          </a:p>
          <a:p>
            <a:pPr marL="12700">
              <a:lnSpc>
                <a:spcPct val="100000"/>
              </a:lnSpc>
              <a:tabLst>
                <a:tab pos="240665" algn="l"/>
              </a:tabLst>
            </a:pPr>
            <a:r>
              <a:rPr dirty="0" sz="1100" spc="-5" b="1">
                <a:latin typeface="Arial"/>
                <a:cs typeface="Arial"/>
              </a:rPr>
              <a:t>8	Managing Dependencies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8-2</a:t>
            </a:r>
            <a:endParaRPr sz="1100">
              <a:latin typeface="Arial"/>
              <a:cs typeface="Arial"/>
            </a:endParaRPr>
          </a:p>
          <a:p>
            <a:pPr marL="240665">
              <a:lnSpc>
                <a:spcPct val="100000"/>
              </a:lnSpc>
              <a:spcBef>
                <a:spcPts val="260"/>
              </a:spcBef>
            </a:pPr>
            <a:r>
              <a:rPr dirty="0" sz="1100" spc="-5">
                <a:latin typeface="Arial"/>
                <a:cs typeface="Arial"/>
              </a:rPr>
              <a:t>Understanding Dependencies</a:t>
            </a:r>
            <a:r>
              <a:rPr dirty="0" sz="1100" spc="15">
                <a:latin typeface="Arial"/>
                <a:cs typeface="Arial"/>
              </a:rPr>
              <a:t> </a:t>
            </a:r>
            <a:r>
              <a:rPr dirty="0" sz="1100" spc="-5">
                <a:latin typeface="Arial"/>
                <a:cs typeface="Arial"/>
              </a:rPr>
              <a:t>8-3</a:t>
            </a:r>
            <a:endParaRPr sz="1100">
              <a:latin typeface="Arial"/>
              <a:cs typeface="Arial"/>
            </a:endParaRPr>
          </a:p>
          <a:p>
            <a:pPr marL="240665">
              <a:lnSpc>
                <a:spcPct val="100000"/>
              </a:lnSpc>
              <a:spcBef>
                <a:spcPts val="260"/>
              </a:spcBef>
            </a:pPr>
            <a:r>
              <a:rPr dirty="0" sz="1100" spc="-5">
                <a:latin typeface="Arial"/>
                <a:cs typeface="Arial"/>
              </a:rPr>
              <a:t>Dependencies</a:t>
            </a:r>
            <a:r>
              <a:rPr dirty="0" sz="1100" spc="5">
                <a:latin typeface="Arial"/>
                <a:cs typeface="Arial"/>
              </a:rPr>
              <a:t> </a:t>
            </a:r>
            <a:r>
              <a:rPr dirty="0" sz="1100" spc="-5">
                <a:latin typeface="Arial"/>
                <a:cs typeface="Arial"/>
              </a:rPr>
              <a:t>8-4</a:t>
            </a:r>
            <a:endParaRPr sz="1100">
              <a:latin typeface="Arial"/>
              <a:cs typeface="Arial"/>
            </a:endParaRPr>
          </a:p>
          <a:p>
            <a:pPr marL="240665">
              <a:lnSpc>
                <a:spcPct val="100000"/>
              </a:lnSpc>
              <a:spcBef>
                <a:spcPts val="265"/>
              </a:spcBef>
            </a:pPr>
            <a:r>
              <a:rPr dirty="0" sz="1100" spc="-5">
                <a:latin typeface="Arial"/>
                <a:cs typeface="Arial"/>
              </a:rPr>
              <a:t>Local Dependencies</a:t>
            </a:r>
            <a:r>
              <a:rPr dirty="0" sz="1100" spc="10">
                <a:latin typeface="Arial"/>
                <a:cs typeface="Arial"/>
              </a:rPr>
              <a:t> </a:t>
            </a:r>
            <a:r>
              <a:rPr dirty="0" sz="1100" spc="-5">
                <a:latin typeface="Arial"/>
                <a:cs typeface="Arial"/>
              </a:rPr>
              <a:t>8-5</a:t>
            </a:r>
            <a:endParaRPr sz="1100">
              <a:latin typeface="Arial"/>
              <a:cs typeface="Arial"/>
            </a:endParaRPr>
          </a:p>
          <a:p>
            <a:pPr marL="240665">
              <a:lnSpc>
                <a:spcPct val="100000"/>
              </a:lnSpc>
              <a:spcBef>
                <a:spcPts val="254"/>
              </a:spcBef>
            </a:pPr>
            <a:r>
              <a:rPr dirty="0" sz="1100" spc="-5">
                <a:latin typeface="Arial"/>
                <a:cs typeface="Arial"/>
              </a:rPr>
              <a:t>A Scenario of Local Dependencies</a:t>
            </a:r>
            <a:r>
              <a:rPr dirty="0" sz="1100" spc="25">
                <a:latin typeface="Arial"/>
                <a:cs typeface="Arial"/>
              </a:rPr>
              <a:t> </a:t>
            </a:r>
            <a:r>
              <a:rPr dirty="0" sz="1100" spc="-5">
                <a:latin typeface="Arial"/>
                <a:cs typeface="Arial"/>
              </a:rPr>
              <a:t>8-7</a:t>
            </a:r>
            <a:endParaRPr sz="1100">
              <a:latin typeface="Arial"/>
              <a:cs typeface="Arial"/>
            </a:endParaRPr>
          </a:p>
          <a:p>
            <a:pPr marL="240665" marR="5080">
              <a:lnSpc>
                <a:spcPts val="1639"/>
              </a:lnSpc>
              <a:spcBef>
                <a:spcPts val="90"/>
              </a:spcBef>
            </a:pPr>
            <a:r>
              <a:rPr dirty="0" sz="1100" spc="-5">
                <a:latin typeface="Arial"/>
                <a:cs typeface="Arial"/>
              </a:rPr>
              <a:t>Displaying Direct Dependencies by Using </a:t>
            </a:r>
            <a:r>
              <a:rPr dirty="0" sz="1100" spc="-5">
                <a:latin typeface="Courier New"/>
                <a:cs typeface="Courier New"/>
              </a:rPr>
              <a:t>USER_DEPENDENCIES </a:t>
            </a:r>
            <a:r>
              <a:rPr dirty="0" sz="1100" spc="-5">
                <a:latin typeface="Arial"/>
                <a:cs typeface="Arial"/>
              </a:rPr>
              <a:t>8-8  Displaying Direct and Indirect Dependencies</a:t>
            </a:r>
            <a:r>
              <a:rPr dirty="0" sz="1100" spc="30">
                <a:latin typeface="Arial"/>
                <a:cs typeface="Arial"/>
              </a:rPr>
              <a:t> </a:t>
            </a:r>
            <a:r>
              <a:rPr dirty="0" sz="1100" spc="-5">
                <a:latin typeface="Arial"/>
                <a:cs typeface="Arial"/>
              </a:rPr>
              <a:t>8-9</a:t>
            </a:r>
            <a:endParaRPr sz="1100">
              <a:latin typeface="Arial"/>
              <a:cs typeface="Arial"/>
            </a:endParaRPr>
          </a:p>
          <a:p>
            <a:pPr marL="240665">
              <a:lnSpc>
                <a:spcPct val="100000"/>
              </a:lnSpc>
              <a:spcBef>
                <a:spcPts val="155"/>
              </a:spcBef>
            </a:pPr>
            <a:r>
              <a:rPr dirty="0" sz="1100" spc="-5">
                <a:latin typeface="Arial"/>
                <a:cs typeface="Arial"/>
              </a:rPr>
              <a:t>Displaying Dependencies</a:t>
            </a:r>
            <a:r>
              <a:rPr dirty="0" sz="1100" spc="15">
                <a:latin typeface="Arial"/>
                <a:cs typeface="Arial"/>
              </a:rPr>
              <a:t> </a:t>
            </a:r>
            <a:r>
              <a:rPr dirty="0" sz="1100" spc="-5">
                <a:latin typeface="Arial"/>
                <a:cs typeface="Arial"/>
              </a:rPr>
              <a:t>8-10</a:t>
            </a:r>
            <a:endParaRPr sz="1100">
              <a:latin typeface="Arial"/>
              <a:cs typeface="Arial"/>
            </a:endParaRPr>
          </a:p>
          <a:p>
            <a:pPr marL="240665">
              <a:lnSpc>
                <a:spcPct val="100000"/>
              </a:lnSpc>
              <a:spcBef>
                <a:spcPts val="254"/>
              </a:spcBef>
            </a:pPr>
            <a:r>
              <a:rPr dirty="0" sz="1100" spc="-5">
                <a:latin typeface="Arial"/>
                <a:cs typeface="Arial"/>
              </a:rPr>
              <a:t>Another Scenario of Local Dependencies</a:t>
            </a:r>
            <a:r>
              <a:rPr dirty="0" sz="1100" spc="35">
                <a:latin typeface="Arial"/>
                <a:cs typeface="Arial"/>
              </a:rPr>
              <a:t> </a:t>
            </a:r>
            <a:r>
              <a:rPr dirty="0" sz="1100" spc="-5">
                <a:latin typeface="Arial"/>
                <a:cs typeface="Arial"/>
              </a:rPr>
              <a:t>8-11</a:t>
            </a:r>
            <a:endParaRPr sz="1100">
              <a:latin typeface="Arial"/>
              <a:cs typeface="Arial"/>
            </a:endParaRPr>
          </a:p>
          <a:p>
            <a:pPr marL="240665" marR="1290955">
              <a:lnSpc>
                <a:spcPct val="119800"/>
              </a:lnSpc>
              <a:spcBef>
                <a:spcPts val="5"/>
              </a:spcBef>
            </a:pPr>
            <a:r>
              <a:rPr dirty="0" sz="1100" spc="-5">
                <a:latin typeface="Arial"/>
                <a:cs typeface="Arial"/>
              </a:rPr>
              <a:t>A Scenario of Local Naming Dependencies 8-12  Understanding Remote Dependencies 8-13  Concepts of Remote Dependencies</a:t>
            </a:r>
            <a:r>
              <a:rPr dirty="0" sz="1100" spc="25">
                <a:latin typeface="Arial"/>
                <a:cs typeface="Arial"/>
              </a:rPr>
              <a:t> </a:t>
            </a:r>
            <a:r>
              <a:rPr dirty="0" sz="1100" spc="-5">
                <a:latin typeface="Arial"/>
                <a:cs typeface="Arial"/>
              </a:rPr>
              <a:t>8-15</a:t>
            </a:r>
            <a:endParaRPr sz="1100">
              <a:latin typeface="Arial"/>
              <a:cs typeface="Arial"/>
            </a:endParaRPr>
          </a:p>
          <a:p>
            <a:pPr marL="240665">
              <a:lnSpc>
                <a:spcPct val="100000"/>
              </a:lnSpc>
              <a:spcBef>
                <a:spcPts val="300"/>
              </a:spcBef>
            </a:pPr>
            <a:r>
              <a:rPr dirty="0" sz="1100" spc="-5">
                <a:latin typeface="Courier New"/>
                <a:cs typeface="Courier New"/>
              </a:rPr>
              <a:t>REMOTE_DEPENDENCIES_MODE </a:t>
            </a:r>
            <a:r>
              <a:rPr dirty="0" sz="1100" spc="-5">
                <a:latin typeface="Arial"/>
                <a:cs typeface="Arial"/>
              </a:rPr>
              <a:t>Parameter</a:t>
            </a:r>
            <a:r>
              <a:rPr dirty="0" sz="1100" spc="265">
                <a:latin typeface="Arial"/>
                <a:cs typeface="Arial"/>
              </a:rPr>
              <a:t> </a:t>
            </a:r>
            <a:r>
              <a:rPr dirty="0" sz="1100" spc="-5">
                <a:latin typeface="Arial"/>
                <a:cs typeface="Arial"/>
              </a:rPr>
              <a:t>8-16</a:t>
            </a:r>
            <a:endParaRPr sz="1100">
              <a:latin typeface="Arial"/>
              <a:cs typeface="Arial"/>
            </a:endParaRPr>
          </a:p>
          <a:p>
            <a:pPr marL="240665" marR="1081405">
              <a:lnSpc>
                <a:spcPct val="119900"/>
              </a:lnSpc>
              <a:spcBef>
                <a:spcPts val="55"/>
              </a:spcBef>
            </a:pPr>
            <a:r>
              <a:rPr dirty="0" sz="1100" spc="-5">
                <a:latin typeface="Arial"/>
                <a:cs typeface="Arial"/>
              </a:rPr>
              <a:t>Remote Dependencies and Time Stamp Mode 8-17  Remote Procedure B Compiles at 8:00 a.m. 8-19  Local Procedure A Compiles at 9:00 a.m. 8-20  Execute Procedure A</a:t>
            </a:r>
            <a:r>
              <a:rPr dirty="0" sz="1100" spc="15">
                <a:latin typeface="Arial"/>
                <a:cs typeface="Arial"/>
              </a:rPr>
              <a:t> </a:t>
            </a:r>
            <a:r>
              <a:rPr dirty="0" sz="1100" spc="-5">
                <a:latin typeface="Arial"/>
                <a:cs typeface="Arial"/>
              </a:rPr>
              <a:t>8-21</a:t>
            </a:r>
            <a:endParaRPr sz="1100">
              <a:latin typeface="Arial"/>
              <a:cs typeface="Arial"/>
            </a:endParaRPr>
          </a:p>
        </p:txBody>
      </p:sp>
      <p:sp>
        <p:nvSpPr>
          <p:cNvPr id="4" name="object 4"/>
          <p:cNvSpPr txBox="1"/>
          <p:nvPr/>
        </p:nvSpPr>
        <p:spPr>
          <a:xfrm>
            <a:off x="1130300" y="5949052"/>
            <a:ext cx="2959100" cy="628650"/>
          </a:xfrm>
          <a:prstGeom prst="rect">
            <a:avLst/>
          </a:prstGeom>
        </p:spPr>
        <p:txBody>
          <a:bodyPr wrap="square" lIns="0" tIns="12700" rIns="0" bIns="0" rtlCol="0" vert="horz">
            <a:spAutoFit/>
          </a:bodyPr>
          <a:lstStyle/>
          <a:p>
            <a:pPr marL="12700" marR="5080">
              <a:lnSpc>
                <a:spcPct val="120000"/>
              </a:lnSpc>
              <a:spcBef>
                <a:spcPts val="100"/>
              </a:spcBef>
            </a:pPr>
            <a:r>
              <a:rPr dirty="0" sz="1100" spc="-5">
                <a:latin typeface="Arial"/>
                <a:cs typeface="Arial"/>
              </a:rPr>
              <a:t>Remote Procedure B Recompiled at 11:00 a.m.  Execute Procedure A</a:t>
            </a:r>
            <a:r>
              <a:rPr dirty="0" sz="1100" spc="15">
                <a:latin typeface="Arial"/>
                <a:cs typeface="Arial"/>
              </a:rPr>
              <a:t> </a:t>
            </a:r>
            <a:r>
              <a:rPr dirty="0" sz="1100" spc="-5">
                <a:latin typeface="Arial"/>
                <a:cs typeface="Arial"/>
              </a:rPr>
              <a:t>8-23</a:t>
            </a:r>
            <a:endParaRPr sz="1100">
              <a:latin typeface="Arial"/>
              <a:cs typeface="Arial"/>
            </a:endParaRPr>
          </a:p>
          <a:p>
            <a:pPr marL="12700">
              <a:lnSpc>
                <a:spcPct val="100000"/>
              </a:lnSpc>
              <a:spcBef>
                <a:spcPts val="254"/>
              </a:spcBef>
            </a:pPr>
            <a:r>
              <a:rPr dirty="0" sz="1100" spc="-5">
                <a:latin typeface="Arial"/>
                <a:cs typeface="Arial"/>
              </a:rPr>
              <a:t>Signature Mode</a:t>
            </a:r>
            <a:r>
              <a:rPr dirty="0" sz="1100" spc="10">
                <a:latin typeface="Arial"/>
                <a:cs typeface="Arial"/>
              </a:rPr>
              <a:t> </a:t>
            </a:r>
            <a:r>
              <a:rPr dirty="0" sz="1100" spc="-5">
                <a:latin typeface="Arial"/>
                <a:cs typeface="Arial"/>
              </a:rPr>
              <a:t>8-24</a:t>
            </a:r>
            <a:endParaRPr sz="1100">
              <a:latin typeface="Arial"/>
              <a:cs typeface="Arial"/>
            </a:endParaRPr>
          </a:p>
        </p:txBody>
      </p:sp>
      <p:sp>
        <p:nvSpPr>
          <p:cNvPr id="5" name="object 5"/>
          <p:cNvSpPr txBox="1"/>
          <p:nvPr/>
        </p:nvSpPr>
        <p:spPr>
          <a:xfrm>
            <a:off x="4180198" y="5982937"/>
            <a:ext cx="304800"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8-22</a:t>
            </a:r>
            <a:endParaRPr sz="1100">
              <a:latin typeface="Arial"/>
              <a:cs typeface="Arial"/>
            </a:endParaRPr>
          </a:p>
        </p:txBody>
      </p:sp>
      <p:sp>
        <p:nvSpPr>
          <p:cNvPr id="6" name="object 6"/>
          <p:cNvSpPr txBox="1"/>
          <p:nvPr/>
        </p:nvSpPr>
        <p:spPr>
          <a:xfrm>
            <a:off x="1130300" y="6552713"/>
            <a:ext cx="2299970" cy="1430655"/>
          </a:xfrm>
          <a:prstGeom prst="rect">
            <a:avLst/>
          </a:prstGeom>
        </p:spPr>
        <p:txBody>
          <a:bodyPr wrap="square" lIns="0" tIns="12700" rIns="0" bIns="0" rtlCol="0" vert="horz">
            <a:spAutoFit/>
          </a:bodyPr>
          <a:lstStyle/>
          <a:p>
            <a:pPr marL="12700" marR="5080">
              <a:lnSpc>
                <a:spcPct val="119500"/>
              </a:lnSpc>
              <a:spcBef>
                <a:spcPts val="100"/>
              </a:spcBef>
            </a:pPr>
            <a:r>
              <a:rPr dirty="0" sz="1100" spc="-5">
                <a:latin typeface="Arial"/>
                <a:cs typeface="Arial"/>
              </a:rPr>
              <a:t>Recompiling a PL/SQL Program Unit  Unsuccessful Recompilation</a:t>
            </a:r>
            <a:r>
              <a:rPr dirty="0" sz="1100" spc="15">
                <a:latin typeface="Arial"/>
                <a:cs typeface="Arial"/>
              </a:rPr>
              <a:t> </a:t>
            </a:r>
            <a:r>
              <a:rPr dirty="0" sz="1100" spc="-5">
                <a:latin typeface="Arial"/>
                <a:cs typeface="Arial"/>
              </a:rPr>
              <a:t>8-26</a:t>
            </a:r>
            <a:endParaRPr sz="1100">
              <a:latin typeface="Arial"/>
              <a:cs typeface="Arial"/>
            </a:endParaRPr>
          </a:p>
          <a:p>
            <a:pPr marL="12700" marR="65405">
              <a:lnSpc>
                <a:spcPct val="119900"/>
              </a:lnSpc>
            </a:pPr>
            <a:r>
              <a:rPr dirty="0" sz="1100" spc="-5">
                <a:latin typeface="Arial"/>
                <a:cs typeface="Arial"/>
              </a:rPr>
              <a:t>Successful Recompilation 8-27  Recompilation of Procedures 8-28  Packages and Dependencies 8-29  Summary</a:t>
            </a:r>
            <a:r>
              <a:rPr dirty="0" sz="1100" spc="10">
                <a:latin typeface="Arial"/>
                <a:cs typeface="Arial"/>
              </a:rPr>
              <a:t> </a:t>
            </a:r>
            <a:r>
              <a:rPr dirty="0" sz="1100" spc="-5">
                <a:latin typeface="Arial"/>
                <a:cs typeface="Arial"/>
              </a:rPr>
              <a:t>8-31</a:t>
            </a:r>
            <a:endParaRPr sz="1100">
              <a:latin typeface="Arial"/>
              <a:cs typeface="Arial"/>
            </a:endParaRPr>
          </a:p>
          <a:p>
            <a:pPr marL="12700">
              <a:lnSpc>
                <a:spcPct val="100000"/>
              </a:lnSpc>
              <a:spcBef>
                <a:spcPts val="260"/>
              </a:spcBef>
            </a:pPr>
            <a:r>
              <a:rPr dirty="0" sz="1100" spc="-5">
                <a:latin typeface="Arial"/>
                <a:cs typeface="Arial"/>
              </a:rPr>
              <a:t>Practice 8: Overview</a:t>
            </a:r>
            <a:r>
              <a:rPr dirty="0" sz="1100" spc="5">
                <a:latin typeface="Arial"/>
                <a:cs typeface="Arial"/>
              </a:rPr>
              <a:t> </a:t>
            </a:r>
            <a:r>
              <a:rPr dirty="0" sz="1100" spc="-5">
                <a:latin typeface="Arial"/>
                <a:cs typeface="Arial"/>
              </a:rPr>
              <a:t>8-32</a:t>
            </a:r>
            <a:endParaRPr sz="1100">
              <a:latin typeface="Arial"/>
              <a:cs typeface="Arial"/>
            </a:endParaRPr>
          </a:p>
        </p:txBody>
      </p:sp>
      <p:sp>
        <p:nvSpPr>
          <p:cNvPr id="7" name="object 7"/>
          <p:cNvSpPr txBox="1"/>
          <p:nvPr/>
        </p:nvSpPr>
        <p:spPr>
          <a:xfrm>
            <a:off x="3522021" y="6585763"/>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8-25</a:t>
            </a:r>
            <a:endParaRPr sz="1100">
              <a:latin typeface="Arial"/>
              <a:cs typeface="Arial"/>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266190" marR="1294765">
              <a:lnSpc>
                <a:spcPct val="100000"/>
              </a:lnSpc>
            </a:pPr>
            <a:r>
              <a:rPr dirty="0" sz="2000" spc="-5" b="1">
                <a:latin typeface="Arial"/>
                <a:cs typeface="Arial"/>
              </a:rPr>
              <a:t>Viewing Compilation Information  </a:t>
            </a:r>
            <a:r>
              <a:rPr dirty="0" sz="2000" b="1">
                <a:latin typeface="Arial"/>
                <a:cs typeface="Arial"/>
              </a:rPr>
              <a:t>in the </a:t>
            </a:r>
            <a:r>
              <a:rPr dirty="0" sz="2000" spc="-5" b="1">
                <a:latin typeface="Arial"/>
                <a:cs typeface="Arial"/>
              </a:rPr>
              <a:t>Data</a:t>
            </a:r>
            <a:r>
              <a:rPr dirty="0" sz="2000" spc="-15" b="1">
                <a:latin typeface="Arial"/>
                <a:cs typeface="Arial"/>
              </a:rPr>
              <a:t> </a:t>
            </a:r>
            <a:r>
              <a:rPr dirty="0" sz="2000" b="1">
                <a:latin typeface="Arial"/>
                <a:cs typeface="Arial"/>
              </a:rPr>
              <a:t>Dictionary</a:t>
            </a:r>
            <a:endParaRPr sz="2000">
              <a:latin typeface="Arial"/>
              <a:cs typeface="Arial"/>
            </a:endParaRPr>
          </a:p>
          <a:p>
            <a:pPr>
              <a:lnSpc>
                <a:spcPct val="100000"/>
              </a:lnSpc>
              <a:spcBef>
                <a:spcPts val="40"/>
              </a:spcBef>
            </a:pPr>
            <a:endParaRPr sz="2100">
              <a:latin typeface="Arial"/>
              <a:cs typeface="Arial"/>
            </a:endParaRPr>
          </a:p>
          <a:p>
            <a:pPr marL="626745">
              <a:lnSpc>
                <a:spcPct val="100000"/>
              </a:lnSpc>
            </a:pPr>
            <a:r>
              <a:rPr dirty="0" sz="1550" spc="10" b="1">
                <a:latin typeface="Arial"/>
                <a:cs typeface="Arial"/>
              </a:rPr>
              <a:t>Query information </a:t>
            </a:r>
            <a:r>
              <a:rPr dirty="0" sz="1550" spc="5" b="1">
                <a:latin typeface="Arial"/>
                <a:cs typeface="Arial"/>
              </a:rPr>
              <a:t>in </a:t>
            </a:r>
            <a:r>
              <a:rPr dirty="0" sz="1550" spc="10" b="1">
                <a:latin typeface="Arial"/>
                <a:cs typeface="Arial"/>
              </a:rPr>
              <a:t>the following</a:t>
            </a:r>
            <a:r>
              <a:rPr dirty="0" sz="1550" spc="-45" b="1">
                <a:latin typeface="Arial"/>
                <a:cs typeface="Arial"/>
              </a:rPr>
              <a:t> </a:t>
            </a:r>
            <a:r>
              <a:rPr dirty="0" sz="1550" spc="10" b="1">
                <a:latin typeface="Arial"/>
                <a:cs typeface="Arial"/>
              </a:rPr>
              <a:t>views:</a:t>
            </a:r>
            <a:endParaRPr sz="1550">
              <a:latin typeface="Arial"/>
              <a:cs typeface="Arial"/>
            </a:endParaRPr>
          </a:p>
          <a:p>
            <a:pPr marL="1035050" indent="-327660">
              <a:lnSpc>
                <a:spcPct val="100000"/>
              </a:lnSpc>
              <a:spcBef>
                <a:spcPts val="259"/>
              </a:spcBef>
              <a:buClr>
                <a:srgbClr val="FF0000"/>
              </a:buClr>
              <a:buFont typeface="Arial"/>
              <a:buChar char="•"/>
              <a:tabLst>
                <a:tab pos="1035050" algn="l"/>
                <a:tab pos="1035685" algn="l"/>
              </a:tabLst>
            </a:pPr>
            <a:r>
              <a:rPr dirty="0" sz="1550" spc="10" b="1">
                <a:latin typeface="Courier New"/>
                <a:cs typeface="Courier New"/>
              </a:rPr>
              <a:t>USER_STORED_SETTINGS</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USER_PLSQL_OBJECTS</a:t>
            </a:r>
            <a:endParaRPr sz="1550">
              <a:latin typeface="Courier New"/>
              <a:cs typeface="Courier New"/>
            </a:endParaRPr>
          </a:p>
          <a:p>
            <a:pPr marL="626745">
              <a:lnSpc>
                <a:spcPct val="100000"/>
              </a:lnSpc>
              <a:spcBef>
                <a:spcPts val="540"/>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marL="626110" marR="675640">
              <a:lnSpc>
                <a:spcPct val="101499"/>
              </a:lnSpc>
              <a:spcBef>
                <a:spcPts val="1490"/>
              </a:spcBef>
            </a:pPr>
            <a:r>
              <a:rPr dirty="0" sz="1550" spc="10" b="1">
                <a:latin typeface="Arial"/>
                <a:cs typeface="Arial"/>
              </a:rPr>
              <a:t>Note: The </a:t>
            </a:r>
            <a:r>
              <a:rPr dirty="0" sz="1550" spc="10" b="1">
                <a:latin typeface="Courier New"/>
                <a:cs typeface="Courier New"/>
              </a:rPr>
              <a:t>PARAM_VALUE</a:t>
            </a:r>
            <a:r>
              <a:rPr dirty="0" sz="1550" spc="-484" b="1">
                <a:latin typeface="Courier New"/>
                <a:cs typeface="Courier New"/>
              </a:rPr>
              <a:t> </a:t>
            </a:r>
            <a:r>
              <a:rPr dirty="0" sz="1550" spc="10" b="1">
                <a:latin typeface="Arial"/>
                <a:cs typeface="Arial"/>
              </a:rPr>
              <a:t>column has a value of </a:t>
            </a:r>
            <a:r>
              <a:rPr dirty="0" sz="1550" spc="10" b="1">
                <a:latin typeface="Courier New"/>
                <a:cs typeface="Courier New"/>
              </a:rPr>
              <a:t>NATIVE  </a:t>
            </a:r>
            <a:r>
              <a:rPr dirty="0" sz="1550" spc="5" b="1">
                <a:latin typeface="Arial"/>
                <a:cs typeface="Arial"/>
              </a:rPr>
              <a:t>for </a:t>
            </a:r>
            <a:r>
              <a:rPr dirty="0" sz="1550" spc="10" b="1">
                <a:latin typeface="Arial"/>
                <a:cs typeface="Arial"/>
              </a:rPr>
              <a:t>procedures that are compiled </a:t>
            </a:r>
            <a:r>
              <a:rPr dirty="0" sz="1550" spc="5" b="1">
                <a:latin typeface="Arial"/>
                <a:cs typeface="Arial"/>
              </a:rPr>
              <a:t>for </a:t>
            </a:r>
            <a:r>
              <a:rPr dirty="0" sz="1550" spc="10" b="1">
                <a:latin typeface="Arial"/>
                <a:cs typeface="Arial"/>
              </a:rPr>
              <a:t>native execution;  otherwise, </a:t>
            </a:r>
            <a:r>
              <a:rPr dirty="0" sz="1550" spc="5" b="1">
                <a:latin typeface="Arial"/>
                <a:cs typeface="Arial"/>
              </a:rPr>
              <a:t>it </a:t>
            </a:r>
            <a:r>
              <a:rPr dirty="0" sz="1550" spc="10" b="1">
                <a:latin typeface="Arial"/>
                <a:cs typeface="Arial"/>
              </a:rPr>
              <a:t>has a value of</a:t>
            </a:r>
            <a:r>
              <a:rPr dirty="0" sz="1550" b="1">
                <a:latin typeface="Arial"/>
                <a:cs typeface="Arial"/>
              </a:rPr>
              <a:t> </a:t>
            </a:r>
            <a:r>
              <a:rPr dirty="0" sz="1550" spc="10" b="1">
                <a:latin typeface="Courier New"/>
                <a:cs typeface="Courier New"/>
              </a:rPr>
              <a:t>INTERPRETED</a:t>
            </a:r>
            <a:r>
              <a:rPr dirty="0" sz="1550" spc="10" b="1">
                <a:latin typeface="Arial"/>
                <a:cs typeface="Arial"/>
              </a:rPr>
              <a:t>.</a:t>
            </a:r>
            <a:endParaRPr sz="1550">
              <a:latin typeface="Arial"/>
              <a:cs typeface="Arial"/>
            </a:endParaRPr>
          </a:p>
          <a:p>
            <a:pPr>
              <a:lnSpc>
                <a:spcPct val="100000"/>
              </a:lnSpc>
            </a:pPr>
            <a:endParaRPr sz="1800">
              <a:latin typeface="Arial"/>
              <a:cs typeface="Arial"/>
            </a:endParaRPr>
          </a:p>
          <a:p>
            <a:pPr algn="ctr" marL="10160">
              <a:lnSpc>
                <a:spcPct val="100000"/>
              </a:lnSpc>
              <a:spcBef>
                <a:spcPts val="153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8</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3009138"/>
            <a:ext cx="5121910" cy="927100"/>
          </a:xfrm>
          <a:prstGeom prst="rect">
            <a:avLst/>
          </a:prstGeom>
          <a:solidFill>
            <a:srgbClr val="CCCCCC"/>
          </a:solidFill>
          <a:ln w="20574">
            <a:solidFill>
              <a:srgbClr val="000000"/>
            </a:solidFill>
          </a:ln>
        </p:spPr>
        <p:txBody>
          <a:bodyPr wrap="square" lIns="0" tIns="22225" rIns="0" bIns="0" rtlCol="0" vert="horz">
            <a:spAutoFit/>
          </a:bodyPr>
          <a:lstStyle/>
          <a:p>
            <a:pPr marL="42545">
              <a:lnSpc>
                <a:spcPts val="1550"/>
              </a:lnSpc>
              <a:spcBef>
                <a:spcPts val="175"/>
              </a:spcBef>
            </a:pPr>
            <a:r>
              <a:rPr dirty="0" sz="1300" spc="-15" b="1">
                <a:latin typeface="Courier New"/>
                <a:cs typeface="Courier New"/>
              </a:rPr>
              <a:t>SELECT</a:t>
            </a:r>
            <a:r>
              <a:rPr dirty="0" sz="1300" spc="-25" b="1">
                <a:latin typeface="Courier New"/>
                <a:cs typeface="Courier New"/>
              </a:rPr>
              <a:t> </a:t>
            </a:r>
            <a:r>
              <a:rPr dirty="0" sz="1300" spc="-20" b="1">
                <a:latin typeface="Courier New"/>
                <a:cs typeface="Courier New"/>
              </a:rPr>
              <a:t>param_value</a:t>
            </a:r>
            <a:endParaRPr sz="1300">
              <a:latin typeface="Courier New"/>
              <a:cs typeface="Courier New"/>
            </a:endParaRPr>
          </a:p>
          <a:p>
            <a:pPr marL="42545">
              <a:lnSpc>
                <a:spcPts val="1545"/>
              </a:lnSpc>
              <a:tabLst>
                <a:tab pos="725170" algn="l"/>
              </a:tabLst>
            </a:pPr>
            <a:r>
              <a:rPr dirty="0" sz="1300" spc="-15" b="1">
                <a:latin typeface="Courier New"/>
                <a:cs typeface="Courier New"/>
              </a:rPr>
              <a:t>FROM	</a:t>
            </a:r>
            <a:r>
              <a:rPr dirty="0" sz="1300" spc="-20" b="1">
                <a:latin typeface="Courier New"/>
                <a:cs typeface="Courier New"/>
              </a:rPr>
              <a:t>user_stored_settings</a:t>
            </a:r>
            <a:endParaRPr sz="1300">
              <a:latin typeface="Courier New"/>
              <a:cs typeface="Courier New"/>
            </a:endParaRPr>
          </a:p>
          <a:p>
            <a:pPr marL="237490" marR="970280" indent="-195580">
              <a:lnSpc>
                <a:spcPts val="1550"/>
              </a:lnSpc>
              <a:spcBef>
                <a:spcPts val="55"/>
              </a:spcBef>
              <a:tabLst>
                <a:tab pos="725170" algn="l"/>
              </a:tabLst>
            </a:pPr>
            <a:r>
              <a:rPr dirty="0" sz="1300" spc="-15" b="1">
                <a:latin typeface="Courier New"/>
                <a:cs typeface="Courier New"/>
              </a:rPr>
              <a:t>WHERE	</a:t>
            </a:r>
            <a:r>
              <a:rPr dirty="0" sz="1300" spc="-20" b="1">
                <a:latin typeface="Courier New"/>
                <a:cs typeface="Courier New"/>
              </a:rPr>
              <a:t>param_name </a:t>
            </a:r>
            <a:r>
              <a:rPr dirty="0" sz="1300" spc="-10" b="1">
                <a:latin typeface="Courier New"/>
                <a:cs typeface="Courier New"/>
              </a:rPr>
              <a:t>= </a:t>
            </a:r>
            <a:r>
              <a:rPr dirty="0" sz="1300" spc="-20" b="1">
                <a:latin typeface="Courier New"/>
                <a:cs typeface="Courier New"/>
              </a:rPr>
              <a:t>'plsql_compiler_flags'  </a:t>
            </a:r>
            <a:r>
              <a:rPr dirty="0" sz="1300" spc="-15" b="1">
                <a:latin typeface="Courier New"/>
                <a:cs typeface="Courier New"/>
              </a:rPr>
              <a:t>AND	</a:t>
            </a:r>
            <a:r>
              <a:rPr dirty="0" sz="1300" spc="-20" b="1">
                <a:latin typeface="Courier New"/>
                <a:cs typeface="Courier New"/>
              </a:rPr>
              <a:t>object_name </a:t>
            </a:r>
            <a:r>
              <a:rPr dirty="0" sz="1300" spc="-10" b="1">
                <a:latin typeface="Courier New"/>
                <a:cs typeface="Courier New"/>
              </a:rPr>
              <a:t>=</a:t>
            </a:r>
            <a:r>
              <a:rPr dirty="0" sz="1300" spc="-15" b="1">
                <a:latin typeface="Courier New"/>
                <a:cs typeface="Courier New"/>
              </a:rPr>
              <a:t> </a:t>
            </a:r>
            <a:r>
              <a:rPr dirty="0" sz="1300" spc="-20" b="1">
                <a:latin typeface="Courier New"/>
                <a:cs typeface="Courier New"/>
              </a:rPr>
              <a:t>'GET_EMPLOYEES';</a:t>
            </a:r>
            <a:endParaRPr sz="1300">
              <a:latin typeface="Courier New"/>
              <a:cs typeface="Courier New"/>
            </a:endParaRPr>
          </a:p>
        </p:txBody>
      </p:sp>
      <p:sp>
        <p:nvSpPr>
          <p:cNvPr id="5" name="object 5"/>
          <p:cNvSpPr txBox="1"/>
          <p:nvPr/>
        </p:nvSpPr>
        <p:spPr>
          <a:xfrm>
            <a:off x="743204" y="5609382"/>
            <a:ext cx="6228080" cy="365379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Viewing Compilation </a:t>
            </a:r>
            <a:r>
              <a:rPr dirty="0" sz="1300" spc="5" b="1">
                <a:latin typeface="Arial"/>
                <a:cs typeface="Arial"/>
              </a:rPr>
              <a:t>Information in the Data</a:t>
            </a:r>
            <a:r>
              <a:rPr dirty="0" sz="1300" b="1">
                <a:latin typeface="Arial"/>
                <a:cs typeface="Arial"/>
              </a:rPr>
              <a:t> </a:t>
            </a:r>
            <a:r>
              <a:rPr dirty="0" sz="1300" spc="5" b="1">
                <a:latin typeface="Arial"/>
                <a:cs typeface="Arial"/>
              </a:rPr>
              <a:t>Dictionary</a:t>
            </a:r>
            <a:endParaRPr sz="1300">
              <a:latin typeface="Arial"/>
              <a:cs typeface="Arial"/>
            </a:endParaRPr>
          </a:p>
          <a:p>
            <a:pPr marL="137795" marR="127635">
              <a:lnSpc>
                <a:spcPct val="101099"/>
              </a:lnSpc>
              <a:spcBef>
                <a:spcPts val="370"/>
              </a:spcBef>
            </a:pPr>
            <a:r>
              <a:rPr dirty="0" sz="1300" spc="10">
                <a:latin typeface="Times New Roman"/>
                <a:cs typeface="Times New Roman"/>
              </a:rPr>
              <a:t>To check </a:t>
            </a:r>
            <a:r>
              <a:rPr dirty="0" sz="1300" spc="5">
                <a:latin typeface="Times New Roman"/>
                <a:cs typeface="Times New Roman"/>
              </a:rPr>
              <a:t>whether an existing procedure is compiled for native execution or not, </a:t>
            </a:r>
            <a:r>
              <a:rPr dirty="0" sz="1300" spc="10">
                <a:latin typeface="Times New Roman"/>
                <a:cs typeface="Times New Roman"/>
              </a:rPr>
              <a:t>you can  </a:t>
            </a:r>
            <a:r>
              <a:rPr dirty="0" sz="1300" spc="5">
                <a:latin typeface="Times New Roman"/>
                <a:cs typeface="Times New Roman"/>
              </a:rPr>
              <a:t>query the following data dictionary views:</a:t>
            </a:r>
            <a:endParaRPr sz="1300">
              <a:latin typeface="Times New Roman"/>
              <a:cs typeface="Times New Roman"/>
            </a:endParaRPr>
          </a:p>
          <a:p>
            <a:pPr marL="1017905">
              <a:lnSpc>
                <a:spcPts val="1375"/>
              </a:lnSpc>
            </a:pPr>
            <a:r>
              <a:rPr dirty="0" sz="1200" spc="5">
                <a:latin typeface="Courier New"/>
                <a:cs typeface="Courier New"/>
              </a:rPr>
              <a:t>[USER | ALL |</a:t>
            </a:r>
            <a:r>
              <a:rPr dirty="0" sz="1200">
                <a:latin typeface="Courier New"/>
                <a:cs typeface="Courier New"/>
              </a:rPr>
              <a:t> </a:t>
            </a:r>
            <a:r>
              <a:rPr dirty="0" sz="1200" spc="5">
                <a:latin typeface="Courier New"/>
                <a:cs typeface="Courier New"/>
              </a:rPr>
              <a:t>DBA]_STORED_SETTINGS</a:t>
            </a:r>
            <a:endParaRPr sz="1200">
              <a:latin typeface="Courier New"/>
              <a:cs typeface="Courier New"/>
            </a:endParaRPr>
          </a:p>
          <a:p>
            <a:pPr marL="1018540">
              <a:lnSpc>
                <a:spcPct val="100000"/>
              </a:lnSpc>
              <a:spcBef>
                <a:spcPts val="20"/>
              </a:spcBef>
            </a:pPr>
            <a:r>
              <a:rPr dirty="0" sz="1200" spc="5">
                <a:latin typeface="Courier New"/>
                <a:cs typeface="Courier New"/>
              </a:rPr>
              <a:t>[USER | ALL | DBA</a:t>
            </a:r>
            <a:r>
              <a:rPr dirty="0" sz="1200" spc="-5">
                <a:latin typeface="Courier New"/>
                <a:cs typeface="Courier New"/>
              </a:rPr>
              <a:t> </a:t>
            </a:r>
            <a:r>
              <a:rPr dirty="0" sz="1200" spc="5">
                <a:latin typeface="Courier New"/>
                <a:cs typeface="Courier New"/>
              </a:rPr>
              <a:t>]_PLSQL_OBJECTS</a:t>
            </a:r>
            <a:endParaRPr sz="1200">
              <a:latin typeface="Courier New"/>
              <a:cs typeface="Courier New"/>
            </a:endParaRPr>
          </a:p>
          <a:p>
            <a:pPr marL="137795" marR="79375">
              <a:lnSpc>
                <a:spcPct val="99000"/>
              </a:lnSpc>
              <a:spcBef>
                <a:spcPts val="520"/>
              </a:spcBef>
            </a:pPr>
            <a:r>
              <a:rPr dirty="0" sz="1300" spc="10">
                <a:latin typeface="Times New Roman"/>
                <a:cs typeface="Times New Roman"/>
              </a:rPr>
              <a:t>The </a:t>
            </a:r>
            <a:r>
              <a:rPr dirty="0" sz="1300" spc="5">
                <a:latin typeface="Times New Roman"/>
                <a:cs typeface="Times New Roman"/>
              </a:rPr>
              <a:t>example in the slide </a:t>
            </a:r>
            <a:r>
              <a:rPr dirty="0" sz="1300" spc="10">
                <a:latin typeface="Times New Roman"/>
                <a:cs typeface="Times New Roman"/>
              </a:rPr>
              <a:t>shows how you </a:t>
            </a:r>
            <a:r>
              <a:rPr dirty="0" sz="1300" spc="5">
                <a:latin typeface="Times New Roman"/>
                <a:cs typeface="Times New Roman"/>
              </a:rPr>
              <a:t>can </a:t>
            </a:r>
            <a:r>
              <a:rPr dirty="0" sz="1300" spc="10">
                <a:latin typeface="Times New Roman"/>
                <a:cs typeface="Times New Roman"/>
              </a:rPr>
              <a:t>check </a:t>
            </a:r>
            <a:r>
              <a:rPr dirty="0" sz="1300" spc="5">
                <a:latin typeface="Times New Roman"/>
                <a:cs typeface="Times New Roman"/>
              </a:rPr>
              <a:t>the status of the procedure called  </a:t>
            </a:r>
            <a:r>
              <a:rPr dirty="0" sz="1300" spc="15">
                <a:latin typeface="Courier New"/>
                <a:cs typeface="Courier New"/>
              </a:rPr>
              <a:t>GET_EMPLOYEES</a:t>
            </a:r>
            <a:r>
              <a:rPr dirty="0" sz="1300" spc="15">
                <a:latin typeface="Times New Roman"/>
                <a:cs typeface="Times New Roman"/>
              </a:rPr>
              <a:t>.</a:t>
            </a:r>
            <a:r>
              <a:rPr dirty="0" sz="1300" spc="10">
                <a:latin typeface="Times New Roman"/>
                <a:cs typeface="Times New Roman"/>
              </a:rPr>
              <a:t> The</a:t>
            </a:r>
            <a:r>
              <a:rPr dirty="0" sz="1300" spc="15">
                <a:latin typeface="Times New Roman"/>
                <a:cs typeface="Times New Roman"/>
              </a:rPr>
              <a:t> </a:t>
            </a:r>
            <a:r>
              <a:rPr dirty="0" sz="1300" spc="10">
                <a:latin typeface="Courier New"/>
                <a:cs typeface="Courier New"/>
              </a:rPr>
              <a:t>PARAM_VALUE</a:t>
            </a:r>
            <a:r>
              <a:rPr dirty="0" sz="1300" spc="-450">
                <a:latin typeface="Courier New"/>
                <a:cs typeface="Courier New"/>
              </a:rPr>
              <a:t> </a:t>
            </a:r>
            <a:r>
              <a:rPr dirty="0" sz="1300" spc="10">
                <a:latin typeface="Times New Roman"/>
                <a:cs typeface="Times New Roman"/>
              </a:rPr>
              <a:t>column has</a:t>
            </a:r>
            <a:r>
              <a:rPr dirty="0" sz="1300" spc="5">
                <a:latin typeface="Times New Roman"/>
                <a:cs typeface="Times New Roman"/>
              </a:rPr>
              <a:t> a</a:t>
            </a:r>
            <a:r>
              <a:rPr dirty="0" sz="1300" spc="10">
                <a:latin typeface="Times New Roman"/>
                <a:cs typeface="Times New Roman"/>
              </a:rPr>
              <a:t> </a:t>
            </a:r>
            <a:r>
              <a:rPr dirty="0" sz="1300" spc="5">
                <a:latin typeface="Times New Roman"/>
                <a:cs typeface="Times New Roman"/>
              </a:rPr>
              <a:t>value </a:t>
            </a:r>
            <a:r>
              <a:rPr dirty="0" sz="1300" spc="10">
                <a:latin typeface="Times New Roman"/>
                <a:cs typeface="Times New Roman"/>
              </a:rPr>
              <a:t>of </a:t>
            </a:r>
            <a:r>
              <a:rPr dirty="0" sz="1300" spc="10">
                <a:latin typeface="Courier New"/>
                <a:cs typeface="Courier New"/>
              </a:rPr>
              <a:t>NATIVE</a:t>
            </a:r>
            <a:r>
              <a:rPr dirty="0" sz="1300" spc="-445">
                <a:latin typeface="Courier New"/>
                <a:cs typeface="Courier New"/>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procedures  that are compiled for native execution; otherwise, it </a:t>
            </a:r>
            <a:r>
              <a:rPr dirty="0" sz="1300" spc="10">
                <a:latin typeface="Times New Roman"/>
                <a:cs typeface="Times New Roman"/>
              </a:rPr>
              <a:t>has </a:t>
            </a:r>
            <a:r>
              <a:rPr dirty="0" sz="1300" spc="5">
                <a:latin typeface="Times New Roman"/>
                <a:cs typeface="Times New Roman"/>
              </a:rPr>
              <a:t>a value </a:t>
            </a:r>
            <a:r>
              <a:rPr dirty="0" sz="1300" spc="10">
                <a:latin typeface="Times New Roman"/>
                <a:cs typeface="Times New Roman"/>
              </a:rPr>
              <a:t>of</a:t>
            </a:r>
            <a:r>
              <a:rPr dirty="0" sz="1300" spc="60">
                <a:latin typeface="Times New Roman"/>
                <a:cs typeface="Times New Roman"/>
              </a:rPr>
              <a:t> </a:t>
            </a:r>
            <a:r>
              <a:rPr dirty="0" sz="1300" spc="15">
                <a:latin typeface="Courier New"/>
                <a:cs typeface="Courier New"/>
              </a:rPr>
              <a:t>INTERPRETED</a:t>
            </a:r>
            <a:r>
              <a:rPr dirty="0" sz="1300" spc="15">
                <a:latin typeface="Times New Roman"/>
                <a:cs typeface="Times New Roman"/>
              </a:rPr>
              <a:t>.</a:t>
            </a:r>
            <a:endParaRPr sz="1300">
              <a:latin typeface="Times New Roman"/>
              <a:cs typeface="Times New Roman"/>
            </a:endParaRPr>
          </a:p>
          <a:p>
            <a:pPr marL="138430" marR="6985">
              <a:lnSpc>
                <a:spcPct val="101299"/>
              </a:lnSpc>
              <a:spcBef>
                <a:spcPts val="480"/>
              </a:spcBef>
            </a:pPr>
            <a:r>
              <a:rPr dirty="0" sz="1300" spc="5">
                <a:latin typeface="Times New Roman"/>
                <a:cs typeface="Times New Roman"/>
              </a:rPr>
              <a:t>After procedures are natively compiled and turned into shared libraries, they are  automatically linked into the Oracle process. </a:t>
            </a:r>
            <a:r>
              <a:rPr dirty="0" sz="1300" spc="10">
                <a:latin typeface="Times New Roman"/>
                <a:cs typeface="Times New Roman"/>
              </a:rPr>
              <a:t>You do </a:t>
            </a:r>
            <a:r>
              <a:rPr dirty="0" sz="1300" spc="5">
                <a:latin typeface="Times New Roman"/>
                <a:cs typeface="Times New Roman"/>
              </a:rPr>
              <a:t>not </a:t>
            </a:r>
            <a:r>
              <a:rPr dirty="0" sz="1300" spc="10">
                <a:latin typeface="Times New Roman"/>
                <a:cs typeface="Times New Roman"/>
              </a:rPr>
              <a:t>need </a:t>
            </a:r>
            <a:r>
              <a:rPr dirty="0" sz="1300" spc="5">
                <a:latin typeface="Times New Roman"/>
                <a:cs typeface="Times New Roman"/>
              </a:rPr>
              <a:t>to restart the database, or  </a:t>
            </a:r>
            <a:r>
              <a:rPr dirty="0" sz="1300" spc="10">
                <a:latin typeface="Times New Roman"/>
                <a:cs typeface="Times New Roman"/>
              </a:rPr>
              <a:t>move </a:t>
            </a:r>
            <a:r>
              <a:rPr dirty="0" sz="1300" spc="5">
                <a:latin typeface="Times New Roman"/>
                <a:cs typeface="Times New Roman"/>
              </a:rPr>
              <a:t>the shared libraries to a different location. </a:t>
            </a:r>
            <a:r>
              <a:rPr dirty="0" sz="1300" spc="10">
                <a:latin typeface="Times New Roman"/>
                <a:cs typeface="Times New Roman"/>
              </a:rPr>
              <a:t>You can </a:t>
            </a:r>
            <a:r>
              <a:rPr dirty="0" sz="1300" spc="5">
                <a:latin typeface="Times New Roman"/>
                <a:cs typeface="Times New Roman"/>
              </a:rPr>
              <a:t>call </a:t>
            </a:r>
            <a:r>
              <a:rPr dirty="0" sz="1300" spc="10">
                <a:latin typeface="Times New Roman"/>
                <a:cs typeface="Times New Roman"/>
              </a:rPr>
              <a:t>back </a:t>
            </a:r>
            <a:r>
              <a:rPr dirty="0" sz="1300" spc="5">
                <a:latin typeface="Times New Roman"/>
                <a:cs typeface="Times New Roman"/>
              </a:rPr>
              <a:t>and forth </a:t>
            </a:r>
            <a:r>
              <a:rPr dirty="0" sz="1300" spc="10">
                <a:latin typeface="Times New Roman"/>
                <a:cs typeface="Times New Roman"/>
              </a:rPr>
              <a:t>between  </a:t>
            </a:r>
            <a:r>
              <a:rPr dirty="0" sz="1300" spc="5">
                <a:latin typeface="Times New Roman"/>
                <a:cs typeface="Times New Roman"/>
              </a:rPr>
              <a:t>stored procedures, whether they are </a:t>
            </a:r>
            <a:r>
              <a:rPr dirty="0" sz="1300" spc="10">
                <a:latin typeface="Times New Roman"/>
                <a:cs typeface="Times New Roman"/>
              </a:rPr>
              <a:t>all </a:t>
            </a:r>
            <a:r>
              <a:rPr dirty="0" sz="1300" spc="5">
                <a:latin typeface="Times New Roman"/>
                <a:cs typeface="Times New Roman"/>
              </a:rPr>
              <a:t>compiled interpreted (the default), </a:t>
            </a:r>
            <a:r>
              <a:rPr dirty="0" sz="1300" spc="10">
                <a:latin typeface="Times New Roman"/>
                <a:cs typeface="Times New Roman"/>
              </a:rPr>
              <a:t>all </a:t>
            </a:r>
            <a:r>
              <a:rPr dirty="0" sz="1300" spc="5">
                <a:latin typeface="Times New Roman"/>
                <a:cs typeface="Times New Roman"/>
              </a:rPr>
              <a:t>compiled for  native execution, or a mixture of</a:t>
            </a:r>
            <a:r>
              <a:rPr dirty="0" sz="1300" spc="25">
                <a:latin typeface="Times New Roman"/>
                <a:cs typeface="Times New Roman"/>
              </a:rPr>
              <a:t> </a:t>
            </a:r>
            <a:r>
              <a:rPr dirty="0" sz="1300" spc="5">
                <a:latin typeface="Times New Roman"/>
                <a:cs typeface="Times New Roman"/>
              </a:rPr>
              <a:t>both.</a:t>
            </a:r>
            <a:endParaRPr sz="1300">
              <a:latin typeface="Times New Roman"/>
              <a:cs typeface="Times New Roman"/>
            </a:endParaRPr>
          </a:p>
          <a:p>
            <a:pPr marL="138430" marR="5080">
              <a:lnSpc>
                <a:spcPct val="103099"/>
              </a:lnSpc>
              <a:spcBef>
                <a:spcPts val="295"/>
              </a:spcBef>
            </a:pPr>
            <a:r>
              <a:rPr dirty="0" sz="1300" spc="5">
                <a:latin typeface="Times New Roman"/>
                <a:cs typeface="Times New Roman"/>
              </a:rPr>
              <a:t>Because the </a:t>
            </a:r>
            <a:r>
              <a:rPr dirty="0" sz="1300" spc="15">
                <a:latin typeface="Courier New"/>
                <a:cs typeface="Courier New"/>
              </a:rPr>
              <a:t>PLSQL_COMPILER_FLAGS</a:t>
            </a:r>
            <a:r>
              <a:rPr dirty="0" sz="1300" spc="-375">
                <a:latin typeface="Courier New"/>
                <a:cs typeface="Courier New"/>
              </a:rPr>
              <a:t> </a:t>
            </a:r>
            <a:r>
              <a:rPr dirty="0" sz="1300" spc="5">
                <a:latin typeface="Times New Roman"/>
                <a:cs typeface="Times New Roman"/>
              </a:rPr>
              <a:t>setting is stored inside the library unit for </a:t>
            </a:r>
            <a:r>
              <a:rPr dirty="0" sz="1300" spc="10">
                <a:latin typeface="Times New Roman"/>
                <a:cs typeface="Times New Roman"/>
              </a:rPr>
              <a:t>each  </a:t>
            </a:r>
            <a:r>
              <a:rPr dirty="0" sz="1300" spc="5">
                <a:latin typeface="Times New Roman"/>
                <a:cs typeface="Times New Roman"/>
              </a:rPr>
              <a:t>procedure, the procedures compiled for native execution are compiled the </a:t>
            </a:r>
            <a:r>
              <a:rPr dirty="0" sz="1300" spc="10">
                <a:latin typeface="Times New Roman"/>
                <a:cs typeface="Times New Roman"/>
              </a:rPr>
              <a:t>same way when  </a:t>
            </a:r>
            <a:r>
              <a:rPr dirty="0" sz="1300" spc="5">
                <a:latin typeface="Times New Roman"/>
                <a:cs typeface="Times New Roman"/>
              </a:rPr>
              <a:t>the procedure is recompiled automatically after being invalidated, such as </a:t>
            </a:r>
            <a:r>
              <a:rPr dirty="0" sz="1300" spc="10">
                <a:latin typeface="Times New Roman"/>
                <a:cs typeface="Times New Roman"/>
              </a:rPr>
              <a:t>when </a:t>
            </a:r>
            <a:r>
              <a:rPr dirty="0" sz="1300" spc="5">
                <a:latin typeface="Times New Roman"/>
                <a:cs typeface="Times New Roman"/>
              </a:rPr>
              <a:t>a table  that it </a:t>
            </a:r>
            <a:r>
              <a:rPr dirty="0" sz="1300" spc="10">
                <a:latin typeface="Times New Roman"/>
                <a:cs typeface="Times New Roman"/>
              </a:rPr>
              <a:t>depends on </a:t>
            </a:r>
            <a:r>
              <a:rPr dirty="0" sz="1300">
                <a:latin typeface="Times New Roman"/>
                <a:cs typeface="Times New Roman"/>
              </a:rPr>
              <a:t>is</a:t>
            </a:r>
            <a:r>
              <a:rPr dirty="0" sz="1300" spc="-10">
                <a:latin typeface="Times New Roman"/>
                <a:cs typeface="Times New Roman"/>
              </a:rPr>
              <a:t> </a:t>
            </a:r>
            <a:r>
              <a:rPr dirty="0" sz="1300" spc="5">
                <a:latin typeface="Times New Roman"/>
                <a:cs typeface="Times New Roman"/>
              </a:rPr>
              <a:t>re-created.</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Using Native</a:t>
            </a:r>
            <a:r>
              <a:rPr dirty="0" sz="2000" spc="-10" b="1">
                <a:latin typeface="Arial"/>
                <a:cs typeface="Arial"/>
              </a:rPr>
              <a:t> </a:t>
            </a:r>
            <a:r>
              <a:rPr dirty="0" sz="2000" spc="-5" b="1">
                <a:latin typeface="Arial"/>
                <a:cs typeface="Arial"/>
              </a:rPr>
              <a:t>Compilation</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998855">
              <a:lnSpc>
                <a:spcPct val="101299"/>
              </a:lnSpc>
            </a:pPr>
            <a:r>
              <a:rPr dirty="0" sz="1550" spc="10" b="1">
                <a:latin typeface="Arial"/>
                <a:cs typeface="Arial"/>
              </a:rPr>
              <a:t>To enable native compilation, perform the following  steps:</a:t>
            </a:r>
            <a:endParaRPr sz="1550">
              <a:latin typeface="Arial"/>
              <a:cs typeface="Arial"/>
            </a:endParaRPr>
          </a:p>
          <a:p>
            <a:pPr marL="1035050" marR="751205" indent="-327025">
              <a:lnSpc>
                <a:spcPct val="107400"/>
              </a:lnSpc>
              <a:spcBef>
                <a:spcPts val="150"/>
              </a:spcBef>
              <a:buAutoNum type="arabicPeriod"/>
              <a:tabLst>
                <a:tab pos="1035050" algn="l"/>
                <a:tab pos="1035685" algn="l"/>
              </a:tabLst>
            </a:pPr>
            <a:r>
              <a:rPr dirty="0" sz="1550" spc="10" b="1">
                <a:latin typeface="Arial"/>
                <a:cs typeface="Arial"/>
              </a:rPr>
              <a:t>Edit the supplied </a:t>
            </a:r>
            <a:r>
              <a:rPr dirty="0" sz="1550" spc="10" b="1">
                <a:latin typeface="Courier New"/>
                <a:cs typeface="Courier New"/>
              </a:rPr>
              <a:t>makefile</a:t>
            </a:r>
            <a:r>
              <a:rPr dirty="0" sz="1550" spc="-545" b="1">
                <a:latin typeface="Courier New"/>
                <a:cs typeface="Courier New"/>
              </a:rPr>
              <a:t> </a:t>
            </a:r>
            <a:r>
              <a:rPr dirty="0" sz="1550" spc="10" b="1">
                <a:latin typeface="Arial"/>
                <a:cs typeface="Arial"/>
              </a:rPr>
              <a:t>and enter appropriate  paths and other values </a:t>
            </a:r>
            <a:r>
              <a:rPr dirty="0" sz="1550" spc="5" b="1">
                <a:latin typeface="Arial"/>
                <a:cs typeface="Arial"/>
              </a:rPr>
              <a:t>for </a:t>
            </a:r>
            <a:r>
              <a:rPr dirty="0" sz="1550" spc="10" b="1">
                <a:latin typeface="Arial"/>
                <a:cs typeface="Arial"/>
              </a:rPr>
              <a:t>your</a:t>
            </a:r>
            <a:r>
              <a:rPr dirty="0" sz="1550" spc="5" b="1">
                <a:latin typeface="Arial"/>
                <a:cs typeface="Arial"/>
              </a:rPr>
              <a:t> </a:t>
            </a:r>
            <a:r>
              <a:rPr dirty="0" sz="1550" spc="10" b="1">
                <a:latin typeface="Arial"/>
                <a:cs typeface="Arial"/>
              </a:rPr>
              <a:t>system.</a:t>
            </a:r>
            <a:endParaRPr sz="1550">
              <a:latin typeface="Arial"/>
              <a:cs typeface="Arial"/>
            </a:endParaRPr>
          </a:p>
          <a:p>
            <a:pPr marL="1035050" marR="768350" indent="-327025">
              <a:lnSpc>
                <a:spcPct val="101400"/>
              </a:lnSpc>
              <a:spcBef>
                <a:spcPts val="265"/>
              </a:spcBef>
              <a:buAutoNum type="arabicPeriod"/>
              <a:tabLst>
                <a:tab pos="1035050" algn="l"/>
                <a:tab pos="1035685" algn="l"/>
              </a:tabLst>
            </a:pPr>
            <a:r>
              <a:rPr dirty="0" sz="1550" spc="10" b="1">
                <a:latin typeface="Arial"/>
                <a:cs typeface="Arial"/>
              </a:rPr>
              <a:t>Set the </a:t>
            </a:r>
            <a:r>
              <a:rPr dirty="0" sz="1550" spc="10" b="1">
                <a:latin typeface="Courier New"/>
                <a:cs typeface="Courier New"/>
              </a:rPr>
              <a:t>PLSQL_COMPILER_FLAGS </a:t>
            </a:r>
            <a:r>
              <a:rPr dirty="0" sz="1550" spc="10" b="1">
                <a:latin typeface="Arial"/>
                <a:cs typeface="Arial"/>
              </a:rPr>
              <a:t>parameter </a:t>
            </a:r>
            <a:r>
              <a:rPr dirty="0" sz="1550" spc="5" b="1">
                <a:latin typeface="Arial"/>
                <a:cs typeface="Arial"/>
              </a:rPr>
              <a:t>(at  </a:t>
            </a:r>
            <a:r>
              <a:rPr dirty="0" sz="1550" spc="10" b="1">
                <a:latin typeface="Arial"/>
                <a:cs typeface="Arial"/>
              </a:rPr>
              <a:t>system or session </a:t>
            </a:r>
            <a:r>
              <a:rPr dirty="0" sz="1550" spc="5" b="1">
                <a:latin typeface="Arial"/>
                <a:cs typeface="Arial"/>
              </a:rPr>
              <a:t>level) </a:t>
            </a:r>
            <a:r>
              <a:rPr dirty="0" sz="1550" spc="10" b="1">
                <a:latin typeface="Arial"/>
                <a:cs typeface="Arial"/>
              </a:rPr>
              <a:t>to the value </a:t>
            </a:r>
            <a:r>
              <a:rPr dirty="0" sz="1550" spc="10" b="1">
                <a:latin typeface="Courier New"/>
                <a:cs typeface="Courier New"/>
              </a:rPr>
              <a:t>NATIVE</a:t>
            </a:r>
            <a:r>
              <a:rPr dirty="0" sz="1550" spc="10" b="1">
                <a:latin typeface="Arial"/>
                <a:cs typeface="Arial"/>
              </a:rPr>
              <a:t>. The  default </a:t>
            </a:r>
            <a:r>
              <a:rPr dirty="0" sz="1550" spc="5" b="1">
                <a:latin typeface="Arial"/>
                <a:cs typeface="Arial"/>
              </a:rPr>
              <a:t>is</a:t>
            </a:r>
            <a:r>
              <a:rPr dirty="0" sz="1550" spc="-5" b="1">
                <a:latin typeface="Arial"/>
                <a:cs typeface="Arial"/>
              </a:rPr>
              <a:t> </a:t>
            </a:r>
            <a:r>
              <a:rPr dirty="0" sz="1550" spc="10" b="1">
                <a:latin typeface="Courier New"/>
                <a:cs typeface="Courier New"/>
              </a:rPr>
              <a:t>INTERPRETED</a:t>
            </a:r>
            <a:r>
              <a:rPr dirty="0" sz="1550" spc="10" b="1">
                <a:latin typeface="Arial"/>
                <a:cs typeface="Arial"/>
              </a:rPr>
              <a:t>.</a:t>
            </a:r>
            <a:endParaRPr sz="1550">
              <a:latin typeface="Arial"/>
              <a:cs typeface="Arial"/>
            </a:endParaRPr>
          </a:p>
          <a:p>
            <a:pPr marL="1035050" indent="-327660">
              <a:lnSpc>
                <a:spcPct val="100000"/>
              </a:lnSpc>
              <a:spcBef>
                <a:spcPts val="515"/>
              </a:spcBef>
              <a:buAutoNum type="arabicPeriod"/>
              <a:tabLst>
                <a:tab pos="1035050" algn="l"/>
                <a:tab pos="1035685" algn="l"/>
              </a:tabLst>
            </a:pPr>
            <a:r>
              <a:rPr dirty="0" sz="1550" spc="10" b="1">
                <a:latin typeface="Arial"/>
                <a:cs typeface="Arial"/>
              </a:rPr>
              <a:t>Compile the procedures, functions, and</a:t>
            </a:r>
            <a:r>
              <a:rPr dirty="0" sz="1550" spc="-5" b="1">
                <a:latin typeface="Arial"/>
                <a:cs typeface="Arial"/>
              </a:rPr>
              <a:t> </a:t>
            </a:r>
            <a:r>
              <a:rPr dirty="0" sz="1550" spc="10" b="1">
                <a:latin typeface="Arial"/>
                <a:cs typeface="Arial"/>
              </a:rPr>
              <a:t>packages.</a:t>
            </a:r>
            <a:endParaRPr sz="1550">
              <a:latin typeface="Arial"/>
              <a:cs typeface="Arial"/>
            </a:endParaRPr>
          </a:p>
          <a:p>
            <a:pPr marL="1035050" marR="821690" indent="-327025">
              <a:lnSpc>
                <a:spcPct val="101299"/>
              </a:lnSpc>
              <a:spcBef>
                <a:spcPts val="380"/>
              </a:spcBef>
              <a:buAutoNum type="arabicPeriod"/>
              <a:tabLst>
                <a:tab pos="1035050" algn="l"/>
                <a:tab pos="1035685" algn="l"/>
              </a:tabLst>
            </a:pPr>
            <a:r>
              <a:rPr dirty="0" sz="1550" spc="10" b="1">
                <a:latin typeface="Arial"/>
                <a:cs typeface="Arial"/>
              </a:rPr>
              <a:t>Query the data dictionary to see that a procedure  </a:t>
            </a:r>
            <a:r>
              <a:rPr dirty="0" sz="1550" spc="5" b="1">
                <a:latin typeface="Arial"/>
                <a:cs typeface="Arial"/>
              </a:rPr>
              <a:t>is </a:t>
            </a:r>
            <a:r>
              <a:rPr dirty="0" sz="1550" spc="10" b="1">
                <a:latin typeface="Arial"/>
                <a:cs typeface="Arial"/>
              </a:rPr>
              <a:t>compiled </a:t>
            </a:r>
            <a:r>
              <a:rPr dirty="0" sz="1550" spc="5" b="1">
                <a:latin typeface="Arial"/>
                <a:cs typeface="Arial"/>
              </a:rPr>
              <a:t>for </a:t>
            </a:r>
            <a:r>
              <a:rPr dirty="0" sz="1550" spc="10" b="1">
                <a:latin typeface="Arial"/>
                <a:cs typeface="Arial"/>
              </a:rPr>
              <a:t>native execution.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1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42283"/>
            <a:ext cx="6168390" cy="398145"/>
          </a:xfrm>
          <a:prstGeom prst="rect">
            <a:avLst/>
          </a:prstGeom>
        </p:spPr>
        <p:txBody>
          <a:bodyPr wrap="square" lIns="0" tIns="6350" rIns="0" bIns="0" rtlCol="0" vert="horz">
            <a:spAutoFit/>
          </a:bodyPr>
          <a:lstStyle/>
          <a:p>
            <a:pPr marL="12700">
              <a:lnSpc>
                <a:spcPct val="100000"/>
              </a:lnSpc>
              <a:spcBef>
                <a:spcPts val="50"/>
              </a:spcBef>
            </a:pPr>
            <a:r>
              <a:rPr dirty="0" sz="800" spc="-185">
                <a:latin typeface="Garuda"/>
                <a:cs typeface="Garuda"/>
              </a:rPr>
              <a:t>De</a:t>
            </a:r>
            <a:r>
              <a:rPr dirty="0" baseline="4273" sz="1950" spc="-277">
                <a:latin typeface="Times New Roman"/>
                <a:cs typeface="Times New Roman"/>
              </a:rPr>
              <a:t>v</a:t>
            </a:r>
            <a:r>
              <a:rPr dirty="0" sz="800" spc="-185">
                <a:latin typeface="Garuda"/>
                <a:cs typeface="Garuda"/>
              </a:rPr>
              <a:t>ve</a:t>
            </a:r>
            <a:r>
              <a:rPr dirty="0" baseline="4273" sz="1950" spc="-277">
                <a:latin typeface="Times New Roman"/>
                <a:cs typeface="Times New Roman"/>
              </a:rPr>
              <a:t>i</a:t>
            </a:r>
            <a:r>
              <a:rPr dirty="0" sz="800" spc="-185">
                <a:latin typeface="Garuda"/>
                <a:cs typeface="Garuda"/>
              </a:rPr>
              <a:t>l</a:t>
            </a:r>
            <a:r>
              <a:rPr dirty="0" baseline="4273" sz="1950" spc="-277">
                <a:latin typeface="Times New Roman"/>
                <a:cs typeface="Times New Roman"/>
              </a:rPr>
              <a:t>e</a:t>
            </a:r>
            <a:r>
              <a:rPr dirty="0" sz="800" spc="-185">
                <a:latin typeface="Garuda"/>
                <a:cs typeface="Garuda"/>
              </a:rPr>
              <a:t>op</a:t>
            </a:r>
            <a:r>
              <a:rPr dirty="0" baseline="4273" sz="1950" spc="-277">
                <a:latin typeface="Times New Roman"/>
                <a:cs typeface="Times New Roman"/>
              </a:rPr>
              <a:t>w</a:t>
            </a:r>
            <a:r>
              <a:rPr dirty="0" sz="800" spc="-185">
                <a:latin typeface="Garuda"/>
                <a:cs typeface="Garuda"/>
              </a:rPr>
              <a:t>m</a:t>
            </a:r>
            <a:r>
              <a:rPr dirty="0" baseline="4273" sz="1950" spc="-277">
                <a:latin typeface="Times New Roman"/>
                <a:cs typeface="Times New Roman"/>
              </a:rPr>
              <a:t>.</a:t>
            </a:r>
            <a:r>
              <a:rPr dirty="0" sz="800" spc="-185">
                <a:latin typeface="Garuda"/>
                <a:cs typeface="Garuda"/>
              </a:rPr>
              <a:t>ent</a:t>
            </a:r>
            <a:r>
              <a:rPr dirty="0" sz="800" spc="-140">
                <a:latin typeface="Garuda"/>
                <a:cs typeface="Garuda"/>
              </a:rPr>
              <a:t> </a:t>
            </a:r>
            <a:r>
              <a:rPr dirty="0" sz="800" spc="-5">
                <a:latin typeface="Garuda"/>
                <a:cs typeface="Garuda"/>
              </a:rPr>
              <a:t>Program</a:t>
            </a:r>
            <a:r>
              <a:rPr dirty="0" sz="800" spc="-50">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0">
                <a:latin typeface="Garuda"/>
                <a:cs typeface="Garuda"/>
              </a:rPr>
              <a:t> </a:t>
            </a:r>
            <a:r>
              <a:rPr dirty="0" sz="800" spc="-5">
                <a:latin typeface="Garuda"/>
                <a:cs typeface="Garuda"/>
              </a:rPr>
              <a:t>for</a:t>
            </a:r>
            <a:r>
              <a:rPr dirty="0" sz="800" spc="-50">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50">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50">
                <a:latin typeface="Garuda"/>
                <a:cs typeface="Garuda"/>
              </a:rPr>
              <a:t> </a:t>
            </a:r>
            <a:r>
              <a:rPr dirty="0" sz="800">
                <a:latin typeface="Garuda"/>
                <a:cs typeface="Garuda"/>
              </a:rPr>
              <a:t>strictly</a:t>
            </a:r>
            <a:r>
              <a:rPr dirty="0" sz="800" spc="-55">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50">
                <a:latin typeface="Garuda"/>
                <a:cs typeface="Garuda"/>
              </a:rPr>
              <a:t> </a:t>
            </a:r>
            <a:r>
              <a:rPr dirty="0" sz="800" spc="-5">
                <a:latin typeface="Garuda"/>
                <a:cs typeface="Garuda"/>
              </a:rPr>
              <a:t>is</a:t>
            </a:r>
            <a:r>
              <a:rPr dirty="0" sz="800" spc="-50">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41591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a:t>
            </a:r>
            <a:r>
              <a:rPr dirty="0" sz="800" spc="-245">
                <a:latin typeface="Garuda"/>
                <a:cs typeface="Garuda"/>
              </a:rPr>
              <a:t> </a:t>
            </a:r>
            <a:r>
              <a:rPr dirty="0" sz="800" spc="-145">
                <a:latin typeface="Garuda"/>
                <a:cs typeface="Garuda"/>
              </a:rPr>
              <a:t>Con</a:t>
            </a:r>
            <a:r>
              <a:rPr dirty="0" baseline="-18518" sz="1800" spc="-217" b="1">
                <a:latin typeface="Arial"/>
                <a:cs typeface="Arial"/>
              </a:rPr>
              <a:t>1</a:t>
            </a:r>
            <a:r>
              <a:rPr dirty="0" sz="800" spc="-145">
                <a:latin typeface="Garuda"/>
                <a:cs typeface="Garuda"/>
              </a:rPr>
              <a:t>ta</a:t>
            </a:r>
            <a:r>
              <a:rPr dirty="0" baseline="-18518" sz="1800" spc="-217" b="1">
                <a:latin typeface="Arial"/>
                <a:cs typeface="Arial"/>
              </a:rPr>
              <a:t>2</a:t>
            </a:r>
            <a:r>
              <a:rPr dirty="0" sz="800" spc="-145">
                <a:latin typeface="Garuda"/>
                <a:cs typeface="Garuda"/>
              </a:rPr>
              <a:t>ct</a:t>
            </a:r>
            <a:r>
              <a:rPr dirty="0" baseline="-18518" sz="1800" spc="-217" b="1">
                <a:latin typeface="Arial"/>
                <a:cs typeface="Arial"/>
              </a:rPr>
              <a:t>-</a:t>
            </a:r>
            <a:r>
              <a:rPr dirty="0" baseline="-18518" sz="1800" spc="-217" b="1">
                <a:latin typeface="Arial"/>
                <a:cs typeface="Arial"/>
              </a:rPr>
              <a:t>9</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13475" cy="384175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Using </a:t>
            </a:r>
            <a:r>
              <a:rPr dirty="0" sz="1300" spc="5" b="1">
                <a:latin typeface="Arial"/>
                <a:cs typeface="Arial"/>
              </a:rPr>
              <a:t>Native</a:t>
            </a:r>
            <a:r>
              <a:rPr dirty="0" sz="1300" spc="-5" b="1">
                <a:latin typeface="Arial"/>
                <a:cs typeface="Arial"/>
              </a:rPr>
              <a:t> </a:t>
            </a:r>
            <a:r>
              <a:rPr dirty="0" sz="1300" spc="10" b="1">
                <a:latin typeface="Arial"/>
                <a:cs typeface="Arial"/>
              </a:rPr>
              <a:t>Compilation</a:t>
            </a:r>
            <a:endParaRPr sz="1300">
              <a:latin typeface="Arial"/>
              <a:cs typeface="Arial"/>
            </a:endParaRPr>
          </a:p>
          <a:p>
            <a:pPr marL="137795">
              <a:lnSpc>
                <a:spcPct val="100000"/>
              </a:lnSpc>
              <a:spcBef>
                <a:spcPts val="390"/>
              </a:spcBef>
            </a:pPr>
            <a:r>
              <a:rPr dirty="0" sz="1300" spc="10">
                <a:latin typeface="Times New Roman"/>
                <a:cs typeface="Times New Roman"/>
              </a:rPr>
              <a:t>To </a:t>
            </a:r>
            <a:r>
              <a:rPr dirty="0" sz="1300" spc="5">
                <a:latin typeface="Times New Roman"/>
                <a:cs typeface="Times New Roman"/>
              </a:rPr>
              <a:t>enable native compilation, perform the following</a:t>
            </a:r>
            <a:r>
              <a:rPr dirty="0" sz="1300" spc="2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indent="-252729">
              <a:lnSpc>
                <a:spcPts val="1535"/>
              </a:lnSpc>
              <a:spcBef>
                <a:spcPts val="15"/>
              </a:spcBef>
              <a:buAutoNum type="arabicPeriod"/>
              <a:tabLst>
                <a:tab pos="516255" algn="l"/>
              </a:tabLst>
            </a:pPr>
            <a:r>
              <a:rPr dirty="0" sz="1300" spc="10">
                <a:latin typeface="Times New Roman"/>
                <a:cs typeface="Times New Roman"/>
              </a:rPr>
              <a:t>Check </a:t>
            </a:r>
            <a:r>
              <a:rPr dirty="0" sz="1300" spc="5">
                <a:latin typeface="Times New Roman"/>
                <a:cs typeface="Times New Roman"/>
              </a:rPr>
              <a:t>and edit the compiler, linker, utility paths, and other values, if</a:t>
            </a:r>
            <a:r>
              <a:rPr dirty="0" sz="1300" spc="70">
                <a:latin typeface="Times New Roman"/>
                <a:cs typeface="Times New Roman"/>
              </a:rPr>
              <a:t> </a:t>
            </a:r>
            <a:r>
              <a:rPr dirty="0" sz="1300" spc="5">
                <a:latin typeface="Times New Roman"/>
                <a:cs typeface="Times New Roman"/>
              </a:rPr>
              <a:t>required.</a:t>
            </a:r>
            <a:endParaRPr sz="1300">
              <a:latin typeface="Times New Roman"/>
              <a:cs typeface="Times New Roman"/>
            </a:endParaRPr>
          </a:p>
          <a:p>
            <a:pPr marL="515620" indent="-252729">
              <a:lnSpc>
                <a:spcPts val="1535"/>
              </a:lnSpc>
              <a:buAutoNum type="arabicPeriod"/>
              <a:tabLst>
                <a:tab pos="516255" algn="l"/>
              </a:tabLst>
            </a:pPr>
            <a:r>
              <a:rPr dirty="0" sz="1300" spc="5">
                <a:latin typeface="Times New Roman"/>
                <a:cs typeface="Times New Roman"/>
              </a:rPr>
              <a:t>Set the </a:t>
            </a:r>
            <a:r>
              <a:rPr dirty="0" sz="1300" spc="15">
                <a:latin typeface="Courier New"/>
                <a:cs typeface="Courier New"/>
              </a:rPr>
              <a:t>PLSQL_COMPILER_FLAGS</a:t>
            </a:r>
            <a:r>
              <a:rPr dirty="0" sz="1300" spc="-445">
                <a:latin typeface="Courier New"/>
                <a:cs typeface="Courier New"/>
              </a:rPr>
              <a:t> </a:t>
            </a:r>
            <a:r>
              <a:rPr dirty="0" sz="1300" spc="5">
                <a:latin typeface="Times New Roman"/>
                <a:cs typeface="Times New Roman"/>
              </a:rPr>
              <a:t>to </a:t>
            </a:r>
            <a:r>
              <a:rPr dirty="0" sz="1300" spc="10">
                <a:latin typeface="Courier New"/>
                <a:cs typeface="Courier New"/>
              </a:rPr>
              <a:t>NATIVE</a:t>
            </a:r>
            <a:r>
              <a:rPr dirty="0" sz="1300" spc="10">
                <a:latin typeface="Times New Roman"/>
                <a:cs typeface="Times New Roman"/>
              </a:rPr>
              <a:t>.</a:t>
            </a:r>
            <a:endParaRPr sz="1300">
              <a:latin typeface="Times New Roman"/>
              <a:cs typeface="Times New Roman"/>
            </a:endParaRPr>
          </a:p>
          <a:p>
            <a:pPr marL="515620" indent="-252729">
              <a:lnSpc>
                <a:spcPts val="1500"/>
              </a:lnSpc>
              <a:spcBef>
                <a:spcPts val="105"/>
              </a:spcBef>
              <a:buAutoNum type="arabicPeriod"/>
              <a:tabLst>
                <a:tab pos="516255" algn="l"/>
              </a:tabLst>
            </a:pPr>
            <a:r>
              <a:rPr dirty="0" sz="1300" spc="5">
                <a:latin typeface="Times New Roman"/>
                <a:cs typeface="Times New Roman"/>
              </a:rPr>
              <a:t>Compile the procedures, functions, and packages. Compiling </a:t>
            </a:r>
            <a:r>
              <a:rPr dirty="0" sz="1300" spc="10">
                <a:latin typeface="Times New Roman"/>
                <a:cs typeface="Times New Roman"/>
              </a:rPr>
              <a:t>can </a:t>
            </a:r>
            <a:r>
              <a:rPr dirty="0" sz="1300" spc="5">
                <a:latin typeface="Times New Roman"/>
                <a:cs typeface="Times New Roman"/>
              </a:rPr>
              <a:t>be done</a:t>
            </a:r>
            <a:r>
              <a:rPr dirty="0" sz="1300" spc="65">
                <a:latin typeface="Times New Roman"/>
                <a:cs typeface="Times New Roman"/>
              </a:rPr>
              <a:t> </a:t>
            </a:r>
            <a:r>
              <a:rPr dirty="0" sz="1300" spc="5">
                <a:latin typeface="Times New Roman"/>
                <a:cs typeface="Times New Roman"/>
              </a:rPr>
              <a:t>by:</a:t>
            </a:r>
            <a:endParaRPr sz="1300">
              <a:latin typeface="Times New Roman"/>
              <a:cs typeface="Times New Roman"/>
            </a:endParaRPr>
          </a:p>
          <a:p>
            <a:pPr lvl="1" marL="892175" marR="141605" indent="-251460">
              <a:lnSpc>
                <a:spcPts val="1500"/>
              </a:lnSpc>
              <a:spcBef>
                <a:spcPts val="40"/>
              </a:spcBef>
              <a:buChar char="-"/>
              <a:tabLst>
                <a:tab pos="892175" algn="l"/>
                <a:tab pos="893444" algn="l"/>
              </a:tabLst>
            </a:pPr>
            <a:r>
              <a:rPr dirty="0" sz="1300" spc="5">
                <a:latin typeface="Times New Roman"/>
                <a:cs typeface="Times New Roman"/>
              </a:rPr>
              <a:t>Using the</a:t>
            </a:r>
            <a:r>
              <a:rPr dirty="0" sz="1300" spc="10">
                <a:latin typeface="Times New Roman"/>
                <a:cs typeface="Times New Roman"/>
              </a:rPr>
              <a:t> </a:t>
            </a:r>
            <a:r>
              <a:rPr dirty="0" sz="1300" spc="5">
                <a:latin typeface="Times New Roman"/>
                <a:cs typeface="Times New Roman"/>
              </a:rPr>
              <a:t>appropriate</a:t>
            </a:r>
            <a:r>
              <a:rPr dirty="0" sz="1300" spc="10">
                <a:latin typeface="Times New Roman"/>
                <a:cs typeface="Times New Roman"/>
              </a:rPr>
              <a:t> </a:t>
            </a:r>
            <a:r>
              <a:rPr dirty="0" sz="1300" spc="15">
                <a:latin typeface="Courier New"/>
                <a:cs typeface="Courier New"/>
              </a:rPr>
              <a:t>ALTER</a:t>
            </a:r>
            <a:r>
              <a:rPr dirty="0" sz="1300" spc="-445">
                <a:latin typeface="Courier New"/>
                <a:cs typeface="Courier New"/>
              </a:rPr>
              <a:t> </a:t>
            </a:r>
            <a:r>
              <a:rPr dirty="0" sz="1300" spc="15">
                <a:latin typeface="Courier New"/>
                <a:cs typeface="Courier New"/>
              </a:rPr>
              <a:t>PROCEDURE</a:t>
            </a:r>
            <a:r>
              <a:rPr dirty="0" sz="1300" spc="15">
                <a:latin typeface="Times New Roman"/>
                <a:cs typeface="Times New Roman"/>
              </a:rPr>
              <a:t>, </a:t>
            </a:r>
            <a:r>
              <a:rPr dirty="0" sz="1300" spc="15">
                <a:latin typeface="Courier New"/>
                <a:cs typeface="Courier New"/>
              </a:rPr>
              <a:t>ALTER</a:t>
            </a:r>
            <a:r>
              <a:rPr dirty="0" sz="1300" spc="-445">
                <a:latin typeface="Courier New"/>
                <a:cs typeface="Courier New"/>
              </a:rPr>
              <a:t> </a:t>
            </a:r>
            <a:r>
              <a:rPr dirty="0" sz="1300" spc="10">
                <a:latin typeface="Courier New"/>
                <a:cs typeface="Courier New"/>
              </a:rPr>
              <a:t>FUNCTION</a:t>
            </a:r>
            <a:r>
              <a:rPr dirty="0" sz="1300" spc="10">
                <a:latin typeface="Times New Roman"/>
                <a:cs typeface="Times New Roman"/>
              </a:rPr>
              <a:t>,</a:t>
            </a:r>
            <a:r>
              <a:rPr dirty="0" sz="1300" spc="5">
                <a:latin typeface="Times New Roman"/>
                <a:cs typeface="Times New Roman"/>
              </a:rPr>
              <a:t> or </a:t>
            </a:r>
            <a:r>
              <a:rPr dirty="0" sz="1300" spc="15">
                <a:latin typeface="Courier New"/>
                <a:cs typeface="Courier New"/>
              </a:rPr>
              <a:t>ALTER  PACKAGE</a:t>
            </a:r>
            <a:r>
              <a:rPr dirty="0" sz="1300" spc="-455">
                <a:latin typeface="Courier New"/>
                <a:cs typeface="Courier New"/>
              </a:rPr>
              <a:t> </a:t>
            </a:r>
            <a:r>
              <a:rPr dirty="0" sz="1300" spc="5">
                <a:latin typeface="Times New Roman"/>
                <a:cs typeface="Times New Roman"/>
              </a:rPr>
              <a:t>statements with the</a:t>
            </a:r>
            <a:r>
              <a:rPr dirty="0" sz="1300" spc="15">
                <a:latin typeface="Times New Roman"/>
                <a:cs typeface="Times New Roman"/>
              </a:rPr>
              <a:t> </a:t>
            </a:r>
            <a:r>
              <a:rPr dirty="0" sz="1300" spc="15">
                <a:latin typeface="Courier New"/>
                <a:cs typeface="Courier New"/>
              </a:rPr>
              <a:t>COMPILE</a:t>
            </a:r>
            <a:r>
              <a:rPr dirty="0" sz="1300" spc="-450">
                <a:latin typeface="Courier New"/>
                <a:cs typeface="Courier New"/>
              </a:rPr>
              <a:t> </a:t>
            </a:r>
            <a:r>
              <a:rPr dirty="0" sz="1300" spc="5">
                <a:latin typeface="Times New Roman"/>
                <a:cs typeface="Times New Roman"/>
              </a:rPr>
              <a:t>option</a:t>
            </a:r>
            <a:endParaRPr sz="1300">
              <a:latin typeface="Times New Roman"/>
              <a:cs typeface="Times New Roman"/>
            </a:endParaRPr>
          </a:p>
          <a:p>
            <a:pPr lvl="1" marL="892175" indent="-252095">
              <a:lnSpc>
                <a:spcPts val="1500"/>
              </a:lnSpc>
              <a:buChar char="-"/>
              <a:tabLst>
                <a:tab pos="892175" algn="l"/>
                <a:tab pos="892810" algn="l"/>
              </a:tabLst>
            </a:pPr>
            <a:r>
              <a:rPr dirty="0" sz="1300" spc="5">
                <a:latin typeface="Times New Roman"/>
                <a:cs typeface="Times New Roman"/>
              </a:rPr>
              <a:t>Dropping the procedure and re-creating it</a:t>
            </a:r>
            <a:endParaRPr sz="1300">
              <a:latin typeface="Times New Roman"/>
              <a:cs typeface="Times New Roman"/>
            </a:endParaRPr>
          </a:p>
          <a:p>
            <a:pPr lvl="1" marL="892175" marR="370840" indent="-251460">
              <a:lnSpc>
                <a:spcPts val="1500"/>
              </a:lnSpc>
              <a:spcBef>
                <a:spcPts val="70"/>
              </a:spcBef>
              <a:buChar char="-"/>
              <a:tabLst>
                <a:tab pos="892175" algn="l"/>
                <a:tab pos="892810" algn="l"/>
              </a:tabLst>
            </a:pPr>
            <a:r>
              <a:rPr dirty="0" sz="1300" spc="5">
                <a:latin typeface="Times New Roman"/>
                <a:cs typeface="Times New Roman"/>
              </a:rPr>
              <a:t>Running one of the </a:t>
            </a:r>
            <a:r>
              <a:rPr dirty="0" sz="1300" spc="10">
                <a:latin typeface="Times New Roman"/>
                <a:cs typeface="Times New Roman"/>
              </a:rPr>
              <a:t>SQL*Plus </a:t>
            </a:r>
            <a:r>
              <a:rPr dirty="0" sz="1300" spc="5">
                <a:latin typeface="Times New Roman"/>
                <a:cs typeface="Times New Roman"/>
              </a:rPr>
              <a:t>scripts that sets </a:t>
            </a:r>
            <a:r>
              <a:rPr dirty="0" sz="1300" spc="10">
                <a:latin typeface="Times New Roman"/>
                <a:cs typeface="Times New Roman"/>
              </a:rPr>
              <a:t>up </a:t>
            </a:r>
            <a:r>
              <a:rPr dirty="0" sz="1300" spc="5">
                <a:latin typeface="Times New Roman"/>
                <a:cs typeface="Times New Roman"/>
              </a:rPr>
              <a:t>a set of Oracle-supplied  packages</a:t>
            </a:r>
            <a:endParaRPr sz="1300">
              <a:latin typeface="Times New Roman"/>
              <a:cs typeface="Times New Roman"/>
            </a:endParaRPr>
          </a:p>
          <a:p>
            <a:pPr lvl="1" marL="892175" indent="-252095">
              <a:lnSpc>
                <a:spcPts val="1390"/>
              </a:lnSpc>
              <a:buChar char="-"/>
              <a:tabLst>
                <a:tab pos="892175" algn="l"/>
                <a:tab pos="892810" algn="l"/>
              </a:tabLst>
            </a:pPr>
            <a:r>
              <a:rPr dirty="0" sz="1300" spc="5">
                <a:latin typeface="Times New Roman"/>
                <a:cs typeface="Times New Roman"/>
              </a:rPr>
              <a:t>Creating a database using a preconfigured initialization file with</a:t>
            </a:r>
            <a:r>
              <a:rPr dirty="0" sz="1300" spc="65">
                <a:latin typeface="Times New Roman"/>
                <a:cs typeface="Times New Roman"/>
              </a:rPr>
              <a:t> </a:t>
            </a:r>
            <a:r>
              <a:rPr dirty="0" sz="1300" spc="5">
                <a:latin typeface="Times New Roman"/>
                <a:cs typeface="Times New Roman"/>
              </a:rPr>
              <a:t>its</a:t>
            </a:r>
            <a:endParaRPr sz="1300">
              <a:latin typeface="Times New Roman"/>
              <a:cs typeface="Times New Roman"/>
            </a:endParaRPr>
          </a:p>
          <a:p>
            <a:pPr marL="892175">
              <a:lnSpc>
                <a:spcPts val="1490"/>
              </a:lnSpc>
            </a:pPr>
            <a:r>
              <a:rPr dirty="0" sz="1300" spc="15">
                <a:latin typeface="Courier New"/>
                <a:cs typeface="Courier New"/>
              </a:rPr>
              <a:t>PLSQL_COMPILER_FLAGS</a:t>
            </a:r>
            <a:r>
              <a:rPr dirty="0" sz="1300" spc="-445">
                <a:latin typeface="Courier New"/>
                <a:cs typeface="Courier New"/>
              </a:rPr>
              <a:t> </a:t>
            </a:r>
            <a:r>
              <a:rPr dirty="0" sz="1300" spc="5">
                <a:latin typeface="Times New Roman"/>
                <a:cs typeface="Times New Roman"/>
              </a:rPr>
              <a:t>set to </a:t>
            </a:r>
            <a:r>
              <a:rPr dirty="0" sz="1300" spc="15">
                <a:latin typeface="Courier New"/>
                <a:cs typeface="Courier New"/>
              </a:rPr>
              <a:t>NATIVE</a:t>
            </a:r>
            <a:endParaRPr sz="1300">
              <a:latin typeface="Courier New"/>
              <a:cs typeface="Courier New"/>
            </a:endParaRPr>
          </a:p>
          <a:p>
            <a:pPr marL="514984" indent="-252095">
              <a:lnSpc>
                <a:spcPct val="100000"/>
              </a:lnSpc>
              <a:spcBef>
                <a:spcPts val="75"/>
              </a:spcBef>
              <a:buAutoNum type="arabicPeriod" startAt="4"/>
              <a:tabLst>
                <a:tab pos="515620" algn="l"/>
              </a:tabLst>
            </a:pPr>
            <a:r>
              <a:rPr dirty="0" sz="1300" spc="5">
                <a:latin typeface="Times New Roman"/>
                <a:cs typeface="Times New Roman"/>
              </a:rPr>
              <a:t>Confirm the </a:t>
            </a:r>
            <a:r>
              <a:rPr dirty="0" sz="1300" spc="10">
                <a:latin typeface="Times New Roman"/>
                <a:cs typeface="Times New Roman"/>
              </a:rPr>
              <a:t>compilation </a:t>
            </a:r>
            <a:r>
              <a:rPr dirty="0" sz="1300" spc="5">
                <a:latin typeface="Times New Roman"/>
                <a:cs typeface="Times New Roman"/>
              </a:rPr>
              <a:t>type using the appropriate data dictionary</a:t>
            </a:r>
            <a:r>
              <a:rPr dirty="0" sz="1300" spc="35">
                <a:latin typeface="Times New Roman"/>
                <a:cs typeface="Times New Roman"/>
              </a:rPr>
              <a:t> </a:t>
            </a:r>
            <a:r>
              <a:rPr dirty="0" sz="1300" spc="5">
                <a:latin typeface="Times New Roman"/>
                <a:cs typeface="Times New Roman"/>
              </a:rPr>
              <a:t>tables.</a:t>
            </a:r>
            <a:endParaRPr sz="1300">
              <a:latin typeface="Times New Roman"/>
              <a:cs typeface="Times New Roman"/>
            </a:endParaRPr>
          </a:p>
          <a:p>
            <a:pPr marL="137795" marR="5080">
              <a:lnSpc>
                <a:spcPct val="95100"/>
              </a:lnSpc>
              <a:spcBef>
                <a:spcPts val="430"/>
              </a:spcBef>
            </a:pPr>
            <a:r>
              <a:rPr dirty="0" sz="1300" spc="5" b="1">
                <a:latin typeface="Times New Roman"/>
                <a:cs typeface="Times New Roman"/>
              </a:rPr>
              <a:t>Note: </a:t>
            </a:r>
            <a:r>
              <a:rPr dirty="0" sz="1300" spc="5">
                <a:latin typeface="Times New Roman"/>
                <a:cs typeface="Times New Roman"/>
              </a:rPr>
              <a:t>Dependencies </a:t>
            </a:r>
            <a:r>
              <a:rPr dirty="0" sz="1300" spc="10">
                <a:latin typeface="Times New Roman"/>
                <a:cs typeface="Times New Roman"/>
              </a:rPr>
              <a:t>between </a:t>
            </a:r>
            <a:r>
              <a:rPr dirty="0" sz="1300" spc="5">
                <a:latin typeface="Times New Roman"/>
                <a:cs typeface="Times New Roman"/>
              </a:rPr>
              <a:t>database objects </a:t>
            </a:r>
            <a:r>
              <a:rPr dirty="0" sz="1300" spc="10">
                <a:latin typeface="Times New Roman"/>
                <a:cs typeface="Times New Roman"/>
              </a:rPr>
              <a:t>are </a:t>
            </a:r>
            <a:r>
              <a:rPr dirty="0" sz="1300" spc="5">
                <a:latin typeface="Times New Roman"/>
                <a:cs typeface="Times New Roman"/>
              </a:rPr>
              <a:t>handled in the </a:t>
            </a:r>
            <a:r>
              <a:rPr dirty="0" sz="1300" spc="10">
                <a:latin typeface="Times New Roman"/>
                <a:cs typeface="Times New Roman"/>
              </a:rPr>
              <a:t>same manner </a:t>
            </a:r>
            <a:r>
              <a:rPr dirty="0" sz="1300" spc="5">
                <a:latin typeface="Times New Roman"/>
                <a:cs typeface="Times New Roman"/>
              </a:rPr>
              <a:t>as in  previous Oracle database versions. If an object </a:t>
            </a:r>
            <a:r>
              <a:rPr dirty="0" sz="1300" spc="10">
                <a:latin typeface="Times New Roman"/>
                <a:cs typeface="Times New Roman"/>
              </a:rPr>
              <a:t>on which </a:t>
            </a:r>
            <a:r>
              <a:rPr dirty="0" sz="1300" spc="5">
                <a:latin typeface="Times New Roman"/>
                <a:cs typeface="Times New Roman"/>
              </a:rPr>
              <a:t>a natively compiled </a:t>
            </a:r>
            <a:r>
              <a:rPr dirty="0" sz="1300" spc="10">
                <a:latin typeface="Times New Roman"/>
                <a:cs typeface="Times New Roman"/>
              </a:rPr>
              <a:t>PL/SQL  </a:t>
            </a:r>
            <a:r>
              <a:rPr dirty="0" sz="1300" spc="5">
                <a:latin typeface="Times New Roman"/>
                <a:cs typeface="Times New Roman"/>
              </a:rPr>
              <a:t>program unit depends changes, then the </a:t>
            </a:r>
            <a:r>
              <a:rPr dirty="0" sz="1300" spc="10">
                <a:latin typeface="Times New Roman"/>
                <a:cs typeface="Times New Roman"/>
              </a:rPr>
              <a:t>PL/SQL module </a:t>
            </a:r>
            <a:r>
              <a:rPr dirty="0" sz="1300" spc="5">
                <a:latin typeface="Times New Roman"/>
                <a:cs typeface="Times New Roman"/>
              </a:rPr>
              <a:t>is invalidated. </a:t>
            </a:r>
            <a:r>
              <a:rPr dirty="0" sz="1300" spc="10">
                <a:latin typeface="Times New Roman"/>
                <a:cs typeface="Times New Roman"/>
              </a:rPr>
              <a:t>The </a:t>
            </a:r>
            <a:r>
              <a:rPr dirty="0" sz="1300" spc="5">
                <a:latin typeface="Times New Roman"/>
                <a:cs typeface="Times New Roman"/>
              </a:rPr>
              <a:t>next time the  </a:t>
            </a:r>
            <a:r>
              <a:rPr dirty="0" sz="1300" spc="10">
                <a:latin typeface="Times New Roman"/>
                <a:cs typeface="Times New Roman"/>
              </a:rPr>
              <a:t>same </a:t>
            </a:r>
            <a:r>
              <a:rPr dirty="0" sz="1300" spc="5">
                <a:latin typeface="Times New Roman"/>
                <a:cs typeface="Times New Roman"/>
              </a:rPr>
              <a:t>program unit is executed, the </a:t>
            </a:r>
            <a:r>
              <a:rPr dirty="0" sz="1300" spc="10">
                <a:latin typeface="Times New Roman"/>
                <a:cs typeface="Times New Roman"/>
              </a:rPr>
              <a:t>RDBMS </a:t>
            </a:r>
            <a:r>
              <a:rPr dirty="0" sz="1300" spc="5">
                <a:latin typeface="Times New Roman"/>
                <a:cs typeface="Times New Roman"/>
              </a:rPr>
              <a:t>attempts to revalidate the </a:t>
            </a:r>
            <a:r>
              <a:rPr dirty="0" sz="1300" spc="10">
                <a:latin typeface="Times New Roman"/>
                <a:cs typeface="Times New Roman"/>
              </a:rPr>
              <a:t>module. When </a:t>
            </a:r>
            <a:r>
              <a:rPr dirty="0" sz="1300" spc="5">
                <a:latin typeface="Times New Roman"/>
                <a:cs typeface="Times New Roman"/>
              </a:rPr>
              <a:t>a  </a:t>
            </a:r>
            <a:r>
              <a:rPr dirty="0" sz="1300" spc="10">
                <a:latin typeface="Times New Roman"/>
                <a:cs typeface="Times New Roman"/>
              </a:rPr>
              <a:t>module </a:t>
            </a:r>
            <a:r>
              <a:rPr dirty="0" sz="1300" spc="5">
                <a:latin typeface="Times New Roman"/>
                <a:cs typeface="Times New Roman"/>
              </a:rPr>
              <a:t>is recompiled as part of revalidation, it is compiled using the setting that </a:t>
            </a:r>
            <a:r>
              <a:rPr dirty="0" sz="1300" spc="10">
                <a:latin typeface="Times New Roman"/>
                <a:cs typeface="Times New Roman"/>
              </a:rPr>
              <a:t>was </a:t>
            </a:r>
            <a:r>
              <a:rPr dirty="0" sz="1300" spc="5">
                <a:latin typeface="Times New Roman"/>
                <a:cs typeface="Times New Roman"/>
              </a:rPr>
              <a:t>used  the last time the </a:t>
            </a:r>
            <a:r>
              <a:rPr dirty="0" sz="1300" spc="10">
                <a:latin typeface="Times New Roman"/>
                <a:cs typeface="Times New Roman"/>
              </a:rPr>
              <a:t>module was </a:t>
            </a:r>
            <a:r>
              <a:rPr dirty="0" sz="1300" spc="5">
                <a:latin typeface="Times New Roman"/>
                <a:cs typeface="Times New Roman"/>
              </a:rPr>
              <a:t>compiled, and it is saved in the</a:t>
            </a:r>
            <a:r>
              <a:rPr dirty="0" sz="1300" spc="45">
                <a:latin typeface="Times New Roman"/>
                <a:cs typeface="Times New Roman"/>
              </a:rPr>
              <a:t> </a:t>
            </a:r>
            <a:r>
              <a:rPr dirty="0" sz="1300" spc="15">
                <a:latin typeface="Courier New"/>
                <a:cs typeface="Courier New"/>
              </a:rPr>
              <a:t>*_STORED_SETTINGS</a:t>
            </a:r>
            <a:endParaRPr sz="1300">
              <a:latin typeface="Courier New"/>
              <a:cs typeface="Courier New"/>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10</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30807" y="873506"/>
            <a:ext cx="5273675" cy="4157979"/>
          </a:xfrm>
          <a:prstGeom prst="rect">
            <a:avLst/>
          </a:prstGeom>
        </p:spPr>
        <p:txBody>
          <a:bodyPr wrap="square" lIns="0" tIns="12700" rIns="0" bIns="0" rtlCol="0" vert="horz">
            <a:spAutoFit/>
          </a:bodyPr>
          <a:lstStyle/>
          <a:p>
            <a:pPr algn="ctr">
              <a:lnSpc>
                <a:spcPct val="100000"/>
              </a:lnSpc>
              <a:spcBef>
                <a:spcPts val="100"/>
              </a:spcBef>
            </a:pPr>
            <a:r>
              <a:rPr dirty="0" sz="2000" spc="-5" b="1">
                <a:latin typeface="Arial"/>
                <a:cs typeface="Arial"/>
              </a:rPr>
              <a:t>Compiler Warning</a:t>
            </a:r>
            <a:r>
              <a:rPr dirty="0" sz="2000" spc="-15" b="1">
                <a:latin typeface="Arial"/>
                <a:cs typeface="Arial"/>
              </a:rPr>
              <a:t> </a:t>
            </a:r>
            <a:r>
              <a:rPr dirty="0" sz="2000" spc="-5" b="1">
                <a:latin typeface="Arial"/>
                <a:cs typeface="Arial"/>
              </a:rPr>
              <a:t>Infrastructure</a:t>
            </a:r>
            <a:endParaRPr sz="2000">
              <a:latin typeface="Arial"/>
              <a:cs typeface="Arial"/>
            </a:endParaRPr>
          </a:p>
          <a:p>
            <a:pPr>
              <a:lnSpc>
                <a:spcPct val="100000"/>
              </a:lnSpc>
              <a:spcBef>
                <a:spcPts val="15"/>
              </a:spcBef>
            </a:pPr>
            <a:endParaRPr sz="2250">
              <a:latin typeface="Arial"/>
              <a:cs typeface="Arial"/>
            </a:endParaRPr>
          </a:p>
          <a:p>
            <a:pPr marL="12700" marR="239395">
              <a:lnSpc>
                <a:spcPct val="102200"/>
              </a:lnSpc>
              <a:spcBef>
                <a:spcPts val="5"/>
              </a:spcBef>
            </a:pPr>
            <a:r>
              <a:rPr dirty="0" sz="1400" spc="15" b="1">
                <a:latin typeface="Arial"/>
                <a:cs typeface="Arial"/>
              </a:rPr>
              <a:t>The PL/SQL </a:t>
            </a:r>
            <a:r>
              <a:rPr dirty="0" sz="1400" spc="10" b="1">
                <a:latin typeface="Arial"/>
                <a:cs typeface="Arial"/>
              </a:rPr>
              <a:t>compiler in Oracle Database 10</a:t>
            </a:r>
            <a:r>
              <a:rPr dirty="0" sz="1400" spc="10" b="1" i="1">
                <a:latin typeface="Arial"/>
                <a:cs typeface="Arial"/>
              </a:rPr>
              <a:t>g </a:t>
            </a:r>
            <a:r>
              <a:rPr dirty="0" sz="1400" spc="15" b="1">
                <a:latin typeface="Arial"/>
                <a:cs typeface="Arial"/>
              </a:rPr>
              <a:t>has been  enhanced </a:t>
            </a:r>
            <a:r>
              <a:rPr dirty="0" sz="1400" spc="10" b="1">
                <a:latin typeface="Arial"/>
                <a:cs typeface="Arial"/>
              </a:rPr>
              <a:t>to </a:t>
            </a:r>
            <a:r>
              <a:rPr dirty="0" sz="1400" spc="15" b="1">
                <a:latin typeface="Arial"/>
                <a:cs typeface="Arial"/>
              </a:rPr>
              <a:t>produce warnings </a:t>
            </a:r>
            <a:r>
              <a:rPr dirty="0" sz="1400" spc="10" b="1">
                <a:latin typeface="Arial"/>
                <a:cs typeface="Arial"/>
              </a:rPr>
              <a:t>for subprograms. </a:t>
            </a:r>
            <a:r>
              <a:rPr dirty="0" sz="1400" spc="15" b="1">
                <a:latin typeface="Arial"/>
                <a:cs typeface="Arial"/>
              </a:rPr>
              <a:t>Warning  </a:t>
            </a:r>
            <a:r>
              <a:rPr dirty="0" sz="1400" spc="5" b="1">
                <a:latin typeface="Arial"/>
                <a:cs typeface="Arial"/>
              </a:rPr>
              <a:t>levels:</a:t>
            </a:r>
            <a:endParaRPr sz="1400">
              <a:latin typeface="Arial"/>
              <a:cs typeface="Arial"/>
            </a:endParaRPr>
          </a:p>
          <a:p>
            <a:pPr marL="421005" indent="-327660">
              <a:lnSpc>
                <a:spcPct val="100000"/>
              </a:lnSpc>
              <a:spcBef>
                <a:spcPts val="375"/>
              </a:spcBef>
              <a:buClr>
                <a:srgbClr val="FF0000"/>
              </a:buClr>
              <a:buFont typeface="Arial"/>
              <a:buChar char="•"/>
              <a:tabLst>
                <a:tab pos="421005" algn="l"/>
                <a:tab pos="421640" algn="l"/>
              </a:tabLst>
            </a:pPr>
            <a:r>
              <a:rPr dirty="0" sz="1400" spc="10" b="1">
                <a:latin typeface="Arial"/>
                <a:cs typeface="Arial"/>
              </a:rPr>
              <a:t>Can be</a:t>
            </a:r>
            <a:r>
              <a:rPr dirty="0" sz="1400" spc="5" b="1">
                <a:latin typeface="Arial"/>
                <a:cs typeface="Arial"/>
              </a:rPr>
              <a:t> set:</a:t>
            </a:r>
            <a:endParaRPr sz="1400">
              <a:latin typeface="Arial"/>
              <a:cs typeface="Arial"/>
            </a:endParaRPr>
          </a:p>
          <a:p>
            <a:pPr lvl="1" marL="747395" marR="443230" indent="-244475">
              <a:lnSpc>
                <a:spcPct val="105000"/>
              </a:lnSpc>
              <a:spcBef>
                <a:spcPts val="140"/>
              </a:spcBef>
              <a:buClr>
                <a:srgbClr val="FF0000"/>
              </a:buClr>
              <a:buFont typeface="Arial"/>
              <a:buChar char="–"/>
              <a:tabLst>
                <a:tab pos="748030" algn="l"/>
                <a:tab pos="748665" algn="l"/>
              </a:tabLst>
            </a:pPr>
            <a:r>
              <a:rPr dirty="0" sz="1300" spc="-10" b="1">
                <a:latin typeface="Arial"/>
                <a:cs typeface="Arial"/>
              </a:rPr>
              <a:t>Declaratively </a:t>
            </a:r>
            <a:r>
              <a:rPr dirty="0" sz="1300" spc="-5" b="1">
                <a:latin typeface="Arial"/>
                <a:cs typeface="Arial"/>
              </a:rPr>
              <a:t>with </a:t>
            </a:r>
            <a:r>
              <a:rPr dirty="0" sz="1300" spc="-10" b="1">
                <a:latin typeface="Arial"/>
                <a:cs typeface="Arial"/>
              </a:rPr>
              <a:t>the </a:t>
            </a:r>
            <a:r>
              <a:rPr dirty="0" sz="1300" spc="-20" b="1">
                <a:latin typeface="Courier New"/>
                <a:cs typeface="Courier New"/>
              </a:rPr>
              <a:t>PLSQL_WARNINGS</a:t>
            </a:r>
            <a:r>
              <a:rPr dirty="0" sz="1300" spc="-450" b="1">
                <a:latin typeface="Courier New"/>
                <a:cs typeface="Courier New"/>
              </a:rPr>
              <a:t> </a:t>
            </a:r>
            <a:r>
              <a:rPr dirty="0" sz="1300" spc="-10" b="1">
                <a:latin typeface="Arial"/>
                <a:cs typeface="Arial"/>
              </a:rPr>
              <a:t>initialization  </a:t>
            </a:r>
            <a:r>
              <a:rPr dirty="0" sz="1300" spc="-15" b="1">
                <a:latin typeface="Arial"/>
                <a:cs typeface="Arial"/>
              </a:rPr>
              <a:t>parameter</a:t>
            </a:r>
            <a:endParaRPr sz="1300">
              <a:latin typeface="Arial"/>
              <a:cs typeface="Arial"/>
            </a:endParaRPr>
          </a:p>
          <a:p>
            <a:pPr lvl="1" marL="747395" indent="-245110">
              <a:lnSpc>
                <a:spcPct val="100000"/>
              </a:lnSpc>
              <a:spcBef>
                <a:spcPts val="204"/>
              </a:spcBef>
              <a:buClr>
                <a:srgbClr val="FF0000"/>
              </a:buClr>
              <a:buFont typeface="Arial"/>
              <a:buChar char="–"/>
              <a:tabLst>
                <a:tab pos="747395" algn="l"/>
                <a:tab pos="748030" algn="l"/>
              </a:tabLst>
            </a:pPr>
            <a:r>
              <a:rPr dirty="0" sz="1300" spc="-10" b="1">
                <a:latin typeface="Arial"/>
                <a:cs typeface="Arial"/>
              </a:rPr>
              <a:t>Programmatically using the </a:t>
            </a:r>
            <a:r>
              <a:rPr dirty="0" sz="1300" spc="-20" b="1">
                <a:latin typeface="Courier New"/>
                <a:cs typeface="Courier New"/>
              </a:rPr>
              <a:t>DBMS_WARNINGS</a:t>
            </a:r>
            <a:r>
              <a:rPr dirty="0" sz="1300" spc="-440" b="1">
                <a:latin typeface="Courier New"/>
                <a:cs typeface="Courier New"/>
              </a:rPr>
              <a:t> </a:t>
            </a:r>
            <a:r>
              <a:rPr dirty="0" sz="1300" spc="-10" b="1">
                <a:latin typeface="Arial"/>
                <a:cs typeface="Arial"/>
              </a:rPr>
              <a:t>package</a:t>
            </a:r>
            <a:endParaRPr sz="1300">
              <a:latin typeface="Arial"/>
              <a:cs typeface="Arial"/>
            </a:endParaRPr>
          </a:p>
          <a:p>
            <a:pPr marL="421005" marR="115570" indent="-327025">
              <a:lnSpc>
                <a:spcPct val="102200"/>
              </a:lnSpc>
              <a:spcBef>
                <a:spcPts val="420"/>
              </a:spcBef>
              <a:buClr>
                <a:srgbClr val="FF0000"/>
              </a:buClr>
              <a:buFont typeface="Arial"/>
              <a:buChar char="•"/>
              <a:tabLst>
                <a:tab pos="421005" algn="l"/>
                <a:tab pos="421640" algn="l"/>
              </a:tabLst>
            </a:pPr>
            <a:r>
              <a:rPr dirty="0" sz="1400" spc="10" b="1">
                <a:latin typeface="Arial"/>
                <a:cs typeface="Arial"/>
              </a:rPr>
              <a:t>Are arranged in </a:t>
            </a:r>
            <a:r>
              <a:rPr dirty="0" sz="1400" spc="5" b="1">
                <a:latin typeface="Arial"/>
                <a:cs typeface="Arial"/>
              </a:rPr>
              <a:t>three </a:t>
            </a:r>
            <a:r>
              <a:rPr dirty="0" sz="1400" spc="10" b="1">
                <a:latin typeface="Arial"/>
                <a:cs typeface="Arial"/>
              </a:rPr>
              <a:t>categories: </a:t>
            </a:r>
            <a:r>
              <a:rPr dirty="0" sz="1400" spc="5" b="1">
                <a:latin typeface="Arial"/>
                <a:cs typeface="Arial"/>
              </a:rPr>
              <a:t>severe, </a:t>
            </a:r>
            <a:r>
              <a:rPr dirty="0" sz="1400" spc="10" b="1">
                <a:latin typeface="Arial"/>
                <a:cs typeface="Arial"/>
              </a:rPr>
              <a:t>performance,  and</a:t>
            </a:r>
            <a:r>
              <a:rPr dirty="0" sz="1400" b="1">
                <a:latin typeface="Arial"/>
                <a:cs typeface="Arial"/>
              </a:rPr>
              <a:t> </a:t>
            </a:r>
            <a:r>
              <a:rPr dirty="0" sz="1400" spc="10" b="1">
                <a:latin typeface="Arial"/>
                <a:cs typeface="Arial"/>
              </a:rPr>
              <a:t>informational</a:t>
            </a:r>
            <a:endParaRPr sz="1400">
              <a:latin typeface="Arial"/>
              <a:cs typeface="Arial"/>
            </a:endParaRPr>
          </a:p>
          <a:p>
            <a:pPr marL="421005" marR="163830" indent="-327025">
              <a:lnSpc>
                <a:spcPts val="1630"/>
              </a:lnSpc>
              <a:spcBef>
                <a:spcPts val="405"/>
              </a:spcBef>
              <a:buClr>
                <a:srgbClr val="FF0000"/>
              </a:buClr>
              <a:buFont typeface="Arial"/>
              <a:buChar char="•"/>
              <a:tabLst>
                <a:tab pos="421005" algn="l"/>
                <a:tab pos="421640" algn="l"/>
              </a:tabLst>
            </a:pPr>
            <a:r>
              <a:rPr dirty="0" sz="1400" spc="10" b="1">
                <a:latin typeface="Arial"/>
                <a:cs typeface="Arial"/>
              </a:rPr>
              <a:t>Can </a:t>
            </a:r>
            <a:r>
              <a:rPr dirty="0" sz="1400" spc="15" b="1">
                <a:latin typeface="Arial"/>
                <a:cs typeface="Arial"/>
              </a:rPr>
              <a:t>be </a:t>
            </a:r>
            <a:r>
              <a:rPr dirty="0" sz="1400" spc="10" b="1">
                <a:latin typeface="Arial"/>
                <a:cs typeface="Arial"/>
              </a:rPr>
              <a:t>enabled and disabled </a:t>
            </a:r>
            <a:r>
              <a:rPr dirty="0" sz="1400" spc="15" b="1">
                <a:latin typeface="Arial"/>
                <a:cs typeface="Arial"/>
              </a:rPr>
              <a:t>by category </a:t>
            </a:r>
            <a:r>
              <a:rPr dirty="0" sz="1400" spc="10" b="1">
                <a:latin typeface="Arial"/>
                <a:cs typeface="Arial"/>
              </a:rPr>
              <a:t>or </a:t>
            </a:r>
            <a:r>
              <a:rPr dirty="0" sz="1400" spc="15" b="1">
                <a:latin typeface="Arial"/>
                <a:cs typeface="Arial"/>
              </a:rPr>
              <a:t>a </a:t>
            </a:r>
            <a:r>
              <a:rPr dirty="0" sz="1400" spc="10" b="1">
                <a:latin typeface="Arial"/>
                <a:cs typeface="Arial"/>
              </a:rPr>
              <a:t>specific  </a:t>
            </a:r>
            <a:r>
              <a:rPr dirty="0" sz="1400" spc="15" b="1">
                <a:latin typeface="Arial"/>
                <a:cs typeface="Arial"/>
              </a:rPr>
              <a:t>message</a:t>
            </a:r>
            <a:endParaRPr sz="1400">
              <a:latin typeface="Arial"/>
              <a:cs typeface="Arial"/>
            </a:endParaRPr>
          </a:p>
          <a:p>
            <a:pPr marL="12700">
              <a:lnSpc>
                <a:spcPct val="100000"/>
              </a:lnSpc>
              <a:spcBef>
                <a:spcPts val="240"/>
              </a:spcBef>
            </a:pPr>
            <a:r>
              <a:rPr dirty="0" sz="1400" spc="15" b="1">
                <a:latin typeface="Arial"/>
                <a:cs typeface="Arial"/>
              </a:rPr>
              <a:t>Examples </a:t>
            </a:r>
            <a:r>
              <a:rPr dirty="0" sz="1400" spc="10" b="1">
                <a:latin typeface="Arial"/>
                <a:cs typeface="Arial"/>
              </a:rPr>
              <a:t>of </a:t>
            </a:r>
            <a:r>
              <a:rPr dirty="0" sz="1400" spc="15" b="1">
                <a:latin typeface="Arial"/>
                <a:cs typeface="Arial"/>
              </a:rPr>
              <a:t>warning</a:t>
            </a:r>
            <a:r>
              <a:rPr dirty="0" sz="1400" spc="-15" b="1">
                <a:latin typeface="Arial"/>
                <a:cs typeface="Arial"/>
              </a:rPr>
              <a:t> </a:t>
            </a:r>
            <a:r>
              <a:rPr dirty="0" sz="1400" spc="10" b="1">
                <a:latin typeface="Arial"/>
                <a:cs typeface="Arial"/>
              </a:rPr>
              <a:t>messages:</a:t>
            </a:r>
            <a:endParaRPr sz="1400">
              <a:latin typeface="Arial"/>
              <a:cs typeface="Arial"/>
            </a:endParaRPr>
          </a:p>
          <a:p>
            <a:pPr marL="421005" marR="5080">
              <a:lnSpc>
                <a:spcPct val="109100"/>
              </a:lnSpc>
              <a:spcBef>
                <a:spcPts val="200"/>
              </a:spcBef>
            </a:pPr>
            <a:r>
              <a:rPr dirty="0" sz="1400" spc="10" b="1">
                <a:latin typeface="Arial"/>
                <a:cs typeface="Arial"/>
              </a:rPr>
              <a:t>SP2-0804: </a:t>
            </a:r>
            <a:r>
              <a:rPr dirty="0" sz="1400" spc="15" b="1">
                <a:latin typeface="Arial"/>
                <a:cs typeface="Arial"/>
              </a:rPr>
              <a:t>Procedure </a:t>
            </a:r>
            <a:r>
              <a:rPr dirty="0" sz="1400" spc="5" b="1">
                <a:latin typeface="Arial"/>
                <a:cs typeface="Arial"/>
              </a:rPr>
              <a:t>created </a:t>
            </a:r>
            <a:r>
              <a:rPr dirty="0" sz="1400" spc="10" b="1">
                <a:latin typeface="Arial"/>
                <a:cs typeface="Arial"/>
              </a:rPr>
              <a:t>with compilation </a:t>
            </a:r>
            <a:r>
              <a:rPr dirty="0" sz="1400" spc="15" b="1">
                <a:latin typeface="Arial"/>
                <a:cs typeface="Arial"/>
              </a:rPr>
              <a:t>warnings  PLW-07203: Parameter </a:t>
            </a:r>
            <a:r>
              <a:rPr dirty="0" sz="1400" spc="15" b="1">
                <a:latin typeface="Courier New"/>
                <a:cs typeface="Courier New"/>
              </a:rPr>
              <a:t>'IO_TBL' </a:t>
            </a:r>
            <a:r>
              <a:rPr dirty="0" sz="1400" spc="15" b="1">
                <a:latin typeface="Arial"/>
                <a:cs typeface="Arial"/>
              </a:rPr>
              <a:t>may </a:t>
            </a:r>
            <a:r>
              <a:rPr dirty="0" sz="1400" spc="10" b="1">
                <a:latin typeface="Arial"/>
                <a:cs typeface="Arial"/>
              </a:rPr>
              <a:t>benefit </a:t>
            </a:r>
            <a:r>
              <a:rPr dirty="0" sz="1400" spc="15" b="1">
                <a:latin typeface="Arial"/>
                <a:cs typeface="Arial"/>
              </a:rPr>
              <a:t>from use  </a:t>
            </a:r>
            <a:r>
              <a:rPr dirty="0" sz="1400" spc="10" b="1">
                <a:latin typeface="Arial"/>
                <a:cs typeface="Arial"/>
              </a:rPr>
              <a:t>of the </a:t>
            </a:r>
            <a:r>
              <a:rPr dirty="0" sz="1400" spc="15" b="1">
                <a:latin typeface="Courier New"/>
                <a:cs typeface="Courier New"/>
              </a:rPr>
              <a:t>NOCOPY</a:t>
            </a:r>
            <a:r>
              <a:rPr dirty="0" sz="1400" spc="-470" b="1">
                <a:latin typeface="Courier New"/>
                <a:cs typeface="Courier New"/>
              </a:rPr>
              <a:t> </a:t>
            </a:r>
            <a:r>
              <a:rPr dirty="0" sz="1400" spc="10" b="1">
                <a:latin typeface="Arial"/>
                <a:cs typeface="Arial"/>
              </a:rPr>
              <a:t>compiler hint.</a:t>
            </a:r>
            <a:endParaRPr sz="1400">
              <a:latin typeface="Arial"/>
              <a:cs typeface="Arial"/>
            </a:endParaRPr>
          </a:p>
        </p:txBody>
      </p:sp>
      <p:sp>
        <p:nvSpPr>
          <p:cNvPr id="7" name="object 7"/>
          <p:cNvSpPr txBox="1"/>
          <p:nvPr/>
        </p:nvSpPr>
        <p:spPr>
          <a:xfrm>
            <a:off x="743204" y="5609382"/>
            <a:ext cx="6136005" cy="353504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Compiler Warning</a:t>
            </a:r>
            <a:r>
              <a:rPr dirty="0" sz="1300" spc="-5" b="1">
                <a:latin typeface="Arial"/>
                <a:cs typeface="Arial"/>
              </a:rPr>
              <a:t> </a:t>
            </a:r>
            <a:r>
              <a:rPr dirty="0" sz="1300" spc="5" b="1">
                <a:latin typeface="Arial"/>
                <a:cs typeface="Arial"/>
              </a:rPr>
              <a:t>Infrastructure</a:t>
            </a:r>
            <a:endParaRPr sz="1300">
              <a:latin typeface="Arial"/>
              <a:cs typeface="Arial"/>
            </a:endParaRPr>
          </a:p>
          <a:p>
            <a:pPr marL="138430" marR="107314">
              <a:lnSpc>
                <a:spcPct val="101299"/>
              </a:lnSpc>
              <a:spcBef>
                <a:spcPts val="370"/>
              </a:spcBef>
            </a:pPr>
            <a:r>
              <a:rPr dirty="0" sz="1300" spc="10">
                <a:latin typeface="Times New Roman"/>
                <a:cs typeface="Times New Roman"/>
              </a:rPr>
              <a:t>The </a:t>
            </a:r>
            <a:r>
              <a:rPr dirty="0" sz="1300" spc="5">
                <a:latin typeface="Times New Roman"/>
                <a:cs typeface="Times New Roman"/>
              </a:rPr>
              <a:t>Oracle </a:t>
            </a:r>
            <a:r>
              <a:rPr dirty="0" sz="1300" spc="10">
                <a:latin typeface="Times New Roman"/>
                <a:cs typeface="Times New Roman"/>
              </a:rPr>
              <a:t>PL/SQL </a:t>
            </a:r>
            <a:r>
              <a:rPr dirty="0" sz="1300" spc="5">
                <a:latin typeface="Times New Roman"/>
                <a:cs typeface="Times New Roman"/>
              </a:rPr>
              <a:t>compiler </a:t>
            </a:r>
            <a:r>
              <a:rPr dirty="0" sz="1300" spc="10">
                <a:latin typeface="Times New Roman"/>
                <a:cs typeface="Times New Roman"/>
              </a:rPr>
              <a:t>can </a:t>
            </a:r>
            <a:r>
              <a:rPr dirty="0" sz="1300" spc="5">
                <a:latin typeface="Times New Roman"/>
                <a:cs typeface="Times New Roman"/>
              </a:rPr>
              <a:t>issue warnings </a:t>
            </a:r>
            <a:r>
              <a:rPr dirty="0" sz="1300" spc="10">
                <a:latin typeface="Times New Roman"/>
                <a:cs typeface="Times New Roman"/>
              </a:rPr>
              <a:t>when you </a:t>
            </a:r>
            <a:r>
              <a:rPr dirty="0" sz="1300" spc="5">
                <a:latin typeface="Times New Roman"/>
                <a:cs typeface="Times New Roman"/>
              </a:rPr>
              <a:t>compile subprograms that  produce ambiguous results or use inefficient constructs. </a:t>
            </a:r>
            <a:r>
              <a:rPr dirty="0" sz="1300" spc="10">
                <a:latin typeface="Times New Roman"/>
                <a:cs typeface="Times New Roman"/>
              </a:rPr>
              <a:t>You </a:t>
            </a:r>
            <a:r>
              <a:rPr dirty="0" sz="1300" spc="5">
                <a:latin typeface="Times New Roman"/>
                <a:cs typeface="Times New Roman"/>
              </a:rPr>
              <a:t>can selectively enable and  disable these</a:t>
            </a:r>
            <a:r>
              <a:rPr dirty="0" sz="1300" spc="-10">
                <a:latin typeface="Times New Roman"/>
                <a:cs typeface="Times New Roman"/>
              </a:rPr>
              <a:t> </a:t>
            </a:r>
            <a:r>
              <a:rPr dirty="0" sz="1300" spc="5">
                <a:latin typeface="Times New Roman"/>
                <a:cs typeface="Times New Roman"/>
              </a:rPr>
              <a:t>warnings:</a:t>
            </a:r>
            <a:endParaRPr sz="1300">
              <a:latin typeface="Times New Roman"/>
              <a:cs typeface="Times New Roman"/>
            </a:endParaRPr>
          </a:p>
          <a:p>
            <a:pPr marL="514984" indent="-251460">
              <a:lnSpc>
                <a:spcPts val="1505"/>
              </a:lnSpc>
              <a:buChar char="•"/>
              <a:tabLst>
                <a:tab pos="514984" algn="l"/>
                <a:tab pos="515620" algn="l"/>
              </a:tabLst>
            </a:pPr>
            <a:r>
              <a:rPr dirty="0" sz="1300" spc="5">
                <a:latin typeface="Times New Roman"/>
                <a:cs typeface="Times New Roman"/>
              </a:rPr>
              <a:t>Declaratively </a:t>
            </a:r>
            <a:r>
              <a:rPr dirty="0" sz="1300" spc="10">
                <a:latin typeface="Times New Roman"/>
                <a:cs typeface="Times New Roman"/>
              </a:rPr>
              <a:t>by </a:t>
            </a:r>
            <a:r>
              <a:rPr dirty="0" sz="1300" spc="5">
                <a:latin typeface="Times New Roman"/>
                <a:cs typeface="Times New Roman"/>
              </a:rPr>
              <a:t>setting the </a:t>
            </a:r>
            <a:r>
              <a:rPr dirty="0" sz="1300" spc="15">
                <a:latin typeface="Courier New"/>
                <a:cs typeface="Courier New"/>
              </a:rPr>
              <a:t>PLSQL_WARNINGS</a:t>
            </a:r>
            <a:r>
              <a:rPr dirty="0" sz="1300" spc="-425">
                <a:latin typeface="Courier New"/>
                <a:cs typeface="Courier New"/>
              </a:rPr>
              <a:t> </a:t>
            </a:r>
            <a:r>
              <a:rPr dirty="0" sz="1300" spc="5">
                <a:latin typeface="Times New Roman"/>
                <a:cs typeface="Times New Roman"/>
              </a:rPr>
              <a:t>initialization parameter</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Programmatically using the </a:t>
            </a:r>
            <a:r>
              <a:rPr dirty="0" sz="1300" spc="15">
                <a:latin typeface="Courier New"/>
                <a:cs typeface="Courier New"/>
              </a:rPr>
              <a:t>DBMS_WARNINGS</a:t>
            </a:r>
            <a:r>
              <a:rPr dirty="0" sz="1300" spc="-450">
                <a:latin typeface="Courier New"/>
                <a:cs typeface="Courier New"/>
              </a:rPr>
              <a:t> </a:t>
            </a:r>
            <a:r>
              <a:rPr dirty="0" sz="1300" spc="10">
                <a:latin typeface="Times New Roman"/>
                <a:cs typeface="Times New Roman"/>
              </a:rPr>
              <a:t>package</a:t>
            </a:r>
            <a:endParaRPr sz="1300">
              <a:latin typeface="Times New Roman"/>
              <a:cs typeface="Times New Roman"/>
            </a:endParaRPr>
          </a:p>
          <a:p>
            <a:pPr marL="137795" marR="170815">
              <a:lnSpc>
                <a:spcPct val="101299"/>
              </a:lnSpc>
              <a:spcBef>
                <a:spcPts val="480"/>
              </a:spcBef>
            </a:pPr>
            <a:r>
              <a:rPr dirty="0" sz="1300" spc="10">
                <a:latin typeface="Times New Roman"/>
                <a:cs typeface="Times New Roman"/>
              </a:rPr>
              <a:t>The warning </a:t>
            </a:r>
            <a:r>
              <a:rPr dirty="0" sz="1300" spc="5">
                <a:latin typeface="Times New Roman"/>
                <a:cs typeface="Times New Roman"/>
              </a:rPr>
              <a:t>level is arranged in the following categories: severe, performance, and  informational. </a:t>
            </a:r>
            <a:r>
              <a:rPr dirty="0" sz="1300" spc="10">
                <a:latin typeface="Times New Roman"/>
                <a:cs typeface="Times New Roman"/>
              </a:rPr>
              <a:t>Warnings </a:t>
            </a:r>
            <a:r>
              <a:rPr dirty="0" sz="1300" spc="5">
                <a:latin typeface="Times New Roman"/>
                <a:cs typeface="Times New Roman"/>
              </a:rPr>
              <a:t>levels can </a:t>
            </a:r>
            <a:r>
              <a:rPr dirty="0" sz="1300" spc="10">
                <a:latin typeface="Times New Roman"/>
                <a:cs typeface="Times New Roman"/>
              </a:rPr>
              <a:t>be enabled </a:t>
            </a:r>
            <a:r>
              <a:rPr dirty="0" sz="1300" spc="5">
                <a:latin typeface="Times New Roman"/>
                <a:cs typeface="Times New Roman"/>
              </a:rPr>
              <a:t>or disabled </a:t>
            </a:r>
            <a:r>
              <a:rPr dirty="0" sz="1300" spc="10">
                <a:latin typeface="Times New Roman"/>
                <a:cs typeface="Times New Roman"/>
              </a:rPr>
              <a:t>by </a:t>
            </a:r>
            <a:r>
              <a:rPr dirty="0" sz="1300" spc="5">
                <a:latin typeface="Times New Roman"/>
                <a:cs typeface="Times New Roman"/>
              </a:rPr>
              <a:t>category or </a:t>
            </a:r>
            <a:r>
              <a:rPr dirty="0" sz="1300" spc="10">
                <a:latin typeface="Times New Roman"/>
                <a:cs typeface="Times New Roman"/>
              </a:rPr>
              <a:t>by </a:t>
            </a:r>
            <a:r>
              <a:rPr dirty="0" sz="1300" spc="5">
                <a:latin typeface="Times New Roman"/>
                <a:cs typeface="Times New Roman"/>
              </a:rPr>
              <a:t>a specific  warning message</a:t>
            </a:r>
            <a:r>
              <a:rPr dirty="0" sz="1300">
                <a:latin typeface="Times New Roman"/>
                <a:cs typeface="Times New Roman"/>
              </a:rPr>
              <a:t> </a:t>
            </a:r>
            <a:r>
              <a:rPr dirty="0" sz="1300" spc="5">
                <a:latin typeface="Times New Roman"/>
                <a:cs typeface="Times New Roman"/>
              </a:rPr>
              <a:t>number.</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Benefits of Compiler</a:t>
            </a:r>
            <a:r>
              <a:rPr dirty="0" sz="1300" b="1">
                <a:latin typeface="Times New Roman"/>
                <a:cs typeface="Times New Roman"/>
              </a:rPr>
              <a:t> </a:t>
            </a:r>
            <a:r>
              <a:rPr dirty="0" sz="1300" spc="10" b="1">
                <a:latin typeface="Times New Roman"/>
                <a:cs typeface="Times New Roman"/>
              </a:rPr>
              <a:t>Warnings</a:t>
            </a:r>
            <a:endParaRPr sz="1300">
              <a:latin typeface="Times New Roman"/>
              <a:cs typeface="Times New Roman"/>
            </a:endParaRPr>
          </a:p>
          <a:p>
            <a:pPr marL="137795">
              <a:lnSpc>
                <a:spcPct val="100000"/>
              </a:lnSpc>
              <a:spcBef>
                <a:spcPts val="420"/>
              </a:spcBef>
            </a:pPr>
            <a:r>
              <a:rPr dirty="0" sz="1300" spc="5">
                <a:latin typeface="Times New Roman"/>
                <a:cs typeface="Times New Roman"/>
              </a:rPr>
              <a:t>Using compiler warnings can help</a:t>
            </a:r>
            <a:r>
              <a:rPr dirty="0" sz="1300">
                <a:latin typeface="Times New Roman"/>
                <a:cs typeface="Times New Roman"/>
              </a:rPr>
              <a:t> </a:t>
            </a:r>
            <a:r>
              <a:rPr dirty="0" sz="1300" spc="5">
                <a:latin typeface="Times New Roman"/>
                <a:cs typeface="Times New Roman"/>
              </a:rPr>
              <a:t>to:</a:t>
            </a:r>
            <a:endParaRPr sz="1300">
              <a:latin typeface="Times New Roman"/>
              <a:cs typeface="Times New Roman"/>
            </a:endParaRPr>
          </a:p>
          <a:p>
            <a:pPr marL="515620" indent="-252729">
              <a:lnSpc>
                <a:spcPct val="100000"/>
              </a:lnSpc>
              <a:spcBef>
                <a:spcPts val="20"/>
              </a:spcBef>
              <a:buChar char="•"/>
              <a:tabLst>
                <a:tab pos="514984" algn="l"/>
                <a:tab pos="516255" algn="l"/>
              </a:tabLst>
            </a:pPr>
            <a:r>
              <a:rPr dirty="0" sz="1300" spc="10">
                <a:latin typeface="Times New Roman"/>
                <a:cs typeface="Times New Roman"/>
              </a:rPr>
              <a:t>Make </a:t>
            </a:r>
            <a:r>
              <a:rPr dirty="0" sz="1300" spc="5">
                <a:latin typeface="Times New Roman"/>
                <a:cs typeface="Times New Roman"/>
              </a:rPr>
              <a:t>your programs </a:t>
            </a:r>
            <a:r>
              <a:rPr dirty="0" sz="1300" spc="10">
                <a:latin typeface="Times New Roman"/>
                <a:cs typeface="Times New Roman"/>
              </a:rPr>
              <a:t>more </a:t>
            </a:r>
            <a:r>
              <a:rPr dirty="0" sz="1300" spc="5">
                <a:latin typeface="Times New Roman"/>
                <a:cs typeface="Times New Roman"/>
              </a:rPr>
              <a:t>robust and avoid problems at run</a:t>
            </a:r>
            <a:r>
              <a:rPr dirty="0" sz="1300" spc="20">
                <a:latin typeface="Times New Roman"/>
                <a:cs typeface="Times New Roman"/>
              </a:rPr>
              <a:t> </a:t>
            </a:r>
            <a:r>
              <a:rPr dirty="0" sz="1300" spc="5">
                <a:latin typeface="Times New Roman"/>
                <a:cs typeface="Times New Roman"/>
              </a:rPr>
              <a:t>time</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Identify potential performance problems</a:t>
            </a:r>
            <a:endParaRPr sz="1300">
              <a:latin typeface="Times New Roman"/>
              <a:cs typeface="Times New Roman"/>
            </a:endParaRPr>
          </a:p>
          <a:p>
            <a:pPr marL="515620" indent="-252729">
              <a:lnSpc>
                <a:spcPct val="100000"/>
              </a:lnSpc>
              <a:spcBef>
                <a:spcPts val="20"/>
              </a:spcBef>
              <a:buChar char="•"/>
              <a:tabLst>
                <a:tab pos="515620" algn="l"/>
                <a:tab pos="516255" algn="l"/>
              </a:tabLst>
            </a:pPr>
            <a:r>
              <a:rPr dirty="0" sz="1300" spc="5">
                <a:latin typeface="Times New Roman"/>
                <a:cs typeface="Times New Roman"/>
              </a:rPr>
              <a:t>Indicate factors that produce undefined results</a:t>
            </a:r>
            <a:endParaRPr sz="1300">
              <a:latin typeface="Times New Roman"/>
              <a:cs typeface="Times New Roman"/>
            </a:endParaRPr>
          </a:p>
          <a:p>
            <a:pPr marL="137795" marR="5080">
              <a:lnSpc>
                <a:spcPct val="101499"/>
              </a:lnSpc>
              <a:spcBef>
                <a:spcPts val="395"/>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 enable checking for certain warning conditions </a:t>
            </a:r>
            <a:r>
              <a:rPr dirty="0" sz="1300" spc="10">
                <a:latin typeface="Times New Roman"/>
                <a:cs typeface="Times New Roman"/>
              </a:rPr>
              <a:t>when </a:t>
            </a:r>
            <a:r>
              <a:rPr dirty="0" sz="1300" spc="5">
                <a:latin typeface="Times New Roman"/>
                <a:cs typeface="Times New Roman"/>
              </a:rPr>
              <a:t>these conditions are  not serious enough to produce an error and keep </a:t>
            </a:r>
            <a:r>
              <a:rPr dirty="0" sz="1300" spc="10">
                <a:latin typeface="Times New Roman"/>
                <a:cs typeface="Times New Roman"/>
              </a:rPr>
              <a:t>you </a:t>
            </a:r>
            <a:r>
              <a:rPr dirty="0" sz="1300" spc="5">
                <a:latin typeface="Times New Roman"/>
                <a:cs typeface="Times New Roman"/>
              </a:rPr>
              <a:t>from compiling a</a:t>
            </a:r>
            <a:r>
              <a:rPr dirty="0" sz="1300" spc="85">
                <a:latin typeface="Times New Roman"/>
                <a:cs typeface="Times New Roman"/>
              </a:rPr>
              <a:t> </a:t>
            </a:r>
            <a:r>
              <a:rPr dirty="0" sz="1300" spc="5">
                <a:latin typeface="Times New Roman"/>
                <a:cs typeface="Times New Roman"/>
              </a:rPr>
              <a:t>subprogram.</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11</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4900295" cy="1377950"/>
          </a:xfrm>
          <a:prstGeom prst="rect">
            <a:avLst/>
          </a:prstGeom>
        </p:spPr>
        <p:txBody>
          <a:bodyPr wrap="square" lIns="0" tIns="12700" rIns="0" bIns="0" rtlCol="0" vert="horz">
            <a:spAutoFit/>
          </a:bodyPr>
          <a:lstStyle/>
          <a:p>
            <a:pPr algn="ctr" marL="348615">
              <a:lnSpc>
                <a:spcPct val="100000"/>
              </a:lnSpc>
              <a:spcBef>
                <a:spcPts val="100"/>
              </a:spcBef>
            </a:pPr>
            <a:r>
              <a:rPr dirty="0" sz="2000" spc="-5" b="1">
                <a:latin typeface="Arial"/>
                <a:cs typeface="Arial"/>
              </a:rPr>
              <a:t>Setting Compiler </a:t>
            </a:r>
            <a:r>
              <a:rPr dirty="0" sz="2000" b="1">
                <a:latin typeface="Arial"/>
                <a:cs typeface="Arial"/>
              </a:rPr>
              <a:t>Warning</a:t>
            </a:r>
            <a:r>
              <a:rPr dirty="0" sz="2000" spc="-25" b="1">
                <a:latin typeface="Arial"/>
                <a:cs typeface="Arial"/>
              </a:rPr>
              <a:t> </a:t>
            </a:r>
            <a:r>
              <a:rPr dirty="0" sz="2000" spc="-5" b="1">
                <a:latin typeface="Arial"/>
                <a:cs typeface="Arial"/>
              </a:rPr>
              <a:t>Levels</a:t>
            </a:r>
            <a:endParaRPr sz="2000">
              <a:latin typeface="Arial"/>
              <a:cs typeface="Arial"/>
            </a:endParaRPr>
          </a:p>
          <a:p>
            <a:pPr>
              <a:lnSpc>
                <a:spcPct val="100000"/>
              </a:lnSpc>
            </a:pPr>
            <a:endParaRPr sz="2200">
              <a:latin typeface="Arial"/>
              <a:cs typeface="Arial"/>
            </a:endParaRPr>
          </a:p>
          <a:p>
            <a:pPr marR="5080">
              <a:lnSpc>
                <a:spcPct val="107400"/>
              </a:lnSpc>
              <a:spcBef>
                <a:spcPts val="1714"/>
              </a:spcBef>
            </a:pPr>
            <a:r>
              <a:rPr dirty="0" sz="1550" spc="10" b="1">
                <a:latin typeface="Arial"/>
                <a:cs typeface="Arial"/>
              </a:rPr>
              <a:t>Set the </a:t>
            </a:r>
            <a:r>
              <a:rPr dirty="0" sz="1550" spc="10" b="1">
                <a:latin typeface="Courier New"/>
                <a:cs typeface="Courier New"/>
              </a:rPr>
              <a:t>PLSQL_WARNINGS</a:t>
            </a:r>
            <a:r>
              <a:rPr dirty="0" sz="1550" spc="-480" b="1">
                <a:latin typeface="Courier New"/>
                <a:cs typeface="Courier New"/>
              </a:rPr>
              <a:t> </a:t>
            </a:r>
            <a:r>
              <a:rPr dirty="0" sz="1550" spc="5" b="1">
                <a:latin typeface="Arial"/>
                <a:cs typeface="Arial"/>
              </a:rPr>
              <a:t>initialization </a:t>
            </a:r>
            <a:r>
              <a:rPr dirty="0" sz="1550" spc="10" b="1">
                <a:latin typeface="Arial"/>
                <a:cs typeface="Arial"/>
              </a:rPr>
              <a:t>parameter </a:t>
            </a:r>
            <a:r>
              <a:rPr dirty="0" sz="1550" spc="5" b="1">
                <a:latin typeface="Arial"/>
                <a:cs typeface="Arial"/>
              </a:rPr>
              <a:t>to  </a:t>
            </a:r>
            <a:r>
              <a:rPr dirty="0" sz="1550" spc="10" b="1">
                <a:latin typeface="Arial"/>
                <a:cs typeface="Arial"/>
              </a:rPr>
              <a:t>enable the database to issue warning</a:t>
            </a:r>
            <a:r>
              <a:rPr dirty="0" sz="1550" spc="5" b="1">
                <a:latin typeface="Arial"/>
                <a:cs typeface="Arial"/>
              </a:rPr>
              <a:t> </a:t>
            </a:r>
            <a:r>
              <a:rPr dirty="0" sz="1550" spc="10" b="1">
                <a:latin typeface="Arial"/>
                <a:cs typeface="Arial"/>
              </a:rPr>
              <a:t>messages.</a:t>
            </a:r>
            <a:endParaRPr sz="1550">
              <a:latin typeface="Arial"/>
              <a:cs typeface="Arial"/>
            </a:endParaRPr>
          </a:p>
        </p:txBody>
      </p:sp>
      <p:sp>
        <p:nvSpPr>
          <p:cNvPr id="7" name="object 7"/>
          <p:cNvSpPr txBox="1"/>
          <p:nvPr/>
        </p:nvSpPr>
        <p:spPr>
          <a:xfrm>
            <a:off x="1325038" y="2833316"/>
            <a:ext cx="5111750" cy="2012950"/>
          </a:xfrm>
          <a:prstGeom prst="rect">
            <a:avLst/>
          </a:prstGeom>
        </p:spPr>
        <p:txBody>
          <a:bodyPr wrap="square" lIns="0" tIns="6985" rIns="0" bIns="0" rtlCol="0" vert="horz">
            <a:spAutoFit/>
          </a:bodyPr>
          <a:lstStyle/>
          <a:p>
            <a:pPr marL="326390" marR="5080" indent="-327025">
              <a:lnSpc>
                <a:spcPct val="103400"/>
              </a:lnSpc>
              <a:spcBef>
                <a:spcPts val="55"/>
              </a:spcBef>
              <a:buClr>
                <a:srgbClr val="FF0000"/>
              </a:buClr>
              <a:buFont typeface="Arial"/>
              <a:buChar char="•"/>
              <a:tabLst>
                <a:tab pos="326390" algn="l"/>
                <a:tab pos="327025" algn="l"/>
              </a:tabLst>
            </a:pPr>
            <a:r>
              <a:rPr dirty="0" sz="1550" spc="10" b="1">
                <a:latin typeface="Arial"/>
                <a:cs typeface="Arial"/>
              </a:rPr>
              <a:t>The </a:t>
            </a:r>
            <a:r>
              <a:rPr dirty="0" sz="1550" spc="10" b="1">
                <a:latin typeface="Courier New"/>
                <a:cs typeface="Courier New"/>
              </a:rPr>
              <a:t>PLSQL_WARNINGS </a:t>
            </a:r>
            <a:r>
              <a:rPr dirty="0" sz="1550" spc="10" b="1">
                <a:latin typeface="Arial"/>
                <a:cs typeface="Arial"/>
              </a:rPr>
              <a:t>combine a </a:t>
            </a:r>
            <a:r>
              <a:rPr dirty="0" sz="1550" spc="5" b="1">
                <a:latin typeface="Arial"/>
                <a:cs typeface="Arial"/>
              </a:rPr>
              <a:t>qualifier </a:t>
            </a:r>
            <a:r>
              <a:rPr dirty="0" sz="1550" spc="10" b="1">
                <a:latin typeface="Arial"/>
                <a:cs typeface="Arial"/>
              </a:rPr>
              <a:t>value  (</a:t>
            </a:r>
            <a:r>
              <a:rPr dirty="0" sz="1550" spc="10" b="1">
                <a:latin typeface="Courier New"/>
                <a:cs typeface="Courier New"/>
              </a:rPr>
              <a:t>ENABLE</a:t>
            </a:r>
            <a:r>
              <a:rPr dirty="0" sz="1550" spc="10" b="1">
                <a:latin typeface="Arial"/>
                <a:cs typeface="Arial"/>
              </a:rPr>
              <a:t>, </a:t>
            </a:r>
            <a:r>
              <a:rPr dirty="0" sz="1550" spc="10" b="1">
                <a:latin typeface="Courier New"/>
                <a:cs typeface="Courier New"/>
              </a:rPr>
              <a:t>DISABLE</a:t>
            </a:r>
            <a:r>
              <a:rPr dirty="0" sz="1550" spc="10" b="1">
                <a:latin typeface="Arial"/>
                <a:cs typeface="Arial"/>
              </a:rPr>
              <a:t>, or </a:t>
            </a:r>
            <a:r>
              <a:rPr dirty="0" sz="1550" spc="10" b="1">
                <a:latin typeface="Courier New"/>
                <a:cs typeface="Courier New"/>
              </a:rPr>
              <a:t>ERROR</a:t>
            </a:r>
            <a:r>
              <a:rPr dirty="0" sz="1550" spc="10" b="1">
                <a:latin typeface="Arial"/>
                <a:cs typeface="Arial"/>
              </a:rPr>
              <a:t>) with a comma-  separated </a:t>
            </a:r>
            <a:r>
              <a:rPr dirty="0" sz="1550" spc="5" b="1">
                <a:latin typeface="Arial"/>
                <a:cs typeface="Arial"/>
              </a:rPr>
              <a:t>list </a:t>
            </a:r>
            <a:r>
              <a:rPr dirty="0" sz="1550" spc="10" b="1">
                <a:latin typeface="Arial"/>
                <a:cs typeface="Arial"/>
              </a:rPr>
              <a:t>of message numbers, or with one of  the following modifier</a:t>
            </a:r>
            <a:r>
              <a:rPr dirty="0" sz="1550" b="1">
                <a:latin typeface="Arial"/>
                <a:cs typeface="Arial"/>
              </a:rPr>
              <a:t> </a:t>
            </a:r>
            <a:r>
              <a:rPr dirty="0" sz="1550" spc="10" b="1">
                <a:latin typeface="Arial"/>
                <a:cs typeface="Arial"/>
              </a:rPr>
              <a:t>values:</a:t>
            </a:r>
            <a:endParaRPr sz="1550">
              <a:latin typeface="Arial"/>
              <a:cs typeface="Arial"/>
            </a:endParaRPr>
          </a:p>
          <a:p>
            <a:pPr marL="408940">
              <a:lnSpc>
                <a:spcPct val="100000"/>
              </a:lnSpc>
              <a:spcBef>
                <a:spcPts val="280"/>
              </a:spcBef>
              <a:tabLst>
                <a:tab pos="653415" algn="l"/>
              </a:tabLst>
            </a:pPr>
            <a:r>
              <a:rPr dirty="0" sz="1400" spc="15">
                <a:solidFill>
                  <a:srgbClr val="FF0000"/>
                </a:solidFill>
                <a:latin typeface="Arial"/>
                <a:cs typeface="Arial"/>
              </a:rPr>
              <a:t>–	</a:t>
            </a:r>
            <a:r>
              <a:rPr dirty="0" sz="1400" spc="10" b="1">
                <a:latin typeface="Courier New"/>
                <a:cs typeface="Courier New"/>
              </a:rPr>
              <a:t>ALL</a:t>
            </a:r>
            <a:r>
              <a:rPr dirty="0" sz="1400" spc="10" b="1">
                <a:latin typeface="Arial"/>
                <a:cs typeface="Arial"/>
              </a:rPr>
              <a:t>, </a:t>
            </a:r>
            <a:r>
              <a:rPr dirty="0" sz="1400" spc="15" b="1">
                <a:latin typeface="Courier New"/>
                <a:cs typeface="Courier New"/>
              </a:rPr>
              <a:t>SEVERE</a:t>
            </a:r>
            <a:r>
              <a:rPr dirty="0" sz="1400" spc="15" b="1">
                <a:latin typeface="Arial"/>
                <a:cs typeface="Arial"/>
              </a:rPr>
              <a:t>, </a:t>
            </a:r>
            <a:r>
              <a:rPr dirty="0" sz="1400" spc="15" b="1">
                <a:latin typeface="Courier New"/>
                <a:cs typeface="Courier New"/>
              </a:rPr>
              <a:t>INFORMATIONAL</a:t>
            </a:r>
            <a:r>
              <a:rPr dirty="0" sz="1400" spc="15" b="1">
                <a:latin typeface="Arial"/>
                <a:cs typeface="Arial"/>
              </a:rPr>
              <a:t>, </a:t>
            </a:r>
            <a:r>
              <a:rPr dirty="0" sz="1400" spc="10" b="1">
                <a:latin typeface="Arial"/>
                <a:cs typeface="Arial"/>
              </a:rPr>
              <a:t>or</a:t>
            </a:r>
            <a:r>
              <a:rPr dirty="0" sz="1400" spc="-35" b="1">
                <a:latin typeface="Arial"/>
                <a:cs typeface="Arial"/>
              </a:rPr>
              <a:t> </a:t>
            </a:r>
            <a:r>
              <a:rPr dirty="0" sz="1400" spc="15" b="1">
                <a:latin typeface="Courier New"/>
                <a:cs typeface="Courier New"/>
              </a:rPr>
              <a:t>PERFORMANCE</a:t>
            </a:r>
            <a:endParaRPr sz="1400">
              <a:latin typeface="Courier New"/>
              <a:cs typeface="Courier New"/>
            </a:endParaRPr>
          </a:p>
          <a:p>
            <a:pPr marL="326390" indent="-327025">
              <a:lnSpc>
                <a:spcPct val="100000"/>
              </a:lnSpc>
              <a:spcBef>
                <a:spcPts val="390"/>
              </a:spcBef>
              <a:buClr>
                <a:srgbClr val="FF0000"/>
              </a:buClr>
              <a:buFont typeface="Arial"/>
              <a:buChar char="•"/>
              <a:tabLst>
                <a:tab pos="326390" algn="l"/>
                <a:tab pos="327025" algn="l"/>
              </a:tabLst>
            </a:pPr>
            <a:r>
              <a:rPr dirty="0" sz="1550" spc="10" b="1">
                <a:latin typeface="Arial"/>
                <a:cs typeface="Arial"/>
              </a:rPr>
              <a:t>Warning messages use a </a:t>
            </a:r>
            <a:r>
              <a:rPr dirty="0" sz="1550" spc="10" b="1">
                <a:latin typeface="Courier New"/>
                <a:cs typeface="Courier New"/>
              </a:rPr>
              <a:t>PLW</a:t>
            </a:r>
            <a:r>
              <a:rPr dirty="0" sz="1550" spc="-495" b="1">
                <a:latin typeface="Courier New"/>
                <a:cs typeface="Courier New"/>
              </a:rPr>
              <a:t> </a:t>
            </a:r>
            <a:r>
              <a:rPr dirty="0" sz="1550" spc="5" b="1">
                <a:latin typeface="Arial"/>
                <a:cs typeface="Arial"/>
              </a:rPr>
              <a:t>prefix.</a:t>
            </a:r>
            <a:endParaRPr sz="1550">
              <a:latin typeface="Arial"/>
              <a:cs typeface="Arial"/>
            </a:endParaRPr>
          </a:p>
          <a:p>
            <a:pPr marL="653415" marR="48260">
              <a:lnSpc>
                <a:spcPct val="102200"/>
              </a:lnSpc>
              <a:spcBef>
                <a:spcPts val="345"/>
              </a:spcBef>
            </a:pPr>
            <a:r>
              <a:rPr dirty="0" sz="1400" spc="15" b="1">
                <a:latin typeface="Arial"/>
                <a:cs typeface="Arial"/>
              </a:rPr>
              <a:t>PLW-07203: Parameter </a:t>
            </a:r>
            <a:r>
              <a:rPr dirty="0" sz="1400" spc="15" b="1">
                <a:latin typeface="Courier New"/>
                <a:cs typeface="Courier New"/>
              </a:rPr>
              <a:t>'IO_TBL'</a:t>
            </a:r>
            <a:r>
              <a:rPr dirty="0" sz="1400" spc="-550" b="1">
                <a:latin typeface="Courier New"/>
                <a:cs typeface="Courier New"/>
              </a:rPr>
              <a:t> </a:t>
            </a:r>
            <a:r>
              <a:rPr dirty="0" sz="1400" spc="20" b="1">
                <a:latin typeface="Arial"/>
                <a:cs typeface="Arial"/>
              </a:rPr>
              <a:t>may </a:t>
            </a:r>
            <a:r>
              <a:rPr dirty="0" sz="1400" spc="10" b="1">
                <a:latin typeface="Arial"/>
                <a:cs typeface="Arial"/>
              </a:rPr>
              <a:t>benefit </a:t>
            </a:r>
            <a:r>
              <a:rPr dirty="0" sz="1400" spc="15" b="1">
                <a:latin typeface="Arial"/>
                <a:cs typeface="Arial"/>
              </a:rPr>
              <a:t>from  </a:t>
            </a:r>
            <a:r>
              <a:rPr dirty="0" sz="1400" spc="10" b="1">
                <a:latin typeface="Arial"/>
                <a:cs typeface="Arial"/>
              </a:rPr>
              <a:t>use of the </a:t>
            </a:r>
            <a:r>
              <a:rPr dirty="0" sz="1400" spc="15" b="1">
                <a:latin typeface="Courier New"/>
                <a:cs typeface="Courier New"/>
              </a:rPr>
              <a:t>NOCOPY</a:t>
            </a:r>
            <a:r>
              <a:rPr dirty="0" sz="1400" spc="-475" b="1">
                <a:latin typeface="Courier New"/>
                <a:cs typeface="Courier New"/>
              </a:rPr>
              <a:t> </a:t>
            </a:r>
            <a:r>
              <a:rPr dirty="0" sz="1400" spc="10" b="1">
                <a:latin typeface="Arial"/>
                <a:cs typeface="Arial"/>
              </a:rPr>
              <a:t>compiler </a:t>
            </a:r>
            <a:r>
              <a:rPr dirty="0" sz="1400" spc="5" b="1">
                <a:latin typeface="Arial"/>
                <a:cs typeface="Arial"/>
              </a:rPr>
              <a:t>hint.</a:t>
            </a:r>
            <a:endParaRPr sz="1400">
              <a:latin typeface="Arial"/>
              <a:cs typeface="Arial"/>
            </a:endParaRPr>
          </a:p>
        </p:txBody>
      </p:sp>
      <p:sp>
        <p:nvSpPr>
          <p:cNvPr id="8" name="object 8"/>
          <p:cNvSpPr txBox="1"/>
          <p:nvPr/>
        </p:nvSpPr>
        <p:spPr>
          <a:xfrm>
            <a:off x="1325880" y="2328672"/>
            <a:ext cx="5121910" cy="436245"/>
          </a:xfrm>
          <a:prstGeom prst="rect">
            <a:avLst/>
          </a:prstGeom>
          <a:solidFill>
            <a:srgbClr val="CCCCCC"/>
          </a:solidFill>
          <a:ln w="20574">
            <a:solidFill>
              <a:srgbClr val="000000"/>
            </a:solidFill>
          </a:ln>
        </p:spPr>
        <p:txBody>
          <a:bodyPr wrap="square" lIns="0" tIns="21590" rIns="0" bIns="0" rtlCol="0" vert="horz">
            <a:spAutoFit/>
          </a:bodyPr>
          <a:lstStyle/>
          <a:p>
            <a:pPr marL="42545">
              <a:lnSpc>
                <a:spcPts val="1555"/>
              </a:lnSpc>
              <a:spcBef>
                <a:spcPts val="170"/>
              </a:spcBef>
            </a:pPr>
            <a:r>
              <a:rPr dirty="0" sz="1300" spc="-15" b="1">
                <a:latin typeface="Courier New"/>
                <a:cs typeface="Courier New"/>
              </a:rPr>
              <a:t>ALTER SESSION SET PLSQL_WARNINGS </a:t>
            </a:r>
            <a:r>
              <a:rPr dirty="0" sz="1300" spc="-10" b="1">
                <a:latin typeface="Courier New"/>
                <a:cs typeface="Courier New"/>
              </a:rPr>
              <a:t>=</a:t>
            </a:r>
            <a:r>
              <a:rPr dirty="0" sz="1300" spc="-55" b="1">
                <a:latin typeface="Courier New"/>
                <a:cs typeface="Courier New"/>
              </a:rPr>
              <a:t> </a:t>
            </a:r>
            <a:r>
              <a:rPr dirty="0" sz="1300" spc="-20" b="1">
                <a:latin typeface="Courier New"/>
                <a:cs typeface="Courier New"/>
              </a:rPr>
              <a:t>'ENABLE:SEVERE',</a:t>
            </a:r>
            <a:endParaRPr sz="1300">
              <a:latin typeface="Courier New"/>
              <a:cs typeface="Courier New"/>
            </a:endParaRPr>
          </a:p>
          <a:p>
            <a:pPr marL="1604645">
              <a:lnSpc>
                <a:spcPts val="1555"/>
              </a:lnSpc>
            </a:pPr>
            <a:r>
              <a:rPr dirty="0" sz="1300" spc="-15" b="1">
                <a:latin typeface="Courier New"/>
                <a:cs typeface="Courier New"/>
              </a:rPr>
              <a:t>'DISABLE:INFORMATIONAL';</a:t>
            </a:r>
            <a:endParaRPr sz="1300">
              <a:latin typeface="Courier New"/>
              <a:cs typeface="Courier New"/>
            </a:endParaRPr>
          </a:p>
        </p:txBody>
      </p:sp>
      <p:sp>
        <p:nvSpPr>
          <p:cNvPr id="9" name="object 9"/>
          <p:cNvSpPr txBox="1"/>
          <p:nvPr/>
        </p:nvSpPr>
        <p:spPr>
          <a:xfrm>
            <a:off x="743204" y="5624637"/>
            <a:ext cx="6239510" cy="3866515"/>
          </a:xfrm>
          <a:prstGeom prst="rect">
            <a:avLst/>
          </a:prstGeom>
        </p:spPr>
        <p:txBody>
          <a:bodyPr wrap="square" lIns="0" tIns="46355" rIns="0" bIns="0" rtlCol="0" vert="horz">
            <a:spAutoFit/>
          </a:bodyPr>
          <a:lstStyle/>
          <a:p>
            <a:pPr marL="12700">
              <a:lnSpc>
                <a:spcPct val="100000"/>
              </a:lnSpc>
              <a:spcBef>
                <a:spcPts val="365"/>
              </a:spcBef>
            </a:pPr>
            <a:r>
              <a:rPr dirty="0" sz="1300" spc="10" b="1">
                <a:latin typeface="Arial"/>
                <a:cs typeface="Arial"/>
              </a:rPr>
              <a:t>Setting Compiler Warning</a:t>
            </a:r>
            <a:r>
              <a:rPr dirty="0" sz="1300" spc="-10" b="1">
                <a:latin typeface="Arial"/>
                <a:cs typeface="Arial"/>
              </a:rPr>
              <a:t> </a:t>
            </a:r>
            <a:r>
              <a:rPr dirty="0" sz="1300" spc="10" b="1">
                <a:latin typeface="Arial"/>
                <a:cs typeface="Arial"/>
              </a:rPr>
              <a:t>Levels</a:t>
            </a:r>
            <a:endParaRPr sz="1300">
              <a:latin typeface="Arial"/>
              <a:cs typeface="Arial"/>
            </a:endParaRPr>
          </a:p>
          <a:p>
            <a:pPr marL="137795" marR="5080">
              <a:lnSpc>
                <a:spcPct val="98700"/>
              </a:lnSpc>
              <a:spcBef>
                <a:spcPts val="290"/>
              </a:spcBef>
            </a:pPr>
            <a:r>
              <a:rPr dirty="0" sz="1300" spc="10">
                <a:latin typeface="Times New Roman"/>
                <a:cs typeface="Times New Roman"/>
              </a:rPr>
              <a:t>The </a:t>
            </a:r>
            <a:r>
              <a:rPr dirty="0" sz="1300" spc="15">
                <a:latin typeface="Courier New"/>
                <a:cs typeface="Courier New"/>
              </a:rPr>
              <a:t>PLSQL_WARNINGS</a:t>
            </a:r>
            <a:r>
              <a:rPr dirty="0" sz="1300" spc="-350">
                <a:latin typeface="Courier New"/>
                <a:cs typeface="Courier New"/>
              </a:rPr>
              <a:t> </a:t>
            </a:r>
            <a:r>
              <a:rPr dirty="0" sz="1300" spc="5">
                <a:latin typeface="Times New Roman"/>
                <a:cs typeface="Times New Roman"/>
              </a:rPr>
              <a:t>setting enables or disables the reporting of warning messages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compiler, and specifies which warning messages to show as errors. </a:t>
            </a:r>
            <a:r>
              <a:rPr dirty="0" sz="1300" spc="10">
                <a:latin typeface="Times New Roman"/>
                <a:cs typeface="Times New Roman"/>
              </a:rPr>
              <a:t>The  </a:t>
            </a:r>
            <a:r>
              <a:rPr dirty="0" sz="1300" spc="15">
                <a:latin typeface="Courier New"/>
                <a:cs typeface="Courier New"/>
              </a:rPr>
              <a:t>PLSQL_WARNINGS</a:t>
            </a:r>
            <a:r>
              <a:rPr dirty="0" sz="1300" spc="-360">
                <a:latin typeface="Courier New"/>
                <a:cs typeface="Courier New"/>
              </a:rPr>
              <a:t> </a:t>
            </a:r>
            <a:r>
              <a:rPr dirty="0" sz="1300" spc="5">
                <a:latin typeface="Times New Roman"/>
                <a:cs typeface="Times New Roman"/>
              </a:rPr>
              <a:t>parameter can be set for the system using the initialization file or the  </a:t>
            </a:r>
            <a:r>
              <a:rPr dirty="0" sz="1300" spc="15">
                <a:latin typeface="Courier New"/>
                <a:cs typeface="Courier New"/>
              </a:rPr>
              <a:t>ALTER</a:t>
            </a:r>
            <a:r>
              <a:rPr dirty="0" sz="1300" spc="-455">
                <a:latin typeface="Courier New"/>
                <a:cs typeface="Courier New"/>
              </a:rPr>
              <a:t> </a:t>
            </a:r>
            <a:r>
              <a:rPr dirty="0" sz="1300" spc="15">
                <a:latin typeface="Courier New"/>
                <a:cs typeface="Courier New"/>
              </a:rPr>
              <a:t>SYSTEM</a:t>
            </a:r>
            <a:r>
              <a:rPr dirty="0" sz="1300" spc="-450">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or for</a:t>
            </a:r>
            <a:r>
              <a:rPr dirty="0" sz="1300" spc="10">
                <a:latin typeface="Times New Roman"/>
                <a:cs typeface="Times New Roman"/>
              </a:rPr>
              <a:t> </a:t>
            </a:r>
            <a:r>
              <a:rPr dirty="0" sz="1300" spc="5">
                <a:latin typeface="Times New Roman"/>
                <a:cs typeface="Times New Roman"/>
              </a:rPr>
              <a:t>the session</a:t>
            </a:r>
            <a:r>
              <a:rPr dirty="0" sz="1300" spc="10">
                <a:latin typeface="Times New Roman"/>
                <a:cs typeface="Times New Roman"/>
              </a:rPr>
              <a:t> </a:t>
            </a:r>
            <a:r>
              <a:rPr dirty="0" sz="1300" spc="5">
                <a:latin typeface="Times New Roman"/>
                <a:cs typeface="Times New Roman"/>
              </a:rPr>
              <a:t>using the</a:t>
            </a:r>
            <a:r>
              <a:rPr dirty="0" sz="1300" spc="20">
                <a:latin typeface="Times New Roman"/>
                <a:cs typeface="Times New Roman"/>
              </a:rPr>
              <a:t> </a:t>
            </a:r>
            <a:r>
              <a:rPr dirty="0" sz="1300" spc="15">
                <a:latin typeface="Courier New"/>
                <a:cs typeface="Courier New"/>
              </a:rPr>
              <a:t>ALTER</a:t>
            </a:r>
            <a:r>
              <a:rPr dirty="0" sz="1300" spc="-455">
                <a:latin typeface="Courier New"/>
                <a:cs typeface="Courier New"/>
              </a:rPr>
              <a:t> </a:t>
            </a:r>
            <a:r>
              <a:rPr dirty="0" sz="1300" spc="15">
                <a:latin typeface="Courier New"/>
                <a:cs typeface="Courier New"/>
              </a:rPr>
              <a:t>SESSION</a:t>
            </a:r>
            <a:r>
              <a:rPr dirty="0" sz="1300" spc="-450">
                <a:latin typeface="Courier New"/>
                <a:cs typeface="Courier New"/>
              </a:rPr>
              <a:t> </a:t>
            </a:r>
            <a:r>
              <a:rPr dirty="0" sz="1300" spc="10">
                <a:latin typeface="Times New Roman"/>
                <a:cs typeface="Times New Roman"/>
              </a:rPr>
              <a:t>statement</a:t>
            </a:r>
            <a:r>
              <a:rPr dirty="0" sz="1300" spc="5">
                <a:latin typeface="Times New Roman"/>
                <a:cs typeface="Times New Roman"/>
              </a:rPr>
              <a:t> </a:t>
            </a:r>
            <a:r>
              <a:rPr dirty="0" sz="1300" spc="10">
                <a:latin typeface="Times New Roman"/>
                <a:cs typeface="Times New Roman"/>
              </a:rPr>
              <a:t>as  shown </a:t>
            </a:r>
            <a:r>
              <a:rPr dirty="0" sz="1300" spc="5">
                <a:latin typeface="Times New Roman"/>
                <a:cs typeface="Times New Roman"/>
              </a:rPr>
              <a:t>in the </a:t>
            </a:r>
            <a:r>
              <a:rPr dirty="0" sz="1300" spc="10">
                <a:latin typeface="Times New Roman"/>
                <a:cs typeface="Times New Roman"/>
              </a:rPr>
              <a:t>example </a:t>
            </a:r>
            <a:r>
              <a:rPr dirty="0" sz="1300" spc="5">
                <a:latin typeface="Times New Roman"/>
                <a:cs typeface="Times New Roman"/>
              </a:rPr>
              <a:t>in the slide. </a:t>
            </a:r>
            <a:r>
              <a:rPr dirty="0" sz="1300" spc="10">
                <a:latin typeface="Times New Roman"/>
                <a:cs typeface="Times New Roman"/>
              </a:rPr>
              <a:t>By </a:t>
            </a:r>
            <a:r>
              <a:rPr dirty="0" sz="1300" spc="5">
                <a:latin typeface="Times New Roman"/>
                <a:cs typeface="Times New Roman"/>
              </a:rPr>
              <a:t>default, the </a:t>
            </a:r>
            <a:r>
              <a:rPr dirty="0" sz="1300" spc="10">
                <a:latin typeface="Times New Roman"/>
                <a:cs typeface="Times New Roman"/>
              </a:rPr>
              <a:t>value </a:t>
            </a:r>
            <a:r>
              <a:rPr dirty="0" sz="1300" spc="5">
                <a:latin typeface="Times New Roman"/>
                <a:cs typeface="Times New Roman"/>
              </a:rPr>
              <a:t>is set to </a:t>
            </a:r>
            <a:r>
              <a:rPr dirty="0" sz="1300" spc="15">
                <a:latin typeface="Courier New"/>
                <a:cs typeface="Courier New"/>
              </a:rPr>
              <a:t>DISABLE:ALL</a:t>
            </a:r>
            <a:r>
              <a:rPr dirty="0" sz="1300" spc="15">
                <a:latin typeface="Times New Roman"/>
                <a:cs typeface="Times New Roman"/>
              </a:rPr>
              <a:t>.</a:t>
            </a:r>
            <a:endParaRPr sz="1300">
              <a:latin typeface="Times New Roman"/>
              <a:cs typeface="Times New Roman"/>
            </a:endParaRPr>
          </a:p>
          <a:p>
            <a:pPr marL="138430" marR="190500">
              <a:lnSpc>
                <a:spcPts val="1540"/>
              </a:lnSpc>
              <a:spcBef>
                <a:spcPts val="520"/>
              </a:spcBef>
            </a:pPr>
            <a:r>
              <a:rPr dirty="0" sz="1300" spc="10">
                <a:latin typeface="Times New Roman"/>
                <a:cs typeface="Times New Roman"/>
              </a:rPr>
              <a:t>The parameter </a:t>
            </a:r>
            <a:r>
              <a:rPr dirty="0" sz="1300" spc="5">
                <a:latin typeface="Times New Roman"/>
                <a:cs typeface="Times New Roman"/>
              </a:rPr>
              <a:t>value comprises a comma-separated list of quoted qualifier and modifier  keywords, where the keywords are separated </a:t>
            </a:r>
            <a:r>
              <a:rPr dirty="0" sz="1300" spc="10">
                <a:latin typeface="Times New Roman"/>
                <a:cs typeface="Times New Roman"/>
              </a:rPr>
              <a:t>by </a:t>
            </a:r>
            <a:r>
              <a:rPr dirty="0" sz="1300" spc="5">
                <a:latin typeface="Times New Roman"/>
                <a:cs typeface="Times New Roman"/>
              </a:rPr>
              <a:t>colons. </a:t>
            </a:r>
            <a:r>
              <a:rPr dirty="0" sz="1300" spc="10">
                <a:latin typeface="Times New Roman"/>
                <a:cs typeface="Times New Roman"/>
              </a:rPr>
              <a:t>The </a:t>
            </a:r>
            <a:r>
              <a:rPr dirty="0" sz="1300" spc="5">
                <a:latin typeface="Times New Roman"/>
                <a:cs typeface="Times New Roman"/>
              </a:rPr>
              <a:t>qualifier values</a:t>
            </a:r>
            <a:r>
              <a:rPr dirty="0" sz="1300" spc="60">
                <a:latin typeface="Times New Roman"/>
                <a:cs typeface="Times New Roman"/>
              </a:rPr>
              <a:t> </a:t>
            </a:r>
            <a:r>
              <a:rPr dirty="0" sz="1300" spc="5">
                <a:latin typeface="Times New Roman"/>
                <a:cs typeface="Times New Roman"/>
              </a:rPr>
              <a:t>are:</a:t>
            </a:r>
            <a:endParaRPr sz="1300">
              <a:latin typeface="Times New Roman"/>
              <a:cs typeface="Times New Roman"/>
            </a:endParaRPr>
          </a:p>
          <a:p>
            <a:pPr marL="515620" indent="-252095">
              <a:lnSpc>
                <a:spcPts val="1405"/>
              </a:lnSpc>
              <a:buSzPct val="65384"/>
              <a:buFont typeface="Courier New"/>
              <a:buChar char="•"/>
              <a:tabLst>
                <a:tab pos="514984" algn="l"/>
                <a:tab pos="515620" algn="l"/>
              </a:tabLst>
            </a:pPr>
            <a:r>
              <a:rPr dirty="0" sz="1300" spc="10" b="1">
                <a:latin typeface="Courier New"/>
                <a:cs typeface="Courier New"/>
              </a:rPr>
              <a:t>ENABLE</a:t>
            </a:r>
            <a:r>
              <a:rPr dirty="0" sz="1300" spc="10" b="1">
                <a:latin typeface="Times New Roman"/>
                <a:cs typeface="Times New Roman"/>
              </a:rPr>
              <a:t>: </a:t>
            </a:r>
            <a:r>
              <a:rPr dirty="0" sz="1300" spc="10">
                <a:latin typeface="Times New Roman"/>
                <a:cs typeface="Times New Roman"/>
              </a:rPr>
              <a:t>To </a:t>
            </a:r>
            <a:r>
              <a:rPr dirty="0" sz="1300" spc="5">
                <a:latin typeface="Times New Roman"/>
                <a:cs typeface="Times New Roman"/>
              </a:rPr>
              <a:t>enable a specific warning or a set of</a:t>
            </a:r>
            <a:r>
              <a:rPr dirty="0" sz="1300" spc="20">
                <a:latin typeface="Times New Roman"/>
                <a:cs typeface="Times New Roman"/>
              </a:rPr>
              <a:t> </a:t>
            </a:r>
            <a:r>
              <a:rPr dirty="0" sz="1300" spc="5">
                <a:latin typeface="Times New Roman"/>
                <a:cs typeface="Times New Roman"/>
              </a:rPr>
              <a:t>warnings</a:t>
            </a:r>
            <a:endParaRPr sz="1300">
              <a:latin typeface="Times New Roman"/>
              <a:cs typeface="Times New Roman"/>
            </a:endParaRPr>
          </a:p>
          <a:p>
            <a:pPr marL="515620" indent="-252095">
              <a:lnSpc>
                <a:spcPts val="1540"/>
              </a:lnSpc>
              <a:buSzPct val="65384"/>
              <a:buFont typeface="Courier New"/>
              <a:buChar char="•"/>
              <a:tabLst>
                <a:tab pos="514984" algn="l"/>
                <a:tab pos="515620" algn="l"/>
              </a:tabLst>
            </a:pPr>
            <a:r>
              <a:rPr dirty="0" sz="1300" spc="15" b="1">
                <a:latin typeface="Courier New"/>
                <a:cs typeface="Courier New"/>
              </a:rPr>
              <a:t>DISABLE</a:t>
            </a:r>
            <a:r>
              <a:rPr dirty="0" sz="1300" spc="15" b="1">
                <a:latin typeface="Times New Roman"/>
                <a:cs typeface="Times New Roman"/>
              </a:rPr>
              <a:t>: </a:t>
            </a:r>
            <a:r>
              <a:rPr dirty="0" sz="1300" spc="10">
                <a:latin typeface="Times New Roman"/>
                <a:cs typeface="Times New Roman"/>
              </a:rPr>
              <a:t>To </a:t>
            </a:r>
            <a:r>
              <a:rPr dirty="0" sz="1300" spc="5">
                <a:latin typeface="Times New Roman"/>
                <a:cs typeface="Times New Roman"/>
              </a:rPr>
              <a:t>disable a specific warning or a set of</a:t>
            </a:r>
            <a:r>
              <a:rPr dirty="0" sz="1300">
                <a:latin typeface="Times New Roman"/>
                <a:cs typeface="Times New Roman"/>
              </a:rPr>
              <a:t> </a:t>
            </a:r>
            <a:r>
              <a:rPr dirty="0" sz="1300" spc="5">
                <a:latin typeface="Times New Roman"/>
                <a:cs typeface="Times New Roman"/>
              </a:rPr>
              <a:t>warnings</a:t>
            </a:r>
            <a:endParaRPr sz="1300">
              <a:latin typeface="Times New Roman"/>
              <a:cs typeface="Times New Roman"/>
            </a:endParaRPr>
          </a:p>
          <a:p>
            <a:pPr marL="515620" indent="-252095">
              <a:lnSpc>
                <a:spcPts val="1550"/>
              </a:lnSpc>
              <a:buSzPct val="65384"/>
              <a:buFont typeface="Courier New"/>
              <a:buChar char="•"/>
              <a:tabLst>
                <a:tab pos="514984" algn="l"/>
                <a:tab pos="515620" algn="l"/>
              </a:tabLst>
            </a:pPr>
            <a:r>
              <a:rPr dirty="0" sz="1300" spc="10" b="1">
                <a:latin typeface="Courier New"/>
                <a:cs typeface="Courier New"/>
              </a:rPr>
              <a:t>ERROR</a:t>
            </a:r>
            <a:r>
              <a:rPr dirty="0" sz="1300" spc="10" b="1">
                <a:latin typeface="Times New Roman"/>
                <a:cs typeface="Times New Roman"/>
              </a:rPr>
              <a:t>: </a:t>
            </a:r>
            <a:r>
              <a:rPr dirty="0" sz="1300" spc="10">
                <a:latin typeface="Times New Roman"/>
                <a:cs typeface="Times New Roman"/>
              </a:rPr>
              <a:t>To </a:t>
            </a:r>
            <a:r>
              <a:rPr dirty="0" sz="1300" spc="5">
                <a:latin typeface="Times New Roman"/>
                <a:cs typeface="Times New Roman"/>
              </a:rPr>
              <a:t>treat a specific </a:t>
            </a:r>
            <a:r>
              <a:rPr dirty="0" sz="1300" spc="10">
                <a:latin typeface="Times New Roman"/>
                <a:cs typeface="Times New Roman"/>
              </a:rPr>
              <a:t>warning </a:t>
            </a:r>
            <a:r>
              <a:rPr dirty="0" sz="1300" spc="5">
                <a:latin typeface="Times New Roman"/>
                <a:cs typeface="Times New Roman"/>
              </a:rPr>
              <a:t>or a set of warnings as</a:t>
            </a:r>
            <a:r>
              <a:rPr dirty="0" sz="1300" spc="10">
                <a:latin typeface="Times New Roman"/>
                <a:cs typeface="Times New Roman"/>
              </a:rPr>
              <a:t> </a:t>
            </a:r>
            <a:r>
              <a:rPr dirty="0" sz="1300" spc="5">
                <a:latin typeface="Times New Roman"/>
                <a:cs typeface="Times New Roman"/>
              </a:rPr>
              <a:t>errors</a:t>
            </a:r>
            <a:endParaRPr sz="1300">
              <a:latin typeface="Times New Roman"/>
              <a:cs typeface="Times New Roman"/>
            </a:endParaRPr>
          </a:p>
          <a:p>
            <a:pPr marL="138430" marR="153670" indent="-635">
              <a:lnSpc>
                <a:spcPct val="101200"/>
              </a:lnSpc>
              <a:spcBef>
                <a:spcPts val="360"/>
              </a:spcBef>
            </a:pPr>
            <a:r>
              <a:rPr dirty="0" sz="1300" spc="10">
                <a:latin typeface="Times New Roman"/>
                <a:cs typeface="Times New Roman"/>
              </a:rPr>
              <a:t>The </a:t>
            </a:r>
            <a:r>
              <a:rPr dirty="0" sz="1300" spc="5">
                <a:latin typeface="Times New Roman"/>
                <a:cs typeface="Times New Roman"/>
              </a:rPr>
              <a:t>modifier value </a:t>
            </a:r>
            <a:r>
              <a:rPr dirty="0" sz="1300" spc="15">
                <a:latin typeface="Courier New"/>
                <a:cs typeface="Courier New"/>
              </a:rPr>
              <a:t>ALL</a:t>
            </a:r>
            <a:r>
              <a:rPr dirty="0" sz="1300" spc="-385">
                <a:latin typeface="Courier New"/>
                <a:cs typeface="Courier New"/>
              </a:rPr>
              <a:t> </a:t>
            </a:r>
            <a:r>
              <a:rPr dirty="0" sz="1300" spc="5">
                <a:latin typeface="Times New Roman"/>
                <a:cs typeface="Times New Roman"/>
              </a:rPr>
              <a:t>applies to all warning messages. </a:t>
            </a:r>
            <a:r>
              <a:rPr dirty="0" sz="1300" spc="10">
                <a:latin typeface="Courier New"/>
                <a:cs typeface="Courier New"/>
              </a:rPr>
              <a:t>SEVERE</a:t>
            </a:r>
            <a:r>
              <a:rPr dirty="0" sz="1300" spc="10">
                <a:latin typeface="Times New Roman"/>
                <a:cs typeface="Times New Roman"/>
              </a:rPr>
              <a:t>, </a:t>
            </a:r>
            <a:r>
              <a:rPr dirty="0" sz="1300" spc="15">
                <a:latin typeface="Courier New"/>
                <a:cs typeface="Courier New"/>
              </a:rPr>
              <a:t>INFORMATIONAL</a:t>
            </a:r>
            <a:r>
              <a:rPr dirty="0" sz="1300" spc="15">
                <a:latin typeface="Times New Roman"/>
                <a:cs typeface="Times New Roman"/>
              </a:rPr>
              <a:t>,  </a:t>
            </a:r>
            <a:r>
              <a:rPr dirty="0" sz="1300" spc="5">
                <a:latin typeface="Times New Roman"/>
                <a:cs typeface="Times New Roman"/>
              </a:rPr>
              <a:t>and </a:t>
            </a:r>
            <a:r>
              <a:rPr dirty="0" sz="1300" spc="15">
                <a:latin typeface="Courier New"/>
                <a:cs typeface="Courier New"/>
              </a:rPr>
              <a:t>PERFORMANCE </a:t>
            </a:r>
            <a:r>
              <a:rPr dirty="0" sz="1300" spc="5">
                <a:latin typeface="Times New Roman"/>
                <a:cs typeface="Times New Roman"/>
              </a:rPr>
              <a:t>apply to messages in their </a:t>
            </a:r>
            <a:r>
              <a:rPr dirty="0" sz="1300" spc="10">
                <a:latin typeface="Times New Roman"/>
                <a:cs typeface="Times New Roman"/>
              </a:rPr>
              <a:t>own </a:t>
            </a:r>
            <a:r>
              <a:rPr dirty="0" sz="1300" spc="5">
                <a:latin typeface="Times New Roman"/>
                <a:cs typeface="Times New Roman"/>
              </a:rPr>
              <a:t>category, and an integer list for  specific warning messages. For example:</a:t>
            </a:r>
            <a:endParaRPr sz="1300">
              <a:latin typeface="Times New Roman"/>
              <a:cs typeface="Times New Roman"/>
            </a:endParaRPr>
          </a:p>
          <a:p>
            <a:pPr marL="515620" marR="438150">
              <a:lnSpc>
                <a:spcPct val="124000"/>
              </a:lnSpc>
              <a:spcBef>
                <a:spcPts val="85"/>
              </a:spcBef>
            </a:pPr>
            <a:r>
              <a:rPr dirty="0" sz="1200" spc="5">
                <a:latin typeface="Courier New"/>
                <a:cs typeface="Courier New"/>
              </a:rPr>
              <a:t>PLSQL_WARNINGS='ENABLE:SEVERE','DISABLE:INFORMATIONAL';  PLSQL_WARNINGS='DISABLE:ALL';  PLSQL_WARNINGS='DISABLE:5000','ENABLE:5001','ERROR:5002';  PLSQL_WARNINGS='ENABLE:(5000,5001)','DISABLE:(6000)';</a:t>
            </a:r>
            <a:endParaRPr sz="12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b="1">
                <a:latin typeface="Arial"/>
                <a:cs typeface="Arial"/>
              </a:rPr>
              <a:t>Guidelines </a:t>
            </a:r>
            <a:r>
              <a:rPr dirty="0" sz="2000" spc="-5" b="1">
                <a:latin typeface="Arial"/>
                <a:cs typeface="Arial"/>
              </a:rPr>
              <a:t>for Using </a:t>
            </a:r>
            <a:r>
              <a:rPr dirty="0" sz="2000" spc="-5" b="1">
                <a:latin typeface="Courier New"/>
                <a:cs typeface="Courier New"/>
              </a:rPr>
              <a:t>PLSQL_WARNINGS</a:t>
            </a:r>
            <a:endParaRPr sz="2000">
              <a:latin typeface="Courier New"/>
              <a:cs typeface="Courier New"/>
            </a:endParaRPr>
          </a:p>
          <a:p>
            <a:pPr>
              <a:lnSpc>
                <a:spcPct val="100000"/>
              </a:lnSpc>
            </a:pPr>
            <a:endParaRPr sz="2300">
              <a:latin typeface="Courier New"/>
              <a:cs typeface="Courier New"/>
            </a:endParaRPr>
          </a:p>
          <a:p>
            <a:pPr>
              <a:lnSpc>
                <a:spcPct val="100000"/>
              </a:lnSpc>
              <a:spcBef>
                <a:spcPts val="10"/>
              </a:spcBef>
            </a:pPr>
            <a:endParaRPr sz="2000">
              <a:latin typeface="Courier New"/>
              <a:cs typeface="Courier New"/>
            </a:endParaRPr>
          </a:p>
          <a:p>
            <a:pPr marL="626745">
              <a:lnSpc>
                <a:spcPct val="100000"/>
              </a:lnSpc>
            </a:pPr>
            <a:r>
              <a:rPr dirty="0" sz="1550" spc="10" b="1">
                <a:latin typeface="Arial"/>
                <a:cs typeface="Arial"/>
              </a:rPr>
              <a:t>The </a:t>
            </a:r>
            <a:r>
              <a:rPr dirty="0" sz="1550" spc="10" b="1">
                <a:latin typeface="Courier New"/>
                <a:cs typeface="Courier New"/>
              </a:rPr>
              <a:t>PLSQL_WARNINGS</a:t>
            </a:r>
            <a:r>
              <a:rPr dirty="0" sz="1550" spc="-495" b="1">
                <a:latin typeface="Courier New"/>
                <a:cs typeface="Courier New"/>
              </a:rPr>
              <a:t> </a:t>
            </a:r>
            <a:r>
              <a:rPr dirty="0" sz="1550" spc="10" b="1">
                <a:latin typeface="Arial"/>
                <a:cs typeface="Arial"/>
              </a:rPr>
              <a:t>setting:</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Can be set to </a:t>
            </a:r>
            <a:r>
              <a:rPr dirty="0" sz="1550" spc="10" b="1">
                <a:latin typeface="Courier New"/>
                <a:cs typeface="Courier New"/>
              </a:rPr>
              <a:t>DEFERRED</a:t>
            </a:r>
            <a:r>
              <a:rPr dirty="0" sz="1550" spc="-500" b="1">
                <a:latin typeface="Courier New"/>
                <a:cs typeface="Courier New"/>
              </a:rPr>
              <a:t> </a:t>
            </a:r>
            <a:r>
              <a:rPr dirty="0" sz="1550" spc="5" b="1">
                <a:latin typeface="Arial"/>
                <a:cs typeface="Arial"/>
              </a:rPr>
              <a:t>at </a:t>
            </a:r>
            <a:r>
              <a:rPr dirty="0" sz="1550" spc="10" b="1">
                <a:latin typeface="Arial"/>
                <a:cs typeface="Arial"/>
              </a:rPr>
              <a:t>the system </a:t>
            </a:r>
            <a:r>
              <a:rPr dirty="0" sz="1550" spc="5" b="1">
                <a:latin typeface="Arial"/>
                <a:cs typeface="Arial"/>
              </a:rPr>
              <a:t>level</a:t>
            </a:r>
            <a:endParaRPr sz="1550">
              <a:latin typeface="Arial"/>
              <a:cs typeface="Arial"/>
            </a:endParaRPr>
          </a:p>
          <a:p>
            <a:pPr marL="1035050" indent="-327660">
              <a:lnSpc>
                <a:spcPct val="100000"/>
              </a:lnSpc>
              <a:spcBef>
                <a:spcPts val="520"/>
              </a:spcBef>
              <a:buClr>
                <a:srgbClr val="FF0000"/>
              </a:buClr>
              <a:buFont typeface="Arial"/>
              <a:buChar char="•"/>
              <a:tabLst>
                <a:tab pos="1035050" algn="l"/>
                <a:tab pos="1035685" algn="l"/>
              </a:tabLst>
            </a:pPr>
            <a:r>
              <a:rPr dirty="0" sz="1550" spc="5" b="1">
                <a:latin typeface="Arial"/>
                <a:cs typeface="Arial"/>
              </a:rPr>
              <a:t>Is </a:t>
            </a:r>
            <a:r>
              <a:rPr dirty="0" sz="1550" spc="10" b="1">
                <a:latin typeface="Arial"/>
                <a:cs typeface="Arial"/>
              </a:rPr>
              <a:t>stored with each compiled subprogram</a:t>
            </a:r>
            <a:endParaRPr sz="1550">
              <a:latin typeface="Arial"/>
              <a:cs typeface="Arial"/>
            </a:endParaRPr>
          </a:p>
          <a:p>
            <a:pPr marL="1035050" marR="763270" indent="-327025">
              <a:lnSpc>
                <a:spcPct val="101600"/>
              </a:lnSpc>
              <a:spcBef>
                <a:spcPts val="370"/>
              </a:spcBef>
              <a:buClr>
                <a:srgbClr val="FF0000"/>
              </a:buClr>
              <a:buFont typeface="Arial"/>
              <a:buChar char="•"/>
              <a:tabLst>
                <a:tab pos="1035050" algn="l"/>
                <a:tab pos="1035685" algn="l"/>
              </a:tabLst>
            </a:pPr>
            <a:r>
              <a:rPr dirty="0" sz="1550" spc="10" b="1">
                <a:latin typeface="Arial"/>
                <a:cs typeface="Arial"/>
              </a:rPr>
              <a:t>That </a:t>
            </a:r>
            <a:r>
              <a:rPr dirty="0" sz="1550" spc="5" b="1">
                <a:latin typeface="Arial"/>
                <a:cs typeface="Arial"/>
              </a:rPr>
              <a:t>is </a:t>
            </a:r>
            <a:r>
              <a:rPr dirty="0" sz="1550" spc="10" b="1">
                <a:latin typeface="Arial"/>
                <a:cs typeface="Arial"/>
              </a:rPr>
              <a:t>current </a:t>
            </a:r>
            <a:r>
              <a:rPr dirty="0" sz="1550" spc="5" b="1">
                <a:latin typeface="Arial"/>
                <a:cs typeface="Arial"/>
              </a:rPr>
              <a:t>for </a:t>
            </a:r>
            <a:r>
              <a:rPr dirty="0" sz="1550" spc="10" b="1">
                <a:latin typeface="Arial"/>
                <a:cs typeface="Arial"/>
              </a:rPr>
              <a:t>the session </a:t>
            </a:r>
            <a:r>
              <a:rPr dirty="0" sz="1550" spc="5" b="1">
                <a:latin typeface="Arial"/>
                <a:cs typeface="Arial"/>
              </a:rPr>
              <a:t>is </a:t>
            </a:r>
            <a:r>
              <a:rPr dirty="0" sz="1550" spc="10" b="1">
                <a:latin typeface="Arial"/>
                <a:cs typeface="Arial"/>
              </a:rPr>
              <a:t>used, by </a:t>
            </a:r>
            <a:r>
              <a:rPr dirty="0" sz="1550" spc="5" b="1">
                <a:latin typeface="Arial"/>
                <a:cs typeface="Arial"/>
              </a:rPr>
              <a:t>default,  </a:t>
            </a:r>
            <a:r>
              <a:rPr dirty="0" sz="1550" spc="10" b="1">
                <a:latin typeface="Arial"/>
                <a:cs typeface="Arial"/>
              </a:rPr>
              <a:t>when recompiling</a:t>
            </a:r>
            <a:r>
              <a:rPr dirty="0" sz="1550" b="1">
                <a:latin typeface="Arial"/>
                <a:cs typeface="Arial"/>
              </a:rPr>
              <a:t> </a:t>
            </a:r>
            <a:r>
              <a:rPr dirty="0" sz="1550" spc="10" b="1">
                <a:latin typeface="Arial"/>
                <a:cs typeface="Arial"/>
              </a:rPr>
              <a:t>with:</a:t>
            </a:r>
            <a:endParaRPr sz="1550">
              <a:latin typeface="Arial"/>
              <a:cs typeface="Arial"/>
            </a:endParaRPr>
          </a:p>
          <a:p>
            <a:pPr lvl="1" marL="1362075" indent="-245110">
              <a:lnSpc>
                <a:spcPct val="100000"/>
              </a:lnSpc>
              <a:spcBef>
                <a:spcPts val="270"/>
              </a:spcBef>
              <a:buClr>
                <a:srgbClr val="FF0000"/>
              </a:buClr>
              <a:buFont typeface="Arial"/>
              <a:buChar char="–"/>
              <a:tabLst>
                <a:tab pos="1362075" algn="l"/>
                <a:tab pos="1362710" algn="l"/>
              </a:tabLst>
            </a:pPr>
            <a:r>
              <a:rPr dirty="0" sz="1400" spc="20" b="1">
                <a:latin typeface="Arial"/>
                <a:cs typeface="Arial"/>
              </a:rPr>
              <a:t>A </a:t>
            </a:r>
            <a:r>
              <a:rPr dirty="0" sz="1400" spc="15" b="1">
                <a:latin typeface="Courier New"/>
                <a:cs typeface="Courier New"/>
              </a:rPr>
              <a:t>CREATE OR REPLACE</a:t>
            </a:r>
            <a:r>
              <a:rPr dirty="0" sz="1400" spc="-465" b="1">
                <a:latin typeface="Courier New"/>
                <a:cs typeface="Courier New"/>
              </a:rPr>
              <a:t> </a:t>
            </a:r>
            <a:r>
              <a:rPr dirty="0" sz="1400" spc="5" b="1">
                <a:latin typeface="Arial"/>
                <a:cs typeface="Arial"/>
              </a:rPr>
              <a:t>statement</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20" b="1">
                <a:latin typeface="Arial"/>
                <a:cs typeface="Arial"/>
              </a:rPr>
              <a:t>An </a:t>
            </a:r>
            <a:r>
              <a:rPr dirty="0" sz="1400" spc="15" b="1">
                <a:latin typeface="Courier New"/>
                <a:cs typeface="Courier New"/>
              </a:rPr>
              <a:t>ALTER...COMPILE</a:t>
            </a:r>
            <a:r>
              <a:rPr dirty="0" sz="1400" spc="-470" b="1">
                <a:latin typeface="Courier New"/>
                <a:cs typeface="Courier New"/>
              </a:rPr>
              <a:t> </a:t>
            </a:r>
            <a:r>
              <a:rPr dirty="0" sz="1400" spc="5" b="1">
                <a:latin typeface="Arial"/>
                <a:cs typeface="Arial"/>
              </a:rPr>
              <a:t>statement</a:t>
            </a:r>
            <a:endParaRPr sz="1400">
              <a:latin typeface="Arial"/>
              <a:cs typeface="Arial"/>
            </a:endParaRPr>
          </a:p>
          <a:p>
            <a:pPr marL="1035050" marR="754380" indent="-327025">
              <a:lnSpc>
                <a:spcPct val="98400"/>
              </a:lnSpc>
              <a:spcBef>
                <a:spcPts val="530"/>
              </a:spcBef>
              <a:buClr>
                <a:srgbClr val="FF0000"/>
              </a:buClr>
              <a:buFont typeface="Arial"/>
              <a:buChar char="•"/>
              <a:tabLst>
                <a:tab pos="1035050" algn="l"/>
                <a:tab pos="1035685" algn="l"/>
              </a:tabLst>
            </a:pPr>
            <a:r>
              <a:rPr dirty="0" sz="1550" spc="10" b="1">
                <a:latin typeface="Arial"/>
                <a:cs typeface="Arial"/>
              </a:rPr>
              <a:t>That </a:t>
            </a:r>
            <a:r>
              <a:rPr dirty="0" sz="1550" spc="5" b="1">
                <a:latin typeface="Arial"/>
                <a:cs typeface="Arial"/>
              </a:rPr>
              <a:t>is </a:t>
            </a:r>
            <a:r>
              <a:rPr dirty="0" sz="1550" spc="10" b="1">
                <a:latin typeface="Arial"/>
                <a:cs typeface="Arial"/>
              </a:rPr>
              <a:t>stored with the compiled subprogram </a:t>
            </a:r>
            <a:r>
              <a:rPr dirty="0" sz="1550" spc="5" b="1">
                <a:latin typeface="Arial"/>
                <a:cs typeface="Arial"/>
              </a:rPr>
              <a:t>is  </a:t>
            </a:r>
            <a:r>
              <a:rPr dirty="0" sz="1550" spc="10" b="1">
                <a:latin typeface="Arial"/>
                <a:cs typeface="Arial"/>
              </a:rPr>
              <a:t>used </a:t>
            </a:r>
            <a:r>
              <a:rPr dirty="0" sz="1550" spc="15" b="1">
                <a:latin typeface="Arial"/>
                <a:cs typeface="Arial"/>
              </a:rPr>
              <a:t>when </a:t>
            </a:r>
            <a:r>
              <a:rPr dirty="0" sz="1550" spc="10" b="1">
                <a:latin typeface="Courier New"/>
                <a:cs typeface="Courier New"/>
              </a:rPr>
              <a:t>REUSE SETTINGS </a:t>
            </a:r>
            <a:r>
              <a:rPr dirty="0" sz="1550" spc="5" b="1">
                <a:latin typeface="Arial"/>
                <a:cs typeface="Arial"/>
              </a:rPr>
              <a:t>is </a:t>
            </a:r>
            <a:r>
              <a:rPr dirty="0" sz="1550" spc="10" b="1">
                <a:latin typeface="Arial"/>
                <a:cs typeface="Arial"/>
              </a:rPr>
              <a:t>specified when  recompiling with an </a:t>
            </a:r>
            <a:r>
              <a:rPr dirty="0" sz="1550" spc="10" b="1">
                <a:latin typeface="Courier New"/>
                <a:cs typeface="Courier New"/>
              </a:rPr>
              <a:t>ALTER...COMPILE</a:t>
            </a:r>
            <a:r>
              <a:rPr dirty="0" sz="1550" spc="-509" b="1">
                <a:latin typeface="Courier New"/>
                <a:cs typeface="Courier New"/>
              </a:rPr>
              <a:t> </a:t>
            </a:r>
            <a:r>
              <a:rPr dirty="0" sz="1550" spc="10" b="1">
                <a:latin typeface="Arial"/>
                <a:cs typeface="Arial"/>
              </a:rPr>
              <a:t>statement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40"/>
              </a:spcBef>
            </a:pPr>
            <a:endParaRPr sz="215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591809"/>
            <a:ext cx="6279515" cy="2195830"/>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Guidelines for </a:t>
            </a:r>
            <a:r>
              <a:rPr dirty="0" sz="1300" spc="10" b="1">
                <a:latin typeface="Arial"/>
                <a:cs typeface="Arial"/>
              </a:rPr>
              <a:t>Using</a:t>
            </a:r>
            <a:r>
              <a:rPr dirty="0" sz="1300" b="1">
                <a:latin typeface="Arial"/>
                <a:cs typeface="Arial"/>
              </a:rPr>
              <a:t> </a:t>
            </a:r>
            <a:r>
              <a:rPr dirty="0" sz="1300" spc="15" b="1">
                <a:latin typeface="Courier New"/>
                <a:cs typeface="Courier New"/>
              </a:rPr>
              <a:t>PLSQL_WARNINGS</a:t>
            </a:r>
            <a:endParaRPr sz="1300">
              <a:latin typeface="Courier New"/>
              <a:cs typeface="Courier New"/>
            </a:endParaRPr>
          </a:p>
          <a:p>
            <a:pPr algn="just" marL="137795" marR="48260">
              <a:lnSpc>
                <a:spcPct val="103800"/>
              </a:lnSpc>
              <a:spcBef>
                <a:spcPts val="360"/>
              </a:spcBef>
            </a:pPr>
            <a:r>
              <a:rPr dirty="0" sz="1300" spc="5">
                <a:latin typeface="Times New Roman"/>
                <a:cs typeface="Times New Roman"/>
              </a:rPr>
              <a:t>As already stated, the </a:t>
            </a:r>
            <a:r>
              <a:rPr dirty="0" sz="1300" spc="15">
                <a:latin typeface="Courier New"/>
                <a:cs typeface="Courier New"/>
              </a:rPr>
              <a:t>PLSQL_WARNINGS</a:t>
            </a:r>
            <a:r>
              <a:rPr dirty="0" sz="1300" spc="-370">
                <a:latin typeface="Courier New"/>
                <a:cs typeface="Courier New"/>
              </a:rPr>
              <a:t> </a:t>
            </a:r>
            <a:r>
              <a:rPr dirty="0" sz="1300" spc="10">
                <a:latin typeface="Times New Roman"/>
                <a:cs typeface="Times New Roman"/>
              </a:rPr>
              <a:t>parameter </a:t>
            </a:r>
            <a:r>
              <a:rPr dirty="0" sz="1300" spc="5">
                <a:latin typeface="Times New Roman"/>
                <a:cs typeface="Times New Roman"/>
              </a:rPr>
              <a:t>can </a:t>
            </a:r>
            <a:r>
              <a:rPr dirty="0" sz="1300" spc="10">
                <a:latin typeface="Times New Roman"/>
                <a:cs typeface="Times New Roman"/>
              </a:rPr>
              <a:t>be </a:t>
            </a:r>
            <a:r>
              <a:rPr dirty="0" sz="1300" spc="5">
                <a:latin typeface="Times New Roman"/>
                <a:cs typeface="Times New Roman"/>
              </a:rPr>
              <a:t>set at the session level or the  system level. </a:t>
            </a:r>
            <a:r>
              <a:rPr dirty="0" sz="1300" spc="10">
                <a:latin typeface="Times New Roman"/>
                <a:cs typeface="Times New Roman"/>
              </a:rPr>
              <a:t>When </a:t>
            </a:r>
            <a:r>
              <a:rPr dirty="0" sz="1300" spc="5">
                <a:latin typeface="Times New Roman"/>
                <a:cs typeface="Times New Roman"/>
              </a:rPr>
              <a:t>setting it at the system level, </a:t>
            </a:r>
            <a:r>
              <a:rPr dirty="0" sz="1300" spc="10">
                <a:latin typeface="Times New Roman"/>
                <a:cs typeface="Times New Roman"/>
              </a:rPr>
              <a:t>you can </a:t>
            </a:r>
            <a:r>
              <a:rPr dirty="0" sz="1300" spc="5">
                <a:latin typeface="Times New Roman"/>
                <a:cs typeface="Times New Roman"/>
              </a:rPr>
              <a:t>include the value </a:t>
            </a:r>
            <a:r>
              <a:rPr dirty="0" sz="1300" spc="15">
                <a:latin typeface="Courier New"/>
                <a:cs typeface="Courier New"/>
              </a:rPr>
              <a:t>DEFERRED</a:t>
            </a:r>
            <a:r>
              <a:rPr dirty="0" sz="1300" spc="-355">
                <a:latin typeface="Courier New"/>
                <a:cs typeface="Courier New"/>
              </a:rPr>
              <a:t> </a:t>
            </a:r>
            <a:r>
              <a:rPr dirty="0" sz="1300" spc="5">
                <a:latin typeface="Times New Roman"/>
                <a:cs typeface="Times New Roman"/>
              </a:rPr>
              <a:t>so  that it applies to future </a:t>
            </a:r>
            <a:r>
              <a:rPr dirty="0" sz="1300">
                <a:latin typeface="Times New Roman"/>
                <a:cs typeface="Times New Roman"/>
              </a:rPr>
              <a:t>sessions </a:t>
            </a:r>
            <a:r>
              <a:rPr dirty="0" sz="1300" spc="5">
                <a:latin typeface="Times New Roman"/>
                <a:cs typeface="Times New Roman"/>
              </a:rPr>
              <a:t>but </a:t>
            </a:r>
            <a:r>
              <a:rPr dirty="0" sz="1300" spc="10">
                <a:latin typeface="Times New Roman"/>
                <a:cs typeface="Times New Roman"/>
              </a:rPr>
              <a:t>not </a:t>
            </a:r>
            <a:r>
              <a:rPr dirty="0" sz="1300" spc="5">
                <a:latin typeface="Times New Roman"/>
                <a:cs typeface="Times New Roman"/>
              </a:rPr>
              <a:t>the current</a:t>
            </a:r>
            <a:r>
              <a:rPr dirty="0" sz="1300" spc="25">
                <a:latin typeface="Times New Roman"/>
                <a:cs typeface="Times New Roman"/>
              </a:rPr>
              <a:t> </a:t>
            </a:r>
            <a:r>
              <a:rPr dirty="0" sz="1300" spc="5">
                <a:latin typeface="Times New Roman"/>
                <a:cs typeface="Times New Roman"/>
              </a:rPr>
              <a:t>one.</a:t>
            </a:r>
            <a:endParaRPr sz="1300">
              <a:latin typeface="Times New Roman"/>
              <a:cs typeface="Times New Roman"/>
            </a:endParaRPr>
          </a:p>
          <a:p>
            <a:pPr marL="138430" marR="5080" indent="-635">
              <a:lnSpc>
                <a:spcPct val="102400"/>
              </a:lnSpc>
              <a:spcBef>
                <a:spcPts val="305"/>
              </a:spcBef>
            </a:pPr>
            <a:r>
              <a:rPr dirty="0" sz="1300" spc="10">
                <a:latin typeface="Times New Roman"/>
                <a:cs typeface="Times New Roman"/>
              </a:rPr>
              <a:t>The </a:t>
            </a:r>
            <a:r>
              <a:rPr dirty="0" sz="1300" spc="5">
                <a:latin typeface="Times New Roman"/>
                <a:cs typeface="Times New Roman"/>
              </a:rPr>
              <a:t>settings for the </a:t>
            </a:r>
            <a:r>
              <a:rPr dirty="0" sz="1300" spc="15">
                <a:latin typeface="Courier New"/>
                <a:cs typeface="Courier New"/>
              </a:rPr>
              <a:t>PLSQL_WARNINGS </a:t>
            </a:r>
            <a:r>
              <a:rPr dirty="0" sz="1300" spc="5">
                <a:latin typeface="Times New Roman"/>
                <a:cs typeface="Times New Roman"/>
              </a:rPr>
              <a:t>parameter are stored along with </a:t>
            </a:r>
            <a:r>
              <a:rPr dirty="0" sz="1300" spc="10">
                <a:latin typeface="Times New Roman"/>
                <a:cs typeface="Times New Roman"/>
              </a:rPr>
              <a:t>each </a:t>
            </a:r>
            <a:r>
              <a:rPr dirty="0" sz="1300" spc="5">
                <a:latin typeface="Times New Roman"/>
                <a:cs typeface="Times New Roman"/>
              </a:rPr>
              <a:t>compiled  subprogram. If </a:t>
            </a:r>
            <a:r>
              <a:rPr dirty="0" sz="1300" spc="10">
                <a:latin typeface="Times New Roman"/>
                <a:cs typeface="Times New Roman"/>
              </a:rPr>
              <a:t>you </a:t>
            </a:r>
            <a:r>
              <a:rPr dirty="0" sz="1300" spc="5">
                <a:latin typeface="Times New Roman"/>
                <a:cs typeface="Times New Roman"/>
              </a:rPr>
              <a:t>recompile the </a:t>
            </a:r>
            <a:r>
              <a:rPr dirty="0" sz="1300" spc="10">
                <a:latin typeface="Times New Roman"/>
                <a:cs typeface="Times New Roman"/>
              </a:rPr>
              <a:t>subprogram </a:t>
            </a:r>
            <a:r>
              <a:rPr dirty="0" sz="1300" spc="5">
                <a:latin typeface="Times New Roman"/>
                <a:cs typeface="Times New Roman"/>
              </a:rPr>
              <a:t>with a </a:t>
            </a:r>
            <a:r>
              <a:rPr dirty="0" sz="1300" spc="15">
                <a:latin typeface="Courier New"/>
                <a:cs typeface="Courier New"/>
              </a:rPr>
              <a:t>CREATE </a:t>
            </a:r>
            <a:r>
              <a:rPr dirty="0" sz="1300" spc="10">
                <a:latin typeface="Courier New"/>
                <a:cs typeface="Courier New"/>
              </a:rPr>
              <a:t>OR </a:t>
            </a:r>
            <a:r>
              <a:rPr dirty="0" sz="1300" spc="15">
                <a:latin typeface="Courier New"/>
                <a:cs typeface="Courier New"/>
              </a:rPr>
              <a:t>REPLACE </a:t>
            </a:r>
            <a:r>
              <a:rPr dirty="0" sz="1300" spc="5">
                <a:latin typeface="Times New Roman"/>
                <a:cs typeface="Times New Roman"/>
              </a:rPr>
              <a:t>statement,  the current settings for that session are used. If </a:t>
            </a:r>
            <a:r>
              <a:rPr dirty="0" sz="1300" spc="10">
                <a:latin typeface="Times New Roman"/>
                <a:cs typeface="Times New Roman"/>
              </a:rPr>
              <a:t>you </a:t>
            </a:r>
            <a:r>
              <a:rPr dirty="0" sz="1300" spc="5">
                <a:latin typeface="Times New Roman"/>
                <a:cs typeface="Times New Roman"/>
              </a:rPr>
              <a:t>recompile the </a:t>
            </a:r>
            <a:r>
              <a:rPr dirty="0" sz="1300" spc="10">
                <a:latin typeface="Times New Roman"/>
                <a:cs typeface="Times New Roman"/>
              </a:rPr>
              <a:t>subprogram </a:t>
            </a:r>
            <a:r>
              <a:rPr dirty="0" sz="1300" spc="5">
                <a:latin typeface="Times New Roman"/>
                <a:cs typeface="Times New Roman"/>
              </a:rPr>
              <a:t>with an  </a:t>
            </a:r>
            <a:r>
              <a:rPr dirty="0" sz="1300" spc="15">
                <a:latin typeface="Courier New"/>
                <a:cs typeface="Courier New"/>
              </a:rPr>
              <a:t>ALTER...COMPILE </a:t>
            </a:r>
            <a:r>
              <a:rPr dirty="0" sz="1300" spc="5">
                <a:latin typeface="Times New Roman"/>
                <a:cs typeface="Times New Roman"/>
              </a:rPr>
              <a:t>statement, then the current session setting is used unless </a:t>
            </a:r>
            <a:r>
              <a:rPr dirty="0" sz="1300" spc="10">
                <a:latin typeface="Times New Roman"/>
                <a:cs typeface="Times New Roman"/>
              </a:rPr>
              <a:t>you  </a:t>
            </a:r>
            <a:r>
              <a:rPr dirty="0" sz="1300" spc="5">
                <a:latin typeface="Times New Roman"/>
                <a:cs typeface="Times New Roman"/>
              </a:rPr>
              <a:t>specify</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REUSE</a:t>
            </a:r>
            <a:r>
              <a:rPr dirty="0" sz="1300" spc="-440">
                <a:latin typeface="Courier New"/>
                <a:cs typeface="Courier New"/>
              </a:rPr>
              <a:t> </a:t>
            </a:r>
            <a:r>
              <a:rPr dirty="0" sz="1300" spc="15">
                <a:latin typeface="Courier New"/>
                <a:cs typeface="Courier New"/>
              </a:rPr>
              <a:t>SETTINGS</a:t>
            </a:r>
            <a:r>
              <a:rPr dirty="0" sz="1300" spc="-434">
                <a:latin typeface="Courier New"/>
                <a:cs typeface="Courier New"/>
              </a:rPr>
              <a:t> </a:t>
            </a:r>
            <a:r>
              <a:rPr dirty="0" sz="1300" spc="5">
                <a:latin typeface="Times New Roman"/>
                <a:cs typeface="Times New Roman"/>
              </a:rPr>
              <a:t>clause</a:t>
            </a:r>
            <a:r>
              <a:rPr dirty="0" sz="1300" spc="20">
                <a:latin typeface="Times New Roman"/>
                <a:cs typeface="Times New Roman"/>
              </a:rPr>
              <a:t> </a:t>
            </a:r>
            <a:r>
              <a:rPr dirty="0" sz="1300" spc="5">
                <a:latin typeface="Times New Roman"/>
                <a:cs typeface="Times New Roman"/>
              </a:rPr>
              <a:t>in</a:t>
            </a:r>
            <a:r>
              <a:rPr dirty="0" sz="1300" spc="2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5">
                <a:latin typeface="Times New Roman"/>
                <a:cs typeface="Times New Roman"/>
              </a:rPr>
              <a:t>statement,</a:t>
            </a:r>
            <a:r>
              <a:rPr dirty="0" sz="1300" spc="20">
                <a:latin typeface="Times New Roman"/>
                <a:cs typeface="Times New Roman"/>
              </a:rPr>
              <a:t> </a:t>
            </a:r>
            <a:r>
              <a:rPr dirty="0" sz="1300" spc="5">
                <a:latin typeface="Times New Roman"/>
                <a:cs typeface="Times New Roman"/>
              </a:rPr>
              <a:t>which</a:t>
            </a:r>
            <a:r>
              <a:rPr dirty="0" sz="1300" spc="10">
                <a:latin typeface="Times New Roman"/>
                <a:cs typeface="Times New Roman"/>
              </a:rPr>
              <a:t> </a:t>
            </a:r>
            <a:r>
              <a:rPr dirty="0" sz="1300" spc="5">
                <a:latin typeface="Times New Roman"/>
                <a:cs typeface="Times New Roman"/>
              </a:rPr>
              <a:t>uses</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original</a:t>
            </a:r>
            <a:r>
              <a:rPr dirty="0" sz="1300" spc="15">
                <a:latin typeface="Times New Roman"/>
                <a:cs typeface="Times New Roman"/>
              </a:rPr>
              <a:t> </a:t>
            </a:r>
            <a:r>
              <a:rPr dirty="0" sz="1300" spc="5">
                <a:latin typeface="Times New Roman"/>
                <a:cs typeface="Times New Roman"/>
              </a:rPr>
              <a:t>setting</a:t>
            </a:r>
            <a:r>
              <a:rPr dirty="0" sz="1300" spc="15">
                <a:latin typeface="Times New Roman"/>
                <a:cs typeface="Times New Roman"/>
              </a:rPr>
              <a:t> </a:t>
            </a:r>
            <a:r>
              <a:rPr dirty="0" sz="1300" spc="5">
                <a:latin typeface="Times New Roman"/>
                <a:cs typeface="Times New Roman"/>
              </a:rPr>
              <a:t>that  is stored with the</a:t>
            </a:r>
            <a:r>
              <a:rPr dirty="0" sz="1300">
                <a:latin typeface="Times New Roman"/>
                <a:cs typeface="Times New Roman"/>
              </a:rPr>
              <a:t> </a:t>
            </a:r>
            <a:r>
              <a:rPr dirty="0" sz="1300" spc="5">
                <a:latin typeface="Times New Roman"/>
                <a:cs typeface="Times New Roman"/>
              </a:rPr>
              <a:t>subprogram.</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389885" y="855218"/>
            <a:ext cx="295465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Courier New"/>
                <a:cs typeface="Courier New"/>
              </a:rPr>
              <a:t>DBMS_WARNING</a:t>
            </a:r>
            <a:r>
              <a:rPr dirty="0" sz="2000" spc="-700" b="1">
                <a:latin typeface="Courier New"/>
                <a:cs typeface="Courier New"/>
              </a:rPr>
              <a:t> </a:t>
            </a:r>
            <a:r>
              <a:rPr dirty="0" sz="2000" b="1">
                <a:latin typeface="Arial"/>
                <a:cs typeface="Arial"/>
              </a:rPr>
              <a:t>Package</a:t>
            </a:r>
            <a:endParaRPr sz="2000">
              <a:latin typeface="Arial"/>
              <a:cs typeface="Arial"/>
            </a:endParaRPr>
          </a:p>
        </p:txBody>
      </p:sp>
      <p:sp>
        <p:nvSpPr>
          <p:cNvPr id="7" name="object 7"/>
          <p:cNvSpPr txBox="1"/>
          <p:nvPr/>
        </p:nvSpPr>
        <p:spPr>
          <a:xfrm>
            <a:off x="1230883" y="1763824"/>
            <a:ext cx="5095240" cy="3119120"/>
          </a:xfrm>
          <a:prstGeom prst="rect">
            <a:avLst/>
          </a:prstGeom>
        </p:spPr>
        <p:txBody>
          <a:bodyPr wrap="square" lIns="0" tIns="26034" rIns="0" bIns="0" rtlCol="0" vert="horz">
            <a:spAutoFit/>
          </a:bodyPr>
          <a:lstStyle/>
          <a:p>
            <a:pPr marL="12700" marR="59690">
              <a:lnSpc>
                <a:spcPct val="101400"/>
              </a:lnSpc>
              <a:spcBef>
                <a:spcPts val="204"/>
              </a:spcBef>
            </a:pPr>
            <a:r>
              <a:rPr dirty="0" sz="1550" spc="10" b="1">
                <a:latin typeface="Arial"/>
                <a:cs typeface="Arial"/>
              </a:rPr>
              <a:t>The </a:t>
            </a:r>
            <a:r>
              <a:rPr dirty="0" sz="1550" spc="10" b="1">
                <a:latin typeface="Courier New"/>
                <a:cs typeface="Courier New"/>
              </a:rPr>
              <a:t>DBMS_WARNING </a:t>
            </a:r>
            <a:r>
              <a:rPr dirty="0" sz="1550" spc="10" b="1">
                <a:latin typeface="Arial"/>
                <a:cs typeface="Arial"/>
              </a:rPr>
              <a:t>package provides a way to  programmatically manipulate the behavior of current  system or session PL/SQL warning settings. Using  </a:t>
            </a:r>
            <a:r>
              <a:rPr dirty="0" sz="1550" spc="10" b="1">
                <a:latin typeface="Courier New"/>
                <a:cs typeface="Courier New"/>
              </a:rPr>
              <a:t>DBMS_WARNING</a:t>
            </a:r>
            <a:r>
              <a:rPr dirty="0" sz="1550" spc="-505" b="1">
                <a:latin typeface="Courier New"/>
                <a:cs typeface="Courier New"/>
              </a:rPr>
              <a:t> </a:t>
            </a:r>
            <a:r>
              <a:rPr dirty="0" sz="1550" spc="10" b="1">
                <a:latin typeface="Arial"/>
                <a:cs typeface="Arial"/>
              </a:rPr>
              <a:t>subprograms, you can:</a:t>
            </a:r>
            <a:endParaRPr sz="1550">
              <a:latin typeface="Arial"/>
              <a:cs typeface="Arial"/>
            </a:endParaRPr>
          </a:p>
          <a:p>
            <a:pPr marL="421005" indent="-327660">
              <a:lnSpc>
                <a:spcPct val="100000"/>
              </a:lnSpc>
              <a:spcBef>
                <a:spcPts val="509"/>
              </a:spcBef>
              <a:buClr>
                <a:srgbClr val="FF0000"/>
              </a:buClr>
              <a:buFont typeface="Arial"/>
              <a:buChar char="•"/>
              <a:tabLst>
                <a:tab pos="421005" algn="l"/>
                <a:tab pos="421640" algn="l"/>
              </a:tabLst>
            </a:pPr>
            <a:r>
              <a:rPr dirty="0" sz="1550" spc="10" b="1">
                <a:latin typeface="Arial"/>
                <a:cs typeface="Arial"/>
              </a:rPr>
              <a:t>Query existing</a:t>
            </a:r>
            <a:r>
              <a:rPr dirty="0" sz="1550" spc="5" b="1">
                <a:latin typeface="Arial"/>
                <a:cs typeface="Arial"/>
              </a:rPr>
              <a:t> </a:t>
            </a:r>
            <a:r>
              <a:rPr dirty="0" sz="1550" spc="10" b="1">
                <a:latin typeface="Arial"/>
                <a:cs typeface="Arial"/>
              </a:rPr>
              <a:t>settings</a:t>
            </a:r>
            <a:endParaRPr sz="1550">
              <a:latin typeface="Arial"/>
              <a:cs typeface="Arial"/>
            </a:endParaRPr>
          </a:p>
          <a:p>
            <a:pPr marL="421005" marR="137795" indent="-327025">
              <a:lnSpc>
                <a:spcPct val="101600"/>
              </a:lnSpc>
              <a:spcBef>
                <a:spcPts val="375"/>
              </a:spcBef>
              <a:buClr>
                <a:srgbClr val="FF0000"/>
              </a:buClr>
              <a:buFont typeface="Arial"/>
              <a:buChar char="•"/>
              <a:tabLst>
                <a:tab pos="421005" algn="l"/>
                <a:tab pos="421640" algn="l"/>
              </a:tabLst>
            </a:pPr>
            <a:r>
              <a:rPr dirty="0" sz="1550" spc="10" b="1">
                <a:latin typeface="Arial"/>
                <a:cs typeface="Arial"/>
              </a:rPr>
              <a:t>Modify the settings </a:t>
            </a:r>
            <a:r>
              <a:rPr dirty="0" sz="1550" spc="5" b="1">
                <a:latin typeface="Arial"/>
                <a:cs typeface="Arial"/>
              </a:rPr>
              <a:t>for </a:t>
            </a:r>
            <a:r>
              <a:rPr dirty="0" sz="1550" spc="10" b="1">
                <a:latin typeface="Arial"/>
                <a:cs typeface="Arial"/>
              </a:rPr>
              <a:t>specific requirements or  restore </a:t>
            </a:r>
            <a:r>
              <a:rPr dirty="0" sz="1550" spc="5" b="1">
                <a:latin typeface="Arial"/>
                <a:cs typeface="Arial"/>
              </a:rPr>
              <a:t>original </a:t>
            </a:r>
            <a:r>
              <a:rPr dirty="0" sz="1550" spc="10" b="1">
                <a:latin typeface="Arial"/>
                <a:cs typeface="Arial"/>
              </a:rPr>
              <a:t>settings</a:t>
            </a:r>
            <a:endParaRPr sz="1550">
              <a:latin typeface="Arial"/>
              <a:cs typeface="Arial"/>
            </a:endParaRPr>
          </a:p>
          <a:p>
            <a:pPr marL="421005" indent="-327660">
              <a:lnSpc>
                <a:spcPct val="100000"/>
              </a:lnSpc>
              <a:spcBef>
                <a:spcPts val="400"/>
              </a:spcBef>
              <a:buClr>
                <a:srgbClr val="FF0000"/>
              </a:buClr>
              <a:buFont typeface="Arial"/>
              <a:buChar char="•"/>
              <a:tabLst>
                <a:tab pos="421005" algn="l"/>
                <a:tab pos="421640" algn="l"/>
              </a:tabLst>
            </a:pPr>
            <a:r>
              <a:rPr dirty="0" sz="1550" spc="10" b="1">
                <a:latin typeface="Arial"/>
                <a:cs typeface="Arial"/>
              </a:rPr>
              <a:t>Delete the</a:t>
            </a:r>
            <a:r>
              <a:rPr dirty="0" sz="1550" spc="5" b="1">
                <a:latin typeface="Arial"/>
                <a:cs typeface="Arial"/>
              </a:rPr>
              <a:t> </a:t>
            </a:r>
            <a:r>
              <a:rPr dirty="0" sz="1550" spc="10" b="1">
                <a:latin typeface="Arial"/>
                <a:cs typeface="Arial"/>
              </a:rPr>
              <a:t>settings</a:t>
            </a:r>
            <a:endParaRPr sz="1550">
              <a:latin typeface="Arial"/>
              <a:cs typeface="Arial"/>
            </a:endParaRPr>
          </a:p>
          <a:p>
            <a:pPr marL="12700" marR="5080">
              <a:lnSpc>
                <a:spcPct val="101400"/>
              </a:lnSpc>
              <a:spcBef>
                <a:spcPts val="375"/>
              </a:spcBef>
            </a:pPr>
            <a:r>
              <a:rPr dirty="0" sz="1550" spc="10" b="1">
                <a:latin typeface="Arial"/>
                <a:cs typeface="Arial"/>
              </a:rPr>
              <a:t>Example: Saving and restoring warning settings </a:t>
            </a:r>
            <a:r>
              <a:rPr dirty="0" sz="1550" spc="5" b="1">
                <a:latin typeface="Arial"/>
                <a:cs typeface="Arial"/>
              </a:rPr>
              <a:t>for </a:t>
            </a:r>
            <a:r>
              <a:rPr dirty="0" sz="1550" spc="10" b="1">
                <a:latin typeface="Arial"/>
                <a:cs typeface="Arial"/>
              </a:rPr>
              <a:t>a  development environment that </a:t>
            </a:r>
            <a:r>
              <a:rPr dirty="0" sz="1550" spc="5" b="1">
                <a:latin typeface="Arial"/>
                <a:cs typeface="Arial"/>
              </a:rPr>
              <a:t>calls </a:t>
            </a:r>
            <a:r>
              <a:rPr dirty="0" sz="1550" spc="10" b="1">
                <a:latin typeface="Arial"/>
                <a:cs typeface="Arial"/>
              </a:rPr>
              <a:t>your code that  compiles PL/SQL subprograms, and suppresses  warnings due to business</a:t>
            </a:r>
            <a:r>
              <a:rPr dirty="0" sz="1550" b="1">
                <a:latin typeface="Arial"/>
                <a:cs typeface="Arial"/>
              </a:rPr>
              <a:t> </a:t>
            </a:r>
            <a:r>
              <a:rPr dirty="0" sz="1550" spc="10" b="1">
                <a:latin typeface="Arial"/>
                <a:cs typeface="Arial"/>
              </a:rPr>
              <a:t>requirements</a:t>
            </a:r>
            <a:endParaRPr sz="1550">
              <a:latin typeface="Arial"/>
              <a:cs typeface="Arial"/>
            </a:endParaRPr>
          </a:p>
        </p:txBody>
      </p:sp>
      <p:sp>
        <p:nvSpPr>
          <p:cNvPr id="8" name="object 8"/>
          <p:cNvSpPr txBox="1"/>
          <p:nvPr/>
        </p:nvSpPr>
        <p:spPr>
          <a:xfrm>
            <a:off x="743204" y="5591809"/>
            <a:ext cx="6283325" cy="385254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DBMS_WARNING</a:t>
            </a:r>
            <a:r>
              <a:rPr dirty="0" sz="1300" spc="-420" b="1">
                <a:latin typeface="Courier New"/>
                <a:cs typeface="Courier New"/>
              </a:rPr>
              <a:t> </a:t>
            </a:r>
            <a:r>
              <a:rPr dirty="0" sz="1300" spc="5" b="1">
                <a:latin typeface="Arial"/>
                <a:cs typeface="Arial"/>
              </a:rPr>
              <a:t>Package</a:t>
            </a:r>
            <a:endParaRPr sz="1300">
              <a:latin typeface="Arial"/>
              <a:cs typeface="Arial"/>
            </a:endParaRPr>
          </a:p>
          <a:p>
            <a:pPr marL="137795" marR="218440">
              <a:lnSpc>
                <a:spcPct val="102600"/>
              </a:lnSpc>
              <a:spcBef>
                <a:spcPts val="380"/>
              </a:spcBef>
            </a:pPr>
            <a:r>
              <a:rPr dirty="0" sz="1300" spc="10">
                <a:latin typeface="Times New Roman"/>
                <a:cs typeface="Times New Roman"/>
              </a:rPr>
              <a:t>The </a:t>
            </a:r>
            <a:r>
              <a:rPr dirty="0" sz="1300" spc="15">
                <a:latin typeface="Courier New"/>
                <a:cs typeface="Courier New"/>
              </a:rPr>
              <a:t>DBMS_WARNING </a:t>
            </a:r>
            <a:r>
              <a:rPr dirty="0" sz="1300" spc="10">
                <a:latin typeface="Times New Roman"/>
                <a:cs typeface="Times New Roman"/>
              </a:rPr>
              <a:t>package </a:t>
            </a:r>
            <a:r>
              <a:rPr dirty="0" sz="1300" spc="5">
                <a:latin typeface="Times New Roman"/>
                <a:cs typeface="Times New Roman"/>
              </a:rPr>
              <a:t>provides a </a:t>
            </a:r>
            <a:r>
              <a:rPr dirty="0" sz="1300" spc="10">
                <a:latin typeface="Times New Roman"/>
                <a:cs typeface="Times New Roman"/>
              </a:rPr>
              <a:t>way </a:t>
            </a:r>
            <a:r>
              <a:rPr dirty="0" sz="1300" spc="5">
                <a:latin typeface="Times New Roman"/>
                <a:cs typeface="Times New Roman"/>
              </a:rPr>
              <a:t>to manipulate the behavior of </a:t>
            </a:r>
            <a:r>
              <a:rPr dirty="0" sz="1300" spc="10">
                <a:latin typeface="Times New Roman"/>
                <a:cs typeface="Times New Roman"/>
              </a:rPr>
              <a:t>PL/SQL  </a:t>
            </a:r>
            <a:r>
              <a:rPr dirty="0" sz="1300" spc="5">
                <a:latin typeface="Times New Roman"/>
                <a:cs typeface="Times New Roman"/>
              </a:rPr>
              <a:t>warning messages, in particular, </a:t>
            </a:r>
            <a:r>
              <a:rPr dirty="0" sz="1300" spc="10">
                <a:latin typeface="Times New Roman"/>
                <a:cs typeface="Times New Roman"/>
              </a:rPr>
              <a:t>by </a:t>
            </a:r>
            <a:r>
              <a:rPr dirty="0" sz="1300" spc="5">
                <a:latin typeface="Times New Roman"/>
                <a:cs typeface="Times New Roman"/>
              </a:rPr>
              <a:t>reading and changing the setting of the  </a:t>
            </a:r>
            <a:r>
              <a:rPr dirty="0" sz="1300" spc="15">
                <a:latin typeface="Courier New"/>
                <a:cs typeface="Courier New"/>
              </a:rPr>
              <a:t>PLSQL_WARNINGS </a:t>
            </a:r>
            <a:r>
              <a:rPr dirty="0" sz="1300" spc="5">
                <a:latin typeface="Times New Roman"/>
                <a:cs typeface="Times New Roman"/>
              </a:rPr>
              <a:t>initialization parameter to control what kinds of warnings are  </a:t>
            </a:r>
            <a:r>
              <a:rPr dirty="0" sz="1300">
                <a:latin typeface="Times New Roman"/>
                <a:cs typeface="Times New Roman"/>
              </a:rPr>
              <a:t>suppressed, </a:t>
            </a:r>
            <a:r>
              <a:rPr dirty="0" sz="1300" spc="5">
                <a:latin typeface="Times New Roman"/>
                <a:cs typeface="Times New Roman"/>
              </a:rPr>
              <a:t>displayed, or treated </a:t>
            </a:r>
            <a:r>
              <a:rPr dirty="0" sz="1300" spc="10">
                <a:latin typeface="Times New Roman"/>
                <a:cs typeface="Times New Roman"/>
              </a:rPr>
              <a:t>as </a:t>
            </a:r>
            <a:r>
              <a:rPr dirty="0" sz="1300" spc="5">
                <a:latin typeface="Times New Roman"/>
                <a:cs typeface="Times New Roman"/>
              </a:rPr>
              <a:t>errors. </a:t>
            </a:r>
            <a:r>
              <a:rPr dirty="0" sz="1300" spc="10">
                <a:latin typeface="Times New Roman"/>
                <a:cs typeface="Times New Roman"/>
              </a:rPr>
              <a:t>This </a:t>
            </a:r>
            <a:r>
              <a:rPr dirty="0" sz="1300" spc="5">
                <a:latin typeface="Times New Roman"/>
                <a:cs typeface="Times New Roman"/>
              </a:rPr>
              <a:t>package provides the interface to query,  modify, and delete current system or session</a:t>
            </a:r>
            <a:r>
              <a:rPr dirty="0" sz="1300" spc="10">
                <a:latin typeface="Times New Roman"/>
                <a:cs typeface="Times New Roman"/>
              </a:rPr>
              <a:t> </a:t>
            </a:r>
            <a:r>
              <a:rPr dirty="0" sz="1300" spc="5">
                <a:latin typeface="Times New Roman"/>
                <a:cs typeface="Times New Roman"/>
              </a:rPr>
              <a:t>settings.</a:t>
            </a:r>
            <a:endParaRPr sz="1300">
              <a:latin typeface="Times New Roman"/>
              <a:cs typeface="Times New Roman"/>
            </a:endParaRPr>
          </a:p>
          <a:p>
            <a:pPr algn="just" marL="138430" marR="22860" indent="-635">
              <a:lnSpc>
                <a:spcPct val="103800"/>
              </a:lnSpc>
              <a:spcBef>
                <a:spcPts val="280"/>
              </a:spcBef>
            </a:pPr>
            <a:r>
              <a:rPr dirty="0" sz="1300" spc="10">
                <a:latin typeface="Times New Roman"/>
                <a:cs typeface="Times New Roman"/>
              </a:rPr>
              <a:t>The </a:t>
            </a:r>
            <a:r>
              <a:rPr dirty="0" sz="1300" spc="15">
                <a:latin typeface="Courier New"/>
                <a:cs typeface="Courier New"/>
              </a:rPr>
              <a:t>DBMS_WARNINGS</a:t>
            </a:r>
            <a:r>
              <a:rPr dirty="0" sz="1300" spc="-360">
                <a:latin typeface="Courier New"/>
                <a:cs typeface="Courier New"/>
              </a:rPr>
              <a:t> </a:t>
            </a:r>
            <a:r>
              <a:rPr dirty="0" sz="1300" spc="10">
                <a:latin typeface="Times New Roman"/>
                <a:cs typeface="Times New Roman"/>
              </a:rPr>
              <a:t>package </a:t>
            </a:r>
            <a:r>
              <a:rPr dirty="0" sz="1300" spc="5">
                <a:latin typeface="Times New Roman"/>
                <a:cs typeface="Times New Roman"/>
              </a:rPr>
              <a:t>is valuable if </a:t>
            </a:r>
            <a:r>
              <a:rPr dirty="0" sz="1300" spc="10">
                <a:latin typeface="Times New Roman"/>
                <a:cs typeface="Times New Roman"/>
              </a:rPr>
              <a:t>you </a:t>
            </a:r>
            <a:r>
              <a:rPr dirty="0" sz="1300" spc="5">
                <a:latin typeface="Times New Roman"/>
                <a:cs typeface="Times New Roman"/>
              </a:rPr>
              <a:t>are writing a development environment  that compiles </a:t>
            </a:r>
            <a:r>
              <a:rPr dirty="0" sz="1300" spc="10">
                <a:latin typeface="Times New Roman"/>
                <a:cs typeface="Times New Roman"/>
              </a:rPr>
              <a:t>PL/SQL </a:t>
            </a:r>
            <a:r>
              <a:rPr dirty="0" sz="1300" spc="5">
                <a:latin typeface="Times New Roman"/>
                <a:cs typeface="Times New Roman"/>
              </a:rPr>
              <a:t>subprograms. Using the </a:t>
            </a:r>
            <a:r>
              <a:rPr dirty="0" sz="1300" spc="10">
                <a:latin typeface="Times New Roman"/>
                <a:cs typeface="Times New Roman"/>
              </a:rPr>
              <a:t>package </a:t>
            </a:r>
            <a:r>
              <a:rPr dirty="0" sz="1300" spc="5">
                <a:latin typeface="Times New Roman"/>
                <a:cs typeface="Times New Roman"/>
              </a:rPr>
              <a:t>interface routines, </a:t>
            </a:r>
            <a:r>
              <a:rPr dirty="0" sz="1300" spc="10">
                <a:latin typeface="Times New Roman"/>
                <a:cs typeface="Times New Roman"/>
              </a:rPr>
              <a:t>you </a:t>
            </a:r>
            <a:r>
              <a:rPr dirty="0" sz="1300" spc="5">
                <a:latin typeface="Times New Roman"/>
                <a:cs typeface="Times New Roman"/>
              </a:rPr>
              <a:t>can control  </a:t>
            </a:r>
            <a:r>
              <a:rPr dirty="0" sz="1300" spc="10">
                <a:latin typeface="Times New Roman"/>
                <a:cs typeface="Times New Roman"/>
              </a:rPr>
              <a:t>PL/SQL </a:t>
            </a:r>
            <a:r>
              <a:rPr dirty="0" sz="1300" spc="5">
                <a:latin typeface="Times New Roman"/>
                <a:cs typeface="Times New Roman"/>
              </a:rPr>
              <a:t>warning messages programmatically to suit your</a:t>
            </a:r>
            <a:r>
              <a:rPr dirty="0" sz="1300" spc="20">
                <a:latin typeface="Times New Roman"/>
                <a:cs typeface="Times New Roman"/>
              </a:rPr>
              <a:t> </a:t>
            </a:r>
            <a:r>
              <a:rPr dirty="0" sz="1300" spc="5">
                <a:latin typeface="Times New Roman"/>
                <a:cs typeface="Times New Roman"/>
              </a:rPr>
              <a:t>requirements.</a:t>
            </a:r>
            <a:endParaRPr sz="1300">
              <a:latin typeface="Times New Roman"/>
              <a:cs typeface="Times New Roman"/>
            </a:endParaRPr>
          </a:p>
          <a:p>
            <a:pPr marL="138430" marR="5080">
              <a:lnSpc>
                <a:spcPct val="101400"/>
              </a:lnSpc>
              <a:spcBef>
                <a:spcPts val="400"/>
              </a:spcBef>
            </a:pPr>
            <a:r>
              <a:rPr dirty="0" sz="1300" spc="5">
                <a:latin typeface="Times New Roman"/>
                <a:cs typeface="Times New Roman"/>
              </a:rPr>
              <a:t>Here is an example: Suppose </a:t>
            </a:r>
            <a:r>
              <a:rPr dirty="0" sz="1300" spc="10">
                <a:latin typeface="Times New Roman"/>
                <a:cs typeface="Times New Roman"/>
              </a:rPr>
              <a:t>you </a:t>
            </a:r>
            <a:r>
              <a:rPr dirty="0" sz="1300" spc="5">
                <a:latin typeface="Times New Roman"/>
                <a:cs typeface="Times New Roman"/>
              </a:rPr>
              <a:t>write </a:t>
            </a:r>
            <a:r>
              <a:rPr dirty="0" sz="1300" spc="10">
                <a:latin typeface="Times New Roman"/>
                <a:cs typeface="Times New Roman"/>
              </a:rPr>
              <a:t>some </a:t>
            </a:r>
            <a:r>
              <a:rPr dirty="0" sz="1300" spc="5">
                <a:latin typeface="Times New Roman"/>
                <a:cs typeface="Times New Roman"/>
              </a:rPr>
              <a:t>code to compile </a:t>
            </a:r>
            <a:r>
              <a:rPr dirty="0" sz="1300" spc="10">
                <a:latin typeface="Times New Roman"/>
                <a:cs typeface="Times New Roman"/>
              </a:rPr>
              <a:t>PL/SQL </a:t>
            </a:r>
            <a:r>
              <a:rPr dirty="0" sz="1300" spc="5">
                <a:latin typeface="Times New Roman"/>
                <a:cs typeface="Times New Roman"/>
              </a:rPr>
              <a:t>code. </a:t>
            </a:r>
            <a:r>
              <a:rPr dirty="0" sz="1300" spc="10">
                <a:latin typeface="Times New Roman"/>
                <a:cs typeface="Times New Roman"/>
              </a:rPr>
              <a:t>You know  </a:t>
            </a:r>
            <a:r>
              <a:rPr dirty="0" sz="1300" spc="5">
                <a:latin typeface="Times New Roman"/>
                <a:cs typeface="Times New Roman"/>
              </a:rPr>
              <a:t>that the compiler will issue performance warnings </a:t>
            </a:r>
            <a:r>
              <a:rPr dirty="0" sz="1300" spc="10">
                <a:latin typeface="Times New Roman"/>
                <a:cs typeface="Times New Roman"/>
              </a:rPr>
              <a:t>when </a:t>
            </a:r>
            <a:r>
              <a:rPr dirty="0" sz="1300" spc="5">
                <a:latin typeface="Times New Roman"/>
                <a:cs typeface="Times New Roman"/>
              </a:rPr>
              <a:t>passing collection variables as  </a:t>
            </a:r>
            <a:r>
              <a:rPr dirty="0" sz="1300" spc="15">
                <a:latin typeface="Courier New"/>
                <a:cs typeface="Courier New"/>
              </a:rPr>
              <a:t>OUT</a:t>
            </a:r>
            <a:r>
              <a:rPr dirty="0" sz="1300" spc="-445">
                <a:latin typeface="Courier New"/>
                <a:cs typeface="Courier New"/>
              </a:rPr>
              <a:t> </a:t>
            </a:r>
            <a:r>
              <a:rPr dirty="0" sz="1300" spc="5">
                <a:latin typeface="Times New Roman"/>
                <a:cs typeface="Times New Roman"/>
              </a:rPr>
              <a:t>or</a:t>
            </a:r>
            <a:r>
              <a:rPr dirty="0" sz="1300" spc="15">
                <a:latin typeface="Times New Roman"/>
                <a:cs typeface="Times New Roman"/>
              </a:rPr>
              <a:t> </a:t>
            </a:r>
            <a:r>
              <a:rPr dirty="0" sz="1300" spc="10">
                <a:latin typeface="Courier New"/>
                <a:cs typeface="Courier New"/>
              </a:rPr>
              <a:t>IN</a:t>
            </a:r>
            <a:r>
              <a:rPr dirty="0" sz="1300" spc="-434">
                <a:latin typeface="Courier New"/>
                <a:cs typeface="Courier New"/>
              </a:rPr>
              <a:t> </a:t>
            </a:r>
            <a:r>
              <a:rPr dirty="0" sz="1300" spc="15">
                <a:latin typeface="Courier New"/>
                <a:cs typeface="Courier New"/>
              </a:rPr>
              <a:t>OUT</a:t>
            </a:r>
            <a:r>
              <a:rPr dirty="0" sz="1300" spc="-440">
                <a:latin typeface="Courier New"/>
                <a:cs typeface="Courier New"/>
              </a:rPr>
              <a:t> </a:t>
            </a:r>
            <a:r>
              <a:rPr dirty="0" sz="1300" spc="5">
                <a:latin typeface="Times New Roman"/>
                <a:cs typeface="Times New Roman"/>
              </a:rPr>
              <a:t>parameters</a:t>
            </a:r>
            <a:r>
              <a:rPr dirty="0" sz="1300" spc="15">
                <a:latin typeface="Times New Roman"/>
                <a:cs typeface="Times New Roman"/>
              </a:rPr>
              <a:t> </a:t>
            </a:r>
            <a:r>
              <a:rPr dirty="0" sz="1300" spc="5">
                <a:latin typeface="Times New Roman"/>
                <a:cs typeface="Times New Roman"/>
              </a:rPr>
              <a:t>without</a:t>
            </a:r>
            <a:r>
              <a:rPr dirty="0" sz="1300" spc="15">
                <a:latin typeface="Times New Roman"/>
                <a:cs typeface="Times New Roman"/>
              </a:rPr>
              <a:t> </a:t>
            </a:r>
            <a:r>
              <a:rPr dirty="0" sz="1300" spc="5">
                <a:latin typeface="Times New Roman"/>
                <a:cs typeface="Times New Roman"/>
              </a:rPr>
              <a:t>specifying</a:t>
            </a:r>
            <a:r>
              <a:rPr dirty="0" sz="1300" spc="15">
                <a:latin typeface="Times New Roman"/>
                <a:cs typeface="Times New Roman"/>
              </a:rPr>
              <a:t> </a:t>
            </a:r>
            <a:r>
              <a:rPr dirty="0" sz="1300" spc="5">
                <a:latin typeface="Times New Roman"/>
                <a:cs typeface="Times New Roman"/>
              </a:rPr>
              <a:t>the</a:t>
            </a:r>
            <a:r>
              <a:rPr dirty="0" sz="1300" spc="25">
                <a:latin typeface="Times New Roman"/>
                <a:cs typeface="Times New Roman"/>
              </a:rPr>
              <a:t> </a:t>
            </a:r>
            <a:r>
              <a:rPr dirty="0" sz="1300" spc="15">
                <a:latin typeface="Courier New"/>
                <a:cs typeface="Courier New"/>
              </a:rPr>
              <a:t>NOCOPY</a:t>
            </a:r>
            <a:r>
              <a:rPr dirty="0" sz="1300" spc="-440">
                <a:latin typeface="Courier New"/>
                <a:cs typeface="Courier New"/>
              </a:rPr>
              <a:t> </a:t>
            </a:r>
            <a:r>
              <a:rPr dirty="0" sz="1300" spc="5">
                <a:latin typeface="Times New Roman"/>
                <a:cs typeface="Times New Roman"/>
              </a:rPr>
              <a:t>hint.</a:t>
            </a:r>
            <a:r>
              <a:rPr dirty="0" sz="1300" spc="15">
                <a:latin typeface="Times New Roman"/>
                <a:cs typeface="Times New Roman"/>
              </a:rPr>
              <a:t> </a:t>
            </a:r>
            <a:r>
              <a:rPr dirty="0" sz="1300" spc="10">
                <a:latin typeface="Times New Roman"/>
                <a:cs typeface="Times New Roman"/>
              </a:rPr>
              <a:t>The</a:t>
            </a:r>
            <a:r>
              <a:rPr dirty="0" sz="1300" spc="20">
                <a:latin typeface="Times New Roman"/>
                <a:cs typeface="Times New Roman"/>
              </a:rPr>
              <a:t> </a:t>
            </a:r>
            <a:r>
              <a:rPr dirty="0" sz="1300" spc="5">
                <a:latin typeface="Times New Roman"/>
                <a:cs typeface="Times New Roman"/>
              </a:rPr>
              <a:t>general</a:t>
            </a:r>
            <a:r>
              <a:rPr dirty="0" sz="1300" spc="15">
                <a:latin typeface="Times New Roman"/>
                <a:cs typeface="Times New Roman"/>
              </a:rPr>
              <a:t> </a:t>
            </a:r>
            <a:r>
              <a:rPr dirty="0" sz="1300" spc="5">
                <a:latin typeface="Times New Roman"/>
                <a:cs typeface="Times New Roman"/>
              </a:rPr>
              <a:t>environment  that calls your compilation utility </a:t>
            </a:r>
            <a:r>
              <a:rPr dirty="0" sz="1300" spc="10">
                <a:latin typeface="Times New Roman"/>
                <a:cs typeface="Times New Roman"/>
              </a:rPr>
              <a:t>may </a:t>
            </a:r>
            <a:r>
              <a:rPr dirty="0" sz="1300" spc="5">
                <a:latin typeface="Times New Roman"/>
                <a:cs typeface="Times New Roman"/>
              </a:rPr>
              <a:t>or </a:t>
            </a:r>
            <a:r>
              <a:rPr dirty="0" sz="1300" spc="10">
                <a:latin typeface="Times New Roman"/>
                <a:cs typeface="Times New Roman"/>
              </a:rPr>
              <a:t>may </a:t>
            </a:r>
            <a:r>
              <a:rPr dirty="0" sz="1300" spc="5">
                <a:latin typeface="Times New Roman"/>
                <a:cs typeface="Times New Roman"/>
              </a:rPr>
              <a:t>not have appropriate warning level settings.  In any case, your business rules indicate that the calling environment set must be preserved  and that your compilation process </a:t>
            </a:r>
            <a:r>
              <a:rPr dirty="0" sz="1300">
                <a:latin typeface="Times New Roman"/>
                <a:cs typeface="Times New Roman"/>
              </a:rPr>
              <a:t>should suppress </a:t>
            </a:r>
            <a:r>
              <a:rPr dirty="0" sz="1300" spc="5">
                <a:latin typeface="Times New Roman"/>
                <a:cs typeface="Times New Roman"/>
              </a:rPr>
              <a:t>the warnings. </a:t>
            </a:r>
            <a:r>
              <a:rPr dirty="0" sz="1300" spc="10">
                <a:latin typeface="Times New Roman"/>
                <a:cs typeface="Times New Roman"/>
              </a:rPr>
              <a:t>By </a:t>
            </a:r>
            <a:r>
              <a:rPr dirty="0" sz="1300" spc="5">
                <a:latin typeface="Times New Roman"/>
                <a:cs typeface="Times New Roman"/>
              </a:rPr>
              <a:t>calling subprograms  in the </a:t>
            </a:r>
            <a:r>
              <a:rPr dirty="0" sz="1300" spc="15">
                <a:latin typeface="Courier New"/>
                <a:cs typeface="Courier New"/>
              </a:rPr>
              <a:t>DBMS_WARNINGS</a:t>
            </a:r>
            <a:r>
              <a:rPr dirty="0" sz="1300" spc="-400">
                <a:latin typeface="Courier New"/>
                <a:cs typeface="Courier New"/>
              </a:rPr>
              <a:t> </a:t>
            </a:r>
            <a:r>
              <a:rPr dirty="0" sz="1300" spc="10">
                <a:latin typeface="Times New Roman"/>
                <a:cs typeface="Times New Roman"/>
              </a:rPr>
              <a:t>package, you can </a:t>
            </a:r>
            <a:r>
              <a:rPr dirty="0" sz="1300" spc="5">
                <a:latin typeface="Times New Roman"/>
                <a:cs typeface="Times New Roman"/>
              </a:rPr>
              <a:t>detect the current warning settings, change the  setting to suit your business requirements, and restore the original settings </a:t>
            </a:r>
            <a:r>
              <a:rPr dirty="0" sz="1300" spc="10">
                <a:latin typeface="Times New Roman"/>
                <a:cs typeface="Times New Roman"/>
              </a:rPr>
              <a:t>when </a:t>
            </a:r>
            <a:r>
              <a:rPr dirty="0" sz="1300" spc="5">
                <a:latin typeface="Times New Roman"/>
                <a:cs typeface="Times New Roman"/>
              </a:rPr>
              <a:t>your  processing has</a:t>
            </a:r>
            <a:r>
              <a:rPr dirty="0" sz="1300">
                <a:latin typeface="Times New Roman"/>
                <a:cs typeface="Times New Roman"/>
              </a:rPr>
              <a:t> </a:t>
            </a:r>
            <a:r>
              <a:rPr dirty="0" sz="1300" spc="5">
                <a:latin typeface="Times New Roman"/>
                <a:cs typeface="Times New Roman"/>
              </a:rPr>
              <a:t>completed.</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14</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55218"/>
            <a:ext cx="4832985" cy="993140"/>
          </a:xfrm>
          <a:prstGeom prst="rect">
            <a:avLst/>
          </a:prstGeom>
        </p:spPr>
        <p:txBody>
          <a:bodyPr wrap="square" lIns="0" tIns="12700" rIns="0" bIns="0" rtlCol="0" vert="horz">
            <a:spAutoFit/>
          </a:bodyPr>
          <a:lstStyle/>
          <a:p>
            <a:pPr marL="505459">
              <a:lnSpc>
                <a:spcPct val="100000"/>
              </a:lnSpc>
              <a:spcBef>
                <a:spcPts val="100"/>
              </a:spcBef>
            </a:pPr>
            <a:r>
              <a:rPr dirty="0" sz="2000" spc="-5" b="1">
                <a:latin typeface="Arial"/>
                <a:cs typeface="Arial"/>
              </a:rPr>
              <a:t>Using </a:t>
            </a:r>
            <a:r>
              <a:rPr dirty="0" sz="2000" spc="-5" b="1">
                <a:latin typeface="Courier New"/>
                <a:cs typeface="Courier New"/>
              </a:rPr>
              <a:t>DBMS_WARNING</a:t>
            </a:r>
            <a:r>
              <a:rPr dirty="0" sz="2000" spc="-670" b="1">
                <a:latin typeface="Courier New"/>
                <a:cs typeface="Courier New"/>
              </a:rPr>
              <a:t> </a:t>
            </a:r>
            <a:r>
              <a:rPr dirty="0" sz="2000" b="1">
                <a:latin typeface="Arial"/>
                <a:cs typeface="Arial"/>
              </a:rPr>
              <a:t>Procedures</a:t>
            </a:r>
            <a:endParaRPr sz="2000">
              <a:latin typeface="Arial"/>
              <a:cs typeface="Arial"/>
            </a:endParaRPr>
          </a:p>
          <a:p>
            <a:pPr>
              <a:lnSpc>
                <a:spcPct val="100000"/>
              </a:lnSpc>
              <a:spcBef>
                <a:spcPts val="15"/>
              </a:spcBef>
            </a:pPr>
            <a:endParaRPr sz="29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Package procedures change PL/SQL</a:t>
            </a:r>
            <a:r>
              <a:rPr dirty="0" sz="1550" b="1">
                <a:latin typeface="Arial"/>
                <a:cs typeface="Arial"/>
              </a:rPr>
              <a:t> </a:t>
            </a:r>
            <a:r>
              <a:rPr dirty="0" sz="1550" spc="10" b="1">
                <a:latin typeface="Arial"/>
                <a:cs typeface="Arial"/>
              </a:rPr>
              <a:t>warnings:</a:t>
            </a:r>
            <a:endParaRPr sz="1550">
              <a:latin typeface="Arial"/>
              <a:cs typeface="Arial"/>
            </a:endParaRPr>
          </a:p>
        </p:txBody>
      </p:sp>
      <p:sp>
        <p:nvSpPr>
          <p:cNvPr id="7" name="object 7"/>
          <p:cNvSpPr txBox="1"/>
          <p:nvPr/>
        </p:nvSpPr>
        <p:spPr>
          <a:xfrm>
            <a:off x="1734311" y="2658110"/>
            <a:ext cx="4698365" cy="2316480"/>
          </a:xfrm>
          <a:prstGeom prst="rect">
            <a:avLst/>
          </a:prstGeom>
        </p:spPr>
        <p:txBody>
          <a:bodyPr wrap="square" lIns="0" tIns="17780" rIns="0" bIns="0" rtlCol="0" vert="horz">
            <a:spAutoFit/>
          </a:bodyPr>
          <a:lstStyle/>
          <a:p>
            <a:pPr marL="244475" marR="405765" indent="-245110">
              <a:lnSpc>
                <a:spcPct val="99100"/>
              </a:lnSpc>
              <a:spcBef>
                <a:spcPts val="140"/>
              </a:spcBef>
              <a:buClr>
                <a:srgbClr val="FF0000"/>
              </a:buClr>
              <a:buFont typeface="Arial"/>
              <a:buChar char="–"/>
              <a:tabLst>
                <a:tab pos="244475" algn="l"/>
                <a:tab pos="245110" algn="l"/>
              </a:tabLst>
            </a:pPr>
            <a:r>
              <a:rPr dirty="0" sz="1400" spc="5" b="1">
                <a:latin typeface="Arial"/>
                <a:cs typeface="Arial"/>
              </a:rPr>
              <a:t>All </a:t>
            </a:r>
            <a:r>
              <a:rPr dirty="0" sz="1400" spc="15" b="1">
                <a:latin typeface="Arial"/>
                <a:cs typeface="Arial"/>
              </a:rPr>
              <a:t>parameters </a:t>
            </a:r>
            <a:r>
              <a:rPr dirty="0" sz="1400" spc="10" b="1">
                <a:latin typeface="Arial"/>
                <a:cs typeface="Arial"/>
              </a:rPr>
              <a:t>are </a:t>
            </a:r>
            <a:r>
              <a:rPr dirty="0" sz="1400" spc="15" b="1">
                <a:latin typeface="Courier New"/>
                <a:cs typeface="Courier New"/>
              </a:rPr>
              <a:t>IN</a:t>
            </a:r>
            <a:r>
              <a:rPr dirty="0" sz="1400" spc="-540" b="1">
                <a:latin typeface="Courier New"/>
                <a:cs typeface="Courier New"/>
              </a:rPr>
              <a:t> </a:t>
            </a:r>
            <a:r>
              <a:rPr dirty="0" sz="1400" spc="15" b="1">
                <a:latin typeface="Arial"/>
                <a:cs typeface="Arial"/>
              </a:rPr>
              <a:t>parameters </a:t>
            </a:r>
            <a:r>
              <a:rPr dirty="0" sz="1400" spc="10" b="1">
                <a:latin typeface="Arial"/>
                <a:cs typeface="Arial"/>
              </a:rPr>
              <a:t>and </a:t>
            </a:r>
            <a:r>
              <a:rPr dirty="0" sz="1400" spc="15" b="1">
                <a:latin typeface="Arial"/>
                <a:cs typeface="Arial"/>
              </a:rPr>
              <a:t>have </a:t>
            </a:r>
            <a:r>
              <a:rPr dirty="0" sz="1400" spc="10" b="1">
                <a:latin typeface="Arial"/>
                <a:cs typeface="Arial"/>
              </a:rPr>
              <a:t>the  </a:t>
            </a:r>
            <a:r>
              <a:rPr dirty="0" sz="1400" spc="15" b="1">
                <a:latin typeface="Courier New"/>
                <a:cs typeface="Courier New"/>
              </a:rPr>
              <a:t>VARCHAR2 </a:t>
            </a:r>
            <a:r>
              <a:rPr dirty="0" sz="1400" spc="10" b="1">
                <a:latin typeface="Arial"/>
                <a:cs typeface="Arial"/>
              </a:rPr>
              <a:t>data type. However, the </a:t>
            </a:r>
            <a:r>
              <a:rPr dirty="0" sz="1400" spc="15" b="1">
                <a:latin typeface="Courier New"/>
                <a:cs typeface="Courier New"/>
              </a:rPr>
              <a:t>w_number  </a:t>
            </a:r>
            <a:r>
              <a:rPr dirty="0" sz="1400" spc="15" b="1">
                <a:latin typeface="Arial"/>
                <a:cs typeface="Arial"/>
              </a:rPr>
              <a:t>parameter </a:t>
            </a:r>
            <a:r>
              <a:rPr dirty="0" sz="1400" spc="10" b="1">
                <a:latin typeface="Arial"/>
                <a:cs typeface="Arial"/>
              </a:rPr>
              <a:t>is </a:t>
            </a:r>
            <a:r>
              <a:rPr dirty="0" sz="1400" spc="15" b="1">
                <a:latin typeface="Arial"/>
                <a:cs typeface="Arial"/>
              </a:rPr>
              <a:t>a </a:t>
            </a:r>
            <a:r>
              <a:rPr dirty="0" sz="1400" spc="15" b="1">
                <a:latin typeface="Courier New"/>
                <a:cs typeface="Courier New"/>
              </a:rPr>
              <a:t>NUMBER</a:t>
            </a:r>
            <a:r>
              <a:rPr dirty="0" sz="1400" spc="-495" b="1">
                <a:latin typeface="Courier New"/>
                <a:cs typeface="Courier New"/>
              </a:rPr>
              <a:t> </a:t>
            </a:r>
            <a:r>
              <a:rPr dirty="0" sz="1400" spc="10" b="1">
                <a:latin typeface="Arial"/>
                <a:cs typeface="Arial"/>
              </a:rPr>
              <a:t>data type.</a:t>
            </a:r>
            <a:endParaRPr sz="1400">
              <a:latin typeface="Arial"/>
              <a:cs typeface="Arial"/>
            </a:endParaRPr>
          </a:p>
          <a:p>
            <a:pPr marL="244475" indent="-245110">
              <a:lnSpc>
                <a:spcPct val="100000"/>
              </a:lnSpc>
              <a:spcBef>
                <a:spcPts val="420"/>
              </a:spcBef>
              <a:buClr>
                <a:srgbClr val="FF0000"/>
              </a:buClr>
              <a:buFont typeface="Arial"/>
              <a:buChar char="–"/>
              <a:tabLst>
                <a:tab pos="244475" algn="l"/>
                <a:tab pos="245110" algn="l"/>
              </a:tabLst>
            </a:pPr>
            <a:r>
              <a:rPr dirty="0" sz="1400" spc="10" b="1">
                <a:latin typeface="Arial"/>
                <a:cs typeface="Arial"/>
              </a:rPr>
              <a:t>Parameter </a:t>
            </a:r>
            <a:r>
              <a:rPr dirty="0" sz="1400" spc="5" b="1">
                <a:latin typeface="Arial"/>
                <a:cs typeface="Arial"/>
              </a:rPr>
              <a:t>string </a:t>
            </a:r>
            <a:r>
              <a:rPr dirty="0" sz="1400" spc="10" b="1">
                <a:latin typeface="Arial"/>
                <a:cs typeface="Arial"/>
              </a:rPr>
              <a:t>values are not case</a:t>
            </a:r>
            <a:r>
              <a:rPr dirty="0" sz="1400" spc="-15" b="1">
                <a:latin typeface="Arial"/>
                <a:cs typeface="Arial"/>
              </a:rPr>
              <a:t> </a:t>
            </a:r>
            <a:r>
              <a:rPr dirty="0" sz="1400" spc="5" b="1">
                <a:latin typeface="Arial"/>
                <a:cs typeface="Arial"/>
              </a:rPr>
              <a:t>sensitive.</a:t>
            </a:r>
            <a:endParaRPr sz="1400">
              <a:latin typeface="Arial"/>
              <a:cs typeface="Arial"/>
            </a:endParaRPr>
          </a:p>
          <a:p>
            <a:pPr marL="244475" marR="589280" indent="-245110">
              <a:lnSpc>
                <a:spcPts val="1660"/>
              </a:lnSpc>
              <a:spcBef>
                <a:spcPts val="295"/>
              </a:spcBef>
              <a:buClr>
                <a:srgbClr val="FF0000"/>
              </a:buClr>
              <a:buFont typeface="Arial"/>
              <a:buChar char="–"/>
              <a:tabLst>
                <a:tab pos="244475" algn="l"/>
                <a:tab pos="245110" algn="l"/>
              </a:tabLst>
            </a:pPr>
            <a:r>
              <a:rPr dirty="0" sz="1400" spc="15" b="1">
                <a:latin typeface="Arial"/>
                <a:cs typeface="Arial"/>
              </a:rPr>
              <a:t>The </a:t>
            </a:r>
            <a:r>
              <a:rPr dirty="0" sz="1400" spc="15" b="1">
                <a:latin typeface="Courier New"/>
                <a:cs typeface="Courier New"/>
              </a:rPr>
              <a:t>w_value</a:t>
            </a:r>
            <a:r>
              <a:rPr dirty="0" sz="1400" spc="-525" b="1">
                <a:latin typeface="Courier New"/>
                <a:cs typeface="Courier New"/>
              </a:rPr>
              <a:t> </a:t>
            </a:r>
            <a:r>
              <a:rPr dirty="0" sz="1400" spc="10" b="1">
                <a:latin typeface="Arial"/>
                <a:cs typeface="Arial"/>
              </a:rPr>
              <a:t>parameters values are </a:t>
            </a:r>
            <a:r>
              <a:rPr dirty="0" sz="1400" spc="15" b="1">
                <a:latin typeface="Courier New"/>
                <a:cs typeface="Courier New"/>
              </a:rPr>
              <a:t>ENABLE</a:t>
            </a:r>
            <a:r>
              <a:rPr dirty="0" sz="1400" spc="15" b="1">
                <a:latin typeface="Arial"/>
                <a:cs typeface="Arial"/>
              </a:rPr>
              <a:t>,  </a:t>
            </a:r>
            <a:r>
              <a:rPr dirty="0" sz="1400" spc="15" b="1">
                <a:latin typeface="Courier New"/>
                <a:cs typeface="Courier New"/>
              </a:rPr>
              <a:t>DISABLE</a:t>
            </a:r>
            <a:r>
              <a:rPr dirty="0" sz="1400" spc="15" b="1">
                <a:latin typeface="Arial"/>
                <a:cs typeface="Arial"/>
              </a:rPr>
              <a:t>, </a:t>
            </a:r>
            <a:r>
              <a:rPr dirty="0" sz="1400" spc="10" b="1">
                <a:latin typeface="Arial"/>
                <a:cs typeface="Arial"/>
              </a:rPr>
              <a:t>and</a:t>
            </a:r>
            <a:r>
              <a:rPr dirty="0" sz="1400" spc="-10" b="1">
                <a:latin typeface="Arial"/>
                <a:cs typeface="Arial"/>
              </a:rPr>
              <a:t> </a:t>
            </a:r>
            <a:r>
              <a:rPr dirty="0" sz="1400" spc="15" b="1">
                <a:latin typeface="Courier New"/>
                <a:cs typeface="Courier New"/>
              </a:rPr>
              <a:t>ERROR</a:t>
            </a:r>
            <a:r>
              <a:rPr dirty="0" sz="1400" spc="15" b="1">
                <a:latin typeface="Arial"/>
                <a:cs typeface="Arial"/>
              </a:rPr>
              <a:t>.</a:t>
            </a:r>
            <a:endParaRPr sz="1400">
              <a:latin typeface="Arial"/>
              <a:cs typeface="Arial"/>
            </a:endParaRPr>
          </a:p>
          <a:p>
            <a:pPr marL="244475" marR="100965" indent="-245110">
              <a:lnSpc>
                <a:spcPts val="1660"/>
              </a:lnSpc>
              <a:spcBef>
                <a:spcPts val="345"/>
              </a:spcBef>
              <a:buClr>
                <a:srgbClr val="FF0000"/>
              </a:buClr>
              <a:buFont typeface="Arial"/>
              <a:buChar char="–"/>
              <a:tabLst>
                <a:tab pos="244475" algn="l"/>
                <a:tab pos="245110" algn="l"/>
              </a:tabLst>
            </a:pPr>
            <a:r>
              <a:rPr dirty="0" sz="1400" spc="15" b="1">
                <a:latin typeface="Arial"/>
                <a:cs typeface="Arial"/>
              </a:rPr>
              <a:t>The </a:t>
            </a:r>
            <a:r>
              <a:rPr dirty="0" sz="1400" spc="15" b="1">
                <a:latin typeface="Courier New"/>
                <a:cs typeface="Courier New"/>
              </a:rPr>
              <a:t>w_category</a:t>
            </a:r>
            <a:r>
              <a:rPr dirty="0" sz="1400" spc="-509" b="1">
                <a:latin typeface="Courier New"/>
                <a:cs typeface="Courier New"/>
              </a:rPr>
              <a:t> </a:t>
            </a:r>
            <a:r>
              <a:rPr dirty="0" sz="1400" spc="10" b="1">
                <a:latin typeface="Arial"/>
                <a:cs typeface="Arial"/>
              </a:rPr>
              <a:t>values are </a:t>
            </a:r>
            <a:r>
              <a:rPr dirty="0" sz="1400" spc="10" b="1">
                <a:latin typeface="Courier New"/>
                <a:cs typeface="Courier New"/>
              </a:rPr>
              <a:t>ALL</a:t>
            </a:r>
            <a:r>
              <a:rPr dirty="0" sz="1400" spc="10" b="1">
                <a:latin typeface="Arial"/>
                <a:cs typeface="Arial"/>
              </a:rPr>
              <a:t>, </a:t>
            </a:r>
            <a:r>
              <a:rPr dirty="0" sz="1400" spc="15" b="1">
                <a:latin typeface="Courier New"/>
                <a:cs typeface="Courier New"/>
              </a:rPr>
              <a:t>INFORMATIONAL</a:t>
            </a:r>
            <a:r>
              <a:rPr dirty="0" sz="1400" spc="15" b="1">
                <a:latin typeface="Arial"/>
                <a:cs typeface="Arial"/>
              </a:rPr>
              <a:t>,  </a:t>
            </a:r>
            <a:r>
              <a:rPr dirty="0" sz="1400" spc="15" b="1">
                <a:latin typeface="Courier New"/>
                <a:cs typeface="Courier New"/>
              </a:rPr>
              <a:t>SEVERE</a:t>
            </a:r>
            <a:r>
              <a:rPr dirty="0" sz="1400" spc="15" b="1">
                <a:latin typeface="Arial"/>
                <a:cs typeface="Arial"/>
              </a:rPr>
              <a:t>, </a:t>
            </a:r>
            <a:r>
              <a:rPr dirty="0" sz="1400" spc="10" b="1">
                <a:latin typeface="Arial"/>
                <a:cs typeface="Arial"/>
              </a:rPr>
              <a:t>and</a:t>
            </a:r>
            <a:r>
              <a:rPr dirty="0" sz="1400" spc="-10" b="1">
                <a:latin typeface="Arial"/>
                <a:cs typeface="Arial"/>
              </a:rPr>
              <a:t> </a:t>
            </a:r>
            <a:r>
              <a:rPr dirty="0" sz="1400" spc="15" b="1">
                <a:latin typeface="Courier New"/>
                <a:cs typeface="Courier New"/>
              </a:rPr>
              <a:t>PERFORMANCE</a:t>
            </a:r>
            <a:r>
              <a:rPr dirty="0" sz="1400" spc="15" b="1">
                <a:latin typeface="Arial"/>
                <a:cs typeface="Arial"/>
              </a:rPr>
              <a:t>.</a:t>
            </a:r>
            <a:endParaRPr sz="1400">
              <a:latin typeface="Arial"/>
              <a:cs typeface="Arial"/>
            </a:endParaRPr>
          </a:p>
          <a:p>
            <a:pPr marL="244475" marR="5080" indent="-245110">
              <a:lnSpc>
                <a:spcPts val="1660"/>
              </a:lnSpc>
              <a:spcBef>
                <a:spcPts val="350"/>
              </a:spcBef>
              <a:buClr>
                <a:srgbClr val="FF0000"/>
              </a:buClr>
              <a:buFont typeface="Arial"/>
              <a:buChar char="–"/>
              <a:tabLst>
                <a:tab pos="244475" algn="l"/>
                <a:tab pos="245110" algn="l"/>
              </a:tabLst>
            </a:pPr>
            <a:r>
              <a:rPr dirty="0" sz="1400" spc="15" b="1">
                <a:latin typeface="Arial"/>
                <a:cs typeface="Arial"/>
              </a:rPr>
              <a:t>The </a:t>
            </a:r>
            <a:r>
              <a:rPr dirty="0" sz="1400" spc="15" b="1">
                <a:latin typeface="Courier New"/>
                <a:cs typeface="Courier New"/>
              </a:rPr>
              <a:t>scope </a:t>
            </a:r>
            <a:r>
              <a:rPr dirty="0" sz="1400" spc="10" b="1">
                <a:latin typeface="Arial"/>
                <a:cs typeface="Arial"/>
              </a:rPr>
              <a:t>value </a:t>
            </a:r>
            <a:r>
              <a:rPr dirty="0" sz="1400" spc="5" b="1">
                <a:latin typeface="Arial"/>
                <a:cs typeface="Arial"/>
              </a:rPr>
              <a:t>is either </a:t>
            </a:r>
            <a:r>
              <a:rPr dirty="0" sz="1400" spc="15" b="1">
                <a:latin typeface="Courier New"/>
                <a:cs typeface="Courier New"/>
              </a:rPr>
              <a:t>SESSION </a:t>
            </a:r>
            <a:r>
              <a:rPr dirty="0" sz="1400" spc="10" b="1">
                <a:latin typeface="Arial"/>
                <a:cs typeface="Arial"/>
              </a:rPr>
              <a:t>or </a:t>
            </a:r>
            <a:r>
              <a:rPr dirty="0" sz="1400" spc="15" b="1">
                <a:latin typeface="Courier New"/>
                <a:cs typeface="Courier New"/>
              </a:rPr>
              <a:t>SYSTEM</a:t>
            </a:r>
            <a:r>
              <a:rPr dirty="0" sz="1400" spc="15" b="1">
                <a:latin typeface="Arial"/>
                <a:cs typeface="Arial"/>
              </a:rPr>
              <a:t>.  Using</a:t>
            </a:r>
            <a:r>
              <a:rPr dirty="0" sz="1400" spc="5" b="1">
                <a:latin typeface="Arial"/>
                <a:cs typeface="Arial"/>
              </a:rPr>
              <a:t> </a:t>
            </a:r>
            <a:r>
              <a:rPr dirty="0" sz="1400" spc="15" b="1">
                <a:latin typeface="Courier New"/>
                <a:cs typeface="Courier New"/>
              </a:rPr>
              <a:t>SYSTEM</a:t>
            </a:r>
            <a:r>
              <a:rPr dirty="0" sz="1400" spc="-440" b="1">
                <a:latin typeface="Courier New"/>
                <a:cs typeface="Courier New"/>
              </a:rPr>
              <a:t> </a:t>
            </a:r>
            <a:r>
              <a:rPr dirty="0" sz="1400" spc="5" b="1">
                <a:latin typeface="Arial"/>
                <a:cs typeface="Arial"/>
              </a:rPr>
              <a:t>requires </a:t>
            </a:r>
            <a:r>
              <a:rPr dirty="0" sz="1400" spc="10" b="1">
                <a:latin typeface="Arial"/>
                <a:cs typeface="Arial"/>
              </a:rPr>
              <a:t>the</a:t>
            </a:r>
            <a:r>
              <a:rPr dirty="0" sz="1400" spc="5" b="1">
                <a:latin typeface="Arial"/>
                <a:cs typeface="Arial"/>
              </a:rPr>
              <a:t> </a:t>
            </a:r>
            <a:r>
              <a:rPr dirty="0" sz="1400" spc="15" b="1">
                <a:latin typeface="Courier New"/>
                <a:cs typeface="Courier New"/>
              </a:rPr>
              <a:t>ALTER</a:t>
            </a:r>
            <a:r>
              <a:rPr dirty="0" sz="1400" spc="-445" b="1">
                <a:latin typeface="Courier New"/>
                <a:cs typeface="Courier New"/>
              </a:rPr>
              <a:t> </a:t>
            </a:r>
            <a:r>
              <a:rPr dirty="0" sz="1400" spc="15" b="1">
                <a:latin typeface="Courier New"/>
                <a:cs typeface="Courier New"/>
              </a:rPr>
              <a:t>SYSTEM</a:t>
            </a:r>
            <a:r>
              <a:rPr dirty="0" sz="1400" spc="-445" b="1">
                <a:latin typeface="Courier New"/>
                <a:cs typeface="Courier New"/>
              </a:rPr>
              <a:t> </a:t>
            </a:r>
            <a:r>
              <a:rPr dirty="0" sz="1400" spc="5" b="1">
                <a:latin typeface="Arial"/>
                <a:cs typeface="Arial"/>
              </a:rPr>
              <a:t>privilege.</a:t>
            </a:r>
            <a:endParaRPr sz="1400">
              <a:latin typeface="Arial"/>
              <a:cs typeface="Arial"/>
            </a:endParaRPr>
          </a:p>
        </p:txBody>
      </p:sp>
      <p:sp>
        <p:nvSpPr>
          <p:cNvPr id="8" name="object 8"/>
          <p:cNvSpPr txBox="1"/>
          <p:nvPr/>
        </p:nvSpPr>
        <p:spPr>
          <a:xfrm>
            <a:off x="1325880" y="1919477"/>
            <a:ext cx="5121910" cy="654050"/>
          </a:xfrm>
          <a:prstGeom prst="rect">
            <a:avLst/>
          </a:prstGeom>
          <a:solidFill>
            <a:srgbClr val="CCCCCC"/>
          </a:solidFill>
          <a:ln w="20574">
            <a:solidFill>
              <a:srgbClr val="000000"/>
            </a:solidFill>
          </a:ln>
        </p:spPr>
        <p:txBody>
          <a:bodyPr wrap="square" lIns="0" tIns="24130" rIns="0" bIns="0" rtlCol="0" vert="horz">
            <a:spAutoFit/>
          </a:bodyPr>
          <a:lstStyle/>
          <a:p>
            <a:pPr marL="42545" marR="286385">
              <a:lnSpc>
                <a:spcPct val="99000"/>
              </a:lnSpc>
              <a:spcBef>
                <a:spcPts val="190"/>
              </a:spcBef>
            </a:pPr>
            <a:r>
              <a:rPr dirty="0" sz="1300" spc="-20" b="1">
                <a:latin typeface="Courier New"/>
                <a:cs typeface="Courier New"/>
              </a:rPr>
              <a:t>ADD_WARNING_SETTING_CAT(w_category,w_value,scope)  ADD_WARNING_SETTING_NUM(w_number,w_value,scope)  SET_WARNING_SETTING_STRING(w_value,</a:t>
            </a:r>
            <a:r>
              <a:rPr dirty="0" sz="1300" spc="-15" b="1">
                <a:latin typeface="Courier New"/>
                <a:cs typeface="Courier New"/>
              </a:rPr>
              <a:t> </a:t>
            </a:r>
            <a:r>
              <a:rPr dirty="0" sz="1300" spc="-20" b="1">
                <a:latin typeface="Courier New"/>
                <a:cs typeface="Courier New"/>
              </a:rPr>
              <a:t>scope)</a:t>
            </a:r>
            <a:endParaRPr sz="1300">
              <a:latin typeface="Courier New"/>
              <a:cs typeface="Courier New"/>
            </a:endParaRPr>
          </a:p>
        </p:txBody>
      </p:sp>
      <p:sp>
        <p:nvSpPr>
          <p:cNvPr id="9" name="object 9"/>
          <p:cNvSpPr txBox="1"/>
          <p:nvPr/>
        </p:nvSpPr>
        <p:spPr>
          <a:xfrm>
            <a:off x="743204" y="5585028"/>
            <a:ext cx="6210300" cy="3831590"/>
          </a:xfrm>
          <a:prstGeom prst="rect">
            <a:avLst/>
          </a:prstGeom>
        </p:spPr>
        <p:txBody>
          <a:bodyPr wrap="square" lIns="0" tIns="55880" rIns="0" bIns="0" rtlCol="0" vert="horz">
            <a:spAutoFit/>
          </a:bodyPr>
          <a:lstStyle/>
          <a:p>
            <a:pPr marL="12700">
              <a:lnSpc>
                <a:spcPct val="100000"/>
              </a:lnSpc>
              <a:spcBef>
                <a:spcPts val="440"/>
              </a:spcBef>
            </a:pPr>
            <a:r>
              <a:rPr dirty="0" sz="1300" spc="10" b="1">
                <a:latin typeface="Arial"/>
                <a:cs typeface="Arial"/>
              </a:rPr>
              <a:t>Using </a:t>
            </a:r>
            <a:r>
              <a:rPr dirty="0" sz="1300" spc="15" b="1">
                <a:latin typeface="Courier New"/>
                <a:cs typeface="Courier New"/>
              </a:rPr>
              <a:t>DBMS_WARNING</a:t>
            </a:r>
            <a:r>
              <a:rPr dirty="0" sz="1300" spc="-415" b="1">
                <a:latin typeface="Courier New"/>
                <a:cs typeface="Courier New"/>
              </a:rPr>
              <a:t> </a:t>
            </a:r>
            <a:r>
              <a:rPr dirty="0" sz="1300" spc="5" b="1">
                <a:latin typeface="Arial"/>
                <a:cs typeface="Arial"/>
              </a:rPr>
              <a:t>Procedures</a:t>
            </a:r>
            <a:endParaRPr sz="1300">
              <a:latin typeface="Arial"/>
              <a:cs typeface="Arial"/>
            </a:endParaRPr>
          </a:p>
          <a:p>
            <a:pPr marL="137795">
              <a:lnSpc>
                <a:spcPts val="1455"/>
              </a:lnSpc>
              <a:spcBef>
                <a:spcPts val="350"/>
              </a:spcBef>
            </a:pPr>
            <a:r>
              <a:rPr dirty="0" sz="1300" spc="10">
                <a:latin typeface="Times New Roman"/>
                <a:cs typeface="Times New Roman"/>
              </a:rPr>
              <a:t>The </a:t>
            </a:r>
            <a:r>
              <a:rPr dirty="0" sz="1300" spc="5">
                <a:latin typeface="Times New Roman"/>
                <a:cs typeface="Times New Roman"/>
              </a:rPr>
              <a:t>package procedures are the</a:t>
            </a:r>
            <a:r>
              <a:rPr dirty="0" sz="1300" spc="1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marR="81915" indent="-251460">
              <a:lnSpc>
                <a:spcPts val="1430"/>
              </a:lnSpc>
              <a:spcBef>
                <a:spcPts val="50"/>
              </a:spcBef>
              <a:buSzPct val="65384"/>
              <a:buFont typeface="Courier New"/>
              <a:buChar char="•"/>
              <a:tabLst>
                <a:tab pos="514984" algn="l"/>
                <a:tab pos="515620" algn="l"/>
              </a:tabLst>
            </a:pPr>
            <a:r>
              <a:rPr dirty="0" sz="1300" spc="15" b="1">
                <a:latin typeface="Courier New"/>
                <a:cs typeface="Courier New"/>
              </a:rPr>
              <a:t>ADD_WARNING_SETTING_CAT</a:t>
            </a:r>
            <a:r>
              <a:rPr dirty="0" sz="1300" spc="15" b="1">
                <a:latin typeface="Times New Roman"/>
                <a:cs typeface="Times New Roman"/>
              </a:rPr>
              <a:t>: </a:t>
            </a:r>
            <a:r>
              <a:rPr dirty="0" sz="1300" spc="5">
                <a:latin typeface="Times New Roman"/>
                <a:cs typeface="Times New Roman"/>
              </a:rPr>
              <a:t>Modifies the current session or system warning  settings of the </a:t>
            </a:r>
            <a:r>
              <a:rPr dirty="0" sz="1300" spc="15">
                <a:latin typeface="Courier New"/>
                <a:cs typeface="Courier New"/>
              </a:rPr>
              <a:t>warning_category</a:t>
            </a:r>
            <a:r>
              <a:rPr dirty="0" sz="1300" spc="-445">
                <a:latin typeface="Courier New"/>
                <a:cs typeface="Courier New"/>
              </a:rPr>
              <a:t> </a:t>
            </a:r>
            <a:r>
              <a:rPr dirty="0" sz="1300" spc="5">
                <a:latin typeface="Times New Roman"/>
                <a:cs typeface="Times New Roman"/>
              </a:rPr>
              <a:t>previously supplied</a:t>
            </a:r>
            <a:endParaRPr sz="1300">
              <a:latin typeface="Times New Roman"/>
              <a:cs typeface="Times New Roman"/>
            </a:endParaRPr>
          </a:p>
          <a:p>
            <a:pPr marL="515620" marR="81915" indent="-251460">
              <a:lnSpc>
                <a:spcPts val="1430"/>
              </a:lnSpc>
              <a:spcBef>
                <a:spcPts val="5"/>
              </a:spcBef>
              <a:buSzPct val="65384"/>
              <a:buFont typeface="Courier New"/>
              <a:buChar char="•"/>
              <a:tabLst>
                <a:tab pos="514984" algn="l"/>
                <a:tab pos="515620" algn="l"/>
              </a:tabLst>
            </a:pPr>
            <a:r>
              <a:rPr dirty="0" sz="1300" spc="15" b="1">
                <a:latin typeface="Courier New"/>
                <a:cs typeface="Courier New"/>
              </a:rPr>
              <a:t>ADD_WARNING_SETTING_NUM</a:t>
            </a:r>
            <a:r>
              <a:rPr dirty="0" sz="1300" spc="15" b="1">
                <a:latin typeface="Times New Roman"/>
                <a:cs typeface="Times New Roman"/>
              </a:rPr>
              <a:t>: </a:t>
            </a:r>
            <a:r>
              <a:rPr dirty="0" sz="1300" spc="5">
                <a:latin typeface="Times New Roman"/>
                <a:cs typeface="Times New Roman"/>
              </a:rPr>
              <a:t>Modifies the current session or system warning  settings of the </a:t>
            </a:r>
            <a:r>
              <a:rPr dirty="0" sz="1300" spc="15">
                <a:latin typeface="Courier New"/>
                <a:cs typeface="Courier New"/>
              </a:rPr>
              <a:t>warning_number</a:t>
            </a:r>
            <a:r>
              <a:rPr dirty="0" sz="1300" spc="-450">
                <a:latin typeface="Courier New"/>
                <a:cs typeface="Courier New"/>
              </a:rPr>
              <a:t> </a:t>
            </a:r>
            <a:r>
              <a:rPr dirty="0" sz="1300" spc="5">
                <a:latin typeface="Times New Roman"/>
                <a:cs typeface="Times New Roman"/>
              </a:rPr>
              <a:t>previously supplied</a:t>
            </a:r>
            <a:endParaRPr sz="1300">
              <a:latin typeface="Times New Roman"/>
              <a:cs typeface="Times New Roman"/>
            </a:endParaRPr>
          </a:p>
          <a:p>
            <a:pPr marL="515620" indent="-252095">
              <a:lnSpc>
                <a:spcPts val="1380"/>
              </a:lnSpc>
              <a:buSzPct val="65384"/>
              <a:buFont typeface="Courier New"/>
              <a:buChar char="•"/>
              <a:tabLst>
                <a:tab pos="514984" algn="l"/>
                <a:tab pos="515620" algn="l"/>
              </a:tabLst>
            </a:pPr>
            <a:r>
              <a:rPr dirty="0" sz="1300" spc="15" b="1">
                <a:latin typeface="Courier New"/>
                <a:cs typeface="Courier New"/>
              </a:rPr>
              <a:t>SET_WARNING_SETTING_STRING</a:t>
            </a:r>
            <a:r>
              <a:rPr dirty="0" sz="1300" spc="15" b="1">
                <a:latin typeface="Times New Roman"/>
                <a:cs typeface="Times New Roman"/>
              </a:rPr>
              <a:t>: </a:t>
            </a:r>
            <a:r>
              <a:rPr dirty="0" sz="1300" spc="10">
                <a:latin typeface="Times New Roman"/>
                <a:cs typeface="Times New Roman"/>
              </a:rPr>
              <a:t>Replaces </a:t>
            </a:r>
            <a:r>
              <a:rPr dirty="0" sz="1300" spc="5">
                <a:latin typeface="Times New Roman"/>
                <a:cs typeface="Times New Roman"/>
              </a:rPr>
              <a:t>previous settings with the</a:t>
            </a:r>
            <a:r>
              <a:rPr dirty="0" sz="1300" spc="-15">
                <a:latin typeface="Times New Roman"/>
                <a:cs typeface="Times New Roman"/>
              </a:rPr>
              <a:t> </a:t>
            </a:r>
            <a:r>
              <a:rPr dirty="0" sz="1300" spc="10">
                <a:latin typeface="Times New Roman"/>
                <a:cs typeface="Times New Roman"/>
              </a:rPr>
              <a:t>new</a:t>
            </a:r>
            <a:endParaRPr sz="1300">
              <a:latin typeface="Times New Roman"/>
              <a:cs typeface="Times New Roman"/>
            </a:endParaRPr>
          </a:p>
          <a:p>
            <a:pPr marL="515620">
              <a:lnSpc>
                <a:spcPts val="1540"/>
              </a:lnSpc>
            </a:pPr>
            <a:r>
              <a:rPr dirty="0" sz="1300" spc="5">
                <a:latin typeface="Times New Roman"/>
                <a:cs typeface="Times New Roman"/>
              </a:rPr>
              <a:t>value</a:t>
            </a:r>
            <a:endParaRPr sz="1300">
              <a:latin typeface="Times New Roman"/>
              <a:cs typeface="Times New Roman"/>
            </a:endParaRPr>
          </a:p>
          <a:p>
            <a:pPr marL="137795" marR="46355">
              <a:lnSpc>
                <a:spcPts val="1520"/>
              </a:lnSpc>
              <a:spcBef>
                <a:spcPts val="260"/>
              </a:spcBef>
            </a:pPr>
            <a:r>
              <a:rPr dirty="0" sz="1300" spc="5">
                <a:latin typeface="Times New Roman"/>
                <a:cs typeface="Times New Roman"/>
              </a:rPr>
              <a:t>Using the </a:t>
            </a:r>
            <a:r>
              <a:rPr dirty="0" sz="1300" spc="15">
                <a:latin typeface="Courier New"/>
                <a:cs typeface="Courier New"/>
              </a:rPr>
              <a:t>SET_WARNING_SETTING_STRING</a:t>
            </a:r>
            <a:r>
              <a:rPr dirty="0" sz="1300" spc="15">
                <a:latin typeface="Times New Roman"/>
                <a:cs typeface="Times New Roman"/>
              </a:rPr>
              <a:t>, </a:t>
            </a:r>
            <a:r>
              <a:rPr dirty="0" sz="1300" spc="10">
                <a:latin typeface="Times New Roman"/>
                <a:cs typeface="Times New Roman"/>
              </a:rPr>
              <a:t>you </a:t>
            </a:r>
            <a:r>
              <a:rPr dirty="0" sz="1300" spc="5">
                <a:latin typeface="Times New Roman"/>
                <a:cs typeface="Times New Roman"/>
              </a:rPr>
              <a:t>can set one warning setting. If </a:t>
            </a:r>
            <a:r>
              <a:rPr dirty="0" sz="1300" spc="10">
                <a:latin typeface="Times New Roman"/>
                <a:cs typeface="Times New Roman"/>
              </a:rPr>
              <a:t>you  </a:t>
            </a:r>
            <a:r>
              <a:rPr dirty="0" sz="1300" spc="5">
                <a:latin typeface="Times New Roman"/>
                <a:cs typeface="Times New Roman"/>
              </a:rPr>
              <a:t>have multiple warning settings, </a:t>
            </a:r>
            <a:r>
              <a:rPr dirty="0" sz="1300" spc="10">
                <a:latin typeface="Times New Roman"/>
                <a:cs typeface="Times New Roman"/>
              </a:rPr>
              <a:t>you </a:t>
            </a:r>
            <a:r>
              <a:rPr dirty="0" sz="1300" spc="5">
                <a:latin typeface="Times New Roman"/>
                <a:cs typeface="Times New Roman"/>
              </a:rPr>
              <a:t>should perform the following</a:t>
            </a:r>
            <a:r>
              <a:rPr dirty="0" sz="1300" spc="35">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indent="-252729">
              <a:lnSpc>
                <a:spcPts val="1235"/>
              </a:lnSpc>
              <a:buAutoNum type="arabicPeriod"/>
              <a:tabLst>
                <a:tab pos="516255" algn="l"/>
              </a:tabLst>
            </a:pPr>
            <a:r>
              <a:rPr dirty="0" sz="1300" spc="5">
                <a:latin typeface="Times New Roman"/>
                <a:cs typeface="Times New Roman"/>
              </a:rPr>
              <a:t>Call </a:t>
            </a:r>
            <a:r>
              <a:rPr dirty="0" sz="1300" spc="15">
                <a:latin typeface="Courier New"/>
                <a:cs typeface="Courier New"/>
              </a:rPr>
              <a:t>SET_WARNING_SETTING_STRING</a:t>
            </a:r>
            <a:r>
              <a:rPr dirty="0" sz="1300" spc="-385">
                <a:latin typeface="Courier New"/>
                <a:cs typeface="Courier New"/>
              </a:rPr>
              <a:t> </a:t>
            </a:r>
            <a:r>
              <a:rPr dirty="0" sz="1300" spc="5">
                <a:latin typeface="Times New Roman"/>
                <a:cs typeface="Times New Roman"/>
              </a:rPr>
              <a:t>to set the initial warning setting string.</a:t>
            </a:r>
            <a:endParaRPr sz="1300">
              <a:latin typeface="Times New Roman"/>
              <a:cs typeface="Times New Roman"/>
            </a:endParaRPr>
          </a:p>
          <a:p>
            <a:pPr marL="514984" marR="371475" indent="-251460">
              <a:lnSpc>
                <a:spcPts val="1510"/>
              </a:lnSpc>
              <a:spcBef>
                <a:spcPts val="30"/>
              </a:spcBef>
              <a:buAutoNum type="arabicPeriod"/>
              <a:tabLst>
                <a:tab pos="516255" algn="l"/>
              </a:tabLst>
            </a:pPr>
            <a:r>
              <a:rPr dirty="0" sz="1300" spc="5">
                <a:latin typeface="Times New Roman"/>
                <a:cs typeface="Times New Roman"/>
              </a:rPr>
              <a:t>Call </a:t>
            </a:r>
            <a:r>
              <a:rPr dirty="0" sz="1300" spc="15">
                <a:latin typeface="Courier New"/>
                <a:cs typeface="Courier New"/>
              </a:rPr>
              <a:t>ADD_WARNING_SETTING_CAT</a:t>
            </a:r>
            <a:r>
              <a:rPr dirty="0" sz="1300" spc="-465">
                <a:latin typeface="Courier New"/>
                <a:cs typeface="Courier New"/>
              </a:rPr>
              <a:t> </a:t>
            </a:r>
            <a:r>
              <a:rPr dirty="0" sz="1300" spc="5">
                <a:latin typeface="Times New Roman"/>
                <a:cs typeface="Times New Roman"/>
              </a:rPr>
              <a:t>(or </a:t>
            </a:r>
            <a:r>
              <a:rPr dirty="0" sz="1300" spc="15">
                <a:latin typeface="Courier New"/>
                <a:cs typeface="Courier New"/>
              </a:rPr>
              <a:t>ADD_WARNING_SETTING_NUM</a:t>
            </a:r>
            <a:r>
              <a:rPr dirty="0" sz="1300" spc="15">
                <a:latin typeface="Times New Roman"/>
                <a:cs typeface="Times New Roman"/>
              </a:rPr>
              <a:t>)  </a:t>
            </a:r>
            <a:r>
              <a:rPr dirty="0" sz="1300" spc="5">
                <a:latin typeface="Times New Roman"/>
                <a:cs typeface="Times New Roman"/>
              </a:rPr>
              <a:t>repeatedly to add additional settings to the initial</a:t>
            </a:r>
            <a:r>
              <a:rPr dirty="0" sz="1300" spc="10">
                <a:latin typeface="Times New Roman"/>
                <a:cs typeface="Times New Roman"/>
              </a:rPr>
              <a:t> </a:t>
            </a:r>
            <a:r>
              <a:rPr dirty="0" sz="1300" spc="5">
                <a:latin typeface="Times New Roman"/>
                <a:cs typeface="Times New Roman"/>
              </a:rPr>
              <a:t>string.</a:t>
            </a:r>
            <a:endParaRPr sz="1300">
              <a:latin typeface="Times New Roman"/>
              <a:cs typeface="Times New Roman"/>
            </a:endParaRPr>
          </a:p>
          <a:p>
            <a:pPr marL="137795">
              <a:lnSpc>
                <a:spcPts val="1455"/>
              </a:lnSpc>
              <a:spcBef>
                <a:spcPts val="229"/>
              </a:spcBef>
            </a:pPr>
            <a:r>
              <a:rPr dirty="0" sz="1300" spc="5">
                <a:latin typeface="Times New Roman"/>
                <a:cs typeface="Times New Roman"/>
              </a:rPr>
              <a:t>Here is an example to establish the following warning setting string in the current</a:t>
            </a:r>
            <a:r>
              <a:rPr dirty="0" sz="1300" spc="170">
                <a:latin typeface="Times New Roman"/>
                <a:cs typeface="Times New Roman"/>
              </a:rPr>
              <a:t> </a:t>
            </a:r>
            <a:r>
              <a:rPr dirty="0" sz="1300" spc="5">
                <a:latin typeface="Times New Roman"/>
                <a:cs typeface="Times New Roman"/>
              </a:rPr>
              <a:t>session:</a:t>
            </a:r>
            <a:endParaRPr sz="1300">
              <a:latin typeface="Times New Roman"/>
              <a:cs typeface="Times New Roman"/>
            </a:endParaRPr>
          </a:p>
          <a:p>
            <a:pPr marL="1017905">
              <a:lnSpc>
                <a:spcPts val="1335"/>
              </a:lnSpc>
            </a:pPr>
            <a:r>
              <a:rPr dirty="0" sz="1200" spc="5">
                <a:latin typeface="Courier New"/>
                <a:cs typeface="Courier New"/>
              </a:rPr>
              <a:t>ENABLE:INFORMATIONAL,DISABLE:PERFORMANCE,ENABLE:SEVERE</a:t>
            </a:r>
            <a:endParaRPr sz="1200">
              <a:latin typeface="Courier New"/>
              <a:cs typeface="Courier New"/>
            </a:endParaRPr>
          </a:p>
          <a:p>
            <a:pPr marL="137795" marR="138430">
              <a:lnSpc>
                <a:spcPct val="116300"/>
              </a:lnSpc>
              <a:spcBef>
                <a:spcPts val="5"/>
              </a:spcBef>
            </a:pPr>
            <a:r>
              <a:rPr dirty="0" sz="1300" spc="5">
                <a:latin typeface="Times New Roman"/>
                <a:cs typeface="Times New Roman"/>
              </a:rPr>
              <a:t>Execute the following </a:t>
            </a:r>
            <a:r>
              <a:rPr dirty="0" sz="1300" spc="10">
                <a:latin typeface="Times New Roman"/>
                <a:cs typeface="Times New Roman"/>
              </a:rPr>
              <a:t>two </a:t>
            </a:r>
            <a:r>
              <a:rPr dirty="0" sz="1300" spc="5">
                <a:latin typeface="Times New Roman"/>
                <a:cs typeface="Times New Roman"/>
              </a:rPr>
              <a:t>lines of code:  </a:t>
            </a:r>
            <a:r>
              <a:rPr dirty="0" sz="1200" spc="5">
                <a:latin typeface="Courier New"/>
                <a:cs typeface="Courier New"/>
              </a:rPr>
              <a:t>dbms_warning.set_warning_setting_string('ENABLE:ALL','session');  dbms_warning.add_warning_setting_cat('PERFORMANCE','disable',</a:t>
            </a:r>
            <a:endParaRPr sz="1200">
              <a:latin typeface="Courier New"/>
              <a:cs typeface="Courier New"/>
            </a:endParaRPr>
          </a:p>
          <a:p>
            <a:pPr marL="3563620">
              <a:lnSpc>
                <a:spcPct val="100000"/>
              </a:lnSpc>
              <a:spcBef>
                <a:spcPts val="330"/>
              </a:spcBef>
            </a:pPr>
            <a:r>
              <a:rPr dirty="0" sz="1200" spc="5">
                <a:latin typeface="Courier New"/>
                <a:cs typeface="Courier New"/>
              </a:rPr>
              <a:t>'session');</a:t>
            </a:r>
            <a:endParaRPr sz="12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923288" y="855218"/>
            <a:ext cx="390271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 </a:t>
            </a:r>
            <a:r>
              <a:rPr dirty="0" sz="2000" spc="-5" b="1">
                <a:latin typeface="Courier New"/>
                <a:cs typeface="Courier New"/>
              </a:rPr>
              <a:t>DBMS_WARNING</a:t>
            </a:r>
            <a:r>
              <a:rPr dirty="0" sz="2000" spc="-680" b="1">
                <a:latin typeface="Courier New"/>
                <a:cs typeface="Courier New"/>
              </a:rPr>
              <a:t> </a:t>
            </a:r>
            <a:r>
              <a:rPr dirty="0" sz="2000" spc="-5" b="1">
                <a:latin typeface="Arial"/>
                <a:cs typeface="Arial"/>
              </a:rPr>
              <a:t>Functions</a:t>
            </a:r>
            <a:endParaRPr sz="200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15</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1792477"/>
            <a:ext cx="436499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Package functions read PL/SQL</a:t>
            </a:r>
            <a:r>
              <a:rPr dirty="0" sz="1550" spc="-40" b="1">
                <a:latin typeface="Arial"/>
                <a:cs typeface="Arial"/>
              </a:rPr>
              <a:t> </a:t>
            </a:r>
            <a:r>
              <a:rPr dirty="0" sz="1550" spc="10" b="1">
                <a:latin typeface="Arial"/>
                <a:cs typeface="Arial"/>
              </a:rPr>
              <a:t>warnings:</a:t>
            </a:r>
            <a:endParaRPr sz="1550">
              <a:latin typeface="Arial"/>
              <a:cs typeface="Arial"/>
            </a:endParaRPr>
          </a:p>
        </p:txBody>
      </p:sp>
      <p:sp>
        <p:nvSpPr>
          <p:cNvPr id="7" name="object 7"/>
          <p:cNvSpPr txBox="1"/>
          <p:nvPr/>
        </p:nvSpPr>
        <p:spPr>
          <a:xfrm>
            <a:off x="1325880" y="2083307"/>
            <a:ext cx="5121910" cy="871855"/>
          </a:xfrm>
          <a:prstGeom prst="rect">
            <a:avLst/>
          </a:prstGeom>
          <a:solidFill>
            <a:srgbClr val="CCCCCC"/>
          </a:solidFill>
          <a:ln w="20574">
            <a:solidFill>
              <a:srgbClr val="000000"/>
            </a:solidFill>
          </a:ln>
        </p:spPr>
        <p:txBody>
          <a:bodyPr wrap="square" lIns="0" tIns="23495" rIns="0" bIns="0" rtlCol="0" vert="horz">
            <a:spAutoFit/>
          </a:bodyPr>
          <a:lstStyle/>
          <a:p>
            <a:pPr marL="42545" marR="188595">
              <a:lnSpc>
                <a:spcPct val="99100"/>
              </a:lnSpc>
              <a:spcBef>
                <a:spcPts val="185"/>
              </a:spcBef>
            </a:pPr>
            <a:r>
              <a:rPr dirty="0" sz="1300" spc="-20" b="1">
                <a:latin typeface="Courier New"/>
                <a:cs typeface="Courier New"/>
              </a:rPr>
              <a:t>GET_CATEGORY(w_number) </a:t>
            </a:r>
            <a:r>
              <a:rPr dirty="0" sz="1300" spc="-15" b="1">
                <a:latin typeface="Courier New"/>
                <a:cs typeface="Courier New"/>
              </a:rPr>
              <a:t>RETURN </a:t>
            </a:r>
            <a:r>
              <a:rPr dirty="0" sz="1300" spc="-20" b="1">
                <a:latin typeface="Courier New"/>
                <a:cs typeface="Courier New"/>
              </a:rPr>
              <a:t>VARCHAR2  GET_WARNING_SETTING_CAT(w_category)RETURN VARCHAR2  GET_WARNING_SETTING_NUM(w_number) </a:t>
            </a:r>
            <a:r>
              <a:rPr dirty="0" sz="1300" spc="-15" b="1">
                <a:latin typeface="Courier New"/>
                <a:cs typeface="Courier New"/>
              </a:rPr>
              <a:t>RETURN </a:t>
            </a:r>
            <a:r>
              <a:rPr dirty="0" sz="1300" spc="-20" b="1">
                <a:latin typeface="Courier New"/>
                <a:cs typeface="Courier New"/>
              </a:rPr>
              <a:t>VARCHAR2  GET_WARNING_SETTING_STRING </a:t>
            </a:r>
            <a:r>
              <a:rPr dirty="0" sz="1300" spc="-15" b="1">
                <a:latin typeface="Courier New"/>
                <a:cs typeface="Courier New"/>
              </a:rPr>
              <a:t>RETURN</a:t>
            </a:r>
            <a:r>
              <a:rPr dirty="0" sz="1300" spc="-10" b="1">
                <a:latin typeface="Courier New"/>
                <a:cs typeface="Courier New"/>
              </a:rPr>
              <a:t> </a:t>
            </a:r>
            <a:r>
              <a:rPr dirty="0" sz="1300" spc="-20" b="1">
                <a:latin typeface="Courier New"/>
                <a:cs typeface="Courier New"/>
              </a:rPr>
              <a:t>VARCHAR2</a:t>
            </a:r>
            <a:endParaRPr sz="1300">
              <a:latin typeface="Courier New"/>
              <a:cs typeface="Courier New"/>
            </a:endParaRPr>
          </a:p>
        </p:txBody>
      </p:sp>
      <p:sp>
        <p:nvSpPr>
          <p:cNvPr id="8" name="object 8"/>
          <p:cNvSpPr txBox="1"/>
          <p:nvPr/>
        </p:nvSpPr>
        <p:spPr>
          <a:xfrm>
            <a:off x="743204" y="2946908"/>
            <a:ext cx="6225540" cy="6526530"/>
          </a:xfrm>
          <a:prstGeom prst="rect">
            <a:avLst/>
          </a:prstGeom>
        </p:spPr>
        <p:txBody>
          <a:bodyPr wrap="square" lIns="0" tIns="4445" rIns="0" bIns="0" rtlCol="0" vert="horz">
            <a:spAutoFit/>
          </a:bodyPr>
          <a:lstStyle/>
          <a:p>
            <a:pPr marL="1235075" marR="838835" indent="-244475">
              <a:lnSpc>
                <a:spcPct val="105400"/>
              </a:lnSpc>
              <a:spcBef>
                <a:spcPts val="35"/>
              </a:spcBef>
              <a:buClr>
                <a:srgbClr val="FF0000"/>
              </a:buClr>
              <a:buFont typeface="Arial"/>
              <a:buChar char="–"/>
              <a:tabLst>
                <a:tab pos="1235075" algn="l"/>
                <a:tab pos="1236345" algn="l"/>
              </a:tabLst>
            </a:pPr>
            <a:r>
              <a:rPr dirty="0" sz="1400" spc="15" b="1">
                <a:latin typeface="Courier New"/>
                <a:cs typeface="Courier New"/>
              </a:rPr>
              <a:t>GET_CATEGORY </a:t>
            </a:r>
            <a:r>
              <a:rPr dirty="0" sz="1400" spc="5" b="1">
                <a:latin typeface="Arial"/>
                <a:cs typeface="Arial"/>
              </a:rPr>
              <a:t>returns </a:t>
            </a:r>
            <a:r>
              <a:rPr dirty="0" sz="1400" spc="15" b="1">
                <a:latin typeface="Arial"/>
                <a:cs typeface="Arial"/>
              </a:rPr>
              <a:t>a </a:t>
            </a:r>
            <a:r>
              <a:rPr dirty="0" sz="1400" spc="10" b="1">
                <a:latin typeface="Arial"/>
                <a:cs typeface="Arial"/>
              </a:rPr>
              <a:t>value of </a:t>
            </a:r>
            <a:r>
              <a:rPr dirty="0" sz="1400" spc="10" b="1">
                <a:latin typeface="Courier New"/>
                <a:cs typeface="Courier New"/>
              </a:rPr>
              <a:t>ALL</a:t>
            </a:r>
            <a:r>
              <a:rPr dirty="0" sz="1400" spc="10" b="1">
                <a:latin typeface="Arial"/>
                <a:cs typeface="Arial"/>
              </a:rPr>
              <a:t>,  </a:t>
            </a:r>
            <a:r>
              <a:rPr dirty="0" sz="1400" spc="15" b="1">
                <a:latin typeface="Courier New"/>
                <a:cs typeface="Courier New"/>
              </a:rPr>
              <a:t>INFORMATIONAL</a:t>
            </a:r>
            <a:r>
              <a:rPr dirty="0" sz="1400" spc="15" b="1">
                <a:latin typeface="Arial"/>
                <a:cs typeface="Arial"/>
              </a:rPr>
              <a:t>, </a:t>
            </a:r>
            <a:r>
              <a:rPr dirty="0" sz="1400" spc="15" b="1">
                <a:latin typeface="Courier New"/>
                <a:cs typeface="Courier New"/>
              </a:rPr>
              <a:t>SEVERE</a:t>
            </a:r>
            <a:r>
              <a:rPr dirty="0" sz="1400" spc="15" b="1">
                <a:latin typeface="Arial"/>
                <a:cs typeface="Arial"/>
              </a:rPr>
              <a:t>, </a:t>
            </a:r>
            <a:r>
              <a:rPr dirty="0" sz="1400" spc="10" b="1">
                <a:latin typeface="Arial"/>
                <a:cs typeface="Arial"/>
              </a:rPr>
              <a:t>or </a:t>
            </a:r>
            <a:r>
              <a:rPr dirty="0" sz="1400" spc="15" b="1">
                <a:latin typeface="Courier New"/>
                <a:cs typeface="Courier New"/>
              </a:rPr>
              <a:t>PERFORMANCE</a:t>
            </a:r>
            <a:r>
              <a:rPr dirty="0" sz="1400" spc="-530" b="1">
                <a:latin typeface="Courier New"/>
                <a:cs typeface="Courier New"/>
              </a:rPr>
              <a:t> </a:t>
            </a:r>
            <a:r>
              <a:rPr dirty="0" sz="1400" spc="5" b="1">
                <a:latin typeface="Arial"/>
                <a:cs typeface="Arial"/>
              </a:rPr>
              <a:t>for </a:t>
            </a:r>
            <a:r>
              <a:rPr dirty="0" sz="1400" spc="15" b="1">
                <a:latin typeface="Arial"/>
                <a:cs typeface="Arial"/>
              </a:rPr>
              <a:t>a  </a:t>
            </a:r>
            <a:r>
              <a:rPr dirty="0" sz="1400" spc="10" b="1">
                <a:latin typeface="Arial"/>
                <a:cs typeface="Arial"/>
              </a:rPr>
              <a:t>given </a:t>
            </a:r>
            <a:r>
              <a:rPr dirty="0" sz="1400" spc="15" b="1">
                <a:latin typeface="Arial"/>
                <a:cs typeface="Arial"/>
              </a:rPr>
              <a:t>message</a:t>
            </a:r>
            <a:r>
              <a:rPr dirty="0" sz="1400" spc="-5" b="1">
                <a:latin typeface="Arial"/>
                <a:cs typeface="Arial"/>
              </a:rPr>
              <a:t> </a:t>
            </a:r>
            <a:r>
              <a:rPr dirty="0" sz="1400" spc="15" b="1">
                <a:latin typeface="Arial"/>
                <a:cs typeface="Arial"/>
              </a:rPr>
              <a:t>number.</a:t>
            </a:r>
            <a:endParaRPr sz="1400">
              <a:latin typeface="Arial"/>
              <a:cs typeface="Arial"/>
            </a:endParaRPr>
          </a:p>
          <a:p>
            <a:pPr marL="1235710" marR="541655" indent="-245110">
              <a:lnSpc>
                <a:spcPct val="104400"/>
              </a:lnSpc>
              <a:spcBef>
                <a:spcPts val="190"/>
              </a:spcBef>
              <a:buClr>
                <a:srgbClr val="FF0000"/>
              </a:buClr>
              <a:buFont typeface="Arial"/>
              <a:buChar char="–"/>
              <a:tabLst>
                <a:tab pos="1235075" algn="l"/>
                <a:tab pos="1235710" algn="l"/>
              </a:tabLst>
            </a:pPr>
            <a:r>
              <a:rPr dirty="0" sz="1400" spc="15" b="1">
                <a:latin typeface="Courier New"/>
                <a:cs typeface="Courier New"/>
              </a:rPr>
              <a:t>GET_WARNING_SETTING_CAT </a:t>
            </a:r>
            <a:r>
              <a:rPr dirty="0" sz="1400" spc="5" b="1">
                <a:latin typeface="Arial"/>
                <a:cs typeface="Arial"/>
              </a:rPr>
              <a:t>returns </a:t>
            </a:r>
            <a:r>
              <a:rPr dirty="0" sz="1400" spc="15" b="1">
                <a:latin typeface="Courier New"/>
                <a:cs typeface="Courier New"/>
              </a:rPr>
              <a:t>ENABLE</a:t>
            </a:r>
            <a:r>
              <a:rPr dirty="0" sz="1400" spc="15" b="1">
                <a:latin typeface="Arial"/>
                <a:cs typeface="Arial"/>
              </a:rPr>
              <a:t>,  </a:t>
            </a:r>
            <a:r>
              <a:rPr dirty="0" sz="1400" spc="15" b="1">
                <a:latin typeface="Courier New"/>
                <a:cs typeface="Courier New"/>
              </a:rPr>
              <a:t>DISABLE</a:t>
            </a:r>
            <a:r>
              <a:rPr dirty="0" sz="1400" spc="15" b="1">
                <a:latin typeface="Arial"/>
                <a:cs typeface="Arial"/>
              </a:rPr>
              <a:t>, </a:t>
            </a:r>
            <a:r>
              <a:rPr dirty="0" sz="1400" spc="10" b="1">
                <a:latin typeface="Arial"/>
                <a:cs typeface="Arial"/>
              </a:rPr>
              <a:t>or </a:t>
            </a:r>
            <a:r>
              <a:rPr dirty="0" sz="1400" spc="10" b="1">
                <a:latin typeface="Courier New"/>
                <a:cs typeface="Courier New"/>
              </a:rPr>
              <a:t>ERROR</a:t>
            </a:r>
            <a:r>
              <a:rPr dirty="0" sz="1400" spc="-495" b="1">
                <a:latin typeface="Courier New"/>
                <a:cs typeface="Courier New"/>
              </a:rPr>
              <a:t> </a:t>
            </a:r>
            <a:r>
              <a:rPr dirty="0" sz="1400" spc="10" b="1">
                <a:latin typeface="Arial"/>
                <a:cs typeface="Arial"/>
              </a:rPr>
              <a:t>as the </a:t>
            </a:r>
            <a:r>
              <a:rPr dirty="0" sz="1400" spc="5" b="1">
                <a:latin typeface="Arial"/>
                <a:cs typeface="Arial"/>
              </a:rPr>
              <a:t>current </a:t>
            </a:r>
            <a:r>
              <a:rPr dirty="0" sz="1400" spc="15" b="1">
                <a:latin typeface="Arial"/>
                <a:cs typeface="Arial"/>
              </a:rPr>
              <a:t>warning </a:t>
            </a:r>
            <a:r>
              <a:rPr dirty="0" sz="1400" spc="10" b="1">
                <a:latin typeface="Arial"/>
                <a:cs typeface="Arial"/>
              </a:rPr>
              <a:t>value </a:t>
            </a:r>
            <a:r>
              <a:rPr dirty="0" sz="1400" spc="5" b="1">
                <a:latin typeface="Arial"/>
                <a:cs typeface="Arial"/>
              </a:rPr>
              <a:t>for  </a:t>
            </a:r>
            <a:r>
              <a:rPr dirty="0" sz="1400" spc="15" b="1">
                <a:latin typeface="Arial"/>
                <a:cs typeface="Arial"/>
              </a:rPr>
              <a:t>a category name, and </a:t>
            </a:r>
            <a:r>
              <a:rPr dirty="0" sz="1400" spc="15" b="1">
                <a:latin typeface="Courier New"/>
                <a:cs typeface="Courier New"/>
              </a:rPr>
              <a:t>GET_WARNING_SETTING_NUM  </a:t>
            </a:r>
            <a:r>
              <a:rPr dirty="0" sz="1400" spc="5" b="1">
                <a:latin typeface="Arial"/>
                <a:cs typeface="Arial"/>
              </a:rPr>
              <a:t>returns </a:t>
            </a:r>
            <a:r>
              <a:rPr dirty="0" sz="1400" spc="10" b="1">
                <a:latin typeface="Arial"/>
                <a:cs typeface="Arial"/>
              </a:rPr>
              <a:t>the value </a:t>
            </a:r>
            <a:r>
              <a:rPr dirty="0" sz="1400" spc="5" b="1">
                <a:latin typeface="Arial"/>
                <a:cs typeface="Arial"/>
              </a:rPr>
              <a:t>for </a:t>
            </a:r>
            <a:r>
              <a:rPr dirty="0" sz="1400" spc="15" b="1">
                <a:latin typeface="Arial"/>
                <a:cs typeface="Arial"/>
              </a:rPr>
              <a:t>a </a:t>
            </a:r>
            <a:r>
              <a:rPr dirty="0" sz="1400" spc="5" b="1">
                <a:latin typeface="Arial"/>
                <a:cs typeface="Arial"/>
              </a:rPr>
              <a:t>specific </a:t>
            </a:r>
            <a:r>
              <a:rPr dirty="0" sz="1400" spc="10" b="1">
                <a:latin typeface="Arial"/>
                <a:cs typeface="Arial"/>
              </a:rPr>
              <a:t>message</a:t>
            </a:r>
            <a:r>
              <a:rPr dirty="0" sz="1400" spc="-5" b="1">
                <a:latin typeface="Arial"/>
                <a:cs typeface="Arial"/>
              </a:rPr>
              <a:t> </a:t>
            </a:r>
            <a:r>
              <a:rPr dirty="0" sz="1400" spc="10" b="1">
                <a:latin typeface="Arial"/>
                <a:cs typeface="Arial"/>
              </a:rPr>
              <a:t>number.</a:t>
            </a:r>
            <a:endParaRPr sz="1400">
              <a:latin typeface="Arial"/>
              <a:cs typeface="Arial"/>
            </a:endParaRPr>
          </a:p>
          <a:p>
            <a:pPr marL="1235710" marR="608330" indent="-245110">
              <a:lnSpc>
                <a:spcPct val="108500"/>
              </a:lnSpc>
              <a:spcBef>
                <a:spcPts val="120"/>
              </a:spcBef>
              <a:buClr>
                <a:srgbClr val="FF0000"/>
              </a:buClr>
              <a:buFont typeface="Arial"/>
              <a:buChar char="–"/>
              <a:tabLst>
                <a:tab pos="1235075" algn="l"/>
                <a:tab pos="1236345" algn="l"/>
              </a:tabLst>
            </a:pPr>
            <a:r>
              <a:rPr dirty="0" sz="1400" spc="15" b="1">
                <a:latin typeface="Courier New"/>
                <a:cs typeface="Courier New"/>
              </a:rPr>
              <a:t>GET_WARNING_SETTING_STRING</a:t>
            </a:r>
            <a:r>
              <a:rPr dirty="0" sz="1400" spc="-459" b="1">
                <a:latin typeface="Courier New"/>
                <a:cs typeface="Courier New"/>
              </a:rPr>
              <a:t> </a:t>
            </a:r>
            <a:r>
              <a:rPr dirty="0" sz="1400" spc="5" b="1">
                <a:latin typeface="Arial"/>
                <a:cs typeface="Arial"/>
              </a:rPr>
              <a:t>returns </a:t>
            </a:r>
            <a:r>
              <a:rPr dirty="0" sz="1400" spc="10" b="1">
                <a:latin typeface="Arial"/>
                <a:cs typeface="Arial"/>
              </a:rPr>
              <a:t>the </a:t>
            </a:r>
            <a:r>
              <a:rPr dirty="0" sz="1400" spc="5" b="1">
                <a:latin typeface="Arial"/>
                <a:cs typeface="Arial"/>
              </a:rPr>
              <a:t>entire  </a:t>
            </a:r>
            <a:r>
              <a:rPr dirty="0" sz="1400" spc="10" b="1">
                <a:latin typeface="Arial"/>
                <a:cs typeface="Arial"/>
              </a:rPr>
              <a:t>warning </a:t>
            </a:r>
            <a:r>
              <a:rPr dirty="0" sz="1400" spc="5" b="1">
                <a:latin typeface="Arial"/>
                <a:cs typeface="Arial"/>
              </a:rPr>
              <a:t>string for </a:t>
            </a:r>
            <a:r>
              <a:rPr dirty="0" sz="1400" spc="10" b="1">
                <a:latin typeface="Arial"/>
                <a:cs typeface="Arial"/>
              </a:rPr>
              <a:t>the current</a:t>
            </a:r>
            <a:r>
              <a:rPr dirty="0" sz="1400" spc="-10" b="1">
                <a:latin typeface="Arial"/>
                <a:cs typeface="Arial"/>
              </a:rPr>
              <a:t> </a:t>
            </a:r>
            <a:r>
              <a:rPr dirty="0" sz="1400" spc="5" b="1">
                <a:latin typeface="Arial"/>
                <a:cs typeface="Arial"/>
              </a:rPr>
              <a:t>session.</a:t>
            </a:r>
            <a:endParaRPr sz="1400">
              <a:latin typeface="Arial"/>
              <a:cs typeface="Arial"/>
            </a:endParaRPr>
          </a:p>
          <a:p>
            <a:pPr>
              <a:lnSpc>
                <a:spcPct val="100000"/>
              </a:lnSpc>
              <a:spcBef>
                <a:spcPts val="30"/>
              </a:spcBef>
            </a:pPr>
            <a:endParaRPr sz="1650">
              <a:latin typeface="Arial"/>
              <a:cs typeface="Arial"/>
            </a:endParaRPr>
          </a:p>
          <a:p>
            <a:pPr algn="ctr" marL="6985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5"/>
              </a:spcBef>
            </a:pPr>
            <a:endParaRPr sz="900">
              <a:latin typeface="Arial"/>
              <a:cs typeface="Arial"/>
            </a:endParaRPr>
          </a:p>
          <a:p>
            <a:pPr marL="12700">
              <a:lnSpc>
                <a:spcPct val="100000"/>
              </a:lnSpc>
            </a:pPr>
            <a:r>
              <a:rPr dirty="0" sz="1300" spc="10" b="1">
                <a:latin typeface="Arial"/>
                <a:cs typeface="Arial"/>
              </a:rPr>
              <a:t>Using </a:t>
            </a:r>
            <a:r>
              <a:rPr dirty="0" sz="1300" spc="15" b="1">
                <a:latin typeface="Courier New"/>
                <a:cs typeface="Courier New"/>
              </a:rPr>
              <a:t>DBMS_WARNING</a:t>
            </a:r>
            <a:r>
              <a:rPr dirty="0" sz="1300" spc="-409" b="1">
                <a:latin typeface="Courier New"/>
                <a:cs typeface="Courier New"/>
              </a:rPr>
              <a:t> </a:t>
            </a:r>
            <a:r>
              <a:rPr dirty="0" sz="1300" spc="10" b="1">
                <a:latin typeface="Arial"/>
                <a:cs typeface="Arial"/>
              </a:rPr>
              <a:t>Functions</a:t>
            </a:r>
            <a:endParaRPr sz="1300">
              <a:latin typeface="Arial"/>
              <a:cs typeface="Arial"/>
            </a:endParaRPr>
          </a:p>
          <a:p>
            <a:pPr marL="138430">
              <a:lnSpc>
                <a:spcPts val="1530"/>
              </a:lnSpc>
              <a:spcBef>
                <a:spcPts val="500"/>
              </a:spcBef>
            </a:pPr>
            <a:r>
              <a:rPr dirty="0" sz="1300" spc="10">
                <a:latin typeface="Times New Roman"/>
                <a:cs typeface="Times New Roman"/>
              </a:rPr>
              <a:t>The </a:t>
            </a:r>
            <a:r>
              <a:rPr dirty="0" sz="1300" spc="5">
                <a:latin typeface="Times New Roman"/>
                <a:cs typeface="Times New Roman"/>
              </a:rPr>
              <a:t>following is a list of package</a:t>
            </a:r>
            <a:r>
              <a:rPr dirty="0" sz="1300">
                <a:latin typeface="Times New Roman"/>
                <a:cs typeface="Times New Roman"/>
              </a:rPr>
              <a:t> </a:t>
            </a:r>
            <a:r>
              <a:rPr dirty="0" sz="1300" spc="5">
                <a:latin typeface="Times New Roman"/>
                <a:cs typeface="Times New Roman"/>
              </a:rPr>
              <a:t>functions:</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5">
                <a:latin typeface="Courier New"/>
                <a:cs typeface="Courier New"/>
              </a:rPr>
              <a:t>GET_CATEGORY</a:t>
            </a:r>
            <a:r>
              <a:rPr dirty="0" sz="1300" spc="-425">
                <a:latin typeface="Courier New"/>
                <a:cs typeface="Courier New"/>
              </a:rPr>
              <a:t> </a:t>
            </a:r>
            <a:r>
              <a:rPr dirty="0" sz="1300" spc="5">
                <a:latin typeface="Times New Roman"/>
                <a:cs typeface="Times New Roman"/>
              </a:rPr>
              <a:t>returns the category </a:t>
            </a:r>
            <a:r>
              <a:rPr dirty="0" sz="1300" spc="10">
                <a:latin typeface="Times New Roman"/>
                <a:cs typeface="Times New Roman"/>
              </a:rPr>
              <a:t>name </a:t>
            </a:r>
            <a:r>
              <a:rPr dirty="0" sz="1300" spc="5">
                <a:latin typeface="Times New Roman"/>
                <a:cs typeface="Times New Roman"/>
              </a:rPr>
              <a:t>for the given message number.</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GET_WARNING_SETTING_CAT</a:t>
            </a:r>
            <a:r>
              <a:rPr dirty="0" sz="1300" spc="-365">
                <a:latin typeface="Courier New"/>
                <a:cs typeface="Courier New"/>
              </a:rPr>
              <a:t> </a:t>
            </a:r>
            <a:r>
              <a:rPr dirty="0" sz="1300" spc="5">
                <a:latin typeface="Times New Roman"/>
                <a:cs typeface="Times New Roman"/>
              </a:rPr>
              <a:t>returns the current session warning setting for the</a:t>
            </a:r>
            <a:endParaRPr sz="1300">
              <a:latin typeface="Times New Roman"/>
              <a:cs typeface="Times New Roman"/>
            </a:endParaRPr>
          </a:p>
          <a:p>
            <a:pPr marL="515620">
              <a:lnSpc>
                <a:spcPts val="1530"/>
              </a:lnSpc>
              <a:spcBef>
                <a:spcPts val="105"/>
              </a:spcBef>
            </a:pPr>
            <a:r>
              <a:rPr dirty="0" sz="1300" spc="5">
                <a:latin typeface="Times New Roman"/>
                <a:cs typeface="Times New Roman"/>
              </a:rPr>
              <a:t>specified category.</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5">
                <a:latin typeface="Courier New"/>
                <a:cs typeface="Courier New"/>
              </a:rPr>
              <a:t>GET_WARNING_SETTING_NUM</a:t>
            </a:r>
            <a:r>
              <a:rPr dirty="0" sz="1300" spc="-365">
                <a:latin typeface="Courier New"/>
                <a:cs typeface="Courier New"/>
              </a:rPr>
              <a:t> </a:t>
            </a:r>
            <a:r>
              <a:rPr dirty="0" sz="1300" spc="5">
                <a:latin typeface="Times New Roman"/>
                <a:cs typeface="Times New Roman"/>
              </a:rPr>
              <a:t>returns the current session warning setting for the</a:t>
            </a:r>
            <a:endParaRPr sz="1300">
              <a:latin typeface="Times New Roman"/>
              <a:cs typeface="Times New Roman"/>
            </a:endParaRPr>
          </a:p>
          <a:p>
            <a:pPr marL="515620">
              <a:lnSpc>
                <a:spcPts val="1530"/>
              </a:lnSpc>
              <a:spcBef>
                <a:spcPts val="100"/>
              </a:spcBef>
            </a:pPr>
            <a:r>
              <a:rPr dirty="0" sz="1300" spc="5">
                <a:latin typeface="Times New Roman"/>
                <a:cs typeface="Times New Roman"/>
              </a:rPr>
              <a:t>specified message</a:t>
            </a:r>
            <a:r>
              <a:rPr dirty="0" sz="1300">
                <a:latin typeface="Times New Roman"/>
                <a:cs typeface="Times New Roman"/>
              </a:rPr>
              <a:t> </a:t>
            </a:r>
            <a:r>
              <a:rPr dirty="0" sz="1300" spc="10">
                <a:latin typeface="Times New Roman"/>
                <a:cs typeface="Times New Roman"/>
              </a:rPr>
              <a:t>number.</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5">
                <a:latin typeface="Courier New"/>
                <a:cs typeface="Courier New"/>
              </a:rPr>
              <a:t>GET_WARNING_SETTING_STRING</a:t>
            </a:r>
            <a:r>
              <a:rPr dirty="0" sz="1300" spc="-445">
                <a:latin typeface="Courier New"/>
                <a:cs typeface="Courier New"/>
              </a:rPr>
              <a:t> </a:t>
            </a:r>
            <a:r>
              <a:rPr dirty="0" sz="1300" spc="5">
                <a:latin typeface="Times New Roman"/>
                <a:cs typeface="Times New Roman"/>
              </a:rPr>
              <a:t>returns the entire </a:t>
            </a:r>
            <a:r>
              <a:rPr dirty="0" sz="1300" spc="10">
                <a:latin typeface="Times New Roman"/>
                <a:cs typeface="Times New Roman"/>
              </a:rPr>
              <a:t>warning </a:t>
            </a:r>
            <a:r>
              <a:rPr dirty="0" sz="1300" spc="5">
                <a:latin typeface="Times New Roman"/>
                <a:cs typeface="Times New Roman"/>
              </a:rPr>
              <a:t>string for the</a:t>
            </a:r>
            <a:endParaRPr sz="1300">
              <a:latin typeface="Times New Roman"/>
              <a:cs typeface="Times New Roman"/>
            </a:endParaRPr>
          </a:p>
          <a:p>
            <a:pPr marL="514984">
              <a:lnSpc>
                <a:spcPct val="100000"/>
              </a:lnSpc>
              <a:spcBef>
                <a:spcPts val="105"/>
              </a:spcBef>
            </a:pPr>
            <a:r>
              <a:rPr dirty="0" sz="1300" spc="5">
                <a:latin typeface="Times New Roman"/>
                <a:cs typeface="Times New Roman"/>
              </a:rPr>
              <a:t>current</a:t>
            </a:r>
            <a:r>
              <a:rPr dirty="0" sz="1300">
                <a:latin typeface="Times New Roman"/>
                <a:cs typeface="Times New Roman"/>
              </a:rPr>
              <a:t> </a:t>
            </a:r>
            <a:r>
              <a:rPr dirty="0" sz="1300" spc="5">
                <a:latin typeface="Times New Roman"/>
                <a:cs typeface="Times New Roman"/>
              </a:rPr>
              <a:t>session.</a:t>
            </a:r>
            <a:endParaRPr sz="1300">
              <a:latin typeface="Times New Roman"/>
              <a:cs typeface="Times New Roman"/>
            </a:endParaRPr>
          </a:p>
          <a:p>
            <a:pPr marL="137795">
              <a:lnSpc>
                <a:spcPts val="1525"/>
              </a:lnSpc>
              <a:spcBef>
                <a:spcPts val="420"/>
              </a:spcBef>
            </a:pPr>
            <a:r>
              <a:rPr dirty="0" sz="1300" spc="10">
                <a:latin typeface="Times New Roman"/>
                <a:cs typeface="Times New Roman"/>
              </a:rPr>
              <a:t>To </a:t>
            </a:r>
            <a:r>
              <a:rPr dirty="0" sz="1300" spc="5">
                <a:latin typeface="Times New Roman"/>
                <a:cs typeface="Times New Roman"/>
              </a:rPr>
              <a:t>determine the current session warning settings, enter:</a:t>
            </a:r>
            <a:endParaRPr sz="1300">
              <a:latin typeface="Times New Roman"/>
              <a:cs typeface="Times New Roman"/>
            </a:endParaRPr>
          </a:p>
          <a:p>
            <a:pPr marL="1017905">
              <a:lnSpc>
                <a:spcPts val="1405"/>
              </a:lnSpc>
            </a:pPr>
            <a:r>
              <a:rPr dirty="0" sz="1200" spc="5">
                <a:latin typeface="Courier New"/>
                <a:cs typeface="Courier New"/>
              </a:rPr>
              <a:t>EXECUTE DBMS_OUTPUT.PUT_LINE( -</a:t>
            </a:r>
            <a:endParaRPr sz="1200">
              <a:latin typeface="Courier New"/>
              <a:cs typeface="Courier New"/>
            </a:endParaRPr>
          </a:p>
          <a:p>
            <a:pPr marL="1521460">
              <a:lnSpc>
                <a:spcPct val="100000"/>
              </a:lnSpc>
              <a:spcBef>
                <a:spcPts val="15"/>
              </a:spcBef>
            </a:pPr>
            <a:r>
              <a:rPr dirty="0" sz="1200" spc="5">
                <a:latin typeface="Courier New"/>
                <a:cs typeface="Courier New"/>
              </a:rPr>
              <a:t>DBMS_WARNING.GET_WARNING_SETTING_STRING);</a:t>
            </a:r>
            <a:endParaRPr sz="1200">
              <a:latin typeface="Courier New"/>
              <a:cs typeface="Courier New"/>
            </a:endParaRPr>
          </a:p>
          <a:p>
            <a:pPr marL="137795">
              <a:lnSpc>
                <a:spcPct val="100000"/>
              </a:lnSpc>
              <a:spcBef>
                <a:spcPts val="430"/>
              </a:spcBef>
            </a:pPr>
            <a:r>
              <a:rPr dirty="0" sz="1300" spc="10">
                <a:latin typeface="Times New Roman"/>
                <a:cs typeface="Times New Roman"/>
              </a:rPr>
              <a:t>To </a:t>
            </a:r>
            <a:r>
              <a:rPr dirty="0" sz="1300" spc="5">
                <a:latin typeface="Times New Roman"/>
                <a:cs typeface="Times New Roman"/>
              </a:rPr>
              <a:t>determine the </a:t>
            </a:r>
            <a:r>
              <a:rPr dirty="0" sz="1300" spc="10">
                <a:latin typeface="Times New Roman"/>
                <a:cs typeface="Times New Roman"/>
              </a:rPr>
              <a:t>category </a:t>
            </a:r>
            <a:r>
              <a:rPr dirty="0" sz="1300" spc="5">
                <a:latin typeface="Times New Roman"/>
                <a:cs typeface="Times New Roman"/>
              </a:rPr>
              <a:t>for warning message </a:t>
            </a:r>
            <a:r>
              <a:rPr dirty="0" sz="1300" spc="10">
                <a:latin typeface="Times New Roman"/>
                <a:cs typeface="Times New Roman"/>
              </a:rPr>
              <a:t>number </a:t>
            </a:r>
            <a:r>
              <a:rPr dirty="0" sz="1300" spc="15">
                <a:latin typeface="Courier New"/>
                <a:cs typeface="Courier New"/>
              </a:rPr>
              <a:t>PLW-07203</a:t>
            </a:r>
            <a:r>
              <a:rPr dirty="0" sz="1300" spc="15">
                <a:latin typeface="Times New Roman"/>
                <a:cs typeface="Times New Roman"/>
              </a:rPr>
              <a:t>,</a:t>
            </a:r>
            <a:r>
              <a:rPr dirty="0" sz="1300" spc="5">
                <a:latin typeface="Times New Roman"/>
                <a:cs typeface="Times New Roman"/>
              </a:rPr>
              <a:t> use:</a:t>
            </a:r>
            <a:endParaRPr sz="1300">
              <a:latin typeface="Times New Roman"/>
              <a:cs typeface="Times New Roman"/>
            </a:endParaRPr>
          </a:p>
          <a:p>
            <a:pPr marL="1521460" marR="1733550" indent="-503555">
              <a:lnSpc>
                <a:spcPts val="1460"/>
              </a:lnSpc>
              <a:spcBef>
                <a:spcPts val="40"/>
              </a:spcBef>
            </a:pPr>
            <a:r>
              <a:rPr dirty="0" sz="1200" spc="5">
                <a:latin typeface="Courier New"/>
                <a:cs typeface="Courier New"/>
              </a:rPr>
              <a:t>EXECUTE DBMS_OUTPUT.PUT_LINE( -  DBMS_WARNING.GET_CATEGORY(7203))</a:t>
            </a:r>
            <a:endParaRPr sz="1200">
              <a:latin typeface="Courier New"/>
              <a:cs typeface="Courier New"/>
            </a:endParaRPr>
          </a:p>
          <a:p>
            <a:pPr marL="137795">
              <a:lnSpc>
                <a:spcPct val="100000"/>
              </a:lnSpc>
              <a:spcBef>
                <a:spcPts val="375"/>
              </a:spcBef>
            </a:pPr>
            <a:r>
              <a:rPr dirty="0" sz="1300" spc="10">
                <a:latin typeface="Times New Roman"/>
                <a:cs typeface="Times New Roman"/>
              </a:rPr>
              <a:t>The </a:t>
            </a:r>
            <a:r>
              <a:rPr dirty="0" sz="1300" spc="5">
                <a:latin typeface="Times New Roman"/>
                <a:cs typeface="Times New Roman"/>
              </a:rPr>
              <a:t>result string should be </a:t>
            </a:r>
            <a:r>
              <a:rPr dirty="0" sz="1300" spc="15">
                <a:latin typeface="Courier New"/>
                <a:cs typeface="Courier New"/>
              </a:rPr>
              <a:t>PERFORMANCE</a:t>
            </a:r>
            <a:r>
              <a:rPr dirty="0" sz="1300" spc="15">
                <a:latin typeface="Times New Roman"/>
                <a:cs typeface="Times New Roman"/>
              </a:rPr>
              <a:t>.</a:t>
            </a:r>
            <a:endParaRPr sz="1300">
              <a:latin typeface="Times New Roman"/>
              <a:cs typeface="Times New Roman"/>
            </a:endParaRPr>
          </a:p>
          <a:p>
            <a:pPr marL="137795" marR="12065">
              <a:lnSpc>
                <a:spcPts val="1500"/>
              </a:lnSpc>
              <a:spcBef>
                <a:spcPts val="60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message </a:t>
            </a:r>
            <a:r>
              <a:rPr dirty="0" sz="1300" spc="10">
                <a:latin typeface="Times New Roman"/>
                <a:cs typeface="Times New Roman"/>
              </a:rPr>
              <a:t>numbers </a:t>
            </a:r>
            <a:r>
              <a:rPr dirty="0" sz="1300" spc="5">
                <a:latin typeface="Times New Roman"/>
                <a:cs typeface="Times New Roman"/>
              </a:rPr>
              <a:t>must be specified as positive integers because the data type  </a:t>
            </a:r>
            <a:r>
              <a:rPr dirty="0" sz="1300">
                <a:latin typeface="Times New Roman"/>
                <a:cs typeface="Times New Roman"/>
              </a:rPr>
              <a:t>for</a:t>
            </a:r>
            <a:r>
              <a:rPr dirty="0" sz="1300" spc="20">
                <a:latin typeface="Times New Roman"/>
                <a:cs typeface="Times New Roman"/>
              </a:rPr>
              <a:t> </a:t>
            </a:r>
            <a:r>
              <a:rPr dirty="0" sz="1300" spc="5">
                <a:latin typeface="Times New Roman"/>
                <a:cs typeface="Times New Roman"/>
              </a:rPr>
              <a:t>the</a:t>
            </a:r>
            <a:r>
              <a:rPr dirty="0" sz="1300" spc="25">
                <a:latin typeface="Times New Roman"/>
                <a:cs typeface="Times New Roman"/>
              </a:rPr>
              <a:t> </a:t>
            </a:r>
            <a:r>
              <a:rPr dirty="0" sz="1300" spc="15">
                <a:latin typeface="Courier New"/>
                <a:cs typeface="Courier New"/>
              </a:rPr>
              <a:t>GET_CATEGORY</a:t>
            </a:r>
            <a:r>
              <a:rPr dirty="0" sz="1300" spc="-440">
                <a:latin typeface="Courier New"/>
                <a:cs typeface="Courier New"/>
              </a:rPr>
              <a:t> </a:t>
            </a:r>
            <a:r>
              <a:rPr dirty="0" sz="1300" spc="5">
                <a:latin typeface="Times New Roman"/>
                <a:cs typeface="Times New Roman"/>
              </a:rPr>
              <a:t>parameter</a:t>
            </a:r>
            <a:r>
              <a:rPr dirty="0" sz="1300" spc="15">
                <a:latin typeface="Times New Roman"/>
                <a:cs typeface="Times New Roman"/>
              </a:rPr>
              <a:t> </a:t>
            </a:r>
            <a:r>
              <a:rPr dirty="0" sz="1300" spc="5">
                <a:latin typeface="Times New Roman"/>
                <a:cs typeface="Times New Roman"/>
              </a:rPr>
              <a:t>is</a:t>
            </a:r>
            <a:r>
              <a:rPr dirty="0" sz="1300" spc="20">
                <a:latin typeface="Times New Roman"/>
                <a:cs typeface="Times New Roman"/>
              </a:rPr>
              <a:t> </a:t>
            </a:r>
            <a:r>
              <a:rPr dirty="0" sz="1300" spc="15">
                <a:latin typeface="Courier New"/>
                <a:cs typeface="Courier New"/>
              </a:rPr>
              <a:t>PLS_INTEGER</a:t>
            </a:r>
            <a:r>
              <a:rPr dirty="0" sz="1300" spc="-440">
                <a:latin typeface="Courier New"/>
                <a:cs typeface="Courier New"/>
              </a:rPr>
              <a:t> </a:t>
            </a:r>
            <a:r>
              <a:rPr dirty="0" sz="1300" spc="5">
                <a:latin typeface="Times New Roman"/>
                <a:cs typeface="Times New Roman"/>
              </a:rPr>
              <a:t>(allowing</a:t>
            </a:r>
            <a:r>
              <a:rPr dirty="0" sz="1300" spc="20">
                <a:latin typeface="Times New Roman"/>
                <a:cs typeface="Times New Roman"/>
              </a:rPr>
              <a:t> </a:t>
            </a:r>
            <a:r>
              <a:rPr dirty="0" sz="1300" spc="5">
                <a:latin typeface="Times New Roman"/>
                <a:cs typeface="Times New Roman"/>
              </a:rPr>
              <a:t>positive</a:t>
            </a:r>
            <a:r>
              <a:rPr dirty="0" sz="1300" spc="15">
                <a:latin typeface="Times New Roman"/>
                <a:cs typeface="Times New Roman"/>
              </a:rPr>
              <a:t> </a:t>
            </a:r>
            <a:r>
              <a:rPr dirty="0" sz="1300" spc="5">
                <a:latin typeface="Times New Roman"/>
                <a:cs typeface="Times New Roman"/>
              </a:rPr>
              <a:t>integer</a:t>
            </a:r>
            <a:r>
              <a:rPr dirty="0" sz="1300" spc="20">
                <a:latin typeface="Times New Roman"/>
                <a:cs typeface="Times New Roman"/>
              </a:rPr>
              <a:t> </a:t>
            </a:r>
            <a:r>
              <a:rPr dirty="0" sz="1300" spc="5">
                <a:latin typeface="Times New Roman"/>
                <a:cs typeface="Times New Roman"/>
              </a:rPr>
              <a:t>values).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305">
              <a:lnSpc>
                <a:spcPct val="100000"/>
              </a:lnSpc>
              <a:spcBef>
                <a:spcPts val="5"/>
              </a:spcBef>
            </a:pPr>
            <a:r>
              <a:rPr dirty="0" sz="2000" spc="-5" b="1">
                <a:latin typeface="Arial"/>
                <a:cs typeface="Arial"/>
              </a:rPr>
              <a:t>Using </a:t>
            </a:r>
            <a:r>
              <a:rPr dirty="0" sz="2000" spc="-5" b="1">
                <a:latin typeface="Courier New"/>
                <a:cs typeface="Courier New"/>
              </a:rPr>
              <a:t>DBMS_WARNING</a:t>
            </a:r>
            <a:r>
              <a:rPr dirty="0" sz="2000" spc="-5" b="1">
                <a:latin typeface="Arial"/>
                <a:cs typeface="Arial"/>
              </a:rPr>
              <a:t>:</a:t>
            </a:r>
            <a:r>
              <a:rPr dirty="0" sz="2000" spc="-10" b="1">
                <a:latin typeface="Arial"/>
                <a:cs typeface="Arial"/>
              </a:rPr>
              <a:t> </a:t>
            </a:r>
            <a:r>
              <a:rPr dirty="0" sz="2000" spc="-5" b="1">
                <a:latin typeface="Arial"/>
                <a:cs typeface="Arial"/>
              </a:rPr>
              <a:t>Example</a:t>
            </a:r>
            <a:endParaRPr sz="2000">
              <a:latin typeface="Arial"/>
              <a:cs typeface="Arial"/>
            </a:endParaRPr>
          </a:p>
          <a:p>
            <a:pPr>
              <a:lnSpc>
                <a:spcPct val="100000"/>
              </a:lnSpc>
              <a:spcBef>
                <a:spcPts val="20"/>
              </a:spcBef>
            </a:pPr>
            <a:endParaRPr sz="2500">
              <a:latin typeface="Arial"/>
              <a:cs typeface="Arial"/>
            </a:endParaRPr>
          </a:p>
          <a:p>
            <a:pPr marL="626745">
              <a:lnSpc>
                <a:spcPts val="1855"/>
              </a:lnSpc>
            </a:pPr>
            <a:r>
              <a:rPr dirty="0" sz="1550" spc="10" b="1">
                <a:latin typeface="Arial"/>
                <a:cs typeface="Arial"/>
              </a:rPr>
              <a:t>Consider the following</a:t>
            </a:r>
            <a:r>
              <a:rPr dirty="0" sz="1550" spc="5" b="1">
                <a:latin typeface="Arial"/>
                <a:cs typeface="Arial"/>
              </a:rPr>
              <a:t> </a:t>
            </a:r>
            <a:r>
              <a:rPr dirty="0" sz="1550" spc="10" b="1">
                <a:latin typeface="Arial"/>
                <a:cs typeface="Arial"/>
              </a:rPr>
              <a:t>scenario:</a:t>
            </a:r>
            <a:endParaRPr sz="1550">
              <a:latin typeface="Arial"/>
              <a:cs typeface="Arial"/>
            </a:endParaRPr>
          </a:p>
          <a:p>
            <a:pPr marL="626745" marR="986790">
              <a:lnSpc>
                <a:spcPct val="99500"/>
              </a:lnSpc>
              <a:spcBef>
                <a:spcPts val="5"/>
              </a:spcBef>
            </a:pPr>
            <a:r>
              <a:rPr dirty="0" sz="1550" spc="10" b="1">
                <a:latin typeface="Arial"/>
                <a:cs typeface="Arial"/>
              </a:rPr>
              <a:t>Save current warning settings, disable warnings </a:t>
            </a:r>
            <a:r>
              <a:rPr dirty="0" sz="1550" spc="5" b="1">
                <a:latin typeface="Arial"/>
                <a:cs typeface="Arial"/>
              </a:rPr>
              <a:t>for  </a:t>
            </a:r>
            <a:r>
              <a:rPr dirty="0" sz="1550" spc="10" b="1">
                <a:latin typeface="Arial"/>
                <a:cs typeface="Arial"/>
              </a:rPr>
              <a:t>the </a:t>
            </a:r>
            <a:r>
              <a:rPr dirty="0" sz="1550" spc="10" b="1">
                <a:latin typeface="Courier New"/>
                <a:cs typeface="Courier New"/>
              </a:rPr>
              <a:t>PERFORMANCE </a:t>
            </a:r>
            <a:r>
              <a:rPr dirty="0" sz="1550" spc="10" b="1">
                <a:latin typeface="Arial"/>
                <a:cs typeface="Arial"/>
              </a:rPr>
              <a:t>category, compile a PL/SQL  package, and restore the </a:t>
            </a:r>
            <a:r>
              <a:rPr dirty="0" sz="1550" spc="5" b="1">
                <a:latin typeface="Arial"/>
                <a:cs typeface="Arial"/>
              </a:rPr>
              <a:t>original </a:t>
            </a:r>
            <a:r>
              <a:rPr dirty="0" sz="1550" spc="10" b="1">
                <a:latin typeface="Arial"/>
                <a:cs typeface="Arial"/>
              </a:rPr>
              <a:t>warning</a:t>
            </a:r>
            <a:r>
              <a:rPr dirty="0" sz="1550" spc="25" b="1">
                <a:latin typeface="Arial"/>
                <a:cs typeface="Arial"/>
              </a:rPr>
              <a:t> </a:t>
            </a:r>
            <a:r>
              <a:rPr dirty="0" sz="1550" spc="5" b="1">
                <a:latin typeface="Arial"/>
                <a:cs typeface="Arial"/>
              </a:rPr>
              <a:t>setting.</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5"/>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16</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539745"/>
            <a:ext cx="5121910" cy="2452370"/>
          </a:xfrm>
          <a:prstGeom prst="rect">
            <a:avLst/>
          </a:prstGeom>
          <a:solidFill>
            <a:srgbClr val="CCCCCC"/>
          </a:solidFill>
          <a:ln w="20574">
            <a:solidFill>
              <a:srgbClr val="000000"/>
            </a:solidFill>
          </a:ln>
        </p:spPr>
        <p:txBody>
          <a:bodyPr wrap="square" lIns="0" tIns="32384" rIns="0" bIns="0" rtlCol="0" vert="horz">
            <a:spAutoFit/>
          </a:bodyPr>
          <a:lstStyle/>
          <a:p>
            <a:pPr marL="237490" marR="579755" indent="-195580">
              <a:lnSpc>
                <a:spcPts val="1460"/>
              </a:lnSpc>
              <a:spcBef>
                <a:spcPts val="254"/>
              </a:spcBef>
            </a:pPr>
            <a:r>
              <a:rPr dirty="0" sz="1300" spc="-15" b="1">
                <a:latin typeface="Courier New"/>
                <a:cs typeface="Courier New"/>
              </a:rPr>
              <a:t>CREATE PROCEDURE compile(pkg_name VARCHAR2) </a:t>
            </a:r>
            <a:r>
              <a:rPr dirty="0" sz="1300" spc="-20" b="1">
                <a:latin typeface="Courier New"/>
                <a:cs typeface="Courier New"/>
              </a:rPr>
              <a:t>IS  </a:t>
            </a:r>
            <a:r>
              <a:rPr dirty="0" sz="1300" spc="-15" b="1">
                <a:latin typeface="Courier New"/>
                <a:cs typeface="Courier New"/>
              </a:rPr>
              <a:t>warn_value</a:t>
            </a:r>
            <a:r>
              <a:rPr dirty="0" sz="1300" spc="-25" b="1">
                <a:latin typeface="Courier New"/>
                <a:cs typeface="Courier New"/>
              </a:rPr>
              <a:t> </a:t>
            </a:r>
            <a:r>
              <a:rPr dirty="0" sz="1300" spc="-15" b="1">
                <a:latin typeface="Courier New"/>
                <a:cs typeface="Courier New"/>
              </a:rPr>
              <a:t>VARCHAR2(200);</a:t>
            </a:r>
            <a:endParaRPr sz="1300">
              <a:latin typeface="Courier New"/>
              <a:cs typeface="Courier New"/>
            </a:endParaRPr>
          </a:p>
          <a:p>
            <a:pPr marL="237490">
              <a:lnSpc>
                <a:spcPts val="1390"/>
              </a:lnSpc>
            </a:pPr>
            <a:r>
              <a:rPr dirty="0" sz="1300" spc="-20" b="1">
                <a:latin typeface="Courier New"/>
                <a:cs typeface="Courier New"/>
              </a:rPr>
              <a:t>compile_stmt VARCHAR2(200) :=</a:t>
            </a:r>
            <a:endParaRPr sz="1300">
              <a:latin typeface="Courier New"/>
              <a:cs typeface="Courier New"/>
            </a:endParaRPr>
          </a:p>
          <a:p>
            <a:pPr marL="41910" marR="678180" indent="390525">
              <a:lnSpc>
                <a:spcPts val="1460"/>
              </a:lnSpc>
              <a:spcBef>
                <a:spcPts val="85"/>
              </a:spcBef>
            </a:pPr>
            <a:r>
              <a:rPr dirty="0" sz="1300" spc="-15" b="1">
                <a:latin typeface="Courier New"/>
                <a:cs typeface="Courier New"/>
              </a:rPr>
              <a:t>'ALTER PACKAGE '|| pkg_name ||' </a:t>
            </a:r>
            <a:r>
              <a:rPr dirty="0" sz="1300" spc="-20" b="1">
                <a:latin typeface="Courier New"/>
                <a:cs typeface="Courier New"/>
              </a:rPr>
              <a:t>COMPILE';  </a:t>
            </a:r>
            <a:r>
              <a:rPr dirty="0" sz="1300" spc="-15" b="1">
                <a:latin typeface="Courier New"/>
                <a:cs typeface="Courier New"/>
              </a:rPr>
              <a:t>BEGIN</a:t>
            </a:r>
            <a:endParaRPr sz="1300">
              <a:latin typeface="Courier New"/>
              <a:cs typeface="Courier New"/>
            </a:endParaRPr>
          </a:p>
          <a:p>
            <a:pPr marL="628015" marR="579120" indent="-391160">
              <a:lnSpc>
                <a:spcPts val="1470"/>
              </a:lnSpc>
              <a:tabLst>
                <a:tab pos="1800225" algn="l"/>
              </a:tabLst>
            </a:pPr>
            <a:r>
              <a:rPr dirty="0" sz="1300" spc="-15" b="1">
                <a:latin typeface="Courier New"/>
                <a:cs typeface="Courier New"/>
              </a:rPr>
              <a:t>warn_value</a:t>
            </a:r>
            <a:r>
              <a:rPr dirty="0" sz="1300" spc="20" b="1">
                <a:latin typeface="Courier New"/>
                <a:cs typeface="Courier New"/>
              </a:rPr>
              <a:t> </a:t>
            </a:r>
            <a:r>
              <a:rPr dirty="0" sz="1300" spc="-10" b="1">
                <a:latin typeface="Courier New"/>
                <a:cs typeface="Courier New"/>
              </a:rPr>
              <a:t>:=	-- </a:t>
            </a:r>
            <a:r>
              <a:rPr dirty="0" sz="1300" spc="-15" b="1">
                <a:latin typeface="Courier New"/>
                <a:cs typeface="Courier New"/>
              </a:rPr>
              <a:t>Save current </a:t>
            </a:r>
            <a:r>
              <a:rPr dirty="0" sz="1300" spc="-20" b="1">
                <a:latin typeface="Courier New"/>
                <a:cs typeface="Courier New"/>
              </a:rPr>
              <a:t>settings  DBMS_WARNING.GET_WARNING_SETTING_STRING;</a:t>
            </a:r>
            <a:endParaRPr sz="1300">
              <a:latin typeface="Courier New"/>
              <a:cs typeface="Courier New"/>
            </a:endParaRPr>
          </a:p>
          <a:p>
            <a:pPr marL="628015" marR="286385" indent="-391160">
              <a:lnSpc>
                <a:spcPts val="1460"/>
              </a:lnSpc>
            </a:pPr>
            <a:r>
              <a:rPr dirty="0" sz="1300" spc="-20" b="1">
                <a:latin typeface="Courier New"/>
                <a:cs typeface="Courier New"/>
              </a:rPr>
              <a:t>DBMS_WARNING.ADD_WARNING_SETTING_CAT( </a:t>
            </a:r>
            <a:r>
              <a:rPr dirty="0" sz="1300" spc="-15" b="1">
                <a:latin typeface="Courier New"/>
                <a:cs typeface="Courier New"/>
              </a:rPr>
              <a:t>-- </a:t>
            </a:r>
            <a:r>
              <a:rPr dirty="0" sz="1300" spc="-20" b="1">
                <a:latin typeface="Courier New"/>
                <a:cs typeface="Courier New"/>
              </a:rPr>
              <a:t>change  'PERFORMANCE', 'DISABLE',</a:t>
            </a:r>
            <a:r>
              <a:rPr dirty="0" sz="1300" b="1">
                <a:latin typeface="Courier New"/>
                <a:cs typeface="Courier New"/>
              </a:rPr>
              <a:t> </a:t>
            </a:r>
            <a:r>
              <a:rPr dirty="0" sz="1300" spc="-20" b="1">
                <a:latin typeface="Courier New"/>
                <a:cs typeface="Courier New"/>
              </a:rPr>
              <a:t>'SESSION');</a:t>
            </a:r>
            <a:endParaRPr sz="1300">
              <a:latin typeface="Courier New"/>
              <a:cs typeface="Courier New"/>
            </a:endParaRPr>
          </a:p>
          <a:p>
            <a:pPr marL="237490">
              <a:lnSpc>
                <a:spcPts val="1390"/>
              </a:lnSpc>
            </a:pPr>
            <a:r>
              <a:rPr dirty="0" sz="1300" spc="-15" b="1">
                <a:latin typeface="Courier New"/>
                <a:cs typeface="Courier New"/>
              </a:rPr>
              <a:t>EXECUTE IMMEDIATE</a:t>
            </a:r>
            <a:r>
              <a:rPr dirty="0" sz="1300" spc="-25" b="1">
                <a:latin typeface="Courier New"/>
                <a:cs typeface="Courier New"/>
              </a:rPr>
              <a:t> </a:t>
            </a:r>
            <a:r>
              <a:rPr dirty="0" sz="1300" spc="-15" b="1">
                <a:latin typeface="Courier New"/>
                <a:cs typeface="Courier New"/>
              </a:rPr>
              <a:t>compile_stmt;</a:t>
            </a:r>
            <a:endParaRPr sz="1300">
              <a:latin typeface="Courier New"/>
              <a:cs typeface="Courier New"/>
            </a:endParaRPr>
          </a:p>
          <a:p>
            <a:pPr marL="237490">
              <a:lnSpc>
                <a:spcPts val="1465"/>
              </a:lnSpc>
            </a:pPr>
            <a:r>
              <a:rPr dirty="0" sz="1300" spc="-20" b="1">
                <a:latin typeface="Courier New"/>
                <a:cs typeface="Courier New"/>
              </a:rPr>
              <a:t>DBMS_WARNING.SET_WARNING_SETTING_STRING(--restore</a:t>
            </a:r>
            <a:endParaRPr sz="1300">
              <a:latin typeface="Courier New"/>
              <a:cs typeface="Courier New"/>
            </a:endParaRPr>
          </a:p>
          <a:p>
            <a:pPr marL="628015">
              <a:lnSpc>
                <a:spcPts val="1465"/>
              </a:lnSpc>
            </a:pPr>
            <a:r>
              <a:rPr dirty="0" sz="1300" spc="-20" b="1">
                <a:latin typeface="Courier New"/>
                <a:cs typeface="Courier New"/>
              </a:rPr>
              <a:t>warn_value, 'SESSION');</a:t>
            </a:r>
            <a:endParaRPr sz="1300">
              <a:latin typeface="Courier New"/>
              <a:cs typeface="Courier New"/>
            </a:endParaRPr>
          </a:p>
          <a:p>
            <a:pPr marL="41910">
              <a:lnSpc>
                <a:spcPts val="1510"/>
              </a:lnSpc>
            </a:pPr>
            <a:r>
              <a:rPr dirty="0" sz="1300" spc="-20" b="1">
                <a:latin typeface="Courier New"/>
                <a:cs typeface="Courier New"/>
              </a:rPr>
              <a:t>END;</a:t>
            </a:r>
            <a:endParaRPr sz="1300">
              <a:latin typeface="Courier New"/>
              <a:cs typeface="Courier New"/>
            </a:endParaRPr>
          </a:p>
        </p:txBody>
      </p:sp>
      <p:sp>
        <p:nvSpPr>
          <p:cNvPr id="5" name="object 5"/>
          <p:cNvSpPr txBox="1"/>
          <p:nvPr/>
        </p:nvSpPr>
        <p:spPr>
          <a:xfrm>
            <a:off x="743204" y="5591809"/>
            <a:ext cx="6236970" cy="349186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a:t>
            </a:r>
            <a:r>
              <a:rPr dirty="0" sz="1300" spc="15" b="1">
                <a:latin typeface="Courier New"/>
                <a:cs typeface="Courier New"/>
              </a:rPr>
              <a:t>DBMS_WARNING</a:t>
            </a:r>
            <a:r>
              <a:rPr dirty="0" sz="1300" spc="15" b="1">
                <a:latin typeface="Arial"/>
                <a:cs typeface="Arial"/>
              </a:rPr>
              <a:t>:</a:t>
            </a:r>
            <a:r>
              <a:rPr dirty="0" sz="1300" b="1">
                <a:latin typeface="Arial"/>
                <a:cs typeface="Arial"/>
              </a:rPr>
              <a:t> </a:t>
            </a:r>
            <a:r>
              <a:rPr dirty="0" sz="1300" spc="10" b="1">
                <a:latin typeface="Arial"/>
                <a:cs typeface="Arial"/>
              </a:rPr>
              <a:t>Example</a:t>
            </a:r>
            <a:endParaRPr sz="1300">
              <a:latin typeface="Arial"/>
              <a:cs typeface="Arial"/>
            </a:endParaRPr>
          </a:p>
          <a:p>
            <a:pPr marL="138430" marR="387350" indent="-635">
              <a:lnSpc>
                <a:spcPct val="106100"/>
              </a:lnSpc>
              <a:spcBef>
                <a:spcPts val="325"/>
              </a:spcBef>
            </a:pPr>
            <a:r>
              <a:rPr dirty="0" sz="1300" spc="5">
                <a:latin typeface="Times New Roman"/>
                <a:cs typeface="Times New Roman"/>
              </a:rPr>
              <a:t>In the slide, the example of the </a:t>
            </a:r>
            <a:r>
              <a:rPr dirty="0" sz="1300" spc="15">
                <a:latin typeface="Courier New"/>
                <a:cs typeface="Courier New"/>
              </a:rPr>
              <a:t>compile</a:t>
            </a:r>
            <a:r>
              <a:rPr dirty="0" sz="1300" spc="-345">
                <a:latin typeface="Courier New"/>
                <a:cs typeface="Courier New"/>
              </a:rPr>
              <a:t> </a:t>
            </a:r>
            <a:r>
              <a:rPr dirty="0" sz="1300" spc="5">
                <a:latin typeface="Times New Roman"/>
                <a:cs typeface="Times New Roman"/>
              </a:rPr>
              <a:t>procedure is designed to compile a </a:t>
            </a:r>
            <a:r>
              <a:rPr dirty="0" sz="1300" spc="10">
                <a:latin typeface="Times New Roman"/>
                <a:cs typeface="Times New Roman"/>
              </a:rPr>
              <a:t>named  PL/SQL </a:t>
            </a:r>
            <a:r>
              <a:rPr dirty="0" sz="1300" spc="5">
                <a:latin typeface="Times New Roman"/>
                <a:cs typeface="Times New Roman"/>
              </a:rPr>
              <a:t>package. </a:t>
            </a:r>
            <a:r>
              <a:rPr dirty="0" sz="1300" spc="10">
                <a:latin typeface="Times New Roman"/>
                <a:cs typeface="Times New Roman"/>
              </a:rPr>
              <a:t>The </a:t>
            </a:r>
            <a:r>
              <a:rPr dirty="0" sz="1300" spc="5">
                <a:latin typeface="Times New Roman"/>
                <a:cs typeface="Times New Roman"/>
              </a:rPr>
              <a:t>business </a:t>
            </a:r>
            <a:r>
              <a:rPr dirty="0" sz="1300">
                <a:latin typeface="Times New Roman"/>
                <a:cs typeface="Times New Roman"/>
              </a:rPr>
              <a:t>rules </a:t>
            </a:r>
            <a:r>
              <a:rPr dirty="0" sz="1300" spc="5">
                <a:latin typeface="Times New Roman"/>
                <a:cs typeface="Times New Roman"/>
              </a:rPr>
              <a:t>require the</a:t>
            </a:r>
            <a:r>
              <a:rPr dirty="0" sz="130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5">
                <a:latin typeface="Times New Roman"/>
                <a:cs typeface="Times New Roman"/>
              </a:rPr>
              <a:t>Warnings in the performance </a:t>
            </a:r>
            <a:r>
              <a:rPr dirty="0" sz="1300" spc="10">
                <a:latin typeface="Times New Roman"/>
                <a:cs typeface="Times New Roman"/>
              </a:rPr>
              <a:t>category </a:t>
            </a:r>
            <a:r>
              <a:rPr dirty="0" sz="1300" spc="5">
                <a:latin typeface="Times New Roman"/>
                <a:cs typeface="Times New Roman"/>
              </a:rPr>
              <a:t>are suppressed.</a:t>
            </a:r>
            <a:endParaRPr sz="1300">
              <a:latin typeface="Times New Roman"/>
              <a:cs typeface="Times New Roman"/>
            </a:endParaRPr>
          </a:p>
          <a:p>
            <a:pPr marL="515620" marR="37465" indent="-251460">
              <a:lnSpc>
                <a:spcPct val="101099"/>
              </a:lnSpc>
              <a:spcBef>
                <a:spcPts val="5"/>
              </a:spcBef>
              <a:buChar char="•"/>
              <a:tabLst>
                <a:tab pos="515620" algn="l"/>
                <a:tab pos="516255" algn="l"/>
              </a:tabLst>
            </a:pPr>
            <a:r>
              <a:rPr dirty="0" sz="1300" spc="10">
                <a:latin typeface="Times New Roman"/>
                <a:cs typeface="Times New Roman"/>
              </a:rPr>
              <a:t>The </a:t>
            </a:r>
            <a:r>
              <a:rPr dirty="0" sz="1300" spc="5">
                <a:latin typeface="Times New Roman"/>
                <a:cs typeface="Times New Roman"/>
              </a:rPr>
              <a:t>calling environment’s </a:t>
            </a:r>
            <a:r>
              <a:rPr dirty="0" sz="1300" spc="10">
                <a:latin typeface="Times New Roman"/>
                <a:cs typeface="Times New Roman"/>
              </a:rPr>
              <a:t>warning </a:t>
            </a:r>
            <a:r>
              <a:rPr dirty="0" sz="1300" spc="5">
                <a:latin typeface="Times New Roman"/>
                <a:cs typeface="Times New Roman"/>
              </a:rPr>
              <a:t>settings must be restored after the compilation is  performed.</a:t>
            </a:r>
            <a:endParaRPr sz="1300">
              <a:latin typeface="Times New Roman"/>
              <a:cs typeface="Times New Roman"/>
            </a:endParaRPr>
          </a:p>
          <a:p>
            <a:pPr marL="138430" marR="77470">
              <a:lnSpc>
                <a:spcPct val="101299"/>
              </a:lnSpc>
              <a:spcBef>
                <a:spcPts val="400"/>
              </a:spcBef>
            </a:pPr>
            <a:r>
              <a:rPr dirty="0" sz="1300" spc="10">
                <a:latin typeface="Times New Roman"/>
                <a:cs typeface="Times New Roman"/>
              </a:rPr>
              <a:t>The </a:t>
            </a:r>
            <a:r>
              <a:rPr dirty="0" sz="1300" spc="5">
                <a:latin typeface="Times New Roman"/>
                <a:cs typeface="Times New Roman"/>
              </a:rPr>
              <a:t>code does not </a:t>
            </a:r>
            <a:r>
              <a:rPr dirty="0" sz="1300" spc="10">
                <a:latin typeface="Times New Roman"/>
                <a:cs typeface="Times New Roman"/>
              </a:rPr>
              <a:t>know </a:t>
            </a:r>
            <a:r>
              <a:rPr dirty="0" sz="1300" spc="5">
                <a:latin typeface="Times New Roman"/>
                <a:cs typeface="Times New Roman"/>
              </a:rPr>
              <a:t>or care about what the calling environment warning settings are;  it simply uses the </a:t>
            </a:r>
            <a:r>
              <a:rPr dirty="0" sz="1300" spc="15">
                <a:latin typeface="Courier New"/>
                <a:cs typeface="Courier New"/>
              </a:rPr>
              <a:t>DBMS_WARNING.GET_WARNING_SETTING_STRING </a:t>
            </a:r>
            <a:r>
              <a:rPr dirty="0" sz="1300" spc="5">
                <a:latin typeface="Times New Roman"/>
                <a:cs typeface="Times New Roman"/>
              </a:rPr>
              <a:t>function </a:t>
            </a:r>
            <a:r>
              <a:rPr dirty="0" sz="1300">
                <a:latin typeface="Times New Roman"/>
                <a:cs typeface="Times New Roman"/>
              </a:rPr>
              <a:t>to  </a:t>
            </a:r>
            <a:r>
              <a:rPr dirty="0" sz="1300" spc="5">
                <a:latin typeface="Times New Roman"/>
                <a:cs typeface="Times New Roman"/>
              </a:rPr>
              <a:t>save the current</a:t>
            </a:r>
            <a:r>
              <a:rPr dirty="0" sz="1300">
                <a:latin typeface="Times New Roman"/>
                <a:cs typeface="Times New Roman"/>
              </a:rPr>
              <a:t> </a:t>
            </a:r>
            <a:r>
              <a:rPr dirty="0" sz="1300" spc="5">
                <a:latin typeface="Times New Roman"/>
                <a:cs typeface="Times New Roman"/>
              </a:rPr>
              <a:t>setting.</a:t>
            </a:r>
            <a:endParaRPr sz="1300">
              <a:latin typeface="Times New Roman"/>
              <a:cs typeface="Times New Roman"/>
            </a:endParaRPr>
          </a:p>
          <a:p>
            <a:pPr marL="138430" marR="5080">
              <a:lnSpc>
                <a:spcPct val="100200"/>
              </a:lnSpc>
              <a:spcBef>
                <a:spcPts val="415"/>
              </a:spcBef>
            </a:pPr>
            <a:r>
              <a:rPr dirty="0" sz="1300" spc="10">
                <a:latin typeface="Times New Roman"/>
                <a:cs typeface="Times New Roman"/>
              </a:rPr>
              <a:t>This </a:t>
            </a:r>
            <a:r>
              <a:rPr dirty="0" sz="1300" spc="5">
                <a:latin typeface="Times New Roman"/>
                <a:cs typeface="Times New Roman"/>
              </a:rPr>
              <a:t>value is used to restore the calling environment setting using the  </a:t>
            </a:r>
            <a:r>
              <a:rPr dirty="0" sz="1300" spc="15">
                <a:latin typeface="Courier New"/>
                <a:cs typeface="Courier New"/>
              </a:rPr>
              <a:t>DBMS_WARNING.SET_WARNING_SETTING_STRING</a:t>
            </a:r>
            <a:r>
              <a:rPr dirty="0" sz="1300" spc="-400">
                <a:latin typeface="Courier New"/>
                <a:cs typeface="Courier New"/>
              </a:rPr>
              <a:t> </a:t>
            </a:r>
            <a:r>
              <a:rPr dirty="0" sz="1300" spc="5">
                <a:latin typeface="Times New Roman"/>
                <a:cs typeface="Times New Roman"/>
              </a:rPr>
              <a:t>procedure in the last line of the  example code. Before compiling the package using Native </a:t>
            </a:r>
            <a:r>
              <a:rPr dirty="0" sz="1300" spc="10">
                <a:latin typeface="Times New Roman"/>
                <a:cs typeface="Times New Roman"/>
              </a:rPr>
              <a:t>Dynamic SQL, </a:t>
            </a:r>
            <a:r>
              <a:rPr dirty="0" sz="1300" spc="5">
                <a:latin typeface="Times New Roman"/>
                <a:cs typeface="Times New Roman"/>
              </a:rPr>
              <a:t>the </a:t>
            </a:r>
            <a:r>
              <a:rPr dirty="0" sz="1300" spc="15">
                <a:latin typeface="Courier New"/>
                <a:cs typeface="Courier New"/>
              </a:rPr>
              <a:t>compile  </a:t>
            </a:r>
            <a:r>
              <a:rPr dirty="0" sz="1300" spc="5">
                <a:latin typeface="Times New Roman"/>
                <a:cs typeface="Times New Roman"/>
              </a:rPr>
              <a:t>procedure alters the current session warning level </a:t>
            </a:r>
            <a:r>
              <a:rPr dirty="0" sz="1300" spc="10">
                <a:latin typeface="Times New Roman"/>
                <a:cs typeface="Times New Roman"/>
              </a:rPr>
              <a:t>by </a:t>
            </a:r>
            <a:r>
              <a:rPr dirty="0" sz="1300" spc="5">
                <a:latin typeface="Times New Roman"/>
                <a:cs typeface="Times New Roman"/>
              </a:rPr>
              <a:t>disabling warnings for the  </a:t>
            </a:r>
            <a:r>
              <a:rPr dirty="0" sz="1300" spc="15">
                <a:latin typeface="Courier New"/>
                <a:cs typeface="Courier New"/>
              </a:rPr>
              <a:t>PERFORMANCE</a:t>
            </a:r>
            <a:r>
              <a:rPr dirty="0" sz="1300" spc="-459">
                <a:latin typeface="Courier New"/>
                <a:cs typeface="Courier New"/>
              </a:rPr>
              <a:t> </a:t>
            </a:r>
            <a:r>
              <a:rPr dirty="0" sz="1300" spc="5">
                <a:latin typeface="Times New Roman"/>
                <a:cs typeface="Times New Roman"/>
              </a:rPr>
              <a:t>category.</a:t>
            </a:r>
            <a:endParaRPr sz="1300">
              <a:latin typeface="Times New Roman"/>
              <a:cs typeface="Times New Roman"/>
            </a:endParaRPr>
          </a:p>
          <a:p>
            <a:pPr marL="138430">
              <a:lnSpc>
                <a:spcPts val="1530"/>
              </a:lnSpc>
              <a:spcBef>
                <a:spcPts val="500"/>
              </a:spcBef>
            </a:pPr>
            <a:r>
              <a:rPr dirty="0" sz="1300" spc="5">
                <a:latin typeface="Times New Roman"/>
                <a:cs typeface="Times New Roman"/>
              </a:rPr>
              <a:t>For example, the compiler will suppress </a:t>
            </a:r>
            <a:r>
              <a:rPr dirty="0" sz="1300" spc="10">
                <a:latin typeface="Times New Roman"/>
                <a:cs typeface="Times New Roman"/>
              </a:rPr>
              <a:t>warnings </a:t>
            </a:r>
            <a:r>
              <a:rPr dirty="0" sz="1300" spc="5">
                <a:latin typeface="Times New Roman"/>
                <a:cs typeface="Times New Roman"/>
              </a:rPr>
              <a:t>about PL/SQL </a:t>
            </a:r>
            <a:r>
              <a:rPr dirty="0" sz="1300" spc="10">
                <a:latin typeface="Times New Roman"/>
                <a:cs typeface="Times New Roman"/>
              </a:rPr>
              <a:t>parameters </a:t>
            </a:r>
            <a:r>
              <a:rPr dirty="0" sz="1300" spc="5">
                <a:latin typeface="Times New Roman"/>
                <a:cs typeface="Times New Roman"/>
              </a:rPr>
              <a:t>passed</a:t>
            </a:r>
            <a:r>
              <a:rPr dirty="0" sz="1300" spc="85">
                <a:latin typeface="Times New Roman"/>
                <a:cs typeface="Times New Roman"/>
              </a:rPr>
              <a:t> </a:t>
            </a:r>
            <a:r>
              <a:rPr dirty="0" sz="1300" spc="5">
                <a:latin typeface="Times New Roman"/>
                <a:cs typeface="Times New Roman"/>
              </a:rPr>
              <a:t>using</a:t>
            </a:r>
            <a:endParaRPr sz="1300">
              <a:latin typeface="Times New Roman"/>
              <a:cs typeface="Times New Roman"/>
            </a:endParaRPr>
          </a:p>
          <a:p>
            <a:pPr marL="138430">
              <a:lnSpc>
                <a:spcPts val="1530"/>
              </a:lnSpc>
            </a:pPr>
            <a:r>
              <a:rPr dirty="0" sz="1300" spc="15">
                <a:latin typeface="Courier New"/>
                <a:cs typeface="Courier New"/>
              </a:rPr>
              <a:t>OUT</a:t>
            </a:r>
            <a:r>
              <a:rPr dirty="0" sz="1300" spc="-455">
                <a:latin typeface="Courier New"/>
                <a:cs typeface="Courier New"/>
              </a:rPr>
              <a:t> </a:t>
            </a:r>
            <a:r>
              <a:rPr dirty="0" sz="1300" spc="5">
                <a:latin typeface="Times New Roman"/>
                <a:cs typeface="Times New Roman"/>
              </a:rPr>
              <a:t>or</a:t>
            </a:r>
            <a:r>
              <a:rPr dirty="0" sz="1300" spc="10">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15">
                <a:latin typeface="Courier New"/>
                <a:cs typeface="Courier New"/>
              </a:rPr>
              <a:t>OUT</a:t>
            </a:r>
            <a:r>
              <a:rPr dirty="0" sz="1300" spc="-440">
                <a:latin typeface="Courier New"/>
                <a:cs typeface="Courier New"/>
              </a:rPr>
              <a:t> </a:t>
            </a:r>
            <a:r>
              <a:rPr dirty="0" sz="1300" spc="10">
                <a:latin typeface="Times New Roman"/>
                <a:cs typeface="Times New Roman"/>
              </a:rPr>
              <a:t>modes </a:t>
            </a:r>
            <a:r>
              <a:rPr dirty="0" sz="1300" spc="5">
                <a:latin typeface="Times New Roman"/>
                <a:cs typeface="Times New Roman"/>
              </a:rPr>
              <a:t>that</a:t>
            </a:r>
            <a:r>
              <a:rPr dirty="0" sz="1300" spc="10">
                <a:latin typeface="Times New Roman"/>
                <a:cs typeface="Times New Roman"/>
              </a:rPr>
              <a:t> do </a:t>
            </a:r>
            <a:r>
              <a:rPr dirty="0" sz="1300" spc="5">
                <a:latin typeface="Times New Roman"/>
                <a:cs typeface="Times New Roman"/>
              </a:rPr>
              <a:t>not specify</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NOCOPY</a:t>
            </a:r>
            <a:r>
              <a:rPr dirty="0" sz="1300" spc="-440">
                <a:latin typeface="Courier New"/>
                <a:cs typeface="Courier New"/>
              </a:rPr>
              <a:t> </a:t>
            </a:r>
            <a:r>
              <a:rPr dirty="0" sz="1300" spc="5">
                <a:latin typeface="Times New Roman"/>
                <a:cs typeface="Times New Roman"/>
              </a:rPr>
              <a:t>hint</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gain</a:t>
            </a:r>
            <a:r>
              <a:rPr dirty="0" sz="1300" spc="10">
                <a:latin typeface="Times New Roman"/>
                <a:cs typeface="Times New Roman"/>
              </a:rPr>
              <a:t> </a:t>
            </a:r>
            <a:r>
              <a:rPr dirty="0" sz="1300" spc="5">
                <a:latin typeface="Times New Roman"/>
                <a:cs typeface="Times New Roman"/>
              </a:rPr>
              <a:t>better performance.</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Arial"/>
                <a:cs typeface="Arial"/>
              </a:rPr>
              <a:t>Using </a:t>
            </a:r>
            <a:r>
              <a:rPr dirty="0" sz="2000" spc="-5" b="1">
                <a:latin typeface="Courier New"/>
                <a:cs typeface="Courier New"/>
              </a:rPr>
              <a:t>DBMS_WARNING</a:t>
            </a:r>
            <a:r>
              <a:rPr dirty="0" sz="2000" spc="-5" b="1">
                <a:latin typeface="Arial"/>
                <a:cs typeface="Arial"/>
              </a:rPr>
              <a:t>:</a:t>
            </a:r>
            <a:r>
              <a:rPr dirty="0" sz="2000" spc="-10" b="1">
                <a:latin typeface="Arial"/>
                <a:cs typeface="Arial"/>
              </a:rPr>
              <a:t> </a:t>
            </a:r>
            <a:r>
              <a:rPr dirty="0" sz="2000" spc="-5" b="1">
                <a:latin typeface="Arial"/>
                <a:cs typeface="Arial"/>
              </a:rPr>
              <a:t>Example</a:t>
            </a:r>
            <a:endParaRPr sz="2000">
              <a:latin typeface="Arial"/>
              <a:cs typeface="Arial"/>
            </a:endParaRPr>
          </a:p>
          <a:p>
            <a:pPr>
              <a:lnSpc>
                <a:spcPct val="100000"/>
              </a:lnSpc>
            </a:pPr>
            <a:endParaRPr sz="2300">
              <a:latin typeface="Arial"/>
              <a:cs typeface="Arial"/>
            </a:endParaRPr>
          </a:p>
          <a:p>
            <a:pPr>
              <a:lnSpc>
                <a:spcPct val="100000"/>
              </a:lnSpc>
              <a:spcBef>
                <a:spcPts val="35"/>
              </a:spcBef>
            </a:pPr>
            <a:endParaRPr sz="1800">
              <a:latin typeface="Arial"/>
              <a:cs typeface="Arial"/>
            </a:endParaRPr>
          </a:p>
          <a:p>
            <a:pPr marL="626745" marR="1331595">
              <a:lnSpc>
                <a:spcPct val="106200"/>
              </a:lnSpc>
            </a:pPr>
            <a:r>
              <a:rPr dirty="0" sz="1550" spc="10" b="1">
                <a:latin typeface="Arial"/>
                <a:cs typeface="Arial"/>
              </a:rPr>
              <a:t>To </a:t>
            </a:r>
            <a:r>
              <a:rPr dirty="0" sz="1550" spc="5" b="1">
                <a:latin typeface="Arial"/>
                <a:cs typeface="Arial"/>
              </a:rPr>
              <a:t>test </a:t>
            </a:r>
            <a:r>
              <a:rPr dirty="0" sz="1550" spc="10" b="1">
                <a:latin typeface="Arial"/>
                <a:cs typeface="Arial"/>
              </a:rPr>
              <a:t>the </a:t>
            </a:r>
            <a:r>
              <a:rPr dirty="0" sz="1550" spc="10" b="1">
                <a:latin typeface="Courier New"/>
                <a:cs typeface="Courier New"/>
              </a:rPr>
              <a:t>compile</a:t>
            </a:r>
            <a:r>
              <a:rPr dirty="0" sz="1550" spc="-490" b="1">
                <a:latin typeface="Courier New"/>
                <a:cs typeface="Courier New"/>
              </a:rPr>
              <a:t> </a:t>
            </a:r>
            <a:r>
              <a:rPr dirty="0" sz="1550" spc="10" b="1">
                <a:latin typeface="Arial"/>
                <a:cs typeface="Arial"/>
              </a:rPr>
              <a:t>procedure, you can use the  following script sequence </a:t>
            </a:r>
            <a:r>
              <a:rPr dirty="0" sz="1550" spc="5" b="1">
                <a:latin typeface="Arial"/>
                <a:cs typeface="Arial"/>
              </a:rPr>
              <a:t>in </a:t>
            </a:r>
            <a:r>
              <a:rPr dirty="0" sz="1550" spc="10" b="1" i="1">
                <a:latin typeface="Times New Roman"/>
                <a:cs typeface="Times New Roman"/>
              </a:rPr>
              <a:t>i</a:t>
            </a:r>
            <a:r>
              <a:rPr dirty="0" sz="1550" spc="10" b="1">
                <a:latin typeface="Arial"/>
                <a:cs typeface="Arial"/>
              </a:rPr>
              <a:t>SQL*Plus: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20">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17</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321814"/>
            <a:ext cx="5104765" cy="2670175"/>
          </a:xfrm>
          <a:prstGeom prst="rect">
            <a:avLst/>
          </a:prstGeom>
          <a:solidFill>
            <a:srgbClr val="CCCCCC"/>
          </a:solidFill>
          <a:ln w="20574">
            <a:solidFill>
              <a:srgbClr val="000000"/>
            </a:solidFill>
          </a:ln>
        </p:spPr>
        <p:txBody>
          <a:bodyPr wrap="square" lIns="0" tIns="15240" rIns="0" bIns="0" rtlCol="0" vert="horz">
            <a:spAutoFit/>
          </a:bodyPr>
          <a:lstStyle/>
          <a:p>
            <a:pPr marL="42545">
              <a:lnSpc>
                <a:spcPts val="1510"/>
              </a:lnSpc>
              <a:spcBef>
                <a:spcPts val="120"/>
              </a:spcBef>
            </a:pPr>
            <a:r>
              <a:rPr dirty="0" sz="1300" spc="-20" b="1">
                <a:latin typeface="Courier New"/>
                <a:cs typeface="Courier New"/>
              </a:rPr>
              <a:t>DECLARE</a:t>
            </a:r>
            <a:endParaRPr sz="1300">
              <a:latin typeface="Courier New"/>
              <a:cs typeface="Courier New"/>
            </a:endParaRPr>
          </a:p>
          <a:p>
            <a:pPr marL="237490" marR="1929764">
              <a:lnSpc>
                <a:spcPts val="1460"/>
              </a:lnSpc>
              <a:spcBef>
                <a:spcPts val="85"/>
              </a:spcBef>
            </a:pPr>
            <a:r>
              <a:rPr dirty="0" sz="1300" spc="-15" b="1">
                <a:latin typeface="Courier New"/>
                <a:cs typeface="Courier New"/>
              </a:rPr>
              <a:t>PROCEDURE print(s VARCHAR2)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237490" marR="2320290" indent="195580">
              <a:lnSpc>
                <a:spcPts val="1460"/>
              </a:lnSpc>
              <a:spcBef>
                <a:spcPts val="15"/>
              </a:spcBef>
            </a:pPr>
            <a:r>
              <a:rPr dirty="0" sz="1300" spc="-20" b="1">
                <a:latin typeface="Courier New"/>
                <a:cs typeface="Courier New"/>
              </a:rPr>
              <a:t>DBMS_OUTPUT.PUT_LINE(s);  </a:t>
            </a:r>
            <a:r>
              <a:rPr dirty="0" sz="1300" spc="-15" b="1">
                <a:latin typeface="Courier New"/>
                <a:cs typeface="Courier New"/>
              </a:rPr>
              <a:t>END;</a:t>
            </a:r>
            <a:endParaRPr sz="1300">
              <a:latin typeface="Courier New"/>
              <a:cs typeface="Courier New"/>
            </a:endParaRPr>
          </a:p>
          <a:p>
            <a:pPr marL="42545">
              <a:lnSpc>
                <a:spcPts val="1390"/>
              </a:lnSpc>
            </a:pPr>
            <a:r>
              <a:rPr dirty="0" sz="1300" spc="-15" b="1">
                <a:latin typeface="Courier New"/>
                <a:cs typeface="Courier New"/>
              </a:rPr>
              <a:t>BEGIN</a:t>
            </a:r>
            <a:endParaRPr sz="1300">
              <a:latin typeface="Courier New"/>
              <a:cs typeface="Courier New"/>
            </a:endParaRPr>
          </a:p>
          <a:p>
            <a:pPr marL="920750" marR="172085" indent="-683895">
              <a:lnSpc>
                <a:spcPts val="1470"/>
              </a:lnSpc>
              <a:spcBef>
                <a:spcPts val="75"/>
              </a:spcBef>
            </a:pPr>
            <a:r>
              <a:rPr dirty="0" sz="1300" spc="-20" b="1">
                <a:latin typeface="Courier New"/>
                <a:cs typeface="Courier New"/>
              </a:rPr>
              <a:t>print('Warning </a:t>
            </a:r>
            <a:r>
              <a:rPr dirty="0" sz="1300" spc="-15" b="1">
                <a:latin typeface="Courier New"/>
                <a:cs typeface="Courier New"/>
              </a:rPr>
              <a:t>settings before: </a:t>
            </a:r>
            <a:r>
              <a:rPr dirty="0" sz="1300" spc="-20" b="1">
                <a:latin typeface="Courier New"/>
                <a:cs typeface="Courier New"/>
              </a:rPr>
              <a:t>'||  DBMS_WARNING.GET_WARNING_SETTING_STRING);</a:t>
            </a:r>
            <a:endParaRPr sz="1300">
              <a:latin typeface="Courier New"/>
              <a:cs typeface="Courier New"/>
            </a:endParaRPr>
          </a:p>
          <a:p>
            <a:pPr marL="237490" marR="1539240">
              <a:lnSpc>
                <a:spcPts val="1460"/>
              </a:lnSpc>
            </a:pPr>
            <a:r>
              <a:rPr dirty="0" sz="1300" spc="-20" b="1">
                <a:latin typeface="Courier New"/>
                <a:cs typeface="Courier New"/>
              </a:rPr>
              <a:t>compile('my_package');  print('Warning </a:t>
            </a:r>
            <a:r>
              <a:rPr dirty="0" sz="1300" spc="-15" b="1">
                <a:latin typeface="Courier New"/>
                <a:cs typeface="Courier New"/>
              </a:rPr>
              <a:t>settings after:</a:t>
            </a:r>
            <a:r>
              <a:rPr dirty="0" sz="1300" spc="-45" b="1">
                <a:latin typeface="Courier New"/>
                <a:cs typeface="Courier New"/>
              </a:rPr>
              <a:t> </a:t>
            </a:r>
            <a:r>
              <a:rPr dirty="0" sz="1300" spc="-20" b="1">
                <a:latin typeface="Courier New"/>
                <a:cs typeface="Courier New"/>
              </a:rPr>
              <a:t>'||</a:t>
            </a:r>
            <a:endParaRPr sz="1300">
              <a:latin typeface="Courier New"/>
              <a:cs typeface="Courier New"/>
            </a:endParaRPr>
          </a:p>
          <a:p>
            <a:pPr marL="920750">
              <a:lnSpc>
                <a:spcPts val="1395"/>
              </a:lnSpc>
            </a:pPr>
            <a:r>
              <a:rPr dirty="0" sz="1300" spc="-20" b="1">
                <a:latin typeface="Courier New"/>
                <a:cs typeface="Courier New"/>
              </a:rPr>
              <a:t>DBMS_WARNING.GET_WARNING_SETTING_STRING);</a:t>
            </a:r>
            <a:endParaRPr sz="1300">
              <a:latin typeface="Courier New"/>
              <a:cs typeface="Courier New"/>
            </a:endParaRPr>
          </a:p>
          <a:p>
            <a:pPr marL="42545">
              <a:lnSpc>
                <a:spcPts val="1465"/>
              </a:lnSpc>
            </a:pPr>
            <a:r>
              <a:rPr dirty="0" sz="1300" spc="-20" b="1">
                <a:latin typeface="Courier New"/>
                <a:cs typeface="Courier New"/>
              </a:rPr>
              <a:t>END;</a:t>
            </a:r>
            <a:endParaRPr sz="1300">
              <a:latin typeface="Courier New"/>
              <a:cs typeface="Courier New"/>
            </a:endParaRPr>
          </a:p>
          <a:p>
            <a:pPr marL="42545">
              <a:lnSpc>
                <a:spcPts val="1465"/>
              </a:lnSpc>
            </a:pPr>
            <a:r>
              <a:rPr dirty="0" sz="1300" spc="-10" b="1">
                <a:latin typeface="Courier New"/>
                <a:cs typeface="Courier New"/>
              </a:rPr>
              <a:t>/</a:t>
            </a:r>
            <a:endParaRPr sz="1300">
              <a:latin typeface="Courier New"/>
              <a:cs typeface="Courier New"/>
            </a:endParaRPr>
          </a:p>
          <a:p>
            <a:pPr marL="42545">
              <a:lnSpc>
                <a:spcPts val="1515"/>
              </a:lnSpc>
            </a:pPr>
            <a:r>
              <a:rPr dirty="0" sz="1300" spc="-15" b="1">
                <a:latin typeface="Courier New"/>
                <a:cs typeface="Courier New"/>
              </a:rPr>
              <a:t>SHOW ERRORS PACKAGE</a:t>
            </a:r>
            <a:r>
              <a:rPr dirty="0" sz="1300" spc="-40" b="1">
                <a:latin typeface="Courier New"/>
                <a:cs typeface="Courier New"/>
              </a:rPr>
              <a:t> </a:t>
            </a:r>
            <a:r>
              <a:rPr dirty="0" sz="1300" spc="-20" b="1">
                <a:latin typeface="Courier New"/>
                <a:cs typeface="Courier New"/>
              </a:rPr>
              <a:t>MY_PACKAGE</a:t>
            </a:r>
            <a:endParaRPr sz="1300">
              <a:latin typeface="Courier New"/>
              <a:cs typeface="Courier New"/>
            </a:endParaRPr>
          </a:p>
        </p:txBody>
      </p:sp>
      <p:sp>
        <p:nvSpPr>
          <p:cNvPr id="5" name="object 5"/>
          <p:cNvSpPr txBox="1"/>
          <p:nvPr/>
        </p:nvSpPr>
        <p:spPr>
          <a:xfrm>
            <a:off x="743204" y="5581919"/>
            <a:ext cx="6270625" cy="2848610"/>
          </a:xfrm>
          <a:prstGeom prst="rect">
            <a:avLst/>
          </a:prstGeom>
        </p:spPr>
        <p:txBody>
          <a:bodyPr wrap="square" lIns="0" tIns="74930" rIns="0" bIns="0" rtlCol="0" vert="horz">
            <a:spAutoFit/>
          </a:bodyPr>
          <a:lstStyle/>
          <a:p>
            <a:pPr marL="12700">
              <a:lnSpc>
                <a:spcPct val="100000"/>
              </a:lnSpc>
              <a:spcBef>
                <a:spcPts val="590"/>
              </a:spcBef>
            </a:pPr>
            <a:r>
              <a:rPr dirty="0" sz="1300" spc="10" b="1">
                <a:latin typeface="Arial"/>
                <a:cs typeface="Arial"/>
              </a:rPr>
              <a:t>Using </a:t>
            </a:r>
            <a:r>
              <a:rPr dirty="0" sz="1300" spc="15" b="1">
                <a:latin typeface="Courier New"/>
                <a:cs typeface="Courier New"/>
              </a:rPr>
              <a:t>DBMS_WARNING</a:t>
            </a:r>
            <a:r>
              <a:rPr dirty="0" sz="1300" spc="15" b="1">
                <a:latin typeface="Arial"/>
                <a:cs typeface="Arial"/>
              </a:rPr>
              <a:t>: </a:t>
            </a:r>
            <a:r>
              <a:rPr dirty="0" sz="1300" spc="10" b="1">
                <a:latin typeface="Arial"/>
                <a:cs typeface="Arial"/>
              </a:rPr>
              <a:t>Example</a:t>
            </a:r>
            <a:r>
              <a:rPr dirty="0" sz="1300" spc="-10" b="1">
                <a:latin typeface="Arial"/>
                <a:cs typeface="Arial"/>
              </a:rPr>
              <a:t> </a:t>
            </a:r>
            <a:r>
              <a:rPr dirty="0" sz="1300" spc="5" b="1">
                <a:latin typeface="Arial"/>
                <a:cs typeface="Arial"/>
              </a:rPr>
              <a:t>(continued)</a:t>
            </a:r>
            <a:endParaRPr sz="1300">
              <a:latin typeface="Arial"/>
              <a:cs typeface="Arial"/>
            </a:endParaRPr>
          </a:p>
          <a:p>
            <a:pPr marL="137795" marR="88900">
              <a:lnSpc>
                <a:spcPct val="101400"/>
              </a:lnSpc>
              <a:spcBef>
                <a:spcPts val="480"/>
              </a:spcBef>
            </a:pPr>
            <a:r>
              <a:rPr dirty="0" sz="1300" spc="10">
                <a:latin typeface="Times New Roman"/>
                <a:cs typeface="Times New Roman"/>
              </a:rPr>
              <a:t>The </a:t>
            </a:r>
            <a:r>
              <a:rPr dirty="0" sz="1300" spc="5">
                <a:latin typeface="Times New Roman"/>
                <a:cs typeface="Times New Roman"/>
              </a:rPr>
              <a:t>slide </a:t>
            </a:r>
            <a:r>
              <a:rPr dirty="0" sz="1300" spc="10">
                <a:latin typeface="Times New Roman"/>
                <a:cs typeface="Times New Roman"/>
              </a:rPr>
              <a:t>shows </a:t>
            </a:r>
            <a:r>
              <a:rPr dirty="0" sz="1300" spc="5">
                <a:latin typeface="Times New Roman"/>
                <a:cs typeface="Times New Roman"/>
              </a:rPr>
              <a:t>an </a:t>
            </a:r>
            <a:r>
              <a:rPr dirty="0" sz="1300" spc="10">
                <a:latin typeface="Times New Roman"/>
                <a:cs typeface="Times New Roman"/>
              </a:rPr>
              <a:t>anonymous </a:t>
            </a:r>
            <a:r>
              <a:rPr dirty="0" sz="1300" spc="5">
                <a:latin typeface="Times New Roman"/>
                <a:cs typeface="Times New Roman"/>
              </a:rPr>
              <a:t>block that is used to display the current warning settings  for the session before </a:t>
            </a:r>
            <a:r>
              <a:rPr dirty="0" sz="1300" spc="10">
                <a:latin typeface="Times New Roman"/>
                <a:cs typeface="Times New Roman"/>
              </a:rPr>
              <a:t>compilation </a:t>
            </a:r>
            <a:r>
              <a:rPr dirty="0" sz="1300" spc="5">
                <a:latin typeface="Times New Roman"/>
                <a:cs typeface="Times New Roman"/>
              </a:rPr>
              <a:t>takes place, executes the compile procedure, and prints  the current warning settings for the session again. </a:t>
            </a:r>
            <a:r>
              <a:rPr dirty="0" sz="1300" spc="10">
                <a:latin typeface="Times New Roman"/>
                <a:cs typeface="Times New Roman"/>
              </a:rPr>
              <a:t>The </a:t>
            </a:r>
            <a:r>
              <a:rPr dirty="0" sz="1300" spc="5">
                <a:latin typeface="Times New Roman"/>
                <a:cs typeface="Times New Roman"/>
              </a:rPr>
              <a:t>before and after values for the  warning settings should be</a:t>
            </a:r>
            <a:r>
              <a:rPr dirty="0" sz="1300" spc="-15">
                <a:latin typeface="Times New Roman"/>
                <a:cs typeface="Times New Roman"/>
              </a:rPr>
              <a:t> </a:t>
            </a:r>
            <a:r>
              <a:rPr dirty="0" sz="1300" spc="5">
                <a:latin typeface="Times New Roman"/>
                <a:cs typeface="Times New Roman"/>
              </a:rPr>
              <a:t>identical.</a:t>
            </a:r>
            <a:endParaRPr sz="1300">
              <a:latin typeface="Times New Roman"/>
              <a:cs typeface="Times New Roman"/>
            </a:endParaRPr>
          </a:p>
          <a:p>
            <a:pPr marL="137795" marR="270510">
              <a:lnSpc>
                <a:spcPct val="103800"/>
              </a:lnSpc>
              <a:spcBef>
                <a:spcPts val="280"/>
              </a:spcBef>
            </a:pPr>
            <a:r>
              <a:rPr dirty="0" sz="1300" spc="10">
                <a:latin typeface="Times New Roman"/>
                <a:cs typeface="Times New Roman"/>
              </a:rPr>
              <a:t>The </a:t>
            </a:r>
            <a:r>
              <a:rPr dirty="0" sz="1300" spc="5">
                <a:latin typeface="Times New Roman"/>
                <a:cs typeface="Times New Roman"/>
              </a:rPr>
              <a:t>last line</a:t>
            </a:r>
            <a:r>
              <a:rPr dirty="0" sz="1300" spc="15">
                <a:latin typeface="Times New Roman"/>
                <a:cs typeface="Times New Roman"/>
              </a:rPr>
              <a:t> </a:t>
            </a:r>
            <a:r>
              <a:rPr dirty="0" sz="1300" spc="5">
                <a:latin typeface="Times New Roman"/>
                <a:cs typeface="Times New Roman"/>
              </a:rPr>
              <a:t>containing</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SHOW</a:t>
            </a:r>
            <a:r>
              <a:rPr dirty="0" sz="1300" spc="-440">
                <a:latin typeface="Courier New"/>
                <a:cs typeface="Courier New"/>
              </a:rPr>
              <a:t> </a:t>
            </a:r>
            <a:r>
              <a:rPr dirty="0" sz="1300" spc="15">
                <a:latin typeface="Courier New"/>
                <a:cs typeface="Courier New"/>
              </a:rPr>
              <a:t>ERRORS</a:t>
            </a:r>
            <a:r>
              <a:rPr dirty="0" sz="1300" spc="-445">
                <a:latin typeface="Courier New"/>
                <a:cs typeface="Courier New"/>
              </a:rPr>
              <a:t> </a:t>
            </a:r>
            <a:r>
              <a:rPr dirty="0" sz="1300" spc="15">
                <a:latin typeface="Courier New"/>
                <a:cs typeface="Courier New"/>
              </a:rPr>
              <a:t>PACKAGE</a:t>
            </a:r>
            <a:r>
              <a:rPr dirty="0" sz="1300" spc="-445">
                <a:latin typeface="Courier New"/>
                <a:cs typeface="Courier New"/>
              </a:rPr>
              <a:t> </a:t>
            </a:r>
            <a:r>
              <a:rPr dirty="0" sz="1300" spc="15">
                <a:latin typeface="Courier New"/>
                <a:cs typeface="Courier New"/>
              </a:rPr>
              <a:t>MY_PACKAGE</a:t>
            </a:r>
            <a:r>
              <a:rPr dirty="0" sz="1300" spc="-440">
                <a:latin typeface="Courier New"/>
                <a:cs typeface="Courier New"/>
              </a:rPr>
              <a:t> </a:t>
            </a:r>
            <a:r>
              <a:rPr dirty="0" sz="1300" spc="5">
                <a:latin typeface="Times New Roman"/>
                <a:cs typeface="Times New Roman"/>
              </a:rPr>
              <a:t>is used to</a:t>
            </a:r>
            <a:r>
              <a:rPr dirty="0" sz="1300" spc="10">
                <a:latin typeface="Times New Roman"/>
                <a:cs typeface="Times New Roman"/>
              </a:rPr>
              <a:t> </a:t>
            </a:r>
            <a:r>
              <a:rPr dirty="0" sz="1300" spc="5">
                <a:latin typeface="Times New Roman"/>
                <a:cs typeface="Times New Roman"/>
              </a:rPr>
              <a:t>verify  whether the warning messages in the performance </a:t>
            </a:r>
            <a:r>
              <a:rPr dirty="0" sz="1300" spc="10">
                <a:latin typeface="Times New Roman"/>
                <a:cs typeface="Times New Roman"/>
              </a:rPr>
              <a:t>category </a:t>
            </a:r>
            <a:r>
              <a:rPr dirty="0" sz="1300" spc="5">
                <a:latin typeface="Times New Roman"/>
                <a:cs typeface="Times New Roman"/>
              </a:rPr>
              <a:t>are suppressed (that is, </a:t>
            </a:r>
            <a:r>
              <a:rPr dirty="0" sz="1300" spc="10">
                <a:latin typeface="Times New Roman"/>
                <a:cs typeface="Times New Roman"/>
              </a:rPr>
              <a:t>no  </a:t>
            </a:r>
            <a:r>
              <a:rPr dirty="0" sz="1300" spc="5">
                <a:latin typeface="Times New Roman"/>
                <a:cs typeface="Times New Roman"/>
              </a:rPr>
              <a:t>performance-related warning messages are</a:t>
            </a:r>
            <a:r>
              <a:rPr dirty="0" sz="1300" spc="10">
                <a:latin typeface="Times New Roman"/>
                <a:cs typeface="Times New Roman"/>
              </a:rPr>
              <a:t> </a:t>
            </a:r>
            <a:r>
              <a:rPr dirty="0" sz="1300" spc="5">
                <a:latin typeface="Times New Roman"/>
                <a:cs typeface="Times New Roman"/>
              </a:rPr>
              <a:t>displayed).</a:t>
            </a:r>
            <a:endParaRPr sz="1300">
              <a:latin typeface="Times New Roman"/>
              <a:cs typeface="Times New Roman"/>
            </a:endParaRPr>
          </a:p>
          <a:p>
            <a:pPr marL="138430" marR="5080" indent="-635">
              <a:lnSpc>
                <a:spcPct val="101299"/>
              </a:lnSpc>
              <a:spcBef>
                <a:spcPts val="325"/>
              </a:spcBef>
            </a:pPr>
            <a:r>
              <a:rPr dirty="0" sz="1300" spc="10">
                <a:latin typeface="Times New Roman"/>
                <a:cs typeface="Times New Roman"/>
              </a:rPr>
              <a:t>To </a:t>
            </a:r>
            <a:r>
              <a:rPr dirty="0" sz="1300" spc="5">
                <a:latin typeface="Times New Roman"/>
                <a:cs typeface="Times New Roman"/>
              </a:rPr>
              <a:t>adequately test the </a:t>
            </a:r>
            <a:r>
              <a:rPr dirty="0" sz="1300" spc="15">
                <a:latin typeface="Courier New"/>
                <a:cs typeface="Courier New"/>
              </a:rPr>
              <a:t>compile </a:t>
            </a:r>
            <a:r>
              <a:rPr dirty="0" sz="1300" spc="5">
                <a:latin typeface="Times New Roman"/>
                <a:cs typeface="Times New Roman"/>
              </a:rPr>
              <a:t>procedure behavior, the </a:t>
            </a:r>
            <a:r>
              <a:rPr dirty="0" sz="1300" spc="15">
                <a:latin typeface="Courier New"/>
                <a:cs typeface="Courier New"/>
              </a:rPr>
              <a:t>MY_PACKAGE </a:t>
            </a:r>
            <a:r>
              <a:rPr dirty="0" sz="1300" spc="5">
                <a:latin typeface="Times New Roman"/>
                <a:cs typeface="Times New Roman"/>
              </a:rPr>
              <a:t>package should  contain a </a:t>
            </a:r>
            <a:r>
              <a:rPr dirty="0" sz="1300" spc="10">
                <a:latin typeface="Times New Roman"/>
                <a:cs typeface="Times New Roman"/>
              </a:rPr>
              <a:t>subprogram </a:t>
            </a:r>
            <a:r>
              <a:rPr dirty="0" sz="1300" spc="5">
                <a:latin typeface="Times New Roman"/>
                <a:cs typeface="Times New Roman"/>
              </a:rPr>
              <a:t>with a collection </a:t>
            </a:r>
            <a:r>
              <a:rPr dirty="0" sz="1300" spc="10">
                <a:latin typeface="Times New Roman"/>
                <a:cs typeface="Times New Roman"/>
              </a:rPr>
              <a:t>(PL/SQL </a:t>
            </a:r>
            <a:r>
              <a:rPr dirty="0" sz="1300" spc="5">
                <a:latin typeface="Times New Roman"/>
                <a:cs typeface="Times New Roman"/>
              </a:rPr>
              <a:t>table) specified </a:t>
            </a:r>
            <a:r>
              <a:rPr dirty="0" sz="1300" spc="10">
                <a:latin typeface="Times New Roman"/>
                <a:cs typeface="Times New Roman"/>
              </a:rPr>
              <a:t>as </a:t>
            </a:r>
            <a:r>
              <a:rPr dirty="0" sz="1300" spc="5">
                <a:latin typeface="Times New Roman"/>
                <a:cs typeface="Times New Roman"/>
              </a:rPr>
              <a:t>an </a:t>
            </a:r>
            <a:r>
              <a:rPr dirty="0" sz="1300" spc="10">
                <a:latin typeface="Courier New"/>
                <a:cs typeface="Courier New"/>
              </a:rPr>
              <a:t>OUT </a:t>
            </a:r>
            <a:r>
              <a:rPr dirty="0" sz="1300" spc="10">
                <a:latin typeface="Times New Roman"/>
                <a:cs typeface="Times New Roman"/>
              </a:rPr>
              <a:t>or </a:t>
            </a:r>
            <a:r>
              <a:rPr dirty="0" sz="1300" spc="10">
                <a:latin typeface="Courier New"/>
                <a:cs typeface="Courier New"/>
              </a:rPr>
              <a:t>IN </a:t>
            </a:r>
            <a:r>
              <a:rPr dirty="0" sz="1300" spc="15">
                <a:latin typeface="Courier New"/>
                <a:cs typeface="Courier New"/>
              </a:rPr>
              <a:t>OUT  </a:t>
            </a:r>
            <a:r>
              <a:rPr dirty="0" sz="1300" spc="5">
                <a:latin typeface="Times New Roman"/>
                <a:cs typeface="Times New Roman"/>
              </a:rPr>
              <a:t>argument without using the </a:t>
            </a:r>
            <a:r>
              <a:rPr dirty="0" sz="1300" spc="15">
                <a:latin typeface="Courier New"/>
                <a:cs typeface="Courier New"/>
              </a:rPr>
              <a:t>NOCOPY </a:t>
            </a:r>
            <a:r>
              <a:rPr dirty="0" sz="1300" spc="5">
                <a:latin typeface="Times New Roman"/>
                <a:cs typeface="Times New Roman"/>
              </a:rPr>
              <a:t>hint. </a:t>
            </a:r>
            <a:r>
              <a:rPr dirty="0" sz="1300" spc="10">
                <a:latin typeface="Times New Roman"/>
                <a:cs typeface="Times New Roman"/>
              </a:rPr>
              <a:t>Normally, </a:t>
            </a:r>
            <a:r>
              <a:rPr dirty="0" sz="1300" spc="5">
                <a:latin typeface="Times New Roman"/>
                <a:cs typeface="Times New Roman"/>
              </a:rPr>
              <a:t>with the </a:t>
            </a:r>
            <a:r>
              <a:rPr dirty="0" sz="1300" spc="15">
                <a:latin typeface="Courier New"/>
                <a:cs typeface="Courier New"/>
              </a:rPr>
              <a:t>PERFORMANCE </a:t>
            </a:r>
            <a:r>
              <a:rPr dirty="0" sz="1300" spc="5">
                <a:latin typeface="Times New Roman"/>
                <a:cs typeface="Times New Roman"/>
              </a:rPr>
              <a:t>category  enabled, a compiler warning will be issued. Using the </a:t>
            </a:r>
            <a:r>
              <a:rPr dirty="0" sz="1300" spc="10">
                <a:latin typeface="Times New Roman"/>
                <a:cs typeface="Times New Roman"/>
              </a:rPr>
              <a:t>code </a:t>
            </a:r>
            <a:r>
              <a:rPr dirty="0" sz="1300" spc="5">
                <a:latin typeface="Times New Roman"/>
                <a:cs typeface="Times New Roman"/>
              </a:rPr>
              <a:t>examples shown in the last </a:t>
            </a:r>
            <a:r>
              <a:rPr dirty="0" sz="1300" spc="10">
                <a:latin typeface="Times New Roman"/>
                <a:cs typeface="Times New Roman"/>
              </a:rPr>
              <a:t>two  </a:t>
            </a:r>
            <a:r>
              <a:rPr dirty="0" sz="1300" spc="5">
                <a:latin typeface="Times New Roman"/>
                <a:cs typeface="Times New Roman"/>
              </a:rPr>
              <a:t>slides, the warnings related to the </a:t>
            </a:r>
            <a:r>
              <a:rPr dirty="0" sz="1300" spc="15">
                <a:latin typeface="Courier New"/>
                <a:cs typeface="Courier New"/>
              </a:rPr>
              <a:t>NOCOPY</a:t>
            </a:r>
            <a:r>
              <a:rPr dirty="0" sz="1300" spc="-440">
                <a:latin typeface="Courier New"/>
                <a:cs typeface="Courier New"/>
              </a:rPr>
              <a:t> </a:t>
            </a:r>
            <a:r>
              <a:rPr dirty="0" sz="1300" spc="5">
                <a:latin typeface="Times New Roman"/>
                <a:cs typeface="Times New Roman"/>
              </a:rPr>
              <a:t>hint are suppressed.</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144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ix</a:t>
            </a:r>
            <a:endParaRPr sz="1000">
              <a:latin typeface="Arial"/>
              <a:cs typeface="Arial"/>
            </a:endParaRPr>
          </a:p>
        </p:txBody>
      </p:sp>
      <p:sp>
        <p:nvSpPr>
          <p:cNvPr id="3" name="object 3"/>
          <p:cNvSpPr txBox="1"/>
          <p:nvPr/>
        </p:nvSpPr>
        <p:spPr>
          <a:xfrm>
            <a:off x="1358900" y="859507"/>
            <a:ext cx="3467735" cy="5107940"/>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9	Manipulating Large</a:t>
            </a:r>
            <a:r>
              <a:rPr dirty="0" sz="1100" spc="5" b="1">
                <a:latin typeface="Arial"/>
                <a:cs typeface="Arial"/>
              </a:rPr>
              <a:t> </a:t>
            </a:r>
            <a:r>
              <a:rPr dirty="0" sz="1100" spc="-5" b="1">
                <a:latin typeface="Arial"/>
                <a:cs typeface="Arial"/>
              </a:rPr>
              <a:t>Objects</a:t>
            </a:r>
            <a:endParaRPr sz="1100">
              <a:latin typeface="Arial"/>
              <a:cs typeface="Arial"/>
            </a:endParaRPr>
          </a:p>
          <a:p>
            <a:pPr marL="240665" marR="1941830">
              <a:lnSpc>
                <a:spcPts val="1610"/>
              </a:lnSpc>
              <a:spcBef>
                <a:spcPts val="70"/>
              </a:spcBef>
            </a:pPr>
            <a:r>
              <a:rPr dirty="0" sz="1100" spc="-5">
                <a:latin typeface="Arial"/>
                <a:cs typeface="Arial"/>
              </a:rPr>
              <a:t>Objectives 9-2  What Is a </a:t>
            </a:r>
            <a:r>
              <a:rPr dirty="0" sz="1100" spc="-5">
                <a:latin typeface="Courier New"/>
                <a:cs typeface="Courier New"/>
              </a:rPr>
              <a:t>LOB</a:t>
            </a:r>
            <a:r>
              <a:rPr dirty="0" sz="1100" spc="-5">
                <a:latin typeface="Arial"/>
                <a:cs typeface="Arial"/>
              </a:rPr>
              <a:t>?</a:t>
            </a:r>
            <a:r>
              <a:rPr dirty="0" sz="1100" spc="275">
                <a:latin typeface="Arial"/>
                <a:cs typeface="Arial"/>
              </a:rPr>
              <a:t> </a:t>
            </a:r>
            <a:r>
              <a:rPr dirty="0" sz="1100" spc="-5">
                <a:latin typeface="Arial"/>
                <a:cs typeface="Arial"/>
              </a:rPr>
              <a:t>9-3</a:t>
            </a:r>
            <a:endParaRPr sz="1100">
              <a:latin typeface="Arial"/>
              <a:cs typeface="Arial"/>
            </a:endParaRPr>
          </a:p>
          <a:p>
            <a:pPr marL="241300" marR="495300">
              <a:lnSpc>
                <a:spcPts val="1670"/>
              </a:lnSpc>
              <a:spcBef>
                <a:spcPts val="30"/>
              </a:spcBef>
            </a:pPr>
            <a:r>
              <a:rPr dirty="0" sz="1100" spc="-5">
                <a:latin typeface="Arial"/>
                <a:cs typeface="Arial"/>
              </a:rPr>
              <a:t>Contrasting</a:t>
            </a:r>
            <a:r>
              <a:rPr dirty="0" sz="1100">
                <a:latin typeface="Arial"/>
                <a:cs typeface="Arial"/>
              </a:rPr>
              <a:t> </a:t>
            </a:r>
            <a:r>
              <a:rPr dirty="0" sz="1100" spc="-5">
                <a:latin typeface="Courier New"/>
                <a:cs typeface="Courier New"/>
              </a:rPr>
              <a:t>LONG</a:t>
            </a:r>
            <a:r>
              <a:rPr dirty="0" sz="1100" spc="-350">
                <a:latin typeface="Courier New"/>
                <a:cs typeface="Courier New"/>
              </a:rPr>
              <a:t> </a:t>
            </a:r>
            <a:r>
              <a:rPr dirty="0" sz="1100" spc="-5">
                <a:latin typeface="Arial"/>
                <a:cs typeface="Arial"/>
              </a:rPr>
              <a:t>and</a:t>
            </a:r>
            <a:r>
              <a:rPr dirty="0" sz="1100" spc="5">
                <a:latin typeface="Arial"/>
                <a:cs typeface="Arial"/>
              </a:rPr>
              <a:t> </a:t>
            </a:r>
            <a:r>
              <a:rPr dirty="0" sz="1100" spc="-5">
                <a:latin typeface="Courier New"/>
                <a:cs typeface="Courier New"/>
              </a:rPr>
              <a:t>LOB</a:t>
            </a:r>
            <a:r>
              <a:rPr dirty="0" sz="1100" spc="-350">
                <a:latin typeface="Courier New"/>
                <a:cs typeface="Courier New"/>
              </a:rPr>
              <a:t> </a:t>
            </a:r>
            <a:r>
              <a:rPr dirty="0" sz="1100" spc="-5">
                <a:latin typeface="Arial"/>
                <a:cs typeface="Arial"/>
              </a:rPr>
              <a:t>Data</a:t>
            </a:r>
            <a:r>
              <a:rPr dirty="0" sz="1100" spc="5">
                <a:latin typeface="Arial"/>
                <a:cs typeface="Arial"/>
              </a:rPr>
              <a:t> </a:t>
            </a:r>
            <a:r>
              <a:rPr dirty="0" sz="1100" spc="-5">
                <a:latin typeface="Arial"/>
                <a:cs typeface="Arial"/>
              </a:rPr>
              <a:t>Types</a:t>
            </a:r>
            <a:r>
              <a:rPr dirty="0" sz="1100" spc="20">
                <a:latin typeface="Arial"/>
                <a:cs typeface="Arial"/>
              </a:rPr>
              <a:t> </a:t>
            </a:r>
            <a:r>
              <a:rPr dirty="0" sz="1100" spc="-5">
                <a:latin typeface="Arial"/>
                <a:cs typeface="Arial"/>
              </a:rPr>
              <a:t>9-5  Anatomy of a </a:t>
            </a:r>
            <a:r>
              <a:rPr dirty="0" sz="1100" spc="-5">
                <a:latin typeface="Courier New"/>
                <a:cs typeface="Courier New"/>
              </a:rPr>
              <a:t>LOB</a:t>
            </a:r>
            <a:r>
              <a:rPr dirty="0" sz="1100" spc="265">
                <a:latin typeface="Courier New"/>
                <a:cs typeface="Courier New"/>
              </a:rPr>
              <a:t> </a:t>
            </a:r>
            <a:r>
              <a:rPr dirty="0" sz="1100" spc="-5">
                <a:latin typeface="Arial"/>
                <a:cs typeface="Arial"/>
              </a:rPr>
              <a:t>9-6</a:t>
            </a:r>
            <a:endParaRPr sz="1100">
              <a:latin typeface="Arial"/>
              <a:cs typeface="Arial"/>
            </a:endParaRPr>
          </a:p>
          <a:p>
            <a:pPr marL="241300" marR="1421130">
              <a:lnSpc>
                <a:spcPts val="1680"/>
              </a:lnSpc>
              <a:spcBef>
                <a:spcPts val="5"/>
              </a:spcBef>
            </a:pPr>
            <a:r>
              <a:rPr dirty="0" sz="1100" spc="-5">
                <a:latin typeface="Arial"/>
                <a:cs typeface="Arial"/>
              </a:rPr>
              <a:t>Internal </a:t>
            </a:r>
            <a:r>
              <a:rPr dirty="0" sz="1100" spc="-5">
                <a:latin typeface="Courier New"/>
                <a:cs typeface="Courier New"/>
              </a:rPr>
              <a:t>LOB</a:t>
            </a:r>
            <a:r>
              <a:rPr dirty="0" sz="1100" spc="-5">
                <a:latin typeface="Arial"/>
                <a:cs typeface="Arial"/>
              </a:rPr>
              <a:t>s 9-7  Managing Internal </a:t>
            </a:r>
            <a:r>
              <a:rPr dirty="0" sz="1100" spc="-5">
                <a:latin typeface="Courier New"/>
                <a:cs typeface="Courier New"/>
              </a:rPr>
              <a:t>LOB</a:t>
            </a:r>
            <a:r>
              <a:rPr dirty="0" sz="1100" spc="-5">
                <a:latin typeface="Arial"/>
                <a:cs typeface="Arial"/>
              </a:rPr>
              <a:t>s</a:t>
            </a:r>
            <a:r>
              <a:rPr dirty="0" sz="1100">
                <a:latin typeface="Arial"/>
                <a:cs typeface="Arial"/>
              </a:rPr>
              <a:t> </a:t>
            </a:r>
            <a:r>
              <a:rPr dirty="0" sz="1100" spc="-5">
                <a:latin typeface="Arial"/>
                <a:cs typeface="Arial"/>
              </a:rPr>
              <a:t>9-8</a:t>
            </a:r>
            <a:endParaRPr sz="1100">
              <a:latin typeface="Arial"/>
              <a:cs typeface="Arial"/>
            </a:endParaRPr>
          </a:p>
          <a:p>
            <a:pPr marL="241300" marR="1712595">
              <a:lnSpc>
                <a:spcPts val="1670"/>
              </a:lnSpc>
              <a:spcBef>
                <a:spcPts val="5"/>
              </a:spcBef>
            </a:pPr>
            <a:r>
              <a:rPr dirty="0" sz="1100" spc="-5">
                <a:latin typeface="Arial"/>
                <a:cs typeface="Arial"/>
              </a:rPr>
              <a:t>What Are </a:t>
            </a:r>
            <a:r>
              <a:rPr dirty="0" sz="1100" spc="-5">
                <a:latin typeface="Courier New"/>
                <a:cs typeface="Courier New"/>
              </a:rPr>
              <a:t>BFILE</a:t>
            </a:r>
            <a:r>
              <a:rPr dirty="0" sz="1100" spc="-5">
                <a:latin typeface="Arial"/>
                <a:cs typeface="Arial"/>
              </a:rPr>
              <a:t>s? 9-9  Securing </a:t>
            </a:r>
            <a:r>
              <a:rPr dirty="0" sz="1100" spc="-5">
                <a:latin typeface="Courier New"/>
                <a:cs typeface="Courier New"/>
              </a:rPr>
              <a:t>BFILE</a:t>
            </a:r>
            <a:r>
              <a:rPr dirty="0" sz="1100" spc="-5">
                <a:latin typeface="Arial"/>
                <a:cs typeface="Arial"/>
              </a:rPr>
              <a:t>s</a:t>
            </a:r>
            <a:r>
              <a:rPr dirty="0" sz="1100" spc="290">
                <a:latin typeface="Arial"/>
                <a:cs typeface="Arial"/>
              </a:rPr>
              <a:t> </a:t>
            </a:r>
            <a:r>
              <a:rPr dirty="0" sz="1100" spc="-5">
                <a:latin typeface="Arial"/>
                <a:cs typeface="Arial"/>
              </a:rPr>
              <a:t>9-10</a:t>
            </a:r>
            <a:endParaRPr sz="1100">
              <a:latin typeface="Arial"/>
              <a:cs typeface="Arial"/>
            </a:endParaRPr>
          </a:p>
          <a:p>
            <a:pPr marL="241300" marR="86995">
              <a:lnSpc>
                <a:spcPts val="1680"/>
              </a:lnSpc>
              <a:spcBef>
                <a:spcPts val="10"/>
              </a:spcBef>
            </a:pPr>
            <a:r>
              <a:rPr dirty="0" sz="1100" spc="-5">
                <a:latin typeface="Arial"/>
                <a:cs typeface="Arial"/>
              </a:rPr>
              <a:t>A New Database Object: </a:t>
            </a:r>
            <a:r>
              <a:rPr dirty="0" sz="1100" spc="-5">
                <a:latin typeface="Courier New"/>
                <a:cs typeface="Courier New"/>
              </a:rPr>
              <a:t>DIRECTORY </a:t>
            </a:r>
            <a:r>
              <a:rPr dirty="0" sz="1100" spc="-5">
                <a:latin typeface="Arial"/>
                <a:cs typeface="Arial"/>
              </a:rPr>
              <a:t>9-11  Guidelines for Creating </a:t>
            </a:r>
            <a:r>
              <a:rPr dirty="0" sz="1100" spc="-5">
                <a:latin typeface="Courier New"/>
                <a:cs typeface="Courier New"/>
              </a:rPr>
              <a:t>DIRECTORY </a:t>
            </a:r>
            <a:r>
              <a:rPr dirty="0" sz="1100" spc="-5">
                <a:latin typeface="Arial"/>
                <a:cs typeface="Arial"/>
              </a:rPr>
              <a:t>Objects</a:t>
            </a:r>
            <a:r>
              <a:rPr dirty="0" sz="1100" spc="15">
                <a:latin typeface="Arial"/>
                <a:cs typeface="Arial"/>
              </a:rPr>
              <a:t> </a:t>
            </a:r>
            <a:r>
              <a:rPr dirty="0" sz="1100" spc="-5">
                <a:latin typeface="Arial"/>
                <a:cs typeface="Arial"/>
              </a:rPr>
              <a:t>9-12  Managing </a:t>
            </a:r>
            <a:r>
              <a:rPr dirty="0" sz="1100" spc="-5">
                <a:latin typeface="Courier New"/>
                <a:cs typeface="Courier New"/>
              </a:rPr>
              <a:t>BFILE</a:t>
            </a:r>
            <a:r>
              <a:rPr dirty="0" sz="1100" spc="-5">
                <a:latin typeface="Arial"/>
                <a:cs typeface="Arial"/>
              </a:rPr>
              <a:t>s</a:t>
            </a:r>
            <a:r>
              <a:rPr dirty="0" sz="1100" spc="10">
                <a:latin typeface="Arial"/>
                <a:cs typeface="Arial"/>
              </a:rPr>
              <a:t> </a:t>
            </a:r>
            <a:r>
              <a:rPr dirty="0" sz="1100" spc="-5">
                <a:latin typeface="Arial"/>
                <a:cs typeface="Arial"/>
              </a:rPr>
              <a:t>9-13</a:t>
            </a:r>
            <a:endParaRPr sz="1100">
              <a:latin typeface="Arial"/>
              <a:cs typeface="Arial"/>
            </a:endParaRPr>
          </a:p>
          <a:p>
            <a:pPr marL="241300">
              <a:lnSpc>
                <a:spcPct val="100000"/>
              </a:lnSpc>
              <a:spcBef>
                <a:spcPts val="235"/>
              </a:spcBef>
            </a:pPr>
            <a:r>
              <a:rPr dirty="0" sz="1100" spc="-5">
                <a:latin typeface="Arial"/>
                <a:cs typeface="Arial"/>
              </a:rPr>
              <a:t>Preparing to Use </a:t>
            </a:r>
            <a:r>
              <a:rPr dirty="0" sz="1100" spc="-5">
                <a:latin typeface="Courier New"/>
                <a:cs typeface="Courier New"/>
              </a:rPr>
              <a:t>BFILE</a:t>
            </a:r>
            <a:r>
              <a:rPr dirty="0" sz="1100" spc="-5">
                <a:latin typeface="Arial"/>
                <a:cs typeface="Arial"/>
              </a:rPr>
              <a:t>s</a:t>
            </a:r>
            <a:r>
              <a:rPr dirty="0" sz="1100" spc="20">
                <a:latin typeface="Arial"/>
                <a:cs typeface="Arial"/>
              </a:rPr>
              <a:t> </a:t>
            </a:r>
            <a:r>
              <a:rPr dirty="0" sz="1100" spc="-5">
                <a:latin typeface="Arial"/>
                <a:cs typeface="Arial"/>
              </a:rPr>
              <a:t>9-14</a:t>
            </a:r>
            <a:endParaRPr sz="1100">
              <a:latin typeface="Arial"/>
              <a:cs typeface="Arial"/>
            </a:endParaRPr>
          </a:p>
          <a:p>
            <a:pPr marL="241300" marR="252095">
              <a:lnSpc>
                <a:spcPct val="127099"/>
              </a:lnSpc>
              <a:spcBef>
                <a:spcPts val="5"/>
              </a:spcBef>
            </a:pPr>
            <a:r>
              <a:rPr dirty="0" sz="1100" spc="-5">
                <a:latin typeface="Arial"/>
                <a:cs typeface="Arial"/>
              </a:rPr>
              <a:t>Populating </a:t>
            </a:r>
            <a:r>
              <a:rPr dirty="0" sz="1100" spc="-5">
                <a:latin typeface="Courier New"/>
                <a:cs typeface="Courier New"/>
              </a:rPr>
              <a:t>BFILE </a:t>
            </a:r>
            <a:r>
              <a:rPr dirty="0" sz="1100" spc="-5">
                <a:latin typeface="Arial"/>
                <a:cs typeface="Arial"/>
              </a:rPr>
              <a:t>Columns with SQL 9-15  Populating a </a:t>
            </a:r>
            <a:r>
              <a:rPr dirty="0" sz="1100" spc="-5">
                <a:latin typeface="Courier New"/>
                <a:cs typeface="Courier New"/>
              </a:rPr>
              <a:t>BFILE </a:t>
            </a:r>
            <a:r>
              <a:rPr dirty="0" sz="1100" spc="-5">
                <a:latin typeface="Arial"/>
                <a:cs typeface="Arial"/>
              </a:rPr>
              <a:t>Column with PL/SQL</a:t>
            </a:r>
            <a:r>
              <a:rPr dirty="0" sz="1100" spc="20">
                <a:latin typeface="Arial"/>
                <a:cs typeface="Arial"/>
              </a:rPr>
              <a:t> </a:t>
            </a:r>
            <a:r>
              <a:rPr dirty="0" sz="1100" spc="-5">
                <a:latin typeface="Arial"/>
                <a:cs typeface="Arial"/>
              </a:rPr>
              <a:t>9-16  Using </a:t>
            </a:r>
            <a:r>
              <a:rPr dirty="0" sz="1100" spc="-5">
                <a:latin typeface="Courier New"/>
                <a:cs typeface="Courier New"/>
              </a:rPr>
              <a:t>DBMS_LOB </a:t>
            </a:r>
            <a:r>
              <a:rPr dirty="0" sz="1100" spc="-5">
                <a:latin typeface="Arial"/>
                <a:cs typeface="Arial"/>
              </a:rPr>
              <a:t>Routines with </a:t>
            </a:r>
            <a:r>
              <a:rPr dirty="0" sz="1100" spc="-5">
                <a:latin typeface="Courier New"/>
                <a:cs typeface="Courier New"/>
              </a:rPr>
              <a:t>BFILE</a:t>
            </a:r>
            <a:r>
              <a:rPr dirty="0" sz="1100" spc="-5">
                <a:latin typeface="Arial"/>
                <a:cs typeface="Arial"/>
              </a:rPr>
              <a:t>s 9-17  Migrating from </a:t>
            </a:r>
            <a:r>
              <a:rPr dirty="0" sz="1100" spc="-5">
                <a:latin typeface="Courier New"/>
                <a:cs typeface="Courier New"/>
              </a:rPr>
              <a:t>LONG </a:t>
            </a:r>
            <a:r>
              <a:rPr dirty="0" sz="1100" spc="-5">
                <a:latin typeface="Arial"/>
                <a:cs typeface="Arial"/>
              </a:rPr>
              <a:t>to </a:t>
            </a:r>
            <a:r>
              <a:rPr dirty="0" sz="1100" spc="-5">
                <a:latin typeface="Courier New"/>
                <a:cs typeface="Courier New"/>
              </a:rPr>
              <a:t>LOB</a:t>
            </a:r>
            <a:r>
              <a:rPr dirty="0" sz="1100" spc="-80">
                <a:latin typeface="Courier New"/>
                <a:cs typeface="Courier New"/>
              </a:rPr>
              <a:t> </a:t>
            </a:r>
            <a:r>
              <a:rPr dirty="0" sz="1100" spc="-5">
                <a:latin typeface="Arial"/>
                <a:cs typeface="Arial"/>
              </a:rPr>
              <a:t>9-18</a:t>
            </a:r>
            <a:endParaRPr sz="1100">
              <a:latin typeface="Arial"/>
              <a:cs typeface="Arial"/>
            </a:endParaRPr>
          </a:p>
          <a:p>
            <a:pPr marL="241300">
              <a:lnSpc>
                <a:spcPct val="100000"/>
              </a:lnSpc>
              <a:spcBef>
                <a:spcPts val="360"/>
              </a:spcBef>
            </a:pPr>
            <a:r>
              <a:rPr dirty="0" sz="1100" spc="-5">
                <a:latin typeface="Courier New"/>
                <a:cs typeface="Courier New"/>
              </a:rPr>
              <a:t>DBMS_LOB </a:t>
            </a:r>
            <a:r>
              <a:rPr dirty="0" sz="1100" spc="-5">
                <a:latin typeface="Arial"/>
                <a:cs typeface="Arial"/>
              </a:rPr>
              <a:t>Package</a:t>
            </a:r>
            <a:r>
              <a:rPr dirty="0" sz="1100" spc="254">
                <a:latin typeface="Arial"/>
                <a:cs typeface="Arial"/>
              </a:rPr>
              <a:t> </a:t>
            </a:r>
            <a:r>
              <a:rPr dirty="0" sz="1100" spc="-5">
                <a:latin typeface="Arial"/>
                <a:cs typeface="Arial"/>
              </a:rPr>
              <a:t>9-20</a:t>
            </a:r>
            <a:endParaRPr sz="1100">
              <a:latin typeface="Arial"/>
              <a:cs typeface="Arial"/>
            </a:endParaRPr>
          </a:p>
          <a:p>
            <a:pPr marL="241300">
              <a:lnSpc>
                <a:spcPct val="100000"/>
              </a:lnSpc>
              <a:spcBef>
                <a:spcPts val="360"/>
              </a:spcBef>
            </a:pPr>
            <a:r>
              <a:rPr dirty="0" sz="1100" spc="-5">
                <a:latin typeface="Courier New"/>
                <a:cs typeface="Courier New"/>
              </a:rPr>
              <a:t>DBMS_LOB.READ </a:t>
            </a:r>
            <a:r>
              <a:rPr dirty="0" sz="1100" spc="-5">
                <a:latin typeface="Arial"/>
                <a:cs typeface="Arial"/>
              </a:rPr>
              <a:t>and </a:t>
            </a:r>
            <a:r>
              <a:rPr dirty="0" sz="1100" spc="-5">
                <a:latin typeface="Courier New"/>
                <a:cs typeface="Courier New"/>
              </a:rPr>
              <a:t>DBMS_LOB.WRITE</a:t>
            </a:r>
            <a:r>
              <a:rPr dirty="0" sz="1100" spc="-75">
                <a:latin typeface="Courier New"/>
                <a:cs typeface="Courier New"/>
              </a:rPr>
              <a:t> </a:t>
            </a:r>
            <a:r>
              <a:rPr dirty="0" sz="1100" spc="-5">
                <a:latin typeface="Arial"/>
                <a:cs typeface="Arial"/>
              </a:rPr>
              <a:t>9-23</a:t>
            </a:r>
            <a:endParaRPr sz="1100">
              <a:latin typeface="Arial"/>
              <a:cs typeface="Arial"/>
            </a:endParaRPr>
          </a:p>
          <a:p>
            <a:pPr marL="241300" marR="224790">
              <a:lnSpc>
                <a:spcPts val="1680"/>
              </a:lnSpc>
              <a:spcBef>
                <a:spcPts val="110"/>
              </a:spcBef>
            </a:pPr>
            <a:r>
              <a:rPr dirty="0" sz="1100" spc="-5">
                <a:latin typeface="Arial"/>
                <a:cs typeface="Arial"/>
              </a:rPr>
              <a:t>Initializing </a:t>
            </a:r>
            <a:r>
              <a:rPr dirty="0" sz="1100" spc="-5">
                <a:latin typeface="Courier New"/>
                <a:cs typeface="Courier New"/>
              </a:rPr>
              <a:t>LOB </a:t>
            </a:r>
            <a:r>
              <a:rPr dirty="0" sz="1100" spc="-5">
                <a:latin typeface="Arial"/>
                <a:cs typeface="Arial"/>
              </a:rPr>
              <a:t>Columns Added to a Table</a:t>
            </a:r>
            <a:r>
              <a:rPr dirty="0" sz="1100" spc="30">
                <a:latin typeface="Arial"/>
                <a:cs typeface="Arial"/>
              </a:rPr>
              <a:t> </a:t>
            </a:r>
            <a:r>
              <a:rPr dirty="0" sz="1100" spc="-5">
                <a:latin typeface="Arial"/>
                <a:cs typeface="Arial"/>
              </a:rPr>
              <a:t>9-24  Populating </a:t>
            </a:r>
            <a:r>
              <a:rPr dirty="0" sz="1100" spc="-5">
                <a:latin typeface="Courier New"/>
                <a:cs typeface="Courier New"/>
              </a:rPr>
              <a:t>LOB </a:t>
            </a:r>
            <a:r>
              <a:rPr dirty="0" sz="1100" spc="-5">
                <a:latin typeface="Arial"/>
                <a:cs typeface="Arial"/>
              </a:rPr>
              <a:t>Columns</a:t>
            </a:r>
            <a:r>
              <a:rPr dirty="0" sz="1100" spc="260">
                <a:latin typeface="Arial"/>
                <a:cs typeface="Arial"/>
              </a:rPr>
              <a:t> </a:t>
            </a:r>
            <a:r>
              <a:rPr dirty="0" sz="1100" spc="-5">
                <a:latin typeface="Arial"/>
                <a:cs typeface="Arial"/>
              </a:rPr>
              <a:t>9-25</a:t>
            </a:r>
            <a:endParaRPr sz="1100">
              <a:latin typeface="Arial"/>
              <a:cs typeface="Arial"/>
            </a:endParaRPr>
          </a:p>
          <a:p>
            <a:pPr marL="241300">
              <a:lnSpc>
                <a:spcPct val="100000"/>
              </a:lnSpc>
              <a:spcBef>
                <a:spcPts val="244"/>
              </a:spcBef>
            </a:pPr>
            <a:r>
              <a:rPr dirty="0" sz="1100" spc="-5">
                <a:latin typeface="Arial"/>
                <a:cs typeface="Arial"/>
              </a:rPr>
              <a:t>Updating </a:t>
            </a:r>
            <a:r>
              <a:rPr dirty="0" sz="1100" spc="-5">
                <a:latin typeface="Courier New"/>
                <a:cs typeface="Courier New"/>
              </a:rPr>
              <a:t>LOB </a:t>
            </a:r>
            <a:r>
              <a:rPr dirty="0" sz="1100" spc="-5">
                <a:latin typeface="Arial"/>
                <a:cs typeface="Arial"/>
              </a:rPr>
              <a:t>by Using </a:t>
            </a:r>
            <a:r>
              <a:rPr dirty="0" sz="1100" spc="-5">
                <a:latin typeface="Courier New"/>
                <a:cs typeface="Courier New"/>
              </a:rPr>
              <a:t>DBMS_LOB </a:t>
            </a:r>
            <a:r>
              <a:rPr dirty="0" sz="1100" spc="-5">
                <a:latin typeface="Arial"/>
                <a:cs typeface="Arial"/>
              </a:rPr>
              <a:t>in PL/SQL</a:t>
            </a:r>
            <a:r>
              <a:rPr dirty="0" sz="1100" spc="-15">
                <a:latin typeface="Arial"/>
                <a:cs typeface="Arial"/>
              </a:rPr>
              <a:t> </a:t>
            </a:r>
            <a:r>
              <a:rPr dirty="0" sz="1100" spc="-5">
                <a:latin typeface="Arial"/>
                <a:cs typeface="Arial"/>
              </a:rPr>
              <a:t>9-26</a:t>
            </a:r>
            <a:endParaRPr sz="1100">
              <a:latin typeface="Arial"/>
              <a:cs typeface="Arial"/>
            </a:endParaRPr>
          </a:p>
          <a:p>
            <a:pPr marL="241300" marR="115570">
              <a:lnSpc>
                <a:spcPct val="126899"/>
              </a:lnSpc>
              <a:spcBef>
                <a:spcPts val="5"/>
              </a:spcBef>
            </a:pPr>
            <a:r>
              <a:rPr dirty="0" sz="1100" spc="-5">
                <a:latin typeface="Arial"/>
                <a:cs typeface="Arial"/>
              </a:rPr>
              <a:t>Selecting </a:t>
            </a:r>
            <a:r>
              <a:rPr dirty="0" sz="1100" spc="-5">
                <a:latin typeface="Courier New"/>
                <a:cs typeface="Courier New"/>
              </a:rPr>
              <a:t>CLOB </a:t>
            </a:r>
            <a:r>
              <a:rPr dirty="0" sz="1100" spc="-5">
                <a:latin typeface="Arial"/>
                <a:cs typeface="Arial"/>
              </a:rPr>
              <a:t>Values by Using SQL 9-27  Selecting </a:t>
            </a:r>
            <a:r>
              <a:rPr dirty="0" sz="1100" spc="-5">
                <a:latin typeface="Courier New"/>
                <a:cs typeface="Courier New"/>
              </a:rPr>
              <a:t>CLOB </a:t>
            </a:r>
            <a:r>
              <a:rPr dirty="0" sz="1100" spc="-5">
                <a:latin typeface="Arial"/>
                <a:cs typeface="Arial"/>
              </a:rPr>
              <a:t>Values by Using </a:t>
            </a:r>
            <a:r>
              <a:rPr dirty="0" sz="1100" spc="-5">
                <a:latin typeface="Courier New"/>
                <a:cs typeface="Courier New"/>
              </a:rPr>
              <a:t>DBMS_LOB</a:t>
            </a:r>
            <a:r>
              <a:rPr dirty="0" sz="1100" spc="-40">
                <a:latin typeface="Courier New"/>
                <a:cs typeface="Courier New"/>
              </a:rPr>
              <a:t> </a:t>
            </a:r>
            <a:r>
              <a:rPr dirty="0" sz="1100" spc="-5">
                <a:latin typeface="Arial"/>
                <a:cs typeface="Arial"/>
              </a:rPr>
              <a:t>9-28</a:t>
            </a:r>
            <a:endParaRPr sz="1100">
              <a:latin typeface="Arial"/>
              <a:cs typeface="Arial"/>
            </a:endParaRPr>
          </a:p>
        </p:txBody>
      </p:sp>
      <p:sp>
        <p:nvSpPr>
          <p:cNvPr id="4" name="object 4"/>
          <p:cNvSpPr txBox="1"/>
          <p:nvPr/>
        </p:nvSpPr>
        <p:spPr>
          <a:xfrm>
            <a:off x="1587730" y="5941477"/>
            <a:ext cx="2115185" cy="1287780"/>
          </a:xfrm>
          <a:prstGeom prst="rect">
            <a:avLst/>
          </a:prstGeom>
        </p:spPr>
        <p:txBody>
          <a:bodyPr wrap="square" lIns="0" tIns="12700" rIns="0" bIns="0" rtlCol="0" vert="horz">
            <a:spAutoFit/>
          </a:bodyPr>
          <a:lstStyle/>
          <a:p>
            <a:pPr marL="12700" marR="5080">
              <a:lnSpc>
                <a:spcPct val="127299"/>
              </a:lnSpc>
              <a:spcBef>
                <a:spcPts val="100"/>
              </a:spcBef>
            </a:pPr>
            <a:r>
              <a:rPr dirty="0" sz="1100" spc="-5">
                <a:latin typeface="Arial"/>
                <a:cs typeface="Arial"/>
              </a:rPr>
              <a:t>Selecting </a:t>
            </a:r>
            <a:r>
              <a:rPr dirty="0" sz="1100" spc="-5">
                <a:latin typeface="Courier New"/>
                <a:cs typeface="Courier New"/>
              </a:rPr>
              <a:t>CLOB</a:t>
            </a:r>
            <a:r>
              <a:rPr dirty="0" sz="1100" spc="-350">
                <a:latin typeface="Courier New"/>
                <a:cs typeface="Courier New"/>
              </a:rPr>
              <a:t> </a:t>
            </a:r>
            <a:r>
              <a:rPr dirty="0" sz="1100" spc="-5">
                <a:latin typeface="Arial"/>
                <a:cs typeface="Arial"/>
              </a:rPr>
              <a:t>Values in PL/SQL  Removing </a:t>
            </a:r>
            <a:r>
              <a:rPr dirty="0" sz="1100" spc="-5">
                <a:latin typeface="Courier New"/>
                <a:cs typeface="Courier New"/>
              </a:rPr>
              <a:t>LOB</a:t>
            </a:r>
            <a:r>
              <a:rPr dirty="0" sz="1100" spc="-5">
                <a:latin typeface="Arial"/>
                <a:cs typeface="Arial"/>
              </a:rPr>
              <a:t>s</a:t>
            </a:r>
            <a:r>
              <a:rPr dirty="0" sz="1100">
                <a:latin typeface="Arial"/>
                <a:cs typeface="Arial"/>
              </a:rPr>
              <a:t> </a:t>
            </a:r>
            <a:r>
              <a:rPr dirty="0" sz="1100" spc="-5">
                <a:latin typeface="Arial"/>
                <a:cs typeface="Arial"/>
              </a:rPr>
              <a:t>9-30</a:t>
            </a:r>
            <a:endParaRPr sz="1100">
              <a:latin typeface="Arial"/>
              <a:cs typeface="Arial"/>
            </a:endParaRPr>
          </a:p>
          <a:p>
            <a:pPr marL="12700">
              <a:lnSpc>
                <a:spcPct val="100000"/>
              </a:lnSpc>
              <a:spcBef>
                <a:spcPts val="355"/>
              </a:spcBef>
            </a:pPr>
            <a:r>
              <a:rPr dirty="0" sz="1100" spc="-5">
                <a:latin typeface="Arial"/>
                <a:cs typeface="Arial"/>
              </a:rPr>
              <a:t>Temporary </a:t>
            </a:r>
            <a:r>
              <a:rPr dirty="0" sz="1100" spc="-5">
                <a:latin typeface="Courier New"/>
                <a:cs typeface="Courier New"/>
              </a:rPr>
              <a:t>LOB</a:t>
            </a:r>
            <a:r>
              <a:rPr dirty="0" sz="1100" spc="-5">
                <a:latin typeface="Arial"/>
                <a:cs typeface="Arial"/>
              </a:rPr>
              <a:t>s</a:t>
            </a:r>
            <a:r>
              <a:rPr dirty="0" sz="1100" spc="10">
                <a:latin typeface="Arial"/>
                <a:cs typeface="Arial"/>
              </a:rPr>
              <a:t> </a:t>
            </a:r>
            <a:r>
              <a:rPr dirty="0" sz="1100" spc="-5">
                <a:latin typeface="Arial"/>
                <a:cs typeface="Arial"/>
              </a:rPr>
              <a:t>9-31</a:t>
            </a:r>
            <a:endParaRPr sz="1100">
              <a:latin typeface="Arial"/>
              <a:cs typeface="Arial"/>
            </a:endParaRPr>
          </a:p>
          <a:p>
            <a:pPr marL="12700" marR="48895">
              <a:lnSpc>
                <a:spcPct val="124500"/>
              </a:lnSpc>
              <a:spcBef>
                <a:spcPts val="35"/>
              </a:spcBef>
            </a:pPr>
            <a:r>
              <a:rPr dirty="0" sz="1100" spc="-5">
                <a:latin typeface="Arial"/>
                <a:cs typeface="Arial"/>
              </a:rPr>
              <a:t>Creating a Temporary </a:t>
            </a:r>
            <a:r>
              <a:rPr dirty="0" sz="1100">
                <a:latin typeface="Courier New"/>
                <a:cs typeface="Courier New"/>
              </a:rPr>
              <a:t>LOB </a:t>
            </a:r>
            <a:r>
              <a:rPr dirty="0" sz="1100" spc="-5">
                <a:latin typeface="Arial"/>
                <a:cs typeface="Arial"/>
              </a:rPr>
              <a:t>9-32  Summary</a:t>
            </a:r>
            <a:r>
              <a:rPr dirty="0" sz="1100" spc="5">
                <a:latin typeface="Arial"/>
                <a:cs typeface="Arial"/>
              </a:rPr>
              <a:t> </a:t>
            </a:r>
            <a:r>
              <a:rPr dirty="0" sz="1100" spc="-5">
                <a:latin typeface="Arial"/>
                <a:cs typeface="Arial"/>
              </a:rPr>
              <a:t>9-33</a:t>
            </a:r>
            <a:endParaRPr sz="1100">
              <a:latin typeface="Arial"/>
              <a:cs typeface="Arial"/>
            </a:endParaRPr>
          </a:p>
          <a:p>
            <a:pPr marL="12700">
              <a:lnSpc>
                <a:spcPct val="100000"/>
              </a:lnSpc>
              <a:spcBef>
                <a:spcPts val="254"/>
              </a:spcBef>
            </a:pPr>
            <a:r>
              <a:rPr dirty="0" sz="1100" spc="-5">
                <a:latin typeface="Arial"/>
                <a:cs typeface="Arial"/>
              </a:rPr>
              <a:t>Practice 9: Overview</a:t>
            </a:r>
            <a:r>
              <a:rPr dirty="0" sz="1100" spc="5">
                <a:latin typeface="Arial"/>
                <a:cs typeface="Arial"/>
              </a:rPr>
              <a:t> </a:t>
            </a:r>
            <a:r>
              <a:rPr dirty="0" sz="1100" spc="-5">
                <a:latin typeface="Arial"/>
                <a:cs typeface="Arial"/>
              </a:rPr>
              <a:t>9-34</a:t>
            </a:r>
            <a:endParaRPr sz="1100">
              <a:latin typeface="Arial"/>
              <a:cs typeface="Arial"/>
            </a:endParaRPr>
          </a:p>
        </p:txBody>
      </p:sp>
      <p:sp>
        <p:nvSpPr>
          <p:cNvPr id="5" name="object 5"/>
          <p:cNvSpPr txBox="1"/>
          <p:nvPr/>
        </p:nvSpPr>
        <p:spPr>
          <a:xfrm>
            <a:off x="3793866" y="5987494"/>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9-29</a:t>
            </a:r>
            <a:endParaRPr sz="1100">
              <a:latin typeface="Arial"/>
              <a:cs typeface="Arial"/>
            </a:endParaRPr>
          </a:p>
        </p:txBody>
      </p:sp>
      <p:sp>
        <p:nvSpPr>
          <p:cNvPr id="6" name="object 6"/>
          <p:cNvSpPr txBox="1"/>
          <p:nvPr/>
        </p:nvSpPr>
        <p:spPr>
          <a:xfrm>
            <a:off x="1359178" y="7403708"/>
            <a:ext cx="2327910" cy="1630045"/>
          </a:xfrm>
          <a:prstGeom prst="rect">
            <a:avLst/>
          </a:prstGeom>
        </p:spPr>
        <p:txBody>
          <a:bodyPr wrap="square" lIns="0" tIns="44450" rIns="0" bIns="0" rtlCol="0" vert="horz">
            <a:spAutoFit/>
          </a:bodyPr>
          <a:lstStyle/>
          <a:p>
            <a:pPr marL="12700">
              <a:lnSpc>
                <a:spcPct val="100000"/>
              </a:lnSpc>
              <a:spcBef>
                <a:spcPts val="350"/>
              </a:spcBef>
            </a:pPr>
            <a:r>
              <a:rPr dirty="0" sz="1100" spc="-5" b="1">
                <a:latin typeface="Arial"/>
                <a:cs typeface="Arial"/>
              </a:rPr>
              <a:t>10 Creating</a:t>
            </a:r>
            <a:r>
              <a:rPr dirty="0" sz="1100" spc="-30" b="1">
                <a:latin typeface="Arial"/>
                <a:cs typeface="Arial"/>
              </a:rPr>
              <a:t> </a:t>
            </a:r>
            <a:r>
              <a:rPr dirty="0" sz="1100" spc="-5" b="1">
                <a:latin typeface="Arial"/>
                <a:cs typeface="Arial"/>
              </a:rPr>
              <a:t>Triggers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10-2</a:t>
            </a:r>
            <a:endParaRPr sz="1100">
              <a:latin typeface="Arial"/>
              <a:cs typeface="Arial"/>
            </a:endParaRPr>
          </a:p>
          <a:p>
            <a:pPr marL="240665" marR="5080">
              <a:lnSpc>
                <a:spcPct val="119800"/>
              </a:lnSpc>
            </a:pPr>
            <a:r>
              <a:rPr dirty="0" sz="1100" spc="-5">
                <a:latin typeface="Arial"/>
                <a:cs typeface="Arial"/>
              </a:rPr>
              <a:t>Types of Triggers 10-3  Guidelines for Designing Triggers  Creating DML Triggers 10-5  Types of DML Triggers 10-6  Trigger Timing</a:t>
            </a:r>
            <a:r>
              <a:rPr dirty="0" sz="1100" spc="5">
                <a:latin typeface="Arial"/>
                <a:cs typeface="Arial"/>
              </a:rPr>
              <a:t> </a:t>
            </a:r>
            <a:r>
              <a:rPr dirty="0" sz="1100" spc="-5">
                <a:latin typeface="Arial"/>
                <a:cs typeface="Arial"/>
              </a:rPr>
              <a:t>10-7</a:t>
            </a:r>
            <a:endParaRPr sz="1100">
              <a:latin typeface="Arial"/>
              <a:cs typeface="Arial"/>
            </a:endParaRPr>
          </a:p>
          <a:p>
            <a:pPr marL="240665">
              <a:lnSpc>
                <a:spcPct val="100000"/>
              </a:lnSpc>
              <a:spcBef>
                <a:spcPts val="260"/>
              </a:spcBef>
            </a:pPr>
            <a:r>
              <a:rPr dirty="0" sz="1100" spc="-5">
                <a:latin typeface="Arial"/>
                <a:cs typeface="Arial"/>
              </a:rPr>
              <a:t>Trigger-Firing Sequence</a:t>
            </a:r>
            <a:r>
              <a:rPr dirty="0" sz="1100" spc="15">
                <a:latin typeface="Arial"/>
                <a:cs typeface="Arial"/>
              </a:rPr>
              <a:t> </a:t>
            </a:r>
            <a:r>
              <a:rPr dirty="0" sz="1100" spc="-5">
                <a:latin typeface="Arial"/>
                <a:cs typeface="Arial"/>
              </a:rPr>
              <a:t>10-8</a:t>
            </a:r>
            <a:endParaRPr sz="1100">
              <a:latin typeface="Arial"/>
              <a:cs typeface="Arial"/>
            </a:endParaRPr>
          </a:p>
        </p:txBody>
      </p:sp>
      <p:sp>
        <p:nvSpPr>
          <p:cNvPr id="7" name="object 7"/>
          <p:cNvSpPr txBox="1"/>
          <p:nvPr/>
        </p:nvSpPr>
        <p:spPr>
          <a:xfrm>
            <a:off x="3777460" y="8037350"/>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10-4</a:t>
            </a:r>
            <a:endParaRPr sz="1100">
              <a:latin typeface="Arial"/>
              <a:cs typeface="Arial"/>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marR="1845945" indent="-327025">
              <a:lnSpc>
                <a:spcPct val="101600"/>
              </a:lnSpc>
              <a:spcBef>
                <a:spcPts val="365"/>
              </a:spcBef>
              <a:buClr>
                <a:srgbClr val="FF0000"/>
              </a:buClr>
              <a:buFont typeface="Arial"/>
              <a:buChar char="•"/>
              <a:tabLst>
                <a:tab pos="1035050" algn="l"/>
                <a:tab pos="1035685" algn="l"/>
              </a:tabLst>
            </a:pPr>
            <a:r>
              <a:rPr dirty="0" sz="1550" spc="10" b="1">
                <a:latin typeface="Arial"/>
                <a:cs typeface="Arial"/>
              </a:rPr>
              <a:t>Switch between native and interpreted  compilations</a:t>
            </a:r>
            <a:endParaRPr sz="1550">
              <a:latin typeface="Arial"/>
              <a:cs typeface="Arial"/>
            </a:endParaRPr>
          </a:p>
          <a:p>
            <a:pPr marL="1035050" marR="87947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Set parameters that influence native compilation  of PL/SQL</a:t>
            </a:r>
            <a:r>
              <a:rPr dirty="0" sz="1550" spc="5" b="1">
                <a:latin typeface="Arial"/>
                <a:cs typeface="Arial"/>
              </a:rPr>
              <a:t> </a:t>
            </a:r>
            <a:r>
              <a:rPr dirty="0" sz="1550" spc="10" b="1">
                <a:latin typeface="Arial"/>
                <a:cs typeface="Arial"/>
              </a:rPr>
              <a:t>programs</a:t>
            </a:r>
            <a:endParaRPr sz="1550">
              <a:latin typeface="Arial"/>
              <a:cs typeface="Arial"/>
            </a:endParaRPr>
          </a:p>
          <a:p>
            <a:pPr marL="1035050" marR="1315720"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Query data dictionary views that provide  information on PL/SQL compilation</a:t>
            </a:r>
            <a:r>
              <a:rPr dirty="0" sz="1550" spc="-55" b="1">
                <a:latin typeface="Arial"/>
                <a:cs typeface="Arial"/>
              </a:rPr>
              <a:t> </a:t>
            </a:r>
            <a:r>
              <a:rPr dirty="0" sz="1550" spc="10" b="1">
                <a:latin typeface="Arial"/>
                <a:cs typeface="Arial"/>
              </a:rPr>
              <a:t>settings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Use the PL/SQL compiler warning</a:t>
            </a:r>
            <a:r>
              <a:rPr dirty="0" sz="1550" spc="-15" b="1">
                <a:latin typeface="Arial"/>
                <a:cs typeface="Arial"/>
              </a:rPr>
              <a:t> </a:t>
            </a:r>
            <a:r>
              <a:rPr dirty="0" sz="1550" spc="10" b="1">
                <a:latin typeface="Arial"/>
                <a:cs typeface="Arial"/>
              </a:rPr>
              <a:t>mechanism:</a:t>
            </a:r>
            <a:endParaRPr sz="1550">
              <a:latin typeface="Arial"/>
              <a:cs typeface="Arial"/>
            </a:endParaRPr>
          </a:p>
          <a:p>
            <a:pPr lvl="1" marL="1362075" indent="-245110">
              <a:lnSpc>
                <a:spcPct val="100000"/>
              </a:lnSpc>
              <a:spcBef>
                <a:spcPts val="280"/>
              </a:spcBef>
              <a:buClr>
                <a:srgbClr val="FF0000"/>
              </a:buClr>
              <a:buFont typeface="Arial"/>
              <a:buChar char="–"/>
              <a:tabLst>
                <a:tab pos="1362075" algn="l"/>
                <a:tab pos="1362710" algn="l"/>
              </a:tabLst>
            </a:pPr>
            <a:r>
              <a:rPr dirty="0" sz="1400" spc="5" b="1">
                <a:latin typeface="Arial"/>
                <a:cs typeface="Arial"/>
              </a:rPr>
              <a:t>Declaratively </a:t>
            </a:r>
            <a:r>
              <a:rPr dirty="0" sz="1400" spc="15" b="1">
                <a:latin typeface="Arial"/>
                <a:cs typeface="Arial"/>
              </a:rPr>
              <a:t>by </a:t>
            </a:r>
            <a:r>
              <a:rPr dirty="0" sz="1400" spc="5" b="1">
                <a:latin typeface="Arial"/>
                <a:cs typeface="Arial"/>
              </a:rPr>
              <a:t>setting </a:t>
            </a:r>
            <a:r>
              <a:rPr dirty="0" sz="1400" spc="10" b="1">
                <a:latin typeface="Arial"/>
                <a:cs typeface="Arial"/>
              </a:rPr>
              <a:t>the</a:t>
            </a:r>
            <a:r>
              <a:rPr dirty="0" sz="1400" spc="-25" b="1">
                <a:latin typeface="Arial"/>
                <a:cs typeface="Arial"/>
              </a:rPr>
              <a:t> </a:t>
            </a:r>
            <a:r>
              <a:rPr dirty="0" sz="1400" spc="15" b="1">
                <a:latin typeface="Courier New"/>
                <a:cs typeface="Courier New"/>
              </a:rPr>
              <a:t>PLSQL_WARNINGS</a:t>
            </a:r>
            <a:endParaRPr sz="1400">
              <a:latin typeface="Courier New"/>
              <a:cs typeface="Courier New"/>
            </a:endParaRPr>
          </a:p>
          <a:p>
            <a:pPr marL="1362075">
              <a:lnSpc>
                <a:spcPct val="100000"/>
              </a:lnSpc>
              <a:spcBef>
                <a:spcPts val="140"/>
              </a:spcBef>
            </a:pPr>
            <a:r>
              <a:rPr dirty="0" sz="1400" spc="15" b="1">
                <a:latin typeface="Arial"/>
                <a:cs typeface="Arial"/>
              </a:rPr>
              <a:t>parameter</a:t>
            </a:r>
            <a:endParaRPr sz="1400">
              <a:latin typeface="Arial"/>
              <a:cs typeface="Arial"/>
            </a:endParaRPr>
          </a:p>
          <a:p>
            <a:pPr lvl="1" marL="1362075" indent="-245110">
              <a:lnSpc>
                <a:spcPct val="100000"/>
              </a:lnSpc>
              <a:spcBef>
                <a:spcPts val="270"/>
              </a:spcBef>
              <a:buClr>
                <a:srgbClr val="FF0000"/>
              </a:buClr>
              <a:buFont typeface="Arial"/>
              <a:buChar char="–"/>
              <a:tabLst>
                <a:tab pos="1362075" algn="l"/>
                <a:tab pos="1362710" algn="l"/>
              </a:tabLst>
            </a:pPr>
            <a:r>
              <a:rPr dirty="0" sz="1400" spc="10" b="1">
                <a:latin typeface="Arial"/>
                <a:cs typeface="Arial"/>
              </a:rPr>
              <a:t>Programmatically using the</a:t>
            </a:r>
            <a:r>
              <a:rPr dirty="0" sz="1400" spc="-15" b="1">
                <a:latin typeface="Arial"/>
                <a:cs typeface="Arial"/>
              </a:rPr>
              <a:t> </a:t>
            </a:r>
            <a:r>
              <a:rPr dirty="0" sz="1400" spc="15" b="1">
                <a:latin typeface="Courier New"/>
                <a:cs typeface="Courier New"/>
              </a:rPr>
              <a:t>DBMS_WARNING</a:t>
            </a:r>
            <a:endParaRPr sz="1400">
              <a:latin typeface="Courier New"/>
              <a:cs typeface="Courier New"/>
            </a:endParaRPr>
          </a:p>
          <a:p>
            <a:pPr marL="1362075">
              <a:lnSpc>
                <a:spcPct val="100000"/>
              </a:lnSpc>
              <a:spcBef>
                <a:spcPts val="145"/>
              </a:spcBef>
            </a:pPr>
            <a:r>
              <a:rPr dirty="0" sz="1400" spc="15" b="1">
                <a:latin typeface="Arial"/>
                <a:cs typeface="Arial"/>
              </a:rPr>
              <a:t>package</a:t>
            </a:r>
            <a:endParaRPr sz="1400">
              <a:latin typeface="Arial"/>
              <a:cs typeface="Arial"/>
            </a:endParaRPr>
          </a:p>
          <a:p>
            <a:pPr>
              <a:lnSpc>
                <a:spcPct val="100000"/>
              </a:lnSpc>
            </a:pPr>
            <a:endParaRPr sz="1600">
              <a:latin typeface="Arial"/>
              <a:cs typeface="Arial"/>
            </a:endParaRPr>
          </a:p>
          <a:p>
            <a:pPr algn="ctr" marL="10160">
              <a:lnSpc>
                <a:spcPct val="100000"/>
              </a:lnSpc>
              <a:spcBef>
                <a:spcPts val="126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18</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52845" cy="322262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7795" marR="80645">
              <a:lnSpc>
                <a:spcPct val="101099"/>
              </a:lnSpc>
              <a:spcBef>
                <a:spcPts val="370"/>
              </a:spcBef>
            </a:pPr>
            <a:r>
              <a:rPr dirty="0" sz="1300" spc="10">
                <a:latin typeface="Times New Roman"/>
                <a:cs typeface="Times New Roman"/>
              </a:rPr>
              <a:t>The </a:t>
            </a:r>
            <a:r>
              <a:rPr dirty="0" sz="1300" spc="5">
                <a:latin typeface="Times New Roman"/>
                <a:cs typeface="Times New Roman"/>
              </a:rPr>
              <a:t>lesson covers details about </a:t>
            </a:r>
            <a:r>
              <a:rPr dirty="0" sz="1300" spc="10">
                <a:latin typeface="Times New Roman"/>
                <a:cs typeface="Times New Roman"/>
              </a:rPr>
              <a:t>how </a:t>
            </a:r>
            <a:r>
              <a:rPr dirty="0" sz="1300" spc="5">
                <a:latin typeface="Times New Roman"/>
                <a:cs typeface="Times New Roman"/>
              </a:rPr>
              <a:t>native and interpreted compilations </a:t>
            </a:r>
            <a:r>
              <a:rPr dirty="0" sz="1300" spc="10">
                <a:latin typeface="Times New Roman"/>
                <a:cs typeface="Times New Roman"/>
              </a:rPr>
              <a:t>work </a:t>
            </a:r>
            <a:r>
              <a:rPr dirty="0" sz="1300" spc="5">
                <a:latin typeface="Times New Roman"/>
                <a:cs typeface="Times New Roman"/>
              </a:rPr>
              <a:t>and </a:t>
            </a:r>
            <a:r>
              <a:rPr dirty="0" sz="1300" spc="10">
                <a:latin typeface="Times New Roman"/>
                <a:cs typeface="Times New Roman"/>
              </a:rPr>
              <a:t>how </a:t>
            </a:r>
            <a:r>
              <a:rPr dirty="0" sz="1300" spc="5">
                <a:latin typeface="Times New Roman"/>
                <a:cs typeface="Times New Roman"/>
              </a:rPr>
              <a:t>to  use </a:t>
            </a:r>
            <a:r>
              <a:rPr dirty="0" sz="1300" spc="10">
                <a:latin typeface="Times New Roman"/>
                <a:cs typeface="Times New Roman"/>
              </a:rPr>
              <a:t>parameters </a:t>
            </a:r>
            <a:r>
              <a:rPr dirty="0" sz="1300" spc="5">
                <a:latin typeface="Times New Roman"/>
                <a:cs typeface="Times New Roman"/>
              </a:rPr>
              <a:t>that influence the </a:t>
            </a:r>
            <a:r>
              <a:rPr dirty="0" sz="1300" spc="10">
                <a:latin typeface="Times New Roman"/>
                <a:cs typeface="Times New Roman"/>
              </a:rPr>
              <a:t>way PL/SQL </a:t>
            </a:r>
            <a:r>
              <a:rPr dirty="0" sz="1300" spc="5">
                <a:latin typeface="Times New Roman"/>
                <a:cs typeface="Times New Roman"/>
              </a:rPr>
              <a:t>code is</a:t>
            </a:r>
            <a:r>
              <a:rPr dirty="0" sz="1300" spc="10">
                <a:latin typeface="Times New Roman"/>
                <a:cs typeface="Times New Roman"/>
              </a:rPr>
              <a:t> </a:t>
            </a:r>
            <a:r>
              <a:rPr dirty="0" sz="1300" spc="5">
                <a:latin typeface="Times New Roman"/>
                <a:cs typeface="Times New Roman"/>
              </a:rPr>
              <a:t>compiled.</a:t>
            </a:r>
            <a:endParaRPr sz="1300">
              <a:latin typeface="Times New Roman"/>
              <a:cs typeface="Times New Roman"/>
            </a:endParaRPr>
          </a:p>
          <a:p>
            <a:pPr marL="137795" marR="5080">
              <a:lnSpc>
                <a:spcPct val="101400"/>
              </a:lnSpc>
              <a:spcBef>
                <a:spcPts val="405"/>
              </a:spcBef>
            </a:pPr>
            <a:r>
              <a:rPr dirty="0" sz="1300" spc="10">
                <a:latin typeface="Times New Roman"/>
                <a:cs typeface="Times New Roman"/>
              </a:rPr>
              <a:t>The </a:t>
            </a:r>
            <a:r>
              <a:rPr dirty="0" sz="1300" spc="5">
                <a:latin typeface="Times New Roman"/>
                <a:cs typeface="Times New Roman"/>
              </a:rPr>
              <a:t>key </a:t>
            </a:r>
            <a:r>
              <a:rPr dirty="0" sz="1300" spc="10">
                <a:latin typeface="Times New Roman"/>
                <a:cs typeface="Times New Roman"/>
              </a:rPr>
              <a:t>recommendation </a:t>
            </a:r>
            <a:r>
              <a:rPr dirty="0" sz="1300" spc="5">
                <a:latin typeface="Times New Roman"/>
                <a:cs typeface="Times New Roman"/>
              </a:rPr>
              <a:t>is to enable native compilation </a:t>
            </a:r>
            <a:r>
              <a:rPr dirty="0" sz="1300" spc="10">
                <a:latin typeface="Times New Roman"/>
                <a:cs typeface="Times New Roman"/>
              </a:rPr>
              <a:t>by </a:t>
            </a:r>
            <a:r>
              <a:rPr dirty="0" sz="1300" spc="5">
                <a:latin typeface="Times New Roman"/>
                <a:cs typeface="Times New Roman"/>
              </a:rPr>
              <a:t>default, resulting in </a:t>
            </a:r>
            <a:r>
              <a:rPr dirty="0" sz="1300" spc="10">
                <a:latin typeface="Times New Roman"/>
                <a:cs typeface="Times New Roman"/>
              </a:rPr>
              <a:t>30%  </a:t>
            </a:r>
            <a:r>
              <a:rPr dirty="0" sz="1300" spc="5">
                <a:latin typeface="Times New Roman"/>
                <a:cs typeface="Times New Roman"/>
              </a:rPr>
              <a:t>faster performance (in </a:t>
            </a:r>
            <a:r>
              <a:rPr dirty="0" sz="1300" spc="10">
                <a:latin typeface="Times New Roman"/>
                <a:cs typeface="Times New Roman"/>
              </a:rPr>
              <a:t>some </a:t>
            </a:r>
            <a:r>
              <a:rPr dirty="0" sz="1300" spc="5">
                <a:latin typeface="Times New Roman"/>
                <a:cs typeface="Times New Roman"/>
              </a:rPr>
              <a:t>cases) for your </a:t>
            </a:r>
            <a:r>
              <a:rPr dirty="0" sz="1300" spc="10">
                <a:latin typeface="Times New Roman"/>
                <a:cs typeface="Times New Roman"/>
              </a:rPr>
              <a:t>PL/SQL </a:t>
            </a:r>
            <a:r>
              <a:rPr dirty="0" sz="1300" spc="5">
                <a:latin typeface="Times New Roman"/>
                <a:cs typeface="Times New Roman"/>
              </a:rPr>
              <a:t>logic. </a:t>
            </a:r>
            <a:r>
              <a:rPr dirty="0" sz="1300" spc="10">
                <a:latin typeface="Times New Roman"/>
                <a:cs typeface="Times New Roman"/>
              </a:rPr>
              <a:t>Benchmarks </a:t>
            </a:r>
            <a:r>
              <a:rPr dirty="0" sz="1300" spc="5">
                <a:latin typeface="Times New Roman"/>
                <a:cs typeface="Times New Roman"/>
              </a:rPr>
              <a:t>have </a:t>
            </a:r>
            <a:r>
              <a:rPr dirty="0" sz="1300" spc="10">
                <a:latin typeface="Times New Roman"/>
                <a:cs typeface="Times New Roman"/>
              </a:rPr>
              <a:t>shown </a:t>
            </a:r>
            <a:r>
              <a:rPr dirty="0" sz="1300" spc="5">
                <a:latin typeface="Times New Roman"/>
                <a:cs typeface="Times New Roman"/>
              </a:rPr>
              <a:t>that  enabling native compilation in Oracle Database </a:t>
            </a:r>
            <a:r>
              <a:rPr dirty="0" sz="1300" spc="10">
                <a:latin typeface="Times New Roman"/>
                <a:cs typeface="Times New Roman"/>
              </a:rPr>
              <a:t>10</a:t>
            </a:r>
            <a:r>
              <a:rPr dirty="0" sz="1300" spc="10" i="1">
                <a:latin typeface="Times New Roman"/>
                <a:cs typeface="Times New Roman"/>
              </a:rPr>
              <a:t>g </a:t>
            </a:r>
            <a:r>
              <a:rPr dirty="0" sz="1300" spc="5">
                <a:latin typeface="Times New Roman"/>
                <a:cs typeface="Times New Roman"/>
              </a:rPr>
              <a:t>results in twice the performance </a:t>
            </a:r>
            <a:r>
              <a:rPr dirty="0" sz="1300" spc="10">
                <a:latin typeface="Times New Roman"/>
                <a:cs typeface="Times New Roman"/>
              </a:rPr>
              <a:t>when  </a:t>
            </a:r>
            <a:r>
              <a:rPr dirty="0" sz="1300" spc="5">
                <a:latin typeface="Times New Roman"/>
                <a:cs typeface="Times New Roman"/>
              </a:rPr>
              <a:t>compared to Oracle8</a:t>
            </a:r>
            <a:r>
              <a:rPr dirty="0" sz="1300" spc="5" i="1">
                <a:latin typeface="Times New Roman"/>
                <a:cs typeface="Times New Roman"/>
              </a:rPr>
              <a:t>i </a:t>
            </a:r>
            <a:r>
              <a:rPr dirty="0" sz="1300" spc="5">
                <a:latin typeface="Times New Roman"/>
                <a:cs typeface="Times New Roman"/>
              </a:rPr>
              <a:t>and Oracle9</a:t>
            </a:r>
            <a:r>
              <a:rPr dirty="0" sz="1300" spc="5" i="1">
                <a:latin typeface="Times New Roman"/>
                <a:cs typeface="Times New Roman"/>
              </a:rPr>
              <a:t>i </a:t>
            </a:r>
            <a:r>
              <a:rPr dirty="0" sz="1300" spc="5">
                <a:latin typeface="Times New Roman"/>
                <a:cs typeface="Times New Roman"/>
              </a:rPr>
              <a:t>databases, and as </a:t>
            </a:r>
            <a:r>
              <a:rPr dirty="0" sz="1300" spc="10">
                <a:latin typeface="Times New Roman"/>
                <a:cs typeface="Times New Roman"/>
              </a:rPr>
              <a:t>much </a:t>
            </a:r>
            <a:r>
              <a:rPr dirty="0" sz="1300" spc="5">
                <a:latin typeface="Times New Roman"/>
                <a:cs typeface="Times New Roman"/>
              </a:rPr>
              <a:t>as three times the performance  of </a:t>
            </a:r>
            <a:r>
              <a:rPr dirty="0" sz="1300" spc="10">
                <a:latin typeface="Times New Roman"/>
                <a:cs typeface="Times New Roman"/>
              </a:rPr>
              <a:t>PL/SQL </a:t>
            </a:r>
            <a:r>
              <a:rPr dirty="0" sz="1300" spc="5">
                <a:latin typeface="Times New Roman"/>
                <a:cs typeface="Times New Roman"/>
              </a:rPr>
              <a:t>code executing in an Oracle8 database environment. For more information,  refer to the Oracle white paper titled </a:t>
            </a:r>
            <a:r>
              <a:rPr dirty="0" sz="1300" spc="10">
                <a:latin typeface="Times New Roman"/>
                <a:cs typeface="Times New Roman"/>
              </a:rPr>
              <a:t>“PL/SQL </a:t>
            </a:r>
            <a:r>
              <a:rPr dirty="0" sz="1300" spc="5">
                <a:latin typeface="Times New Roman"/>
                <a:cs typeface="Times New Roman"/>
              </a:rPr>
              <a:t>Just </a:t>
            </a:r>
            <a:r>
              <a:rPr dirty="0" sz="1300" spc="10">
                <a:latin typeface="Times New Roman"/>
                <a:cs typeface="Times New Roman"/>
              </a:rPr>
              <a:t>Got </a:t>
            </a:r>
            <a:r>
              <a:rPr dirty="0" sz="1300" spc="5">
                <a:latin typeface="Times New Roman"/>
                <a:cs typeface="Times New Roman"/>
              </a:rPr>
              <a:t>Faster,” </a:t>
            </a:r>
            <a:r>
              <a:rPr dirty="0" sz="1300" spc="10">
                <a:latin typeface="Times New Roman"/>
                <a:cs typeface="Times New Roman"/>
              </a:rPr>
              <a:t>by Bryn </a:t>
            </a:r>
            <a:r>
              <a:rPr dirty="0" sz="1300" spc="5">
                <a:latin typeface="Times New Roman"/>
                <a:cs typeface="Times New Roman"/>
              </a:rPr>
              <a:t>Llewellyn and  Charles Wetherell, from the Oracle Technology </a:t>
            </a:r>
            <a:r>
              <a:rPr dirty="0" sz="1300" spc="10">
                <a:latin typeface="Times New Roman"/>
                <a:cs typeface="Times New Roman"/>
              </a:rPr>
              <a:t>Network (OTN) Web </a:t>
            </a:r>
            <a:r>
              <a:rPr dirty="0" sz="1300" spc="5">
                <a:latin typeface="Times New Roman"/>
                <a:cs typeface="Times New Roman"/>
              </a:rPr>
              <a:t>site at  </a:t>
            </a:r>
            <a:r>
              <a:rPr dirty="0" sz="1300" spc="5">
                <a:latin typeface="Times New Roman"/>
                <a:cs typeface="Times New Roman"/>
                <a:hlinkClick r:id="rId3"/>
              </a:rPr>
              <a:t>http://otn.oracle.com.</a:t>
            </a:r>
            <a:endParaRPr sz="1300">
              <a:latin typeface="Times New Roman"/>
              <a:cs typeface="Times New Roman"/>
            </a:endParaRPr>
          </a:p>
          <a:p>
            <a:pPr marL="138430" marR="176530">
              <a:lnSpc>
                <a:spcPct val="101099"/>
              </a:lnSpc>
              <a:spcBef>
                <a:spcPts val="405"/>
              </a:spcBef>
            </a:pPr>
            <a:r>
              <a:rPr dirty="0" sz="1300" spc="10">
                <a:latin typeface="Times New Roman"/>
                <a:cs typeface="Times New Roman"/>
              </a:rPr>
              <a:t>The </a:t>
            </a:r>
            <a:r>
              <a:rPr dirty="0" sz="1300" spc="5">
                <a:latin typeface="Times New Roman"/>
                <a:cs typeface="Times New Roman"/>
              </a:rPr>
              <a:t>lesson also covers the following </a:t>
            </a:r>
            <a:r>
              <a:rPr dirty="0" sz="1300" spc="10">
                <a:latin typeface="Times New Roman"/>
                <a:cs typeface="Times New Roman"/>
              </a:rPr>
              <a:t>two ways </a:t>
            </a:r>
            <a:r>
              <a:rPr dirty="0" sz="1300" spc="5">
                <a:latin typeface="Times New Roman"/>
                <a:cs typeface="Times New Roman"/>
              </a:rPr>
              <a:t>of influencing the </a:t>
            </a:r>
            <a:r>
              <a:rPr dirty="0" sz="1300" spc="10">
                <a:latin typeface="Times New Roman"/>
                <a:cs typeface="Times New Roman"/>
              </a:rPr>
              <a:t>new </a:t>
            </a:r>
            <a:r>
              <a:rPr dirty="0" sz="1300" spc="5">
                <a:latin typeface="Times New Roman"/>
                <a:cs typeface="Times New Roman"/>
              </a:rPr>
              <a:t>compiler warning  system that </a:t>
            </a:r>
            <a:r>
              <a:rPr dirty="0" sz="1300" spc="10">
                <a:latin typeface="Times New Roman"/>
                <a:cs typeface="Times New Roman"/>
              </a:rPr>
              <a:t>was </a:t>
            </a:r>
            <a:r>
              <a:rPr dirty="0" sz="1300" spc="5">
                <a:latin typeface="Times New Roman"/>
                <a:cs typeface="Times New Roman"/>
              </a:rPr>
              <a:t>added to Oracle Database</a:t>
            </a:r>
            <a:r>
              <a:rPr dirty="0" sz="1300">
                <a:latin typeface="Times New Roman"/>
                <a:cs typeface="Times New Roman"/>
              </a:rPr>
              <a:t> </a:t>
            </a:r>
            <a:r>
              <a:rPr dirty="0" sz="1300" spc="5">
                <a:latin typeface="Times New Roman"/>
                <a:cs typeface="Times New Roman"/>
              </a:rPr>
              <a:t>10</a:t>
            </a:r>
            <a:r>
              <a:rPr dirty="0" sz="1300" spc="5" i="1">
                <a:latin typeface="Times New Roman"/>
                <a:cs typeface="Times New Roman"/>
              </a:rPr>
              <a:t>g</a:t>
            </a:r>
            <a:r>
              <a:rPr dirty="0" sz="1300" spc="5">
                <a:latin typeface="Times New Roman"/>
                <a:cs typeface="Times New Roman"/>
              </a:rPr>
              <a:t>:</a:t>
            </a:r>
            <a:endParaRPr sz="1300">
              <a:latin typeface="Times New Roman"/>
              <a:cs typeface="Times New Roman"/>
            </a:endParaRPr>
          </a:p>
          <a:p>
            <a:pPr marL="515620" indent="-252095">
              <a:lnSpc>
                <a:spcPts val="1505"/>
              </a:lnSpc>
              <a:buChar char="•"/>
              <a:tabLst>
                <a:tab pos="515620" algn="l"/>
                <a:tab pos="516255" algn="l"/>
              </a:tabLst>
            </a:pPr>
            <a:r>
              <a:rPr dirty="0" sz="1300" spc="5">
                <a:latin typeface="Times New Roman"/>
                <a:cs typeface="Times New Roman"/>
              </a:rPr>
              <a:t>Setting the </a:t>
            </a:r>
            <a:r>
              <a:rPr dirty="0" sz="1300" spc="15">
                <a:latin typeface="Courier New"/>
                <a:cs typeface="Courier New"/>
              </a:rPr>
              <a:t>PLSQL_WARNINGS</a:t>
            </a:r>
            <a:r>
              <a:rPr dirty="0" sz="1300" spc="-445">
                <a:latin typeface="Courier New"/>
                <a:cs typeface="Courier New"/>
              </a:rPr>
              <a:t> </a:t>
            </a:r>
            <a:r>
              <a:rPr dirty="0" sz="1300" spc="10">
                <a:latin typeface="Times New Roman"/>
                <a:cs typeface="Times New Roman"/>
              </a:rPr>
              <a:t>parameter</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5">
                <a:latin typeface="Times New Roman"/>
                <a:cs typeface="Times New Roman"/>
              </a:rPr>
              <a:t>Using the </a:t>
            </a:r>
            <a:r>
              <a:rPr dirty="0" sz="1300" spc="15">
                <a:latin typeface="Courier New"/>
                <a:cs typeface="Courier New"/>
              </a:rPr>
              <a:t>DBMS_WARNING</a:t>
            </a:r>
            <a:r>
              <a:rPr dirty="0" sz="1300" spc="-440">
                <a:latin typeface="Courier New"/>
                <a:cs typeface="Courier New"/>
              </a:rPr>
              <a:t> </a:t>
            </a:r>
            <a:r>
              <a:rPr dirty="0" sz="1300" spc="5">
                <a:latin typeface="Times New Roman"/>
                <a:cs typeface="Times New Roman"/>
              </a:rPr>
              <a:t>package programmatic interface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19</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538476" y="873506"/>
            <a:ext cx="2659380"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Practice 12:</a:t>
            </a:r>
            <a:r>
              <a:rPr dirty="0" sz="2000" spc="-55" b="1">
                <a:latin typeface="Arial"/>
                <a:cs typeface="Arial"/>
              </a:rPr>
              <a:t> </a:t>
            </a:r>
            <a:r>
              <a:rPr dirty="0" sz="2000" b="1">
                <a:latin typeface="Arial"/>
                <a:cs typeface="Arial"/>
              </a:rPr>
              <a:t>Overview</a:t>
            </a:r>
            <a:endParaRPr sz="2000">
              <a:latin typeface="Arial"/>
              <a:cs typeface="Arial"/>
            </a:endParaRPr>
          </a:p>
        </p:txBody>
      </p:sp>
      <p:sp>
        <p:nvSpPr>
          <p:cNvPr id="7" name="object 7"/>
          <p:cNvSpPr txBox="1"/>
          <p:nvPr/>
        </p:nvSpPr>
        <p:spPr>
          <a:xfrm>
            <a:off x="1230883" y="1745561"/>
            <a:ext cx="5117465" cy="3074670"/>
          </a:xfrm>
          <a:prstGeom prst="rect">
            <a:avLst/>
          </a:prstGeom>
        </p:spPr>
        <p:txBody>
          <a:bodyPr wrap="square" lIns="0" tIns="62230" rIns="0" bIns="0" rtlCol="0" vert="horz">
            <a:spAutoFit/>
          </a:bodyPr>
          <a:lstStyle/>
          <a:p>
            <a:pPr marL="12700">
              <a:lnSpc>
                <a:spcPct val="100000"/>
              </a:lnSpc>
              <a:spcBef>
                <a:spcPts val="490"/>
              </a:spcBef>
            </a:pPr>
            <a:r>
              <a:rPr dirty="0" sz="1550" spc="10" b="1">
                <a:latin typeface="Arial"/>
                <a:cs typeface="Arial"/>
              </a:rPr>
              <a:t>This practice covers the following</a:t>
            </a:r>
            <a:r>
              <a:rPr dirty="0" sz="1550" spc="-5" b="1">
                <a:latin typeface="Arial"/>
                <a:cs typeface="Arial"/>
              </a:rPr>
              <a:t> </a:t>
            </a:r>
            <a:r>
              <a:rPr dirty="0" sz="1550" spc="10" b="1">
                <a:latin typeface="Arial"/>
                <a:cs typeface="Arial"/>
              </a:rPr>
              <a:t>topics:</a:t>
            </a:r>
            <a:endParaRPr sz="1550">
              <a:latin typeface="Arial"/>
              <a:cs typeface="Arial"/>
            </a:endParaRPr>
          </a:p>
          <a:p>
            <a:pPr marL="420370" marR="5080" indent="-327025">
              <a:lnSpc>
                <a:spcPct val="101600"/>
              </a:lnSpc>
              <a:spcBef>
                <a:spcPts val="365"/>
              </a:spcBef>
              <a:buClr>
                <a:srgbClr val="FF0000"/>
              </a:buClr>
              <a:buFont typeface="Arial"/>
              <a:buChar char="•"/>
              <a:tabLst>
                <a:tab pos="420370" algn="l"/>
                <a:tab pos="421005" algn="l"/>
              </a:tabLst>
            </a:pPr>
            <a:r>
              <a:rPr dirty="0" sz="1550" spc="10" b="1">
                <a:latin typeface="Arial"/>
                <a:cs typeface="Arial"/>
              </a:rPr>
              <a:t>Enabling native compilation </a:t>
            </a:r>
            <a:r>
              <a:rPr dirty="0" sz="1550" spc="5" b="1">
                <a:latin typeface="Arial"/>
                <a:cs typeface="Arial"/>
              </a:rPr>
              <a:t>for </a:t>
            </a:r>
            <a:r>
              <a:rPr dirty="0" sz="1550" spc="10" b="1">
                <a:latin typeface="Arial"/>
                <a:cs typeface="Arial"/>
              </a:rPr>
              <a:t>your session and  compiling a</a:t>
            </a:r>
            <a:r>
              <a:rPr dirty="0" sz="1550" spc="5" b="1">
                <a:latin typeface="Arial"/>
                <a:cs typeface="Arial"/>
              </a:rPr>
              <a:t> </a:t>
            </a:r>
            <a:r>
              <a:rPr dirty="0" sz="1550" spc="10" b="1">
                <a:latin typeface="Arial"/>
                <a:cs typeface="Arial"/>
              </a:rPr>
              <a:t>procedure</a:t>
            </a:r>
            <a:endParaRPr sz="1550">
              <a:latin typeface="Arial"/>
              <a:cs typeface="Arial"/>
            </a:endParaRPr>
          </a:p>
          <a:p>
            <a:pPr marL="420370" marR="41275" indent="-327025">
              <a:lnSpc>
                <a:spcPct val="101400"/>
              </a:lnSpc>
              <a:spcBef>
                <a:spcPts val="375"/>
              </a:spcBef>
              <a:buClr>
                <a:srgbClr val="FF0000"/>
              </a:buClr>
              <a:buFont typeface="Arial"/>
              <a:buChar char="•"/>
              <a:tabLst>
                <a:tab pos="420370" algn="l"/>
                <a:tab pos="421005" algn="l"/>
              </a:tabLst>
            </a:pPr>
            <a:r>
              <a:rPr dirty="0" sz="1550" spc="10" b="1">
                <a:latin typeface="Arial"/>
                <a:cs typeface="Arial"/>
              </a:rPr>
              <a:t>Creating a subprogram to compile a PL/SQL  procedure, function, or a package; suppressing  warnings </a:t>
            </a:r>
            <a:r>
              <a:rPr dirty="0" sz="1550" spc="5" b="1">
                <a:latin typeface="Arial"/>
                <a:cs typeface="Arial"/>
              </a:rPr>
              <a:t>for </a:t>
            </a:r>
            <a:r>
              <a:rPr dirty="0" sz="1550" spc="10" b="1">
                <a:latin typeface="Arial"/>
                <a:cs typeface="Arial"/>
              </a:rPr>
              <a:t>the </a:t>
            </a:r>
            <a:r>
              <a:rPr dirty="0" sz="1550" spc="10" b="1">
                <a:latin typeface="Courier New"/>
                <a:cs typeface="Courier New"/>
              </a:rPr>
              <a:t>PERFORMANCE</a:t>
            </a:r>
            <a:r>
              <a:rPr dirty="0" sz="1550" spc="-509" b="1">
                <a:latin typeface="Courier New"/>
                <a:cs typeface="Courier New"/>
              </a:rPr>
              <a:t> </a:t>
            </a:r>
            <a:r>
              <a:rPr dirty="0" sz="1550" spc="10" b="1">
                <a:latin typeface="Arial"/>
                <a:cs typeface="Arial"/>
              </a:rPr>
              <a:t>compiler warning  category; and restoring the </a:t>
            </a:r>
            <a:r>
              <a:rPr dirty="0" sz="1550" spc="5" b="1">
                <a:latin typeface="Arial"/>
                <a:cs typeface="Arial"/>
              </a:rPr>
              <a:t>original </a:t>
            </a:r>
            <a:r>
              <a:rPr dirty="0" sz="1550" spc="10" b="1">
                <a:latin typeface="Arial"/>
                <a:cs typeface="Arial"/>
              </a:rPr>
              <a:t>session  warning</a:t>
            </a:r>
            <a:r>
              <a:rPr dirty="0" sz="1550" spc="5" b="1">
                <a:latin typeface="Arial"/>
                <a:cs typeface="Arial"/>
              </a:rPr>
              <a:t> </a:t>
            </a:r>
            <a:r>
              <a:rPr dirty="0" sz="1550" spc="10" b="1">
                <a:latin typeface="Arial"/>
                <a:cs typeface="Arial"/>
              </a:rPr>
              <a:t>settings</a:t>
            </a:r>
            <a:endParaRPr sz="1550">
              <a:latin typeface="Arial"/>
              <a:cs typeface="Arial"/>
            </a:endParaRPr>
          </a:p>
          <a:p>
            <a:pPr marL="420370" marR="339725" indent="-327025">
              <a:lnSpc>
                <a:spcPct val="99300"/>
              </a:lnSpc>
              <a:spcBef>
                <a:spcPts val="415"/>
              </a:spcBef>
              <a:buClr>
                <a:srgbClr val="FF0000"/>
              </a:buClr>
              <a:buFont typeface="Arial"/>
              <a:buChar char="•"/>
              <a:tabLst>
                <a:tab pos="420370" algn="l"/>
                <a:tab pos="421005" algn="l"/>
              </a:tabLst>
            </a:pPr>
            <a:r>
              <a:rPr dirty="0" sz="1550" spc="10" b="1">
                <a:latin typeface="Arial"/>
                <a:cs typeface="Arial"/>
              </a:rPr>
              <a:t>Executing the procedure to compile a PL/SQL  package containing a procedure that uses a  PL/SQL</a:t>
            </a:r>
            <a:r>
              <a:rPr dirty="0" sz="1550" b="1">
                <a:latin typeface="Arial"/>
                <a:cs typeface="Arial"/>
              </a:rPr>
              <a:t> </a:t>
            </a:r>
            <a:r>
              <a:rPr dirty="0" sz="1550" spc="10" b="1">
                <a:latin typeface="Arial"/>
                <a:cs typeface="Arial"/>
              </a:rPr>
              <a:t>table</a:t>
            </a:r>
            <a:r>
              <a:rPr dirty="0" sz="1550" b="1">
                <a:latin typeface="Arial"/>
                <a:cs typeface="Arial"/>
              </a:rPr>
              <a:t> </a:t>
            </a:r>
            <a:r>
              <a:rPr dirty="0" sz="1550" spc="10" b="1">
                <a:latin typeface="Arial"/>
                <a:cs typeface="Arial"/>
              </a:rPr>
              <a:t>as</a:t>
            </a:r>
            <a:r>
              <a:rPr dirty="0" sz="1550" b="1">
                <a:latin typeface="Arial"/>
                <a:cs typeface="Arial"/>
              </a:rPr>
              <a:t> </a:t>
            </a:r>
            <a:r>
              <a:rPr dirty="0" sz="1550" spc="10" b="1">
                <a:latin typeface="Arial"/>
                <a:cs typeface="Arial"/>
              </a:rPr>
              <a:t>an</a:t>
            </a:r>
            <a:r>
              <a:rPr dirty="0" sz="1550" spc="15" b="1">
                <a:latin typeface="Arial"/>
                <a:cs typeface="Arial"/>
              </a:rPr>
              <a:t> </a:t>
            </a:r>
            <a:r>
              <a:rPr dirty="0" sz="1550" spc="10" b="1">
                <a:latin typeface="Courier New"/>
                <a:cs typeface="Courier New"/>
              </a:rPr>
              <a:t>IN</a:t>
            </a:r>
            <a:r>
              <a:rPr dirty="0" sz="1550" spc="-495" b="1">
                <a:latin typeface="Courier New"/>
                <a:cs typeface="Courier New"/>
              </a:rPr>
              <a:t> </a:t>
            </a:r>
            <a:r>
              <a:rPr dirty="0" sz="1550" spc="10" b="1">
                <a:latin typeface="Courier New"/>
                <a:cs typeface="Courier New"/>
              </a:rPr>
              <a:t>OUT</a:t>
            </a:r>
            <a:r>
              <a:rPr dirty="0" sz="1550" spc="-495" b="1">
                <a:latin typeface="Courier New"/>
                <a:cs typeface="Courier New"/>
              </a:rPr>
              <a:t> </a:t>
            </a:r>
            <a:r>
              <a:rPr dirty="0" sz="1550" spc="10" b="1">
                <a:latin typeface="Arial"/>
                <a:cs typeface="Arial"/>
              </a:rPr>
              <a:t>parameter</a:t>
            </a:r>
            <a:r>
              <a:rPr dirty="0" sz="1550" b="1">
                <a:latin typeface="Arial"/>
                <a:cs typeface="Arial"/>
              </a:rPr>
              <a:t> </a:t>
            </a:r>
            <a:r>
              <a:rPr dirty="0" sz="1550" spc="10" b="1">
                <a:latin typeface="Arial"/>
                <a:cs typeface="Arial"/>
              </a:rPr>
              <a:t>without  specifying the </a:t>
            </a:r>
            <a:r>
              <a:rPr dirty="0" sz="1550" spc="10" b="1">
                <a:latin typeface="Courier New"/>
                <a:cs typeface="Courier New"/>
              </a:rPr>
              <a:t>NOCOPY</a:t>
            </a:r>
            <a:r>
              <a:rPr dirty="0" sz="1550" spc="-490" b="1">
                <a:latin typeface="Courier New"/>
                <a:cs typeface="Courier New"/>
              </a:rPr>
              <a:t> </a:t>
            </a:r>
            <a:r>
              <a:rPr dirty="0" sz="1550" spc="15" b="1">
                <a:latin typeface="Arial"/>
                <a:cs typeface="Arial"/>
              </a:rPr>
              <a:t>hint</a:t>
            </a:r>
            <a:endParaRPr sz="1550">
              <a:latin typeface="Arial"/>
              <a:cs typeface="Arial"/>
            </a:endParaRPr>
          </a:p>
        </p:txBody>
      </p:sp>
      <p:sp>
        <p:nvSpPr>
          <p:cNvPr id="8" name="object 8"/>
          <p:cNvSpPr txBox="1"/>
          <p:nvPr/>
        </p:nvSpPr>
        <p:spPr>
          <a:xfrm>
            <a:off x="743204" y="5609382"/>
            <a:ext cx="6271895" cy="151511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12:</a:t>
            </a:r>
            <a:r>
              <a:rPr dirty="0" sz="1300" spc="-10" b="1">
                <a:latin typeface="Arial"/>
                <a:cs typeface="Arial"/>
              </a:rPr>
              <a:t> </a:t>
            </a:r>
            <a:r>
              <a:rPr dirty="0" sz="1300" spc="5" b="1">
                <a:latin typeface="Arial"/>
                <a:cs typeface="Arial"/>
              </a:rPr>
              <a:t>Overview</a:t>
            </a:r>
            <a:endParaRPr sz="1300">
              <a:latin typeface="Arial"/>
              <a:cs typeface="Arial"/>
            </a:endParaRPr>
          </a:p>
          <a:p>
            <a:pPr marL="138430" marR="5080">
              <a:lnSpc>
                <a:spcPct val="100400"/>
              </a:lnSpc>
              <a:spcBef>
                <a:spcPts val="384"/>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enable native compilation for your session and compile a procedure.  </a:t>
            </a:r>
            <a:r>
              <a:rPr dirty="0" sz="1300" spc="10">
                <a:latin typeface="Times New Roman"/>
                <a:cs typeface="Times New Roman"/>
              </a:rPr>
              <a:t>You </a:t>
            </a:r>
            <a:r>
              <a:rPr dirty="0" sz="1300" spc="5">
                <a:latin typeface="Times New Roman"/>
                <a:cs typeface="Times New Roman"/>
              </a:rPr>
              <a:t>then create a </a:t>
            </a:r>
            <a:r>
              <a:rPr dirty="0" sz="1300" spc="10">
                <a:latin typeface="Times New Roman"/>
                <a:cs typeface="Times New Roman"/>
              </a:rPr>
              <a:t>subprogram </a:t>
            </a:r>
            <a:r>
              <a:rPr dirty="0" sz="1300" spc="5">
                <a:latin typeface="Times New Roman"/>
                <a:cs typeface="Times New Roman"/>
              </a:rPr>
              <a:t>to compile a </a:t>
            </a:r>
            <a:r>
              <a:rPr dirty="0" sz="1300" spc="10">
                <a:latin typeface="Times New Roman"/>
                <a:cs typeface="Times New Roman"/>
              </a:rPr>
              <a:t>PL/SQL </a:t>
            </a:r>
            <a:r>
              <a:rPr dirty="0" sz="1300" spc="5">
                <a:latin typeface="Times New Roman"/>
                <a:cs typeface="Times New Roman"/>
              </a:rPr>
              <a:t>procedure, function, or a package, </a:t>
            </a:r>
            <a:r>
              <a:rPr dirty="0" sz="1300" spc="10">
                <a:latin typeface="Times New Roman"/>
                <a:cs typeface="Times New Roman"/>
              </a:rPr>
              <a:t>and  you </a:t>
            </a:r>
            <a:r>
              <a:rPr dirty="0" sz="1300">
                <a:latin typeface="Times New Roman"/>
                <a:cs typeface="Times New Roman"/>
              </a:rPr>
              <a:t>suppress warnings </a:t>
            </a:r>
            <a:r>
              <a:rPr dirty="0" sz="1300" spc="5">
                <a:latin typeface="Times New Roman"/>
                <a:cs typeface="Times New Roman"/>
              </a:rPr>
              <a:t>for the </a:t>
            </a:r>
            <a:r>
              <a:rPr dirty="0" sz="1300" spc="15">
                <a:latin typeface="Courier New"/>
                <a:cs typeface="Courier New"/>
              </a:rPr>
              <a:t>PERFORMANCE </a:t>
            </a:r>
            <a:r>
              <a:rPr dirty="0" sz="1300" spc="10">
                <a:latin typeface="Times New Roman"/>
                <a:cs typeface="Times New Roman"/>
              </a:rPr>
              <a:t>compiler warning </a:t>
            </a:r>
            <a:r>
              <a:rPr dirty="0" sz="1300" spc="5">
                <a:latin typeface="Times New Roman"/>
                <a:cs typeface="Times New Roman"/>
              </a:rPr>
              <a:t>category. </a:t>
            </a:r>
            <a:r>
              <a:rPr dirty="0" sz="1300" spc="10">
                <a:latin typeface="Times New Roman"/>
                <a:cs typeface="Times New Roman"/>
              </a:rPr>
              <a:t>The </a:t>
            </a:r>
            <a:r>
              <a:rPr dirty="0" sz="1300" spc="5">
                <a:latin typeface="Times New Roman"/>
                <a:cs typeface="Times New Roman"/>
              </a:rPr>
              <a:t>procedure  must restore the original session warning settings. </a:t>
            </a:r>
            <a:r>
              <a:rPr dirty="0" sz="1300" spc="10">
                <a:latin typeface="Times New Roman"/>
                <a:cs typeface="Times New Roman"/>
              </a:rPr>
              <a:t>You </a:t>
            </a:r>
            <a:r>
              <a:rPr dirty="0" sz="1300" spc="5">
                <a:latin typeface="Times New Roman"/>
                <a:cs typeface="Times New Roman"/>
              </a:rPr>
              <a:t>then execute the procedure to  compile a </a:t>
            </a:r>
            <a:r>
              <a:rPr dirty="0" sz="1300" spc="10">
                <a:latin typeface="Times New Roman"/>
                <a:cs typeface="Times New Roman"/>
              </a:rPr>
              <a:t>PL/SQL package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create, where the package contains a procedure with  an </a:t>
            </a:r>
            <a:r>
              <a:rPr dirty="0" sz="1300" spc="10">
                <a:latin typeface="Courier New"/>
                <a:cs typeface="Courier New"/>
              </a:rPr>
              <a:t>IN</a:t>
            </a:r>
            <a:r>
              <a:rPr dirty="0" sz="1300" spc="-445">
                <a:latin typeface="Courier New"/>
                <a:cs typeface="Courier New"/>
              </a:rPr>
              <a:t> </a:t>
            </a:r>
            <a:r>
              <a:rPr dirty="0" sz="1300" spc="15">
                <a:latin typeface="Courier New"/>
                <a:cs typeface="Courier New"/>
              </a:rPr>
              <a:t>OUT</a:t>
            </a:r>
            <a:r>
              <a:rPr dirty="0" sz="1300" spc="-445">
                <a:latin typeface="Courier New"/>
                <a:cs typeface="Courier New"/>
              </a:rPr>
              <a:t> </a:t>
            </a:r>
            <a:r>
              <a:rPr dirty="0" sz="1300" spc="10">
                <a:latin typeface="Times New Roman"/>
                <a:cs typeface="Times New Roman"/>
              </a:rPr>
              <a:t>parameter</a:t>
            </a:r>
            <a:r>
              <a:rPr dirty="0" sz="1300" spc="5">
                <a:latin typeface="Times New Roman"/>
                <a:cs typeface="Times New Roman"/>
              </a:rPr>
              <a:t> without specifying the</a:t>
            </a:r>
            <a:r>
              <a:rPr dirty="0" sz="1300" spc="15">
                <a:latin typeface="Times New Roman"/>
                <a:cs typeface="Times New Roman"/>
              </a:rPr>
              <a:t> </a:t>
            </a:r>
            <a:r>
              <a:rPr dirty="0" sz="1300" spc="10">
                <a:latin typeface="Courier New"/>
                <a:cs typeface="Courier New"/>
              </a:rPr>
              <a:t>NOCOPY</a:t>
            </a:r>
            <a:r>
              <a:rPr dirty="0" sz="1300" spc="-455">
                <a:latin typeface="Courier New"/>
                <a:cs typeface="Courier New"/>
              </a:rPr>
              <a:t> </a:t>
            </a:r>
            <a:r>
              <a:rPr dirty="0" sz="1300" spc="5">
                <a:latin typeface="Times New Roman"/>
                <a:cs typeface="Times New Roman"/>
              </a:rPr>
              <a:t>hint.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92605"/>
            <a:ext cx="6168390" cy="347980"/>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90"/>
              <a:t>cop</a:t>
            </a:r>
            <a:r>
              <a:rPr dirty="0" baseline="-18518" sz="1800" spc="-284" b="1">
                <a:latin typeface="Arial"/>
                <a:cs typeface="Arial"/>
              </a:rPr>
              <a:t>O</a:t>
            </a:r>
            <a:r>
              <a:rPr dirty="0" sz="800" spc="-190"/>
              <a:t>yri</a:t>
            </a:r>
            <a:r>
              <a:rPr dirty="0" baseline="-18518" sz="1800" spc="-284" b="1">
                <a:latin typeface="Arial"/>
                <a:cs typeface="Arial"/>
              </a:rPr>
              <a:t>r</a:t>
            </a:r>
            <a:r>
              <a:rPr dirty="0" sz="800" spc="-190"/>
              <a:t>gh</a:t>
            </a:r>
            <a:r>
              <a:rPr dirty="0" baseline="-18518" sz="1800" spc="-284" b="1">
                <a:latin typeface="Arial"/>
                <a:cs typeface="Arial"/>
              </a:rPr>
              <a:t>a</a:t>
            </a:r>
            <a:r>
              <a:rPr dirty="0" sz="800" spc="-190"/>
              <a:t>t.</a:t>
            </a:r>
            <a:r>
              <a:rPr dirty="0" baseline="-18518" sz="1800" spc="-284" b="1">
                <a:latin typeface="Arial"/>
                <a:cs typeface="Arial"/>
              </a:rPr>
              <a:t>c</a:t>
            </a:r>
            <a:r>
              <a:rPr dirty="0" sz="800" spc="-190"/>
              <a:t>A</a:t>
            </a:r>
            <a:r>
              <a:rPr dirty="0" baseline="-18518" sz="1800" spc="-284" b="1">
                <a:latin typeface="Arial"/>
                <a:cs typeface="Arial"/>
              </a:rPr>
              <a:t>l</a:t>
            </a:r>
            <a:r>
              <a:rPr dirty="0" sz="800" spc="-190"/>
              <a:t>l</a:t>
            </a:r>
            <a:r>
              <a:rPr dirty="0" baseline="-18518" sz="1800" spc="-284" b="1">
                <a:latin typeface="Arial"/>
                <a:cs typeface="Arial"/>
              </a:rPr>
              <a:t>e</a:t>
            </a:r>
            <a:r>
              <a:rPr dirty="0" sz="800" spc="-190"/>
              <a:t>l </a:t>
            </a:r>
            <a:r>
              <a:rPr dirty="0" sz="800" spc="-250"/>
              <a:t>W</a:t>
            </a:r>
            <a:r>
              <a:rPr dirty="0" baseline="-18518" sz="1800" spc="-375" b="1">
                <a:latin typeface="Arial"/>
                <a:cs typeface="Arial"/>
              </a:rPr>
              <a:t>D</a:t>
            </a:r>
            <a:r>
              <a:rPr dirty="0" sz="800" spc="-250"/>
              <a:t>DP</a:t>
            </a:r>
            <a:r>
              <a:rPr dirty="0" baseline="-18518" sz="1800" spc="-375" b="1">
                <a:latin typeface="Arial"/>
                <a:cs typeface="Arial"/>
              </a:rPr>
              <a:t>at</a:t>
            </a:r>
            <a:r>
              <a:rPr dirty="0" sz="800" spc="-250"/>
              <a:t>s</a:t>
            </a:r>
            <a:r>
              <a:rPr dirty="0" baseline="-18518" sz="1800" spc="-375" b="1">
                <a:latin typeface="Arial"/>
                <a:cs typeface="Arial"/>
              </a:rPr>
              <a:t>a</a:t>
            </a:r>
            <a:r>
              <a:rPr dirty="0" sz="800" spc="-250"/>
              <a:t>tu</a:t>
            </a:r>
            <a:r>
              <a:rPr dirty="0" baseline="-18518" sz="1800" spc="-375" b="1">
                <a:latin typeface="Arial"/>
                <a:cs typeface="Arial"/>
              </a:rPr>
              <a:t>b</a:t>
            </a:r>
            <a:r>
              <a:rPr dirty="0" sz="800" spc="-250"/>
              <a:t>de</a:t>
            </a:r>
            <a:r>
              <a:rPr dirty="0" baseline="-18518" sz="1800" spc="-375" b="1">
                <a:latin typeface="Arial"/>
                <a:cs typeface="Arial"/>
              </a:rPr>
              <a:t>a</a:t>
            </a:r>
            <a:r>
              <a:rPr dirty="0" sz="800" spc="-250"/>
              <a:t>nt</a:t>
            </a:r>
            <a:r>
              <a:rPr dirty="0" baseline="-18518" sz="1800" spc="-375" b="1">
                <a:latin typeface="Arial"/>
                <a:cs typeface="Arial"/>
              </a:rPr>
              <a:t>s</a:t>
            </a:r>
            <a:r>
              <a:rPr dirty="0" sz="800" spc="-250"/>
              <a:t>s </a:t>
            </a:r>
            <a:r>
              <a:rPr dirty="0" baseline="-18518" sz="1800" spc="-345" b="1">
                <a:latin typeface="Arial"/>
                <a:cs typeface="Arial"/>
              </a:rPr>
              <a:t>e</a:t>
            </a:r>
            <a:r>
              <a:rPr dirty="0" sz="800" spc="-229"/>
              <a:t>mu</a:t>
            </a:r>
            <a:r>
              <a:rPr dirty="0" baseline="-18518" sz="1800" spc="-345" b="1">
                <a:latin typeface="Arial"/>
                <a:cs typeface="Arial"/>
              </a:rPr>
              <a:t>1</a:t>
            </a:r>
            <a:r>
              <a:rPr dirty="0" sz="800" spc="-229"/>
              <a:t>st</a:t>
            </a:r>
            <a:r>
              <a:rPr dirty="0" baseline="-18518" sz="1800" spc="-345" b="1">
                <a:latin typeface="Arial"/>
                <a:cs typeface="Arial"/>
              </a:rPr>
              <a:t>0</a:t>
            </a:r>
            <a:r>
              <a:rPr dirty="0" sz="800" spc="-229"/>
              <a:t>r</a:t>
            </a:r>
            <a:r>
              <a:rPr dirty="0" baseline="-18518" sz="1800" spc="-345" b="1" i="1">
                <a:latin typeface="Arial"/>
                <a:cs typeface="Arial"/>
              </a:rPr>
              <a:t>g</a:t>
            </a:r>
            <a:r>
              <a:rPr dirty="0" sz="800" spc="-229"/>
              <a:t>ec</a:t>
            </a:r>
            <a:r>
              <a:rPr dirty="0" baseline="-18518" sz="1800" spc="-345" b="1">
                <a:latin typeface="Arial"/>
                <a:cs typeface="Arial"/>
              </a:rPr>
              <a:t>:</a:t>
            </a:r>
            <a:r>
              <a:rPr dirty="0" sz="800" spc="-229"/>
              <a:t>eiv</a:t>
            </a:r>
            <a:r>
              <a:rPr dirty="0" baseline="-18518" sz="1800" spc="-345" b="1">
                <a:latin typeface="Arial"/>
                <a:cs typeface="Arial"/>
              </a:rPr>
              <a:t>D</a:t>
            </a:r>
            <a:r>
              <a:rPr dirty="0" sz="800" spc="-229"/>
              <a:t>e</a:t>
            </a:r>
            <a:r>
              <a:rPr dirty="0" baseline="-18518" sz="1800" spc="-345" b="1">
                <a:latin typeface="Arial"/>
                <a:cs typeface="Arial"/>
              </a:rPr>
              <a:t>e</a:t>
            </a:r>
            <a:r>
              <a:rPr dirty="0" sz="800" spc="-229"/>
              <a:t>an</a:t>
            </a:r>
            <a:r>
              <a:rPr dirty="0" baseline="-18518" sz="1800" spc="-345" b="1">
                <a:latin typeface="Arial"/>
                <a:cs typeface="Arial"/>
              </a:rPr>
              <a:t>v</a:t>
            </a:r>
            <a:r>
              <a:rPr dirty="0" sz="800" spc="-229"/>
              <a:t>e</a:t>
            </a:r>
            <a:r>
              <a:rPr dirty="0" baseline="-18518" sz="1800" spc="-345" b="1">
                <a:latin typeface="Arial"/>
                <a:cs typeface="Arial"/>
              </a:rPr>
              <a:t>e</a:t>
            </a:r>
            <a:r>
              <a:rPr dirty="0" sz="800" spc="-229"/>
              <a:t>K</a:t>
            </a:r>
            <a:r>
              <a:rPr dirty="0" baseline="-18518" sz="1800" spc="-345" b="1">
                <a:latin typeface="Arial"/>
                <a:cs typeface="Arial"/>
              </a:rPr>
              <a:t>l</a:t>
            </a:r>
            <a:r>
              <a:rPr dirty="0" sz="800" spc="-229"/>
              <a:t>i</a:t>
            </a:r>
            <a:r>
              <a:rPr dirty="0" baseline="-18518" sz="1800" spc="-345" b="1">
                <a:latin typeface="Arial"/>
                <a:cs typeface="Arial"/>
              </a:rPr>
              <a:t>o</a:t>
            </a:r>
            <a:r>
              <a:rPr dirty="0" sz="800" spc="-229"/>
              <a:t>t </a:t>
            </a:r>
            <a:r>
              <a:rPr dirty="0" sz="800" spc="-260"/>
              <a:t>w</a:t>
            </a:r>
            <a:r>
              <a:rPr dirty="0" baseline="-18518" sz="1800" spc="-390" b="1">
                <a:latin typeface="Arial"/>
                <a:cs typeface="Arial"/>
              </a:rPr>
              <a:t>p</a:t>
            </a:r>
            <a:r>
              <a:rPr dirty="0" sz="800" spc="-260"/>
              <a:t>ate</a:t>
            </a:r>
            <a:r>
              <a:rPr dirty="0" baseline="-18518" sz="1800" spc="-390" b="1">
                <a:latin typeface="Arial"/>
                <a:cs typeface="Arial"/>
              </a:rPr>
              <a:t>P</a:t>
            </a:r>
            <a:r>
              <a:rPr dirty="0" sz="800" spc="-260"/>
              <a:t>rm</a:t>
            </a:r>
            <a:r>
              <a:rPr dirty="0" baseline="-18518" sz="1800" spc="-390" b="1">
                <a:latin typeface="Arial"/>
                <a:cs typeface="Arial"/>
              </a:rPr>
              <a:t>L</a:t>
            </a:r>
            <a:r>
              <a:rPr dirty="0" sz="800" spc="-260"/>
              <a:t>a</a:t>
            </a:r>
            <a:r>
              <a:rPr dirty="0" baseline="-18518" sz="1800" spc="-390" b="1">
                <a:latin typeface="Arial"/>
                <a:cs typeface="Arial"/>
              </a:rPr>
              <a:t>/</a:t>
            </a:r>
            <a:r>
              <a:rPr dirty="0" sz="800" spc="-260"/>
              <a:t>r</a:t>
            </a:r>
            <a:r>
              <a:rPr dirty="0" baseline="-18518" sz="1800" spc="-390" b="1">
                <a:latin typeface="Arial"/>
                <a:cs typeface="Arial"/>
              </a:rPr>
              <a:t>S</a:t>
            </a:r>
            <a:r>
              <a:rPr dirty="0" sz="800" spc="-260"/>
              <a:t>ke</a:t>
            </a:r>
            <a:r>
              <a:rPr dirty="0" baseline="-18518" sz="1800" spc="-390" b="1">
                <a:latin typeface="Arial"/>
                <a:cs typeface="Arial"/>
              </a:rPr>
              <a:t>Q</a:t>
            </a:r>
            <a:r>
              <a:rPr dirty="0" sz="800" spc="-260"/>
              <a:t>d </a:t>
            </a:r>
            <a:r>
              <a:rPr dirty="0" sz="800" spc="-240"/>
              <a:t>w</a:t>
            </a:r>
            <a:r>
              <a:rPr dirty="0" baseline="-18518" sz="1800" spc="-359" b="1">
                <a:latin typeface="Arial"/>
                <a:cs typeface="Arial"/>
              </a:rPr>
              <a:t>L</a:t>
            </a:r>
            <a:r>
              <a:rPr dirty="0" sz="800" spc="-240"/>
              <a:t>ith</a:t>
            </a:r>
            <a:r>
              <a:rPr dirty="0" baseline="-18518" sz="1800" spc="-359" b="1">
                <a:latin typeface="Arial"/>
                <a:cs typeface="Arial"/>
              </a:rPr>
              <a:t>P</a:t>
            </a:r>
            <a:r>
              <a:rPr dirty="0" sz="800" spc="-240"/>
              <a:t>th</a:t>
            </a:r>
            <a:r>
              <a:rPr dirty="0" baseline="-18518" sz="1800" spc="-359" b="1">
                <a:latin typeface="Arial"/>
                <a:cs typeface="Arial"/>
              </a:rPr>
              <a:t>r</a:t>
            </a:r>
            <a:r>
              <a:rPr dirty="0" sz="800" spc="-240"/>
              <a:t>e</a:t>
            </a:r>
            <a:r>
              <a:rPr dirty="0" baseline="-18518" sz="1800" spc="-359" b="1">
                <a:latin typeface="Arial"/>
                <a:cs typeface="Arial"/>
              </a:rPr>
              <a:t>o</a:t>
            </a:r>
            <a:r>
              <a:rPr dirty="0" sz="800" spc="-240"/>
              <a:t>ir</a:t>
            </a:r>
            <a:r>
              <a:rPr dirty="0" baseline="-18518" sz="1800" spc="-359" b="1">
                <a:latin typeface="Arial"/>
                <a:cs typeface="Arial"/>
              </a:rPr>
              <a:t>g</a:t>
            </a:r>
            <a:r>
              <a:rPr dirty="0" sz="800" spc="-240"/>
              <a:t>na</a:t>
            </a:r>
            <a:r>
              <a:rPr dirty="0" baseline="-18518" sz="1800" spc="-359" b="1">
                <a:latin typeface="Arial"/>
                <a:cs typeface="Arial"/>
              </a:rPr>
              <a:t>r</a:t>
            </a:r>
            <a:r>
              <a:rPr dirty="0" sz="800" spc="-240"/>
              <a:t>m</a:t>
            </a:r>
            <a:r>
              <a:rPr dirty="0" baseline="-18518" sz="1800" spc="-359" b="1">
                <a:latin typeface="Arial"/>
                <a:cs typeface="Arial"/>
              </a:rPr>
              <a:t>a</a:t>
            </a:r>
            <a:r>
              <a:rPr dirty="0" sz="800" spc="-240"/>
              <a:t>e</a:t>
            </a:r>
            <a:r>
              <a:rPr dirty="0" baseline="-18518" sz="1800" spc="-359" b="1">
                <a:latin typeface="Arial"/>
                <a:cs typeface="Arial"/>
              </a:rPr>
              <a:t>m</a:t>
            </a:r>
            <a:r>
              <a:rPr dirty="0" sz="800" spc="-240"/>
              <a:t>an</a:t>
            </a:r>
            <a:r>
              <a:rPr dirty="0" baseline="-18518" sz="1800" spc="-359" b="1">
                <a:latin typeface="Arial"/>
                <a:cs typeface="Arial"/>
              </a:rPr>
              <a:t>U</a:t>
            </a:r>
            <a:r>
              <a:rPr dirty="0" sz="800" spc="-240"/>
              <a:t>d </a:t>
            </a:r>
            <a:r>
              <a:rPr dirty="0" sz="800" spc="-220"/>
              <a:t>e</a:t>
            </a:r>
            <a:r>
              <a:rPr dirty="0" baseline="-18518" sz="1800" spc="-330" b="1">
                <a:latin typeface="Arial"/>
                <a:cs typeface="Arial"/>
              </a:rPr>
              <a:t>n</a:t>
            </a:r>
            <a:r>
              <a:rPr dirty="0" sz="800" spc="-220"/>
              <a:t>m</a:t>
            </a:r>
            <a:r>
              <a:rPr dirty="0" baseline="-18518" sz="1800" spc="-330" b="1">
                <a:latin typeface="Arial"/>
                <a:cs typeface="Arial"/>
              </a:rPr>
              <a:t>i</a:t>
            </a:r>
            <a:r>
              <a:rPr dirty="0" sz="800" spc="-220"/>
              <a:t>a</a:t>
            </a:r>
            <a:r>
              <a:rPr dirty="0" baseline="-18518" sz="1800" spc="-330" b="1">
                <a:latin typeface="Arial"/>
                <a:cs typeface="Arial"/>
              </a:rPr>
              <a:t>t</a:t>
            </a:r>
            <a:r>
              <a:rPr dirty="0" sz="800" spc="-220"/>
              <a:t>i</a:t>
            </a:r>
            <a:r>
              <a:rPr dirty="0" baseline="-18518" sz="1800" spc="-330" b="1">
                <a:latin typeface="Arial"/>
                <a:cs typeface="Arial"/>
              </a:rPr>
              <a:t>s</a:t>
            </a:r>
            <a:r>
              <a:rPr dirty="0" sz="800" spc="-220"/>
              <a:t>l. </a:t>
            </a:r>
            <a:r>
              <a:rPr dirty="0" sz="800" spc="-160"/>
              <a:t>Co</a:t>
            </a:r>
            <a:r>
              <a:rPr dirty="0" baseline="-18518" sz="1800" spc="-240" b="1">
                <a:latin typeface="Arial"/>
                <a:cs typeface="Arial"/>
              </a:rPr>
              <a:t>1</a:t>
            </a:r>
            <a:r>
              <a:rPr dirty="0" sz="800" spc="-160"/>
              <a:t>nt</a:t>
            </a:r>
            <a:r>
              <a:rPr dirty="0" baseline="-18518" sz="1800" spc="-240" b="1">
                <a:latin typeface="Arial"/>
                <a:cs typeface="Arial"/>
              </a:rPr>
              <a:t>2</a:t>
            </a:r>
            <a:r>
              <a:rPr dirty="0" sz="800" spc="-160"/>
              <a:t>ac</a:t>
            </a:r>
            <a:r>
              <a:rPr dirty="0" baseline="-18518" sz="1800" spc="-240" b="1">
                <a:latin typeface="Arial"/>
                <a:cs typeface="Arial"/>
              </a:rPr>
              <a:t>-</a:t>
            </a:r>
            <a:r>
              <a:rPr dirty="0" sz="800" spc="-160"/>
              <a:t>t</a:t>
            </a:r>
            <a:r>
              <a:rPr dirty="0" baseline="-18518" sz="1800" spc="-240" b="1">
                <a:latin typeface="Arial"/>
                <a:cs typeface="Arial"/>
              </a:rPr>
              <a:t>20</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523748"/>
            <a:ext cx="6281420" cy="903541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Practice</a:t>
            </a:r>
            <a:r>
              <a:rPr dirty="0" sz="1300" spc="-5" b="1">
                <a:latin typeface="Arial"/>
                <a:cs typeface="Arial"/>
              </a:rPr>
              <a:t> </a:t>
            </a:r>
            <a:r>
              <a:rPr dirty="0" sz="1300" spc="5" b="1">
                <a:latin typeface="Arial"/>
                <a:cs typeface="Arial"/>
              </a:rPr>
              <a:t>12</a:t>
            </a:r>
            <a:endParaRPr sz="1300">
              <a:latin typeface="Arial"/>
              <a:cs typeface="Arial"/>
            </a:endParaRPr>
          </a:p>
          <a:p>
            <a:pPr marL="514984" marR="188595" indent="-251460">
              <a:lnSpc>
                <a:spcPct val="106500"/>
              </a:lnSpc>
              <a:spcBef>
                <a:spcPts val="190"/>
              </a:spcBef>
              <a:buAutoNum type="arabicPeriod"/>
              <a:tabLst>
                <a:tab pos="515620" algn="l"/>
              </a:tabLst>
            </a:pPr>
            <a:r>
              <a:rPr dirty="0" sz="1300" spc="5">
                <a:latin typeface="Times New Roman"/>
                <a:cs typeface="Times New Roman"/>
              </a:rPr>
              <a:t>Alter the </a:t>
            </a:r>
            <a:r>
              <a:rPr dirty="0" sz="1300" spc="15">
                <a:latin typeface="Courier New"/>
                <a:cs typeface="Courier New"/>
              </a:rPr>
              <a:t>PLSQL_COMPILER_FLAGS</a:t>
            </a:r>
            <a:r>
              <a:rPr dirty="0" sz="1300" spc="-405">
                <a:latin typeface="Courier New"/>
                <a:cs typeface="Courier New"/>
              </a:rPr>
              <a:t> </a:t>
            </a:r>
            <a:r>
              <a:rPr dirty="0" sz="1300" spc="10">
                <a:latin typeface="Times New Roman"/>
                <a:cs typeface="Times New Roman"/>
              </a:rPr>
              <a:t>parameter </a:t>
            </a:r>
            <a:r>
              <a:rPr dirty="0" sz="1300" spc="5">
                <a:latin typeface="Times New Roman"/>
                <a:cs typeface="Times New Roman"/>
              </a:rPr>
              <a:t>to enable native compilation for  your session, and compile any </a:t>
            </a:r>
            <a:r>
              <a:rPr dirty="0" sz="1300" spc="10">
                <a:latin typeface="Times New Roman"/>
                <a:cs typeface="Times New Roman"/>
              </a:rPr>
              <a:t>subprogram </a:t>
            </a:r>
            <a:r>
              <a:rPr dirty="0" sz="1300" spc="5">
                <a:latin typeface="Times New Roman"/>
                <a:cs typeface="Times New Roman"/>
              </a:rPr>
              <a:t>that </a:t>
            </a:r>
            <a:r>
              <a:rPr dirty="0" sz="1300" spc="10">
                <a:latin typeface="Times New Roman"/>
                <a:cs typeface="Times New Roman"/>
              </a:rPr>
              <a:t>you have</a:t>
            </a:r>
            <a:r>
              <a:rPr dirty="0" sz="1300">
                <a:latin typeface="Times New Roman"/>
                <a:cs typeface="Times New Roman"/>
              </a:rPr>
              <a:t> </a:t>
            </a:r>
            <a:r>
              <a:rPr dirty="0" sz="1300" spc="5">
                <a:latin typeface="Times New Roman"/>
                <a:cs typeface="Times New Roman"/>
              </a:rPr>
              <a:t>written.</a:t>
            </a:r>
            <a:endParaRPr sz="1300">
              <a:latin typeface="Times New Roman"/>
              <a:cs typeface="Times New Roman"/>
            </a:endParaRPr>
          </a:p>
          <a:p>
            <a:pPr lvl="1" marL="892810" indent="-252729">
              <a:lnSpc>
                <a:spcPts val="1500"/>
              </a:lnSpc>
              <a:buAutoNum type="alphaLcPeriod"/>
              <a:tabLst>
                <a:tab pos="892810" algn="l"/>
                <a:tab pos="893444" algn="l"/>
              </a:tabLst>
            </a:pPr>
            <a:r>
              <a:rPr dirty="0" sz="1300" spc="5">
                <a:latin typeface="Times New Roman"/>
                <a:cs typeface="Times New Roman"/>
              </a:rPr>
              <a:t>Execute</a:t>
            </a:r>
            <a:r>
              <a:rPr dirty="0" sz="1300" spc="10">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ALTER</a:t>
            </a:r>
            <a:r>
              <a:rPr dirty="0" sz="1300" spc="-440">
                <a:latin typeface="Courier New"/>
                <a:cs typeface="Courier New"/>
              </a:rPr>
              <a:t> </a:t>
            </a:r>
            <a:r>
              <a:rPr dirty="0" sz="1300" spc="15">
                <a:latin typeface="Courier New"/>
                <a:cs typeface="Courier New"/>
              </a:rPr>
              <a:t>SESSION</a:t>
            </a:r>
            <a:r>
              <a:rPr dirty="0" sz="1300" spc="-445">
                <a:latin typeface="Courier New"/>
                <a:cs typeface="Courier New"/>
              </a:rPr>
              <a:t> </a:t>
            </a:r>
            <a:r>
              <a:rPr dirty="0" sz="1300" spc="10">
                <a:latin typeface="Times New Roman"/>
                <a:cs typeface="Times New Roman"/>
              </a:rPr>
              <a:t>command</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enable native</a:t>
            </a:r>
            <a:r>
              <a:rPr dirty="0" sz="1300" spc="10">
                <a:latin typeface="Times New Roman"/>
                <a:cs typeface="Times New Roman"/>
              </a:rPr>
              <a:t> </a:t>
            </a:r>
            <a:r>
              <a:rPr dirty="0" sz="1300" spc="5">
                <a:latin typeface="Times New Roman"/>
                <a:cs typeface="Times New Roman"/>
              </a:rPr>
              <a:t>compilation.</a:t>
            </a:r>
            <a:endParaRPr sz="1300">
              <a:latin typeface="Times New Roman"/>
              <a:cs typeface="Times New Roman"/>
            </a:endParaRPr>
          </a:p>
          <a:p>
            <a:pPr lvl="1" marL="892810" indent="-252729">
              <a:lnSpc>
                <a:spcPct val="100000"/>
              </a:lnSpc>
              <a:spcBef>
                <a:spcPts val="25"/>
              </a:spcBef>
              <a:buAutoNum type="alphaLcPeriod"/>
              <a:tabLst>
                <a:tab pos="893444" algn="l"/>
              </a:tabLst>
            </a:pPr>
            <a:r>
              <a:rPr dirty="0" sz="1300" spc="5">
                <a:latin typeface="Times New Roman"/>
                <a:cs typeface="Times New Roman"/>
              </a:rPr>
              <a:t>Compile the </a:t>
            </a:r>
            <a:r>
              <a:rPr dirty="0" sz="1300" spc="15">
                <a:latin typeface="Courier New"/>
                <a:cs typeface="Courier New"/>
              </a:rPr>
              <a:t>EMPLOYEE_REPORT</a:t>
            </a:r>
            <a:r>
              <a:rPr dirty="0" sz="1300" spc="-440">
                <a:latin typeface="Courier New"/>
                <a:cs typeface="Courier New"/>
              </a:rPr>
              <a:t> </a:t>
            </a:r>
            <a:r>
              <a:rPr dirty="0" sz="1300" spc="5">
                <a:latin typeface="Times New Roman"/>
                <a:cs typeface="Times New Roman"/>
              </a:rPr>
              <a:t>procedure. </a:t>
            </a:r>
            <a:r>
              <a:rPr dirty="0" sz="1300" spc="10">
                <a:latin typeface="Times New Roman"/>
                <a:cs typeface="Times New Roman"/>
              </a:rPr>
              <a:t>What </a:t>
            </a:r>
            <a:r>
              <a:rPr dirty="0" sz="1300" spc="5">
                <a:latin typeface="Times New Roman"/>
                <a:cs typeface="Times New Roman"/>
              </a:rPr>
              <a:t>occurs during</a:t>
            </a:r>
            <a:endParaRPr sz="1300">
              <a:latin typeface="Times New Roman"/>
              <a:cs typeface="Times New Roman"/>
            </a:endParaRPr>
          </a:p>
          <a:p>
            <a:pPr marL="892175">
              <a:lnSpc>
                <a:spcPts val="1535"/>
              </a:lnSpc>
              <a:spcBef>
                <a:spcPts val="95"/>
              </a:spcBef>
            </a:pPr>
            <a:r>
              <a:rPr dirty="0" sz="1300" spc="5">
                <a:latin typeface="Times New Roman"/>
                <a:cs typeface="Times New Roman"/>
              </a:rPr>
              <a:t>compilation?</a:t>
            </a:r>
            <a:endParaRPr sz="1300">
              <a:latin typeface="Times New Roman"/>
              <a:cs typeface="Times New Roman"/>
            </a:endParaRPr>
          </a:p>
          <a:p>
            <a:pPr lvl="1" marL="892175" marR="236854" indent="-251460">
              <a:lnSpc>
                <a:spcPts val="1580"/>
              </a:lnSpc>
              <a:spcBef>
                <a:spcPts val="5"/>
              </a:spcBef>
              <a:buAutoNum type="alphaLcPeriod" startAt="3"/>
              <a:tabLst>
                <a:tab pos="892175" algn="l"/>
                <a:tab pos="892810" algn="l"/>
              </a:tabLst>
            </a:pPr>
            <a:r>
              <a:rPr dirty="0" sz="1300" spc="5">
                <a:latin typeface="Times New Roman"/>
                <a:cs typeface="Times New Roman"/>
              </a:rPr>
              <a:t>Execute</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EMPLOYEE_REPORT</a:t>
            </a:r>
            <a:r>
              <a:rPr dirty="0" sz="1300" spc="-445">
                <a:latin typeface="Courier New"/>
                <a:cs typeface="Courier New"/>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value</a:t>
            </a:r>
            <a:r>
              <a:rPr dirty="0" sz="1300" spc="15">
                <a:latin typeface="Times New Roman"/>
                <a:cs typeface="Times New Roman"/>
              </a:rPr>
              <a:t> </a:t>
            </a:r>
            <a:r>
              <a:rPr dirty="0" sz="1300" spc="15">
                <a:latin typeface="Courier New"/>
                <a:cs typeface="Courier New"/>
              </a:rPr>
              <a:t>'UTL_FILE'</a:t>
            </a:r>
            <a:r>
              <a:rPr dirty="0" sz="1300" spc="-450">
                <a:latin typeface="Courier New"/>
                <a:cs typeface="Courier New"/>
              </a:rPr>
              <a:t> </a:t>
            </a:r>
            <a:r>
              <a:rPr dirty="0" sz="1300" spc="5">
                <a:latin typeface="Times New Roman"/>
                <a:cs typeface="Times New Roman"/>
              </a:rPr>
              <a:t>as</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first  </a:t>
            </a:r>
            <a:r>
              <a:rPr dirty="0" sz="1300" spc="10">
                <a:latin typeface="Times New Roman"/>
                <a:cs typeface="Times New Roman"/>
              </a:rPr>
              <a:t>parameter, </a:t>
            </a:r>
            <a:r>
              <a:rPr dirty="0" sz="1300" spc="5">
                <a:latin typeface="Times New Roman"/>
                <a:cs typeface="Times New Roman"/>
              </a:rPr>
              <a:t>and</a:t>
            </a:r>
            <a:r>
              <a:rPr dirty="0" sz="1300">
                <a:latin typeface="Times New Roman"/>
                <a:cs typeface="Times New Roman"/>
              </a:rPr>
              <a:t> </a:t>
            </a:r>
            <a:r>
              <a:rPr dirty="0" sz="1300" spc="15">
                <a:latin typeface="Courier New"/>
                <a:cs typeface="Courier New"/>
              </a:rPr>
              <a:t>'native_salrepXX.txt'</a:t>
            </a:r>
            <a:r>
              <a:rPr dirty="0" sz="1300" spc="-450">
                <a:latin typeface="Courier New"/>
                <a:cs typeface="Courier New"/>
              </a:rPr>
              <a:t> </a:t>
            </a:r>
            <a:r>
              <a:rPr dirty="0" sz="1300" spc="5">
                <a:latin typeface="Times New Roman"/>
                <a:cs typeface="Times New Roman"/>
              </a:rPr>
              <a:t>where</a:t>
            </a:r>
            <a:r>
              <a:rPr dirty="0" sz="1300" spc="10">
                <a:latin typeface="Times New Roman"/>
                <a:cs typeface="Times New Roman"/>
              </a:rPr>
              <a:t> </a:t>
            </a:r>
            <a:r>
              <a:rPr dirty="0" sz="1300" spc="10">
                <a:latin typeface="Courier New"/>
                <a:cs typeface="Courier New"/>
              </a:rPr>
              <a:t>XX</a:t>
            </a:r>
            <a:r>
              <a:rPr dirty="0" sz="1300" spc="-445">
                <a:latin typeface="Courier New"/>
                <a:cs typeface="Courier New"/>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your </a:t>
            </a:r>
            <a:r>
              <a:rPr dirty="0" sz="1300">
                <a:latin typeface="Times New Roman"/>
                <a:cs typeface="Times New Roman"/>
              </a:rPr>
              <a:t>student</a:t>
            </a:r>
            <a:endParaRPr sz="1300">
              <a:latin typeface="Times New Roman"/>
              <a:cs typeface="Times New Roman"/>
            </a:endParaRPr>
          </a:p>
          <a:p>
            <a:pPr marL="892175">
              <a:lnSpc>
                <a:spcPct val="100000"/>
              </a:lnSpc>
              <a:spcBef>
                <a:spcPts val="45"/>
              </a:spcBef>
            </a:pPr>
            <a:r>
              <a:rPr dirty="0" sz="1300" spc="5">
                <a:latin typeface="Times New Roman"/>
                <a:cs typeface="Times New Roman"/>
              </a:rPr>
              <a:t>number.</a:t>
            </a:r>
            <a:endParaRPr sz="1300">
              <a:latin typeface="Times New Roman"/>
              <a:cs typeface="Times New Roman"/>
            </a:endParaRPr>
          </a:p>
          <a:p>
            <a:pPr lvl="1" marL="892175" indent="-252095">
              <a:lnSpc>
                <a:spcPts val="1530"/>
              </a:lnSpc>
              <a:spcBef>
                <a:spcPts val="25"/>
              </a:spcBef>
              <a:buAutoNum type="alphaLcPeriod" startAt="4"/>
              <a:tabLst>
                <a:tab pos="892810" algn="l"/>
              </a:tabLst>
            </a:pPr>
            <a:r>
              <a:rPr dirty="0" sz="1300" spc="5">
                <a:latin typeface="Times New Roman"/>
                <a:cs typeface="Times New Roman"/>
              </a:rPr>
              <a:t>Switch compilation to use interpreted</a:t>
            </a:r>
            <a:r>
              <a:rPr dirty="0" sz="1300" spc="10">
                <a:latin typeface="Times New Roman"/>
                <a:cs typeface="Times New Roman"/>
              </a:rPr>
              <a:t> </a:t>
            </a:r>
            <a:r>
              <a:rPr dirty="0" sz="1300" spc="5">
                <a:latin typeface="Times New Roman"/>
                <a:cs typeface="Times New Roman"/>
              </a:rPr>
              <a:t>compilation.</a:t>
            </a:r>
            <a:endParaRPr sz="1300">
              <a:latin typeface="Times New Roman"/>
              <a:cs typeface="Times New Roman"/>
            </a:endParaRPr>
          </a:p>
          <a:p>
            <a:pPr marL="514984" marR="27305" indent="-251460">
              <a:lnSpc>
                <a:spcPts val="1580"/>
              </a:lnSpc>
              <a:spcBef>
                <a:spcPts val="5"/>
              </a:spcBef>
              <a:buAutoNum type="arabicPeriod"/>
              <a:tabLst>
                <a:tab pos="515620" algn="l"/>
              </a:tabLst>
            </a:pPr>
            <a:r>
              <a:rPr dirty="0" sz="1300" spc="5">
                <a:latin typeface="Times New Roman"/>
                <a:cs typeface="Times New Roman"/>
              </a:rPr>
              <a:t>In the </a:t>
            </a:r>
            <a:r>
              <a:rPr dirty="0" sz="1300" spc="10">
                <a:latin typeface="Courier New"/>
                <a:cs typeface="Courier New"/>
              </a:rPr>
              <a:t>COMPILE_PKG</a:t>
            </a:r>
            <a:r>
              <a:rPr dirty="0" sz="1300" spc="-335">
                <a:latin typeface="Courier New"/>
                <a:cs typeface="Courier New"/>
              </a:rPr>
              <a:t> </a:t>
            </a:r>
            <a:r>
              <a:rPr dirty="0" sz="1300" spc="5">
                <a:latin typeface="Times New Roman"/>
                <a:cs typeface="Times New Roman"/>
              </a:rPr>
              <a:t>(from Practice 6), </a:t>
            </a:r>
            <a:r>
              <a:rPr dirty="0" sz="1300" spc="10">
                <a:latin typeface="Times New Roman"/>
                <a:cs typeface="Times New Roman"/>
              </a:rPr>
              <a:t>add </a:t>
            </a:r>
            <a:r>
              <a:rPr dirty="0" sz="1300" spc="5">
                <a:latin typeface="Times New Roman"/>
                <a:cs typeface="Times New Roman"/>
              </a:rPr>
              <a:t>an overloaded version of the procedure  called </a:t>
            </a:r>
            <a:r>
              <a:rPr dirty="0" sz="1300" spc="10">
                <a:latin typeface="Courier New"/>
                <a:cs typeface="Courier New"/>
              </a:rPr>
              <a:t>MAKE</a:t>
            </a:r>
            <a:r>
              <a:rPr dirty="0" sz="1300" spc="10">
                <a:latin typeface="Times New Roman"/>
                <a:cs typeface="Times New Roman"/>
              </a:rPr>
              <a:t>, </a:t>
            </a:r>
            <a:r>
              <a:rPr dirty="0" sz="1300" spc="5">
                <a:latin typeface="Times New Roman"/>
                <a:cs typeface="Times New Roman"/>
              </a:rPr>
              <a:t>which will compile a </a:t>
            </a:r>
            <a:r>
              <a:rPr dirty="0" sz="1300" spc="10">
                <a:latin typeface="Times New Roman"/>
                <a:cs typeface="Times New Roman"/>
              </a:rPr>
              <a:t>named </a:t>
            </a:r>
            <a:r>
              <a:rPr dirty="0" sz="1300" spc="5">
                <a:latin typeface="Times New Roman"/>
                <a:cs typeface="Times New Roman"/>
              </a:rPr>
              <a:t>procedure, function, or</a:t>
            </a:r>
            <a:r>
              <a:rPr dirty="0" sz="1300" spc="45">
                <a:latin typeface="Times New Roman"/>
                <a:cs typeface="Times New Roman"/>
              </a:rPr>
              <a:t> </a:t>
            </a:r>
            <a:r>
              <a:rPr dirty="0" sz="1300" spc="5">
                <a:latin typeface="Times New Roman"/>
                <a:cs typeface="Times New Roman"/>
              </a:rPr>
              <a:t>package.</a:t>
            </a:r>
            <a:endParaRPr sz="1300">
              <a:latin typeface="Times New Roman"/>
              <a:cs typeface="Times New Roman"/>
            </a:endParaRPr>
          </a:p>
          <a:p>
            <a:pPr lvl="1" marL="892810" indent="-252729">
              <a:lnSpc>
                <a:spcPts val="1525"/>
              </a:lnSpc>
              <a:buAutoNum type="alphaLcPeriod"/>
              <a:tabLst>
                <a:tab pos="892810" algn="l"/>
                <a:tab pos="893444" algn="l"/>
              </a:tabLst>
            </a:pPr>
            <a:r>
              <a:rPr dirty="0" sz="1300" spc="5">
                <a:latin typeface="Times New Roman"/>
                <a:cs typeface="Times New Roman"/>
              </a:rPr>
              <a:t>In the specification, declare a </a:t>
            </a:r>
            <a:r>
              <a:rPr dirty="0" sz="1300" spc="15">
                <a:latin typeface="Courier New"/>
                <a:cs typeface="Courier New"/>
              </a:rPr>
              <a:t>MAKE</a:t>
            </a:r>
            <a:r>
              <a:rPr dirty="0" sz="1300" spc="-425">
                <a:latin typeface="Courier New"/>
                <a:cs typeface="Courier New"/>
              </a:rPr>
              <a:t> </a:t>
            </a:r>
            <a:r>
              <a:rPr dirty="0" sz="1300" spc="5">
                <a:latin typeface="Times New Roman"/>
                <a:cs typeface="Times New Roman"/>
              </a:rPr>
              <a:t>procedure that accepts </a:t>
            </a:r>
            <a:r>
              <a:rPr dirty="0" sz="1300" spc="10">
                <a:latin typeface="Times New Roman"/>
                <a:cs typeface="Times New Roman"/>
              </a:rPr>
              <a:t>two </a:t>
            </a:r>
            <a:r>
              <a:rPr dirty="0" sz="1300" spc="5">
                <a:latin typeface="Times New Roman"/>
                <a:cs typeface="Times New Roman"/>
              </a:rPr>
              <a:t>string</a:t>
            </a:r>
            <a:endParaRPr sz="1300">
              <a:latin typeface="Times New Roman"/>
              <a:cs typeface="Times New Roman"/>
            </a:endParaRPr>
          </a:p>
          <a:p>
            <a:pPr marL="892175" marR="35560">
              <a:lnSpc>
                <a:spcPct val="98800"/>
              </a:lnSpc>
              <a:spcBef>
                <a:spcPts val="120"/>
              </a:spcBef>
            </a:pPr>
            <a:r>
              <a:rPr dirty="0" sz="1300" spc="5">
                <a:latin typeface="Times New Roman"/>
                <a:cs typeface="Times New Roman"/>
              </a:rPr>
              <a:t>arguments, one for the </a:t>
            </a:r>
            <a:r>
              <a:rPr dirty="0" sz="1300" spc="10">
                <a:latin typeface="Times New Roman"/>
                <a:cs typeface="Times New Roman"/>
              </a:rPr>
              <a:t>name </a:t>
            </a:r>
            <a:r>
              <a:rPr dirty="0" sz="1300" spc="5">
                <a:latin typeface="Times New Roman"/>
                <a:cs typeface="Times New Roman"/>
              </a:rPr>
              <a:t>of the PL/SQL construct </a:t>
            </a:r>
            <a:r>
              <a:rPr dirty="0" sz="1300" spc="10">
                <a:latin typeface="Times New Roman"/>
                <a:cs typeface="Times New Roman"/>
              </a:rPr>
              <a:t>and </a:t>
            </a:r>
            <a:r>
              <a:rPr dirty="0" sz="1300" spc="5">
                <a:latin typeface="Times New Roman"/>
                <a:cs typeface="Times New Roman"/>
              </a:rPr>
              <a:t>the </a:t>
            </a:r>
            <a:r>
              <a:rPr dirty="0" sz="1300" spc="10">
                <a:latin typeface="Times New Roman"/>
                <a:cs typeface="Times New Roman"/>
              </a:rPr>
              <a:t>other </a:t>
            </a:r>
            <a:r>
              <a:rPr dirty="0" sz="1300" spc="5">
                <a:latin typeface="Times New Roman"/>
                <a:cs typeface="Times New Roman"/>
              </a:rPr>
              <a:t>for the type  of PL/SQL program, such as </a:t>
            </a:r>
            <a:r>
              <a:rPr dirty="0" sz="1300" spc="15">
                <a:latin typeface="Courier New"/>
                <a:cs typeface="Courier New"/>
              </a:rPr>
              <a:t>PROCEDURE</a:t>
            </a:r>
            <a:r>
              <a:rPr dirty="0" sz="1300" spc="15">
                <a:latin typeface="Times New Roman"/>
                <a:cs typeface="Times New Roman"/>
              </a:rPr>
              <a:t>, </a:t>
            </a:r>
            <a:r>
              <a:rPr dirty="0" sz="1300" spc="10">
                <a:latin typeface="Courier New"/>
                <a:cs typeface="Courier New"/>
              </a:rPr>
              <a:t>FUNCTION</a:t>
            </a:r>
            <a:r>
              <a:rPr dirty="0" sz="1300" spc="10">
                <a:latin typeface="Times New Roman"/>
                <a:cs typeface="Times New Roman"/>
              </a:rPr>
              <a:t>, </a:t>
            </a:r>
            <a:r>
              <a:rPr dirty="0" sz="1300" spc="10">
                <a:latin typeface="Courier New"/>
                <a:cs typeface="Courier New"/>
              </a:rPr>
              <a:t>PACKAGE</a:t>
            </a:r>
            <a:r>
              <a:rPr dirty="0" sz="1300" spc="10">
                <a:latin typeface="Times New Roman"/>
                <a:cs typeface="Times New Roman"/>
              </a:rPr>
              <a:t>, </a:t>
            </a:r>
            <a:r>
              <a:rPr dirty="0" sz="1300">
                <a:latin typeface="Times New Roman"/>
                <a:cs typeface="Times New Roman"/>
              </a:rPr>
              <a:t>or  </a:t>
            </a:r>
            <a:r>
              <a:rPr dirty="0" sz="1300" spc="15">
                <a:latin typeface="Courier New"/>
                <a:cs typeface="Courier New"/>
              </a:rPr>
              <a:t>PACKAGE</a:t>
            </a:r>
            <a:r>
              <a:rPr dirty="0" sz="1300" spc="-450">
                <a:latin typeface="Courier New"/>
                <a:cs typeface="Courier New"/>
              </a:rPr>
              <a:t> </a:t>
            </a:r>
            <a:r>
              <a:rPr dirty="0" sz="1300" spc="10">
                <a:latin typeface="Courier New"/>
                <a:cs typeface="Courier New"/>
              </a:rPr>
              <a:t>BODY</a:t>
            </a:r>
            <a:r>
              <a:rPr dirty="0" sz="1300" spc="10">
                <a:latin typeface="Times New Roman"/>
                <a:cs typeface="Times New Roman"/>
              </a:rPr>
              <a:t>.</a:t>
            </a:r>
            <a:endParaRPr sz="1300">
              <a:latin typeface="Times New Roman"/>
              <a:cs typeface="Times New Roman"/>
            </a:endParaRPr>
          </a:p>
          <a:p>
            <a:pPr algn="just" lvl="1" marL="892175" marR="67310" indent="-251460">
              <a:lnSpc>
                <a:spcPct val="101299"/>
              </a:lnSpc>
              <a:spcBef>
                <a:spcPts val="5"/>
              </a:spcBef>
              <a:buAutoNum type="alphaLcPeriod" startAt="2"/>
              <a:tabLst>
                <a:tab pos="892810" algn="l"/>
              </a:tabLst>
            </a:pP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body,</a:t>
            </a:r>
            <a:r>
              <a:rPr dirty="0" sz="1300" spc="10">
                <a:latin typeface="Times New Roman"/>
                <a:cs typeface="Times New Roman"/>
              </a:rPr>
              <a:t> </a:t>
            </a:r>
            <a:r>
              <a:rPr dirty="0" sz="1300" spc="5">
                <a:latin typeface="Times New Roman"/>
                <a:cs typeface="Times New Roman"/>
              </a:rPr>
              <a:t>write</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MAKE</a:t>
            </a:r>
            <a:r>
              <a:rPr dirty="0" sz="1300" spc="-445">
                <a:latin typeface="Courier New"/>
                <a:cs typeface="Courier New"/>
              </a:rPr>
              <a:t> </a:t>
            </a:r>
            <a:r>
              <a:rPr dirty="0" sz="1300" spc="5">
                <a:latin typeface="Times New Roman"/>
                <a:cs typeface="Times New Roman"/>
              </a:rPr>
              <a:t>procedure</a:t>
            </a:r>
            <a:r>
              <a:rPr dirty="0" sz="1300" spc="20">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call</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DBMS_WARNINGS</a:t>
            </a:r>
            <a:r>
              <a:rPr dirty="0" sz="1300" spc="-450">
                <a:latin typeface="Courier New"/>
                <a:cs typeface="Courier New"/>
              </a:rPr>
              <a:t> </a:t>
            </a:r>
            <a:r>
              <a:rPr dirty="0" sz="1300" spc="5">
                <a:latin typeface="Times New Roman"/>
                <a:cs typeface="Times New Roman"/>
              </a:rPr>
              <a:t>package  to </a:t>
            </a:r>
            <a:r>
              <a:rPr dirty="0" sz="1300">
                <a:latin typeface="Times New Roman"/>
                <a:cs typeface="Times New Roman"/>
              </a:rPr>
              <a:t>suppress </a:t>
            </a:r>
            <a:r>
              <a:rPr dirty="0" sz="1300" spc="5">
                <a:latin typeface="Times New Roman"/>
                <a:cs typeface="Times New Roman"/>
              </a:rPr>
              <a:t>the </a:t>
            </a:r>
            <a:r>
              <a:rPr dirty="0" sz="1300" spc="15">
                <a:latin typeface="Courier New"/>
                <a:cs typeface="Courier New"/>
              </a:rPr>
              <a:t>PERFORMANCE </a:t>
            </a:r>
            <a:r>
              <a:rPr dirty="0" sz="1300" spc="5">
                <a:latin typeface="Times New Roman"/>
                <a:cs typeface="Times New Roman"/>
              </a:rPr>
              <a:t>category. However, save the current compiler  warning settings before </a:t>
            </a:r>
            <a:r>
              <a:rPr dirty="0" sz="1300" spc="10">
                <a:latin typeface="Times New Roman"/>
                <a:cs typeface="Times New Roman"/>
              </a:rPr>
              <a:t>you alter </a:t>
            </a:r>
            <a:r>
              <a:rPr dirty="0" sz="1300" spc="5">
                <a:latin typeface="Times New Roman"/>
                <a:cs typeface="Times New Roman"/>
              </a:rPr>
              <a:t>them. </a:t>
            </a:r>
            <a:r>
              <a:rPr dirty="0" sz="1300" spc="10">
                <a:latin typeface="Times New Roman"/>
                <a:cs typeface="Times New Roman"/>
              </a:rPr>
              <a:t>Then </a:t>
            </a:r>
            <a:r>
              <a:rPr dirty="0" sz="1300" spc="5">
                <a:latin typeface="Times New Roman"/>
                <a:cs typeface="Times New Roman"/>
              </a:rPr>
              <a:t>write an </a:t>
            </a:r>
            <a:r>
              <a:rPr dirty="0" sz="1300" spc="15">
                <a:latin typeface="Courier New"/>
                <a:cs typeface="Courier New"/>
              </a:rPr>
              <a:t>EXECUTE</a:t>
            </a:r>
            <a:r>
              <a:rPr dirty="0" sz="1300" spc="-409">
                <a:latin typeface="Courier New"/>
                <a:cs typeface="Courier New"/>
              </a:rPr>
              <a:t> </a:t>
            </a:r>
            <a:r>
              <a:rPr dirty="0" sz="1300" spc="15">
                <a:latin typeface="Courier New"/>
                <a:cs typeface="Courier New"/>
              </a:rPr>
              <a:t>IMMEDIATE</a:t>
            </a:r>
            <a:endParaRPr sz="1300">
              <a:latin typeface="Courier New"/>
              <a:cs typeface="Courier New"/>
            </a:endParaRPr>
          </a:p>
          <a:p>
            <a:pPr marL="892175" marR="185420">
              <a:lnSpc>
                <a:spcPct val="101400"/>
              </a:lnSpc>
              <a:spcBef>
                <a:spcPts val="75"/>
              </a:spcBef>
            </a:pPr>
            <a:r>
              <a:rPr dirty="0" sz="1300" spc="5">
                <a:latin typeface="Times New Roman"/>
                <a:cs typeface="Times New Roman"/>
              </a:rPr>
              <a:t>statement to compile the </a:t>
            </a:r>
            <a:r>
              <a:rPr dirty="0" sz="1300" spc="10">
                <a:latin typeface="Times New Roman"/>
                <a:cs typeface="Times New Roman"/>
              </a:rPr>
              <a:t>PL/SQL </a:t>
            </a:r>
            <a:r>
              <a:rPr dirty="0" sz="1300" spc="5">
                <a:latin typeface="Times New Roman"/>
                <a:cs typeface="Times New Roman"/>
              </a:rPr>
              <a:t>object using an appropriate  </a:t>
            </a:r>
            <a:r>
              <a:rPr dirty="0" sz="1300" spc="15">
                <a:latin typeface="Courier New"/>
                <a:cs typeface="Courier New"/>
              </a:rPr>
              <a:t>ALTER...COMPILE</a:t>
            </a:r>
            <a:r>
              <a:rPr dirty="0" sz="1300" spc="-395">
                <a:latin typeface="Courier New"/>
                <a:cs typeface="Courier New"/>
              </a:rPr>
              <a:t> </a:t>
            </a:r>
            <a:r>
              <a:rPr dirty="0" sz="1300" spc="5">
                <a:latin typeface="Times New Roman"/>
                <a:cs typeface="Times New Roman"/>
              </a:rPr>
              <a:t>statement with the supplied </a:t>
            </a:r>
            <a:r>
              <a:rPr dirty="0" sz="1300" spc="10">
                <a:latin typeface="Times New Roman"/>
                <a:cs typeface="Times New Roman"/>
              </a:rPr>
              <a:t>parameter </a:t>
            </a:r>
            <a:r>
              <a:rPr dirty="0" sz="1300" spc="5">
                <a:latin typeface="Times New Roman"/>
                <a:cs typeface="Times New Roman"/>
              </a:rPr>
              <a:t>values. Finally,  restore the compiler warning settings that were in place for the </a:t>
            </a:r>
            <a:r>
              <a:rPr dirty="0" sz="1300" spc="10">
                <a:latin typeface="Times New Roman"/>
                <a:cs typeface="Times New Roman"/>
              </a:rPr>
              <a:t>calling  </a:t>
            </a:r>
            <a:r>
              <a:rPr dirty="0" sz="1300" spc="5">
                <a:latin typeface="Times New Roman"/>
                <a:cs typeface="Times New Roman"/>
              </a:rPr>
              <a:t>environment before the procedure is invoked.</a:t>
            </a:r>
            <a:endParaRPr sz="1300">
              <a:latin typeface="Times New Roman"/>
              <a:cs typeface="Times New Roman"/>
            </a:endParaRPr>
          </a:p>
          <a:p>
            <a:pPr marL="514984" indent="-252095">
              <a:lnSpc>
                <a:spcPts val="1505"/>
              </a:lnSpc>
              <a:buAutoNum type="arabicPeriod" startAt="3"/>
              <a:tabLst>
                <a:tab pos="515620" algn="l"/>
              </a:tabLst>
            </a:pPr>
            <a:r>
              <a:rPr dirty="0" sz="1300" spc="5">
                <a:latin typeface="Times New Roman"/>
                <a:cs typeface="Times New Roman"/>
              </a:rPr>
              <a:t>Write a </a:t>
            </a:r>
            <a:r>
              <a:rPr dirty="0" sz="1300" spc="10">
                <a:latin typeface="Times New Roman"/>
                <a:cs typeface="Times New Roman"/>
              </a:rPr>
              <a:t>new PL/SQL </a:t>
            </a:r>
            <a:r>
              <a:rPr dirty="0" sz="1300" spc="5">
                <a:latin typeface="Times New Roman"/>
                <a:cs typeface="Times New Roman"/>
              </a:rPr>
              <a:t>package called </a:t>
            </a:r>
            <a:r>
              <a:rPr dirty="0" sz="1300" spc="15">
                <a:latin typeface="Courier New"/>
                <a:cs typeface="Courier New"/>
              </a:rPr>
              <a:t>TEST_PKG</a:t>
            </a:r>
            <a:r>
              <a:rPr dirty="0" sz="1300" spc="-425">
                <a:latin typeface="Courier New"/>
                <a:cs typeface="Courier New"/>
              </a:rPr>
              <a:t> </a:t>
            </a:r>
            <a:r>
              <a:rPr dirty="0" sz="1300" spc="5">
                <a:latin typeface="Times New Roman"/>
                <a:cs typeface="Times New Roman"/>
              </a:rPr>
              <a:t>containing a procedure </a:t>
            </a:r>
            <a:r>
              <a:rPr dirty="0" sz="1300" spc="10">
                <a:latin typeface="Times New Roman"/>
                <a:cs typeface="Times New Roman"/>
              </a:rPr>
              <a:t>called</a:t>
            </a:r>
            <a:endParaRPr sz="1300">
              <a:latin typeface="Times New Roman"/>
              <a:cs typeface="Times New Roman"/>
            </a:endParaRPr>
          </a:p>
          <a:p>
            <a:pPr marL="514984">
              <a:lnSpc>
                <a:spcPct val="100000"/>
              </a:lnSpc>
              <a:spcBef>
                <a:spcPts val="15"/>
              </a:spcBef>
            </a:pPr>
            <a:r>
              <a:rPr dirty="0" sz="1300" spc="15">
                <a:latin typeface="Courier New"/>
                <a:cs typeface="Courier New"/>
              </a:rPr>
              <a:t>GET_EMPLOYEES</a:t>
            </a:r>
            <a:r>
              <a:rPr dirty="0" sz="1300" spc="-445">
                <a:latin typeface="Courier New"/>
                <a:cs typeface="Courier New"/>
              </a:rPr>
              <a:t> </a:t>
            </a:r>
            <a:r>
              <a:rPr dirty="0" sz="1300" spc="5">
                <a:latin typeface="Times New Roman"/>
                <a:cs typeface="Times New Roman"/>
              </a:rPr>
              <a:t>that</a:t>
            </a:r>
            <a:r>
              <a:rPr dirty="0" sz="1300">
                <a:latin typeface="Times New Roman"/>
                <a:cs typeface="Times New Roman"/>
              </a:rPr>
              <a:t> </a:t>
            </a:r>
            <a:r>
              <a:rPr dirty="0" sz="1300" spc="5">
                <a:latin typeface="Times New Roman"/>
                <a:cs typeface="Times New Roman"/>
              </a:rPr>
              <a:t>uses an </a:t>
            </a:r>
            <a:r>
              <a:rPr dirty="0" sz="1300" spc="10">
                <a:latin typeface="Courier New"/>
                <a:cs typeface="Courier New"/>
              </a:rPr>
              <a:t>IN</a:t>
            </a:r>
            <a:r>
              <a:rPr dirty="0" sz="1300" spc="-445">
                <a:latin typeface="Courier New"/>
                <a:cs typeface="Courier New"/>
              </a:rPr>
              <a:t> </a:t>
            </a:r>
            <a:r>
              <a:rPr dirty="0" sz="1300" spc="15">
                <a:latin typeface="Courier New"/>
                <a:cs typeface="Courier New"/>
              </a:rPr>
              <a:t>OUT</a:t>
            </a:r>
            <a:r>
              <a:rPr dirty="0" sz="1300" spc="-455">
                <a:latin typeface="Courier New"/>
                <a:cs typeface="Courier New"/>
              </a:rPr>
              <a:t> </a:t>
            </a:r>
            <a:r>
              <a:rPr dirty="0" sz="1300" spc="5">
                <a:latin typeface="Times New Roman"/>
                <a:cs typeface="Times New Roman"/>
              </a:rPr>
              <a:t>argument.</a:t>
            </a:r>
            <a:endParaRPr sz="1300">
              <a:latin typeface="Times New Roman"/>
              <a:cs typeface="Times New Roman"/>
            </a:endParaRPr>
          </a:p>
          <a:p>
            <a:pPr lvl="1" marL="892175" marR="295910" indent="-251460">
              <a:lnSpc>
                <a:spcPct val="101099"/>
              </a:lnSpc>
              <a:spcBef>
                <a:spcPts val="5"/>
              </a:spcBef>
              <a:buAutoNum type="alphaLcPeriod"/>
              <a:tabLst>
                <a:tab pos="892175" algn="l"/>
                <a:tab pos="892810" algn="l"/>
              </a:tabLst>
            </a:pPr>
            <a:r>
              <a:rPr dirty="0" sz="1300" spc="5">
                <a:latin typeface="Times New Roman"/>
                <a:cs typeface="Times New Roman"/>
              </a:rPr>
              <a:t>In the specification, declare the </a:t>
            </a:r>
            <a:r>
              <a:rPr dirty="0" sz="1300" spc="15">
                <a:latin typeface="Courier New"/>
                <a:cs typeface="Courier New"/>
              </a:rPr>
              <a:t>GET_EMPLOYEES </a:t>
            </a:r>
            <a:r>
              <a:rPr dirty="0" sz="1300" spc="5">
                <a:latin typeface="Times New Roman"/>
                <a:cs typeface="Times New Roman"/>
              </a:rPr>
              <a:t>procedure with </a:t>
            </a:r>
            <a:r>
              <a:rPr dirty="0" sz="1300" spc="10">
                <a:latin typeface="Times New Roman"/>
                <a:cs typeface="Times New Roman"/>
              </a:rPr>
              <a:t>two  </a:t>
            </a:r>
            <a:r>
              <a:rPr dirty="0" sz="1300" spc="5">
                <a:latin typeface="Times New Roman"/>
                <a:cs typeface="Times New Roman"/>
              </a:rPr>
              <a:t>parameters: an input </a:t>
            </a:r>
            <a:r>
              <a:rPr dirty="0" sz="1300" spc="10">
                <a:latin typeface="Times New Roman"/>
                <a:cs typeface="Times New Roman"/>
              </a:rPr>
              <a:t>parameter </a:t>
            </a:r>
            <a:r>
              <a:rPr dirty="0" sz="1300" spc="5">
                <a:latin typeface="Times New Roman"/>
                <a:cs typeface="Times New Roman"/>
              </a:rPr>
              <a:t>specifying a department ID, and </a:t>
            </a:r>
            <a:r>
              <a:rPr dirty="0" sz="1300" spc="10">
                <a:latin typeface="Times New Roman"/>
                <a:cs typeface="Times New Roman"/>
              </a:rPr>
              <a:t>an </a:t>
            </a:r>
            <a:r>
              <a:rPr dirty="0" sz="1300" spc="10">
                <a:latin typeface="Courier New"/>
                <a:cs typeface="Courier New"/>
              </a:rPr>
              <a:t>IN</a:t>
            </a:r>
            <a:r>
              <a:rPr dirty="0" sz="1300" spc="-350">
                <a:latin typeface="Courier New"/>
                <a:cs typeface="Courier New"/>
              </a:rPr>
              <a:t> </a:t>
            </a:r>
            <a:r>
              <a:rPr dirty="0" sz="1300" spc="15">
                <a:latin typeface="Courier New"/>
                <a:cs typeface="Courier New"/>
              </a:rPr>
              <a:t>OUT</a:t>
            </a:r>
            <a:endParaRPr sz="1300">
              <a:latin typeface="Courier New"/>
              <a:cs typeface="Courier New"/>
            </a:endParaRPr>
          </a:p>
          <a:p>
            <a:pPr marL="892175">
              <a:lnSpc>
                <a:spcPts val="1535"/>
              </a:lnSpc>
              <a:spcBef>
                <a:spcPts val="105"/>
              </a:spcBef>
            </a:pPr>
            <a:r>
              <a:rPr dirty="0" sz="1300" spc="10">
                <a:latin typeface="Times New Roman"/>
                <a:cs typeface="Times New Roman"/>
              </a:rPr>
              <a:t>parameter </a:t>
            </a:r>
            <a:r>
              <a:rPr dirty="0" sz="1300" spc="5">
                <a:latin typeface="Times New Roman"/>
                <a:cs typeface="Times New Roman"/>
              </a:rPr>
              <a:t>specifying a </a:t>
            </a:r>
            <a:r>
              <a:rPr dirty="0" sz="1300" spc="10">
                <a:latin typeface="Times New Roman"/>
                <a:cs typeface="Times New Roman"/>
              </a:rPr>
              <a:t>PL/SQL </a:t>
            </a:r>
            <a:r>
              <a:rPr dirty="0" sz="1300" spc="5">
                <a:latin typeface="Times New Roman"/>
                <a:cs typeface="Times New Roman"/>
              </a:rPr>
              <a:t>table of </a:t>
            </a:r>
            <a:r>
              <a:rPr dirty="0" sz="1300" spc="10">
                <a:latin typeface="Times New Roman"/>
                <a:cs typeface="Times New Roman"/>
              </a:rPr>
              <a:t>employee</a:t>
            </a:r>
            <a:r>
              <a:rPr dirty="0" sz="1300" spc="-5">
                <a:latin typeface="Times New Roman"/>
                <a:cs typeface="Times New Roman"/>
              </a:rPr>
              <a:t> </a:t>
            </a:r>
            <a:r>
              <a:rPr dirty="0" sz="1300" spc="5">
                <a:latin typeface="Times New Roman"/>
                <a:cs typeface="Times New Roman"/>
              </a:rPr>
              <a:t>rows.</a:t>
            </a:r>
            <a:endParaRPr sz="1300">
              <a:latin typeface="Times New Roman"/>
              <a:cs typeface="Times New Roman"/>
            </a:endParaRPr>
          </a:p>
          <a:p>
            <a:pPr marL="892175">
              <a:lnSpc>
                <a:spcPts val="1535"/>
              </a:lnSpc>
            </a:pPr>
            <a:r>
              <a:rPr dirty="0" sz="1300" spc="5" b="1">
                <a:latin typeface="Times New Roman"/>
                <a:cs typeface="Times New Roman"/>
              </a:rPr>
              <a:t>Hint: </a:t>
            </a:r>
            <a:r>
              <a:rPr dirty="0" sz="1300" spc="10">
                <a:latin typeface="Times New Roman"/>
                <a:cs typeface="Times New Roman"/>
              </a:rPr>
              <a:t>You </a:t>
            </a:r>
            <a:r>
              <a:rPr dirty="0" sz="1300" spc="5">
                <a:latin typeface="Times New Roman"/>
                <a:cs typeface="Times New Roman"/>
              </a:rPr>
              <a:t>must declare a </a:t>
            </a:r>
            <a:r>
              <a:rPr dirty="0" sz="1300" spc="15">
                <a:latin typeface="Courier New"/>
                <a:cs typeface="Courier New"/>
              </a:rPr>
              <a:t>TYPE</a:t>
            </a:r>
            <a:r>
              <a:rPr dirty="0" sz="1300" spc="-395">
                <a:latin typeface="Courier New"/>
                <a:cs typeface="Courier New"/>
              </a:rPr>
              <a:t> </a:t>
            </a:r>
            <a:r>
              <a:rPr dirty="0" sz="1300" spc="5">
                <a:latin typeface="Times New Roman"/>
                <a:cs typeface="Times New Roman"/>
              </a:rPr>
              <a:t>in the package specification for the PL/SQL</a:t>
            </a:r>
            <a:endParaRPr sz="1300">
              <a:latin typeface="Times New Roman"/>
              <a:cs typeface="Times New Roman"/>
            </a:endParaRPr>
          </a:p>
          <a:p>
            <a:pPr marL="892175">
              <a:lnSpc>
                <a:spcPts val="1470"/>
              </a:lnSpc>
              <a:spcBef>
                <a:spcPts val="95"/>
              </a:spcBef>
            </a:pPr>
            <a:r>
              <a:rPr dirty="0" sz="1300" spc="5">
                <a:latin typeface="Times New Roman"/>
                <a:cs typeface="Times New Roman"/>
              </a:rPr>
              <a:t>table parameter’s data type.</a:t>
            </a:r>
            <a:endParaRPr sz="1300">
              <a:latin typeface="Times New Roman"/>
              <a:cs typeface="Times New Roman"/>
            </a:endParaRPr>
          </a:p>
          <a:p>
            <a:pPr lvl="1" marL="892175" marR="167005" indent="-251460">
              <a:lnSpc>
                <a:spcPts val="1430"/>
              </a:lnSpc>
              <a:spcBef>
                <a:spcPts val="65"/>
              </a:spcBef>
              <a:buAutoNum type="alphaLcPeriod" startAt="2"/>
              <a:tabLst>
                <a:tab pos="892810"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body, </a:t>
            </a:r>
            <a:r>
              <a:rPr dirty="0" sz="1300" spc="10">
                <a:latin typeface="Times New Roman"/>
                <a:cs typeface="Times New Roman"/>
              </a:rPr>
              <a:t>implement </a:t>
            </a:r>
            <a:r>
              <a:rPr dirty="0" sz="1300" spc="5">
                <a:latin typeface="Times New Roman"/>
                <a:cs typeface="Times New Roman"/>
              </a:rPr>
              <a:t>the </a:t>
            </a:r>
            <a:r>
              <a:rPr dirty="0" sz="1300" spc="15">
                <a:latin typeface="Courier New"/>
                <a:cs typeface="Courier New"/>
              </a:rPr>
              <a:t>GET_EMPLOYEES</a:t>
            </a:r>
            <a:r>
              <a:rPr dirty="0" sz="1300" spc="-445">
                <a:latin typeface="Courier New"/>
                <a:cs typeface="Courier New"/>
              </a:rPr>
              <a:t> </a:t>
            </a:r>
            <a:r>
              <a:rPr dirty="0" sz="1300" spc="5">
                <a:latin typeface="Times New Roman"/>
                <a:cs typeface="Times New Roman"/>
              </a:rPr>
              <a:t>procedure to retrieve  all the employee rows for a specified </a:t>
            </a:r>
            <a:r>
              <a:rPr dirty="0" sz="1300" spc="10">
                <a:latin typeface="Times New Roman"/>
                <a:cs typeface="Times New Roman"/>
              </a:rPr>
              <a:t>department </a:t>
            </a:r>
            <a:r>
              <a:rPr dirty="0" sz="1300" spc="5">
                <a:latin typeface="Times New Roman"/>
                <a:cs typeface="Times New Roman"/>
              </a:rPr>
              <a:t>into the </a:t>
            </a:r>
            <a:r>
              <a:rPr dirty="0" sz="1300" spc="10">
                <a:latin typeface="Times New Roman"/>
                <a:cs typeface="Times New Roman"/>
              </a:rPr>
              <a:t>PL/SQL </a:t>
            </a:r>
            <a:r>
              <a:rPr dirty="0" sz="1300" spc="5">
                <a:latin typeface="Times New Roman"/>
                <a:cs typeface="Times New Roman"/>
              </a:rPr>
              <a:t>table </a:t>
            </a:r>
            <a:r>
              <a:rPr dirty="0" sz="1300" spc="15">
                <a:latin typeface="Courier New"/>
                <a:cs typeface="Courier New"/>
              </a:rPr>
              <a:t>IN  OUT</a:t>
            </a:r>
            <a:r>
              <a:rPr dirty="0" sz="1300" spc="-459">
                <a:latin typeface="Courier New"/>
                <a:cs typeface="Courier New"/>
              </a:rPr>
              <a:t> </a:t>
            </a:r>
            <a:r>
              <a:rPr dirty="0" sz="1300" spc="5">
                <a:latin typeface="Times New Roman"/>
                <a:cs typeface="Times New Roman"/>
              </a:rPr>
              <a:t>parameter.</a:t>
            </a:r>
            <a:endParaRPr sz="1300">
              <a:latin typeface="Times New Roman"/>
              <a:cs typeface="Times New Roman"/>
            </a:endParaRPr>
          </a:p>
          <a:p>
            <a:pPr marL="892175">
              <a:lnSpc>
                <a:spcPts val="1380"/>
              </a:lnSpc>
            </a:pPr>
            <a:r>
              <a:rPr dirty="0" sz="1300" spc="5" b="1">
                <a:latin typeface="Times New Roman"/>
                <a:cs typeface="Times New Roman"/>
              </a:rPr>
              <a:t>Hint: </a:t>
            </a:r>
            <a:r>
              <a:rPr dirty="0" sz="1300" spc="10">
                <a:latin typeface="Times New Roman"/>
                <a:cs typeface="Times New Roman"/>
              </a:rPr>
              <a:t>Use </a:t>
            </a:r>
            <a:r>
              <a:rPr dirty="0" sz="1300" spc="5">
                <a:latin typeface="Times New Roman"/>
                <a:cs typeface="Times New Roman"/>
              </a:rPr>
              <a:t>the </a:t>
            </a:r>
            <a:r>
              <a:rPr dirty="0" sz="1300" spc="15">
                <a:latin typeface="Courier New"/>
                <a:cs typeface="Courier New"/>
              </a:rPr>
              <a:t>SELECT </a:t>
            </a:r>
            <a:r>
              <a:rPr dirty="0" sz="1300" spc="10">
                <a:latin typeface="Courier New"/>
                <a:cs typeface="Courier New"/>
              </a:rPr>
              <a:t>… BULK </a:t>
            </a:r>
            <a:r>
              <a:rPr dirty="0" sz="1300" spc="15">
                <a:latin typeface="Courier New"/>
                <a:cs typeface="Courier New"/>
              </a:rPr>
              <a:t>COLLECT INTO</a:t>
            </a:r>
            <a:r>
              <a:rPr dirty="0" sz="1300" spc="-409">
                <a:latin typeface="Courier New"/>
                <a:cs typeface="Courier New"/>
              </a:rPr>
              <a:t> </a:t>
            </a:r>
            <a:r>
              <a:rPr dirty="0" sz="1300" spc="5">
                <a:latin typeface="Times New Roman"/>
                <a:cs typeface="Times New Roman"/>
              </a:rPr>
              <a:t>syntax to simplify the</a:t>
            </a:r>
            <a:endParaRPr sz="1300">
              <a:latin typeface="Times New Roman"/>
              <a:cs typeface="Times New Roman"/>
            </a:endParaRPr>
          </a:p>
          <a:p>
            <a:pPr marL="892175">
              <a:lnSpc>
                <a:spcPts val="1495"/>
              </a:lnSpc>
            </a:pPr>
            <a:r>
              <a:rPr dirty="0" sz="1300" spc="5">
                <a:latin typeface="Times New Roman"/>
                <a:cs typeface="Times New Roman"/>
              </a:rPr>
              <a:t>code.</a:t>
            </a:r>
            <a:endParaRPr sz="1300">
              <a:latin typeface="Times New Roman"/>
              <a:cs typeface="Times New Roman"/>
            </a:endParaRPr>
          </a:p>
          <a:p>
            <a:pPr marL="515620" indent="-252729">
              <a:lnSpc>
                <a:spcPts val="1520"/>
              </a:lnSpc>
              <a:buAutoNum type="arabicPeriod" startAt="4"/>
              <a:tabLst>
                <a:tab pos="516255" algn="l"/>
              </a:tabLst>
            </a:pPr>
            <a:r>
              <a:rPr dirty="0" sz="1300" spc="5">
                <a:latin typeface="Times New Roman"/>
                <a:cs typeface="Times New Roman"/>
              </a:rPr>
              <a:t>Use the </a:t>
            </a:r>
            <a:r>
              <a:rPr dirty="0" sz="1300" spc="15">
                <a:latin typeface="Courier New"/>
                <a:cs typeface="Courier New"/>
              </a:rPr>
              <a:t>ALTER</a:t>
            </a:r>
            <a:r>
              <a:rPr dirty="0" sz="1300" spc="-445">
                <a:latin typeface="Courier New"/>
                <a:cs typeface="Courier New"/>
              </a:rPr>
              <a:t> </a:t>
            </a:r>
            <a:r>
              <a:rPr dirty="0" sz="1300" spc="15">
                <a:latin typeface="Courier New"/>
                <a:cs typeface="Courier New"/>
              </a:rPr>
              <a:t>SESSION</a:t>
            </a:r>
            <a:r>
              <a:rPr dirty="0" sz="1300" spc="-455">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to set the</a:t>
            </a:r>
            <a:r>
              <a:rPr dirty="0" sz="1300" spc="10">
                <a:latin typeface="Times New Roman"/>
                <a:cs typeface="Times New Roman"/>
              </a:rPr>
              <a:t> </a:t>
            </a:r>
            <a:r>
              <a:rPr dirty="0" sz="1300" spc="15">
                <a:latin typeface="Courier New"/>
                <a:cs typeface="Courier New"/>
              </a:rPr>
              <a:t>PLSQL_WARNINGS</a:t>
            </a:r>
            <a:r>
              <a:rPr dirty="0" sz="1300" spc="-445">
                <a:latin typeface="Courier New"/>
                <a:cs typeface="Courier New"/>
              </a:rPr>
              <a:t> </a:t>
            </a:r>
            <a:r>
              <a:rPr dirty="0" sz="1300" spc="10">
                <a:latin typeface="Times New Roman"/>
                <a:cs typeface="Times New Roman"/>
              </a:rPr>
              <a:t>so</a:t>
            </a:r>
            <a:r>
              <a:rPr dirty="0" sz="1300" spc="5">
                <a:latin typeface="Times New Roman"/>
                <a:cs typeface="Times New Roman"/>
              </a:rPr>
              <a:t> that</a:t>
            </a:r>
            <a:r>
              <a:rPr dirty="0" sz="1300">
                <a:latin typeface="Times New Roman"/>
                <a:cs typeface="Times New Roman"/>
              </a:rPr>
              <a:t> </a:t>
            </a:r>
            <a:r>
              <a:rPr dirty="0" sz="1300" spc="10">
                <a:latin typeface="Times New Roman"/>
                <a:cs typeface="Times New Roman"/>
              </a:rPr>
              <a:t>all</a:t>
            </a:r>
            <a:endParaRPr sz="1300">
              <a:latin typeface="Times New Roman"/>
              <a:cs typeface="Times New Roman"/>
            </a:endParaRPr>
          </a:p>
          <a:p>
            <a:pPr marL="514984">
              <a:lnSpc>
                <a:spcPts val="1535"/>
              </a:lnSpc>
              <a:spcBef>
                <a:spcPts val="95"/>
              </a:spcBef>
            </a:pPr>
            <a:r>
              <a:rPr dirty="0" sz="1300" spc="5">
                <a:latin typeface="Times New Roman"/>
                <a:cs typeface="Times New Roman"/>
              </a:rPr>
              <a:t>compiler warning categories are enabled.</a:t>
            </a:r>
            <a:endParaRPr sz="1300">
              <a:latin typeface="Times New Roman"/>
              <a:cs typeface="Times New Roman"/>
            </a:endParaRPr>
          </a:p>
          <a:p>
            <a:pPr marL="515620" indent="-252729">
              <a:lnSpc>
                <a:spcPts val="1535"/>
              </a:lnSpc>
              <a:buAutoNum type="arabicPeriod" startAt="5"/>
              <a:tabLst>
                <a:tab pos="516255" algn="l"/>
              </a:tabLst>
            </a:pPr>
            <a:r>
              <a:rPr dirty="0" sz="1300" spc="5">
                <a:latin typeface="Times New Roman"/>
                <a:cs typeface="Times New Roman"/>
              </a:rPr>
              <a:t>Recompile the </a:t>
            </a:r>
            <a:r>
              <a:rPr dirty="0" sz="1300" spc="15">
                <a:latin typeface="Courier New"/>
                <a:cs typeface="Courier New"/>
              </a:rPr>
              <a:t>TEST_PKG</a:t>
            </a:r>
            <a:r>
              <a:rPr dirty="0" sz="1300" spc="-370">
                <a:latin typeface="Courier New"/>
                <a:cs typeface="Courier New"/>
              </a:rPr>
              <a:t>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created </a:t>
            </a:r>
            <a:r>
              <a:rPr dirty="0" sz="1300" spc="10">
                <a:latin typeface="Times New Roman"/>
                <a:cs typeface="Times New Roman"/>
              </a:rPr>
              <a:t>two </a:t>
            </a:r>
            <a:r>
              <a:rPr dirty="0" sz="1300" spc="5">
                <a:latin typeface="Times New Roman"/>
                <a:cs typeface="Times New Roman"/>
              </a:rPr>
              <a:t>steps earlier (in Exercise 3). </a:t>
            </a:r>
            <a:r>
              <a:rPr dirty="0" sz="1300" spc="10">
                <a:latin typeface="Times New Roman"/>
                <a:cs typeface="Times New Roman"/>
              </a:rPr>
              <a:t>What</a:t>
            </a:r>
            <a:endParaRPr sz="1300">
              <a:latin typeface="Times New Roman"/>
              <a:cs typeface="Times New Roman"/>
            </a:endParaRPr>
          </a:p>
          <a:p>
            <a:pPr marL="514984">
              <a:lnSpc>
                <a:spcPts val="1535"/>
              </a:lnSpc>
              <a:spcBef>
                <a:spcPts val="95"/>
              </a:spcBef>
            </a:pPr>
            <a:r>
              <a:rPr dirty="0" sz="1300" spc="5">
                <a:latin typeface="Times New Roman"/>
                <a:cs typeface="Times New Roman"/>
              </a:rPr>
              <a:t>compiler warnings are displayed, if</a:t>
            </a:r>
            <a:r>
              <a:rPr dirty="0" sz="1300" spc="15">
                <a:latin typeface="Times New Roman"/>
                <a:cs typeface="Times New Roman"/>
              </a:rPr>
              <a:t> </a:t>
            </a:r>
            <a:r>
              <a:rPr dirty="0" sz="1300" spc="5">
                <a:latin typeface="Times New Roman"/>
                <a:cs typeface="Times New Roman"/>
              </a:rPr>
              <a:t>any?</a:t>
            </a:r>
            <a:endParaRPr sz="1300">
              <a:latin typeface="Times New Roman"/>
              <a:cs typeface="Times New Roman"/>
            </a:endParaRPr>
          </a:p>
          <a:p>
            <a:pPr marL="515620" marR="57150" indent="-252095">
              <a:lnSpc>
                <a:spcPts val="1580"/>
              </a:lnSpc>
              <a:spcBef>
                <a:spcPts val="10"/>
              </a:spcBef>
              <a:buAutoNum type="arabicPeriod" startAt="6"/>
              <a:tabLst>
                <a:tab pos="516255" algn="l"/>
              </a:tabLst>
            </a:pPr>
            <a:r>
              <a:rPr dirty="0" sz="1300" spc="5">
                <a:latin typeface="Times New Roman"/>
                <a:cs typeface="Times New Roman"/>
              </a:rPr>
              <a:t>Write a </a:t>
            </a:r>
            <a:r>
              <a:rPr dirty="0" sz="1300" spc="10">
                <a:latin typeface="Times New Roman"/>
                <a:cs typeface="Times New Roman"/>
              </a:rPr>
              <a:t>PL/SQL anonymous </a:t>
            </a:r>
            <a:r>
              <a:rPr dirty="0" sz="1300" spc="5">
                <a:latin typeface="Times New Roman"/>
                <a:cs typeface="Times New Roman"/>
              </a:rPr>
              <a:t>block to compile the </a:t>
            </a:r>
            <a:r>
              <a:rPr dirty="0" sz="1300" spc="15">
                <a:latin typeface="Courier New"/>
                <a:cs typeface="Courier New"/>
              </a:rPr>
              <a:t>TEST_PKG </a:t>
            </a:r>
            <a:r>
              <a:rPr dirty="0" sz="1300" spc="10">
                <a:latin typeface="Times New Roman"/>
                <a:cs typeface="Times New Roman"/>
              </a:rPr>
              <a:t>package by </a:t>
            </a:r>
            <a:r>
              <a:rPr dirty="0" sz="1300" spc="5">
                <a:latin typeface="Times New Roman"/>
                <a:cs typeface="Times New Roman"/>
              </a:rPr>
              <a:t>using the  overloaded </a:t>
            </a:r>
            <a:r>
              <a:rPr dirty="0" sz="1300" spc="15">
                <a:latin typeface="Courier New"/>
                <a:cs typeface="Courier New"/>
              </a:rPr>
              <a:t>COMPILE_PKG.MAKE</a:t>
            </a:r>
            <a:r>
              <a:rPr dirty="0" sz="1300" spc="-400">
                <a:latin typeface="Courier New"/>
                <a:cs typeface="Courier New"/>
              </a:rPr>
              <a:t> </a:t>
            </a:r>
            <a:r>
              <a:rPr dirty="0" sz="1300" spc="5">
                <a:latin typeface="Times New Roman"/>
                <a:cs typeface="Times New Roman"/>
              </a:rPr>
              <a:t>procedure with </a:t>
            </a:r>
            <a:r>
              <a:rPr dirty="0" sz="1300" spc="10">
                <a:latin typeface="Times New Roman"/>
                <a:cs typeface="Times New Roman"/>
              </a:rPr>
              <a:t>two </a:t>
            </a:r>
            <a:r>
              <a:rPr dirty="0" sz="1300" spc="5">
                <a:latin typeface="Times New Roman"/>
                <a:cs typeface="Times New Roman"/>
              </a:rPr>
              <a:t>parameters. </a:t>
            </a:r>
            <a:r>
              <a:rPr dirty="0" sz="1300" spc="10">
                <a:latin typeface="Times New Roman"/>
                <a:cs typeface="Times New Roman"/>
              </a:rPr>
              <a:t>The anonymous</a:t>
            </a:r>
            <a:endParaRPr sz="1300">
              <a:latin typeface="Times New Roman"/>
              <a:cs typeface="Times New Roman"/>
            </a:endParaRPr>
          </a:p>
          <a:p>
            <a:pPr marL="515620" marR="5080">
              <a:lnSpc>
                <a:spcPct val="99700"/>
              </a:lnSpc>
              <a:spcBef>
                <a:spcPts val="50"/>
              </a:spcBef>
            </a:pPr>
            <a:r>
              <a:rPr dirty="0" sz="1300" spc="5">
                <a:latin typeface="Times New Roman"/>
                <a:cs typeface="Times New Roman"/>
              </a:rPr>
              <a:t>block should display the current session </a:t>
            </a:r>
            <a:r>
              <a:rPr dirty="0" sz="1300" spc="10">
                <a:latin typeface="Times New Roman"/>
                <a:cs typeface="Times New Roman"/>
              </a:rPr>
              <a:t>warning </a:t>
            </a:r>
            <a:r>
              <a:rPr dirty="0" sz="1300" spc="5">
                <a:latin typeface="Times New Roman"/>
                <a:cs typeface="Times New Roman"/>
              </a:rPr>
              <a:t>string value before and after it  invokes the </a:t>
            </a:r>
            <a:r>
              <a:rPr dirty="0" sz="1300" spc="15">
                <a:latin typeface="Courier New"/>
                <a:cs typeface="Courier New"/>
              </a:rPr>
              <a:t>COMPILE_PKG.MAKE </a:t>
            </a:r>
            <a:r>
              <a:rPr dirty="0" sz="1300" spc="5">
                <a:latin typeface="Times New Roman"/>
                <a:cs typeface="Times New Roman"/>
              </a:rPr>
              <a:t>procedure. </a:t>
            </a:r>
            <a:r>
              <a:rPr dirty="0" sz="1300" spc="10">
                <a:latin typeface="Times New Roman"/>
                <a:cs typeface="Times New Roman"/>
              </a:rPr>
              <a:t>Do you </a:t>
            </a:r>
            <a:r>
              <a:rPr dirty="0" sz="1300" spc="5">
                <a:latin typeface="Times New Roman"/>
                <a:cs typeface="Times New Roman"/>
              </a:rPr>
              <a:t>see any warning messages?  Confirm</a:t>
            </a:r>
            <a:r>
              <a:rPr dirty="0" sz="1300" spc="10">
                <a:latin typeface="Times New Roman"/>
                <a:cs typeface="Times New Roman"/>
              </a:rPr>
              <a:t> </a:t>
            </a:r>
            <a:r>
              <a:rPr dirty="0" sz="1300" spc="5">
                <a:latin typeface="Times New Roman"/>
                <a:cs typeface="Times New Roman"/>
              </a:rPr>
              <a:t>your</a:t>
            </a:r>
            <a:r>
              <a:rPr dirty="0" sz="1300" spc="15">
                <a:latin typeface="Times New Roman"/>
                <a:cs typeface="Times New Roman"/>
              </a:rPr>
              <a:t> </a:t>
            </a:r>
            <a:r>
              <a:rPr dirty="0" sz="1300" spc="5">
                <a:latin typeface="Times New Roman"/>
                <a:cs typeface="Times New Roman"/>
              </a:rPr>
              <a:t>observations</a:t>
            </a:r>
            <a:r>
              <a:rPr dirty="0" sz="1300" spc="10">
                <a:latin typeface="Times New Roman"/>
                <a:cs typeface="Times New Roman"/>
              </a:rPr>
              <a:t> by</a:t>
            </a:r>
            <a:r>
              <a:rPr dirty="0" sz="1300" spc="15">
                <a:latin typeface="Times New Roman"/>
                <a:cs typeface="Times New Roman"/>
              </a:rPr>
              <a:t> </a:t>
            </a:r>
            <a:r>
              <a:rPr dirty="0" sz="1300" spc="5">
                <a:latin typeface="Times New Roman"/>
                <a:cs typeface="Times New Roman"/>
              </a:rPr>
              <a:t>executing</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SHOW</a:t>
            </a:r>
            <a:r>
              <a:rPr dirty="0" sz="1300" spc="-434">
                <a:latin typeface="Courier New"/>
                <a:cs typeface="Courier New"/>
              </a:rPr>
              <a:t> </a:t>
            </a:r>
            <a:r>
              <a:rPr dirty="0" sz="1300" spc="15">
                <a:latin typeface="Courier New"/>
                <a:cs typeface="Courier New"/>
              </a:rPr>
              <a:t>ERRORS</a:t>
            </a:r>
            <a:r>
              <a:rPr dirty="0" sz="1300" spc="-440">
                <a:latin typeface="Courier New"/>
                <a:cs typeface="Courier New"/>
              </a:rPr>
              <a:t> </a:t>
            </a:r>
            <a:r>
              <a:rPr dirty="0" sz="1300" spc="15">
                <a:latin typeface="Courier New"/>
                <a:cs typeface="Courier New"/>
              </a:rPr>
              <a:t>PACKAGE</a:t>
            </a:r>
            <a:r>
              <a:rPr dirty="0" sz="1300" spc="-445">
                <a:latin typeface="Courier New"/>
                <a:cs typeface="Courier New"/>
              </a:rPr>
              <a:t> </a:t>
            </a:r>
            <a:r>
              <a:rPr dirty="0" sz="1300" spc="10">
                <a:latin typeface="Times New Roman"/>
                <a:cs typeface="Times New Roman"/>
              </a:rPr>
              <a:t>command </a:t>
            </a:r>
            <a:r>
              <a:rPr dirty="0" sz="1300" spc="5">
                <a:latin typeface="Times New Roman"/>
                <a:cs typeface="Times New Roman"/>
              </a:rPr>
              <a:t>for  the</a:t>
            </a:r>
            <a:r>
              <a:rPr dirty="0" sz="1300">
                <a:latin typeface="Times New Roman"/>
                <a:cs typeface="Times New Roman"/>
              </a:rPr>
              <a:t> </a:t>
            </a:r>
            <a:r>
              <a:rPr dirty="0" sz="1300" spc="15">
                <a:latin typeface="Courier New"/>
                <a:cs typeface="Courier New"/>
              </a:rPr>
              <a:t>TEST_PKG</a:t>
            </a:r>
            <a:r>
              <a:rPr dirty="0" sz="1300" spc="15">
                <a:latin typeface="Times New Roman"/>
                <a:cs typeface="Times New Roman"/>
              </a:rPr>
              <a: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5279" y="1017574"/>
            <a:ext cx="2711450" cy="0"/>
          </a:xfrm>
          <a:custGeom>
            <a:avLst/>
            <a:gdLst/>
            <a:ahLst/>
            <a:cxnLst/>
            <a:rect l="l" t="t" r="r" b="b"/>
            <a:pathLst>
              <a:path w="2711450" h="0">
                <a:moveTo>
                  <a:pt x="0" y="0"/>
                </a:moveTo>
                <a:lnTo>
                  <a:pt x="2711245" y="0"/>
                </a:lnTo>
              </a:path>
            </a:pathLst>
          </a:custGeom>
          <a:ln w="27127">
            <a:solidFill>
              <a:srgbClr val="000000"/>
            </a:solidFill>
          </a:ln>
        </p:spPr>
        <p:txBody>
          <a:bodyPr wrap="square" lIns="0" tIns="0" rIns="0" bIns="0" rtlCol="0"/>
          <a:lstStyle/>
          <a:p/>
        </p:txBody>
      </p:sp>
      <p:sp>
        <p:nvSpPr>
          <p:cNvPr id="3" name="object 3"/>
          <p:cNvSpPr txBox="1"/>
          <p:nvPr/>
        </p:nvSpPr>
        <p:spPr>
          <a:xfrm>
            <a:off x="4186682" y="980948"/>
            <a:ext cx="2684780" cy="1343660"/>
          </a:xfrm>
          <a:prstGeom prst="rect">
            <a:avLst/>
          </a:prstGeom>
        </p:spPr>
        <p:txBody>
          <a:bodyPr wrap="square" lIns="0" tIns="254635" rIns="0" bIns="0" rtlCol="0" vert="horz">
            <a:spAutoFit/>
          </a:bodyPr>
          <a:lstStyle/>
          <a:p>
            <a:pPr algn="r" marR="5080">
              <a:lnSpc>
                <a:spcPct val="100000"/>
              </a:lnSpc>
              <a:spcBef>
                <a:spcPts val="2005"/>
              </a:spcBef>
            </a:pPr>
            <a:r>
              <a:rPr dirty="0" sz="3600" b="1">
                <a:latin typeface="Arial"/>
                <a:cs typeface="Arial"/>
              </a:rPr>
              <a:t>A</a:t>
            </a:r>
            <a:endParaRPr sz="3600">
              <a:latin typeface="Arial"/>
              <a:cs typeface="Arial"/>
            </a:endParaRPr>
          </a:p>
          <a:p>
            <a:pPr marL="12700">
              <a:lnSpc>
                <a:spcPct val="100000"/>
              </a:lnSpc>
              <a:spcBef>
                <a:spcPts val="1275"/>
              </a:spcBef>
            </a:pPr>
            <a:r>
              <a:rPr dirty="0" sz="2400" spc="-5" b="1">
                <a:latin typeface="Arial"/>
                <a:cs typeface="Arial"/>
              </a:rPr>
              <a:t>Practice</a:t>
            </a:r>
            <a:r>
              <a:rPr dirty="0" sz="2400" spc="-80" b="1">
                <a:latin typeface="Arial"/>
                <a:cs typeface="Arial"/>
              </a:rPr>
              <a:t> </a:t>
            </a:r>
            <a:r>
              <a:rPr dirty="0" sz="2400" spc="-5" b="1">
                <a:latin typeface="Arial"/>
                <a:cs typeface="Arial"/>
              </a:rPr>
              <a:t>Solutions</a:t>
            </a:r>
            <a:endParaRPr sz="2400">
              <a:latin typeface="Arial"/>
              <a:cs typeface="Arial"/>
            </a:endParaRPr>
          </a:p>
        </p:txBody>
      </p:sp>
      <p:sp>
        <p:nvSpPr>
          <p:cNvPr id="4" name="object 4"/>
          <p:cNvSpPr/>
          <p:nvPr/>
        </p:nvSpPr>
        <p:spPr>
          <a:xfrm>
            <a:off x="4145127" y="2648255"/>
            <a:ext cx="2711450" cy="0"/>
          </a:xfrm>
          <a:custGeom>
            <a:avLst/>
            <a:gdLst/>
            <a:ahLst/>
            <a:cxnLst/>
            <a:rect l="l" t="t" r="r" b="b"/>
            <a:pathLst>
              <a:path w="2711450" h="0">
                <a:moveTo>
                  <a:pt x="0" y="0"/>
                </a:moveTo>
                <a:lnTo>
                  <a:pt x="2711245" y="0"/>
                </a:lnTo>
              </a:path>
            </a:pathLst>
          </a:custGeom>
          <a:ln w="27127">
            <a:solidFill>
              <a:srgbClr val="000000"/>
            </a:solidFill>
          </a:ln>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2</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69000" cy="246761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a:t>
            </a:r>
            <a:r>
              <a:rPr dirty="0" sz="1200" b="1">
                <a:latin typeface="Arial"/>
                <a:cs typeface="Arial"/>
              </a:rPr>
              <a:t>I:</a:t>
            </a:r>
            <a:r>
              <a:rPr dirty="0" sz="1200" spc="-5" b="1">
                <a:latin typeface="Arial"/>
                <a:cs typeface="Arial"/>
              </a:rPr>
              <a:t> Solutions</a:t>
            </a:r>
            <a:endParaRPr sz="1200">
              <a:latin typeface="Arial"/>
              <a:cs typeface="Arial"/>
            </a:endParaRPr>
          </a:p>
          <a:p>
            <a:pPr marL="241300" indent="-229235">
              <a:lnSpc>
                <a:spcPct val="100000"/>
              </a:lnSpc>
              <a:spcBef>
                <a:spcPts val="1125"/>
              </a:spcBef>
              <a:buAutoNum type="arabicPeriod"/>
              <a:tabLst>
                <a:tab pos="241935" algn="l"/>
              </a:tabLst>
            </a:pPr>
            <a:r>
              <a:rPr dirty="0" sz="1200">
                <a:latin typeface="Times New Roman"/>
                <a:cs typeface="Times New Roman"/>
              </a:rPr>
              <a:t>Launch </a:t>
            </a:r>
            <a:r>
              <a:rPr dirty="0" sz="1200" spc="-5" i="1">
                <a:latin typeface="Times New Roman"/>
                <a:cs typeface="Times New Roman"/>
              </a:rPr>
              <a:t>i</a:t>
            </a:r>
            <a:r>
              <a:rPr dirty="0" sz="1200" spc="-5">
                <a:latin typeface="Times New Roman"/>
                <a:cs typeface="Times New Roman"/>
              </a:rPr>
              <a:t>SQL*Plus using </a:t>
            </a:r>
            <a:r>
              <a:rPr dirty="0" sz="1200">
                <a:latin typeface="Times New Roman"/>
                <a:cs typeface="Times New Roman"/>
              </a:rPr>
              <a:t>the icon </a:t>
            </a:r>
            <a:r>
              <a:rPr dirty="0" sz="1200" spc="-5">
                <a:latin typeface="Times New Roman"/>
                <a:cs typeface="Times New Roman"/>
              </a:rPr>
              <a:t>provided on your</a:t>
            </a:r>
            <a:r>
              <a:rPr dirty="0" sz="1200" spc="-20">
                <a:latin typeface="Times New Roman"/>
                <a:cs typeface="Times New Roman"/>
              </a:rPr>
              <a:t> </a:t>
            </a:r>
            <a:r>
              <a:rPr dirty="0" sz="1200" spc="-5">
                <a:latin typeface="Times New Roman"/>
                <a:cs typeface="Times New Roman"/>
              </a:rPr>
              <a:t>desktop.</a:t>
            </a:r>
            <a:endParaRPr sz="1200">
              <a:latin typeface="Times New Roman"/>
              <a:cs typeface="Times New Roman"/>
            </a:endParaRPr>
          </a:p>
          <a:p>
            <a:pPr>
              <a:lnSpc>
                <a:spcPct val="100000"/>
              </a:lnSpc>
              <a:spcBef>
                <a:spcPts val="30"/>
              </a:spcBef>
              <a:buFont typeface="Times New Roman"/>
              <a:buAutoNum type="arabicPeriod"/>
            </a:pPr>
            <a:endParaRPr sz="1050">
              <a:latin typeface="Times New Roman"/>
              <a:cs typeface="Times New Roman"/>
            </a:endParaRPr>
          </a:p>
          <a:p>
            <a:pPr lvl="1" marL="469900" marR="5080" indent="-228600">
              <a:lnSpc>
                <a:spcPts val="1380"/>
              </a:lnSpc>
              <a:buAutoNum type="alphaLcPeriod"/>
              <a:tabLst>
                <a:tab pos="470534" algn="l"/>
              </a:tabLst>
            </a:pPr>
            <a:r>
              <a:rPr dirty="0" sz="1200">
                <a:latin typeface="Times New Roman"/>
                <a:cs typeface="Times New Roman"/>
              </a:rPr>
              <a:t>Log in to the database by using the </a:t>
            </a:r>
            <a:r>
              <a:rPr dirty="0" sz="1200" spc="-5">
                <a:latin typeface="Times New Roman"/>
                <a:cs typeface="Times New Roman"/>
              </a:rPr>
              <a:t>username </a:t>
            </a:r>
            <a:r>
              <a:rPr dirty="0" sz="1200">
                <a:latin typeface="Times New Roman"/>
                <a:cs typeface="Times New Roman"/>
              </a:rPr>
              <a:t>and database connect </a:t>
            </a:r>
            <a:r>
              <a:rPr dirty="0" sz="1200" spc="-5">
                <a:latin typeface="Times New Roman"/>
                <a:cs typeface="Times New Roman"/>
              </a:rPr>
              <a:t>string </a:t>
            </a:r>
            <a:r>
              <a:rPr dirty="0" sz="1200">
                <a:latin typeface="Times New Roman"/>
                <a:cs typeface="Times New Roman"/>
              </a:rPr>
              <a:t>details</a:t>
            </a:r>
            <a:r>
              <a:rPr dirty="0" sz="1200" spc="-80">
                <a:latin typeface="Times New Roman"/>
                <a:cs typeface="Times New Roman"/>
              </a:rPr>
              <a:t> </a:t>
            </a:r>
            <a:r>
              <a:rPr dirty="0" sz="1200">
                <a:latin typeface="Times New Roman"/>
                <a:cs typeface="Times New Roman"/>
              </a:rPr>
              <a:t>provided  </a:t>
            </a:r>
            <a:r>
              <a:rPr dirty="0" sz="1200" spc="-5">
                <a:latin typeface="Times New Roman"/>
                <a:cs typeface="Times New Roman"/>
              </a:rPr>
              <a:t>by your </a:t>
            </a:r>
            <a:r>
              <a:rPr dirty="0" sz="1200">
                <a:latin typeface="Times New Roman"/>
                <a:cs typeface="Times New Roman"/>
              </a:rPr>
              <a:t>instructor </a:t>
            </a:r>
            <a:r>
              <a:rPr dirty="0" sz="1200" spc="-5">
                <a:latin typeface="Times New Roman"/>
                <a:cs typeface="Times New Roman"/>
              </a:rPr>
              <a:t>(optionally, write </a:t>
            </a:r>
            <a:r>
              <a:rPr dirty="0" sz="1200">
                <a:latin typeface="Times New Roman"/>
                <a:cs typeface="Times New Roman"/>
              </a:rPr>
              <a:t>the </a:t>
            </a:r>
            <a:r>
              <a:rPr dirty="0" sz="1200" spc="-5">
                <a:latin typeface="Times New Roman"/>
                <a:cs typeface="Times New Roman"/>
              </a:rPr>
              <a:t>information </a:t>
            </a:r>
            <a:r>
              <a:rPr dirty="0" sz="1200">
                <a:latin typeface="Times New Roman"/>
                <a:cs typeface="Times New Roman"/>
              </a:rPr>
              <a:t>here for your</a:t>
            </a:r>
            <a:r>
              <a:rPr dirty="0" sz="1200" spc="-35">
                <a:latin typeface="Times New Roman"/>
                <a:cs typeface="Times New Roman"/>
              </a:rPr>
              <a:t> </a:t>
            </a:r>
            <a:r>
              <a:rPr dirty="0" sz="1200">
                <a:latin typeface="Times New Roman"/>
                <a:cs typeface="Times New Roman"/>
              </a:rPr>
              <a:t>records):</a:t>
            </a:r>
            <a:endParaRPr sz="1200">
              <a:latin typeface="Times New Roman"/>
              <a:cs typeface="Times New Roman"/>
            </a:endParaRPr>
          </a:p>
          <a:p>
            <a:pPr marL="469900">
              <a:lnSpc>
                <a:spcPts val="1355"/>
              </a:lnSpc>
            </a:pPr>
            <a:r>
              <a:rPr dirty="0" sz="1200" spc="-5">
                <a:latin typeface="Times New Roman"/>
                <a:cs typeface="Times New Roman"/>
              </a:rPr>
              <a:t>Username: </a:t>
            </a:r>
            <a:r>
              <a:rPr dirty="0" sz="1200" spc="-5" b="1">
                <a:latin typeface="Courier New"/>
                <a:cs typeface="Courier New"/>
              </a:rPr>
              <a:t>ora</a:t>
            </a:r>
            <a:r>
              <a:rPr dirty="0" u="sng" sz="1200" spc="-5" b="1">
                <a:uFill>
                  <a:solidFill>
                    <a:srgbClr val="000000"/>
                  </a:solidFill>
                </a:uFill>
                <a:latin typeface="Courier New"/>
                <a:cs typeface="Courier New"/>
              </a:rPr>
              <a:t> </a:t>
            </a:r>
            <a:r>
              <a:rPr dirty="0" u="sng" sz="1200" spc="-245" b="1">
                <a:uFill>
                  <a:solidFill>
                    <a:srgbClr val="000000"/>
                  </a:solidFill>
                </a:uFill>
                <a:latin typeface="Courier New"/>
                <a:cs typeface="Courier New"/>
              </a:rPr>
              <a:t> </a:t>
            </a:r>
            <a:endParaRPr sz="1200">
              <a:latin typeface="Courier New"/>
              <a:cs typeface="Courier New"/>
            </a:endParaRPr>
          </a:p>
          <a:p>
            <a:pPr marL="469900">
              <a:lnSpc>
                <a:spcPct val="100000"/>
              </a:lnSpc>
              <a:spcBef>
                <a:spcPts val="40"/>
              </a:spcBef>
            </a:pPr>
            <a:r>
              <a:rPr dirty="0" sz="1200">
                <a:latin typeface="Times New Roman"/>
                <a:cs typeface="Times New Roman"/>
              </a:rPr>
              <a:t>Password:</a:t>
            </a:r>
            <a:r>
              <a:rPr dirty="0" sz="1200" spc="-5">
                <a:latin typeface="Times New Roman"/>
                <a:cs typeface="Times New Roman"/>
              </a:rPr>
              <a:t> </a:t>
            </a:r>
            <a:r>
              <a:rPr dirty="0" sz="1200" spc="-10" b="1">
                <a:latin typeface="Courier New"/>
                <a:cs typeface="Courier New"/>
              </a:rPr>
              <a:t>ora</a:t>
            </a:r>
            <a:r>
              <a:rPr dirty="0" u="sng" sz="1200" b="1">
                <a:uFill>
                  <a:solidFill>
                    <a:srgbClr val="000000"/>
                  </a:solidFill>
                </a:uFill>
                <a:latin typeface="Courier New"/>
                <a:cs typeface="Courier New"/>
              </a:rPr>
              <a:t> </a:t>
            </a:r>
            <a:r>
              <a:rPr dirty="0" u="sng" sz="1200" spc="-5" b="1">
                <a:uFill>
                  <a:solidFill>
                    <a:srgbClr val="000000"/>
                  </a:solidFill>
                </a:uFill>
                <a:latin typeface="Courier New"/>
                <a:cs typeface="Courier New"/>
              </a:rPr>
              <a:t> </a:t>
            </a:r>
            <a:endParaRPr sz="1200">
              <a:latin typeface="Courier New"/>
              <a:cs typeface="Courier New"/>
            </a:endParaRPr>
          </a:p>
          <a:p>
            <a:pPr marL="469900">
              <a:lnSpc>
                <a:spcPct val="100000"/>
              </a:lnSpc>
              <a:spcBef>
                <a:spcPts val="25"/>
              </a:spcBef>
            </a:pPr>
            <a:r>
              <a:rPr dirty="0" sz="1200" spc="-5">
                <a:latin typeface="Times New Roman"/>
                <a:cs typeface="Times New Roman"/>
              </a:rPr>
              <a:t>Database </a:t>
            </a:r>
            <a:r>
              <a:rPr dirty="0" sz="1200">
                <a:latin typeface="Times New Roman"/>
                <a:cs typeface="Times New Roman"/>
              </a:rPr>
              <a:t>Connect </a:t>
            </a:r>
            <a:r>
              <a:rPr dirty="0" sz="1200" spc="-5">
                <a:latin typeface="Times New Roman"/>
                <a:cs typeface="Times New Roman"/>
              </a:rPr>
              <a:t>String/Tnsname: </a:t>
            </a:r>
            <a:r>
              <a:rPr dirty="0" sz="1200" b="1">
                <a:latin typeface="Times New Roman"/>
                <a:cs typeface="Times New Roman"/>
              </a:rPr>
              <a:t>t1</a:t>
            </a:r>
            <a:endParaRPr sz="1200">
              <a:latin typeface="Times New Roman"/>
              <a:cs typeface="Times New Roman"/>
            </a:endParaRPr>
          </a:p>
          <a:p>
            <a:pPr>
              <a:lnSpc>
                <a:spcPct val="100000"/>
              </a:lnSpc>
              <a:spcBef>
                <a:spcPts val="40"/>
              </a:spcBef>
            </a:pPr>
            <a:endParaRPr sz="1000">
              <a:latin typeface="Times New Roman"/>
              <a:cs typeface="Times New Roman"/>
            </a:endParaRPr>
          </a:p>
          <a:p>
            <a:pPr lvl="1" marL="469900" marR="474345" indent="-228600">
              <a:lnSpc>
                <a:spcPct val="99600"/>
              </a:lnSpc>
              <a:buAutoNum type="alphaLcPeriod" startAt="2"/>
              <a:tabLst>
                <a:tab pos="470534" algn="l"/>
              </a:tabLst>
            </a:pPr>
            <a:r>
              <a:rPr dirty="0" sz="1200">
                <a:latin typeface="Times New Roman"/>
                <a:cs typeface="Times New Roman"/>
              </a:rPr>
              <a:t>Execute basic </a:t>
            </a:r>
            <a:r>
              <a:rPr dirty="0" sz="1200" spc="-5">
                <a:latin typeface="Courier New"/>
                <a:cs typeface="Courier New"/>
              </a:rPr>
              <a:t>SELECT </a:t>
            </a:r>
            <a:r>
              <a:rPr dirty="0" sz="1200" spc="-5">
                <a:latin typeface="Times New Roman"/>
                <a:cs typeface="Times New Roman"/>
              </a:rPr>
              <a:t>statements </a:t>
            </a:r>
            <a:r>
              <a:rPr dirty="0" sz="1200">
                <a:latin typeface="Times New Roman"/>
                <a:cs typeface="Times New Roman"/>
              </a:rPr>
              <a:t>to query the </a:t>
            </a:r>
            <a:r>
              <a:rPr dirty="0" sz="1200" spc="-5">
                <a:latin typeface="Times New Roman"/>
                <a:cs typeface="Times New Roman"/>
              </a:rPr>
              <a:t>data </a:t>
            </a:r>
            <a:r>
              <a:rPr dirty="0" sz="1200">
                <a:latin typeface="Times New Roman"/>
                <a:cs typeface="Times New Roman"/>
              </a:rPr>
              <a:t>in the </a:t>
            </a:r>
            <a:r>
              <a:rPr dirty="0" sz="1200" spc="-5">
                <a:latin typeface="Courier New"/>
                <a:cs typeface="Courier New"/>
              </a:rPr>
              <a:t>DEPARTMENTS</a:t>
            </a:r>
            <a:r>
              <a:rPr dirty="0" sz="1200" spc="-5">
                <a:latin typeface="Times New Roman"/>
                <a:cs typeface="Times New Roman"/>
              </a:rPr>
              <a:t>,  </a:t>
            </a:r>
            <a:r>
              <a:rPr dirty="0" sz="1200" spc="-5">
                <a:latin typeface="Courier New"/>
                <a:cs typeface="Courier New"/>
              </a:rPr>
              <a:t>EMPLOYEES</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JOBS </a:t>
            </a:r>
            <a:r>
              <a:rPr dirty="0" sz="1200">
                <a:latin typeface="Times New Roman"/>
                <a:cs typeface="Times New Roman"/>
              </a:rPr>
              <a:t>tables. Take a few </a:t>
            </a:r>
            <a:r>
              <a:rPr dirty="0" sz="1200" spc="-5">
                <a:latin typeface="Times New Roman"/>
                <a:cs typeface="Times New Roman"/>
              </a:rPr>
              <a:t>minutes </a:t>
            </a:r>
            <a:r>
              <a:rPr dirty="0" sz="1200">
                <a:latin typeface="Times New Roman"/>
                <a:cs typeface="Times New Roman"/>
              </a:rPr>
              <a:t>to familiarize yourself </a:t>
            </a:r>
            <a:r>
              <a:rPr dirty="0" sz="1200" spc="-5">
                <a:latin typeface="Times New Roman"/>
                <a:cs typeface="Times New Roman"/>
              </a:rPr>
              <a:t>with  </a:t>
            </a:r>
            <a:r>
              <a:rPr dirty="0" sz="1200">
                <a:latin typeface="Times New Roman"/>
                <a:cs typeface="Times New Roman"/>
              </a:rPr>
              <a:t>the data, or consult </a:t>
            </a:r>
            <a:r>
              <a:rPr dirty="0" sz="1200" spc="-5">
                <a:latin typeface="Times New Roman"/>
                <a:cs typeface="Times New Roman"/>
              </a:rPr>
              <a:t>Appendix </a:t>
            </a:r>
            <a:r>
              <a:rPr dirty="0" sz="1200">
                <a:latin typeface="Times New Roman"/>
                <a:cs typeface="Times New Roman"/>
              </a:rPr>
              <a:t>B, </a:t>
            </a:r>
            <a:r>
              <a:rPr dirty="0" sz="1200" spc="-5">
                <a:latin typeface="Times New Roman"/>
                <a:cs typeface="Times New Roman"/>
              </a:rPr>
              <a:t>which provides </a:t>
            </a:r>
            <a:r>
              <a:rPr dirty="0" sz="1200">
                <a:latin typeface="Times New Roman"/>
                <a:cs typeface="Times New Roman"/>
              </a:rPr>
              <a:t>a description and </a:t>
            </a:r>
            <a:r>
              <a:rPr dirty="0" sz="1200" spc="-5">
                <a:latin typeface="Times New Roman"/>
                <a:cs typeface="Times New Roman"/>
              </a:rPr>
              <a:t>some </a:t>
            </a:r>
            <a:r>
              <a:rPr dirty="0" sz="1200">
                <a:latin typeface="Times New Roman"/>
                <a:cs typeface="Times New Roman"/>
              </a:rPr>
              <a:t>data from  each </a:t>
            </a:r>
            <a:r>
              <a:rPr dirty="0" sz="1200" spc="-5">
                <a:latin typeface="Times New Roman"/>
                <a:cs typeface="Times New Roman"/>
              </a:rPr>
              <a:t>table </a:t>
            </a:r>
            <a:r>
              <a:rPr dirty="0" sz="1200">
                <a:latin typeface="Times New Roman"/>
                <a:cs typeface="Times New Roman"/>
              </a:rPr>
              <a:t>in the </a:t>
            </a:r>
            <a:r>
              <a:rPr dirty="0" sz="1200" spc="-5">
                <a:latin typeface="Times New Roman"/>
                <a:cs typeface="Times New Roman"/>
              </a:rPr>
              <a:t>Human </a:t>
            </a:r>
            <a:r>
              <a:rPr dirty="0" sz="1200">
                <a:latin typeface="Times New Roman"/>
                <a:cs typeface="Times New Roman"/>
              </a:rPr>
              <a:t>Resources</a:t>
            </a:r>
            <a:r>
              <a:rPr dirty="0" sz="1200" spc="-10">
                <a:latin typeface="Times New Roman"/>
                <a:cs typeface="Times New Roman"/>
              </a:rPr>
              <a:t> </a:t>
            </a:r>
            <a:r>
              <a:rPr dirty="0" sz="1200" spc="-5">
                <a:latin typeface="Times New Roman"/>
                <a:cs typeface="Times New Roman"/>
              </a:rPr>
              <a:t>schema.</a:t>
            </a:r>
            <a:endParaRPr sz="1200">
              <a:latin typeface="Times New Roman"/>
              <a:cs typeface="Times New Roman"/>
            </a:endParaRPr>
          </a:p>
        </p:txBody>
      </p:sp>
      <p:sp>
        <p:nvSpPr>
          <p:cNvPr id="3" name="object 3"/>
          <p:cNvSpPr txBox="1"/>
          <p:nvPr/>
        </p:nvSpPr>
        <p:spPr>
          <a:xfrm>
            <a:off x="838961" y="3356609"/>
            <a:ext cx="6323330" cy="355600"/>
          </a:xfrm>
          <a:prstGeom prst="rect">
            <a:avLst/>
          </a:prstGeom>
          <a:ln w="12192">
            <a:solidFill>
              <a:srgbClr val="000000"/>
            </a:solidFill>
          </a:ln>
        </p:spPr>
        <p:txBody>
          <a:bodyPr wrap="square" lIns="0" tIns="12065" rIns="0" bIns="0" rtlCol="0" vert="horz">
            <a:spAutoFit/>
          </a:bodyPr>
          <a:lstStyle/>
          <a:p>
            <a:pPr marL="74930" marR="4060190">
              <a:lnSpc>
                <a:spcPts val="1250"/>
              </a:lnSpc>
              <a:spcBef>
                <a:spcPts val="95"/>
              </a:spcBef>
            </a:pPr>
            <a:r>
              <a:rPr dirty="0" sz="1100" spc="-5">
                <a:latin typeface="Courier New"/>
                <a:cs typeface="Courier New"/>
              </a:rPr>
              <a:t>SELECT * FROM departments;  SELECT * FROM employees;</a:t>
            </a:r>
            <a:endParaRPr sz="1100">
              <a:latin typeface="Courier New"/>
              <a:cs typeface="Courier New"/>
            </a:endParaRPr>
          </a:p>
        </p:txBody>
      </p:sp>
      <p:sp>
        <p:nvSpPr>
          <p:cNvPr id="4" name="object 4"/>
          <p:cNvSpPr txBox="1"/>
          <p:nvPr/>
        </p:nvSpPr>
        <p:spPr>
          <a:xfrm>
            <a:off x="901700" y="3850640"/>
            <a:ext cx="5553710" cy="1440815"/>
          </a:xfrm>
          <a:prstGeom prst="rect">
            <a:avLst/>
          </a:prstGeom>
        </p:spPr>
        <p:txBody>
          <a:bodyPr wrap="square" lIns="0" tIns="12700" rIns="0" bIns="0" rtlCol="0" vert="horz">
            <a:spAutoFit/>
          </a:bodyPr>
          <a:lstStyle/>
          <a:p>
            <a:pPr marL="241300" indent="-228600">
              <a:lnSpc>
                <a:spcPct val="100000"/>
              </a:lnSpc>
              <a:spcBef>
                <a:spcPts val="100"/>
              </a:spcBef>
              <a:buAutoNum type="arabicPeriod" startAt="2"/>
              <a:tabLst>
                <a:tab pos="241300" algn="l"/>
              </a:tabLst>
            </a:pPr>
            <a:r>
              <a:rPr dirty="0" sz="1200">
                <a:latin typeface="Times New Roman"/>
                <a:cs typeface="Times New Roman"/>
              </a:rPr>
              <a:t>Create a </a:t>
            </a:r>
            <a:r>
              <a:rPr dirty="0" sz="1200" spc="-5">
                <a:latin typeface="Times New Roman"/>
                <a:cs typeface="Times New Roman"/>
              </a:rPr>
              <a:t>procedure </a:t>
            </a:r>
            <a:r>
              <a:rPr dirty="0" sz="1200">
                <a:latin typeface="Times New Roman"/>
                <a:cs typeface="Times New Roman"/>
              </a:rPr>
              <a:t>called </a:t>
            </a:r>
            <a:r>
              <a:rPr dirty="0" sz="1200" spc="-5">
                <a:latin typeface="Courier New"/>
                <a:cs typeface="Courier New"/>
              </a:rPr>
              <a:t>HELLO </a:t>
            </a:r>
            <a:r>
              <a:rPr dirty="0" sz="1200">
                <a:latin typeface="Times New Roman"/>
                <a:cs typeface="Times New Roman"/>
              </a:rPr>
              <a:t>to display the text </a:t>
            </a:r>
            <a:r>
              <a:rPr dirty="0" sz="1200" spc="-5">
                <a:latin typeface="Courier New"/>
                <a:cs typeface="Courier New"/>
              </a:rPr>
              <a:t>Hello</a:t>
            </a:r>
            <a:r>
              <a:rPr dirty="0" sz="1200" spc="-455">
                <a:latin typeface="Courier New"/>
                <a:cs typeface="Courier New"/>
              </a:rPr>
              <a:t> </a:t>
            </a:r>
            <a:r>
              <a:rPr dirty="0" sz="1200" spc="-5">
                <a:latin typeface="Courier New"/>
                <a:cs typeface="Courier New"/>
              </a:rPr>
              <a:t>World</a:t>
            </a:r>
            <a:r>
              <a:rPr dirty="0" sz="1200" spc="-5">
                <a:latin typeface="Times New Roman"/>
                <a:cs typeface="Times New Roman"/>
              </a:rPr>
              <a:t>.</a:t>
            </a:r>
            <a:endParaRPr sz="1200">
              <a:latin typeface="Times New Roman"/>
              <a:cs typeface="Times New Roman"/>
            </a:endParaRPr>
          </a:p>
          <a:p>
            <a:pPr>
              <a:lnSpc>
                <a:spcPct val="100000"/>
              </a:lnSpc>
              <a:spcBef>
                <a:spcPts val="30"/>
              </a:spcBef>
              <a:buFont typeface="Times New Roman"/>
              <a:buAutoNum type="arabicPeriod" startAt="2"/>
            </a:pPr>
            <a:endParaRPr sz="1050">
              <a:latin typeface="Times New Roman"/>
              <a:cs typeface="Times New Roman"/>
            </a:endParaRPr>
          </a:p>
          <a:p>
            <a:pPr lvl="1" marL="469900" indent="-229235">
              <a:lnSpc>
                <a:spcPct val="100000"/>
              </a:lnSpc>
              <a:spcBef>
                <a:spcPts val="5"/>
              </a:spcBef>
              <a:buAutoNum type="alphaLcPeriod"/>
              <a:tabLst>
                <a:tab pos="470534" algn="l"/>
              </a:tabLst>
            </a:pPr>
            <a:r>
              <a:rPr dirty="0" sz="1200">
                <a:latin typeface="Times New Roman"/>
                <a:cs typeface="Times New Roman"/>
              </a:rPr>
              <a:t>Create a </a:t>
            </a:r>
            <a:r>
              <a:rPr dirty="0" sz="1200" spc="-5">
                <a:latin typeface="Times New Roman"/>
                <a:cs typeface="Times New Roman"/>
              </a:rPr>
              <a:t>procedure </a:t>
            </a:r>
            <a:r>
              <a:rPr dirty="0" sz="1200">
                <a:latin typeface="Times New Roman"/>
                <a:cs typeface="Times New Roman"/>
              </a:rPr>
              <a:t>called</a:t>
            </a:r>
            <a:r>
              <a:rPr dirty="0" sz="1200" spc="-10">
                <a:latin typeface="Times New Roman"/>
                <a:cs typeface="Times New Roman"/>
              </a:rPr>
              <a:t> </a:t>
            </a:r>
            <a:r>
              <a:rPr dirty="0" sz="1200" spc="-5">
                <a:latin typeface="Courier New"/>
                <a:cs typeface="Courier New"/>
              </a:rPr>
              <a:t>HELLO</a:t>
            </a:r>
            <a:r>
              <a:rPr dirty="0" sz="1200" spc="-5">
                <a:latin typeface="Times New Roman"/>
                <a:cs typeface="Times New Roman"/>
              </a:rPr>
              <a:t>.</a:t>
            </a:r>
            <a:endParaRPr sz="1200">
              <a:latin typeface="Times New Roman"/>
              <a:cs typeface="Times New Roman"/>
            </a:endParaRPr>
          </a:p>
          <a:p>
            <a:pPr lvl="1">
              <a:lnSpc>
                <a:spcPct val="100000"/>
              </a:lnSpc>
              <a:spcBef>
                <a:spcPts val="30"/>
              </a:spcBef>
              <a:buFont typeface="Times New Roman"/>
              <a:buAutoNum type="alphaLcPeriod"/>
            </a:pPr>
            <a:endParaRPr sz="1050">
              <a:latin typeface="Times New Roman"/>
              <a:cs typeface="Times New Roman"/>
            </a:endParaRPr>
          </a:p>
          <a:p>
            <a:pPr lvl="1" marL="469900" indent="-229235">
              <a:lnSpc>
                <a:spcPct val="100000"/>
              </a:lnSpc>
              <a:spcBef>
                <a:spcPts val="5"/>
              </a:spcBef>
              <a:buAutoNum type="alphaLcPeriod"/>
              <a:tabLst>
                <a:tab pos="470534" algn="l"/>
              </a:tabLst>
            </a:pPr>
            <a:r>
              <a:rPr dirty="0" sz="1200">
                <a:latin typeface="Times New Roman"/>
                <a:cs typeface="Times New Roman"/>
              </a:rPr>
              <a:t>In the </a:t>
            </a:r>
            <a:r>
              <a:rPr dirty="0" sz="1200" spc="-5">
                <a:latin typeface="Times New Roman"/>
                <a:cs typeface="Times New Roman"/>
              </a:rPr>
              <a:t>executable section, </a:t>
            </a:r>
            <a:r>
              <a:rPr dirty="0" sz="1200">
                <a:latin typeface="Times New Roman"/>
                <a:cs typeface="Times New Roman"/>
              </a:rPr>
              <a:t>use the </a:t>
            </a:r>
            <a:r>
              <a:rPr dirty="0" sz="1200" spc="-5">
                <a:latin typeface="Courier New"/>
                <a:cs typeface="Courier New"/>
              </a:rPr>
              <a:t>DBMS_OUTPUT.PUT_LINE</a:t>
            </a:r>
            <a:r>
              <a:rPr dirty="0" sz="1200" spc="-459">
                <a:latin typeface="Courier New"/>
                <a:cs typeface="Courier New"/>
              </a:rPr>
              <a:t> </a:t>
            </a:r>
            <a:r>
              <a:rPr dirty="0" sz="1200">
                <a:latin typeface="Times New Roman"/>
                <a:cs typeface="Times New Roman"/>
              </a:rPr>
              <a:t>procedure to print</a:t>
            </a:r>
            <a:endParaRPr sz="1200">
              <a:latin typeface="Times New Roman"/>
              <a:cs typeface="Times New Roman"/>
            </a:endParaRPr>
          </a:p>
          <a:p>
            <a:pPr marL="469900">
              <a:lnSpc>
                <a:spcPct val="100000"/>
              </a:lnSpc>
              <a:spcBef>
                <a:spcPts val="35"/>
              </a:spcBef>
            </a:pPr>
            <a:r>
              <a:rPr dirty="0" sz="1200" spc="-5">
                <a:latin typeface="Courier New"/>
                <a:cs typeface="Courier New"/>
              </a:rPr>
              <a:t>Hello World</a:t>
            </a:r>
            <a:r>
              <a:rPr dirty="0" sz="1200" spc="-5">
                <a:latin typeface="Times New Roman"/>
                <a:cs typeface="Times New Roman"/>
              </a:rPr>
              <a:t>, </a:t>
            </a:r>
            <a:r>
              <a:rPr dirty="0" sz="1200">
                <a:latin typeface="Times New Roman"/>
                <a:cs typeface="Times New Roman"/>
              </a:rPr>
              <a:t>and </a:t>
            </a:r>
            <a:r>
              <a:rPr dirty="0" sz="1200" spc="-5">
                <a:latin typeface="Times New Roman"/>
                <a:cs typeface="Times New Roman"/>
              </a:rPr>
              <a:t>save </a:t>
            </a:r>
            <a:r>
              <a:rPr dirty="0" sz="1200">
                <a:latin typeface="Times New Roman"/>
                <a:cs typeface="Times New Roman"/>
              </a:rPr>
              <a:t>the code in the</a:t>
            </a:r>
            <a:r>
              <a:rPr dirty="0" sz="1200" spc="-35">
                <a:latin typeface="Times New Roman"/>
                <a:cs typeface="Times New Roman"/>
              </a:rPr>
              <a:t> </a:t>
            </a:r>
            <a:r>
              <a:rPr dirty="0" sz="1200">
                <a:latin typeface="Times New Roman"/>
                <a:cs typeface="Times New Roman"/>
              </a:rPr>
              <a:t>database.</a:t>
            </a:r>
            <a:endParaRPr sz="1200">
              <a:latin typeface="Times New Roman"/>
              <a:cs typeface="Times New Roman"/>
            </a:endParaRPr>
          </a:p>
          <a:p>
            <a:pPr marL="469900" marR="5080">
              <a:lnSpc>
                <a:spcPts val="1420"/>
              </a:lnSpc>
              <a:spcBef>
                <a:spcPts val="65"/>
              </a:spcBef>
            </a:pPr>
            <a:r>
              <a:rPr dirty="0" sz="1200" b="1">
                <a:latin typeface="Times New Roman"/>
                <a:cs typeface="Times New Roman"/>
              </a:rPr>
              <a:t>Note: </a:t>
            </a:r>
            <a:r>
              <a:rPr dirty="0" sz="1200">
                <a:latin typeface="Times New Roman"/>
                <a:cs typeface="Times New Roman"/>
              </a:rPr>
              <a:t>If you get </a:t>
            </a:r>
            <a:r>
              <a:rPr dirty="0" sz="1200" spc="-5">
                <a:latin typeface="Times New Roman"/>
                <a:cs typeface="Times New Roman"/>
              </a:rPr>
              <a:t>compile-time </a:t>
            </a:r>
            <a:r>
              <a:rPr dirty="0" sz="1200">
                <a:latin typeface="Times New Roman"/>
                <a:cs typeface="Times New Roman"/>
              </a:rPr>
              <a:t>errors, then edit the </a:t>
            </a:r>
            <a:r>
              <a:rPr dirty="0" sz="1200" spc="-5">
                <a:latin typeface="Times New Roman"/>
                <a:cs typeface="Times New Roman"/>
              </a:rPr>
              <a:t>PL/SQL </a:t>
            </a:r>
            <a:r>
              <a:rPr dirty="0" sz="1200">
                <a:latin typeface="Times New Roman"/>
                <a:cs typeface="Times New Roman"/>
              </a:rPr>
              <a:t>to </a:t>
            </a:r>
            <a:r>
              <a:rPr dirty="0" sz="1200" spc="-5">
                <a:latin typeface="Times New Roman"/>
                <a:cs typeface="Times New Roman"/>
              </a:rPr>
              <a:t>correct </a:t>
            </a:r>
            <a:r>
              <a:rPr dirty="0" sz="1200">
                <a:latin typeface="Times New Roman"/>
                <a:cs typeface="Times New Roman"/>
              </a:rPr>
              <a:t>the code, and  replace</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CREATE</a:t>
            </a:r>
            <a:r>
              <a:rPr dirty="0" sz="1200" spc="-425">
                <a:latin typeface="Courier New"/>
                <a:cs typeface="Courier New"/>
              </a:rPr>
              <a:t> </a:t>
            </a:r>
            <a:r>
              <a:rPr dirty="0" sz="1200">
                <a:latin typeface="Times New Roman"/>
                <a:cs typeface="Times New Roman"/>
              </a:rPr>
              <a:t>keyword with the text</a:t>
            </a:r>
            <a:r>
              <a:rPr dirty="0" sz="1200" spc="-5">
                <a:latin typeface="Times New Roman"/>
                <a:cs typeface="Times New Roman"/>
              </a:rPr>
              <a:t> </a:t>
            </a:r>
            <a:r>
              <a:rPr dirty="0" sz="1200" spc="-5">
                <a:latin typeface="Courier New"/>
                <a:cs typeface="Courier New"/>
              </a:rPr>
              <a:t>CREATE</a:t>
            </a:r>
            <a:r>
              <a:rPr dirty="0" sz="1200" spc="-425">
                <a:latin typeface="Courier New"/>
                <a:cs typeface="Courier New"/>
              </a:rPr>
              <a:t> </a:t>
            </a:r>
            <a:r>
              <a:rPr dirty="0" sz="1200" spc="-5">
                <a:latin typeface="Courier New"/>
                <a:cs typeface="Courier New"/>
              </a:rPr>
              <a:t>OR</a:t>
            </a:r>
            <a:r>
              <a:rPr dirty="0" sz="1200" spc="-425">
                <a:latin typeface="Courier New"/>
                <a:cs typeface="Courier New"/>
              </a:rPr>
              <a:t> </a:t>
            </a:r>
            <a:r>
              <a:rPr dirty="0" sz="1200" spc="-5">
                <a:latin typeface="Courier New"/>
                <a:cs typeface="Courier New"/>
              </a:rPr>
              <a:t>REPLACE</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1" y="5372861"/>
            <a:ext cx="6323330" cy="1146175"/>
          </a:xfrm>
          <a:prstGeom prst="rect">
            <a:avLst/>
          </a:prstGeom>
          <a:ln w="12192">
            <a:solidFill>
              <a:srgbClr val="000000"/>
            </a:solidFill>
          </a:ln>
        </p:spPr>
        <p:txBody>
          <a:bodyPr wrap="square" lIns="0" tIns="13335" rIns="0" bIns="0" rtlCol="0" vert="horz">
            <a:spAutoFit/>
          </a:bodyPr>
          <a:lstStyle/>
          <a:p>
            <a:pPr marL="74930" marR="4144010">
              <a:lnSpc>
                <a:spcPts val="1240"/>
              </a:lnSpc>
              <a:spcBef>
                <a:spcPts val="105"/>
              </a:spcBef>
            </a:pPr>
            <a:r>
              <a:rPr dirty="0" sz="1100" spc="-5">
                <a:latin typeface="Courier New"/>
                <a:cs typeface="Courier New"/>
              </a:rPr>
              <a:t>CREATE PROCEDURE hello IS  BEGIN</a:t>
            </a:r>
            <a:endParaRPr sz="1100">
              <a:latin typeface="Courier New"/>
              <a:cs typeface="Courier New"/>
            </a:endParaRPr>
          </a:p>
          <a:p>
            <a:pPr marL="74930" marR="3054350" indent="167640">
              <a:lnSpc>
                <a:spcPts val="1240"/>
              </a:lnSpc>
              <a:spcBef>
                <a:spcPts val="10"/>
              </a:spcBef>
            </a:pPr>
            <a:r>
              <a:rPr dirty="0" sz="1100" spc="-5">
                <a:latin typeface="Courier New"/>
                <a:cs typeface="Courier New"/>
              </a:rPr>
              <a:t>DBMS_OUTPUT.PUT_LINE('Hello World');  END;</a:t>
            </a:r>
            <a:endParaRPr sz="1100">
              <a:latin typeface="Courier New"/>
              <a:cs typeface="Courier New"/>
            </a:endParaRPr>
          </a:p>
          <a:p>
            <a:pPr marL="74930">
              <a:lnSpc>
                <a:spcPts val="1220"/>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Procedure created.</a:t>
            </a:r>
            <a:endParaRPr sz="1100">
              <a:latin typeface="Courier New"/>
              <a:cs typeface="Courier New"/>
            </a:endParaRPr>
          </a:p>
        </p:txBody>
      </p:sp>
      <p:sp>
        <p:nvSpPr>
          <p:cNvPr id="6" name="object 6"/>
          <p:cNvSpPr txBox="1"/>
          <p:nvPr/>
        </p:nvSpPr>
        <p:spPr>
          <a:xfrm>
            <a:off x="1130300" y="6657847"/>
            <a:ext cx="5123815" cy="396875"/>
          </a:xfrm>
          <a:prstGeom prst="rect">
            <a:avLst/>
          </a:prstGeom>
        </p:spPr>
        <p:txBody>
          <a:bodyPr wrap="square" lIns="0" tIns="6985" rIns="0" bIns="0" rtlCol="0" vert="horz">
            <a:spAutoFit/>
          </a:bodyPr>
          <a:lstStyle/>
          <a:p>
            <a:pPr marL="241300" marR="5080" indent="-228600">
              <a:lnSpc>
                <a:spcPct val="102899"/>
              </a:lnSpc>
              <a:spcBef>
                <a:spcPts val="55"/>
              </a:spcBef>
            </a:pPr>
            <a:r>
              <a:rPr dirty="0" sz="1200">
                <a:latin typeface="Times New Roman"/>
                <a:cs typeface="Times New Roman"/>
              </a:rPr>
              <a:t>c.</a:t>
            </a:r>
            <a:r>
              <a:rPr dirty="0" sz="1200" spc="60">
                <a:latin typeface="Times New Roman"/>
                <a:cs typeface="Times New Roman"/>
              </a:rPr>
              <a:t> </a:t>
            </a:r>
            <a:r>
              <a:rPr dirty="0" sz="1200">
                <a:latin typeface="Times New Roman"/>
                <a:cs typeface="Times New Roman"/>
              </a:rPr>
              <a:t>Execute </a:t>
            </a:r>
            <a:r>
              <a:rPr dirty="0" sz="1200" spc="-5">
                <a:latin typeface="Times New Roman"/>
                <a:cs typeface="Times New Roman"/>
              </a:rPr>
              <a:t>the</a:t>
            </a:r>
            <a:r>
              <a:rPr dirty="0" sz="1200" spc="-10">
                <a:latin typeface="Times New Roman"/>
                <a:cs typeface="Times New Roman"/>
              </a:rPr>
              <a:t> </a:t>
            </a:r>
            <a:r>
              <a:rPr dirty="0" sz="1200" spc="-5">
                <a:latin typeface="Courier New"/>
                <a:cs typeface="Courier New"/>
              </a:rPr>
              <a:t>SET</a:t>
            </a:r>
            <a:r>
              <a:rPr dirty="0" sz="1200" spc="-430">
                <a:latin typeface="Courier New"/>
                <a:cs typeface="Courier New"/>
              </a:rPr>
              <a:t> </a:t>
            </a:r>
            <a:r>
              <a:rPr dirty="0" sz="1200" spc="-5">
                <a:latin typeface="Courier New"/>
                <a:cs typeface="Courier New"/>
              </a:rPr>
              <a:t>SERVEROUTPUT</a:t>
            </a:r>
            <a:r>
              <a:rPr dirty="0" sz="1200" spc="-425">
                <a:latin typeface="Courier New"/>
                <a:cs typeface="Courier New"/>
              </a:rPr>
              <a:t> </a:t>
            </a:r>
            <a:r>
              <a:rPr dirty="0" sz="1200" spc="-5">
                <a:latin typeface="Courier New"/>
                <a:cs typeface="Courier New"/>
              </a:rPr>
              <a:t>ON</a:t>
            </a:r>
            <a:r>
              <a:rPr dirty="0" sz="1200" spc="-425">
                <a:latin typeface="Courier New"/>
                <a:cs typeface="Courier New"/>
              </a:rPr>
              <a:t> </a:t>
            </a:r>
            <a:r>
              <a:rPr dirty="0" sz="1200">
                <a:latin typeface="Times New Roman"/>
                <a:cs typeface="Times New Roman"/>
              </a:rPr>
              <a:t>command</a:t>
            </a:r>
            <a:r>
              <a:rPr dirty="0" sz="1200" spc="-5">
                <a:latin typeface="Times New Roman"/>
                <a:cs typeface="Times New Roman"/>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ensure</a:t>
            </a:r>
            <a:r>
              <a:rPr dirty="0" sz="1200" spc="-5">
                <a:latin typeface="Times New Roman"/>
                <a:cs typeface="Times New Roman"/>
              </a:rPr>
              <a:t> </a:t>
            </a:r>
            <a:r>
              <a:rPr dirty="0" sz="1200">
                <a:latin typeface="Times New Roman"/>
                <a:cs typeface="Times New Roman"/>
              </a:rPr>
              <a:t>that</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output</a:t>
            </a:r>
            <a:r>
              <a:rPr dirty="0" sz="1200" spc="-5">
                <a:latin typeface="Times New Roman"/>
                <a:cs typeface="Times New Roman"/>
              </a:rPr>
              <a:t> </a:t>
            </a:r>
            <a:r>
              <a:rPr dirty="0" sz="1200">
                <a:latin typeface="Times New Roman"/>
                <a:cs typeface="Times New Roman"/>
              </a:rPr>
              <a:t>from  the </a:t>
            </a:r>
            <a:r>
              <a:rPr dirty="0" sz="1200" spc="-5">
                <a:latin typeface="Courier New"/>
                <a:cs typeface="Courier New"/>
              </a:rPr>
              <a:t>DBMS_OUTPUT.PUT_LINE</a:t>
            </a:r>
            <a:r>
              <a:rPr dirty="0" sz="1200" spc="-470">
                <a:latin typeface="Courier New"/>
                <a:cs typeface="Courier New"/>
              </a:rPr>
              <a:t> </a:t>
            </a:r>
            <a:r>
              <a:rPr dirty="0" sz="1200">
                <a:latin typeface="Times New Roman"/>
                <a:cs typeface="Times New Roman"/>
              </a:rPr>
              <a:t>procedure </a:t>
            </a:r>
            <a:r>
              <a:rPr dirty="0" sz="1200" spc="-5">
                <a:latin typeface="Times New Roman"/>
                <a:cs typeface="Times New Roman"/>
              </a:rPr>
              <a:t>will </a:t>
            </a:r>
            <a:r>
              <a:rPr dirty="0" sz="1200">
                <a:latin typeface="Times New Roman"/>
                <a:cs typeface="Times New Roman"/>
              </a:rPr>
              <a:t>be displayed in </a:t>
            </a:r>
            <a:r>
              <a:rPr dirty="0" sz="1200" spc="-5" i="1">
                <a:latin typeface="Times New Roman"/>
                <a:cs typeface="Times New Roman"/>
              </a:rPr>
              <a:t>i</a:t>
            </a:r>
            <a:r>
              <a:rPr dirty="0" sz="1200" spc="-5">
                <a:latin typeface="Times New Roman"/>
                <a:cs typeface="Times New Roman"/>
              </a:rPr>
              <a:t>SQL*Plus.</a:t>
            </a:r>
            <a:endParaRPr sz="1200">
              <a:latin typeface="Times New Roman"/>
              <a:cs typeface="Times New Roman"/>
            </a:endParaRPr>
          </a:p>
        </p:txBody>
      </p:sp>
      <p:sp>
        <p:nvSpPr>
          <p:cNvPr id="7" name="object 7"/>
          <p:cNvSpPr txBox="1"/>
          <p:nvPr/>
        </p:nvSpPr>
        <p:spPr>
          <a:xfrm>
            <a:off x="838961" y="7136130"/>
            <a:ext cx="6323330" cy="196850"/>
          </a:xfrm>
          <a:prstGeom prst="rect">
            <a:avLst/>
          </a:prstGeom>
          <a:ln w="12192">
            <a:solidFill>
              <a:srgbClr val="000000"/>
            </a:solidFill>
          </a:ln>
        </p:spPr>
        <p:txBody>
          <a:bodyPr wrap="square" lIns="0" tIns="635" rIns="0" bIns="0" rtlCol="0" vert="horz">
            <a:spAutoFit/>
          </a:bodyPr>
          <a:lstStyle/>
          <a:p>
            <a:pPr marL="74930">
              <a:lnSpc>
                <a:spcPct val="100000"/>
              </a:lnSpc>
              <a:spcBef>
                <a:spcPts val="5"/>
              </a:spcBef>
            </a:pPr>
            <a:r>
              <a:rPr dirty="0" sz="1100" spc="-5">
                <a:latin typeface="Courier New"/>
                <a:cs typeface="Courier New"/>
              </a:rPr>
              <a:t>SET SERVEROUTPUT</a:t>
            </a:r>
            <a:r>
              <a:rPr dirty="0" sz="1100">
                <a:latin typeface="Courier New"/>
                <a:cs typeface="Courier New"/>
              </a:rPr>
              <a:t> </a:t>
            </a:r>
            <a:r>
              <a:rPr dirty="0" sz="1100" spc="-5">
                <a:latin typeface="Courier New"/>
                <a:cs typeface="Courier New"/>
              </a:rPr>
              <a:t>ON</a:t>
            </a:r>
            <a:endParaRPr sz="1100">
              <a:latin typeface="Courier New"/>
              <a:cs typeface="Courier New"/>
            </a:endParaRPr>
          </a:p>
        </p:txBody>
      </p:sp>
      <p:sp>
        <p:nvSpPr>
          <p:cNvPr id="8" name="object 8"/>
          <p:cNvSpPr txBox="1"/>
          <p:nvPr/>
        </p:nvSpPr>
        <p:spPr>
          <a:xfrm>
            <a:off x="1130300" y="7466330"/>
            <a:ext cx="38811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d. Create an </a:t>
            </a:r>
            <a:r>
              <a:rPr dirty="0" sz="1200" spc="-5">
                <a:latin typeface="Times New Roman"/>
                <a:cs typeface="Times New Roman"/>
              </a:rPr>
              <a:t>anonymous </a:t>
            </a:r>
            <a:r>
              <a:rPr dirty="0" sz="1200">
                <a:latin typeface="Times New Roman"/>
                <a:cs typeface="Times New Roman"/>
              </a:rPr>
              <a:t>block to invoke the </a:t>
            </a:r>
            <a:r>
              <a:rPr dirty="0" sz="1200" spc="-5">
                <a:latin typeface="Times New Roman"/>
                <a:cs typeface="Times New Roman"/>
              </a:rPr>
              <a:t>stored</a:t>
            </a:r>
            <a:r>
              <a:rPr dirty="0" sz="1200" spc="-85">
                <a:latin typeface="Times New Roman"/>
                <a:cs typeface="Times New Roman"/>
              </a:rPr>
              <a:t> </a:t>
            </a:r>
            <a:r>
              <a:rPr dirty="0" sz="1200">
                <a:latin typeface="Times New Roman"/>
                <a:cs typeface="Times New Roman"/>
              </a:rPr>
              <a:t>procedure.</a:t>
            </a:r>
            <a:endParaRPr sz="1200">
              <a:latin typeface="Times New Roman"/>
              <a:cs typeface="Times New Roman"/>
            </a:endParaRPr>
          </a:p>
        </p:txBody>
      </p:sp>
      <p:sp>
        <p:nvSpPr>
          <p:cNvPr id="9" name="object 9"/>
          <p:cNvSpPr txBox="1"/>
          <p:nvPr/>
        </p:nvSpPr>
        <p:spPr>
          <a:xfrm>
            <a:off x="838961" y="7748778"/>
            <a:ext cx="6323330" cy="1146810"/>
          </a:xfrm>
          <a:prstGeom prst="rect">
            <a:avLst/>
          </a:prstGeom>
          <a:ln w="12192">
            <a:solidFill>
              <a:srgbClr val="000000"/>
            </a:solidFill>
          </a:ln>
        </p:spPr>
        <p:txBody>
          <a:bodyPr wrap="square" lIns="0" tIns="0" rIns="0" bIns="0" rtlCol="0" vert="horz">
            <a:spAutoFit/>
          </a:bodyPr>
          <a:lstStyle/>
          <a:p>
            <a:pPr marL="74930">
              <a:lnSpc>
                <a:spcPts val="1265"/>
              </a:lnSpc>
            </a:pPr>
            <a:r>
              <a:rPr dirty="0" sz="1100" spc="-5">
                <a:latin typeface="Courier New"/>
                <a:cs typeface="Courier New"/>
              </a:rPr>
              <a:t>BEGIN</a:t>
            </a:r>
            <a:endParaRPr sz="1100">
              <a:latin typeface="Courier New"/>
              <a:cs typeface="Courier New"/>
            </a:endParaRPr>
          </a:p>
          <a:p>
            <a:pPr marL="74930" marR="5569585" indent="167640">
              <a:lnSpc>
                <a:spcPts val="1280"/>
              </a:lnSpc>
              <a:spcBef>
                <a:spcPts val="20"/>
              </a:spcBef>
            </a:pPr>
            <a:r>
              <a:rPr dirty="0" sz="1100" spc="-5" b="1">
                <a:latin typeface="Courier New"/>
                <a:cs typeface="Courier New"/>
              </a:rPr>
              <a:t>hello</a:t>
            </a:r>
            <a:r>
              <a:rPr dirty="0" sz="1100" spc="-5">
                <a:latin typeface="Courier New"/>
                <a:cs typeface="Courier New"/>
              </a:rPr>
              <a:t>;  </a:t>
            </a:r>
            <a:r>
              <a:rPr dirty="0" sz="1100" spc="-5">
                <a:latin typeface="Courier New"/>
                <a:cs typeface="Courier New"/>
              </a:rPr>
              <a:t>END;</a:t>
            </a:r>
            <a:endParaRPr sz="1100">
              <a:latin typeface="Courier New"/>
              <a:cs typeface="Courier New"/>
            </a:endParaRPr>
          </a:p>
          <a:p>
            <a:pPr marL="74930">
              <a:lnSpc>
                <a:spcPts val="1210"/>
              </a:lnSpc>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90"/>
              </a:lnSpc>
              <a:spcBef>
                <a:spcPts val="5"/>
              </a:spcBef>
            </a:pPr>
            <a:r>
              <a:rPr dirty="0" sz="1100" spc="-5">
                <a:latin typeface="Courier New"/>
                <a:cs typeface="Courier New"/>
              </a:rPr>
              <a:t>Hello World</a:t>
            </a:r>
            <a:endParaRPr sz="1100">
              <a:latin typeface="Courier New"/>
              <a:cs typeface="Courier New"/>
            </a:endParaRPr>
          </a:p>
          <a:p>
            <a:pPr marL="74930">
              <a:lnSpc>
                <a:spcPts val="129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3</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60720" cy="156591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I: Solutions</a:t>
            </a:r>
            <a:r>
              <a:rPr dirty="0" sz="1200" spc="-5" b="1">
                <a:latin typeface="Arial"/>
                <a:cs typeface="Arial"/>
              </a:rPr>
              <a:t> </a:t>
            </a:r>
            <a:r>
              <a:rPr dirty="0" sz="1200" b="1">
                <a:latin typeface="Arial"/>
                <a:cs typeface="Arial"/>
              </a:rPr>
              <a:t>(continued)</a:t>
            </a:r>
            <a:endParaRPr sz="1200">
              <a:latin typeface="Arial"/>
              <a:cs typeface="Arial"/>
            </a:endParaRPr>
          </a:p>
          <a:p>
            <a:pPr>
              <a:lnSpc>
                <a:spcPct val="100000"/>
              </a:lnSpc>
              <a:spcBef>
                <a:spcPts val="20"/>
              </a:spcBef>
            </a:pPr>
            <a:endParaRPr sz="1000">
              <a:latin typeface="Arial"/>
              <a:cs typeface="Arial"/>
            </a:endParaRPr>
          </a:p>
          <a:p>
            <a:pPr marL="241300" indent="-229235">
              <a:lnSpc>
                <a:spcPct val="100000"/>
              </a:lnSpc>
              <a:buAutoNum type="arabicPeriod" startAt="3"/>
              <a:tabLst>
                <a:tab pos="241935" algn="l"/>
              </a:tabLst>
            </a:pPr>
            <a:r>
              <a:rPr dirty="0" sz="1200">
                <a:latin typeface="Times New Roman"/>
                <a:cs typeface="Times New Roman"/>
              </a:rPr>
              <a:t>Create a </a:t>
            </a:r>
            <a:r>
              <a:rPr dirty="0" sz="1200" spc="-5">
                <a:latin typeface="Times New Roman"/>
                <a:cs typeface="Times New Roman"/>
              </a:rPr>
              <a:t>function </a:t>
            </a:r>
            <a:r>
              <a:rPr dirty="0" sz="1200">
                <a:latin typeface="Times New Roman"/>
                <a:cs typeface="Times New Roman"/>
              </a:rPr>
              <a:t>called </a:t>
            </a:r>
            <a:r>
              <a:rPr dirty="0" sz="1200" spc="-5">
                <a:latin typeface="Courier New"/>
                <a:cs typeface="Courier New"/>
              </a:rPr>
              <a:t>TOTAL_SALARY</a:t>
            </a:r>
            <a:r>
              <a:rPr dirty="0" sz="1200" spc="-390">
                <a:latin typeface="Courier New"/>
                <a:cs typeface="Courier New"/>
              </a:rPr>
              <a:t> </a:t>
            </a:r>
            <a:r>
              <a:rPr dirty="0" sz="1200">
                <a:latin typeface="Times New Roman"/>
                <a:cs typeface="Times New Roman"/>
              </a:rPr>
              <a:t>to </a:t>
            </a:r>
            <a:r>
              <a:rPr dirty="0" sz="1200" spc="-5">
                <a:latin typeface="Times New Roman"/>
                <a:cs typeface="Times New Roman"/>
              </a:rPr>
              <a:t>compute </a:t>
            </a:r>
            <a:r>
              <a:rPr dirty="0" sz="1200">
                <a:latin typeface="Times New Roman"/>
                <a:cs typeface="Times New Roman"/>
              </a:rPr>
              <a:t>the </a:t>
            </a:r>
            <a:r>
              <a:rPr dirty="0" sz="1200" spc="-5">
                <a:latin typeface="Times New Roman"/>
                <a:cs typeface="Times New Roman"/>
              </a:rPr>
              <a:t>sum </a:t>
            </a:r>
            <a:r>
              <a:rPr dirty="0" sz="1200">
                <a:latin typeface="Times New Roman"/>
                <a:cs typeface="Times New Roman"/>
              </a:rPr>
              <a:t>of all </a:t>
            </a:r>
            <a:r>
              <a:rPr dirty="0" sz="1200" spc="-5">
                <a:latin typeface="Times New Roman"/>
                <a:cs typeface="Times New Roman"/>
              </a:rPr>
              <a:t>employee </a:t>
            </a:r>
            <a:r>
              <a:rPr dirty="0" sz="1200">
                <a:latin typeface="Times New Roman"/>
                <a:cs typeface="Times New Roman"/>
              </a:rPr>
              <a:t>salaries.</a:t>
            </a:r>
            <a:endParaRPr sz="1200">
              <a:latin typeface="Times New Roman"/>
              <a:cs typeface="Times New Roman"/>
            </a:endParaRPr>
          </a:p>
          <a:p>
            <a:pPr>
              <a:lnSpc>
                <a:spcPct val="100000"/>
              </a:lnSpc>
              <a:spcBef>
                <a:spcPts val="30"/>
              </a:spcBef>
              <a:buFont typeface="Times New Roman"/>
              <a:buAutoNum type="arabicPeriod" startAt="3"/>
            </a:pPr>
            <a:endParaRPr sz="1050">
              <a:latin typeface="Times New Roman"/>
              <a:cs typeface="Times New Roman"/>
            </a:endParaRPr>
          </a:p>
          <a:p>
            <a:pPr lvl="1" marL="469900" indent="-229235">
              <a:lnSpc>
                <a:spcPct val="100000"/>
              </a:lnSpc>
              <a:spcBef>
                <a:spcPts val="5"/>
              </a:spcBef>
              <a:buAutoNum type="alphaLcPeriod"/>
              <a:tabLst>
                <a:tab pos="470534" algn="l"/>
              </a:tabLst>
            </a:pPr>
            <a:r>
              <a:rPr dirty="0" sz="1200">
                <a:latin typeface="Times New Roman"/>
                <a:cs typeface="Times New Roman"/>
              </a:rPr>
              <a:t>Create a </a:t>
            </a:r>
            <a:r>
              <a:rPr dirty="0" sz="1200" spc="-5">
                <a:latin typeface="Times New Roman"/>
                <a:cs typeface="Times New Roman"/>
              </a:rPr>
              <a:t>function </a:t>
            </a:r>
            <a:r>
              <a:rPr dirty="0" sz="1200">
                <a:latin typeface="Times New Roman"/>
                <a:cs typeface="Times New Roman"/>
              </a:rPr>
              <a:t>called </a:t>
            </a:r>
            <a:r>
              <a:rPr dirty="0" sz="1200" spc="-5">
                <a:latin typeface="Courier New"/>
                <a:cs typeface="Courier New"/>
              </a:rPr>
              <a:t>TOTAL_SALARY</a:t>
            </a:r>
            <a:r>
              <a:rPr dirty="0" sz="1200" spc="-434">
                <a:latin typeface="Courier New"/>
                <a:cs typeface="Courier New"/>
              </a:rPr>
              <a:t> </a:t>
            </a:r>
            <a:r>
              <a:rPr dirty="0" sz="1200">
                <a:latin typeface="Times New Roman"/>
                <a:cs typeface="Times New Roman"/>
              </a:rPr>
              <a:t>that </a:t>
            </a:r>
            <a:r>
              <a:rPr dirty="0" sz="1200" spc="-5">
                <a:latin typeface="Times New Roman"/>
                <a:cs typeface="Times New Roman"/>
              </a:rPr>
              <a:t>returns </a:t>
            </a:r>
            <a:r>
              <a:rPr dirty="0" sz="1200">
                <a:latin typeface="Times New Roman"/>
                <a:cs typeface="Times New Roman"/>
              </a:rPr>
              <a:t>a </a:t>
            </a:r>
            <a:r>
              <a:rPr dirty="0" sz="1200" spc="-5">
                <a:latin typeface="Courier New"/>
                <a:cs typeface="Courier New"/>
              </a:rPr>
              <a:t>NUMBER</a:t>
            </a:r>
            <a:r>
              <a:rPr dirty="0" sz="1200" spc="-5">
                <a:latin typeface="Times New Roman"/>
                <a:cs typeface="Times New Roman"/>
              </a:rPr>
              <a:t>.</a:t>
            </a:r>
            <a:endParaRPr sz="1200">
              <a:latin typeface="Times New Roman"/>
              <a:cs typeface="Times New Roman"/>
            </a:endParaRPr>
          </a:p>
          <a:p>
            <a:pPr lvl="1">
              <a:lnSpc>
                <a:spcPct val="100000"/>
              </a:lnSpc>
              <a:spcBef>
                <a:spcPts val="55"/>
              </a:spcBef>
              <a:buFont typeface="Times New Roman"/>
              <a:buAutoNum type="alphaLcPeriod"/>
            </a:pPr>
            <a:endParaRPr sz="1050">
              <a:latin typeface="Times New Roman"/>
              <a:cs typeface="Times New Roman"/>
            </a:endParaRPr>
          </a:p>
          <a:p>
            <a:pPr algn="just" lvl="1" marL="469900" marR="5080" indent="-228600">
              <a:lnSpc>
                <a:spcPct val="95600"/>
              </a:lnSpc>
              <a:buAutoNum type="alphaLcPeriod"/>
              <a:tabLst>
                <a:tab pos="470534" algn="l"/>
              </a:tabLst>
            </a:pPr>
            <a:r>
              <a:rPr dirty="0" sz="1200">
                <a:latin typeface="Times New Roman"/>
                <a:cs typeface="Times New Roman"/>
              </a:rPr>
              <a:t>In the </a:t>
            </a:r>
            <a:r>
              <a:rPr dirty="0" sz="1200" spc="-5">
                <a:latin typeface="Times New Roman"/>
                <a:cs typeface="Times New Roman"/>
              </a:rPr>
              <a:t>executable section, </a:t>
            </a:r>
            <a:r>
              <a:rPr dirty="0" sz="1200">
                <a:latin typeface="Times New Roman"/>
                <a:cs typeface="Times New Roman"/>
              </a:rPr>
              <a:t>execute a </a:t>
            </a:r>
            <a:r>
              <a:rPr dirty="0" sz="1200" spc="-5">
                <a:latin typeface="Times New Roman"/>
                <a:cs typeface="Times New Roman"/>
              </a:rPr>
              <a:t>query </a:t>
            </a:r>
            <a:r>
              <a:rPr dirty="0" sz="1200">
                <a:latin typeface="Times New Roman"/>
                <a:cs typeface="Times New Roman"/>
              </a:rPr>
              <a:t>to </a:t>
            </a:r>
            <a:r>
              <a:rPr dirty="0" sz="1200" spc="-5">
                <a:latin typeface="Times New Roman"/>
                <a:cs typeface="Times New Roman"/>
              </a:rPr>
              <a:t>store </a:t>
            </a:r>
            <a:r>
              <a:rPr dirty="0" sz="1200">
                <a:latin typeface="Times New Roman"/>
                <a:cs typeface="Times New Roman"/>
              </a:rPr>
              <a:t>the </a:t>
            </a:r>
            <a:r>
              <a:rPr dirty="0" sz="1200" spc="-5">
                <a:latin typeface="Times New Roman"/>
                <a:cs typeface="Times New Roman"/>
              </a:rPr>
              <a:t>total salary </a:t>
            </a:r>
            <a:r>
              <a:rPr dirty="0" sz="1200">
                <a:latin typeface="Times New Roman"/>
                <a:cs typeface="Times New Roman"/>
              </a:rPr>
              <a:t>of all </a:t>
            </a:r>
            <a:r>
              <a:rPr dirty="0" sz="1200" spc="-5">
                <a:latin typeface="Times New Roman"/>
                <a:cs typeface="Times New Roman"/>
              </a:rPr>
              <a:t>employees </a:t>
            </a:r>
            <a:r>
              <a:rPr dirty="0" sz="1200">
                <a:latin typeface="Times New Roman"/>
                <a:cs typeface="Times New Roman"/>
              </a:rPr>
              <a:t>in a  local variable that you declare in the </a:t>
            </a:r>
            <a:r>
              <a:rPr dirty="0" sz="1200" spc="-5">
                <a:latin typeface="Times New Roman"/>
                <a:cs typeface="Times New Roman"/>
              </a:rPr>
              <a:t>declaration section. </a:t>
            </a:r>
            <a:r>
              <a:rPr dirty="0" sz="1200">
                <a:latin typeface="Times New Roman"/>
                <a:cs typeface="Times New Roman"/>
              </a:rPr>
              <a:t>Return the value </a:t>
            </a:r>
            <a:r>
              <a:rPr dirty="0" sz="1200" spc="-5">
                <a:latin typeface="Times New Roman"/>
                <a:cs typeface="Times New Roman"/>
              </a:rPr>
              <a:t>stored </a:t>
            </a:r>
            <a:r>
              <a:rPr dirty="0" sz="1200">
                <a:latin typeface="Times New Roman"/>
                <a:cs typeface="Times New Roman"/>
              </a:rPr>
              <a:t>in the  local variable. </a:t>
            </a:r>
            <a:r>
              <a:rPr dirty="0" sz="1200" spc="-5">
                <a:latin typeface="Times New Roman"/>
                <a:cs typeface="Times New Roman"/>
              </a:rPr>
              <a:t>Compile </a:t>
            </a:r>
            <a:r>
              <a:rPr dirty="0" sz="1200">
                <a:latin typeface="Times New Roman"/>
                <a:cs typeface="Times New Roman"/>
              </a:rPr>
              <a:t>the code.</a:t>
            </a:r>
            <a:endParaRPr sz="1200">
              <a:latin typeface="Times New Roman"/>
              <a:cs typeface="Times New Roman"/>
            </a:endParaRPr>
          </a:p>
        </p:txBody>
      </p:sp>
      <p:sp>
        <p:nvSpPr>
          <p:cNvPr id="3" name="object 3"/>
          <p:cNvSpPr txBox="1"/>
          <p:nvPr/>
        </p:nvSpPr>
        <p:spPr>
          <a:xfrm>
            <a:off x="838961" y="2454401"/>
            <a:ext cx="6323330" cy="1621790"/>
          </a:xfrm>
          <a:prstGeom prst="rect">
            <a:avLst/>
          </a:prstGeom>
          <a:ln w="12192">
            <a:solidFill>
              <a:srgbClr val="000000"/>
            </a:solidFill>
          </a:ln>
        </p:spPr>
        <p:txBody>
          <a:bodyPr wrap="square" lIns="0" tIns="13335" rIns="0" bIns="0" rtlCol="0" vert="horz">
            <a:spAutoFit/>
          </a:bodyPr>
          <a:lstStyle/>
          <a:p>
            <a:pPr marL="242570" marR="2467610" indent="-167640">
              <a:lnSpc>
                <a:spcPts val="1240"/>
              </a:lnSpc>
              <a:spcBef>
                <a:spcPts val="105"/>
              </a:spcBef>
            </a:pPr>
            <a:r>
              <a:rPr dirty="0" sz="1100" spc="-5">
                <a:latin typeface="Courier New"/>
                <a:cs typeface="Courier New"/>
              </a:rPr>
              <a:t>CREATE FUNCTION total_salary RETURN NUMBER IS  total</a:t>
            </a:r>
            <a:r>
              <a:rPr dirty="0" sz="1100">
                <a:latin typeface="Courier New"/>
                <a:cs typeface="Courier New"/>
              </a:rPr>
              <a:t> </a:t>
            </a:r>
            <a:r>
              <a:rPr dirty="0" sz="1100" spc="-5">
                <a:latin typeface="Courier New"/>
                <a:cs typeface="Courier New"/>
              </a:rPr>
              <a:t>employees.salary%type;</a:t>
            </a:r>
            <a:endParaRPr sz="1100">
              <a:latin typeface="Courier New"/>
              <a:cs typeface="Courier New"/>
            </a:endParaRPr>
          </a:p>
          <a:p>
            <a:pPr marL="74930">
              <a:lnSpc>
                <a:spcPts val="1185"/>
              </a:lnSpc>
            </a:pPr>
            <a:r>
              <a:rPr dirty="0" sz="1100" spc="-5">
                <a:latin typeface="Courier New"/>
                <a:cs typeface="Courier New"/>
              </a:rPr>
              <a:t>BEGIN</a:t>
            </a:r>
            <a:endParaRPr sz="1100">
              <a:latin typeface="Courier New"/>
              <a:cs typeface="Courier New"/>
            </a:endParaRPr>
          </a:p>
          <a:p>
            <a:pPr marL="242570" marR="3641090">
              <a:lnSpc>
                <a:spcPts val="1250"/>
              </a:lnSpc>
              <a:spcBef>
                <a:spcPts val="65"/>
              </a:spcBef>
            </a:pPr>
            <a:r>
              <a:rPr dirty="0" sz="1100" spc="-5">
                <a:latin typeface="Courier New"/>
                <a:cs typeface="Courier New"/>
              </a:rPr>
              <a:t>SELECT SUM(salary) INTO total  FROM employees;</a:t>
            </a:r>
            <a:endParaRPr sz="1100">
              <a:latin typeface="Courier New"/>
              <a:cs typeface="Courier New"/>
            </a:endParaRPr>
          </a:p>
          <a:p>
            <a:pPr marL="242570">
              <a:lnSpc>
                <a:spcPts val="1175"/>
              </a:lnSpc>
            </a:pPr>
            <a:r>
              <a:rPr dirty="0" sz="1100" spc="-5">
                <a:latin typeface="Courier New"/>
                <a:cs typeface="Courier New"/>
              </a:rPr>
              <a:t>RETURN total;</a:t>
            </a:r>
            <a:endParaRPr sz="1100">
              <a:latin typeface="Courier New"/>
              <a:cs typeface="Courier New"/>
            </a:endParaRPr>
          </a:p>
          <a:p>
            <a:pPr marL="74930">
              <a:lnSpc>
                <a:spcPts val="1250"/>
              </a:lnSpc>
            </a:pPr>
            <a:r>
              <a:rPr dirty="0" sz="1100" spc="-5">
                <a:latin typeface="Courier New"/>
                <a:cs typeface="Courier New"/>
              </a:rPr>
              <a:t>END;</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ct val="100000"/>
              </a:lnSpc>
              <a:spcBef>
                <a:spcPts val="5"/>
              </a:spcBef>
            </a:pPr>
            <a:r>
              <a:rPr dirty="0" sz="1100" spc="-5">
                <a:latin typeface="Courier New"/>
                <a:cs typeface="Courier New"/>
              </a:rPr>
              <a:t>Function created.</a:t>
            </a:r>
            <a:endParaRPr sz="1100">
              <a:latin typeface="Courier New"/>
              <a:cs typeface="Courier New"/>
            </a:endParaRPr>
          </a:p>
        </p:txBody>
      </p:sp>
      <p:sp>
        <p:nvSpPr>
          <p:cNvPr id="4" name="object 4"/>
          <p:cNvSpPr txBox="1"/>
          <p:nvPr/>
        </p:nvSpPr>
        <p:spPr>
          <a:xfrm>
            <a:off x="1130300" y="4209541"/>
            <a:ext cx="5668010" cy="939800"/>
          </a:xfrm>
          <a:prstGeom prst="rect">
            <a:avLst/>
          </a:prstGeom>
        </p:spPr>
        <p:txBody>
          <a:bodyPr wrap="square" lIns="0" tIns="20320" rIns="0" bIns="0" rtlCol="0" vert="horz">
            <a:spAutoFit/>
          </a:bodyPr>
          <a:lstStyle/>
          <a:p>
            <a:pPr marL="241300" marR="122555" indent="-228600">
              <a:lnSpc>
                <a:spcPts val="1420"/>
              </a:lnSpc>
              <a:spcBef>
                <a:spcPts val="160"/>
              </a:spcBef>
            </a:pPr>
            <a:r>
              <a:rPr dirty="0" sz="1200">
                <a:latin typeface="Times New Roman"/>
                <a:cs typeface="Times New Roman"/>
              </a:rPr>
              <a:t>c. Use an </a:t>
            </a:r>
            <a:r>
              <a:rPr dirty="0" sz="1200" spc="-5">
                <a:latin typeface="Times New Roman"/>
                <a:cs typeface="Times New Roman"/>
              </a:rPr>
              <a:t>anonymous </a:t>
            </a:r>
            <a:r>
              <a:rPr dirty="0" sz="1200">
                <a:latin typeface="Times New Roman"/>
                <a:cs typeface="Times New Roman"/>
              </a:rPr>
              <a:t>block to invoke the </a:t>
            </a:r>
            <a:r>
              <a:rPr dirty="0" sz="1200" spc="-5">
                <a:latin typeface="Times New Roman"/>
                <a:cs typeface="Times New Roman"/>
              </a:rPr>
              <a:t>function. </a:t>
            </a:r>
            <a:r>
              <a:rPr dirty="0" sz="1200">
                <a:latin typeface="Times New Roman"/>
                <a:cs typeface="Times New Roman"/>
              </a:rPr>
              <a:t>To display the result computed by the  function, use the </a:t>
            </a:r>
            <a:r>
              <a:rPr dirty="0" sz="1200" spc="-5">
                <a:latin typeface="Courier New"/>
                <a:cs typeface="Courier New"/>
              </a:rPr>
              <a:t>DBMS_OUTPUT.PUT_LINE</a:t>
            </a:r>
            <a:r>
              <a:rPr dirty="0" sz="1200" spc="-434">
                <a:latin typeface="Courier New"/>
                <a:cs typeface="Courier New"/>
              </a:rPr>
              <a:t> </a:t>
            </a:r>
            <a:r>
              <a:rPr dirty="0" sz="1200">
                <a:latin typeface="Times New Roman"/>
                <a:cs typeface="Times New Roman"/>
              </a:rPr>
              <a:t>procedure.</a:t>
            </a:r>
            <a:endParaRPr sz="1200">
              <a:latin typeface="Times New Roman"/>
              <a:cs typeface="Times New Roman"/>
            </a:endParaRPr>
          </a:p>
          <a:p>
            <a:pPr marL="241300" marR="5080">
              <a:lnSpc>
                <a:spcPct val="99200"/>
              </a:lnSpc>
              <a:spcBef>
                <a:spcPts val="15"/>
              </a:spcBef>
            </a:pPr>
            <a:r>
              <a:rPr dirty="0" sz="1200" b="1">
                <a:latin typeface="Times New Roman"/>
                <a:cs typeface="Times New Roman"/>
              </a:rPr>
              <a:t>Hint: </a:t>
            </a:r>
            <a:r>
              <a:rPr dirty="0" sz="1200" spc="-5">
                <a:latin typeface="Times New Roman"/>
                <a:cs typeface="Times New Roman"/>
              </a:rPr>
              <a:t>Either </a:t>
            </a:r>
            <a:r>
              <a:rPr dirty="0" sz="1200">
                <a:latin typeface="Times New Roman"/>
                <a:cs typeface="Times New Roman"/>
              </a:rPr>
              <a:t>nest the function call inside the </a:t>
            </a:r>
            <a:r>
              <a:rPr dirty="0" sz="1200" spc="-5">
                <a:latin typeface="Courier New"/>
                <a:cs typeface="Courier New"/>
              </a:rPr>
              <a:t>DBMS_OUTPUT.PUT_LINE</a:t>
            </a:r>
            <a:r>
              <a:rPr dirty="0" sz="1200" spc="-495">
                <a:latin typeface="Courier New"/>
                <a:cs typeface="Courier New"/>
              </a:rPr>
              <a:t> </a:t>
            </a:r>
            <a:r>
              <a:rPr dirty="0" sz="1200" spc="-5">
                <a:latin typeface="Times New Roman"/>
                <a:cs typeface="Times New Roman"/>
              </a:rPr>
              <a:t>parameter, </a:t>
            </a:r>
            <a:r>
              <a:rPr dirty="0" sz="1200">
                <a:latin typeface="Times New Roman"/>
                <a:cs typeface="Times New Roman"/>
              </a:rPr>
              <a:t>or  store the function result in a local </a:t>
            </a:r>
            <a:r>
              <a:rPr dirty="0" sz="1200" spc="-5">
                <a:latin typeface="Times New Roman"/>
                <a:cs typeface="Times New Roman"/>
              </a:rPr>
              <a:t>variable </a:t>
            </a:r>
            <a:r>
              <a:rPr dirty="0" sz="1200">
                <a:latin typeface="Times New Roman"/>
                <a:cs typeface="Times New Roman"/>
              </a:rPr>
              <a:t>of the </a:t>
            </a:r>
            <a:r>
              <a:rPr dirty="0" sz="1200" spc="-5">
                <a:latin typeface="Times New Roman"/>
                <a:cs typeface="Times New Roman"/>
              </a:rPr>
              <a:t>anonymous </a:t>
            </a:r>
            <a:r>
              <a:rPr dirty="0" sz="1200">
                <a:latin typeface="Times New Roman"/>
                <a:cs typeface="Times New Roman"/>
              </a:rPr>
              <a:t>block and use the local  </a:t>
            </a:r>
            <a:r>
              <a:rPr dirty="0" sz="1200" spc="-5">
                <a:latin typeface="Times New Roman"/>
                <a:cs typeface="Times New Roman"/>
              </a:rPr>
              <a:t>variable </a:t>
            </a:r>
            <a:r>
              <a:rPr dirty="0" sz="1200">
                <a:latin typeface="Times New Roman"/>
                <a:cs typeface="Times New Roman"/>
              </a:rPr>
              <a:t>in the </a:t>
            </a:r>
            <a:r>
              <a:rPr dirty="0" sz="1200" spc="-5">
                <a:latin typeface="Courier New"/>
                <a:cs typeface="Courier New"/>
              </a:rPr>
              <a:t>DBMS_OUTPUT.PUT_LINE</a:t>
            </a:r>
            <a:r>
              <a:rPr dirty="0" sz="1200" spc="-434">
                <a:latin typeface="Courier New"/>
                <a:cs typeface="Courier New"/>
              </a:rPr>
              <a:t> </a:t>
            </a:r>
            <a:r>
              <a:rPr dirty="0" sz="1200">
                <a:latin typeface="Times New Roman"/>
                <a:cs typeface="Times New Roman"/>
              </a:rPr>
              <a:t>procedure.</a:t>
            </a:r>
            <a:endParaRPr sz="1200">
              <a:latin typeface="Times New Roman"/>
              <a:cs typeface="Times New Roman"/>
            </a:endParaRPr>
          </a:p>
        </p:txBody>
      </p:sp>
      <p:sp>
        <p:nvSpPr>
          <p:cNvPr id="5" name="object 5"/>
          <p:cNvSpPr txBox="1"/>
          <p:nvPr/>
        </p:nvSpPr>
        <p:spPr>
          <a:xfrm>
            <a:off x="838961" y="5231129"/>
            <a:ext cx="6323330" cy="2729865"/>
          </a:xfrm>
          <a:prstGeom prst="rect">
            <a:avLst/>
          </a:prstGeom>
          <a:ln w="12192">
            <a:solidFill>
              <a:srgbClr val="000000"/>
            </a:solidFill>
          </a:ln>
        </p:spPr>
        <p:txBody>
          <a:bodyPr wrap="square" lIns="0" tIns="0" rIns="0" bIns="0" rtlCol="0" vert="horz">
            <a:spAutoFit/>
          </a:bodyPr>
          <a:lstStyle/>
          <a:p>
            <a:pPr marL="74930">
              <a:lnSpc>
                <a:spcPts val="1265"/>
              </a:lnSpc>
            </a:pPr>
            <a:r>
              <a:rPr dirty="0" sz="1100" spc="-5">
                <a:latin typeface="Courier New"/>
                <a:cs typeface="Courier New"/>
              </a:rPr>
              <a:t>DECLARE</a:t>
            </a:r>
            <a:endParaRPr sz="1100">
              <a:latin typeface="Courier New"/>
              <a:cs typeface="Courier New"/>
            </a:endParaRPr>
          </a:p>
          <a:p>
            <a:pPr marL="74930" marR="3642360" indent="167640">
              <a:lnSpc>
                <a:spcPts val="1280"/>
              </a:lnSpc>
              <a:spcBef>
                <a:spcPts val="20"/>
              </a:spcBef>
            </a:pPr>
            <a:r>
              <a:rPr dirty="0" sz="1100" spc="-5">
                <a:latin typeface="Courier New"/>
                <a:cs typeface="Courier New"/>
              </a:rPr>
              <a:t>total number := </a:t>
            </a:r>
            <a:r>
              <a:rPr dirty="0" sz="1100" spc="-5" b="1">
                <a:latin typeface="Courier New"/>
                <a:cs typeface="Courier New"/>
              </a:rPr>
              <a:t>total_salary</a:t>
            </a:r>
            <a:r>
              <a:rPr dirty="0" sz="1100" spc="-5">
                <a:latin typeface="Courier New"/>
                <a:cs typeface="Courier New"/>
              </a:rPr>
              <a:t>;  BEGIN</a:t>
            </a:r>
            <a:endParaRPr sz="1100">
              <a:latin typeface="Courier New"/>
              <a:cs typeface="Courier New"/>
            </a:endParaRPr>
          </a:p>
          <a:p>
            <a:pPr marL="242570">
              <a:lnSpc>
                <a:spcPts val="1170"/>
              </a:lnSpc>
            </a:pPr>
            <a:r>
              <a:rPr dirty="0" sz="1100" spc="-5">
                <a:latin typeface="Courier New"/>
                <a:cs typeface="Courier New"/>
              </a:rPr>
              <a:t>DBMS_OUTPUT.PUT_LINE('Total Salary: '||</a:t>
            </a:r>
            <a:r>
              <a:rPr dirty="0" sz="1100" spc="15">
                <a:latin typeface="Courier New"/>
                <a:cs typeface="Courier New"/>
              </a:rPr>
              <a:t> </a:t>
            </a:r>
            <a:r>
              <a:rPr dirty="0" sz="1100" spc="-5">
                <a:latin typeface="Courier New"/>
                <a:cs typeface="Courier New"/>
              </a:rPr>
              <a:t>total);</a:t>
            </a:r>
            <a:endParaRPr sz="1100">
              <a:latin typeface="Courier New"/>
              <a:cs typeface="Courier New"/>
            </a:endParaRPr>
          </a:p>
          <a:p>
            <a:pPr marL="74930">
              <a:lnSpc>
                <a:spcPts val="1245"/>
              </a:lnSpc>
            </a:pPr>
            <a:r>
              <a:rPr dirty="0" sz="1100" spc="-5">
                <a:latin typeface="Courier New"/>
                <a:cs typeface="Courier New"/>
              </a:rPr>
              <a:t>END;</a:t>
            </a:r>
            <a:endParaRPr sz="1100">
              <a:latin typeface="Courier New"/>
              <a:cs typeface="Courier New"/>
            </a:endParaRPr>
          </a:p>
          <a:p>
            <a:pPr marL="74930">
              <a:lnSpc>
                <a:spcPts val="1250"/>
              </a:lnSpc>
            </a:pPr>
            <a:r>
              <a:rPr dirty="0" sz="1100" spc="-5">
                <a:latin typeface="Courier New"/>
                <a:cs typeface="Courier New"/>
              </a:rPr>
              <a:t>/</a:t>
            </a:r>
            <a:endParaRPr sz="1100">
              <a:latin typeface="Courier New"/>
              <a:cs typeface="Courier New"/>
            </a:endParaRPr>
          </a:p>
          <a:p>
            <a:pPr marL="74930" marR="5485130">
              <a:lnSpc>
                <a:spcPts val="1240"/>
              </a:lnSpc>
              <a:spcBef>
                <a:spcPts val="75"/>
              </a:spcBef>
            </a:pPr>
            <a:r>
              <a:rPr dirty="0" sz="1100" spc="-5">
                <a:latin typeface="Courier New"/>
                <a:cs typeface="Courier New"/>
              </a:rPr>
              <a:t>-- OR</a:t>
            </a:r>
            <a:r>
              <a:rPr dirty="0" sz="1100" spc="-70">
                <a:latin typeface="Courier New"/>
                <a:cs typeface="Courier New"/>
              </a:rPr>
              <a:t> </a:t>
            </a:r>
            <a:r>
              <a:rPr dirty="0" sz="1100" spc="-5">
                <a:latin typeface="Courier New"/>
                <a:cs typeface="Courier New"/>
              </a:rPr>
              <a:t>...  BEGIN</a:t>
            </a:r>
            <a:endParaRPr sz="1100">
              <a:latin typeface="Courier New"/>
              <a:cs typeface="Courier New"/>
            </a:endParaRPr>
          </a:p>
          <a:p>
            <a:pPr marL="242570">
              <a:lnSpc>
                <a:spcPts val="1170"/>
              </a:lnSpc>
            </a:pPr>
            <a:r>
              <a:rPr dirty="0" sz="1100" spc="-5">
                <a:latin typeface="Courier New"/>
                <a:cs typeface="Courier New"/>
              </a:rPr>
              <a:t>DBMS_OUTPUT.PUT_LINE('Total Salary: '||</a:t>
            </a:r>
            <a:r>
              <a:rPr dirty="0" sz="1100" spc="20">
                <a:latin typeface="Courier New"/>
                <a:cs typeface="Courier New"/>
              </a:rPr>
              <a:t> </a:t>
            </a:r>
            <a:r>
              <a:rPr dirty="0" sz="1100" spc="-5" b="1">
                <a:latin typeface="Courier New"/>
                <a:cs typeface="Courier New"/>
              </a:rPr>
              <a:t>total_salary</a:t>
            </a:r>
            <a:r>
              <a:rPr dirty="0" sz="1100" spc="-5">
                <a:latin typeface="Courier New"/>
                <a:cs typeface="Courier New"/>
              </a:rPr>
              <a:t>);</a:t>
            </a:r>
            <a:endParaRPr sz="1100">
              <a:latin typeface="Courier New"/>
              <a:cs typeface="Courier New"/>
            </a:endParaRPr>
          </a:p>
          <a:p>
            <a:pPr marL="74930">
              <a:lnSpc>
                <a:spcPts val="1260"/>
              </a:lnSpc>
            </a:pPr>
            <a:r>
              <a:rPr dirty="0" sz="1100" spc="-5">
                <a:latin typeface="Courier New"/>
                <a:cs typeface="Courier New"/>
              </a:rPr>
              <a:t>END;</a:t>
            </a:r>
            <a:endParaRPr sz="1100">
              <a:latin typeface="Courier New"/>
              <a:cs typeface="Courier New"/>
            </a:endParaRPr>
          </a:p>
          <a:p>
            <a:pPr marL="74930">
              <a:lnSpc>
                <a:spcPts val="1280"/>
              </a:lnSpc>
            </a:pPr>
            <a:r>
              <a:rPr dirty="0" sz="1100" spc="-5">
                <a:latin typeface="Courier New"/>
                <a:cs typeface="Courier New"/>
              </a:rPr>
              <a:t>/</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0"/>
              </a:lnSpc>
            </a:pPr>
            <a:r>
              <a:rPr dirty="0" sz="1100" spc="-5">
                <a:latin typeface="Courier New"/>
                <a:cs typeface="Courier New"/>
              </a:rPr>
              <a:t>Total Salary:</a:t>
            </a:r>
            <a:r>
              <a:rPr dirty="0" sz="1100">
                <a:latin typeface="Courier New"/>
                <a:cs typeface="Courier New"/>
              </a:rPr>
              <a:t> </a:t>
            </a:r>
            <a:r>
              <a:rPr dirty="0" sz="1100" spc="-5">
                <a:latin typeface="Courier New"/>
                <a:cs typeface="Courier New"/>
              </a:rPr>
              <a:t>691400</a:t>
            </a:r>
            <a:endParaRPr sz="1100">
              <a:latin typeface="Courier New"/>
              <a:cs typeface="Courier New"/>
            </a:endParaRPr>
          </a:p>
          <a:p>
            <a:pPr marL="74930">
              <a:lnSpc>
                <a:spcPts val="128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ts val="1290"/>
              </a:lnSpc>
            </a:pPr>
            <a:r>
              <a:rPr dirty="0" sz="1100" spc="-5">
                <a:latin typeface="Courier New"/>
                <a:cs typeface="Courier New"/>
              </a:rPr>
              <a:t>Total Salary:</a:t>
            </a:r>
            <a:r>
              <a:rPr dirty="0" sz="1100">
                <a:latin typeface="Courier New"/>
                <a:cs typeface="Courier New"/>
              </a:rPr>
              <a:t> </a:t>
            </a:r>
            <a:r>
              <a:rPr dirty="0" sz="1100" spc="-5">
                <a:latin typeface="Courier New"/>
                <a:cs typeface="Courier New"/>
              </a:rPr>
              <a:t>691400</a:t>
            </a:r>
            <a:endParaRPr sz="1100">
              <a:latin typeface="Courier New"/>
              <a:cs typeface="Courier New"/>
            </a:endParaRPr>
          </a:p>
          <a:p>
            <a:pPr marL="74930">
              <a:lnSpc>
                <a:spcPts val="129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4</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4872990" cy="111379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I: Solutions</a:t>
            </a:r>
            <a:r>
              <a:rPr dirty="0" sz="1200" spc="-5" b="1">
                <a:latin typeface="Arial"/>
                <a:cs typeface="Arial"/>
              </a:rPr>
              <a:t> </a:t>
            </a:r>
            <a:r>
              <a:rPr dirty="0" sz="1200" b="1">
                <a:latin typeface="Arial"/>
                <a:cs typeface="Arial"/>
              </a:rPr>
              <a:t>(continued)</a:t>
            </a:r>
            <a:endParaRPr sz="1200">
              <a:latin typeface="Arial"/>
              <a:cs typeface="Arial"/>
            </a:endParaRPr>
          </a:p>
          <a:p>
            <a:pPr marL="12700">
              <a:lnSpc>
                <a:spcPct val="100000"/>
              </a:lnSpc>
              <a:spcBef>
                <a:spcPts val="1140"/>
              </a:spcBef>
            </a:pPr>
            <a:r>
              <a:rPr dirty="0" sz="1200" b="1">
                <a:latin typeface="Times New Roman"/>
                <a:cs typeface="Times New Roman"/>
              </a:rPr>
              <a:t>If you have time, complete the </a:t>
            </a:r>
            <a:r>
              <a:rPr dirty="0" sz="1200" spc="-5" b="1">
                <a:latin typeface="Times New Roman"/>
                <a:cs typeface="Times New Roman"/>
              </a:rPr>
              <a:t>following</a:t>
            </a:r>
            <a:r>
              <a:rPr dirty="0" sz="1200" spc="-50" b="1">
                <a:latin typeface="Times New Roman"/>
                <a:cs typeface="Times New Roman"/>
              </a:rPr>
              <a:t> </a:t>
            </a:r>
            <a:r>
              <a:rPr dirty="0" sz="1200" b="1">
                <a:latin typeface="Times New Roman"/>
                <a:cs typeface="Times New Roman"/>
              </a:rPr>
              <a:t>exercise:</a:t>
            </a:r>
            <a:endParaRPr sz="1200">
              <a:latin typeface="Times New Roman"/>
              <a:cs typeface="Times New Roman"/>
            </a:endParaRPr>
          </a:p>
          <a:p>
            <a:pPr marL="241300" indent="-229235">
              <a:lnSpc>
                <a:spcPct val="100000"/>
              </a:lnSpc>
              <a:spcBef>
                <a:spcPts val="525"/>
              </a:spcBef>
              <a:buAutoNum type="arabicPeriod" startAt="4"/>
              <a:tabLst>
                <a:tab pos="241935" algn="l"/>
              </a:tabLst>
            </a:pPr>
            <a:r>
              <a:rPr dirty="0" sz="1200">
                <a:latin typeface="Times New Roman"/>
                <a:cs typeface="Times New Roman"/>
              </a:rPr>
              <a:t>Launch </a:t>
            </a:r>
            <a:r>
              <a:rPr dirty="0" sz="1200" spc="-5">
                <a:latin typeface="Times New Roman"/>
                <a:cs typeface="Times New Roman"/>
              </a:rPr>
              <a:t>SQL*Plus </a:t>
            </a:r>
            <a:r>
              <a:rPr dirty="0" sz="1200">
                <a:latin typeface="Times New Roman"/>
                <a:cs typeface="Times New Roman"/>
              </a:rPr>
              <a:t>using the icon that is provided on your</a:t>
            </a:r>
            <a:r>
              <a:rPr dirty="0" sz="1200" spc="-35">
                <a:latin typeface="Times New Roman"/>
                <a:cs typeface="Times New Roman"/>
              </a:rPr>
              <a:t> </a:t>
            </a:r>
            <a:r>
              <a:rPr dirty="0" sz="1200" spc="-5">
                <a:latin typeface="Times New Roman"/>
                <a:cs typeface="Times New Roman"/>
              </a:rPr>
              <a:t>desktop</a:t>
            </a:r>
            <a:r>
              <a:rPr dirty="0" sz="600" spc="-5" b="1">
                <a:latin typeface="Arial"/>
                <a:cs typeface="Arial"/>
              </a:rPr>
              <a:t>.</a:t>
            </a:r>
            <a:endParaRPr sz="600">
              <a:latin typeface="Arial"/>
              <a:cs typeface="Arial"/>
            </a:endParaRPr>
          </a:p>
          <a:p>
            <a:pPr lvl="1" marL="469900" indent="-229235">
              <a:lnSpc>
                <a:spcPct val="100000"/>
              </a:lnSpc>
              <a:spcBef>
                <a:spcPts val="1140"/>
              </a:spcBef>
              <a:buAutoNum type="alphaLcPeriod"/>
              <a:tabLst>
                <a:tab pos="470534" algn="l"/>
              </a:tabLst>
            </a:pPr>
            <a:r>
              <a:rPr dirty="0" sz="1200">
                <a:latin typeface="Times New Roman"/>
                <a:cs typeface="Times New Roman"/>
              </a:rPr>
              <a:t>Invoke the procedure and function </a:t>
            </a:r>
            <a:r>
              <a:rPr dirty="0" sz="1200" spc="-5">
                <a:latin typeface="Times New Roman"/>
                <a:cs typeface="Times New Roman"/>
              </a:rPr>
              <a:t>that </a:t>
            </a:r>
            <a:r>
              <a:rPr dirty="0" sz="1200">
                <a:latin typeface="Times New Roman"/>
                <a:cs typeface="Times New Roman"/>
              </a:rPr>
              <a:t>you created in exercises 2 and</a:t>
            </a:r>
            <a:r>
              <a:rPr dirty="0" sz="1200" spc="-90">
                <a:latin typeface="Times New Roman"/>
                <a:cs typeface="Times New Roman"/>
              </a:rPr>
              <a:t> </a:t>
            </a:r>
            <a:r>
              <a:rPr dirty="0" sz="1200">
                <a:latin typeface="Times New Roman"/>
                <a:cs typeface="Times New Roman"/>
              </a:rPr>
              <a:t>3.</a:t>
            </a:r>
            <a:endParaRPr sz="1200">
              <a:latin typeface="Times New Roman"/>
              <a:cs typeface="Times New Roman"/>
            </a:endParaRPr>
          </a:p>
        </p:txBody>
      </p:sp>
      <p:sp>
        <p:nvSpPr>
          <p:cNvPr id="3" name="object 3"/>
          <p:cNvSpPr txBox="1"/>
          <p:nvPr/>
        </p:nvSpPr>
        <p:spPr>
          <a:xfrm>
            <a:off x="838961" y="2002535"/>
            <a:ext cx="6323330" cy="1621155"/>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SET SERVEROUTPUT</a:t>
            </a:r>
            <a:r>
              <a:rPr dirty="0" sz="1100">
                <a:latin typeface="Courier New"/>
                <a:cs typeface="Courier New"/>
              </a:rPr>
              <a:t> </a:t>
            </a:r>
            <a:r>
              <a:rPr dirty="0" sz="1100" spc="-5">
                <a:latin typeface="Courier New"/>
                <a:cs typeface="Courier New"/>
              </a:rPr>
              <a:t>ON</a:t>
            </a:r>
            <a:endParaRPr sz="1100">
              <a:latin typeface="Courier New"/>
              <a:cs typeface="Courier New"/>
            </a:endParaRPr>
          </a:p>
          <a:p>
            <a:pPr marL="74930">
              <a:lnSpc>
                <a:spcPts val="1280"/>
              </a:lnSpc>
            </a:pPr>
            <a:r>
              <a:rPr dirty="0" sz="1100" spc="-5">
                <a:latin typeface="Courier New"/>
                <a:cs typeface="Courier New"/>
              </a:rPr>
              <a:t>EXECUTE hello;</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Hello World</a:t>
            </a:r>
            <a:endParaRPr sz="1100">
              <a:latin typeface="Courier New"/>
              <a:cs typeface="Courier New"/>
            </a:endParaRPr>
          </a:p>
          <a:p>
            <a:pPr marL="74930">
              <a:lnSpc>
                <a:spcPts val="1285"/>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a:p>
            <a:pPr marL="74930" marR="1042669">
              <a:lnSpc>
                <a:spcPts val="2500"/>
              </a:lnSpc>
              <a:spcBef>
                <a:spcPts val="270"/>
              </a:spcBef>
            </a:pPr>
            <a:r>
              <a:rPr dirty="0" sz="1100" spc="-5">
                <a:latin typeface="Courier New"/>
                <a:cs typeface="Courier New"/>
              </a:rPr>
              <a:t>EXECUTE DBMS_OUTPUT.PUT_LINE('Total Salary: '|| total_salary);  Total Salary:</a:t>
            </a:r>
            <a:r>
              <a:rPr dirty="0" sz="1100">
                <a:latin typeface="Courier New"/>
                <a:cs typeface="Courier New"/>
              </a:rPr>
              <a:t> </a:t>
            </a:r>
            <a:r>
              <a:rPr dirty="0" sz="1100" spc="-5">
                <a:latin typeface="Courier New"/>
                <a:cs typeface="Courier New"/>
              </a:rPr>
              <a:t>691400</a:t>
            </a:r>
            <a:endParaRPr sz="1100">
              <a:latin typeface="Courier New"/>
              <a:cs typeface="Courier New"/>
            </a:endParaRPr>
          </a:p>
          <a:p>
            <a:pPr marL="74930">
              <a:lnSpc>
                <a:spcPts val="969"/>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4" name="object 4"/>
          <p:cNvSpPr txBox="1"/>
          <p:nvPr/>
        </p:nvSpPr>
        <p:spPr>
          <a:xfrm>
            <a:off x="1130300" y="3762247"/>
            <a:ext cx="525526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b. Create a </a:t>
            </a:r>
            <a:r>
              <a:rPr dirty="0" sz="1200" spc="-5">
                <a:latin typeface="Times New Roman"/>
                <a:cs typeface="Times New Roman"/>
              </a:rPr>
              <a:t>new </a:t>
            </a:r>
            <a:r>
              <a:rPr dirty="0" sz="1200">
                <a:latin typeface="Times New Roman"/>
                <a:cs typeface="Times New Roman"/>
              </a:rPr>
              <a:t>procedure called </a:t>
            </a:r>
            <a:r>
              <a:rPr dirty="0" sz="1200" spc="-5">
                <a:latin typeface="Courier New"/>
                <a:cs typeface="Courier New"/>
              </a:rPr>
              <a:t>HELLO_AGAIN </a:t>
            </a:r>
            <a:r>
              <a:rPr dirty="0" sz="1200">
                <a:latin typeface="Times New Roman"/>
                <a:cs typeface="Times New Roman"/>
              </a:rPr>
              <a:t>to </a:t>
            </a:r>
            <a:r>
              <a:rPr dirty="0" sz="1200" spc="-5">
                <a:latin typeface="Times New Roman"/>
                <a:cs typeface="Times New Roman"/>
              </a:rPr>
              <a:t>print </a:t>
            </a:r>
            <a:r>
              <a:rPr dirty="0" sz="1200" spc="-5">
                <a:latin typeface="Courier New"/>
                <a:cs typeface="Courier New"/>
              </a:rPr>
              <a:t>Hello World</a:t>
            </a:r>
            <a:r>
              <a:rPr dirty="0" sz="1200" spc="-484">
                <a:latin typeface="Courier New"/>
                <a:cs typeface="Courier New"/>
              </a:rPr>
              <a:t> </a:t>
            </a:r>
            <a:r>
              <a:rPr dirty="0" sz="1200" spc="-5">
                <a:latin typeface="Courier New"/>
                <a:cs typeface="Courier New"/>
              </a:rPr>
              <a:t>again</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1" y="4052315"/>
            <a:ext cx="6323330" cy="1146810"/>
          </a:xfrm>
          <a:prstGeom prst="rect">
            <a:avLst/>
          </a:prstGeom>
          <a:ln w="12192">
            <a:solidFill>
              <a:srgbClr val="000000"/>
            </a:solidFill>
          </a:ln>
        </p:spPr>
        <p:txBody>
          <a:bodyPr wrap="square" lIns="0" tIns="13335" rIns="0" bIns="0" rtlCol="0" vert="horz">
            <a:spAutoFit/>
          </a:bodyPr>
          <a:lstStyle/>
          <a:p>
            <a:pPr marL="74930" marR="3641090">
              <a:lnSpc>
                <a:spcPts val="1240"/>
              </a:lnSpc>
              <a:spcBef>
                <a:spcPts val="105"/>
              </a:spcBef>
            </a:pPr>
            <a:r>
              <a:rPr dirty="0" sz="1100" spc="-5">
                <a:latin typeface="Courier New"/>
                <a:cs typeface="Courier New"/>
              </a:rPr>
              <a:t>CREATE PROCEDURE hello_again IS  BEGIN</a:t>
            </a:r>
            <a:endParaRPr sz="1100">
              <a:latin typeface="Courier New"/>
              <a:cs typeface="Courier New"/>
            </a:endParaRPr>
          </a:p>
          <a:p>
            <a:pPr marL="74930" marR="2551430" indent="167640">
              <a:lnSpc>
                <a:spcPts val="1250"/>
              </a:lnSpc>
            </a:pPr>
            <a:r>
              <a:rPr dirty="0" sz="1100" spc="-5">
                <a:latin typeface="Courier New"/>
                <a:cs typeface="Courier New"/>
              </a:rPr>
              <a:t>DBMS_OUTPUT.PUT_LINE('Hello World again');  END;</a:t>
            </a:r>
            <a:endParaRPr sz="1100">
              <a:latin typeface="Courier New"/>
              <a:cs typeface="Courier New"/>
            </a:endParaRPr>
          </a:p>
          <a:p>
            <a:pPr marL="74930">
              <a:lnSpc>
                <a:spcPts val="1210"/>
              </a:lnSpc>
            </a:pPr>
            <a:r>
              <a:rPr dirty="0" sz="1100" spc="-5">
                <a:latin typeface="Courier New"/>
                <a:cs typeface="Courier New"/>
              </a:rPr>
              <a:t>/</a:t>
            </a:r>
            <a:endParaRPr sz="1100">
              <a:latin typeface="Courier New"/>
              <a:cs typeface="Courier New"/>
            </a:endParaRPr>
          </a:p>
          <a:p>
            <a:pPr>
              <a:lnSpc>
                <a:spcPct val="100000"/>
              </a:lnSpc>
            </a:pPr>
            <a:endParaRPr sz="1050">
              <a:latin typeface="Courier New"/>
              <a:cs typeface="Courier New"/>
            </a:endParaRPr>
          </a:p>
          <a:p>
            <a:pPr marL="74930">
              <a:lnSpc>
                <a:spcPct val="100000"/>
              </a:lnSpc>
            </a:pPr>
            <a:r>
              <a:rPr dirty="0" sz="1100" spc="-5">
                <a:latin typeface="Courier New"/>
                <a:cs typeface="Courier New"/>
              </a:rPr>
              <a:t>Procedure created.</a:t>
            </a:r>
            <a:endParaRPr sz="1100">
              <a:latin typeface="Courier New"/>
              <a:cs typeface="Courier New"/>
            </a:endParaRPr>
          </a:p>
        </p:txBody>
      </p:sp>
      <p:sp>
        <p:nvSpPr>
          <p:cNvPr id="6" name="object 6"/>
          <p:cNvSpPr txBox="1"/>
          <p:nvPr/>
        </p:nvSpPr>
        <p:spPr>
          <a:xfrm>
            <a:off x="1130300" y="5338064"/>
            <a:ext cx="424053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 Invoke the </a:t>
            </a:r>
            <a:r>
              <a:rPr dirty="0" sz="1200" spc="-5">
                <a:latin typeface="Courier New"/>
                <a:cs typeface="Courier New"/>
              </a:rPr>
              <a:t>HELLO_AGAIN</a:t>
            </a:r>
            <a:r>
              <a:rPr dirty="0" sz="1200" spc="-420">
                <a:latin typeface="Courier New"/>
                <a:cs typeface="Courier New"/>
              </a:rPr>
              <a:t> </a:t>
            </a:r>
            <a:r>
              <a:rPr dirty="0" sz="1200">
                <a:latin typeface="Times New Roman"/>
                <a:cs typeface="Times New Roman"/>
              </a:rPr>
              <a:t>procedure with an </a:t>
            </a:r>
            <a:r>
              <a:rPr dirty="0" sz="1200" spc="-5">
                <a:latin typeface="Times New Roman"/>
                <a:cs typeface="Times New Roman"/>
              </a:rPr>
              <a:t>anonymous </a:t>
            </a:r>
            <a:r>
              <a:rPr dirty="0" sz="1200">
                <a:latin typeface="Times New Roman"/>
                <a:cs typeface="Times New Roman"/>
              </a:rPr>
              <a:t>block.</a:t>
            </a:r>
            <a:endParaRPr sz="1200">
              <a:latin typeface="Times New Roman"/>
              <a:cs typeface="Times New Roman"/>
            </a:endParaRPr>
          </a:p>
        </p:txBody>
      </p:sp>
      <p:sp>
        <p:nvSpPr>
          <p:cNvPr id="7" name="object 7"/>
          <p:cNvSpPr txBox="1"/>
          <p:nvPr/>
        </p:nvSpPr>
        <p:spPr>
          <a:xfrm>
            <a:off x="838961" y="5627370"/>
            <a:ext cx="6323330" cy="1305560"/>
          </a:xfrm>
          <a:prstGeom prst="rect">
            <a:avLst/>
          </a:prstGeom>
          <a:ln w="12192">
            <a:solidFill>
              <a:srgbClr val="000000"/>
            </a:solidFill>
          </a:ln>
        </p:spPr>
        <p:txBody>
          <a:bodyPr wrap="square" lIns="0" tIns="13335" rIns="0" bIns="0" rtlCol="0" vert="horz">
            <a:spAutoFit/>
          </a:bodyPr>
          <a:lstStyle/>
          <a:p>
            <a:pPr marL="74930" marR="4646930">
              <a:lnSpc>
                <a:spcPts val="1240"/>
              </a:lnSpc>
              <a:spcBef>
                <a:spcPts val="105"/>
              </a:spcBef>
            </a:pPr>
            <a:r>
              <a:rPr dirty="0" sz="1100" spc="-5">
                <a:latin typeface="Courier New"/>
                <a:cs typeface="Courier New"/>
              </a:rPr>
              <a:t>SET SERVEROUTPUT ON  BEGIN</a:t>
            </a:r>
            <a:endParaRPr sz="1100">
              <a:latin typeface="Courier New"/>
              <a:cs typeface="Courier New"/>
            </a:endParaRPr>
          </a:p>
          <a:p>
            <a:pPr marL="74930" marR="5066030" indent="167640">
              <a:lnSpc>
                <a:spcPts val="1250"/>
              </a:lnSpc>
            </a:pPr>
            <a:r>
              <a:rPr dirty="0" sz="1100" spc="-5">
                <a:latin typeface="Courier New"/>
                <a:cs typeface="Courier New"/>
              </a:rPr>
              <a:t>hello_again;</a:t>
            </a:r>
            <a:endParaRPr sz="1100">
              <a:latin typeface="Courier New"/>
              <a:cs typeface="Courier New"/>
            </a:endParaRPr>
          </a:p>
          <a:p>
            <a:pPr marL="74930" marR="5066030">
              <a:lnSpc>
                <a:spcPts val="1250"/>
              </a:lnSpc>
            </a:pPr>
            <a:r>
              <a:rPr dirty="0" sz="1100" spc="-5">
                <a:latin typeface="Courier New"/>
                <a:cs typeface="Courier New"/>
              </a:rPr>
              <a:t>END;</a:t>
            </a:r>
            <a:endParaRPr sz="1100">
              <a:latin typeface="Courier New"/>
              <a:cs typeface="Courier New"/>
            </a:endParaRPr>
          </a:p>
          <a:p>
            <a:pPr marL="74930">
              <a:lnSpc>
                <a:spcPts val="1210"/>
              </a:lnSpc>
            </a:pPr>
            <a:r>
              <a:rPr dirty="0" sz="1100" spc="-5">
                <a:latin typeface="Courier New"/>
                <a:cs typeface="Courier New"/>
              </a:rPr>
              <a:t>/</a:t>
            </a:r>
            <a:endParaRPr sz="1100">
              <a:latin typeface="Courier New"/>
              <a:cs typeface="Courier New"/>
            </a:endParaRPr>
          </a:p>
          <a:p>
            <a:pPr>
              <a:lnSpc>
                <a:spcPct val="100000"/>
              </a:lnSpc>
              <a:spcBef>
                <a:spcPts val="45"/>
              </a:spcBef>
            </a:pPr>
            <a:endParaRPr sz="1000">
              <a:latin typeface="Courier New"/>
              <a:cs typeface="Courier New"/>
            </a:endParaRPr>
          </a:p>
          <a:p>
            <a:pPr marL="74930">
              <a:lnSpc>
                <a:spcPts val="1290"/>
              </a:lnSpc>
            </a:pPr>
            <a:r>
              <a:rPr dirty="0" sz="1100" spc="-5">
                <a:latin typeface="Courier New"/>
                <a:cs typeface="Courier New"/>
              </a:rPr>
              <a:t>Hello World</a:t>
            </a:r>
            <a:r>
              <a:rPr dirty="0" sz="1100">
                <a:latin typeface="Courier New"/>
                <a:cs typeface="Courier New"/>
              </a:rPr>
              <a:t> </a:t>
            </a:r>
            <a:r>
              <a:rPr dirty="0" sz="1100" spc="-5">
                <a:latin typeface="Courier New"/>
                <a:cs typeface="Courier New"/>
              </a:rPr>
              <a:t>again</a:t>
            </a:r>
            <a:endParaRPr sz="1100">
              <a:latin typeface="Courier New"/>
              <a:cs typeface="Courier New"/>
            </a:endParaRPr>
          </a:p>
          <a:p>
            <a:pPr marL="74930">
              <a:lnSpc>
                <a:spcPts val="129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785874"/>
            <a:ext cx="5889625" cy="1856739"/>
          </a:xfrm>
          <a:prstGeom prst="rect">
            <a:avLst/>
          </a:prstGeom>
        </p:spPr>
        <p:txBody>
          <a:bodyPr wrap="square" lIns="0" tIns="41275" rIns="0" bIns="0" rtlCol="0" vert="horz">
            <a:spAutoFit/>
          </a:bodyPr>
          <a:lstStyle/>
          <a:p>
            <a:pPr marL="12700">
              <a:lnSpc>
                <a:spcPct val="100000"/>
              </a:lnSpc>
              <a:spcBef>
                <a:spcPts val="325"/>
              </a:spcBef>
            </a:pPr>
            <a:r>
              <a:rPr dirty="0" sz="1200" b="1">
                <a:latin typeface="Arial"/>
                <a:cs typeface="Arial"/>
              </a:rPr>
              <a:t>Practice </a:t>
            </a:r>
            <a:r>
              <a:rPr dirty="0" sz="1200" spc="-5" b="1">
                <a:latin typeface="Arial"/>
                <a:cs typeface="Arial"/>
              </a:rPr>
              <a:t>1: </a:t>
            </a:r>
            <a:r>
              <a:rPr dirty="0" sz="1200" b="1">
                <a:latin typeface="Arial"/>
                <a:cs typeface="Arial"/>
              </a:rPr>
              <a:t>Solutions</a:t>
            </a:r>
            <a:endParaRPr sz="1200">
              <a:latin typeface="Arial"/>
              <a:cs typeface="Arial"/>
            </a:endParaRPr>
          </a:p>
          <a:p>
            <a:pPr marL="12700" marR="57150">
              <a:lnSpc>
                <a:spcPct val="99400"/>
              </a:lnSpc>
              <a:spcBef>
                <a:spcPts val="240"/>
              </a:spcBef>
            </a:pPr>
            <a:r>
              <a:rPr dirty="0" sz="1200" b="1">
                <a:latin typeface="Times New Roman"/>
                <a:cs typeface="Times New Roman"/>
              </a:rPr>
              <a:t>Note: </a:t>
            </a:r>
            <a:r>
              <a:rPr dirty="0" sz="1200" spc="-5">
                <a:latin typeface="Times New Roman"/>
                <a:cs typeface="Times New Roman"/>
              </a:rPr>
              <a:t>You </a:t>
            </a:r>
            <a:r>
              <a:rPr dirty="0" sz="1200">
                <a:latin typeface="Times New Roman"/>
                <a:cs typeface="Times New Roman"/>
              </a:rPr>
              <a:t>can find table descriptions and </a:t>
            </a:r>
            <a:r>
              <a:rPr dirty="0" sz="1200" spc="-5">
                <a:latin typeface="Times New Roman"/>
                <a:cs typeface="Times New Roman"/>
              </a:rPr>
              <a:t>sample </a:t>
            </a:r>
            <a:r>
              <a:rPr dirty="0" sz="1200">
                <a:latin typeface="Times New Roman"/>
                <a:cs typeface="Times New Roman"/>
              </a:rPr>
              <a:t>data in </a:t>
            </a:r>
            <a:r>
              <a:rPr dirty="0" sz="1200" spc="-5">
                <a:latin typeface="Times New Roman"/>
                <a:cs typeface="Times New Roman"/>
              </a:rPr>
              <a:t>Appendix </a:t>
            </a:r>
            <a:r>
              <a:rPr dirty="0" sz="1200">
                <a:latin typeface="Times New Roman"/>
                <a:cs typeface="Times New Roman"/>
              </a:rPr>
              <a:t>B, “Table </a:t>
            </a:r>
            <a:r>
              <a:rPr dirty="0" sz="1200" spc="-5">
                <a:latin typeface="Times New Roman"/>
                <a:cs typeface="Times New Roman"/>
              </a:rPr>
              <a:t>Descriptions </a:t>
            </a:r>
            <a:r>
              <a:rPr dirty="0" sz="1200">
                <a:latin typeface="Times New Roman"/>
                <a:cs typeface="Times New Roman"/>
              </a:rPr>
              <a:t>and  </a:t>
            </a:r>
            <a:r>
              <a:rPr dirty="0" sz="1200" spc="-5">
                <a:latin typeface="Times New Roman"/>
                <a:cs typeface="Times New Roman"/>
              </a:rPr>
              <a:t>Data.” </a:t>
            </a:r>
            <a:r>
              <a:rPr dirty="0" sz="1200">
                <a:latin typeface="Times New Roman"/>
                <a:cs typeface="Times New Roman"/>
              </a:rPr>
              <a:t>Click the </a:t>
            </a:r>
            <a:r>
              <a:rPr dirty="0" sz="1200" spc="-5">
                <a:latin typeface="Times New Roman"/>
                <a:cs typeface="Times New Roman"/>
              </a:rPr>
              <a:t>Save Script </a:t>
            </a:r>
            <a:r>
              <a:rPr dirty="0" sz="1200">
                <a:latin typeface="Times New Roman"/>
                <a:cs typeface="Times New Roman"/>
              </a:rPr>
              <a:t>button to save your </a:t>
            </a:r>
            <a:r>
              <a:rPr dirty="0" sz="1200" spc="-5">
                <a:latin typeface="Times New Roman"/>
                <a:cs typeface="Times New Roman"/>
              </a:rPr>
              <a:t>subprograms </a:t>
            </a:r>
            <a:r>
              <a:rPr dirty="0" sz="1200">
                <a:latin typeface="Times New Roman"/>
                <a:cs typeface="Times New Roman"/>
              </a:rPr>
              <a:t>as </a:t>
            </a:r>
            <a:r>
              <a:rPr dirty="0" sz="1200" spc="-5">
                <a:latin typeface="Courier New"/>
                <a:cs typeface="Courier New"/>
              </a:rPr>
              <a:t>.sql </a:t>
            </a:r>
            <a:r>
              <a:rPr dirty="0" sz="1200" spc="-5">
                <a:latin typeface="Times New Roman"/>
                <a:cs typeface="Times New Roman"/>
              </a:rPr>
              <a:t>files </a:t>
            </a:r>
            <a:r>
              <a:rPr dirty="0" sz="1200">
                <a:latin typeface="Times New Roman"/>
                <a:cs typeface="Times New Roman"/>
              </a:rPr>
              <a:t>in </a:t>
            </a:r>
            <a:r>
              <a:rPr dirty="0" sz="1200" spc="-5">
                <a:latin typeface="Times New Roman"/>
                <a:cs typeface="Times New Roman"/>
              </a:rPr>
              <a:t>your </a:t>
            </a:r>
            <a:r>
              <a:rPr dirty="0" sz="1200">
                <a:latin typeface="Times New Roman"/>
                <a:cs typeface="Times New Roman"/>
              </a:rPr>
              <a:t>local </a:t>
            </a:r>
            <a:r>
              <a:rPr dirty="0" sz="1200" spc="-5">
                <a:latin typeface="Times New Roman"/>
                <a:cs typeface="Times New Roman"/>
              </a:rPr>
              <a:t>file  system.</a:t>
            </a:r>
            <a:endParaRPr sz="1200">
              <a:latin typeface="Times New Roman"/>
              <a:cs typeface="Times New Roman"/>
            </a:endParaRPr>
          </a:p>
          <a:p>
            <a:pPr marL="12700">
              <a:lnSpc>
                <a:spcPts val="1420"/>
              </a:lnSpc>
            </a:pPr>
            <a:r>
              <a:rPr dirty="0" sz="1200" spc="-5">
                <a:latin typeface="Times New Roman"/>
                <a:cs typeface="Times New Roman"/>
              </a:rPr>
              <a:t>Remember </a:t>
            </a:r>
            <a:r>
              <a:rPr dirty="0" sz="1200">
                <a:latin typeface="Times New Roman"/>
                <a:cs typeface="Times New Roman"/>
              </a:rPr>
              <a:t>to enable </a:t>
            </a:r>
            <a:r>
              <a:rPr dirty="0" sz="1200" spc="-5">
                <a:latin typeface="Courier New"/>
                <a:cs typeface="Courier New"/>
              </a:rPr>
              <a:t>SERVEROUTPUT</a:t>
            </a:r>
            <a:r>
              <a:rPr dirty="0" sz="1200" spc="-434">
                <a:latin typeface="Courier New"/>
                <a:cs typeface="Courier New"/>
              </a:rPr>
              <a:t> </a:t>
            </a:r>
            <a:r>
              <a:rPr dirty="0" sz="1200">
                <a:latin typeface="Times New Roman"/>
                <a:cs typeface="Times New Roman"/>
              </a:rPr>
              <a:t>if you have previously disabled it.</a:t>
            </a:r>
            <a:endParaRPr sz="1200">
              <a:latin typeface="Times New Roman"/>
              <a:cs typeface="Times New Roman"/>
            </a:endParaRPr>
          </a:p>
          <a:p>
            <a:pPr>
              <a:lnSpc>
                <a:spcPct val="100000"/>
              </a:lnSpc>
              <a:spcBef>
                <a:spcPts val="25"/>
              </a:spcBef>
            </a:pPr>
            <a:endParaRPr sz="1050">
              <a:latin typeface="Times New Roman"/>
              <a:cs typeface="Times New Roman"/>
            </a:endParaRPr>
          </a:p>
          <a:p>
            <a:pPr marL="241300" indent="-229235">
              <a:lnSpc>
                <a:spcPct val="100000"/>
              </a:lnSpc>
              <a:buAutoNum type="arabicPeriod"/>
              <a:tabLst>
                <a:tab pos="241935" algn="l"/>
              </a:tabLst>
            </a:pPr>
            <a:r>
              <a:rPr dirty="0" sz="1200">
                <a:latin typeface="Times New Roman"/>
                <a:cs typeface="Times New Roman"/>
              </a:rPr>
              <a:t>Create and invoke the </a:t>
            </a:r>
            <a:r>
              <a:rPr dirty="0" sz="1200" spc="-5">
                <a:latin typeface="Courier New"/>
                <a:cs typeface="Courier New"/>
              </a:rPr>
              <a:t>ADD_JOB</a:t>
            </a:r>
            <a:r>
              <a:rPr dirty="0" sz="1200" spc="-484">
                <a:latin typeface="Courier New"/>
                <a:cs typeface="Courier New"/>
              </a:rPr>
              <a:t> </a:t>
            </a:r>
            <a:r>
              <a:rPr dirty="0" sz="1200">
                <a:latin typeface="Times New Roman"/>
                <a:cs typeface="Times New Roman"/>
              </a:rPr>
              <a:t>procedure and consider the results.</a:t>
            </a:r>
            <a:endParaRPr sz="1200">
              <a:latin typeface="Times New Roman"/>
              <a:cs typeface="Times New Roman"/>
            </a:endParaRPr>
          </a:p>
          <a:p>
            <a:pPr>
              <a:lnSpc>
                <a:spcPct val="100000"/>
              </a:lnSpc>
              <a:spcBef>
                <a:spcPts val="35"/>
              </a:spcBef>
              <a:buFont typeface="Times New Roman"/>
              <a:buAutoNum type="arabicPeriod"/>
            </a:pPr>
            <a:endParaRPr sz="1050">
              <a:latin typeface="Times New Roman"/>
              <a:cs typeface="Times New Roman"/>
            </a:endParaRPr>
          </a:p>
          <a:p>
            <a:pPr lvl="1" marL="469900" marR="5080" indent="-228600">
              <a:lnSpc>
                <a:spcPct val="100000"/>
              </a:lnSpc>
              <a:buAutoNum type="alphaLcPeriod"/>
              <a:tabLst>
                <a:tab pos="470534" algn="l"/>
              </a:tabLst>
            </a:pPr>
            <a:r>
              <a:rPr dirty="0" sz="1200">
                <a:latin typeface="Times New Roman"/>
                <a:cs typeface="Times New Roman"/>
              </a:rPr>
              <a:t>Create a </a:t>
            </a:r>
            <a:r>
              <a:rPr dirty="0" sz="1200" spc="-5">
                <a:latin typeface="Times New Roman"/>
                <a:cs typeface="Times New Roman"/>
              </a:rPr>
              <a:t>procedure</a:t>
            </a:r>
            <a:r>
              <a:rPr dirty="0" sz="1200">
                <a:latin typeface="Times New Roman"/>
                <a:cs typeface="Times New Roman"/>
              </a:rPr>
              <a:t> called</a:t>
            </a:r>
            <a:r>
              <a:rPr dirty="0" sz="1200" spc="-10">
                <a:latin typeface="Times New Roman"/>
                <a:cs typeface="Times New Roman"/>
              </a:rPr>
              <a:t> </a:t>
            </a:r>
            <a:r>
              <a:rPr dirty="0" sz="1200" spc="-5">
                <a:latin typeface="Courier New"/>
                <a:cs typeface="Courier New"/>
              </a:rPr>
              <a:t>ADD_JOB</a:t>
            </a:r>
            <a:r>
              <a:rPr dirty="0" sz="1200" spc="-425">
                <a:latin typeface="Courier New"/>
                <a:cs typeface="Courier New"/>
              </a:rPr>
              <a:t> </a:t>
            </a:r>
            <a:r>
              <a:rPr dirty="0" sz="1200">
                <a:latin typeface="Times New Roman"/>
                <a:cs typeface="Times New Roman"/>
              </a:rPr>
              <a:t>to</a:t>
            </a:r>
            <a:r>
              <a:rPr dirty="0" sz="1200" spc="5">
                <a:latin typeface="Times New Roman"/>
                <a:cs typeface="Times New Roman"/>
              </a:rPr>
              <a:t> </a:t>
            </a:r>
            <a:r>
              <a:rPr dirty="0" sz="1200" spc="-5">
                <a:latin typeface="Times New Roman"/>
                <a:cs typeface="Times New Roman"/>
              </a:rPr>
              <a:t>insert </a:t>
            </a:r>
            <a:r>
              <a:rPr dirty="0" sz="1200">
                <a:latin typeface="Times New Roman"/>
                <a:cs typeface="Times New Roman"/>
              </a:rPr>
              <a:t>a </a:t>
            </a:r>
            <a:r>
              <a:rPr dirty="0" sz="1200" spc="-5">
                <a:latin typeface="Times New Roman"/>
                <a:cs typeface="Times New Roman"/>
              </a:rPr>
              <a:t>new </a:t>
            </a:r>
            <a:r>
              <a:rPr dirty="0" sz="1200">
                <a:latin typeface="Times New Roman"/>
                <a:cs typeface="Times New Roman"/>
              </a:rPr>
              <a:t>job into the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 </a:t>
            </a:r>
            <a:r>
              <a:rPr dirty="0" sz="1200" spc="-5">
                <a:latin typeface="Times New Roman"/>
                <a:cs typeface="Times New Roman"/>
              </a:rPr>
              <a:t>Provide </a:t>
            </a:r>
            <a:r>
              <a:rPr dirty="0" sz="1200">
                <a:latin typeface="Times New Roman"/>
                <a:cs typeface="Times New Roman"/>
              </a:rPr>
              <a:t>the  ID and title of the </a:t>
            </a:r>
            <a:r>
              <a:rPr dirty="0" sz="1200" spc="-5">
                <a:latin typeface="Times New Roman"/>
                <a:cs typeface="Times New Roman"/>
              </a:rPr>
              <a:t>job </a:t>
            </a:r>
            <a:r>
              <a:rPr dirty="0" sz="1200">
                <a:latin typeface="Times New Roman"/>
                <a:cs typeface="Times New Roman"/>
              </a:rPr>
              <a:t>using two</a:t>
            </a:r>
            <a:r>
              <a:rPr dirty="0" sz="1200" spc="-30">
                <a:latin typeface="Times New Roman"/>
                <a:cs typeface="Times New Roman"/>
              </a:rPr>
              <a:t> </a:t>
            </a:r>
            <a:r>
              <a:rPr dirty="0" sz="1200" spc="-5">
                <a:latin typeface="Times New Roman"/>
                <a:cs typeface="Times New Roman"/>
              </a:rPr>
              <a:t>parameters.</a:t>
            </a:r>
            <a:endParaRPr sz="1200">
              <a:latin typeface="Times New Roman"/>
              <a:cs typeface="Times New Roman"/>
            </a:endParaRPr>
          </a:p>
        </p:txBody>
      </p:sp>
      <p:sp>
        <p:nvSpPr>
          <p:cNvPr id="3" name="object 3"/>
          <p:cNvSpPr txBox="1"/>
          <p:nvPr/>
        </p:nvSpPr>
        <p:spPr>
          <a:xfrm>
            <a:off x="838961" y="2716529"/>
            <a:ext cx="6323330" cy="177927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PROCEDURE add_job</a:t>
            </a:r>
            <a:r>
              <a:rPr dirty="0" sz="1100" spc="20">
                <a:latin typeface="Courier New"/>
                <a:cs typeface="Courier New"/>
              </a:rPr>
              <a:t> </a:t>
            </a:r>
            <a:r>
              <a:rPr dirty="0" sz="1100" spc="-5">
                <a:latin typeface="Courier New"/>
                <a:cs typeface="Courier New"/>
              </a:rPr>
              <a:t>(</a:t>
            </a:r>
            <a:endParaRPr sz="1100">
              <a:latin typeface="Courier New"/>
              <a:cs typeface="Courier New"/>
            </a:endParaRPr>
          </a:p>
          <a:p>
            <a:pPr marL="242570">
              <a:lnSpc>
                <a:spcPts val="1245"/>
              </a:lnSpc>
            </a:pPr>
            <a:r>
              <a:rPr dirty="0" sz="1100" spc="-5">
                <a:latin typeface="Courier New"/>
                <a:cs typeface="Courier New"/>
              </a:rPr>
              <a:t>jobid jobs.job_id%TYPE,</a:t>
            </a:r>
            <a:endParaRPr sz="1100">
              <a:latin typeface="Courier New"/>
              <a:cs typeface="Courier New"/>
            </a:endParaRPr>
          </a:p>
          <a:p>
            <a:pPr marL="74930" marR="3389629" indent="167640">
              <a:lnSpc>
                <a:spcPts val="1240"/>
              </a:lnSpc>
              <a:spcBef>
                <a:spcPts val="70"/>
              </a:spcBef>
            </a:pPr>
            <a:r>
              <a:rPr dirty="0" sz="1100" spc="-5">
                <a:latin typeface="Courier New"/>
                <a:cs typeface="Courier New"/>
              </a:rPr>
              <a:t>jobtitle jobs.job_title%TYPE) IS  BEGIN</a:t>
            </a:r>
            <a:endParaRPr sz="1100">
              <a:latin typeface="Courier New"/>
              <a:cs typeface="Courier New"/>
            </a:endParaRPr>
          </a:p>
          <a:p>
            <a:pPr marL="242570" marR="3054350">
              <a:lnSpc>
                <a:spcPts val="1250"/>
              </a:lnSpc>
            </a:pPr>
            <a:r>
              <a:rPr dirty="0" sz="1100" spc="-5">
                <a:latin typeface="Courier New"/>
                <a:cs typeface="Courier New"/>
              </a:rPr>
              <a:t>INSERT INTO jobs (job_id, job_title)  VALUES (jobid,</a:t>
            </a:r>
            <a:r>
              <a:rPr dirty="0" sz="1100">
                <a:latin typeface="Courier New"/>
                <a:cs typeface="Courier New"/>
              </a:rPr>
              <a:t> </a:t>
            </a:r>
            <a:r>
              <a:rPr dirty="0" sz="1100" spc="-5">
                <a:latin typeface="Courier New"/>
                <a:cs typeface="Courier New"/>
              </a:rPr>
              <a:t>jobtitle);</a:t>
            </a:r>
            <a:endParaRPr sz="1100">
              <a:latin typeface="Courier New"/>
              <a:cs typeface="Courier New"/>
            </a:endParaRPr>
          </a:p>
          <a:p>
            <a:pPr marL="242570">
              <a:lnSpc>
                <a:spcPts val="1175"/>
              </a:lnSpc>
            </a:pPr>
            <a:r>
              <a:rPr dirty="0" sz="1100" spc="-5">
                <a:latin typeface="Courier New"/>
                <a:cs typeface="Courier New"/>
              </a:rPr>
              <a:t>COMMIT;</a:t>
            </a:r>
            <a:endParaRPr sz="1100">
              <a:latin typeface="Courier New"/>
              <a:cs typeface="Courier New"/>
            </a:endParaRPr>
          </a:p>
          <a:p>
            <a:pPr marL="74930">
              <a:lnSpc>
                <a:spcPts val="1250"/>
              </a:lnSpc>
            </a:pPr>
            <a:r>
              <a:rPr dirty="0" sz="1100" spc="-5">
                <a:latin typeface="Courier New"/>
                <a:cs typeface="Courier New"/>
              </a:rPr>
              <a:t>END add_job;</a:t>
            </a:r>
            <a:endParaRPr sz="1100">
              <a:latin typeface="Courier New"/>
              <a:cs typeface="Courier New"/>
            </a:endParaRPr>
          </a:p>
          <a:p>
            <a:pPr marL="74930">
              <a:lnSpc>
                <a:spcPts val="1285"/>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Procedure created.</a:t>
            </a:r>
            <a:endParaRPr sz="1100">
              <a:latin typeface="Courier New"/>
              <a:cs typeface="Courier New"/>
            </a:endParaRPr>
          </a:p>
        </p:txBody>
      </p:sp>
      <p:sp>
        <p:nvSpPr>
          <p:cNvPr id="4" name="object 4"/>
          <p:cNvSpPr txBox="1"/>
          <p:nvPr/>
        </p:nvSpPr>
        <p:spPr>
          <a:xfrm>
            <a:off x="1130300" y="4634738"/>
            <a:ext cx="5469890" cy="396875"/>
          </a:xfrm>
          <a:prstGeom prst="rect">
            <a:avLst/>
          </a:prstGeom>
        </p:spPr>
        <p:txBody>
          <a:bodyPr wrap="square" lIns="0" tIns="6985" rIns="0" bIns="0" rtlCol="0" vert="horz">
            <a:spAutoFit/>
          </a:bodyPr>
          <a:lstStyle/>
          <a:p>
            <a:pPr marL="241300" marR="5080" indent="-228600">
              <a:lnSpc>
                <a:spcPct val="102899"/>
              </a:lnSpc>
              <a:spcBef>
                <a:spcPts val="55"/>
              </a:spcBef>
            </a:pPr>
            <a:r>
              <a:rPr dirty="0" sz="1200">
                <a:latin typeface="Times New Roman"/>
                <a:cs typeface="Times New Roman"/>
              </a:rPr>
              <a:t>b. </a:t>
            </a:r>
            <a:r>
              <a:rPr dirty="0" sz="1200" spc="-5">
                <a:latin typeface="Times New Roman"/>
                <a:cs typeface="Times New Roman"/>
              </a:rPr>
              <a:t>Compile </a:t>
            </a:r>
            <a:r>
              <a:rPr dirty="0" sz="1200">
                <a:latin typeface="Times New Roman"/>
                <a:cs typeface="Times New Roman"/>
              </a:rPr>
              <a:t>the code, and invoke the procedure </a:t>
            </a:r>
            <a:r>
              <a:rPr dirty="0" sz="1200" spc="-5">
                <a:latin typeface="Times New Roman"/>
                <a:cs typeface="Times New Roman"/>
              </a:rPr>
              <a:t>with </a:t>
            </a:r>
            <a:r>
              <a:rPr dirty="0" sz="1200" spc="-5">
                <a:latin typeface="Courier New"/>
                <a:cs typeface="Courier New"/>
              </a:rPr>
              <a:t>IT_DBA</a:t>
            </a:r>
            <a:r>
              <a:rPr dirty="0" sz="1200" spc="-440">
                <a:latin typeface="Courier New"/>
                <a:cs typeface="Courier New"/>
              </a:rPr>
              <a:t> </a:t>
            </a:r>
            <a:r>
              <a:rPr dirty="0" sz="1200">
                <a:latin typeface="Times New Roman"/>
                <a:cs typeface="Times New Roman"/>
              </a:rPr>
              <a:t>as job ID and </a:t>
            </a:r>
            <a:r>
              <a:rPr dirty="0" sz="1200" spc="-5">
                <a:latin typeface="Courier New"/>
                <a:cs typeface="Courier New"/>
              </a:rPr>
              <a:t>Database  Administrator</a:t>
            </a:r>
            <a:r>
              <a:rPr dirty="0" sz="1200" spc="-425">
                <a:latin typeface="Courier New"/>
                <a:cs typeface="Courier New"/>
              </a:rPr>
              <a:t> </a:t>
            </a:r>
            <a:r>
              <a:rPr dirty="0" sz="1200">
                <a:latin typeface="Times New Roman"/>
                <a:cs typeface="Times New Roman"/>
              </a:rPr>
              <a:t>as </a:t>
            </a:r>
            <a:r>
              <a:rPr dirty="0" sz="1200" spc="-5">
                <a:latin typeface="Times New Roman"/>
                <a:cs typeface="Times New Roman"/>
              </a:rPr>
              <a:t>job</a:t>
            </a:r>
            <a:r>
              <a:rPr dirty="0" sz="1200">
                <a:latin typeface="Times New Roman"/>
                <a:cs typeface="Times New Roman"/>
              </a:rPr>
              <a:t> title. </a:t>
            </a:r>
            <a:r>
              <a:rPr dirty="0" sz="1200" spc="-5">
                <a:latin typeface="Times New Roman"/>
                <a:cs typeface="Times New Roman"/>
              </a:rPr>
              <a:t>Query</a:t>
            </a:r>
            <a:r>
              <a:rPr dirty="0" sz="1200">
                <a:latin typeface="Times New Roman"/>
                <a:cs typeface="Times New Roman"/>
              </a:rPr>
              <a:t> the</a:t>
            </a:r>
            <a:r>
              <a:rPr dirty="0" sz="1200" spc="-5">
                <a:latin typeface="Times New Roman"/>
                <a:cs typeface="Times New Roman"/>
              </a:rPr>
              <a:t>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view</a:t>
            </a:r>
            <a:r>
              <a:rPr dirty="0" sz="1200" spc="-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results.</a:t>
            </a:r>
            <a:endParaRPr sz="1200">
              <a:latin typeface="Times New Roman"/>
              <a:cs typeface="Times New Roman"/>
            </a:endParaRPr>
          </a:p>
        </p:txBody>
      </p:sp>
      <p:sp>
        <p:nvSpPr>
          <p:cNvPr id="5" name="object 5"/>
          <p:cNvSpPr txBox="1"/>
          <p:nvPr/>
        </p:nvSpPr>
        <p:spPr>
          <a:xfrm>
            <a:off x="838961" y="5113020"/>
            <a:ext cx="6323330" cy="1207770"/>
          </a:xfrm>
          <a:prstGeom prst="rect">
            <a:avLst/>
          </a:prstGeom>
          <a:ln w="12192">
            <a:solidFill>
              <a:srgbClr val="000000"/>
            </a:solidFill>
          </a:ln>
        </p:spPr>
        <p:txBody>
          <a:bodyPr wrap="square" lIns="0" tIns="13335" rIns="0" bIns="0" rtlCol="0" vert="horz">
            <a:spAutoFit/>
          </a:bodyPr>
          <a:lstStyle/>
          <a:p>
            <a:pPr marL="74930" marR="1880870">
              <a:lnSpc>
                <a:spcPts val="1240"/>
              </a:lnSpc>
              <a:spcBef>
                <a:spcPts val="105"/>
              </a:spcBef>
            </a:pPr>
            <a:r>
              <a:rPr dirty="0" sz="1100" spc="-5">
                <a:latin typeface="Courier New"/>
                <a:cs typeface="Courier New"/>
              </a:rPr>
              <a:t>EXECUTE add_job ('IT_DBA', 'Database Administrator')  SELECT * FROM jobs WHERE job_id =</a:t>
            </a:r>
            <a:r>
              <a:rPr dirty="0" sz="1100" spc="40">
                <a:latin typeface="Courier New"/>
                <a:cs typeface="Courier New"/>
              </a:rPr>
              <a:t> </a:t>
            </a:r>
            <a:r>
              <a:rPr dirty="0" sz="1100" spc="-5">
                <a:latin typeface="Courier New"/>
                <a:cs typeface="Courier New"/>
              </a:rPr>
              <a:t>'IT_DBA';</a:t>
            </a:r>
            <a:endParaRPr sz="1100">
              <a:latin typeface="Courier New"/>
              <a:cs typeface="Courier New"/>
            </a:endParaRPr>
          </a:p>
          <a:p>
            <a:pPr>
              <a:lnSpc>
                <a:spcPct val="100000"/>
              </a:lnSpc>
              <a:spcBef>
                <a:spcPts val="1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p:nvPr/>
        </p:nvSpPr>
        <p:spPr>
          <a:xfrm>
            <a:off x="953426" y="5805068"/>
            <a:ext cx="4907563" cy="468172"/>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130300" y="6459728"/>
            <a:ext cx="5364480" cy="396875"/>
          </a:xfrm>
          <a:prstGeom prst="rect">
            <a:avLst/>
          </a:prstGeom>
        </p:spPr>
        <p:txBody>
          <a:bodyPr wrap="square" lIns="0" tIns="6985" rIns="0" bIns="0" rtlCol="0" vert="horz">
            <a:spAutoFit/>
          </a:bodyPr>
          <a:lstStyle/>
          <a:p>
            <a:pPr marL="241300" marR="5080" indent="-228600">
              <a:lnSpc>
                <a:spcPct val="102899"/>
              </a:lnSpc>
              <a:spcBef>
                <a:spcPts val="55"/>
              </a:spcBef>
            </a:pPr>
            <a:r>
              <a:rPr dirty="0" sz="1200">
                <a:latin typeface="Times New Roman"/>
                <a:cs typeface="Times New Roman"/>
              </a:rPr>
              <a:t>c. </a:t>
            </a:r>
            <a:r>
              <a:rPr dirty="0" sz="1200" spc="-5">
                <a:latin typeface="Times New Roman"/>
                <a:cs typeface="Times New Roman"/>
              </a:rPr>
              <a:t>Invoke your procedure </a:t>
            </a:r>
            <a:r>
              <a:rPr dirty="0" sz="1200">
                <a:latin typeface="Times New Roman"/>
                <a:cs typeface="Times New Roman"/>
              </a:rPr>
              <a:t>again, passing a job ID of </a:t>
            </a:r>
            <a:r>
              <a:rPr dirty="0" sz="1200" spc="-5">
                <a:latin typeface="Courier New"/>
                <a:cs typeface="Courier New"/>
              </a:rPr>
              <a:t>ST_MAN</a:t>
            </a:r>
            <a:r>
              <a:rPr dirty="0" sz="1200" spc="-425">
                <a:latin typeface="Courier New"/>
                <a:cs typeface="Courier New"/>
              </a:rPr>
              <a:t> </a:t>
            </a:r>
            <a:r>
              <a:rPr dirty="0" sz="1200">
                <a:latin typeface="Times New Roman"/>
                <a:cs typeface="Times New Roman"/>
              </a:rPr>
              <a:t>and a job title of </a:t>
            </a:r>
            <a:r>
              <a:rPr dirty="0" sz="1200" spc="-5">
                <a:latin typeface="Courier New"/>
                <a:cs typeface="Courier New"/>
              </a:rPr>
              <a:t>Stock  Manager</a:t>
            </a:r>
            <a:r>
              <a:rPr dirty="0" sz="1200" spc="-5">
                <a:latin typeface="Times New Roman"/>
                <a:cs typeface="Times New Roman"/>
              </a:rPr>
              <a:t>. </a:t>
            </a:r>
            <a:r>
              <a:rPr dirty="0" sz="1200">
                <a:latin typeface="Times New Roman"/>
                <a:cs typeface="Times New Roman"/>
              </a:rPr>
              <a:t>What happens and </a:t>
            </a:r>
            <a:r>
              <a:rPr dirty="0" sz="1200" spc="-5">
                <a:latin typeface="Times New Roman"/>
                <a:cs typeface="Times New Roman"/>
              </a:rPr>
              <a:t>why?</a:t>
            </a:r>
            <a:endParaRPr sz="1200">
              <a:latin typeface="Times New Roman"/>
              <a:cs typeface="Times New Roman"/>
            </a:endParaRPr>
          </a:p>
        </p:txBody>
      </p:sp>
      <p:sp>
        <p:nvSpPr>
          <p:cNvPr id="11" name="object 11"/>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5</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838961" y="6938009"/>
            <a:ext cx="6323330" cy="162115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add_job ('ST_MAN', 'Stock</a:t>
            </a:r>
            <a:r>
              <a:rPr dirty="0" sz="1100" spc="15">
                <a:latin typeface="Courier New"/>
                <a:cs typeface="Courier New"/>
              </a:rPr>
              <a:t> </a:t>
            </a:r>
            <a:r>
              <a:rPr dirty="0" sz="1100" spc="-5">
                <a:latin typeface="Courier New"/>
                <a:cs typeface="Courier New"/>
              </a:rPr>
              <a:t>Manager')</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pPr>
            <a:r>
              <a:rPr dirty="0" sz="1100" spc="-5">
                <a:latin typeface="Courier New"/>
                <a:cs typeface="Courier New"/>
              </a:rPr>
              <a:t>BEGIN add_job ('ST_MAN', 'Stock Manager');</a:t>
            </a:r>
            <a:r>
              <a:rPr dirty="0" sz="1100" spc="2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marR="1713230">
              <a:lnSpc>
                <a:spcPts val="1250"/>
              </a:lnSpc>
              <a:spcBef>
                <a:spcPts val="65"/>
              </a:spcBef>
            </a:pPr>
            <a:r>
              <a:rPr dirty="0" sz="1100" spc="-5">
                <a:latin typeface="Courier New"/>
                <a:cs typeface="Courier New"/>
              </a:rPr>
              <a:t>ORA-00001: unique constraint (ORA1.JOB_ID_PK) violated  ORA-06512: at "ORA1.ADD_JOB", line</a:t>
            </a:r>
            <a:r>
              <a:rPr dirty="0" sz="1100" spc="15">
                <a:latin typeface="Courier New"/>
                <a:cs typeface="Courier New"/>
              </a:rPr>
              <a:t> </a:t>
            </a:r>
            <a:r>
              <a:rPr dirty="0" sz="1100" spc="-5">
                <a:latin typeface="Courier New"/>
                <a:cs typeface="Courier New"/>
              </a:rPr>
              <a:t>5</a:t>
            </a:r>
            <a:endParaRPr sz="1100">
              <a:latin typeface="Courier New"/>
              <a:cs typeface="Courier New"/>
            </a:endParaRPr>
          </a:p>
          <a:p>
            <a:pPr marL="74930">
              <a:lnSpc>
                <a:spcPts val="122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9" name="object 9"/>
          <p:cNvSpPr txBox="1"/>
          <p:nvPr/>
        </p:nvSpPr>
        <p:spPr>
          <a:xfrm>
            <a:off x="1130300" y="8693911"/>
            <a:ext cx="5683885" cy="396875"/>
          </a:xfrm>
          <a:prstGeom prst="rect">
            <a:avLst/>
          </a:prstGeom>
        </p:spPr>
        <p:txBody>
          <a:bodyPr wrap="square" lIns="0" tIns="12700" rIns="0" bIns="0" rtlCol="0" vert="horz">
            <a:spAutoFit/>
          </a:bodyPr>
          <a:lstStyle/>
          <a:p>
            <a:pPr marL="12700">
              <a:lnSpc>
                <a:spcPct val="100000"/>
              </a:lnSpc>
              <a:spcBef>
                <a:spcPts val="100"/>
              </a:spcBef>
            </a:pPr>
            <a:r>
              <a:rPr dirty="0" sz="1200" b="1">
                <a:latin typeface="Times New Roman"/>
                <a:cs typeface="Times New Roman"/>
              </a:rPr>
              <a:t>An </a:t>
            </a:r>
            <a:r>
              <a:rPr dirty="0" sz="1200" spc="-5" b="1">
                <a:latin typeface="Times New Roman"/>
                <a:cs typeface="Times New Roman"/>
              </a:rPr>
              <a:t>exception </a:t>
            </a:r>
            <a:r>
              <a:rPr dirty="0" sz="1200" b="1">
                <a:latin typeface="Times New Roman"/>
                <a:cs typeface="Times New Roman"/>
              </a:rPr>
              <a:t>occurs because there is a </a:t>
            </a:r>
            <a:r>
              <a:rPr dirty="0" sz="1200" spc="-5" b="1">
                <a:latin typeface="Times New Roman"/>
                <a:cs typeface="Times New Roman"/>
              </a:rPr>
              <a:t>primary </a:t>
            </a:r>
            <a:r>
              <a:rPr dirty="0" sz="1200" b="1">
                <a:latin typeface="Times New Roman"/>
                <a:cs typeface="Times New Roman"/>
              </a:rPr>
              <a:t>key </a:t>
            </a:r>
            <a:r>
              <a:rPr dirty="0" sz="1200" spc="-5" b="1">
                <a:latin typeface="Times New Roman"/>
                <a:cs typeface="Times New Roman"/>
              </a:rPr>
              <a:t>integrity </a:t>
            </a:r>
            <a:r>
              <a:rPr dirty="0" sz="1200" b="1">
                <a:latin typeface="Times New Roman"/>
                <a:cs typeface="Times New Roman"/>
              </a:rPr>
              <a:t>constraint on the</a:t>
            </a:r>
            <a:r>
              <a:rPr dirty="0" sz="1200" spc="5" b="1">
                <a:latin typeface="Times New Roman"/>
                <a:cs typeface="Times New Roman"/>
              </a:rPr>
              <a:t> </a:t>
            </a:r>
            <a:r>
              <a:rPr dirty="0" sz="1200" spc="-5" b="1">
                <a:latin typeface="Courier New"/>
                <a:cs typeface="Courier New"/>
              </a:rPr>
              <a:t>JOB_ID</a:t>
            </a:r>
            <a:endParaRPr sz="1200">
              <a:latin typeface="Courier New"/>
              <a:cs typeface="Courier New"/>
            </a:endParaRPr>
          </a:p>
          <a:p>
            <a:pPr marL="12700">
              <a:lnSpc>
                <a:spcPct val="100000"/>
              </a:lnSpc>
              <a:spcBef>
                <a:spcPts val="40"/>
              </a:spcBef>
            </a:pPr>
            <a:r>
              <a:rPr dirty="0" sz="1200" b="1">
                <a:latin typeface="Times New Roman"/>
                <a:cs typeface="Times New Roman"/>
              </a:rPr>
              <a:t>column.</a:t>
            </a:r>
            <a:endParaRPr sz="12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09310" cy="106362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1: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241300" indent="-229235">
              <a:lnSpc>
                <a:spcPct val="100000"/>
              </a:lnSpc>
              <a:buAutoNum type="arabicPeriod" startAt="2"/>
              <a:tabLst>
                <a:tab pos="241935" algn="l"/>
              </a:tabLst>
            </a:pPr>
            <a:r>
              <a:rPr dirty="0" sz="1200">
                <a:latin typeface="Times New Roman"/>
                <a:cs typeface="Times New Roman"/>
              </a:rPr>
              <a:t>Create</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procedure</a:t>
            </a:r>
            <a:r>
              <a:rPr dirty="0" sz="1200">
                <a:latin typeface="Times New Roman"/>
                <a:cs typeface="Times New Roman"/>
              </a:rPr>
              <a:t> called</a:t>
            </a:r>
            <a:r>
              <a:rPr dirty="0" sz="1200" spc="-10">
                <a:latin typeface="Times New Roman"/>
                <a:cs typeface="Times New Roman"/>
              </a:rPr>
              <a:t> </a:t>
            </a:r>
            <a:r>
              <a:rPr dirty="0" sz="1200" spc="-5">
                <a:latin typeface="Courier New"/>
                <a:cs typeface="Courier New"/>
              </a:rPr>
              <a:t>UPD_JOB</a:t>
            </a:r>
            <a:r>
              <a:rPr dirty="0" sz="1200" spc="-420">
                <a:latin typeface="Courier New"/>
                <a:cs typeface="Courier New"/>
              </a:rPr>
              <a:t> </a:t>
            </a:r>
            <a:r>
              <a:rPr dirty="0" sz="1200">
                <a:latin typeface="Times New Roman"/>
                <a:cs typeface="Times New Roman"/>
              </a:rPr>
              <a:t>to </a:t>
            </a:r>
            <a:r>
              <a:rPr dirty="0" sz="1200" spc="-5">
                <a:latin typeface="Times New Roman"/>
                <a:cs typeface="Times New Roman"/>
              </a:rPr>
              <a:t>modify</a:t>
            </a:r>
            <a:r>
              <a:rPr dirty="0" sz="1200">
                <a:latin typeface="Times New Roman"/>
                <a:cs typeface="Times New Roman"/>
              </a:rPr>
              <a:t> a job in the</a:t>
            </a:r>
            <a:r>
              <a:rPr dirty="0" sz="1200" spc="-5">
                <a:latin typeface="Times New Roman"/>
                <a:cs typeface="Times New Roman"/>
              </a:rPr>
              <a:t>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a:t>
            </a:r>
            <a:endParaRPr sz="1200">
              <a:latin typeface="Times New Roman"/>
              <a:cs typeface="Times New Roman"/>
            </a:endParaRPr>
          </a:p>
          <a:p>
            <a:pPr>
              <a:lnSpc>
                <a:spcPct val="100000"/>
              </a:lnSpc>
              <a:spcBef>
                <a:spcPts val="30"/>
              </a:spcBef>
              <a:buFont typeface="Times New Roman"/>
              <a:buAutoNum type="arabicPeriod" startAt="2"/>
            </a:pPr>
            <a:endParaRPr sz="1050">
              <a:latin typeface="Times New Roman"/>
              <a:cs typeface="Times New Roman"/>
            </a:endParaRPr>
          </a:p>
          <a:p>
            <a:pPr lvl="1" marL="469900" marR="5080" indent="-228600">
              <a:lnSpc>
                <a:spcPct val="100000"/>
              </a:lnSpc>
              <a:spcBef>
                <a:spcPts val="5"/>
              </a:spcBef>
              <a:buAutoNum type="alphaLcPeriod"/>
              <a:tabLst>
                <a:tab pos="470534" algn="l"/>
              </a:tabLst>
            </a:pPr>
            <a:r>
              <a:rPr dirty="0" sz="1200">
                <a:latin typeface="Times New Roman"/>
                <a:cs typeface="Times New Roman"/>
              </a:rPr>
              <a:t>Create a </a:t>
            </a:r>
            <a:r>
              <a:rPr dirty="0" sz="1200" spc="-5">
                <a:latin typeface="Times New Roman"/>
                <a:cs typeface="Times New Roman"/>
              </a:rPr>
              <a:t>procedure </a:t>
            </a:r>
            <a:r>
              <a:rPr dirty="0" sz="1200">
                <a:latin typeface="Times New Roman"/>
                <a:cs typeface="Times New Roman"/>
              </a:rPr>
              <a:t>called </a:t>
            </a:r>
            <a:r>
              <a:rPr dirty="0" sz="1200" spc="-5">
                <a:latin typeface="Courier New"/>
                <a:cs typeface="Courier New"/>
              </a:rPr>
              <a:t>UPD_JOB</a:t>
            </a:r>
            <a:r>
              <a:rPr dirty="0" sz="1200" spc="-525">
                <a:latin typeface="Courier New"/>
                <a:cs typeface="Courier New"/>
              </a:rPr>
              <a:t> </a:t>
            </a:r>
            <a:r>
              <a:rPr dirty="0" sz="1200">
                <a:latin typeface="Times New Roman"/>
                <a:cs typeface="Times New Roman"/>
              </a:rPr>
              <a:t>to update the job title. Provide the job ID and a new  title using two </a:t>
            </a:r>
            <a:r>
              <a:rPr dirty="0" sz="1200" spc="-5">
                <a:latin typeface="Times New Roman"/>
                <a:cs typeface="Times New Roman"/>
              </a:rPr>
              <a:t>parameters. </a:t>
            </a:r>
            <a:r>
              <a:rPr dirty="0" sz="1200">
                <a:latin typeface="Times New Roman"/>
                <a:cs typeface="Times New Roman"/>
              </a:rPr>
              <a:t>Include the </a:t>
            </a:r>
            <a:r>
              <a:rPr dirty="0" sz="1200" spc="-5">
                <a:latin typeface="Times New Roman"/>
                <a:cs typeface="Times New Roman"/>
              </a:rPr>
              <a:t>necessary </a:t>
            </a:r>
            <a:r>
              <a:rPr dirty="0" sz="1200">
                <a:latin typeface="Times New Roman"/>
                <a:cs typeface="Times New Roman"/>
              </a:rPr>
              <a:t>exception handling if no update</a:t>
            </a:r>
            <a:r>
              <a:rPr dirty="0" sz="1200" spc="-70">
                <a:latin typeface="Times New Roman"/>
                <a:cs typeface="Times New Roman"/>
              </a:rPr>
              <a:t> </a:t>
            </a:r>
            <a:r>
              <a:rPr dirty="0" sz="1200">
                <a:latin typeface="Times New Roman"/>
                <a:cs typeface="Times New Roman"/>
              </a:rPr>
              <a:t>occurs.</a:t>
            </a:r>
            <a:endParaRPr sz="1200">
              <a:latin typeface="Times New Roman"/>
              <a:cs typeface="Times New Roman"/>
            </a:endParaRPr>
          </a:p>
        </p:txBody>
      </p:sp>
      <p:sp>
        <p:nvSpPr>
          <p:cNvPr id="3" name="object 3"/>
          <p:cNvSpPr txBox="1"/>
          <p:nvPr/>
        </p:nvSpPr>
        <p:spPr>
          <a:xfrm>
            <a:off x="838961" y="1952244"/>
            <a:ext cx="6323330" cy="2241550"/>
          </a:xfrm>
          <a:prstGeom prst="rect">
            <a:avLst/>
          </a:prstGeom>
          <a:ln w="12192">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PROCEDURE</a:t>
            </a:r>
            <a:r>
              <a:rPr dirty="0" sz="1100" spc="15">
                <a:latin typeface="Courier New"/>
                <a:cs typeface="Courier New"/>
              </a:rPr>
              <a:t> </a:t>
            </a:r>
            <a:r>
              <a:rPr dirty="0" sz="1100" spc="-5">
                <a:latin typeface="Courier New"/>
                <a:cs typeface="Courier New"/>
              </a:rPr>
              <a:t>upd_job(</a:t>
            </a:r>
            <a:endParaRPr sz="1100">
              <a:latin typeface="Courier New"/>
              <a:cs typeface="Courier New"/>
            </a:endParaRPr>
          </a:p>
          <a:p>
            <a:pPr marL="242570">
              <a:lnSpc>
                <a:spcPts val="1240"/>
              </a:lnSpc>
            </a:pPr>
            <a:r>
              <a:rPr dirty="0" sz="1100" spc="-5">
                <a:latin typeface="Courier New"/>
                <a:cs typeface="Courier New"/>
              </a:rPr>
              <a:t>jobid IN</a:t>
            </a:r>
            <a:r>
              <a:rPr dirty="0" sz="1100">
                <a:latin typeface="Courier New"/>
                <a:cs typeface="Courier New"/>
              </a:rPr>
              <a:t> </a:t>
            </a:r>
            <a:r>
              <a:rPr dirty="0" sz="1100" spc="-5">
                <a:latin typeface="Courier New"/>
                <a:cs typeface="Courier New"/>
              </a:rPr>
              <a:t>jobs.job_id%TYPE,</a:t>
            </a:r>
            <a:endParaRPr sz="1100">
              <a:latin typeface="Courier New"/>
              <a:cs typeface="Courier New"/>
            </a:endParaRPr>
          </a:p>
          <a:p>
            <a:pPr marL="74930" marR="3138170" indent="167640">
              <a:lnSpc>
                <a:spcPts val="1250"/>
              </a:lnSpc>
              <a:spcBef>
                <a:spcPts val="60"/>
              </a:spcBef>
            </a:pPr>
            <a:r>
              <a:rPr dirty="0" sz="1100" spc="-5">
                <a:latin typeface="Courier New"/>
                <a:cs typeface="Courier New"/>
              </a:rPr>
              <a:t>jobtitle IN jobs.job_title%TYPE) IS  BEGIN</a:t>
            </a:r>
            <a:endParaRPr sz="1100">
              <a:latin typeface="Courier New"/>
              <a:cs typeface="Courier New"/>
            </a:endParaRPr>
          </a:p>
          <a:p>
            <a:pPr marL="242570">
              <a:lnSpc>
                <a:spcPts val="1175"/>
              </a:lnSpc>
            </a:pPr>
            <a:r>
              <a:rPr dirty="0" sz="1100" spc="-5">
                <a:latin typeface="Courier New"/>
                <a:cs typeface="Courier New"/>
              </a:rPr>
              <a:t>UPDATE jobs</a:t>
            </a:r>
            <a:endParaRPr sz="1100">
              <a:latin typeface="Courier New"/>
              <a:cs typeface="Courier New"/>
            </a:endParaRPr>
          </a:p>
          <a:p>
            <a:pPr marL="242570" marR="3808729">
              <a:lnSpc>
                <a:spcPts val="1250"/>
              </a:lnSpc>
              <a:spcBef>
                <a:spcPts val="60"/>
              </a:spcBef>
              <a:tabLst>
                <a:tab pos="829310" algn="l"/>
              </a:tabLst>
            </a:pPr>
            <a:r>
              <a:rPr dirty="0" sz="1100" spc="-5">
                <a:latin typeface="Courier New"/>
                <a:cs typeface="Courier New"/>
              </a:rPr>
              <a:t>SET	job_title = jobtitle  WHERE	job_id =</a:t>
            </a:r>
            <a:r>
              <a:rPr dirty="0" sz="1100" spc="-10">
                <a:latin typeface="Courier New"/>
                <a:cs typeface="Courier New"/>
              </a:rPr>
              <a:t> </a:t>
            </a:r>
            <a:r>
              <a:rPr dirty="0" sz="1100" spc="-5">
                <a:latin typeface="Courier New"/>
                <a:cs typeface="Courier New"/>
              </a:rPr>
              <a:t>jobid;</a:t>
            </a:r>
            <a:endParaRPr sz="1100">
              <a:latin typeface="Courier New"/>
              <a:cs typeface="Courier New"/>
            </a:endParaRPr>
          </a:p>
          <a:p>
            <a:pPr marL="242570">
              <a:lnSpc>
                <a:spcPts val="1175"/>
              </a:lnSpc>
            </a:pPr>
            <a:r>
              <a:rPr dirty="0" sz="1100" spc="-5">
                <a:latin typeface="Courier New"/>
                <a:cs typeface="Courier New"/>
              </a:rPr>
              <a:t>IF SQL%NOTFOUND</a:t>
            </a:r>
            <a:r>
              <a:rPr dirty="0" sz="1100">
                <a:latin typeface="Courier New"/>
                <a:cs typeface="Courier New"/>
              </a:rPr>
              <a:t> </a:t>
            </a:r>
            <a:r>
              <a:rPr dirty="0" sz="1100" spc="-5">
                <a:latin typeface="Courier New"/>
                <a:cs typeface="Courier New"/>
              </a:rPr>
              <a:t>THEN</a:t>
            </a:r>
            <a:endParaRPr sz="1100">
              <a:latin typeface="Courier New"/>
              <a:cs typeface="Courier New"/>
            </a:endParaRPr>
          </a:p>
          <a:p>
            <a:pPr marL="242570" marR="1629410" indent="167640">
              <a:lnSpc>
                <a:spcPts val="1250"/>
              </a:lnSpc>
              <a:spcBef>
                <a:spcPts val="60"/>
              </a:spcBef>
            </a:pPr>
            <a:r>
              <a:rPr dirty="0" sz="1100" spc="-5">
                <a:latin typeface="Courier New"/>
                <a:cs typeface="Courier New"/>
              </a:rPr>
              <a:t>RAISE_APPLICATION_ERROR(-20202, 'No job updated.');  END IF;</a:t>
            </a:r>
            <a:endParaRPr sz="1100">
              <a:latin typeface="Courier New"/>
              <a:cs typeface="Courier New"/>
            </a:endParaRPr>
          </a:p>
          <a:p>
            <a:pPr marL="74930">
              <a:lnSpc>
                <a:spcPts val="1175"/>
              </a:lnSpc>
            </a:pPr>
            <a:r>
              <a:rPr dirty="0" sz="1100" spc="-5">
                <a:latin typeface="Courier New"/>
                <a:cs typeface="Courier New"/>
              </a:rPr>
              <a:t>END upd_job;</a:t>
            </a:r>
            <a:endParaRPr sz="1100">
              <a:latin typeface="Courier New"/>
              <a:cs typeface="Courier New"/>
            </a:endParaRPr>
          </a:p>
          <a:p>
            <a:pPr marL="74930">
              <a:lnSpc>
                <a:spcPts val="1280"/>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pPr>
            <a:r>
              <a:rPr dirty="0" sz="1100" spc="-5">
                <a:latin typeface="Courier New"/>
                <a:cs typeface="Courier New"/>
              </a:rPr>
              <a:t>Procedure created.</a:t>
            </a:r>
            <a:endParaRPr sz="1100">
              <a:latin typeface="Courier New"/>
              <a:cs typeface="Courier New"/>
            </a:endParaRPr>
          </a:p>
        </p:txBody>
      </p:sp>
      <p:sp>
        <p:nvSpPr>
          <p:cNvPr id="4" name="object 4"/>
          <p:cNvSpPr txBox="1"/>
          <p:nvPr/>
        </p:nvSpPr>
        <p:spPr>
          <a:xfrm>
            <a:off x="1130300" y="4332223"/>
            <a:ext cx="5618480" cy="39687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b. </a:t>
            </a:r>
            <a:r>
              <a:rPr dirty="0" sz="1200" spc="-5">
                <a:latin typeface="Times New Roman"/>
                <a:cs typeface="Times New Roman"/>
              </a:rPr>
              <a:t>Compile </a:t>
            </a:r>
            <a:r>
              <a:rPr dirty="0" sz="1200">
                <a:latin typeface="Times New Roman"/>
                <a:cs typeface="Times New Roman"/>
              </a:rPr>
              <a:t>the code; invoke the procedure to change the job </a:t>
            </a:r>
            <a:r>
              <a:rPr dirty="0" sz="1200" spc="-5">
                <a:latin typeface="Times New Roman"/>
                <a:cs typeface="Times New Roman"/>
              </a:rPr>
              <a:t>title </a:t>
            </a:r>
            <a:r>
              <a:rPr dirty="0" sz="1200">
                <a:latin typeface="Times New Roman"/>
                <a:cs typeface="Times New Roman"/>
              </a:rPr>
              <a:t>of the job ID </a:t>
            </a:r>
            <a:r>
              <a:rPr dirty="0" sz="1200" spc="-5">
                <a:latin typeface="Courier New"/>
                <a:cs typeface="Courier New"/>
              </a:rPr>
              <a:t>IT_DBA</a:t>
            </a:r>
            <a:r>
              <a:rPr dirty="0" sz="1200" spc="-490">
                <a:latin typeface="Courier New"/>
                <a:cs typeface="Courier New"/>
              </a:rPr>
              <a:t> </a:t>
            </a:r>
            <a:r>
              <a:rPr dirty="0" sz="1200">
                <a:latin typeface="Times New Roman"/>
                <a:cs typeface="Times New Roman"/>
              </a:rPr>
              <a:t>to</a:t>
            </a:r>
            <a:endParaRPr sz="1200">
              <a:latin typeface="Times New Roman"/>
              <a:cs typeface="Times New Roman"/>
            </a:endParaRPr>
          </a:p>
          <a:p>
            <a:pPr marL="240665">
              <a:lnSpc>
                <a:spcPct val="100000"/>
              </a:lnSpc>
              <a:spcBef>
                <a:spcPts val="40"/>
              </a:spcBef>
            </a:pPr>
            <a:r>
              <a:rPr dirty="0" sz="1200" spc="-5">
                <a:latin typeface="Courier New"/>
                <a:cs typeface="Courier New"/>
              </a:rPr>
              <a:t>Data Administrator</a:t>
            </a:r>
            <a:r>
              <a:rPr dirty="0" sz="1200" spc="-5">
                <a:latin typeface="Times New Roman"/>
                <a:cs typeface="Times New Roman"/>
              </a:rPr>
              <a:t>. Query </a:t>
            </a:r>
            <a:r>
              <a:rPr dirty="0" sz="1200">
                <a:latin typeface="Times New Roman"/>
                <a:cs typeface="Times New Roman"/>
              </a:rPr>
              <a:t>the </a:t>
            </a:r>
            <a:r>
              <a:rPr dirty="0" sz="1200" spc="-5">
                <a:latin typeface="Courier New"/>
                <a:cs typeface="Courier New"/>
              </a:rPr>
              <a:t>JOBS</a:t>
            </a:r>
            <a:r>
              <a:rPr dirty="0" sz="1200" spc="-400">
                <a:latin typeface="Courier New"/>
                <a:cs typeface="Courier New"/>
              </a:rPr>
              <a:t> </a:t>
            </a:r>
            <a:r>
              <a:rPr dirty="0" sz="1200" spc="-5">
                <a:latin typeface="Times New Roman"/>
                <a:cs typeface="Times New Roman"/>
              </a:rPr>
              <a:t>table </a:t>
            </a:r>
            <a:r>
              <a:rPr dirty="0" sz="1200">
                <a:latin typeface="Times New Roman"/>
                <a:cs typeface="Times New Roman"/>
              </a:rPr>
              <a:t>to </a:t>
            </a:r>
            <a:r>
              <a:rPr dirty="0" sz="1200" spc="-5">
                <a:latin typeface="Times New Roman"/>
                <a:cs typeface="Times New Roman"/>
              </a:rPr>
              <a:t>view the </a:t>
            </a:r>
            <a:r>
              <a:rPr dirty="0" sz="1200">
                <a:latin typeface="Times New Roman"/>
                <a:cs typeface="Times New Roman"/>
              </a:rPr>
              <a:t>results.</a:t>
            </a:r>
            <a:endParaRPr sz="1200">
              <a:latin typeface="Times New Roman"/>
              <a:cs typeface="Times New Roman"/>
            </a:endParaRPr>
          </a:p>
        </p:txBody>
      </p:sp>
      <p:sp>
        <p:nvSpPr>
          <p:cNvPr id="5" name="object 5"/>
          <p:cNvSpPr txBox="1"/>
          <p:nvPr/>
        </p:nvSpPr>
        <p:spPr>
          <a:xfrm>
            <a:off x="838961" y="4810505"/>
            <a:ext cx="6323330" cy="1179195"/>
          </a:xfrm>
          <a:prstGeom prst="rect">
            <a:avLst/>
          </a:prstGeom>
          <a:ln w="12192">
            <a:solidFill>
              <a:srgbClr val="000000"/>
            </a:solidFill>
          </a:ln>
        </p:spPr>
        <p:txBody>
          <a:bodyPr wrap="square" lIns="0" tIns="13335" rIns="0" bIns="0" rtlCol="0" vert="horz">
            <a:spAutoFit/>
          </a:bodyPr>
          <a:lstStyle/>
          <a:p>
            <a:pPr marL="74930" marR="2216150">
              <a:lnSpc>
                <a:spcPts val="1240"/>
              </a:lnSpc>
              <a:spcBef>
                <a:spcPts val="105"/>
              </a:spcBef>
            </a:pPr>
            <a:r>
              <a:rPr dirty="0" sz="1100" spc="-5">
                <a:latin typeface="Courier New"/>
                <a:cs typeface="Courier New"/>
              </a:rPr>
              <a:t>EXECUTE upd_job ('IT_DBA', 'Data Administrator')  SELECT * FROM jobs WHERE job_id =</a:t>
            </a:r>
            <a:r>
              <a:rPr dirty="0" sz="1100" spc="45">
                <a:latin typeface="Courier New"/>
                <a:cs typeface="Courier New"/>
              </a:rPr>
              <a:t> </a:t>
            </a:r>
            <a:r>
              <a:rPr dirty="0" sz="1100" spc="-5">
                <a:latin typeface="Courier New"/>
                <a:cs typeface="Courier New"/>
              </a:rPr>
              <a:t>'IT_DBA';</a:t>
            </a:r>
            <a:endParaRPr sz="1100">
              <a:latin typeface="Courier New"/>
              <a:cs typeface="Courier New"/>
            </a:endParaRPr>
          </a:p>
          <a:p>
            <a:pPr>
              <a:lnSpc>
                <a:spcPct val="100000"/>
              </a:lnSpc>
              <a:spcBef>
                <a:spcPts val="10"/>
              </a:spcBef>
            </a:pPr>
            <a:endParaRPr sz="1000">
              <a:latin typeface="Courier New"/>
              <a:cs typeface="Courier New"/>
            </a:endParaRPr>
          </a:p>
          <a:p>
            <a:pPr marL="74930">
              <a:lnSpc>
                <a:spcPct val="100000"/>
              </a:lnSpc>
            </a:pPr>
            <a:r>
              <a:rPr dirty="0" sz="1100" spc="-5">
                <a:latin typeface="Courier New"/>
                <a:cs typeface="Courier New"/>
              </a:rPr>
              <a:t>PL/SQL Procedure Successfully</a:t>
            </a:r>
            <a:r>
              <a:rPr dirty="0" sz="1100" spc="10">
                <a:latin typeface="Courier New"/>
                <a:cs typeface="Courier New"/>
              </a:rPr>
              <a:t> </a:t>
            </a:r>
            <a:r>
              <a:rPr dirty="0" sz="1100" spc="-5">
                <a:latin typeface="Courier New"/>
                <a:cs typeface="Courier New"/>
              </a:rPr>
              <a:t>Completed.</a:t>
            </a:r>
            <a:endParaRPr sz="1100">
              <a:latin typeface="Courier New"/>
              <a:cs typeface="Courier New"/>
            </a:endParaRPr>
          </a:p>
        </p:txBody>
      </p:sp>
      <p:sp>
        <p:nvSpPr>
          <p:cNvPr id="6" name="object 6"/>
          <p:cNvSpPr/>
          <p:nvPr/>
        </p:nvSpPr>
        <p:spPr>
          <a:xfrm>
            <a:off x="933913" y="5483058"/>
            <a:ext cx="5190579" cy="468454"/>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358900" y="6122923"/>
            <a:ext cx="5448300" cy="389255"/>
          </a:xfrm>
          <a:prstGeom prst="rect">
            <a:avLst/>
          </a:prstGeom>
        </p:spPr>
        <p:txBody>
          <a:bodyPr wrap="square" lIns="0" tIns="20320" rIns="0" bIns="0" rtlCol="0" vert="horz">
            <a:spAutoFit/>
          </a:bodyPr>
          <a:lstStyle/>
          <a:p>
            <a:pPr marL="12700" marR="5080">
              <a:lnSpc>
                <a:spcPts val="1420"/>
              </a:lnSpc>
              <a:spcBef>
                <a:spcPts val="160"/>
              </a:spcBef>
            </a:pPr>
            <a:r>
              <a:rPr dirty="0" sz="1200">
                <a:latin typeface="Times New Roman"/>
                <a:cs typeface="Times New Roman"/>
              </a:rPr>
              <a:t>Also check the exception handling by trying to update a job that does not exist. (You</a:t>
            </a:r>
            <a:r>
              <a:rPr dirty="0" sz="1200" spc="-175">
                <a:latin typeface="Times New Roman"/>
                <a:cs typeface="Times New Roman"/>
              </a:rPr>
              <a:t> </a:t>
            </a:r>
            <a:r>
              <a:rPr dirty="0" sz="1200">
                <a:latin typeface="Times New Roman"/>
                <a:cs typeface="Times New Roman"/>
              </a:rPr>
              <a:t>can  use the job ID </a:t>
            </a:r>
            <a:r>
              <a:rPr dirty="0" sz="1200" spc="-5">
                <a:latin typeface="Courier New"/>
                <a:cs typeface="Courier New"/>
              </a:rPr>
              <a:t>IT_WEB </a:t>
            </a:r>
            <a:r>
              <a:rPr dirty="0" sz="1200">
                <a:latin typeface="Times New Roman"/>
                <a:cs typeface="Times New Roman"/>
              </a:rPr>
              <a:t>and the job title </a:t>
            </a:r>
            <a:r>
              <a:rPr dirty="0" sz="1200" spc="-5">
                <a:latin typeface="Courier New"/>
                <a:cs typeface="Courier New"/>
              </a:rPr>
              <a:t>Web</a:t>
            </a:r>
            <a:r>
              <a:rPr dirty="0" sz="1200" spc="-465">
                <a:latin typeface="Courier New"/>
                <a:cs typeface="Courier New"/>
              </a:rPr>
              <a:t> </a:t>
            </a:r>
            <a:r>
              <a:rPr dirty="0" sz="1200" spc="-5">
                <a:latin typeface="Courier New"/>
                <a:cs typeface="Courier New"/>
              </a:rPr>
              <a:t>Master</a:t>
            </a:r>
            <a:r>
              <a:rPr dirty="0" sz="1200" spc="-5">
                <a:latin typeface="Times New Roman"/>
                <a:cs typeface="Times New Roman"/>
              </a:rPr>
              <a:t>.)</a:t>
            </a:r>
            <a:endParaRPr sz="1200">
              <a:latin typeface="Times New Roman"/>
              <a:cs typeface="Times New Roman"/>
            </a:endParaRPr>
          </a:p>
        </p:txBody>
      </p:sp>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6</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838961" y="6593585"/>
            <a:ext cx="6323330" cy="162115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upd_job ('IT_WEB', 'Web</a:t>
            </a:r>
            <a:r>
              <a:rPr dirty="0" sz="1100" spc="15">
                <a:latin typeface="Courier New"/>
                <a:cs typeface="Courier New"/>
              </a:rPr>
              <a:t> </a:t>
            </a:r>
            <a:r>
              <a:rPr dirty="0" sz="1100" spc="-5">
                <a:latin typeface="Courier New"/>
                <a:cs typeface="Courier New"/>
              </a:rPr>
              <a:t>Master')</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BEGIN upd_job ('IT_WEB', 'Web Master');</a:t>
            </a:r>
            <a:r>
              <a:rPr dirty="0" sz="1100" spc="25">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45"/>
              </a:lnSpc>
            </a:pPr>
            <a:r>
              <a:rPr dirty="0" sz="1100" spc="-5">
                <a:latin typeface="Courier New"/>
                <a:cs typeface="Courier New"/>
              </a:rPr>
              <a:t>ORA-20202: No job</a:t>
            </a:r>
            <a:r>
              <a:rPr dirty="0" sz="1100" spc="5">
                <a:latin typeface="Courier New"/>
                <a:cs typeface="Courier New"/>
              </a:rPr>
              <a:t> </a:t>
            </a:r>
            <a:r>
              <a:rPr dirty="0" sz="1100" spc="-5">
                <a:latin typeface="Courier New"/>
                <a:cs typeface="Courier New"/>
              </a:rPr>
              <a:t>updated.</a:t>
            </a:r>
            <a:endParaRPr sz="1100">
              <a:latin typeface="Courier New"/>
              <a:cs typeface="Courier New"/>
            </a:endParaRPr>
          </a:p>
          <a:p>
            <a:pPr marL="74930">
              <a:lnSpc>
                <a:spcPts val="1250"/>
              </a:lnSpc>
            </a:pPr>
            <a:r>
              <a:rPr dirty="0" sz="1100" spc="-5">
                <a:latin typeface="Courier New"/>
                <a:cs typeface="Courier New"/>
              </a:rPr>
              <a:t>ORA-06512: at "ORA1.UPD_JOB", line</a:t>
            </a:r>
            <a:r>
              <a:rPr dirty="0" sz="1100" spc="15">
                <a:latin typeface="Courier New"/>
                <a:cs typeface="Courier New"/>
              </a:rPr>
              <a:t> </a:t>
            </a:r>
            <a:r>
              <a:rPr dirty="0" sz="1100" spc="-5">
                <a:latin typeface="Courier New"/>
                <a:cs typeface="Courier New"/>
              </a:rPr>
              <a:t>9</a:t>
            </a:r>
            <a:endParaRPr sz="1100">
              <a:latin typeface="Courier New"/>
              <a:cs typeface="Courier New"/>
            </a:endParaRPr>
          </a:p>
          <a:p>
            <a:pPr marL="74930">
              <a:lnSpc>
                <a:spcPts val="129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17008"/>
            <a:ext cx="6168390" cy="491490"/>
          </a:xfrm>
          <a:prstGeom prst="rect">
            <a:avLst/>
          </a:prstGeom>
        </p:spPr>
        <p:txBody>
          <a:bodyPr wrap="square" lIns="0" tIns="43180" rIns="0" bIns="0" rtlCol="0" vert="horz">
            <a:spAutoFit/>
          </a:bodyPr>
          <a:lstStyle/>
          <a:p>
            <a:pPr marL="12700" marR="5080">
              <a:lnSpc>
                <a:spcPct val="100699"/>
              </a:lnSpc>
              <a:spcBef>
                <a:spcPts val="340"/>
              </a:spcBef>
            </a:pPr>
            <a:r>
              <a:rPr dirty="0" sz="800" spc="-5">
                <a:latin typeface="Garuda"/>
                <a:cs typeface="Garuda"/>
              </a:rPr>
              <a:t>Development Program </a:t>
            </a:r>
            <a:r>
              <a:rPr dirty="0" sz="800" spc="-210">
                <a:latin typeface="Garuda"/>
                <a:cs typeface="Garuda"/>
              </a:rPr>
              <a:t>(W</a:t>
            </a:r>
            <a:r>
              <a:rPr dirty="0" baseline="17676" sz="1650" spc="-315" b="1">
                <a:latin typeface="Arial"/>
                <a:cs typeface="Arial"/>
              </a:rPr>
              <a:t>O</a:t>
            </a:r>
            <a:r>
              <a:rPr dirty="0" sz="800" spc="-210">
                <a:latin typeface="Garuda"/>
                <a:cs typeface="Garuda"/>
              </a:rPr>
              <a:t>DP</a:t>
            </a:r>
            <a:r>
              <a:rPr dirty="0" baseline="17676" sz="1650" spc="-315" b="1">
                <a:latin typeface="Arial"/>
                <a:cs typeface="Arial"/>
              </a:rPr>
              <a:t>r</a:t>
            </a:r>
            <a:r>
              <a:rPr dirty="0" sz="800" spc="-210">
                <a:latin typeface="Garuda"/>
                <a:cs typeface="Garuda"/>
              </a:rPr>
              <a:t>)</a:t>
            </a:r>
            <a:r>
              <a:rPr dirty="0" baseline="17676" sz="1650" spc="-315" b="1">
                <a:latin typeface="Arial"/>
                <a:cs typeface="Arial"/>
              </a:rPr>
              <a:t>a</a:t>
            </a:r>
            <a:r>
              <a:rPr dirty="0" sz="800" spc="-210">
                <a:latin typeface="Garuda"/>
                <a:cs typeface="Garuda"/>
              </a:rPr>
              <a:t>e</a:t>
            </a:r>
            <a:r>
              <a:rPr dirty="0" baseline="17676" sz="1650" spc="-315" b="1">
                <a:latin typeface="Arial"/>
                <a:cs typeface="Arial"/>
              </a:rPr>
              <a:t>c</a:t>
            </a:r>
            <a:r>
              <a:rPr dirty="0" sz="800" spc="-210">
                <a:latin typeface="Garuda"/>
                <a:cs typeface="Garuda"/>
              </a:rPr>
              <a:t>K</a:t>
            </a:r>
            <a:r>
              <a:rPr dirty="0" baseline="17676" sz="1650" spc="-315" b="1">
                <a:latin typeface="Arial"/>
                <a:cs typeface="Arial"/>
              </a:rPr>
              <a:t>l</a:t>
            </a:r>
            <a:r>
              <a:rPr dirty="0" sz="800" spc="-210">
                <a:latin typeface="Garuda"/>
                <a:cs typeface="Garuda"/>
              </a:rPr>
              <a:t>it</a:t>
            </a:r>
            <a:r>
              <a:rPr dirty="0" baseline="17676" sz="1650" spc="-315" b="1">
                <a:latin typeface="Arial"/>
                <a:cs typeface="Arial"/>
              </a:rPr>
              <a:t>e</a:t>
            </a:r>
            <a:r>
              <a:rPr dirty="0" sz="800" spc="-210">
                <a:latin typeface="Garuda"/>
                <a:cs typeface="Garuda"/>
              </a:rPr>
              <a:t>m</a:t>
            </a:r>
            <a:r>
              <a:rPr dirty="0" baseline="17676" sz="1650" spc="-315" b="1">
                <a:latin typeface="Arial"/>
                <a:cs typeface="Arial"/>
              </a:rPr>
              <a:t>D</a:t>
            </a:r>
            <a:r>
              <a:rPr dirty="0" sz="800" spc="-210">
                <a:latin typeface="Garuda"/>
                <a:cs typeface="Garuda"/>
              </a:rPr>
              <a:t>at</a:t>
            </a:r>
            <a:r>
              <a:rPr dirty="0" baseline="17676" sz="1650" spc="-315" b="1">
                <a:latin typeface="Arial"/>
                <a:cs typeface="Arial"/>
              </a:rPr>
              <a:t>a</a:t>
            </a:r>
            <a:r>
              <a:rPr dirty="0" sz="800" spc="-210">
                <a:latin typeface="Garuda"/>
                <a:cs typeface="Garuda"/>
              </a:rPr>
              <a:t>er</a:t>
            </a:r>
            <a:r>
              <a:rPr dirty="0" baseline="17676" sz="1650" spc="-315" b="1">
                <a:latin typeface="Arial"/>
                <a:cs typeface="Arial"/>
              </a:rPr>
              <a:t>t</a:t>
            </a:r>
            <a:r>
              <a:rPr dirty="0" sz="800" spc="-210">
                <a:latin typeface="Garuda"/>
                <a:cs typeface="Garuda"/>
              </a:rPr>
              <a:t>ia</a:t>
            </a:r>
            <a:r>
              <a:rPr dirty="0" baseline="17676" sz="1650" spc="-315" b="1">
                <a:latin typeface="Arial"/>
                <a:cs typeface="Arial"/>
              </a:rPr>
              <a:t>a</a:t>
            </a:r>
            <a:r>
              <a:rPr dirty="0" sz="800" spc="-210">
                <a:latin typeface="Garuda"/>
                <a:cs typeface="Garuda"/>
              </a:rPr>
              <a:t>ls</a:t>
            </a:r>
            <a:r>
              <a:rPr dirty="0" baseline="17676" sz="1650" spc="-315" b="1">
                <a:latin typeface="Arial"/>
                <a:cs typeface="Arial"/>
              </a:rPr>
              <a:t>b</a:t>
            </a:r>
            <a:r>
              <a:rPr dirty="0" sz="800" spc="-210">
                <a:latin typeface="Garuda"/>
                <a:cs typeface="Garuda"/>
              </a:rPr>
              <a:t>a</a:t>
            </a:r>
            <a:r>
              <a:rPr dirty="0" baseline="17676" sz="1650" spc="-315" b="1">
                <a:latin typeface="Arial"/>
                <a:cs typeface="Arial"/>
              </a:rPr>
              <a:t>a</a:t>
            </a:r>
            <a:r>
              <a:rPr dirty="0" sz="800" spc="-210">
                <a:latin typeface="Garuda"/>
                <a:cs typeface="Garuda"/>
              </a:rPr>
              <a:t>r</a:t>
            </a:r>
            <a:r>
              <a:rPr dirty="0" baseline="17676" sz="1650" spc="-315" b="1">
                <a:latin typeface="Arial"/>
                <a:cs typeface="Arial"/>
              </a:rPr>
              <a:t>s</a:t>
            </a:r>
            <a:r>
              <a:rPr dirty="0" sz="800" spc="-210">
                <a:latin typeface="Garuda"/>
                <a:cs typeface="Garuda"/>
              </a:rPr>
              <a:t>e </a:t>
            </a:r>
            <a:r>
              <a:rPr dirty="0" baseline="17676" sz="1650" spc="-330" b="1">
                <a:latin typeface="Arial"/>
                <a:cs typeface="Arial"/>
              </a:rPr>
              <a:t>e</a:t>
            </a:r>
            <a:r>
              <a:rPr dirty="0" sz="800" spc="-220">
                <a:latin typeface="Garuda"/>
                <a:cs typeface="Garuda"/>
              </a:rPr>
              <a:t>pro</a:t>
            </a:r>
            <a:r>
              <a:rPr dirty="0" baseline="17676" sz="1650" spc="-330" b="1">
                <a:latin typeface="Arial"/>
                <a:cs typeface="Arial"/>
              </a:rPr>
              <a:t>1</a:t>
            </a:r>
            <a:r>
              <a:rPr dirty="0" sz="800" spc="-220">
                <a:latin typeface="Garuda"/>
                <a:cs typeface="Garuda"/>
              </a:rPr>
              <a:t>v</a:t>
            </a:r>
            <a:r>
              <a:rPr dirty="0" baseline="17676" sz="1650" spc="-330" b="1">
                <a:latin typeface="Arial"/>
                <a:cs typeface="Arial"/>
              </a:rPr>
              <a:t>0</a:t>
            </a:r>
            <a:r>
              <a:rPr dirty="0" sz="800" spc="-220">
                <a:latin typeface="Garuda"/>
                <a:cs typeface="Garuda"/>
              </a:rPr>
              <a:t>id</a:t>
            </a:r>
            <a:r>
              <a:rPr dirty="0" baseline="17676" sz="1650" spc="-330" b="1" i="1">
                <a:latin typeface="Arial"/>
                <a:cs typeface="Arial"/>
              </a:rPr>
              <a:t>g</a:t>
            </a:r>
            <a:r>
              <a:rPr dirty="0" sz="800" spc="-220">
                <a:latin typeface="Garuda"/>
                <a:cs typeface="Garuda"/>
              </a:rPr>
              <a:t>ed</a:t>
            </a:r>
            <a:r>
              <a:rPr dirty="0" baseline="17676" sz="1650" spc="-330" b="1">
                <a:latin typeface="Arial"/>
                <a:cs typeface="Arial"/>
              </a:rPr>
              <a:t>: </a:t>
            </a:r>
            <a:r>
              <a:rPr dirty="0" sz="800" spc="-235">
                <a:latin typeface="Garuda"/>
                <a:cs typeface="Garuda"/>
              </a:rPr>
              <a:t>f</a:t>
            </a:r>
            <a:r>
              <a:rPr dirty="0" baseline="17676" sz="1650" spc="-352" b="1">
                <a:latin typeface="Arial"/>
                <a:cs typeface="Arial"/>
              </a:rPr>
              <a:t>D</a:t>
            </a:r>
            <a:r>
              <a:rPr dirty="0" sz="800" spc="-235">
                <a:latin typeface="Garuda"/>
                <a:cs typeface="Garuda"/>
              </a:rPr>
              <a:t>or</a:t>
            </a:r>
            <a:r>
              <a:rPr dirty="0" baseline="17676" sz="1650" spc="-352" b="1">
                <a:latin typeface="Arial"/>
                <a:cs typeface="Arial"/>
              </a:rPr>
              <a:t>e</a:t>
            </a:r>
            <a:r>
              <a:rPr dirty="0" sz="800" spc="-235">
                <a:latin typeface="Garuda"/>
                <a:cs typeface="Garuda"/>
              </a:rPr>
              <a:t>W</a:t>
            </a:r>
            <a:r>
              <a:rPr dirty="0" baseline="17676" sz="1650" spc="-352" b="1">
                <a:latin typeface="Arial"/>
                <a:cs typeface="Arial"/>
              </a:rPr>
              <a:t>v</a:t>
            </a:r>
            <a:r>
              <a:rPr dirty="0" sz="800" spc="-235">
                <a:latin typeface="Garuda"/>
                <a:cs typeface="Garuda"/>
              </a:rPr>
              <a:t>D</a:t>
            </a:r>
            <a:r>
              <a:rPr dirty="0" baseline="17676" sz="1650" spc="-352" b="1">
                <a:latin typeface="Arial"/>
                <a:cs typeface="Arial"/>
              </a:rPr>
              <a:t>e</a:t>
            </a:r>
            <a:r>
              <a:rPr dirty="0" sz="800" spc="-235">
                <a:latin typeface="Garuda"/>
                <a:cs typeface="Garuda"/>
              </a:rPr>
              <a:t>P</a:t>
            </a:r>
            <a:r>
              <a:rPr dirty="0" baseline="17676" sz="1650" spc="-352" b="1">
                <a:latin typeface="Arial"/>
                <a:cs typeface="Arial"/>
              </a:rPr>
              <a:t>lo</a:t>
            </a:r>
            <a:r>
              <a:rPr dirty="0" sz="800" spc="-235">
                <a:latin typeface="Garuda"/>
                <a:cs typeface="Garuda"/>
              </a:rPr>
              <a:t>in</a:t>
            </a:r>
            <a:r>
              <a:rPr dirty="0" baseline="17676" sz="1650" spc="-352" b="1">
                <a:latin typeface="Arial"/>
                <a:cs typeface="Arial"/>
              </a:rPr>
              <a:t>p</a:t>
            </a:r>
            <a:r>
              <a:rPr dirty="0" sz="800" spc="-235">
                <a:latin typeface="Garuda"/>
                <a:cs typeface="Garuda"/>
              </a:rPr>
              <a:t>-cla</a:t>
            </a:r>
            <a:r>
              <a:rPr dirty="0" baseline="17676" sz="1650" spc="-352" b="1">
                <a:latin typeface="Arial"/>
                <a:cs typeface="Arial"/>
              </a:rPr>
              <a:t>P</a:t>
            </a:r>
            <a:r>
              <a:rPr dirty="0" sz="800" spc="-235">
                <a:latin typeface="Garuda"/>
                <a:cs typeface="Garuda"/>
              </a:rPr>
              <a:t>s</a:t>
            </a:r>
            <a:r>
              <a:rPr dirty="0" baseline="17676" sz="1650" spc="-352" b="1">
                <a:latin typeface="Arial"/>
                <a:cs typeface="Arial"/>
              </a:rPr>
              <a:t>L</a:t>
            </a:r>
            <a:r>
              <a:rPr dirty="0" sz="800" spc="-235">
                <a:latin typeface="Garuda"/>
                <a:cs typeface="Garuda"/>
              </a:rPr>
              <a:t>s </a:t>
            </a:r>
            <a:r>
              <a:rPr dirty="0" baseline="17676" sz="1650" spc="-359" b="1">
                <a:latin typeface="Arial"/>
                <a:cs typeface="Arial"/>
              </a:rPr>
              <a:t>/</a:t>
            </a:r>
            <a:r>
              <a:rPr dirty="0" sz="800" spc="-240">
                <a:latin typeface="Garuda"/>
                <a:cs typeface="Garuda"/>
              </a:rPr>
              <a:t>u</a:t>
            </a:r>
            <a:r>
              <a:rPr dirty="0" baseline="17676" sz="1650" spc="-359" b="1">
                <a:latin typeface="Arial"/>
                <a:cs typeface="Arial"/>
              </a:rPr>
              <a:t>S</a:t>
            </a:r>
            <a:r>
              <a:rPr dirty="0" sz="800" spc="-240">
                <a:latin typeface="Garuda"/>
                <a:cs typeface="Garuda"/>
              </a:rPr>
              <a:t>se</a:t>
            </a:r>
            <a:r>
              <a:rPr dirty="0" baseline="17676" sz="1650" spc="-359" b="1">
                <a:latin typeface="Arial"/>
                <a:cs typeface="Arial"/>
              </a:rPr>
              <a:t>Q</a:t>
            </a:r>
            <a:r>
              <a:rPr dirty="0" sz="800" spc="-240">
                <a:latin typeface="Garuda"/>
                <a:cs typeface="Garuda"/>
              </a:rPr>
              <a:t>o</a:t>
            </a:r>
            <a:r>
              <a:rPr dirty="0" baseline="17676" sz="1650" spc="-359" b="1">
                <a:latin typeface="Arial"/>
                <a:cs typeface="Arial"/>
              </a:rPr>
              <a:t>L</a:t>
            </a:r>
            <a:r>
              <a:rPr dirty="0" sz="800" spc="-240">
                <a:latin typeface="Garuda"/>
                <a:cs typeface="Garuda"/>
              </a:rPr>
              <a:t>nly</a:t>
            </a:r>
            <a:r>
              <a:rPr dirty="0" baseline="17676" sz="1650" spc="-359" b="1">
                <a:latin typeface="Arial"/>
                <a:cs typeface="Arial"/>
              </a:rPr>
              <a:t>P</a:t>
            </a:r>
            <a:r>
              <a:rPr dirty="0" sz="800" spc="-240">
                <a:latin typeface="Garuda"/>
                <a:cs typeface="Garuda"/>
              </a:rPr>
              <a:t>. </a:t>
            </a:r>
            <a:r>
              <a:rPr dirty="0" sz="800" spc="-250">
                <a:latin typeface="Garuda"/>
                <a:cs typeface="Garuda"/>
              </a:rPr>
              <a:t>C</a:t>
            </a:r>
            <a:r>
              <a:rPr dirty="0" baseline="17676" sz="1650" spc="-375" b="1">
                <a:latin typeface="Arial"/>
                <a:cs typeface="Arial"/>
              </a:rPr>
              <a:t>ro</a:t>
            </a:r>
            <a:r>
              <a:rPr dirty="0" sz="800" spc="-250">
                <a:latin typeface="Garuda"/>
                <a:cs typeface="Garuda"/>
              </a:rPr>
              <a:t>op</a:t>
            </a:r>
            <a:r>
              <a:rPr dirty="0" baseline="17676" sz="1650" spc="-375" b="1">
                <a:latin typeface="Arial"/>
                <a:cs typeface="Arial"/>
              </a:rPr>
              <a:t>g</a:t>
            </a:r>
            <a:r>
              <a:rPr dirty="0" sz="800" spc="-250">
                <a:latin typeface="Garuda"/>
                <a:cs typeface="Garuda"/>
              </a:rPr>
              <a:t>yi</a:t>
            </a:r>
            <a:r>
              <a:rPr dirty="0" baseline="17676" sz="1650" spc="-375" b="1">
                <a:latin typeface="Arial"/>
                <a:cs typeface="Arial"/>
              </a:rPr>
              <a:t>r</a:t>
            </a:r>
            <a:r>
              <a:rPr dirty="0" sz="800" spc="-250">
                <a:latin typeface="Garuda"/>
                <a:cs typeface="Garuda"/>
              </a:rPr>
              <a:t>n</a:t>
            </a:r>
            <a:r>
              <a:rPr dirty="0" baseline="17676" sz="1650" spc="-375" b="1">
                <a:latin typeface="Arial"/>
                <a:cs typeface="Arial"/>
              </a:rPr>
              <a:t>a</a:t>
            </a:r>
            <a:r>
              <a:rPr dirty="0" sz="800" spc="-250">
                <a:latin typeface="Garuda"/>
                <a:cs typeface="Garuda"/>
              </a:rPr>
              <a:t>g</a:t>
            </a:r>
            <a:r>
              <a:rPr dirty="0" baseline="17676" sz="1650" spc="-375" b="1">
                <a:latin typeface="Arial"/>
                <a:cs typeface="Arial"/>
              </a:rPr>
              <a:t>m</a:t>
            </a:r>
            <a:r>
              <a:rPr dirty="0" sz="800" spc="-250">
                <a:latin typeface="Garuda"/>
                <a:cs typeface="Garuda"/>
              </a:rPr>
              <a:t>eKi</a:t>
            </a:r>
            <a:r>
              <a:rPr dirty="0" baseline="17676" sz="1650" spc="-375" b="1">
                <a:latin typeface="Arial"/>
                <a:cs typeface="Arial"/>
              </a:rPr>
              <a:t>U</a:t>
            </a:r>
            <a:r>
              <a:rPr dirty="0" sz="800" spc="-250">
                <a:latin typeface="Garuda"/>
                <a:cs typeface="Garuda"/>
              </a:rPr>
              <a:t>t </a:t>
            </a:r>
            <a:r>
              <a:rPr dirty="0" sz="800" spc="-120">
                <a:latin typeface="Garuda"/>
                <a:cs typeface="Garuda"/>
              </a:rPr>
              <a:t>m</a:t>
            </a:r>
            <a:r>
              <a:rPr dirty="0" baseline="17676" sz="1650" spc="-179" b="1">
                <a:latin typeface="Arial"/>
                <a:cs typeface="Arial"/>
              </a:rPr>
              <a:t>n</a:t>
            </a:r>
            <a:r>
              <a:rPr dirty="0" sz="800" spc="-120">
                <a:latin typeface="Garuda"/>
                <a:cs typeface="Garuda"/>
              </a:rPr>
              <a:t>a</a:t>
            </a:r>
            <a:r>
              <a:rPr dirty="0" baseline="17676" sz="1650" spc="-179" b="1">
                <a:latin typeface="Arial"/>
                <a:cs typeface="Arial"/>
              </a:rPr>
              <a:t>i</a:t>
            </a:r>
            <a:r>
              <a:rPr dirty="0" sz="800" spc="-120">
                <a:latin typeface="Garuda"/>
                <a:cs typeface="Garuda"/>
              </a:rPr>
              <a:t>t</a:t>
            </a:r>
            <a:r>
              <a:rPr dirty="0" baseline="17676" sz="1650" spc="-179" b="1">
                <a:latin typeface="Arial"/>
                <a:cs typeface="Arial"/>
              </a:rPr>
              <a:t>t</a:t>
            </a:r>
            <a:r>
              <a:rPr dirty="0" sz="800" spc="-120">
                <a:latin typeface="Garuda"/>
                <a:cs typeface="Garuda"/>
              </a:rPr>
              <a:t>e</a:t>
            </a:r>
            <a:r>
              <a:rPr dirty="0" baseline="17676" sz="1650" spc="-179" b="1">
                <a:latin typeface="Arial"/>
                <a:cs typeface="Arial"/>
              </a:rPr>
              <a:t>s</a:t>
            </a:r>
            <a:r>
              <a:rPr dirty="0" sz="800" spc="-120">
                <a:latin typeface="Garuda"/>
                <a:cs typeface="Garuda"/>
              </a:rPr>
              <a:t>rials</a:t>
            </a:r>
            <a:r>
              <a:rPr dirty="0" baseline="16203" sz="1800" spc="-179" b="1">
                <a:latin typeface="Arial"/>
                <a:cs typeface="Arial"/>
              </a:rPr>
              <a:t>A</a:t>
            </a:r>
            <a:r>
              <a:rPr dirty="0" sz="800" spc="-120">
                <a:latin typeface="Garuda"/>
                <a:cs typeface="Garuda"/>
              </a:rPr>
              <a:t>is</a:t>
            </a:r>
            <a:r>
              <a:rPr dirty="0" baseline="16203" sz="1800" spc="-179" b="1">
                <a:latin typeface="Arial"/>
                <a:cs typeface="Arial"/>
              </a:rPr>
              <a:t>-</a:t>
            </a:r>
            <a:r>
              <a:rPr dirty="0" sz="800" spc="-120">
                <a:latin typeface="Garuda"/>
                <a:cs typeface="Garuda"/>
              </a:rPr>
              <a:t>s</a:t>
            </a:r>
            <a:r>
              <a:rPr dirty="0" baseline="16203" sz="1800" spc="-179" b="1">
                <a:latin typeface="Arial"/>
                <a:cs typeface="Arial"/>
              </a:rPr>
              <a:t>7</a:t>
            </a:r>
            <a:r>
              <a:rPr dirty="0" sz="800" spc="-120">
                <a:latin typeface="Garuda"/>
                <a:cs typeface="Garuda"/>
              </a:rPr>
              <a:t>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629910" cy="106362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1: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241300" indent="-229235">
              <a:lnSpc>
                <a:spcPct val="100000"/>
              </a:lnSpc>
              <a:buAutoNum type="arabicPeriod" startAt="3"/>
              <a:tabLst>
                <a:tab pos="241935" algn="l"/>
              </a:tabLst>
            </a:pPr>
            <a:r>
              <a:rPr dirty="0" sz="1200">
                <a:latin typeface="Times New Roman"/>
                <a:cs typeface="Times New Roman"/>
              </a:rPr>
              <a:t>Create</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procedure</a:t>
            </a:r>
            <a:r>
              <a:rPr dirty="0" sz="1200">
                <a:latin typeface="Times New Roman"/>
                <a:cs typeface="Times New Roman"/>
              </a:rPr>
              <a:t> called</a:t>
            </a:r>
            <a:r>
              <a:rPr dirty="0" sz="1200" spc="-10">
                <a:latin typeface="Times New Roman"/>
                <a:cs typeface="Times New Roman"/>
              </a:rPr>
              <a:t> </a:t>
            </a:r>
            <a:r>
              <a:rPr dirty="0" sz="1200" spc="-5">
                <a:latin typeface="Courier New"/>
                <a:cs typeface="Courier New"/>
              </a:rPr>
              <a:t>DEL_JOB</a:t>
            </a:r>
            <a:r>
              <a:rPr dirty="0" sz="1200" spc="-425">
                <a:latin typeface="Courier New"/>
                <a:cs typeface="Courier New"/>
              </a:rPr>
              <a:t> </a:t>
            </a:r>
            <a:r>
              <a:rPr dirty="0" sz="1200">
                <a:latin typeface="Times New Roman"/>
                <a:cs typeface="Times New Roman"/>
              </a:rPr>
              <a:t>to delete</a:t>
            </a:r>
            <a:r>
              <a:rPr dirty="0" sz="1200" spc="-5">
                <a:latin typeface="Times New Roman"/>
                <a:cs typeface="Times New Roman"/>
              </a:rPr>
              <a:t> </a:t>
            </a:r>
            <a:r>
              <a:rPr dirty="0" sz="1200">
                <a:latin typeface="Times New Roman"/>
                <a:cs typeface="Times New Roman"/>
              </a:rPr>
              <a:t>a job</a:t>
            </a:r>
            <a:r>
              <a:rPr dirty="0" sz="1200" spc="-5">
                <a:latin typeface="Times New Roman"/>
                <a:cs typeface="Times New Roman"/>
              </a:rPr>
              <a:t> </a:t>
            </a:r>
            <a:r>
              <a:rPr dirty="0" sz="1200">
                <a:latin typeface="Times New Roman"/>
                <a:cs typeface="Times New Roman"/>
              </a:rPr>
              <a:t>from</a:t>
            </a:r>
            <a:r>
              <a:rPr dirty="0" sz="1200" spc="-15">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JOBS</a:t>
            </a:r>
            <a:r>
              <a:rPr dirty="0" sz="1200" spc="-425">
                <a:latin typeface="Courier New"/>
                <a:cs typeface="Courier New"/>
              </a:rPr>
              <a:t> </a:t>
            </a:r>
            <a:r>
              <a:rPr dirty="0" sz="1200">
                <a:latin typeface="Times New Roman"/>
                <a:cs typeface="Times New Roman"/>
              </a:rPr>
              <a:t>table.</a:t>
            </a:r>
            <a:endParaRPr sz="1200">
              <a:latin typeface="Times New Roman"/>
              <a:cs typeface="Times New Roman"/>
            </a:endParaRPr>
          </a:p>
          <a:p>
            <a:pPr>
              <a:lnSpc>
                <a:spcPct val="100000"/>
              </a:lnSpc>
              <a:spcBef>
                <a:spcPts val="30"/>
              </a:spcBef>
              <a:buFont typeface="Times New Roman"/>
              <a:buAutoNum type="arabicPeriod" startAt="3"/>
            </a:pPr>
            <a:endParaRPr sz="1050">
              <a:latin typeface="Times New Roman"/>
              <a:cs typeface="Times New Roman"/>
            </a:endParaRPr>
          </a:p>
          <a:p>
            <a:pPr lvl="1" marL="469900" marR="5080" indent="-228600">
              <a:lnSpc>
                <a:spcPct val="100000"/>
              </a:lnSpc>
              <a:spcBef>
                <a:spcPts val="5"/>
              </a:spcBef>
              <a:buAutoNum type="alphaLcPeriod"/>
              <a:tabLst>
                <a:tab pos="470534" algn="l"/>
              </a:tabLst>
            </a:pPr>
            <a:r>
              <a:rPr dirty="0" sz="1200">
                <a:latin typeface="Times New Roman"/>
                <a:cs typeface="Times New Roman"/>
              </a:rPr>
              <a:t>Create a </a:t>
            </a:r>
            <a:r>
              <a:rPr dirty="0" sz="1200" spc="-5">
                <a:latin typeface="Times New Roman"/>
                <a:cs typeface="Times New Roman"/>
              </a:rPr>
              <a:t>procedure </a:t>
            </a:r>
            <a:r>
              <a:rPr dirty="0" sz="1200">
                <a:latin typeface="Times New Roman"/>
                <a:cs typeface="Times New Roman"/>
              </a:rPr>
              <a:t>called </a:t>
            </a:r>
            <a:r>
              <a:rPr dirty="0" sz="1200" spc="-5">
                <a:latin typeface="Courier New"/>
                <a:cs typeface="Courier New"/>
              </a:rPr>
              <a:t>DEL_JOB</a:t>
            </a:r>
            <a:r>
              <a:rPr dirty="0" sz="1200" spc="-509">
                <a:latin typeface="Courier New"/>
                <a:cs typeface="Courier New"/>
              </a:rPr>
              <a:t> </a:t>
            </a:r>
            <a:r>
              <a:rPr dirty="0" sz="1200">
                <a:latin typeface="Times New Roman"/>
                <a:cs typeface="Times New Roman"/>
              </a:rPr>
              <a:t>to delete a job. Include the necessary exception  handling if no job is</a:t>
            </a:r>
            <a:r>
              <a:rPr dirty="0" sz="1200" spc="-35">
                <a:latin typeface="Times New Roman"/>
                <a:cs typeface="Times New Roman"/>
              </a:rPr>
              <a:t> </a:t>
            </a:r>
            <a:r>
              <a:rPr dirty="0" sz="1200">
                <a:latin typeface="Times New Roman"/>
                <a:cs typeface="Times New Roman"/>
              </a:rPr>
              <a:t>deleted.</a:t>
            </a:r>
            <a:endParaRPr sz="1200">
              <a:latin typeface="Times New Roman"/>
              <a:cs typeface="Times New Roman"/>
            </a:endParaRPr>
          </a:p>
        </p:txBody>
      </p:sp>
      <p:sp>
        <p:nvSpPr>
          <p:cNvPr id="3" name="object 3"/>
          <p:cNvSpPr txBox="1"/>
          <p:nvPr/>
        </p:nvSpPr>
        <p:spPr>
          <a:xfrm>
            <a:off x="838961" y="1952244"/>
            <a:ext cx="6323330" cy="1779270"/>
          </a:xfrm>
          <a:prstGeom prst="rect">
            <a:avLst/>
          </a:prstGeom>
          <a:ln w="12192">
            <a:solidFill>
              <a:srgbClr val="000000"/>
            </a:solidFill>
          </a:ln>
        </p:spPr>
        <p:txBody>
          <a:bodyPr wrap="square" lIns="0" tIns="13335" rIns="0" bIns="0" rtlCol="0" vert="horz">
            <a:spAutoFit/>
          </a:bodyPr>
          <a:lstStyle/>
          <a:p>
            <a:pPr marL="74930" marR="958850">
              <a:lnSpc>
                <a:spcPts val="1240"/>
              </a:lnSpc>
              <a:spcBef>
                <a:spcPts val="105"/>
              </a:spcBef>
            </a:pPr>
            <a:r>
              <a:rPr dirty="0" sz="1100" spc="-5">
                <a:latin typeface="Courier New"/>
                <a:cs typeface="Courier New"/>
              </a:rPr>
              <a:t>CREATE OR REPLACE PROCEDURE del_job (jobid jobs.job_id%TYPE) IS  BEGIN</a:t>
            </a:r>
            <a:endParaRPr sz="1100">
              <a:latin typeface="Courier New"/>
              <a:cs typeface="Courier New"/>
            </a:endParaRPr>
          </a:p>
          <a:p>
            <a:pPr marL="242570">
              <a:lnSpc>
                <a:spcPts val="1180"/>
              </a:lnSpc>
            </a:pPr>
            <a:r>
              <a:rPr dirty="0" sz="1100" spc="-5">
                <a:latin typeface="Courier New"/>
                <a:cs typeface="Courier New"/>
              </a:rPr>
              <a:t>DELETE FROM</a:t>
            </a:r>
            <a:r>
              <a:rPr dirty="0" sz="1100">
                <a:latin typeface="Courier New"/>
                <a:cs typeface="Courier New"/>
              </a:rPr>
              <a:t> </a:t>
            </a:r>
            <a:r>
              <a:rPr dirty="0" sz="1100" spc="-5">
                <a:latin typeface="Courier New"/>
                <a:cs typeface="Courier New"/>
              </a:rPr>
              <a:t>jobs</a:t>
            </a:r>
            <a:endParaRPr sz="1100">
              <a:latin typeface="Courier New"/>
              <a:cs typeface="Courier New"/>
            </a:endParaRPr>
          </a:p>
          <a:p>
            <a:pPr marL="242570" marR="4227830">
              <a:lnSpc>
                <a:spcPts val="1250"/>
              </a:lnSpc>
              <a:spcBef>
                <a:spcPts val="65"/>
              </a:spcBef>
              <a:tabLst>
                <a:tab pos="829310" algn="l"/>
              </a:tabLst>
            </a:pPr>
            <a:r>
              <a:rPr dirty="0" sz="1100" spc="-5">
                <a:latin typeface="Courier New"/>
                <a:cs typeface="Courier New"/>
              </a:rPr>
              <a:t>WHERE	job_id =</a:t>
            </a:r>
            <a:r>
              <a:rPr dirty="0" sz="1100" spc="-50">
                <a:latin typeface="Courier New"/>
                <a:cs typeface="Courier New"/>
              </a:rPr>
              <a:t> </a:t>
            </a:r>
            <a:r>
              <a:rPr dirty="0" sz="1100" spc="-5">
                <a:latin typeface="Courier New"/>
                <a:cs typeface="Courier New"/>
              </a:rPr>
              <a:t>jobid;  IF SQL%NOTFOUND</a:t>
            </a:r>
            <a:r>
              <a:rPr dirty="0" sz="1100" spc="-15">
                <a:latin typeface="Courier New"/>
                <a:cs typeface="Courier New"/>
              </a:rPr>
              <a:t> </a:t>
            </a:r>
            <a:r>
              <a:rPr dirty="0" sz="1100" spc="-5">
                <a:latin typeface="Courier New"/>
                <a:cs typeface="Courier New"/>
              </a:rPr>
              <a:t>THEN</a:t>
            </a:r>
            <a:endParaRPr sz="1100">
              <a:latin typeface="Courier New"/>
              <a:cs typeface="Courier New"/>
            </a:endParaRPr>
          </a:p>
          <a:p>
            <a:pPr marL="410209">
              <a:lnSpc>
                <a:spcPts val="1175"/>
              </a:lnSpc>
            </a:pPr>
            <a:r>
              <a:rPr dirty="0" sz="1100" spc="-5">
                <a:latin typeface="Courier New"/>
                <a:cs typeface="Courier New"/>
              </a:rPr>
              <a:t>RAISE_APPLICATION_ERROR(-20203, 'No jobs</a:t>
            </a:r>
            <a:r>
              <a:rPr dirty="0" sz="1100" spc="20">
                <a:latin typeface="Courier New"/>
                <a:cs typeface="Courier New"/>
              </a:rPr>
              <a:t> </a:t>
            </a:r>
            <a:r>
              <a:rPr dirty="0" sz="1100" spc="-5">
                <a:latin typeface="Courier New"/>
                <a:cs typeface="Courier New"/>
              </a:rPr>
              <a:t>deleted.');</a:t>
            </a:r>
            <a:endParaRPr sz="1100">
              <a:latin typeface="Courier New"/>
              <a:cs typeface="Courier New"/>
            </a:endParaRPr>
          </a:p>
          <a:p>
            <a:pPr marL="74930" marR="5233670" indent="167640">
              <a:lnSpc>
                <a:spcPts val="1250"/>
              </a:lnSpc>
              <a:spcBef>
                <a:spcPts val="65"/>
              </a:spcBef>
            </a:pPr>
            <a:r>
              <a:rPr dirty="0" sz="1100" spc="-5">
                <a:latin typeface="Courier New"/>
                <a:cs typeface="Courier New"/>
              </a:rPr>
              <a:t>END</a:t>
            </a:r>
            <a:r>
              <a:rPr dirty="0" sz="1100" spc="-20">
                <a:latin typeface="Courier New"/>
                <a:cs typeface="Courier New"/>
              </a:rPr>
              <a:t> </a:t>
            </a:r>
            <a:r>
              <a:rPr dirty="0" sz="1100" spc="-5">
                <a:latin typeface="Courier New"/>
                <a:cs typeface="Courier New"/>
              </a:rPr>
              <a:t>IF;</a:t>
            </a:r>
            <a:endParaRPr sz="1100">
              <a:latin typeface="Courier New"/>
              <a:cs typeface="Courier New"/>
            </a:endParaRPr>
          </a:p>
          <a:p>
            <a:pPr marL="74930" marR="5233670">
              <a:lnSpc>
                <a:spcPts val="1250"/>
              </a:lnSpc>
            </a:pPr>
            <a:r>
              <a:rPr dirty="0" sz="1100" spc="-5">
                <a:latin typeface="Courier New"/>
                <a:cs typeface="Courier New"/>
              </a:rPr>
              <a:t>END</a:t>
            </a:r>
            <a:r>
              <a:rPr dirty="0" sz="1100" spc="-60">
                <a:latin typeface="Courier New"/>
                <a:cs typeface="Courier New"/>
              </a:rPr>
              <a:t> </a:t>
            </a:r>
            <a:r>
              <a:rPr dirty="0" sz="1100" spc="-5">
                <a:latin typeface="Courier New"/>
                <a:cs typeface="Courier New"/>
              </a:rPr>
              <a:t>DEL_JOB;</a:t>
            </a:r>
            <a:endParaRPr sz="1100">
              <a:latin typeface="Courier New"/>
              <a:cs typeface="Courier New"/>
            </a:endParaRPr>
          </a:p>
          <a:p>
            <a:pPr marL="74930">
              <a:lnSpc>
                <a:spcPts val="1210"/>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marL="74930">
              <a:lnSpc>
                <a:spcPct val="100000"/>
              </a:lnSpc>
              <a:spcBef>
                <a:spcPts val="5"/>
              </a:spcBef>
            </a:pPr>
            <a:r>
              <a:rPr dirty="0" sz="1100" spc="-5">
                <a:latin typeface="Courier New"/>
                <a:cs typeface="Courier New"/>
              </a:rPr>
              <a:t>Procedure created.</a:t>
            </a:r>
            <a:endParaRPr sz="1100">
              <a:latin typeface="Courier New"/>
              <a:cs typeface="Courier New"/>
            </a:endParaRPr>
          </a:p>
        </p:txBody>
      </p:sp>
      <p:sp>
        <p:nvSpPr>
          <p:cNvPr id="4" name="object 4"/>
          <p:cNvSpPr txBox="1"/>
          <p:nvPr/>
        </p:nvSpPr>
        <p:spPr>
          <a:xfrm>
            <a:off x="1130300" y="3870452"/>
            <a:ext cx="5502275" cy="390525"/>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b. </a:t>
            </a:r>
            <a:r>
              <a:rPr dirty="0" sz="1200" spc="-5">
                <a:latin typeface="Times New Roman"/>
                <a:cs typeface="Times New Roman"/>
              </a:rPr>
              <a:t>Compile </a:t>
            </a:r>
            <a:r>
              <a:rPr dirty="0" sz="1200">
                <a:latin typeface="Times New Roman"/>
                <a:cs typeface="Times New Roman"/>
              </a:rPr>
              <a:t>the code; invoke </a:t>
            </a:r>
            <a:r>
              <a:rPr dirty="0" sz="1200" spc="-5">
                <a:latin typeface="Times New Roman"/>
                <a:cs typeface="Times New Roman"/>
              </a:rPr>
              <a:t>the </a:t>
            </a:r>
            <a:r>
              <a:rPr dirty="0" sz="1200">
                <a:latin typeface="Times New Roman"/>
                <a:cs typeface="Times New Roman"/>
              </a:rPr>
              <a:t>procedure </a:t>
            </a:r>
            <a:r>
              <a:rPr dirty="0" sz="1200" spc="-5">
                <a:latin typeface="Times New Roman"/>
                <a:cs typeface="Times New Roman"/>
              </a:rPr>
              <a:t>using </a:t>
            </a:r>
            <a:r>
              <a:rPr dirty="0" sz="1200">
                <a:latin typeface="Times New Roman"/>
                <a:cs typeface="Times New Roman"/>
              </a:rPr>
              <a:t>job </a:t>
            </a:r>
            <a:r>
              <a:rPr dirty="0" sz="1200" spc="-5">
                <a:latin typeface="Times New Roman"/>
                <a:cs typeface="Times New Roman"/>
              </a:rPr>
              <a:t>ID </a:t>
            </a:r>
            <a:r>
              <a:rPr dirty="0" sz="1200" spc="-5">
                <a:latin typeface="Courier New"/>
                <a:cs typeface="Courier New"/>
              </a:rPr>
              <a:t>IT_DBA</a:t>
            </a:r>
            <a:r>
              <a:rPr dirty="0" sz="1200" spc="-5">
                <a:latin typeface="Times New Roman"/>
                <a:cs typeface="Times New Roman"/>
              </a:rPr>
              <a:t>. Query the </a:t>
            </a:r>
            <a:r>
              <a:rPr dirty="0" sz="1200" spc="-5">
                <a:latin typeface="Courier New"/>
                <a:cs typeface="Courier New"/>
              </a:rPr>
              <a:t>JOBS</a:t>
            </a:r>
            <a:r>
              <a:rPr dirty="0" sz="1200" spc="-405">
                <a:latin typeface="Courier New"/>
                <a:cs typeface="Courier New"/>
              </a:rPr>
              <a:t> </a:t>
            </a:r>
            <a:r>
              <a:rPr dirty="0" sz="1200">
                <a:latin typeface="Times New Roman"/>
                <a:cs typeface="Times New Roman"/>
              </a:rPr>
              <a:t>table  to view the</a:t>
            </a:r>
            <a:r>
              <a:rPr dirty="0" sz="1200" spc="-20">
                <a:latin typeface="Times New Roman"/>
                <a:cs typeface="Times New Roman"/>
              </a:rPr>
              <a:t> </a:t>
            </a:r>
            <a:r>
              <a:rPr dirty="0" sz="1200" spc="-5">
                <a:latin typeface="Times New Roman"/>
                <a:cs typeface="Times New Roman"/>
              </a:rPr>
              <a:t>results.</a:t>
            </a:r>
            <a:endParaRPr sz="1200">
              <a:latin typeface="Times New Roman"/>
              <a:cs typeface="Times New Roman"/>
            </a:endParaRPr>
          </a:p>
        </p:txBody>
      </p:sp>
      <p:sp>
        <p:nvSpPr>
          <p:cNvPr id="5" name="object 5"/>
          <p:cNvSpPr txBox="1"/>
          <p:nvPr/>
        </p:nvSpPr>
        <p:spPr>
          <a:xfrm>
            <a:off x="838961" y="4335017"/>
            <a:ext cx="6323330" cy="1001394"/>
          </a:xfrm>
          <a:prstGeom prst="rect">
            <a:avLst/>
          </a:prstGeom>
          <a:ln w="12192">
            <a:solidFill>
              <a:srgbClr val="000000"/>
            </a:solidFill>
          </a:ln>
        </p:spPr>
        <p:txBody>
          <a:bodyPr wrap="square" lIns="0" tIns="11430" rIns="0" bIns="0" rtlCol="0" vert="horz">
            <a:spAutoFit/>
          </a:bodyPr>
          <a:lstStyle/>
          <a:p>
            <a:pPr marL="74930">
              <a:lnSpc>
                <a:spcPts val="1285"/>
              </a:lnSpc>
              <a:spcBef>
                <a:spcPts val="90"/>
              </a:spcBef>
            </a:pPr>
            <a:r>
              <a:rPr dirty="0" sz="1100" spc="-5">
                <a:latin typeface="Courier New"/>
                <a:cs typeface="Courier New"/>
              </a:rPr>
              <a:t>EXECUTE del_job</a:t>
            </a:r>
            <a:r>
              <a:rPr dirty="0" sz="1100">
                <a:latin typeface="Courier New"/>
                <a:cs typeface="Courier New"/>
              </a:rPr>
              <a:t> </a:t>
            </a:r>
            <a:r>
              <a:rPr dirty="0" sz="1100" spc="-5">
                <a:latin typeface="Courier New"/>
                <a:cs typeface="Courier New"/>
              </a:rPr>
              <a:t>('IT_DBA')</a:t>
            </a:r>
            <a:endParaRPr sz="1100">
              <a:latin typeface="Courier New"/>
              <a:cs typeface="Courier New"/>
            </a:endParaRPr>
          </a:p>
          <a:p>
            <a:pPr marL="74930">
              <a:lnSpc>
                <a:spcPts val="1285"/>
              </a:lnSpc>
            </a:pPr>
            <a:r>
              <a:rPr dirty="0" sz="1100" spc="-5">
                <a:latin typeface="Courier New"/>
                <a:cs typeface="Courier New"/>
              </a:rPr>
              <a:t>SELECT * FROM jobs WHERE job_id =</a:t>
            </a:r>
            <a:r>
              <a:rPr dirty="0" sz="1100" spc="35">
                <a:latin typeface="Courier New"/>
                <a:cs typeface="Courier New"/>
              </a:rPr>
              <a:t> </a:t>
            </a:r>
            <a:r>
              <a:rPr dirty="0" sz="1100" spc="-5">
                <a:latin typeface="Courier New"/>
                <a:cs typeface="Courier New"/>
              </a:rPr>
              <a:t>'IT_DBA';</a:t>
            </a:r>
            <a:endParaRPr sz="1100">
              <a:latin typeface="Courier New"/>
              <a:cs typeface="Courier New"/>
            </a:endParaRPr>
          </a:p>
          <a:p>
            <a:pPr marL="74930" marR="2886710">
              <a:lnSpc>
                <a:spcPts val="2510"/>
              </a:lnSpc>
              <a:spcBef>
                <a:spcPts val="265"/>
              </a:spcBef>
            </a:pPr>
            <a:r>
              <a:rPr dirty="0" sz="1100" spc="-5">
                <a:latin typeface="Courier New"/>
                <a:cs typeface="Courier New"/>
              </a:rPr>
              <a:t>PL/SQL procedure successfully completed.  no rows</a:t>
            </a:r>
            <a:r>
              <a:rPr dirty="0" sz="1100">
                <a:latin typeface="Courier New"/>
                <a:cs typeface="Courier New"/>
              </a:rPr>
              <a:t> </a:t>
            </a:r>
            <a:r>
              <a:rPr dirty="0" sz="1100" spc="-5">
                <a:latin typeface="Courier New"/>
                <a:cs typeface="Courier New"/>
              </a:rPr>
              <a:t>selected</a:t>
            </a:r>
            <a:endParaRPr sz="1100">
              <a:latin typeface="Courier New"/>
              <a:cs typeface="Courier New"/>
            </a:endParaRPr>
          </a:p>
        </p:txBody>
      </p:sp>
      <p:sp>
        <p:nvSpPr>
          <p:cNvPr id="6" name="object 6"/>
          <p:cNvSpPr txBox="1"/>
          <p:nvPr/>
        </p:nvSpPr>
        <p:spPr>
          <a:xfrm>
            <a:off x="1130239" y="5469890"/>
            <a:ext cx="5392420" cy="572135"/>
          </a:xfrm>
          <a:prstGeom prst="rect">
            <a:avLst/>
          </a:prstGeom>
        </p:spPr>
        <p:txBody>
          <a:bodyPr wrap="square" lIns="0" tIns="13335" rIns="0" bIns="0" rtlCol="0" vert="horz">
            <a:spAutoFit/>
          </a:bodyPr>
          <a:lstStyle/>
          <a:p>
            <a:pPr marL="12700" marR="5080" indent="-635">
              <a:lnSpc>
                <a:spcPct val="99400"/>
              </a:lnSpc>
              <a:spcBef>
                <a:spcPts val="105"/>
              </a:spcBef>
            </a:pPr>
            <a:r>
              <a:rPr dirty="0" sz="1200" spc="-5">
                <a:latin typeface="Times New Roman"/>
                <a:cs typeface="Times New Roman"/>
              </a:rPr>
              <a:t>Also, </a:t>
            </a:r>
            <a:r>
              <a:rPr dirty="0" sz="1200">
                <a:latin typeface="Times New Roman"/>
                <a:cs typeface="Times New Roman"/>
              </a:rPr>
              <a:t>check the exception handling by trying to delete a job that does not exist. (Use</a:t>
            </a:r>
            <a:r>
              <a:rPr dirty="0" sz="1200" spc="-165">
                <a:latin typeface="Times New Roman"/>
                <a:cs typeface="Times New Roman"/>
              </a:rPr>
              <a:t> </a:t>
            </a:r>
            <a:r>
              <a:rPr dirty="0" sz="1200">
                <a:latin typeface="Times New Roman"/>
                <a:cs typeface="Times New Roman"/>
              </a:rPr>
              <a:t>the  </a:t>
            </a:r>
            <a:r>
              <a:rPr dirty="0" sz="1200" spc="-5">
                <a:latin typeface="Courier New"/>
                <a:cs typeface="Courier New"/>
              </a:rPr>
              <a:t>IT_WEB </a:t>
            </a:r>
            <a:r>
              <a:rPr dirty="0" sz="1200">
                <a:latin typeface="Times New Roman"/>
                <a:cs typeface="Times New Roman"/>
              </a:rPr>
              <a:t>job ID.) You should get the </a:t>
            </a:r>
            <a:r>
              <a:rPr dirty="0" sz="1200" spc="-5">
                <a:latin typeface="Times New Roman"/>
                <a:cs typeface="Times New Roman"/>
              </a:rPr>
              <a:t>message </a:t>
            </a:r>
            <a:r>
              <a:rPr dirty="0" sz="1200">
                <a:latin typeface="Times New Roman"/>
                <a:cs typeface="Times New Roman"/>
              </a:rPr>
              <a:t>that you used in the exception-handling  section of the procedure as</a:t>
            </a:r>
            <a:r>
              <a:rPr dirty="0" sz="1200" spc="-35">
                <a:latin typeface="Times New Roman"/>
                <a:cs typeface="Times New Roman"/>
              </a:rPr>
              <a:t> </a:t>
            </a:r>
            <a:r>
              <a:rPr dirty="0" sz="1200">
                <a:latin typeface="Times New Roman"/>
                <a:cs typeface="Times New Roman"/>
              </a:rPr>
              <a:t>output.</a:t>
            </a:r>
            <a:endParaRPr sz="1200">
              <a:latin typeface="Times New Roman"/>
              <a:cs typeface="Times New Roman"/>
            </a:endParaRPr>
          </a:p>
        </p:txBody>
      </p:sp>
      <p:sp>
        <p:nvSpPr>
          <p:cNvPr id="7" name="object 7"/>
          <p:cNvSpPr txBox="1"/>
          <p:nvPr/>
        </p:nvSpPr>
        <p:spPr>
          <a:xfrm>
            <a:off x="838961" y="6115811"/>
            <a:ext cx="6323330" cy="1621155"/>
          </a:xfrm>
          <a:prstGeom prst="rect">
            <a:avLst/>
          </a:prstGeom>
          <a:ln w="12192">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EXECUTE del_job</a:t>
            </a:r>
            <a:r>
              <a:rPr dirty="0" sz="1100">
                <a:latin typeface="Courier New"/>
                <a:cs typeface="Courier New"/>
              </a:rPr>
              <a:t> </a:t>
            </a:r>
            <a:r>
              <a:rPr dirty="0" sz="1100" spc="-5">
                <a:latin typeface="Courier New"/>
                <a:cs typeface="Courier New"/>
              </a:rPr>
              <a:t>('IT_WEB')</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BEGIN del_job ('IT_WEB');</a:t>
            </a:r>
            <a:r>
              <a:rPr dirty="0" sz="1100" spc="10">
                <a:latin typeface="Courier New"/>
                <a:cs typeface="Courier New"/>
              </a:rPr>
              <a:t> </a:t>
            </a:r>
            <a:r>
              <a:rPr dirty="0" sz="1100" spc="-5">
                <a:latin typeface="Courier New"/>
                <a:cs typeface="Courier New"/>
              </a:rPr>
              <a:t>END;</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ct val="100000"/>
              </a:lnSpc>
              <a:spcBef>
                <a:spcPts val="5"/>
              </a:spcBef>
            </a:pPr>
            <a:r>
              <a:rPr dirty="0" sz="1100" spc="-5">
                <a:latin typeface="Courier New"/>
                <a:cs typeface="Courier New"/>
              </a:rPr>
              <a:t>*</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ERROR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a:p>
            <a:pPr marL="74930">
              <a:lnSpc>
                <a:spcPts val="1245"/>
              </a:lnSpc>
            </a:pPr>
            <a:r>
              <a:rPr dirty="0" sz="1100" spc="-5">
                <a:latin typeface="Courier New"/>
                <a:cs typeface="Courier New"/>
              </a:rPr>
              <a:t>ORA-20203: No jobs</a:t>
            </a:r>
            <a:r>
              <a:rPr dirty="0" sz="1100" spc="5">
                <a:latin typeface="Courier New"/>
                <a:cs typeface="Courier New"/>
              </a:rPr>
              <a:t> </a:t>
            </a:r>
            <a:r>
              <a:rPr dirty="0" sz="1100" spc="-5">
                <a:latin typeface="Courier New"/>
                <a:cs typeface="Courier New"/>
              </a:rPr>
              <a:t>deleted.</a:t>
            </a:r>
            <a:endParaRPr sz="1100">
              <a:latin typeface="Courier New"/>
              <a:cs typeface="Courier New"/>
            </a:endParaRPr>
          </a:p>
          <a:p>
            <a:pPr marL="74930">
              <a:lnSpc>
                <a:spcPts val="1250"/>
              </a:lnSpc>
            </a:pPr>
            <a:r>
              <a:rPr dirty="0" sz="1100" spc="-5">
                <a:latin typeface="Courier New"/>
                <a:cs typeface="Courier New"/>
              </a:rPr>
              <a:t>ORA-06512: at "ORA1.DEL_JOB", line</a:t>
            </a:r>
            <a:r>
              <a:rPr dirty="0" sz="1100" spc="15">
                <a:latin typeface="Courier New"/>
                <a:cs typeface="Courier New"/>
              </a:rPr>
              <a:t> </a:t>
            </a:r>
            <a:r>
              <a:rPr dirty="0" sz="1100" spc="-5">
                <a:latin typeface="Courier New"/>
                <a:cs typeface="Courier New"/>
              </a:rPr>
              <a:t>6</a:t>
            </a:r>
            <a:endParaRPr sz="1100">
              <a:latin typeface="Courier New"/>
              <a:cs typeface="Courier New"/>
            </a:endParaRPr>
          </a:p>
          <a:p>
            <a:pPr marL="74930">
              <a:lnSpc>
                <a:spcPts val="1290"/>
              </a:lnSpc>
            </a:pPr>
            <a:r>
              <a:rPr dirty="0" sz="1100" spc="-5">
                <a:latin typeface="Courier New"/>
                <a:cs typeface="Courier New"/>
              </a:rPr>
              <a:t>ORA-06512: at line</a:t>
            </a:r>
            <a:r>
              <a:rPr dirty="0" sz="1100" spc="5">
                <a:latin typeface="Courier New"/>
                <a:cs typeface="Courier New"/>
              </a:rPr>
              <a:t> </a:t>
            </a:r>
            <a:r>
              <a:rPr dirty="0" sz="1100" spc="-5">
                <a:latin typeface="Courier New"/>
                <a:cs typeface="Courier New"/>
              </a:rPr>
              <a:t>1</a:t>
            </a:r>
            <a:endParaRPr sz="1100">
              <a:latin typeface="Courier New"/>
              <a:cs typeface="Courier New"/>
            </a:endParaRPr>
          </a:p>
        </p:txBody>
      </p:sp>
      <p:sp>
        <p:nvSpPr>
          <p:cNvPr id="8" name="object 8"/>
          <p:cNvSpPr txBox="1"/>
          <p:nvPr/>
        </p:nvSpPr>
        <p:spPr>
          <a:xfrm>
            <a:off x="901700" y="8050783"/>
            <a:ext cx="5798185" cy="907415"/>
          </a:xfrm>
          <a:prstGeom prst="rect">
            <a:avLst/>
          </a:prstGeom>
        </p:spPr>
        <p:txBody>
          <a:bodyPr wrap="square" lIns="0" tIns="12700" rIns="0" bIns="0" rtlCol="0" vert="horz">
            <a:spAutoFit/>
          </a:bodyPr>
          <a:lstStyle/>
          <a:p>
            <a:pPr marL="240665" marR="5080" indent="-228600">
              <a:lnSpc>
                <a:spcPct val="100000"/>
              </a:lnSpc>
              <a:spcBef>
                <a:spcPts val="100"/>
              </a:spcBef>
              <a:buAutoNum type="arabicPeriod" startAt="4"/>
              <a:tabLst>
                <a:tab pos="241935" algn="l"/>
              </a:tabLst>
            </a:pPr>
            <a:r>
              <a:rPr dirty="0" sz="1200">
                <a:latin typeface="Times New Roman"/>
                <a:cs typeface="Times New Roman"/>
              </a:rPr>
              <a:t>Create</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procedure</a:t>
            </a:r>
            <a:r>
              <a:rPr dirty="0" sz="1200">
                <a:latin typeface="Times New Roman"/>
                <a:cs typeface="Times New Roman"/>
              </a:rPr>
              <a:t> called</a:t>
            </a:r>
            <a:r>
              <a:rPr dirty="0" sz="1200" spc="-10">
                <a:latin typeface="Times New Roman"/>
                <a:cs typeface="Times New Roman"/>
              </a:rPr>
              <a:t> </a:t>
            </a:r>
            <a:r>
              <a:rPr dirty="0" sz="1200" spc="-5">
                <a:latin typeface="Courier New"/>
                <a:cs typeface="Courier New"/>
              </a:rPr>
              <a:t>GET_EMPLOYEE</a:t>
            </a:r>
            <a:r>
              <a:rPr dirty="0" sz="1200" spc="-430">
                <a:latin typeface="Courier New"/>
                <a:cs typeface="Courier New"/>
              </a:rPr>
              <a:t> </a:t>
            </a:r>
            <a:r>
              <a:rPr dirty="0" sz="1200">
                <a:latin typeface="Times New Roman"/>
                <a:cs typeface="Times New Roman"/>
              </a:rPr>
              <a:t>to query the </a:t>
            </a:r>
            <a:r>
              <a:rPr dirty="0" sz="1200" spc="-5">
                <a:latin typeface="Courier New"/>
                <a:cs typeface="Courier New"/>
              </a:rPr>
              <a:t>EMPLOYEES</a:t>
            </a:r>
            <a:r>
              <a:rPr dirty="0" sz="1200" spc="-425">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retrieving the  </a:t>
            </a:r>
            <a:r>
              <a:rPr dirty="0" sz="1200" spc="-5">
                <a:latin typeface="Times New Roman"/>
                <a:cs typeface="Times New Roman"/>
              </a:rPr>
              <a:t>salary </a:t>
            </a:r>
            <a:r>
              <a:rPr dirty="0" sz="1200">
                <a:latin typeface="Times New Roman"/>
                <a:cs typeface="Times New Roman"/>
              </a:rPr>
              <a:t>and job ID for an employee when provided with the </a:t>
            </a:r>
            <a:r>
              <a:rPr dirty="0" sz="1200" spc="-5">
                <a:latin typeface="Times New Roman"/>
                <a:cs typeface="Times New Roman"/>
              </a:rPr>
              <a:t>employee</a:t>
            </a:r>
            <a:r>
              <a:rPr dirty="0" sz="1200" spc="-70">
                <a:latin typeface="Times New Roman"/>
                <a:cs typeface="Times New Roman"/>
              </a:rPr>
              <a:t> </a:t>
            </a:r>
            <a:r>
              <a:rPr dirty="0" sz="1200">
                <a:latin typeface="Times New Roman"/>
                <a:cs typeface="Times New Roman"/>
              </a:rPr>
              <a:t>ID.</a:t>
            </a:r>
            <a:endParaRPr sz="1200">
              <a:latin typeface="Times New Roman"/>
              <a:cs typeface="Times New Roman"/>
            </a:endParaRPr>
          </a:p>
          <a:p>
            <a:pPr>
              <a:lnSpc>
                <a:spcPct val="100000"/>
              </a:lnSpc>
              <a:spcBef>
                <a:spcPts val="30"/>
              </a:spcBef>
              <a:buFont typeface="Times New Roman"/>
              <a:buAutoNum type="arabicPeriod" startAt="4"/>
            </a:pPr>
            <a:endParaRPr sz="1000">
              <a:latin typeface="Times New Roman"/>
              <a:cs typeface="Times New Roman"/>
            </a:endParaRPr>
          </a:p>
          <a:p>
            <a:pPr lvl="1" marL="469265" marR="101600" indent="-228600">
              <a:lnSpc>
                <a:spcPct val="100000"/>
              </a:lnSpc>
              <a:buAutoNum type="alphaLcPeriod"/>
              <a:tabLst>
                <a:tab pos="470534" algn="l"/>
              </a:tabLst>
            </a:pPr>
            <a:r>
              <a:rPr dirty="0" sz="1200">
                <a:latin typeface="Times New Roman"/>
                <a:cs typeface="Times New Roman"/>
              </a:rPr>
              <a:t>Create</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procedure</a:t>
            </a:r>
            <a:r>
              <a:rPr dirty="0" sz="1200">
                <a:latin typeface="Times New Roman"/>
                <a:cs typeface="Times New Roman"/>
              </a:rPr>
              <a:t> that returns</a:t>
            </a:r>
            <a:r>
              <a:rPr dirty="0" sz="1200" spc="-5">
                <a:latin typeface="Times New Roman"/>
                <a:cs typeface="Times New Roman"/>
              </a:rPr>
              <a:t> </a:t>
            </a:r>
            <a:r>
              <a:rPr dirty="0" sz="1200">
                <a:latin typeface="Times New Roman"/>
                <a:cs typeface="Times New Roman"/>
              </a:rPr>
              <a:t>a </a:t>
            </a:r>
            <a:r>
              <a:rPr dirty="0" sz="1200" spc="-5">
                <a:latin typeface="Times New Roman"/>
                <a:cs typeface="Times New Roman"/>
              </a:rPr>
              <a:t>value</a:t>
            </a:r>
            <a:r>
              <a:rPr dirty="0" sz="1200">
                <a:latin typeface="Times New Roman"/>
                <a:cs typeface="Times New Roman"/>
              </a:rPr>
              <a:t> from</a:t>
            </a:r>
            <a:r>
              <a:rPr dirty="0" sz="1200" spc="-1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Courier New"/>
                <a:cs typeface="Courier New"/>
              </a:rPr>
              <a:t>SALARY</a:t>
            </a:r>
            <a:r>
              <a:rPr dirty="0" sz="1200" spc="-425">
                <a:latin typeface="Courier New"/>
                <a:cs typeface="Courier New"/>
              </a:rPr>
              <a:t> </a:t>
            </a:r>
            <a:r>
              <a:rPr dirty="0" sz="1200">
                <a:latin typeface="Times New Roman"/>
                <a:cs typeface="Times New Roman"/>
              </a:rPr>
              <a:t>and </a:t>
            </a:r>
            <a:r>
              <a:rPr dirty="0" sz="1200" spc="-5">
                <a:latin typeface="Courier New"/>
                <a:cs typeface="Courier New"/>
              </a:rPr>
              <a:t>JOB_ID</a:t>
            </a:r>
            <a:r>
              <a:rPr dirty="0" sz="1200" spc="-425">
                <a:latin typeface="Courier New"/>
                <a:cs typeface="Courier New"/>
              </a:rPr>
              <a:t> </a:t>
            </a:r>
            <a:r>
              <a:rPr dirty="0" sz="1200" spc="-5">
                <a:latin typeface="Times New Roman"/>
                <a:cs typeface="Times New Roman"/>
              </a:rPr>
              <a:t>columns</a:t>
            </a:r>
            <a:r>
              <a:rPr dirty="0" sz="1200">
                <a:latin typeface="Times New Roman"/>
                <a:cs typeface="Times New Roman"/>
              </a:rPr>
              <a:t> for a  specified </a:t>
            </a:r>
            <a:r>
              <a:rPr dirty="0" sz="1200" spc="-5">
                <a:latin typeface="Times New Roman"/>
                <a:cs typeface="Times New Roman"/>
              </a:rPr>
              <a:t>employee </a:t>
            </a:r>
            <a:r>
              <a:rPr dirty="0" sz="1200">
                <a:latin typeface="Times New Roman"/>
                <a:cs typeface="Times New Roman"/>
              </a:rPr>
              <a:t>ID. </a:t>
            </a:r>
            <a:r>
              <a:rPr dirty="0" sz="1200" spc="-5">
                <a:latin typeface="Times New Roman"/>
                <a:cs typeface="Times New Roman"/>
              </a:rPr>
              <a:t>Compile </a:t>
            </a:r>
            <a:r>
              <a:rPr dirty="0" sz="1200">
                <a:latin typeface="Times New Roman"/>
                <a:cs typeface="Times New Roman"/>
              </a:rPr>
              <a:t>the code and remove the </a:t>
            </a:r>
            <a:r>
              <a:rPr dirty="0" sz="1200" spc="-5">
                <a:latin typeface="Times New Roman"/>
                <a:cs typeface="Times New Roman"/>
              </a:rPr>
              <a:t>syntax</a:t>
            </a:r>
            <a:r>
              <a:rPr dirty="0" sz="1200" spc="-35">
                <a:latin typeface="Times New Roman"/>
                <a:cs typeface="Times New Roman"/>
              </a:rPr>
              <a:t> </a:t>
            </a:r>
            <a:r>
              <a:rPr dirty="0" sz="1200">
                <a:latin typeface="Times New Roman"/>
                <a:cs typeface="Times New Roman"/>
              </a:rPr>
              <a:t>errors.</a:t>
            </a:r>
            <a:endParaRPr sz="12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sdomingu</dc:creator>
  <dc:title>Microsoft PowerPoint - Csg2.ppt [Read-Only]</dc:title>
  <dcterms:created xsi:type="dcterms:W3CDTF">2020-01-16T14:45:27Z</dcterms:created>
  <dcterms:modified xsi:type="dcterms:W3CDTF">2020-01-16T14:45:27Z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2006-12-04T00:00:00Z</vt:filetime>
  </property>
  <property fmtid="{D5CDD505-2E9C-101B-9397-08002B2CF9AE}" pid="3" name="Creator">
    <vt:lpwstr>PScript5.dll Version 5.2</vt:lpwstr>
  </property>
  <property fmtid="{D5CDD505-2E9C-101B-9397-08002B2CF9AE}" pid="4" name="LastSaved">
    <vt:filetime>2020-01-16T00:00:00Z</vt:filetime>
  </property>
</Properties>
</file>