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72" r:id="rId2"/>
    <p:sldId id="297" r:id="rId3"/>
    <p:sldId id="293" r:id="rId4"/>
    <p:sldId id="281" r:id="rId5"/>
    <p:sldId id="294" r:id="rId6"/>
    <p:sldId id="296" r:id="rId7"/>
    <p:sldId id="288" r:id="rId8"/>
    <p:sldId id="298"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9/11/2018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9/11/2018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mthothamaccommodation.com.a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4139" y="1380477"/>
            <a:ext cx="11123720" cy="1828800"/>
          </a:xfrm>
        </p:spPr>
        <p:txBody>
          <a:bodyPr>
            <a:normAutofit/>
          </a:bodyPr>
          <a:lstStyle/>
          <a:p>
            <a:pPr algn="ctr"/>
            <a:r>
              <a:rPr lang="en-US" dirty="0"/>
              <a:t>Edelweiss Ski Club</a:t>
            </a:r>
            <a:br>
              <a:rPr lang="en-US" dirty="0"/>
            </a:br>
            <a:r>
              <a:rPr lang="en-US" dirty="0"/>
              <a:t>New Member’s Information </a:t>
            </a:r>
          </a:p>
        </p:txBody>
      </p:sp>
      <p:pic>
        <p:nvPicPr>
          <p:cNvPr id="6" name="Picture 5">
            <a:extLst>
              <a:ext uri="{FF2B5EF4-FFF2-40B4-BE49-F238E27FC236}">
                <a16:creationId xmlns:a16="http://schemas.microsoft.com/office/drawing/2014/main" id="{297EE34A-D082-4B94-BD83-4987A266A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155" y="3517777"/>
            <a:ext cx="1829689" cy="2460616"/>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Invitation</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609600" y="1935480"/>
            <a:ext cx="5931877" cy="4389120"/>
          </a:xfrm>
        </p:spPr>
        <p:txBody>
          <a:bodyPr>
            <a:normAutofit/>
          </a:bodyPr>
          <a:lstStyle/>
          <a:p>
            <a:pPr>
              <a:spcBef>
                <a:spcPts val="600"/>
              </a:spcBef>
            </a:pPr>
            <a:r>
              <a:rPr lang="en-AU" sz="1500" dirty="0"/>
              <a:t>An opportunity to become a private member of the “Edelweiss” ski club at Mt Hotham is available.</a:t>
            </a:r>
          </a:p>
          <a:p>
            <a:pPr>
              <a:spcBef>
                <a:spcPts val="600"/>
              </a:spcBef>
            </a:pPr>
            <a:r>
              <a:rPr lang="en-US" sz="1500" dirty="0"/>
              <a:t>This opportunity has arisen after the MHRMB (Mt Hotham Resort Management Board) required that the sewer system at the property be updated and connected to the mains reticulate system, which has placed some financial burden on the Club. With the sewer works now funded, we are now looking to increase the membership to help raise funds required for building upgrades, and to secure the future of the Club.</a:t>
            </a:r>
          </a:p>
          <a:p>
            <a:pPr>
              <a:spcBef>
                <a:spcPts val="600"/>
              </a:spcBef>
            </a:pPr>
            <a:r>
              <a:rPr lang="en-AU" sz="1500" dirty="0"/>
              <a:t>Edelweiss is positioned on a truly unique site, and we are looking forward to welcoming like minded new members to the Club who are excited by all the wonders that Mt Hotham has to offer.</a:t>
            </a:r>
          </a:p>
          <a:p>
            <a:endParaRPr lang="en-AU" sz="1500" dirty="0"/>
          </a:p>
          <a:p>
            <a:endParaRPr lang="en-AU" dirty="0"/>
          </a:p>
          <a:p>
            <a:endParaRPr lang="en-AU" dirty="0"/>
          </a:p>
          <a:p>
            <a:endParaRPr lang="en-AU" dirty="0"/>
          </a:p>
          <a:p>
            <a:endParaRPr lang="en-US" dirty="0"/>
          </a:p>
        </p:txBody>
      </p:sp>
      <p:pic>
        <p:nvPicPr>
          <p:cNvPr id="7" name="Picture 6" descr="A view of a snow covered mountain&#10;&#10;Description generated with very high confidence">
            <a:extLst>
              <a:ext uri="{FF2B5EF4-FFF2-40B4-BE49-F238E27FC236}">
                <a16:creationId xmlns:a16="http://schemas.microsoft.com/office/drawing/2014/main" id="{ED1AA6D6-21F3-4145-A90F-3202E2D22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446" y="1783081"/>
            <a:ext cx="4458678" cy="2972452"/>
          </a:xfrm>
          <a:prstGeom prst="rect">
            <a:avLst/>
          </a:prstGeom>
        </p:spPr>
      </p:pic>
      <p:sp>
        <p:nvSpPr>
          <p:cNvPr id="8" name="TextBox 7">
            <a:extLst>
              <a:ext uri="{FF2B5EF4-FFF2-40B4-BE49-F238E27FC236}">
                <a16:creationId xmlns:a16="http://schemas.microsoft.com/office/drawing/2014/main" id="{1EB56C01-3934-4D56-965C-383AF36C2D4D}"/>
              </a:ext>
            </a:extLst>
          </p:cNvPr>
          <p:cNvSpPr txBox="1"/>
          <p:nvPr/>
        </p:nvSpPr>
        <p:spPr>
          <a:xfrm>
            <a:off x="7262446" y="4770186"/>
            <a:ext cx="24860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View from the Edelweiss</a:t>
            </a:r>
          </a:p>
        </p:txBody>
      </p:sp>
    </p:spTree>
    <p:extLst>
      <p:ext uri="{BB962C8B-B14F-4D97-AF65-F5344CB8AC3E}">
        <p14:creationId xmlns:p14="http://schemas.microsoft.com/office/powerpoint/2010/main" val="3015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About Edelweiss</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609600" y="1935480"/>
            <a:ext cx="10972800" cy="2522220"/>
          </a:xfrm>
        </p:spPr>
        <p:txBody>
          <a:bodyPr>
            <a:normAutofit/>
          </a:bodyPr>
          <a:lstStyle/>
          <a:p>
            <a:r>
              <a:rPr lang="en-US" sz="1500" dirty="0"/>
              <a:t>History</a:t>
            </a:r>
          </a:p>
          <a:p>
            <a:pPr lvl="1"/>
            <a:r>
              <a:rPr lang="en-US" sz="1500" dirty="0"/>
              <a:t>The Edelweiss ski club was formed in 1934 </a:t>
            </a:r>
          </a:p>
          <a:p>
            <a:pPr lvl="1"/>
            <a:r>
              <a:rPr lang="en-US" sz="1500" dirty="0"/>
              <a:t>It is one of the original three private ski clubs granted leases at Mt Hotham between 1945-1947, and has occupied the current site for the last 60 years</a:t>
            </a:r>
          </a:p>
          <a:p>
            <a:pPr lvl="1"/>
            <a:r>
              <a:rPr lang="en-US" sz="1500" dirty="0"/>
              <a:t>The existing membership of Edelweiss includes 3rd generation families descended from the founding members</a:t>
            </a:r>
          </a:p>
          <a:p>
            <a:pPr lvl="1"/>
            <a:r>
              <a:rPr lang="en-US" sz="1500" dirty="0"/>
              <a:t>The Club is proud to be associated with the significant role the original members played in establishing the skiing culture that exists at Hotham today.</a:t>
            </a:r>
          </a:p>
        </p:txBody>
      </p:sp>
      <p:pic>
        <p:nvPicPr>
          <p:cNvPr id="5" name="Picture 4" descr="A snow covered mountain&#10;&#10;Description generated with very high confidence">
            <a:extLst>
              <a:ext uri="{FF2B5EF4-FFF2-40B4-BE49-F238E27FC236}">
                <a16:creationId xmlns:a16="http://schemas.microsoft.com/office/drawing/2014/main" id="{0245F7A4-75F6-4EE9-BEEC-B5B84F74F462}"/>
              </a:ext>
            </a:extLst>
          </p:cNvPr>
          <p:cNvPicPr>
            <a:picLocks noChangeAspect="1"/>
          </p:cNvPicPr>
          <p:nvPr/>
        </p:nvPicPr>
        <p:blipFill rotWithShape="1">
          <a:blip r:embed="rId2">
            <a:extLst>
              <a:ext uri="{28A0092B-C50C-407E-A947-70E740481C1C}">
                <a14:useLocalDpi xmlns:a14="http://schemas.microsoft.com/office/drawing/2010/main" val="0"/>
              </a:ext>
            </a:extLst>
          </a:blip>
          <a:srcRect b="10625"/>
          <a:stretch/>
        </p:blipFill>
        <p:spPr>
          <a:xfrm>
            <a:off x="9163050" y="3810000"/>
            <a:ext cx="2286000" cy="2724150"/>
          </a:xfrm>
          <a:prstGeom prst="rect">
            <a:avLst/>
          </a:prstGeom>
        </p:spPr>
      </p:pic>
      <p:sp>
        <p:nvSpPr>
          <p:cNvPr id="6" name="Content Placeholder 2">
            <a:extLst>
              <a:ext uri="{FF2B5EF4-FFF2-40B4-BE49-F238E27FC236}">
                <a16:creationId xmlns:a16="http://schemas.microsoft.com/office/drawing/2014/main" id="{693595E8-B85B-461D-B7E8-1D9A178AE20F}"/>
              </a:ext>
            </a:extLst>
          </p:cNvPr>
          <p:cNvSpPr txBox="1">
            <a:spLocks/>
          </p:cNvSpPr>
          <p:nvPr/>
        </p:nvSpPr>
        <p:spPr>
          <a:xfrm>
            <a:off x="495300" y="3971925"/>
            <a:ext cx="8305800" cy="2724150"/>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500" dirty="0"/>
              <a:t>Why is Edelweiss special?</a:t>
            </a:r>
          </a:p>
          <a:p>
            <a:pPr lvl="1"/>
            <a:r>
              <a:rPr lang="en-US" sz="1500" dirty="0"/>
              <a:t>Uninterrupted spectacular views </a:t>
            </a:r>
          </a:p>
          <a:p>
            <a:pPr lvl="1"/>
            <a:r>
              <a:rPr lang="en-US" sz="1500" dirty="0"/>
              <a:t>Unique quiet location</a:t>
            </a:r>
          </a:p>
          <a:p>
            <a:pPr lvl="1"/>
            <a:r>
              <a:rPr lang="en-US" sz="1500" dirty="0"/>
              <a:t>Safe / private outdoor kids play area</a:t>
            </a:r>
          </a:p>
          <a:p>
            <a:pPr lvl="1"/>
            <a:r>
              <a:rPr lang="en-US" sz="1500" dirty="0"/>
              <a:t>Outside deck &amp; BBQ area</a:t>
            </a:r>
          </a:p>
          <a:p>
            <a:pPr lvl="1"/>
            <a:r>
              <a:rPr lang="en-US" sz="1500" dirty="0"/>
              <a:t>Great access to both ski runs (Davenport Access) and walking tracks (</a:t>
            </a:r>
            <a:r>
              <a:rPr lang="en-US" sz="1500" dirty="0" err="1"/>
              <a:t>Cobungra</a:t>
            </a:r>
            <a:r>
              <a:rPr lang="en-US" sz="1500" dirty="0"/>
              <a:t> Ditch)</a:t>
            </a:r>
          </a:p>
          <a:p>
            <a:pPr lvl="1"/>
            <a:r>
              <a:rPr lang="en-US" sz="1500" dirty="0"/>
              <a:t>Family style accommodation, maintaining the original historical building and atmosphere established by the founding members</a:t>
            </a:r>
          </a:p>
          <a:p>
            <a:pPr lvl="1"/>
            <a:r>
              <a:rPr lang="en-US" sz="1500" dirty="0"/>
              <a:t>Active, energetic, successful working committee </a:t>
            </a:r>
          </a:p>
          <a:p>
            <a:pPr lvl="1"/>
            <a:r>
              <a:rPr lang="en-US" sz="1500" dirty="0"/>
              <a:t>Local cabin manager in Winter to help open / close the lodge</a:t>
            </a:r>
          </a:p>
        </p:txBody>
      </p:sp>
      <p:sp>
        <p:nvSpPr>
          <p:cNvPr id="7" name="TextBox 6">
            <a:extLst>
              <a:ext uri="{FF2B5EF4-FFF2-40B4-BE49-F238E27FC236}">
                <a16:creationId xmlns:a16="http://schemas.microsoft.com/office/drawing/2014/main" id="{7616E770-C85F-420F-BE7D-7235D218AA95}"/>
              </a:ext>
            </a:extLst>
          </p:cNvPr>
          <p:cNvSpPr txBox="1"/>
          <p:nvPr/>
        </p:nvSpPr>
        <p:spPr>
          <a:xfrm>
            <a:off x="9063037" y="6534150"/>
            <a:ext cx="24860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Deck &amp; BBQ</a:t>
            </a:r>
          </a:p>
        </p:txBody>
      </p:sp>
    </p:spTree>
    <p:extLst>
      <p:ext uri="{BB962C8B-B14F-4D97-AF65-F5344CB8AC3E}">
        <p14:creationId xmlns:p14="http://schemas.microsoft.com/office/powerpoint/2010/main" val="109785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Lodge Facilities &amp; Location</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fontScale="55000" lnSpcReduction="20000"/>
          </a:bodyPr>
          <a:lstStyle/>
          <a:p>
            <a:r>
              <a:rPr lang="en-US" sz="2700" dirty="0"/>
              <a:t>Facilities</a:t>
            </a:r>
          </a:p>
          <a:p>
            <a:pPr lvl="1"/>
            <a:r>
              <a:rPr lang="en-US" sz="2700" dirty="0"/>
              <a:t>The lodge sleeps 14 people max, with 3 family rooms (small rooms containing bunk beds).</a:t>
            </a:r>
          </a:p>
          <a:p>
            <a:pPr lvl="1"/>
            <a:r>
              <a:rPr lang="en-US" sz="2700" dirty="0"/>
              <a:t>2 communal showers, and 2 communal toilets.</a:t>
            </a:r>
          </a:p>
          <a:p>
            <a:pPr lvl="1"/>
            <a:r>
              <a:rPr lang="en-US" sz="2700" dirty="0"/>
              <a:t>Shared kitchen / living area.</a:t>
            </a:r>
          </a:p>
          <a:p>
            <a:pPr lvl="1"/>
            <a:r>
              <a:rPr lang="en-US" sz="2700" dirty="0"/>
              <a:t>Large food / pantry area</a:t>
            </a:r>
          </a:p>
          <a:p>
            <a:pPr lvl="1"/>
            <a:r>
              <a:rPr lang="en-US" sz="2700" dirty="0"/>
              <a:t>Drying room</a:t>
            </a:r>
          </a:p>
          <a:p>
            <a:pPr lvl="1"/>
            <a:r>
              <a:rPr lang="en-US" sz="2700" dirty="0"/>
              <a:t>Ski room</a:t>
            </a:r>
          </a:p>
          <a:p>
            <a:pPr lvl="1"/>
            <a:r>
              <a:rPr lang="en-US" sz="2700" dirty="0"/>
              <a:t>Additional Amenities: Dishwasher, oven, microwave, fridge, freezer, clothes washer, vacuum, full set of kitchen utensils (including toaster, sandwich press </a:t>
            </a:r>
            <a:r>
              <a:rPr lang="en-US" sz="2700" dirty="0" err="1"/>
              <a:t>etc</a:t>
            </a:r>
            <a:r>
              <a:rPr lang="en-US" sz="2700" dirty="0"/>
              <a:t>), outside gas BBQ, TV / DVD player (not with antenna)</a:t>
            </a:r>
          </a:p>
          <a:p>
            <a:pPr lvl="1"/>
            <a:r>
              <a:rPr lang="en-US" sz="2700" dirty="0"/>
              <a:t>Lodge meets all Health &amp; Safety inspections as dictated by MHRMB (Mt Hotham Resort Management Board).</a:t>
            </a:r>
          </a:p>
          <a:p>
            <a:pPr lvl="1"/>
            <a:r>
              <a:rPr lang="en-US" sz="2700" dirty="0"/>
              <a:t>In Winter a local Cabin Manager can help with opening the lodge (turning on the gas, hot water </a:t>
            </a:r>
            <a:r>
              <a:rPr lang="en-US" sz="2700" dirty="0" err="1"/>
              <a:t>etc</a:t>
            </a:r>
            <a:r>
              <a:rPr lang="en-US" sz="2700" dirty="0"/>
              <a:t>) and also help with cleaning after departure (for a small fee).</a:t>
            </a:r>
          </a:p>
          <a:p>
            <a:pPr lvl="1"/>
            <a:endParaRPr lang="en-US" sz="2700" dirty="0"/>
          </a:p>
          <a:p>
            <a:r>
              <a:rPr lang="en-US" sz="2700" dirty="0"/>
              <a:t>Location</a:t>
            </a:r>
          </a:p>
          <a:p>
            <a:pPr lvl="1"/>
            <a:r>
              <a:rPr lang="en-AU" sz="2700" dirty="0"/>
              <a:t>As per most lodges at Hotham there is no roadside parking, so luggage needs to be offloaded at the top of the driveway and carried down to the lodge (~100m).</a:t>
            </a:r>
          </a:p>
          <a:p>
            <a:pPr lvl="1"/>
            <a:r>
              <a:rPr lang="en-AU" sz="2700" dirty="0"/>
              <a:t>The Davenport Access track is within walking distance of the lodge, so if the snow is good you can be on a chair lift within 10 minutes.</a:t>
            </a:r>
          </a:p>
          <a:p>
            <a:pPr lvl="1"/>
            <a:r>
              <a:rPr lang="en-AU" sz="2700" dirty="0"/>
              <a:t>The village bus will pick up and drop off at the top of the driveway, which allows for quick and easy access to all the ski slopes.</a:t>
            </a:r>
          </a:p>
          <a:p>
            <a:pPr lvl="1"/>
            <a:endParaRPr lang="en-AU" dirty="0"/>
          </a:p>
        </p:txBody>
      </p:sp>
    </p:spTree>
    <p:extLst>
      <p:ext uri="{BB962C8B-B14F-4D97-AF65-F5344CB8AC3E}">
        <p14:creationId xmlns:p14="http://schemas.microsoft.com/office/powerpoint/2010/main" val="31905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Club Background</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609600" y="1935479"/>
            <a:ext cx="10972800" cy="4711505"/>
          </a:xfrm>
        </p:spPr>
        <p:txBody>
          <a:bodyPr>
            <a:normAutofit/>
          </a:bodyPr>
          <a:lstStyle/>
          <a:p>
            <a:r>
              <a:rPr lang="en-US" sz="1500" dirty="0"/>
              <a:t>The Club’s vision is (and always has been) to provide affordable accommodation at Mt Hotham to families year-round, so that they can enjoy all the wonders that Mt Hotham has to offer. </a:t>
            </a:r>
          </a:p>
          <a:p>
            <a:r>
              <a:rPr lang="en-US" sz="1500" dirty="0"/>
              <a:t>Edelweiss Ski Club of Victoria is an Incorporated Association operating under the Model Rules, under Section 46 of the Associations Incorporations Reform Act 2012. </a:t>
            </a:r>
          </a:p>
          <a:p>
            <a:r>
              <a:rPr lang="en-US" sz="1500" dirty="0"/>
              <a:t>The Club’s structure consists of a President, Secretary, Treasurer and Cabin Manager.  </a:t>
            </a:r>
          </a:p>
          <a:p>
            <a:r>
              <a:rPr lang="en-US" sz="1500" dirty="0"/>
              <a:t>There are currently ~20 Full Club Members.  </a:t>
            </a:r>
          </a:p>
          <a:p>
            <a:pPr lvl="1"/>
            <a:r>
              <a:rPr lang="en-US" sz="1500" dirty="0"/>
              <a:t>For a family, there is only one Full member. Both spouses and children of members are recognized. </a:t>
            </a:r>
          </a:p>
          <a:p>
            <a:pPr lvl="1"/>
            <a:r>
              <a:rPr lang="en-US" sz="1500" dirty="0"/>
              <a:t>Child members that come of age (18 </a:t>
            </a:r>
            <a:r>
              <a:rPr lang="en-US" sz="1500" dirty="0" err="1"/>
              <a:t>yrs</a:t>
            </a:r>
            <a:r>
              <a:rPr lang="en-US" sz="1500" dirty="0"/>
              <a:t>) are offered full membership, continuing the strong generational foundation of the Club.</a:t>
            </a:r>
          </a:p>
          <a:p>
            <a:r>
              <a:rPr lang="en-US" sz="1500" dirty="0"/>
              <a:t>While there are upgrades needed to the lodge the Club is not looking to ever become the next Hotham Hilton.</a:t>
            </a:r>
          </a:p>
          <a:p>
            <a:r>
              <a:rPr lang="en-AU" sz="1500" dirty="0"/>
              <a:t>In 2018 the MHRMB (Mt Hotham Resort Management Board) required that the sewer system at the property be updated and connected to the mains reticulate system. </a:t>
            </a:r>
          </a:p>
          <a:p>
            <a:pPr lvl="1"/>
            <a:r>
              <a:rPr lang="en-AU" sz="1500" dirty="0"/>
              <a:t>Recently there has been some uncertainty as to whether or not the Lease on the property would be renewed because of this issue. This matter has now been resolved with the recent approval of a 10 years Lease (on the provision that the sewer works be completed).</a:t>
            </a:r>
          </a:p>
          <a:p>
            <a:pPr lvl="1"/>
            <a:r>
              <a:rPr lang="en-AU" sz="1500" dirty="0"/>
              <a:t>The required sewer works will be completed post the 2018 Winter season.</a:t>
            </a:r>
          </a:p>
          <a:p>
            <a:endParaRPr lang="en-US" sz="1500" dirty="0"/>
          </a:p>
        </p:txBody>
      </p:sp>
    </p:spTree>
    <p:extLst>
      <p:ext uri="{BB962C8B-B14F-4D97-AF65-F5344CB8AC3E}">
        <p14:creationId xmlns:p14="http://schemas.microsoft.com/office/powerpoint/2010/main" val="151157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Club Background</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609600" y="1935479"/>
            <a:ext cx="10972800" cy="4711505"/>
          </a:xfrm>
        </p:spPr>
        <p:txBody>
          <a:bodyPr>
            <a:normAutofit/>
          </a:bodyPr>
          <a:lstStyle/>
          <a:p>
            <a:r>
              <a:rPr lang="en-US" sz="1500" dirty="0"/>
              <a:t>There is an expectation that club members are active participants in the Club and attend both the annual AGM, and the annual working party.</a:t>
            </a:r>
          </a:p>
          <a:p>
            <a:pPr lvl="1"/>
            <a:r>
              <a:rPr lang="en-US" sz="1500" dirty="0"/>
              <a:t> Active participation had been a recent issue for the Club. The committee is hoping to address this with the news of the recent 10 year lease renewal and initiating a new membership drive to attract like minded families that have a love of Hotham.</a:t>
            </a:r>
          </a:p>
          <a:p>
            <a:r>
              <a:rPr lang="en-US" sz="1500" dirty="0"/>
              <a:t>An online booking system is used to make bookings. It opens on Jan 1</a:t>
            </a:r>
            <a:r>
              <a:rPr lang="en-US" sz="1500" baseline="30000" dirty="0"/>
              <a:t>st</a:t>
            </a:r>
            <a:r>
              <a:rPr lang="en-US" sz="1500" dirty="0"/>
              <a:t> each year.</a:t>
            </a:r>
            <a:endParaRPr lang="en-AU" sz="1500" dirty="0"/>
          </a:p>
          <a:p>
            <a:pPr lvl="1"/>
            <a:endParaRPr lang="en-AU" sz="1500" dirty="0"/>
          </a:p>
          <a:p>
            <a:endParaRPr lang="en-AU" dirty="0"/>
          </a:p>
          <a:p>
            <a:endParaRPr lang="en-US" sz="1500" dirty="0"/>
          </a:p>
          <a:p>
            <a:pPr lvl="1"/>
            <a:endParaRPr lang="en-AU" sz="1500" dirty="0"/>
          </a:p>
        </p:txBody>
      </p:sp>
    </p:spTree>
    <p:extLst>
      <p:ext uri="{BB962C8B-B14F-4D97-AF65-F5344CB8AC3E}">
        <p14:creationId xmlns:p14="http://schemas.microsoft.com/office/powerpoint/2010/main" val="28418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dirty="0"/>
              <a:t>Proposed Payment Schedule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609600" y="1935480"/>
            <a:ext cx="11215456" cy="438912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sz="1000" dirty="0"/>
          </a:p>
        </p:txBody>
      </p:sp>
      <p:graphicFrame>
        <p:nvGraphicFramePr>
          <p:cNvPr id="5" name="Table 4">
            <a:extLst>
              <a:ext uri="{FF2B5EF4-FFF2-40B4-BE49-F238E27FC236}">
                <a16:creationId xmlns:a16="http://schemas.microsoft.com/office/drawing/2014/main" id="{BFC4311E-F7B1-4502-A476-3FE1FF71E1C8}"/>
              </a:ext>
            </a:extLst>
          </p:cNvPr>
          <p:cNvGraphicFramePr>
            <a:graphicFrameLocks noGrp="1"/>
          </p:cNvGraphicFramePr>
          <p:nvPr>
            <p:extLst>
              <p:ext uri="{D42A27DB-BD31-4B8C-83A1-F6EECF244321}">
                <p14:modId xmlns:p14="http://schemas.microsoft.com/office/powerpoint/2010/main" val="1427932693"/>
              </p:ext>
            </p:extLst>
          </p:nvPr>
        </p:nvGraphicFramePr>
        <p:xfrm>
          <a:off x="1233996" y="1870163"/>
          <a:ext cx="5558861" cy="3657600"/>
        </p:xfrm>
        <a:graphic>
          <a:graphicData uri="http://schemas.openxmlformats.org/drawingml/2006/table">
            <a:tbl>
              <a:tblPr firstRow="1" bandRow="1">
                <a:tableStyleId>{3B4B98B0-60AC-42C2-AFA5-B58CD77FA1E5}</a:tableStyleId>
              </a:tblPr>
              <a:tblGrid>
                <a:gridCol w="4229562">
                  <a:extLst>
                    <a:ext uri="{9D8B030D-6E8A-4147-A177-3AD203B41FA5}">
                      <a16:colId xmlns:a16="http://schemas.microsoft.com/office/drawing/2014/main" val="562626186"/>
                    </a:ext>
                  </a:extLst>
                </a:gridCol>
                <a:gridCol w="1329299">
                  <a:extLst>
                    <a:ext uri="{9D8B030D-6E8A-4147-A177-3AD203B41FA5}">
                      <a16:colId xmlns:a16="http://schemas.microsoft.com/office/drawing/2014/main" val="699463296"/>
                    </a:ext>
                  </a:extLst>
                </a:gridCol>
              </a:tblGrid>
              <a:tr h="180908">
                <a:tc>
                  <a:txBody>
                    <a:bodyPr/>
                    <a:lstStyle/>
                    <a:p>
                      <a:r>
                        <a:rPr lang="en-AU" sz="1000" dirty="0">
                          <a:solidFill>
                            <a:schemeClr val="bg1"/>
                          </a:solidFill>
                        </a:rPr>
                        <a:t>Overnight Rate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AU" sz="1000" dirty="0">
                          <a:solidFill>
                            <a:schemeClr val="bg1"/>
                          </a:solidFill>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86987776"/>
                  </a:ext>
                </a:extLst>
              </a:tr>
              <a:tr h="180908">
                <a:tc>
                  <a:txBody>
                    <a:bodyPr/>
                    <a:lstStyle/>
                    <a:p>
                      <a:r>
                        <a:rPr lang="en-AU" sz="1000" dirty="0"/>
                        <a:t>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376193"/>
                  </a:ext>
                </a:extLst>
              </a:tr>
              <a:tr h="180908">
                <a:tc>
                  <a:txBody>
                    <a:bodyPr/>
                    <a:lstStyle/>
                    <a:p>
                      <a:r>
                        <a:rPr lang="en-AU" sz="1000" dirty="0"/>
                        <a:t>Child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684394"/>
                  </a:ext>
                </a:extLst>
              </a:tr>
              <a:tr h="180908">
                <a:tc>
                  <a:txBody>
                    <a:bodyPr/>
                    <a:lstStyle/>
                    <a:p>
                      <a:r>
                        <a:rPr lang="en-AU" sz="1000" dirty="0"/>
                        <a:t>Guest – Adult (high / low season)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816827"/>
                  </a:ext>
                </a:extLst>
              </a:tr>
              <a:tr h="180908">
                <a:tc>
                  <a:txBody>
                    <a:bodyPr/>
                    <a:lstStyle/>
                    <a:p>
                      <a:r>
                        <a:rPr lang="en-AU" sz="1000" dirty="0"/>
                        <a:t>Guest – Child (high / low season)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994060"/>
                  </a:ext>
                </a:extLst>
              </a:tr>
              <a:tr h="180908">
                <a:tc>
                  <a:txBody>
                    <a:bodyPr/>
                    <a:lstStyle/>
                    <a:p>
                      <a:r>
                        <a:rPr lang="en-AU" sz="1000" dirty="0"/>
                        <a:t>Summer Rate (whole lodge)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926338"/>
                  </a:ext>
                </a:extLst>
              </a:tr>
              <a:tr h="180908">
                <a:tc>
                  <a:txBody>
                    <a:bodyPr/>
                    <a:lstStyle/>
                    <a:p>
                      <a:r>
                        <a:rPr lang="en-AU" sz="1000" dirty="0"/>
                        <a:t>Non member summer rate (whole lodge) Night /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$200 / $1,000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9456773"/>
                  </a:ext>
                </a:extLst>
              </a:tr>
              <a:tr h="180908">
                <a:tc>
                  <a:txBody>
                    <a:bodyPr/>
                    <a:lstStyle/>
                    <a:p>
                      <a:r>
                        <a:rPr lang="en-AU" sz="1000" b="1" dirty="0">
                          <a:solidFill>
                            <a:schemeClr val="bg1"/>
                          </a:solidFill>
                        </a:rPr>
                        <a:t>Annual Sub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AU" sz="1000" b="1" dirty="0">
                          <a:solidFill>
                            <a:schemeClr val="bg1"/>
                          </a:solidFill>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1614092"/>
                  </a:ext>
                </a:extLst>
              </a:tr>
              <a:tr h="180908">
                <a:tc>
                  <a:txBody>
                    <a:bodyPr/>
                    <a:lstStyle/>
                    <a:p>
                      <a:r>
                        <a:rPr lang="en-AU" sz="1000" dirty="0"/>
                        <a:t>Full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5758939"/>
                  </a:ext>
                </a:extLst>
              </a:tr>
              <a:tr h="180908">
                <a:tc>
                  <a:txBody>
                    <a:bodyPr/>
                    <a:lstStyle/>
                    <a:p>
                      <a:r>
                        <a:rPr lang="en-AU" sz="1000" dirty="0"/>
                        <a:t>Spouse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3351693"/>
                  </a:ext>
                </a:extLst>
              </a:tr>
              <a:tr h="180908">
                <a:tc>
                  <a:txBody>
                    <a:bodyPr/>
                    <a:lstStyle/>
                    <a:p>
                      <a:r>
                        <a:rPr lang="en-AU" sz="1000" dirty="0"/>
                        <a:t>Overseas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$200</a:t>
                      </a:r>
                      <a:endParaRPr lang="en-AU"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892638"/>
                  </a:ext>
                </a:extLst>
              </a:tr>
              <a:tr h="180908">
                <a:tc>
                  <a:txBody>
                    <a:bodyPr/>
                    <a:lstStyle/>
                    <a:p>
                      <a:r>
                        <a:rPr lang="en-AU" sz="1000" dirty="0"/>
                        <a:t>Working party Levy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7757225"/>
                  </a:ext>
                </a:extLst>
              </a:tr>
              <a:tr h="180908">
                <a:tc>
                  <a:txBody>
                    <a:bodyPr/>
                    <a:lstStyle/>
                    <a:p>
                      <a:r>
                        <a:rPr lang="en-AU" sz="1000" dirty="0"/>
                        <a:t>Committee Member Levy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419835"/>
                  </a:ext>
                </a:extLst>
              </a:tr>
              <a:tr h="180908">
                <a:tc>
                  <a:txBody>
                    <a:bodyPr/>
                    <a:lstStyle/>
                    <a:p>
                      <a:r>
                        <a:rPr lang="en-AU" sz="1000" dirty="0"/>
                        <a:t>New member: 6x subs (</a:t>
                      </a:r>
                      <a:r>
                        <a:rPr lang="en-AU" sz="1000" dirty="0" err="1"/>
                        <a:t>eg</a:t>
                      </a:r>
                      <a:r>
                        <a:rPr lang="en-AU" sz="1000" dirty="0"/>
                        <a:t> for a family =  6x $900)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684953"/>
                  </a:ext>
                </a:extLst>
              </a:tr>
              <a:tr h="180908">
                <a:tc>
                  <a:txBody>
                    <a:bodyPr/>
                    <a:lstStyle/>
                    <a:p>
                      <a:r>
                        <a:rPr lang="en-AU" sz="1000" dirty="0"/>
                        <a:t>Child member </a:t>
                      </a:r>
                      <a:r>
                        <a:rPr lang="en-AU" sz="1000" dirty="0">
                          <a:sym typeface="Wingdings" panose="05000000000000000000" pitchFamily="2" charset="2"/>
                        </a:rPr>
                        <a:t> Full Member: 3x subs (= 3x $800)</a:t>
                      </a:r>
                      <a:endParaRPr lang="en-AU"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000" dirty="0"/>
                        <a:t>$2,400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335445"/>
                  </a:ext>
                </a:extLst>
              </a:tr>
            </a:tbl>
          </a:graphicData>
        </a:graphic>
      </p:graphicFrame>
      <p:sp>
        <p:nvSpPr>
          <p:cNvPr id="6" name="Content Placeholder 2">
            <a:extLst>
              <a:ext uri="{FF2B5EF4-FFF2-40B4-BE49-F238E27FC236}">
                <a16:creationId xmlns:a16="http://schemas.microsoft.com/office/drawing/2014/main" id="{9EF8DF5A-4EE8-43D5-8F1E-F8EB54B5469F}"/>
              </a:ext>
            </a:extLst>
          </p:cNvPr>
          <p:cNvSpPr txBox="1">
            <a:spLocks/>
          </p:cNvSpPr>
          <p:nvPr/>
        </p:nvSpPr>
        <p:spPr>
          <a:xfrm>
            <a:off x="7192108" y="1935479"/>
            <a:ext cx="4390292" cy="4711505"/>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400" dirty="0"/>
              <a:t>While a New Member buy-in does seem expensive, it is still very attractive when compared to staying elsewhere on the mountain. Example: Family of 4 staying for 7 nights:</a:t>
            </a:r>
          </a:p>
          <a:p>
            <a:pPr lvl="1"/>
            <a:r>
              <a:rPr lang="en-US" sz="1400" dirty="0"/>
              <a:t>Edelweiss (subs + </a:t>
            </a:r>
            <a:r>
              <a:rPr lang="en-US" sz="1400" dirty="0" err="1"/>
              <a:t>accom</a:t>
            </a:r>
            <a:r>
              <a:rPr lang="en-US" sz="1400" dirty="0"/>
              <a:t>) = $1530</a:t>
            </a:r>
          </a:p>
          <a:p>
            <a:pPr lvl="1"/>
            <a:r>
              <a:rPr lang="en-US" sz="1400" dirty="0"/>
              <a:t>Other = $2500 - $10,000 **</a:t>
            </a:r>
          </a:p>
          <a:p>
            <a:pPr lvl="1"/>
            <a:endParaRPr lang="en-US" sz="1400" dirty="0"/>
          </a:p>
          <a:p>
            <a:pPr lvl="1"/>
            <a:endParaRPr lang="en-US" sz="1400" dirty="0"/>
          </a:p>
          <a:p>
            <a:pPr marL="393192" lvl="1" indent="0">
              <a:buNone/>
            </a:pPr>
            <a:r>
              <a:rPr lang="en-US" sz="1400" dirty="0"/>
              <a:t>**  This doesn’t take availability into account. Search results as per </a:t>
            </a:r>
            <a:r>
              <a:rPr lang="en-US" sz="1400" dirty="0">
                <a:hlinkClick r:id="rId2"/>
              </a:rPr>
              <a:t>http://www.mthothamaccommodation.com.au/</a:t>
            </a:r>
            <a:r>
              <a:rPr lang="en-US" sz="1400" dirty="0"/>
              <a:t> </a:t>
            </a:r>
          </a:p>
          <a:p>
            <a:endParaRPr lang="en-AU" sz="1500" dirty="0"/>
          </a:p>
        </p:txBody>
      </p:sp>
    </p:spTree>
    <p:extLst>
      <p:ext uri="{BB962C8B-B14F-4D97-AF65-F5344CB8AC3E}">
        <p14:creationId xmlns:p14="http://schemas.microsoft.com/office/powerpoint/2010/main" val="386869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Gallery</a:t>
            </a:r>
          </a:p>
        </p:txBody>
      </p:sp>
      <p:sp>
        <p:nvSpPr>
          <p:cNvPr id="24" name="TextBox 23">
            <a:extLst>
              <a:ext uri="{FF2B5EF4-FFF2-40B4-BE49-F238E27FC236}">
                <a16:creationId xmlns:a16="http://schemas.microsoft.com/office/drawing/2014/main" id="{5CC4BE8D-9640-4C8E-842D-7E88A4C16FA6}"/>
              </a:ext>
            </a:extLst>
          </p:cNvPr>
          <p:cNvSpPr txBox="1"/>
          <p:nvPr/>
        </p:nvSpPr>
        <p:spPr>
          <a:xfrm>
            <a:off x="2158364" y="6466624"/>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Floor Plan</a:t>
            </a:r>
          </a:p>
        </p:txBody>
      </p:sp>
      <p:grpSp>
        <p:nvGrpSpPr>
          <p:cNvPr id="17" name="Group 16">
            <a:extLst>
              <a:ext uri="{FF2B5EF4-FFF2-40B4-BE49-F238E27FC236}">
                <a16:creationId xmlns:a16="http://schemas.microsoft.com/office/drawing/2014/main" id="{24301427-F115-4B56-AD0D-6CF9747D44B3}"/>
              </a:ext>
            </a:extLst>
          </p:cNvPr>
          <p:cNvGrpSpPr/>
          <p:nvPr/>
        </p:nvGrpSpPr>
        <p:grpSpPr>
          <a:xfrm>
            <a:off x="2205990" y="1707197"/>
            <a:ext cx="7509510" cy="4759426"/>
            <a:chOff x="0" y="0"/>
            <a:chExt cx="6675437" cy="4167822"/>
          </a:xfrm>
        </p:grpSpPr>
        <p:pic>
          <p:nvPicPr>
            <p:cNvPr id="18" name="Picture 17">
              <a:extLst>
                <a:ext uri="{FF2B5EF4-FFF2-40B4-BE49-F238E27FC236}">
                  <a16:creationId xmlns:a16="http://schemas.microsoft.com/office/drawing/2014/main" id="{E50812CB-6BB2-4844-A6BC-ED4984531D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05" t="4196" r="22619" b="10275"/>
            <a:stretch/>
          </p:blipFill>
          <p:spPr bwMode="auto">
            <a:xfrm rot="16200000">
              <a:off x="1333817" y="-1021080"/>
              <a:ext cx="3855085" cy="6522720"/>
            </a:xfrm>
            <a:prstGeom prst="rect">
              <a:avLst/>
            </a:prstGeom>
            <a:noFill/>
            <a:ln>
              <a:noFill/>
            </a:ln>
            <a:extLst>
              <a:ext uri="{53640926-AAD7-44D8-BBD7-CCE9431645EC}">
                <a14:shadowObscured xmlns:a14="http://schemas.microsoft.com/office/drawing/2010/main"/>
              </a:ext>
            </a:extLst>
          </p:spPr>
        </p:pic>
        <p:sp>
          <p:nvSpPr>
            <p:cNvPr id="20" name="Rectangle 19">
              <a:extLst>
                <a:ext uri="{FF2B5EF4-FFF2-40B4-BE49-F238E27FC236}">
                  <a16:creationId xmlns:a16="http://schemas.microsoft.com/office/drawing/2014/main" id="{13FB43B3-A53A-42D0-AAE1-DC95D725B7B2}"/>
                </a:ext>
              </a:extLst>
            </p:cNvPr>
            <p:cNvSpPr/>
            <p:nvPr/>
          </p:nvSpPr>
          <p:spPr>
            <a:xfrm rot="5400000">
              <a:off x="5197157" y="-426720"/>
              <a:ext cx="1051560" cy="190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grpSp>
    </p:spTree>
    <p:extLst>
      <p:ext uri="{BB962C8B-B14F-4D97-AF65-F5344CB8AC3E}">
        <p14:creationId xmlns:p14="http://schemas.microsoft.com/office/powerpoint/2010/main" val="2309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Gallery</a:t>
            </a:r>
          </a:p>
        </p:txBody>
      </p:sp>
      <p:pic>
        <p:nvPicPr>
          <p:cNvPr id="7" name="Picture 6" descr="A tree in a field&#10;&#10;Description generated with very high confidence">
            <a:extLst>
              <a:ext uri="{FF2B5EF4-FFF2-40B4-BE49-F238E27FC236}">
                <a16:creationId xmlns:a16="http://schemas.microsoft.com/office/drawing/2014/main" id="{86AF1B0C-C4C4-44D4-BF31-DF34BEDD6226}"/>
              </a:ext>
            </a:extLst>
          </p:cNvPr>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t="18438" b="25636"/>
          <a:stretch/>
        </p:blipFill>
        <p:spPr>
          <a:xfrm>
            <a:off x="4039431" y="4913877"/>
            <a:ext cx="4113138" cy="1533525"/>
          </a:xfrm>
          <a:prstGeom prst="rect">
            <a:avLst/>
          </a:prstGeom>
        </p:spPr>
      </p:pic>
      <p:pic>
        <p:nvPicPr>
          <p:cNvPr id="11" name="Picture 10" descr="A house covered in snow&#10;&#10;Description generated with very high confidence">
            <a:extLst>
              <a:ext uri="{FF2B5EF4-FFF2-40B4-BE49-F238E27FC236}">
                <a16:creationId xmlns:a16="http://schemas.microsoft.com/office/drawing/2014/main" id="{137C9FC8-EC86-4D15-9A37-D7BCAEFA07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9005" y="4913876"/>
            <a:ext cx="2300289" cy="1533526"/>
          </a:xfrm>
          <a:prstGeom prst="rect">
            <a:avLst/>
          </a:prstGeom>
        </p:spPr>
      </p:pic>
      <p:pic>
        <p:nvPicPr>
          <p:cNvPr id="13" name="Picture 12" descr="A snow covered mountain&#10;&#10;Description generated with very high confidence">
            <a:extLst>
              <a:ext uri="{FF2B5EF4-FFF2-40B4-BE49-F238E27FC236}">
                <a16:creationId xmlns:a16="http://schemas.microsoft.com/office/drawing/2014/main" id="{5A83C846-35D1-4BCC-96BA-DC06DEE375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576" y="1847086"/>
            <a:ext cx="4113138" cy="2742092"/>
          </a:xfrm>
          <a:prstGeom prst="rect">
            <a:avLst/>
          </a:prstGeom>
        </p:spPr>
      </p:pic>
      <p:pic>
        <p:nvPicPr>
          <p:cNvPr id="15" name="Picture 14" descr="A snow covered mountain&#10;&#10;Description generated with high confidence">
            <a:extLst>
              <a:ext uri="{FF2B5EF4-FFF2-40B4-BE49-F238E27FC236}">
                <a16:creationId xmlns:a16="http://schemas.microsoft.com/office/drawing/2014/main" id="{158A4C40-A6DA-4850-BF6B-3B6469EF07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1464" y="1866901"/>
            <a:ext cx="1828800" cy="2744308"/>
          </a:xfrm>
          <a:prstGeom prst="rect">
            <a:avLst/>
          </a:prstGeom>
        </p:spPr>
      </p:pic>
      <p:pic>
        <p:nvPicPr>
          <p:cNvPr id="19" name="Picture 18" descr="A train covered in snow&#10;&#10;Description generated with very high confidence">
            <a:extLst>
              <a:ext uri="{FF2B5EF4-FFF2-40B4-BE49-F238E27FC236}">
                <a16:creationId xmlns:a16="http://schemas.microsoft.com/office/drawing/2014/main" id="{F17012D1-3311-4B18-9ED5-40AB3A61E9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2891" y="1847087"/>
            <a:ext cx="1718310" cy="2742091"/>
          </a:xfrm>
          <a:prstGeom prst="rect">
            <a:avLst/>
          </a:prstGeom>
        </p:spPr>
      </p:pic>
      <p:pic>
        <p:nvPicPr>
          <p:cNvPr id="21" name="Picture 20" descr="A person riding a snowboard down a snow covered slope&#10;&#10;Description generated with high confidence">
            <a:extLst>
              <a:ext uri="{FF2B5EF4-FFF2-40B4-BE49-F238E27FC236}">
                <a16:creationId xmlns:a16="http://schemas.microsoft.com/office/drawing/2014/main" id="{73AFBA79-46A8-4034-8840-37B12BFBE7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8412" y="1847088"/>
            <a:ext cx="1828800" cy="2744308"/>
          </a:xfrm>
          <a:prstGeom prst="rect">
            <a:avLst/>
          </a:prstGeom>
        </p:spPr>
      </p:pic>
      <p:pic>
        <p:nvPicPr>
          <p:cNvPr id="23" name="Picture 22" descr="A group of people standing in front of a mountain&#10;&#10;Description generated with very high confidence">
            <a:extLst>
              <a:ext uri="{FF2B5EF4-FFF2-40B4-BE49-F238E27FC236}">
                <a16:creationId xmlns:a16="http://schemas.microsoft.com/office/drawing/2014/main" id="{B839AB1E-FAED-4F92-BF62-21DE4963425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9861"/>
          <a:stretch/>
        </p:blipFill>
        <p:spPr>
          <a:xfrm>
            <a:off x="1298695" y="4819649"/>
            <a:ext cx="1546544" cy="1627753"/>
          </a:xfrm>
          <a:prstGeom prst="rect">
            <a:avLst/>
          </a:prstGeom>
        </p:spPr>
      </p:pic>
      <p:sp>
        <p:nvSpPr>
          <p:cNvPr id="24" name="TextBox 23">
            <a:extLst>
              <a:ext uri="{FF2B5EF4-FFF2-40B4-BE49-F238E27FC236}">
                <a16:creationId xmlns:a16="http://schemas.microsoft.com/office/drawing/2014/main" id="{5CC4BE8D-9640-4C8E-842D-7E88A4C16FA6}"/>
              </a:ext>
            </a:extLst>
          </p:cNvPr>
          <p:cNvSpPr txBox="1"/>
          <p:nvPr/>
        </p:nvSpPr>
        <p:spPr>
          <a:xfrm>
            <a:off x="601737" y="4611209"/>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Driveway</a:t>
            </a:r>
          </a:p>
        </p:txBody>
      </p:sp>
      <p:sp>
        <p:nvSpPr>
          <p:cNvPr id="25" name="TextBox 24">
            <a:extLst>
              <a:ext uri="{FF2B5EF4-FFF2-40B4-BE49-F238E27FC236}">
                <a16:creationId xmlns:a16="http://schemas.microsoft.com/office/drawing/2014/main" id="{67F98F9E-E3C3-4F31-93FC-EACA1A76DB62}"/>
              </a:ext>
            </a:extLst>
          </p:cNvPr>
          <p:cNvSpPr txBox="1"/>
          <p:nvPr/>
        </p:nvSpPr>
        <p:spPr>
          <a:xfrm>
            <a:off x="3069839" y="4651181"/>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Play area in front of Lodge</a:t>
            </a:r>
          </a:p>
        </p:txBody>
      </p:sp>
      <p:sp>
        <p:nvSpPr>
          <p:cNvPr id="26" name="TextBox 25">
            <a:extLst>
              <a:ext uri="{FF2B5EF4-FFF2-40B4-BE49-F238E27FC236}">
                <a16:creationId xmlns:a16="http://schemas.microsoft.com/office/drawing/2014/main" id="{17383865-296C-4F9A-968E-BDA229C14503}"/>
              </a:ext>
            </a:extLst>
          </p:cNvPr>
          <p:cNvSpPr txBox="1"/>
          <p:nvPr/>
        </p:nvSpPr>
        <p:spPr>
          <a:xfrm>
            <a:off x="5441833" y="4630566"/>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Entrance</a:t>
            </a:r>
          </a:p>
        </p:txBody>
      </p:sp>
      <p:sp>
        <p:nvSpPr>
          <p:cNvPr id="27" name="TextBox 26">
            <a:extLst>
              <a:ext uri="{FF2B5EF4-FFF2-40B4-BE49-F238E27FC236}">
                <a16:creationId xmlns:a16="http://schemas.microsoft.com/office/drawing/2014/main" id="{3ECF1AB7-25FB-4C3D-A574-58CF4B626267}"/>
              </a:ext>
            </a:extLst>
          </p:cNvPr>
          <p:cNvSpPr txBox="1"/>
          <p:nvPr/>
        </p:nvSpPr>
        <p:spPr>
          <a:xfrm>
            <a:off x="7755576" y="4602663"/>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Lodge &amp; View</a:t>
            </a:r>
          </a:p>
        </p:txBody>
      </p:sp>
      <p:sp>
        <p:nvSpPr>
          <p:cNvPr id="28" name="TextBox 27">
            <a:extLst>
              <a:ext uri="{FF2B5EF4-FFF2-40B4-BE49-F238E27FC236}">
                <a16:creationId xmlns:a16="http://schemas.microsoft.com/office/drawing/2014/main" id="{72EA9DEB-2F50-42E3-8215-1855E7173246}"/>
              </a:ext>
            </a:extLst>
          </p:cNvPr>
          <p:cNvSpPr txBox="1"/>
          <p:nvPr/>
        </p:nvSpPr>
        <p:spPr>
          <a:xfrm>
            <a:off x="1189414" y="6451499"/>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Early snow in Easter</a:t>
            </a:r>
          </a:p>
        </p:txBody>
      </p:sp>
      <p:sp>
        <p:nvSpPr>
          <p:cNvPr id="29" name="TextBox 28">
            <a:extLst>
              <a:ext uri="{FF2B5EF4-FFF2-40B4-BE49-F238E27FC236}">
                <a16:creationId xmlns:a16="http://schemas.microsoft.com/office/drawing/2014/main" id="{0FB9DB5E-F00C-45D9-BE67-EAD79DAF3ED2}"/>
              </a:ext>
            </a:extLst>
          </p:cNvPr>
          <p:cNvSpPr txBox="1"/>
          <p:nvPr/>
        </p:nvSpPr>
        <p:spPr>
          <a:xfrm>
            <a:off x="4010051" y="6479266"/>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View of Big D</a:t>
            </a:r>
          </a:p>
        </p:txBody>
      </p:sp>
      <p:sp>
        <p:nvSpPr>
          <p:cNvPr id="30" name="TextBox 29">
            <a:extLst>
              <a:ext uri="{FF2B5EF4-FFF2-40B4-BE49-F238E27FC236}">
                <a16:creationId xmlns:a16="http://schemas.microsoft.com/office/drawing/2014/main" id="{432C8EB9-6A6F-4522-80F0-8EE8089BE311}"/>
              </a:ext>
            </a:extLst>
          </p:cNvPr>
          <p:cNvSpPr txBox="1"/>
          <p:nvPr/>
        </p:nvSpPr>
        <p:spPr>
          <a:xfrm>
            <a:off x="9122161" y="6412684"/>
            <a:ext cx="1880425"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900" i="1" dirty="0">
                <a:solidFill>
                  <a:schemeClr val="bg1">
                    <a:lumMod val="50000"/>
                  </a:schemeClr>
                </a:solidFill>
              </a:rPr>
              <a:t>Side of lodge</a:t>
            </a:r>
          </a:p>
        </p:txBody>
      </p:sp>
    </p:spTree>
    <p:extLst>
      <p:ext uri="{BB962C8B-B14F-4D97-AF65-F5344CB8AC3E}">
        <p14:creationId xmlns:p14="http://schemas.microsoft.com/office/powerpoint/2010/main" val="420925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4263</TotalTime>
  <Words>1089</Words>
  <Application>Microsoft Office PowerPoint</Application>
  <PresentationFormat>Widescreen</PresentationFormat>
  <Paragraphs>111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Century Gothic</vt:lpstr>
      <vt:lpstr>Palatino Linotype</vt:lpstr>
      <vt:lpstr>Wingdings</vt:lpstr>
      <vt:lpstr>Wingdings 2</vt:lpstr>
      <vt:lpstr>Presentation on brainstorming</vt:lpstr>
      <vt:lpstr>Edelweiss Ski Club New Member’s Information </vt:lpstr>
      <vt:lpstr>Invitation</vt:lpstr>
      <vt:lpstr>About Edelweiss</vt:lpstr>
      <vt:lpstr>Lodge Facilities &amp; Location</vt:lpstr>
      <vt:lpstr>Club Background</vt:lpstr>
      <vt:lpstr>Club Background</vt:lpstr>
      <vt:lpstr>Proposed Payment Schedule</vt:lpstr>
      <vt:lpstr>Gallery</vt:lpstr>
      <vt:lpstr>Gallery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Edelweiss Member’s  2018 Info Pack</dc:title>
  <dc:creator>georgina mccowan</dc:creator>
  <cp:lastModifiedBy>georgina mccowan</cp:lastModifiedBy>
  <cp:revision>48</cp:revision>
  <dcterms:created xsi:type="dcterms:W3CDTF">2018-03-21T23:55:29Z</dcterms:created>
  <dcterms:modified xsi:type="dcterms:W3CDTF">2018-09-11T06:15:27Z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