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81" r:id="rId3"/>
    <p:sldId id="282" r:id="rId4"/>
    <p:sldId id="283" r:id="rId5"/>
    <p:sldId id="285" r:id="rId6"/>
    <p:sldId id="286" r:id="rId7"/>
    <p:sldId id="284" r:id="rId8"/>
    <p:sldId id="290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thothamaccommodation.com.a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4139" y="1380477"/>
            <a:ext cx="1112372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Edelweiss Ski Club</a:t>
            </a:r>
            <a:br>
              <a:rPr lang="en-US" dirty="0"/>
            </a:br>
            <a:r>
              <a:rPr lang="en-US" dirty="0"/>
              <a:t>Member’s Information Pack - 2018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EE34A-D082-4B94-BD83-4987A266A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55" y="3517777"/>
            <a:ext cx="1829689" cy="24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Subs /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1215456" cy="43891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4311E-F7B1-4502-A476-3FE1FF71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9120"/>
              </p:ext>
            </p:extLst>
          </p:nvPr>
        </p:nvGraphicFramePr>
        <p:xfrm>
          <a:off x="1233996" y="1870163"/>
          <a:ext cx="6755907" cy="4145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9562">
                  <a:extLst>
                    <a:ext uri="{9D8B030D-6E8A-4147-A177-3AD203B41FA5}">
                      <a16:colId xmlns:a16="http://schemas.microsoft.com/office/drawing/2014/main" val="562626186"/>
                    </a:ext>
                  </a:extLst>
                </a:gridCol>
                <a:gridCol w="1197046">
                  <a:extLst>
                    <a:ext uri="{9D8B030D-6E8A-4147-A177-3AD203B41FA5}">
                      <a16:colId xmlns:a16="http://schemas.microsoft.com/office/drawing/2014/main" val="276631572"/>
                    </a:ext>
                  </a:extLst>
                </a:gridCol>
                <a:gridCol w="1329299">
                  <a:extLst>
                    <a:ext uri="{9D8B030D-6E8A-4147-A177-3AD203B41FA5}">
                      <a16:colId xmlns:a16="http://schemas.microsoft.com/office/drawing/2014/main" val="699463296"/>
                    </a:ext>
                  </a:extLst>
                </a:gridCol>
              </a:tblGrid>
              <a:tr h="180908">
                <a:tc>
                  <a:txBody>
                    <a:bodyPr/>
                    <a:lstStyle/>
                    <a:p>
                      <a:r>
                        <a:rPr lang="en-AU" sz="1000" dirty="0">
                          <a:solidFill>
                            <a:schemeClr val="bg1"/>
                          </a:solidFill>
                        </a:rPr>
                        <a:t>Rate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87776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76193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Child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84394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Guest – Adult (high / low season)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 $50 / $30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$50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16827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Guest – Child (high / low season)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$20 / $10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94060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Summer Rate (whole lodge)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926338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Non member summer rate (whole lodge) Night /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$200 / $1,000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456773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Sub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4092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Full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758939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Spouse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351693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Overseas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$200</a:t>
                      </a:r>
                      <a:endParaRPr lang="en-AU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92638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Working party Levy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757225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Committee Member Levy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-$100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419835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New member: 6x subs + subs (</a:t>
                      </a:r>
                      <a:r>
                        <a:rPr lang="en-AU" sz="1000" dirty="0" err="1"/>
                        <a:t>eg</a:t>
                      </a:r>
                      <a:r>
                        <a:rPr lang="en-AU" sz="1000" dirty="0"/>
                        <a:t> for a family =  6x $900 + $900)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$6,300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4953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Child </a:t>
                      </a:r>
                      <a:r>
                        <a:rPr lang="en-AU" sz="1000" dirty="0">
                          <a:sym typeface="Wingdings" panose="05000000000000000000" pitchFamily="2" charset="2"/>
                        </a:rPr>
                        <a:t> Full Member: 3x subs + subs (= 3x $800 +$800)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$3,200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335445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39134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r>
                        <a:rPr lang="en-AU" sz="1000" dirty="0"/>
                        <a:t>Sewer Levy (annual payment per member for 5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$820</a:t>
                      </a:r>
                      <a:r>
                        <a:rPr lang="en-AU" sz="1000" b="1" dirty="0"/>
                        <a:t> (*)(**)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0972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F892F-CA79-4D8F-BBC2-DE3CC5BC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46489"/>
              </p:ext>
            </p:extLst>
          </p:nvPr>
        </p:nvGraphicFramePr>
        <p:xfrm>
          <a:off x="8421951" y="2832125"/>
          <a:ext cx="3160449" cy="188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65034">
                  <a:extLst>
                    <a:ext uri="{9D8B030D-6E8A-4147-A177-3AD203B41FA5}">
                      <a16:colId xmlns:a16="http://schemas.microsoft.com/office/drawing/2014/main" val="562626186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276631572"/>
                    </a:ext>
                  </a:extLst>
                </a:gridCol>
                <a:gridCol w="606364">
                  <a:extLst>
                    <a:ext uri="{9D8B030D-6E8A-4147-A177-3AD203B41FA5}">
                      <a16:colId xmlns:a16="http://schemas.microsoft.com/office/drawing/2014/main" val="699463296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5089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AU" sz="1000" dirty="0"/>
                        <a:t>2 kids + 2 adults staying 7 nights (subs + </a:t>
                      </a:r>
                      <a:r>
                        <a:rPr lang="en-AU" sz="1000" dirty="0" err="1"/>
                        <a:t>accom</a:t>
                      </a:r>
                      <a:r>
                        <a:rPr lang="en-AU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$1,020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$1,530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676043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AU" sz="1000" dirty="0"/>
                        <a:t>2 kids + 2 adults staying 7 nights (subs + </a:t>
                      </a:r>
                      <a:r>
                        <a:rPr lang="en-AU" sz="1000" dirty="0" err="1"/>
                        <a:t>accom</a:t>
                      </a:r>
                      <a:r>
                        <a:rPr lang="en-AU" sz="1000" dirty="0"/>
                        <a:t> + levy)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$1,020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$2,350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25860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2 kids + 2 adults staying 7 nights staying elsewhere on mountain during peak season (not taking into account availability) (***)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$2,500 - $10,000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6956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27D6EA-B40B-4A66-A8F4-8E090CE6F01F}"/>
              </a:ext>
            </a:extLst>
          </p:cNvPr>
          <p:cNvSpPr txBox="1"/>
          <p:nvPr/>
        </p:nvSpPr>
        <p:spPr>
          <a:xfrm>
            <a:off x="1233996" y="5996783"/>
            <a:ext cx="934691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Notes:</a:t>
            </a:r>
          </a:p>
          <a:p>
            <a:r>
              <a:rPr lang="en-US" sz="1000" dirty="0"/>
              <a:t>(*) Life members are invited to contribute to this Sewer Levy (either as an annual payment or once off)</a:t>
            </a:r>
          </a:p>
          <a:p>
            <a:r>
              <a:rPr lang="en-US" sz="1000" dirty="0"/>
              <a:t>(**) All members are required to pay the Sewer Levy (including overseas members)</a:t>
            </a:r>
          </a:p>
          <a:p>
            <a:r>
              <a:rPr lang="en-US" sz="1000" dirty="0"/>
              <a:t>(***) Search as per </a:t>
            </a:r>
            <a:r>
              <a:rPr lang="en-US" sz="1000" dirty="0">
                <a:hlinkClick r:id="rId2"/>
              </a:rPr>
              <a:t>http://www.mthothamaccommodation.com.au/</a:t>
            </a:r>
            <a:r>
              <a:rPr lang="en-US" sz="1000" dirty="0"/>
              <a:t> (search date: March 20</a:t>
            </a:r>
            <a:r>
              <a:rPr lang="en-US" sz="1000" baseline="30000" dirty="0"/>
              <a:t>th</a:t>
            </a:r>
            <a:r>
              <a:rPr lang="en-US" sz="1000" dirty="0"/>
              <a:t> 2018)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A2620-2D08-46AC-BD1B-FA6C3DA9B7B5}"/>
              </a:ext>
            </a:extLst>
          </p:cNvPr>
          <p:cNvSpPr txBox="1"/>
          <p:nvPr/>
        </p:nvSpPr>
        <p:spPr>
          <a:xfrm>
            <a:off x="8279902" y="2462793"/>
            <a:ext cx="36694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Impact of Proposed Updates</a:t>
            </a:r>
            <a:r>
              <a:rPr lang="en-US" sz="1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86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Items to be agreed upon - April 17th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of like minded non-member guests (in Summer)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site size to boost SISP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money in bank to get 2% income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2018 spend on advertising &amp; website upgrade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 membership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Remedial fix for 2018 season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Revision of subs / rates</a:t>
            </a:r>
          </a:p>
          <a:p>
            <a:pPr lvl="2"/>
            <a:r>
              <a:rPr lang="en-US" dirty="0"/>
              <a:t>Nightly rates</a:t>
            </a:r>
          </a:p>
          <a:p>
            <a:pPr lvl="2"/>
            <a:r>
              <a:rPr lang="en-US" dirty="0"/>
              <a:t>Subs</a:t>
            </a:r>
          </a:p>
          <a:p>
            <a:pPr lvl="2"/>
            <a:r>
              <a:rPr lang="en-US" dirty="0"/>
              <a:t>New members</a:t>
            </a:r>
          </a:p>
          <a:p>
            <a:pPr lvl="2"/>
            <a:r>
              <a:rPr lang="en-US" dirty="0"/>
              <a:t>Sewer levy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Plan - 2017 Submission</a:t>
            </a:r>
          </a:p>
          <a:p>
            <a:r>
              <a:rPr lang="en-US" dirty="0"/>
              <a:t>Business Plan – 2018 Submission</a:t>
            </a:r>
          </a:p>
          <a:p>
            <a:r>
              <a:rPr lang="en-US" dirty="0"/>
              <a:t>Sewer Update</a:t>
            </a:r>
          </a:p>
          <a:p>
            <a:r>
              <a:rPr lang="en-US" dirty="0"/>
              <a:t>SISP</a:t>
            </a:r>
          </a:p>
          <a:p>
            <a:r>
              <a:rPr lang="en-US" dirty="0"/>
              <a:t>Action Plan Outline</a:t>
            </a:r>
          </a:p>
          <a:p>
            <a:r>
              <a:rPr lang="en-US" dirty="0"/>
              <a:t>Business Plan Financial Details</a:t>
            </a:r>
          </a:p>
          <a:p>
            <a:r>
              <a:rPr lang="en-US" dirty="0"/>
              <a:t>Proposed Subs / Rates</a:t>
            </a:r>
          </a:p>
          <a:p>
            <a:r>
              <a:rPr lang="en-US" dirty="0"/>
              <a:t>Items to be agreed upon – April 17th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2017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Submitted October 2017</a:t>
            </a:r>
          </a:p>
          <a:p>
            <a:r>
              <a:rPr lang="en-US" dirty="0"/>
              <a:t>Feedback received Jan 2018: Letter from MHRMB is on the Club Website</a:t>
            </a:r>
          </a:p>
          <a:p>
            <a:pPr lvl="1"/>
            <a:r>
              <a:rPr lang="en-US" dirty="0"/>
              <a:t>Must connect to sewer (and MHRMB will not pay for it)</a:t>
            </a:r>
          </a:p>
          <a:p>
            <a:pPr lvl="1"/>
            <a:r>
              <a:rPr lang="en-US" dirty="0"/>
              <a:t>Bed usage was considered very low</a:t>
            </a:r>
          </a:p>
          <a:p>
            <a:pPr lvl="1"/>
            <a:r>
              <a:rPr lang="en-US" dirty="0"/>
              <a:t>Need to spend more</a:t>
            </a:r>
          </a:p>
          <a:p>
            <a:pPr lvl="1"/>
            <a:r>
              <a:rPr lang="en-US" dirty="0"/>
              <a:t>Not eligible for a 15 year Lease (min Lease term MHRMB will approve)</a:t>
            </a:r>
          </a:p>
        </p:txBody>
      </p:sp>
    </p:spTree>
    <p:extLst>
      <p:ext uri="{BB962C8B-B14F-4D97-AF65-F5344CB8AC3E}">
        <p14:creationId xmlns:p14="http://schemas.microsoft.com/office/powerpoint/2010/main" val="12796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2018 Submission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Revision submitted March 17</a:t>
            </a:r>
            <a:r>
              <a:rPr lang="en-US" baseline="30000" dirty="0"/>
              <a:t>th</a:t>
            </a:r>
            <a:r>
              <a:rPr lang="en-US" dirty="0"/>
              <a:t> 2018 - Still awaiting feedback.</a:t>
            </a:r>
          </a:p>
          <a:p>
            <a:r>
              <a:rPr lang="en-US" dirty="0"/>
              <a:t>Key messages within the Business Plan:</a:t>
            </a:r>
          </a:p>
          <a:p>
            <a:pPr lvl="1"/>
            <a:r>
              <a:rPr lang="en-US" dirty="0"/>
              <a:t>The Club does not want to become the next Hotham Hilton.</a:t>
            </a:r>
          </a:p>
          <a:p>
            <a:pPr lvl="1"/>
            <a:r>
              <a:rPr lang="en-US" dirty="0"/>
              <a:t>Edelweiss has made significant contributions to the development of skiing at Hotham (&amp; within Australia), and that the history of the Club &amp; lodge is significant.</a:t>
            </a:r>
          </a:p>
          <a:p>
            <a:pPr lvl="1"/>
            <a:r>
              <a:rPr lang="en-US" dirty="0"/>
              <a:t>Uncertainty around Lease has caused uncertainty within the Club &amp; MHRMB.</a:t>
            </a:r>
          </a:p>
          <a:p>
            <a:pPr lvl="1"/>
            <a:r>
              <a:rPr lang="en-US" dirty="0"/>
              <a:t>The Club wants to ensure it’s centennial celebration (at the current site), and has a hard working sub committee to make sure this happens.</a:t>
            </a:r>
          </a:p>
          <a:p>
            <a:pPr lvl="1"/>
            <a:r>
              <a:rPr lang="en-US" dirty="0"/>
              <a:t>Connection to the sewer will be completed in 2019.</a:t>
            </a:r>
          </a:p>
          <a:p>
            <a:pPr lvl="1"/>
            <a:r>
              <a:rPr lang="en-US" dirty="0"/>
              <a:t>Financial outlook over the next 20 years is strong, and is based on realistic assumptions.</a:t>
            </a:r>
          </a:p>
          <a:p>
            <a:r>
              <a:rPr lang="en-US" dirty="0"/>
              <a:t>We are waiting to be given a date to appear before the MHRMB to present the revised Business Plan.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Sewer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inspection in March 2018 shows that the sewer is leaking and is </a:t>
            </a:r>
            <a:r>
              <a:rPr lang="en-US" b="1" u="sng" dirty="0"/>
              <a:t>unfit for use</a:t>
            </a:r>
            <a:r>
              <a:rPr lang="en-US" dirty="0"/>
              <a:t>. </a:t>
            </a:r>
            <a:r>
              <a:rPr lang="en-US" b="1" u="sng" dirty="0"/>
              <a:t>Until it is fixed, we are not able to use the showers / toilets (</a:t>
            </a:r>
            <a:r>
              <a:rPr lang="en-US" b="1" u="sng" dirty="0" err="1"/>
              <a:t>ie</a:t>
            </a:r>
            <a:r>
              <a:rPr lang="en-US" b="1" u="sng" dirty="0"/>
              <a:t> lodge).</a:t>
            </a:r>
            <a:endParaRPr lang="en-US" u="sng" dirty="0"/>
          </a:p>
          <a:p>
            <a:pPr lvl="2"/>
            <a:r>
              <a:rPr lang="en-US" dirty="0"/>
              <a:t>The Inspection Report can be found on the Club website.</a:t>
            </a:r>
          </a:p>
          <a:p>
            <a:pPr lvl="2"/>
            <a:endParaRPr lang="en-US" dirty="0"/>
          </a:p>
          <a:p>
            <a:r>
              <a:rPr lang="en-US" dirty="0"/>
              <a:t>MHRMB will not pay for the connection to the Mains reticulated sewer system</a:t>
            </a:r>
          </a:p>
          <a:p>
            <a:r>
              <a:rPr lang="en-US" dirty="0"/>
              <a:t>We have requested </a:t>
            </a:r>
            <a:r>
              <a:rPr lang="en-US" dirty="0" err="1"/>
              <a:t>favourable</a:t>
            </a:r>
            <a:r>
              <a:rPr lang="en-US" dirty="0"/>
              <a:t> payment conditions for any work undertaken by MHRMB </a:t>
            </a:r>
          </a:p>
          <a:p>
            <a:pPr lvl="2"/>
            <a:r>
              <a:rPr lang="en-US" dirty="0"/>
              <a:t>Out of $180k required, $87k will be completed by MHRMB</a:t>
            </a:r>
          </a:p>
          <a:p>
            <a:pPr lvl="2"/>
            <a:r>
              <a:rPr lang="en-US" dirty="0"/>
              <a:t>We have requested 5 year payment plan to cover the $87k</a:t>
            </a:r>
          </a:p>
          <a:p>
            <a:pPr marL="667512" lvl="2" indent="0">
              <a:buNone/>
            </a:pPr>
            <a:endParaRPr lang="en-US" dirty="0"/>
          </a:p>
          <a:p>
            <a:r>
              <a:rPr lang="en-US" dirty="0"/>
              <a:t>We have introduced a 5 year Sewer Levy to cover the $87k repayment</a:t>
            </a:r>
          </a:p>
          <a:p>
            <a:r>
              <a:rPr lang="en-US" dirty="0"/>
              <a:t>We are investigating remedial options to allow for usage during 2018 winter season. Hopefully we will have an update on this during the April 17</a:t>
            </a:r>
            <a:r>
              <a:rPr lang="en-US" baseline="30000" dirty="0"/>
              <a:t>th</a:t>
            </a:r>
            <a:r>
              <a:rPr lang="en-US" dirty="0"/>
              <a:t> meeting.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SISP (Strategically Identified Site Potential) is critical when determining Lease lengths. </a:t>
            </a:r>
          </a:p>
          <a:p>
            <a:pPr lvl="1"/>
            <a:r>
              <a:rPr lang="en-US" dirty="0"/>
              <a:t>It is defined as the maximum level of development able to be erected on the (</a:t>
            </a:r>
            <a:r>
              <a:rPr lang="en-US" dirty="0" err="1"/>
              <a:t>ie</a:t>
            </a:r>
            <a:r>
              <a:rPr lang="en-US" dirty="0"/>
              <a:t> to get a high SISP you must develop as much of the site as possible).</a:t>
            </a:r>
          </a:p>
          <a:p>
            <a:r>
              <a:rPr lang="en-US" dirty="0"/>
              <a:t>Our current SISP is 9%. To get a 15 year lease you must have a minimum of 25%.</a:t>
            </a:r>
          </a:p>
          <a:p>
            <a:r>
              <a:rPr lang="en-US" dirty="0"/>
              <a:t>Edelweiss has a very large site size (1,616m2), when compared to newer sites. In order to get a high SISP we need to develop a large area on the site, or reduce the site size.</a:t>
            </a:r>
          </a:p>
          <a:p>
            <a:r>
              <a:rPr lang="en-US" dirty="0"/>
              <a:t>A large portion of the Edelweiss site cannot be developed on due to the creek, road, flora, inclination etc.</a:t>
            </a:r>
          </a:p>
          <a:p>
            <a:r>
              <a:rPr lang="en-US" dirty="0"/>
              <a:t>We are looking to see how we can reduce the site size, in order to increase our SISP (without impinging on the use of the site).</a:t>
            </a:r>
          </a:p>
          <a:p>
            <a:pPr lvl="1"/>
            <a:r>
              <a:rPr lang="en-US" sz="2500" dirty="0"/>
              <a:t>Current estimates done by the MHRMB show that we could increase our SISP to 18% by reducing the site by 846m2. This would involve removing: 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4x40m frontage impinging on the Great Alpine Road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8x40m from the valley frontage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11m from the SW boundary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Business Plan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Spend money on the Site:</a:t>
            </a:r>
          </a:p>
          <a:p>
            <a:pPr lvl="1"/>
            <a:r>
              <a:rPr lang="en-US" dirty="0"/>
              <a:t>Sewer connection in 2019</a:t>
            </a:r>
          </a:p>
          <a:p>
            <a:pPr lvl="1"/>
            <a:r>
              <a:rPr lang="en-US" dirty="0"/>
              <a:t>Spend $240k on the site over the next 2 years in order to attract new members &amp; increase usage</a:t>
            </a:r>
          </a:p>
          <a:p>
            <a:pPr lvl="1"/>
            <a:r>
              <a:rPr lang="en-US" dirty="0"/>
              <a:t>100k every 5 years on upgrades</a:t>
            </a:r>
          </a:p>
          <a:p>
            <a:pPr lvl="1"/>
            <a:r>
              <a:rPr lang="en-US" dirty="0"/>
              <a:t>10k every 5 years on maintenance</a:t>
            </a:r>
          </a:p>
          <a:p>
            <a:pPr lvl="1"/>
            <a:endParaRPr lang="en-US" dirty="0"/>
          </a:p>
          <a:p>
            <a:r>
              <a:rPr lang="en-US" dirty="0"/>
              <a:t>Increase Usage: Introduce the concept of non-member usage</a:t>
            </a:r>
          </a:p>
          <a:p>
            <a:pPr lvl="1"/>
            <a:r>
              <a:rPr lang="en-US" dirty="0"/>
              <a:t>Extend usage to like minded outdoor activity groups that will respect &amp; enjoy the unique offerings Edelweiss has to offer (</a:t>
            </a:r>
            <a:r>
              <a:rPr lang="en-US" dirty="0" err="1"/>
              <a:t>ie</a:t>
            </a:r>
            <a:r>
              <a:rPr lang="en-US" dirty="0"/>
              <a:t> not, </a:t>
            </a:r>
            <a:r>
              <a:rPr lang="en-US" dirty="0" err="1"/>
              <a:t>towies</a:t>
            </a:r>
            <a:r>
              <a:rPr lang="en-US" dirty="0"/>
              <a:t>, school groups, summer builders </a:t>
            </a:r>
            <a:r>
              <a:rPr lang="en-US" dirty="0" err="1"/>
              <a:t>etc</a:t>
            </a:r>
            <a:r>
              <a:rPr lang="en-US" dirty="0"/>
              <a:t>). The aim will be to focus on off-season activities with at least 200 beds per Summer.</a:t>
            </a:r>
          </a:p>
          <a:p>
            <a:pPr lvl="1"/>
            <a:r>
              <a:rPr lang="en-US" dirty="0"/>
              <a:t>We have done some research on already well established walking/ fishing / running groups within the region…..so far it looks quite promising!!</a:t>
            </a:r>
          </a:p>
          <a:p>
            <a:pPr lvl="1"/>
            <a:endParaRPr lang="en-US" dirty="0"/>
          </a:p>
          <a:p>
            <a:r>
              <a:rPr lang="en-US" dirty="0"/>
              <a:t>Increase members: Aim to have 3-5 new members every 5 years (this includes making sure all child members become Full members at 18).</a:t>
            </a:r>
          </a:p>
          <a:p>
            <a:endParaRPr lang="en-US" dirty="0"/>
          </a:p>
          <a:p>
            <a:r>
              <a:rPr lang="en-US" dirty="0"/>
              <a:t>Increase awareness of the Club &amp; the Club’s history by joining the following memberships:</a:t>
            </a:r>
          </a:p>
          <a:p>
            <a:pPr lvl="1"/>
            <a:r>
              <a:rPr lang="en-US" dirty="0"/>
              <a:t>Mt Hotham Ski Association (HSA) - $120 per year</a:t>
            </a:r>
          </a:p>
          <a:p>
            <a:pPr lvl="1"/>
            <a:r>
              <a:rPr lang="en-US" dirty="0"/>
              <a:t>Australian Alpine &amp; </a:t>
            </a:r>
            <a:r>
              <a:rPr lang="en-US" dirty="0" err="1"/>
              <a:t>Snowsport</a:t>
            </a:r>
            <a:r>
              <a:rPr lang="en-US" dirty="0"/>
              <a:t> History Association (AASHA)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Plan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Building improvements to be implemented </a:t>
            </a:r>
            <a:r>
              <a:rPr lang="en-US" b="1" dirty="0"/>
              <a:t>(we </a:t>
            </a:r>
            <a:r>
              <a:rPr lang="en-US" b="1" u="sng" dirty="0"/>
              <a:t>are</a:t>
            </a:r>
            <a:r>
              <a:rPr lang="en-US" b="1" dirty="0"/>
              <a:t> committed to this work): </a:t>
            </a:r>
          </a:p>
          <a:p>
            <a:pPr lvl="1"/>
            <a:r>
              <a:rPr lang="en-US" dirty="0"/>
              <a:t>Respond to structural Engineering report to ensure building is up to code ($40k 2018). </a:t>
            </a:r>
          </a:p>
          <a:p>
            <a:pPr lvl="1"/>
            <a:r>
              <a:rPr lang="en-US" dirty="0"/>
              <a:t>Deck replacement / extension ($10k - 2018). </a:t>
            </a:r>
          </a:p>
          <a:p>
            <a:pPr lvl="1"/>
            <a:r>
              <a:rPr lang="en-US" dirty="0"/>
              <a:t>Bedroom Upgrade (Bunk / room configuration) ($10k – 2018). </a:t>
            </a:r>
          </a:p>
          <a:p>
            <a:pPr lvl="1"/>
            <a:r>
              <a:rPr lang="en-US" dirty="0"/>
              <a:t>Asbestos – roof / Re-cladding as required ($100k – 2028). </a:t>
            </a:r>
          </a:p>
          <a:p>
            <a:pPr lvl="1"/>
            <a:r>
              <a:rPr lang="en-US" dirty="0"/>
              <a:t>Compliance with Bushfire Regulations as required. </a:t>
            </a:r>
          </a:p>
          <a:p>
            <a:pPr lvl="1"/>
            <a:r>
              <a:rPr lang="en-US" dirty="0"/>
              <a:t>Sewer upgrade ($180k – 2019). 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Building upgrades and lodge staged expansion (to be funded by operating surplus / capex surplus) </a:t>
            </a:r>
            <a:r>
              <a:rPr lang="en-US" b="1" dirty="0"/>
              <a:t>(we are </a:t>
            </a:r>
            <a:r>
              <a:rPr lang="en-US" b="1" u="sng" dirty="0"/>
              <a:t>not</a:t>
            </a:r>
            <a:r>
              <a:rPr lang="en-US" b="1" dirty="0"/>
              <a:t> committed to this work): </a:t>
            </a:r>
          </a:p>
          <a:p>
            <a:pPr lvl="1"/>
            <a:r>
              <a:rPr lang="en-US" dirty="0"/>
              <a:t>Expand and reconfigure toilet / showers to form </a:t>
            </a:r>
            <a:r>
              <a:rPr lang="en-US" dirty="0" err="1"/>
              <a:t>ensuite</a:t>
            </a:r>
            <a:r>
              <a:rPr lang="en-US" dirty="0"/>
              <a:t> to each bedroom </a:t>
            </a:r>
          </a:p>
          <a:p>
            <a:pPr lvl="1"/>
            <a:r>
              <a:rPr lang="en-US" dirty="0"/>
              <a:t>Increase accommodation area </a:t>
            </a:r>
          </a:p>
          <a:p>
            <a:pPr lvl="1"/>
            <a:r>
              <a:rPr lang="en-US" dirty="0"/>
              <a:t>Kitchen Upgrade – split kitchen for dual occupancy o Remove lockers and increase change area o Alternate ski storage location </a:t>
            </a:r>
          </a:p>
          <a:p>
            <a:endParaRPr lang="en-US" dirty="0"/>
          </a:p>
          <a:p>
            <a:r>
              <a:rPr lang="en-US" dirty="0"/>
              <a:t>Site access improvements to be investigated </a:t>
            </a:r>
            <a:r>
              <a:rPr lang="en-US" b="1" dirty="0"/>
              <a:t>(we are </a:t>
            </a:r>
            <a:r>
              <a:rPr lang="en-US" b="1" u="sng" dirty="0"/>
              <a:t>not</a:t>
            </a:r>
            <a:r>
              <a:rPr lang="en-US" b="1" dirty="0"/>
              <a:t> committed to this work): </a:t>
            </a:r>
            <a:endParaRPr lang="en-US" dirty="0"/>
          </a:p>
          <a:p>
            <a:pPr lvl="1"/>
            <a:r>
              <a:rPr lang="en-US" dirty="0"/>
              <a:t>Build a staircase to the lodge from the road to improve accessibility and safety of getting to the lodge from the road.  (2020) </a:t>
            </a:r>
          </a:p>
          <a:p>
            <a:pPr lvl="1"/>
            <a:r>
              <a:rPr lang="en-US" dirty="0"/>
              <a:t>Build a raised off-street car park, to allow for easier /safer unloading / loading. Permanent off-road parking. (2020) </a:t>
            </a:r>
          </a:p>
          <a:p>
            <a:pPr lvl="1"/>
            <a:r>
              <a:rPr lang="en-US" dirty="0"/>
              <a:t>Repurposing of existing on road car parks (at the top of the driveway) to long term car Club parks. (2020) </a:t>
            </a:r>
          </a:p>
          <a:p>
            <a:pPr lvl="1"/>
            <a:r>
              <a:rPr lang="en-US" dirty="0"/>
              <a:t>Possibility of year-round vehicle access to the lodge (ongoing) </a:t>
            </a:r>
          </a:p>
        </p:txBody>
      </p:sp>
    </p:spTree>
    <p:extLst>
      <p:ext uri="{BB962C8B-B14F-4D97-AF65-F5344CB8AC3E}">
        <p14:creationId xmlns:p14="http://schemas.microsoft.com/office/powerpoint/2010/main" val="34076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Financial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Subs stay as low as possible</a:t>
            </a:r>
          </a:p>
          <a:p>
            <a:r>
              <a:rPr lang="en-US" dirty="0"/>
              <a:t>Always have $10k in the bank</a:t>
            </a:r>
          </a:p>
          <a:p>
            <a:r>
              <a:rPr lang="en-US" dirty="0"/>
              <a:t>At end of lease of ~$100k for demolition</a:t>
            </a:r>
          </a:p>
          <a:p>
            <a:r>
              <a:rPr lang="en-US" dirty="0"/>
              <a:t>Subs increase 10% every 5 years</a:t>
            </a:r>
          </a:p>
          <a:p>
            <a:r>
              <a:rPr lang="en-US" dirty="0"/>
              <a:t>Operating expenses increase 2% per annum</a:t>
            </a:r>
          </a:p>
          <a:p>
            <a:r>
              <a:rPr lang="en-US" dirty="0"/>
              <a:t>Interest earned on bank balance is 2% per annum</a:t>
            </a:r>
          </a:p>
          <a:p>
            <a:r>
              <a:rPr lang="en-US" dirty="0"/>
              <a:t>New member income is $30k every 5 years</a:t>
            </a:r>
          </a:p>
          <a:p>
            <a:r>
              <a:rPr lang="en-US" dirty="0"/>
              <a:t>Need to spend money on building now to ensure we get new members &amp; non member usage up &amp; running</a:t>
            </a:r>
          </a:p>
          <a:p>
            <a:r>
              <a:rPr lang="en-US" dirty="0"/>
              <a:t>Sewer connection in 2019, with </a:t>
            </a:r>
            <a:r>
              <a:rPr lang="en-US" dirty="0" err="1"/>
              <a:t>favourable</a:t>
            </a:r>
            <a:r>
              <a:rPr lang="en-US" dirty="0"/>
              <a:t> payment conditions for work undertaken by MHRMB </a:t>
            </a:r>
          </a:p>
          <a:p>
            <a:r>
              <a:rPr lang="en-US" dirty="0"/>
              <a:t>Introduction of a Sewer Levy for a 5 year period</a:t>
            </a:r>
          </a:p>
          <a:p>
            <a:r>
              <a:rPr lang="en-US" dirty="0"/>
              <a:t>Spend money on website &amp; advertising in 2018 to attract new members &amp; outdoor activity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187</TotalTime>
  <Words>1515</Words>
  <Application>Microsoft Office PowerPoint</Application>
  <PresentationFormat>Widescreen</PresentationFormat>
  <Paragraphs>185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Edelweiss Ski Club Member’s Information Pack - 2018</vt:lpstr>
      <vt:lpstr>Contents</vt:lpstr>
      <vt:lpstr>Business Plan 2017 Submission</vt:lpstr>
      <vt:lpstr>Business Plan 2018 Submission </vt:lpstr>
      <vt:lpstr>Sewer Update</vt:lpstr>
      <vt:lpstr>SISP</vt:lpstr>
      <vt:lpstr>2018 Business Plan Details</vt:lpstr>
      <vt:lpstr>Action Plan Outline</vt:lpstr>
      <vt:lpstr>Business Plan Financial Details</vt:lpstr>
      <vt:lpstr>Proposed Subs / Rates</vt:lpstr>
      <vt:lpstr>Items to be agreed upon - April 17th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Edelweiss Member’s  2018 Info Pack</dc:title>
  <dc:creator>georgina mccowan</dc:creator>
  <cp:lastModifiedBy>georgina mccowan</cp:lastModifiedBy>
  <cp:revision>23</cp:revision>
  <dcterms:created xsi:type="dcterms:W3CDTF">2018-03-21T23:55:29Z</dcterms:created>
  <dcterms:modified xsi:type="dcterms:W3CDTF">2018-03-28T02:24:46Z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