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nton"/>
      <p:regular r:id="rId19"/>
    </p:embeddedFont>
    <p:embeddedFont>
      <p:font typeface="Raleway"/>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87">
          <p15:clr>
            <a:srgbClr val="A4A3A4"/>
          </p15:clr>
        </p15:guide>
        <p15:guide id="2" pos="2799">
          <p15:clr>
            <a:srgbClr val="A4A3A4"/>
          </p15:clr>
        </p15:guide>
        <p15:guide id="3" pos="609">
          <p15:clr>
            <a:srgbClr val="9AA0A6"/>
          </p15:clr>
        </p15:guide>
      </p15:sldGuideLst>
    </p:ext>
    <p:ext uri="http://customooxmlschemas.google.com/">
      <go:slidesCustomData xmlns:go="http://customooxmlschemas.google.com/" r:id="rId25" roundtripDataSignature="AMtx7mg2N3QSdrt+0D4frdUYv0Uj47ZU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87" orient="horz"/>
        <p:guide pos="2799"/>
        <p:guide pos="60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FranklinGothic-bold.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nto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web/packages/academictwitteR/vignettes/academictwitteR-intro.html" TargetMode="External"/><Relationship Id="rId3" Type="http://schemas.openxmlformats.org/officeDocument/2006/relationships/hyperlink" Target="https://cran.r-project.org/web/packages/academictwitteR/vignettes/academictwitteR-intro.html" TargetMode="External"/><Relationship Id="rId4" Type="http://schemas.openxmlformats.org/officeDocument/2006/relationships/hyperlink" Target="https://cran.r-project.org/web/packages/academictwitteR/academictwitteR.pdf" TargetMode="External"/><Relationship Id="rId5" Type="http://schemas.openxmlformats.org/officeDocument/2006/relationships/hyperlink" Target="https://cran.r-project.org/web/packages/academictwitteR/academictwitteR.pd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3d28389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13d28389d1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3d28389d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13d28389d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Configuration:</a:t>
            </a:r>
            <a:r>
              <a:rPr lang="en" sz="1200">
                <a:solidFill>
                  <a:schemeClr val="dk1"/>
                </a:solidFill>
                <a:uFill>
                  <a:noFill/>
                </a:uFill>
                <a:hlinkClick r:id="rId2">
                  <a:extLst>
                    <a:ext uri="{A12FA001-AC4F-418D-AE19-62706E023703}">
                      <ahyp:hlinkClr val="tx"/>
                    </a:ext>
                  </a:extLst>
                </a:hlinkClick>
              </a:rPr>
              <a:t> </a:t>
            </a:r>
            <a:r>
              <a:rPr lang="en" sz="1200" u="sng">
                <a:solidFill>
                  <a:schemeClr val="hlink"/>
                </a:solidFill>
                <a:hlinkClick r:id="rId3"/>
              </a:rPr>
              <a:t>https://cran.r-project.org/web/packages/academictwitteR/vignettes/academictwitteR-intro.html</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Handbook:</a:t>
            </a:r>
            <a:r>
              <a:rPr lang="en" sz="1200">
                <a:solidFill>
                  <a:schemeClr val="dk1"/>
                </a:solidFill>
                <a:uFill>
                  <a:noFill/>
                </a:uFill>
                <a:hlinkClick r:id="rId4">
                  <a:extLst>
                    <a:ext uri="{A12FA001-AC4F-418D-AE19-62706E023703}">
                      <ahyp:hlinkClr val="tx"/>
                    </a:ext>
                  </a:extLst>
                </a:hlinkClick>
              </a:rPr>
              <a:t> </a:t>
            </a:r>
            <a:r>
              <a:rPr lang="en" sz="1200" u="sng">
                <a:solidFill>
                  <a:schemeClr val="hlink"/>
                </a:solidFill>
                <a:hlinkClick r:id="rId5"/>
              </a:rPr>
              <a:t>https://cran.r-project.org/web/packages/academictwitteR/academictwitteR.pdf</a:t>
            </a:r>
            <a:endParaRPr sz="1200" u="sng">
              <a:solidFill>
                <a:schemeClr val="hlink"/>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3d28389d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13d28389d1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3d28389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13d28389d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3d28389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13d28389d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3d28389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13d28389d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3d28389d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13d28389d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3d28389d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13d28389d1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Jo ends on this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3d28389d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13d28389d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595959"/>
                </a:solidFill>
              </a:rPr>
              <a:t>How to get access: Application + Training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595959"/>
                </a:solidFill>
              </a:rPr>
              <a:t>Going to search</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595959"/>
                </a:solidFill>
              </a:rPr>
              <a:t>Querying (time frame, source, keywords): Boolean Search</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595959"/>
                </a:solidFill>
              </a:rPr>
              <a:t>Exporting [be really clear about rate limits]</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595959"/>
                </a:solidFill>
              </a:rPr>
              <a:t>	Search Interface: 10K/call; language filtering</a:t>
            </a:r>
            <a:endParaRPr sz="1000">
              <a:solidFill>
                <a:srgbClr val="595959"/>
              </a:solidFill>
            </a:endParaRPr>
          </a:p>
          <a:p>
            <a:pPr indent="457200" lvl="0" marL="0" rtl="0" algn="l">
              <a:lnSpc>
                <a:spcPct val="100000"/>
              </a:lnSpc>
              <a:spcBef>
                <a:spcPts val="0"/>
              </a:spcBef>
              <a:spcAft>
                <a:spcPts val="0"/>
              </a:spcAft>
              <a:buClr>
                <a:schemeClr val="dk1"/>
              </a:buClr>
              <a:buSzPts val="1100"/>
              <a:buFont typeface="Arial"/>
              <a:buNone/>
            </a:pPr>
            <a:r>
              <a:rPr lang="en" sz="1000">
                <a:solidFill>
                  <a:srgbClr val="595959"/>
                </a:solidFill>
              </a:rPr>
              <a:t>Historical data tool: 300K/call; no language filtering</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595959"/>
                </a:solidFill>
              </a:rPr>
              <a:t>(“</a:t>
            </a:r>
            <a:r>
              <a:rPr i="1" lang="en" sz="1000">
                <a:solidFill>
                  <a:srgbClr val="595959"/>
                </a:solidFill>
              </a:rPr>
              <a:t>we don't provide a total number outside of the API, but you can count your rows and if you got 300k, you know that you need to do another query with the date of that post as your end date.” – CT</a:t>
            </a:r>
            <a:r>
              <a:rPr lang="en" sz="1000">
                <a:solidFill>
                  <a:srgbClr val="595959"/>
                </a:solidFill>
              </a:rPr>
              <a:t>)</a:t>
            </a:r>
            <a:endParaRPr sz="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3d28389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13d28389d1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9" name="Shape 9"/>
        <p:cNvGrpSpPr/>
        <p:nvPr/>
      </p:nvGrpSpPr>
      <p:grpSpPr>
        <a:xfrm>
          <a:off x="0" y="0"/>
          <a:ext cx="0" cy="0"/>
          <a:chOff x="0" y="0"/>
          <a:chExt cx="0" cy="0"/>
        </a:xfrm>
      </p:grpSpPr>
      <p:sp>
        <p:nvSpPr>
          <p:cNvPr id="10" name="Google Shape;10;p17"/>
          <p:cNvSpPr/>
          <p:nvPr/>
        </p:nvSpPr>
        <p:spPr>
          <a:xfrm>
            <a:off x="0" y="0"/>
            <a:ext cx="5967900" cy="5143500"/>
          </a:xfrm>
          <a:prstGeom prst="rect">
            <a:avLst/>
          </a:prstGeom>
          <a:solidFill>
            <a:srgbClr val="333F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17"/>
          <p:cNvPicPr preferRelativeResize="0"/>
          <p:nvPr/>
        </p:nvPicPr>
        <p:blipFill rotWithShape="1">
          <a:blip r:embed="rId2">
            <a:alphaModFix/>
          </a:blip>
          <a:srcRect b="0" l="0" r="0" t="0"/>
          <a:stretch/>
        </p:blipFill>
        <p:spPr>
          <a:xfrm>
            <a:off x="6520500" y="526051"/>
            <a:ext cx="2071350" cy="355225"/>
          </a:xfrm>
          <a:prstGeom prst="rect">
            <a:avLst/>
          </a:prstGeom>
          <a:noFill/>
          <a:ln>
            <a:noFill/>
          </a:ln>
        </p:spPr>
      </p:pic>
      <p:sp>
        <p:nvSpPr>
          <p:cNvPr id="12" name="Google Shape;12;p17"/>
          <p:cNvSpPr txBox="1"/>
          <p:nvPr/>
        </p:nvSpPr>
        <p:spPr>
          <a:xfrm>
            <a:off x="6438175" y="4640325"/>
            <a:ext cx="22641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800"/>
              <a:buFont typeface="Arial"/>
              <a:buNone/>
            </a:pPr>
            <a:r>
              <a:rPr b="1" i="0" lang="en" sz="800" u="none" cap="none" strike="noStrike">
                <a:solidFill>
                  <a:srgbClr val="333F48"/>
                </a:solidFill>
                <a:latin typeface="Franklin Gothic"/>
                <a:ea typeface="Franklin Gothic"/>
                <a:cs typeface="Franklin Gothic"/>
                <a:sym typeface="Franklin Gothic"/>
              </a:rPr>
              <a:t>mediaengagement.org</a:t>
            </a:r>
            <a:r>
              <a:rPr b="1" i="0" lang="en" sz="800" u="none" cap="none" strike="noStrike">
                <a:solidFill>
                  <a:srgbClr val="BF5700"/>
                </a:solidFill>
                <a:latin typeface="Franklin Gothic"/>
                <a:ea typeface="Franklin Gothic"/>
                <a:cs typeface="Franklin Gothic"/>
                <a:sym typeface="Franklin Gothic"/>
              </a:rPr>
              <a:t> | </a:t>
            </a:r>
            <a:r>
              <a:rPr b="1" i="0" lang="en" sz="800" u="none" cap="none" strike="noStrike">
                <a:solidFill>
                  <a:srgbClr val="333F48"/>
                </a:solidFill>
                <a:latin typeface="Franklin Gothic"/>
                <a:ea typeface="Franklin Gothic"/>
                <a:cs typeface="Franklin Gothic"/>
                <a:sym typeface="Franklin Gothic"/>
              </a:rPr>
              <a:t>@engagingnews</a:t>
            </a:r>
            <a:endParaRPr b="1" i="0" sz="800" u="none" cap="none" strike="noStrike">
              <a:solidFill>
                <a:srgbClr val="333F48"/>
              </a:solidFill>
              <a:latin typeface="Franklin Gothic"/>
              <a:ea typeface="Franklin Gothic"/>
              <a:cs typeface="Franklin Gothic"/>
              <a:sym typeface="Franklin Gothic"/>
            </a:endParaRPr>
          </a:p>
        </p:txBody>
      </p:sp>
      <p:cxnSp>
        <p:nvCxnSpPr>
          <p:cNvPr id="13" name="Google Shape;13;p17"/>
          <p:cNvCxnSpPr/>
          <p:nvPr/>
        </p:nvCxnSpPr>
        <p:spPr>
          <a:xfrm>
            <a:off x="696625" y="2902650"/>
            <a:ext cx="5550000" cy="0"/>
          </a:xfrm>
          <a:prstGeom prst="straightConnector1">
            <a:avLst/>
          </a:prstGeom>
          <a:noFill/>
          <a:ln cap="flat" cmpd="sng" w="9525">
            <a:solidFill>
              <a:srgbClr val="BF5700"/>
            </a:solidFill>
            <a:prstDash val="solid"/>
            <a:round/>
            <a:headEnd len="sm" w="sm" type="none"/>
            <a:tailEnd len="sm" w="sm" type="none"/>
          </a:ln>
        </p:spPr>
      </p:cxnSp>
      <p:sp>
        <p:nvSpPr>
          <p:cNvPr id="14" name="Google Shape;14;p17"/>
          <p:cNvSpPr txBox="1"/>
          <p:nvPr>
            <p:ph type="title"/>
          </p:nvPr>
        </p:nvSpPr>
        <p:spPr>
          <a:xfrm>
            <a:off x="600625" y="1705075"/>
            <a:ext cx="38685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2_1_1">
    <p:bg>
      <p:bgPr>
        <a:solidFill>
          <a:schemeClr val="lt1"/>
        </a:solidFill>
      </p:bgPr>
    </p:bg>
    <p:spTree>
      <p:nvGrpSpPr>
        <p:cNvPr id="69" name="Shape 69"/>
        <p:cNvGrpSpPr/>
        <p:nvPr/>
      </p:nvGrpSpPr>
      <p:grpSpPr>
        <a:xfrm>
          <a:off x="0" y="0"/>
          <a:ext cx="0" cy="0"/>
          <a:chOff x="0" y="0"/>
          <a:chExt cx="0" cy="0"/>
        </a:xfrm>
      </p:grpSpPr>
      <p:sp>
        <p:nvSpPr>
          <p:cNvPr id="70" name="Google Shape;70;p26"/>
          <p:cNvSpPr/>
          <p:nvPr/>
        </p:nvSpPr>
        <p:spPr>
          <a:xfrm>
            <a:off x="5802600" y="0"/>
            <a:ext cx="3341400" cy="5143500"/>
          </a:xfrm>
          <a:prstGeom prst="rect">
            <a:avLst/>
          </a:prstGeom>
          <a:solidFill>
            <a:srgbClr val="333F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6"/>
          <p:cNvSpPr txBox="1"/>
          <p:nvPr>
            <p:ph idx="1" type="body"/>
          </p:nvPr>
        </p:nvSpPr>
        <p:spPr>
          <a:xfrm>
            <a:off x="6131550" y="1006350"/>
            <a:ext cx="2683500" cy="31308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9pPr>
          </a:lstStyle>
          <a:p/>
        </p:txBody>
      </p:sp>
      <p:sp>
        <p:nvSpPr>
          <p:cNvPr id="72" name="Google Shape;72;p26"/>
          <p:cNvSpPr txBox="1"/>
          <p:nvPr>
            <p:ph idx="2" type="body"/>
          </p:nvPr>
        </p:nvSpPr>
        <p:spPr>
          <a:xfrm>
            <a:off x="467375" y="1937750"/>
            <a:ext cx="2683500" cy="24780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9pPr>
          </a:lstStyle>
          <a:p/>
        </p:txBody>
      </p:sp>
      <p:sp>
        <p:nvSpPr>
          <p:cNvPr id="73" name="Google Shape;73;p26"/>
          <p:cNvSpPr txBox="1"/>
          <p:nvPr/>
        </p:nvSpPr>
        <p:spPr>
          <a:xfrm>
            <a:off x="5869750" y="40156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26"/>
          <p:cNvCxnSpPr/>
          <p:nvPr/>
        </p:nvCxnSpPr>
        <p:spPr>
          <a:xfrm>
            <a:off x="-13325" y="1681950"/>
            <a:ext cx="1052700" cy="0"/>
          </a:xfrm>
          <a:prstGeom prst="straightConnector1">
            <a:avLst/>
          </a:prstGeom>
          <a:noFill/>
          <a:ln cap="flat" cmpd="sng" w="9525">
            <a:solidFill>
              <a:srgbClr val="BF5700"/>
            </a:solidFill>
            <a:prstDash val="solid"/>
            <a:round/>
            <a:headEnd len="sm" w="sm" type="none"/>
            <a:tailEnd len="sm" w="sm" type="none"/>
          </a:ln>
        </p:spPr>
      </p:cxnSp>
      <p:sp>
        <p:nvSpPr>
          <p:cNvPr id="75" name="Google Shape;75;p26"/>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76" name="Google Shape;76;p26"/>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chemeClr val="lt1"/>
                </a:solidFill>
                <a:latin typeface="Raleway"/>
                <a:ea typeface="Raleway"/>
                <a:cs typeface="Raleway"/>
                <a:sym typeface="Raleway"/>
              </a:rPr>
              <a:t>‹#›</a:t>
            </a:fld>
            <a:endParaRPr b="1" i="0" sz="800" u="none" cap="none" strike="noStrike">
              <a:solidFill>
                <a:schemeClr val="lt1"/>
              </a:solidFill>
              <a:latin typeface="Raleway"/>
              <a:ea typeface="Raleway"/>
              <a:cs typeface="Raleway"/>
              <a:sym typeface="Raleway"/>
            </a:endParaRPr>
          </a:p>
        </p:txBody>
      </p:sp>
      <p:sp>
        <p:nvSpPr>
          <p:cNvPr id="77" name="Google Shape;77;p26"/>
          <p:cNvSpPr txBox="1"/>
          <p:nvPr>
            <p:ph type="title"/>
          </p:nvPr>
        </p:nvSpPr>
        <p:spPr>
          <a:xfrm>
            <a:off x="467375" y="561750"/>
            <a:ext cx="2755800" cy="9585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1_2">
    <p:spTree>
      <p:nvGrpSpPr>
        <p:cNvPr id="78" name="Shape 78"/>
        <p:cNvGrpSpPr/>
        <p:nvPr/>
      </p:nvGrpSpPr>
      <p:grpSpPr>
        <a:xfrm>
          <a:off x="0" y="0"/>
          <a:ext cx="0" cy="0"/>
          <a:chOff x="0" y="0"/>
          <a:chExt cx="0" cy="0"/>
        </a:xfrm>
      </p:grpSpPr>
      <p:cxnSp>
        <p:nvCxnSpPr>
          <p:cNvPr id="79" name="Google Shape;79;p27"/>
          <p:cNvCxnSpPr/>
          <p:nvPr/>
        </p:nvCxnSpPr>
        <p:spPr>
          <a:xfrm>
            <a:off x="-13325" y="1026025"/>
            <a:ext cx="1052700" cy="0"/>
          </a:xfrm>
          <a:prstGeom prst="straightConnector1">
            <a:avLst/>
          </a:prstGeom>
          <a:noFill/>
          <a:ln cap="flat" cmpd="sng" w="9525">
            <a:solidFill>
              <a:srgbClr val="BF5700"/>
            </a:solidFill>
            <a:prstDash val="solid"/>
            <a:round/>
            <a:headEnd len="sm" w="sm" type="none"/>
            <a:tailEnd len="sm" w="sm" type="none"/>
          </a:ln>
        </p:spPr>
      </p:cxnSp>
      <p:sp>
        <p:nvSpPr>
          <p:cNvPr id="80" name="Google Shape;80;p27"/>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81" name="Google Shape;81;p27"/>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rgbClr val="333F48"/>
                </a:solidFill>
                <a:latin typeface="Raleway"/>
                <a:ea typeface="Raleway"/>
                <a:cs typeface="Raleway"/>
                <a:sym typeface="Raleway"/>
              </a:rPr>
              <a:t>‹#›</a:t>
            </a:fld>
            <a:endParaRPr b="1" i="0" sz="800" u="none" cap="none" strike="noStrike">
              <a:solidFill>
                <a:srgbClr val="333F48"/>
              </a:solidFill>
              <a:latin typeface="Raleway"/>
              <a:ea typeface="Raleway"/>
              <a:cs typeface="Raleway"/>
              <a:sym typeface="Raleway"/>
            </a:endParaRPr>
          </a:p>
        </p:txBody>
      </p:sp>
      <p:sp>
        <p:nvSpPr>
          <p:cNvPr id="82" name="Google Shape;82;p27"/>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5" name="Google Shape;8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sp>
        <p:nvSpPr>
          <p:cNvPr id="87" name="Google Shape;8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9" name="Google Shape;8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sp>
        <p:nvSpPr>
          <p:cNvPr id="91" name="Google Shape;9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3" name="Google Shape;93;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4" name="Google Shape;9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0" name="Google Shape;10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1" name="Google Shape;10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 name="Google Shape;10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 name="Shape 105"/>
        <p:cNvGrpSpPr/>
        <p:nvPr/>
      </p:nvGrpSpPr>
      <p:grpSpPr>
        <a:xfrm>
          <a:off x="0" y="0"/>
          <a:ext cx="0" cy="0"/>
          <a:chOff x="0" y="0"/>
          <a:chExt cx="0" cy="0"/>
        </a:xfrm>
      </p:grpSpPr>
      <p:sp>
        <p:nvSpPr>
          <p:cNvPr id="106" name="Google Shape;10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8" name="Google Shape;10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9" name="Google Shape;10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0" name="Google Shape;11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3" name="Google Shape;11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0097A7"/>
        </a:solidFill>
      </p:bgPr>
    </p:bg>
    <p:spTree>
      <p:nvGrpSpPr>
        <p:cNvPr id="15" name="Shape 15"/>
        <p:cNvGrpSpPr/>
        <p:nvPr/>
      </p:nvGrpSpPr>
      <p:grpSpPr>
        <a:xfrm>
          <a:off x="0" y="0"/>
          <a:ext cx="0" cy="0"/>
          <a:chOff x="0" y="0"/>
          <a:chExt cx="0" cy="0"/>
        </a:xfrm>
      </p:grpSpPr>
      <p:sp>
        <p:nvSpPr>
          <p:cNvPr id="16" name="Google Shape;16;p18"/>
          <p:cNvSpPr/>
          <p:nvPr/>
        </p:nvSpPr>
        <p:spPr>
          <a:xfrm>
            <a:off x="1253950" y="0"/>
            <a:ext cx="3112500" cy="5143500"/>
          </a:xfrm>
          <a:prstGeom prst="rect">
            <a:avLst/>
          </a:prstGeom>
          <a:solidFill>
            <a:srgbClr val="333F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8"/>
          <p:cNvSpPr/>
          <p:nvPr/>
        </p:nvSpPr>
        <p:spPr>
          <a:xfrm>
            <a:off x="0" y="0"/>
            <a:ext cx="125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18"/>
          <p:cNvPicPr preferRelativeResize="0"/>
          <p:nvPr/>
        </p:nvPicPr>
        <p:blipFill rotWithShape="1">
          <a:blip r:embed="rId2">
            <a:alphaModFix/>
          </a:blip>
          <a:srcRect b="0" l="0" r="0" t="0"/>
          <a:stretch/>
        </p:blipFill>
        <p:spPr>
          <a:xfrm rot="-5400000">
            <a:off x="-317975" y="3591828"/>
            <a:ext cx="1889949" cy="324117"/>
          </a:xfrm>
          <a:prstGeom prst="rect">
            <a:avLst/>
          </a:prstGeom>
          <a:noFill/>
          <a:ln>
            <a:noFill/>
          </a:ln>
        </p:spPr>
      </p:pic>
      <p:sp>
        <p:nvSpPr>
          <p:cNvPr id="19" name="Google Shape;19;p18"/>
          <p:cNvSpPr txBox="1"/>
          <p:nvPr/>
        </p:nvSpPr>
        <p:spPr>
          <a:xfrm>
            <a:off x="6587375" y="4779650"/>
            <a:ext cx="2264100" cy="1230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Clr>
                <a:srgbClr val="000000"/>
              </a:buClr>
              <a:buSzPts val="800"/>
              <a:buFont typeface="Arial"/>
              <a:buNone/>
            </a:pPr>
            <a:r>
              <a:rPr b="1" i="0" lang="en" sz="800" u="none" cap="none" strike="noStrike">
                <a:solidFill>
                  <a:schemeClr val="lt1"/>
                </a:solidFill>
                <a:latin typeface="Franklin Gothic"/>
                <a:ea typeface="Franklin Gothic"/>
                <a:cs typeface="Franklin Gothic"/>
                <a:sym typeface="Franklin Gothic"/>
              </a:rPr>
              <a:t>mediaengagement.org</a:t>
            </a:r>
            <a:r>
              <a:rPr b="1" i="0" lang="en" sz="800" u="none" cap="none" strike="noStrike">
                <a:solidFill>
                  <a:srgbClr val="BF5700"/>
                </a:solidFill>
                <a:latin typeface="Franklin Gothic"/>
                <a:ea typeface="Franklin Gothic"/>
                <a:cs typeface="Franklin Gothic"/>
                <a:sym typeface="Franklin Gothic"/>
              </a:rPr>
              <a:t> | </a:t>
            </a:r>
            <a:r>
              <a:rPr b="1" i="0" lang="en" sz="800" u="none" cap="none" strike="noStrike">
                <a:solidFill>
                  <a:schemeClr val="lt1"/>
                </a:solidFill>
                <a:latin typeface="Franklin Gothic"/>
                <a:ea typeface="Franklin Gothic"/>
                <a:cs typeface="Franklin Gothic"/>
                <a:sym typeface="Franklin Gothic"/>
              </a:rPr>
              <a:t>@engagingnews</a:t>
            </a:r>
            <a:endParaRPr b="1" i="0" sz="800" u="none" cap="none" strike="noStrike">
              <a:solidFill>
                <a:schemeClr val="lt1"/>
              </a:solidFill>
              <a:latin typeface="Franklin Gothic"/>
              <a:ea typeface="Franklin Gothic"/>
              <a:cs typeface="Franklin Gothic"/>
              <a:sym typeface="Franklin Gothic"/>
            </a:endParaRPr>
          </a:p>
        </p:txBody>
      </p:sp>
      <p:sp>
        <p:nvSpPr>
          <p:cNvPr id="20" name="Google Shape;20;p18"/>
          <p:cNvSpPr txBox="1"/>
          <p:nvPr>
            <p:ph type="title"/>
          </p:nvPr>
        </p:nvSpPr>
        <p:spPr>
          <a:xfrm>
            <a:off x="5579850" y="880100"/>
            <a:ext cx="3112500" cy="1289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1pPr>
            <a:lvl2pPr lvl="1"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2pPr>
            <a:lvl3pPr lvl="2"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3pPr>
            <a:lvl4pPr lvl="3"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4pPr>
            <a:lvl5pPr lvl="4"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5pPr>
            <a:lvl6pPr lvl="5"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6pPr>
            <a:lvl7pPr lvl="6"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7pPr>
            <a:lvl8pPr lvl="7"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8pPr>
            <a:lvl9pPr lvl="8" algn="l">
              <a:lnSpc>
                <a:spcPct val="90000"/>
              </a:lnSpc>
              <a:spcBef>
                <a:spcPts val="0"/>
              </a:spcBef>
              <a:spcAft>
                <a:spcPts val="0"/>
              </a:spcAft>
              <a:buClr>
                <a:schemeClr val="lt1"/>
              </a:buClr>
              <a:buSzPts val="4200"/>
              <a:buFont typeface="Anton"/>
              <a:buNone/>
              <a:defRPr sz="4200">
                <a:solidFill>
                  <a:schemeClr val="lt1"/>
                </a:solidFill>
                <a:latin typeface="Anton"/>
                <a:ea typeface="Anton"/>
                <a:cs typeface="Anton"/>
                <a:sym typeface="Anto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sp>
        <p:nvSpPr>
          <p:cNvPr id="115" name="Google Shape;115;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6" name="Google Shape;11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7" name="Google Shape;11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_1">
    <p:spTree>
      <p:nvGrpSpPr>
        <p:cNvPr id="21" name="Shape 21"/>
        <p:cNvGrpSpPr/>
        <p:nvPr/>
      </p:nvGrpSpPr>
      <p:grpSpPr>
        <a:xfrm>
          <a:off x="0" y="0"/>
          <a:ext cx="0" cy="0"/>
          <a:chOff x="0" y="0"/>
          <a:chExt cx="0" cy="0"/>
        </a:xfrm>
      </p:grpSpPr>
      <p:sp>
        <p:nvSpPr>
          <p:cNvPr id="22" name="Google Shape;22;p19"/>
          <p:cNvSpPr/>
          <p:nvPr/>
        </p:nvSpPr>
        <p:spPr>
          <a:xfrm>
            <a:off x="0" y="0"/>
            <a:ext cx="623700" cy="5143500"/>
          </a:xfrm>
          <a:prstGeom prst="rect">
            <a:avLst/>
          </a:prstGeom>
          <a:solidFill>
            <a:srgbClr val="333F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F48"/>
              </a:solidFill>
              <a:latin typeface="Arial"/>
              <a:ea typeface="Arial"/>
              <a:cs typeface="Arial"/>
              <a:sym typeface="Arial"/>
            </a:endParaRPr>
          </a:p>
        </p:txBody>
      </p:sp>
      <p:sp>
        <p:nvSpPr>
          <p:cNvPr id="23" name="Google Shape;23;p19"/>
          <p:cNvSpPr/>
          <p:nvPr/>
        </p:nvSpPr>
        <p:spPr>
          <a:xfrm>
            <a:off x="8520475" y="0"/>
            <a:ext cx="623700" cy="5143500"/>
          </a:xfrm>
          <a:prstGeom prst="rect">
            <a:avLst/>
          </a:prstGeom>
          <a:solidFill>
            <a:srgbClr val="333F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F48"/>
              </a:solidFill>
              <a:latin typeface="Arial"/>
              <a:ea typeface="Arial"/>
              <a:cs typeface="Arial"/>
              <a:sym typeface="Arial"/>
            </a:endParaRPr>
          </a:p>
        </p:txBody>
      </p:sp>
      <p:sp>
        <p:nvSpPr>
          <p:cNvPr id="24" name="Google Shape;24;p19"/>
          <p:cNvSpPr/>
          <p:nvPr/>
        </p:nvSpPr>
        <p:spPr>
          <a:xfrm>
            <a:off x="6179875" y="0"/>
            <a:ext cx="2340600" cy="5143500"/>
          </a:xfrm>
          <a:prstGeom prst="rect">
            <a:avLst/>
          </a:prstGeom>
          <a:solidFill>
            <a:srgbClr val="009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19"/>
          <p:cNvPicPr preferRelativeResize="0"/>
          <p:nvPr/>
        </p:nvPicPr>
        <p:blipFill rotWithShape="1">
          <a:blip r:embed="rId2">
            <a:alphaModFix/>
          </a:blip>
          <a:srcRect b="0" l="0" r="0" t="0"/>
          <a:stretch/>
        </p:blipFill>
        <p:spPr>
          <a:xfrm>
            <a:off x="1117500" y="633603"/>
            <a:ext cx="1889949" cy="324117"/>
          </a:xfrm>
          <a:prstGeom prst="rect">
            <a:avLst/>
          </a:prstGeom>
          <a:noFill/>
          <a:ln>
            <a:noFill/>
          </a:ln>
        </p:spPr>
      </p:pic>
      <p:sp>
        <p:nvSpPr>
          <p:cNvPr id="26" name="Google Shape;26;p19"/>
          <p:cNvSpPr txBox="1"/>
          <p:nvPr/>
        </p:nvSpPr>
        <p:spPr>
          <a:xfrm>
            <a:off x="838850" y="4837725"/>
            <a:ext cx="2264100" cy="123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800"/>
              <a:buFont typeface="Arial"/>
              <a:buNone/>
            </a:pPr>
            <a:r>
              <a:rPr b="1" i="0" lang="en" sz="800" u="none" cap="none" strike="noStrike">
                <a:solidFill>
                  <a:srgbClr val="333F48"/>
                </a:solidFill>
                <a:latin typeface="Franklin Gothic"/>
                <a:ea typeface="Franklin Gothic"/>
                <a:cs typeface="Franklin Gothic"/>
                <a:sym typeface="Franklin Gothic"/>
              </a:rPr>
              <a:t>mediaengagement.org</a:t>
            </a:r>
            <a:r>
              <a:rPr b="1" i="0" lang="en" sz="800" u="none" cap="none" strike="noStrike">
                <a:solidFill>
                  <a:srgbClr val="BF5700"/>
                </a:solidFill>
                <a:latin typeface="Franklin Gothic"/>
                <a:ea typeface="Franklin Gothic"/>
                <a:cs typeface="Franklin Gothic"/>
                <a:sym typeface="Franklin Gothic"/>
              </a:rPr>
              <a:t> |</a:t>
            </a:r>
            <a:r>
              <a:rPr b="1" i="0" lang="en" sz="800" u="none" cap="none" strike="noStrike">
                <a:solidFill>
                  <a:srgbClr val="333F48"/>
                </a:solidFill>
                <a:latin typeface="Franklin Gothic"/>
                <a:ea typeface="Franklin Gothic"/>
                <a:cs typeface="Franklin Gothic"/>
                <a:sym typeface="Franklin Gothic"/>
              </a:rPr>
              <a:t> @engagingnews</a:t>
            </a:r>
            <a:endParaRPr b="1" i="0" sz="800" u="none" cap="none" strike="noStrike">
              <a:solidFill>
                <a:srgbClr val="333F48"/>
              </a:solidFill>
              <a:latin typeface="Franklin Gothic"/>
              <a:ea typeface="Franklin Gothic"/>
              <a:cs typeface="Franklin Gothic"/>
              <a:sym typeface="Franklin Gothic"/>
            </a:endParaRPr>
          </a:p>
        </p:txBody>
      </p:sp>
      <p:cxnSp>
        <p:nvCxnSpPr>
          <p:cNvPr id="27" name="Google Shape;27;p19"/>
          <p:cNvCxnSpPr/>
          <p:nvPr/>
        </p:nvCxnSpPr>
        <p:spPr>
          <a:xfrm>
            <a:off x="-8175" y="3112275"/>
            <a:ext cx="1950600" cy="0"/>
          </a:xfrm>
          <a:prstGeom prst="straightConnector1">
            <a:avLst/>
          </a:prstGeom>
          <a:noFill/>
          <a:ln cap="flat" cmpd="sng" w="9525">
            <a:solidFill>
              <a:srgbClr val="0097A7"/>
            </a:solidFill>
            <a:prstDash val="solid"/>
            <a:round/>
            <a:headEnd len="sm" w="sm" type="none"/>
            <a:tailEnd len="sm" w="sm" type="none"/>
          </a:ln>
        </p:spPr>
      </p:cxnSp>
      <p:sp>
        <p:nvSpPr>
          <p:cNvPr id="28" name="Google Shape;28;p19"/>
          <p:cNvSpPr txBox="1"/>
          <p:nvPr>
            <p:ph type="title"/>
          </p:nvPr>
        </p:nvSpPr>
        <p:spPr>
          <a:xfrm>
            <a:off x="1435963" y="1990825"/>
            <a:ext cx="38685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1pPr>
            <a:lvl2pPr lvl="1"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2pPr>
            <a:lvl3pPr lvl="2"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3pPr>
            <a:lvl4pPr lvl="3"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4pPr>
            <a:lvl5pPr lvl="4"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5pPr>
            <a:lvl6pPr lvl="5"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6pPr>
            <a:lvl7pPr lvl="6"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7pPr>
            <a:lvl8pPr lvl="7"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8pPr>
            <a:lvl9pPr lvl="8" algn="l">
              <a:lnSpc>
                <a:spcPct val="90000"/>
              </a:lnSpc>
              <a:spcBef>
                <a:spcPts val="0"/>
              </a:spcBef>
              <a:spcAft>
                <a:spcPts val="0"/>
              </a:spcAft>
              <a:buClr>
                <a:srgbClr val="BF5700"/>
              </a:buClr>
              <a:buSzPts val="4200"/>
              <a:buFont typeface="Anton"/>
              <a:buNone/>
              <a:defRPr sz="4200">
                <a:solidFill>
                  <a:srgbClr val="BF5700"/>
                </a:solidFill>
                <a:latin typeface="Anton"/>
                <a:ea typeface="Anton"/>
                <a:cs typeface="Anton"/>
                <a:sym typeface="Anto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_1_1">
    <p:spTree>
      <p:nvGrpSpPr>
        <p:cNvPr id="29" name="Shape 29"/>
        <p:cNvGrpSpPr/>
        <p:nvPr/>
      </p:nvGrpSpPr>
      <p:grpSpPr>
        <a:xfrm>
          <a:off x="0" y="0"/>
          <a:ext cx="0" cy="0"/>
          <a:chOff x="0" y="0"/>
          <a:chExt cx="0" cy="0"/>
        </a:xfrm>
      </p:grpSpPr>
      <p:sp>
        <p:nvSpPr>
          <p:cNvPr id="30" name="Google Shape;30;p20"/>
          <p:cNvSpPr/>
          <p:nvPr/>
        </p:nvSpPr>
        <p:spPr>
          <a:xfrm>
            <a:off x="5108700" y="0"/>
            <a:ext cx="4035300" cy="5143500"/>
          </a:xfrm>
          <a:prstGeom prst="rect">
            <a:avLst/>
          </a:prstGeom>
          <a:solidFill>
            <a:srgbClr val="333F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20"/>
          <p:cNvPicPr preferRelativeResize="0"/>
          <p:nvPr/>
        </p:nvPicPr>
        <p:blipFill rotWithShape="1">
          <a:blip r:embed="rId2">
            <a:alphaModFix/>
          </a:blip>
          <a:srcRect b="0" l="0" r="0" t="0"/>
          <a:stretch/>
        </p:blipFill>
        <p:spPr>
          <a:xfrm>
            <a:off x="2204775" y="4267828"/>
            <a:ext cx="1889949" cy="324117"/>
          </a:xfrm>
          <a:prstGeom prst="rect">
            <a:avLst/>
          </a:prstGeom>
          <a:noFill/>
          <a:ln>
            <a:noFill/>
          </a:ln>
        </p:spPr>
      </p:pic>
      <p:sp>
        <p:nvSpPr>
          <p:cNvPr id="32" name="Google Shape;32;p20"/>
          <p:cNvSpPr txBox="1"/>
          <p:nvPr/>
        </p:nvSpPr>
        <p:spPr>
          <a:xfrm>
            <a:off x="6320325" y="4779650"/>
            <a:ext cx="2264100" cy="1230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Clr>
                <a:srgbClr val="000000"/>
              </a:buClr>
              <a:buSzPts val="800"/>
              <a:buFont typeface="Arial"/>
              <a:buNone/>
            </a:pPr>
            <a:r>
              <a:rPr b="1" i="0" lang="en" sz="800" u="none" cap="none" strike="noStrike">
                <a:solidFill>
                  <a:schemeClr val="lt1"/>
                </a:solidFill>
                <a:latin typeface="Franklin Gothic"/>
                <a:ea typeface="Franklin Gothic"/>
                <a:cs typeface="Franklin Gothic"/>
                <a:sym typeface="Franklin Gothic"/>
              </a:rPr>
              <a:t>mediaengagement.org</a:t>
            </a:r>
            <a:r>
              <a:rPr b="1" i="0" lang="en" sz="800" u="none" cap="none" strike="noStrike">
                <a:solidFill>
                  <a:srgbClr val="BF5700"/>
                </a:solidFill>
                <a:latin typeface="Franklin Gothic"/>
                <a:ea typeface="Franklin Gothic"/>
                <a:cs typeface="Franklin Gothic"/>
                <a:sym typeface="Franklin Gothic"/>
              </a:rPr>
              <a:t> | </a:t>
            </a:r>
            <a:r>
              <a:rPr b="1" i="0" lang="en" sz="800" u="none" cap="none" strike="noStrike">
                <a:solidFill>
                  <a:schemeClr val="lt1"/>
                </a:solidFill>
                <a:latin typeface="Franklin Gothic"/>
                <a:ea typeface="Franklin Gothic"/>
                <a:cs typeface="Franklin Gothic"/>
                <a:sym typeface="Franklin Gothic"/>
              </a:rPr>
              <a:t>@engagingnews</a:t>
            </a:r>
            <a:endParaRPr b="1" i="0" sz="800" u="none" cap="none" strike="noStrike">
              <a:solidFill>
                <a:schemeClr val="lt1"/>
              </a:solidFill>
              <a:latin typeface="Franklin Gothic"/>
              <a:ea typeface="Franklin Gothic"/>
              <a:cs typeface="Franklin Gothic"/>
              <a:sym typeface="Franklin Gothic"/>
            </a:endParaRPr>
          </a:p>
        </p:txBody>
      </p:sp>
      <p:cxnSp>
        <p:nvCxnSpPr>
          <p:cNvPr id="33" name="Google Shape;33;p20"/>
          <p:cNvCxnSpPr/>
          <p:nvPr/>
        </p:nvCxnSpPr>
        <p:spPr>
          <a:xfrm>
            <a:off x="-8175" y="2827888"/>
            <a:ext cx="1950600" cy="0"/>
          </a:xfrm>
          <a:prstGeom prst="straightConnector1">
            <a:avLst/>
          </a:prstGeom>
          <a:noFill/>
          <a:ln cap="flat" cmpd="sng" w="9525">
            <a:solidFill>
              <a:srgbClr val="BF5700"/>
            </a:solidFill>
            <a:prstDash val="solid"/>
            <a:round/>
            <a:headEnd len="sm" w="sm" type="none"/>
            <a:tailEnd len="sm" w="sm" type="none"/>
          </a:ln>
        </p:spPr>
      </p:cxnSp>
      <p:sp>
        <p:nvSpPr>
          <p:cNvPr id="34" name="Google Shape;34;p20"/>
          <p:cNvSpPr txBox="1"/>
          <p:nvPr>
            <p:ph type="title"/>
          </p:nvPr>
        </p:nvSpPr>
        <p:spPr>
          <a:xfrm>
            <a:off x="600625" y="1710800"/>
            <a:ext cx="37656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
    <p:spTree>
      <p:nvGrpSpPr>
        <p:cNvPr id="35" name="Shape 35"/>
        <p:cNvGrpSpPr/>
        <p:nvPr/>
      </p:nvGrpSpPr>
      <p:grpSpPr>
        <a:xfrm>
          <a:off x="0" y="0"/>
          <a:ext cx="0" cy="0"/>
          <a:chOff x="0" y="0"/>
          <a:chExt cx="0" cy="0"/>
        </a:xfrm>
      </p:grpSpPr>
      <p:sp>
        <p:nvSpPr>
          <p:cNvPr id="36" name="Google Shape;36;p21"/>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37" name="Google Shape;37;p21"/>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rgbClr val="333F48"/>
                </a:solidFill>
                <a:latin typeface="Raleway"/>
                <a:ea typeface="Raleway"/>
                <a:cs typeface="Raleway"/>
                <a:sym typeface="Raleway"/>
              </a:rPr>
              <a:t>‹#›</a:t>
            </a:fld>
            <a:endParaRPr b="1" i="0" sz="800" u="none" cap="none" strike="noStrike">
              <a:solidFill>
                <a:srgbClr val="333F48"/>
              </a:solidFill>
              <a:latin typeface="Raleway"/>
              <a:ea typeface="Raleway"/>
              <a:cs typeface="Raleway"/>
              <a:sym typeface="Raleway"/>
            </a:endParaRPr>
          </a:p>
        </p:txBody>
      </p:sp>
      <p:cxnSp>
        <p:nvCxnSpPr>
          <p:cNvPr id="38" name="Google Shape;38;p21"/>
          <p:cNvCxnSpPr/>
          <p:nvPr/>
        </p:nvCxnSpPr>
        <p:spPr>
          <a:xfrm>
            <a:off x="-8175" y="2694300"/>
            <a:ext cx="2237400" cy="0"/>
          </a:xfrm>
          <a:prstGeom prst="straightConnector1">
            <a:avLst/>
          </a:prstGeom>
          <a:noFill/>
          <a:ln cap="flat" cmpd="sng" w="9525">
            <a:solidFill>
              <a:srgbClr val="BF5700"/>
            </a:solidFill>
            <a:prstDash val="solid"/>
            <a:round/>
            <a:headEnd len="sm" w="sm" type="none"/>
            <a:tailEnd len="sm" w="sm" type="none"/>
          </a:ln>
        </p:spPr>
      </p:cxnSp>
      <p:sp>
        <p:nvSpPr>
          <p:cNvPr id="39" name="Google Shape;39;p21"/>
          <p:cNvSpPr txBox="1"/>
          <p:nvPr>
            <p:ph type="title"/>
          </p:nvPr>
        </p:nvSpPr>
        <p:spPr>
          <a:xfrm>
            <a:off x="646475" y="1562225"/>
            <a:ext cx="37656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4200"/>
              <a:buFont typeface="Anton"/>
              <a:buNone/>
              <a:defRPr sz="4200">
                <a:solidFill>
                  <a:srgbClr val="0097A7"/>
                </a:solidFill>
                <a:latin typeface="Anton"/>
                <a:ea typeface="Anton"/>
                <a:cs typeface="Anton"/>
                <a:sym typeface="Anto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
    <p:bg>
      <p:bgPr>
        <a:solidFill>
          <a:srgbClr val="0097A7"/>
        </a:solidFill>
      </p:bgPr>
    </p:bg>
    <p:spTree>
      <p:nvGrpSpPr>
        <p:cNvPr id="40" name="Shape 40"/>
        <p:cNvGrpSpPr/>
        <p:nvPr/>
      </p:nvGrpSpPr>
      <p:grpSpPr>
        <a:xfrm>
          <a:off x="0" y="0"/>
          <a:ext cx="0" cy="0"/>
          <a:chOff x="0" y="0"/>
          <a:chExt cx="0" cy="0"/>
        </a:xfrm>
      </p:grpSpPr>
      <p:sp>
        <p:nvSpPr>
          <p:cNvPr id="41" name="Google Shape;41;p22"/>
          <p:cNvSpPr txBox="1"/>
          <p:nvPr>
            <p:ph idx="1" type="body"/>
          </p:nvPr>
        </p:nvSpPr>
        <p:spPr>
          <a:xfrm>
            <a:off x="467375" y="1937750"/>
            <a:ext cx="2683500" cy="24780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chemeClr val="lt1"/>
              </a:buClr>
              <a:buSzPts val="1100"/>
              <a:buFont typeface="Franklin Gothic"/>
              <a:buChar char="■"/>
              <a:defRPr sz="1100">
                <a:solidFill>
                  <a:schemeClr val="lt1"/>
                </a:solidFill>
                <a:latin typeface="Franklin Gothic"/>
                <a:ea typeface="Franklin Gothic"/>
                <a:cs typeface="Franklin Gothic"/>
                <a:sym typeface="Franklin Gothic"/>
              </a:defRPr>
            </a:lvl9pPr>
          </a:lstStyle>
          <a:p/>
        </p:txBody>
      </p:sp>
      <p:sp>
        <p:nvSpPr>
          <p:cNvPr id="42" name="Google Shape;42;p22"/>
          <p:cNvSpPr txBox="1"/>
          <p:nvPr/>
        </p:nvSpPr>
        <p:spPr>
          <a:xfrm>
            <a:off x="5869750" y="40156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2"/>
          <p:cNvCxnSpPr/>
          <p:nvPr/>
        </p:nvCxnSpPr>
        <p:spPr>
          <a:xfrm>
            <a:off x="-13325" y="1681950"/>
            <a:ext cx="1052700" cy="0"/>
          </a:xfrm>
          <a:prstGeom prst="straightConnector1">
            <a:avLst/>
          </a:prstGeom>
          <a:noFill/>
          <a:ln cap="flat" cmpd="sng" w="9525">
            <a:solidFill>
              <a:srgbClr val="BF5700"/>
            </a:solidFill>
            <a:prstDash val="solid"/>
            <a:round/>
            <a:headEnd len="sm" w="sm" type="none"/>
            <a:tailEnd len="sm" w="sm" type="none"/>
          </a:ln>
        </p:spPr>
      </p:cxnSp>
      <p:sp>
        <p:nvSpPr>
          <p:cNvPr id="44" name="Google Shape;44;p22"/>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45" name="Google Shape;45;p22"/>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rgbClr val="333F48"/>
                </a:solidFill>
                <a:latin typeface="Raleway"/>
                <a:ea typeface="Raleway"/>
                <a:cs typeface="Raleway"/>
                <a:sym typeface="Raleway"/>
              </a:rPr>
              <a:t>‹#›</a:t>
            </a:fld>
            <a:endParaRPr b="1" i="0" sz="800" u="none" cap="none" strike="noStrike">
              <a:solidFill>
                <a:srgbClr val="333F48"/>
              </a:solidFill>
              <a:latin typeface="Raleway"/>
              <a:ea typeface="Raleway"/>
              <a:cs typeface="Raleway"/>
              <a:sym typeface="Raleway"/>
            </a:endParaRPr>
          </a:p>
        </p:txBody>
      </p:sp>
      <p:sp>
        <p:nvSpPr>
          <p:cNvPr id="46" name="Google Shape;46;p22"/>
          <p:cNvSpPr txBox="1"/>
          <p:nvPr>
            <p:ph type="title"/>
          </p:nvPr>
        </p:nvSpPr>
        <p:spPr>
          <a:xfrm>
            <a:off x="467375" y="561750"/>
            <a:ext cx="2755800" cy="9585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1pPr>
            <a:lvl2pPr lvl="1"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2pPr>
            <a:lvl3pPr lvl="2"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3pPr>
            <a:lvl4pPr lvl="3"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4pPr>
            <a:lvl5pPr lvl="4"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5pPr>
            <a:lvl6pPr lvl="5"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6pPr>
            <a:lvl7pPr lvl="6"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7pPr>
            <a:lvl8pPr lvl="7"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8pPr>
            <a:lvl9pPr lvl="8" algn="l">
              <a:lnSpc>
                <a:spcPct val="90000"/>
              </a:lnSpc>
              <a:spcBef>
                <a:spcPts val="0"/>
              </a:spcBef>
              <a:spcAft>
                <a:spcPts val="0"/>
              </a:spcAft>
              <a:buClr>
                <a:srgbClr val="333F48"/>
              </a:buClr>
              <a:buSzPts val="3000"/>
              <a:buFont typeface="Anton"/>
              <a:buNone/>
              <a:defRPr sz="3000">
                <a:solidFill>
                  <a:srgbClr val="333F48"/>
                </a:solidFill>
                <a:latin typeface="Anton"/>
                <a:ea typeface="Anton"/>
                <a:cs typeface="Anton"/>
                <a:sym typeface="Anto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
    <p:spTree>
      <p:nvGrpSpPr>
        <p:cNvPr id="47" name="Shape 47"/>
        <p:cNvGrpSpPr/>
        <p:nvPr/>
      </p:nvGrpSpPr>
      <p:grpSpPr>
        <a:xfrm>
          <a:off x="0" y="0"/>
          <a:ext cx="0" cy="0"/>
          <a:chOff x="0" y="0"/>
          <a:chExt cx="0" cy="0"/>
        </a:xfrm>
      </p:grpSpPr>
      <p:sp>
        <p:nvSpPr>
          <p:cNvPr id="48" name="Google Shape;48;p23"/>
          <p:cNvSpPr txBox="1"/>
          <p:nvPr>
            <p:ph idx="1" type="body"/>
          </p:nvPr>
        </p:nvSpPr>
        <p:spPr>
          <a:xfrm>
            <a:off x="1445600" y="1338125"/>
            <a:ext cx="2683500" cy="29184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9pPr>
          </a:lstStyle>
          <a:p/>
        </p:txBody>
      </p:sp>
      <p:sp>
        <p:nvSpPr>
          <p:cNvPr id="49" name="Google Shape;49;p23"/>
          <p:cNvSpPr txBox="1"/>
          <p:nvPr>
            <p:ph idx="2" type="body"/>
          </p:nvPr>
        </p:nvSpPr>
        <p:spPr>
          <a:xfrm>
            <a:off x="5014900" y="1338125"/>
            <a:ext cx="2683500" cy="29184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9pPr>
          </a:lstStyle>
          <a:p/>
        </p:txBody>
      </p:sp>
      <p:cxnSp>
        <p:nvCxnSpPr>
          <p:cNvPr id="50" name="Google Shape;50;p23"/>
          <p:cNvCxnSpPr/>
          <p:nvPr/>
        </p:nvCxnSpPr>
        <p:spPr>
          <a:xfrm>
            <a:off x="-13325" y="1026025"/>
            <a:ext cx="1052700" cy="0"/>
          </a:xfrm>
          <a:prstGeom prst="straightConnector1">
            <a:avLst/>
          </a:prstGeom>
          <a:noFill/>
          <a:ln cap="flat" cmpd="sng" w="9525">
            <a:solidFill>
              <a:srgbClr val="BF5700"/>
            </a:solidFill>
            <a:prstDash val="solid"/>
            <a:round/>
            <a:headEnd len="sm" w="sm" type="none"/>
            <a:tailEnd len="sm" w="sm" type="none"/>
          </a:ln>
        </p:spPr>
      </p:cxnSp>
      <p:sp>
        <p:nvSpPr>
          <p:cNvPr id="51" name="Google Shape;51;p23"/>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52" name="Google Shape;52;p23"/>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rgbClr val="333F48"/>
                </a:solidFill>
                <a:latin typeface="Raleway"/>
                <a:ea typeface="Raleway"/>
                <a:cs typeface="Raleway"/>
                <a:sym typeface="Raleway"/>
              </a:rPr>
              <a:t>‹#›</a:t>
            </a:fld>
            <a:endParaRPr b="1" i="0" sz="800" u="none" cap="none" strike="noStrike">
              <a:solidFill>
                <a:srgbClr val="333F48"/>
              </a:solidFill>
              <a:latin typeface="Raleway"/>
              <a:ea typeface="Raleway"/>
              <a:cs typeface="Raleway"/>
              <a:sym typeface="Raleway"/>
            </a:endParaRPr>
          </a:p>
        </p:txBody>
      </p:sp>
      <p:sp>
        <p:nvSpPr>
          <p:cNvPr id="53" name="Google Shape;53;p23"/>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_1">
    <p:spTree>
      <p:nvGrpSpPr>
        <p:cNvPr id="54" name="Shape 54"/>
        <p:cNvGrpSpPr/>
        <p:nvPr/>
      </p:nvGrpSpPr>
      <p:grpSpPr>
        <a:xfrm>
          <a:off x="0" y="0"/>
          <a:ext cx="0" cy="0"/>
          <a:chOff x="0" y="0"/>
          <a:chExt cx="0" cy="0"/>
        </a:xfrm>
      </p:grpSpPr>
      <p:sp>
        <p:nvSpPr>
          <p:cNvPr id="55" name="Google Shape;55;p24"/>
          <p:cNvSpPr txBox="1"/>
          <p:nvPr>
            <p:ph idx="1" type="body"/>
          </p:nvPr>
        </p:nvSpPr>
        <p:spPr>
          <a:xfrm>
            <a:off x="441200" y="1283163"/>
            <a:ext cx="3687900" cy="29184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9pPr>
          </a:lstStyle>
          <a:p/>
        </p:txBody>
      </p:sp>
      <p:sp>
        <p:nvSpPr>
          <p:cNvPr id="56" name="Google Shape;56;p24"/>
          <p:cNvSpPr txBox="1"/>
          <p:nvPr>
            <p:ph idx="2" type="body"/>
          </p:nvPr>
        </p:nvSpPr>
        <p:spPr>
          <a:xfrm>
            <a:off x="5014900" y="1283150"/>
            <a:ext cx="3687900" cy="29184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9pPr>
          </a:lstStyle>
          <a:p/>
        </p:txBody>
      </p:sp>
      <p:cxnSp>
        <p:nvCxnSpPr>
          <p:cNvPr id="57" name="Google Shape;57;p24"/>
          <p:cNvCxnSpPr/>
          <p:nvPr/>
        </p:nvCxnSpPr>
        <p:spPr>
          <a:xfrm>
            <a:off x="-13325" y="1026025"/>
            <a:ext cx="1052700" cy="0"/>
          </a:xfrm>
          <a:prstGeom prst="straightConnector1">
            <a:avLst/>
          </a:prstGeom>
          <a:noFill/>
          <a:ln cap="flat" cmpd="sng" w="9525">
            <a:solidFill>
              <a:srgbClr val="BF5700"/>
            </a:solidFill>
            <a:prstDash val="solid"/>
            <a:round/>
            <a:headEnd len="sm" w="sm" type="none"/>
            <a:tailEnd len="sm" w="sm" type="none"/>
          </a:ln>
        </p:spPr>
      </p:cxnSp>
      <p:sp>
        <p:nvSpPr>
          <p:cNvPr id="58" name="Google Shape;58;p24"/>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59" name="Google Shape;59;p24"/>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rgbClr val="333F48"/>
                </a:solidFill>
                <a:latin typeface="Raleway"/>
                <a:ea typeface="Raleway"/>
                <a:cs typeface="Raleway"/>
                <a:sym typeface="Raleway"/>
              </a:rPr>
              <a:t>‹#›</a:t>
            </a:fld>
            <a:endParaRPr b="1" i="0" sz="800" u="none" cap="none" strike="noStrike">
              <a:solidFill>
                <a:srgbClr val="333F48"/>
              </a:solidFill>
              <a:latin typeface="Raleway"/>
              <a:ea typeface="Raleway"/>
              <a:cs typeface="Raleway"/>
              <a:sym typeface="Raleway"/>
            </a:endParaRPr>
          </a:p>
        </p:txBody>
      </p:sp>
      <p:sp>
        <p:nvSpPr>
          <p:cNvPr id="60" name="Google Shape;60;p24"/>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9pPr>
          </a:lstStyle>
          <a:p/>
        </p:txBody>
      </p:sp>
      <p:cxnSp>
        <p:nvCxnSpPr>
          <p:cNvPr id="61" name="Google Shape;61;p24"/>
          <p:cNvCxnSpPr/>
          <p:nvPr/>
        </p:nvCxnSpPr>
        <p:spPr>
          <a:xfrm>
            <a:off x="4560400" y="1457050"/>
            <a:ext cx="0" cy="2885400"/>
          </a:xfrm>
          <a:prstGeom prst="straightConnector1">
            <a:avLst/>
          </a:prstGeom>
          <a:noFill/>
          <a:ln cap="flat" cmpd="sng" w="9525">
            <a:solidFill>
              <a:srgbClr val="BF5700"/>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_1">
    <p:bg>
      <p:bgPr>
        <a:solidFill>
          <a:schemeClr val="lt1"/>
        </a:solidFill>
      </p:bgPr>
    </p:bg>
    <p:spTree>
      <p:nvGrpSpPr>
        <p:cNvPr id="62" name="Shape 62"/>
        <p:cNvGrpSpPr/>
        <p:nvPr/>
      </p:nvGrpSpPr>
      <p:grpSpPr>
        <a:xfrm>
          <a:off x="0" y="0"/>
          <a:ext cx="0" cy="0"/>
          <a:chOff x="0" y="0"/>
          <a:chExt cx="0" cy="0"/>
        </a:xfrm>
      </p:grpSpPr>
      <p:sp>
        <p:nvSpPr>
          <p:cNvPr id="63" name="Google Shape;63;p25"/>
          <p:cNvSpPr txBox="1"/>
          <p:nvPr>
            <p:ph idx="1" type="body"/>
          </p:nvPr>
        </p:nvSpPr>
        <p:spPr>
          <a:xfrm>
            <a:off x="467375" y="1937750"/>
            <a:ext cx="2683500" cy="24780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1pPr>
            <a:lvl2pPr indent="-298450" lvl="1" marL="914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2pPr>
            <a:lvl3pPr indent="-298450" lvl="2" marL="1371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3pPr>
            <a:lvl4pPr indent="-298450" lvl="3" marL="1828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4pPr>
            <a:lvl5pPr indent="-298450" lvl="4" marL="22860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5pPr>
            <a:lvl6pPr indent="-298450" lvl="5" marL="27432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6pPr>
            <a:lvl7pPr indent="-298450" lvl="6" marL="32004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7pPr>
            <a:lvl8pPr indent="-298450" lvl="7" marL="36576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8pPr>
            <a:lvl9pPr indent="-298450" lvl="8" marL="4114800" algn="l">
              <a:lnSpc>
                <a:spcPct val="115000"/>
              </a:lnSpc>
              <a:spcBef>
                <a:spcPts val="0"/>
              </a:spcBef>
              <a:spcAft>
                <a:spcPts val="0"/>
              </a:spcAft>
              <a:buClr>
                <a:srgbClr val="333F48"/>
              </a:buClr>
              <a:buSzPts val="1100"/>
              <a:buFont typeface="Franklin Gothic"/>
              <a:buChar char="■"/>
              <a:defRPr sz="1100">
                <a:solidFill>
                  <a:srgbClr val="333F48"/>
                </a:solidFill>
                <a:latin typeface="Franklin Gothic"/>
                <a:ea typeface="Franklin Gothic"/>
                <a:cs typeface="Franklin Gothic"/>
                <a:sym typeface="Franklin Gothic"/>
              </a:defRPr>
            </a:lvl9pPr>
          </a:lstStyle>
          <a:p/>
        </p:txBody>
      </p:sp>
      <p:sp>
        <p:nvSpPr>
          <p:cNvPr id="64" name="Google Shape;64;p25"/>
          <p:cNvSpPr txBox="1"/>
          <p:nvPr/>
        </p:nvSpPr>
        <p:spPr>
          <a:xfrm>
            <a:off x="5869750" y="40156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25"/>
          <p:cNvCxnSpPr/>
          <p:nvPr/>
        </p:nvCxnSpPr>
        <p:spPr>
          <a:xfrm>
            <a:off x="-13325" y="1681950"/>
            <a:ext cx="1052700" cy="0"/>
          </a:xfrm>
          <a:prstGeom prst="straightConnector1">
            <a:avLst/>
          </a:prstGeom>
          <a:noFill/>
          <a:ln cap="flat" cmpd="sng" w="9525">
            <a:solidFill>
              <a:srgbClr val="BF5700"/>
            </a:solidFill>
            <a:prstDash val="solid"/>
            <a:round/>
            <a:headEnd len="sm" w="sm" type="none"/>
            <a:tailEnd len="sm" w="sm" type="none"/>
          </a:ln>
        </p:spPr>
      </p:cxnSp>
      <p:sp>
        <p:nvSpPr>
          <p:cNvPr id="66" name="Google Shape;66;p25"/>
          <p:cNvSpPr txBox="1"/>
          <p:nvPr/>
        </p:nvSpPr>
        <p:spPr>
          <a:xfrm>
            <a:off x="218313" y="4701767"/>
            <a:ext cx="51042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990"/>
              <a:buFont typeface="Arial"/>
              <a:buNone/>
            </a:pPr>
            <a:r>
              <a:rPr b="1" i="0" lang="en" sz="800" u="none" cap="none" strike="noStrike">
                <a:solidFill>
                  <a:srgbClr val="333F48"/>
                </a:solidFill>
                <a:latin typeface="Raleway"/>
                <a:ea typeface="Raleway"/>
                <a:cs typeface="Raleway"/>
                <a:sym typeface="Raleway"/>
              </a:rPr>
              <a:t>mediaengagement.org</a:t>
            </a:r>
            <a:r>
              <a:rPr b="1" i="0" lang="en" sz="800" u="none" cap="none" strike="noStrike">
                <a:solidFill>
                  <a:srgbClr val="BF5700"/>
                </a:solidFill>
                <a:latin typeface="Raleway"/>
                <a:ea typeface="Raleway"/>
                <a:cs typeface="Raleway"/>
                <a:sym typeface="Raleway"/>
              </a:rPr>
              <a:t> | </a:t>
            </a:r>
            <a:r>
              <a:rPr b="1" i="0" lang="en" sz="800" u="none" cap="none" strike="noStrike">
                <a:solidFill>
                  <a:srgbClr val="333F48"/>
                </a:solidFill>
                <a:latin typeface="Raleway"/>
                <a:ea typeface="Raleway"/>
                <a:cs typeface="Raleway"/>
                <a:sym typeface="Raleway"/>
              </a:rPr>
              <a:t>@engagingnews</a:t>
            </a:r>
            <a:endParaRPr b="0" i="0" sz="820" u="none" cap="none" strike="noStrike">
              <a:solidFill>
                <a:srgbClr val="333F48"/>
              </a:solidFill>
              <a:latin typeface="Raleway"/>
              <a:ea typeface="Raleway"/>
              <a:cs typeface="Raleway"/>
              <a:sym typeface="Raleway"/>
            </a:endParaRPr>
          </a:p>
        </p:txBody>
      </p:sp>
      <p:sp>
        <p:nvSpPr>
          <p:cNvPr id="67" name="Google Shape;67;p25"/>
          <p:cNvSpPr txBox="1"/>
          <p:nvPr/>
        </p:nvSpPr>
        <p:spPr>
          <a:xfrm>
            <a:off x="8376983"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rgbClr val="333F48"/>
                </a:solidFill>
                <a:latin typeface="Raleway"/>
                <a:ea typeface="Raleway"/>
                <a:cs typeface="Raleway"/>
                <a:sym typeface="Raleway"/>
              </a:rPr>
              <a:t>‹#›</a:t>
            </a:fld>
            <a:endParaRPr b="1" i="0" sz="800" u="none" cap="none" strike="noStrike">
              <a:solidFill>
                <a:srgbClr val="333F48"/>
              </a:solidFill>
              <a:latin typeface="Raleway"/>
              <a:ea typeface="Raleway"/>
              <a:cs typeface="Raleway"/>
              <a:sym typeface="Raleway"/>
            </a:endParaRPr>
          </a:p>
        </p:txBody>
      </p:sp>
      <p:sp>
        <p:nvSpPr>
          <p:cNvPr id="68" name="Google Shape;68;p25"/>
          <p:cNvSpPr txBox="1"/>
          <p:nvPr>
            <p:ph type="title"/>
          </p:nvPr>
        </p:nvSpPr>
        <p:spPr>
          <a:xfrm>
            <a:off x="467375" y="561750"/>
            <a:ext cx="2755800" cy="9585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1pPr>
            <a:lvl2pPr lvl="1"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2pPr>
            <a:lvl3pPr lvl="2"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3pPr>
            <a:lvl4pPr lvl="3"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4pPr>
            <a:lvl5pPr lvl="4"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5pPr>
            <a:lvl6pPr lvl="5"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6pPr>
            <a:lvl7pPr lvl="6"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7pPr>
            <a:lvl8pPr lvl="7"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8pPr>
            <a:lvl9pPr lvl="8" algn="l">
              <a:lnSpc>
                <a:spcPct val="90000"/>
              </a:lnSpc>
              <a:spcBef>
                <a:spcPts val="0"/>
              </a:spcBef>
              <a:spcAft>
                <a:spcPts val="0"/>
              </a:spcAft>
              <a:buClr>
                <a:srgbClr val="0097A7"/>
              </a:buClr>
              <a:buSzPts val="3000"/>
              <a:buFont typeface="Anton"/>
              <a:buNone/>
              <a:defRPr sz="3000">
                <a:solidFill>
                  <a:srgbClr val="0097A7"/>
                </a:solidFill>
                <a:latin typeface="Anton"/>
                <a:ea typeface="Anton"/>
                <a:cs typeface="Anton"/>
                <a:sym typeface="Anto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hyperlink" Target="https://ropercenter.cornell.edu/ipoll/" TargetMode="External"/><Relationship Id="rId10" Type="http://schemas.openxmlformats.org/officeDocument/2006/relationships/hyperlink" Target="https://cloud.google.com/bigquery" TargetMode="External"/><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junkipedia.org" TargetMode="External"/><Relationship Id="rId4" Type="http://schemas.openxmlformats.org/officeDocument/2006/relationships/hyperlink" Target="https://pushshift.io/" TargetMode="External"/><Relationship Id="rId9" Type="http://schemas.openxmlformats.org/officeDocument/2006/relationships/hyperlink" Target="http://kaggle.com/" TargetMode="External"/><Relationship Id="rId5" Type="http://schemas.openxmlformats.org/officeDocument/2006/relationships/hyperlink" Target="https://transparency.twitter.com/en/reports/information-operations.html" TargetMode="External"/><Relationship Id="rId6" Type="http://schemas.openxmlformats.org/officeDocument/2006/relationships/hyperlink" Target="https://dchan.qorigins.org/" TargetMode="External"/><Relationship Id="rId7" Type="http://schemas.openxmlformats.org/officeDocument/2006/relationships/hyperlink" Target="https://www.reddit.com/r/datasets/" TargetMode="External"/><Relationship Id="rId8" Type="http://schemas.openxmlformats.org/officeDocument/2006/relationships/hyperlink" Target="https://www.gdeltprojec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title"/>
          </p:nvPr>
        </p:nvSpPr>
        <p:spPr>
          <a:xfrm>
            <a:off x="600625" y="1705075"/>
            <a:ext cx="3868500" cy="841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200"/>
              <a:buNone/>
            </a:pPr>
            <a:r>
              <a:rPr lang="en"/>
              <a:t>Data Collection</a:t>
            </a:r>
            <a:endParaRPr/>
          </a:p>
        </p:txBody>
      </p:sp>
      <p:sp>
        <p:nvSpPr>
          <p:cNvPr id="125" name="Google Shape;125;p1"/>
          <p:cNvSpPr txBox="1"/>
          <p:nvPr/>
        </p:nvSpPr>
        <p:spPr>
          <a:xfrm>
            <a:off x="6438175" y="2723675"/>
            <a:ext cx="1567200" cy="425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800"/>
              <a:buFont typeface="Arial"/>
              <a:buNone/>
            </a:pPr>
            <a:r>
              <a:rPr lang="en" sz="1800">
                <a:solidFill>
                  <a:srgbClr val="333F48"/>
                </a:solidFill>
                <a:latin typeface="Anton"/>
                <a:ea typeface="Anton"/>
                <a:cs typeface="Anton"/>
                <a:sym typeface="Anton"/>
              </a:rPr>
              <a:t>2022-02-17</a:t>
            </a:r>
            <a:endParaRPr b="0" i="0" sz="1800" u="none" cap="none" strike="noStrike">
              <a:solidFill>
                <a:srgbClr val="333F48"/>
              </a:solidFill>
              <a:latin typeface="Anton"/>
              <a:ea typeface="Anton"/>
              <a:cs typeface="Anton"/>
              <a:sym typeface="Anton"/>
            </a:endParaRPr>
          </a:p>
        </p:txBody>
      </p:sp>
      <p:sp>
        <p:nvSpPr>
          <p:cNvPr id="126" name="Google Shape;126;p1"/>
          <p:cNvSpPr txBox="1"/>
          <p:nvPr/>
        </p:nvSpPr>
        <p:spPr>
          <a:xfrm>
            <a:off x="600625" y="3149375"/>
            <a:ext cx="3228900" cy="11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1" lang="en" sz="1200">
                <a:solidFill>
                  <a:schemeClr val="lt1"/>
                </a:solidFill>
                <a:latin typeface="Franklin Gothic"/>
                <a:ea typeface="Franklin Gothic"/>
                <a:cs typeface="Franklin Gothic"/>
                <a:sym typeface="Franklin Gothic"/>
              </a:rPr>
              <a:t>Bin Chen</a:t>
            </a:r>
            <a:endParaRPr b="1" sz="1200">
              <a:solidFill>
                <a:schemeClr val="lt1"/>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rPr lang="en" sz="1000">
                <a:solidFill>
                  <a:schemeClr val="lt1"/>
                </a:solidFill>
                <a:latin typeface="Franklin Gothic"/>
                <a:ea typeface="Franklin Gothic"/>
                <a:cs typeface="Franklin Gothic"/>
                <a:sym typeface="Franklin Gothic"/>
              </a:rPr>
              <a:t>CME, Propaganda Vertical, Data &amp; Democracy Project</a:t>
            </a:r>
            <a:endParaRPr sz="1000">
              <a:solidFill>
                <a:schemeClr val="lt1"/>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t/>
            </a:r>
            <a:endParaRPr sz="1000">
              <a:solidFill>
                <a:schemeClr val="lt1"/>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rPr b="1" lang="en" sz="1200">
                <a:solidFill>
                  <a:schemeClr val="lt1"/>
                </a:solidFill>
                <a:latin typeface="Franklin Gothic"/>
                <a:ea typeface="Franklin Gothic"/>
                <a:cs typeface="Franklin Gothic"/>
                <a:sym typeface="Franklin Gothic"/>
              </a:rPr>
              <a:t>Jo Lukito</a:t>
            </a:r>
            <a:endParaRPr b="1" sz="1200">
              <a:solidFill>
                <a:schemeClr val="lt1"/>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rPr lang="en" sz="1000">
                <a:solidFill>
                  <a:schemeClr val="lt1"/>
                </a:solidFill>
                <a:latin typeface="Franklin Gothic"/>
                <a:ea typeface="Franklin Gothic"/>
                <a:cs typeface="Franklin Gothic"/>
                <a:sym typeface="Franklin Gothic"/>
              </a:rPr>
              <a:t>CME, Propaganda Vertical, </a:t>
            </a:r>
            <a:r>
              <a:rPr lang="en" sz="1000">
                <a:solidFill>
                  <a:schemeClr val="lt1"/>
                </a:solidFill>
                <a:latin typeface="Franklin Gothic"/>
                <a:ea typeface="Franklin Gothic"/>
                <a:cs typeface="Franklin Gothic"/>
                <a:sym typeface="Franklin Gothic"/>
              </a:rPr>
              <a:t>Data &amp; Democracy Project</a:t>
            </a:r>
            <a:endParaRPr sz="1000">
              <a:solidFill>
                <a:schemeClr val="lt1"/>
              </a:solidFill>
              <a:latin typeface="Franklin Gothic"/>
              <a:ea typeface="Franklin Gothic"/>
              <a:cs typeface="Franklin Gothic"/>
              <a:sym typeface="Frankli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g113d28389d1_0_87"/>
          <p:cNvSpPr txBox="1"/>
          <p:nvPr>
            <p:ph idx="1" type="body"/>
          </p:nvPr>
        </p:nvSpPr>
        <p:spPr>
          <a:xfrm>
            <a:off x="540150" y="1338125"/>
            <a:ext cx="8295300" cy="3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Arial"/>
                <a:ea typeface="Arial"/>
                <a:cs typeface="Arial"/>
                <a:sym typeface="Arial"/>
              </a:rPr>
              <a:t>A great source for digital news</a:t>
            </a:r>
            <a:endParaRPr sz="19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We’ll cover:</a:t>
            </a:r>
            <a:endParaRPr sz="1900">
              <a:solidFill>
                <a:schemeClr val="dk1"/>
              </a:solidFill>
              <a:latin typeface="Arial"/>
              <a:ea typeface="Arial"/>
              <a:cs typeface="Arial"/>
              <a:sym typeface="Arial"/>
            </a:endParaRPr>
          </a:p>
          <a:p>
            <a:pPr indent="-349250" lvl="0" marL="457200" rtl="0" algn="l">
              <a:spcBef>
                <a:spcPts val="120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sign up for an account</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What sources are available (Source Tab)</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collect data (Explore Tab)</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download data (and what can be collected)</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Next steps: scraping</a:t>
            </a:r>
            <a:endParaRPr sz="1900">
              <a:solidFill>
                <a:schemeClr val="dk1"/>
              </a:solidFill>
              <a:latin typeface="Arial"/>
              <a:ea typeface="Arial"/>
              <a:cs typeface="Arial"/>
              <a:sym typeface="Arial"/>
            </a:endParaRPr>
          </a:p>
          <a:p>
            <a:pPr indent="0" lvl="0" marL="0" rtl="0" algn="l">
              <a:spcBef>
                <a:spcPts val="1200"/>
              </a:spcBef>
              <a:spcAft>
                <a:spcPts val="1200"/>
              </a:spcAft>
              <a:buNone/>
            </a:pPr>
            <a:r>
              <a:rPr lang="en" sz="1900">
                <a:solidFill>
                  <a:schemeClr val="dk1"/>
                </a:solidFill>
                <a:latin typeface="Arial"/>
                <a:ea typeface="Arial"/>
                <a:cs typeface="Arial"/>
                <a:sym typeface="Arial"/>
              </a:rPr>
              <a:t>Case: Immigration (first 3 months of Trump’s Presidency)</a:t>
            </a:r>
            <a:endParaRPr sz="1900">
              <a:solidFill>
                <a:schemeClr val="dk1"/>
              </a:solidFill>
              <a:latin typeface="Arial"/>
              <a:ea typeface="Arial"/>
              <a:cs typeface="Arial"/>
              <a:sym typeface="Arial"/>
            </a:endParaRPr>
          </a:p>
        </p:txBody>
      </p:sp>
      <p:sp>
        <p:nvSpPr>
          <p:cNvPr id="185" name="Google Shape;185;g113d28389d1_0_87"/>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solidFill>
                  <a:schemeClr val="accent1"/>
                </a:solidFill>
              </a:rPr>
              <a:t>MediaCloud </a:t>
            </a:r>
            <a:r>
              <a:rPr lang="en">
                <a:solidFill>
                  <a:schemeClr val="accent1"/>
                </a:solidFill>
              </a:rPr>
              <a:t>in a nutshell</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113d28389d1_0_92"/>
          <p:cNvSpPr txBox="1"/>
          <p:nvPr>
            <p:ph idx="1" type="body"/>
          </p:nvPr>
        </p:nvSpPr>
        <p:spPr>
          <a:xfrm>
            <a:off x="540150" y="1338125"/>
            <a:ext cx="8295300" cy="3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Arial"/>
                <a:ea typeface="Arial"/>
                <a:cs typeface="Arial"/>
                <a:sym typeface="Arial"/>
              </a:rPr>
              <a:t>Twitter as a gateway to research with APIs</a:t>
            </a:r>
            <a:endParaRPr sz="19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We’ll cover:</a:t>
            </a:r>
            <a:endParaRPr sz="1900">
              <a:solidFill>
                <a:schemeClr val="dk1"/>
              </a:solidFill>
              <a:latin typeface="Arial"/>
              <a:ea typeface="Arial"/>
              <a:cs typeface="Arial"/>
              <a:sym typeface="Arial"/>
            </a:endParaRPr>
          </a:p>
          <a:p>
            <a:pPr indent="-349250" lvl="0" marL="457200" rtl="0" algn="l">
              <a:spcBef>
                <a:spcPts val="120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get access as a researchers (Twitter 2.0 Academic Track)</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AcademicTwitteR (R package accessing Twitter API)</a:t>
            </a:r>
            <a:endParaRPr sz="1900">
              <a:solidFill>
                <a:schemeClr val="dk1"/>
              </a:solidFill>
              <a:latin typeface="Arial"/>
              <a:ea typeface="Arial"/>
              <a:cs typeface="Arial"/>
              <a:sym typeface="Arial"/>
            </a:endParaRPr>
          </a:p>
          <a:p>
            <a:pPr indent="-349250" lvl="1" marL="9144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input your bearer token</a:t>
            </a:r>
            <a:endParaRPr sz="1900">
              <a:solidFill>
                <a:schemeClr val="dk1"/>
              </a:solidFill>
              <a:latin typeface="Arial"/>
              <a:ea typeface="Arial"/>
              <a:cs typeface="Arial"/>
              <a:sym typeface="Arial"/>
            </a:endParaRPr>
          </a:p>
          <a:p>
            <a:pPr indent="-349250" lvl="1" marL="9144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query the data</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download data</a:t>
            </a:r>
            <a:endParaRPr sz="1900">
              <a:solidFill>
                <a:schemeClr val="dk1"/>
              </a:solidFill>
              <a:latin typeface="Arial"/>
              <a:ea typeface="Arial"/>
              <a:cs typeface="Arial"/>
              <a:sym typeface="Arial"/>
            </a:endParaRPr>
          </a:p>
          <a:p>
            <a:pPr indent="0" lvl="0" marL="0" rtl="0" algn="l">
              <a:spcBef>
                <a:spcPts val="1200"/>
              </a:spcBef>
              <a:spcAft>
                <a:spcPts val="1200"/>
              </a:spcAft>
              <a:buNone/>
            </a:pPr>
            <a:r>
              <a:rPr lang="en" sz="1900">
                <a:solidFill>
                  <a:schemeClr val="dk1"/>
                </a:solidFill>
                <a:latin typeface="Arial"/>
                <a:ea typeface="Arial"/>
                <a:cs typeface="Arial"/>
                <a:sym typeface="Arial"/>
              </a:rPr>
              <a:t>Case: Beijing 2022</a:t>
            </a:r>
            <a:endParaRPr sz="1900">
              <a:solidFill>
                <a:schemeClr val="dk1"/>
              </a:solidFill>
              <a:latin typeface="Arial"/>
              <a:ea typeface="Arial"/>
              <a:cs typeface="Arial"/>
              <a:sym typeface="Arial"/>
            </a:endParaRPr>
          </a:p>
        </p:txBody>
      </p:sp>
      <p:sp>
        <p:nvSpPr>
          <p:cNvPr id="191" name="Google Shape;191;g113d28389d1_0_92"/>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solidFill>
                  <a:schemeClr val="accent1"/>
                </a:solidFill>
              </a:rPr>
              <a:t>Twitter API </a:t>
            </a:r>
            <a:r>
              <a:rPr lang="en">
                <a:solidFill>
                  <a:schemeClr val="accent1"/>
                </a:solidFill>
              </a:rPr>
              <a:t>in a nutshell</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639750" y="1937275"/>
            <a:ext cx="5582100" cy="841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200"/>
              <a:buNone/>
            </a:pPr>
            <a:r>
              <a:rPr lang="en" sz="5100">
                <a:solidFill>
                  <a:schemeClr val="lt1"/>
                </a:solidFill>
              </a:rPr>
              <a:t>And now, demos!</a:t>
            </a:r>
            <a:endParaRPr sz="5100">
              <a:solidFill>
                <a:schemeClr val="lt1"/>
              </a:solidFill>
            </a:endParaRPr>
          </a:p>
        </p:txBody>
      </p:sp>
      <p:sp>
        <p:nvSpPr>
          <p:cNvPr id="197" name="Google Shape;197;p15"/>
          <p:cNvSpPr txBox="1"/>
          <p:nvPr/>
        </p:nvSpPr>
        <p:spPr>
          <a:xfrm>
            <a:off x="6470425" y="1997375"/>
            <a:ext cx="2071500" cy="169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1" lang="en" sz="2200">
                <a:solidFill>
                  <a:srgbClr val="333F48"/>
                </a:solidFill>
                <a:latin typeface="Franklin Gothic"/>
                <a:ea typeface="Franklin Gothic"/>
                <a:cs typeface="Franklin Gothic"/>
                <a:sym typeface="Franklin Gothic"/>
              </a:rPr>
              <a:t>CrowdTangle</a:t>
            </a:r>
            <a:endParaRPr b="1" sz="2200">
              <a:solidFill>
                <a:srgbClr val="333F48"/>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rPr b="1" lang="en" sz="2200">
                <a:solidFill>
                  <a:srgbClr val="333F48"/>
                </a:solidFill>
                <a:latin typeface="Franklin Gothic"/>
                <a:ea typeface="Franklin Gothic"/>
                <a:cs typeface="Franklin Gothic"/>
                <a:sym typeface="Franklin Gothic"/>
              </a:rPr>
              <a:t>4CAT</a:t>
            </a:r>
            <a:endParaRPr b="1" sz="2200">
              <a:solidFill>
                <a:srgbClr val="333F48"/>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rPr b="1" lang="en" sz="2200">
                <a:solidFill>
                  <a:srgbClr val="333F48"/>
                </a:solidFill>
                <a:latin typeface="Franklin Gothic"/>
                <a:ea typeface="Franklin Gothic"/>
                <a:cs typeface="Franklin Gothic"/>
                <a:sym typeface="Franklin Gothic"/>
              </a:rPr>
              <a:t>MediaCloud</a:t>
            </a:r>
            <a:endParaRPr b="1" sz="2200">
              <a:solidFill>
                <a:srgbClr val="333F48"/>
              </a:solidFill>
              <a:latin typeface="Franklin Gothic"/>
              <a:ea typeface="Franklin Gothic"/>
              <a:cs typeface="Franklin Gothic"/>
              <a:sym typeface="Franklin Gothic"/>
            </a:endParaRPr>
          </a:p>
          <a:p>
            <a:pPr indent="0" lvl="0" marL="0" marR="0" rtl="0" algn="l">
              <a:lnSpc>
                <a:spcPct val="115000"/>
              </a:lnSpc>
              <a:spcBef>
                <a:spcPts val="0"/>
              </a:spcBef>
              <a:spcAft>
                <a:spcPts val="0"/>
              </a:spcAft>
              <a:buClr>
                <a:srgbClr val="000000"/>
              </a:buClr>
              <a:buSzPts val="1000"/>
              <a:buFont typeface="Arial"/>
              <a:buNone/>
            </a:pPr>
            <a:r>
              <a:rPr b="1" lang="en" sz="2200">
                <a:solidFill>
                  <a:srgbClr val="333F48"/>
                </a:solidFill>
                <a:latin typeface="Franklin Gothic"/>
                <a:ea typeface="Franklin Gothic"/>
                <a:cs typeface="Franklin Gothic"/>
                <a:sym typeface="Franklin Gothic"/>
              </a:rPr>
              <a:t>Twitter API</a:t>
            </a:r>
            <a:endParaRPr b="1" sz="2200">
              <a:solidFill>
                <a:srgbClr val="333F48"/>
              </a:solidFill>
              <a:latin typeface="Franklin Gothic"/>
              <a:ea typeface="Franklin Gothic"/>
              <a:cs typeface="Franklin Gothic"/>
              <a:sym typeface="Frankli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01" name="Shape 201"/>
        <p:cNvGrpSpPr/>
        <p:nvPr/>
      </p:nvGrpSpPr>
      <p:grpSpPr>
        <a:xfrm>
          <a:off x="0" y="0"/>
          <a:ext cx="0" cy="0"/>
          <a:chOff x="0" y="0"/>
          <a:chExt cx="0" cy="0"/>
        </a:xfrm>
      </p:grpSpPr>
      <p:sp>
        <p:nvSpPr>
          <p:cNvPr id="202" name="Google Shape;202;g113d28389d1_0_50"/>
          <p:cNvSpPr txBox="1"/>
          <p:nvPr>
            <p:ph idx="1" type="body"/>
          </p:nvPr>
        </p:nvSpPr>
        <p:spPr>
          <a:xfrm>
            <a:off x="540150" y="1338125"/>
            <a:ext cx="8295300" cy="3620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3"/>
              </a:rPr>
              <a:t>Junkipedia</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4"/>
              </a:rPr>
              <a:t>Pushshift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5"/>
              </a:rPr>
              <a:t>Twitter Information Operations Archive</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6"/>
              </a:rPr>
              <a:t>QOrigins</a:t>
            </a:r>
            <a:r>
              <a:rPr lang="en" sz="1800">
                <a:solidFill>
                  <a:schemeClr val="dk1"/>
                </a:solidFill>
                <a:latin typeface="Arial"/>
                <a:ea typeface="Arial"/>
                <a:cs typeface="Arial"/>
                <a:sym typeface="Arial"/>
              </a:rPr>
              <a:t> (4chan/8kun)</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7"/>
              </a:rPr>
              <a:t>/r/Datasets</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Event Data: </a:t>
            </a:r>
            <a:r>
              <a:rPr lang="en" sz="1800" u="sng">
                <a:solidFill>
                  <a:schemeClr val="hlink"/>
                </a:solidFill>
                <a:latin typeface="Arial"/>
                <a:ea typeface="Arial"/>
                <a:cs typeface="Arial"/>
                <a:sym typeface="Arial"/>
                <a:hlinkClick r:id="rId8"/>
              </a:rPr>
              <a:t>GDELT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9"/>
              </a:rPr>
              <a:t>Kaggle</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u="sng">
                <a:solidFill>
                  <a:schemeClr val="hlink"/>
                </a:solidFill>
                <a:latin typeface="Arial"/>
                <a:ea typeface="Arial"/>
                <a:cs typeface="Arial"/>
                <a:sym typeface="Arial"/>
                <a:hlinkClick r:id="rId10"/>
              </a:rPr>
              <a:t>Google BigQuery</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Survey Archives (e.g., </a:t>
            </a:r>
            <a:r>
              <a:rPr lang="en" sz="1800" u="sng">
                <a:solidFill>
                  <a:schemeClr val="hlink"/>
                </a:solidFill>
                <a:latin typeface="Arial"/>
                <a:ea typeface="Arial"/>
                <a:cs typeface="Arial"/>
                <a:sym typeface="Arial"/>
                <a:hlinkClick r:id="rId11"/>
              </a:rPr>
              <a:t>Roper iPoll</a:t>
            </a:r>
            <a:r>
              <a:rPr lang="e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t/>
            </a:r>
            <a:endParaRPr sz="1800">
              <a:solidFill>
                <a:schemeClr val="dk1"/>
              </a:solidFill>
              <a:latin typeface="Arial"/>
              <a:ea typeface="Arial"/>
              <a:cs typeface="Arial"/>
              <a:sym typeface="Arial"/>
            </a:endParaRPr>
          </a:p>
        </p:txBody>
      </p:sp>
      <p:sp>
        <p:nvSpPr>
          <p:cNvPr id="203" name="Google Shape;203;g113d28389d1_0_50"/>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t>MISC: Sources to Consider That We Can’t Cover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7"/>
          <p:cNvSpPr txBox="1"/>
          <p:nvPr>
            <p:ph idx="1" type="body"/>
          </p:nvPr>
        </p:nvSpPr>
        <p:spPr>
          <a:xfrm>
            <a:off x="1445600" y="1338125"/>
            <a:ext cx="6535800" cy="29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1800">
                <a:solidFill>
                  <a:schemeClr val="dk2"/>
                </a:solidFill>
                <a:latin typeface="Arial"/>
                <a:ea typeface="Arial"/>
                <a:cs typeface="Arial"/>
                <a:sym typeface="Arial"/>
              </a:rPr>
              <a:t>Our goal is to provide you with information about where to find digital data.</a:t>
            </a:r>
            <a:endParaRPr b="1" sz="1800">
              <a:solidFill>
                <a:schemeClr val="dk2"/>
              </a:solidFill>
              <a:latin typeface="Arial"/>
              <a:ea typeface="Arial"/>
              <a:cs typeface="Arial"/>
              <a:sym typeface="Arial"/>
            </a:endParaRPr>
          </a:p>
          <a:p>
            <a:pPr indent="0" lvl="0" marL="0" rtl="0" algn="l">
              <a:spcBef>
                <a:spcPts val="1200"/>
              </a:spcBef>
              <a:spcAft>
                <a:spcPts val="0"/>
              </a:spcAft>
              <a:buSzPts val="1100"/>
              <a:buNone/>
            </a:pPr>
            <a:r>
              <a:t/>
            </a:r>
            <a:endParaRPr b="1" sz="1800">
              <a:solidFill>
                <a:schemeClr val="dk2"/>
              </a:solidFill>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lang="en" sz="1800">
                <a:solidFill>
                  <a:schemeClr val="dk2"/>
                </a:solidFill>
                <a:latin typeface="Arial"/>
                <a:ea typeface="Arial"/>
                <a:cs typeface="Arial"/>
                <a:sym typeface="Arial"/>
              </a:rPr>
              <a:t>But your projects should </a:t>
            </a:r>
            <a:r>
              <a:rPr b="1" lang="en" sz="1800">
                <a:solidFill>
                  <a:schemeClr val="dk2"/>
                </a:solidFill>
                <a:latin typeface="Arial"/>
                <a:ea typeface="Arial"/>
                <a:cs typeface="Arial"/>
                <a:sym typeface="Arial"/>
              </a:rPr>
              <a:t>not</a:t>
            </a:r>
            <a:r>
              <a:rPr lang="en" sz="1800">
                <a:solidFill>
                  <a:schemeClr val="dk2"/>
                </a:solidFill>
                <a:latin typeface="Arial"/>
                <a:ea typeface="Arial"/>
                <a:cs typeface="Arial"/>
                <a:sym typeface="Arial"/>
              </a:rPr>
              <a:t> be driven by what data you can collect: </a:t>
            </a:r>
            <a:r>
              <a:rPr b="1" i="1" lang="en" sz="1800">
                <a:solidFill>
                  <a:schemeClr val="dk2"/>
                </a:solidFill>
                <a:latin typeface="Arial"/>
                <a:ea typeface="Arial"/>
                <a:cs typeface="Arial"/>
                <a:sym typeface="Arial"/>
              </a:rPr>
              <a:t>your projects should be driven by your research questions.</a:t>
            </a:r>
            <a:endParaRPr b="1" i="1" sz="1800">
              <a:solidFill>
                <a:schemeClr val="dk2"/>
              </a:solidFill>
              <a:latin typeface="Arial"/>
              <a:ea typeface="Arial"/>
              <a:cs typeface="Arial"/>
              <a:sym typeface="Arial"/>
            </a:endParaRPr>
          </a:p>
        </p:txBody>
      </p:sp>
      <p:sp>
        <p:nvSpPr>
          <p:cNvPr id="132" name="Google Shape;132;p7"/>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t>Workshop 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g113d28389d1_0_22"/>
          <p:cNvSpPr txBox="1"/>
          <p:nvPr>
            <p:ph idx="1" type="body"/>
          </p:nvPr>
        </p:nvSpPr>
        <p:spPr>
          <a:xfrm>
            <a:off x="441200" y="1283163"/>
            <a:ext cx="3687900" cy="291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sz="1800">
                <a:highlight>
                  <a:schemeClr val="lt1"/>
                </a:highlight>
              </a:rPr>
              <a:t>Static Sources of Data</a:t>
            </a:r>
            <a:endParaRPr b="1" sz="1800">
              <a:highlight>
                <a:schemeClr val="lt1"/>
              </a:highlight>
            </a:endParaRPr>
          </a:p>
          <a:p>
            <a:pPr indent="0" lvl="0" marL="0" rtl="0" algn="l">
              <a:lnSpc>
                <a:spcPct val="115000"/>
              </a:lnSpc>
              <a:spcBef>
                <a:spcPts val="0"/>
              </a:spcBef>
              <a:spcAft>
                <a:spcPts val="0"/>
              </a:spcAft>
              <a:buSzPts val="1100"/>
              <a:buNone/>
            </a:pPr>
            <a:r>
              <a:t/>
            </a:r>
            <a:endParaRPr sz="1800">
              <a:highlight>
                <a:schemeClr val="lt1"/>
              </a:highlight>
            </a:endParaRPr>
          </a:p>
          <a:p>
            <a:pPr indent="0" lvl="0" marL="0" rtl="0" algn="l">
              <a:lnSpc>
                <a:spcPct val="115000"/>
              </a:lnSpc>
              <a:spcBef>
                <a:spcPts val="0"/>
              </a:spcBef>
              <a:spcAft>
                <a:spcPts val="0"/>
              </a:spcAft>
              <a:buSzPts val="1100"/>
              <a:buNone/>
            </a:pPr>
            <a:r>
              <a:rPr lang="en" sz="1800">
                <a:highlight>
                  <a:schemeClr val="lt1"/>
                </a:highlight>
              </a:rPr>
              <a:t>The data</a:t>
            </a:r>
            <a:r>
              <a:rPr lang="en" sz="1800">
                <a:highlight>
                  <a:schemeClr val="lt1"/>
                </a:highlight>
              </a:rPr>
              <a:t>set</a:t>
            </a:r>
            <a:r>
              <a:rPr lang="en" sz="1800">
                <a:highlight>
                  <a:schemeClr val="lt1"/>
                </a:highlight>
              </a:rPr>
              <a:t> collected </a:t>
            </a:r>
            <a:r>
              <a:rPr lang="en" sz="1800">
                <a:highlight>
                  <a:schemeClr val="lt1"/>
                </a:highlight>
              </a:rPr>
              <a:t>is</a:t>
            </a:r>
            <a:r>
              <a:rPr lang="en" sz="1800">
                <a:highlight>
                  <a:schemeClr val="lt1"/>
                </a:highlight>
              </a:rPr>
              <a:t> “complete.” There is a defined time frame</a:t>
            </a:r>
            <a:endParaRPr sz="1800">
              <a:highlight>
                <a:schemeClr val="lt1"/>
              </a:highlight>
            </a:endParaRPr>
          </a:p>
        </p:txBody>
      </p:sp>
      <p:sp>
        <p:nvSpPr>
          <p:cNvPr id="138" name="Google Shape;138;g113d28389d1_0_22"/>
          <p:cNvSpPr txBox="1"/>
          <p:nvPr>
            <p:ph idx="2" type="body"/>
          </p:nvPr>
        </p:nvSpPr>
        <p:spPr>
          <a:xfrm>
            <a:off x="5014900" y="1283150"/>
            <a:ext cx="3687900" cy="291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sz="1800">
                <a:highlight>
                  <a:schemeClr val="lt1"/>
                </a:highlight>
              </a:rPr>
              <a:t>Streaming Sources of Data</a:t>
            </a:r>
            <a:endParaRPr b="1" sz="1800">
              <a:highlight>
                <a:schemeClr val="lt1"/>
              </a:highlight>
            </a:endParaRPr>
          </a:p>
          <a:p>
            <a:pPr indent="0" lvl="0" marL="0" rtl="0" algn="l">
              <a:lnSpc>
                <a:spcPct val="115000"/>
              </a:lnSpc>
              <a:spcBef>
                <a:spcPts val="0"/>
              </a:spcBef>
              <a:spcAft>
                <a:spcPts val="0"/>
              </a:spcAft>
              <a:buSzPts val="1100"/>
              <a:buNone/>
            </a:pPr>
            <a:r>
              <a:t/>
            </a:r>
            <a:endParaRPr b="1" sz="1800">
              <a:highlight>
                <a:schemeClr val="lt1"/>
              </a:highlight>
            </a:endParaRPr>
          </a:p>
          <a:p>
            <a:pPr indent="0" lvl="0" marL="0" rtl="0" algn="l">
              <a:lnSpc>
                <a:spcPct val="115000"/>
              </a:lnSpc>
              <a:spcBef>
                <a:spcPts val="0"/>
              </a:spcBef>
              <a:spcAft>
                <a:spcPts val="0"/>
              </a:spcAft>
              <a:buSzPts val="1100"/>
              <a:buNone/>
            </a:pPr>
            <a:r>
              <a:rPr lang="en" sz="1800">
                <a:highlight>
                  <a:schemeClr val="lt1"/>
                </a:highlight>
              </a:rPr>
              <a:t>The data collected are ongoing.</a:t>
            </a:r>
            <a:endParaRPr sz="1800">
              <a:highlight>
                <a:schemeClr val="lt1"/>
              </a:highlight>
            </a:endParaRPr>
          </a:p>
        </p:txBody>
      </p:sp>
      <p:sp>
        <p:nvSpPr>
          <p:cNvPr id="139" name="Google Shape;139;g113d28389d1_0_22"/>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SzPts val="3000"/>
              <a:buNone/>
            </a:pPr>
            <a:r>
              <a:rPr lang="en">
                <a:solidFill>
                  <a:schemeClr val="accent5"/>
                </a:solidFill>
              </a:rPr>
              <a:t>Sources of Data</a:t>
            </a:r>
            <a:endParaRPr/>
          </a:p>
        </p:txBody>
      </p:sp>
      <p:sp>
        <p:nvSpPr>
          <p:cNvPr id="140" name="Google Shape;140;g113d28389d1_0_22"/>
          <p:cNvSpPr txBox="1"/>
          <p:nvPr>
            <p:ph idx="1" type="body"/>
          </p:nvPr>
        </p:nvSpPr>
        <p:spPr>
          <a:xfrm>
            <a:off x="341275" y="3031275"/>
            <a:ext cx="8361600" cy="1444200"/>
          </a:xfrm>
          <a:prstGeom prst="rect">
            <a:avLst/>
          </a:prstGeom>
          <a:solidFill>
            <a:schemeClr val="lt1"/>
          </a:solidFill>
          <a:ln>
            <a:noFill/>
          </a:ln>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1100"/>
              <a:buNone/>
            </a:pPr>
            <a:r>
              <a:t/>
            </a:r>
            <a:endParaRPr sz="1000">
              <a:latin typeface="Arial"/>
              <a:ea typeface="Arial"/>
              <a:cs typeface="Arial"/>
              <a:sym typeface="Arial"/>
            </a:endParaRPr>
          </a:p>
          <a:p>
            <a:pPr indent="0" lvl="0" marL="0" rtl="0" algn="ctr">
              <a:spcBef>
                <a:spcPts val="1200"/>
              </a:spcBef>
              <a:spcAft>
                <a:spcPts val="1200"/>
              </a:spcAft>
              <a:buSzPts val="1100"/>
              <a:buNone/>
            </a:pPr>
            <a:r>
              <a:rPr lang="en" sz="1800">
                <a:latin typeface="Arial"/>
                <a:ea typeface="Arial"/>
                <a:cs typeface="Arial"/>
                <a:sym typeface="Arial"/>
              </a:rPr>
              <a:t>Regardless of your </a:t>
            </a:r>
            <a:r>
              <a:rPr b="1" lang="en" sz="1800">
                <a:latin typeface="Arial"/>
                <a:ea typeface="Arial"/>
                <a:cs typeface="Arial"/>
                <a:sym typeface="Arial"/>
              </a:rPr>
              <a:t>source</a:t>
            </a:r>
            <a:r>
              <a:rPr lang="en" sz="1800">
                <a:latin typeface="Arial"/>
                <a:ea typeface="Arial"/>
                <a:cs typeface="Arial"/>
                <a:sym typeface="Arial"/>
              </a:rPr>
              <a:t>, the dataset you will need to collect will always end up being static, because you will (at some point) need to stop collecting data so you can analyze it and write your paper.</a:t>
            </a:r>
            <a:endParaRPr sz="1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13d28389d1_0_10"/>
          <p:cNvSpPr txBox="1"/>
          <p:nvPr>
            <p:ph idx="1" type="body"/>
          </p:nvPr>
        </p:nvSpPr>
        <p:spPr>
          <a:xfrm>
            <a:off x="6131550" y="1006350"/>
            <a:ext cx="2683500" cy="31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t/>
            </a:r>
            <a:endParaRPr sz="1800">
              <a:latin typeface="Arial"/>
              <a:ea typeface="Arial"/>
              <a:cs typeface="Arial"/>
              <a:sym typeface="Arial"/>
            </a:endParaRPr>
          </a:p>
          <a:p>
            <a:pPr indent="0" lvl="0" marL="0" rtl="0" algn="ctr">
              <a:spcBef>
                <a:spcPts val="1200"/>
              </a:spcBef>
              <a:spcAft>
                <a:spcPts val="0"/>
              </a:spcAft>
              <a:buSzPts val="1100"/>
              <a:buNone/>
            </a:pPr>
            <a:r>
              <a:rPr b="1" lang="en" sz="1800">
                <a:latin typeface="Arial"/>
                <a:ea typeface="Arial"/>
                <a:cs typeface="Arial"/>
                <a:sym typeface="Arial"/>
              </a:rPr>
              <a:t>You may need to combine these strategies. </a:t>
            </a:r>
            <a:endParaRPr b="1" sz="1800">
              <a:latin typeface="Arial"/>
              <a:ea typeface="Arial"/>
              <a:cs typeface="Arial"/>
              <a:sym typeface="Arial"/>
            </a:endParaRPr>
          </a:p>
          <a:p>
            <a:pPr indent="0" lvl="0" marL="0" rtl="0" algn="ctr">
              <a:spcBef>
                <a:spcPts val="1200"/>
              </a:spcBef>
              <a:spcAft>
                <a:spcPts val="1200"/>
              </a:spcAft>
              <a:buSzPts val="1100"/>
              <a:buNone/>
            </a:pPr>
            <a:r>
              <a:rPr lang="en" sz="1600">
                <a:latin typeface="Arial"/>
                <a:ea typeface="Arial"/>
                <a:cs typeface="Arial"/>
                <a:sym typeface="Arial"/>
              </a:rPr>
              <a:t>(e.g., collecting URLs from an archive and then scraping it)</a:t>
            </a:r>
            <a:endParaRPr sz="1000"/>
          </a:p>
        </p:txBody>
      </p:sp>
      <p:sp>
        <p:nvSpPr>
          <p:cNvPr id="146" name="Google Shape;146;g113d28389d1_0_10"/>
          <p:cNvSpPr txBox="1"/>
          <p:nvPr>
            <p:ph idx="2" type="body"/>
          </p:nvPr>
        </p:nvSpPr>
        <p:spPr>
          <a:xfrm>
            <a:off x="467375" y="1937750"/>
            <a:ext cx="4797000" cy="24780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Archives with Dashboard </a:t>
            </a:r>
            <a:r>
              <a:rPr i="1" lang="en" sz="1800">
                <a:solidFill>
                  <a:schemeClr val="dk2"/>
                </a:solidFill>
                <a:latin typeface="Arial"/>
                <a:ea typeface="Arial"/>
                <a:cs typeface="Arial"/>
                <a:sym typeface="Arial"/>
              </a:rPr>
              <a:t>(streaming)</a:t>
            </a:r>
            <a:endParaRPr i="1" sz="18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Public Archives</a:t>
            </a:r>
            <a:endParaRPr sz="14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Social Listening Tools (e.g., Brandwatch)</a:t>
            </a:r>
            <a:endParaRPr sz="14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APIs </a:t>
            </a:r>
            <a:r>
              <a:rPr i="1" lang="en" sz="1800">
                <a:solidFill>
                  <a:schemeClr val="dk2"/>
                </a:solidFill>
                <a:latin typeface="Arial"/>
                <a:ea typeface="Arial"/>
                <a:cs typeface="Arial"/>
                <a:sym typeface="Arial"/>
              </a:rPr>
              <a:t>(streaming)</a:t>
            </a:r>
            <a:endParaRPr i="1" sz="18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Common for social media</a:t>
            </a:r>
            <a:endParaRPr sz="14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Data Scraping </a:t>
            </a:r>
            <a:r>
              <a:rPr i="1" lang="en" sz="1800">
                <a:solidFill>
                  <a:schemeClr val="dk2"/>
                </a:solidFill>
                <a:latin typeface="Arial"/>
                <a:ea typeface="Arial"/>
                <a:cs typeface="Arial"/>
                <a:sym typeface="Arial"/>
              </a:rPr>
              <a:t>(“static”)</a:t>
            </a:r>
            <a:endParaRPr sz="1800">
              <a:solidFill>
                <a:schemeClr val="dk2"/>
              </a:solidFill>
              <a:latin typeface="Arial"/>
              <a:ea typeface="Arial"/>
              <a:cs typeface="Arial"/>
              <a:sym typeface="Arial"/>
            </a:endParaRPr>
          </a:p>
        </p:txBody>
      </p:sp>
      <p:sp>
        <p:nvSpPr>
          <p:cNvPr id="147" name="Google Shape;147;g113d28389d1_0_10"/>
          <p:cNvSpPr txBox="1"/>
          <p:nvPr>
            <p:ph type="title"/>
          </p:nvPr>
        </p:nvSpPr>
        <p:spPr>
          <a:xfrm>
            <a:off x="467375" y="561750"/>
            <a:ext cx="4160100" cy="95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SzPts val="3000"/>
              <a:buNone/>
            </a:pPr>
            <a:r>
              <a:rPr lang="en">
                <a:solidFill>
                  <a:schemeClr val="accent5"/>
                </a:solidFill>
              </a:rPr>
              <a:t>Sources of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113d28389d1_0_33"/>
          <p:cNvSpPr txBox="1"/>
          <p:nvPr>
            <p:ph idx="1" type="body"/>
          </p:nvPr>
        </p:nvSpPr>
        <p:spPr>
          <a:xfrm>
            <a:off x="441200" y="1283163"/>
            <a:ext cx="3687900" cy="291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sz="1800">
                <a:highlight>
                  <a:schemeClr val="lt1"/>
                </a:highlight>
              </a:rPr>
              <a:t>Data Policies</a:t>
            </a:r>
            <a:endParaRPr b="1" sz="1800">
              <a:highlight>
                <a:schemeClr val="lt1"/>
              </a:highlight>
            </a:endParaRPr>
          </a:p>
          <a:p>
            <a:pPr indent="0" lvl="0" marL="0" rtl="0" algn="l">
              <a:lnSpc>
                <a:spcPct val="115000"/>
              </a:lnSpc>
              <a:spcBef>
                <a:spcPts val="0"/>
              </a:spcBef>
              <a:spcAft>
                <a:spcPts val="0"/>
              </a:spcAft>
              <a:buSzPts val="1100"/>
              <a:buNone/>
            </a:pPr>
            <a:r>
              <a:t/>
            </a:r>
            <a:endParaRPr sz="1800">
              <a:highlight>
                <a:schemeClr val="lt1"/>
              </a:highlight>
            </a:endParaRPr>
          </a:p>
          <a:p>
            <a:pPr indent="0" lvl="0" marL="0" rtl="0" algn="l">
              <a:lnSpc>
                <a:spcPct val="115000"/>
              </a:lnSpc>
              <a:spcBef>
                <a:spcPts val="0"/>
              </a:spcBef>
              <a:spcAft>
                <a:spcPts val="0"/>
              </a:spcAft>
              <a:buSzPts val="1100"/>
              <a:buNone/>
            </a:pPr>
            <a:r>
              <a:rPr lang="en" sz="1800">
                <a:highlight>
                  <a:schemeClr val="lt1"/>
                </a:highlight>
              </a:rPr>
              <a:t>Different platforms will have different policies.</a:t>
            </a:r>
            <a:endParaRPr sz="1800">
              <a:highlight>
                <a:schemeClr val="lt1"/>
              </a:highlight>
            </a:endParaRPr>
          </a:p>
          <a:p>
            <a:pPr indent="0" lvl="0" marL="0" rtl="0" algn="l">
              <a:lnSpc>
                <a:spcPct val="115000"/>
              </a:lnSpc>
              <a:spcBef>
                <a:spcPts val="0"/>
              </a:spcBef>
              <a:spcAft>
                <a:spcPts val="0"/>
              </a:spcAft>
              <a:buSzPts val="1100"/>
              <a:buNone/>
            </a:pPr>
            <a:r>
              <a:t/>
            </a:r>
            <a:endParaRPr sz="1800">
              <a:highlight>
                <a:schemeClr val="lt1"/>
              </a:highlight>
            </a:endParaRPr>
          </a:p>
          <a:p>
            <a:pPr indent="0" lvl="0" marL="0" rtl="0" algn="l">
              <a:lnSpc>
                <a:spcPct val="115000"/>
              </a:lnSpc>
              <a:spcBef>
                <a:spcPts val="0"/>
              </a:spcBef>
              <a:spcAft>
                <a:spcPts val="0"/>
              </a:spcAft>
              <a:buSzPts val="1100"/>
              <a:buNone/>
            </a:pPr>
            <a:r>
              <a:rPr lang="en" sz="1800">
                <a:highlight>
                  <a:schemeClr val="lt1"/>
                </a:highlight>
              </a:rPr>
              <a:t>Consider: </a:t>
            </a:r>
            <a:endParaRPr sz="1800">
              <a:highlight>
                <a:schemeClr val="lt1"/>
              </a:highlight>
            </a:endParaRPr>
          </a:p>
          <a:p>
            <a:pPr indent="0" lvl="0" marL="228600" rtl="0" algn="l">
              <a:lnSpc>
                <a:spcPct val="115000"/>
              </a:lnSpc>
              <a:spcBef>
                <a:spcPts val="0"/>
              </a:spcBef>
              <a:spcAft>
                <a:spcPts val="0"/>
              </a:spcAft>
              <a:buSzPts val="1100"/>
              <a:buNone/>
            </a:pPr>
            <a:r>
              <a:rPr lang="en" sz="1700">
                <a:highlight>
                  <a:schemeClr val="lt1"/>
                </a:highlight>
              </a:rPr>
              <a:t>Social Media Terms of Service</a:t>
            </a:r>
            <a:endParaRPr sz="1700">
              <a:highlight>
                <a:schemeClr val="lt1"/>
              </a:highlight>
            </a:endParaRPr>
          </a:p>
          <a:p>
            <a:pPr indent="0" lvl="0" marL="228600" rtl="0" algn="l">
              <a:lnSpc>
                <a:spcPct val="115000"/>
              </a:lnSpc>
              <a:spcBef>
                <a:spcPts val="0"/>
              </a:spcBef>
              <a:spcAft>
                <a:spcPts val="0"/>
              </a:spcAft>
              <a:buSzPts val="1100"/>
              <a:buNone/>
            </a:pPr>
            <a:r>
              <a:rPr lang="en" sz="1700">
                <a:highlight>
                  <a:schemeClr val="lt1"/>
                </a:highlight>
              </a:rPr>
              <a:t>News Copyright</a:t>
            </a:r>
            <a:endParaRPr sz="1700">
              <a:highlight>
                <a:schemeClr val="lt1"/>
              </a:highlight>
            </a:endParaRPr>
          </a:p>
        </p:txBody>
      </p:sp>
      <p:sp>
        <p:nvSpPr>
          <p:cNvPr id="153" name="Google Shape;153;g113d28389d1_0_33"/>
          <p:cNvSpPr txBox="1"/>
          <p:nvPr>
            <p:ph idx="2" type="body"/>
          </p:nvPr>
        </p:nvSpPr>
        <p:spPr>
          <a:xfrm>
            <a:off x="5014900" y="1283150"/>
            <a:ext cx="3687900" cy="291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sz="1800">
                <a:highlight>
                  <a:schemeClr val="lt1"/>
                </a:highlight>
              </a:rPr>
              <a:t>Data Ethics</a:t>
            </a:r>
            <a:endParaRPr b="1" sz="1800">
              <a:highlight>
                <a:schemeClr val="lt1"/>
              </a:highlight>
            </a:endParaRPr>
          </a:p>
          <a:p>
            <a:pPr indent="0" lvl="0" marL="0" rtl="0" algn="l">
              <a:lnSpc>
                <a:spcPct val="115000"/>
              </a:lnSpc>
              <a:spcBef>
                <a:spcPts val="0"/>
              </a:spcBef>
              <a:spcAft>
                <a:spcPts val="0"/>
              </a:spcAft>
              <a:buSzPts val="1100"/>
              <a:buNone/>
            </a:pPr>
            <a:r>
              <a:t/>
            </a:r>
            <a:endParaRPr b="1" sz="1800">
              <a:highlight>
                <a:schemeClr val="lt1"/>
              </a:highlight>
            </a:endParaRPr>
          </a:p>
          <a:p>
            <a:pPr indent="0" lvl="0" marL="0" rtl="0" algn="ctr">
              <a:lnSpc>
                <a:spcPct val="115000"/>
              </a:lnSpc>
              <a:spcBef>
                <a:spcPts val="0"/>
              </a:spcBef>
              <a:spcAft>
                <a:spcPts val="0"/>
              </a:spcAft>
              <a:buSzPts val="1100"/>
              <a:buNone/>
            </a:pPr>
            <a:r>
              <a:rPr lang="en" sz="1800">
                <a:highlight>
                  <a:schemeClr val="lt1"/>
                </a:highlight>
              </a:rPr>
              <a:t>Policies != Ethics</a:t>
            </a:r>
            <a:endParaRPr sz="1800">
              <a:highlight>
                <a:schemeClr val="lt1"/>
              </a:highlight>
            </a:endParaRPr>
          </a:p>
          <a:p>
            <a:pPr indent="0" lvl="0" marL="0" rtl="0" algn="l">
              <a:lnSpc>
                <a:spcPct val="115000"/>
              </a:lnSpc>
              <a:spcBef>
                <a:spcPts val="0"/>
              </a:spcBef>
              <a:spcAft>
                <a:spcPts val="0"/>
              </a:spcAft>
              <a:buSzPts val="1100"/>
              <a:buNone/>
            </a:pPr>
            <a:r>
              <a:rPr i="1" lang="en" sz="1800">
                <a:highlight>
                  <a:schemeClr val="lt1"/>
                </a:highlight>
              </a:rPr>
              <a:t>What are you data collection AND your data analysis ethics?</a:t>
            </a:r>
            <a:endParaRPr i="1" sz="1800">
              <a:highlight>
                <a:schemeClr val="lt1"/>
              </a:highlight>
            </a:endParaRPr>
          </a:p>
          <a:p>
            <a:pPr indent="0" lvl="0" marL="0" rtl="0" algn="l">
              <a:lnSpc>
                <a:spcPct val="115000"/>
              </a:lnSpc>
              <a:spcBef>
                <a:spcPts val="0"/>
              </a:spcBef>
              <a:spcAft>
                <a:spcPts val="0"/>
              </a:spcAft>
              <a:buSzPts val="1100"/>
              <a:buNone/>
            </a:pPr>
            <a:r>
              <a:t/>
            </a:r>
            <a:endParaRPr sz="1800">
              <a:highlight>
                <a:schemeClr val="lt1"/>
              </a:highlight>
            </a:endParaRPr>
          </a:p>
        </p:txBody>
      </p:sp>
      <p:sp>
        <p:nvSpPr>
          <p:cNvPr id="154" name="Google Shape;154;g113d28389d1_0_33"/>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SzPts val="3000"/>
              <a:buNone/>
            </a:pPr>
            <a:r>
              <a:rPr lang="en">
                <a:solidFill>
                  <a:schemeClr val="accent5"/>
                </a:solidFill>
              </a:rPr>
              <a:t>Data Policies and Ethics</a:t>
            </a:r>
            <a:endParaRPr/>
          </a:p>
        </p:txBody>
      </p:sp>
      <p:pic>
        <p:nvPicPr>
          <p:cNvPr id="155" name="Google Shape;155;g113d28389d1_0_33"/>
          <p:cNvPicPr preferRelativeResize="0"/>
          <p:nvPr/>
        </p:nvPicPr>
        <p:blipFill>
          <a:blip r:embed="rId3">
            <a:alphaModFix/>
          </a:blip>
          <a:stretch>
            <a:fillRect/>
          </a:stretch>
        </p:blipFill>
        <p:spPr>
          <a:xfrm>
            <a:off x="5396763" y="3249075"/>
            <a:ext cx="2924175" cy="15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113d28389d1_0_41"/>
          <p:cNvSpPr txBox="1"/>
          <p:nvPr>
            <p:ph idx="1" type="body"/>
          </p:nvPr>
        </p:nvSpPr>
        <p:spPr>
          <a:xfrm>
            <a:off x="540150" y="1338125"/>
            <a:ext cx="8295300" cy="3208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999999"/>
              </a:buClr>
              <a:buSzPts val="1700"/>
              <a:buFont typeface="Arial"/>
              <a:buAutoNum type="arabicPeriod"/>
            </a:pPr>
            <a:r>
              <a:rPr lang="en" sz="1700">
                <a:solidFill>
                  <a:srgbClr val="999999"/>
                </a:solidFill>
                <a:latin typeface="Arial"/>
                <a:ea typeface="Arial"/>
                <a:cs typeface="Arial"/>
                <a:sym typeface="Arial"/>
              </a:rPr>
              <a:t>(Develop your RQ)</a:t>
            </a:r>
            <a:endParaRPr sz="1700">
              <a:solidFill>
                <a:srgbClr val="999999"/>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Research your data source</a:t>
            </a:r>
            <a:endParaRPr sz="18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Contact the source of the data to know what’s available</a:t>
            </a:r>
            <a:endParaRPr sz="14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Contact IRB if necessary (UT has a secondary data IRB)</a:t>
            </a:r>
            <a:endParaRPr sz="14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Plan out your data collection</a:t>
            </a:r>
            <a:endParaRPr sz="18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Time frame, source, keywords</a:t>
            </a:r>
            <a:endParaRPr sz="14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Do the data collection</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sz="1800">
                <a:solidFill>
                  <a:schemeClr val="dk2"/>
                </a:solidFill>
                <a:latin typeface="Arial"/>
                <a:ea typeface="Arial"/>
                <a:cs typeface="Arial"/>
                <a:sym typeface="Arial"/>
              </a:rPr>
              <a:t>Check and Store the Data</a:t>
            </a:r>
            <a:endParaRPr sz="1800">
              <a:solidFill>
                <a:schemeClr val="dk2"/>
              </a:solidFill>
              <a:latin typeface="Arial"/>
              <a:ea typeface="Arial"/>
              <a:cs typeface="Arial"/>
              <a:sym typeface="Arial"/>
            </a:endParaRPr>
          </a:p>
          <a:p>
            <a:pPr indent="-317500" lvl="1" marL="914400" rtl="0" algn="l">
              <a:spcBef>
                <a:spcPts val="0"/>
              </a:spcBef>
              <a:spcAft>
                <a:spcPts val="0"/>
              </a:spcAft>
              <a:buClr>
                <a:schemeClr val="dk2"/>
              </a:buClr>
              <a:buSzPts val="1400"/>
              <a:buFont typeface="Arial"/>
              <a:buAutoNum type="alphaLcPeriod"/>
            </a:pPr>
            <a:r>
              <a:rPr lang="en" sz="1400">
                <a:solidFill>
                  <a:schemeClr val="dk2"/>
                </a:solidFill>
                <a:latin typeface="Arial"/>
                <a:ea typeface="Arial"/>
                <a:cs typeface="Arial"/>
                <a:sym typeface="Arial"/>
              </a:rPr>
              <a:t>Consider the size of the data</a:t>
            </a:r>
            <a:endParaRPr sz="1400">
              <a:solidFill>
                <a:schemeClr val="dk2"/>
              </a:solidFill>
              <a:latin typeface="Arial"/>
              <a:ea typeface="Arial"/>
              <a:cs typeface="Arial"/>
              <a:sym typeface="Arial"/>
            </a:endParaRPr>
          </a:p>
          <a:p>
            <a:pPr indent="-342900" lvl="0" marL="457200" rtl="0" algn="l">
              <a:spcBef>
                <a:spcPts val="0"/>
              </a:spcBef>
              <a:spcAft>
                <a:spcPts val="0"/>
              </a:spcAft>
              <a:buClr>
                <a:srgbClr val="B7B7B7"/>
              </a:buClr>
              <a:buSzPts val="1800"/>
              <a:buFont typeface="Arial"/>
              <a:buAutoNum type="arabicPeriod"/>
            </a:pPr>
            <a:r>
              <a:rPr lang="en" sz="1800">
                <a:solidFill>
                  <a:srgbClr val="B7B7B7"/>
                </a:solidFill>
                <a:latin typeface="Arial"/>
                <a:ea typeface="Arial"/>
                <a:cs typeface="Arial"/>
                <a:sym typeface="Arial"/>
              </a:rPr>
              <a:t>(Analyze the data)</a:t>
            </a:r>
            <a:endParaRPr b="1" sz="1800">
              <a:solidFill>
                <a:srgbClr val="B7B7B7"/>
              </a:solidFill>
              <a:latin typeface="Arial"/>
              <a:ea typeface="Arial"/>
              <a:cs typeface="Arial"/>
              <a:sym typeface="Arial"/>
            </a:endParaRPr>
          </a:p>
        </p:txBody>
      </p:sp>
      <p:sp>
        <p:nvSpPr>
          <p:cNvPr id="161" name="Google Shape;161;g113d28389d1_0_41"/>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t>Steps to Collecting Digital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g113d28389d1_0_61"/>
          <p:cNvSpPr txBox="1"/>
          <p:nvPr>
            <p:ph idx="1" type="body"/>
          </p:nvPr>
        </p:nvSpPr>
        <p:spPr>
          <a:xfrm>
            <a:off x="540150" y="1338125"/>
            <a:ext cx="8295300" cy="3208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Arial"/>
              <a:buAutoNum type="arabicPeriod"/>
            </a:pPr>
            <a:r>
              <a:rPr lang="en" sz="1900">
                <a:solidFill>
                  <a:schemeClr val="dk1"/>
                </a:solidFill>
                <a:latin typeface="Arial"/>
                <a:ea typeface="Arial"/>
                <a:cs typeface="Arial"/>
                <a:sym typeface="Arial"/>
              </a:rPr>
              <a:t>CrowdTangle 	(Facebook/Instagram)</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lang="en" sz="1900">
                <a:solidFill>
                  <a:schemeClr val="dk1"/>
                </a:solidFill>
                <a:latin typeface="Arial"/>
                <a:ea typeface="Arial"/>
                <a:cs typeface="Arial"/>
                <a:sym typeface="Arial"/>
              </a:rPr>
              <a:t>4CAT 			(Social media, especially alternative platforms)</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lang="en" sz="1900">
                <a:solidFill>
                  <a:schemeClr val="dk1"/>
                </a:solidFill>
                <a:latin typeface="Arial"/>
                <a:ea typeface="Arial"/>
                <a:cs typeface="Arial"/>
                <a:sym typeface="Arial"/>
              </a:rPr>
              <a:t>MediaCloud 		(News)</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lang="en" sz="1900">
                <a:solidFill>
                  <a:schemeClr val="dk1"/>
                </a:solidFill>
                <a:latin typeface="Arial"/>
                <a:ea typeface="Arial"/>
                <a:cs typeface="Arial"/>
                <a:sym typeface="Arial"/>
              </a:rPr>
              <a:t>Twitter API		(Twitter)</a:t>
            </a:r>
            <a:endParaRPr sz="1900">
              <a:solidFill>
                <a:schemeClr val="dk1"/>
              </a:solidFill>
              <a:latin typeface="Arial"/>
              <a:ea typeface="Arial"/>
              <a:cs typeface="Arial"/>
              <a:sym typeface="Arial"/>
            </a:endParaRPr>
          </a:p>
          <a:p>
            <a:pPr indent="0" lvl="0" marL="0" rtl="0" algn="l">
              <a:spcBef>
                <a:spcPts val="1200"/>
              </a:spcBef>
              <a:spcAft>
                <a:spcPts val="0"/>
              </a:spcAft>
              <a:buNone/>
            </a:pPr>
            <a:r>
              <a:t/>
            </a:r>
            <a:endParaRPr sz="1900">
              <a:solidFill>
                <a:schemeClr val="dk1"/>
              </a:solidFill>
              <a:latin typeface="Arial"/>
              <a:ea typeface="Arial"/>
              <a:cs typeface="Arial"/>
              <a:sym typeface="Arial"/>
            </a:endParaRPr>
          </a:p>
          <a:p>
            <a:pPr indent="0" lvl="0" marL="0" rtl="0" algn="ctr">
              <a:spcBef>
                <a:spcPts val="1200"/>
              </a:spcBef>
              <a:spcAft>
                <a:spcPts val="1200"/>
              </a:spcAft>
              <a:buNone/>
            </a:pPr>
            <a:r>
              <a:rPr lang="en" sz="1900">
                <a:solidFill>
                  <a:schemeClr val="dk1"/>
                </a:solidFill>
                <a:latin typeface="Arial"/>
                <a:ea typeface="Arial"/>
                <a:cs typeface="Arial"/>
                <a:sym typeface="Arial"/>
              </a:rPr>
              <a:t>We intentionally organized this from “no coding” sources to “some coding” sources, but all of these sources are accessible to beginners programmers.</a:t>
            </a:r>
            <a:endParaRPr sz="1900">
              <a:solidFill>
                <a:schemeClr val="dk1"/>
              </a:solidFill>
              <a:latin typeface="Arial"/>
              <a:ea typeface="Arial"/>
              <a:cs typeface="Arial"/>
              <a:sym typeface="Arial"/>
            </a:endParaRPr>
          </a:p>
        </p:txBody>
      </p:sp>
      <p:sp>
        <p:nvSpPr>
          <p:cNvPr id="167" name="Google Shape;167;g113d28389d1_0_61"/>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t>Data Collections We’ll Cover Today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13d28389d1_0_72"/>
          <p:cNvSpPr txBox="1"/>
          <p:nvPr>
            <p:ph idx="1" type="body"/>
          </p:nvPr>
        </p:nvSpPr>
        <p:spPr>
          <a:xfrm>
            <a:off x="540150" y="1338125"/>
            <a:ext cx="8295300" cy="3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Arial"/>
                <a:ea typeface="Arial"/>
                <a:cs typeface="Arial"/>
                <a:sym typeface="Arial"/>
              </a:rPr>
              <a:t>A company-provided archive (CrowdTangle is owned by Meta)</a:t>
            </a:r>
            <a:endParaRPr sz="1900">
              <a:solidFill>
                <a:schemeClr val="dk1"/>
              </a:solidFill>
              <a:latin typeface="Arial"/>
              <a:ea typeface="Arial"/>
              <a:cs typeface="Arial"/>
              <a:sym typeface="Arial"/>
            </a:endParaRPr>
          </a:p>
          <a:p>
            <a:pPr indent="0" lvl="0" marL="0" rtl="0" algn="l">
              <a:spcBef>
                <a:spcPts val="1200"/>
              </a:spcBef>
              <a:spcAft>
                <a:spcPts val="0"/>
              </a:spcAft>
              <a:buNone/>
            </a:pPr>
            <a:r>
              <a:rPr lang="en" sz="1900">
                <a:solidFill>
                  <a:schemeClr val="dk1"/>
                </a:solidFill>
                <a:latin typeface="Arial"/>
                <a:ea typeface="Arial"/>
                <a:cs typeface="Arial"/>
                <a:sym typeface="Arial"/>
              </a:rPr>
              <a:t>We’ll cover:</a:t>
            </a:r>
            <a:endParaRPr sz="1900">
              <a:solidFill>
                <a:schemeClr val="dk1"/>
              </a:solidFill>
              <a:latin typeface="Arial"/>
              <a:ea typeface="Arial"/>
              <a:cs typeface="Arial"/>
              <a:sym typeface="Arial"/>
            </a:endParaRPr>
          </a:p>
          <a:p>
            <a:pPr indent="-349250" lvl="0" marL="457200" rtl="0" algn="l">
              <a:spcBef>
                <a:spcPts val="120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get access as a researchers</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query content</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export content</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Exporting limits (rate limit issues)</a:t>
            </a:r>
            <a:endParaRPr sz="1900">
              <a:solidFill>
                <a:schemeClr val="dk1"/>
              </a:solidFill>
              <a:latin typeface="Arial"/>
              <a:ea typeface="Arial"/>
              <a:cs typeface="Arial"/>
              <a:sym typeface="Arial"/>
            </a:endParaRPr>
          </a:p>
          <a:p>
            <a:pPr indent="0" lvl="0" marL="0" rtl="0" algn="l">
              <a:spcBef>
                <a:spcPts val="1200"/>
              </a:spcBef>
              <a:spcAft>
                <a:spcPts val="1200"/>
              </a:spcAft>
              <a:buNone/>
            </a:pPr>
            <a:r>
              <a:rPr lang="en" sz="1900">
                <a:solidFill>
                  <a:schemeClr val="dk1"/>
                </a:solidFill>
                <a:latin typeface="Arial"/>
                <a:ea typeface="Arial"/>
                <a:cs typeface="Arial"/>
                <a:sym typeface="Arial"/>
              </a:rPr>
              <a:t>Case: Beijing 2022</a:t>
            </a:r>
            <a:endParaRPr sz="1900">
              <a:solidFill>
                <a:schemeClr val="dk1"/>
              </a:solidFill>
              <a:latin typeface="Arial"/>
              <a:ea typeface="Arial"/>
              <a:cs typeface="Arial"/>
              <a:sym typeface="Arial"/>
            </a:endParaRPr>
          </a:p>
        </p:txBody>
      </p:sp>
      <p:sp>
        <p:nvSpPr>
          <p:cNvPr id="173" name="Google Shape;173;g113d28389d1_0_72"/>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solidFill>
                  <a:schemeClr val="accent1"/>
                </a:solidFill>
              </a:rPr>
              <a:t>CrowdTangle in a nutshell</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113d28389d1_0_82"/>
          <p:cNvSpPr txBox="1"/>
          <p:nvPr>
            <p:ph idx="1" type="body"/>
          </p:nvPr>
        </p:nvSpPr>
        <p:spPr>
          <a:xfrm>
            <a:off x="540150" y="1338125"/>
            <a:ext cx="8295300" cy="3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Arial"/>
                <a:ea typeface="Arial"/>
                <a:cs typeface="Arial"/>
                <a:sym typeface="Arial"/>
              </a:rPr>
              <a:t>A multi-platform data archive built by and for academic researchers.</a:t>
            </a:r>
            <a:endParaRPr sz="19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We’ll cover:</a:t>
            </a:r>
            <a:endParaRPr sz="1900">
              <a:solidFill>
                <a:schemeClr val="dk1"/>
              </a:solidFill>
              <a:latin typeface="Arial"/>
              <a:ea typeface="Arial"/>
              <a:cs typeface="Arial"/>
              <a:sym typeface="Arial"/>
            </a:endParaRPr>
          </a:p>
          <a:p>
            <a:pPr indent="-349250" lvl="0" marL="457200" rtl="0" algn="l">
              <a:spcBef>
                <a:spcPts val="120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get access as a researchers</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What social media data are accessible</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collect data</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How to download data</a:t>
            </a:r>
            <a:endParaRPr sz="1900">
              <a:solidFill>
                <a:schemeClr val="dk1"/>
              </a:solidFill>
              <a:latin typeface="Arial"/>
              <a:ea typeface="Arial"/>
              <a:cs typeface="Arial"/>
              <a:sym typeface="Arial"/>
            </a:endParaRPr>
          </a:p>
          <a:p>
            <a:pPr indent="0" lvl="0" marL="0" rtl="0" algn="l">
              <a:spcBef>
                <a:spcPts val="1200"/>
              </a:spcBef>
              <a:spcAft>
                <a:spcPts val="1200"/>
              </a:spcAft>
              <a:buNone/>
            </a:pPr>
            <a:r>
              <a:rPr lang="en" sz="1900">
                <a:solidFill>
                  <a:schemeClr val="dk1"/>
                </a:solidFill>
                <a:latin typeface="Arial"/>
                <a:ea typeface="Arial"/>
                <a:cs typeface="Arial"/>
                <a:sym typeface="Arial"/>
              </a:rPr>
              <a:t>Case: Beijing 2022</a:t>
            </a:r>
            <a:endParaRPr sz="1900">
              <a:solidFill>
                <a:schemeClr val="dk1"/>
              </a:solidFill>
              <a:latin typeface="Arial"/>
              <a:ea typeface="Arial"/>
              <a:cs typeface="Arial"/>
              <a:sym typeface="Arial"/>
            </a:endParaRPr>
          </a:p>
        </p:txBody>
      </p:sp>
      <p:sp>
        <p:nvSpPr>
          <p:cNvPr id="179" name="Google Shape;179;g113d28389d1_0_82"/>
          <p:cNvSpPr txBox="1"/>
          <p:nvPr>
            <p:ph type="title"/>
          </p:nvPr>
        </p:nvSpPr>
        <p:spPr>
          <a:xfrm>
            <a:off x="341275" y="400575"/>
            <a:ext cx="8494200" cy="49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a:solidFill>
                  <a:schemeClr val="accent1"/>
                </a:solidFill>
              </a:rPr>
              <a:t>4CAT </a:t>
            </a:r>
            <a:r>
              <a:rPr lang="en">
                <a:solidFill>
                  <a:schemeClr val="accent1"/>
                </a:solidFill>
              </a:rPr>
              <a:t>in a nutshell</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