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26" r:id="rId1"/>
  </p:sldMasterIdLst>
  <p:sldIdLst>
    <p:sldId id="260" r:id="rId2"/>
    <p:sldId id="258" r:id="rId3"/>
    <p:sldId id="261" r:id="rId4"/>
    <p:sldId id="262"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92B84F-0C62-4D84-B15E-3C6131C1C803}">
          <p14:sldIdLst>
            <p14:sldId id="260"/>
            <p14:sldId id="258"/>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97B8"/>
    <a:srgbClr val="000000"/>
    <a:srgbClr val="0A4B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91529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4773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98668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1668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20834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7079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39697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19947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00789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7019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3/6/2022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689928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3/6/2022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12316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4505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3/6/2022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6321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591210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4612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DE6118-2437-4B30-8E3C-4D2BE6020583}" type="datetimeFigureOut">
              <a:rPr lang="en-US" smtClean="0"/>
              <a:pPr/>
              <a:t>3/6/2022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677081657"/>
      </p:ext>
    </p:extLst>
  </p:cSld>
  <p:clrMap bg1="lt1" tx1="dk1" bg2="lt2" tx2="dk2" accent1="accent1" accent2="accent2" accent3="accent3" accent4="accent4" accent5="accent5" accent6="accent6" hlink="hlink" folHlink="folHlink"/>
  <p:sldLayoutIdLst>
    <p:sldLayoutId id="2147484127" r:id="rId1"/>
    <p:sldLayoutId id="2147484128" r:id="rId2"/>
    <p:sldLayoutId id="2147484129" r:id="rId3"/>
    <p:sldLayoutId id="2147484130" r:id="rId4"/>
    <p:sldLayoutId id="2147484131" r:id="rId5"/>
    <p:sldLayoutId id="2147484132" r:id="rId6"/>
    <p:sldLayoutId id="2147484133" r:id="rId7"/>
    <p:sldLayoutId id="2147484134" r:id="rId8"/>
    <p:sldLayoutId id="2147484135" r:id="rId9"/>
    <p:sldLayoutId id="2147484136" r:id="rId10"/>
    <p:sldLayoutId id="2147484137" r:id="rId11"/>
    <p:sldLayoutId id="2147484138" r:id="rId12"/>
    <p:sldLayoutId id="2147484139" r:id="rId13"/>
    <p:sldLayoutId id="2147484140" r:id="rId14"/>
    <p:sldLayoutId id="2147484141" r:id="rId15"/>
    <p:sldLayoutId id="2147484142"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alphaModFix amt="49000"/>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F487F4-375D-48A7-B859-6B71C8097B67}"/>
              </a:ext>
            </a:extLst>
          </p:cNvPr>
          <p:cNvSpPr txBox="1"/>
          <p:nvPr/>
        </p:nvSpPr>
        <p:spPr>
          <a:xfrm>
            <a:off x="1452880" y="223520"/>
            <a:ext cx="8971280" cy="2954655"/>
          </a:xfrm>
          <a:prstGeom prst="rect">
            <a:avLst/>
          </a:prstGeom>
          <a:noFill/>
        </p:spPr>
        <p:txBody>
          <a:bodyPr wrap="square" rtlCol="0">
            <a:spAutoFit/>
          </a:bodyPr>
          <a:lstStyle/>
          <a:p>
            <a:r>
              <a:rPr lang="en-GB" sz="4400" dirty="0">
                <a:latin typeface="Bahnschrift SemiBold" panose="020B0502040204020203" pitchFamily="34" charset="0"/>
                <a:cs typeface="Arial" panose="020B0604020202020204" pitchFamily="34" charset="0"/>
              </a:rPr>
              <a:t>ATTENDANCE MANAGEMENT SYSTEM USING FACE RECOGNITION</a:t>
            </a:r>
          </a:p>
          <a:p>
            <a:endParaRPr lang="en-GB" dirty="0">
              <a:latin typeface="Arial Black" panose="020B0A04020102020204" pitchFamily="34" charset="0"/>
            </a:endParaRPr>
          </a:p>
          <a:p>
            <a:endParaRPr lang="en-GB" dirty="0">
              <a:latin typeface="Arial Black" panose="020B0A04020102020204" pitchFamily="34" charset="0"/>
            </a:endParaRPr>
          </a:p>
          <a:p>
            <a:endParaRPr lang="en-IN" dirty="0">
              <a:latin typeface="Arial Black" panose="020B0A04020102020204" pitchFamily="34" charset="0"/>
            </a:endParaRPr>
          </a:p>
        </p:txBody>
      </p:sp>
      <p:sp>
        <p:nvSpPr>
          <p:cNvPr id="4" name="TextBox 3">
            <a:extLst>
              <a:ext uri="{FF2B5EF4-FFF2-40B4-BE49-F238E27FC236}">
                <a16:creationId xmlns:a16="http://schemas.microsoft.com/office/drawing/2014/main" id="{339F2FC1-52F4-40A2-A9AC-1DD51804E310}"/>
              </a:ext>
            </a:extLst>
          </p:cNvPr>
          <p:cNvSpPr txBox="1"/>
          <p:nvPr/>
        </p:nvSpPr>
        <p:spPr>
          <a:xfrm>
            <a:off x="8503922" y="4500880"/>
            <a:ext cx="4043680" cy="1231106"/>
          </a:xfrm>
          <a:prstGeom prst="rect">
            <a:avLst/>
          </a:prstGeom>
          <a:noFill/>
        </p:spPr>
        <p:txBody>
          <a:bodyPr wrap="square" rtlCol="0">
            <a:spAutoFit/>
          </a:bodyPr>
          <a:lstStyle/>
          <a:p>
            <a:r>
              <a:rPr lang="en-GB" dirty="0">
                <a:latin typeface="Bahnschrift SemiBold" panose="020B0502040204020203" pitchFamily="34" charset="0"/>
              </a:rPr>
              <a:t>SUBMITTED BY</a:t>
            </a:r>
          </a:p>
          <a:p>
            <a:endParaRPr lang="en-GB" dirty="0">
              <a:latin typeface="Bahnschrift SemiBold" panose="020B0502040204020203" pitchFamily="34" charset="0"/>
            </a:endParaRPr>
          </a:p>
          <a:p>
            <a:r>
              <a:rPr lang="en-GB" sz="2000" dirty="0">
                <a:latin typeface="Bahnschrift SemiBold" panose="020B0502040204020203" pitchFamily="34" charset="0"/>
              </a:rPr>
              <a:t>BINCY K BABU</a:t>
            </a:r>
          </a:p>
          <a:p>
            <a:endParaRPr lang="en-IN" dirty="0"/>
          </a:p>
        </p:txBody>
      </p:sp>
      <p:sp>
        <p:nvSpPr>
          <p:cNvPr id="5" name="TextBox 4">
            <a:extLst>
              <a:ext uri="{FF2B5EF4-FFF2-40B4-BE49-F238E27FC236}">
                <a16:creationId xmlns:a16="http://schemas.microsoft.com/office/drawing/2014/main" id="{1DC47605-9309-4CA4-B478-FD779EB46F0D}"/>
              </a:ext>
            </a:extLst>
          </p:cNvPr>
          <p:cNvSpPr txBox="1"/>
          <p:nvPr/>
        </p:nvSpPr>
        <p:spPr>
          <a:xfrm>
            <a:off x="507999" y="4500880"/>
            <a:ext cx="3799840" cy="923330"/>
          </a:xfrm>
          <a:prstGeom prst="rect">
            <a:avLst/>
          </a:prstGeom>
          <a:noFill/>
        </p:spPr>
        <p:txBody>
          <a:bodyPr wrap="square" rtlCol="0">
            <a:spAutoFit/>
          </a:bodyPr>
          <a:lstStyle/>
          <a:p>
            <a:r>
              <a:rPr lang="en-GB" dirty="0"/>
              <a:t>GUIDED BY,</a:t>
            </a:r>
          </a:p>
          <a:p>
            <a:endParaRPr lang="en-GB" dirty="0"/>
          </a:p>
          <a:p>
            <a:r>
              <a:rPr lang="en-GB" b="1" dirty="0"/>
              <a:t>PROF. HUSAIN AHAMED P</a:t>
            </a:r>
            <a:endParaRPr lang="en-IN" b="1" dirty="0"/>
          </a:p>
        </p:txBody>
      </p:sp>
    </p:spTree>
    <p:extLst>
      <p:ext uri="{BB962C8B-B14F-4D97-AF65-F5344CB8AC3E}">
        <p14:creationId xmlns:p14="http://schemas.microsoft.com/office/powerpoint/2010/main" val="3031411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E966A8-8A2C-4046-ACD6-BCE900C0F823}"/>
              </a:ext>
            </a:extLst>
          </p:cNvPr>
          <p:cNvSpPr>
            <a:spLocks noGrp="1"/>
          </p:cNvSpPr>
          <p:nvPr>
            <p:ph type="title"/>
          </p:nvPr>
        </p:nvSpPr>
        <p:spPr>
          <a:xfrm>
            <a:off x="455953" y="253465"/>
            <a:ext cx="8596668" cy="1320800"/>
          </a:xfrm>
        </p:spPr>
        <p:txBody>
          <a:bodyPr/>
          <a:lstStyle/>
          <a:p>
            <a:r>
              <a:rPr lang="en-IN" sz="3600" dirty="0">
                <a:latin typeface="Sitka Subheading Semibold" pitchFamily="2" charset="0"/>
              </a:rPr>
              <a:t>EXISTING SYSTEM</a:t>
            </a:r>
            <a:br>
              <a:rPr lang="en-IN" sz="3600" dirty="0">
                <a:latin typeface="Sitka Subheading Semibold" pitchFamily="2" charset="0"/>
              </a:rPr>
            </a:br>
            <a:endParaRPr lang="en-IN" dirty="0"/>
          </a:p>
        </p:txBody>
      </p:sp>
      <p:sp>
        <p:nvSpPr>
          <p:cNvPr id="3" name="Content Placeholder 2">
            <a:extLst>
              <a:ext uri="{FF2B5EF4-FFF2-40B4-BE49-F238E27FC236}">
                <a16:creationId xmlns:a16="http://schemas.microsoft.com/office/drawing/2014/main" id="{5674176D-E625-4CE8-9AFD-979353229636}"/>
              </a:ext>
            </a:extLst>
          </p:cNvPr>
          <p:cNvSpPr>
            <a:spLocks noGrp="1"/>
          </p:cNvSpPr>
          <p:nvPr>
            <p:ph idx="1"/>
          </p:nvPr>
        </p:nvSpPr>
        <p:spPr>
          <a:xfrm>
            <a:off x="234572" y="1296108"/>
            <a:ext cx="9948956" cy="5308427"/>
          </a:xfrm>
        </p:spPr>
        <p:txBody>
          <a:bodyPr>
            <a:normAutofit/>
          </a:bodyPr>
          <a:lstStyle/>
          <a:p>
            <a:r>
              <a:rPr lang="en-GB" sz="2800" dirty="0">
                <a:latin typeface="Sitka Subheading Semibold" pitchFamily="2" charset="0"/>
                <a:ea typeface="Cambria" panose="02040503050406030204" pitchFamily="18" charset="0"/>
              </a:rPr>
              <a:t>Attendance maintenance is an important task in all the institutions to check the performance of students.</a:t>
            </a:r>
          </a:p>
          <a:p>
            <a:pPr marL="0" indent="0">
              <a:buNone/>
            </a:pPr>
            <a:endParaRPr lang="en-GB" sz="2800" dirty="0">
              <a:latin typeface="Sitka Subheading Semibold" pitchFamily="2" charset="0"/>
              <a:ea typeface="Cambria" panose="02040503050406030204" pitchFamily="18" charset="0"/>
            </a:endParaRPr>
          </a:p>
          <a:p>
            <a:r>
              <a:rPr lang="en-GB" sz="2800" dirty="0">
                <a:latin typeface="Sitka Subheading Semibold" pitchFamily="2" charset="0"/>
                <a:ea typeface="Cambria" panose="02040503050406030204" pitchFamily="18" charset="0"/>
              </a:rPr>
              <a:t>Managing attendance can be a tedious job when implemented by traditional methods like calling out roll  numbers of students or by taking signatures.</a:t>
            </a:r>
          </a:p>
          <a:p>
            <a:pPr marL="0" indent="0">
              <a:buNone/>
            </a:pPr>
            <a:endParaRPr lang="en-IN" sz="2800" dirty="0">
              <a:latin typeface="Sitka Subheading Semibold" pitchFamily="2" charset="0"/>
              <a:ea typeface="Cambria" panose="02040503050406030204" pitchFamily="18" charset="0"/>
            </a:endParaRPr>
          </a:p>
          <a:p>
            <a:r>
              <a:rPr lang="en-IN" sz="2800" dirty="0">
                <a:latin typeface="Sitka Subheading Semibold" pitchFamily="2" charset="0"/>
                <a:ea typeface="Cambria" panose="02040503050406030204" pitchFamily="18" charset="0"/>
              </a:rPr>
              <a:t>Effort and time consuming task.</a:t>
            </a:r>
            <a:endParaRPr lang="en-GB" sz="2800" dirty="0">
              <a:latin typeface="Sitka Subheading Semibold" pitchFamily="2" charset="0"/>
              <a:ea typeface="Cambria" panose="02040503050406030204" pitchFamily="18" charset="0"/>
            </a:endParaRPr>
          </a:p>
        </p:txBody>
      </p:sp>
    </p:spTree>
    <p:extLst>
      <p:ext uri="{BB962C8B-B14F-4D97-AF65-F5344CB8AC3E}">
        <p14:creationId xmlns:p14="http://schemas.microsoft.com/office/powerpoint/2010/main" val="330264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C10FEF-FCE9-4A74-A235-FFB6017C1C1A}"/>
              </a:ext>
            </a:extLst>
          </p:cNvPr>
          <p:cNvSpPr>
            <a:spLocks noGrp="1"/>
          </p:cNvSpPr>
          <p:nvPr>
            <p:ph type="title"/>
          </p:nvPr>
        </p:nvSpPr>
        <p:spPr>
          <a:xfrm>
            <a:off x="677334" y="214965"/>
            <a:ext cx="8596668" cy="1320800"/>
          </a:xfrm>
        </p:spPr>
        <p:txBody>
          <a:bodyPr/>
          <a:lstStyle/>
          <a:p>
            <a:r>
              <a:rPr lang="en-GB" dirty="0">
                <a:latin typeface="Sitka Subheading Semibold" pitchFamily="2" charset="0"/>
              </a:rPr>
              <a:t>PROPOSED SOLUTION</a:t>
            </a:r>
            <a:endParaRPr lang="en-IN" dirty="0">
              <a:latin typeface="Sitka Subheading Semibold" pitchFamily="2" charset="0"/>
            </a:endParaRPr>
          </a:p>
        </p:txBody>
      </p:sp>
      <p:sp>
        <p:nvSpPr>
          <p:cNvPr id="4" name="Content Placeholder 3">
            <a:extLst>
              <a:ext uri="{FF2B5EF4-FFF2-40B4-BE49-F238E27FC236}">
                <a16:creationId xmlns:a16="http://schemas.microsoft.com/office/drawing/2014/main" id="{3030233B-2557-450A-AD76-3FAA1C29F42B}"/>
              </a:ext>
            </a:extLst>
          </p:cNvPr>
          <p:cNvSpPr>
            <a:spLocks noGrp="1"/>
          </p:cNvSpPr>
          <p:nvPr>
            <p:ph idx="1"/>
          </p:nvPr>
        </p:nvSpPr>
        <p:spPr>
          <a:xfrm>
            <a:off x="542581" y="920817"/>
            <a:ext cx="8596668" cy="5016366"/>
          </a:xfrm>
        </p:spPr>
        <p:txBody>
          <a:bodyPr>
            <a:normAutofit/>
          </a:bodyPr>
          <a:lstStyle/>
          <a:p>
            <a:pPr marL="0" indent="0">
              <a:buNone/>
            </a:pPr>
            <a:endParaRPr lang="en-GB" sz="2800" dirty="0">
              <a:latin typeface="Sitka Subheading Semibold" pitchFamily="2" charset="0"/>
            </a:endParaRPr>
          </a:p>
          <a:p>
            <a:r>
              <a:rPr lang="en-GB" sz="2800" dirty="0">
                <a:latin typeface="Sitka Subheading Semibold" pitchFamily="2" charset="0"/>
                <a:ea typeface="Cambria" panose="02040503050406030204" pitchFamily="18" charset="0"/>
              </a:rPr>
              <a:t>Here the students face id are stored and hence by the help of the system the image which took for attendance can match the faces and thus mark the attendance automatically.</a:t>
            </a:r>
          </a:p>
          <a:p>
            <a:pPr marL="0" indent="0">
              <a:buNone/>
            </a:pPr>
            <a:endParaRPr lang="en-GB" sz="2800" dirty="0">
              <a:latin typeface="Sitka Subheading Semibold" pitchFamily="2" charset="0"/>
              <a:ea typeface="Cambria" panose="02040503050406030204" pitchFamily="18" charset="0"/>
            </a:endParaRPr>
          </a:p>
          <a:p>
            <a:r>
              <a:rPr lang="en-GB" sz="2800" dirty="0">
                <a:latin typeface="Sitka Subheading Semibold" pitchFamily="2" charset="0"/>
                <a:ea typeface="Cambria" panose="02040503050406030204" pitchFamily="18" charset="0"/>
              </a:rPr>
              <a:t>This system uses the face recognition approach for the automatic attendance of students in the classroom without student’s intervention.</a:t>
            </a:r>
          </a:p>
          <a:p>
            <a:pPr marL="0" indent="0">
              <a:buNone/>
            </a:pPr>
            <a:endParaRPr lang="en-GB" dirty="0"/>
          </a:p>
          <a:p>
            <a:endParaRPr lang="en-IN" dirty="0"/>
          </a:p>
        </p:txBody>
      </p:sp>
    </p:spTree>
    <p:extLst>
      <p:ext uri="{BB962C8B-B14F-4D97-AF65-F5344CB8AC3E}">
        <p14:creationId xmlns:p14="http://schemas.microsoft.com/office/powerpoint/2010/main" val="33768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1D4F937-5492-4144-84BF-DD76F02F2365}"/>
              </a:ext>
            </a:extLst>
          </p:cNvPr>
          <p:cNvSpPr>
            <a:spLocks noGrp="1"/>
          </p:cNvSpPr>
          <p:nvPr>
            <p:ph idx="4294967295"/>
          </p:nvPr>
        </p:nvSpPr>
        <p:spPr>
          <a:xfrm>
            <a:off x="0" y="1624013"/>
            <a:ext cx="8597900" cy="3879850"/>
          </a:xfrm>
        </p:spPr>
        <p:txBody>
          <a:bodyPr>
            <a:normAutofit/>
          </a:bodyPr>
          <a:lstStyle/>
          <a:p>
            <a:r>
              <a:rPr lang="en-GB" sz="3200" dirty="0">
                <a:latin typeface="Sitka Subheading Semibold" pitchFamily="2" charset="0"/>
                <a:ea typeface="Cambria" panose="02040503050406030204" pitchFamily="18" charset="0"/>
              </a:rPr>
              <a:t>The images of students are uploaded, detect the faces in images, compare the detected faces with the database and thus mark the attendance.</a:t>
            </a:r>
            <a:endParaRPr lang="en-IN" sz="3200" dirty="0"/>
          </a:p>
        </p:txBody>
      </p:sp>
    </p:spTree>
    <p:extLst>
      <p:ext uri="{BB962C8B-B14F-4D97-AF65-F5344CB8AC3E}">
        <p14:creationId xmlns:p14="http://schemas.microsoft.com/office/powerpoint/2010/main" val="2171955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alphaModFix amt="49000"/>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F487F4-375D-48A7-B859-6B71C8097B67}"/>
              </a:ext>
            </a:extLst>
          </p:cNvPr>
          <p:cNvSpPr txBox="1"/>
          <p:nvPr/>
        </p:nvSpPr>
        <p:spPr>
          <a:xfrm>
            <a:off x="1452880" y="223520"/>
            <a:ext cx="8971280" cy="923330"/>
          </a:xfrm>
          <a:prstGeom prst="rect">
            <a:avLst/>
          </a:prstGeom>
          <a:noFill/>
        </p:spPr>
        <p:txBody>
          <a:bodyPr wrap="square" rtlCol="0">
            <a:spAutoFit/>
          </a:bodyPr>
          <a:lstStyle/>
          <a:p>
            <a:endParaRPr lang="en-GB" dirty="0">
              <a:latin typeface="Arial Black" panose="020B0A04020102020204" pitchFamily="34" charset="0"/>
            </a:endParaRPr>
          </a:p>
          <a:p>
            <a:endParaRPr lang="en-GB" dirty="0">
              <a:latin typeface="Arial Black" panose="020B0A04020102020204" pitchFamily="34" charset="0"/>
            </a:endParaRPr>
          </a:p>
          <a:p>
            <a:endParaRPr lang="en-IN" dirty="0">
              <a:latin typeface="Arial Black" panose="020B0A04020102020204" pitchFamily="34" charset="0"/>
            </a:endParaRPr>
          </a:p>
        </p:txBody>
      </p:sp>
      <p:sp>
        <p:nvSpPr>
          <p:cNvPr id="2" name="TextBox 1">
            <a:extLst>
              <a:ext uri="{FF2B5EF4-FFF2-40B4-BE49-F238E27FC236}">
                <a16:creationId xmlns:a16="http://schemas.microsoft.com/office/drawing/2014/main" id="{C96A3179-7BBC-42E1-BC1F-3974C639DFA8}"/>
              </a:ext>
            </a:extLst>
          </p:cNvPr>
          <p:cNvSpPr txBox="1"/>
          <p:nvPr/>
        </p:nvSpPr>
        <p:spPr>
          <a:xfrm>
            <a:off x="5140960" y="2468880"/>
            <a:ext cx="8087360" cy="1323439"/>
          </a:xfrm>
          <a:prstGeom prst="rect">
            <a:avLst/>
          </a:prstGeom>
          <a:noFill/>
        </p:spPr>
        <p:txBody>
          <a:bodyPr wrap="square" rtlCol="0">
            <a:spAutoFit/>
          </a:bodyPr>
          <a:lstStyle/>
          <a:p>
            <a:r>
              <a:rPr lang="en-GB" sz="8000" dirty="0"/>
              <a:t>THANK YOU</a:t>
            </a:r>
            <a:endParaRPr lang="en-IN" sz="8000" dirty="0"/>
          </a:p>
        </p:txBody>
      </p:sp>
    </p:spTree>
    <p:extLst>
      <p:ext uri="{BB962C8B-B14F-4D97-AF65-F5344CB8AC3E}">
        <p14:creationId xmlns:p14="http://schemas.microsoft.com/office/powerpoint/2010/main" val="3347346613"/>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155</TotalTime>
  <Words>151</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Arial Black</vt:lpstr>
      <vt:lpstr>Bahnschrift SemiBold</vt:lpstr>
      <vt:lpstr>Sitka Subheading Semibold</vt:lpstr>
      <vt:lpstr>Trebuchet MS</vt:lpstr>
      <vt:lpstr>Wingdings 3</vt:lpstr>
      <vt:lpstr>Facet</vt:lpstr>
      <vt:lpstr>PowerPoint Presentation</vt:lpstr>
      <vt:lpstr>EXISTING SYSTEM </vt:lpstr>
      <vt:lpstr>PROPOSED 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binZee .</dc:creator>
  <cp:lastModifiedBy>binZee .</cp:lastModifiedBy>
  <cp:revision>13</cp:revision>
  <dcterms:created xsi:type="dcterms:W3CDTF">2022-02-16T17:34:00Z</dcterms:created>
  <dcterms:modified xsi:type="dcterms:W3CDTF">2022-03-06T06:37:10Z</dcterms:modified>
</cp:coreProperties>
</file>