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26" r:id="rId1"/>
  </p:sldMasterIdLst>
  <p:notesMasterIdLst>
    <p:notesMasterId r:id="rId15"/>
  </p:notesMasterIdLst>
  <p:sldIdLst>
    <p:sldId id="260" r:id="rId2"/>
    <p:sldId id="265" r:id="rId3"/>
    <p:sldId id="261" r:id="rId4"/>
    <p:sldId id="258" r:id="rId5"/>
    <p:sldId id="266" r:id="rId6"/>
    <p:sldId id="267" r:id="rId7"/>
    <p:sldId id="273" r:id="rId8"/>
    <p:sldId id="274" r:id="rId9"/>
    <p:sldId id="275" r:id="rId10"/>
    <p:sldId id="276" r:id="rId11"/>
    <p:sldId id="277" r:id="rId12"/>
    <p:sldId id="27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92B84F-0C62-4D84-B15E-3C6131C1C803}">
          <p14:sldIdLst>
            <p14:sldId id="260"/>
            <p14:sldId id="265"/>
            <p14:sldId id="261"/>
            <p14:sldId id="258"/>
            <p14:sldId id="266"/>
            <p14:sldId id="267"/>
            <p14:sldId id="273"/>
            <p14:sldId id="274"/>
            <p14:sldId id="275"/>
            <p14:sldId id="276"/>
            <p14:sldId id="277"/>
            <p14:sldId id="27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697B8"/>
    <a:srgbClr val="0A4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E0E7-B91B-4BED-8CB1-E6BBF30CA17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4E593-9AA5-414B-8007-9A006A75A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7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73E-8195-442F-B6CC-AE7755308930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2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997A-F862-46FF-8741-DFA4DC720175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2D80-8ED0-4D09-8493-80800B2889D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6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535E-FF06-476E-938B-0145C93AD267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956B-074B-440F-8211-7885E833F18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83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39A2-A500-4B6E-B78E-3D6BDD586F26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79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D51-4897-4AA7-A1D3-1F3C807CC317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7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77F-749A-4A12-9C66-5BCC01E1A6D6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2081-06B1-49BD-A0B0-09C0ADEF6D79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8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697-D7CB-4A15-9413-00F45DA73E6F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9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693-5DFC-4C8E-ADDD-E354B357FF9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C376-A1D4-4538-BF21-9060F3E96265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6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547-2DB4-4189-8305-176398A98B0D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9F1E-7376-4D89-BEFF-299345CF358F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1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D03B-3EE0-45FA-971B-B07A7A233D87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5E4F-F30B-436A-BA8E-DCE1DDC55F60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221B3-C97E-4AE9-AD4F-FD0CEB6C6D37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ATTENDANCE MANAGEMENT SYSTEM USING FACE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8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  <p:sldLayoutId id="2147484139" r:id="rId13"/>
    <p:sldLayoutId id="2147484140" r:id="rId14"/>
    <p:sldLayoutId id="2147484141" r:id="rId15"/>
    <p:sldLayoutId id="214748414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>
            <a:alphaModFix amt="3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487F4-375D-48A7-B859-6B71C8097B67}"/>
              </a:ext>
            </a:extLst>
          </p:cNvPr>
          <p:cNvSpPr txBox="1"/>
          <p:nvPr/>
        </p:nvSpPr>
        <p:spPr>
          <a:xfrm>
            <a:off x="1452880" y="223520"/>
            <a:ext cx="89712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Bahnschrift SemiBold" panose="020B0502040204020203" pitchFamily="34" charset="0"/>
                <a:cs typeface="Arial" panose="020B0604020202020204" pitchFamily="34" charset="0"/>
              </a:rPr>
              <a:t>ATTENDANCE MANAGEMENT SYSTEM USING FACE RECOGNITION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F2FC1-52F4-40A2-A9AC-1DD51804E310}"/>
              </a:ext>
            </a:extLst>
          </p:cNvPr>
          <p:cNvSpPr txBox="1"/>
          <p:nvPr/>
        </p:nvSpPr>
        <p:spPr>
          <a:xfrm>
            <a:off x="8503922" y="4500880"/>
            <a:ext cx="40436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" panose="020B0502040204020203" pitchFamily="34" charset="0"/>
              </a:rPr>
              <a:t>SUBMITTED BY</a:t>
            </a:r>
          </a:p>
          <a:p>
            <a:endParaRPr lang="en-GB" dirty="0">
              <a:latin typeface="Bahnschrift SemiBold" panose="020B0502040204020203" pitchFamily="34" charset="0"/>
            </a:endParaRPr>
          </a:p>
          <a:p>
            <a:r>
              <a:rPr lang="en-GB" sz="2000" dirty="0">
                <a:latin typeface="Bahnschrift SemiBold" panose="020B0502040204020203" pitchFamily="34" charset="0"/>
              </a:rPr>
              <a:t>BINCY K BABU</a:t>
            </a:r>
          </a:p>
          <a:p>
            <a:r>
              <a:rPr lang="en-GB" sz="2000" dirty="0">
                <a:latin typeface="Bahnschrift SemiBold" panose="020B0502040204020203" pitchFamily="34" charset="0"/>
              </a:rPr>
              <a:t>TCR19MCA013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47605-9309-4CA4-B478-FD779EB46F0D}"/>
              </a:ext>
            </a:extLst>
          </p:cNvPr>
          <p:cNvSpPr txBox="1"/>
          <p:nvPr/>
        </p:nvSpPr>
        <p:spPr>
          <a:xfrm>
            <a:off x="507999" y="4500880"/>
            <a:ext cx="379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GUIDED BY,</a:t>
            </a:r>
          </a:p>
          <a:p>
            <a:endParaRPr lang="en-GB" dirty="0"/>
          </a:p>
          <a:p>
            <a:r>
              <a:rPr lang="en-GB" b="1" dirty="0"/>
              <a:t>PROF. HUSAIN AHAMED P</a:t>
            </a:r>
            <a:endParaRPr lang="en-IN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190574-37DD-4A19-966E-D781FFA5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7FF1-8B2B-4A8F-B1F0-544C5209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ER DIAGRAM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9500-DB81-4F8C-8571-A4377D95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458"/>
            <a:ext cx="10155961" cy="650921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83EAB1-BDF6-4CB6-B05A-E7A754809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31540"/>
            <a:ext cx="7906933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6EFC3-7943-472C-AA16-DEFAB114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3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A401-1588-4251-BFB0-C21FAA4F59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4636" y="301667"/>
            <a:ext cx="8596313" cy="1320800"/>
          </a:xfrm>
        </p:spPr>
        <p:txBody>
          <a:bodyPr/>
          <a:lstStyle/>
          <a:p>
            <a:r>
              <a:rPr lang="en-GB" dirty="0">
                <a:latin typeface="Sitka Subheading Semibold" pitchFamily="2" charset="0"/>
              </a:rPr>
              <a:t>BLOCK DIAGRAM</a:t>
            </a:r>
            <a:endParaRPr lang="en-IN" dirty="0">
              <a:latin typeface="Sitka Subheading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0570E-2BF8-4D0F-A6C0-6620DF97E0B0}"/>
              </a:ext>
            </a:extLst>
          </p:cNvPr>
          <p:cNvSpPr/>
          <p:nvPr/>
        </p:nvSpPr>
        <p:spPr>
          <a:xfrm>
            <a:off x="1751797" y="1270535"/>
            <a:ext cx="2079057" cy="635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4E9CB-916F-4F75-A2EB-B74324E1A19E}"/>
              </a:ext>
            </a:extLst>
          </p:cNvPr>
          <p:cNvSpPr txBox="1"/>
          <p:nvPr/>
        </p:nvSpPr>
        <p:spPr>
          <a:xfrm>
            <a:off x="1811092" y="1405438"/>
            <a:ext cx="213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CAPTURE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8003D-C7E4-4265-A5E7-F45633085F3D}"/>
              </a:ext>
            </a:extLst>
          </p:cNvPr>
          <p:cNvSpPr/>
          <p:nvPr/>
        </p:nvSpPr>
        <p:spPr>
          <a:xfrm>
            <a:off x="4551145" y="1257081"/>
            <a:ext cx="2079057" cy="635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D2366-B418-4B8C-889A-95F215089DA3}"/>
              </a:ext>
            </a:extLst>
          </p:cNvPr>
          <p:cNvSpPr txBox="1"/>
          <p:nvPr/>
        </p:nvSpPr>
        <p:spPr>
          <a:xfrm>
            <a:off x="4699473" y="1381910"/>
            <a:ext cx="177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PRE PROCESSING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0412-1F48-4AFE-A326-52372E6710A4}"/>
              </a:ext>
            </a:extLst>
          </p:cNvPr>
          <p:cNvCxnSpPr>
            <a:endCxn id="6" idx="1"/>
          </p:cNvCxnSpPr>
          <p:nvPr/>
        </p:nvCxnSpPr>
        <p:spPr>
          <a:xfrm flipV="1">
            <a:off x="3801979" y="1574715"/>
            <a:ext cx="749166" cy="1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29EE77-C7C5-433F-8FBE-D8BBE3215054}"/>
              </a:ext>
            </a:extLst>
          </p:cNvPr>
          <p:cNvCxnSpPr>
            <a:cxnSpLocks/>
          </p:cNvCxnSpPr>
          <p:nvPr/>
        </p:nvCxnSpPr>
        <p:spPr>
          <a:xfrm>
            <a:off x="5584997" y="1905803"/>
            <a:ext cx="0" cy="56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2C23E-918F-4474-B54F-7657D36D67B5}"/>
              </a:ext>
            </a:extLst>
          </p:cNvPr>
          <p:cNvSpPr/>
          <p:nvPr/>
        </p:nvSpPr>
        <p:spPr>
          <a:xfrm>
            <a:off x="4564718" y="2487511"/>
            <a:ext cx="2079057" cy="635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8ABB1-9BB6-4901-B370-75E6ABB12665}"/>
              </a:ext>
            </a:extLst>
          </p:cNvPr>
          <p:cNvSpPr txBox="1"/>
          <p:nvPr/>
        </p:nvSpPr>
        <p:spPr>
          <a:xfrm>
            <a:off x="4616114" y="2663172"/>
            <a:ext cx="2006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FEATURE EXTRACTION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34143-6027-4124-B36C-03EA04CF137C}"/>
              </a:ext>
            </a:extLst>
          </p:cNvPr>
          <p:cNvCxnSpPr>
            <a:cxnSpLocks/>
          </p:cNvCxnSpPr>
          <p:nvPr/>
        </p:nvCxnSpPr>
        <p:spPr>
          <a:xfrm>
            <a:off x="5584996" y="3120992"/>
            <a:ext cx="0" cy="56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DA2272C-DA53-4356-81C6-1BB8B87AF050}"/>
              </a:ext>
            </a:extLst>
          </p:cNvPr>
          <p:cNvSpPr/>
          <p:nvPr/>
        </p:nvSpPr>
        <p:spPr>
          <a:xfrm>
            <a:off x="4545468" y="3689246"/>
            <a:ext cx="2079057" cy="635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CLASSIFIER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0A9CDF-D3AD-49A1-8E48-481451DE2BA2}"/>
              </a:ext>
            </a:extLst>
          </p:cNvPr>
          <p:cNvCxnSpPr>
            <a:cxnSpLocks/>
          </p:cNvCxnSpPr>
          <p:nvPr/>
        </p:nvCxnSpPr>
        <p:spPr>
          <a:xfrm>
            <a:off x="5584996" y="4324514"/>
            <a:ext cx="0" cy="56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792D5A8-C59B-4ECE-94CB-6A1BBCA402F1}"/>
              </a:ext>
            </a:extLst>
          </p:cNvPr>
          <p:cNvSpPr/>
          <p:nvPr/>
        </p:nvSpPr>
        <p:spPr>
          <a:xfrm>
            <a:off x="4556951" y="4890981"/>
            <a:ext cx="2079057" cy="635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IDENTIFY FACES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8CFA91-6EC5-4185-9BD1-FA747B5F2B88}"/>
              </a:ext>
            </a:extLst>
          </p:cNvPr>
          <p:cNvCxnSpPr>
            <a:cxnSpLocks/>
          </p:cNvCxnSpPr>
          <p:nvPr/>
        </p:nvCxnSpPr>
        <p:spPr>
          <a:xfrm>
            <a:off x="5577968" y="5526249"/>
            <a:ext cx="0" cy="2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6FFCFB1-A2FB-4959-A93F-1318A9BF93E9}"/>
              </a:ext>
            </a:extLst>
          </p:cNvPr>
          <p:cNvSpPr/>
          <p:nvPr/>
        </p:nvSpPr>
        <p:spPr>
          <a:xfrm>
            <a:off x="4565581" y="5775082"/>
            <a:ext cx="2079057" cy="635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MARK ATTENDANCE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A502F0C-5935-4A80-A511-D7D4FE9B695F}"/>
              </a:ext>
            </a:extLst>
          </p:cNvPr>
          <p:cNvSpPr/>
          <p:nvPr/>
        </p:nvSpPr>
        <p:spPr>
          <a:xfrm>
            <a:off x="1666759" y="3405119"/>
            <a:ext cx="1973170" cy="931063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FACE 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69DEBD-6C7C-48F0-B8D3-DDF93D80574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76850" y="4006880"/>
            <a:ext cx="8686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2A3EDA69-90D9-4DC8-9B86-C407168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0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C1D6-C685-4167-A659-57B43E2D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EA7AE2-D211-4E98-9F04-4B97F2063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14" y="1664645"/>
            <a:ext cx="9092307" cy="43431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7EFC5F-AF91-412F-95B5-EF81579C2058}"/>
              </a:ext>
            </a:extLst>
          </p:cNvPr>
          <p:cNvSpPr txBox="1"/>
          <p:nvPr/>
        </p:nvSpPr>
        <p:spPr>
          <a:xfrm>
            <a:off x="3439827" y="2831556"/>
            <a:ext cx="137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Feb12-24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E10F7-6104-4FC3-85BB-0C9D821C40F6}"/>
              </a:ext>
            </a:extLst>
          </p:cNvPr>
          <p:cNvSpPr txBox="1"/>
          <p:nvPr/>
        </p:nvSpPr>
        <p:spPr>
          <a:xfrm>
            <a:off x="4504623" y="3256937"/>
            <a:ext cx="1174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Feb25-mar10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8A3A2-52CC-49C4-9061-451EA789D30B}"/>
              </a:ext>
            </a:extLst>
          </p:cNvPr>
          <p:cNvSpPr txBox="1"/>
          <p:nvPr/>
        </p:nvSpPr>
        <p:spPr>
          <a:xfrm>
            <a:off x="4812632" y="3682319"/>
            <a:ext cx="1501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Mar11-23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CDD54-6301-4241-9D3D-B426CEA1B114}"/>
              </a:ext>
            </a:extLst>
          </p:cNvPr>
          <p:cNvSpPr txBox="1"/>
          <p:nvPr/>
        </p:nvSpPr>
        <p:spPr>
          <a:xfrm>
            <a:off x="5678905" y="4123413"/>
            <a:ext cx="158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Mar24-apr15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5A9F1-E95B-4D69-A7B8-09317892AAD3}"/>
              </a:ext>
            </a:extLst>
          </p:cNvPr>
          <p:cNvSpPr txBox="1"/>
          <p:nvPr/>
        </p:nvSpPr>
        <p:spPr>
          <a:xfrm>
            <a:off x="7084194" y="4444738"/>
            <a:ext cx="1058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Apr16-may2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A0B7A-B876-439B-AEEC-D7F4FB18FE1B}"/>
              </a:ext>
            </a:extLst>
          </p:cNvPr>
          <p:cNvSpPr txBox="1"/>
          <p:nvPr/>
        </p:nvSpPr>
        <p:spPr>
          <a:xfrm>
            <a:off x="7979343" y="4927601"/>
            <a:ext cx="1058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May3-may10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BB08A9C-A0B7-405A-B452-06F48D3D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3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487F4-375D-48A7-B859-6B71C8097B67}"/>
              </a:ext>
            </a:extLst>
          </p:cNvPr>
          <p:cNvSpPr txBox="1"/>
          <p:nvPr/>
        </p:nvSpPr>
        <p:spPr>
          <a:xfrm>
            <a:off x="1452880" y="223520"/>
            <a:ext cx="897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A3179-7BBC-42E1-BC1F-3974C639DFA8}"/>
              </a:ext>
            </a:extLst>
          </p:cNvPr>
          <p:cNvSpPr txBox="1"/>
          <p:nvPr/>
        </p:nvSpPr>
        <p:spPr>
          <a:xfrm>
            <a:off x="5140960" y="2468880"/>
            <a:ext cx="808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THANK YOU</a:t>
            </a:r>
            <a:endParaRPr lang="en-IN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F7FDB-8386-4327-8193-209F54E0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E966A8-8A2C-4046-ACD6-BCE900C0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53" y="253465"/>
            <a:ext cx="8596668" cy="1320800"/>
          </a:xfrm>
        </p:spPr>
        <p:txBody>
          <a:bodyPr/>
          <a:lstStyle/>
          <a:p>
            <a:r>
              <a:rPr lang="en-IN" sz="3600" dirty="0">
                <a:latin typeface="Sitka Subheading Semibold" pitchFamily="2" charset="0"/>
              </a:rPr>
              <a:t>EXISTING SYSTEM</a:t>
            </a:r>
            <a:br>
              <a:rPr lang="en-IN" sz="3600" dirty="0">
                <a:latin typeface="Sitka Subheading Semibold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176D-E625-4CE8-9AFD-97935322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72" y="1296108"/>
            <a:ext cx="9948956" cy="5308427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itka Subheading Semibold" pitchFamily="2" charset="0"/>
                <a:ea typeface="Cambria" panose="02040503050406030204" pitchFamily="18" charset="0"/>
              </a:rPr>
              <a:t>Attendance maintenance is an important task in all the institutions to check the performance of students.</a:t>
            </a:r>
          </a:p>
          <a:p>
            <a:pPr marL="0" indent="0">
              <a:buNone/>
            </a:pPr>
            <a:endParaRPr lang="en-GB" sz="2800" dirty="0">
              <a:latin typeface="Sitka Subheading Semibold" pitchFamily="2" charset="0"/>
              <a:ea typeface="Cambria" panose="02040503050406030204" pitchFamily="18" charset="0"/>
            </a:endParaRPr>
          </a:p>
          <a:p>
            <a:r>
              <a:rPr lang="en-GB" sz="2800" dirty="0">
                <a:latin typeface="Sitka Subheading Semibold" pitchFamily="2" charset="0"/>
                <a:ea typeface="Cambria" panose="02040503050406030204" pitchFamily="18" charset="0"/>
              </a:rPr>
              <a:t>Managing attendance can be a tedious job when implemented by traditional methods like calling out roll  numbers of students or by taking signatures.</a:t>
            </a:r>
          </a:p>
          <a:p>
            <a:pPr marL="0" indent="0">
              <a:buNone/>
            </a:pPr>
            <a:endParaRPr lang="en-IN" sz="2800" dirty="0">
              <a:latin typeface="Sitka Subheading Semibold" pitchFamily="2" charset="0"/>
              <a:ea typeface="Cambria" panose="02040503050406030204" pitchFamily="18" charset="0"/>
            </a:endParaRPr>
          </a:p>
          <a:p>
            <a:r>
              <a:rPr lang="en-IN" sz="2800" dirty="0">
                <a:latin typeface="Sitka Subheading Semibold" pitchFamily="2" charset="0"/>
                <a:ea typeface="Cambria" panose="02040503050406030204" pitchFamily="18" charset="0"/>
              </a:rPr>
              <a:t>Effort and time consuming task.</a:t>
            </a:r>
            <a:endParaRPr lang="en-GB" sz="2800" dirty="0">
              <a:latin typeface="Sitka Subheading Semibold" pitchFamily="2" charset="0"/>
              <a:ea typeface="Cambria" panose="020405030504060302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B28B72-23EA-4094-86CE-49BE535A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10FEF-FCE9-4A74-A235-FFB6017C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4965"/>
            <a:ext cx="8596668" cy="1320800"/>
          </a:xfrm>
        </p:spPr>
        <p:txBody>
          <a:bodyPr/>
          <a:lstStyle/>
          <a:p>
            <a:r>
              <a:rPr lang="en-GB" dirty="0">
                <a:latin typeface="Sitka Subheading Semibold" pitchFamily="2" charset="0"/>
              </a:rPr>
              <a:t>PROPOSED SOLUTION</a:t>
            </a:r>
            <a:endParaRPr lang="en-IN" dirty="0">
              <a:latin typeface="Sitka Subheading Semibold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233B-2557-450A-AD76-3FAA1C29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1" y="920817"/>
            <a:ext cx="8596668" cy="50163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>
              <a:latin typeface="Sitka Subheading Semibold" pitchFamily="2" charset="0"/>
            </a:endParaRPr>
          </a:p>
          <a:p>
            <a:r>
              <a:rPr lang="en-GB" sz="2400" dirty="0">
                <a:latin typeface="Sitka Subheading Semibold" pitchFamily="2" charset="0"/>
                <a:ea typeface="Cambria" panose="02040503050406030204" pitchFamily="18" charset="0"/>
              </a:rPr>
              <a:t>The students face id are stored and hence by the help of the system the image can match faces and thus mark the attendance automatically.</a:t>
            </a:r>
          </a:p>
          <a:p>
            <a:pPr marL="0" indent="0">
              <a:buNone/>
            </a:pPr>
            <a:endParaRPr lang="en-GB" sz="2400" dirty="0">
              <a:latin typeface="Sitka Subheading Semibold" pitchFamily="2" charset="0"/>
              <a:ea typeface="Cambria" panose="02040503050406030204" pitchFamily="18" charset="0"/>
            </a:endParaRPr>
          </a:p>
          <a:p>
            <a:r>
              <a:rPr lang="en-GB" sz="2400" dirty="0">
                <a:latin typeface="Sitka Subheading Semibold" pitchFamily="2" charset="0"/>
                <a:ea typeface="Cambria" panose="02040503050406030204" pitchFamily="18" charset="0"/>
              </a:rPr>
              <a:t>This system uses the face recognition approach for the automatic attendance.</a:t>
            </a:r>
          </a:p>
          <a:p>
            <a:pPr marL="0" indent="0">
              <a:buNone/>
            </a:pPr>
            <a:endParaRPr lang="en-GB" sz="2400" dirty="0">
              <a:latin typeface="Sitka Subheading Semibold" pitchFamily="2" charset="0"/>
              <a:ea typeface="Cambria" panose="02040503050406030204" pitchFamily="18" charset="0"/>
            </a:endParaRPr>
          </a:p>
          <a:p>
            <a:r>
              <a:rPr lang="en-GB" sz="2400" dirty="0">
                <a:latin typeface="Sitka Subheading Semibold" pitchFamily="2" charset="0"/>
                <a:ea typeface="Cambria" panose="02040503050406030204" pitchFamily="18" charset="0"/>
              </a:rPr>
              <a:t>The images of students are uploaded, detect the faces in images, compare the detected faces with the database and thus mark the attendance.</a:t>
            </a:r>
            <a:endParaRPr lang="en-IN" sz="2400" dirty="0"/>
          </a:p>
          <a:p>
            <a:endParaRPr lang="en-GB" sz="2800" dirty="0">
              <a:latin typeface="Sitka Subheading Semibold" pitchFamily="2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0EF10A-9155-4126-80F4-37018468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E966A8-8A2C-4046-ACD6-BCE900C0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FUNCTIONAL REQUIREMENTS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IN" sz="3600" dirty="0">
                <a:latin typeface="Sitka Subheading Semibold" pitchFamily="2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D6F06-7E72-4EA7-A88A-359C0727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8918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9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This section specifies all the fundamental action of the software system.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Class 1: ADMIN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b="1" i="1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Functional requirements 1.1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Title :Department Management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Description: Admin can add /view/delete Departments </a:t>
            </a:r>
            <a:br>
              <a:rPr lang="en-IN" sz="32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sz="3200" i="1" dirty="0">
              <a:effectLst/>
              <a:latin typeface="Sitka Subheading Semibold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i="1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Functional requirements 1.2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Title :Course Management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Description Admin can manage Course based on departments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2000" dirty="0">
              <a:effectLst/>
              <a:latin typeface="Sitka Subheading Semibold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A0F4F1-BFCB-4C94-BB4F-1E8ABDB6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E966A8-8A2C-4046-ACD6-BCE900C0F8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8596313" cy="1320800"/>
          </a:xfrm>
        </p:spPr>
        <p:txBody>
          <a:bodyPr/>
          <a:lstStyle/>
          <a:p>
            <a:br>
              <a:rPr lang="en-IN" sz="3600" dirty="0">
                <a:latin typeface="Sitka Subheading Semibold" pitchFamily="2" charset="0"/>
              </a:rPr>
            </a:b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91BB7-C823-43DE-A0D4-5860A771C5FA}"/>
              </a:ext>
            </a:extLst>
          </p:cNvPr>
          <p:cNvSpPr txBox="1"/>
          <p:nvPr/>
        </p:nvSpPr>
        <p:spPr>
          <a:xfrm>
            <a:off x="539014" y="342765"/>
            <a:ext cx="9519386" cy="6713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i="1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Functional requirements 1.3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	Title :Student Management</a:t>
            </a:r>
          </a:p>
          <a:p>
            <a:r>
              <a:rPr lang="en-IN" sz="2000" dirty="0">
                <a:effectLst/>
                <a:latin typeface="Sitka Subheading Semibold" pitchFamily="2" charset="0"/>
                <a:ea typeface="Calibri" panose="020F0502020204030204" pitchFamily="34" charset="0"/>
              </a:rPr>
              <a:t>	Description: Admin manages the Students</a:t>
            </a:r>
          </a:p>
          <a:p>
            <a:endParaRPr lang="en-IN" sz="2000" dirty="0">
              <a:latin typeface="Sitka Subheading Semibold" pitchFamily="2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i="1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Functional requirements 1.4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	Title :View Attendance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	Description: Admin can view Attendance list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effectLst/>
              <a:latin typeface="Sitka Subheading Semibold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Class 2: CAMERA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IN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Functional requirements 2.1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	Title :Face Recognizing and marking attendance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IN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Description: : The camera module recognize the face of a students and mark the     attendance of that corresponding recognized student.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480B0-4C75-4A08-A09A-E0A5BFF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2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E966A8-8A2C-4046-ACD6-BCE900C0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53" y="253465"/>
            <a:ext cx="8596668" cy="1320800"/>
          </a:xfrm>
        </p:spPr>
        <p:txBody>
          <a:bodyPr/>
          <a:lstStyle/>
          <a:p>
            <a:r>
              <a:rPr lang="en-IN" b="1" dirty="0">
                <a:effectLst/>
                <a:latin typeface="Sitka Subheading Semibold" pitchFamily="2" charset="0"/>
                <a:ea typeface="Calibri" panose="020F0502020204030204" pitchFamily="34" charset="0"/>
              </a:rPr>
              <a:t>NON FUNCTIONAL REQUIREMENTS</a:t>
            </a:r>
            <a:br>
              <a:rPr lang="en-IN" sz="3600" dirty="0">
                <a:latin typeface="Sitka Subheading Semibold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176D-E625-4CE8-9AFD-97935322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45" y="1103603"/>
            <a:ext cx="9948956" cy="530842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Error handling: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system shall handle expected and non-expected errors in a way that prevent loss in information.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Performance Requirements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Speed of the system is an important constraint.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Security Requirements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System will use secured database and shall permit only administrator/owner to modify the contents.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800" dirty="0">
              <a:latin typeface="Sitka Subheading Semibold" pitchFamily="2" charset="0"/>
              <a:ea typeface="Cambria" panose="020405030504060302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15EFFA-A380-40DC-8839-258C7DAA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3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2887-A00B-4016-971C-86EF715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ARCHITECTURE DIAGRAM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4B179F9-2AAB-4992-BAD7-DC3827573E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9" y="1742174"/>
            <a:ext cx="7526956" cy="42998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4214F-04E4-462D-84A7-8F7EF219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5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EFE0-8C9E-46F7-9F5D-1373AAC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Sitka Subheading Semibold" pitchFamily="2" charset="0"/>
                <a:ea typeface="Calibri" panose="020F0502020204030204" pitchFamily="34" charset="0"/>
                <a:cs typeface="Arial" panose="020B0604020202020204" pitchFamily="34" charset="0"/>
              </a:rPr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C2B8-2F84-4979-B591-F38EC14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7" y="1679326"/>
            <a:ext cx="8596668" cy="3880773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ADMIN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4D5BF6-E041-4915-AF09-CADF7C5A0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0" y="2257074"/>
            <a:ext cx="7537490" cy="373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81AE-1815-4354-8D31-83D36136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2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18A44-D77D-4AD3-A1A1-212C8548F960}"/>
              </a:ext>
            </a:extLst>
          </p:cNvPr>
          <p:cNvSpPr txBox="1"/>
          <p:nvPr/>
        </p:nvSpPr>
        <p:spPr>
          <a:xfrm>
            <a:off x="1203158" y="651103"/>
            <a:ext cx="873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CAMERA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1AB34E-91F9-4BE3-BF82-084FA5059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11" y="1694046"/>
            <a:ext cx="6509953" cy="218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30082E-6C75-4FED-A425-83708CB0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ATTENDANCE MANAGEMENT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29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428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Bahnschrift SemiBold</vt:lpstr>
      <vt:lpstr>Calibri</vt:lpstr>
      <vt:lpstr>Sitka Subheading Semibold</vt:lpstr>
      <vt:lpstr>Times New Roman</vt:lpstr>
      <vt:lpstr>Trebuchet MS</vt:lpstr>
      <vt:lpstr>Wingdings</vt:lpstr>
      <vt:lpstr>Wingdings 3</vt:lpstr>
      <vt:lpstr>Facet</vt:lpstr>
      <vt:lpstr>PowerPoint Presentation</vt:lpstr>
      <vt:lpstr>EXISTING SYSTEM </vt:lpstr>
      <vt:lpstr>PROPOSED SOLUTION</vt:lpstr>
      <vt:lpstr>FUNCTIONAL REQUIREMENTS  </vt:lpstr>
      <vt:lpstr> </vt:lpstr>
      <vt:lpstr>NON FUNCTIONAL REQUIREMENTS </vt:lpstr>
      <vt:lpstr>ARCHITECTURE DIAGRAM</vt:lpstr>
      <vt:lpstr>DATA FLOW DIAGRAM</vt:lpstr>
      <vt:lpstr>PowerPoint Presentation</vt:lpstr>
      <vt:lpstr>ER DIAGRAM </vt:lpstr>
      <vt:lpstr>BLOCK DIAGRAM</vt:lpstr>
      <vt:lpstr>PROJECT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binZee .</dc:creator>
  <cp:lastModifiedBy>binZee .</cp:lastModifiedBy>
  <cp:revision>42</cp:revision>
  <dcterms:created xsi:type="dcterms:W3CDTF">2022-02-16T17:34:00Z</dcterms:created>
  <dcterms:modified xsi:type="dcterms:W3CDTF">2022-03-07T06:17:57Z</dcterms:modified>
</cp:coreProperties>
</file>