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19"/>
  </p:notesMasterIdLst>
  <p:handoutMasterIdLst>
    <p:handoutMasterId r:id="rId20"/>
  </p:handoutMasterIdLst>
  <p:sldIdLst>
    <p:sldId id="286" r:id="rId6"/>
    <p:sldId id="391" r:id="rId7"/>
    <p:sldId id="392" r:id="rId8"/>
    <p:sldId id="393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324" r:id="rId18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1648" autoAdjust="0"/>
  </p:normalViewPr>
  <p:slideViewPr>
    <p:cSldViewPr snapToGrid="0" snapToObjects="1">
      <p:cViewPr varScale="1">
        <p:scale>
          <a:sx n="141" d="100"/>
          <a:sy n="141" d="100"/>
        </p:scale>
        <p:origin x="768" y="102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02.03.2016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02.03.2016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err="1" smtClean="0"/>
              <a:t>WdSR</a:t>
            </a:r>
            <a:r>
              <a:rPr lang="pl-PL" dirty="0" smtClean="0"/>
              <a:t> – projekt</a:t>
            </a:r>
            <a:br>
              <a:rPr lang="pl-PL" dirty="0" smtClean="0"/>
            </a:br>
            <a:r>
              <a:rPr lang="pl-PL" sz="1400" dirty="0" smtClean="0"/>
              <a:t>System giełdowy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178885"/>
            <a:ext cx="5232400" cy="507831"/>
          </a:xfrm>
        </p:spPr>
        <p:txBody>
          <a:bodyPr/>
          <a:lstStyle/>
          <a:p>
            <a:r>
              <a:rPr lang="pl-PL" dirty="0" smtClean="0"/>
              <a:t>Marek Strejczek</a:t>
            </a:r>
            <a:endParaRPr lang="de-DE" dirty="0" smtClean="0"/>
          </a:p>
          <a:p>
            <a:r>
              <a:rPr lang="pl-PL" dirty="0" smtClean="0"/>
              <a:t>Lato 2016</a:t>
            </a:r>
          </a:p>
          <a:p>
            <a:r>
              <a:rPr lang="pl-PL" smtClean="0"/>
              <a:t>Wersja </a:t>
            </a:r>
            <a:r>
              <a:rPr lang="pl-PL" smtClean="0"/>
              <a:t>1.1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Zarys działania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Projekt Giełda</a:t>
            </a:r>
            <a:endParaRPr lang="de-DE" dirty="0"/>
          </a:p>
        </p:txBody>
      </p:sp>
      <p:sp>
        <p:nvSpPr>
          <p:cNvPr id="4" name="Minus 3"/>
          <p:cNvSpPr/>
          <p:nvPr/>
        </p:nvSpPr>
        <p:spPr>
          <a:xfrm rot="5400000">
            <a:off x="-1315721" y="2675602"/>
            <a:ext cx="4533658" cy="567329"/>
          </a:xfrm>
          <a:prstGeom prst="mathMinus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9" name="Minus 8"/>
          <p:cNvSpPr/>
          <p:nvPr/>
        </p:nvSpPr>
        <p:spPr>
          <a:xfrm rot="5400000">
            <a:off x="5281048" y="2637876"/>
            <a:ext cx="4443922" cy="567329"/>
          </a:xfrm>
          <a:prstGeom prst="mathMinus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667444" y="915509"/>
            <a:ext cx="82715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smtClean="0"/>
              <a:t>BACKEND1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6011398" y="915509"/>
            <a:ext cx="28212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smtClean="0"/>
              <a:t>UI 1</a:t>
            </a:r>
          </a:p>
        </p:txBody>
      </p:sp>
      <p:sp>
        <p:nvSpPr>
          <p:cNvPr id="20" name="Minus 19"/>
          <p:cNvSpPr/>
          <p:nvPr/>
        </p:nvSpPr>
        <p:spPr>
          <a:xfrm rot="5400000">
            <a:off x="4630981" y="2637877"/>
            <a:ext cx="4443922" cy="567329"/>
          </a:xfrm>
          <a:prstGeom prst="mathMinus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21" name="Minus 20"/>
          <p:cNvSpPr/>
          <p:nvPr/>
        </p:nvSpPr>
        <p:spPr>
          <a:xfrm rot="5400000">
            <a:off x="3922377" y="2637878"/>
            <a:ext cx="4443922" cy="567329"/>
          </a:xfrm>
          <a:prstGeom prst="mathMinus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7361944" y="922180"/>
            <a:ext cx="28212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smtClean="0"/>
              <a:t>UI 3</a:t>
            </a:r>
          </a:p>
        </p:txBody>
      </p:sp>
      <p:sp>
        <p:nvSpPr>
          <p:cNvPr id="24" name="pole tekstowe 23"/>
          <p:cNvSpPr txBox="1"/>
          <p:nvPr/>
        </p:nvSpPr>
        <p:spPr>
          <a:xfrm>
            <a:off x="6711877" y="915509"/>
            <a:ext cx="28212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smtClean="0"/>
              <a:t>UI 2</a:t>
            </a:r>
          </a:p>
        </p:txBody>
      </p:sp>
      <p:sp>
        <p:nvSpPr>
          <p:cNvPr id="25" name="pole tekstowe 24"/>
          <p:cNvSpPr txBox="1"/>
          <p:nvPr/>
        </p:nvSpPr>
        <p:spPr>
          <a:xfrm>
            <a:off x="1081019" y="1567100"/>
            <a:ext cx="166872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700" dirty="0" smtClean="0"/>
              <a:t>Zlecenia dopasowane, transakcja zawarta</a:t>
            </a:r>
          </a:p>
        </p:txBody>
      </p:sp>
      <p:sp>
        <p:nvSpPr>
          <p:cNvPr id="2" name="Schemat blokowy: wiele dokumentów 1"/>
          <p:cNvSpPr/>
          <p:nvPr/>
        </p:nvSpPr>
        <p:spPr>
          <a:xfrm>
            <a:off x="3870941" y="2342733"/>
            <a:ext cx="707492" cy="467212"/>
          </a:xfrm>
          <a:prstGeom prst="flowChartMultidocumen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cxnSp>
        <p:nvCxnSpPr>
          <p:cNvPr id="12" name="Łącznik prosty ze strzałką 11"/>
          <p:cNvCxnSpPr>
            <a:endCxn id="2" idx="1"/>
          </p:cNvCxnSpPr>
          <p:nvPr/>
        </p:nvCxnSpPr>
        <p:spPr>
          <a:xfrm flipV="1">
            <a:off x="1081019" y="2576339"/>
            <a:ext cx="2789922" cy="2669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ole tekstowe 33"/>
          <p:cNvSpPr txBox="1"/>
          <p:nvPr/>
        </p:nvSpPr>
        <p:spPr>
          <a:xfrm>
            <a:off x="1317809" y="2468617"/>
            <a:ext cx="213680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700" dirty="0" err="1" smtClean="0"/>
              <a:t>TradeExecutedNotification</a:t>
            </a:r>
            <a:r>
              <a:rPr lang="pl-PL" sz="700" dirty="0" smtClean="0"/>
              <a:t>(</a:t>
            </a:r>
            <a:r>
              <a:rPr lang="pl-PL" sz="700" dirty="0" err="1" smtClean="0"/>
              <a:t>gold</a:t>
            </a:r>
            <a:r>
              <a:rPr lang="pl-PL" sz="700" dirty="0" smtClean="0"/>
              <a:t>, 150, $50, 345, 347))</a:t>
            </a:r>
          </a:p>
        </p:txBody>
      </p:sp>
      <p:cxnSp>
        <p:nvCxnSpPr>
          <p:cNvPr id="37" name="Łącznik prosty ze strzałką 36"/>
          <p:cNvCxnSpPr>
            <a:stCxn id="2" idx="3"/>
          </p:cNvCxnSpPr>
          <p:nvPr/>
        </p:nvCxnSpPr>
        <p:spPr>
          <a:xfrm>
            <a:off x="4578433" y="2576339"/>
            <a:ext cx="1432965" cy="2669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/>
          <p:cNvCxnSpPr>
            <a:stCxn id="2" idx="3"/>
          </p:cNvCxnSpPr>
          <p:nvPr/>
        </p:nvCxnSpPr>
        <p:spPr>
          <a:xfrm>
            <a:off x="4578433" y="2576339"/>
            <a:ext cx="2133444" cy="8954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>
            <a:stCxn id="2" idx="3"/>
          </p:cNvCxnSpPr>
          <p:nvPr/>
        </p:nvCxnSpPr>
        <p:spPr>
          <a:xfrm>
            <a:off x="4578433" y="2576339"/>
            <a:ext cx="2843558" cy="23360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ole tekstowe 40"/>
          <p:cNvSpPr txBox="1"/>
          <p:nvPr/>
        </p:nvSpPr>
        <p:spPr>
          <a:xfrm>
            <a:off x="3524791" y="2977419"/>
            <a:ext cx="17632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800" dirty="0" smtClean="0">
                <a:solidFill>
                  <a:srgbClr val="00B050"/>
                </a:solidFill>
              </a:rPr>
              <a:t>Powiadomienie o zawartej transakcji jest przesyłane poprzez </a:t>
            </a:r>
            <a:r>
              <a:rPr lang="pl-PL" sz="800" dirty="0" err="1" smtClean="0">
                <a:solidFill>
                  <a:srgbClr val="00B050"/>
                </a:solidFill>
              </a:rPr>
              <a:t>topic</a:t>
            </a:r>
            <a:r>
              <a:rPr lang="pl-PL" sz="800" dirty="0" smtClean="0">
                <a:solidFill>
                  <a:srgbClr val="00B050"/>
                </a:solidFill>
              </a:rPr>
              <a:t> EXECUTED.TRADES do wszystkich użytkowników</a:t>
            </a:r>
          </a:p>
        </p:txBody>
      </p:sp>
    </p:spTree>
    <p:extLst>
      <p:ext uri="{BB962C8B-B14F-4D97-AF65-F5344CB8AC3E}">
        <p14:creationId xmlns:p14="http://schemas.microsoft.com/office/powerpoint/2010/main" val="110444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interfejsu użytkownika dla aplikacji konsolowej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Projekt Giełda</a:t>
            </a:r>
            <a:endParaRPr lang="de-DE" dirty="0"/>
          </a:p>
        </p:txBody>
      </p:sp>
      <p:sp>
        <p:nvSpPr>
          <p:cNvPr id="2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MarketSystem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v0.1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endParaRPr lang="pl-PL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endParaRPr lang="pl-P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GET PRODUCTS, BUY and SELL</a:t>
            </a:r>
          </a:p>
          <a:p>
            <a:pPr marL="0" indent="0">
              <a:buNone/>
            </a:pP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products</a:t>
            </a:r>
          </a:p>
          <a:p>
            <a:pPr marL="0" indent="0">
              <a:buNone/>
            </a:pP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products: t-bill, t-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bond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gold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palladium</a:t>
            </a:r>
          </a:p>
          <a:p>
            <a:pPr marL="0" indent="0">
              <a:buNone/>
            </a:pP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buy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200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gold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50</a:t>
            </a:r>
          </a:p>
          <a:p>
            <a:pPr marL="0" indent="0">
              <a:buNone/>
            </a:pP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accepted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(ID=345)</a:t>
            </a:r>
          </a:p>
          <a:p>
            <a:pPr marL="0" indent="0">
              <a:buNone/>
            </a:pP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sell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150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gold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45</a:t>
            </a:r>
          </a:p>
          <a:p>
            <a:pPr marL="0" indent="0">
              <a:buNone/>
            </a:pP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accepted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(ID=347)</a:t>
            </a:r>
          </a:p>
          <a:p>
            <a:pPr marL="0" indent="0">
              <a:buNone/>
            </a:pP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&gt;(NOTIFICATION)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transaction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(150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gold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 $45,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buyOrderId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=345,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sellOrderId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=347)</a:t>
            </a:r>
          </a:p>
          <a:p>
            <a:pPr marL="0" indent="0">
              <a:buNone/>
            </a:pP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products</a:t>
            </a:r>
          </a:p>
          <a:p>
            <a:pPr marL="0" indent="0">
              <a:buNone/>
            </a:pP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products: t-bill, t-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bond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gold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palladium,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wheat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oil</a:t>
            </a:r>
            <a:r>
              <a:rPr lang="pl-P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copper</a:t>
            </a:r>
            <a:endParaRPr lang="pl-PL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l-PL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l-PL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l-PL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5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Kryteria oceny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Projekt Giełda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Kryteria brane pod uwagę podczas oceny projektu to:</a:t>
            </a:r>
          </a:p>
          <a:p>
            <a:pPr lvl="1"/>
            <a:r>
              <a:rPr lang="pl-PL" dirty="0" smtClean="0"/>
              <a:t>Zgodność funkcjonalności z opisanymi wymaganiami.</a:t>
            </a:r>
          </a:p>
          <a:p>
            <a:pPr lvl="1"/>
            <a:r>
              <a:rPr lang="pl-PL" dirty="0" smtClean="0"/>
              <a:t>Zgodność projektu aplikacji z opisaną architekturą.</a:t>
            </a:r>
          </a:p>
          <a:p>
            <a:pPr lvl="1"/>
            <a:r>
              <a:rPr lang="pl-PL" dirty="0"/>
              <a:t>Pokrycie kodu testami jednostkowymi.</a:t>
            </a:r>
          </a:p>
          <a:p>
            <a:pPr lvl="1"/>
            <a:r>
              <a:rPr lang="pl-PL" dirty="0" smtClean="0"/>
              <a:t>Zgodność środowiska programistycznego z opisanymi.</a:t>
            </a:r>
          </a:p>
          <a:p>
            <a:pPr lvl="1"/>
            <a:r>
              <a:rPr lang="pl-PL" dirty="0" smtClean="0"/>
              <a:t>Uzasadnienie wyborów dokonanych na etapie projektowania i programowania aplikacji.</a:t>
            </a:r>
          </a:p>
        </p:txBody>
      </p:sp>
    </p:spTree>
    <p:extLst>
      <p:ext uri="{BB962C8B-B14F-4D97-AF65-F5344CB8AC3E}">
        <p14:creationId xmlns:p14="http://schemas.microsoft.com/office/powerpoint/2010/main" val="32880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Marek Strejczek</a:t>
            </a:r>
            <a:endParaRPr lang="de-DE" dirty="0"/>
          </a:p>
          <a:p>
            <a:r>
              <a:rPr lang="pl-PL" dirty="0" smtClean="0"/>
              <a:t>Technical Architect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 dirty="0" err="1" smtClean="0"/>
              <a:t>marek.strejczek</a:t>
            </a:r>
            <a:r>
              <a:rPr lang="de-DE" dirty="0" smtClean="0"/>
              <a:t>@gft.com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Projekt Giełda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Cel: </a:t>
            </a:r>
          </a:p>
          <a:p>
            <a:pPr lvl="1"/>
            <a:r>
              <a:rPr lang="pl-PL" dirty="0" smtClean="0"/>
              <a:t>zapoznanie się z wybranymi zagadnieniami i technologiami stosowanymi w systemach rozproszonych poprzez napisanie prostego systemu giełdowego.</a:t>
            </a:r>
          </a:p>
          <a:p>
            <a:r>
              <a:rPr lang="pl-PL" dirty="0" smtClean="0"/>
              <a:t>Opis produktu</a:t>
            </a:r>
          </a:p>
          <a:p>
            <a:pPr lvl="1"/>
            <a:r>
              <a:rPr lang="pl-PL" dirty="0" smtClean="0"/>
              <a:t>Symulator systemu giełdowego</a:t>
            </a:r>
          </a:p>
          <a:p>
            <a:pPr lvl="1"/>
            <a:r>
              <a:rPr lang="pl-PL" dirty="0" smtClean="0"/>
              <a:t>3 komponenty:</a:t>
            </a:r>
          </a:p>
          <a:p>
            <a:pPr lvl="2"/>
            <a:r>
              <a:rPr lang="pl-PL" dirty="0" smtClean="0"/>
              <a:t>Interfejs użytkownika (UI)</a:t>
            </a:r>
          </a:p>
          <a:p>
            <a:pPr lvl="2"/>
            <a:r>
              <a:rPr lang="pl-PL" dirty="0" smtClean="0"/>
              <a:t>Aplikacja pośrednicząca przesyłająca oferty do właściwego rynku (Middle </a:t>
            </a:r>
            <a:r>
              <a:rPr lang="pl-PL" dirty="0" err="1" smtClean="0"/>
              <a:t>Tier</a:t>
            </a:r>
            <a:r>
              <a:rPr lang="pl-PL" dirty="0" smtClean="0"/>
              <a:t>)</a:t>
            </a:r>
          </a:p>
          <a:p>
            <a:pPr lvl="2"/>
            <a:r>
              <a:rPr lang="pl-PL" dirty="0" smtClean="0"/>
              <a:t>Kojarzenie ofert i zawieranie transakcji dla danego rynku (</a:t>
            </a:r>
            <a:r>
              <a:rPr lang="pl-PL" dirty="0" err="1"/>
              <a:t>B</a:t>
            </a:r>
            <a:r>
              <a:rPr lang="pl-PL" dirty="0" err="1" smtClean="0"/>
              <a:t>ackend</a:t>
            </a:r>
            <a:r>
              <a:rPr lang="pl-PL" dirty="0" smtClean="0"/>
              <a:t>)</a:t>
            </a:r>
          </a:p>
          <a:p>
            <a:pPr lvl="2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96290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funkcjonalności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Projekt Giełda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Interfejs użytkownika posiada 3 funkcjonalności:</a:t>
            </a:r>
          </a:p>
          <a:p>
            <a:pPr lvl="1"/>
            <a:r>
              <a:rPr lang="pl-PL" dirty="0" smtClean="0"/>
              <a:t>Pobierz listę produktów</a:t>
            </a:r>
          </a:p>
          <a:p>
            <a:pPr lvl="1"/>
            <a:r>
              <a:rPr lang="pl-PL" dirty="0" smtClean="0"/>
              <a:t>Zgłoś zlecenie sprzedaży/kupna</a:t>
            </a:r>
          </a:p>
          <a:p>
            <a:pPr lvl="1"/>
            <a:r>
              <a:rPr lang="pl-PL" dirty="0" smtClean="0"/>
              <a:t>Wyświetlaj informacje o zawieranych transakcjach</a:t>
            </a:r>
          </a:p>
          <a:p>
            <a:r>
              <a:rPr lang="pl-PL" dirty="0"/>
              <a:t>Middle </a:t>
            </a:r>
            <a:r>
              <a:rPr lang="pl-PL" dirty="0" err="1"/>
              <a:t>tier</a:t>
            </a:r>
            <a:r>
              <a:rPr lang="pl-PL" dirty="0"/>
              <a:t> posiada następujące funkcjonalności</a:t>
            </a:r>
          </a:p>
          <a:p>
            <a:pPr lvl="1"/>
            <a:r>
              <a:rPr lang="pl-PL" dirty="0"/>
              <a:t>Przesyłanie </a:t>
            </a:r>
            <a:r>
              <a:rPr lang="pl-PL" dirty="0" smtClean="0"/>
              <a:t>zleceń </a:t>
            </a:r>
            <a:r>
              <a:rPr lang="pl-PL" dirty="0"/>
              <a:t>sprzedaży i kupna do odpowiedniego </a:t>
            </a:r>
            <a:r>
              <a:rPr lang="pl-PL" dirty="0" err="1"/>
              <a:t>backendu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Udostępnianie listy produktów obsługiwanych przez podłączone instancje </a:t>
            </a:r>
            <a:r>
              <a:rPr lang="pl-PL" dirty="0" err="1" smtClean="0"/>
              <a:t>backendu</a:t>
            </a:r>
            <a:r>
              <a:rPr lang="pl-PL" dirty="0" smtClean="0"/>
              <a:t>.</a:t>
            </a:r>
            <a:endParaRPr lang="pl-PL" dirty="0"/>
          </a:p>
          <a:p>
            <a:r>
              <a:rPr lang="pl-PL" dirty="0" err="1" smtClean="0"/>
              <a:t>Backend</a:t>
            </a:r>
            <a:r>
              <a:rPr lang="pl-PL" dirty="0" smtClean="0"/>
              <a:t> posiada następujące funkcjonalności</a:t>
            </a:r>
          </a:p>
          <a:p>
            <a:pPr lvl="1"/>
            <a:r>
              <a:rPr lang="pl-PL" dirty="0" smtClean="0"/>
              <a:t>Po uruchomieniu wysyła do Middle </a:t>
            </a:r>
            <a:r>
              <a:rPr lang="pl-PL" dirty="0" err="1" smtClean="0"/>
              <a:t>Tier</a:t>
            </a:r>
            <a:r>
              <a:rPr lang="pl-PL" dirty="0" smtClean="0"/>
              <a:t> komunikat z informacją o obsługiwanych produktach.</a:t>
            </a:r>
          </a:p>
          <a:p>
            <a:pPr lvl="1"/>
            <a:r>
              <a:rPr lang="pl-PL" dirty="0" smtClean="0"/>
              <a:t>Zlecenia przesyłane poprzez Middle </a:t>
            </a:r>
            <a:r>
              <a:rPr lang="pl-PL" dirty="0" err="1" smtClean="0"/>
              <a:t>Tier</a:t>
            </a:r>
            <a:r>
              <a:rPr lang="pl-PL" dirty="0" smtClean="0"/>
              <a:t> są dopasowywane wg następującego algorytmu:</a:t>
            </a:r>
          </a:p>
          <a:p>
            <a:pPr lvl="2"/>
            <a:r>
              <a:rPr lang="pl-PL" dirty="0" smtClean="0"/>
              <a:t>Zlecenie sprzedaży z najniższą ceną ze zleceniem kupna tego samego produktu z najwyższą ceną.</a:t>
            </a:r>
          </a:p>
          <a:p>
            <a:pPr lvl="2"/>
            <a:r>
              <a:rPr lang="pl-PL" dirty="0" smtClean="0"/>
              <a:t>Jeśli dwa zlecenia kupna lub sprzedaży mają taką samą cenę to brana jest starsze zlecenie.</a:t>
            </a:r>
          </a:p>
          <a:p>
            <a:pPr lvl="2"/>
            <a:r>
              <a:rPr lang="pl-PL" dirty="0" smtClean="0"/>
              <a:t>Jeśli istnieją aktywne zlecenia kupna i sprzedaży dla tego samego produktu, gdzie cena kupna &gt;= cena sprzedaży to transakcja jest uznana za zawartą (po cenie sprzedaży). Wolumen obu zleceń zostaje pomniejszony o wolumen transakcji. Jeśli pozostały wolumen zlecenia wynosi zero to zlecenie jest uznawane za spełnione.</a:t>
            </a:r>
          </a:p>
          <a:p>
            <a:pPr lvl="1"/>
            <a:r>
              <a:rPr lang="pl-PL" dirty="0" smtClean="0"/>
              <a:t>Informacja o każdej zawartej transakcji jest rozpowszechniana.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90893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Zarys architektury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Projekt Giełda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614050" y="1641693"/>
            <a:ext cx="914400" cy="45720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UI 1</a:t>
            </a:r>
          </a:p>
        </p:txBody>
      </p:sp>
      <p:sp>
        <p:nvSpPr>
          <p:cNvPr id="6" name="Prostokąt zaokrąglony 5"/>
          <p:cNvSpPr/>
          <p:nvPr/>
        </p:nvSpPr>
        <p:spPr>
          <a:xfrm>
            <a:off x="614050" y="2240168"/>
            <a:ext cx="914400" cy="45720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UI 2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614050" y="2843092"/>
            <a:ext cx="914400" cy="45720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UI 3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540631" y="3390400"/>
            <a:ext cx="9010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00" dirty="0" smtClean="0">
                <a:solidFill>
                  <a:srgbClr val="00B050"/>
                </a:solidFill>
              </a:rPr>
              <a:t>Liczba instancji UI jest nieograniczona</a:t>
            </a:r>
          </a:p>
        </p:txBody>
      </p:sp>
      <p:sp>
        <p:nvSpPr>
          <p:cNvPr id="9" name="Prostokąt zaokrąglony 8"/>
          <p:cNvSpPr/>
          <p:nvPr/>
        </p:nvSpPr>
        <p:spPr>
          <a:xfrm>
            <a:off x="2963457" y="1962067"/>
            <a:ext cx="1121308" cy="91440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Middle </a:t>
            </a:r>
            <a:r>
              <a:rPr lang="pl-PL" sz="1200" dirty="0" err="1" smtClean="0">
                <a:solidFill>
                  <a:schemeClr val="tx1"/>
                </a:solidFill>
              </a:rPr>
              <a:t>Tier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073585" y="2963970"/>
            <a:ext cx="9010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00" dirty="0" smtClean="0">
                <a:solidFill>
                  <a:srgbClr val="00B050"/>
                </a:solidFill>
              </a:rPr>
              <a:t>Jedna instancja Middle </a:t>
            </a:r>
            <a:r>
              <a:rPr lang="pl-PL" sz="700" dirty="0" err="1" smtClean="0">
                <a:solidFill>
                  <a:srgbClr val="00B050"/>
                </a:solidFill>
              </a:rPr>
              <a:t>Tier</a:t>
            </a:r>
            <a:r>
              <a:rPr lang="pl-PL" sz="7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1" name="Prostokąt zaokrąglony 10"/>
          <p:cNvSpPr/>
          <p:nvPr/>
        </p:nvSpPr>
        <p:spPr>
          <a:xfrm>
            <a:off x="5908508" y="1488416"/>
            <a:ext cx="1228099" cy="692475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Backend</a:t>
            </a:r>
            <a:r>
              <a:rPr lang="pl-PL" sz="1200" dirty="0" smtClean="0">
                <a:solidFill>
                  <a:schemeClr val="tx1"/>
                </a:solidFill>
              </a:rPr>
              <a:t> 1</a:t>
            </a:r>
            <a:endParaRPr lang="pl-PL" sz="1200" dirty="0">
              <a:solidFill>
                <a:schemeClr val="tx1"/>
              </a:solidFill>
            </a:endParaRPr>
          </a:p>
          <a:p>
            <a:pPr algn="ctr"/>
            <a:r>
              <a:rPr lang="pl-PL" sz="600" dirty="0" smtClean="0">
                <a:solidFill>
                  <a:schemeClr val="tx1"/>
                </a:solidFill>
              </a:rPr>
              <a:t>(przykładowe produkty: T-Bill, T-</a:t>
            </a:r>
            <a:r>
              <a:rPr lang="pl-PL" sz="600" dirty="0" err="1" smtClean="0">
                <a:solidFill>
                  <a:schemeClr val="tx1"/>
                </a:solidFill>
              </a:rPr>
              <a:t>Note</a:t>
            </a:r>
            <a:r>
              <a:rPr lang="pl-PL" sz="600" dirty="0" smtClean="0">
                <a:solidFill>
                  <a:schemeClr val="tx1"/>
                </a:solidFill>
              </a:rPr>
              <a:t>, T-Bond)</a:t>
            </a:r>
          </a:p>
        </p:txBody>
      </p:sp>
      <p:sp>
        <p:nvSpPr>
          <p:cNvPr id="12" name="Prostokąt zaokrąglony 11"/>
          <p:cNvSpPr/>
          <p:nvPr/>
        </p:nvSpPr>
        <p:spPr>
          <a:xfrm>
            <a:off x="5913269" y="2741084"/>
            <a:ext cx="1228099" cy="692475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Backend</a:t>
            </a:r>
            <a:r>
              <a:rPr lang="pl-PL" sz="1200" dirty="0" smtClean="0">
                <a:solidFill>
                  <a:schemeClr val="tx1"/>
                </a:solidFill>
              </a:rPr>
              <a:t> 2</a:t>
            </a:r>
            <a:endParaRPr lang="pl-PL" sz="1200" dirty="0">
              <a:solidFill>
                <a:schemeClr val="tx1"/>
              </a:solidFill>
            </a:endParaRPr>
          </a:p>
          <a:p>
            <a:pPr algn="ctr"/>
            <a:r>
              <a:rPr lang="pl-PL" sz="600" dirty="0" smtClean="0">
                <a:solidFill>
                  <a:schemeClr val="tx1"/>
                </a:solidFill>
              </a:rPr>
              <a:t>(przykładowe produkty: Gold, Platinum, Palladium, Silver)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5908508" y="3753988"/>
            <a:ext cx="11313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00" dirty="0" smtClean="0">
                <a:solidFill>
                  <a:srgbClr val="00B050"/>
                </a:solidFill>
              </a:rPr>
              <a:t>Liczba instancji </a:t>
            </a:r>
            <a:r>
              <a:rPr lang="pl-PL" sz="700" dirty="0" err="1" smtClean="0">
                <a:solidFill>
                  <a:srgbClr val="00B050"/>
                </a:solidFill>
              </a:rPr>
              <a:t>Backend</a:t>
            </a:r>
            <a:r>
              <a:rPr lang="pl-PL" sz="700" dirty="0" smtClean="0">
                <a:solidFill>
                  <a:srgbClr val="00B050"/>
                </a:solidFill>
              </a:rPr>
              <a:t> jest nieograniczona.</a:t>
            </a:r>
          </a:p>
          <a:p>
            <a:r>
              <a:rPr lang="pl-PL" sz="700" dirty="0" smtClean="0">
                <a:solidFill>
                  <a:srgbClr val="00B050"/>
                </a:solidFill>
              </a:rPr>
              <a:t>Każda instancja obsługuje inne produkty.</a:t>
            </a:r>
          </a:p>
        </p:txBody>
      </p:sp>
      <p:cxnSp>
        <p:nvCxnSpPr>
          <p:cNvPr id="17" name="Łącznik prosty ze strzałką 16"/>
          <p:cNvCxnSpPr>
            <a:stCxn id="3" idx="3"/>
            <a:endCxn id="9" idx="1"/>
          </p:cNvCxnSpPr>
          <p:nvPr/>
        </p:nvCxnSpPr>
        <p:spPr>
          <a:xfrm>
            <a:off x="1528450" y="1870293"/>
            <a:ext cx="1435007" cy="54897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>
            <a:stCxn id="6" idx="3"/>
            <a:endCxn id="9" idx="1"/>
          </p:cNvCxnSpPr>
          <p:nvPr/>
        </p:nvCxnSpPr>
        <p:spPr>
          <a:xfrm flipV="1">
            <a:off x="1528450" y="2419267"/>
            <a:ext cx="1435007" cy="49501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/>
          <p:cNvCxnSpPr>
            <a:stCxn id="8" idx="3"/>
            <a:endCxn id="9" idx="1"/>
          </p:cNvCxnSpPr>
          <p:nvPr/>
        </p:nvCxnSpPr>
        <p:spPr>
          <a:xfrm flipV="1">
            <a:off x="1528450" y="2419267"/>
            <a:ext cx="1435007" cy="65242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/>
          <p:cNvSpPr txBox="1"/>
          <p:nvPr/>
        </p:nvSpPr>
        <p:spPr>
          <a:xfrm>
            <a:off x="2189582" y="2021669"/>
            <a:ext cx="2677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800" dirty="0" smtClean="0"/>
              <a:t>HTTP</a:t>
            </a:r>
          </a:p>
        </p:txBody>
      </p:sp>
      <p:sp>
        <p:nvSpPr>
          <p:cNvPr id="27" name="pole tekstowe 26"/>
          <p:cNvSpPr txBox="1"/>
          <p:nvPr/>
        </p:nvSpPr>
        <p:spPr>
          <a:xfrm>
            <a:off x="2019383" y="2345657"/>
            <a:ext cx="2677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800" dirty="0" smtClean="0"/>
              <a:t>HTTP</a:t>
            </a:r>
          </a:p>
        </p:txBody>
      </p:sp>
      <p:sp>
        <p:nvSpPr>
          <p:cNvPr id="28" name="pole tekstowe 27"/>
          <p:cNvSpPr txBox="1"/>
          <p:nvPr/>
        </p:nvSpPr>
        <p:spPr>
          <a:xfrm>
            <a:off x="2189582" y="2781536"/>
            <a:ext cx="2677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800" dirty="0" smtClean="0"/>
              <a:t>HTTP</a:t>
            </a:r>
          </a:p>
        </p:txBody>
      </p:sp>
      <p:sp>
        <p:nvSpPr>
          <p:cNvPr id="29" name="Prostokąt 28"/>
          <p:cNvSpPr/>
          <p:nvPr/>
        </p:nvSpPr>
        <p:spPr>
          <a:xfrm>
            <a:off x="1955975" y="1487804"/>
            <a:ext cx="1370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700" dirty="0"/>
              <a:t>Middle </a:t>
            </a:r>
            <a:r>
              <a:rPr lang="pl-PL" sz="700" dirty="0" err="1"/>
              <a:t>Tier</a:t>
            </a:r>
            <a:r>
              <a:rPr lang="pl-PL" sz="700" dirty="0"/>
              <a:t> udostępnia </a:t>
            </a:r>
            <a:r>
              <a:rPr lang="pl-PL" sz="700" dirty="0" smtClean="0"/>
              <a:t>API. Opis na następnym slajdzie.</a:t>
            </a:r>
          </a:p>
        </p:txBody>
      </p:sp>
      <p:sp>
        <p:nvSpPr>
          <p:cNvPr id="30" name="Schemat blokowy: pamięć o dostępie bezpośrednim 29"/>
          <p:cNvSpPr/>
          <p:nvPr/>
        </p:nvSpPr>
        <p:spPr>
          <a:xfrm rot="10800000">
            <a:off x="4335893" y="1686235"/>
            <a:ext cx="861004" cy="207749"/>
          </a:xfrm>
          <a:prstGeom prst="flowChartMagneticDrum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cxnSp>
        <p:nvCxnSpPr>
          <p:cNvPr id="32" name="Łącznik prosty ze strzałką 31"/>
          <p:cNvCxnSpPr>
            <a:stCxn id="9" idx="3"/>
            <a:endCxn id="30" idx="4"/>
          </p:cNvCxnSpPr>
          <p:nvPr/>
        </p:nvCxnSpPr>
        <p:spPr>
          <a:xfrm flipV="1">
            <a:off x="4084765" y="1790109"/>
            <a:ext cx="251128" cy="62915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>
            <a:stCxn id="30" idx="1"/>
            <a:endCxn id="11" idx="1"/>
          </p:cNvCxnSpPr>
          <p:nvPr/>
        </p:nvCxnSpPr>
        <p:spPr>
          <a:xfrm>
            <a:off x="5196897" y="1790109"/>
            <a:ext cx="711611" cy="4454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chemat blokowy: pamięć o dostępie bezpośrednim 34"/>
          <p:cNvSpPr/>
          <p:nvPr/>
        </p:nvSpPr>
        <p:spPr>
          <a:xfrm rot="10800000">
            <a:off x="4342776" y="2975274"/>
            <a:ext cx="861004" cy="207749"/>
          </a:xfrm>
          <a:prstGeom prst="flowChartMagneticDrum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cxnSp>
        <p:nvCxnSpPr>
          <p:cNvPr id="37" name="Łącznik prosty ze strzałką 36"/>
          <p:cNvCxnSpPr>
            <a:stCxn id="9" idx="3"/>
            <a:endCxn id="35" idx="4"/>
          </p:cNvCxnSpPr>
          <p:nvPr/>
        </p:nvCxnSpPr>
        <p:spPr>
          <a:xfrm>
            <a:off x="4084765" y="2419267"/>
            <a:ext cx="258011" cy="6598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>
            <a:stCxn id="35" idx="1"/>
            <a:endCxn id="12" idx="1"/>
          </p:cNvCxnSpPr>
          <p:nvPr/>
        </p:nvCxnSpPr>
        <p:spPr>
          <a:xfrm>
            <a:off x="5203780" y="3079148"/>
            <a:ext cx="709489" cy="817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ole tekstowe 39"/>
          <p:cNvSpPr txBox="1"/>
          <p:nvPr/>
        </p:nvSpPr>
        <p:spPr>
          <a:xfrm>
            <a:off x="4278185" y="1497623"/>
            <a:ext cx="10804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800" dirty="0" smtClean="0"/>
              <a:t>MT.TO.BACK1.QUEUE</a:t>
            </a:r>
          </a:p>
        </p:txBody>
      </p:sp>
      <p:sp>
        <p:nvSpPr>
          <p:cNvPr id="41" name="pole tekstowe 40"/>
          <p:cNvSpPr txBox="1"/>
          <p:nvPr/>
        </p:nvSpPr>
        <p:spPr>
          <a:xfrm>
            <a:off x="4342776" y="2781536"/>
            <a:ext cx="10804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800" dirty="0" smtClean="0"/>
              <a:t>MT.TO.BACK2.QUEUE</a:t>
            </a:r>
          </a:p>
        </p:txBody>
      </p:sp>
      <p:sp>
        <p:nvSpPr>
          <p:cNvPr id="42" name="pole tekstowe 41"/>
          <p:cNvSpPr txBox="1"/>
          <p:nvPr/>
        </p:nvSpPr>
        <p:spPr>
          <a:xfrm>
            <a:off x="3932361" y="831889"/>
            <a:ext cx="1861064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00" dirty="0" smtClean="0">
                <a:solidFill>
                  <a:srgbClr val="00B050"/>
                </a:solidFill>
              </a:rPr>
              <a:t>Jedna kolejka </a:t>
            </a:r>
            <a:r>
              <a:rPr lang="pl-PL" sz="700" dirty="0" err="1" smtClean="0">
                <a:solidFill>
                  <a:srgbClr val="00B050"/>
                </a:solidFill>
              </a:rPr>
              <a:t>MT.TO.BACKn.QUEUE</a:t>
            </a:r>
            <a:r>
              <a:rPr lang="pl-PL" sz="700" dirty="0" smtClean="0">
                <a:solidFill>
                  <a:srgbClr val="00B050"/>
                </a:solidFill>
              </a:rPr>
              <a:t> dla każdej instancji </a:t>
            </a:r>
            <a:r>
              <a:rPr lang="pl-PL" sz="700" dirty="0" err="1" smtClean="0">
                <a:solidFill>
                  <a:srgbClr val="00B050"/>
                </a:solidFill>
              </a:rPr>
              <a:t>backendu</a:t>
            </a:r>
            <a:r>
              <a:rPr lang="pl-PL" sz="700" dirty="0" smtClean="0">
                <a:solidFill>
                  <a:srgbClr val="00B050"/>
                </a:solidFill>
              </a:rPr>
              <a:t>.</a:t>
            </a:r>
          </a:p>
          <a:p>
            <a:endParaRPr lang="pl-PL" sz="700" dirty="0" smtClean="0">
              <a:solidFill>
                <a:srgbClr val="00B050"/>
              </a:solidFill>
            </a:endParaRPr>
          </a:p>
          <a:p>
            <a:r>
              <a:rPr lang="pl-PL" sz="700" dirty="0" smtClean="0">
                <a:solidFill>
                  <a:srgbClr val="00B050"/>
                </a:solidFill>
              </a:rPr>
              <a:t>Jedna wspólna kolejka BACK.TO.MT.QUEUE (użyj JMS selektorów)</a:t>
            </a:r>
          </a:p>
        </p:txBody>
      </p:sp>
      <p:sp>
        <p:nvSpPr>
          <p:cNvPr id="43" name="Schemat blokowy: pamięć o dostępie bezpośrednim 42"/>
          <p:cNvSpPr/>
          <p:nvPr/>
        </p:nvSpPr>
        <p:spPr>
          <a:xfrm>
            <a:off x="4335893" y="2315392"/>
            <a:ext cx="861004" cy="207749"/>
          </a:xfrm>
          <a:prstGeom prst="flowChartMagneticDrum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cxnSp>
        <p:nvCxnSpPr>
          <p:cNvPr id="45" name="Łącznik prosty ze strzałką 44"/>
          <p:cNvCxnSpPr>
            <a:stCxn id="11" idx="1"/>
            <a:endCxn id="43" idx="4"/>
          </p:cNvCxnSpPr>
          <p:nvPr/>
        </p:nvCxnSpPr>
        <p:spPr>
          <a:xfrm flipH="1">
            <a:off x="5196897" y="1834654"/>
            <a:ext cx="711611" cy="58461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stCxn id="12" idx="1"/>
            <a:endCxn id="43" idx="4"/>
          </p:cNvCxnSpPr>
          <p:nvPr/>
        </p:nvCxnSpPr>
        <p:spPr>
          <a:xfrm flipH="1" flipV="1">
            <a:off x="5196897" y="2419267"/>
            <a:ext cx="716372" cy="66805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ze strzałką 48"/>
          <p:cNvCxnSpPr>
            <a:stCxn id="43" idx="1"/>
            <a:endCxn id="9" idx="3"/>
          </p:cNvCxnSpPr>
          <p:nvPr/>
        </p:nvCxnSpPr>
        <p:spPr>
          <a:xfrm flipH="1">
            <a:off x="4084765" y="2419267"/>
            <a:ext cx="25112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ole tekstowe 61"/>
          <p:cNvSpPr txBox="1"/>
          <p:nvPr/>
        </p:nvSpPr>
        <p:spPr>
          <a:xfrm>
            <a:off x="4335893" y="2178612"/>
            <a:ext cx="102271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800" dirty="0" smtClean="0"/>
              <a:t>BACK.TO.MT.QUEUE</a:t>
            </a:r>
          </a:p>
        </p:txBody>
      </p:sp>
      <p:sp>
        <p:nvSpPr>
          <p:cNvPr id="64" name="Schemat blokowy: dysk magnetyczny 63"/>
          <p:cNvSpPr/>
          <p:nvPr/>
        </p:nvSpPr>
        <p:spPr>
          <a:xfrm>
            <a:off x="7633903" y="2098893"/>
            <a:ext cx="914400" cy="719032"/>
          </a:xfrm>
          <a:prstGeom prst="flowChartMagneticDisk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Baza danych</a:t>
            </a:r>
          </a:p>
        </p:txBody>
      </p:sp>
      <p:cxnSp>
        <p:nvCxnSpPr>
          <p:cNvPr id="66" name="Łącznik prosty ze strzałką 65"/>
          <p:cNvCxnSpPr>
            <a:stCxn id="11" idx="3"/>
            <a:endCxn id="64" idx="2"/>
          </p:cNvCxnSpPr>
          <p:nvPr/>
        </p:nvCxnSpPr>
        <p:spPr>
          <a:xfrm>
            <a:off x="7136607" y="1834654"/>
            <a:ext cx="497296" cy="62375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Łącznik prosty ze strzałką 67"/>
          <p:cNvCxnSpPr>
            <a:stCxn id="12" idx="3"/>
            <a:endCxn id="64" idx="2"/>
          </p:cNvCxnSpPr>
          <p:nvPr/>
        </p:nvCxnSpPr>
        <p:spPr>
          <a:xfrm flipV="1">
            <a:off x="7141368" y="2458409"/>
            <a:ext cx="492535" cy="628913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pole tekstowe 70"/>
          <p:cNvSpPr txBox="1"/>
          <p:nvPr/>
        </p:nvSpPr>
        <p:spPr>
          <a:xfrm>
            <a:off x="7633903" y="2920012"/>
            <a:ext cx="1131324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00" dirty="0" smtClean="0">
                <a:solidFill>
                  <a:srgbClr val="00B050"/>
                </a:solidFill>
              </a:rPr>
              <a:t>Jedna instancja bazy danych.</a:t>
            </a:r>
          </a:p>
          <a:p>
            <a:r>
              <a:rPr lang="pl-PL" sz="700" dirty="0" err="1" smtClean="0">
                <a:solidFill>
                  <a:srgbClr val="00B050"/>
                </a:solidFill>
              </a:rPr>
              <a:t>Backend</a:t>
            </a:r>
            <a:r>
              <a:rPr lang="pl-PL" sz="700" dirty="0" smtClean="0">
                <a:solidFill>
                  <a:srgbClr val="00B050"/>
                </a:solidFill>
              </a:rPr>
              <a:t> powinien przechowywać informacje o przyjętych zleceniach i zrealizowanych transakcjach.</a:t>
            </a:r>
          </a:p>
        </p:txBody>
      </p:sp>
      <p:sp>
        <p:nvSpPr>
          <p:cNvPr id="74" name="Schemat blokowy: wiele dokumentów 73"/>
          <p:cNvSpPr/>
          <p:nvPr/>
        </p:nvSpPr>
        <p:spPr>
          <a:xfrm>
            <a:off x="2913932" y="3805399"/>
            <a:ext cx="1060704" cy="758952"/>
          </a:xfrm>
          <a:prstGeom prst="flowChartMultidocument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75" name="pole tekstowe 74"/>
          <p:cNvSpPr txBox="1"/>
          <p:nvPr/>
        </p:nvSpPr>
        <p:spPr>
          <a:xfrm>
            <a:off x="2850047" y="4641519"/>
            <a:ext cx="134812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800" dirty="0" smtClean="0"/>
              <a:t>EXECUTED.TRADES.TOPIC</a:t>
            </a:r>
          </a:p>
        </p:txBody>
      </p:sp>
      <p:cxnSp>
        <p:nvCxnSpPr>
          <p:cNvPr id="82" name="Łącznik prosty ze strzałką 81"/>
          <p:cNvCxnSpPr>
            <a:stCxn id="12" idx="2"/>
            <a:endCxn id="74" idx="3"/>
          </p:cNvCxnSpPr>
          <p:nvPr/>
        </p:nvCxnSpPr>
        <p:spPr>
          <a:xfrm flipH="1">
            <a:off x="3974636" y="3433559"/>
            <a:ext cx="2552683" cy="75131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Łącznik prosty ze strzałką 84"/>
          <p:cNvCxnSpPr>
            <a:stCxn id="11" idx="2"/>
            <a:endCxn id="74" idx="3"/>
          </p:cNvCxnSpPr>
          <p:nvPr/>
        </p:nvCxnSpPr>
        <p:spPr>
          <a:xfrm flipH="1">
            <a:off x="3974636" y="2180891"/>
            <a:ext cx="2547922" cy="200398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Łącznik prosty ze strzałką 110"/>
          <p:cNvCxnSpPr>
            <a:stCxn id="74" idx="1"/>
            <a:endCxn id="8" idx="3"/>
          </p:cNvCxnSpPr>
          <p:nvPr/>
        </p:nvCxnSpPr>
        <p:spPr>
          <a:xfrm flipH="1" flipV="1">
            <a:off x="1528450" y="3071692"/>
            <a:ext cx="1385482" cy="11131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Łącznik prosty ze strzałką 112"/>
          <p:cNvCxnSpPr>
            <a:stCxn id="74" idx="1"/>
            <a:endCxn id="6" idx="3"/>
          </p:cNvCxnSpPr>
          <p:nvPr/>
        </p:nvCxnSpPr>
        <p:spPr>
          <a:xfrm flipH="1" flipV="1">
            <a:off x="1528450" y="2468768"/>
            <a:ext cx="1385482" cy="171610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Łącznik prosty ze strzałką 114"/>
          <p:cNvCxnSpPr>
            <a:stCxn id="74" idx="1"/>
            <a:endCxn id="3" idx="3"/>
          </p:cNvCxnSpPr>
          <p:nvPr/>
        </p:nvCxnSpPr>
        <p:spPr>
          <a:xfrm flipH="1" flipV="1">
            <a:off x="1528450" y="1870293"/>
            <a:ext cx="1385482" cy="231458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91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API Middle </a:t>
            </a:r>
            <a:r>
              <a:rPr lang="pl-PL" dirty="0" err="1" smtClean="0"/>
              <a:t>Tier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Projekt Giełda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Operacje udostępniane przez Middle </a:t>
            </a:r>
            <a:r>
              <a:rPr lang="pl-PL" dirty="0" err="1" smtClean="0"/>
              <a:t>Tier</a:t>
            </a:r>
            <a:r>
              <a:rPr lang="pl-PL" dirty="0" smtClean="0"/>
              <a:t> HTTP API dla UI (do wyboru – REST lub SOAP):</a:t>
            </a:r>
          </a:p>
          <a:p>
            <a:pPr marL="179388" lvl="1" indent="0">
              <a:buNone/>
            </a:pPr>
            <a:r>
              <a:rPr lang="pl-PL" dirty="0" smtClean="0"/>
              <a:t>1. Utwórz nowe zlecenie</a:t>
            </a:r>
          </a:p>
          <a:p>
            <a:pPr lvl="2"/>
            <a:r>
              <a:rPr lang="pl-PL" dirty="0" smtClean="0"/>
              <a:t>Atrybuty zlecenia:</a:t>
            </a:r>
          </a:p>
          <a:p>
            <a:pPr lvl="3"/>
            <a:r>
              <a:rPr lang="pl-PL" dirty="0" smtClean="0"/>
              <a:t>produkt</a:t>
            </a:r>
          </a:p>
          <a:p>
            <a:pPr lvl="3"/>
            <a:r>
              <a:rPr lang="pl-PL" dirty="0" smtClean="0"/>
              <a:t>wolumen zlecenia</a:t>
            </a:r>
          </a:p>
          <a:p>
            <a:pPr lvl="3"/>
            <a:r>
              <a:rPr lang="pl-PL" dirty="0" smtClean="0"/>
              <a:t>typ zlecenia (kupno/sprzedaż)</a:t>
            </a:r>
          </a:p>
          <a:p>
            <a:pPr lvl="3"/>
            <a:r>
              <a:rPr lang="pl-PL" dirty="0" smtClean="0"/>
              <a:t>cena</a:t>
            </a:r>
          </a:p>
          <a:p>
            <a:pPr lvl="2"/>
            <a:r>
              <a:rPr lang="pl-PL" dirty="0" smtClean="0"/>
              <a:t>Rezultat zawiera identyfikator zlecenia jeśli zostało ono zaakceptowane przez odpowiedni </a:t>
            </a:r>
            <a:r>
              <a:rPr lang="pl-PL" dirty="0" err="1" smtClean="0"/>
              <a:t>backend</a:t>
            </a:r>
            <a:r>
              <a:rPr lang="pl-PL" dirty="0" smtClean="0"/>
              <a:t>, bądź informację o błędzie jeśli przesłanie zlecenia do </a:t>
            </a:r>
            <a:r>
              <a:rPr lang="pl-PL" dirty="0" err="1" smtClean="0"/>
              <a:t>backendu</a:t>
            </a:r>
            <a:r>
              <a:rPr lang="pl-PL" dirty="0"/>
              <a:t> </a:t>
            </a:r>
            <a:r>
              <a:rPr lang="pl-PL" dirty="0" smtClean="0"/>
              <a:t>się nie powiodło.</a:t>
            </a:r>
          </a:p>
          <a:p>
            <a:pPr marL="360363" lvl="2" indent="0">
              <a:buNone/>
            </a:pPr>
            <a:endParaRPr lang="pl-PL" dirty="0" smtClean="0"/>
          </a:p>
          <a:p>
            <a:pPr marL="179388" lvl="1" indent="0">
              <a:buNone/>
            </a:pPr>
            <a:r>
              <a:rPr lang="pl-PL" dirty="0" smtClean="0"/>
              <a:t>2. Pobierz listę dostępnych produktów</a:t>
            </a:r>
          </a:p>
          <a:p>
            <a:pPr lvl="2"/>
            <a:r>
              <a:rPr lang="pl-PL" dirty="0" smtClean="0"/>
              <a:t>Argumenty: żadnych</a:t>
            </a:r>
          </a:p>
          <a:p>
            <a:pPr lvl="2"/>
            <a:r>
              <a:rPr lang="pl-PL" dirty="0" smtClean="0"/>
              <a:t>Rezultat: lista produktów obsługiwanych przez działające instancje </a:t>
            </a:r>
            <a:r>
              <a:rPr lang="pl-PL" dirty="0" err="1" smtClean="0"/>
              <a:t>backend</a:t>
            </a:r>
            <a:r>
              <a:rPr lang="pl-PL" dirty="0"/>
              <a:t>.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33618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komunikatów przesyłanych przez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Projekt Giełda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err="1" smtClean="0"/>
              <a:t>MT.TO.BACKn.QUEUE</a:t>
            </a:r>
            <a:endParaRPr lang="pl-PL" dirty="0"/>
          </a:p>
          <a:p>
            <a:pPr lvl="1"/>
            <a:r>
              <a:rPr lang="pl-PL" dirty="0" smtClean="0"/>
              <a:t>Komunikat: Nowe zlecenie</a:t>
            </a:r>
          </a:p>
          <a:p>
            <a:pPr lvl="2"/>
            <a:r>
              <a:rPr lang="pl-PL" dirty="0" smtClean="0"/>
              <a:t>Atrybuty: produkt, wolumen zlecenia, typ </a:t>
            </a:r>
            <a:r>
              <a:rPr lang="pl-PL" dirty="0"/>
              <a:t>zlecenia (kupno/sprzedaż</a:t>
            </a:r>
            <a:r>
              <a:rPr lang="pl-PL" dirty="0" smtClean="0"/>
              <a:t>), cena.</a:t>
            </a:r>
          </a:p>
          <a:p>
            <a:r>
              <a:rPr lang="pl-PL" dirty="0" smtClean="0"/>
              <a:t>BACK.TO.MT.QUEUE</a:t>
            </a:r>
          </a:p>
          <a:p>
            <a:pPr lvl="1"/>
            <a:r>
              <a:rPr lang="pl-PL" dirty="0" smtClean="0"/>
              <a:t>Komunikat: Nowa instancja </a:t>
            </a:r>
            <a:r>
              <a:rPr lang="pl-PL" dirty="0" err="1" smtClean="0"/>
              <a:t>backend</a:t>
            </a:r>
            <a:r>
              <a:rPr lang="pl-PL" dirty="0" smtClean="0"/>
              <a:t> uruchomiona</a:t>
            </a:r>
          </a:p>
          <a:p>
            <a:pPr lvl="2"/>
            <a:r>
              <a:rPr lang="pl-PL" dirty="0" smtClean="0"/>
              <a:t>Atrybuty: ID instancji, lista produktów obsługiwanych przez instancję.</a:t>
            </a:r>
          </a:p>
          <a:p>
            <a:pPr lvl="1"/>
            <a:r>
              <a:rPr lang="pl-PL" dirty="0" smtClean="0"/>
              <a:t>Komunikat: Zlecenie przyjęto</a:t>
            </a:r>
          </a:p>
          <a:p>
            <a:pPr lvl="2"/>
            <a:r>
              <a:rPr lang="pl-PL" dirty="0" smtClean="0"/>
              <a:t>Atrybuty: ID nowego zlecenia</a:t>
            </a:r>
          </a:p>
          <a:p>
            <a:r>
              <a:rPr lang="pl-PL" dirty="0" smtClean="0"/>
              <a:t>EXECUTED.TRADES.TOPIC</a:t>
            </a:r>
            <a:endParaRPr lang="pl-PL" dirty="0" smtClean="0"/>
          </a:p>
          <a:p>
            <a:pPr lvl="1"/>
            <a:r>
              <a:rPr lang="pl-PL" dirty="0" smtClean="0"/>
              <a:t>Komunikat: Transakcja zawarta</a:t>
            </a:r>
          </a:p>
          <a:p>
            <a:pPr lvl="2"/>
            <a:r>
              <a:rPr lang="pl-PL" dirty="0" smtClean="0"/>
              <a:t>Atrybuty: produkt, wolumen transakcji, cena, ID </a:t>
            </a:r>
            <a:r>
              <a:rPr lang="pl-PL" dirty="0" smtClean="0"/>
              <a:t>zlecenia kupna</a:t>
            </a:r>
            <a:r>
              <a:rPr lang="pl-PL" dirty="0" smtClean="0"/>
              <a:t>, ID </a:t>
            </a:r>
            <a:r>
              <a:rPr lang="pl-PL" dirty="0" smtClean="0"/>
              <a:t>zlecenia sprzedaży</a:t>
            </a:r>
            <a:endParaRPr lang="pl-PL" dirty="0" smtClean="0"/>
          </a:p>
          <a:p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253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informacje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Projekt Giełda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Aplikacja UI może być samodzielną aplikacja konsolową (</a:t>
            </a:r>
            <a:r>
              <a:rPr lang="pl-PL" dirty="0" err="1" smtClean="0"/>
              <a:t>command</a:t>
            </a:r>
            <a:r>
              <a:rPr lang="pl-PL" dirty="0" smtClean="0"/>
              <a:t> </a:t>
            </a:r>
            <a:r>
              <a:rPr lang="pl-PL" dirty="0" err="1" smtClean="0"/>
              <a:t>line</a:t>
            </a:r>
            <a:r>
              <a:rPr lang="pl-PL" dirty="0"/>
              <a:t> </a:t>
            </a:r>
            <a:r>
              <a:rPr lang="pl-PL" dirty="0" err="1" smtClean="0"/>
              <a:t>application</a:t>
            </a:r>
            <a:r>
              <a:rPr lang="pl-PL" dirty="0" smtClean="0"/>
              <a:t>) lub </a:t>
            </a:r>
            <a:r>
              <a:rPr lang="pl-PL" dirty="0" err="1" smtClean="0"/>
              <a:t>frontendem</a:t>
            </a:r>
            <a:r>
              <a:rPr lang="pl-PL" dirty="0" smtClean="0"/>
              <a:t> aplikacji webowej Middle </a:t>
            </a:r>
            <a:r>
              <a:rPr lang="pl-PL" dirty="0" err="1" smtClean="0"/>
              <a:t>Tier</a:t>
            </a:r>
            <a:r>
              <a:rPr lang="pl-PL" dirty="0" smtClean="0"/>
              <a:t>.</a:t>
            </a:r>
          </a:p>
          <a:p>
            <a:r>
              <a:rPr lang="pl-PL" dirty="0" smtClean="0"/>
              <a:t>Aplikacja </a:t>
            </a:r>
            <a:r>
              <a:rPr lang="pl-PL" dirty="0" err="1" smtClean="0"/>
              <a:t>middle-tier</a:t>
            </a:r>
            <a:r>
              <a:rPr lang="pl-PL" dirty="0" smtClean="0"/>
              <a:t> powinna być aplikacją konsolową lub webową.</a:t>
            </a:r>
          </a:p>
          <a:p>
            <a:pPr lvl="1"/>
            <a:r>
              <a:rPr lang="pl-PL" dirty="0" smtClean="0"/>
              <a:t>Aplikacja konsolowa może użyć np. </a:t>
            </a:r>
            <a:r>
              <a:rPr lang="pl-PL" dirty="0" err="1" smtClean="0"/>
              <a:t>Jetty</a:t>
            </a:r>
            <a:r>
              <a:rPr lang="pl-PL" dirty="0" smtClean="0"/>
              <a:t> do udostępniania API.</a:t>
            </a:r>
          </a:p>
          <a:p>
            <a:pPr lvl="1"/>
            <a:r>
              <a:rPr lang="pl-PL" dirty="0" smtClean="0"/>
              <a:t>Aplikacja webowa może działać na przykład w oparciu serwer typu </a:t>
            </a:r>
            <a:r>
              <a:rPr lang="pl-PL" dirty="0" err="1" smtClean="0"/>
              <a:t>Jetty</a:t>
            </a:r>
            <a:r>
              <a:rPr lang="pl-PL" dirty="0" smtClean="0"/>
              <a:t>, </a:t>
            </a:r>
            <a:r>
              <a:rPr lang="pl-PL" dirty="0" err="1" smtClean="0"/>
              <a:t>Tomcat</a:t>
            </a:r>
            <a:r>
              <a:rPr lang="pl-PL" dirty="0" smtClean="0"/>
              <a:t> czy też </a:t>
            </a:r>
            <a:r>
              <a:rPr lang="pl-PL" dirty="0" err="1" smtClean="0"/>
              <a:t>Wildfly</a:t>
            </a:r>
            <a:r>
              <a:rPr lang="pl-PL" dirty="0" smtClean="0"/>
              <a:t>.</a:t>
            </a:r>
          </a:p>
          <a:p>
            <a:r>
              <a:rPr lang="pl-PL" dirty="0" smtClean="0"/>
              <a:t>Aplikacja backend powinna być aplikacją </a:t>
            </a:r>
            <a:r>
              <a:rPr lang="pl-PL" dirty="0" smtClean="0"/>
              <a:t>konsolową lub war/ear.</a:t>
            </a:r>
            <a:endParaRPr lang="pl-PL" dirty="0" smtClean="0"/>
          </a:p>
          <a:p>
            <a:pPr lvl="1"/>
            <a:r>
              <a:rPr lang="pl-PL" dirty="0" smtClean="0"/>
              <a:t>Każda uruchomiona instancja </a:t>
            </a:r>
            <a:r>
              <a:rPr lang="pl-PL" dirty="0" err="1" smtClean="0"/>
              <a:t>backend</a:t>
            </a:r>
            <a:r>
              <a:rPr lang="pl-PL" dirty="0" smtClean="0"/>
              <a:t> do swojego działania potrzebuje: identyfikatora i informacji o produktach, które ma obsługiwać. Informacje te może pobierać jako argument linii poleceń, z pliku konfiguracyjnego lub z bazy danych – do wyboru.</a:t>
            </a:r>
          </a:p>
          <a:p>
            <a:r>
              <a:rPr lang="pl-PL" dirty="0" smtClean="0"/>
              <a:t>Broker JMS – na przykład Apache </a:t>
            </a:r>
            <a:r>
              <a:rPr lang="pl-PL" dirty="0" err="1" smtClean="0"/>
              <a:t>ActiveMQ</a:t>
            </a:r>
            <a:r>
              <a:rPr lang="pl-PL" dirty="0" smtClean="0"/>
              <a:t>,</a:t>
            </a:r>
            <a:endParaRPr lang="pl-PL" dirty="0"/>
          </a:p>
          <a:p>
            <a:r>
              <a:rPr lang="pl-PL" dirty="0" smtClean="0"/>
              <a:t>Baza danych – na przykład MySQL lub </a:t>
            </a:r>
            <a:r>
              <a:rPr lang="pl-PL" dirty="0" err="1" smtClean="0"/>
              <a:t>JavaDB</a:t>
            </a:r>
            <a:r>
              <a:rPr lang="pl-PL" dirty="0" smtClean="0"/>
              <a:t> w trybie serwerowym.</a:t>
            </a:r>
          </a:p>
          <a:p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Środowisko programistyczne:</a:t>
            </a:r>
            <a:endParaRPr lang="pl-PL" dirty="0"/>
          </a:p>
          <a:p>
            <a:r>
              <a:rPr lang="pl-PL" dirty="0" smtClean="0"/>
              <a:t>Java 8</a:t>
            </a:r>
          </a:p>
          <a:p>
            <a:r>
              <a:rPr lang="pl-PL" dirty="0" smtClean="0"/>
              <a:t>Projekt wielomodułowy budowany przy użyciu narzędzia (</a:t>
            </a:r>
            <a:r>
              <a:rPr lang="pl-PL" dirty="0" err="1" smtClean="0"/>
              <a:t>Gradle</a:t>
            </a:r>
            <a:r>
              <a:rPr lang="pl-PL" dirty="0" smtClean="0"/>
              <a:t>, ew. Maven</a:t>
            </a:r>
            <a:r>
              <a:rPr lang="pl-PL" dirty="0" smtClean="0"/>
              <a:t>)</a:t>
            </a:r>
          </a:p>
          <a:p>
            <a:r>
              <a:rPr lang="pl-PL" dirty="0" smtClean="0"/>
              <a:t>Unit testy: JUnit/TestNG/Spock</a:t>
            </a:r>
            <a:endParaRPr lang="pl-PL" dirty="0" smtClean="0"/>
          </a:p>
          <a:p>
            <a:r>
              <a:rPr lang="pl-PL" dirty="0" smtClean="0"/>
              <a:t>Kod źródłowy projektu na GitHub</a:t>
            </a:r>
          </a:p>
          <a:p>
            <a:endParaRPr lang="pl-PL" dirty="0" smtClean="0"/>
          </a:p>
          <a:p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8232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Zarys działania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Projekt Giełda</a:t>
            </a:r>
            <a:endParaRPr lang="de-DE" dirty="0"/>
          </a:p>
        </p:txBody>
      </p:sp>
      <p:sp>
        <p:nvSpPr>
          <p:cNvPr id="4" name="Minus 3"/>
          <p:cNvSpPr/>
          <p:nvPr/>
        </p:nvSpPr>
        <p:spPr>
          <a:xfrm rot="5400000">
            <a:off x="-1315721" y="2675602"/>
            <a:ext cx="4533658" cy="567329"/>
          </a:xfrm>
          <a:prstGeom prst="mathMinus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8" name="Minus 7"/>
          <p:cNvSpPr/>
          <p:nvPr/>
        </p:nvSpPr>
        <p:spPr>
          <a:xfrm rot="5400000">
            <a:off x="2898266" y="2637874"/>
            <a:ext cx="4443922" cy="567329"/>
          </a:xfrm>
          <a:prstGeom prst="mathMinus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9" name="Minus 8"/>
          <p:cNvSpPr/>
          <p:nvPr/>
        </p:nvSpPr>
        <p:spPr>
          <a:xfrm rot="5400000">
            <a:off x="5281048" y="2637876"/>
            <a:ext cx="4443922" cy="567329"/>
          </a:xfrm>
          <a:prstGeom prst="mathMinus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667444" y="915509"/>
            <a:ext cx="82715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smtClean="0"/>
              <a:t>BACKEND1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4634293" y="923292"/>
            <a:ext cx="97186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smtClean="0"/>
              <a:t>MIDDLE TIER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7426065" y="915509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smtClean="0"/>
              <a:t>UI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1075408" y="1220029"/>
            <a:ext cx="6684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700" dirty="0" err="1" smtClean="0"/>
              <a:t>Backend</a:t>
            </a:r>
            <a:r>
              <a:rPr lang="pl-PL" sz="700" dirty="0" smtClean="0"/>
              <a:t> startuje</a:t>
            </a:r>
          </a:p>
        </p:txBody>
      </p:sp>
      <p:sp>
        <p:nvSpPr>
          <p:cNvPr id="18" name="Minus 17"/>
          <p:cNvSpPr/>
          <p:nvPr/>
        </p:nvSpPr>
        <p:spPr>
          <a:xfrm rot="5400000">
            <a:off x="775579" y="2950060"/>
            <a:ext cx="3819550" cy="567329"/>
          </a:xfrm>
          <a:prstGeom prst="mathMinus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cxnSp>
        <p:nvCxnSpPr>
          <p:cNvPr id="16" name="Łącznik prosty ze strzałką 15"/>
          <p:cNvCxnSpPr/>
          <p:nvPr/>
        </p:nvCxnSpPr>
        <p:spPr>
          <a:xfrm>
            <a:off x="1038539" y="1568496"/>
            <a:ext cx="3980649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2207263" y="1437131"/>
            <a:ext cx="175208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700" dirty="0" err="1" smtClean="0"/>
              <a:t>BackendStartedMessage</a:t>
            </a:r>
            <a:r>
              <a:rPr lang="pl-PL" sz="700" dirty="0" smtClean="0"/>
              <a:t>(1, {T-bill, T-</a:t>
            </a:r>
            <a:r>
              <a:rPr lang="pl-PL" sz="700" dirty="0" err="1" smtClean="0"/>
              <a:t>bond</a:t>
            </a:r>
            <a:r>
              <a:rPr lang="pl-PL" sz="700" dirty="0" smtClean="0"/>
              <a:t>})</a:t>
            </a:r>
          </a:p>
        </p:txBody>
      </p:sp>
      <p:cxnSp>
        <p:nvCxnSpPr>
          <p:cNvPr id="21" name="Łącznik prosty ze strzałką 20"/>
          <p:cNvCxnSpPr/>
          <p:nvPr/>
        </p:nvCxnSpPr>
        <p:spPr>
          <a:xfrm>
            <a:off x="2786134" y="2021247"/>
            <a:ext cx="2233054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/>
          <p:cNvSpPr txBox="1"/>
          <p:nvPr/>
        </p:nvSpPr>
        <p:spPr>
          <a:xfrm>
            <a:off x="3046435" y="1913525"/>
            <a:ext cx="182582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700" dirty="0" err="1" smtClean="0"/>
              <a:t>BackendStartedMessage</a:t>
            </a:r>
            <a:r>
              <a:rPr lang="pl-PL" sz="700" dirty="0" smtClean="0"/>
              <a:t>(2, {</a:t>
            </a:r>
            <a:r>
              <a:rPr lang="pl-PL" sz="700" dirty="0" err="1" smtClean="0"/>
              <a:t>gold</a:t>
            </a:r>
            <a:r>
              <a:rPr lang="pl-PL" sz="700" dirty="0" smtClean="0"/>
              <a:t>, palladium})</a:t>
            </a:r>
          </a:p>
        </p:txBody>
      </p:sp>
      <p:sp>
        <p:nvSpPr>
          <p:cNvPr id="24" name="pole tekstowe 23"/>
          <p:cNvSpPr txBox="1"/>
          <p:nvPr/>
        </p:nvSpPr>
        <p:spPr>
          <a:xfrm>
            <a:off x="2843024" y="1760822"/>
            <a:ext cx="6684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700" dirty="0" err="1" smtClean="0"/>
              <a:t>Backend</a:t>
            </a:r>
            <a:r>
              <a:rPr lang="pl-PL" sz="700" dirty="0" smtClean="0"/>
              <a:t> startuje</a:t>
            </a:r>
          </a:p>
        </p:txBody>
      </p:sp>
      <p:sp>
        <p:nvSpPr>
          <p:cNvPr id="25" name="pole tekstowe 24"/>
          <p:cNvSpPr txBox="1"/>
          <p:nvPr/>
        </p:nvSpPr>
        <p:spPr>
          <a:xfrm>
            <a:off x="2256155" y="929963"/>
            <a:ext cx="82715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smtClean="0"/>
              <a:t>BACKEND2</a:t>
            </a:r>
          </a:p>
        </p:txBody>
      </p:sp>
      <p:cxnSp>
        <p:nvCxnSpPr>
          <p:cNvPr id="27" name="Łącznik prosty ze strzałką 26"/>
          <p:cNvCxnSpPr/>
          <p:nvPr/>
        </p:nvCxnSpPr>
        <p:spPr>
          <a:xfrm flipH="1">
            <a:off x="5226096" y="2429501"/>
            <a:ext cx="2199969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/>
          <p:cNvSpPr txBox="1"/>
          <p:nvPr/>
        </p:nvSpPr>
        <p:spPr>
          <a:xfrm>
            <a:off x="5996776" y="2269677"/>
            <a:ext cx="83837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700" dirty="0" smtClean="0"/>
              <a:t>HTTP GET /products</a:t>
            </a:r>
          </a:p>
        </p:txBody>
      </p:sp>
      <p:cxnSp>
        <p:nvCxnSpPr>
          <p:cNvPr id="29" name="Łącznik prosty ze strzałką 28"/>
          <p:cNvCxnSpPr/>
          <p:nvPr/>
        </p:nvCxnSpPr>
        <p:spPr>
          <a:xfrm>
            <a:off x="5226095" y="2777377"/>
            <a:ext cx="2199969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/>
          <p:cNvSpPr txBox="1"/>
          <p:nvPr/>
        </p:nvSpPr>
        <p:spPr>
          <a:xfrm>
            <a:off x="5501447" y="2640209"/>
            <a:ext cx="182902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700" dirty="0" smtClean="0"/>
              <a:t>HTTP 200 OK (T-bill, T-</a:t>
            </a:r>
            <a:r>
              <a:rPr lang="pl-PL" sz="700" dirty="0" err="1" smtClean="0"/>
              <a:t>bond</a:t>
            </a:r>
            <a:r>
              <a:rPr lang="pl-PL" sz="700" dirty="0" smtClean="0"/>
              <a:t>, </a:t>
            </a:r>
            <a:r>
              <a:rPr lang="pl-PL" sz="700" dirty="0" err="1" smtClean="0"/>
              <a:t>gold</a:t>
            </a:r>
            <a:r>
              <a:rPr lang="pl-PL" sz="700" dirty="0" smtClean="0"/>
              <a:t>, palladium)</a:t>
            </a:r>
          </a:p>
        </p:txBody>
      </p:sp>
      <p:sp>
        <p:nvSpPr>
          <p:cNvPr id="34" name="pole tekstowe 33"/>
          <p:cNvSpPr txBox="1"/>
          <p:nvPr/>
        </p:nvSpPr>
        <p:spPr>
          <a:xfrm>
            <a:off x="3131246" y="2128451"/>
            <a:ext cx="14314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800" dirty="0" smtClean="0">
                <a:solidFill>
                  <a:srgbClr val="00B050"/>
                </a:solidFill>
              </a:rPr>
              <a:t>Rejestracja </a:t>
            </a:r>
            <a:r>
              <a:rPr lang="pl-PL" sz="800" dirty="0" err="1" smtClean="0">
                <a:solidFill>
                  <a:srgbClr val="00B050"/>
                </a:solidFill>
              </a:rPr>
              <a:t>backendów</a:t>
            </a:r>
            <a:r>
              <a:rPr lang="pl-PL" sz="800" dirty="0">
                <a:solidFill>
                  <a:srgbClr val="00B050"/>
                </a:solidFill>
              </a:rPr>
              <a:t> </a:t>
            </a:r>
            <a:r>
              <a:rPr lang="pl-PL" sz="800" dirty="0" smtClean="0">
                <a:solidFill>
                  <a:srgbClr val="00B050"/>
                </a:solidFill>
              </a:rPr>
              <a:t>poprzez kolejkę BACK.TO.MT.QUEUE</a:t>
            </a:r>
          </a:p>
        </p:txBody>
      </p:sp>
      <p:sp>
        <p:nvSpPr>
          <p:cNvPr id="35" name="pole tekstowe 34"/>
          <p:cNvSpPr txBox="1"/>
          <p:nvPr/>
        </p:nvSpPr>
        <p:spPr>
          <a:xfrm>
            <a:off x="5717853" y="2888226"/>
            <a:ext cx="12079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800" dirty="0" smtClean="0">
                <a:solidFill>
                  <a:srgbClr val="00B050"/>
                </a:solidFill>
              </a:rPr>
              <a:t>Zapytanie o produkty przez REST API</a:t>
            </a:r>
          </a:p>
        </p:txBody>
      </p:sp>
    </p:spTree>
    <p:extLst>
      <p:ext uri="{BB962C8B-B14F-4D97-AF65-F5344CB8AC3E}">
        <p14:creationId xmlns:p14="http://schemas.microsoft.com/office/powerpoint/2010/main" val="104954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Zarys działania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Projekt Giełda</a:t>
            </a:r>
            <a:endParaRPr lang="de-DE" dirty="0"/>
          </a:p>
        </p:txBody>
      </p:sp>
      <p:sp>
        <p:nvSpPr>
          <p:cNvPr id="4" name="Minus 3"/>
          <p:cNvSpPr/>
          <p:nvPr/>
        </p:nvSpPr>
        <p:spPr>
          <a:xfrm rot="5400000">
            <a:off x="-1315721" y="2675602"/>
            <a:ext cx="4533658" cy="567329"/>
          </a:xfrm>
          <a:prstGeom prst="mathMinus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8" name="Minus 7"/>
          <p:cNvSpPr/>
          <p:nvPr/>
        </p:nvSpPr>
        <p:spPr>
          <a:xfrm rot="5400000">
            <a:off x="1763609" y="2675602"/>
            <a:ext cx="4443922" cy="567329"/>
          </a:xfrm>
          <a:prstGeom prst="mathMinus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9" name="Minus 8"/>
          <p:cNvSpPr/>
          <p:nvPr/>
        </p:nvSpPr>
        <p:spPr>
          <a:xfrm rot="5400000">
            <a:off x="5281048" y="2637876"/>
            <a:ext cx="4443922" cy="567329"/>
          </a:xfrm>
          <a:prstGeom prst="mathMinus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667444" y="915509"/>
            <a:ext cx="82715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smtClean="0"/>
              <a:t>BACKEND1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598830" y="923292"/>
            <a:ext cx="97186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smtClean="0"/>
              <a:t>MIDDLE TIER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7426065" y="915509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smtClean="0"/>
              <a:t>UI</a:t>
            </a:r>
          </a:p>
        </p:txBody>
      </p:sp>
      <p:cxnSp>
        <p:nvCxnSpPr>
          <p:cNvPr id="27" name="Łącznik prosty ze strzałką 26"/>
          <p:cNvCxnSpPr/>
          <p:nvPr/>
        </p:nvCxnSpPr>
        <p:spPr>
          <a:xfrm flipH="1">
            <a:off x="4084765" y="1748707"/>
            <a:ext cx="3341301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/>
          <p:cNvSpPr txBox="1"/>
          <p:nvPr/>
        </p:nvSpPr>
        <p:spPr>
          <a:xfrm>
            <a:off x="4986738" y="1588883"/>
            <a:ext cx="164788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700" dirty="0" smtClean="0"/>
              <a:t>HTTP POST /</a:t>
            </a:r>
            <a:r>
              <a:rPr lang="pl-PL" sz="700" dirty="0" err="1" smtClean="0"/>
              <a:t>orders</a:t>
            </a:r>
            <a:r>
              <a:rPr lang="pl-PL" sz="700" dirty="0" smtClean="0"/>
              <a:t> (</a:t>
            </a:r>
            <a:r>
              <a:rPr lang="pl-PL" sz="700" dirty="0" err="1" smtClean="0"/>
              <a:t>gold</a:t>
            </a:r>
            <a:r>
              <a:rPr lang="pl-PL" sz="700" dirty="0" smtClean="0"/>
              <a:t>, 200, </a:t>
            </a:r>
            <a:r>
              <a:rPr lang="pl-PL" sz="700" dirty="0" err="1" smtClean="0"/>
              <a:t>sell</a:t>
            </a:r>
            <a:r>
              <a:rPr lang="pl-PL" sz="700" dirty="0" smtClean="0"/>
              <a:t>, $50)</a:t>
            </a:r>
          </a:p>
        </p:txBody>
      </p:sp>
      <p:cxnSp>
        <p:nvCxnSpPr>
          <p:cNvPr id="29" name="Łącznik prosty ze strzałką 28"/>
          <p:cNvCxnSpPr/>
          <p:nvPr/>
        </p:nvCxnSpPr>
        <p:spPr>
          <a:xfrm>
            <a:off x="4084765" y="2749368"/>
            <a:ext cx="3341299" cy="2800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/>
          <p:cNvSpPr txBox="1"/>
          <p:nvPr/>
        </p:nvSpPr>
        <p:spPr>
          <a:xfrm>
            <a:off x="5247371" y="2621104"/>
            <a:ext cx="113653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700" dirty="0" smtClean="0"/>
              <a:t>HTTP 200 OK (</a:t>
            </a:r>
            <a:r>
              <a:rPr lang="pl-PL" sz="700" dirty="0" err="1" smtClean="0"/>
              <a:t>orderId</a:t>
            </a:r>
            <a:r>
              <a:rPr lang="pl-PL" sz="700" dirty="0" smtClean="0"/>
              <a:t>=345)</a:t>
            </a:r>
          </a:p>
        </p:txBody>
      </p:sp>
      <p:sp>
        <p:nvSpPr>
          <p:cNvPr id="35" name="pole tekstowe 34"/>
          <p:cNvSpPr txBox="1"/>
          <p:nvPr/>
        </p:nvSpPr>
        <p:spPr>
          <a:xfrm>
            <a:off x="5120227" y="2921540"/>
            <a:ext cx="12079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800" dirty="0" smtClean="0">
                <a:solidFill>
                  <a:srgbClr val="00B050"/>
                </a:solidFill>
              </a:rPr>
              <a:t>Utworzenie zlecenia przez API (REST)</a:t>
            </a:r>
          </a:p>
        </p:txBody>
      </p:sp>
      <p:cxnSp>
        <p:nvCxnSpPr>
          <p:cNvPr id="26" name="Łącznik prosty ze strzałką 25"/>
          <p:cNvCxnSpPr/>
          <p:nvPr/>
        </p:nvCxnSpPr>
        <p:spPr>
          <a:xfrm flipH="1">
            <a:off x="1081019" y="1994549"/>
            <a:ext cx="2796837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/>
          <p:cNvSpPr txBox="1"/>
          <p:nvPr/>
        </p:nvSpPr>
        <p:spPr>
          <a:xfrm>
            <a:off x="1655493" y="1849005"/>
            <a:ext cx="15869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700" dirty="0" err="1" smtClean="0"/>
              <a:t>NewOrderMessage</a:t>
            </a:r>
            <a:r>
              <a:rPr lang="pl-PL" sz="700" dirty="0" smtClean="0"/>
              <a:t>(</a:t>
            </a:r>
            <a:r>
              <a:rPr lang="pl-PL" sz="700" dirty="0" err="1" smtClean="0"/>
              <a:t>gold</a:t>
            </a:r>
            <a:r>
              <a:rPr lang="pl-PL" sz="700" dirty="0" smtClean="0"/>
              <a:t>, 200, </a:t>
            </a:r>
            <a:r>
              <a:rPr lang="pl-PL" sz="700" dirty="0" err="1" smtClean="0"/>
              <a:t>sell</a:t>
            </a:r>
            <a:r>
              <a:rPr lang="pl-PL" sz="700" dirty="0" smtClean="0"/>
              <a:t>, $50)</a:t>
            </a:r>
          </a:p>
        </p:txBody>
      </p:sp>
      <p:cxnSp>
        <p:nvCxnSpPr>
          <p:cNvPr id="31" name="Łącznik prosty ze strzałką 30"/>
          <p:cNvCxnSpPr/>
          <p:nvPr/>
        </p:nvCxnSpPr>
        <p:spPr>
          <a:xfrm>
            <a:off x="1081019" y="2309053"/>
            <a:ext cx="2796837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ole tekstowe 32"/>
          <p:cNvSpPr txBox="1"/>
          <p:nvPr/>
        </p:nvSpPr>
        <p:spPr>
          <a:xfrm>
            <a:off x="1929146" y="2193419"/>
            <a:ext cx="81432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700" dirty="0" err="1" smtClean="0"/>
              <a:t>OrderAccepted</a:t>
            </a:r>
            <a:r>
              <a:rPr lang="pl-PL" sz="700" dirty="0" smtClean="0"/>
              <a:t>(345)</a:t>
            </a:r>
          </a:p>
        </p:txBody>
      </p:sp>
      <p:sp>
        <p:nvSpPr>
          <p:cNvPr id="36" name="pole tekstowe 35"/>
          <p:cNvSpPr txBox="1"/>
          <p:nvPr/>
        </p:nvSpPr>
        <p:spPr>
          <a:xfrm>
            <a:off x="1655493" y="2499431"/>
            <a:ext cx="15869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800" dirty="0" smtClean="0">
                <a:solidFill>
                  <a:srgbClr val="00B050"/>
                </a:solidFill>
              </a:rPr>
              <a:t>Rejestracja zlecenia przez kolejkę MT.TO.BACK1.QUEUE</a:t>
            </a:r>
          </a:p>
        </p:txBody>
      </p:sp>
    </p:spTree>
    <p:extLst>
      <p:ext uri="{BB962C8B-B14F-4D97-AF65-F5344CB8AC3E}">
        <p14:creationId xmlns:p14="http://schemas.microsoft.com/office/powerpoint/2010/main" val="294795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445AAF4-B73F-4E3A-B9D2-4DDAE0F1BE8A}">
  <ds:schemaRefs>
    <ds:schemaRef ds:uri="http://purl.org/dc/dcmitype/"/>
    <ds:schemaRef ds:uri="727178e8-9586-4f49-8e7b-77af9c2fb085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e44e039f-c551-4112-981c-456f1b630ef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3907</TotalTime>
  <Words>967</Words>
  <Application>Microsoft Office PowerPoint</Application>
  <PresentationFormat>On-screen Show (16:9)</PresentationFormat>
  <Paragraphs>184</Paragraphs>
  <Slides>13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GFT_Master_Template</vt:lpstr>
      <vt:lpstr>think-cell Folie</vt:lpstr>
      <vt:lpstr>WdSR – projekt System giełdowy</vt:lpstr>
      <vt:lpstr>Wstęp</vt:lpstr>
      <vt:lpstr>Opis funkcjonalności</vt:lpstr>
      <vt:lpstr>Zarys architektury</vt:lpstr>
      <vt:lpstr>Opis API Middle Tier</vt:lpstr>
      <vt:lpstr>Opis komunikatów przesyłanych przez JMS</vt:lpstr>
      <vt:lpstr>Inne informacje</vt:lpstr>
      <vt:lpstr>Zarys działania</vt:lpstr>
      <vt:lpstr>Zarys działania</vt:lpstr>
      <vt:lpstr>Zarys działania</vt:lpstr>
      <vt:lpstr>Przykład interfejsu użytkownika dla aplikacji konsolowej</vt:lpstr>
      <vt:lpstr>Kryteria oceny</vt:lpstr>
      <vt:lpstr>PowerPoint Presentation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Marek Strejczek</cp:lastModifiedBy>
  <cp:revision>158</cp:revision>
  <dcterms:created xsi:type="dcterms:W3CDTF">2015-12-01T16:23:26Z</dcterms:created>
  <dcterms:modified xsi:type="dcterms:W3CDTF">2016-03-02T13:43:18Z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